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5"/>
  </p:notesMasterIdLst>
  <p:handoutMasterIdLst>
    <p:handoutMasterId r:id="rId26"/>
  </p:handoutMasterIdLst>
  <p:sldIdLst>
    <p:sldId id="258" r:id="rId2"/>
    <p:sldId id="259" r:id="rId3"/>
    <p:sldId id="260" r:id="rId4"/>
    <p:sldId id="262" r:id="rId5"/>
    <p:sldId id="263" r:id="rId6"/>
    <p:sldId id="264" r:id="rId7"/>
    <p:sldId id="265" r:id="rId8"/>
    <p:sldId id="266" r:id="rId9"/>
    <p:sldId id="267" r:id="rId10"/>
    <p:sldId id="268" r:id="rId11"/>
    <p:sldId id="269" r:id="rId12"/>
    <p:sldId id="270" r:id="rId13"/>
    <p:sldId id="271" r:id="rId14"/>
    <p:sldId id="283" r:id="rId15"/>
    <p:sldId id="272" r:id="rId16"/>
    <p:sldId id="273" r:id="rId17"/>
    <p:sldId id="274" r:id="rId18"/>
    <p:sldId id="275" r:id="rId19"/>
    <p:sldId id="276" r:id="rId20"/>
    <p:sldId id="277" r:id="rId21"/>
    <p:sldId id="284" r:id="rId22"/>
    <p:sldId id="285" r:id="rId23"/>
    <p:sldId id="287" r:id="rId2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70" d="100"/>
          <a:sy n="70" d="100"/>
        </p:scale>
        <p:origin x="-1974" y="-384"/>
      </p:cViewPr>
      <p:guideLst>
        <p:guide orient="horz" pos="2160"/>
        <p:guide pos="2880"/>
      </p:guideLst>
    </p:cSldViewPr>
  </p:slideViewPr>
  <p:notesTextViewPr>
    <p:cViewPr>
      <p:scale>
        <a:sx n="100" d="100"/>
        <a:sy n="100" d="100"/>
      </p:scale>
      <p:origin x="0" y="0"/>
    </p:cViewPr>
  </p:notesTextViewPr>
  <p:notesViewPr>
    <p:cSldViewPr>
      <p:cViewPr varScale="1">
        <p:scale>
          <a:sx n="55" d="100"/>
          <a:sy n="55" d="100"/>
        </p:scale>
        <p:origin x="-2904" y="-102"/>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26A45A8B-F1B5-494A-8E29-C2320DE68FC2}" type="datetimeFigureOut">
              <a:rPr lang="en-US" smtClean="0"/>
              <a:pPr/>
              <a:t>4/4/2012</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55F59D6B-8EA9-4549-9387-C038A9C24851}" type="slidenum">
              <a:rPr lang="en-US" smtClean="0"/>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017BD63-7B27-4D88-B07E-87C6FAD4CCE0}" type="datetimeFigureOut">
              <a:rPr lang="en-US" smtClean="0"/>
              <a:pPr/>
              <a:t>4/4/2012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1FD71D0-0CA0-4611-ACFF-59A6D66416E1}"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31FD71D0-0CA0-4611-ACFF-59A6D66416E1}" type="slidenum">
              <a:rPr lang="en-US" smtClean="0"/>
              <a:pPr/>
              <a:t>20</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2A75D96E-C2EE-4451-86F7-2A2E40661B3C}" type="datetimeFigureOut">
              <a:rPr lang="en-US" smtClean="0"/>
              <a:pPr/>
              <a:t>4/4/2012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7BC4BF1-DAE7-4B04-8D06-9FC792BCC8FD}"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A75D96E-C2EE-4451-86F7-2A2E40661B3C}" type="datetimeFigureOut">
              <a:rPr lang="en-US" smtClean="0"/>
              <a:pPr/>
              <a:t>4/4/2012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7BC4BF1-DAE7-4B04-8D06-9FC792BCC8FD}"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A75D96E-C2EE-4451-86F7-2A2E40661B3C}" type="datetimeFigureOut">
              <a:rPr lang="en-US" smtClean="0"/>
              <a:pPr/>
              <a:t>4/4/2012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7BC4BF1-DAE7-4B04-8D06-9FC792BCC8FD}"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A75D96E-C2EE-4451-86F7-2A2E40661B3C}" type="datetimeFigureOut">
              <a:rPr lang="en-US" smtClean="0"/>
              <a:pPr/>
              <a:t>4/4/2012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7BC4BF1-DAE7-4B04-8D06-9FC792BCC8FD}"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A75D96E-C2EE-4451-86F7-2A2E40661B3C}" type="datetimeFigureOut">
              <a:rPr lang="en-US" smtClean="0"/>
              <a:pPr/>
              <a:t>4/4/2012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7BC4BF1-DAE7-4B04-8D06-9FC792BCC8FD}"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2A75D96E-C2EE-4451-86F7-2A2E40661B3C}" type="datetimeFigureOut">
              <a:rPr lang="en-US" smtClean="0"/>
              <a:pPr/>
              <a:t>4/4/2012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7BC4BF1-DAE7-4B04-8D06-9FC792BCC8FD}"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2A75D96E-C2EE-4451-86F7-2A2E40661B3C}" type="datetimeFigureOut">
              <a:rPr lang="en-US" smtClean="0"/>
              <a:pPr/>
              <a:t>4/4/2012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7BC4BF1-DAE7-4B04-8D06-9FC792BCC8FD}"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2A75D96E-C2EE-4451-86F7-2A2E40661B3C}" type="datetimeFigureOut">
              <a:rPr lang="en-US" smtClean="0"/>
              <a:pPr/>
              <a:t>4/4/2012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7BC4BF1-DAE7-4B04-8D06-9FC792BCC8FD}"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A75D96E-C2EE-4451-86F7-2A2E40661B3C}" type="datetimeFigureOut">
              <a:rPr lang="en-US" smtClean="0"/>
              <a:pPr/>
              <a:t>4/4/2012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7BC4BF1-DAE7-4B04-8D06-9FC792BCC8FD}"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A75D96E-C2EE-4451-86F7-2A2E40661B3C}" type="datetimeFigureOut">
              <a:rPr lang="en-US" smtClean="0"/>
              <a:pPr/>
              <a:t>4/4/2012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7BC4BF1-DAE7-4B04-8D06-9FC792BCC8FD}"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A75D96E-C2EE-4451-86F7-2A2E40661B3C}" type="datetimeFigureOut">
              <a:rPr lang="en-US" smtClean="0"/>
              <a:pPr/>
              <a:t>4/4/2012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7BC4BF1-DAE7-4B04-8D06-9FC792BCC8FD}"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A75D96E-C2EE-4451-86F7-2A2E40661B3C}" type="datetimeFigureOut">
              <a:rPr lang="en-US" smtClean="0"/>
              <a:pPr/>
              <a:t>4/4/2012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7BC4BF1-DAE7-4B04-8D06-9FC792BCC8FD}"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3200" b="0" kern="1200">
          <a:solidFill>
            <a:schemeClr val="tx1"/>
          </a:solidFill>
          <a:latin typeface="Arial" pitchFamily="34" charset="0"/>
          <a:ea typeface="+mj-ea"/>
          <a:cs typeface="Arial" pitchFamily="34" charset="0"/>
        </a:defRPr>
      </a:lvl1pPr>
    </p:titleStyle>
    <p:bodyStyle>
      <a:lvl1pPr marL="0" indent="0" algn="l" defTabSz="914400" rtl="0" eaLnBrk="1" latinLnBrk="0" hangingPunct="1">
        <a:spcBef>
          <a:spcPct val="20000"/>
        </a:spcBef>
        <a:buFont typeface="Arial" pitchFamily="34" charset="0"/>
        <a:buNone/>
        <a:defRPr sz="2400" kern="1200">
          <a:solidFill>
            <a:schemeClr val="tx1"/>
          </a:solidFill>
          <a:latin typeface="Arial" pitchFamily="34" charset="0"/>
          <a:ea typeface="+mn-ea"/>
          <a:cs typeface="Arial" pitchFamily="34" charset="0"/>
        </a:defRPr>
      </a:lvl1pPr>
      <a:lvl2pPr marL="0" indent="0" algn="l" defTabSz="914400" rtl="0" eaLnBrk="1" latinLnBrk="0" hangingPunct="1">
        <a:spcBef>
          <a:spcPct val="20000"/>
        </a:spcBef>
        <a:buFont typeface="Wingdings" pitchFamily="2" charset="2"/>
        <a:buChar char="Ø"/>
        <a:defRPr sz="2200" kern="1200">
          <a:solidFill>
            <a:schemeClr val="tx1"/>
          </a:solidFill>
          <a:latin typeface="Arial" pitchFamily="34" charset="0"/>
          <a:ea typeface="+mn-ea"/>
          <a:cs typeface="Arial" pitchFamily="34" charset="0"/>
        </a:defRPr>
      </a:lvl2pPr>
      <a:lvl3pPr marL="0" indent="0" algn="l" defTabSz="914400" rtl="0" eaLnBrk="1" latinLnBrk="0" hangingPunct="1">
        <a:spcBef>
          <a:spcPct val="20000"/>
        </a:spcBef>
        <a:buFont typeface="Wingdings" pitchFamily="2" charset="2"/>
        <a:buChar char="Ø"/>
        <a:defRPr sz="2200" kern="1200">
          <a:solidFill>
            <a:schemeClr val="tx1"/>
          </a:solidFill>
          <a:latin typeface="Arial" pitchFamily="34" charset="0"/>
          <a:ea typeface="+mn-ea"/>
          <a:cs typeface="Arial" pitchFamily="34" charset="0"/>
        </a:defRPr>
      </a:lvl3pPr>
      <a:lvl4pPr marL="0" indent="0" algn="l" defTabSz="914400" rtl="0" eaLnBrk="1" latinLnBrk="0" hangingPunct="1">
        <a:spcBef>
          <a:spcPct val="20000"/>
        </a:spcBef>
        <a:buFont typeface="Wingdings" pitchFamily="2" charset="2"/>
        <a:buChar char="Ø"/>
        <a:defRPr sz="2200" kern="1200">
          <a:solidFill>
            <a:schemeClr val="tx1"/>
          </a:solidFill>
          <a:latin typeface="Arial" pitchFamily="34" charset="0"/>
          <a:ea typeface="+mn-ea"/>
          <a:cs typeface="Arial" pitchFamily="34" charset="0"/>
        </a:defRPr>
      </a:lvl4pPr>
      <a:lvl5pPr marL="0" indent="0" algn="l" defTabSz="914400" rtl="0" eaLnBrk="1" latinLnBrk="0" hangingPunct="1">
        <a:spcBef>
          <a:spcPct val="20000"/>
        </a:spcBef>
        <a:buFont typeface="Wingdings" pitchFamily="2" charset="2"/>
        <a:buChar char="Ø"/>
        <a:defRPr sz="2200"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hyperlink" Target="mailto:awdrive@comcast.net" TargetMode="Externa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3" Type="http://schemas.openxmlformats.org/officeDocument/2006/relationships/hyperlink" Target="http://www.cvel.clemson.edu/auto/actuators/auto-actuators.html" TargetMode="External"/><Relationship Id="rId2" Type="http://schemas.openxmlformats.org/officeDocument/2006/relationships/hyperlink" Target="http://www.micro-tronik.com/actuators_76.html" TargetMode="External"/><Relationship Id="rId1" Type="http://schemas.openxmlformats.org/officeDocument/2006/relationships/slideLayout" Target="../slideLayouts/slideLayout2.xml"/><Relationship Id="rId6" Type="http://schemas.openxmlformats.org/officeDocument/2006/relationships/hyperlink" Target="http://jahidbdk.webnode.com/products/brushless-dc-motor/" TargetMode="External"/><Relationship Id="rId5" Type="http://schemas.openxmlformats.org/officeDocument/2006/relationships/hyperlink" Target="http://en.wikipedia.org/wiki/Brushed_DC_electric_motor" TargetMode="External"/><Relationship Id="rId4" Type="http://schemas.openxmlformats.org/officeDocument/2006/relationships/hyperlink" Target="http://low-powerdesign.com/sleibson/2011/05/01/future-cars-the-word-from-gm-at-idc%E2%80%99s-smart-technology-world-conference/" TargetMode="Externa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28600" y="1676400"/>
            <a:ext cx="8534400" cy="1975926"/>
          </a:xfrm>
          <a:prstGeom prst="rect">
            <a:avLst/>
          </a:prstGeom>
        </p:spPr>
        <p:txBody>
          <a:bodyPr wrap="square">
            <a:spAutoFit/>
          </a:bodyPr>
          <a:lstStyle/>
          <a:p>
            <a:pPr marL="533400" indent="-533400" algn="ctr">
              <a:spcBef>
                <a:spcPct val="20000"/>
              </a:spcBef>
              <a:buClr>
                <a:schemeClr val="accent1"/>
              </a:buClr>
            </a:pPr>
            <a:r>
              <a:rPr lang="en-US" sz="3600" dirty="0" smtClean="0">
                <a:latin typeface="Arial" pitchFamily="34" charset="0"/>
                <a:cs typeface="Arial" pitchFamily="34" charset="0"/>
              </a:rPr>
              <a:t>Mechatronics Module 4: </a:t>
            </a:r>
          </a:p>
          <a:p>
            <a:pPr marL="533400" indent="-533400" algn="ctr">
              <a:spcBef>
                <a:spcPct val="20000"/>
              </a:spcBef>
              <a:buClr>
                <a:schemeClr val="accent1"/>
              </a:buClr>
            </a:pPr>
            <a:endParaRPr lang="en-US" sz="3600" dirty="0" smtClean="0">
              <a:latin typeface="Arial" pitchFamily="34" charset="0"/>
              <a:cs typeface="Arial" pitchFamily="34" charset="0"/>
            </a:endParaRPr>
          </a:p>
          <a:p>
            <a:pPr marL="533400" indent="-533400" algn="ctr">
              <a:spcBef>
                <a:spcPct val="20000"/>
              </a:spcBef>
              <a:buClr>
                <a:schemeClr val="accent1"/>
              </a:buClr>
            </a:pPr>
            <a:r>
              <a:rPr lang="en-US" sz="3600" dirty="0" smtClean="0">
                <a:latin typeface="Arial" pitchFamily="34" charset="0"/>
                <a:cs typeface="Arial" pitchFamily="34" charset="0"/>
              </a:rPr>
              <a:t>Sensors and Actuators</a:t>
            </a:r>
          </a:p>
        </p:txBody>
      </p:sp>
      <p:sp>
        <p:nvSpPr>
          <p:cNvPr id="5" name="Slide Number Placeholder 4"/>
          <p:cNvSpPr>
            <a:spLocks noGrp="1"/>
          </p:cNvSpPr>
          <p:nvPr>
            <p:ph type="sldNum" sz="quarter" idx="12"/>
          </p:nvPr>
        </p:nvSpPr>
        <p:spPr/>
        <p:txBody>
          <a:bodyPr/>
          <a:lstStyle/>
          <a:p>
            <a:fld id="{454F9712-60C8-45AC-A65A-9C6ADC45022C}" type="slidenum">
              <a:rPr lang="en-US" smtClean="0"/>
              <a:pPr/>
              <a:t>1</a:t>
            </a:fld>
            <a:endParaRPr lang="en-US"/>
          </a:p>
        </p:txBody>
      </p:sp>
      <p:sp>
        <p:nvSpPr>
          <p:cNvPr id="6" name="Rectangle 5"/>
          <p:cNvSpPr/>
          <p:nvPr/>
        </p:nvSpPr>
        <p:spPr>
          <a:xfrm>
            <a:off x="0" y="4267200"/>
            <a:ext cx="9144000" cy="954107"/>
          </a:xfrm>
          <a:prstGeom prst="rect">
            <a:avLst/>
          </a:prstGeom>
        </p:spPr>
        <p:txBody>
          <a:bodyPr wrap="squar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2800" dirty="0" smtClean="0">
                <a:latin typeface="Arial" pitchFamily="34" charset="0"/>
                <a:cs typeface="Arial" pitchFamily="34" charset="0"/>
              </a:rPr>
              <a:t>Dr. Vladimir V. Vantsevich   </a:t>
            </a:r>
          </a:p>
          <a:p>
            <a:pPr algn="ctr"/>
            <a:r>
              <a:rPr lang="en-US" sz="2800" u="sng" dirty="0" smtClean="0">
                <a:latin typeface="Arial" pitchFamily="34" charset="0"/>
                <a:cs typeface="Arial" pitchFamily="34" charset="0"/>
                <a:hlinkClick r:id="rId2"/>
              </a:rPr>
              <a:t>awdrive@comcast.net</a:t>
            </a:r>
            <a:endParaRPr lang="en-US" sz="2800" dirty="0">
              <a:latin typeface="Arial" pitchFamily="34" charset="0"/>
              <a:cs typeface="Arial" pitchFamily="34"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2" cstate="print"/>
          <a:srcRect/>
          <a:stretch>
            <a:fillRect/>
          </a:stretch>
        </p:blipFill>
        <p:spPr bwMode="auto">
          <a:xfrm>
            <a:off x="609600" y="3634814"/>
            <a:ext cx="3962400" cy="3146986"/>
          </a:xfrm>
          <a:prstGeom prst="rect">
            <a:avLst/>
          </a:prstGeom>
          <a:noFill/>
          <a:ln w="9525">
            <a:noFill/>
            <a:miter lim="800000"/>
            <a:headEnd/>
            <a:tailEnd/>
          </a:ln>
        </p:spPr>
      </p:pic>
      <p:sp>
        <p:nvSpPr>
          <p:cNvPr id="2" name="标题 1"/>
          <p:cNvSpPr>
            <a:spLocks noGrp="1"/>
          </p:cNvSpPr>
          <p:nvPr>
            <p:ph type="title"/>
          </p:nvPr>
        </p:nvSpPr>
        <p:spPr/>
        <p:txBody>
          <a:bodyPr/>
          <a:lstStyle/>
          <a:p>
            <a:r>
              <a:rPr lang="en-US" altLang="zh-CN" dirty="0" smtClean="0"/>
              <a:t>Introduction to Actuators</a:t>
            </a:r>
            <a:endParaRPr lang="zh-CN" altLang="en-US" dirty="0"/>
          </a:p>
        </p:txBody>
      </p:sp>
      <p:sp>
        <p:nvSpPr>
          <p:cNvPr id="3" name="内容占位符 2"/>
          <p:cNvSpPr>
            <a:spLocks noGrp="1"/>
          </p:cNvSpPr>
          <p:nvPr>
            <p:ph idx="1"/>
          </p:nvPr>
        </p:nvSpPr>
        <p:spPr>
          <a:xfrm>
            <a:off x="457200" y="1295400"/>
            <a:ext cx="8229600" cy="4525963"/>
          </a:xfrm>
        </p:spPr>
        <p:txBody>
          <a:bodyPr/>
          <a:lstStyle/>
          <a:p>
            <a:r>
              <a:rPr lang="en-US" altLang="zh-CN" dirty="0" smtClean="0"/>
              <a:t>An actuator is a type of motor  for moving or controlling a mechanism or system. </a:t>
            </a:r>
          </a:p>
          <a:p>
            <a:endParaRPr lang="en-US" altLang="zh-CN" dirty="0" smtClean="0"/>
          </a:p>
          <a:p>
            <a:pPr>
              <a:buFont typeface="Wingdings"/>
              <a:buChar char="Ø"/>
            </a:pPr>
            <a:r>
              <a:rPr lang="en-US" altLang="zh-CN" dirty="0" smtClean="0"/>
              <a:t> It is operated by a source of energy, usually in the form of an electric current, hydraulic fluid pressure or pneumatic pressure, and converts that energy into some kind of motion. </a:t>
            </a:r>
            <a:endParaRPr lang="zh-CN" altLang="en-US" dirty="0"/>
          </a:p>
        </p:txBody>
      </p:sp>
      <p:sp>
        <p:nvSpPr>
          <p:cNvPr id="6" name="灯片编号占位符 5"/>
          <p:cNvSpPr>
            <a:spLocks noGrp="1"/>
          </p:cNvSpPr>
          <p:nvPr>
            <p:ph type="sldNum" sz="quarter" idx="12"/>
          </p:nvPr>
        </p:nvSpPr>
        <p:spPr/>
        <p:txBody>
          <a:bodyPr/>
          <a:lstStyle/>
          <a:p>
            <a:fld id="{0C913308-F349-4B6D-A68A-DD1791B4A57B}" type="slidenum">
              <a:rPr lang="zh-CN" altLang="en-US" smtClean="0"/>
              <a:pPr/>
              <a:t>10</a:t>
            </a:fld>
            <a:endParaRPr lang="zh-CN" altLang="en-US"/>
          </a:p>
        </p:txBody>
      </p:sp>
      <p:sp>
        <p:nvSpPr>
          <p:cNvPr id="5" name="TextBox 4"/>
          <p:cNvSpPr txBox="1"/>
          <p:nvPr/>
        </p:nvSpPr>
        <p:spPr>
          <a:xfrm>
            <a:off x="2271192" y="6324600"/>
            <a:ext cx="3672408" cy="261610"/>
          </a:xfrm>
          <a:prstGeom prst="rect">
            <a:avLst/>
          </a:prstGeom>
          <a:noFill/>
        </p:spPr>
        <p:txBody>
          <a:bodyPr wrap="square" rtlCol="0">
            <a:spAutoFit/>
          </a:bodyPr>
          <a:lstStyle/>
          <a:p>
            <a:r>
              <a:rPr lang="en-US" altLang="zh-CN" sz="1100" dirty="0" smtClean="0"/>
              <a:t>Vehicle electrical actuator [2]</a:t>
            </a:r>
            <a:endParaRPr lang="zh-CN" altLang="en-US" sz="1100" dirty="0"/>
          </a:p>
        </p:txBody>
      </p:sp>
      <p:sp>
        <p:nvSpPr>
          <p:cNvPr id="13" name="Rectangle 12"/>
          <p:cNvSpPr/>
          <p:nvPr/>
        </p:nvSpPr>
        <p:spPr>
          <a:xfrm>
            <a:off x="5257800" y="4080808"/>
            <a:ext cx="2971800" cy="1938992"/>
          </a:xfrm>
          <a:prstGeom prst="rect">
            <a:avLst/>
          </a:prstGeom>
        </p:spPr>
        <p:txBody>
          <a:bodyPr wrap="square">
            <a:spAutoFit/>
          </a:bodyPr>
          <a:lstStyle/>
          <a:p>
            <a:pPr>
              <a:buFont typeface="Wingdings"/>
              <a:buChar char="Ø"/>
            </a:pPr>
            <a:r>
              <a:rPr lang="en-US" altLang="zh-CN" sz="2400" dirty="0" smtClean="0">
                <a:latin typeface="Arial" pitchFamily="34" charset="0"/>
                <a:cs typeface="Arial" pitchFamily="34" charset="0"/>
              </a:rPr>
              <a:t> An actuator is the mechanism by which an agent acts upon an environment.</a:t>
            </a:r>
            <a:endParaRPr lang="en-US" sz="2400" dirty="0">
              <a:latin typeface="Arial" pitchFamily="34" charset="0"/>
              <a:cs typeface="Arial" pitchFamily="34" charset="0"/>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smtClean="0"/>
              <a:t>Automotive Electronic Actuators</a:t>
            </a:r>
            <a:endParaRPr lang="zh-CN" altLang="en-US" dirty="0"/>
          </a:p>
        </p:txBody>
      </p:sp>
      <p:sp>
        <p:nvSpPr>
          <p:cNvPr id="3" name="内容占位符 2"/>
          <p:cNvSpPr>
            <a:spLocks noGrp="1"/>
          </p:cNvSpPr>
          <p:nvPr>
            <p:ph idx="1"/>
          </p:nvPr>
        </p:nvSpPr>
        <p:spPr>
          <a:xfrm>
            <a:off x="457200" y="1219200"/>
            <a:ext cx="8229600" cy="4525963"/>
          </a:xfrm>
        </p:spPr>
        <p:txBody>
          <a:bodyPr/>
          <a:lstStyle/>
          <a:p>
            <a:r>
              <a:rPr lang="en-US" altLang="zh-CN" dirty="0" smtClean="0"/>
              <a:t>The airbag inflator is one of the many components of an airbag system. The main purpose of an airbag is to slow the passenger's forward motion as evenly as possible immediately after a collision. </a:t>
            </a:r>
            <a:endParaRPr lang="zh-CN" altLang="en-US" dirty="0"/>
          </a:p>
        </p:txBody>
      </p:sp>
      <p:sp>
        <p:nvSpPr>
          <p:cNvPr id="6" name="灯片编号占位符 5"/>
          <p:cNvSpPr>
            <a:spLocks noGrp="1"/>
          </p:cNvSpPr>
          <p:nvPr>
            <p:ph type="sldNum" sz="quarter" idx="12"/>
          </p:nvPr>
        </p:nvSpPr>
        <p:spPr/>
        <p:txBody>
          <a:bodyPr/>
          <a:lstStyle/>
          <a:p>
            <a:fld id="{0C913308-F349-4B6D-A68A-DD1791B4A57B}" type="slidenum">
              <a:rPr lang="zh-CN" altLang="en-US" smtClean="0"/>
              <a:pPr/>
              <a:t>11</a:t>
            </a:fld>
            <a:endParaRPr lang="zh-CN" altLang="en-US"/>
          </a:p>
        </p:txBody>
      </p:sp>
      <p:pic>
        <p:nvPicPr>
          <p:cNvPr id="4" name="Picture 2"/>
          <p:cNvPicPr>
            <a:picLocks noChangeAspect="1" noChangeArrowheads="1"/>
          </p:cNvPicPr>
          <p:nvPr/>
        </p:nvPicPr>
        <p:blipFill>
          <a:blip r:embed="rId2" cstate="print"/>
          <a:srcRect/>
          <a:stretch>
            <a:fillRect/>
          </a:stretch>
        </p:blipFill>
        <p:spPr bwMode="auto">
          <a:xfrm>
            <a:off x="1216893" y="2895600"/>
            <a:ext cx="6816135" cy="3505200"/>
          </a:xfrm>
          <a:prstGeom prst="rect">
            <a:avLst/>
          </a:prstGeom>
          <a:noFill/>
          <a:ln w="9525">
            <a:noFill/>
            <a:miter lim="800000"/>
            <a:headEnd/>
            <a:tailEnd/>
          </a:ln>
        </p:spPr>
      </p:pic>
      <p:sp>
        <p:nvSpPr>
          <p:cNvPr id="5" name="TextBox 4"/>
          <p:cNvSpPr txBox="1"/>
          <p:nvPr/>
        </p:nvSpPr>
        <p:spPr>
          <a:xfrm>
            <a:off x="1219200" y="6477000"/>
            <a:ext cx="3600400" cy="261610"/>
          </a:xfrm>
          <a:prstGeom prst="rect">
            <a:avLst/>
          </a:prstGeom>
          <a:noFill/>
        </p:spPr>
        <p:txBody>
          <a:bodyPr wrap="square" rtlCol="0">
            <a:spAutoFit/>
          </a:bodyPr>
          <a:lstStyle/>
          <a:p>
            <a:r>
              <a:rPr lang="en-US" altLang="zh-CN" sz="1100" dirty="0" smtClean="0"/>
              <a:t>How the airbag system works [3]</a:t>
            </a:r>
            <a:endParaRPr lang="zh-CN" altLang="en-US" sz="1100"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1"/>
          <p:cNvSpPr>
            <a:spLocks noGrp="1"/>
          </p:cNvSpPr>
          <p:nvPr>
            <p:ph type="title"/>
          </p:nvPr>
        </p:nvSpPr>
        <p:spPr/>
        <p:txBody>
          <a:bodyPr/>
          <a:lstStyle/>
          <a:p>
            <a:r>
              <a:rPr lang="en-US" altLang="zh-CN" smtClean="0"/>
              <a:t>Automotive Electronic Actuators</a:t>
            </a:r>
            <a:endParaRPr lang="zh-CN" altLang="en-US" dirty="0"/>
          </a:p>
        </p:txBody>
      </p:sp>
      <p:sp>
        <p:nvSpPr>
          <p:cNvPr id="3" name="内容占位符 2"/>
          <p:cNvSpPr>
            <a:spLocks noGrp="1"/>
          </p:cNvSpPr>
          <p:nvPr>
            <p:ph idx="1"/>
          </p:nvPr>
        </p:nvSpPr>
        <p:spPr>
          <a:xfrm>
            <a:off x="457200" y="1295400"/>
            <a:ext cx="8229600" cy="5029200"/>
          </a:xfrm>
        </p:spPr>
        <p:txBody>
          <a:bodyPr>
            <a:normAutofit lnSpcReduction="10000"/>
          </a:bodyPr>
          <a:lstStyle/>
          <a:p>
            <a:r>
              <a:rPr lang="en-US" altLang="zh-CN" b="1" dirty="0" smtClean="0"/>
              <a:t>Fuel Pump: </a:t>
            </a:r>
            <a:r>
              <a:rPr lang="en-US" altLang="zh-CN" dirty="0" smtClean="0"/>
              <a:t>powered from the vehicle battery and connected to the engine ECU to give the engine the fuel at the right pressure suitable for its work.</a:t>
            </a:r>
          </a:p>
          <a:p>
            <a:endParaRPr lang="en-US" altLang="zh-CN" dirty="0" smtClean="0"/>
          </a:p>
          <a:p>
            <a:r>
              <a:rPr lang="en-US" altLang="zh-CN" b="1" dirty="0" smtClean="0"/>
              <a:t>Injector:</a:t>
            </a:r>
            <a:r>
              <a:rPr lang="en-US" altLang="zh-CN" dirty="0" smtClean="0"/>
              <a:t> is an injection nozzle with solenoid that is controlled by the ECM. Using intake air quantity and engine rpm, the ECM calculates basic fuel injection time and calculates corrective fuel injection period time on the basis of engine coolant temp, and feedback signal from oxygen sensor during close-loop-control.</a:t>
            </a:r>
          </a:p>
          <a:p>
            <a:endParaRPr lang="en-US" altLang="zh-CN" dirty="0" smtClean="0"/>
          </a:p>
          <a:p>
            <a:r>
              <a:rPr lang="en-US" altLang="zh-CN" b="1" dirty="0" smtClean="0"/>
              <a:t>Fuel Pressure Regulator: </a:t>
            </a:r>
            <a:r>
              <a:rPr lang="en-US" altLang="zh-CN" dirty="0" smtClean="0"/>
              <a:t>injection rate through injector depends on injection pressure, injection time and orifice size. </a:t>
            </a:r>
          </a:p>
        </p:txBody>
      </p:sp>
      <p:sp>
        <p:nvSpPr>
          <p:cNvPr id="5" name="灯片编号占位符 4"/>
          <p:cNvSpPr>
            <a:spLocks noGrp="1"/>
          </p:cNvSpPr>
          <p:nvPr>
            <p:ph type="sldNum" sz="quarter" idx="12"/>
          </p:nvPr>
        </p:nvSpPr>
        <p:spPr/>
        <p:txBody>
          <a:bodyPr/>
          <a:lstStyle/>
          <a:p>
            <a:fld id="{0C913308-F349-4B6D-A68A-DD1791B4A57B}" type="slidenum">
              <a:rPr lang="zh-CN" altLang="en-US" smtClean="0"/>
              <a:pPr/>
              <a:t>12</a:t>
            </a:fld>
            <a:endParaRPr lang="zh-CN" altLang="en-US"/>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1"/>
          <p:cNvSpPr>
            <a:spLocks noGrp="1"/>
          </p:cNvSpPr>
          <p:nvPr>
            <p:ph type="title"/>
          </p:nvPr>
        </p:nvSpPr>
        <p:spPr/>
        <p:txBody>
          <a:bodyPr/>
          <a:lstStyle/>
          <a:p>
            <a:r>
              <a:rPr lang="en-US" altLang="zh-CN" smtClean="0"/>
              <a:t>Automotive Electronic Actuators</a:t>
            </a:r>
            <a:endParaRPr lang="zh-CN" altLang="en-US" dirty="0"/>
          </a:p>
        </p:txBody>
      </p:sp>
      <p:sp>
        <p:nvSpPr>
          <p:cNvPr id="3" name="内容占位符 2"/>
          <p:cNvSpPr>
            <a:spLocks noGrp="1"/>
          </p:cNvSpPr>
          <p:nvPr>
            <p:ph idx="1"/>
          </p:nvPr>
        </p:nvSpPr>
        <p:spPr>
          <a:xfrm>
            <a:off x="457200" y="1295400"/>
            <a:ext cx="8229600" cy="5334000"/>
          </a:xfrm>
        </p:spPr>
        <p:txBody>
          <a:bodyPr>
            <a:normAutofit lnSpcReduction="10000"/>
          </a:bodyPr>
          <a:lstStyle/>
          <a:p>
            <a:r>
              <a:rPr lang="en-US" altLang="zh-CN" b="1" dirty="0" smtClean="0"/>
              <a:t>Cooling Fan Control: </a:t>
            </a:r>
            <a:r>
              <a:rPr lang="en-US" altLang="zh-CN" dirty="0" smtClean="0"/>
              <a:t>in order to maximize cooling efficiency and minimize cooling fan motor drive current, radiator fan and condenser fan speeds are controlled using three speed modes such as low, medium, and high speed on the basis of coolant temperature, car speed, air conditioning switch signal, and conditioning compressor operation signal.</a:t>
            </a:r>
          </a:p>
          <a:p>
            <a:endParaRPr lang="en-US" altLang="zh-CN" dirty="0" smtClean="0"/>
          </a:p>
          <a:p>
            <a:r>
              <a:rPr lang="en-US" altLang="zh-CN" b="1" dirty="0" smtClean="0"/>
              <a:t>Generator Current Control</a:t>
            </a:r>
            <a:r>
              <a:rPr lang="en-US" altLang="zh-CN" dirty="0" smtClean="0"/>
              <a:t>: when turning on the headlamp or heater in idling, engine RPM will instantly fall down and then be recovered due to increased generator load.  At that time increasing electrical load will generate rapid engine RPM changes, resulting in vibrations and passenger discomfort. Generator current control system depends on the engine ECU.</a:t>
            </a:r>
          </a:p>
        </p:txBody>
      </p:sp>
      <p:sp>
        <p:nvSpPr>
          <p:cNvPr id="5" name="灯片编号占位符 4"/>
          <p:cNvSpPr>
            <a:spLocks noGrp="1"/>
          </p:cNvSpPr>
          <p:nvPr>
            <p:ph type="sldNum" sz="quarter" idx="12"/>
          </p:nvPr>
        </p:nvSpPr>
        <p:spPr/>
        <p:txBody>
          <a:bodyPr/>
          <a:lstStyle/>
          <a:p>
            <a:fld id="{0C913308-F349-4B6D-A68A-DD1791B4A57B}" type="slidenum">
              <a:rPr lang="zh-CN" altLang="en-US" smtClean="0"/>
              <a:pPr/>
              <a:t>13</a:t>
            </a:fld>
            <a:endParaRPr lang="zh-CN" altLang="en-US"/>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smtClean="0"/>
              <a:t>Automotive Electronic Actuators</a:t>
            </a:r>
            <a:endParaRPr lang="zh-CN" altLang="en-US" dirty="0"/>
          </a:p>
        </p:txBody>
      </p:sp>
      <p:sp>
        <p:nvSpPr>
          <p:cNvPr id="3" name="内容占位符 2"/>
          <p:cNvSpPr>
            <a:spLocks noGrp="1"/>
          </p:cNvSpPr>
          <p:nvPr>
            <p:ph idx="1"/>
          </p:nvPr>
        </p:nvSpPr>
        <p:spPr/>
        <p:txBody>
          <a:bodyPr/>
          <a:lstStyle/>
          <a:p>
            <a:r>
              <a:rPr lang="en-US" altLang="zh-CN" b="1" dirty="0" smtClean="0"/>
              <a:t>A/C Compressor Control: </a:t>
            </a:r>
            <a:r>
              <a:rPr lang="en-US" altLang="zh-CN" dirty="0" smtClean="0"/>
              <a:t>A/C Compressor Control is used when accelerating or engine load is instantly increased greatly in order to improve engine acceleration by temporarily turning off A/C compressor.</a:t>
            </a:r>
          </a:p>
          <a:p>
            <a:endParaRPr lang="en-US" altLang="zh-CN" dirty="0" smtClean="0"/>
          </a:p>
          <a:p>
            <a:r>
              <a:rPr lang="en-US" altLang="zh-CN" b="1" dirty="0" smtClean="0"/>
              <a:t>Ignition coil: </a:t>
            </a:r>
            <a:r>
              <a:rPr lang="en-US" altLang="zh-CN" dirty="0" smtClean="0"/>
              <a:t>functions as an energy-storage device and transformer. It is supplied with DC voltage from the alternator, and provides the high tension ignition pulses for the spark plugs. The MFI engine adopts a computerized ignition system. The ECM calculates ignition timing, timing advance, and knocking control by the sensor signals.</a:t>
            </a:r>
          </a:p>
          <a:p>
            <a:endParaRPr lang="en-US" altLang="zh-CN" dirty="0" smtClean="0"/>
          </a:p>
          <a:p>
            <a:endParaRPr lang="zh-CN" altLang="en-US" dirty="0"/>
          </a:p>
        </p:txBody>
      </p:sp>
      <p:sp>
        <p:nvSpPr>
          <p:cNvPr id="4" name="灯片编号占位符 3"/>
          <p:cNvSpPr>
            <a:spLocks noGrp="1"/>
          </p:cNvSpPr>
          <p:nvPr>
            <p:ph type="sldNum" sz="quarter" idx="12"/>
          </p:nvPr>
        </p:nvSpPr>
        <p:spPr/>
        <p:txBody>
          <a:bodyPr/>
          <a:lstStyle/>
          <a:p>
            <a:fld id="{0C913308-F349-4B6D-A68A-DD1791B4A57B}" type="slidenum">
              <a:rPr lang="zh-CN" altLang="en-US" smtClean="0"/>
              <a:pPr/>
              <a:t>14</a:t>
            </a:fld>
            <a:endParaRPr lang="zh-CN" altLang="en-US"/>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descr="http://www.sawmillcreek.org/articles/5/motor1.jpg"/>
          <p:cNvPicPr>
            <a:picLocks noChangeAspect="1" noChangeArrowheads="1"/>
          </p:cNvPicPr>
          <p:nvPr/>
        </p:nvPicPr>
        <p:blipFill>
          <a:blip r:embed="rId2" cstate="print">
            <a:lum bright="-2000" contrast="35000"/>
          </a:blip>
          <a:srcRect/>
          <a:stretch>
            <a:fillRect/>
          </a:stretch>
        </p:blipFill>
        <p:spPr bwMode="auto">
          <a:xfrm>
            <a:off x="685800" y="1328021"/>
            <a:ext cx="7543800" cy="5301379"/>
          </a:xfrm>
          <a:prstGeom prst="rect">
            <a:avLst/>
          </a:prstGeom>
          <a:noFill/>
        </p:spPr>
      </p:pic>
      <p:sp>
        <p:nvSpPr>
          <p:cNvPr id="3" name="内容占位符 2"/>
          <p:cNvSpPr>
            <a:spLocks noGrp="1"/>
          </p:cNvSpPr>
          <p:nvPr>
            <p:ph idx="1"/>
          </p:nvPr>
        </p:nvSpPr>
        <p:spPr/>
        <p:txBody>
          <a:bodyPr/>
          <a:lstStyle/>
          <a:p>
            <a:r>
              <a:rPr lang="en-US" altLang="zh-CN" dirty="0" smtClean="0"/>
              <a:t>AC Motors:</a:t>
            </a:r>
            <a:endParaRPr lang="zh-CN" altLang="en-US" dirty="0"/>
          </a:p>
        </p:txBody>
      </p:sp>
      <p:sp>
        <p:nvSpPr>
          <p:cNvPr id="2" name="标题 1"/>
          <p:cNvSpPr>
            <a:spLocks noGrp="1"/>
          </p:cNvSpPr>
          <p:nvPr>
            <p:ph type="title"/>
          </p:nvPr>
        </p:nvSpPr>
        <p:spPr/>
        <p:txBody>
          <a:bodyPr/>
          <a:lstStyle/>
          <a:p>
            <a:r>
              <a:rPr lang="en-US" altLang="zh-CN" smtClean="0"/>
              <a:t>Automotive Electronic Actuators</a:t>
            </a:r>
            <a:endParaRPr lang="zh-CN" altLang="en-US" dirty="0"/>
          </a:p>
        </p:txBody>
      </p:sp>
      <p:sp>
        <p:nvSpPr>
          <p:cNvPr id="6" name="灯片编号占位符 5"/>
          <p:cNvSpPr>
            <a:spLocks noGrp="1"/>
          </p:cNvSpPr>
          <p:nvPr>
            <p:ph type="sldNum" sz="quarter" idx="12"/>
          </p:nvPr>
        </p:nvSpPr>
        <p:spPr/>
        <p:txBody>
          <a:bodyPr/>
          <a:lstStyle/>
          <a:p>
            <a:fld id="{0C913308-F349-4B6D-A68A-DD1791B4A57B}" type="slidenum">
              <a:rPr lang="zh-CN" altLang="en-US" smtClean="0"/>
              <a:pPr/>
              <a:t>15</a:t>
            </a:fld>
            <a:endParaRPr lang="zh-CN" altLang="en-US"/>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smtClean="0"/>
              <a:t>AC Motors</a:t>
            </a:r>
            <a:endParaRPr lang="zh-CN" altLang="en-US" dirty="0"/>
          </a:p>
        </p:txBody>
      </p:sp>
      <p:sp>
        <p:nvSpPr>
          <p:cNvPr id="3" name="内容占位符 2"/>
          <p:cNvSpPr>
            <a:spLocks noGrp="1"/>
          </p:cNvSpPr>
          <p:nvPr>
            <p:ph idx="1"/>
          </p:nvPr>
        </p:nvSpPr>
        <p:spPr/>
        <p:txBody>
          <a:bodyPr/>
          <a:lstStyle/>
          <a:p>
            <a:r>
              <a:rPr lang="en-US" altLang="zh-CN" dirty="0" smtClean="0"/>
              <a:t>AC Motors are electrical machines that convert electrical energy to rotational mechanical energy by the interaction of magnetic fields and conductors. </a:t>
            </a:r>
          </a:p>
          <a:p>
            <a:endParaRPr lang="en-US" altLang="zh-CN" dirty="0" smtClean="0"/>
          </a:p>
          <a:p>
            <a:endParaRPr lang="en-US" altLang="zh-CN" dirty="0" smtClean="0"/>
          </a:p>
          <a:p>
            <a:endParaRPr lang="en-US" altLang="zh-CN" dirty="0" smtClean="0"/>
          </a:p>
          <a:p>
            <a:endParaRPr lang="en-US" altLang="zh-CN" dirty="0" smtClean="0"/>
          </a:p>
          <a:p>
            <a:endParaRPr lang="zh-CN" altLang="en-US" dirty="0"/>
          </a:p>
        </p:txBody>
      </p:sp>
      <p:sp>
        <p:nvSpPr>
          <p:cNvPr id="5" name="灯片编号占位符 4"/>
          <p:cNvSpPr>
            <a:spLocks noGrp="1"/>
          </p:cNvSpPr>
          <p:nvPr>
            <p:ph type="sldNum" sz="quarter" idx="12"/>
          </p:nvPr>
        </p:nvSpPr>
        <p:spPr/>
        <p:txBody>
          <a:bodyPr/>
          <a:lstStyle/>
          <a:p>
            <a:fld id="{0C913308-F349-4B6D-A68A-DD1791B4A57B}" type="slidenum">
              <a:rPr lang="zh-CN" altLang="en-US" smtClean="0"/>
              <a:pPr/>
              <a:t>16</a:t>
            </a:fld>
            <a:endParaRPr lang="zh-CN" altLang="en-US"/>
          </a:p>
        </p:txBody>
      </p:sp>
      <p:pic>
        <p:nvPicPr>
          <p:cNvPr id="4" name="Picture 2" descr="http://www.sawmillcreek.org/articles/5/motor1.jpg"/>
          <p:cNvPicPr>
            <a:picLocks noChangeAspect="1" noChangeArrowheads="1"/>
          </p:cNvPicPr>
          <p:nvPr/>
        </p:nvPicPr>
        <p:blipFill>
          <a:blip r:embed="rId2" cstate="print">
            <a:lum bright="-2000" contrast="35000"/>
          </a:blip>
          <a:srcRect/>
          <a:stretch>
            <a:fillRect/>
          </a:stretch>
        </p:blipFill>
        <p:spPr bwMode="auto">
          <a:xfrm>
            <a:off x="4038600" y="3124200"/>
            <a:ext cx="4572000" cy="3212957"/>
          </a:xfrm>
          <a:prstGeom prst="rect">
            <a:avLst/>
          </a:prstGeom>
          <a:noFill/>
        </p:spPr>
      </p:pic>
      <p:sp>
        <p:nvSpPr>
          <p:cNvPr id="12" name="Rectangle 11"/>
          <p:cNvSpPr/>
          <p:nvPr/>
        </p:nvSpPr>
        <p:spPr>
          <a:xfrm>
            <a:off x="457200" y="3189744"/>
            <a:ext cx="3733800" cy="2677656"/>
          </a:xfrm>
          <a:prstGeom prst="rect">
            <a:avLst/>
          </a:prstGeom>
        </p:spPr>
        <p:txBody>
          <a:bodyPr wrap="square">
            <a:spAutoFit/>
          </a:bodyPr>
          <a:lstStyle/>
          <a:p>
            <a:pPr>
              <a:buFont typeface="Wingdings"/>
              <a:buChar char="Ø"/>
            </a:pPr>
            <a:r>
              <a:rPr lang="en-US" altLang="zh-CN" sz="2400" dirty="0" smtClean="0">
                <a:latin typeface="Arial" pitchFamily="34" charset="0"/>
                <a:cs typeface="Arial" pitchFamily="34" charset="0"/>
              </a:rPr>
              <a:t> Unlike motors that run directly on a DC current, AC motors generally do not require brushes and </a:t>
            </a:r>
            <a:r>
              <a:rPr lang="en-US" altLang="zh-CN" sz="2400" dirty="0" err="1" smtClean="0">
                <a:latin typeface="Arial" pitchFamily="34" charset="0"/>
                <a:cs typeface="Arial" pitchFamily="34" charset="0"/>
              </a:rPr>
              <a:t>commutators</a:t>
            </a:r>
            <a:r>
              <a:rPr lang="en-US" altLang="zh-CN" sz="2400" dirty="0" smtClean="0">
                <a:latin typeface="Arial" pitchFamily="34" charset="0"/>
                <a:cs typeface="Arial" pitchFamily="34" charset="0"/>
              </a:rPr>
              <a:t>. AC motors transfer the AC current to the mechanical rotation. </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descr="http://upload.wikimedia.org/wikipedia/commons/e/e6/Electric_motor_cycle_1.png"/>
          <p:cNvPicPr>
            <a:picLocks noChangeAspect="1" noChangeArrowheads="1"/>
          </p:cNvPicPr>
          <p:nvPr/>
        </p:nvPicPr>
        <p:blipFill>
          <a:blip r:embed="rId2" cstate="print"/>
          <a:srcRect/>
          <a:stretch>
            <a:fillRect/>
          </a:stretch>
        </p:blipFill>
        <p:spPr bwMode="auto">
          <a:xfrm>
            <a:off x="4724400" y="1295400"/>
            <a:ext cx="4343400" cy="4343400"/>
          </a:xfrm>
          <a:prstGeom prst="rect">
            <a:avLst/>
          </a:prstGeom>
          <a:noFill/>
        </p:spPr>
      </p:pic>
      <p:sp>
        <p:nvSpPr>
          <p:cNvPr id="2" name="标题 1"/>
          <p:cNvSpPr>
            <a:spLocks noGrp="1"/>
          </p:cNvSpPr>
          <p:nvPr>
            <p:ph type="title"/>
          </p:nvPr>
        </p:nvSpPr>
        <p:spPr/>
        <p:txBody>
          <a:bodyPr/>
          <a:lstStyle/>
          <a:p>
            <a:r>
              <a:rPr lang="en-US" altLang="zh-CN" dirty="0" smtClean="0"/>
              <a:t>Brushed DC Motors</a:t>
            </a:r>
            <a:endParaRPr lang="zh-CN" altLang="en-US" dirty="0"/>
          </a:p>
        </p:txBody>
      </p:sp>
      <p:sp>
        <p:nvSpPr>
          <p:cNvPr id="3" name="内容占位符 2"/>
          <p:cNvSpPr>
            <a:spLocks noGrp="1"/>
          </p:cNvSpPr>
          <p:nvPr>
            <p:ph sz="half" idx="1"/>
          </p:nvPr>
        </p:nvSpPr>
        <p:spPr>
          <a:xfrm>
            <a:off x="152400" y="1265237"/>
            <a:ext cx="5029200" cy="4525963"/>
          </a:xfrm>
        </p:spPr>
        <p:txBody>
          <a:bodyPr>
            <a:noAutofit/>
          </a:bodyPr>
          <a:lstStyle/>
          <a:p>
            <a:r>
              <a:rPr lang="en-US" altLang="zh-CN" sz="2400" dirty="0" smtClean="0"/>
              <a:t>A brushed DC Motor consists of two magnets facing the same direction that surround two coils of wire residing in the middle of the motor around a rotor. </a:t>
            </a:r>
          </a:p>
          <a:p>
            <a:endParaRPr lang="en-US" altLang="zh-CN" sz="2400" dirty="0"/>
          </a:p>
          <a:p>
            <a:pPr>
              <a:buFont typeface="Wingdings"/>
              <a:buChar char="Ø"/>
            </a:pPr>
            <a:r>
              <a:rPr lang="en-US" altLang="zh-CN" sz="2400" dirty="0" smtClean="0"/>
              <a:t>The coils are positioned to face the magnets, causing electricity to flow to them. </a:t>
            </a:r>
          </a:p>
          <a:p>
            <a:pPr>
              <a:buFont typeface="Wingdings"/>
              <a:buChar char="Ø"/>
            </a:pPr>
            <a:r>
              <a:rPr lang="en-US" altLang="zh-CN" sz="2400" dirty="0" smtClean="0"/>
              <a:t>This generates a magnetic field, which ultimately pushes the coils away from the magnets they are facing and causes the rotor to turn. </a:t>
            </a:r>
            <a:endParaRPr lang="zh-CN" altLang="en-US" sz="2400" dirty="0"/>
          </a:p>
        </p:txBody>
      </p:sp>
      <p:sp>
        <p:nvSpPr>
          <p:cNvPr id="7" name="灯片编号占位符 6"/>
          <p:cNvSpPr>
            <a:spLocks noGrp="1"/>
          </p:cNvSpPr>
          <p:nvPr>
            <p:ph type="sldNum" sz="quarter" idx="12"/>
          </p:nvPr>
        </p:nvSpPr>
        <p:spPr/>
        <p:txBody>
          <a:bodyPr/>
          <a:lstStyle/>
          <a:p>
            <a:fld id="{0C913308-F349-4B6D-A68A-DD1791B4A57B}" type="slidenum">
              <a:rPr lang="zh-CN" altLang="en-US" smtClean="0"/>
              <a:pPr/>
              <a:t>17</a:t>
            </a:fld>
            <a:endParaRPr lang="zh-CN" altLang="en-US"/>
          </a:p>
        </p:txBody>
      </p:sp>
      <p:sp>
        <p:nvSpPr>
          <p:cNvPr id="6" name="TextBox 5"/>
          <p:cNvSpPr txBox="1"/>
          <p:nvPr/>
        </p:nvSpPr>
        <p:spPr>
          <a:xfrm>
            <a:off x="5486400" y="5486400"/>
            <a:ext cx="2458144" cy="261610"/>
          </a:xfrm>
          <a:prstGeom prst="rect">
            <a:avLst/>
          </a:prstGeom>
          <a:noFill/>
        </p:spPr>
        <p:txBody>
          <a:bodyPr wrap="square" rtlCol="0">
            <a:spAutoFit/>
          </a:bodyPr>
          <a:lstStyle/>
          <a:p>
            <a:r>
              <a:rPr lang="en-US" altLang="zh-CN" sz="1100" dirty="0" smtClean="0"/>
              <a:t>Simple Two-pole Brushed DC Motor [5]</a:t>
            </a:r>
            <a:endParaRPr lang="zh-CN" altLang="en-US" sz="1100"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2" descr="http://upload.wikimedia.org/wikipedia/commons/e/e6/Electric_motor_cycle_1.png"/>
          <p:cNvPicPr>
            <a:picLocks noChangeAspect="1" noChangeArrowheads="1"/>
          </p:cNvPicPr>
          <p:nvPr/>
        </p:nvPicPr>
        <p:blipFill>
          <a:blip r:embed="rId2" cstate="print"/>
          <a:srcRect/>
          <a:stretch>
            <a:fillRect/>
          </a:stretch>
        </p:blipFill>
        <p:spPr bwMode="auto">
          <a:xfrm>
            <a:off x="4724400" y="1295400"/>
            <a:ext cx="4343400" cy="4343400"/>
          </a:xfrm>
          <a:prstGeom prst="rect">
            <a:avLst/>
          </a:prstGeom>
          <a:noFill/>
        </p:spPr>
      </p:pic>
      <p:sp>
        <p:nvSpPr>
          <p:cNvPr id="5" name="标题 4"/>
          <p:cNvSpPr>
            <a:spLocks noGrp="1"/>
          </p:cNvSpPr>
          <p:nvPr>
            <p:ph type="title"/>
          </p:nvPr>
        </p:nvSpPr>
        <p:spPr/>
        <p:txBody>
          <a:bodyPr/>
          <a:lstStyle/>
          <a:p>
            <a:r>
              <a:rPr lang="en-US" altLang="zh-CN" dirty="0" smtClean="0"/>
              <a:t>Brushed DC Motors</a:t>
            </a:r>
            <a:endParaRPr lang="zh-CN" altLang="en-US" dirty="0"/>
          </a:p>
        </p:txBody>
      </p:sp>
      <p:sp>
        <p:nvSpPr>
          <p:cNvPr id="3" name="内容占位符 2"/>
          <p:cNvSpPr>
            <a:spLocks noGrp="1"/>
          </p:cNvSpPr>
          <p:nvPr>
            <p:ph sz="half" idx="1"/>
          </p:nvPr>
        </p:nvSpPr>
        <p:spPr>
          <a:xfrm>
            <a:off x="152400" y="1447800"/>
            <a:ext cx="4800600" cy="4800600"/>
          </a:xfrm>
        </p:spPr>
        <p:txBody>
          <a:bodyPr>
            <a:normAutofit fontScale="92500" lnSpcReduction="20000"/>
          </a:bodyPr>
          <a:lstStyle/>
          <a:p>
            <a:r>
              <a:rPr lang="en-US" altLang="zh-CN" dirty="0" smtClean="0"/>
              <a:t>Most automatic car windows and seat adjustments are operated by a brushed DC Motor. </a:t>
            </a:r>
          </a:p>
          <a:p>
            <a:endParaRPr lang="en-US" altLang="zh-CN" dirty="0" smtClean="0"/>
          </a:p>
          <a:p>
            <a:pPr>
              <a:buFont typeface="Wingdings"/>
              <a:buChar char="Ø"/>
            </a:pPr>
            <a:r>
              <a:rPr lang="en-US" altLang="zh-CN" dirty="0" smtClean="0"/>
              <a:t> The brushed motor has been an automotive industry favorite because of its relatively low cost and simple design. </a:t>
            </a:r>
          </a:p>
          <a:p>
            <a:pPr>
              <a:buFont typeface="Wingdings"/>
              <a:buChar char="Ø"/>
            </a:pPr>
            <a:endParaRPr lang="en-US" altLang="zh-CN" dirty="0" smtClean="0"/>
          </a:p>
          <a:p>
            <a:pPr>
              <a:buFont typeface="Wingdings"/>
              <a:buChar char="Ø"/>
            </a:pPr>
            <a:r>
              <a:rPr lang="en-US" altLang="zh-CN" dirty="0" smtClean="0"/>
              <a:t> A brushed DC Motor comes in all different sizes, and torque and speed specifications.</a:t>
            </a:r>
            <a:endParaRPr lang="zh-CN" altLang="en-US" dirty="0"/>
          </a:p>
        </p:txBody>
      </p:sp>
      <p:sp>
        <p:nvSpPr>
          <p:cNvPr id="6" name="灯片编号占位符 5"/>
          <p:cNvSpPr>
            <a:spLocks noGrp="1"/>
          </p:cNvSpPr>
          <p:nvPr>
            <p:ph type="sldNum" sz="quarter" idx="12"/>
          </p:nvPr>
        </p:nvSpPr>
        <p:spPr/>
        <p:txBody>
          <a:bodyPr/>
          <a:lstStyle/>
          <a:p>
            <a:fld id="{0C913308-F349-4B6D-A68A-DD1791B4A57B}" type="slidenum">
              <a:rPr lang="zh-CN" altLang="en-US" smtClean="0"/>
              <a:pPr/>
              <a:t>18</a:t>
            </a:fld>
            <a:endParaRPr lang="zh-CN" altLang="en-US"/>
          </a:p>
        </p:txBody>
      </p:sp>
      <p:sp>
        <p:nvSpPr>
          <p:cNvPr id="17" name="TextBox 16"/>
          <p:cNvSpPr txBox="1"/>
          <p:nvPr/>
        </p:nvSpPr>
        <p:spPr>
          <a:xfrm>
            <a:off x="5486400" y="5486400"/>
            <a:ext cx="2458144" cy="261610"/>
          </a:xfrm>
          <a:prstGeom prst="rect">
            <a:avLst/>
          </a:prstGeom>
          <a:noFill/>
        </p:spPr>
        <p:txBody>
          <a:bodyPr wrap="square" rtlCol="0">
            <a:spAutoFit/>
          </a:bodyPr>
          <a:lstStyle/>
          <a:p>
            <a:r>
              <a:rPr lang="en-US" altLang="zh-CN" sz="1100" dirty="0" smtClean="0"/>
              <a:t>Simple Two-pole Brushed DC Motor [5]</a:t>
            </a:r>
            <a:endParaRPr lang="zh-CN" altLang="en-US" sz="1100"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1"/>
          <p:cNvSpPr>
            <a:spLocks noGrp="1"/>
          </p:cNvSpPr>
          <p:nvPr>
            <p:ph type="title"/>
          </p:nvPr>
        </p:nvSpPr>
        <p:spPr/>
        <p:txBody>
          <a:bodyPr/>
          <a:lstStyle/>
          <a:p>
            <a:r>
              <a:rPr lang="en-US" altLang="zh-CN" dirty="0" smtClean="0"/>
              <a:t>Brushless DC Motors</a:t>
            </a:r>
            <a:endParaRPr lang="zh-CN" altLang="en-US" dirty="0"/>
          </a:p>
        </p:txBody>
      </p:sp>
      <p:sp>
        <p:nvSpPr>
          <p:cNvPr id="3" name="内容占位符 2"/>
          <p:cNvSpPr>
            <a:spLocks noGrp="1"/>
          </p:cNvSpPr>
          <p:nvPr>
            <p:ph sz="half" idx="1"/>
          </p:nvPr>
        </p:nvSpPr>
        <p:spPr>
          <a:xfrm>
            <a:off x="152400" y="1219200"/>
            <a:ext cx="4267200" cy="5562600"/>
          </a:xfrm>
        </p:spPr>
        <p:txBody>
          <a:bodyPr>
            <a:normAutofit/>
          </a:bodyPr>
          <a:lstStyle/>
          <a:p>
            <a:r>
              <a:rPr lang="en-US" altLang="zh-CN" sz="2400" dirty="0" smtClean="0"/>
              <a:t>Brushless DC motors generally employ a permanent magnet on the rotor and the windings are on the stator. </a:t>
            </a:r>
          </a:p>
          <a:p>
            <a:endParaRPr lang="en-US" altLang="zh-CN" sz="2400" dirty="0" smtClean="0"/>
          </a:p>
          <a:p>
            <a:pPr>
              <a:buFont typeface="Wingdings"/>
              <a:buChar char="Ø"/>
            </a:pPr>
            <a:r>
              <a:rPr lang="en-US" altLang="zh-CN" sz="2400" dirty="0" smtClean="0"/>
              <a:t>Electronic controls are used to change the polarity of the current in the windings. </a:t>
            </a:r>
          </a:p>
          <a:p>
            <a:pPr>
              <a:buFont typeface="Wingdings"/>
              <a:buChar char="Ø"/>
            </a:pPr>
            <a:endParaRPr lang="en-US" altLang="zh-CN" sz="2400" dirty="0" smtClean="0"/>
          </a:p>
          <a:p>
            <a:pPr>
              <a:buFont typeface="Wingdings"/>
              <a:buChar char="Ø"/>
            </a:pPr>
            <a:r>
              <a:rPr lang="en-US" altLang="zh-CN" sz="2400" dirty="0" smtClean="0"/>
              <a:t>Sensors monitor the position of the rotor and feed this information back to the electronic controls</a:t>
            </a:r>
          </a:p>
          <a:p>
            <a:endParaRPr lang="en-US" altLang="zh-CN" sz="2400" dirty="0" smtClean="0"/>
          </a:p>
          <a:p>
            <a:endParaRPr lang="zh-CN" altLang="en-US" sz="2400" dirty="0"/>
          </a:p>
        </p:txBody>
      </p:sp>
      <p:sp>
        <p:nvSpPr>
          <p:cNvPr id="7" name="灯片编号占位符 6"/>
          <p:cNvSpPr>
            <a:spLocks noGrp="1"/>
          </p:cNvSpPr>
          <p:nvPr>
            <p:ph type="sldNum" sz="quarter" idx="12"/>
          </p:nvPr>
        </p:nvSpPr>
        <p:spPr/>
        <p:txBody>
          <a:bodyPr/>
          <a:lstStyle/>
          <a:p>
            <a:fld id="{0C913308-F349-4B6D-A68A-DD1791B4A57B}" type="slidenum">
              <a:rPr lang="zh-CN" altLang="en-US" smtClean="0"/>
              <a:pPr/>
              <a:t>19</a:t>
            </a:fld>
            <a:endParaRPr lang="zh-CN" altLang="en-US"/>
          </a:p>
        </p:txBody>
      </p:sp>
      <p:pic>
        <p:nvPicPr>
          <p:cNvPr id="14338" name="Picture 2" descr="http://files.jahidbdk.webnode.com/200000079-f156ff2516/brushless-dc-motor%20new.jpg"/>
          <p:cNvPicPr>
            <a:picLocks noChangeAspect="1" noChangeArrowheads="1"/>
          </p:cNvPicPr>
          <p:nvPr/>
        </p:nvPicPr>
        <p:blipFill>
          <a:blip r:embed="rId2" cstate="print"/>
          <a:srcRect/>
          <a:stretch>
            <a:fillRect/>
          </a:stretch>
        </p:blipFill>
        <p:spPr bwMode="auto">
          <a:xfrm>
            <a:off x="4495800" y="1371600"/>
            <a:ext cx="4416491" cy="3312368"/>
          </a:xfrm>
          <a:prstGeom prst="rect">
            <a:avLst/>
          </a:prstGeom>
          <a:noFill/>
        </p:spPr>
      </p:pic>
      <p:sp>
        <p:nvSpPr>
          <p:cNvPr id="16" name="Rectangle 15"/>
          <p:cNvSpPr/>
          <p:nvPr/>
        </p:nvSpPr>
        <p:spPr>
          <a:xfrm>
            <a:off x="4495800" y="4724400"/>
            <a:ext cx="1505540" cy="261610"/>
          </a:xfrm>
          <a:prstGeom prst="rect">
            <a:avLst/>
          </a:prstGeom>
        </p:spPr>
        <p:txBody>
          <a:bodyPr wrap="none">
            <a:spAutoFit/>
          </a:bodyPr>
          <a:lstStyle/>
          <a:p>
            <a:r>
              <a:rPr lang="en-US" altLang="zh-CN" sz="1100" dirty="0" smtClean="0"/>
              <a:t>Brushless DC Motor [6]</a:t>
            </a:r>
            <a:endParaRPr lang="zh-CN" altLang="en-US" sz="1100"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nvPr>
        </p:nvSpPr>
        <p:spPr/>
        <p:txBody>
          <a:bodyPr/>
          <a:lstStyle/>
          <a:p>
            <a:r>
              <a:rPr lang="en-US" altLang="zh-CN" dirty="0" smtClean="0"/>
              <a:t>Introduction to Sensors</a:t>
            </a:r>
            <a:endParaRPr lang="zh-CN" altLang="en-US" dirty="0"/>
          </a:p>
        </p:txBody>
      </p:sp>
      <p:sp>
        <p:nvSpPr>
          <p:cNvPr id="5" name="内容占位符 4"/>
          <p:cNvSpPr>
            <a:spLocks noGrp="1"/>
          </p:cNvSpPr>
          <p:nvPr>
            <p:ph idx="1"/>
          </p:nvPr>
        </p:nvSpPr>
        <p:spPr>
          <a:xfrm>
            <a:off x="457200" y="1143000"/>
            <a:ext cx="8229600" cy="4525963"/>
          </a:xfrm>
        </p:spPr>
        <p:txBody>
          <a:bodyPr/>
          <a:lstStyle/>
          <a:p>
            <a:r>
              <a:rPr lang="en-US" altLang="zh-CN" dirty="0" smtClean="0"/>
              <a:t>Sensors are essential components of automotive electronic control systems. Sensors are defined as “devices that transform (or </a:t>
            </a:r>
            <a:r>
              <a:rPr lang="en-US" altLang="zh-CN" dirty="0" err="1" smtClean="0"/>
              <a:t>transduce</a:t>
            </a:r>
            <a:r>
              <a:rPr lang="en-US" altLang="zh-CN" dirty="0" smtClean="0"/>
              <a:t>) physical quantities such as pressure or acceleration (called </a:t>
            </a:r>
            <a:r>
              <a:rPr lang="en-US" altLang="zh-CN" dirty="0" err="1" smtClean="0"/>
              <a:t>measurands</a:t>
            </a:r>
            <a:r>
              <a:rPr lang="en-US" altLang="zh-CN" dirty="0" smtClean="0"/>
              <a:t>) into output signals (usually electrical) that serve as inputs for control systems.”</a:t>
            </a:r>
          </a:p>
          <a:p>
            <a:endParaRPr lang="zh-CN" altLang="en-US" dirty="0"/>
          </a:p>
        </p:txBody>
      </p:sp>
      <p:sp>
        <p:nvSpPr>
          <p:cNvPr id="6" name="灯片编号占位符 5"/>
          <p:cNvSpPr>
            <a:spLocks noGrp="1"/>
          </p:cNvSpPr>
          <p:nvPr>
            <p:ph type="sldNum" sz="quarter" idx="12"/>
          </p:nvPr>
        </p:nvSpPr>
        <p:spPr/>
        <p:txBody>
          <a:bodyPr/>
          <a:lstStyle/>
          <a:p>
            <a:fld id="{0C913308-F349-4B6D-A68A-DD1791B4A57B}" type="slidenum">
              <a:rPr lang="zh-CN" altLang="en-US" smtClean="0"/>
              <a:pPr/>
              <a:t>2</a:t>
            </a:fld>
            <a:endParaRPr lang="zh-CN" altLang="en-US" dirty="0"/>
          </a:p>
        </p:txBody>
      </p:sp>
      <p:pic>
        <p:nvPicPr>
          <p:cNvPr id="18434" name="Picture 2" descr="http://low-powerdesign.com/sleibson/wp-content/uploads/2011/04/Autonomous-vehicle-sensors.jpg"/>
          <p:cNvPicPr>
            <a:picLocks noChangeAspect="1" noChangeArrowheads="1"/>
          </p:cNvPicPr>
          <p:nvPr/>
        </p:nvPicPr>
        <p:blipFill>
          <a:blip r:embed="rId2" cstate="print"/>
          <a:srcRect/>
          <a:stretch>
            <a:fillRect/>
          </a:stretch>
        </p:blipFill>
        <p:spPr bwMode="auto">
          <a:xfrm>
            <a:off x="1763688" y="3140968"/>
            <a:ext cx="5472608" cy="3192356"/>
          </a:xfrm>
          <a:prstGeom prst="rect">
            <a:avLst/>
          </a:prstGeom>
          <a:noFill/>
        </p:spPr>
      </p:pic>
      <p:sp>
        <p:nvSpPr>
          <p:cNvPr id="7" name="TextBox 6"/>
          <p:cNvSpPr txBox="1"/>
          <p:nvPr/>
        </p:nvSpPr>
        <p:spPr>
          <a:xfrm>
            <a:off x="1907704" y="6309320"/>
            <a:ext cx="5328592" cy="261610"/>
          </a:xfrm>
          <a:prstGeom prst="rect">
            <a:avLst/>
          </a:prstGeom>
          <a:noFill/>
        </p:spPr>
        <p:txBody>
          <a:bodyPr wrap="square" rtlCol="0">
            <a:spAutoFit/>
          </a:bodyPr>
          <a:lstStyle/>
          <a:p>
            <a:r>
              <a:rPr lang="en-US" altLang="zh-CN" sz="1100" dirty="0"/>
              <a:t>V</a:t>
            </a:r>
            <a:r>
              <a:rPr lang="en-US" altLang="zh-CN" sz="1100" dirty="0" smtClean="0"/>
              <a:t>ehicle with 360-degree sensing capability [4]</a:t>
            </a:r>
            <a:endParaRPr lang="zh-CN" altLang="en-US" sz="1100"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nvPr>
        </p:nvSpPr>
        <p:spPr/>
        <p:txBody>
          <a:bodyPr/>
          <a:lstStyle/>
          <a:p>
            <a:r>
              <a:rPr lang="en-US" altLang="zh-CN" dirty="0" smtClean="0"/>
              <a:t>Brushless DC Motors</a:t>
            </a:r>
            <a:endParaRPr lang="zh-CN" altLang="en-US" dirty="0"/>
          </a:p>
        </p:txBody>
      </p:sp>
      <p:sp>
        <p:nvSpPr>
          <p:cNvPr id="5" name="内容占位符 4"/>
          <p:cNvSpPr>
            <a:spLocks noGrp="1"/>
          </p:cNvSpPr>
          <p:nvPr>
            <p:ph sz="half" idx="1"/>
          </p:nvPr>
        </p:nvSpPr>
        <p:spPr>
          <a:xfrm>
            <a:off x="152400" y="1295400"/>
            <a:ext cx="4191000" cy="5181600"/>
          </a:xfrm>
        </p:spPr>
        <p:txBody>
          <a:bodyPr>
            <a:normAutofit/>
          </a:bodyPr>
          <a:lstStyle/>
          <a:p>
            <a:r>
              <a:rPr lang="en-US" altLang="zh-CN" sz="2400" dirty="0" smtClean="0"/>
              <a:t>Brushless DC motors are more akin to synchronous AC motors than to brushed DC motors. </a:t>
            </a:r>
          </a:p>
          <a:p>
            <a:endParaRPr lang="en-US" altLang="zh-CN" sz="2400" dirty="0"/>
          </a:p>
          <a:p>
            <a:r>
              <a:rPr lang="en-US" altLang="zh-CN" sz="2400" dirty="0" smtClean="0"/>
              <a:t>DC motors transfer direct current to the mechanical energy. Until recently, most electric cars were built using DC motors. </a:t>
            </a:r>
          </a:p>
          <a:p>
            <a:endParaRPr lang="zh-CN" altLang="en-US" sz="2400" dirty="0"/>
          </a:p>
        </p:txBody>
      </p:sp>
      <p:sp>
        <p:nvSpPr>
          <p:cNvPr id="8" name="灯片编号占位符 7"/>
          <p:cNvSpPr>
            <a:spLocks noGrp="1"/>
          </p:cNvSpPr>
          <p:nvPr>
            <p:ph type="sldNum" sz="quarter" idx="12"/>
          </p:nvPr>
        </p:nvSpPr>
        <p:spPr/>
        <p:txBody>
          <a:bodyPr/>
          <a:lstStyle/>
          <a:p>
            <a:fld id="{0C913308-F349-4B6D-A68A-DD1791B4A57B}" type="slidenum">
              <a:rPr lang="zh-CN" altLang="en-US" smtClean="0"/>
              <a:pPr/>
              <a:t>20</a:t>
            </a:fld>
            <a:endParaRPr lang="zh-CN" altLang="en-US"/>
          </a:p>
        </p:txBody>
      </p:sp>
      <p:pic>
        <p:nvPicPr>
          <p:cNvPr id="18" name="Picture 2" descr="http://files.jahidbdk.webnode.com/200000079-f156ff2516/brushless-dc-motor%20new.jpg"/>
          <p:cNvPicPr>
            <a:picLocks noChangeAspect="1" noChangeArrowheads="1"/>
          </p:cNvPicPr>
          <p:nvPr/>
        </p:nvPicPr>
        <p:blipFill>
          <a:blip r:embed="rId3" cstate="print"/>
          <a:srcRect/>
          <a:stretch>
            <a:fillRect/>
          </a:stretch>
        </p:blipFill>
        <p:spPr bwMode="auto">
          <a:xfrm>
            <a:off x="4495800" y="1371600"/>
            <a:ext cx="4416491" cy="3312368"/>
          </a:xfrm>
          <a:prstGeom prst="rect">
            <a:avLst/>
          </a:prstGeom>
          <a:noFill/>
        </p:spPr>
      </p:pic>
      <p:sp>
        <p:nvSpPr>
          <p:cNvPr id="19" name="Rectangle 18"/>
          <p:cNvSpPr/>
          <p:nvPr/>
        </p:nvSpPr>
        <p:spPr>
          <a:xfrm>
            <a:off x="4495800" y="4724400"/>
            <a:ext cx="1505540" cy="261610"/>
          </a:xfrm>
          <a:prstGeom prst="rect">
            <a:avLst/>
          </a:prstGeom>
        </p:spPr>
        <p:txBody>
          <a:bodyPr wrap="none">
            <a:spAutoFit/>
          </a:bodyPr>
          <a:lstStyle/>
          <a:p>
            <a:r>
              <a:rPr lang="en-US" altLang="zh-CN" sz="1100" dirty="0" smtClean="0"/>
              <a:t>Brushless DC Motor [6]</a:t>
            </a:r>
            <a:endParaRPr lang="zh-CN" altLang="en-US" sz="1100"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3"/>
          <p:cNvPicPr>
            <a:picLocks noChangeAspect="1" noChangeArrowheads="1"/>
          </p:cNvPicPr>
          <p:nvPr/>
        </p:nvPicPr>
        <p:blipFill>
          <a:blip r:embed="rId2" cstate="print"/>
          <a:srcRect l="7565" r="5437" b="4878"/>
          <a:stretch>
            <a:fillRect/>
          </a:stretch>
        </p:blipFill>
        <p:spPr bwMode="auto">
          <a:xfrm>
            <a:off x="4114800" y="1447800"/>
            <a:ext cx="4953000" cy="4199283"/>
          </a:xfrm>
          <a:prstGeom prst="rect">
            <a:avLst/>
          </a:prstGeom>
          <a:noFill/>
          <a:ln w="9525">
            <a:noFill/>
            <a:miter lim="800000"/>
            <a:headEnd/>
            <a:tailEnd/>
          </a:ln>
        </p:spPr>
      </p:pic>
      <p:sp>
        <p:nvSpPr>
          <p:cNvPr id="6" name="标题 1"/>
          <p:cNvSpPr>
            <a:spLocks noGrp="1"/>
          </p:cNvSpPr>
          <p:nvPr>
            <p:ph type="title"/>
          </p:nvPr>
        </p:nvSpPr>
        <p:spPr>
          <a:xfrm>
            <a:off x="0" y="274638"/>
            <a:ext cx="9144000" cy="1143000"/>
          </a:xfrm>
        </p:spPr>
        <p:txBody>
          <a:bodyPr>
            <a:normAutofit/>
          </a:bodyPr>
          <a:lstStyle/>
          <a:p>
            <a:r>
              <a:rPr lang="en-US" dirty="0" smtClean="0"/>
              <a:t>Ground Vehicles With Mechanical </a:t>
            </a:r>
            <a:r>
              <a:rPr lang="en-US" dirty="0" err="1" smtClean="0"/>
              <a:t>Powertrains</a:t>
            </a:r>
            <a:r>
              <a:rPr lang="en-US" dirty="0" smtClean="0"/>
              <a:t> and the Reasons for HEV Development</a:t>
            </a:r>
            <a:endParaRPr lang="en-US" dirty="0"/>
          </a:p>
        </p:txBody>
      </p:sp>
      <p:sp>
        <p:nvSpPr>
          <p:cNvPr id="3" name="内容占位符 2"/>
          <p:cNvSpPr>
            <a:spLocks noGrp="1"/>
          </p:cNvSpPr>
          <p:nvPr>
            <p:ph sz="half" idx="1"/>
          </p:nvPr>
        </p:nvSpPr>
        <p:spPr/>
        <p:txBody>
          <a:bodyPr>
            <a:normAutofit fontScale="85000" lnSpcReduction="10000"/>
          </a:bodyPr>
          <a:lstStyle/>
          <a:p>
            <a:r>
              <a:rPr lang="en-US" dirty="0" smtClean="0"/>
              <a:t>IC engines are the most commonly used power plants for land vehicles to  date. </a:t>
            </a:r>
          </a:p>
          <a:p>
            <a:endParaRPr lang="en-US" dirty="0" smtClean="0"/>
          </a:p>
          <a:p>
            <a:r>
              <a:rPr lang="en-US" dirty="0" smtClean="0"/>
              <a:t>The figure to the right shows representative characteristics of a gasoline engine, which has torque-speed characteristics far from the ideal performance characteristics required by traction.</a:t>
            </a:r>
            <a:endParaRPr lang="en-US" dirty="0"/>
          </a:p>
        </p:txBody>
      </p:sp>
      <p:sp>
        <p:nvSpPr>
          <p:cNvPr id="4" name="内容占位符 3"/>
          <p:cNvSpPr>
            <a:spLocks noGrp="1"/>
          </p:cNvSpPr>
          <p:nvPr>
            <p:ph sz="half" idx="2"/>
          </p:nvPr>
        </p:nvSpPr>
        <p:spPr/>
        <p:txBody>
          <a:bodyPr>
            <a:normAutofit fontScale="85000" lnSpcReduction="10000"/>
          </a:bodyPr>
          <a:lstStyle/>
          <a:p>
            <a:endParaRPr lang="en-US" dirty="0" smtClean="0"/>
          </a:p>
          <a:p>
            <a:endParaRPr lang="en-US" dirty="0" smtClean="0"/>
          </a:p>
          <a:p>
            <a:endParaRPr lang="en-US" dirty="0" smtClean="0"/>
          </a:p>
          <a:p>
            <a:endParaRPr lang="en-US" dirty="0" smtClean="0"/>
          </a:p>
          <a:p>
            <a:endParaRPr lang="en-US" dirty="0" smtClean="0"/>
          </a:p>
          <a:p>
            <a:endParaRPr lang="en-US" dirty="0"/>
          </a:p>
        </p:txBody>
      </p:sp>
      <p:sp>
        <p:nvSpPr>
          <p:cNvPr id="7" name="Slide Number Placeholder 6"/>
          <p:cNvSpPr>
            <a:spLocks noGrp="1"/>
          </p:cNvSpPr>
          <p:nvPr>
            <p:ph type="sldNum" sz="quarter" idx="12"/>
          </p:nvPr>
        </p:nvSpPr>
        <p:spPr/>
        <p:txBody>
          <a:bodyPr/>
          <a:lstStyle/>
          <a:p>
            <a:fld id="{454F9712-60C8-45AC-A65A-9C6ADC45022C}" type="slidenum">
              <a:rPr lang="en-US" smtClean="0"/>
              <a:pPr/>
              <a:t>21</a:t>
            </a:fld>
            <a:endParaRPr lang="en-US"/>
          </a:p>
        </p:txBody>
      </p:sp>
      <p:sp>
        <p:nvSpPr>
          <p:cNvPr id="17" name="Rectangle 16"/>
          <p:cNvSpPr/>
          <p:nvPr/>
        </p:nvSpPr>
        <p:spPr>
          <a:xfrm>
            <a:off x="5029200" y="5638800"/>
            <a:ext cx="3581400" cy="923330"/>
          </a:xfrm>
          <a:prstGeom prst="rect">
            <a:avLst/>
          </a:prstGeom>
        </p:spPr>
        <p:txBody>
          <a:bodyPr wrap="square">
            <a:spAutoFit/>
          </a:bodyPr>
          <a:lstStyle/>
          <a:p>
            <a:r>
              <a:rPr lang="en-US" dirty="0" smtClean="0">
                <a:latin typeface="Arial" pitchFamily="34" charset="0"/>
                <a:cs typeface="Arial" pitchFamily="34" charset="0"/>
              </a:rPr>
              <a:t>Typical performance characteristics of gasoline engines. [7]</a:t>
            </a:r>
            <a:endParaRPr lang="en-US" dirty="0">
              <a:latin typeface="Arial" pitchFamily="34" charset="0"/>
              <a:cs typeface="Arial" pitchFamily="34" charset="0"/>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内容占位符 6"/>
          <p:cNvSpPr>
            <a:spLocks noGrp="1"/>
          </p:cNvSpPr>
          <p:nvPr>
            <p:ph sz="half" idx="2"/>
          </p:nvPr>
        </p:nvSpPr>
        <p:spPr/>
        <p:txBody>
          <a:bodyPr>
            <a:normAutofit/>
          </a:bodyPr>
          <a:lstStyle/>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p:txBody>
      </p:sp>
      <p:sp>
        <p:nvSpPr>
          <p:cNvPr id="9" name="Slide Number Placeholder 8"/>
          <p:cNvSpPr>
            <a:spLocks noGrp="1"/>
          </p:cNvSpPr>
          <p:nvPr>
            <p:ph type="sldNum" sz="quarter" idx="12"/>
          </p:nvPr>
        </p:nvSpPr>
        <p:spPr/>
        <p:txBody>
          <a:bodyPr/>
          <a:lstStyle/>
          <a:p>
            <a:fld id="{454F9712-60C8-45AC-A65A-9C6ADC45022C}" type="slidenum">
              <a:rPr lang="en-US" smtClean="0"/>
              <a:pPr/>
              <a:t>22</a:t>
            </a:fld>
            <a:endParaRPr lang="en-US"/>
          </a:p>
        </p:txBody>
      </p:sp>
      <p:sp>
        <p:nvSpPr>
          <p:cNvPr id="10" name="Rectangle 9"/>
          <p:cNvSpPr/>
          <p:nvPr/>
        </p:nvSpPr>
        <p:spPr>
          <a:xfrm>
            <a:off x="3962400" y="5969913"/>
            <a:ext cx="3810000" cy="430887"/>
          </a:xfrm>
          <a:prstGeom prst="rect">
            <a:avLst/>
          </a:prstGeom>
        </p:spPr>
        <p:txBody>
          <a:bodyPr wrap="square">
            <a:spAutoFit/>
          </a:bodyPr>
          <a:lstStyle/>
          <a:p>
            <a:r>
              <a:rPr lang="en-US" sz="1100" dirty="0" smtClean="0">
                <a:latin typeface="Arial" pitchFamily="34" charset="0"/>
                <a:cs typeface="Arial" pitchFamily="34" charset="0"/>
              </a:rPr>
              <a:t>Typical performance characteristics of electric motors for traction [7]</a:t>
            </a:r>
            <a:endParaRPr lang="en-US" sz="1100" dirty="0">
              <a:latin typeface="Arial" pitchFamily="34" charset="0"/>
              <a:cs typeface="Arial" pitchFamily="34" charset="0"/>
            </a:endParaRPr>
          </a:p>
        </p:txBody>
      </p:sp>
      <p:sp>
        <p:nvSpPr>
          <p:cNvPr id="11" name="Rectangle 10"/>
          <p:cNvSpPr/>
          <p:nvPr/>
        </p:nvSpPr>
        <p:spPr>
          <a:xfrm>
            <a:off x="457200" y="1447800"/>
            <a:ext cx="6781800" cy="830997"/>
          </a:xfrm>
          <a:prstGeom prst="rect">
            <a:avLst/>
          </a:prstGeom>
        </p:spPr>
        <p:txBody>
          <a:bodyPr wrap="square">
            <a:spAutoFit/>
          </a:bodyPr>
          <a:lstStyle/>
          <a:p>
            <a:r>
              <a:rPr lang="en-US" sz="2400" dirty="0" smtClean="0">
                <a:latin typeface="Arial" pitchFamily="34" charset="0"/>
                <a:cs typeface="Arial" pitchFamily="34" charset="0"/>
              </a:rPr>
              <a:t>The electric motor is another candidate as a vehicle power plant.</a:t>
            </a:r>
            <a:endParaRPr lang="en-US" sz="2400" dirty="0">
              <a:latin typeface="Arial" pitchFamily="34" charset="0"/>
              <a:cs typeface="Arial" pitchFamily="34" charset="0"/>
            </a:endParaRPr>
          </a:p>
        </p:txBody>
      </p:sp>
      <p:sp>
        <p:nvSpPr>
          <p:cNvPr id="12" name="Rectangle 11"/>
          <p:cNvSpPr/>
          <p:nvPr/>
        </p:nvSpPr>
        <p:spPr>
          <a:xfrm>
            <a:off x="457200" y="2590800"/>
            <a:ext cx="3276600" cy="2677656"/>
          </a:xfrm>
          <a:prstGeom prst="rect">
            <a:avLst/>
          </a:prstGeom>
        </p:spPr>
        <p:txBody>
          <a:bodyPr wrap="square">
            <a:spAutoFit/>
          </a:bodyPr>
          <a:lstStyle/>
          <a:p>
            <a:pPr>
              <a:buFont typeface="Wingdings"/>
              <a:buChar char="Ø"/>
            </a:pPr>
            <a:r>
              <a:rPr lang="en-US" sz="2400" dirty="0" smtClean="0">
                <a:latin typeface="Arial" pitchFamily="34" charset="0"/>
                <a:cs typeface="Arial" pitchFamily="34" charset="0"/>
              </a:rPr>
              <a:t> Electric motors with good speed adjustment control usually have a speed-torque characteristic that  is much closer to the ideal.</a:t>
            </a:r>
            <a:endParaRPr lang="en-US" sz="2400" dirty="0">
              <a:latin typeface="Arial" pitchFamily="34" charset="0"/>
              <a:cs typeface="Arial" pitchFamily="34" charset="0"/>
            </a:endParaRPr>
          </a:p>
        </p:txBody>
      </p:sp>
      <p:pic>
        <p:nvPicPr>
          <p:cNvPr id="13" name="Picture 4"/>
          <p:cNvPicPr>
            <a:picLocks noChangeAspect="1" noChangeArrowheads="1"/>
          </p:cNvPicPr>
          <p:nvPr/>
        </p:nvPicPr>
        <p:blipFill>
          <a:blip r:embed="rId2" cstate="print"/>
          <a:srcRect l="5891" t="4545" r="3780"/>
          <a:stretch>
            <a:fillRect/>
          </a:stretch>
        </p:blipFill>
        <p:spPr bwMode="auto">
          <a:xfrm>
            <a:off x="3962400" y="2117035"/>
            <a:ext cx="4191000" cy="3826565"/>
          </a:xfrm>
          <a:prstGeom prst="rect">
            <a:avLst/>
          </a:prstGeom>
          <a:noFill/>
          <a:ln w="9525">
            <a:noFill/>
            <a:miter lim="800000"/>
            <a:headEnd/>
            <a:tailEnd/>
          </a:ln>
        </p:spPr>
      </p:pic>
      <p:sp>
        <p:nvSpPr>
          <p:cNvPr id="15" name="标题 1"/>
          <p:cNvSpPr>
            <a:spLocks noGrp="1"/>
          </p:cNvSpPr>
          <p:nvPr>
            <p:ph type="title"/>
          </p:nvPr>
        </p:nvSpPr>
        <p:spPr>
          <a:xfrm>
            <a:off x="0" y="274638"/>
            <a:ext cx="9144000" cy="1143000"/>
          </a:xfrm>
        </p:spPr>
        <p:txBody>
          <a:bodyPr>
            <a:normAutofit/>
          </a:bodyPr>
          <a:lstStyle/>
          <a:p>
            <a:r>
              <a:rPr lang="en-US" dirty="0" smtClean="0"/>
              <a:t>Ground Vehicles With Mechanical </a:t>
            </a:r>
            <a:r>
              <a:rPr lang="en-US" dirty="0" err="1" smtClean="0"/>
              <a:t>Powertrains</a:t>
            </a:r>
            <a:r>
              <a:rPr lang="en-US" dirty="0" smtClean="0"/>
              <a:t> and the Reasons for HEV Development</a:t>
            </a:r>
            <a:endParaRPr lang="en-US"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0" y="533400"/>
            <a:ext cx="9144000" cy="584775"/>
          </a:xfrm>
          <a:prstGeom prst="rect">
            <a:avLst/>
          </a:prstGeom>
        </p:spPr>
        <p:txBody>
          <a:bodyPr wrap="square">
            <a:spAutoFit/>
          </a:bodyPr>
          <a:lstStyle/>
          <a:p>
            <a:pPr algn="ctr"/>
            <a:r>
              <a:rPr lang="en-US" sz="3200" dirty="0" smtClean="0">
                <a:latin typeface="Arial" pitchFamily="34" charset="0"/>
                <a:cs typeface="Arial" pitchFamily="34" charset="0"/>
              </a:rPr>
              <a:t>References</a:t>
            </a:r>
            <a:endParaRPr lang="en-US" sz="2800" dirty="0" smtClean="0">
              <a:latin typeface="Arial" pitchFamily="34" charset="0"/>
              <a:cs typeface="Arial" pitchFamily="34" charset="0"/>
            </a:endParaRPr>
          </a:p>
        </p:txBody>
      </p:sp>
      <p:sp>
        <p:nvSpPr>
          <p:cNvPr id="8" name="Rectangle 7"/>
          <p:cNvSpPr/>
          <p:nvPr/>
        </p:nvSpPr>
        <p:spPr>
          <a:xfrm>
            <a:off x="152400" y="1065847"/>
            <a:ext cx="8991600" cy="6401753"/>
          </a:xfrm>
          <a:prstGeom prst="rect">
            <a:avLst/>
          </a:prstGeom>
        </p:spPr>
        <p:txBody>
          <a:bodyPr wrap="square">
            <a:spAutoFit/>
          </a:bodyPr>
          <a:lstStyle/>
          <a:p>
            <a:r>
              <a:rPr lang="en-US" altLang="zh-CN" sz="2200" dirty="0" smtClean="0">
                <a:latin typeface="Arial" pitchFamily="34" charset="0"/>
                <a:cs typeface="Arial" pitchFamily="34" charset="0"/>
              </a:rPr>
              <a:t>[1] William J. Fleming, “Overview of Automotive Sensors”, IEEE SENSORS JOURNAL, VOL. 1, NO. 4, DECEMBER 2001.</a:t>
            </a:r>
          </a:p>
          <a:p>
            <a:endParaRPr lang="en-US" altLang="zh-CN" sz="2200" dirty="0" smtClean="0">
              <a:latin typeface="Arial" pitchFamily="34" charset="0"/>
              <a:cs typeface="Arial" pitchFamily="34" charset="0"/>
            </a:endParaRPr>
          </a:p>
          <a:p>
            <a:r>
              <a:rPr lang="en-US" altLang="zh-CN" sz="2200" dirty="0" smtClean="0">
                <a:latin typeface="Arial" pitchFamily="34" charset="0"/>
                <a:cs typeface="Arial" pitchFamily="34" charset="0"/>
              </a:rPr>
              <a:t>[2] </a:t>
            </a:r>
            <a:r>
              <a:rPr lang="en-US" altLang="zh-CN" sz="2200" dirty="0" smtClean="0">
                <a:latin typeface="Arial" pitchFamily="34" charset="0"/>
                <a:cs typeface="Arial" pitchFamily="34" charset="0"/>
                <a:hlinkClick r:id="rId2"/>
              </a:rPr>
              <a:t>http://www.micro-tronik.com/actuators_76.html</a:t>
            </a:r>
            <a:endParaRPr lang="en-US" altLang="zh-CN" sz="2200" dirty="0" smtClean="0">
              <a:latin typeface="Arial" pitchFamily="34" charset="0"/>
              <a:cs typeface="Arial" pitchFamily="34" charset="0"/>
            </a:endParaRPr>
          </a:p>
          <a:p>
            <a:endParaRPr lang="en-US" altLang="zh-CN" sz="2200" dirty="0" smtClean="0">
              <a:latin typeface="Arial" pitchFamily="34" charset="0"/>
              <a:cs typeface="Arial" pitchFamily="34" charset="0"/>
            </a:endParaRPr>
          </a:p>
          <a:p>
            <a:r>
              <a:rPr lang="en-US" altLang="zh-CN" sz="2200" dirty="0" smtClean="0">
                <a:latin typeface="Arial" pitchFamily="34" charset="0"/>
                <a:cs typeface="Arial" pitchFamily="34" charset="0"/>
              </a:rPr>
              <a:t>[3] </a:t>
            </a:r>
            <a:r>
              <a:rPr lang="en-US" altLang="zh-CN" sz="2200" dirty="0" smtClean="0">
                <a:latin typeface="Arial" pitchFamily="34" charset="0"/>
                <a:cs typeface="Arial" pitchFamily="34" charset="0"/>
                <a:hlinkClick r:id="rId3"/>
              </a:rPr>
              <a:t>http://www.cvel.clemson.edu/auto/actuators/auto-actuators.html</a:t>
            </a:r>
            <a:endParaRPr lang="en-US" altLang="zh-CN" sz="2200" dirty="0" smtClean="0">
              <a:latin typeface="Arial" pitchFamily="34" charset="0"/>
              <a:cs typeface="Arial" pitchFamily="34" charset="0"/>
            </a:endParaRPr>
          </a:p>
          <a:p>
            <a:endParaRPr lang="en-US" altLang="zh-CN" sz="2200" dirty="0" smtClean="0">
              <a:latin typeface="Arial" pitchFamily="34" charset="0"/>
              <a:cs typeface="Arial" pitchFamily="34" charset="0"/>
            </a:endParaRPr>
          </a:p>
          <a:p>
            <a:r>
              <a:rPr lang="en-US" altLang="zh-CN" sz="2200" dirty="0" smtClean="0">
                <a:latin typeface="Arial" pitchFamily="34" charset="0"/>
                <a:cs typeface="Arial" pitchFamily="34" charset="0"/>
              </a:rPr>
              <a:t>[4] </a:t>
            </a:r>
            <a:r>
              <a:rPr lang="en-US" altLang="zh-CN" sz="2200" dirty="0" smtClean="0">
                <a:latin typeface="Arial" pitchFamily="34" charset="0"/>
                <a:cs typeface="Arial" pitchFamily="34" charset="0"/>
                <a:hlinkClick r:id="rId4"/>
              </a:rPr>
              <a:t>http://low-powerdesign.com/sleibson/2011/05/01/future-cars-the-word-from-gm-at-idc%E2%80%99s-smart-technology-world-conference/</a:t>
            </a:r>
            <a:endParaRPr lang="en-US" altLang="zh-CN" sz="2200" dirty="0" smtClean="0">
              <a:latin typeface="Arial" pitchFamily="34" charset="0"/>
              <a:cs typeface="Arial" pitchFamily="34" charset="0"/>
            </a:endParaRPr>
          </a:p>
          <a:p>
            <a:r>
              <a:rPr lang="en-US" altLang="zh-CN" sz="2200" dirty="0" smtClean="0">
                <a:latin typeface="Arial" pitchFamily="34" charset="0"/>
                <a:cs typeface="Arial" pitchFamily="34" charset="0"/>
              </a:rPr>
              <a:t>[5] </a:t>
            </a:r>
            <a:r>
              <a:rPr lang="en-US" altLang="zh-CN" sz="2200" dirty="0" smtClean="0">
                <a:latin typeface="Arial" pitchFamily="34" charset="0"/>
                <a:cs typeface="Arial" pitchFamily="34" charset="0"/>
                <a:hlinkClick r:id="rId5"/>
              </a:rPr>
              <a:t>http://en.wikipedia.org/wiki/Brushed_DC_electric_motor</a:t>
            </a:r>
            <a:endParaRPr lang="en-US" altLang="zh-CN" sz="2200" dirty="0" smtClean="0">
              <a:latin typeface="Arial" pitchFamily="34" charset="0"/>
              <a:cs typeface="Arial" pitchFamily="34" charset="0"/>
            </a:endParaRPr>
          </a:p>
          <a:p>
            <a:endParaRPr lang="en-US" altLang="zh-CN" sz="2200" dirty="0" smtClean="0">
              <a:latin typeface="Arial" pitchFamily="34" charset="0"/>
              <a:cs typeface="Arial" pitchFamily="34" charset="0"/>
            </a:endParaRPr>
          </a:p>
          <a:p>
            <a:r>
              <a:rPr lang="en-US" altLang="zh-CN" sz="2200" dirty="0" smtClean="0">
                <a:latin typeface="Arial" pitchFamily="34" charset="0"/>
                <a:cs typeface="Arial" pitchFamily="34" charset="0"/>
              </a:rPr>
              <a:t>[6] </a:t>
            </a:r>
            <a:r>
              <a:rPr lang="en-US" altLang="zh-CN" sz="2200" dirty="0" smtClean="0">
                <a:latin typeface="Arial" pitchFamily="34" charset="0"/>
                <a:cs typeface="Arial" pitchFamily="34" charset="0"/>
                <a:hlinkClick r:id="rId6"/>
              </a:rPr>
              <a:t>http://jahidbdk.webnode.com/products/brushless-dc-motor/</a:t>
            </a:r>
            <a:endParaRPr lang="en-US" altLang="zh-CN" sz="2200" dirty="0" smtClean="0">
              <a:latin typeface="Arial" pitchFamily="34" charset="0"/>
              <a:cs typeface="Arial" pitchFamily="34" charset="0"/>
            </a:endParaRPr>
          </a:p>
          <a:p>
            <a:endParaRPr lang="en-US" altLang="zh-CN" sz="2200" dirty="0" smtClean="0">
              <a:latin typeface="Arial" pitchFamily="34" charset="0"/>
              <a:cs typeface="Arial" pitchFamily="34" charset="0"/>
            </a:endParaRPr>
          </a:p>
          <a:p>
            <a:r>
              <a:rPr lang="en-US" altLang="zh-CN" sz="2200" dirty="0" smtClean="0">
                <a:latin typeface="Arial" pitchFamily="34" charset="0"/>
                <a:cs typeface="Arial" pitchFamily="34" charset="0"/>
              </a:rPr>
              <a:t>[7] </a:t>
            </a:r>
            <a:r>
              <a:rPr lang="en-US" altLang="zh-CN" sz="2200" dirty="0" err="1" smtClean="0">
                <a:latin typeface="Arial" pitchFamily="34" charset="0"/>
                <a:cs typeface="Arial" pitchFamily="34" charset="0"/>
              </a:rPr>
              <a:t>Mehrdad</a:t>
            </a:r>
            <a:r>
              <a:rPr lang="en-US" altLang="zh-CN" sz="2200" dirty="0" smtClean="0">
                <a:latin typeface="Arial" pitchFamily="34" charset="0"/>
                <a:cs typeface="Arial" pitchFamily="34" charset="0"/>
              </a:rPr>
              <a:t> </a:t>
            </a:r>
            <a:r>
              <a:rPr lang="en-US" altLang="zh-CN" sz="2200" dirty="0" err="1" smtClean="0">
                <a:latin typeface="Arial" pitchFamily="34" charset="0"/>
                <a:cs typeface="Arial" pitchFamily="34" charset="0"/>
              </a:rPr>
              <a:t>Ehsani</a:t>
            </a:r>
            <a:r>
              <a:rPr lang="en-US" altLang="zh-CN" sz="2200" dirty="0" smtClean="0">
                <a:latin typeface="Arial" pitchFamily="34" charset="0"/>
                <a:cs typeface="Arial" pitchFamily="34" charset="0"/>
              </a:rPr>
              <a:t>, </a:t>
            </a:r>
            <a:r>
              <a:rPr lang="en-US" altLang="zh-CN" sz="2200" dirty="0" err="1" smtClean="0">
                <a:latin typeface="Arial" pitchFamily="34" charset="0"/>
                <a:cs typeface="Arial" pitchFamily="34" charset="0"/>
              </a:rPr>
              <a:t>Yimin</a:t>
            </a:r>
            <a:r>
              <a:rPr lang="en-US" altLang="zh-CN" sz="2200" dirty="0" smtClean="0">
                <a:latin typeface="Arial" pitchFamily="34" charset="0"/>
                <a:cs typeface="Arial" pitchFamily="34" charset="0"/>
              </a:rPr>
              <a:t> </a:t>
            </a:r>
            <a:r>
              <a:rPr lang="en-US" altLang="zh-CN" sz="2200" dirty="0" err="1" smtClean="0">
                <a:latin typeface="Arial" pitchFamily="34" charset="0"/>
                <a:cs typeface="Arial" pitchFamily="34" charset="0"/>
              </a:rPr>
              <a:t>Gao</a:t>
            </a:r>
            <a:r>
              <a:rPr lang="en-US" altLang="zh-CN" sz="2200" dirty="0" smtClean="0">
                <a:latin typeface="Arial" pitchFamily="34" charset="0"/>
                <a:cs typeface="Arial" pitchFamily="34" charset="0"/>
              </a:rPr>
              <a:t>, Ali </a:t>
            </a:r>
            <a:r>
              <a:rPr lang="en-US" altLang="zh-CN" sz="2200" dirty="0" err="1" smtClean="0">
                <a:latin typeface="Arial" pitchFamily="34" charset="0"/>
                <a:cs typeface="Arial" pitchFamily="34" charset="0"/>
              </a:rPr>
              <a:t>Emadi</a:t>
            </a:r>
            <a:r>
              <a:rPr lang="en-US" altLang="zh-CN" sz="2200" dirty="0" smtClean="0">
                <a:latin typeface="Arial" pitchFamily="34" charset="0"/>
                <a:cs typeface="Arial" pitchFamily="34" charset="0"/>
              </a:rPr>
              <a:t>, Modern Electric Hybrid Electric and Fuel </a:t>
            </a:r>
            <a:r>
              <a:rPr lang="en-US" altLang="zh-CN" sz="2200" dirty="0" err="1" smtClean="0">
                <a:latin typeface="Arial" pitchFamily="34" charset="0"/>
                <a:cs typeface="Arial" pitchFamily="34" charset="0"/>
              </a:rPr>
              <a:t>Cel</a:t>
            </a:r>
            <a:r>
              <a:rPr lang="en-US" altLang="zh-CN" sz="2200" dirty="0" smtClean="0">
                <a:latin typeface="Arial" pitchFamily="34" charset="0"/>
                <a:cs typeface="Arial" pitchFamily="34" charset="0"/>
              </a:rPr>
              <a:t> Vehicles Fundamentals ,Theory, and, Design; Second Edition.</a:t>
            </a:r>
            <a:endParaRPr lang="zh-CN" altLang="en-US" sz="2200" dirty="0" smtClean="0">
              <a:latin typeface="Arial" pitchFamily="34" charset="0"/>
              <a:cs typeface="Arial" pitchFamily="34" charset="0"/>
            </a:endParaRPr>
          </a:p>
          <a:p>
            <a:endParaRPr lang="en-US" altLang="zh-CN" sz="2200" dirty="0" smtClean="0">
              <a:latin typeface="Arial" pitchFamily="34" charset="0"/>
              <a:cs typeface="Arial" pitchFamily="34" charset="0"/>
            </a:endParaRPr>
          </a:p>
        </p:txBody>
      </p:sp>
      <p:sp>
        <p:nvSpPr>
          <p:cNvPr id="4" name="Slide Number Placeholder 3"/>
          <p:cNvSpPr>
            <a:spLocks noGrp="1"/>
          </p:cNvSpPr>
          <p:nvPr>
            <p:ph type="sldNum" sz="quarter" idx="12"/>
          </p:nvPr>
        </p:nvSpPr>
        <p:spPr/>
        <p:txBody>
          <a:bodyPr/>
          <a:lstStyle/>
          <a:p>
            <a:fld id="{EF7CA9EC-221D-441C-A96D-A928FEE25B8D}" type="slidenum">
              <a:rPr lang="en-US" smtClean="0"/>
              <a:pPr/>
              <a:t>23</a:t>
            </a:fld>
            <a:endParaRPr lang="en-US"/>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cstate="print"/>
          <a:srcRect/>
          <a:stretch>
            <a:fillRect/>
          </a:stretch>
        </p:blipFill>
        <p:spPr bwMode="auto">
          <a:xfrm>
            <a:off x="76200" y="1197343"/>
            <a:ext cx="5029200" cy="5279657"/>
          </a:xfrm>
          <a:prstGeom prst="rect">
            <a:avLst/>
          </a:prstGeom>
          <a:noFill/>
          <a:ln w="9525">
            <a:noFill/>
            <a:miter lim="800000"/>
            <a:headEnd/>
            <a:tailEnd/>
          </a:ln>
        </p:spPr>
      </p:pic>
      <p:sp>
        <p:nvSpPr>
          <p:cNvPr id="2" name="标题 1"/>
          <p:cNvSpPr>
            <a:spLocks noGrp="1"/>
          </p:cNvSpPr>
          <p:nvPr>
            <p:ph type="title"/>
          </p:nvPr>
        </p:nvSpPr>
        <p:spPr/>
        <p:txBody>
          <a:bodyPr/>
          <a:lstStyle/>
          <a:p>
            <a:r>
              <a:rPr lang="en-US" altLang="zh-CN" dirty="0" smtClean="0"/>
              <a:t>Introduction to Sensors</a:t>
            </a:r>
            <a:endParaRPr lang="zh-CN" altLang="en-US" dirty="0"/>
          </a:p>
        </p:txBody>
      </p:sp>
      <p:sp>
        <p:nvSpPr>
          <p:cNvPr id="6" name="灯片编号占位符 5"/>
          <p:cNvSpPr>
            <a:spLocks noGrp="1"/>
          </p:cNvSpPr>
          <p:nvPr>
            <p:ph type="sldNum" sz="quarter" idx="12"/>
          </p:nvPr>
        </p:nvSpPr>
        <p:spPr/>
        <p:txBody>
          <a:bodyPr/>
          <a:lstStyle/>
          <a:p>
            <a:fld id="{0C913308-F349-4B6D-A68A-DD1791B4A57B}" type="slidenum">
              <a:rPr lang="zh-CN" altLang="en-US" smtClean="0"/>
              <a:pPr/>
              <a:t>3</a:t>
            </a:fld>
            <a:endParaRPr lang="zh-CN" altLang="en-US"/>
          </a:p>
        </p:txBody>
      </p:sp>
      <p:sp>
        <p:nvSpPr>
          <p:cNvPr id="5" name="TextBox 4"/>
          <p:cNvSpPr txBox="1"/>
          <p:nvPr/>
        </p:nvSpPr>
        <p:spPr>
          <a:xfrm>
            <a:off x="5257800" y="1143000"/>
            <a:ext cx="3886200" cy="5509200"/>
          </a:xfrm>
          <a:prstGeom prst="rect">
            <a:avLst/>
          </a:prstGeom>
          <a:noFill/>
        </p:spPr>
        <p:txBody>
          <a:bodyPr wrap="square" rtlCol="0">
            <a:spAutoFit/>
          </a:bodyPr>
          <a:lstStyle/>
          <a:p>
            <a:r>
              <a:rPr lang="en-US" altLang="zh-CN" sz="2200" dirty="0" smtClean="0">
                <a:latin typeface="Arial" pitchFamily="34" charset="0"/>
                <a:cs typeface="Arial" pitchFamily="34" charset="0"/>
              </a:rPr>
              <a:t>The three major areas of systems applications for automotive sensors are the powertrain, chassis, and body. </a:t>
            </a:r>
          </a:p>
          <a:p>
            <a:endParaRPr lang="en-US" altLang="zh-CN" sz="2200" dirty="0">
              <a:latin typeface="Arial" pitchFamily="34" charset="0"/>
              <a:cs typeface="Arial" pitchFamily="34" charset="0"/>
            </a:endParaRPr>
          </a:p>
          <a:p>
            <a:pPr>
              <a:buFont typeface="Wingdings"/>
              <a:buChar char="Ø"/>
            </a:pPr>
            <a:r>
              <a:rPr lang="en-US" altLang="zh-CN" sz="2200" dirty="0" smtClean="0">
                <a:latin typeface="Arial" pitchFamily="34" charset="0"/>
                <a:cs typeface="Arial" pitchFamily="34" charset="0"/>
              </a:rPr>
              <a:t> In the present systems-classification scheme, anything that isn’t powertrain or chassis is included as a body systems application.</a:t>
            </a:r>
          </a:p>
          <a:p>
            <a:pPr>
              <a:buFont typeface="Wingdings"/>
              <a:buChar char="Ø"/>
            </a:pPr>
            <a:endParaRPr lang="en-US" altLang="zh-CN" sz="2200" dirty="0" smtClean="0">
              <a:latin typeface="Arial" pitchFamily="34" charset="0"/>
              <a:cs typeface="Arial" pitchFamily="34" charset="0"/>
            </a:endParaRPr>
          </a:p>
          <a:p>
            <a:pPr>
              <a:buFont typeface="Wingdings"/>
              <a:buChar char="Ø"/>
            </a:pPr>
            <a:r>
              <a:rPr lang="en-US" altLang="zh-CN" sz="2200" dirty="0" smtClean="0">
                <a:latin typeface="Arial" pitchFamily="34" charset="0"/>
                <a:cs typeface="Arial" pitchFamily="34" charset="0"/>
              </a:rPr>
              <a:t> The automotive industry has increasingly utilized sensors</a:t>
            </a:r>
          </a:p>
          <a:p>
            <a:r>
              <a:rPr lang="en-US" altLang="zh-CN" sz="2200" dirty="0" smtClean="0">
                <a:latin typeface="Arial" pitchFamily="34" charset="0"/>
                <a:cs typeface="Arial" pitchFamily="34" charset="0"/>
              </a:rPr>
              <a:t>in recent years.</a:t>
            </a:r>
            <a:endParaRPr lang="zh-CN" altLang="en-US" sz="2200" dirty="0" smtClean="0">
              <a:latin typeface="Arial" pitchFamily="34" charset="0"/>
              <a:cs typeface="Arial" pitchFamily="34" charset="0"/>
            </a:endParaRPr>
          </a:p>
          <a:p>
            <a:endParaRPr lang="zh-CN" altLang="en-US" sz="2200" dirty="0">
              <a:latin typeface="Arial" pitchFamily="34" charset="0"/>
              <a:cs typeface="Arial" pitchFamily="34" charset="0"/>
            </a:endParaRPr>
          </a:p>
        </p:txBody>
      </p:sp>
      <p:sp>
        <p:nvSpPr>
          <p:cNvPr id="13" name="Rectangle 12"/>
          <p:cNvSpPr/>
          <p:nvPr/>
        </p:nvSpPr>
        <p:spPr>
          <a:xfrm>
            <a:off x="381000" y="6477000"/>
            <a:ext cx="4572000" cy="261610"/>
          </a:xfrm>
          <a:prstGeom prst="rect">
            <a:avLst/>
          </a:prstGeom>
        </p:spPr>
        <p:txBody>
          <a:bodyPr>
            <a:spAutoFit/>
          </a:bodyPr>
          <a:lstStyle/>
          <a:p>
            <a:r>
              <a:rPr lang="en-US" altLang="zh-CN" sz="1100" dirty="0" smtClean="0"/>
              <a:t>Major of systems application for automotive sensors [1]</a:t>
            </a:r>
            <a:endParaRPr lang="zh-CN" altLang="en-US" sz="1100"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cstate="print"/>
          <a:srcRect/>
          <a:stretch>
            <a:fillRect/>
          </a:stretch>
        </p:blipFill>
        <p:spPr bwMode="auto">
          <a:xfrm>
            <a:off x="76200" y="1628800"/>
            <a:ext cx="4572000" cy="3802602"/>
          </a:xfrm>
          <a:prstGeom prst="rect">
            <a:avLst/>
          </a:prstGeom>
          <a:noFill/>
          <a:ln w="9525">
            <a:noFill/>
            <a:miter lim="800000"/>
            <a:headEnd/>
            <a:tailEnd/>
          </a:ln>
        </p:spPr>
      </p:pic>
      <p:pic>
        <p:nvPicPr>
          <p:cNvPr id="2051" name="Picture 3"/>
          <p:cNvPicPr>
            <a:picLocks noChangeAspect="1" noChangeArrowheads="1"/>
          </p:cNvPicPr>
          <p:nvPr/>
        </p:nvPicPr>
        <p:blipFill>
          <a:blip r:embed="rId3" cstate="print"/>
          <a:srcRect/>
          <a:stretch>
            <a:fillRect/>
          </a:stretch>
        </p:blipFill>
        <p:spPr bwMode="auto">
          <a:xfrm>
            <a:off x="4800601" y="1628800"/>
            <a:ext cx="4191000" cy="3799006"/>
          </a:xfrm>
          <a:prstGeom prst="rect">
            <a:avLst/>
          </a:prstGeom>
          <a:noFill/>
          <a:ln w="9525">
            <a:noFill/>
            <a:miter lim="800000"/>
            <a:headEnd/>
            <a:tailEnd/>
          </a:ln>
        </p:spPr>
      </p:pic>
      <p:sp>
        <p:nvSpPr>
          <p:cNvPr id="2" name="标题 1"/>
          <p:cNvSpPr>
            <a:spLocks noGrp="1"/>
          </p:cNvSpPr>
          <p:nvPr>
            <p:ph type="title"/>
          </p:nvPr>
        </p:nvSpPr>
        <p:spPr/>
        <p:txBody>
          <a:bodyPr/>
          <a:lstStyle/>
          <a:p>
            <a:r>
              <a:rPr lang="en-US" altLang="zh-CN" dirty="0" smtClean="0"/>
              <a:t>Introduction to Sensors</a:t>
            </a:r>
            <a:endParaRPr lang="zh-CN" altLang="en-US" dirty="0"/>
          </a:p>
        </p:txBody>
      </p:sp>
      <p:sp>
        <p:nvSpPr>
          <p:cNvPr id="8" name="灯片编号占位符 7"/>
          <p:cNvSpPr>
            <a:spLocks noGrp="1"/>
          </p:cNvSpPr>
          <p:nvPr>
            <p:ph type="sldNum" sz="quarter" idx="12"/>
          </p:nvPr>
        </p:nvSpPr>
        <p:spPr/>
        <p:txBody>
          <a:bodyPr/>
          <a:lstStyle/>
          <a:p>
            <a:fld id="{0C913308-F349-4B6D-A68A-DD1791B4A57B}" type="slidenum">
              <a:rPr lang="zh-CN" altLang="en-US" smtClean="0"/>
              <a:pPr/>
              <a:t>4</a:t>
            </a:fld>
            <a:endParaRPr lang="zh-CN" altLang="en-US" dirty="0"/>
          </a:p>
        </p:txBody>
      </p:sp>
      <p:sp>
        <p:nvSpPr>
          <p:cNvPr id="6" name="TextBox 5"/>
          <p:cNvSpPr txBox="1"/>
          <p:nvPr/>
        </p:nvSpPr>
        <p:spPr>
          <a:xfrm>
            <a:off x="467544" y="5562600"/>
            <a:ext cx="4248472" cy="261610"/>
          </a:xfrm>
          <a:prstGeom prst="rect">
            <a:avLst/>
          </a:prstGeom>
          <a:noFill/>
        </p:spPr>
        <p:txBody>
          <a:bodyPr wrap="square" rtlCol="0">
            <a:spAutoFit/>
          </a:bodyPr>
          <a:lstStyle/>
          <a:p>
            <a:r>
              <a:rPr lang="en-US" altLang="zh-CN" sz="1100" dirty="0" smtClean="0">
                <a:latin typeface="+mj-lt"/>
                <a:cs typeface="Arial" pitchFamily="34" charset="0"/>
              </a:rPr>
              <a:t>Powertrain control system [1]</a:t>
            </a:r>
            <a:endParaRPr lang="zh-CN" altLang="en-US" sz="1100" dirty="0">
              <a:latin typeface="+mj-lt"/>
              <a:cs typeface="Arial" pitchFamily="34" charset="0"/>
            </a:endParaRPr>
          </a:p>
        </p:txBody>
      </p:sp>
      <p:sp>
        <p:nvSpPr>
          <p:cNvPr id="7" name="TextBox 6"/>
          <p:cNvSpPr txBox="1"/>
          <p:nvPr/>
        </p:nvSpPr>
        <p:spPr>
          <a:xfrm>
            <a:off x="5220072" y="5588913"/>
            <a:ext cx="3456384" cy="261610"/>
          </a:xfrm>
          <a:prstGeom prst="rect">
            <a:avLst/>
          </a:prstGeom>
          <a:noFill/>
        </p:spPr>
        <p:txBody>
          <a:bodyPr wrap="square" rtlCol="0">
            <a:spAutoFit/>
          </a:bodyPr>
          <a:lstStyle/>
          <a:p>
            <a:r>
              <a:rPr lang="en-US" altLang="zh-CN" sz="1100" dirty="0" smtClean="0">
                <a:latin typeface="+mj-lt"/>
                <a:cs typeface="Arial" pitchFamily="34" charset="0"/>
              </a:rPr>
              <a:t>Chassis control system [1]</a:t>
            </a:r>
            <a:endParaRPr lang="zh-CN" altLang="en-US" sz="1100" dirty="0">
              <a:latin typeface="+mj-lt"/>
              <a:cs typeface="Arial" pitchFamily="34"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Grp="1" noChangeAspect="1" noChangeArrowheads="1"/>
          </p:cNvPicPr>
          <p:nvPr>
            <p:ph idx="1"/>
          </p:nvPr>
        </p:nvPicPr>
        <p:blipFill>
          <a:blip r:embed="rId2" cstate="print"/>
          <a:srcRect/>
          <a:stretch>
            <a:fillRect/>
          </a:stretch>
        </p:blipFill>
        <p:spPr>
          <a:xfrm>
            <a:off x="2438400" y="124643"/>
            <a:ext cx="4419600" cy="6657157"/>
          </a:xfrm>
        </p:spPr>
      </p:pic>
      <p:sp>
        <p:nvSpPr>
          <p:cNvPr id="7" name="灯片编号占位符 6"/>
          <p:cNvSpPr>
            <a:spLocks noGrp="1"/>
          </p:cNvSpPr>
          <p:nvPr>
            <p:ph type="sldNum" sz="quarter" idx="12"/>
          </p:nvPr>
        </p:nvSpPr>
        <p:spPr/>
        <p:txBody>
          <a:bodyPr/>
          <a:lstStyle/>
          <a:p>
            <a:fld id="{0C913308-F349-4B6D-A68A-DD1791B4A57B}" type="slidenum">
              <a:rPr lang="zh-CN" altLang="en-US" smtClean="0"/>
              <a:pPr/>
              <a:t>5</a:t>
            </a:fld>
            <a:endParaRPr lang="zh-CN" altLang="en-US"/>
          </a:p>
        </p:txBody>
      </p:sp>
      <p:sp>
        <p:nvSpPr>
          <p:cNvPr id="5" name="TextBox 4"/>
          <p:cNvSpPr txBox="1"/>
          <p:nvPr/>
        </p:nvSpPr>
        <p:spPr>
          <a:xfrm>
            <a:off x="2042592" y="6443990"/>
            <a:ext cx="3672408" cy="261610"/>
          </a:xfrm>
          <a:prstGeom prst="rect">
            <a:avLst/>
          </a:prstGeom>
          <a:noFill/>
        </p:spPr>
        <p:txBody>
          <a:bodyPr wrap="square" rtlCol="0">
            <a:spAutoFit/>
          </a:bodyPr>
          <a:lstStyle/>
          <a:p>
            <a:r>
              <a:rPr lang="en-US" altLang="zh-CN" sz="1100" dirty="0" smtClean="0">
                <a:latin typeface="+mj-lt"/>
                <a:cs typeface="Arial" pitchFamily="34" charset="0"/>
              </a:rPr>
              <a:t>Body control system [1]</a:t>
            </a:r>
            <a:endParaRPr lang="zh-CN" altLang="en-US" sz="1100" dirty="0">
              <a:latin typeface="+mj-lt"/>
              <a:cs typeface="Arial" pitchFamily="34"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smtClean="0"/>
              <a:t>Current-product Sensor Technologies</a:t>
            </a:r>
            <a:endParaRPr lang="zh-CN" altLang="en-US" dirty="0"/>
          </a:p>
        </p:txBody>
      </p:sp>
      <p:sp>
        <p:nvSpPr>
          <p:cNvPr id="3" name="内容占位符 2"/>
          <p:cNvSpPr>
            <a:spLocks noGrp="1"/>
          </p:cNvSpPr>
          <p:nvPr>
            <p:ph idx="1"/>
          </p:nvPr>
        </p:nvSpPr>
        <p:spPr>
          <a:xfrm>
            <a:off x="152400" y="1219200"/>
            <a:ext cx="8915400" cy="4525963"/>
          </a:xfrm>
        </p:spPr>
        <p:txBody>
          <a:bodyPr>
            <a:noAutofit/>
          </a:bodyPr>
          <a:lstStyle/>
          <a:p>
            <a:r>
              <a:rPr lang="en-US" altLang="zh-CN" sz="2200" b="1" dirty="0" smtClean="0"/>
              <a:t>Rotational motion sensors: </a:t>
            </a:r>
            <a:r>
              <a:rPr lang="en-US" altLang="zh-CN" sz="2200" dirty="0" smtClean="0"/>
              <a:t>measure shaft rotational motion (they also detect reference points such as those created by the absence of one tone-wheel tooth).</a:t>
            </a:r>
          </a:p>
          <a:p>
            <a:endParaRPr lang="en-US" altLang="zh-CN" sz="2200" dirty="0" smtClean="0"/>
          </a:p>
          <a:p>
            <a:r>
              <a:rPr lang="en-US" altLang="zh-CN" sz="2200" b="1" dirty="0" smtClean="0"/>
              <a:t>Pressure sensors: </a:t>
            </a:r>
            <a:r>
              <a:rPr lang="en-US" altLang="zh-CN" sz="2200" dirty="0" smtClean="0"/>
              <a:t>have some very diverse automotive applications. They measure pressures ranging from 10kPa to 180 </a:t>
            </a:r>
            <a:r>
              <a:rPr lang="en-US" altLang="zh-CN" sz="2200" dirty="0" err="1" smtClean="0"/>
              <a:t>MPa</a:t>
            </a:r>
            <a:r>
              <a:rPr lang="en-US" altLang="zh-CN" sz="2200" dirty="0" smtClean="0"/>
              <a:t>. This is an 18000:1 variation in full-scale pressure range measurement requirements.</a:t>
            </a:r>
          </a:p>
          <a:p>
            <a:endParaRPr lang="en-US" altLang="zh-CN" sz="2200" dirty="0" smtClean="0"/>
          </a:p>
          <a:p>
            <a:r>
              <a:rPr lang="en-US" altLang="zh-CN" sz="2200" b="1" dirty="0" smtClean="0"/>
              <a:t>Engine Knock: </a:t>
            </a:r>
            <a:r>
              <a:rPr lang="en-US" altLang="zh-CN" sz="2200" dirty="0" smtClean="0"/>
              <a:t>To obtain maximum power, high-performance engines are run at their borderline limit of incipient knock. This is done using closed-loop control of spark timing based on knock sensor feedback. Vibration/knock sensors consist of piezoelectric sensing elements in spring-mass sensor packages</a:t>
            </a:r>
          </a:p>
          <a:p>
            <a:endParaRPr lang="en-US" altLang="zh-CN" sz="2200" dirty="0" smtClean="0"/>
          </a:p>
        </p:txBody>
      </p:sp>
      <p:sp>
        <p:nvSpPr>
          <p:cNvPr id="4" name="灯片编号占位符 3"/>
          <p:cNvSpPr>
            <a:spLocks noGrp="1"/>
          </p:cNvSpPr>
          <p:nvPr>
            <p:ph type="sldNum" sz="quarter" idx="12"/>
          </p:nvPr>
        </p:nvSpPr>
        <p:spPr/>
        <p:txBody>
          <a:bodyPr/>
          <a:lstStyle/>
          <a:p>
            <a:fld id="{0C913308-F349-4B6D-A68A-DD1791B4A57B}" type="slidenum">
              <a:rPr lang="zh-CN" altLang="en-US" smtClean="0"/>
              <a:pPr/>
              <a:t>6</a:t>
            </a:fld>
            <a:endParaRPr lang="zh-CN" altLang="en-US"/>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smtClean="0"/>
              <a:t>Current-product Sensor Technologies</a:t>
            </a:r>
            <a:endParaRPr lang="zh-CN" altLang="en-US" dirty="0"/>
          </a:p>
        </p:txBody>
      </p:sp>
      <p:sp>
        <p:nvSpPr>
          <p:cNvPr id="3" name="内容占位符 2"/>
          <p:cNvSpPr>
            <a:spLocks noGrp="1"/>
          </p:cNvSpPr>
          <p:nvPr>
            <p:ph idx="1"/>
          </p:nvPr>
        </p:nvSpPr>
        <p:spPr/>
        <p:txBody>
          <a:bodyPr>
            <a:normAutofit lnSpcReduction="10000"/>
          </a:bodyPr>
          <a:lstStyle/>
          <a:p>
            <a:r>
              <a:rPr lang="en-US" altLang="zh-CN" b="1" dirty="0" smtClean="0"/>
              <a:t>Mass Air Flow</a:t>
            </a:r>
            <a:r>
              <a:rPr lang="en-US" altLang="zh-CN" dirty="0" smtClean="0"/>
              <a:t>: MAF (mass air flow) sensors are used on  high-performance engines, sensors based on a thermal heat-loss principle, including a hot-wire element (plus a companion compensating hot-wire element), to measure mass air flow into an engine. </a:t>
            </a:r>
          </a:p>
          <a:p>
            <a:endParaRPr lang="en-US" altLang="zh-CN" dirty="0" smtClean="0"/>
          </a:p>
          <a:p>
            <a:r>
              <a:rPr lang="en-US" altLang="zh-CN" b="1" dirty="0" smtClean="0"/>
              <a:t>Exhaust Gas</a:t>
            </a:r>
            <a:r>
              <a:rPr lang="en-US" altLang="zh-CN" dirty="0" smtClean="0"/>
              <a:t>: EGO (exhaust gas oxygen) sensors use in closed-loop three-way catalytic-converter emissions control of engines.</a:t>
            </a:r>
          </a:p>
          <a:p>
            <a:endParaRPr lang="en-US" altLang="zh-CN" dirty="0" smtClean="0"/>
          </a:p>
          <a:p>
            <a:r>
              <a:rPr lang="en-US" altLang="zh-CN" b="1" dirty="0" smtClean="0"/>
              <a:t>Position sensors: </a:t>
            </a:r>
            <a:r>
              <a:rPr lang="en-US" altLang="zh-CN" dirty="0" smtClean="0"/>
              <a:t>measure linear displacements ranging from less than one micron to over 200 mm.</a:t>
            </a:r>
            <a:endParaRPr lang="zh-CN" altLang="en-US" dirty="0" smtClean="0"/>
          </a:p>
          <a:p>
            <a:endParaRPr lang="en-US" altLang="zh-CN" dirty="0" smtClean="0"/>
          </a:p>
          <a:p>
            <a:endParaRPr lang="zh-CN" altLang="en-US" dirty="0"/>
          </a:p>
        </p:txBody>
      </p:sp>
      <p:sp>
        <p:nvSpPr>
          <p:cNvPr id="4" name="灯片编号占位符 3"/>
          <p:cNvSpPr>
            <a:spLocks noGrp="1"/>
          </p:cNvSpPr>
          <p:nvPr>
            <p:ph type="sldNum" sz="quarter" idx="12"/>
          </p:nvPr>
        </p:nvSpPr>
        <p:spPr/>
        <p:txBody>
          <a:bodyPr/>
          <a:lstStyle/>
          <a:p>
            <a:fld id="{0C913308-F349-4B6D-A68A-DD1791B4A57B}" type="slidenum">
              <a:rPr lang="zh-CN" altLang="en-US" smtClean="0"/>
              <a:pPr/>
              <a:t>7</a:t>
            </a:fld>
            <a:endParaRPr lang="zh-CN" altLang="en-US"/>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smtClean="0"/>
              <a:t>Current-product Sensor Technologies</a:t>
            </a:r>
            <a:endParaRPr lang="zh-CN" altLang="en-US" dirty="0"/>
          </a:p>
        </p:txBody>
      </p:sp>
      <p:sp>
        <p:nvSpPr>
          <p:cNvPr id="3" name="内容占位符 2"/>
          <p:cNvSpPr>
            <a:spLocks noGrp="1"/>
          </p:cNvSpPr>
          <p:nvPr>
            <p:ph idx="1"/>
          </p:nvPr>
        </p:nvSpPr>
        <p:spPr>
          <a:xfrm>
            <a:off x="228600" y="1295400"/>
            <a:ext cx="8686800" cy="4525963"/>
          </a:xfrm>
        </p:spPr>
        <p:txBody>
          <a:bodyPr>
            <a:noAutofit/>
          </a:bodyPr>
          <a:lstStyle/>
          <a:p>
            <a:r>
              <a:rPr lang="en-US" altLang="zh-CN" sz="2200" b="1" dirty="0" smtClean="0"/>
              <a:t>Linear Acceleration: </a:t>
            </a:r>
            <a:r>
              <a:rPr lang="en-US" altLang="zh-CN" sz="2200" dirty="0" smtClean="0"/>
              <a:t>Linear-acceleration inertial sensors are used as inputs for chassis applications such as adaptive suspension, vehicle stability, and ABS braking systems, as well as inputs for body-systems frontal, side and rollover crash-sensing applications.</a:t>
            </a:r>
          </a:p>
          <a:p>
            <a:endParaRPr lang="en-US" altLang="zh-CN" sz="2200" dirty="0" smtClean="0"/>
          </a:p>
          <a:p>
            <a:r>
              <a:rPr lang="en-US" altLang="zh-CN" sz="2200" b="1" dirty="0" smtClean="0"/>
              <a:t>Angular-rate sensors: </a:t>
            </a:r>
            <a:r>
              <a:rPr lang="en-US" altLang="zh-CN" sz="2200" dirty="0" smtClean="0"/>
              <a:t>are used as inputs for chassis suspension (vehicle roll and pitch) and for vehicle stability as well as inputs for body rollover-crash-sensing (roll) and for vehicle-heading navigation applications.</a:t>
            </a:r>
          </a:p>
          <a:p>
            <a:endParaRPr lang="en-US" altLang="zh-CN" sz="2200" dirty="0" smtClean="0"/>
          </a:p>
          <a:p>
            <a:r>
              <a:rPr lang="en-US" altLang="zh-CN" sz="2200" b="1" dirty="0" smtClean="0"/>
              <a:t>Engine-Crankshaft Speed Variation Due to Cylinder-Firings: </a:t>
            </a:r>
            <a:r>
              <a:rPr lang="en-US" altLang="zh-CN" sz="2200" dirty="0" smtClean="0"/>
              <a:t>Math algorithms are used to derive the engine torque from measurements of engine-flywheel speed modulation due to individual cylinder firings—high-resolution rotational motion sensors are utilized.</a:t>
            </a:r>
          </a:p>
          <a:p>
            <a:endParaRPr lang="en-US" altLang="zh-CN" sz="2200" dirty="0" smtClean="0"/>
          </a:p>
          <a:p>
            <a:endParaRPr lang="zh-CN" altLang="en-US" sz="2200" dirty="0" smtClean="0"/>
          </a:p>
        </p:txBody>
      </p:sp>
      <p:sp>
        <p:nvSpPr>
          <p:cNvPr id="4" name="灯片编号占位符 3"/>
          <p:cNvSpPr>
            <a:spLocks noGrp="1"/>
          </p:cNvSpPr>
          <p:nvPr>
            <p:ph type="sldNum" sz="quarter" idx="12"/>
          </p:nvPr>
        </p:nvSpPr>
        <p:spPr/>
        <p:txBody>
          <a:bodyPr/>
          <a:lstStyle/>
          <a:p>
            <a:fld id="{0C913308-F349-4B6D-A68A-DD1791B4A57B}" type="slidenum">
              <a:rPr lang="zh-CN" altLang="en-US" smtClean="0"/>
              <a:pPr/>
              <a:t>8</a:t>
            </a:fld>
            <a:endParaRPr lang="zh-CN" altLang="en-US"/>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smtClean="0"/>
              <a:t>Current-product Sensor Technologies</a:t>
            </a:r>
            <a:endParaRPr lang="zh-CN" altLang="en-US" dirty="0"/>
          </a:p>
        </p:txBody>
      </p:sp>
      <p:sp>
        <p:nvSpPr>
          <p:cNvPr id="3" name="内容占位符 2"/>
          <p:cNvSpPr>
            <a:spLocks noGrp="1"/>
          </p:cNvSpPr>
          <p:nvPr>
            <p:ph idx="1"/>
          </p:nvPr>
        </p:nvSpPr>
        <p:spPr/>
        <p:txBody>
          <a:bodyPr>
            <a:normAutofit fontScale="92500" lnSpcReduction="10000"/>
          </a:bodyPr>
          <a:lstStyle/>
          <a:p>
            <a:r>
              <a:rPr lang="en-US" altLang="zh-CN" b="1" dirty="0" smtClean="0"/>
              <a:t>Fuel Level</a:t>
            </a:r>
            <a:r>
              <a:rPr lang="en-US" altLang="zh-CN" dirty="0" smtClean="0"/>
              <a:t>: optical, ultrasonic and capacitive—the potentiometer float-arm technology for fuel-level measurement prevails because of its low cost, high reliability and durability. Thick-film resistive tracks are generally used in the potentiometer. The float is designed to traverse a path near the tank’s center for all fuel levels. An appropriate functional relationship between sensor angle and fuel quantity for the particular tank shape used in each vehicle is used. A running average of fuel sensor output signals is utilized to compensate for fuel slosh created due to vehicle motion.</a:t>
            </a:r>
          </a:p>
          <a:p>
            <a:endParaRPr lang="en-US" altLang="zh-CN" dirty="0" smtClean="0"/>
          </a:p>
          <a:p>
            <a:r>
              <a:rPr lang="en-US" altLang="zh-CN" b="1" dirty="0" smtClean="0"/>
              <a:t>Engine Combustion Sensors: </a:t>
            </a:r>
            <a:r>
              <a:rPr lang="en-US" altLang="zh-CN" dirty="0" smtClean="0"/>
              <a:t>Detects misfire and detonation/knock; and also indicates in-cylinder peak pressure and air-fuel ratio.</a:t>
            </a:r>
            <a:endParaRPr lang="zh-CN" altLang="en-US" dirty="0" smtClean="0"/>
          </a:p>
        </p:txBody>
      </p:sp>
      <p:sp>
        <p:nvSpPr>
          <p:cNvPr id="4" name="灯片编号占位符 3"/>
          <p:cNvSpPr>
            <a:spLocks noGrp="1"/>
          </p:cNvSpPr>
          <p:nvPr>
            <p:ph type="sldNum" sz="quarter" idx="12"/>
          </p:nvPr>
        </p:nvSpPr>
        <p:spPr/>
        <p:txBody>
          <a:bodyPr/>
          <a:lstStyle/>
          <a:p>
            <a:fld id="{0C913308-F349-4B6D-A68A-DD1791B4A57B}" type="slidenum">
              <a:rPr lang="zh-CN" altLang="en-US" smtClean="0"/>
              <a:pPr/>
              <a:t>9</a:t>
            </a:fld>
            <a:endParaRPr lang="zh-CN" altLang="en-US"/>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40</TotalTime>
  <Words>1522</Words>
  <Application>Microsoft Office PowerPoint</Application>
  <PresentationFormat>On-screen Show (4:3)</PresentationFormat>
  <Paragraphs>153</Paragraphs>
  <Slides>23</Slides>
  <Notes>1</Notes>
  <HiddenSlides>0</HiddenSlides>
  <MMClips>0</MMClips>
  <ScaleCrop>false</ScaleCrop>
  <HeadingPairs>
    <vt:vector size="4" baseType="variant">
      <vt:variant>
        <vt:lpstr>Theme</vt:lpstr>
      </vt:variant>
      <vt:variant>
        <vt:i4>1</vt:i4>
      </vt:variant>
      <vt:variant>
        <vt:lpstr>Slide Titles</vt:lpstr>
      </vt:variant>
      <vt:variant>
        <vt:i4>23</vt:i4>
      </vt:variant>
    </vt:vector>
  </HeadingPairs>
  <TitlesOfParts>
    <vt:vector size="24" baseType="lpstr">
      <vt:lpstr>Office Theme</vt:lpstr>
      <vt:lpstr>Slide 1</vt:lpstr>
      <vt:lpstr>Introduction to Sensors</vt:lpstr>
      <vt:lpstr>Introduction to Sensors</vt:lpstr>
      <vt:lpstr>Introduction to Sensors</vt:lpstr>
      <vt:lpstr>Slide 5</vt:lpstr>
      <vt:lpstr>Current-product Sensor Technologies</vt:lpstr>
      <vt:lpstr>Current-product Sensor Technologies</vt:lpstr>
      <vt:lpstr>Current-product Sensor Technologies</vt:lpstr>
      <vt:lpstr>Current-product Sensor Technologies</vt:lpstr>
      <vt:lpstr>Introduction to Actuators</vt:lpstr>
      <vt:lpstr>Automotive Electronic Actuators</vt:lpstr>
      <vt:lpstr>Automotive Electronic Actuators</vt:lpstr>
      <vt:lpstr>Automotive Electronic Actuators</vt:lpstr>
      <vt:lpstr>Automotive Electronic Actuators</vt:lpstr>
      <vt:lpstr>Automotive Electronic Actuators</vt:lpstr>
      <vt:lpstr>AC Motors</vt:lpstr>
      <vt:lpstr>Brushed DC Motors</vt:lpstr>
      <vt:lpstr>Brushed DC Motors</vt:lpstr>
      <vt:lpstr>Brushless DC Motors</vt:lpstr>
      <vt:lpstr>Brushless DC Motors</vt:lpstr>
      <vt:lpstr>Ground Vehicles With Mechanical Powertrains and the Reasons for HEV Development</vt:lpstr>
      <vt:lpstr>Ground Vehicles With Mechanical Powertrains and the Reasons for HEV Development</vt:lpstr>
      <vt:lpstr>Slide 23</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Sensors and Actuators</dc:title>
  <dc:creator>Jesse</dc:creator>
  <cp:lastModifiedBy>Admin</cp:lastModifiedBy>
  <cp:revision>10</cp:revision>
  <dcterms:created xsi:type="dcterms:W3CDTF">2012-04-03T15:39:30Z</dcterms:created>
  <dcterms:modified xsi:type="dcterms:W3CDTF">2012-04-04T15:53:11Z</dcterms:modified>
</cp:coreProperties>
</file>