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31" r:id="rId2"/>
    <p:sldMasterId id="2147483743" r:id="rId3"/>
  </p:sldMasterIdLst>
  <p:notesMasterIdLst>
    <p:notesMasterId r:id="rId82"/>
  </p:notesMasterIdLst>
  <p:handoutMasterIdLst>
    <p:handoutMasterId r:id="rId83"/>
  </p:handoutMasterIdLst>
  <p:sldIdLst>
    <p:sldId id="536" r:id="rId4"/>
    <p:sldId id="454" r:id="rId5"/>
    <p:sldId id="458" r:id="rId6"/>
    <p:sldId id="459" r:id="rId7"/>
    <p:sldId id="460" r:id="rId8"/>
    <p:sldId id="461" r:id="rId9"/>
    <p:sldId id="462" r:id="rId10"/>
    <p:sldId id="463" r:id="rId11"/>
    <p:sldId id="464" r:id="rId12"/>
    <p:sldId id="465" r:id="rId13"/>
    <p:sldId id="466" r:id="rId14"/>
    <p:sldId id="467" r:id="rId15"/>
    <p:sldId id="468" r:id="rId16"/>
    <p:sldId id="469" r:id="rId17"/>
    <p:sldId id="470" r:id="rId18"/>
    <p:sldId id="471" r:id="rId19"/>
    <p:sldId id="472" r:id="rId20"/>
    <p:sldId id="524" r:id="rId21"/>
    <p:sldId id="525" r:id="rId22"/>
    <p:sldId id="531" r:id="rId23"/>
    <p:sldId id="532" r:id="rId24"/>
    <p:sldId id="473" r:id="rId25"/>
    <p:sldId id="474" r:id="rId26"/>
    <p:sldId id="475" r:id="rId27"/>
    <p:sldId id="526" r:id="rId28"/>
    <p:sldId id="534" r:id="rId29"/>
    <p:sldId id="535" r:id="rId30"/>
    <p:sldId id="476" r:id="rId31"/>
    <p:sldId id="477" r:id="rId32"/>
    <p:sldId id="478" r:id="rId33"/>
    <p:sldId id="479" r:id="rId34"/>
    <p:sldId id="480" r:id="rId35"/>
    <p:sldId id="527" r:id="rId36"/>
    <p:sldId id="513" r:id="rId37"/>
    <p:sldId id="528" r:id="rId38"/>
    <p:sldId id="529" r:id="rId39"/>
    <p:sldId id="530" r:id="rId40"/>
    <p:sldId id="481" r:id="rId41"/>
    <p:sldId id="482" r:id="rId42"/>
    <p:sldId id="484" r:id="rId43"/>
    <p:sldId id="483" r:id="rId44"/>
    <p:sldId id="485" r:id="rId45"/>
    <p:sldId id="486" r:id="rId46"/>
    <p:sldId id="487" r:id="rId47"/>
    <p:sldId id="514" r:id="rId48"/>
    <p:sldId id="515" r:id="rId49"/>
    <p:sldId id="516" r:id="rId50"/>
    <p:sldId id="517" r:id="rId51"/>
    <p:sldId id="518" r:id="rId52"/>
    <p:sldId id="488" r:id="rId53"/>
    <p:sldId id="520" r:id="rId54"/>
    <p:sldId id="521" r:id="rId55"/>
    <p:sldId id="522" r:id="rId56"/>
    <p:sldId id="523" r:id="rId57"/>
    <p:sldId id="519" r:id="rId58"/>
    <p:sldId id="490" r:id="rId59"/>
    <p:sldId id="489" r:id="rId60"/>
    <p:sldId id="491" r:id="rId61"/>
    <p:sldId id="492" r:id="rId62"/>
    <p:sldId id="511" r:id="rId63"/>
    <p:sldId id="512" r:id="rId64"/>
    <p:sldId id="493" r:id="rId65"/>
    <p:sldId id="494" r:id="rId66"/>
    <p:sldId id="495" r:id="rId67"/>
    <p:sldId id="496" r:id="rId68"/>
    <p:sldId id="509" r:id="rId69"/>
    <p:sldId id="497" r:id="rId70"/>
    <p:sldId id="498" r:id="rId71"/>
    <p:sldId id="499" r:id="rId72"/>
    <p:sldId id="500" r:id="rId73"/>
    <p:sldId id="501" r:id="rId74"/>
    <p:sldId id="502" r:id="rId75"/>
    <p:sldId id="503" r:id="rId76"/>
    <p:sldId id="504" r:id="rId77"/>
    <p:sldId id="505" r:id="rId78"/>
    <p:sldId id="506" r:id="rId79"/>
    <p:sldId id="507" r:id="rId80"/>
    <p:sldId id="508" r:id="rId81"/>
  </p:sldIdLst>
  <p:sldSz cx="9144000" cy="6858000" type="screen4x3"/>
  <p:notesSz cx="6997700" cy="9283700"/>
  <p:defaultTextStyle>
    <a:defPPr>
      <a:defRPr lang="en-US"/>
    </a:defPPr>
    <a:lvl1pPr algn="l" rtl="0" fontAlgn="base">
      <a:spcBef>
        <a:spcPct val="20000"/>
      </a:spcBef>
      <a:spcAft>
        <a:spcPct val="75000"/>
      </a:spcAft>
      <a:defRPr sz="2400" kern="1200">
        <a:solidFill>
          <a:schemeClr val="tx1"/>
        </a:solidFill>
        <a:latin typeface="Tahoma" pitchFamily="34" charset="0"/>
        <a:ea typeface="+mn-ea"/>
        <a:cs typeface="+mn-cs"/>
      </a:defRPr>
    </a:lvl1pPr>
    <a:lvl2pPr marL="457200" algn="l" rtl="0" fontAlgn="base">
      <a:spcBef>
        <a:spcPct val="20000"/>
      </a:spcBef>
      <a:spcAft>
        <a:spcPct val="75000"/>
      </a:spcAft>
      <a:defRPr sz="2400" kern="1200">
        <a:solidFill>
          <a:schemeClr val="tx1"/>
        </a:solidFill>
        <a:latin typeface="Tahoma" pitchFamily="34" charset="0"/>
        <a:ea typeface="+mn-ea"/>
        <a:cs typeface="+mn-cs"/>
      </a:defRPr>
    </a:lvl2pPr>
    <a:lvl3pPr marL="914400" algn="l" rtl="0" fontAlgn="base">
      <a:spcBef>
        <a:spcPct val="20000"/>
      </a:spcBef>
      <a:spcAft>
        <a:spcPct val="75000"/>
      </a:spcAft>
      <a:defRPr sz="2400" kern="1200">
        <a:solidFill>
          <a:schemeClr val="tx1"/>
        </a:solidFill>
        <a:latin typeface="Tahoma" pitchFamily="34" charset="0"/>
        <a:ea typeface="+mn-ea"/>
        <a:cs typeface="+mn-cs"/>
      </a:defRPr>
    </a:lvl3pPr>
    <a:lvl4pPr marL="1371600" algn="l" rtl="0" fontAlgn="base">
      <a:spcBef>
        <a:spcPct val="20000"/>
      </a:spcBef>
      <a:spcAft>
        <a:spcPct val="75000"/>
      </a:spcAft>
      <a:defRPr sz="2400" kern="1200">
        <a:solidFill>
          <a:schemeClr val="tx1"/>
        </a:solidFill>
        <a:latin typeface="Tahoma" pitchFamily="34" charset="0"/>
        <a:ea typeface="+mn-ea"/>
        <a:cs typeface="+mn-cs"/>
      </a:defRPr>
    </a:lvl4pPr>
    <a:lvl5pPr marL="1828800" algn="l" rtl="0" fontAlgn="base">
      <a:spcBef>
        <a:spcPct val="20000"/>
      </a:spcBef>
      <a:spcAft>
        <a:spcPct val="7500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7D7D"/>
    <a:srgbClr val="FF00FF"/>
    <a:srgbClr val="FFFF66"/>
    <a:srgbClr val="FFFF99"/>
    <a:srgbClr val="FFFFCC"/>
    <a:srgbClr val="FF0000"/>
    <a:srgbClr val="1216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6" autoAdjust="0"/>
    <p:restoredTop sz="94660"/>
  </p:normalViewPr>
  <p:slideViewPr>
    <p:cSldViewPr snapToGrid="0">
      <p:cViewPr varScale="1">
        <p:scale>
          <a:sx n="57" d="100"/>
          <a:sy n="57" d="100"/>
        </p:scale>
        <p:origin x="-96" y="-576"/>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notesMaster" Target="notesMasters/notesMaster1.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3032337" cy="464185"/>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spcBef>
                <a:spcPct val="0"/>
              </a:spcBef>
              <a:spcAft>
                <a:spcPct val="0"/>
              </a:spcAft>
              <a:defRPr sz="1200">
                <a:latin typeface="Arial" charset="0"/>
              </a:defRPr>
            </a:lvl1pPr>
          </a:lstStyle>
          <a:p>
            <a:pPr>
              <a:defRPr/>
            </a:pPr>
            <a:endParaRPr lang="en-US"/>
          </a:p>
        </p:txBody>
      </p:sp>
      <p:sp>
        <p:nvSpPr>
          <p:cNvPr id="38915" name="Rectangle 3"/>
          <p:cNvSpPr>
            <a:spLocks noGrp="1" noChangeArrowheads="1"/>
          </p:cNvSpPr>
          <p:nvPr>
            <p:ph type="dt" sz="quarter" idx="1"/>
          </p:nvPr>
        </p:nvSpPr>
        <p:spPr bwMode="auto">
          <a:xfrm>
            <a:off x="3963744" y="0"/>
            <a:ext cx="3032337" cy="464185"/>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r">
              <a:spcBef>
                <a:spcPct val="0"/>
              </a:spcBef>
              <a:spcAft>
                <a:spcPct val="0"/>
              </a:spcAft>
              <a:defRPr sz="1200">
                <a:latin typeface="Arial" charset="0"/>
              </a:defRPr>
            </a:lvl1pPr>
          </a:lstStyle>
          <a:p>
            <a:pPr>
              <a:defRPr/>
            </a:pPr>
            <a:endParaRPr lang="en-US"/>
          </a:p>
        </p:txBody>
      </p:sp>
      <p:sp>
        <p:nvSpPr>
          <p:cNvPr id="38916" name="Rectangle 4"/>
          <p:cNvSpPr>
            <a:spLocks noGrp="1" noChangeArrowheads="1"/>
          </p:cNvSpPr>
          <p:nvPr>
            <p:ph type="ftr" sz="quarter" idx="2"/>
          </p:nvPr>
        </p:nvSpPr>
        <p:spPr bwMode="auto">
          <a:xfrm>
            <a:off x="0" y="8817904"/>
            <a:ext cx="3032337" cy="464185"/>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spcBef>
                <a:spcPct val="0"/>
              </a:spcBef>
              <a:spcAft>
                <a:spcPct val="0"/>
              </a:spcAft>
              <a:defRPr sz="1200">
                <a:latin typeface="Arial" charset="0"/>
              </a:defRPr>
            </a:lvl1pPr>
          </a:lstStyle>
          <a:p>
            <a:pPr>
              <a:defRPr/>
            </a:pPr>
            <a:endParaRPr lang="en-US"/>
          </a:p>
        </p:txBody>
      </p:sp>
      <p:sp>
        <p:nvSpPr>
          <p:cNvPr id="38917" name="Rectangle 5"/>
          <p:cNvSpPr>
            <a:spLocks noGrp="1" noChangeArrowheads="1"/>
          </p:cNvSpPr>
          <p:nvPr>
            <p:ph type="sldNum" sz="quarter" idx="3"/>
          </p:nvPr>
        </p:nvSpPr>
        <p:spPr bwMode="auto">
          <a:xfrm>
            <a:off x="3963744" y="8817904"/>
            <a:ext cx="3032337" cy="464185"/>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r">
              <a:spcBef>
                <a:spcPct val="0"/>
              </a:spcBef>
              <a:spcAft>
                <a:spcPct val="0"/>
              </a:spcAft>
              <a:defRPr sz="1200">
                <a:latin typeface="Arial" charset="0"/>
              </a:defRPr>
            </a:lvl1pPr>
          </a:lstStyle>
          <a:p>
            <a:pPr>
              <a:defRPr/>
            </a:pPr>
            <a:fld id="{D8EAC1E7-FEDB-4F55-B419-FBFE119D3325}" type="slidenum">
              <a:rPr lang="en-US"/>
              <a:pPr>
                <a:defRPr/>
              </a:pPr>
              <a:t>‹#›</a:t>
            </a:fld>
            <a:endParaRPr lang="en-US"/>
          </a:p>
        </p:txBody>
      </p:sp>
    </p:spTree>
    <p:extLst>
      <p:ext uri="{BB962C8B-B14F-4D97-AF65-F5344CB8AC3E}">
        <p14:creationId xmlns:p14="http://schemas.microsoft.com/office/powerpoint/2010/main" val="3857676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032337" cy="464185"/>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spcBef>
                <a:spcPct val="0"/>
              </a:spcBef>
              <a:spcAft>
                <a:spcPct val="0"/>
              </a:spcAft>
              <a:defRPr sz="1200">
                <a:latin typeface="Arial" charset="0"/>
              </a:defRPr>
            </a:lvl1pPr>
          </a:lstStyle>
          <a:p>
            <a:pPr>
              <a:defRPr/>
            </a:pPr>
            <a:endParaRPr lang="en-US"/>
          </a:p>
        </p:txBody>
      </p:sp>
      <p:sp>
        <p:nvSpPr>
          <p:cNvPr id="44035" name="Rectangle 3"/>
          <p:cNvSpPr>
            <a:spLocks noGrp="1" noChangeArrowheads="1"/>
          </p:cNvSpPr>
          <p:nvPr>
            <p:ph type="dt" idx="1"/>
          </p:nvPr>
        </p:nvSpPr>
        <p:spPr bwMode="auto">
          <a:xfrm>
            <a:off x="3963744" y="0"/>
            <a:ext cx="3032337" cy="464185"/>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r">
              <a:spcBef>
                <a:spcPct val="0"/>
              </a:spcBef>
              <a:spcAft>
                <a:spcPct val="0"/>
              </a:spcAft>
              <a:defRPr sz="1200">
                <a:latin typeface="Arial" charset="0"/>
              </a:defRPr>
            </a:lvl1pPr>
          </a:lstStyle>
          <a:p>
            <a:pPr>
              <a:defRPr/>
            </a:pPr>
            <a:endParaRPr lang="en-US"/>
          </a:p>
        </p:txBody>
      </p:sp>
      <p:sp>
        <p:nvSpPr>
          <p:cNvPr id="6963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699770" y="4409758"/>
            <a:ext cx="5598160" cy="4177665"/>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0" y="8817904"/>
            <a:ext cx="3032337" cy="464185"/>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spcBef>
                <a:spcPct val="0"/>
              </a:spcBef>
              <a:spcAft>
                <a:spcPct val="0"/>
              </a:spcAft>
              <a:defRPr sz="1200">
                <a:latin typeface="Arial" charset="0"/>
              </a:defRPr>
            </a:lvl1pPr>
          </a:lstStyle>
          <a:p>
            <a:pPr>
              <a:defRPr/>
            </a:pPr>
            <a:endParaRPr lang="en-US"/>
          </a:p>
        </p:txBody>
      </p:sp>
      <p:sp>
        <p:nvSpPr>
          <p:cNvPr id="44039" name="Rectangle 7"/>
          <p:cNvSpPr>
            <a:spLocks noGrp="1" noChangeArrowheads="1"/>
          </p:cNvSpPr>
          <p:nvPr>
            <p:ph type="sldNum" sz="quarter" idx="5"/>
          </p:nvPr>
        </p:nvSpPr>
        <p:spPr bwMode="auto">
          <a:xfrm>
            <a:off x="3963744" y="8817904"/>
            <a:ext cx="3032337" cy="464185"/>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r">
              <a:spcBef>
                <a:spcPct val="0"/>
              </a:spcBef>
              <a:spcAft>
                <a:spcPct val="0"/>
              </a:spcAft>
              <a:defRPr sz="1200">
                <a:latin typeface="Arial" charset="0"/>
              </a:defRPr>
            </a:lvl1pPr>
          </a:lstStyle>
          <a:p>
            <a:pPr>
              <a:defRPr/>
            </a:pPr>
            <a:fld id="{3F118F75-D0C6-416A-A759-47CAD94B0D25}" type="slidenum">
              <a:rPr lang="en-US"/>
              <a:pPr>
                <a:defRPr/>
              </a:pPr>
              <a:t>‹#›</a:t>
            </a:fld>
            <a:endParaRPr lang="en-US"/>
          </a:p>
        </p:txBody>
      </p:sp>
    </p:spTree>
    <p:extLst>
      <p:ext uri="{BB962C8B-B14F-4D97-AF65-F5344CB8AC3E}">
        <p14:creationId xmlns:p14="http://schemas.microsoft.com/office/powerpoint/2010/main" val="1533333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4D704E80-88F3-4F9D-8629-9C91A2F462D8}" type="slidenum">
              <a:rPr lang="en-US" smtClean="0">
                <a:latin typeface="Arial" pitchFamily="34" charset="0"/>
              </a:rPr>
              <a:pPr/>
              <a:t>10</a:t>
            </a:fld>
            <a:endParaRPr lang="en-US" smtClean="0">
              <a:latin typeface="Arial" pitchFamily="34"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725BDC8D-42CA-40EF-B01B-94F421940F74}" type="slidenum">
              <a:rPr lang="en-US" smtClean="0">
                <a:latin typeface="Arial" pitchFamily="34" charset="0"/>
              </a:rPr>
              <a:pPr/>
              <a:t>11</a:t>
            </a:fld>
            <a:endParaRPr lang="en-US" smtClean="0">
              <a:latin typeface="Arial" pitchFamily="34"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FF143D77-0E51-4FBB-BCBA-9D9ABBC5E46D}" type="slidenum">
              <a:rPr lang="en-US" smtClean="0">
                <a:latin typeface="Arial" pitchFamily="34" charset="0"/>
              </a:rPr>
              <a:pPr/>
              <a:t>12</a:t>
            </a:fld>
            <a:endParaRPr lang="en-US" smtClean="0">
              <a:latin typeface="Arial" pitchFamily="34"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64706E69-A556-443D-A891-6DFC24AD9EC9}" type="slidenum">
              <a:rPr lang="en-US" smtClean="0">
                <a:latin typeface="Arial" pitchFamily="34" charset="0"/>
              </a:rPr>
              <a:pPr/>
              <a:t>13</a:t>
            </a:fld>
            <a:endParaRPr lang="en-US" smtClean="0">
              <a:latin typeface="Arial" pitchFamily="34"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D3BB42F4-E0E6-416A-9DB7-ADCD57E173C9}" type="slidenum">
              <a:rPr lang="en-US" smtClean="0">
                <a:latin typeface="Arial" pitchFamily="34" charset="0"/>
              </a:rPr>
              <a:pPr/>
              <a:t>14</a:t>
            </a:fld>
            <a:endParaRPr lang="en-US" smtClean="0">
              <a:latin typeface="Arial" pitchFamily="34"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5972E7B9-4464-498D-A80E-AC80F951EDAF}" type="slidenum">
              <a:rPr lang="en-US" smtClean="0">
                <a:latin typeface="Arial" pitchFamily="34" charset="0"/>
              </a:rPr>
              <a:pPr/>
              <a:t>15</a:t>
            </a:fld>
            <a:endParaRPr lang="en-US" smtClean="0">
              <a:latin typeface="Arial" pitchFamily="34"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47D5A32B-0A84-4279-8639-015529D16823}" type="slidenum">
              <a:rPr lang="en-US" smtClean="0">
                <a:latin typeface="Arial" pitchFamily="34" charset="0"/>
              </a:rPr>
              <a:pPr/>
              <a:t>16</a:t>
            </a:fld>
            <a:endParaRPr lang="en-US" smtClean="0">
              <a:latin typeface="Arial"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9B974DD-CAC4-404D-B4AF-A5031DE35D1D}" type="slidenum">
              <a:rPr lang="en-US" smtClean="0">
                <a:latin typeface="Arial" pitchFamily="34" charset="0"/>
              </a:rPr>
              <a:pPr/>
              <a:t>17</a:t>
            </a:fld>
            <a:endParaRPr lang="en-US" smtClean="0">
              <a:latin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9B974DD-CAC4-404D-B4AF-A5031DE35D1D}" type="slidenum">
              <a:rPr lang="en-US" smtClean="0">
                <a:latin typeface="Arial" pitchFamily="34" charset="0"/>
              </a:rPr>
              <a:pPr/>
              <a:t>18</a:t>
            </a:fld>
            <a:endParaRPr lang="en-US" smtClean="0">
              <a:latin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9B974DD-CAC4-404D-B4AF-A5031DE35D1D}" type="slidenum">
              <a:rPr lang="en-US" smtClean="0">
                <a:latin typeface="Arial" pitchFamily="34" charset="0"/>
              </a:rPr>
              <a:pPr/>
              <a:t>19</a:t>
            </a:fld>
            <a:endParaRPr lang="en-US" smtClean="0">
              <a:latin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2DDF0410-95B7-44D6-8157-855A7A1CEB1B}" type="slidenum">
              <a:rPr lang="en-US" smtClean="0">
                <a:latin typeface="Arial" pitchFamily="34" charset="0"/>
              </a:rPr>
              <a:pPr/>
              <a:t>2</a:t>
            </a:fld>
            <a:endParaRPr lang="en-US" smtClean="0">
              <a:latin typeface="Arial" pitchFamily="34"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9B974DD-CAC4-404D-B4AF-A5031DE35D1D}" type="slidenum">
              <a:rPr lang="en-US" smtClean="0">
                <a:latin typeface="Arial" pitchFamily="34" charset="0"/>
              </a:rPr>
              <a:pPr/>
              <a:t>20</a:t>
            </a:fld>
            <a:endParaRPr lang="en-US" smtClean="0">
              <a:latin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9B974DD-CAC4-404D-B4AF-A5031DE35D1D}" type="slidenum">
              <a:rPr lang="en-US" smtClean="0">
                <a:latin typeface="Arial" pitchFamily="34" charset="0"/>
              </a:rPr>
              <a:pPr/>
              <a:t>21</a:t>
            </a:fld>
            <a:endParaRPr lang="en-US" smtClean="0">
              <a:latin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8F69F564-A6FC-47CC-85A1-47037CAC2A42}" type="slidenum">
              <a:rPr lang="en-US" smtClean="0">
                <a:latin typeface="Arial" pitchFamily="34" charset="0"/>
              </a:rPr>
              <a:pPr/>
              <a:t>22</a:t>
            </a:fld>
            <a:endParaRPr lang="en-US" smtClean="0">
              <a:latin typeface="Arial"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3DA030AA-157E-4EDF-B817-9B22241B2198}" type="slidenum">
              <a:rPr lang="en-US" smtClean="0">
                <a:latin typeface="Arial" pitchFamily="34" charset="0"/>
              </a:rPr>
              <a:pPr/>
              <a:t>23</a:t>
            </a:fld>
            <a:endParaRPr lang="en-US" smtClean="0">
              <a:latin typeface="Arial" pitchFamily="34"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4BECB0EB-E86C-48BE-B7B8-6FCEBACB1BC1}" type="slidenum">
              <a:rPr lang="en-US" smtClean="0">
                <a:latin typeface="Arial" pitchFamily="34" charset="0"/>
              </a:rPr>
              <a:pPr/>
              <a:t>24</a:t>
            </a:fld>
            <a:endParaRPr lang="en-US" smtClean="0">
              <a:latin typeface="Arial"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4BECB0EB-E86C-48BE-B7B8-6FCEBACB1BC1}" type="slidenum">
              <a:rPr lang="en-US" smtClean="0">
                <a:latin typeface="Arial" pitchFamily="34" charset="0"/>
              </a:rPr>
              <a:pPr/>
              <a:t>25</a:t>
            </a:fld>
            <a:endParaRPr lang="en-US" smtClean="0">
              <a:latin typeface="Arial"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9B974DD-CAC4-404D-B4AF-A5031DE35D1D}" type="slidenum">
              <a:rPr lang="en-US" smtClean="0">
                <a:latin typeface="Arial" pitchFamily="34" charset="0"/>
              </a:rPr>
              <a:pPr/>
              <a:t>26</a:t>
            </a:fld>
            <a:endParaRPr lang="en-US" smtClean="0">
              <a:latin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9B974DD-CAC4-404D-B4AF-A5031DE35D1D}" type="slidenum">
              <a:rPr lang="en-US" smtClean="0">
                <a:latin typeface="Arial" pitchFamily="34" charset="0"/>
              </a:rPr>
              <a:pPr/>
              <a:t>27</a:t>
            </a:fld>
            <a:endParaRPr lang="en-US" smtClean="0">
              <a:latin typeface="Arial" pitchFamily="34"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BA38F6ED-64AD-4A00-B7F3-1765499C0CE1}" type="slidenum">
              <a:rPr lang="en-US" smtClean="0">
                <a:latin typeface="Arial" pitchFamily="34" charset="0"/>
              </a:rPr>
              <a:pPr/>
              <a:t>28</a:t>
            </a:fld>
            <a:endParaRPr lang="en-US" smtClean="0">
              <a:latin typeface="Arial" pitchFamily="34"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35A508A5-BE7F-4ACA-B7DA-B1EC576C28DB}" type="slidenum">
              <a:rPr lang="en-US" smtClean="0">
                <a:latin typeface="Arial" pitchFamily="34" charset="0"/>
              </a:rPr>
              <a:pPr/>
              <a:t>29</a:t>
            </a:fld>
            <a:endParaRPr lang="en-US" smtClean="0">
              <a:latin typeface="Arial" pitchFamily="34"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7B6829A8-827F-4CFD-A913-B93D8BCDA14F}" type="slidenum">
              <a:rPr lang="en-US" smtClean="0">
                <a:latin typeface="Arial" pitchFamily="34" charset="0"/>
              </a:rPr>
              <a:pPr/>
              <a:t>3</a:t>
            </a:fld>
            <a:endParaRPr lang="en-US" smtClean="0">
              <a:latin typeface="Arial" pitchFamily="34"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07EE64A0-B781-4FDF-B302-393C2AC2C217}" type="slidenum">
              <a:rPr lang="en-US" smtClean="0">
                <a:latin typeface="Arial" pitchFamily="34" charset="0"/>
              </a:rPr>
              <a:pPr/>
              <a:t>30</a:t>
            </a:fld>
            <a:endParaRPr lang="en-US" smtClean="0">
              <a:latin typeface="Arial" pitchFamily="34"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58BC5032-33C7-4152-BDA0-4E6A165E68BA}" type="slidenum">
              <a:rPr lang="en-US" smtClean="0">
                <a:latin typeface="Arial" pitchFamily="34" charset="0"/>
              </a:rPr>
              <a:pPr/>
              <a:t>31</a:t>
            </a:fld>
            <a:endParaRPr lang="en-US" smtClean="0">
              <a:latin typeface="Arial" pitchFamily="34"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7F6457C3-037F-4C8F-84E6-EBF27EDBD122}" type="slidenum">
              <a:rPr lang="en-US" smtClean="0">
                <a:latin typeface="Arial" pitchFamily="34" charset="0"/>
              </a:rPr>
              <a:pPr/>
              <a:t>32</a:t>
            </a:fld>
            <a:endParaRPr lang="en-US" smtClean="0">
              <a:latin typeface="Arial" pitchFamily="34"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7F6457C3-037F-4C8F-84E6-EBF27EDBD122}" type="slidenum">
              <a:rPr lang="en-US" smtClean="0">
                <a:latin typeface="Arial" pitchFamily="34" charset="0"/>
              </a:rPr>
              <a:pPr/>
              <a:t>33</a:t>
            </a:fld>
            <a:endParaRPr lang="en-US" smtClean="0">
              <a:latin typeface="Arial" pitchFamily="34"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7F6457C3-037F-4C8F-84E6-EBF27EDBD122}" type="slidenum">
              <a:rPr lang="en-US" smtClean="0">
                <a:latin typeface="Arial" pitchFamily="34" charset="0"/>
              </a:rPr>
              <a:pPr/>
              <a:t>34</a:t>
            </a:fld>
            <a:endParaRPr lang="en-US" smtClean="0">
              <a:latin typeface="Arial" pitchFamily="34"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7F6457C3-037F-4C8F-84E6-EBF27EDBD122}" type="slidenum">
              <a:rPr lang="en-US" smtClean="0">
                <a:latin typeface="Arial" pitchFamily="34" charset="0"/>
              </a:rPr>
              <a:pPr/>
              <a:t>35</a:t>
            </a:fld>
            <a:endParaRPr lang="en-US" smtClean="0">
              <a:latin typeface="Arial" pitchFamily="34"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7F6457C3-037F-4C8F-84E6-EBF27EDBD122}" type="slidenum">
              <a:rPr lang="en-US" smtClean="0">
                <a:latin typeface="Arial" pitchFamily="34" charset="0"/>
              </a:rPr>
              <a:pPr/>
              <a:t>36</a:t>
            </a:fld>
            <a:endParaRPr lang="en-US" smtClean="0">
              <a:latin typeface="Arial" pitchFamily="34"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7F6457C3-037F-4C8F-84E6-EBF27EDBD122}" type="slidenum">
              <a:rPr lang="en-US" smtClean="0">
                <a:latin typeface="Arial" pitchFamily="34" charset="0"/>
              </a:rPr>
              <a:pPr/>
              <a:t>37</a:t>
            </a:fld>
            <a:endParaRPr lang="en-US" smtClean="0">
              <a:latin typeface="Arial" pitchFamily="34"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F5055B28-2679-4527-9228-B8622C6C145F}" type="slidenum">
              <a:rPr lang="en-US" smtClean="0">
                <a:latin typeface="Arial" pitchFamily="34" charset="0"/>
              </a:rPr>
              <a:pPr/>
              <a:t>38</a:t>
            </a:fld>
            <a:endParaRPr lang="en-US" smtClean="0">
              <a:latin typeface="Arial" pitchFamily="34"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434B67E-F092-4F4E-8186-65258AE1B991}" type="slidenum">
              <a:rPr lang="en-US" smtClean="0">
                <a:latin typeface="Arial" pitchFamily="34" charset="0"/>
              </a:rPr>
              <a:pPr/>
              <a:t>39</a:t>
            </a:fld>
            <a:endParaRPr lang="en-US" smtClean="0">
              <a:latin typeface="Arial" pitchFamily="34"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3B7F708D-FED5-4D1A-879B-ACA621EA82DC}" type="slidenum">
              <a:rPr lang="en-US" smtClean="0">
                <a:latin typeface="Arial" pitchFamily="34" charset="0"/>
              </a:rPr>
              <a:pPr/>
              <a:t>4</a:t>
            </a:fld>
            <a:endParaRPr lang="en-US" smtClean="0">
              <a:latin typeface="Arial" pitchFamily="34"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BC5A955E-0A29-4961-8C4A-5FE35E5CCB15}" type="slidenum">
              <a:rPr lang="en-US" smtClean="0">
                <a:latin typeface="Arial" pitchFamily="34" charset="0"/>
              </a:rPr>
              <a:pPr/>
              <a:t>40</a:t>
            </a:fld>
            <a:endParaRPr lang="en-US" smtClean="0">
              <a:latin typeface="Arial" pitchFamily="34"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7F368426-997B-445D-9405-108536A38EFE}" type="slidenum">
              <a:rPr lang="en-US" smtClean="0">
                <a:latin typeface="Arial" pitchFamily="34" charset="0"/>
              </a:rPr>
              <a:pPr/>
              <a:t>41</a:t>
            </a:fld>
            <a:endParaRPr lang="en-US" smtClean="0">
              <a:latin typeface="Arial" pitchFamily="34"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1407367E-7EA6-4DD9-9CBA-6309ADECE6D0}" type="slidenum">
              <a:rPr lang="en-US" smtClean="0">
                <a:latin typeface="Arial" pitchFamily="34" charset="0"/>
              </a:rPr>
              <a:pPr/>
              <a:t>42</a:t>
            </a:fld>
            <a:endParaRPr lang="en-US" smtClean="0">
              <a:latin typeface="Arial" pitchFamily="34"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2A5046B-389F-471A-9E0A-F03112F17015}" type="slidenum">
              <a:rPr lang="en-US" smtClean="0">
                <a:latin typeface="Arial" pitchFamily="34" charset="0"/>
              </a:rPr>
              <a:pPr/>
              <a:t>43</a:t>
            </a:fld>
            <a:endParaRPr lang="en-US" smtClean="0">
              <a:latin typeface="Arial" pitchFamily="34"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59A4C161-4B4D-4182-AFB3-807F53BC64C3}" type="slidenum">
              <a:rPr lang="en-US" smtClean="0">
                <a:latin typeface="Arial" pitchFamily="34" charset="0"/>
              </a:rPr>
              <a:pPr/>
              <a:t>44</a:t>
            </a:fld>
            <a:endParaRPr lang="en-US" smtClean="0">
              <a:latin typeface="Arial" pitchFamily="34"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2A5046B-389F-471A-9E0A-F03112F17015}" type="slidenum">
              <a:rPr lang="en-US" smtClean="0">
                <a:latin typeface="Arial" pitchFamily="34" charset="0"/>
              </a:rPr>
              <a:pPr/>
              <a:t>45</a:t>
            </a:fld>
            <a:endParaRPr lang="en-US" smtClean="0">
              <a:latin typeface="Arial" pitchFamily="34"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2A5046B-389F-471A-9E0A-F03112F17015}" type="slidenum">
              <a:rPr lang="en-US" smtClean="0">
                <a:latin typeface="Arial" pitchFamily="34" charset="0"/>
              </a:rPr>
              <a:pPr/>
              <a:t>46</a:t>
            </a:fld>
            <a:endParaRPr lang="en-US" smtClean="0">
              <a:latin typeface="Arial" pitchFamily="34"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2A5046B-389F-471A-9E0A-F03112F17015}" type="slidenum">
              <a:rPr lang="en-US" smtClean="0">
                <a:latin typeface="Arial" pitchFamily="34" charset="0"/>
              </a:rPr>
              <a:pPr/>
              <a:t>47</a:t>
            </a:fld>
            <a:endParaRPr lang="en-US" smtClean="0">
              <a:latin typeface="Arial" pitchFamily="34"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2A5046B-389F-471A-9E0A-F03112F17015}" type="slidenum">
              <a:rPr lang="en-US" smtClean="0">
                <a:latin typeface="Arial" pitchFamily="34" charset="0"/>
              </a:rPr>
              <a:pPr/>
              <a:t>48</a:t>
            </a:fld>
            <a:endParaRPr lang="en-US" smtClean="0">
              <a:latin typeface="Arial" pitchFamily="34"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2A5046B-389F-471A-9E0A-F03112F17015}" type="slidenum">
              <a:rPr lang="en-US" smtClean="0">
                <a:latin typeface="Arial" pitchFamily="34" charset="0"/>
              </a:rPr>
              <a:pPr/>
              <a:t>49</a:t>
            </a:fld>
            <a:endParaRPr lang="en-US" smtClean="0">
              <a:latin typeface="Arial" pitchFamily="34"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0868D566-2A55-4DBF-B431-B1BA3A886160}" type="slidenum">
              <a:rPr lang="en-US" smtClean="0">
                <a:latin typeface="Arial" pitchFamily="34" charset="0"/>
              </a:rPr>
              <a:pPr/>
              <a:t>5</a:t>
            </a:fld>
            <a:endParaRPr lang="en-US" smtClean="0">
              <a:latin typeface="Arial" pitchFamily="34"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0CB17AE9-5557-450A-82C9-1A31782E3910}" type="slidenum">
              <a:rPr lang="en-US" smtClean="0">
                <a:latin typeface="Arial" pitchFamily="34" charset="0"/>
              </a:rPr>
              <a:pPr/>
              <a:t>50</a:t>
            </a:fld>
            <a:endParaRPr lang="en-US" smtClean="0">
              <a:latin typeface="Arial" pitchFamily="34"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0CB17AE9-5557-450A-82C9-1A31782E3910}" type="slidenum">
              <a:rPr lang="en-US" smtClean="0">
                <a:latin typeface="Arial" pitchFamily="34" charset="0"/>
              </a:rPr>
              <a:pPr/>
              <a:t>51</a:t>
            </a:fld>
            <a:endParaRPr lang="en-US" smtClean="0">
              <a:latin typeface="Arial" pitchFamily="34"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0CB17AE9-5557-450A-82C9-1A31782E3910}" type="slidenum">
              <a:rPr lang="en-US" smtClean="0">
                <a:latin typeface="Arial" pitchFamily="34" charset="0"/>
              </a:rPr>
              <a:pPr/>
              <a:t>52</a:t>
            </a:fld>
            <a:endParaRPr lang="en-US" smtClean="0">
              <a:latin typeface="Arial" pitchFamily="34"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0CB17AE9-5557-450A-82C9-1A31782E3910}" type="slidenum">
              <a:rPr lang="en-US" smtClean="0">
                <a:latin typeface="Arial" pitchFamily="34" charset="0"/>
              </a:rPr>
              <a:pPr/>
              <a:t>53</a:t>
            </a:fld>
            <a:endParaRPr lang="en-US" smtClean="0">
              <a:latin typeface="Arial" pitchFamily="34"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0CB17AE9-5557-450A-82C9-1A31782E3910}" type="slidenum">
              <a:rPr lang="en-US" smtClean="0">
                <a:latin typeface="Arial" pitchFamily="34" charset="0"/>
              </a:rPr>
              <a:pPr/>
              <a:t>54</a:t>
            </a:fld>
            <a:endParaRPr lang="en-US" smtClean="0">
              <a:latin typeface="Arial" pitchFamily="34"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0CB17AE9-5557-450A-82C9-1A31782E3910}" type="slidenum">
              <a:rPr lang="en-US" smtClean="0">
                <a:latin typeface="Arial" pitchFamily="34" charset="0"/>
              </a:rPr>
              <a:pPr/>
              <a:t>55</a:t>
            </a:fld>
            <a:endParaRPr lang="en-US" smtClean="0">
              <a:latin typeface="Arial" pitchFamily="34"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0595B2DC-7672-49AA-ADD9-5A5D72F064C8}" type="slidenum">
              <a:rPr lang="en-US" smtClean="0">
                <a:latin typeface="Arial" pitchFamily="34" charset="0"/>
              </a:rPr>
              <a:pPr/>
              <a:t>56</a:t>
            </a:fld>
            <a:endParaRPr lang="en-US" smtClean="0">
              <a:latin typeface="Arial" pitchFamily="34"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FC464876-9BF5-4612-914B-8694E89EA535}" type="slidenum">
              <a:rPr lang="en-US" smtClean="0">
                <a:latin typeface="Arial" pitchFamily="34" charset="0"/>
              </a:rPr>
              <a:pPr/>
              <a:t>57</a:t>
            </a:fld>
            <a:endParaRPr lang="en-US" smtClean="0">
              <a:latin typeface="Arial" pitchFamily="34"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2E10DEBB-B897-4388-AFC8-EA84EBA7F43E}" type="slidenum">
              <a:rPr lang="en-US" smtClean="0">
                <a:latin typeface="Arial" pitchFamily="34" charset="0"/>
              </a:rPr>
              <a:pPr/>
              <a:t>58</a:t>
            </a:fld>
            <a:endParaRPr lang="en-US" smtClean="0">
              <a:latin typeface="Arial" pitchFamily="34" charset="0"/>
            </a:endParaRPr>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2D61412E-EFE5-44A3-BE6E-4E1A1B358804}" type="slidenum">
              <a:rPr lang="en-US" smtClean="0">
                <a:latin typeface="Arial" pitchFamily="34" charset="0"/>
              </a:rPr>
              <a:pPr/>
              <a:t>59</a:t>
            </a:fld>
            <a:endParaRPr lang="en-US" smtClean="0">
              <a:latin typeface="Arial" pitchFamily="34"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6D2FCF0E-0319-49A1-884D-10033D6EE181}" type="slidenum">
              <a:rPr lang="en-US" smtClean="0">
                <a:latin typeface="Arial" pitchFamily="34" charset="0"/>
              </a:rPr>
              <a:pPr/>
              <a:t>6</a:t>
            </a:fld>
            <a:endParaRPr lang="en-US" smtClean="0">
              <a:latin typeface="Arial" pitchFamily="34"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2D61412E-EFE5-44A3-BE6E-4E1A1B358804}" type="slidenum">
              <a:rPr lang="en-US" smtClean="0">
                <a:latin typeface="Arial" pitchFamily="34" charset="0"/>
              </a:rPr>
              <a:pPr/>
              <a:t>60</a:t>
            </a:fld>
            <a:endParaRPr lang="en-US" smtClean="0">
              <a:latin typeface="Arial" pitchFamily="34"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2D61412E-EFE5-44A3-BE6E-4E1A1B358804}" type="slidenum">
              <a:rPr lang="en-US" smtClean="0">
                <a:latin typeface="Arial" pitchFamily="34" charset="0"/>
              </a:rPr>
              <a:pPr/>
              <a:t>61</a:t>
            </a:fld>
            <a:endParaRPr lang="en-US" smtClean="0">
              <a:latin typeface="Arial" pitchFamily="34"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CABAF721-9752-48E2-B51B-82B9489CE7EE}" type="slidenum">
              <a:rPr lang="en-US" smtClean="0">
                <a:latin typeface="Arial" pitchFamily="34" charset="0"/>
              </a:rPr>
              <a:pPr/>
              <a:t>62</a:t>
            </a:fld>
            <a:endParaRPr lang="en-US" smtClean="0">
              <a:latin typeface="Arial" pitchFamily="34"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1C1AEC56-9C24-47B4-97F5-F4AB6CCEA8AB}" type="slidenum">
              <a:rPr lang="en-US" smtClean="0">
                <a:latin typeface="Arial" pitchFamily="34" charset="0"/>
              </a:rPr>
              <a:pPr/>
              <a:t>63</a:t>
            </a:fld>
            <a:endParaRPr lang="en-US" smtClean="0">
              <a:latin typeface="Arial" pitchFamily="34"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AD45CA8A-2041-48C8-ABF9-4B110ED9CFAB}" type="slidenum">
              <a:rPr lang="en-US" smtClean="0">
                <a:latin typeface="Arial" pitchFamily="34" charset="0"/>
              </a:rPr>
              <a:pPr/>
              <a:t>64</a:t>
            </a:fld>
            <a:endParaRPr lang="en-US" smtClean="0">
              <a:latin typeface="Arial" pitchFamily="34"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A7F46D71-FB7E-4760-AB3A-2D7366B30896}" type="slidenum">
              <a:rPr lang="en-US" smtClean="0">
                <a:latin typeface="Arial" pitchFamily="34" charset="0"/>
              </a:rPr>
              <a:pPr/>
              <a:t>65</a:t>
            </a:fld>
            <a:endParaRPr lang="en-US" smtClean="0">
              <a:latin typeface="Arial" pitchFamily="34"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A7F46D71-FB7E-4760-AB3A-2D7366B30896}" type="slidenum">
              <a:rPr lang="en-US" smtClean="0">
                <a:latin typeface="Arial" pitchFamily="34" charset="0"/>
              </a:rPr>
              <a:pPr/>
              <a:t>66</a:t>
            </a:fld>
            <a:endParaRPr lang="en-US" smtClean="0">
              <a:latin typeface="Arial" pitchFamily="34"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CCE06CB5-B006-43F7-9BB1-1C1A48766AF4}" type="slidenum">
              <a:rPr lang="en-US" smtClean="0">
                <a:latin typeface="Arial" pitchFamily="34" charset="0"/>
              </a:rPr>
              <a:pPr/>
              <a:t>67</a:t>
            </a:fld>
            <a:endParaRPr lang="en-US" smtClean="0">
              <a:latin typeface="Arial" pitchFamily="34"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3EC54561-148F-4C7C-B3B1-4C7BCD66F284}" type="slidenum">
              <a:rPr lang="en-US" smtClean="0">
                <a:latin typeface="Arial" pitchFamily="34" charset="0"/>
              </a:rPr>
              <a:pPr/>
              <a:t>68</a:t>
            </a:fld>
            <a:endParaRPr lang="en-US" smtClean="0">
              <a:latin typeface="Arial" pitchFamily="34"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61CC43CD-760E-45A1-9048-C82374697FAF}" type="slidenum">
              <a:rPr lang="en-US" smtClean="0">
                <a:latin typeface="Arial" pitchFamily="34" charset="0"/>
              </a:rPr>
              <a:pPr/>
              <a:t>69</a:t>
            </a:fld>
            <a:endParaRPr lang="en-US" smtClean="0">
              <a:latin typeface="Arial" pitchFamily="34"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6313AF11-9763-40DE-9ADC-8F884F34557A}" type="slidenum">
              <a:rPr lang="en-US" smtClean="0">
                <a:latin typeface="Arial" pitchFamily="34" charset="0"/>
              </a:rPr>
              <a:pPr/>
              <a:t>7</a:t>
            </a:fld>
            <a:endParaRPr lang="en-US" smtClean="0">
              <a:latin typeface="Arial" pitchFamily="34"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D22C880B-FF85-4424-BF26-232504E7A432}" type="slidenum">
              <a:rPr lang="en-US" smtClean="0">
                <a:latin typeface="Arial" pitchFamily="34" charset="0"/>
              </a:rPr>
              <a:pPr/>
              <a:t>70</a:t>
            </a:fld>
            <a:endParaRPr lang="en-US" smtClean="0">
              <a:latin typeface="Arial" pitchFamily="34" charset="0"/>
            </a:endParaRPr>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1BC75CD4-E772-46F8-A494-2ACB10A4ED67}" type="slidenum">
              <a:rPr lang="en-US" smtClean="0">
                <a:latin typeface="Arial" pitchFamily="34" charset="0"/>
              </a:rPr>
              <a:pPr/>
              <a:t>71</a:t>
            </a:fld>
            <a:endParaRPr lang="en-US" smtClean="0">
              <a:latin typeface="Arial" pitchFamily="34"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EC5B6159-CCF9-4857-9B7D-46AFC97FC9CE}" type="slidenum">
              <a:rPr lang="en-US" smtClean="0">
                <a:latin typeface="Arial" pitchFamily="34" charset="0"/>
              </a:rPr>
              <a:pPr/>
              <a:t>72</a:t>
            </a:fld>
            <a:endParaRPr lang="en-US" smtClean="0">
              <a:latin typeface="Arial" pitchFamily="34" charset="0"/>
            </a:endParaRPr>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741F92AE-BFF9-4844-961B-00EE2491E474}" type="slidenum">
              <a:rPr lang="en-US" smtClean="0">
                <a:latin typeface="Arial" pitchFamily="34" charset="0"/>
              </a:rPr>
              <a:pPr/>
              <a:t>73</a:t>
            </a:fld>
            <a:endParaRPr lang="en-US" smtClean="0">
              <a:latin typeface="Arial" pitchFamily="34"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36025EE1-52C6-43DC-98C7-99D426117BAC}" type="slidenum">
              <a:rPr lang="en-US" smtClean="0">
                <a:latin typeface="Arial" pitchFamily="34" charset="0"/>
              </a:rPr>
              <a:pPr/>
              <a:t>74</a:t>
            </a:fld>
            <a:endParaRPr lang="en-US" smtClean="0">
              <a:latin typeface="Arial" pitchFamily="34" charset="0"/>
            </a:endParaRPr>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825E8716-C50C-4835-BD32-FC1CF6EE7DC9}" type="slidenum">
              <a:rPr lang="en-US" smtClean="0">
                <a:latin typeface="Arial" pitchFamily="34" charset="0"/>
              </a:rPr>
              <a:pPr/>
              <a:t>75</a:t>
            </a:fld>
            <a:endParaRPr lang="en-US" smtClean="0">
              <a:latin typeface="Arial" pitchFamily="34" charset="0"/>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1B503670-A62F-416B-8393-AF4D6F564884}" type="slidenum">
              <a:rPr lang="en-US" smtClean="0">
                <a:latin typeface="Arial" pitchFamily="34" charset="0"/>
              </a:rPr>
              <a:pPr/>
              <a:t>76</a:t>
            </a:fld>
            <a:endParaRPr lang="en-US" smtClean="0">
              <a:latin typeface="Arial" pitchFamily="34"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8BCC47D1-DA9E-4A67-851A-9DD4AFC08155}" type="slidenum">
              <a:rPr lang="en-US" smtClean="0">
                <a:latin typeface="Arial" pitchFamily="34" charset="0"/>
              </a:rPr>
              <a:pPr/>
              <a:t>77</a:t>
            </a:fld>
            <a:endParaRPr lang="en-US" smtClean="0">
              <a:latin typeface="Arial" pitchFamily="34"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9A4B3DAD-E851-49DC-8044-079AC2C7823D}" type="slidenum">
              <a:rPr lang="en-US" smtClean="0">
                <a:latin typeface="Arial" pitchFamily="34" charset="0"/>
              </a:rPr>
              <a:pPr/>
              <a:t>78</a:t>
            </a:fld>
            <a:endParaRPr lang="en-US" smtClean="0">
              <a:latin typeface="Arial" pitchFamily="34"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D32EF330-1C39-489B-8BB2-F879393A58FD}" type="slidenum">
              <a:rPr lang="en-US" smtClean="0">
                <a:latin typeface="Arial" pitchFamily="34" charset="0"/>
              </a:rPr>
              <a:pPr/>
              <a:t>8</a:t>
            </a:fld>
            <a:endParaRPr lang="en-US" smtClean="0">
              <a:latin typeface="Arial" pitchFamily="34"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A824D1E1-02B6-44B1-99EC-2BA965918662}" type="slidenum">
              <a:rPr lang="en-US" smtClean="0">
                <a:latin typeface="Arial" pitchFamily="34" charset="0"/>
              </a:rPr>
              <a:pPr/>
              <a:t>9</a:t>
            </a:fld>
            <a:endParaRPr lang="en-US" smtClean="0">
              <a:latin typeface="Arial" pitchFamily="34"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1371600" y="3886200"/>
            <a:ext cx="6400800" cy="1752600"/>
          </a:xfrm>
        </p:spPr>
        <p:txBody>
          <a:bodyPr/>
          <a:lstStyle>
            <a:lvl1pPr marL="0" indent="0" algn="ctr">
              <a:defRPr sz="3200"/>
            </a:lvl1pPr>
          </a:lstStyle>
          <a:p>
            <a:r>
              <a:rPr lang="en-US" smtClean="0"/>
              <a:t>Click to edit Master subtitle style</a:t>
            </a:r>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9074B6B5-67CC-44EC-8824-151B13D1F7AD}" type="slidenum">
              <a:rPr lang="en-US"/>
              <a:pPr>
                <a:defRPr/>
              </a:pPr>
              <a:t>‹#›</a:t>
            </a:fld>
            <a:endParaRPr lang="en-US"/>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4800" y="76200"/>
            <a:ext cx="212725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1463" y="76200"/>
            <a:ext cx="6230937"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2628A3EF-7134-4A6E-AF9C-3AC4B56E2D33}" type="slidenum">
              <a:rPr lang="en-US"/>
              <a:pPr>
                <a:defRPr/>
              </a:pPr>
              <a:t>‹#›</a:t>
            </a:fld>
            <a:endParaRPr lang="en-US"/>
          </a:p>
        </p:txBody>
      </p:sp>
    </p:spTree>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71463" y="76200"/>
            <a:ext cx="8229600" cy="609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50838" y="914400"/>
            <a:ext cx="4138612"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1850" y="914400"/>
            <a:ext cx="41402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8A3D4EE4-4513-44CA-948C-C58A14F5BB26}" type="slidenum">
              <a:rPr lang="en-US"/>
              <a:pPr>
                <a:defRPr/>
              </a:pPr>
              <a:t>‹#›</a:t>
            </a:fld>
            <a:endParaRPr lang="en-US"/>
          </a:p>
        </p:txBody>
      </p:sp>
    </p:spTree>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1463" y="76200"/>
            <a:ext cx="8229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0838" y="914400"/>
            <a:ext cx="4138612"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914400"/>
            <a:ext cx="41402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95026C30-925B-42C7-AA5B-AE6CD80368CE}" type="slidenum">
              <a:rPr lang="en-US"/>
              <a:pPr>
                <a:defRPr/>
              </a:pPr>
              <a:t>‹#›</a:t>
            </a:fld>
            <a:endParaRPr lang="en-US"/>
          </a:p>
        </p:txBody>
      </p:sp>
    </p:spTree>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F3D4CD5-2DB4-43CB-88D9-F2BFE178D5B1}" type="slidenum">
              <a:rPr lang="en-US" smtClean="0"/>
              <a:pPr>
                <a:defRPr/>
              </a:pPr>
              <a:t>‹#›</a:t>
            </a:fld>
            <a:endParaRPr lang="en-US" dirty="0"/>
          </a:p>
        </p:txBody>
      </p:sp>
    </p:spTree>
    <p:extLst>
      <p:ext uri="{BB962C8B-B14F-4D97-AF65-F5344CB8AC3E}">
        <p14:creationId xmlns:p14="http://schemas.microsoft.com/office/powerpoint/2010/main" val="1760543278"/>
      </p:ext>
    </p:extLst>
  </p:cSld>
  <p:clrMapOvr>
    <a:masterClrMapping/>
  </p:clrMapOvr>
  <p:transition spd="med">
    <p:wipe dir="d"/>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84867"/>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FD3DF4D-62BB-4636-950D-9C38A51F1105}" type="slidenum">
              <a:rPr lang="en-US" smtClean="0"/>
              <a:pPr>
                <a:defRPr/>
              </a:pPr>
              <a:t>‹#›</a:t>
            </a:fld>
            <a:endParaRPr lang="en-US" dirty="0"/>
          </a:p>
        </p:txBody>
      </p:sp>
    </p:spTree>
    <p:extLst>
      <p:ext uri="{BB962C8B-B14F-4D97-AF65-F5344CB8AC3E}">
        <p14:creationId xmlns:p14="http://schemas.microsoft.com/office/powerpoint/2010/main" val="2557176132"/>
      </p:ext>
    </p:extLst>
  </p:cSld>
  <p:clrMapOvr>
    <a:masterClrMapping/>
  </p:clrMapOvr>
  <p:transition spd="med">
    <p:wipe dir="d"/>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626F454-4C46-4F97-87F9-2CAF7A923533}" type="slidenum">
              <a:rPr lang="en-US" smtClean="0"/>
              <a:pPr>
                <a:defRPr/>
              </a:pPr>
              <a:t>‹#›</a:t>
            </a:fld>
            <a:endParaRPr lang="en-US" dirty="0"/>
          </a:p>
        </p:txBody>
      </p:sp>
    </p:spTree>
    <p:extLst>
      <p:ext uri="{BB962C8B-B14F-4D97-AF65-F5344CB8AC3E}">
        <p14:creationId xmlns:p14="http://schemas.microsoft.com/office/powerpoint/2010/main" val="3865393785"/>
      </p:ext>
    </p:extLst>
  </p:cSld>
  <p:clrMapOvr>
    <a:masterClrMapping/>
  </p:clrMapOvr>
  <p:transition spd="med">
    <p:wipe dir="d"/>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BDCB388-47FB-4DD6-854F-8F690691A0D7}" type="slidenum">
              <a:rPr lang="en-US" smtClean="0"/>
              <a:pPr>
                <a:defRPr/>
              </a:pPr>
              <a:t>‹#›</a:t>
            </a:fld>
            <a:endParaRPr lang="en-US" dirty="0"/>
          </a:p>
        </p:txBody>
      </p:sp>
    </p:spTree>
    <p:extLst>
      <p:ext uri="{BB962C8B-B14F-4D97-AF65-F5344CB8AC3E}">
        <p14:creationId xmlns:p14="http://schemas.microsoft.com/office/powerpoint/2010/main" val="2261112441"/>
      </p:ext>
    </p:extLst>
  </p:cSld>
  <p:clrMapOvr>
    <a:masterClrMapping/>
  </p:clrMapOvr>
  <p:transition spd="med">
    <p:wipe dir="d"/>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36E81E2-2850-4EBB-9767-20A846DAD1E2}" type="slidenum">
              <a:rPr lang="en-US" smtClean="0"/>
              <a:pPr>
                <a:defRPr/>
              </a:pPr>
              <a:t>‹#›</a:t>
            </a:fld>
            <a:endParaRPr lang="en-US"/>
          </a:p>
        </p:txBody>
      </p:sp>
    </p:spTree>
    <p:extLst>
      <p:ext uri="{BB962C8B-B14F-4D97-AF65-F5344CB8AC3E}">
        <p14:creationId xmlns:p14="http://schemas.microsoft.com/office/powerpoint/2010/main" val="3298101416"/>
      </p:ext>
    </p:extLst>
  </p:cSld>
  <p:clrMapOvr>
    <a:masterClrMapping/>
  </p:clrMapOvr>
  <p:transition spd="med">
    <p:wipe dir="d"/>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401BA38-EC3D-4F0B-A0D2-31C1D8A20A5F}" type="slidenum">
              <a:rPr lang="en-US" smtClean="0"/>
              <a:pPr>
                <a:defRPr/>
              </a:pPr>
              <a:t>‹#›</a:t>
            </a:fld>
            <a:endParaRPr lang="en-US"/>
          </a:p>
        </p:txBody>
      </p:sp>
    </p:spTree>
    <p:extLst>
      <p:ext uri="{BB962C8B-B14F-4D97-AF65-F5344CB8AC3E}">
        <p14:creationId xmlns:p14="http://schemas.microsoft.com/office/powerpoint/2010/main" val="2764184710"/>
      </p:ext>
    </p:extLst>
  </p:cSld>
  <p:clrMapOvr>
    <a:masterClrMapping/>
  </p:clrMapOvr>
  <p:transition spd="med">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spd="med">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66811FA0-23EA-4766-BAF5-0B1A359412FE}" type="slidenum">
              <a:rPr lang="en-US" smtClean="0"/>
              <a:pPr>
                <a:defRPr/>
              </a:pPr>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transition spd="med">
    <p:wipe dir="d"/>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530F2B2-4342-4B2B-A8F8-DFE5FFD8D613}" type="slidenum">
              <a:rPr lang="en-US" smtClean="0"/>
              <a:pPr>
                <a:defRPr/>
              </a:pPr>
              <a:t>‹#›</a:t>
            </a:fld>
            <a:endParaRPr lang="en-US"/>
          </a:p>
        </p:txBody>
      </p:sp>
    </p:spTree>
    <p:extLst>
      <p:ext uri="{BB962C8B-B14F-4D97-AF65-F5344CB8AC3E}">
        <p14:creationId xmlns:p14="http://schemas.microsoft.com/office/powerpoint/2010/main" val="3878319791"/>
      </p:ext>
    </p:extLst>
  </p:cSld>
  <p:clrMapOvr>
    <a:masterClrMapping/>
  </p:clrMapOvr>
  <p:transition spd="med">
    <p:wipe dir="d"/>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54954F2-805B-43A2-82F7-C68A2CC9396A}" type="slidenum">
              <a:rPr lang="en-US" smtClean="0"/>
              <a:pPr>
                <a:defRPr/>
              </a:pPr>
              <a:t>‹#›</a:t>
            </a:fld>
            <a:endParaRPr lang="en-US"/>
          </a:p>
        </p:txBody>
      </p:sp>
    </p:spTree>
    <p:extLst>
      <p:ext uri="{BB962C8B-B14F-4D97-AF65-F5344CB8AC3E}">
        <p14:creationId xmlns:p14="http://schemas.microsoft.com/office/powerpoint/2010/main" val="3973087495"/>
      </p:ext>
    </p:extLst>
  </p:cSld>
  <p:clrMapOvr>
    <a:masterClrMapping/>
  </p:clrMapOvr>
  <p:transition spd="med">
    <p:wipe dir="d"/>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074B6B5-67CC-44EC-8824-151B13D1F7AD}" type="slidenum">
              <a:rPr lang="en-US" smtClean="0"/>
              <a:pPr>
                <a:defRPr/>
              </a:pPr>
              <a:t>‹#›</a:t>
            </a:fld>
            <a:endParaRPr lang="en-US"/>
          </a:p>
        </p:txBody>
      </p:sp>
    </p:spTree>
    <p:extLst>
      <p:ext uri="{BB962C8B-B14F-4D97-AF65-F5344CB8AC3E}">
        <p14:creationId xmlns:p14="http://schemas.microsoft.com/office/powerpoint/2010/main" val="35106956"/>
      </p:ext>
    </p:extLst>
  </p:cSld>
  <p:clrMapOvr>
    <a:masterClrMapping/>
  </p:clrMapOvr>
  <p:transition spd="med">
    <p:wipe dir="d"/>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628A3EF-7134-4A6E-AF9C-3AC4B56E2D33}" type="slidenum">
              <a:rPr lang="en-US" smtClean="0"/>
              <a:pPr>
                <a:defRPr/>
              </a:pPr>
              <a:t>‹#›</a:t>
            </a:fld>
            <a:endParaRPr lang="en-US"/>
          </a:p>
        </p:txBody>
      </p:sp>
    </p:spTree>
    <p:extLst>
      <p:ext uri="{BB962C8B-B14F-4D97-AF65-F5344CB8AC3E}">
        <p14:creationId xmlns:p14="http://schemas.microsoft.com/office/powerpoint/2010/main" val="3826991020"/>
      </p:ext>
    </p:extLst>
  </p:cSld>
  <p:clrMapOvr>
    <a:masterClrMapping/>
  </p:clrMapOvr>
  <p:transition spd="med">
    <p:wipe dir="d"/>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30599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64444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9228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08667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7527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d"/>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85494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32146833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63182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840906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26414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4/15/2013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576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8" name="Footer Placeholder 7"/>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036E81E2-2850-4EBB-9767-20A846DAD1E2}" type="slidenum">
              <a:rPr lang="en-US"/>
              <a:pPr>
                <a:defRPr/>
              </a:pPr>
              <a:t>‹#›</a:t>
            </a:fld>
            <a:endParaRPr lang="en-US"/>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4401BA38-EC3D-4F0B-A0D2-31C1D8A20A5F}" type="slidenum">
              <a:rPr lang="en-US"/>
              <a:pPr>
                <a:defRPr/>
              </a:pPr>
              <a:t>‹#›</a:t>
            </a:fld>
            <a:endParaRPr lang="en-US"/>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3" name="Footer Placeholder 2"/>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66811FA0-23EA-4766-BAF5-0B1A359412FE}" type="slidenum">
              <a:rPr lang="en-US"/>
              <a:pPr>
                <a:defRPr/>
              </a:pPr>
              <a:t>‹#›</a:t>
            </a:fld>
            <a:endParaRPr lang="en-US"/>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9530F2B2-4342-4B2B-A8F8-DFE5FFD8D613}" type="slidenum">
              <a:rPr lang="en-US"/>
              <a:pPr>
                <a:defRPr/>
              </a:pPr>
              <a:t>‹#›</a:t>
            </a:fld>
            <a:endParaRPr lang="en-US"/>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00775"/>
            <a:ext cx="2133600" cy="476250"/>
          </a:xfrm>
          <a:prstGeom prst="rect">
            <a:avLst/>
          </a:prstGeo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00775"/>
            <a:ext cx="2895600" cy="476250"/>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00775"/>
            <a:ext cx="2133600" cy="476250"/>
          </a:xfrm>
          <a:prstGeom prst="rect">
            <a:avLst/>
          </a:prstGeom>
        </p:spPr>
        <p:txBody>
          <a:bodyPr/>
          <a:lstStyle>
            <a:lvl1pPr>
              <a:defRPr/>
            </a:lvl1pPr>
          </a:lstStyle>
          <a:p>
            <a:pPr>
              <a:defRPr/>
            </a:pPr>
            <a:fld id="{254954F2-805B-43A2-82F7-C68A2CC9396A}" type="slidenum">
              <a:rPr lang="en-US"/>
              <a:pPr>
                <a:defRPr/>
              </a:pPr>
              <a:t>‹#›</a:t>
            </a:fld>
            <a:endParaRPr lang="en-US"/>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jp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2.jp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bwMode="auto">
          <a:xfrm>
            <a:off x="356394" y="1134533"/>
            <a:ext cx="8431212"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9" name="Rectangle 7"/>
          <p:cNvSpPr>
            <a:spLocks noGrp="1" noChangeArrowheads="1"/>
          </p:cNvSpPr>
          <p:nvPr>
            <p:ph type="title"/>
          </p:nvPr>
        </p:nvSpPr>
        <p:spPr bwMode="auto">
          <a:xfrm>
            <a:off x="271463" y="76200"/>
            <a:ext cx="82296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 name="TextBox 8"/>
          <p:cNvSpPr txBox="1"/>
          <p:nvPr userDrawn="1"/>
        </p:nvSpPr>
        <p:spPr>
          <a:xfrm>
            <a:off x="8256588" y="6373813"/>
            <a:ext cx="873125" cy="461962"/>
          </a:xfrm>
          <a:prstGeom prst="rect">
            <a:avLst/>
          </a:prstGeom>
          <a:noFill/>
        </p:spPr>
        <p:txBody>
          <a:bodyPr>
            <a:spAutoFit/>
          </a:bodyPr>
          <a:lstStyle/>
          <a:p>
            <a:pPr algn="ctr">
              <a:defRPr/>
            </a:pPr>
            <a:fld id="{6CEBA8A2-63A5-441E-8A42-071BC9EF6050}" type="slidenum">
              <a:rPr lang="en-US">
                <a:solidFill>
                  <a:schemeClr val="accent2"/>
                </a:solidFill>
              </a:rPr>
              <a:pPr algn="ctr">
                <a:defRPr/>
              </a:pPr>
              <a:t>‹#›</a:t>
            </a:fld>
            <a:endParaRPr lang="en-US" dirty="0">
              <a:solidFill>
                <a:schemeClr val="accent2"/>
              </a:solidFill>
            </a:endParaRPr>
          </a:p>
        </p:txBody>
      </p:sp>
    </p:spTree>
  </p:cSld>
  <p:clrMap bg1="dk2" tx1="lt1" bg2="dk1" tx2="lt2" accent1="accent1" accent2="accent2" accent3="accent3" accent4="accent4" accent5="accent5" accent6="accent6" hlink="hlink" folHlink="folHlink"/>
  <p:sldLayoutIdLst>
    <p:sldLayoutId id="2147483718" r:id="rId1"/>
    <p:sldLayoutId id="2147483721" r:id="rId2"/>
    <p:sldLayoutId id="2147483719" r:id="rId3"/>
    <p:sldLayoutId id="2147483720"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ransition spd="med">
    <p:wipe dir="d"/>
  </p:transition>
  <p:hf hdr="0" ftr="0" dt="0"/>
  <p:txStyles>
    <p:titleStyle>
      <a:lvl1pPr algn="l" rtl="0" eaLnBrk="0" fontAlgn="base" hangingPunct="0">
        <a:spcBef>
          <a:spcPct val="0"/>
        </a:spcBef>
        <a:spcAft>
          <a:spcPct val="0"/>
        </a:spcAft>
        <a:defRPr sz="3200" b="1" i="1">
          <a:solidFill>
            <a:srgbClr val="12163D"/>
          </a:solidFill>
          <a:latin typeface="+mj-lt"/>
          <a:ea typeface="+mj-ea"/>
          <a:cs typeface="+mj-cs"/>
        </a:defRPr>
      </a:lvl1pPr>
      <a:lvl2pPr algn="l" rtl="0" eaLnBrk="0" fontAlgn="base" hangingPunct="0">
        <a:spcBef>
          <a:spcPct val="0"/>
        </a:spcBef>
        <a:spcAft>
          <a:spcPct val="0"/>
        </a:spcAft>
        <a:defRPr sz="3200" b="1" i="1">
          <a:solidFill>
            <a:srgbClr val="12163D"/>
          </a:solidFill>
          <a:latin typeface="Tahoma" pitchFamily="34" charset="0"/>
        </a:defRPr>
      </a:lvl2pPr>
      <a:lvl3pPr algn="l" rtl="0" eaLnBrk="0" fontAlgn="base" hangingPunct="0">
        <a:spcBef>
          <a:spcPct val="0"/>
        </a:spcBef>
        <a:spcAft>
          <a:spcPct val="0"/>
        </a:spcAft>
        <a:defRPr sz="3200" b="1" i="1">
          <a:solidFill>
            <a:srgbClr val="12163D"/>
          </a:solidFill>
          <a:latin typeface="Tahoma" pitchFamily="34" charset="0"/>
        </a:defRPr>
      </a:lvl3pPr>
      <a:lvl4pPr algn="l" rtl="0" eaLnBrk="0" fontAlgn="base" hangingPunct="0">
        <a:spcBef>
          <a:spcPct val="0"/>
        </a:spcBef>
        <a:spcAft>
          <a:spcPct val="0"/>
        </a:spcAft>
        <a:defRPr sz="3200" b="1" i="1">
          <a:solidFill>
            <a:srgbClr val="12163D"/>
          </a:solidFill>
          <a:latin typeface="Tahoma" pitchFamily="34" charset="0"/>
        </a:defRPr>
      </a:lvl4pPr>
      <a:lvl5pPr algn="l" rtl="0" eaLnBrk="0" fontAlgn="base" hangingPunct="0">
        <a:spcBef>
          <a:spcPct val="0"/>
        </a:spcBef>
        <a:spcAft>
          <a:spcPct val="0"/>
        </a:spcAft>
        <a:defRPr sz="3200" b="1" i="1">
          <a:solidFill>
            <a:srgbClr val="12163D"/>
          </a:solidFill>
          <a:latin typeface="Tahoma" pitchFamily="34" charset="0"/>
        </a:defRPr>
      </a:lvl5pPr>
      <a:lvl6pPr marL="457200" algn="l" rtl="0" eaLnBrk="1" fontAlgn="base" hangingPunct="1">
        <a:spcBef>
          <a:spcPct val="0"/>
        </a:spcBef>
        <a:spcAft>
          <a:spcPct val="0"/>
        </a:spcAft>
        <a:defRPr sz="3200">
          <a:solidFill>
            <a:srgbClr val="12163D"/>
          </a:solidFill>
          <a:latin typeface="Tahoma" pitchFamily="34" charset="0"/>
        </a:defRPr>
      </a:lvl6pPr>
      <a:lvl7pPr marL="914400" algn="l" rtl="0" eaLnBrk="1" fontAlgn="base" hangingPunct="1">
        <a:spcBef>
          <a:spcPct val="0"/>
        </a:spcBef>
        <a:spcAft>
          <a:spcPct val="0"/>
        </a:spcAft>
        <a:defRPr sz="3200">
          <a:solidFill>
            <a:srgbClr val="12163D"/>
          </a:solidFill>
          <a:latin typeface="Tahoma" pitchFamily="34" charset="0"/>
        </a:defRPr>
      </a:lvl7pPr>
      <a:lvl8pPr marL="1371600" algn="l" rtl="0" eaLnBrk="1" fontAlgn="base" hangingPunct="1">
        <a:spcBef>
          <a:spcPct val="0"/>
        </a:spcBef>
        <a:spcAft>
          <a:spcPct val="0"/>
        </a:spcAft>
        <a:defRPr sz="3200">
          <a:solidFill>
            <a:srgbClr val="12163D"/>
          </a:solidFill>
          <a:latin typeface="Tahoma" pitchFamily="34" charset="0"/>
        </a:defRPr>
      </a:lvl8pPr>
      <a:lvl9pPr marL="1828800" algn="l" rtl="0" eaLnBrk="1" fontAlgn="base" hangingPunct="1">
        <a:spcBef>
          <a:spcPct val="0"/>
        </a:spcBef>
        <a:spcAft>
          <a:spcPct val="0"/>
        </a:spcAft>
        <a:defRPr sz="3200">
          <a:solidFill>
            <a:srgbClr val="12163D"/>
          </a:solidFill>
          <a:latin typeface="Tahoma"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Courier New" pitchFamily="49" charset="0"/>
        <a:buChar char="o"/>
        <a:defRPr sz="28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defRPr>
      </a:lvl4pPr>
      <a:lvl5pPr marL="2057400" indent="-228600" algn="l" rtl="0" eaLnBrk="0" fontAlgn="base" hangingPunct="0">
        <a:spcBef>
          <a:spcPct val="20000"/>
        </a:spcBef>
        <a:spcAft>
          <a:spcPct val="0"/>
        </a:spcAft>
        <a:buFont typeface="Courier New" pitchFamily="49" charset="0"/>
        <a:buChar char="o"/>
        <a:defRPr sz="16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C2E37B15-AF69-42BA-BD66-3F3B654FC088}" type="slidenum">
              <a:rPr lang="en-US" smtClean="0"/>
              <a:pPr fontAlgn="base">
                <a:spcBef>
                  <a:spcPct val="0"/>
                </a:spcBef>
                <a:spcAft>
                  <a:spcPct val="0"/>
                </a:spcAft>
                <a:defRPr/>
              </a:pPr>
              <a:t>‹#›</a:t>
            </a:fld>
            <a:endParaRPr lang="en-US" dirty="0"/>
          </a:p>
        </p:txBody>
      </p:sp>
      <p:sp>
        <p:nvSpPr>
          <p:cNvPr id="7" name="TextBox 6"/>
          <p:cNvSpPr txBox="1"/>
          <p:nvPr userDrawn="1"/>
        </p:nvSpPr>
        <p:spPr>
          <a:xfrm>
            <a:off x="8256588" y="6373813"/>
            <a:ext cx="873125" cy="461962"/>
          </a:xfrm>
          <a:prstGeom prst="rect">
            <a:avLst/>
          </a:prstGeom>
          <a:noFill/>
        </p:spPr>
        <p:txBody>
          <a:bodyPr>
            <a:spAutoFit/>
          </a:bodyPr>
          <a:lstStyle/>
          <a:p>
            <a:pPr algn="ctr">
              <a:defRPr/>
            </a:pPr>
            <a:fld id="{6CEBA8A2-63A5-441E-8A42-071BC9EF6050}" type="slidenum">
              <a:rPr lang="en-US">
                <a:solidFill>
                  <a:schemeClr val="accent2"/>
                </a:solidFill>
              </a:rPr>
              <a:pPr algn="ctr">
                <a:defRPr/>
              </a:pPr>
              <a:t>‹#›</a:t>
            </a:fld>
            <a:endParaRPr lang="en-US" dirty="0">
              <a:solidFill>
                <a:schemeClr val="accent2"/>
              </a:solidFill>
            </a:endParaRPr>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ransition spd="med">
    <p:wipe dir="d"/>
  </p:transition>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3CBB3B81-8409-41A1-A868-C52B8C5F5AC3}" type="datetimeFigureOut">
              <a:rPr lang="en-US" smtClean="0">
                <a:solidFill>
                  <a:prstClr val="black">
                    <a:tint val="75000"/>
                  </a:prstClr>
                </a:solidFill>
                <a:latin typeface="Calibri"/>
              </a:rPr>
              <a:pPr fontAlgn="auto">
                <a:spcBef>
                  <a:spcPts val="0"/>
                </a:spcBef>
                <a:spcAft>
                  <a:spcPts val="0"/>
                </a:spcAft>
              </a:pPr>
              <a:t>4/15/2013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1656A1EB-A153-4B6F-8537-B505D48940F6}"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0690567"/>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audio" Target="../media/audio2.wav"/><Relationship Id="rId1" Type="http://schemas.openxmlformats.org/officeDocument/2006/relationships/audio" Target="../media/audio1.wav"/><Relationship Id="rId5" Type="http://schemas.openxmlformats.org/officeDocument/2006/relationships/image" Target="../media/image11.png"/><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61.xml"/><Relationship Id="rId1" Type="http://schemas.openxmlformats.org/officeDocument/2006/relationships/slideLayout" Target="../slideLayouts/slideLayout1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5.xml"/><Relationship Id="rId1" Type="http://schemas.openxmlformats.org/officeDocument/2006/relationships/vmlDrawing" Target="../drawings/vmlDrawing1.vml"/><Relationship Id="rId5" Type="http://schemas.openxmlformats.org/officeDocument/2006/relationships/image" Target="../media/image32.wmf"/><Relationship Id="rId4" Type="http://schemas.openxmlformats.org/officeDocument/2006/relationships/oleObject" Target="../embeddings/oleObject1.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5.xml"/><Relationship Id="rId1" Type="http://schemas.openxmlformats.org/officeDocument/2006/relationships/vmlDrawing" Target="../drawings/vmlDrawing2.vml"/><Relationship Id="rId5" Type="http://schemas.openxmlformats.org/officeDocument/2006/relationships/image" Target="../media/image33.wmf"/><Relationship Id="rId4" Type="http://schemas.openxmlformats.org/officeDocument/2006/relationships/oleObject" Target="../embeddings/oleObject2.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7" Type="http://schemas.openxmlformats.org/officeDocument/2006/relationships/image" Target="../media/image35.wmf"/><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34.wmf"/><Relationship Id="rId4" Type="http://schemas.openxmlformats.org/officeDocument/2006/relationships/oleObject" Target="../embeddings/oleObject3.bin"/></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a:spcBef>
                <a:spcPct val="0"/>
              </a:spcBef>
              <a:spcAft>
                <a:spcPct val="0"/>
              </a:spcAft>
            </a:pPr>
            <a:r>
              <a:rPr lang="en-US" sz="1800" b="1" u="sng" dirty="0">
                <a:solidFill>
                  <a:srgbClr val="000000"/>
                </a:solidFill>
                <a:latin typeface="Calibri"/>
              </a:rPr>
              <a:t>ACADs (08-006)  Covered</a:t>
            </a:r>
          </a:p>
          <a:p>
            <a:pPr>
              <a:spcBef>
                <a:spcPct val="0"/>
              </a:spcBef>
              <a:spcAft>
                <a:spcPct val="0"/>
              </a:spcAft>
            </a:pPr>
            <a:endParaRPr lang="en-US" sz="1800" b="1" u="sng" dirty="0">
              <a:solidFill>
                <a:srgbClr val="000000"/>
              </a:solidFill>
              <a:latin typeface="Calibri"/>
            </a:endParaRPr>
          </a:p>
          <a:p>
            <a:pPr>
              <a:spcBef>
                <a:spcPct val="0"/>
              </a:spcBef>
              <a:spcAft>
                <a:spcPct val="0"/>
              </a:spcAft>
            </a:pPr>
            <a:endParaRPr lang="en-US" sz="1800" b="1" u="sng" dirty="0">
              <a:solidFill>
                <a:srgbClr val="000000"/>
              </a:solidFill>
              <a:latin typeface="Calibri"/>
            </a:endParaRPr>
          </a:p>
          <a:p>
            <a:pPr>
              <a:spcBef>
                <a:spcPct val="0"/>
              </a:spcBef>
              <a:spcAft>
                <a:spcPct val="0"/>
              </a:spcAft>
            </a:pPr>
            <a:endParaRPr lang="en-US" sz="1800" b="1" u="sng" dirty="0" smtClean="0">
              <a:solidFill>
                <a:srgbClr val="000000"/>
              </a:solidFill>
              <a:latin typeface="Calibri"/>
            </a:endParaRPr>
          </a:p>
          <a:p>
            <a:pPr>
              <a:spcBef>
                <a:spcPct val="0"/>
              </a:spcBef>
              <a:spcAft>
                <a:spcPct val="0"/>
              </a:spcAft>
            </a:pPr>
            <a:endParaRPr lang="en-US" sz="1800" b="1" u="sng" dirty="0" smtClean="0">
              <a:solidFill>
                <a:srgbClr val="000000"/>
              </a:solidFill>
              <a:latin typeface="Calibri"/>
            </a:endParaRPr>
          </a:p>
          <a:p>
            <a:pPr>
              <a:spcBef>
                <a:spcPct val="0"/>
              </a:spcBef>
              <a:spcAft>
                <a:spcPct val="0"/>
              </a:spcAft>
            </a:pPr>
            <a:endParaRPr lang="en-US" sz="1800" b="1" u="sng" dirty="0">
              <a:solidFill>
                <a:srgbClr val="000000"/>
              </a:solidFill>
              <a:latin typeface="Calibri"/>
            </a:endParaRPr>
          </a:p>
          <a:p>
            <a:pPr>
              <a:spcBef>
                <a:spcPct val="0"/>
              </a:spcBef>
              <a:spcAft>
                <a:spcPct val="0"/>
              </a:spcAft>
            </a:pPr>
            <a:endParaRPr lang="en-US" sz="1800" b="1" u="sng" dirty="0" smtClean="0">
              <a:solidFill>
                <a:srgbClr val="000000"/>
              </a:solidFill>
              <a:latin typeface="Calibri"/>
            </a:endParaRPr>
          </a:p>
          <a:p>
            <a:pPr>
              <a:spcBef>
                <a:spcPct val="0"/>
              </a:spcBef>
              <a:spcAft>
                <a:spcPct val="0"/>
              </a:spcAft>
            </a:pPr>
            <a:endParaRPr lang="en-US" sz="1800" b="1" u="sng" dirty="0">
              <a:solidFill>
                <a:srgbClr val="000000"/>
              </a:solidFill>
              <a:latin typeface="Calibri"/>
            </a:endParaRPr>
          </a:p>
          <a:p>
            <a:pPr>
              <a:spcBef>
                <a:spcPct val="0"/>
              </a:spcBef>
              <a:spcAft>
                <a:spcPct val="0"/>
              </a:spcAft>
            </a:pPr>
            <a:endParaRPr lang="en-US" sz="1800" b="1" u="sng" dirty="0" smtClean="0">
              <a:solidFill>
                <a:srgbClr val="000000"/>
              </a:solidFill>
              <a:latin typeface="Calibri"/>
            </a:endParaRPr>
          </a:p>
          <a:p>
            <a:pPr>
              <a:spcBef>
                <a:spcPct val="0"/>
              </a:spcBef>
              <a:spcAft>
                <a:spcPct val="0"/>
              </a:spcAft>
            </a:pPr>
            <a:r>
              <a:rPr lang="en-US" sz="1800" b="1" u="sng" dirty="0" smtClean="0">
                <a:solidFill>
                  <a:srgbClr val="000000"/>
                </a:solidFill>
                <a:latin typeface="Calibri"/>
              </a:rPr>
              <a:t>Keywords</a:t>
            </a:r>
          </a:p>
          <a:p>
            <a:pPr>
              <a:spcBef>
                <a:spcPct val="0"/>
              </a:spcBef>
              <a:spcAft>
                <a:spcPct val="0"/>
              </a:spcAft>
            </a:pPr>
            <a:r>
              <a:rPr lang="en-US" sz="1600" dirty="0" smtClean="0">
                <a:solidFill>
                  <a:srgbClr val="000000"/>
                </a:solidFill>
                <a:latin typeface="Calibri"/>
              </a:rPr>
              <a:t>Energy transfer, ionization, excitation, Bremsstrahlung, linear energy transfer, alpha, beta, gamma, range, Compton scattering, indirectly ionizing, pair production, neutron interactions, fission, elastic scattering, inelastic scattering, radiation shielding.</a:t>
            </a:r>
          </a:p>
          <a:p>
            <a:pPr>
              <a:spcBef>
                <a:spcPct val="0"/>
              </a:spcBef>
              <a:spcAft>
                <a:spcPct val="0"/>
              </a:spcAft>
            </a:pPr>
            <a:endParaRPr lang="en-US" sz="1800" b="1" u="sng" dirty="0">
              <a:solidFill>
                <a:srgbClr val="000000"/>
              </a:solidFill>
              <a:latin typeface="Calibri"/>
            </a:endParaRPr>
          </a:p>
          <a:p>
            <a:pPr>
              <a:spcBef>
                <a:spcPct val="0"/>
              </a:spcBef>
              <a:spcAft>
                <a:spcPct val="0"/>
              </a:spcAft>
            </a:pPr>
            <a:r>
              <a:rPr lang="en-US" sz="1800" b="1" u="sng" dirty="0" smtClean="0">
                <a:solidFill>
                  <a:srgbClr val="000000"/>
                </a:solidFill>
                <a:latin typeface="Calibri"/>
              </a:rPr>
              <a:t>Description</a:t>
            </a:r>
          </a:p>
          <a:p>
            <a:pPr>
              <a:spcBef>
                <a:spcPct val="0"/>
              </a:spcBef>
              <a:spcAft>
                <a:spcPct val="0"/>
              </a:spcAft>
            </a:pPr>
            <a:endParaRPr lang="en-US" sz="1800" dirty="0" smtClean="0">
              <a:solidFill>
                <a:srgbClr val="000000"/>
              </a:solidFill>
              <a:latin typeface="Calibri"/>
            </a:endParaRPr>
          </a:p>
          <a:p>
            <a:pPr>
              <a:spcBef>
                <a:spcPct val="0"/>
              </a:spcBef>
              <a:spcAft>
                <a:spcPct val="0"/>
              </a:spcAft>
            </a:pPr>
            <a:endParaRPr lang="en-US" sz="1800" b="1" u="sng" dirty="0">
              <a:solidFill>
                <a:srgbClr val="000000"/>
              </a:solidFill>
              <a:latin typeface="Calibri"/>
            </a:endParaRPr>
          </a:p>
          <a:p>
            <a:pPr>
              <a:spcBef>
                <a:spcPct val="0"/>
              </a:spcBef>
              <a:spcAft>
                <a:spcPct val="0"/>
              </a:spcAft>
            </a:pPr>
            <a:r>
              <a:rPr lang="en-US" sz="1800" b="1" u="sng" dirty="0" smtClean="0">
                <a:solidFill>
                  <a:srgbClr val="000000"/>
                </a:solidFill>
                <a:latin typeface="Calibri"/>
              </a:rPr>
              <a:t>Supporting Material</a:t>
            </a:r>
          </a:p>
          <a:p>
            <a:pPr>
              <a:spcBef>
                <a:spcPct val="0"/>
              </a:spcBef>
              <a:spcAft>
                <a:spcPct val="0"/>
              </a:spcAft>
            </a:pPr>
            <a:endParaRPr lang="en-US" sz="1800" dirty="0">
              <a:solidFill>
                <a:srgbClr val="000000"/>
              </a:solidFill>
              <a:latin typeface="Calibri"/>
            </a:endParaRPr>
          </a:p>
          <a:p>
            <a:pPr>
              <a:spcBef>
                <a:spcPct val="0"/>
              </a:spcBef>
              <a:spcAft>
                <a:spcPct val="0"/>
              </a:spcAft>
            </a:pPr>
            <a:endParaRPr lang="en-US" sz="1800" dirty="0">
              <a:solidFill>
                <a:srgbClr val="000000"/>
              </a:solidFill>
              <a:latin typeface="Calibri"/>
            </a:endParaRPr>
          </a:p>
        </p:txBody>
      </p:sp>
      <p:sp>
        <p:nvSpPr>
          <p:cNvPr id="8" name="Title 1"/>
          <p:cNvSpPr txBox="1">
            <a:spLocks/>
          </p:cNvSpPr>
          <p:nvPr/>
        </p:nvSpPr>
        <p:spPr>
          <a:xfrm>
            <a:off x="0" y="0"/>
            <a:ext cx="9144000" cy="990600"/>
          </a:xfrm>
          <a:prstGeom prst="rect">
            <a:avLst/>
          </a:prstGeom>
        </p:spPr>
        <p:txBody>
          <a:bodyPr anchor="b" anchorCtr="0"/>
          <a:lstStyle/>
          <a:p>
            <a:pPr>
              <a:spcBef>
                <a:spcPct val="0"/>
              </a:spcBef>
              <a:spcAft>
                <a:spcPct val="0"/>
              </a:spcAft>
              <a:defRPr/>
            </a:pPr>
            <a:r>
              <a:rPr lang="en-US" sz="3600" b="1" kern="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Interactions with Matter</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525846588"/>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solidFill>
                            <a:schemeClr val="tx1"/>
                          </a:solidFill>
                        </a:rPr>
                        <a:t>1.1.4.2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1.1.4.3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3.3.3.1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3.3.3.2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3.3.3.3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3.3.3.4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3.3.3.5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dirty="0" smtClean="0">
                          <a:solidFill>
                            <a:schemeClr val="tx1"/>
                          </a:solidFill>
                        </a:rPr>
                        <a:t>3.3.3.8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4.9.4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4.11.2.1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4.11.2.2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4.11.2.3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4.11.2.4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4.11.3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solidFill>
                            <a:schemeClr val="tx1"/>
                          </a:solidFill>
                        </a:rPr>
                        <a:t>4.11.4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4.11.6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430800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Energy Transfer Mechanisms</a:t>
            </a:r>
          </a:p>
        </p:txBody>
      </p:sp>
      <p:sp>
        <p:nvSpPr>
          <p:cNvPr id="27651" name="Rectangle 3"/>
          <p:cNvSpPr>
            <a:spLocks noGrp="1" noChangeArrowheads="1"/>
          </p:cNvSpPr>
          <p:nvPr>
            <p:ph idx="1"/>
          </p:nvPr>
        </p:nvSpPr>
        <p:spPr>
          <a:xfrm>
            <a:off x="303213" y="1196975"/>
            <a:ext cx="8431212" cy="4760913"/>
          </a:xfrm>
          <a:noFill/>
        </p:spPr>
        <p:txBody>
          <a:bodyPr/>
          <a:lstStyle/>
          <a:p>
            <a:pPr lvl="1" eaLnBrk="1" hangingPunct="1"/>
            <a:r>
              <a:rPr lang="en-US" smtClean="0"/>
              <a:t>KE particle loses emitted as x-ray</a:t>
            </a:r>
          </a:p>
          <a:p>
            <a:pPr lvl="1" eaLnBrk="1" hangingPunct="1"/>
            <a:r>
              <a:rPr lang="en-US" smtClean="0"/>
              <a:t>Production enhanced with high-Z materials (larger coulomb forces) and high-energy e</a:t>
            </a:r>
            <a:r>
              <a:rPr lang="en-US" baseline="30000" smtClean="0"/>
              <a:t>-</a:t>
            </a:r>
            <a:r>
              <a:rPr lang="en-US" smtClean="0"/>
              <a:t> (more interactions occur before all energy is lost)</a:t>
            </a:r>
          </a:p>
        </p:txBody>
      </p:sp>
    </p:spTree>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Energy Transfer Mechanisms</a:t>
            </a:r>
          </a:p>
        </p:txBody>
      </p:sp>
      <p:sp>
        <p:nvSpPr>
          <p:cNvPr id="28675" name="Oval 4"/>
          <p:cNvSpPr>
            <a:spLocks noChangeArrowheads="1"/>
          </p:cNvSpPr>
          <p:nvPr/>
        </p:nvSpPr>
        <p:spPr bwMode="auto">
          <a:xfrm>
            <a:off x="3810000" y="2724150"/>
            <a:ext cx="1752600" cy="1676400"/>
          </a:xfrm>
          <a:prstGeom prst="ellipse">
            <a:avLst/>
          </a:prstGeom>
          <a:noFill/>
          <a:ln w="38100">
            <a:solidFill>
              <a:schemeClr val="accent2"/>
            </a:solidFill>
            <a:round/>
            <a:headEnd/>
            <a:tailEnd/>
          </a:ln>
        </p:spPr>
        <p:txBody>
          <a:bodyPr wrap="none" anchor="ctr"/>
          <a:lstStyle/>
          <a:p>
            <a:endParaRPr lang="en-US"/>
          </a:p>
        </p:txBody>
      </p:sp>
      <p:sp>
        <p:nvSpPr>
          <p:cNvPr id="28676" name="Text Box 5"/>
          <p:cNvSpPr txBox="1">
            <a:spLocks noChangeArrowheads="1"/>
          </p:cNvSpPr>
          <p:nvPr/>
        </p:nvSpPr>
        <p:spPr bwMode="auto">
          <a:xfrm>
            <a:off x="4495800" y="28003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28677" name="Text Box 6"/>
          <p:cNvSpPr txBox="1">
            <a:spLocks noChangeArrowheads="1"/>
          </p:cNvSpPr>
          <p:nvPr/>
        </p:nvSpPr>
        <p:spPr bwMode="auto">
          <a:xfrm>
            <a:off x="5029200" y="33337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28678" name="Text Box 7"/>
          <p:cNvSpPr txBox="1">
            <a:spLocks noChangeArrowheads="1"/>
          </p:cNvSpPr>
          <p:nvPr/>
        </p:nvSpPr>
        <p:spPr bwMode="auto">
          <a:xfrm>
            <a:off x="4419600" y="39433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28679" name="Text Box 8"/>
          <p:cNvSpPr txBox="1">
            <a:spLocks noChangeArrowheads="1"/>
          </p:cNvSpPr>
          <p:nvPr/>
        </p:nvSpPr>
        <p:spPr bwMode="auto">
          <a:xfrm>
            <a:off x="3962400" y="33337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28680" name="Text Box 9"/>
          <p:cNvSpPr txBox="1">
            <a:spLocks noChangeArrowheads="1"/>
          </p:cNvSpPr>
          <p:nvPr/>
        </p:nvSpPr>
        <p:spPr bwMode="auto">
          <a:xfrm>
            <a:off x="4495800" y="33337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28681" name="Text Box 10"/>
          <p:cNvSpPr txBox="1">
            <a:spLocks noChangeArrowheads="1"/>
          </p:cNvSpPr>
          <p:nvPr/>
        </p:nvSpPr>
        <p:spPr bwMode="auto">
          <a:xfrm>
            <a:off x="4876800" y="29527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28682" name="Text Box 11"/>
          <p:cNvSpPr txBox="1">
            <a:spLocks noChangeArrowheads="1"/>
          </p:cNvSpPr>
          <p:nvPr/>
        </p:nvSpPr>
        <p:spPr bwMode="auto">
          <a:xfrm>
            <a:off x="4876800" y="37147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28683" name="Text Box 12"/>
          <p:cNvSpPr txBox="1">
            <a:spLocks noChangeArrowheads="1"/>
          </p:cNvSpPr>
          <p:nvPr/>
        </p:nvSpPr>
        <p:spPr bwMode="auto">
          <a:xfrm>
            <a:off x="4114800" y="36385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28684" name="Text Box 13"/>
          <p:cNvSpPr txBox="1">
            <a:spLocks noChangeArrowheads="1"/>
          </p:cNvSpPr>
          <p:nvPr/>
        </p:nvSpPr>
        <p:spPr bwMode="auto">
          <a:xfrm>
            <a:off x="4038600" y="28765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28685" name="Oval 14"/>
          <p:cNvSpPr>
            <a:spLocks noChangeArrowheads="1"/>
          </p:cNvSpPr>
          <p:nvPr/>
        </p:nvSpPr>
        <p:spPr bwMode="auto">
          <a:xfrm>
            <a:off x="3276600" y="2190750"/>
            <a:ext cx="2741613" cy="2741613"/>
          </a:xfrm>
          <a:prstGeom prst="ellipse">
            <a:avLst/>
          </a:prstGeom>
          <a:noFill/>
          <a:ln w="38100">
            <a:solidFill>
              <a:schemeClr val="accent2"/>
            </a:solidFill>
            <a:round/>
            <a:headEnd/>
            <a:tailEnd/>
          </a:ln>
        </p:spPr>
        <p:txBody>
          <a:bodyPr wrap="none" anchor="ctr"/>
          <a:lstStyle/>
          <a:p>
            <a:endParaRPr lang="en-US"/>
          </a:p>
        </p:txBody>
      </p:sp>
      <p:sp>
        <p:nvSpPr>
          <p:cNvPr id="71" name="Oval 15"/>
          <p:cNvSpPr>
            <a:spLocks noChangeArrowheads="1"/>
          </p:cNvSpPr>
          <p:nvPr/>
        </p:nvSpPr>
        <p:spPr bwMode="auto">
          <a:xfrm>
            <a:off x="5715000" y="379095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8689" name="Oval 16"/>
          <p:cNvSpPr>
            <a:spLocks noChangeArrowheads="1"/>
          </p:cNvSpPr>
          <p:nvPr/>
        </p:nvSpPr>
        <p:spPr bwMode="auto">
          <a:xfrm>
            <a:off x="2562225" y="1471613"/>
            <a:ext cx="4113213" cy="4113212"/>
          </a:xfrm>
          <a:prstGeom prst="ellipse">
            <a:avLst/>
          </a:prstGeom>
          <a:noFill/>
          <a:ln w="38100">
            <a:solidFill>
              <a:schemeClr val="accent2"/>
            </a:solidFill>
            <a:round/>
            <a:headEnd/>
            <a:tailEnd/>
          </a:ln>
        </p:spPr>
        <p:txBody>
          <a:bodyPr wrap="none" anchor="ctr"/>
          <a:lstStyle/>
          <a:p>
            <a:endParaRPr lang="en-US"/>
          </a:p>
        </p:txBody>
      </p:sp>
      <p:sp>
        <p:nvSpPr>
          <p:cNvPr id="73" name="Oval 17"/>
          <p:cNvSpPr>
            <a:spLocks noChangeArrowheads="1"/>
          </p:cNvSpPr>
          <p:nvPr/>
        </p:nvSpPr>
        <p:spPr bwMode="auto">
          <a:xfrm>
            <a:off x="5791200" y="478155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74" name="Oval 18"/>
          <p:cNvSpPr>
            <a:spLocks noChangeArrowheads="1"/>
          </p:cNvSpPr>
          <p:nvPr/>
        </p:nvSpPr>
        <p:spPr bwMode="auto">
          <a:xfrm>
            <a:off x="6400800" y="280035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75" name="Oval 19"/>
          <p:cNvSpPr>
            <a:spLocks noChangeArrowheads="1"/>
          </p:cNvSpPr>
          <p:nvPr/>
        </p:nvSpPr>
        <p:spPr bwMode="auto">
          <a:xfrm>
            <a:off x="3124200" y="493395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76" name="Oval 20"/>
          <p:cNvSpPr>
            <a:spLocks noChangeArrowheads="1"/>
          </p:cNvSpPr>
          <p:nvPr/>
        </p:nvSpPr>
        <p:spPr bwMode="auto">
          <a:xfrm>
            <a:off x="5410200" y="15462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77" name="Oval 21"/>
          <p:cNvSpPr>
            <a:spLocks noChangeArrowheads="1"/>
          </p:cNvSpPr>
          <p:nvPr/>
        </p:nvSpPr>
        <p:spPr bwMode="auto">
          <a:xfrm>
            <a:off x="3429000" y="241935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78" name="Oval 29"/>
          <p:cNvSpPr>
            <a:spLocks noChangeArrowheads="1"/>
          </p:cNvSpPr>
          <p:nvPr/>
        </p:nvSpPr>
        <p:spPr bwMode="auto">
          <a:xfrm>
            <a:off x="228600" y="14700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grpSp>
        <p:nvGrpSpPr>
          <p:cNvPr id="2" name="Group 31"/>
          <p:cNvGrpSpPr>
            <a:grpSpLocks/>
          </p:cNvGrpSpPr>
          <p:nvPr/>
        </p:nvGrpSpPr>
        <p:grpSpPr bwMode="auto">
          <a:xfrm rot="-1657201">
            <a:off x="5334000" y="2308225"/>
            <a:ext cx="1447800" cy="165100"/>
            <a:chOff x="384" y="1536"/>
            <a:chExt cx="912" cy="104"/>
          </a:xfrm>
        </p:grpSpPr>
        <p:sp>
          <p:nvSpPr>
            <p:cNvPr id="28712" name="Freeform 32"/>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19050">
              <a:solidFill>
                <a:srgbClr val="FF0000"/>
              </a:solidFill>
              <a:round/>
              <a:headEnd/>
              <a:tailEnd/>
            </a:ln>
          </p:spPr>
          <p:txBody>
            <a:bodyPr/>
            <a:lstStyle/>
            <a:p>
              <a:endParaRPr lang="en-US"/>
            </a:p>
          </p:txBody>
        </p:sp>
        <p:sp>
          <p:nvSpPr>
            <p:cNvPr id="28713" name="Line 33"/>
            <p:cNvSpPr>
              <a:spLocks noChangeShapeType="1"/>
            </p:cNvSpPr>
            <p:nvPr/>
          </p:nvSpPr>
          <p:spPr bwMode="auto">
            <a:xfrm>
              <a:off x="1152" y="1584"/>
              <a:ext cx="144" cy="0"/>
            </a:xfrm>
            <a:prstGeom prst="line">
              <a:avLst/>
            </a:prstGeom>
            <a:noFill/>
            <a:ln w="19050">
              <a:solidFill>
                <a:srgbClr val="FF0000"/>
              </a:solidFill>
              <a:round/>
              <a:headEnd/>
              <a:tailEnd type="stealth" w="med" len="med"/>
            </a:ln>
          </p:spPr>
          <p:txBody>
            <a:bodyPr/>
            <a:lstStyle/>
            <a:p>
              <a:endParaRPr lang="en-US"/>
            </a:p>
          </p:txBody>
        </p:sp>
      </p:grpSp>
      <p:sp>
        <p:nvSpPr>
          <p:cNvPr id="82" name="Oval 37"/>
          <p:cNvSpPr>
            <a:spLocks noChangeArrowheads="1"/>
          </p:cNvSpPr>
          <p:nvPr/>
        </p:nvSpPr>
        <p:spPr bwMode="auto">
          <a:xfrm>
            <a:off x="4572000" y="22320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nodeType="afterEffect">
                                  <p:stCondLst>
                                    <p:cond delay="0"/>
                                  </p:stCondLst>
                                  <p:childTnLst>
                                    <p:animMotion origin="layout" path="M 0 0 C 0.12726 -0.00903 0.25451 -0.01806 0.33177 0 C 0.40903 0.01805 0.43611 0.06342 0.46337 0.10879 " pathEditMode="relative" ptsTypes="aaA">
                                      <p:cBhvr>
                                        <p:cTn id="9" dur="2000" fill="hold"/>
                                        <p:tgtEl>
                                          <p:spTgt spid="78"/>
                                        </p:tgtEl>
                                        <p:attrNameLst>
                                          <p:attrName>ppt_x</p:attrName>
                                          <p:attrName>ppt_y</p:attrName>
                                        </p:attrNameLst>
                                      </p:cBhvr>
                                    </p:animMotion>
                                  </p:childTnLst>
                                </p:cTn>
                              </p:par>
                            </p:childTnLst>
                          </p:cTn>
                        </p:par>
                        <p:par>
                          <p:cTn id="10" fill="hold">
                            <p:stCondLst>
                              <p:cond delay="2000"/>
                            </p:stCondLst>
                            <p:childTnLst>
                              <p:par>
                                <p:cTn id="11" presetID="1" presetClass="exit" presetSubtype="0" fill="hold" nodeType="afterEffect">
                                  <p:stCondLst>
                                    <p:cond delay="0"/>
                                  </p:stCondLst>
                                  <p:childTnLst>
                                    <p:set>
                                      <p:cBhvr>
                                        <p:cTn id="12" dur="1" fill="hold">
                                          <p:stCondLst>
                                            <p:cond delay="0"/>
                                          </p:stCondLst>
                                        </p:cTn>
                                        <p:tgtEl>
                                          <p:spTgt spid="78"/>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childTnLst>
                          </p:cTn>
                        </p:par>
                        <p:par>
                          <p:cTn id="15" fill="hold">
                            <p:stCondLst>
                              <p:cond delay="2000"/>
                            </p:stCondLst>
                            <p:childTnLst>
                              <p:par>
                                <p:cTn id="16" presetID="0" presetClass="path" presetSubtype="0" accel="50000" decel="50000" fill="hold" nodeType="afterEffect">
                                  <p:stCondLst>
                                    <p:cond delay="0"/>
                                  </p:stCondLst>
                                  <p:childTnLst>
                                    <p:animMotion origin="layout" path="M -0.01163 -0.00231 C -0.0052 0.00301 0.01459 0.02477 0.02743 0.03009 C 0.04028 0.03542 -0.00052 0.03264 0.0658 0.03009 C 0.13212 0.02755 0.35087 0.01759 0.42587 0.01435 " pathEditMode="relative" rAng="0" ptsTypes="aaaa">
                                      <p:cBhvr>
                                        <p:cTn id="17" dur="3000" fill="hold"/>
                                        <p:tgtEl>
                                          <p:spTgt spid="82"/>
                                        </p:tgtEl>
                                        <p:attrNameLst>
                                          <p:attrName>ppt_x</p:attrName>
                                          <p:attrName>ppt_y</p:attrName>
                                        </p:attrNameLst>
                                      </p:cBhvr>
                                      <p:rCtr x="21900" y="1900"/>
                                    </p:animMotion>
                                  </p:childTnLst>
                                </p:cTn>
                              </p:par>
                            </p:childTnLst>
                          </p:cTn>
                        </p:par>
                        <p:par>
                          <p:cTn id="18" fill="hold">
                            <p:stCondLst>
                              <p:cond delay="5000"/>
                            </p:stCondLst>
                            <p:childTnLst>
                              <p:par>
                                <p:cTn id="19" presetID="1" presetClass="exit" presetSubtype="0" fill="hold" nodeType="afterEffect">
                                  <p:stCondLst>
                                    <p:cond delay="0"/>
                                  </p:stCondLst>
                                  <p:childTnLst>
                                    <p:set>
                                      <p:cBhvr>
                                        <p:cTn id="20" dur="1" fill="hold">
                                          <p:stCondLst>
                                            <p:cond delay="0"/>
                                          </p:stCondLst>
                                        </p:cTn>
                                        <p:tgtEl>
                                          <p:spTgt spid="82"/>
                                        </p:tgtEl>
                                        <p:attrNameLst>
                                          <p:attrName>style.visibility</p:attrName>
                                        </p:attrNameLst>
                                      </p:cBhvr>
                                      <p:to>
                                        <p:strVal val="hidden"/>
                                      </p:to>
                                    </p:set>
                                  </p:childTnLst>
                                </p:cTn>
                              </p:par>
                            </p:childTnLst>
                          </p:cTn>
                        </p:par>
                        <p:par>
                          <p:cTn id="21" fill="hold">
                            <p:stCondLst>
                              <p:cond delay="500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par>
                          <p:cTn id="24" fill="hold">
                            <p:stCondLst>
                              <p:cond delay="5000"/>
                            </p:stCondLst>
                            <p:childTnLst>
                              <p:par>
                                <p:cTn id="25" presetID="0" presetClass="path" presetSubtype="0" accel="50000" decel="50000" fill="hold" nodeType="afterEffect">
                                  <p:stCondLst>
                                    <p:cond delay="0"/>
                                  </p:stCondLst>
                                  <p:childTnLst>
                                    <p:animMotion origin="layout" path="M -3.33333E-6 4.81481E-6 L 0.26667 -0.21112 " pathEditMode="relative" ptsTypes="AA">
                                      <p:cBhvr>
                                        <p:cTn id="26" dur="1000" fill="hold"/>
                                        <p:tgtEl>
                                          <p:spTgt spid="2"/>
                                        </p:tgtEl>
                                        <p:attrNameLst>
                                          <p:attrName>ppt_x</p:attrName>
                                          <p:attrName>ppt_y</p:attrName>
                                        </p:attrNameLst>
                                      </p:cBhvr>
                                    </p:animMotion>
                                  </p:childTnLst>
                                </p:cTn>
                              </p:par>
                            </p:childTnLst>
                          </p:cTn>
                        </p:par>
                        <p:par>
                          <p:cTn id="27" fill="hold">
                            <p:stCondLst>
                              <p:cond delay="6000"/>
                            </p:stCondLst>
                            <p:childTnLst>
                              <p:par>
                                <p:cTn id="28" presetID="1" presetClass="exit" presetSubtype="0" fill="hold" nodeType="afterEffect">
                                  <p:stCondLst>
                                    <p:cond delay="0"/>
                                  </p:stCondLst>
                                  <p:childTnLst>
                                    <p:set>
                                      <p:cBhvr>
                                        <p:cTn id="29"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Directly Ionizing Radiation</a:t>
            </a:r>
          </a:p>
        </p:txBody>
      </p:sp>
      <p:sp>
        <p:nvSpPr>
          <p:cNvPr id="29699" name="Rectangle 3"/>
          <p:cNvSpPr>
            <a:spLocks noGrp="1" noChangeArrowheads="1"/>
          </p:cNvSpPr>
          <p:nvPr>
            <p:ph idx="1"/>
          </p:nvPr>
        </p:nvSpPr>
        <p:spPr>
          <a:xfrm>
            <a:off x="303213" y="1196975"/>
            <a:ext cx="8431212" cy="4760913"/>
          </a:xfrm>
          <a:noFill/>
        </p:spPr>
        <p:txBody>
          <a:bodyPr/>
          <a:lstStyle/>
          <a:p>
            <a:pPr eaLnBrk="1" hangingPunct="1"/>
            <a:r>
              <a:rPr lang="en-US" dirty="0" smtClean="0"/>
              <a:t>Charged particles don’t need physical contact with atom to interact</a:t>
            </a:r>
          </a:p>
          <a:p>
            <a:pPr eaLnBrk="1" hangingPunct="1"/>
            <a:r>
              <a:rPr lang="en-US" dirty="0" err="1" smtClean="0"/>
              <a:t>Coulombic</a:t>
            </a:r>
            <a:r>
              <a:rPr lang="en-US" dirty="0" smtClean="0"/>
              <a:t> forces will act over a distance to cause ionization and excitation</a:t>
            </a:r>
          </a:p>
          <a:p>
            <a:pPr eaLnBrk="1" hangingPunct="1"/>
            <a:r>
              <a:rPr lang="en-US" dirty="0" smtClean="0"/>
              <a:t>Strength of these forces depends on: </a:t>
            </a:r>
          </a:p>
          <a:p>
            <a:pPr lvl="1" eaLnBrk="1" hangingPunct="1"/>
            <a:r>
              <a:rPr lang="en-US" dirty="0" smtClean="0"/>
              <a:t>Particle energy (speed)</a:t>
            </a:r>
          </a:p>
          <a:p>
            <a:pPr lvl="1" eaLnBrk="1" hangingPunct="1"/>
            <a:r>
              <a:rPr lang="en-US" dirty="0" smtClean="0"/>
              <a:t>Particle charge</a:t>
            </a:r>
          </a:p>
          <a:p>
            <a:pPr lvl="1" eaLnBrk="1" hangingPunct="1"/>
            <a:r>
              <a:rPr lang="en-US" dirty="0" smtClean="0"/>
              <a:t>Absorber density and atomic number</a:t>
            </a:r>
          </a:p>
        </p:txBody>
      </p:sp>
    </p:spTree>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Directly Ionizing Radiation</a:t>
            </a:r>
          </a:p>
        </p:txBody>
      </p:sp>
      <p:sp>
        <p:nvSpPr>
          <p:cNvPr id="30723" name="Rectangle 3"/>
          <p:cNvSpPr>
            <a:spLocks noGrp="1" noChangeArrowheads="1"/>
          </p:cNvSpPr>
          <p:nvPr>
            <p:ph idx="1"/>
          </p:nvPr>
        </p:nvSpPr>
        <p:spPr>
          <a:xfrm>
            <a:off x="303213" y="1196975"/>
            <a:ext cx="8431212" cy="4760913"/>
          </a:xfrm>
          <a:noFill/>
        </p:spPr>
        <p:txBody>
          <a:bodyPr/>
          <a:lstStyle/>
          <a:p>
            <a:pPr eaLnBrk="1" hangingPunct="1"/>
            <a:r>
              <a:rPr lang="en-US" dirty="0" err="1" smtClean="0"/>
              <a:t>Coulombic</a:t>
            </a:r>
            <a:r>
              <a:rPr lang="en-US" dirty="0" smtClean="0"/>
              <a:t> forces significant over distances &gt; atomic dimensions</a:t>
            </a:r>
          </a:p>
          <a:p>
            <a:pPr eaLnBrk="1" hangingPunct="1"/>
            <a:r>
              <a:rPr lang="en-US" dirty="0" smtClean="0"/>
              <a:t>For all but very low physical density materials, loss of KE for e</a:t>
            </a:r>
            <a:r>
              <a:rPr lang="en-US" baseline="30000" dirty="0" smtClean="0"/>
              <a:t>-</a:t>
            </a:r>
            <a:r>
              <a:rPr lang="en-US" dirty="0" smtClean="0"/>
              <a:t> continuous because of “Coulomb force”</a:t>
            </a:r>
          </a:p>
          <a:p>
            <a:pPr eaLnBrk="1" hangingPunct="1"/>
            <a:r>
              <a:rPr lang="en-US" dirty="0" smtClean="0"/>
              <a:t>As charged particle passes through absorber, energy loss can be measured several ways</a:t>
            </a:r>
          </a:p>
        </p:txBody>
      </p:sp>
    </p:spTree>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Directly Ionizing Radiation</a:t>
            </a:r>
          </a:p>
        </p:txBody>
      </p:sp>
      <p:sp>
        <p:nvSpPr>
          <p:cNvPr id="31747" name="Rectangle 3"/>
          <p:cNvSpPr>
            <a:spLocks noGrp="1" noChangeArrowheads="1"/>
          </p:cNvSpPr>
          <p:nvPr>
            <p:ph idx="1"/>
          </p:nvPr>
        </p:nvSpPr>
        <p:spPr>
          <a:xfrm>
            <a:off x="303213" y="1196975"/>
            <a:ext cx="8431212" cy="4760913"/>
          </a:xfrm>
          <a:noFill/>
        </p:spPr>
        <p:txBody>
          <a:bodyPr/>
          <a:lstStyle/>
          <a:p>
            <a:pPr eaLnBrk="1" hangingPunct="1"/>
            <a:r>
              <a:rPr lang="en-US" smtClean="0"/>
              <a:t>Specific Ionization</a:t>
            </a:r>
          </a:p>
          <a:p>
            <a:pPr lvl="1" eaLnBrk="1" hangingPunct="1"/>
            <a:r>
              <a:rPr lang="en-US" smtClean="0"/>
              <a:t>Number of ion pairs formed per unit path length</a:t>
            </a:r>
          </a:p>
          <a:p>
            <a:pPr lvl="1" eaLnBrk="1" hangingPunct="1"/>
            <a:r>
              <a:rPr lang="en-US" smtClean="0"/>
              <a:t>Often used when energy loss is continuous and constant, such as with α or β- particles</a:t>
            </a:r>
          </a:p>
          <a:p>
            <a:pPr lvl="1" eaLnBrk="1" hangingPunct="1"/>
            <a:r>
              <a:rPr lang="en-US" smtClean="0"/>
              <a:t>Number of pairs produced depends on ionizing particle type and material being ionized</a:t>
            </a:r>
          </a:p>
          <a:p>
            <a:pPr lvl="2" eaLnBrk="1" hangingPunct="1"/>
            <a:r>
              <a:rPr lang="el-GR" smtClean="0">
                <a:latin typeface="Times New Roman" pitchFamily="18" charset="0"/>
                <a:cs typeface="Times New Roman" pitchFamily="18" charset="0"/>
              </a:rPr>
              <a:t>α</a:t>
            </a:r>
            <a:r>
              <a:rPr lang="en-US" smtClean="0"/>
              <a:t> — 80,000 ion pairs per cm travel in air</a:t>
            </a:r>
          </a:p>
          <a:p>
            <a:pPr lvl="2" eaLnBrk="1" hangingPunct="1"/>
            <a:r>
              <a:rPr lang="en-US" smtClean="0"/>
              <a:t>β — 5,000 ion pairs per cm travel in air</a:t>
            </a:r>
          </a:p>
        </p:txBody>
      </p:sp>
    </p:spTree>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Directly Ionizing Radiation</a:t>
            </a:r>
          </a:p>
        </p:txBody>
      </p:sp>
      <p:sp>
        <p:nvSpPr>
          <p:cNvPr id="32771" name="Rectangle 3"/>
          <p:cNvSpPr>
            <a:spLocks noGrp="1" noChangeArrowheads="1"/>
          </p:cNvSpPr>
          <p:nvPr>
            <p:ph idx="1"/>
          </p:nvPr>
        </p:nvSpPr>
        <p:spPr>
          <a:xfrm>
            <a:off x="303213" y="1196975"/>
            <a:ext cx="8431212" cy="4760913"/>
          </a:xfrm>
          <a:noFill/>
        </p:spPr>
        <p:txBody>
          <a:bodyPr/>
          <a:lstStyle/>
          <a:p>
            <a:pPr eaLnBrk="1" hangingPunct="1"/>
            <a:r>
              <a:rPr lang="en-US" dirty="0" smtClean="0"/>
              <a:t>Linear Energy Transfer</a:t>
            </a:r>
          </a:p>
          <a:p>
            <a:pPr lvl="1" eaLnBrk="1" hangingPunct="1"/>
            <a:r>
              <a:rPr lang="en-US" dirty="0" smtClean="0"/>
              <a:t>Average energy a charged particle deposits in an absorber per unit distance of travel (e.g., </a:t>
            </a:r>
            <a:r>
              <a:rPr lang="en-US" dirty="0" err="1" smtClean="0"/>
              <a:t>keV</a:t>
            </a:r>
            <a:r>
              <a:rPr lang="en-US" dirty="0" smtClean="0"/>
              <a:t>/cm)</a:t>
            </a:r>
          </a:p>
          <a:p>
            <a:pPr lvl="1" eaLnBrk="1" hangingPunct="1"/>
            <a:r>
              <a:rPr lang="en-US" dirty="0" smtClean="0"/>
              <a:t>Used to determine quality factors for calculating dose equivalence</a:t>
            </a:r>
          </a:p>
        </p:txBody>
      </p:sp>
    </p:spTree>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Directly Ionizing Radiation</a:t>
            </a:r>
          </a:p>
        </p:txBody>
      </p:sp>
      <p:sp>
        <p:nvSpPr>
          <p:cNvPr id="33795" name="Rectangle 3"/>
          <p:cNvSpPr>
            <a:spLocks noGrp="1" noChangeArrowheads="1"/>
          </p:cNvSpPr>
          <p:nvPr>
            <p:ph idx="1"/>
          </p:nvPr>
        </p:nvSpPr>
        <p:spPr>
          <a:xfrm>
            <a:off x="303213" y="1196975"/>
            <a:ext cx="8431212" cy="4760913"/>
          </a:xfrm>
          <a:noFill/>
        </p:spPr>
        <p:txBody>
          <a:bodyPr/>
          <a:lstStyle/>
          <a:p>
            <a:pPr eaLnBrk="1" hangingPunct="1"/>
            <a:r>
              <a:rPr lang="en-US" smtClean="0"/>
              <a:t>Alpha Interactions</a:t>
            </a:r>
          </a:p>
          <a:p>
            <a:pPr lvl="1" eaLnBrk="1" hangingPunct="1"/>
            <a:r>
              <a:rPr lang="en-US" smtClean="0"/>
              <a:t>Mass approximately 8K times &gt; electron</a:t>
            </a:r>
          </a:p>
          <a:p>
            <a:pPr lvl="1" eaLnBrk="1" hangingPunct="1"/>
            <a:r>
              <a:rPr lang="en-US" smtClean="0"/>
              <a:t>Travels approximately 1/20</a:t>
            </a:r>
            <a:r>
              <a:rPr lang="en-US" baseline="30000" smtClean="0"/>
              <a:t>th</a:t>
            </a:r>
            <a:r>
              <a:rPr lang="en-US" smtClean="0"/>
              <a:t> speed of light</a:t>
            </a:r>
          </a:p>
          <a:p>
            <a:pPr lvl="1" eaLnBrk="1" hangingPunct="1"/>
            <a:r>
              <a:rPr lang="en-US" smtClean="0"/>
              <a:t>Because of mass, charge, and speed, has high probability of interaction</a:t>
            </a:r>
          </a:p>
          <a:p>
            <a:pPr lvl="1" eaLnBrk="1" hangingPunct="1"/>
            <a:r>
              <a:rPr lang="en-US" smtClean="0"/>
              <a:t>Does not require particles touching—just sufficiently close for Coulombic forces to interact</a:t>
            </a:r>
          </a:p>
        </p:txBody>
      </p:sp>
    </p:spTree>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Directly Ionizing Radiation</a:t>
            </a:r>
          </a:p>
        </p:txBody>
      </p:sp>
      <p:sp>
        <p:nvSpPr>
          <p:cNvPr id="34819" name="Rectangle 3"/>
          <p:cNvSpPr>
            <a:spLocks noGrp="1" noChangeArrowheads="1"/>
          </p:cNvSpPr>
          <p:nvPr>
            <p:ph idx="1"/>
          </p:nvPr>
        </p:nvSpPr>
        <p:spPr>
          <a:xfrm>
            <a:off x="303213" y="1196975"/>
            <a:ext cx="8431212" cy="4760913"/>
          </a:xfrm>
          <a:noFill/>
        </p:spPr>
        <p:txBody>
          <a:bodyPr/>
          <a:lstStyle/>
          <a:p>
            <a:pPr lvl="1" eaLnBrk="1" hangingPunct="1"/>
            <a:r>
              <a:rPr lang="en-US" dirty="0" smtClean="0"/>
              <a:t>Energy gradually dissipated until </a:t>
            </a:r>
            <a:r>
              <a:rPr lang="el-GR" dirty="0" smtClean="0">
                <a:latin typeface="Times New Roman" pitchFamily="18" charset="0"/>
                <a:cs typeface="Times New Roman" pitchFamily="18" charset="0"/>
              </a:rPr>
              <a:t>α</a:t>
            </a:r>
            <a:r>
              <a:rPr lang="en-US" dirty="0" smtClean="0"/>
              <a:t> captures two e</a:t>
            </a:r>
            <a:r>
              <a:rPr lang="en-US" baseline="30000" dirty="0" smtClean="0"/>
              <a:t>-</a:t>
            </a:r>
            <a:r>
              <a:rPr lang="en-US" dirty="0" smtClean="0"/>
              <a:t> and becomes a He atom</a:t>
            </a:r>
          </a:p>
          <a:p>
            <a:pPr lvl="1" eaLnBrk="1" hangingPunct="1"/>
            <a:r>
              <a:rPr lang="el-GR" dirty="0" smtClean="0">
                <a:latin typeface="Times New Roman" pitchFamily="18" charset="0"/>
                <a:cs typeface="Times New Roman" pitchFamily="18" charset="0"/>
              </a:rPr>
              <a:t>α</a:t>
            </a:r>
            <a:r>
              <a:rPr lang="en-US" dirty="0" smtClean="0"/>
              <a:t> from given nuclide emitted with same energy, consequently will have approximately same range in a given material</a:t>
            </a:r>
          </a:p>
        </p:txBody>
      </p:sp>
    </p:spTree>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Directly Ionizing Radiation</a:t>
            </a:r>
          </a:p>
        </p:txBody>
      </p:sp>
      <mc:AlternateContent xmlns:mc="http://schemas.openxmlformats.org/markup-compatibility/2006" xmlns:a14="http://schemas.microsoft.com/office/drawing/2010/main">
        <mc:Choice Requires="a14">
          <p:sp>
            <p:nvSpPr>
              <p:cNvPr id="34819" name="Rectangle 3"/>
              <p:cNvSpPr>
                <a:spLocks noGrp="1" noChangeArrowheads="1"/>
              </p:cNvSpPr>
              <p:nvPr>
                <p:ph idx="1"/>
              </p:nvPr>
            </p:nvSpPr>
            <p:spPr>
              <a:xfrm>
                <a:off x="303213" y="1196975"/>
                <a:ext cx="8431212" cy="4760913"/>
              </a:xfrm>
              <a:noFill/>
            </p:spPr>
            <p:txBody>
              <a:bodyPr/>
              <a:lstStyle/>
              <a:p>
                <a:pPr eaLnBrk="1" hangingPunct="1"/>
                <a:r>
                  <a:rPr lang="en-US" dirty="0" smtClean="0"/>
                  <a:t>Calculating Range</a:t>
                </a:r>
                <a:endParaRPr lang="en-US" dirty="0"/>
              </a:p>
              <a:p>
                <a:pPr lvl="1" eaLnBrk="1" hangingPunct="1"/>
                <a:r>
                  <a:rPr lang="en-US" dirty="0" smtClean="0"/>
                  <a:t>Approximate general formula for range in air in cm</a:t>
                </a:r>
              </a:p>
              <a:p>
                <a:pPr marL="457200" lvl="1" indent="0" eaLnBrk="1" hangingPunct="1">
                  <a:buNone/>
                </a:pPr>
                <a:endParaRPr lang="en-US" sz="800" dirty="0" smtClean="0"/>
              </a:p>
              <a:p>
                <a:pPr marL="744538" lvl="1" indent="-287338" eaLnBrk="1" hangingPunct="1">
                  <a:buNone/>
                </a:pPr>
                <a:r>
                  <a:rPr lang="en-US" dirty="0" smtClean="0">
                    <a:solidFill>
                      <a:schemeClr val="accent6">
                        <a:lumMod val="50000"/>
                      </a:schemeClr>
                    </a:solidFill>
                  </a:rPr>
                  <a:t>	</a:t>
                </a:r>
                <a14:m>
                  <m:oMath xmlns:m="http://schemas.openxmlformats.org/officeDocument/2006/math">
                    <m:sSub>
                      <m:sSubPr>
                        <m:ctrlPr>
                          <a:rPr lang="en-US" i="1" smtClean="0">
                            <a:solidFill>
                              <a:schemeClr val="accent6">
                                <a:lumMod val="50000"/>
                              </a:schemeClr>
                            </a:solidFill>
                            <a:latin typeface="Cambria Math"/>
                          </a:rPr>
                        </m:ctrlPr>
                      </m:sSubPr>
                      <m:e>
                        <m:r>
                          <a:rPr lang="en-US" b="0" i="1" smtClean="0">
                            <a:solidFill>
                              <a:schemeClr val="accent6">
                                <a:lumMod val="50000"/>
                              </a:schemeClr>
                            </a:solidFill>
                            <a:latin typeface="Cambria Math"/>
                          </a:rPr>
                          <m:t>𝑅</m:t>
                        </m:r>
                      </m:e>
                      <m:sub>
                        <m:r>
                          <a:rPr lang="en-US" b="0" i="1" smtClean="0">
                            <a:solidFill>
                              <a:schemeClr val="accent6">
                                <a:lumMod val="50000"/>
                              </a:schemeClr>
                            </a:solidFill>
                            <a:latin typeface="Cambria Math"/>
                          </a:rPr>
                          <m:t>𝑎𝑖𝑟</m:t>
                        </m:r>
                      </m:sub>
                    </m:sSub>
                    <m:r>
                      <a:rPr lang="en-US" b="0" i="1" smtClean="0">
                        <a:solidFill>
                          <a:schemeClr val="accent6">
                            <a:lumMod val="50000"/>
                          </a:schemeClr>
                        </a:solidFill>
                        <a:latin typeface="Cambria Math"/>
                      </a:rPr>
                      <m:t>=0.56</m:t>
                    </m:r>
                    <m:r>
                      <a:rPr lang="en-US" b="0" i="1" smtClean="0">
                        <a:solidFill>
                          <a:schemeClr val="accent6">
                            <a:lumMod val="50000"/>
                          </a:schemeClr>
                        </a:solidFill>
                        <a:latin typeface="Cambria Math"/>
                      </a:rPr>
                      <m:t>𝐸</m:t>
                    </m:r>
                  </m:oMath>
                </a14:m>
                <a:r>
                  <a:rPr lang="en-US" dirty="0" smtClean="0">
                    <a:solidFill>
                      <a:schemeClr val="accent6">
                        <a:lumMod val="50000"/>
                      </a:schemeClr>
                    </a:solidFill>
                  </a:rPr>
                  <a:t>			for E &lt; 4 MeV</a:t>
                </a:r>
                <a:endParaRPr lang="en-US" dirty="0">
                  <a:solidFill>
                    <a:schemeClr val="accent6">
                      <a:lumMod val="50000"/>
                    </a:schemeClr>
                  </a:solidFill>
                </a:endParaRPr>
              </a:p>
              <a:p>
                <a:pPr marL="457200" lvl="1" indent="0" eaLnBrk="1" hangingPunct="1">
                  <a:buNone/>
                </a:pPr>
                <a:endParaRPr lang="en-US" sz="800" dirty="0" smtClean="0">
                  <a:solidFill>
                    <a:schemeClr val="accent6">
                      <a:lumMod val="50000"/>
                    </a:schemeClr>
                  </a:solidFill>
                </a:endParaRPr>
              </a:p>
              <a:p>
                <a:pPr marL="747713" lvl="1" indent="0" eaLnBrk="1" hangingPunct="1">
                  <a:buNone/>
                </a:pPr>
                <a14:m>
                  <m:oMath xmlns:m="http://schemas.openxmlformats.org/officeDocument/2006/math">
                    <m:sSub>
                      <m:sSubPr>
                        <m:ctrlPr>
                          <a:rPr lang="en-US" i="1">
                            <a:solidFill>
                              <a:schemeClr val="accent6">
                                <a:lumMod val="50000"/>
                              </a:schemeClr>
                            </a:solidFill>
                            <a:latin typeface="Cambria Math"/>
                          </a:rPr>
                        </m:ctrlPr>
                      </m:sSubPr>
                      <m:e>
                        <m:r>
                          <a:rPr lang="en-US" i="1">
                            <a:solidFill>
                              <a:schemeClr val="accent6">
                                <a:lumMod val="50000"/>
                              </a:schemeClr>
                            </a:solidFill>
                            <a:latin typeface="Cambria Math"/>
                          </a:rPr>
                          <m:t>𝑅</m:t>
                        </m:r>
                      </m:e>
                      <m:sub>
                        <m:r>
                          <a:rPr lang="en-US" i="1">
                            <a:solidFill>
                              <a:schemeClr val="accent6">
                                <a:lumMod val="50000"/>
                              </a:schemeClr>
                            </a:solidFill>
                            <a:latin typeface="Cambria Math"/>
                          </a:rPr>
                          <m:t>𝑎𝑖𝑟</m:t>
                        </m:r>
                      </m:sub>
                    </m:sSub>
                    <m:r>
                      <a:rPr lang="en-US" i="1">
                        <a:solidFill>
                          <a:schemeClr val="accent6">
                            <a:lumMod val="50000"/>
                          </a:schemeClr>
                        </a:solidFill>
                        <a:latin typeface="Cambria Math"/>
                      </a:rPr>
                      <m:t>=</m:t>
                    </m:r>
                    <m:r>
                      <a:rPr lang="en-US" b="0" i="1" smtClean="0">
                        <a:solidFill>
                          <a:schemeClr val="accent6">
                            <a:lumMod val="50000"/>
                          </a:schemeClr>
                        </a:solidFill>
                        <a:latin typeface="Cambria Math"/>
                      </a:rPr>
                      <m:t>2.24</m:t>
                    </m:r>
                    <m:r>
                      <a:rPr lang="en-US" i="1">
                        <a:solidFill>
                          <a:schemeClr val="accent6">
                            <a:lumMod val="50000"/>
                          </a:schemeClr>
                        </a:solidFill>
                        <a:latin typeface="Cambria Math"/>
                      </a:rPr>
                      <m:t>𝐸</m:t>
                    </m:r>
                    <m:r>
                      <a:rPr lang="en-US" b="0" i="1" smtClean="0">
                        <a:solidFill>
                          <a:schemeClr val="accent6">
                            <a:lumMod val="50000"/>
                          </a:schemeClr>
                        </a:solidFill>
                        <a:latin typeface="Cambria Math"/>
                      </a:rPr>
                      <m:t>−2.62</m:t>
                    </m:r>
                  </m:oMath>
                </a14:m>
                <a:r>
                  <a:rPr lang="en-US" dirty="0">
                    <a:solidFill>
                      <a:schemeClr val="accent6">
                        <a:lumMod val="50000"/>
                      </a:schemeClr>
                    </a:solidFill>
                  </a:rPr>
                  <a:t>	</a:t>
                </a:r>
                <a:r>
                  <a:rPr lang="en-US" dirty="0" smtClean="0">
                    <a:solidFill>
                      <a:schemeClr val="accent6">
                        <a:lumMod val="50000"/>
                      </a:schemeClr>
                    </a:solidFill>
                  </a:rPr>
                  <a:t>for 4 &lt; E </a:t>
                </a:r>
                <a:r>
                  <a:rPr lang="en-US" dirty="0">
                    <a:solidFill>
                      <a:schemeClr val="accent6">
                        <a:lumMod val="50000"/>
                      </a:schemeClr>
                    </a:solidFill>
                  </a:rPr>
                  <a:t>&lt; </a:t>
                </a:r>
                <a:r>
                  <a:rPr lang="en-US" dirty="0" smtClean="0">
                    <a:solidFill>
                      <a:schemeClr val="accent6">
                        <a:lumMod val="50000"/>
                      </a:schemeClr>
                    </a:solidFill>
                  </a:rPr>
                  <a:t>8 </a:t>
                </a:r>
                <a:r>
                  <a:rPr lang="en-US" dirty="0">
                    <a:solidFill>
                      <a:schemeClr val="accent6">
                        <a:lumMod val="50000"/>
                      </a:schemeClr>
                    </a:solidFill>
                  </a:rPr>
                  <a:t>MeV</a:t>
                </a:r>
              </a:p>
              <a:p>
                <a:pPr marL="747713" lvl="1" indent="0" eaLnBrk="1" hangingPunct="1">
                  <a:buNone/>
                </a:pPr>
                <a:endParaRPr lang="en-US" sz="800" dirty="0" smtClean="0"/>
              </a:p>
              <a:p>
                <a:pPr marL="747713" lvl="1" indent="0" eaLnBrk="1" hangingPunct="1">
                  <a:buNone/>
                </a:pPr>
                <a:r>
                  <a:rPr lang="en-US" dirty="0" smtClean="0"/>
                  <a:t>Where: E = Alpha energy</a:t>
                </a:r>
                <a:endParaRPr lang="en-US" dirty="0"/>
              </a:p>
            </p:txBody>
          </p:sp>
        </mc:Choice>
        <mc:Fallback xmlns="">
          <p:sp>
            <p:nvSpPr>
              <p:cNvPr id="34819"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l="-1663" t="-1665" r="-1663"/>
                </a:stretch>
              </a:blipFill>
            </p:spPr>
            <p:txBody>
              <a:bodyPr/>
              <a:lstStyle/>
              <a:p>
                <a:r>
                  <a:rPr lang="en-US">
                    <a:noFill/>
                  </a:rPr>
                  <a:t> </a:t>
                </a:r>
              </a:p>
            </p:txBody>
          </p:sp>
        </mc:Fallback>
      </mc:AlternateContent>
    </p:spTree>
    <p:extLst>
      <p:ext uri="{BB962C8B-B14F-4D97-AF65-F5344CB8AC3E}">
        <p14:creationId xmlns:p14="http://schemas.microsoft.com/office/powerpoint/2010/main" val="448609853"/>
      </p:ext>
    </p:extLst>
  </p:cSld>
  <p:clrMapOvr>
    <a:masterClrMapping/>
  </p:clrMapOvr>
  <p:transition spd="med">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Directly Ionizing Radiation</a:t>
            </a:r>
          </a:p>
        </p:txBody>
      </p:sp>
      <mc:AlternateContent xmlns:mc="http://schemas.openxmlformats.org/markup-compatibility/2006" xmlns:a14="http://schemas.microsoft.com/office/drawing/2010/main">
        <mc:Choice Requires="a14">
          <p:sp>
            <p:nvSpPr>
              <p:cNvPr id="34819" name="Rectangle 3"/>
              <p:cNvSpPr>
                <a:spLocks noGrp="1" noChangeArrowheads="1"/>
              </p:cNvSpPr>
              <p:nvPr>
                <p:ph idx="1"/>
              </p:nvPr>
            </p:nvSpPr>
            <p:spPr>
              <a:xfrm>
                <a:off x="303213" y="1196975"/>
                <a:ext cx="8431212" cy="4760913"/>
              </a:xfrm>
              <a:noFill/>
            </p:spPr>
            <p:txBody>
              <a:bodyPr/>
              <a:lstStyle/>
              <a:p>
                <a:pPr lvl="1" eaLnBrk="1" hangingPunct="1"/>
                <a:r>
                  <a:rPr lang="en-US" dirty="0" smtClean="0"/>
                  <a:t>In other media, range in media (</a:t>
                </a:r>
                <a:r>
                  <a:rPr lang="en-US" dirty="0" err="1" smtClean="0"/>
                  <a:t>R</a:t>
                </a:r>
                <a:r>
                  <a:rPr lang="en-US" i="1" baseline="-25000" dirty="0" err="1" smtClean="0"/>
                  <a:t>m</a:t>
                </a:r>
                <a:r>
                  <a:rPr lang="en-US" dirty="0" smtClean="0"/>
                  <a:t> in mg/cm</a:t>
                </a:r>
                <a:r>
                  <a:rPr lang="en-US" baseline="30000" dirty="0" smtClean="0"/>
                  <a:t>2</a:t>
                </a:r>
                <a:r>
                  <a:rPr lang="en-US" dirty="0" smtClean="0"/>
                  <a:t>)</a:t>
                </a:r>
              </a:p>
              <a:p>
                <a:pPr lvl="1" eaLnBrk="1" hangingPunct="1"/>
                <a:endParaRPr lang="en-US" dirty="0"/>
              </a:p>
              <a:p>
                <a:pPr marL="747713" lvl="1" indent="0" eaLnBrk="1" hangingPunct="1">
                  <a:buNone/>
                </a:pPr>
                <a14:m>
                  <m:oMathPara xmlns:m="http://schemas.openxmlformats.org/officeDocument/2006/math">
                    <m:oMathParaPr>
                      <m:jc m:val="centerGroup"/>
                    </m:oMathParaPr>
                    <m:oMath xmlns:m="http://schemas.openxmlformats.org/officeDocument/2006/math">
                      <m:sSub>
                        <m:sSubPr>
                          <m:ctrlPr>
                            <a:rPr lang="en-US" i="1">
                              <a:solidFill>
                                <a:schemeClr val="accent6">
                                  <a:lumMod val="50000"/>
                                </a:schemeClr>
                              </a:solidFill>
                              <a:latin typeface="Cambria Math"/>
                            </a:rPr>
                          </m:ctrlPr>
                        </m:sSubPr>
                        <m:e>
                          <m:r>
                            <a:rPr lang="en-US" i="1">
                              <a:solidFill>
                                <a:schemeClr val="accent6">
                                  <a:lumMod val="50000"/>
                                </a:schemeClr>
                              </a:solidFill>
                              <a:latin typeface="Cambria Math"/>
                            </a:rPr>
                            <m:t>𝑅</m:t>
                          </m:r>
                        </m:e>
                        <m:sub>
                          <m:r>
                            <a:rPr lang="en-US" b="0" i="1" smtClean="0">
                              <a:solidFill>
                                <a:schemeClr val="accent6">
                                  <a:lumMod val="50000"/>
                                </a:schemeClr>
                              </a:solidFill>
                              <a:latin typeface="Cambria Math"/>
                            </a:rPr>
                            <m:t>𝑚</m:t>
                          </m:r>
                        </m:sub>
                      </m:sSub>
                      <m:r>
                        <a:rPr lang="en-US" i="1">
                          <a:solidFill>
                            <a:schemeClr val="accent6">
                              <a:lumMod val="50000"/>
                            </a:schemeClr>
                          </a:solidFill>
                          <a:latin typeface="Cambria Math"/>
                        </a:rPr>
                        <m:t>=</m:t>
                      </m:r>
                      <m:r>
                        <a:rPr lang="en-US" b="0" i="1" smtClean="0">
                          <a:solidFill>
                            <a:schemeClr val="accent6">
                              <a:lumMod val="50000"/>
                            </a:schemeClr>
                          </a:solidFill>
                          <a:latin typeface="Cambria Math"/>
                        </a:rPr>
                        <m:t>0.56 </m:t>
                      </m:r>
                      <m:rad>
                        <m:radPr>
                          <m:ctrlPr>
                            <a:rPr lang="en-US" b="0" i="1" smtClean="0">
                              <a:solidFill>
                                <a:schemeClr val="accent6">
                                  <a:lumMod val="50000"/>
                                </a:schemeClr>
                              </a:solidFill>
                              <a:latin typeface="Cambria Math"/>
                            </a:rPr>
                          </m:ctrlPr>
                        </m:radPr>
                        <m:deg>
                          <m:r>
                            <m:rPr>
                              <m:brk m:alnAt="7"/>
                            </m:rPr>
                            <a:rPr lang="en-US" b="0" i="1" smtClean="0">
                              <a:solidFill>
                                <a:schemeClr val="accent6">
                                  <a:lumMod val="50000"/>
                                </a:schemeClr>
                              </a:solidFill>
                              <a:latin typeface="Cambria Math"/>
                            </a:rPr>
                            <m:t>3</m:t>
                          </m:r>
                        </m:deg>
                        <m:e>
                          <m:r>
                            <a:rPr lang="en-US" b="0" i="1" smtClean="0">
                              <a:solidFill>
                                <a:schemeClr val="accent6">
                                  <a:lumMod val="50000"/>
                                </a:schemeClr>
                              </a:solidFill>
                              <a:latin typeface="Cambria Math"/>
                            </a:rPr>
                            <m:t>𝐴</m:t>
                          </m:r>
                        </m:e>
                      </m:rad>
                      <m:r>
                        <a:rPr lang="en-US" b="0" i="1" smtClean="0">
                          <a:solidFill>
                            <a:schemeClr val="accent6">
                              <a:lumMod val="50000"/>
                            </a:schemeClr>
                          </a:solidFill>
                          <a:latin typeface="Cambria Math"/>
                        </a:rPr>
                        <m:t> </m:t>
                      </m:r>
                      <m:r>
                        <a:rPr lang="en-US" b="0" i="1" smtClean="0">
                          <a:solidFill>
                            <a:schemeClr val="accent6">
                              <a:lumMod val="50000"/>
                            </a:schemeClr>
                          </a:solidFill>
                          <a:latin typeface="Cambria Math"/>
                          <a:ea typeface="Cambria Math"/>
                        </a:rPr>
                        <m:t>∙</m:t>
                      </m:r>
                      <m:sSub>
                        <m:sSubPr>
                          <m:ctrlPr>
                            <a:rPr lang="en-US" b="0" i="1" smtClean="0">
                              <a:solidFill>
                                <a:schemeClr val="accent6">
                                  <a:lumMod val="50000"/>
                                </a:schemeClr>
                              </a:solidFill>
                              <a:latin typeface="Cambria Math"/>
                            </a:rPr>
                          </m:ctrlPr>
                        </m:sSubPr>
                        <m:e>
                          <m:r>
                            <a:rPr lang="en-US" b="0" i="1" smtClean="0">
                              <a:solidFill>
                                <a:schemeClr val="accent6">
                                  <a:lumMod val="50000"/>
                                </a:schemeClr>
                              </a:solidFill>
                              <a:latin typeface="Cambria Math"/>
                            </a:rPr>
                            <m:t>𝑅</m:t>
                          </m:r>
                        </m:e>
                        <m:sub>
                          <m:r>
                            <a:rPr lang="en-US" b="0" i="1" smtClean="0">
                              <a:solidFill>
                                <a:schemeClr val="accent6">
                                  <a:lumMod val="50000"/>
                                </a:schemeClr>
                              </a:solidFill>
                              <a:latin typeface="Cambria Math"/>
                            </a:rPr>
                            <m:t>𝑎𝑖𝑟</m:t>
                          </m:r>
                        </m:sub>
                      </m:sSub>
                    </m:oMath>
                  </m:oMathPara>
                </a14:m>
                <a:endParaRPr lang="en-US" dirty="0">
                  <a:solidFill>
                    <a:schemeClr val="accent6">
                      <a:lumMod val="50000"/>
                    </a:schemeClr>
                  </a:solidFill>
                </a:endParaRPr>
              </a:p>
              <a:p>
                <a:pPr marL="747713" lvl="1" indent="0" eaLnBrk="1" hangingPunct="1">
                  <a:buNone/>
                </a:pPr>
                <a:endParaRPr lang="en-US" sz="800" dirty="0"/>
              </a:p>
              <a:p>
                <a:pPr marL="747713" lvl="1" indent="0" eaLnBrk="1" hangingPunct="1">
                  <a:buNone/>
                </a:pPr>
                <a:r>
                  <a:rPr lang="en-US" dirty="0"/>
                  <a:t>Where: </a:t>
                </a:r>
                <a:r>
                  <a:rPr lang="en-US" dirty="0" smtClean="0"/>
                  <a:t>A </a:t>
                </a:r>
                <a:r>
                  <a:rPr lang="en-US" dirty="0"/>
                  <a:t>= </a:t>
                </a:r>
                <a:r>
                  <a:rPr lang="en-US" dirty="0" smtClean="0"/>
                  <a:t>atomic mass of absorber</a:t>
                </a:r>
                <a:endParaRPr lang="en-US" dirty="0"/>
              </a:p>
              <a:p>
                <a:pPr marL="457200" lvl="1" indent="0" eaLnBrk="1" hangingPunct="1">
                  <a:buNone/>
                </a:pPr>
                <a:endParaRPr lang="en-US" dirty="0" smtClean="0"/>
              </a:p>
            </p:txBody>
          </p:sp>
        </mc:Choice>
        <mc:Fallback xmlns="">
          <p:sp>
            <p:nvSpPr>
              <p:cNvPr id="34819"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t="-1280" r="-506"/>
                </a:stretch>
              </a:blipFill>
            </p:spPr>
            <p:txBody>
              <a:bodyPr/>
              <a:lstStyle/>
              <a:p>
                <a:r>
                  <a:rPr lang="en-US">
                    <a:noFill/>
                  </a:rPr>
                  <a:t> </a:t>
                </a:r>
              </a:p>
            </p:txBody>
          </p:sp>
        </mc:Fallback>
      </mc:AlternateContent>
    </p:spTree>
    <p:extLst>
      <p:ext uri="{BB962C8B-B14F-4D97-AF65-F5344CB8AC3E}">
        <p14:creationId xmlns:p14="http://schemas.microsoft.com/office/powerpoint/2010/main" val="1505493882"/>
      </p:ext>
    </p:extLst>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812925" y="1098550"/>
            <a:ext cx="6919913" cy="1470025"/>
          </a:xfrm>
        </p:spPr>
        <p:txBody>
          <a:bodyPr/>
          <a:lstStyle/>
          <a:p>
            <a:pPr algn="l" eaLnBrk="1" hangingPunct="1"/>
            <a:r>
              <a:rPr lang="en-US" smtClean="0"/>
              <a:t>Radiation’s Interaction</a:t>
            </a:r>
            <a:br>
              <a:rPr lang="en-US" smtClean="0"/>
            </a:br>
            <a:r>
              <a:rPr lang="en-US" smtClean="0"/>
              <a:t>with Matter</a:t>
            </a:r>
            <a:endParaRPr lang="en-US" smtClean="0">
              <a:cs typeface="Tahoma" pitchFamily="34" charset="0"/>
            </a:endParaRPr>
          </a:p>
        </p:txBody>
      </p:sp>
      <p:sp>
        <p:nvSpPr>
          <p:cNvPr id="15366" name="Slide Number Placeholder 9"/>
          <p:cNvSpPr>
            <a:spLocks noGrp="1"/>
          </p:cNvSpPr>
          <p:nvPr>
            <p:ph type="sldNum" sz="quarter" idx="12"/>
          </p:nvPr>
        </p:nvSpPr>
        <p:spPr bwMode="auto">
          <a:xfrm>
            <a:off x="6553200" y="6245225"/>
            <a:ext cx="2133600" cy="476250"/>
          </a:xfrm>
          <a:prstGeom prst="rect">
            <a:avLst/>
          </a:prstGeom>
          <a:noFill/>
          <a:ln>
            <a:miter lim="800000"/>
            <a:headEnd/>
            <a:tailEnd/>
          </a:ln>
        </p:spPr>
        <p:txBody>
          <a:bodyPr/>
          <a:lstStyle/>
          <a:p>
            <a:fld id="{3F2E2EC3-DC6C-4960-B6A7-795BA4BF032E}" type="slidenum">
              <a:rPr lang="en-US"/>
              <a:pPr/>
              <a:t>2</a:t>
            </a:fld>
            <a:endParaRPr lang="en-US"/>
          </a:p>
        </p:txBody>
      </p:sp>
      <p:sp>
        <p:nvSpPr>
          <p:cNvPr id="517128" name="Rectangle 8"/>
          <p:cNvSpPr>
            <a:spLocks noChangeArrowheads="1"/>
          </p:cNvSpPr>
          <p:nvPr/>
        </p:nvSpPr>
        <p:spPr bwMode="auto">
          <a:xfrm>
            <a:off x="395288" y="736600"/>
            <a:ext cx="1000125" cy="5418138"/>
          </a:xfrm>
          <a:prstGeom prst="rect">
            <a:avLst/>
          </a:prstGeom>
          <a:gradFill rotWithShape="1">
            <a:gsLst>
              <a:gs pos="0">
                <a:schemeClr val="tx1">
                  <a:alpha val="0"/>
                </a:schemeClr>
              </a:gs>
              <a:gs pos="100000">
                <a:schemeClr val="tx1">
                  <a:gamma/>
                  <a:tint val="0"/>
                  <a:invGamma/>
                </a:schemeClr>
              </a:gs>
            </a:gsLst>
            <a:lin ang="5400000" scaled="1"/>
          </a:gradFill>
          <a:ln w="9525" algn="ctr">
            <a:noFill/>
            <a:miter lim="800000"/>
            <a:headEnd/>
            <a:tailEnd/>
          </a:ln>
          <a:effectLst/>
        </p:spPr>
        <p:txBody>
          <a:bodyPr wrap="none" anchor="ctr"/>
          <a:lstStyle/>
          <a:p>
            <a:pPr>
              <a:defRPr/>
            </a:pPr>
            <a:endParaRPr lang="en-US"/>
          </a:p>
        </p:txBody>
      </p:sp>
      <p:pic>
        <p:nvPicPr>
          <p:cNvPr id="15364" name="Picture 11"/>
          <p:cNvPicPr>
            <a:picLocks noChangeAspect="1" noChangeArrowheads="1"/>
          </p:cNvPicPr>
          <p:nvPr/>
        </p:nvPicPr>
        <p:blipFill>
          <a:blip r:embed="rId3" cstate="print"/>
          <a:srcRect/>
          <a:stretch>
            <a:fillRect/>
          </a:stretch>
        </p:blipFill>
        <p:spPr bwMode="auto">
          <a:xfrm>
            <a:off x="396875" y="4049713"/>
            <a:ext cx="989013" cy="884237"/>
          </a:xfrm>
          <a:prstGeom prst="rect">
            <a:avLst/>
          </a:prstGeom>
          <a:noFill/>
          <a:ln w="9525" algn="ctr">
            <a:noFill/>
            <a:miter lim="800000"/>
            <a:headEnd/>
            <a:tailEnd/>
          </a:ln>
        </p:spPr>
      </p:pic>
      <p:pic>
        <p:nvPicPr>
          <p:cNvPr id="15365" name="Picture 22" descr="Atom-Radiation"/>
          <p:cNvPicPr>
            <a:picLocks noChangeAspect="1" noChangeArrowheads="1"/>
          </p:cNvPicPr>
          <p:nvPr/>
        </p:nvPicPr>
        <p:blipFill>
          <a:blip r:embed="rId4" cstate="print"/>
          <a:srcRect/>
          <a:stretch>
            <a:fillRect/>
          </a:stretch>
        </p:blipFill>
        <p:spPr bwMode="auto">
          <a:xfrm>
            <a:off x="4041775" y="2735263"/>
            <a:ext cx="4400550" cy="3090862"/>
          </a:xfrm>
          <a:prstGeom prst="rect">
            <a:avLst/>
          </a:prstGeom>
          <a:noFill/>
          <a:ln w="28575">
            <a:solidFill>
              <a:schemeClr val="tx1"/>
            </a:solidFill>
            <a:miter lim="800000"/>
            <a:headEnd/>
            <a:tailEnd/>
          </a:ln>
        </p:spPr>
      </p:pic>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Directly Ionizing Radiation</a:t>
            </a:r>
          </a:p>
        </p:txBody>
      </p:sp>
      <mc:AlternateContent xmlns:mc="http://schemas.openxmlformats.org/markup-compatibility/2006" xmlns:a14="http://schemas.microsoft.com/office/drawing/2010/main">
        <mc:Choice Requires="a14">
          <p:sp>
            <p:nvSpPr>
              <p:cNvPr id="34819" name="Rectangle 3"/>
              <p:cNvSpPr>
                <a:spLocks noGrp="1" noChangeArrowheads="1"/>
              </p:cNvSpPr>
              <p:nvPr>
                <p:ph idx="1"/>
              </p:nvPr>
            </p:nvSpPr>
            <p:spPr>
              <a:xfrm>
                <a:off x="303213" y="1196975"/>
                <a:ext cx="8431212" cy="4760913"/>
              </a:xfrm>
              <a:noFill/>
            </p:spPr>
            <p:txBody>
              <a:bodyPr/>
              <a:lstStyle/>
              <a:p>
                <a:pPr marL="0" indent="0" eaLnBrk="1" hangingPunct="1">
                  <a:buNone/>
                </a:pPr>
                <a:r>
                  <a:rPr lang="en-US" dirty="0" smtClean="0"/>
                  <a:t>Sample Problem</a:t>
                </a:r>
                <a:endParaRPr lang="en-US" dirty="0"/>
              </a:p>
              <a:p>
                <a:pPr marL="0" indent="0" eaLnBrk="1" hangingPunct="1">
                  <a:buNone/>
                </a:pPr>
                <a:r>
                  <a:rPr lang="en-US" sz="2000" dirty="0" smtClean="0"/>
                  <a:t>How far will a 2.75 MeV </a:t>
                </a:r>
                <a:r>
                  <a:rPr lang="el-GR" sz="2000" dirty="0" smtClean="0">
                    <a:latin typeface="Times New Roman"/>
                    <a:cs typeface="Times New Roman"/>
                  </a:rPr>
                  <a:t>α</a:t>
                </a:r>
                <a:r>
                  <a:rPr lang="en-US" sz="2000" dirty="0" smtClean="0">
                    <a:latin typeface="Times New Roman"/>
                    <a:cs typeface="Times New Roman"/>
                  </a:rPr>
                  <a:t> travel in air?</a:t>
                </a:r>
                <a:endParaRPr lang="en-US" sz="2000" dirty="0" smtClean="0"/>
              </a:p>
              <a:p>
                <a:pPr marL="457200" lvl="1" indent="0" eaLnBrk="1" hangingPunct="1">
                  <a:buNone/>
                </a:pPr>
                <a:endParaRPr lang="en-US" sz="800" dirty="0" smtClean="0"/>
              </a:p>
              <a:p>
                <a:pPr marL="227013" lvl="1" indent="-4763" eaLnBrk="1" hangingPunct="1">
                  <a:buNone/>
                </a:pPr>
                <a14:m>
                  <m:oMathPara xmlns:m="http://schemas.openxmlformats.org/officeDocument/2006/math">
                    <m:oMathParaPr>
                      <m:jc m:val="left"/>
                    </m:oMathParaPr>
                    <m:oMath xmlns:m="http://schemas.openxmlformats.org/officeDocument/2006/math">
                      <m:sSub>
                        <m:sSubPr>
                          <m:ctrlPr>
                            <a:rPr lang="en-US" sz="2400" i="1" smtClean="0">
                              <a:solidFill>
                                <a:schemeClr val="accent6">
                                  <a:lumMod val="50000"/>
                                </a:schemeClr>
                              </a:solidFill>
                              <a:latin typeface="Cambria Math"/>
                            </a:rPr>
                          </m:ctrlPr>
                        </m:sSubPr>
                        <m:e>
                          <m:r>
                            <a:rPr lang="en-US" sz="2400" b="0" i="1" smtClean="0">
                              <a:solidFill>
                                <a:schemeClr val="accent6">
                                  <a:lumMod val="50000"/>
                                </a:schemeClr>
                              </a:solidFill>
                              <a:latin typeface="Cambria Math"/>
                            </a:rPr>
                            <m:t>𝑅</m:t>
                          </m:r>
                        </m:e>
                        <m:sub>
                          <m:r>
                            <a:rPr lang="en-US" sz="2400" b="0" i="1" smtClean="0">
                              <a:solidFill>
                                <a:schemeClr val="accent6">
                                  <a:lumMod val="50000"/>
                                </a:schemeClr>
                              </a:solidFill>
                              <a:latin typeface="Cambria Math"/>
                            </a:rPr>
                            <m:t>𝑎𝑖𝑟</m:t>
                          </m:r>
                        </m:sub>
                      </m:sSub>
                      <m:r>
                        <a:rPr lang="en-US" sz="2400" b="0" i="1" smtClean="0">
                          <a:solidFill>
                            <a:schemeClr val="accent6">
                              <a:lumMod val="50000"/>
                            </a:schemeClr>
                          </a:solidFill>
                          <a:latin typeface="Cambria Math"/>
                        </a:rPr>
                        <m:t>=0.56</m:t>
                      </m:r>
                      <m:r>
                        <a:rPr lang="en-US" sz="2400" b="0" i="1" smtClean="0">
                          <a:solidFill>
                            <a:schemeClr val="accent6">
                              <a:lumMod val="50000"/>
                            </a:schemeClr>
                          </a:solidFill>
                          <a:latin typeface="Cambria Math"/>
                        </a:rPr>
                        <m:t>𝐸</m:t>
                      </m:r>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sSub>
                        <m:sSubPr>
                          <m:ctrlPr>
                            <a:rPr lang="en-US" sz="2400" i="1">
                              <a:solidFill>
                                <a:schemeClr val="accent6">
                                  <a:lumMod val="50000"/>
                                </a:schemeClr>
                              </a:solidFill>
                              <a:latin typeface="Cambria Math"/>
                            </a:rPr>
                          </m:ctrlPr>
                        </m:sSubPr>
                        <m:e>
                          <m:r>
                            <a:rPr lang="en-US" sz="2400" i="1">
                              <a:solidFill>
                                <a:schemeClr val="accent6">
                                  <a:lumMod val="50000"/>
                                </a:schemeClr>
                              </a:solidFill>
                              <a:latin typeface="Cambria Math"/>
                            </a:rPr>
                            <m:t>𝑅</m:t>
                          </m:r>
                        </m:e>
                        <m:sub>
                          <m:r>
                            <a:rPr lang="en-US" sz="2400" i="1">
                              <a:solidFill>
                                <a:schemeClr val="accent6">
                                  <a:lumMod val="50000"/>
                                </a:schemeClr>
                              </a:solidFill>
                              <a:latin typeface="Cambria Math"/>
                            </a:rPr>
                            <m:t>𝑎𝑖𝑟</m:t>
                          </m:r>
                        </m:sub>
                      </m:sSub>
                      <m:r>
                        <a:rPr lang="en-US" sz="2400" i="1">
                          <a:solidFill>
                            <a:schemeClr val="accent6">
                              <a:lumMod val="50000"/>
                            </a:schemeClr>
                          </a:solidFill>
                          <a:latin typeface="Cambria Math"/>
                        </a:rPr>
                        <m:t>=</m:t>
                      </m:r>
                      <m:r>
                        <a:rPr lang="en-US" sz="2400" b="0" i="1" smtClean="0">
                          <a:solidFill>
                            <a:schemeClr val="accent6">
                              <a:lumMod val="50000"/>
                            </a:schemeClr>
                          </a:solidFill>
                          <a:latin typeface="Cambria Math"/>
                        </a:rPr>
                        <m:t>(</m:t>
                      </m:r>
                      <m:r>
                        <a:rPr lang="en-US" sz="2400" i="1">
                          <a:solidFill>
                            <a:schemeClr val="accent6">
                              <a:lumMod val="50000"/>
                            </a:schemeClr>
                          </a:solidFill>
                          <a:latin typeface="Cambria Math"/>
                        </a:rPr>
                        <m:t>0.56</m:t>
                      </m:r>
                      <m:r>
                        <a:rPr lang="en-US" sz="2400" b="0" i="1" smtClean="0">
                          <a:solidFill>
                            <a:schemeClr val="accent6">
                              <a:lumMod val="50000"/>
                            </a:schemeClr>
                          </a:solidFill>
                          <a:latin typeface="Cambria Math"/>
                        </a:rPr>
                        <m:t>)(2.75)</m:t>
                      </m:r>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sSub>
                        <m:sSubPr>
                          <m:ctrlPr>
                            <a:rPr lang="en-US" sz="2400" i="1">
                              <a:solidFill>
                                <a:schemeClr val="accent6">
                                  <a:lumMod val="50000"/>
                                </a:schemeClr>
                              </a:solidFill>
                              <a:latin typeface="Cambria Math"/>
                            </a:rPr>
                          </m:ctrlPr>
                        </m:sSubPr>
                        <m:e>
                          <m:r>
                            <a:rPr lang="en-US" sz="2400" i="1">
                              <a:solidFill>
                                <a:schemeClr val="accent6">
                                  <a:lumMod val="50000"/>
                                </a:schemeClr>
                              </a:solidFill>
                              <a:latin typeface="Cambria Math"/>
                            </a:rPr>
                            <m:t>𝑅</m:t>
                          </m:r>
                        </m:e>
                        <m:sub>
                          <m:r>
                            <a:rPr lang="en-US" sz="2400" i="1">
                              <a:solidFill>
                                <a:schemeClr val="accent6">
                                  <a:lumMod val="50000"/>
                                </a:schemeClr>
                              </a:solidFill>
                              <a:latin typeface="Cambria Math"/>
                            </a:rPr>
                            <m:t>𝑎𝑖𝑟</m:t>
                          </m:r>
                        </m:sub>
                      </m:sSub>
                      <m:r>
                        <a:rPr lang="en-US" sz="2400" i="1">
                          <a:solidFill>
                            <a:schemeClr val="accent6">
                              <a:lumMod val="50000"/>
                            </a:schemeClr>
                          </a:solidFill>
                          <a:latin typeface="Cambria Math"/>
                        </a:rPr>
                        <m:t>=</m:t>
                      </m:r>
                      <m:r>
                        <a:rPr lang="en-US" sz="2400" b="0" i="1" smtClean="0">
                          <a:solidFill>
                            <a:schemeClr val="accent6">
                              <a:lumMod val="50000"/>
                            </a:schemeClr>
                          </a:solidFill>
                          <a:latin typeface="Cambria Math"/>
                        </a:rPr>
                        <m:t>1.54 </m:t>
                      </m:r>
                      <m:r>
                        <a:rPr lang="en-US" sz="2400" b="0" i="1" smtClean="0">
                          <a:solidFill>
                            <a:schemeClr val="accent6">
                              <a:lumMod val="50000"/>
                            </a:schemeClr>
                          </a:solidFill>
                          <a:latin typeface="Cambria Math"/>
                        </a:rPr>
                        <m:t>𝑐𝑚</m:t>
                      </m:r>
                    </m:oMath>
                  </m:oMathPara>
                </a14:m>
                <a:endParaRPr lang="en-US" sz="2400" dirty="0" smtClean="0">
                  <a:solidFill>
                    <a:schemeClr val="accent6">
                      <a:lumMod val="50000"/>
                    </a:schemeClr>
                  </a:solidFill>
                </a:endParaRPr>
              </a:p>
              <a:p>
                <a:pPr marL="227013" lvl="1" indent="-4763" eaLnBrk="1" hangingPunct="1">
                  <a:buNone/>
                </a:pPr>
                <a:endParaRPr lang="en-US" sz="1400" dirty="0">
                  <a:solidFill>
                    <a:schemeClr val="accent6">
                      <a:lumMod val="50000"/>
                    </a:schemeClr>
                  </a:solidFill>
                </a:endParaRPr>
              </a:p>
              <a:p>
                <a:pPr marL="4763" lvl="1" indent="-4763" eaLnBrk="1" hangingPunct="1">
                  <a:buNone/>
                </a:pPr>
                <a:r>
                  <a:rPr lang="en-US" sz="2000" dirty="0">
                    <a:latin typeface="+mj-lt"/>
                  </a:rPr>
                  <a:t>How far will </a:t>
                </a:r>
                <a:r>
                  <a:rPr lang="en-US" sz="2000" dirty="0" smtClean="0">
                    <a:latin typeface="+mj-lt"/>
                  </a:rPr>
                  <a:t>that same </a:t>
                </a:r>
                <a:r>
                  <a:rPr lang="el-GR" sz="2000" dirty="0">
                    <a:latin typeface="+mj-lt"/>
                    <a:cs typeface="Times New Roman"/>
                  </a:rPr>
                  <a:t>α</a:t>
                </a:r>
                <a:r>
                  <a:rPr lang="en-US" sz="2000" dirty="0">
                    <a:latin typeface="+mj-lt"/>
                    <a:cs typeface="Times New Roman"/>
                  </a:rPr>
                  <a:t> travel in </a:t>
                </a:r>
                <a14:m>
                  <m:oMath xmlns:m="http://schemas.openxmlformats.org/officeDocument/2006/math">
                    <m:sPre>
                      <m:sPrePr>
                        <m:ctrlPr>
                          <a:rPr lang="en-US" sz="2000" i="1" dirty="0" smtClean="0">
                            <a:latin typeface="Cambria Math"/>
                            <a:cs typeface="Times New Roman"/>
                          </a:rPr>
                        </m:ctrlPr>
                      </m:sPrePr>
                      <m:sub>
                        <m:r>
                          <a:rPr lang="en-US" sz="2000" b="0" i="1" dirty="0" smtClean="0">
                            <a:latin typeface="Cambria Math"/>
                            <a:cs typeface="Times New Roman"/>
                          </a:rPr>
                          <m:t>92</m:t>
                        </m:r>
                      </m:sub>
                      <m:sup>
                        <m:r>
                          <a:rPr lang="en-US" b="0" i="1" smtClean="0">
                            <a:latin typeface="Cambria Math"/>
                          </a:rPr>
                          <m:t>210</m:t>
                        </m:r>
                      </m:sup>
                      <m:e>
                        <m:r>
                          <a:rPr lang="en-US" b="0" i="1" smtClean="0">
                            <a:latin typeface="Cambria Math"/>
                          </a:rPr>
                          <m:t>𝑃𝑏</m:t>
                        </m:r>
                      </m:e>
                    </m:sPre>
                  </m:oMath>
                </a14:m>
                <a:r>
                  <a:rPr lang="en-US" sz="2000" dirty="0">
                    <a:latin typeface="+mj-lt"/>
                    <a:cs typeface="Times New Roman"/>
                  </a:rPr>
                  <a:t>?</a:t>
                </a:r>
                <a:endParaRPr lang="en-US" sz="2000" dirty="0" smtClean="0">
                  <a:latin typeface="+mj-lt"/>
                  <a:cs typeface="Times New Roman"/>
                </a:endParaRPr>
              </a:p>
              <a:p>
                <a:pPr marL="4763" lvl="1" indent="-4763" eaLnBrk="1" hangingPunct="1">
                  <a:buNone/>
                </a:pPr>
                <a:endParaRPr lang="en-US" sz="800" dirty="0" smtClean="0">
                  <a:latin typeface="+mj-lt"/>
                  <a:cs typeface="Times New Roman"/>
                </a:endParaRPr>
              </a:p>
              <a:p>
                <a:pPr marL="4763" lvl="1" indent="-4763" eaLnBrk="1" hangingPunct="1">
                  <a:buNone/>
                </a:pPr>
                <a14:m>
                  <m:oMathPara xmlns:m="http://schemas.openxmlformats.org/officeDocument/2006/math">
                    <m:oMathParaPr>
                      <m:jc m:val="left"/>
                    </m:oMathParaPr>
                    <m:oMath xmlns:m="http://schemas.openxmlformats.org/officeDocument/2006/math">
                      <m:sSub>
                        <m:sSubPr>
                          <m:ctrlPr>
                            <a:rPr lang="en-US" sz="2400" i="1">
                              <a:solidFill>
                                <a:schemeClr val="accent6">
                                  <a:lumMod val="50000"/>
                                </a:schemeClr>
                              </a:solidFill>
                              <a:latin typeface="Cambria Math"/>
                            </a:rPr>
                          </m:ctrlPr>
                        </m:sSubPr>
                        <m:e>
                          <m:r>
                            <a:rPr lang="en-US" sz="2400" i="1">
                              <a:solidFill>
                                <a:schemeClr val="accent6">
                                  <a:lumMod val="50000"/>
                                </a:schemeClr>
                              </a:solidFill>
                              <a:latin typeface="Cambria Math"/>
                            </a:rPr>
                            <m:t>𝑅</m:t>
                          </m:r>
                        </m:e>
                        <m:sub>
                          <m:r>
                            <a:rPr lang="en-US" sz="2400" i="1">
                              <a:solidFill>
                                <a:schemeClr val="accent6">
                                  <a:lumMod val="50000"/>
                                </a:schemeClr>
                              </a:solidFill>
                              <a:latin typeface="Cambria Math"/>
                            </a:rPr>
                            <m:t>𝑚</m:t>
                          </m:r>
                        </m:sub>
                      </m:sSub>
                      <m:r>
                        <a:rPr lang="en-US" sz="2400" i="1">
                          <a:solidFill>
                            <a:schemeClr val="accent6">
                              <a:lumMod val="50000"/>
                            </a:schemeClr>
                          </a:solidFill>
                          <a:latin typeface="Cambria Math"/>
                        </a:rPr>
                        <m:t>=0.56 </m:t>
                      </m:r>
                      <m:rad>
                        <m:radPr>
                          <m:ctrlPr>
                            <a:rPr lang="en-US" sz="2400" i="1">
                              <a:solidFill>
                                <a:schemeClr val="accent6">
                                  <a:lumMod val="50000"/>
                                </a:schemeClr>
                              </a:solidFill>
                              <a:latin typeface="Cambria Math"/>
                            </a:rPr>
                          </m:ctrlPr>
                        </m:radPr>
                        <m:deg>
                          <m:r>
                            <m:rPr>
                              <m:brk m:alnAt="7"/>
                            </m:rPr>
                            <a:rPr lang="en-US" sz="2400" i="1">
                              <a:solidFill>
                                <a:schemeClr val="accent6">
                                  <a:lumMod val="50000"/>
                                </a:schemeClr>
                              </a:solidFill>
                              <a:latin typeface="Cambria Math"/>
                            </a:rPr>
                            <m:t>3</m:t>
                          </m:r>
                        </m:deg>
                        <m:e>
                          <m:r>
                            <a:rPr lang="en-US" sz="2400" i="1">
                              <a:solidFill>
                                <a:schemeClr val="accent6">
                                  <a:lumMod val="50000"/>
                                </a:schemeClr>
                              </a:solidFill>
                              <a:latin typeface="Cambria Math"/>
                            </a:rPr>
                            <m:t>𝐴</m:t>
                          </m:r>
                        </m:e>
                      </m:rad>
                      <m:r>
                        <a:rPr lang="en-US" sz="2400" i="1">
                          <a:solidFill>
                            <a:schemeClr val="accent6">
                              <a:lumMod val="50000"/>
                            </a:schemeClr>
                          </a:solidFill>
                          <a:latin typeface="Cambria Math"/>
                        </a:rPr>
                        <m:t> </m:t>
                      </m:r>
                      <m:r>
                        <a:rPr lang="en-US" sz="2400" i="1">
                          <a:solidFill>
                            <a:schemeClr val="accent6">
                              <a:lumMod val="50000"/>
                            </a:schemeClr>
                          </a:solidFill>
                          <a:latin typeface="Cambria Math"/>
                          <a:ea typeface="Cambria Math"/>
                        </a:rPr>
                        <m:t>∙</m:t>
                      </m:r>
                      <m:sSub>
                        <m:sSubPr>
                          <m:ctrlPr>
                            <a:rPr lang="en-US" sz="2400" i="1">
                              <a:solidFill>
                                <a:schemeClr val="accent6">
                                  <a:lumMod val="50000"/>
                                </a:schemeClr>
                              </a:solidFill>
                              <a:latin typeface="Cambria Math"/>
                            </a:rPr>
                          </m:ctrlPr>
                        </m:sSubPr>
                        <m:e>
                          <m:r>
                            <a:rPr lang="en-US" sz="2400" i="1">
                              <a:solidFill>
                                <a:schemeClr val="accent6">
                                  <a:lumMod val="50000"/>
                                </a:schemeClr>
                              </a:solidFill>
                              <a:latin typeface="Cambria Math"/>
                            </a:rPr>
                            <m:t>𝑅</m:t>
                          </m:r>
                        </m:e>
                        <m:sub>
                          <m:r>
                            <a:rPr lang="en-US" sz="2400" i="1">
                              <a:solidFill>
                                <a:schemeClr val="accent6">
                                  <a:lumMod val="50000"/>
                                </a:schemeClr>
                              </a:solidFill>
                              <a:latin typeface="Cambria Math"/>
                            </a:rPr>
                            <m:t>𝑎𝑖𝑟</m:t>
                          </m:r>
                        </m:sub>
                      </m:sSub>
                    </m:oMath>
                  </m:oMathPara>
                </a14:m>
                <a:endParaRPr lang="en-US" sz="2400" dirty="0">
                  <a:solidFill>
                    <a:schemeClr val="accent6">
                      <a:lumMod val="50000"/>
                    </a:schemeClr>
                  </a:solidFill>
                </a:endParaRPr>
              </a:p>
              <a:p>
                <a:pPr marL="4763" lvl="1" indent="-4763" eaLnBrk="1" hangingPunct="1">
                  <a:buNone/>
                </a:pPr>
                <a14:m>
                  <m:oMathPara xmlns:m="http://schemas.openxmlformats.org/officeDocument/2006/math">
                    <m:oMathParaPr>
                      <m:jc m:val="left"/>
                    </m:oMathParaPr>
                    <m:oMath xmlns:m="http://schemas.openxmlformats.org/officeDocument/2006/math">
                      <m:sSub>
                        <m:sSubPr>
                          <m:ctrlPr>
                            <a:rPr lang="en-US" sz="2400" i="1">
                              <a:solidFill>
                                <a:schemeClr val="accent6">
                                  <a:lumMod val="50000"/>
                                </a:schemeClr>
                              </a:solidFill>
                              <a:latin typeface="Cambria Math"/>
                            </a:rPr>
                          </m:ctrlPr>
                        </m:sSubPr>
                        <m:e>
                          <m:r>
                            <a:rPr lang="en-US" sz="2400" i="1">
                              <a:solidFill>
                                <a:schemeClr val="accent6">
                                  <a:lumMod val="50000"/>
                                </a:schemeClr>
                              </a:solidFill>
                              <a:latin typeface="Cambria Math"/>
                            </a:rPr>
                            <m:t>𝑅</m:t>
                          </m:r>
                        </m:e>
                        <m:sub>
                          <m:r>
                            <a:rPr lang="en-US" sz="2400" i="1">
                              <a:solidFill>
                                <a:schemeClr val="accent6">
                                  <a:lumMod val="50000"/>
                                </a:schemeClr>
                              </a:solidFill>
                              <a:latin typeface="Cambria Math"/>
                            </a:rPr>
                            <m:t>𝑚</m:t>
                          </m:r>
                        </m:sub>
                      </m:sSub>
                      <m:r>
                        <a:rPr lang="en-US" sz="2400" i="1">
                          <a:solidFill>
                            <a:schemeClr val="accent6">
                              <a:lumMod val="50000"/>
                            </a:schemeClr>
                          </a:solidFill>
                          <a:latin typeface="Cambria Math"/>
                        </a:rPr>
                        <m:t>=0.56 </m:t>
                      </m:r>
                      <m:rad>
                        <m:radPr>
                          <m:ctrlPr>
                            <a:rPr lang="en-US" sz="2400" i="1">
                              <a:solidFill>
                                <a:schemeClr val="accent6">
                                  <a:lumMod val="50000"/>
                                </a:schemeClr>
                              </a:solidFill>
                              <a:latin typeface="Cambria Math"/>
                            </a:rPr>
                          </m:ctrlPr>
                        </m:radPr>
                        <m:deg>
                          <m:r>
                            <m:rPr>
                              <m:brk m:alnAt="7"/>
                            </m:rPr>
                            <a:rPr lang="en-US" sz="2400" i="1">
                              <a:solidFill>
                                <a:schemeClr val="accent6">
                                  <a:lumMod val="50000"/>
                                </a:schemeClr>
                              </a:solidFill>
                              <a:latin typeface="Cambria Math"/>
                            </a:rPr>
                            <m:t>3</m:t>
                          </m:r>
                        </m:deg>
                        <m:e>
                          <m:r>
                            <a:rPr lang="en-US" sz="2400" b="0" i="1" smtClean="0">
                              <a:solidFill>
                                <a:schemeClr val="accent6">
                                  <a:lumMod val="50000"/>
                                </a:schemeClr>
                              </a:solidFill>
                              <a:latin typeface="Cambria Math"/>
                            </a:rPr>
                            <m:t>210</m:t>
                          </m:r>
                        </m:e>
                      </m:rad>
                      <m:r>
                        <a:rPr lang="en-US" sz="2400" i="1">
                          <a:solidFill>
                            <a:schemeClr val="accent6">
                              <a:lumMod val="50000"/>
                            </a:schemeClr>
                          </a:solidFill>
                          <a:latin typeface="Cambria Math"/>
                        </a:rPr>
                        <m:t> </m:t>
                      </m:r>
                      <m:r>
                        <a:rPr lang="en-US" sz="2400" i="1">
                          <a:solidFill>
                            <a:schemeClr val="accent6">
                              <a:lumMod val="50000"/>
                            </a:schemeClr>
                          </a:solidFill>
                          <a:latin typeface="Cambria Math"/>
                          <a:ea typeface="Cambria Math"/>
                        </a:rPr>
                        <m:t>∙</m:t>
                      </m:r>
                      <m:r>
                        <a:rPr lang="en-US" sz="2400" b="0" i="1" smtClean="0">
                          <a:solidFill>
                            <a:schemeClr val="accent6">
                              <a:lumMod val="50000"/>
                            </a:schemeClr>
                          </a:solidFill>
                          <a:latin typeface="Cambria Math"/>
                          <a:ea typeface="Cambria Math"/>
                        </a:rPr>
                        <m:t>(1.54)</m:t>
                      </m:r>
                    </m:oMath>
                  </m:oMathPara>
                </a14:m>
                <a:endParaRPr lang="en-US" sz="2400" dirty="0" smtClean="0">
                  <a:solidFill>
                    <a:schemeClr val="accent6">
                      <a:lumMod val="50000"/>
                    </a:schemeClr>
                  </a:solidFill>
                  <a:latin typeface="+mj-lt"/>
                </a:endParaRPr>
              </a:p>
              <a:p>
                <a:pPr marL="4763" lvl="1" indent="-4763" eaLnBrk="1" hangingPunct="1">
                  <a:buNone/>
                </a:pPr>
                <a14:m>
                  <m:oMathPara xmlns:m="http://schemas.openxmlformats.org/officeDocument/2006/math">
                    <m:oMathParaPr>
                      <m:jc m:val="left"/>
                    </m:oMathParaPr>
                    <m:oMath xmlns:m="http://schemas.openxmlformats.org/officeDocument/2006/math">
                      <m:sSub>
                        <m:sSubPr>
                          <m:ctrlPr>
                            <a:rPr lang="en-US" sz="2400" i="1">
                              <a:solidFill>
                                <a:schemeClr val="accent6">
                                  <a:lumMod val="50000"/>
                                </a:schemeClr>
                              </a:solidFill>
                              <a:latin typeface="Cambria Math"/>
                            </a:rPr>
                          </m:ctrlPr>
                        </m:sSubPr>
                        <m:e>
                          <m:r>
                            <a:rPr lang="en-US" sz="2400" i="1">
                              <a:solidFill>
                                <a:schemeClr val="accent6">
                                  <a:lumMod val="50000"/>
                                </a:schemeClr>
                              </a:solidFill>
                              <a:latin typeface="Cambria Math"/>
                            </a:rPr>
                            <m:t>𝑅</m:t>
                          </m:r>
                        </m:e>
                        <m:sub>
                          <m:r>
                            <a:rPr lang="en-US" sz="2400" i="1">
                              <a:solidFill>
                                <a:schemeClr val="accent6">
                                  <a:lumMod val="50000"/>
                                </a:schemeClr>
                              </a:solidFill>
                              <a:latin typeface="Cambria Math"/>
                            </a:rPr>
                            <m:t>𝑚</m:t>
                          </m:r>
                        </m:sub>
                      </m:sSub>
                      <m:r>
                        <a:rPr lang="en-US" sz="2400" i="1">
                          <a:solidFill>
                            <a:schemeClr val="accent6">
                              <a:lumMod val="50000"/>
                            </a:schemeClr>
                          </a:solidFill>
                          <a:latin typeface="Cambria Math"/>
                        </a:rPr>
                        <m:t>=</m:t>
                      </m:r>
                      <m:d>
                        <m:dPr>
                          <m:ctrlPr>
                            <a:rPr lang="en-US" sz="2400" b="0" i="1" smtClean="0">
                              <a:solidFill>
                                <a:schemeClr val="accent6">
                                  <a:lumMod val="50000"/>
                                </a:schemeClr>
                              </a:solidFill>
                              <a:latin typeface="Cambria Math"/>
                            </a:rPr>
                          </m:ctrlPr>
                        </m:dPr>
                        <m:e>
                          <m:r>
                            <a:rPr lang="en-US" sz="2400" i="1">
                              <a:solidFill>
                                <a:schemeClr val="accent6">
                                  <a:lumMod val="50000"/>
                                </a:schemeClr>
                              </a:solidFill>
                              <a:latin typeface="Cambria Math"/>
                            </a:rPr>
                            <m:t>0.56</m:t>
                          </m:r>
                        </m:e>
                      </m:d>
                      <m:d>
                        <m:dPr>
                          <m:ctrlPr>
                            <a:rPr lang="en-US" sz="2400" b="0" i="1" smtClean="0">
                              <a:solidFill>
                                <a:schemeClr val="accent6">
                                  <a:lumMod val="50000"/>
                                </a:schemeClr>
                              </a:solidFill>
                              <a:latin typeface="Cambria Math"/>
                            </a:rPr>
                          </m:ctrlPr>
                        </m:dPr>
                        <m:e>
                          <m:r>
                            <a:rPr lang="en-US" sz="2400" b="0" i="1" smtClean="0">
                              <a:solidFill>
                                <a:schemeClr val="accent6">
                                  <a:lumMod val="50000"/>
                                </a:schemeClr>
                              </a:solidFill>
                              <a:latin typeface="Cambria Math"/>
                            </a:rPr>
                            <m:t>5.944</m:t>
                          </m:r>
                        </m:e>
                      </m:d>
                      <m:r>
                        <a:rPr lang="en-US" sz="2400" b="0" i="1" smtClean="0">
                          <a:solidFill>
                            <a:schemeClr val="accent6">
                              <a:lumMod val="50000"/>
                            </a:schemeClr>
                          </a:solidFill>
                          <a:latin typeface="Cambria Math"/>
                        </a:rPr>
                        <m:t>(1.54)</m:t>
                      </m:r>
                    </m:oMath>
                  </m:oMathPara>
                </a14:m>
                <a:endParaRPr lang="en-US" sz="2400" dirty="0" smtClean="0">
                  <a:solidFill>
                    <a:schemeClr val="accent6">
                      <a:lumMod val="50000"/>
                    </a:schemeClr>
                  </a:solidFill>
                  <a:latin typeface="+mj-lt"/>
                </a:endParaRPr>
              </a:p>
              <a:p>
                <a:pPr marL="4763" lvl="1" indent="-4763" eaLnBrk="1" hangingPunct="1">
                  <a:buNone/>
                </a:pPr>
                <a14:m>
                  <m:oMath xmlns:m="http://schemas.openxmlformats.org/officeDocument/2006/math">
                    <m:sSub>
                      <m:sSubPr>
                        <m:ctrlPr>
                          <a:rPr lang="en-US" sz="2400" i="1">
                            <a:solidFill>
                              <a:schemeClr val="accent6">
                                <a:lumMod val="50000"/>
                              </a:schemeClr>
                            </a:solidFill>
                            <a:latin typeface="Cambria Math"/>
                          </a:rPr>
                        </m:ctrlPr>
                      </m:sSubPr>
                      <m:e>
                        <m:r>
                          <a:rPr lang="en-US" sz="2400" i="1">
                            <a:solidFill>
                              <a:schemeClr val="accent6">
                                <a:lumMod val="50000"/>
                              </a:schemeClr>
                            </a:solidFill>
                            <a:latin typeface="Cambria Math"/>
                          </a:rPr>
                          <m:t>𝑅</m:t>
                        </m:r>
                      </m:e>
                      <m:sub>
                        <m:r>
                          <a:rPr lang="en-US" sz="2400" i="1">
                            <a:solidFill>
                              <a:schemeClr val="accent6">
                                <a:lumMod val="50000"/>
                              </a:schemeClr>
                            </a:solidFill>
                            <a:latin typeface="Cambria Math"/>
                          </a:rPr>
                          <m:t>𝑚</m:t>
                        </m:r>
                      </m:sub>
                    </m:sSub>
                    <m:r>
                      <a:rPr lang="en-US" sz="2400" i="1">
                        <a:solidFill>
                          <a:schemeClr val="accent6">
                            <a:lumMod val="50000"/>
                          </a:schemeClr>
                        </a:solidFill>
                        <a:latin typeface="Cambria Math"/>
                      </a:rPr>
                      <m:t>=</m:t>
                    </m:r>
                    <m:r>
                      <a:rPr lang="en-US" sz="2400" b="0" i="1" smtClean="0">
                        <a:solidFill>
                          <a:schemeClr val="accent6">
                            <a:lumMod val="50000"/>
                          </a:schemeClr>
                        </a:solidFill>
                        <a:latin typeface="Cambria Math"/>
                      </a:rPr>
                      <m:t>5.126 </m:t>
                    </m:r>
                    <m:f>
                      <m:fPr>
                        <m:type m:val="lin"/>
                        <m:ctrlPr>
                          <a:rPr lang="en-US" sz="2400" b="0" i="1" smtClean="0">
                            <a:solidFill>
                              <a:schemeClr val="accent6">
                                <a:lumMod val="50000"/>
                              </a:schemeClr>
                            </a:solidFill>
                            <a:latin typeface="Cambria Math"/>
                          </a:rPr>
                        </m:ctrlPr>
                      </m:fPr>
                      <m:num>
                        <m:r>
                          <a:rPr lang="en-US" sz="2400" b="0" i="1" smtClean="0">
                            <a:solidFill>
                              <a:schemeClr val="accent6">
                                <a:lumMod val="50000"/>
                              </a:schemeClr>
                            </a:solidFill>
                            <a:latin typeface="Cambria Math"/>
                          </a:rPr>
                          <m:t>𝑚𝑔</m:t>
                        </m:r>
                      </m:num>
                      <m:den>
                        <m:sSup>
                          <m:sSupPr>
                            <m:ctrlPr>
                              <a:rPr lang="en-US" sz="2400" b="0" i="1" smtClean="0">
                                <a:solidFill>
                                  <a:schemeClr val="accent6">
                                    <a:lumMod val="50000"/>
                                  </a:schemeClr>
                                </a:solidFill>
                                <a:latin typeface="Cambria Math"/>
                              </a:rPr>
                            </m:ctrlPr>
                          </m:sSupPr>
                          <m:e>
                            <m:r>
                              <a:rPr lang="en-US" sz="2400" b="0" i="1" smtClean="0">
                                <a:solidFill>
                                  <a:schemeClr val="accent6">
                                    <a:lumMod val="50000"/>
                                  </a:schemeClr>
                                </a:solidFill>
                                <a:latin typeface="Cambria Math"/>
                              </a:rPr>
                              <m:t>𝑐𝑚</m:t>
                            </m:r>
                          </m:e>
                          <m:sup>
                            <m:r>
                              <a:rPr lang="en-US" sz="2400" b="0" i="1" smtClean="0">
                                <a:solidFill>
                                  <a:schemeClr val="accent6">
                                    <a:lumMod val="50000"/>
                                  </a:schemeClr>
                                </a:solidFill>
                                <a:latin typeface="Cambria Math"/>
                              </a:rPr>
                              <m:t>2</m:t>
                            </m:r>
                          </m:sup>
                        </m:sSup>
                      </m:den>
                    </m:f>
                  </m:oMath>
                </a14:m>
                <a:r>
                  <a:rPr lang="en-US" sz="2400" dirty="0" smtClean="0">
                    <a:solidFill>
                      <a:schemeClr val="accent6">
                        <a:lumMod val="50000"/>
                      </a:schemeClr>
                    </a:solidFill>
                    <a:latin typeface="+mj-lt"/>
                  </a:rPr>
                  <a:t> </a:t>
                </a:r>
                <a:endParaRPr lang="en-US" sz="2400" dirty="0">
                  <a:solidFill>
                    <a:schemeClr val="accent6">
                      <a:lumMod val="50000"/>
                    </a:schemeClr>
                  </a:solidFill>
                  <a:latin typeface="+mj-lt"/>
                </a:endParaRPr>
              </a:p>
            </p:txBody>
          </p:sp>
        </mc:Choice>
        <mc:Fallback xmlns="">
          <p:sp>
            <p:nvSpPr>
              <p:cNvPr id="34819"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l="-1880" t="-1665" b="-16517"/>
                </a:stretch>
              </a:blipFill>
            </p:spPr>
            <p:txBody>
              <a:bodyPr/>
              <a:lstStyle/>
              <a:p>
                <a:r>
                  <a:rPr lang="en-US">
                    <a:noFill/>
                  </a:rPr>
                  <a:t> </a:t>
                </a:r>
              </a:p>
            </p:txBody>
          </p:sp>
        </mc:Fallback>
      </mc:AlternateContent>
    </p:spTree>
    <p:extLst>
      <p:ext uri="{BB962C8B-B14F-4D97-AF65-F5344CB8AC3E}">
        <p14:creationId xmlns:p14="http://schemas.microsoft.com/office/powerpoint/2010/main" val="1115068255"/>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1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819">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819">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819">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819">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81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Directly Ionizing Radiation</a:t>
            </a:r>
          </a:p>
        </p:txBody>
      </p:sp>
      <mc:AlternateContent xmlns:mc="http://schemas.openxmlformats.org/markup-compatibility/2006" xmlns:a14="http://schemas.microsoft.com/office/drawing/2010/main">
        <mc:Choice Requires="a14">
          <p:sp>
            <p:nvSpPr>
              <p:cNvPr id="34819" name="Rectangle 3"/>
              <p:cNvSpPr>
                <a:spLocks noGrp="1" noChangeArrowheads="1"/>
              </p:cNvSpPr>
              <p:nvPr>
                <p:ph idx="1"/>
              </p:nvPr>
            </p:nvSpPr>
            <p:spPr>
              <a:xfrm>
                <a:off x="303213" y="1196975"/>
                <a:ext cx="8431212" cy="4760913"/>
              </a:xfrm>
              <a:noFill/>
            </p:spPr>
            <p:txBody>
              <a:bodyPr/>
              <a:lstStyle/>
              <a:p>
                <a:pPr marL="0" indent="0" eaLnBrk="1" hangingPunct="1">
                  <a:buNone/>
                </a:pPr>
                <a:r>
                  <a:rPr lang="en-US" dirty="0" smtClean="0"/>
                  <a:t>Sample Problem</a:t>
                </a:r>
                <a:endParaRPr lang="en-US" dirty="0"/>
              </a:p>
              <a:p>
                <a:pPr marL="0" indent="0" eaLnBrk="1" hangingPunct="1">
                  <a:buNone/>
                </a:pPr>
                <a:r>
                  <a:rPr lang="en-US" sz="2000" dirty="0" smtClean="0"/>
                  <a:t>How far will a 950 keV </a:t>
                </a:r>
                <a:r>
                  <a:rPr lang="el-GR" sz="2000" dirty="0" smtClean="0">
                    <a:latin typeface="Times New Roman"/>
                    <a:cs typeface="Times New Roman"/>
                  </a:rPr>
                  <a:t>α</a:t>
                </a:r>
                <a:r>
                  <a:rPr lang="en-US" sz="2000" dirty="0" smtClean="0">
                    <a:latin typeface="Times New Roman"/>
                    <a:cs typeface="Times New Roman"/>
                  </a:rPr>
                  <a:t> travel in air?</a:t>
                </a:r>
              </a:p>
              <a:p>
                <a:pPr marL="0" indent="0" eaLnBrk="1" hangingPunct="1">
                  <a:buNone/>
                </a:pPr>
                <a:endParaRPr lang="en-US" sz="2000" dirty="0">
                  <a:latin typeface="Times New Roman"/>
                  <a:cs typeface="Times New Roman"/>
                </a:endParaRPr>
              </a:p>
              <a:p>
                <a:pPr marL="0" indent="0" eaLnBrk="1" hangingPunct="1">
                  <a:buNone/>
                </a:pPr>
                <a:endParaRPr lang="en-US" sz="2000" dirty="0" smtClean="0">
                  <a:latin typeface="Times New Roman"/>
                  <a:cs typeface="Times New Roman"/>
                </a:endParaRPr>
              </a:p>
              <a:p>
                <a:pPr marL="0" indent="0" eaLnBrk="1" hangingPunct="1">
                  <a:buNone/>
                </a:pPr>
                <a:endParaRPr lang="en-US" sz="2000" dirty="0">
                  <a:latin typeface="Times New Roman"/>
                  <a:cs typeface="Times New Roman"/>
                </a:endParaRPr>
              </a:p>
              <a:p>
                <a:pPr marL="0" indent="0" eaLnBrk="1" hangingPunct="1">
                  <a:buNone/>
                </a:pPr>
                <a:r>
                  <a:rPr lang="en-US" sz="2000" dirty="0" smtClean="0">
                    <a:latin typeface="Times New Roman"/>
                    <a:cs typeface="Times New Roman"/>
                  </a:rPr>
                  <a:t>How far will it travel in </a:t>
                </a:r>
                <a14:m>
                  <m:oMath xmlns:m="http://schemas.openxmlformats.org/officeDocument/2006/math">
                    <m:sPre>
                      <m:sPrePr>
                        <m:ctrlPr>
                          <a:rPr lang="en-US" sz="2800" i="1" dirty="0">
                            <a:latin typeface="Cambria Math"/>
                            <a:cs typeface="Times New Roman"/>
                          </a:rPr>
                        </m:ctrlPr>
                      </m:sPrePr>
                      <m:sub>
                        <m:r>
                          <a:rPr lang="en-US" sz="2800" b="0" i="1" dirty="0" smtClean="0">
                            <a:latin typeface="Cambria Math"/>
                            <a:cs typeface="Times New Roman"/>
                          </a:rPr>
                          <m:t>13</m:t>
                        </m:r>
                      </m:sub>
                      <m:sup>
                        <m:r>
                          <a:rPr lang="en-US" sz="2800" i="1">
                            <a:latin typeface="Cambria Math"/>
                          </a:rPr>
                          <m:t>2</m:t>
                        </m:r>
                        <m:r>
                          <a:rPr lang="en-US" sz="2800" b="0" i="1" smtClean="0">
                            <a:latin typeface="Cambria Math"/>
                          </a:rPr>
                          <m:t>7</m:t>
                        </m:r>
                      </m:sup>
                      <m:e>
                        <m:r>
                          <a:rPr lang="en-US" sz="2800" b="0" i="1" smtClean="0">
                            <a:latin typeface="Cambria Math"/>
                          </a:rPr>
                          <m:t>𝐴𝑙</m:t>
                        </m:r>
                      </m:e>
                    </m:sPre>
                  </m:oMath>
                </a14:m>
                <a:r>
                  <a:rPr lang="en-US" sz="2000" dirty="0" smtClean="0">
                    <a:latin typeface="Times New Roman"/>
                    <a:cs typeface="Times New Roman"/>
                  </a:rPr>
                  <a:t> ?</a:t>
                </a:r>
                <a:endParaRPr lang="en-US" sz="800" dirty="0"/>
              </a:p>
              <a:p>
                <a:pPr marL="0" indent="0" eaLnBrk="1" hangingPunct="1">
                  <a:buNone/>
                </a:pPr>
                <a:endParaRPr lang="en-US" sz="800" dirty="0" smtClean="0"/>
              </a:p>
              <a:p>
                <a:pPr marL="0" indent="0" eaLnBrk="1" hangingPunct="1">
                  <a:buNone/>
                </a:pPr>
                <a:endParaRPr lang="en-US" sz="800" dirty="0"/>
              </a:p>
              <a:p>
                <a:pPr marL="0" indent="0" eaLnBrk="1" hangingPunct="1">
                  <a:buNone/>
                </a:pPr>
                <a:endParaRPr lang="en-US" sz="800" dirty="0" smtClean="0"/>
              </a:p>
              <a:p>
                <a:pPr marL="0" indent="0" eaLnBrk="1" hangingPunct="1">
                  <a:buNone/>
                </a:pPr>
                <a:endParaRPr lang="en-US" sz="2000" dirty="0" smtClean="0"/>
              </a:p>
            </p:txBody>
          </p:sp>
        </mc:Choice>
        <mc:Fallback xmlns="">
          <p:sp>
            <p:nvSpPr>
              <p:cNvPr id="34819"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l="-1880" t="-1665"/>
                </a:stretch>
              </a:blipFill>
            </p:spPr>
            <p:txBody>
              <a:bodyPr/>
              <a:lstStyle/>
              <a:p>
                <a:r>
                  <a:rPr lang="en-US">
                    <a:noFill/>
                  </a:rPr>
                  <a:t> </a:t>
                </a:r>
              </a:p>
            </p:txBody>
          </p:sp>
        </mc:Fallback>
      </mc:AlternateContent>
    </p:spTree>
    <p:extLst>
      <p:ext uri="{BB962C8B-B14F-4D97-AF65-F5344CB8AC3E}">
        <p14:creationId xmlns:p14="http://schemas.microsoft.com/office/powerpoint/2010/main" val="2752298297"/>
      </p:ext>
    </p:extLst>
  </p:cSld>
  <p:clrMapOvr>
    <a:masterClrMapping/>
  </p:clrMapOvr>
  <p:transition spd="med">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Directly Ionizing Radiation</a:t>
            </a:r>
          </a:p>
        </p:txBody>
      </p:sp>
      <p:sp>
        <p:nvSpPr>
          <p:cNvPr id="5" name="Rectangle 3"/>
          <p:cNvSpPr txBox="1">
            <a:spLocks noRot="1" noChangeArrowheads="1"/>
          </p:cNvSpPr>
          <p:nvPr/>
        </p:nvSpPr>
        <p:spPr bwMode="auto">
          <a:xfrm>
            <a:off x="301625" y="1179513"/>
            <a:ext cx="8540750" cy="838200"/>
          </a:xfrm>
          <a:prstGeom prst="rect">
            <a:avLst/>
          </a:prstGeom>
          <a:noFill/>
          <a:ln w="9525">
            <a:noFill/>
            <a:miter lim="800000"/>
            <a:headEnd/>
            <a:tailEnd/>
          </a:ln>
        </p:spPr>
        <p:txBody>
          <a:bodyPr/>
          <a:lstStyle/>
          <a:p>
            <a:pPr marL="342900" indent="-342900" algn="ctr">
              <a:spcAft>
                <a:spcPct val="0"/>
              </a:spcAft>
              <a:buFont typeface="Wingdings" pitchFamily="2" charset="2"/>
              <a:buNone/>
              <a:defRPr/>
            </a:pPr>
            <a:r>
              <a:rPr lang="en-US" sz="5400" kern="0" dirty="0">
                <a:solidFill>
                  <a:schemeClr val="accent2"/>
                </a:solidFill>
                <a:effectLst>
                  <a:outerShdw blurRad="38100" dist="38100" dir="2700000" algn="tl">
                    <a:srgbClr val="C0C0C0"/>
                  </a:outerShdw>
                </a:effectLst>
                <a:latin typeface="+mj-lt"/>
              </a:rPr>
              <a:t>What is a beta?</a:t>
            </a:r>
          </a:p>
        </p:txBody>
      </p:sp>
      <p:sp>
        <p:nvSpPr>
          <p:cNvPr id="6" name="Rectangle 4"/>
          <p:cNvSpPr>
            <a:spLocks noRot="1" noChangeArrowheads="1"/>
          </p:cNvSpPr>
          <p:nvPr/>
        </p:nvSpPr>
        <p:spPr bwMode="auto">
          <a:xfrm>
            <a:off x="304800" y="2855913"/>
            <a:ext cx="8540750" cy="2819400"/>
          </a:xfrm>
          <a:prstGeom prst="rect">
            <a:avLst/>
          </a:prstGeom>
          <a:noFill/>
          <a:ln w="9525">
            <a:noFill/>
            <a:miter lim="800000"/>
            <a:headEnd/>
            <a:tailEnd/>
          </a:ln>
          <a:effectLst/>
        </p:spPr>
        <p:txBody>
          <a:bodyPr/>
          <a:lstStyle/>
          <a:p>
            <a:pPr marL="342900" indent="-342900" algn="ctr">
              <a:buClr>
                <a:schemeClr val="hlink"/>
              </a:buClr>
              <a:buFont typeface="Wingdings" pitchFamily="2" charset="2"/>
              <a:buNone/>
              <a:defRPr/>
            </a:pPr>
            <a:r>
              <a:rPr lang="en-US" sz="4000" dirty="0">
                <a:solidFill>
                  <a:schemeClr val="accent2"/>
                </a:solidFill>
                <a:effectLst>
                  <a:outerShdw blurRad="38100" dist="38100" dir="2700000" algn="tl">
                    <a:srgbClr val="C0C0C0"/>
                  </a:outerShdw>
                </a:effectLst>
                <a:latin typeface="+mj-lt"/>
              </a:rPr>
              <a:t>An unbound electron with KE. It’s rest mass and charge are the same as that of an orbital electron.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par>
                          <p:cTn id="7" fill="hold">
                            <p:stCondLst>
                              <p:cond delay="500"/>
                            </p:stCondLst>
                            <p:childTnLst>
                              <p:par>
                                <p:cTn id="8" presetID="4" presetClass="emph" presetSubtype="2" fill="hold" grpId="1" nodeType="afterEffect">
                                  <p:stCondLst>
                                    <p:cond delay="0"/>
                                  </p:stCondLst>
                                  <p:childTnLst>
                                    <p:anim to="1.5" calcmode="lin" valueType="num">
                                      <p:cBhvr override="childStyle">
                                        <p:cTn id="9" dur="500" fill="hold"/>
                                        <p:tgtEl>
                                          <p:spTgt spid="5">
                                            <p:txEl>
                                              <p:pRg st="0" end="0"/>
                                            </p:txEl>
                                          </p:spTgt>
                                        </p:tgtEl>
                                        <p:attrNameLst>
                                          <p:attrName>style.fontSize</p:attrName>
                                        </p:attrNameLst>
                                      </p:cBhvr>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5" grpId="1" build="p"/>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Directly Ionizing Radiation</a:t>
            </a:r>
          </a:p>
        </p:txBody>
      </p:sp>
      <p:sp>
        <p:nvSpPr>
          <p:cNvPr id="36867" name="Rectangle 3"/>
          <p:cNvSpPr>
            <a:spLocks noGrp="1" noChangeArrowheads="1"/>
          </p:cNvSpPr>
          <p:nvPr>
            <p:ph idx="1"/>
          </p:nvPr>
        </p:nvSpPr>
        <p:spPr>
          <a:xfrm>
            <a:off x="303213" y="1196975"/>
            <a:ext cx="8431212" cy="4760913"/>
          </a:xfrm>
          <a:noFill/>
        </p:spPr>
        <p:txBody>
          <a:bodyPr/>
          <a:lstStyle/>
          <a:p>
            <a:pPr eaLnBrk="1" hangingPunct="1"/>
            <a:r>
              <a:rPr lang="en-US" dirty="0" smtClean="0"/>
              <a:t>Beta Interactions</a:t>
            </a:r>
          </a:p>
          <a:p>
            <a:pPr lvl="1" eaLnBrk="1" hangingPunct="1"/>
            <a:r>
              <a:rPr lang="en-US" dirty="0" smtClean="0"/>
              <a:t>Interaction between β- or β+ and an orbital e</a:t>
            </a:r>
            <a:r>
              <a:rPr lang="en-US" baseline="30000" dirty="0" smtClean="0"/>
              <a:t>-</a:t>
            </a:r>
            <a:r>
              <a:rPr lang="en-US" dirty="0" smtClean="0"/>
              <a:t> is interaction between 2 charged particles of similar mass</a:t>
            </a:r>
          </a:p>
          <a:p>
            <a:pPr lvl="1" eaLnBrk="1" hangingPunct="1"/>
            <a:r>
              <a:rPr lang="el-GR" dirty="0" smtClean="0">
                <a:latin typeface="Times New Roman" pitchFamily="18" charset="0"/>
                <a:cs typeface="Times New Roman" pitchFamily="18" charset="0"/>
              </a:rPr>
              <a:t>β</a:t>
            </a:r>
            <a:r>
              <a:rPr lang="en-US" dirty="0" smtClean="0">
                <a:cs typeface="Times New Roman" pitchFamily="18" charset="0"/>
              </a:rPr>
              <a:t>s of </a:t>
            </a:r>
            <a:r>
              <a:rPr lang="en-US" dirty="0" smtClean="0"/>
              <a:t>either charge lose energy in large number of ionization and/or excitation events, similar to </a:t>
            </a:r>
            <a:r>
              <a:rPr lang="el-GR" dirty="0" smtClean="0">
                <a:latin typeface="Times New Roman" pitchFamily="18" charset="0"/>
                <a:cs typeface="Times New Roman" pitchFamily="18" charset="0"/>
              </a:rPr>
              <a:t>α</a:t>
            </a:r>
            <a:endParaRPr lang="en-US" dirty="0" smtClean="0"/>
          </a:p>
          <a:p>
            <a:pPr lvl="1" eaLnBrk="1" hangingPunct="1"/>
            <a:r>
              <a:rPr lang="en-US" dirty="0" smtClean="0"/>
              <a:t>Due to smaller size/charge, lower probability of interaction in given medium; consequently, range is &gt;&gt; </a:t>
            </a:r>
            <a:r>
              <a:rPr lang="el-GR" dirty="0" smtClean="0">
                <a:latin typeface="Times New Roman" pitchFamily="18" charset="0"/>
                <a:cs typeface="Times New Roman" pitchFamily="18" charset="0"/>
              </a:rPr>
              <a:t>α</a:t>
            </a:r>
            <a:r>
              <a:rPr lang="en-US" dirty="0" smtClean="0"/>
              <a:t> of comparable energy</a:t>
            </a:r>
          </a:p>
        </p:txBody>
      </p:sp>
    </p:spTree>
  </p:cSld>
  <p:clrMapOvr>
    <a:masterClrMapping/>
  </p:clrMapOvr>
  <p:transition spd="med">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Directly Ionizing Radiation</a:t>
            </a:r>
          </a:p>
        </p:txBody>
      </p:sp>
      <p:sp>
        <p:nvSpPr>
          <p:cNvPr id="37891" name="Rectangle 3"/>
          <p:cNvSpPr>
            <a:spLocks noGrp="1" noChangeArrowheads="1"/>
          </p:cNvSpPr>
          <p:nvPr>
            <p:ph idx="1"/>
          </p:nvPr>
        </p:nvSpPr>
        <p:spPr>
          <a:xfrm>
            <a:off x="303213" y="1196975"/>
            <a:ext cx="8431212" cy="4760913"/>
          </a:xfrm>
          <a:noFill/>
        </p:spPr>
        <p:txBody>
          <a:bodyPr/>
          <a:lstStyle/>
          <a:p>
            <a:pPr lvl="1" eaLnBrk="1" hangingPunct="1"/>
            <a:r>
              <a:rPr lang="en-US" smtClean="0"/>
              <a:t>Because β’s mass is small compared with that of nucleus</a:t>
            </a:r>
          </a:p>
          <a:p>
            <a:pPr lvl="2" eaLnBrk="1" hangingPunct="1"/>
            <a:r>
              <a:rPr lang="en-US" smtClean="0"/>
              <a:t>Large deflections can occur, particularly when low-energy βs scattered by high-Z elements (high positive charge on the nucleus)</a:t>
            </a:r>
          </a:p>
          <a:p>
            <a:pPr lvl="2" eaLnBrk="1" hangingPunct="1"/>
            <a:r>
              <a:rPr lang="en-US" smtClean="0"/>
              <a:t>Consequently, β usually travels tortuous, winding path in an absorbing medium</a:t>
            </a:r>
          </a:p>
          <a:p>
            <a:pPr lvl="1" eaLnBrk="1" hangingPunct="1"/>
            <a:r>
              <a:rPr lang="en-US" smtClean="0"/>
              <a:t>β may have Bremsstrahlung interaction resulting in X-rays</a:t>
            </a:r>
          </a:p>
        </p:txBody>
      </p:sp>
    </p:spTree>
  </p:cSld>
  <p:clrMapOvr>
    <a:masterClrMapping/>
  </p:clrMapOvr>
  <p:transition spd="med">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Directly Ionizing Radiation</a:t>
            </a:r>
          </a:p>
        </p:txBody>
      </p:sp>
      <mc:AlternateContent xmlns:mc="http://schemas.openxmlformats.org/markup-compatibility/2006" xmlns:a14="http://schemas.microsoft.com/office/drawing/2010/main">
        <mc:Choice Requires="a14">
          <p:sp>
            <p:nvSpPr>
              <p:cNvPr id="37891" name="Rectangle 3"/>
              <p:cNvSpPr>
                <a:spLocks noGrp="1" noChangeArrowheads="1"/>
              </p:cNvSpPr>
              <p:nvPr>
                <p:ph idx="1"/>
              </p:nvPr>
            </p:nvSpPr>
            <p:spPr>
              <a:xfrm>
                <a:off x="303213" y="1196975"/>
                <a:ext cx="8431212" cy="4760913"/>
              </a:xfrm>
              <a:noFill/>
            </p:spPr>
            <p:txBody>
              <a:bodyPr/>
              <a:lstStyle/>
              <a:p>
                <a:pPr eaLnBrk="1" hangingPunct="1"/>
                <a:r>
                  <a:rPr lang="en-US" dirty="0" smtClean="0"/>
                  <a:t>Calculating Range (mg/cm</a:t>
                </a:r>
                <a:r>
                  <a:rPr lang="en-US" baseline="30000" dirty="0" smtClean="0"/>
                  <a:t>2</a:t>
                </a:r>
                <a:r>
                  <a:rPr lang="en-US" dirty="0" smtClean="0"/>
                  <a:t>)</a:t>
                </a:r>
              </a:p>
              <a:p>
                <a:pPr marL="457200" lvl="1" indent="0" eaLnBrk="1" hangingPunct="1">
                  <a:buNone/>
                </a:pPr>
                <a:endParaRPr lang="en-US" sz="800" dirty="0"/>
              </a:p>
              <a:p>
                <a:pPr marL="461963" lvl="1" indent="-4763" eaLnBrk="1" hangingPunct="1">
                  <a:buNone/>
                </a:pPr>
                <a:r>
                  <a:rPr lang="en-US" dirty="0">
                    <a:solidFill>
                      <a:schemeClr val="accent6">
                        <a:lumMod val="50000"/>
                      </a:schemeClr>
                    </a:solidFill>
                  </a:rPr>
                  <a:t>	</a:t>
                </a:r>
                <a14:m>
                  <m:oMath xmlns:m="http://schemas.openxmlformats.org/officeDocument/2006/math">
                    <m:r>
                      <m:rPr>
                        <m:sty m:val="p"/>
                      </m:rPr>
                      <a:rPr lang="en-US" b="0" i="0" smtClean="0">
                        <a:solidFill>
                          <a:schemeClr val="accent6">
                            <a:lumMod val="50000"/>
                          </a:schemeClr>
                        </a:solidFill>
                        <a:latin typeface="Cambria Math"/>
                      </a:rPr>
                      <m:t>R</m:t>
                    </m:r>
                    <m:r>
                      <a:rPr lang="en-US" i="1">
                        <a:solidFill>
                          <a:schemeClr val="accent6">
                            <a:lumMod val="50000"/>
                          </a:schemeClr>
                        </a:solidFill>
                        <a:latin typeface="Cambria Math"/>
                      </a:rPr>
                      <m:t>=</m:t>
                    </m:r>
                    <m:r>
                      <a:rPr lang="en-US" b="0" i="1" smtClean="0">
                        <a:solidFill>
                          <a:schemeClr val="accent6">
                            <a:lumMod val="50000"/>
                          </a:schemeClr>
                        </a:solidFill>
                        <a:latin typeface="Cambria Math"/>
                      </a:rPr>
                      <m:t>412</m:t>
                    </m:r>
                    <m:sSup>
                      <m:sSupPr>
                        <m:ctrlPr>
                          <a:rPr lang="en-US" b="0" i="1" smtClean="0">
                            <a:solidFill>
                              <a:schemeClr val="accent6">
                                <a:lumMod val="50000"/>
                              </a:schemeClr>
                            </a:solidFill>
                            <a:latin typeface="Cambria Math"/>
                          </a:rPr>
                        </m:ctrlPr>
                      </m:sSupPr>
                      <m:e>
                        <m:r>
                          <a:rPr lang="en-US" b="0" i="1" smtClean="0">
                            <a:solidFill>
                              <a:schemeClr val="accent6">
                                <a:lumMod val="50000"/>
                              </a:schemeClr>
                            </a:solidFill>
                            <a:latin typeface="Cambria Math"/>
                          </a:rPr>
                          <m:t>𝐸</m:t>
                        </m:r>
                      </m:e>
                      <m:sup>
                        <m:r>
                          <a:rPr lang="en-US" b="0" i="1" smtClean="0">
                            <a:solidFill>
                              <a:schemeClr val="accent6">
                                <a:lumMod val="50000"/>
                              </a:schemeClr>
                            </a:solidFill>
                            <a:latin typeface="Cambria Math"/>
                          </a:rPr>
                          <m:t>1.265−0.0954</m:t>
                        </m:r>
                        <m:func>
                          <m:funcPr>
                            <m:ctrlPr>
                              <a:rPr lang="en-US" b="0" i="1" smtClean="0">
                                <a:solidFill>
                                  <a:schemeClr val="accent6">
                                    <a:lumMod val="50000"/>
                                  </a:schemeClr>
                                </a:solidFill>
                                <a:latin typeface="Cambria Math"/>
                              </a:rPr>
                            </m:ctrlPr>
                          </m:funcPr>
                          <m:fName>
                            <m:r>
                              <m:rPr>
                                <m:sty m:val="p"/>
                              </m:rPr>
                              <a:rPr lang="en-US" b="0" i="0" smtClean="0">
                                <a:solidFill>
                                  <a:schemeClr val="accent6">
                                    <a:lumMod val="50000"/>
                                  </a:schemeClr>
                                </a:solidFill>
                                <a:latin typeface="Cambria Math"/>
                              </a:rPr>
                              <m:t>ln</m:t>
                            </m:r>
                          </m:fName>
                          <m:e>
                            <m:r>
                              <a:rPr lang="en-US" b="0" i="1" smtClean="0">
                                <a:solidFill>
                                  <a:schemeClr val="accent6">
                                    <a:lumMod val="50000"/>
                                  </a:schemeClr>
                                </a:solidFill>
                                <a:latin typeface="Cambria Math"/>
                              </a:rPr>
                              <m:t>𝐸</m:t>
                            </m:r>
                          </m:e>
                        </m:func>
                      </m:sup>
                    </m:sSup>
                  </m:oMath>
                </a14:m>
                <a:r>
                  <a:rPr lang="en-US" dirty="0">
                    <a:solidFill>
                      <a:schemeClr val="accent6">
                        <a:lumMod val="50000"/>
                      </a:schemeClr>
                    </a:solidFill>
                  </a:rPr>
                  <a:t>	</a:t>
                </a:r>
                <a:r>
                  <a:rPr lang="en-US" sz="2400" dirty="0">
                    <a:solidFill>
                      <a:schemeClr val="accent6">
                        <a:lumMod val="50000"/>
                      </a:schemeClr>
                    </a:solidFill>
                  </a:rPr>
                  <a:t>for </a:t>
                </a:r>
                <a:r>
                  <a:rPr lang="en-US" sz="2400" dirty="0" smtClean="0">
                    <a:solidFill>
                      <a:schemeClr val="accent6">
                        <a:lumMod val="50000"/>
                      </a:schemeClr>
                    </a:solidFill>
                  </a:rPr>
                  <a:t>0.01 &lt; E </a:t>
                </a:r>
                <a:r>
                  <a:rPr lang="en-US" sz="2400" dirty="0">
                    <a:solidFill>
                      <a:schemeClr val="accent6">
                        <a:lumMod val="50000"/>
                      </a:schemeClr>
                    </a:solidFill>
                  </a:rPr>
                  <a:t>&lt; </a:t>
                </a:r>
                <a:r>
                  <a:rPr lang="en-US" sz="2400" dirty="0" smtClean="0">
                    <a:solidFill>
                      <a:schemeClr val="accent6">
                        <a:lumMod val="50000"/>
                      </a:schemeClr>
                    </a:solidFill>
                  </a:rPr>
                  <a:t>2.5 </a:t>
                </a:r>
                <a:r>
                  <a:rPr lang="en-US" sz="2400" dirty="0">
                    <a:solidFill>
                      <a:schemeClr val="accent6">
                        <a:lumMod val="50000"/>
                      </a:schemeClr>
                    </a:solidFill>
                  </a:rPr>
                  <a:t>MeV</a:t>
                </a:r>
              </a:p>
              <a:p>
                <a:pPr marL="457200" lvl="1" indent="0" eaLnBrk="1" hangingPunct="1">
                  <a:buNone/>
                </a:pPr>
                <a:endParaRPr lang="en-US" sz="800" dirty="0">
                  <a:solidFill>
                    <a:schemeClr val="accent6">
                      <a:lumMod val="50000"/>
                    </a:schemeClr>
                  </a:solidFill>
                </a:endParaRPr>
              </a:p>
              <a:p>
                <a:pPr marL="465138" lvl="1" indent="0" eaLnBrk="1" hangingPunct="1">
                  <a:buNone/>
                </a:pPr>
                <a14:m>
                  <m:oMath xmlns:m="http://schemas.openxmlformats.org/officeDocument/2006/math">
                    <m:r>
                      <m:rPr>
                        <m:sty m:val="p"/>
                      </m:rPr>
                      <a:rPr lang="en-US">
                        <a:solidFill>
                          <a:schemeClr val="accent6">
                            <a:lumMod val="50000"/>
                          </a:schemeClr>
                        </a:solidFill>
                        <a:latin typeface="Cambria Math"/>
                      </a:rPr>
                      <m:t>R</m:t>
                    </m:r>
                    <m:r>
                      <a:rPr lang="en-US" i="1">
                        <a:solidFill>
                          <a:schemeClr val="accent6">
                            <a:lumMod val="50000"/>
                          </a:schemeClr>
                        </a:solidFill>
                        <a:latin typeface="Cambria Math"/>
                      </a:rPr>
                      <m:t>=</m:t>
                    </m:r>
                    <m:r>
                      <a:rPr lang="en-US" b="0" i="1" smtClean="0">
                        <a:solidFill>
                          <a:schemeClr val="accent6">
                            <a:lumMod val="50000"/>
                          </a:schemeClr>
                        </a:solidFill>
                        <a:latin typeface="Cambria Math"/>
                      </a:rPr>
                      <m:t>530</m:t>
                    </m:r>
                    <m:r>
                      <a:rPr lang="en-US" b="0" i="1" smtClean="0">
                        <a:solidFill>
                          <a:schemeClr val="accent6">
                            <a:lumMod val="50000"/>
                          </a:schemeClr>
                        </a:solidFill>
                        <a:latin typeface="Cambria Math"/>
                      </a:rPr>
                      <m:t>𝐸</m:t>
                    </m:r>
                    <m:r>
                      <a:rPr lang="en-US" b="0" i="1" smtClean="0">
                        <a:solidFill>
                          <a:schemeClr val="accent6">
                            <a:lumMod val="50000"/>
                          </a:schemeClr>
                        </a:solidFill>
                        <a:latin typeface="Cambria Math"/>
                      </a:rPr>
                      <m:t>−106</m:t>
                    </m:r>
                  </m:oMath>
                </a14:m>
                <a:r>
                  <a:rPr lang="en-US" dirty="0">
                    <a:solidFill>
                      <a:schemeClr val="accent6">
                        <a:lumMod val="50000"/>
                      </a:schemeClr>
                    </a:solidFill>
                  </a:rPr>
                  <a:t>	</a:t>
                </a:r>
                <a:r>
                  <a:rPr lang="en-US" dirty="0" smtClean="0">
                    <a:solidFill>
                      <a:schemeClr val="accent6">
                        <a:lumMod val="50000"/>
                      </a:schemeClr>
                    </a:solidFill>
                  </a:rPr>
                  <a:t>	</a:t>
                </a:r>
                <a:r>
                  <a:rPr lang="en-US" sz="2400" dirty="0" smtClean="0">
                    <a:solidFill>
                      <a:schemeClr val="accent6">
                        <a:lumMod val="50000"/>
                      </a:schemeClr>
                    </a:solidFill>
                  </a:rPr>
                  <a:t>for E &gt; 2.5 </a:t>
                </a:r>
                <a:r>
                  <a:rPr lang="en-US" sz="2400" dirty="0">
                    <a:solidFill>
                      <a:schemeClr val="accent6">
                        <a:lumMod val="50000"/>
                      </a:schemeClr>
                    </a:solidFill>
                  </a:rPr>
                  <a:t>MeV</a:t>
                </a:r>
              </a:p>
              <a:p>
                <a:pPr marL="747713" lvl="1" indent="0" eaLnBrk="1" hangingPunct="1">
                  <a:buNone/>
                </a:pPr>
                <a:endParaRPr lang="en-US" sz="800" dirty="0"/>
              </a:p>
              <a:p>
                <a:pPr marL="747713" lvl="1" indent="0" eaLnBrk="1" hangingPunct="1">
                  <a:buNone/>
                </a:pPr>
                <a:r>
                  <a:rPr lang="en-US" dirty="0"/>
                  <a:t>Where: E = </a:t>
                </a:r>
                <a:r>
                  <a:rPr lang="en-US" dirty="0" smtClean="0"/>
                  <a:t>Beta energy</a:t>
                </a:r>
                <a:endParaRPr lang="en-US" dirty="0"/>
              </a:p>
            </p:txBody>
          </p:sp>
        </mc:Choice>
        <mc:Fallback xmlns="">
          <p:sp>
            <p:nvSpPr>
              <p:cNvPr id="37891"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l="-1663" t="-1665"/>
                </a:stretch>
              </a:blipFill>
            </p:spPr>
            <p:txBody>
              <a:bodyPr/>
              <a:lstStyle/>
              <a:p>
                <a:r>
                  <a:rPr lang="en-US">
                    <a:noFill/>
                  </a:rPr>
                  <a:t> </a:t>
                </a:r>
              </a:p>
            </p:txBody>
          </p:sp>
        </mc:Fallback>
      </mc:AlternateContent>
    </p:spTree>
    <p:extLst>
      <p:ext uri="{BB962C8B-B14F-4D97-AF65-F5344CB8AC3E}">
        <p14:creationId xmlns:p14="http://schemas.microsoft.com/office/powerpoint/2010/main" val="1582457499"/>
      </p:ext>
    </p:extLst>
  </p:cSld>
  <p:clrMapOvr>
    <a:masterClrMapping/>
  </p:clrMapOvr>
  <p:transition spd="med">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Directly Ionizing Radiation</a:t>
            </a:r>
          </a:p>
        </p:txBody>
      </p:sp>
      <mc:AlternateContent xmlns:mc="http://schemas.openxmlformats.org/markup-compatibility/2006" xmlns:a14="http://schemas.microsoft.com/office/drawing/2010/main">
        <mc:Choice Requires="a14">
          <p:sp>
            <p:nvSpPr>
              <p:cNvPr id="34819" name="Rectangle 3"/>
              <p:cNvSpPr>
                <a:spLocks noGrp="1" noChangeArrowheads="1"/>
              </p:cNvSpPr>
              <p:nvPr>
                <p:ph idx="1"/>
              </p:nvPr>
            </p:nvSpPr>
            <p:spPr>
              <a:xfrm>
                <a:off x="303213" y="1196975"/>
                <a:ext cx="8431212" cy="4760913"/>
              </a:xfrm>
              <a:noFill/>
            </p:spPr>
            <p:txBody>
              <a:bodyPr/>
              <a:lstStyle/>
              <a:p>
                <a:pPr marL="0" indent="0" eaLnBrk="1" hangingPunct="1">
                  <a:buNone/>
                </a:pPr>
                <a:r>
                  <a:rPr lang="en-US" dirty="0" smtClean="0"/>
                  <a:t>Sample Problem</a:t>
                </a:r>
                <a:endParaRPr lang="en-US" dirty="0"/>
              </a:p>
              <a:p>
                <a:pPr marL="0" indent="0" eaLnBrk="1" hangingPunct="1">
                  <a:buNone/>
                </a:pPr>
                <a:r>
                  <a:rPr lang="en-US" sz="2000" dirty="0" smtClean="0"/>
                  <a:t>How far will a </a:t>
                </a:r>
                <a:r>
                  <a:rPr lang="en-US" sz="2000" baseline="30000" dirty="0" smtClean="0"/>
                  <a:t>90</a:t>
                </a:r>
                <a:r>
                  <a:rPr lang="en-US" sz="2000" dirty="0" smtClean="0"/>
                  <a:t>Sr </a:t>
                </a:r>
                <a:r>
                  <a:rPr lang="el-GR" sz="2000" dirty="0" smtClean="0">
                    <a:latin typeface="Times New Roman"/>
                    <a:cs typeface="Times New Roman"/>
                  </a:rPr>
                  <a:t>β</a:t>
                </a:r>
                <a:r>
                  <a:rPr lang="en-US" sz="2000" baseline="30000" dirty="0" smtClean="0">
                    <a:latin typeface="Times New Roman"/>
                    <a:cs typeface="Times New Roman"/>
                  </a:rPr>
                  <a:t>-</a:t>
                </a:r>
                <a:r>
                  <a:rPr lang="en-US" sz="2000" dirty="0" smtClean="0">
                    <a:cs typeface="Tahoma" pitchFamily="34" charset="0"/>
                  </a:rPr>
                  <a:t> travel in air?</a:t>
                </a:r>
              </a:p>
              <a:p>
                <a:pPr marL="457200" lvl="1" indent="0" eaLnBrk="1" hangingPunct="1">
                  <a:buNone/>
                </a:pPr>
                <a:endParaRPr lang="en-US" sz="800" dirty="0" smtClean="0"/>
              </a:p>
              <a:p>
                <a:pPr marL="227013" lvl="1" indent="-4763" eaLnBrk="1" hangingPunct="1">
                  <a:buNone/>
                </a:pPr>
                <a14:m>
                  <m:oMathPara xmlns:m="http://schemas.openxmlformats.org/officeDocument/2006/math">
                    <m:oMathParaPr>
                      <m:jc m:val="left"/>
                    </m:oMathParaPr>
                    <m:oMath xmlns:m="http://schemas.openxmlformats.org/officeDocument/2006/math">
                      <m:r>
                        <m:rPr>
                          <m:sty m:val="p"/>
                        </m:rPr>
                        <a:rPr lang="en-US" sz="2400">
                          <a:solidFill>
                            <a:schemeClr val="accent6">
                              <a:lumMod val="50000"/>
                            </a:schemeClr>
                          </a:solidFill>
                          <a:latin typeface="Cambria Math"/>
                        </a:rPr>
                        <m:t>R</m:t>
                      </m:r>
                      <m:r>
                        <a:rPr lang="en-US" sz="2400" i="1">
                          <a:solidFill>
                            <a:schemeClr val="accent6">
                              <a:lumMod val="50000"/>
                            </a:schemeClr>
                          </a:solidFill>
                          <a:latin typeface="Cambria Math"/>
                        </a:rPr>
                        <m:t>=412</m:t>
                      </m:r>
                      <m:sSup>
                        <m:sSupPr>
                          <m:ctrlPr>
                            <a:rPr lang="en-US" sz="2400" i="1">
                              <a:solidFill>
                                <a:schemeClr val="accent6">
                                  <a:lumMod val="50000"/>
                                </a:schemeClr>
                              </a:solidFill>
                              <a:latin typeface="Cambria Math"/>
                            </a:rPr>
                          </m:ctrlPr>
                        </m:sSupPr>
                        <m:e>
                          <m:r>
                            <a:rPr lang="en-US" sz="2400" i="1">
                              <a:solidFill>
                                <a:schemeClr val="accent6">
                                  <a:lumMod val="50000"/>
                                </a:schemeClr>
                              </a:solidFill>
                              <a:latin typeface="Cambria Math"/>
                            </a:rPr>
                            <m:t>𝐸</m:t>
                          </m:r>
                        </m:e>
                        <m:sup>
                          <m:r>
                            <a:rPr lang="en-US" sz="2400" i="1">
                              <a:solidFill>
                                <a:schemeClr val="accent6">
                                  <a:lumMod val="50000"/>
                                </a:schemeClr>
                              </a:solidFill>
                              <a:latin typeface="Cambria Math"/>
                            </a:rPr>
                            <m:t>1.2965−0.0954</m:t>
                          </m:r>
                          <m:func>
                            <m:funcPr>
                              <m:ctrlPr>
                                <a:rPr lang="en-US" sz="2400" i="1">
                                  <a:solidFill>
                                    <a:schemeClr val="accent6">
                                      <a:lumMod val="50000"/>
                                    </a:schemeClr>
                                  </a:solidFill>
                                  <a:latin typeface="Cambria Math"/>
                                </a:rPr>
                              </m:ctrlPr>
                            </m:funcPr>
                            <m:fName>
                              <m:r>
                                <a:rPr lang="en-US" sz="2400" b="0" i="0" smtClean="0">
                                  <a:solidFill>
                                    <a:schemeClr val="accent6">
                                      <a:lumMod val="50000"/>
                                    </a:schemeClr>
                                  </a:solidFill>
                                  <a:latin typeface="Cambria Math"/>
                                </a:rPr>
                                <m:t>(</m:t>
                              </m:r>
                              <m:r>
                                <m:rPr>
                                  <m:sty m:val="p"/>
                                </m:rPr>
                                <a:rPr lang="en-US" sz="2400">
                                  <a:solidFill>
                                    <a:schemeClr val="accent6">
                                      <a:lumMod val="50000"/>
                                    </a:schemeClr>
                                  </a:solidFill>
                                  <a:latin typeface="Cambria Math"/>
                                </a:rPr>
                                <m:t>ln</m:t>
                              </m:r>
                            </m:fName>
                            <m:e>
                              <m:r>
                                <a:rPr lang="en-US" sz="2400" i="1">
                                  <a:solidFill>
                                    <a:schemeClr val="accent6">
                                      <a:lumMod val="50000"/>
                                    </a:schemeClr>
                                  </a:solidFill>
                                  <a:latin typeface="Cambria Math"/>
                                </a:rPr>
                                <m:t>𝐸</m:t>
                              </m:r>
                              <m:r>
                                <a:rPr lang="en-US" sz="2400" b="0" i="1" smtClean="0">
                                  <a:solidFill>
                                    <a:schemeClr val="accent6">
                                      <a:lumMod val="50000"/>
                                    </a:schemeClr>
                                  </a:solidFill>
                                  <a:latin typeface="Cambria Math"/>
                                </a:rPr>
                                <m:t>)</m:t>
                              </m:r>
                            </m:e>
                          </m:func>
                        </m:sup>
                      </m:sSup>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r>
                        <a:rPr lang="en-US" sz="2400" b="0" i="1" smtClean="0">
                          <a:solidFill>
                            <a:schemeClr val="accent6">
                              <a:lumMod val="50000"/>
                            </a:schemeClr>
                          </a:solidFill>
                          <a:latin typeface="Cambria Math"/>
                        </a:rPr>
                        <m:t>𝑅</m:t>
                      </m:r>
                      <m:r>
                        <a:rPr lang="en-US" sz="2400" i="1">
                          <a:solidFill>
                            <a:schemeClr val="accent6">
                              <a:lumMod val="50000"/>
                            </a:schemeClr>
                          </a:solidFill>
                          <a:latin typeface="Cambria Math"/>
                        </a:rPr>
                        <m:t>=</m:t>
                      </m:r>
                      <m:r>
                        <a:rPr lang="en-US" sz="2400" b="0" i="1" smtClean="0">
                          <a:solidFill>
                            <a:schemeClr val="accent6">
                              <a:lumMod val="50000"/>
                            </a:schemeClr>
                          </a:solidFill>
                          <a:latin typeface="Cambria Math"/>
                        </a:rPr>
                        <m:t>(412)</m:t>
                      </m:r>
                      <m:sSup>
                        <m:sSupPr>
                          <m:ctrlPr>
                            <a:rPr lang="en-US" sz="2400" b="0" i="1" smtClean="0">
                              <a:solidFill>
                                <a:schemeClr val="accent6">
                                  <a:lumMod val="50000"/>
                                </a:schemeClr>
                              </a:solidFill>
                              <a:latin typeface="Cambria Math"/>
                            </a:rPr>
                          </m:ctrlPr>
                        </m:sSupPr>
                        <m:e>
                          <m:r>
                            <a:rPr lang="en-US" sz="2400" b="0" i="1" smtClean="0">
                              <a:solidFill>
                                <a:schemeClr val="accent6">
                                  <a:lumMod val="50000"/>
                                </a:schemeClr>
                              </a:solidFill>
                              <a:latin typeface="Cambria Math"/>
                            </a:rPr>
                            <m:t>(2.3)</m:t>
                          </m:r>
                        </m:e>
                        <m:sup>
                          <m:r>
                            <a:rPr lang="en-US" sz="2400" b="0" i="1" smtClean="0">
                              <a:solidFill>
                                <a:schemeClr val="accent6">
                                  <a:lumMod val="50000"/>
                                </a:schemeClr>
                              </a:solidFill>
                              <a:latin typeface="Cambria Math"/>
                            </a:rPr>
                            <m:t>1.2965−0.0954 (</m:t>
                          </m:r>
                          <m:func>
                            <m:funcPr>
                              <m:ctrlPr>
                                <a:rPr lang="en-US" sz="2400" b="0" i="1" smtClean="0">
                                  <a:solidFill>
                                    <a:schemeClr val="accent6">
                                      <a:lumMod val="50000"/>
                                    </a:schemeClr>
                                  </a:solidFill>
                                  <a:latin typeface="Cambria Math"/>
                                </a:rPr>
                              </m:ctrlPr>
                            </m:funcPr>
                            <m:fName>
                              <m:r>
                                <m:rPr>
                                  <m:sty m:val="p"/>
                                </m:rPr>
                                <a:rPr lang="en-US" sz="2400" b="0" i="0" smtClean="0">
                                  <a:solidFill>
                                    <a:schemeClr val="accent6">
                                      <a:lumMod val="50000"/>
                                    </a:schemeClr>
                                  </a:solidFill>
                                  <a:latin typeface="Cambria Math"/>
                                </a:rPr>
                                <m:t>ln</m:t>
                              </m:r>
                            </m:fName>
                            <m:e>
                              <m:r>
                                <a:rPr lang="en-US" sz="2400" b="0" i="1" smtClean="0">
                                  <a:solidFill>
                                    <a:schemeClr val="accent6">
                                      <a:lumMod val="50000"/>
                                    </a:schemeClr>
                                  </a:solidFill>
                                  <a:latin typeface="Cambria Math"/>
                                </a:rPr>
                                <m:t>2.3</m:t>
                              </m:r>
                            </m:e>
                          </m:func>
                          <m:r>
                            <a:rPr lang="en-US" sz="2400" b="0" i="1" smtClean="0">
                              <a:solidFill>
                                <a:schemeClr val="accent6">
                                  <a:lumMod val="50000"/>
                                </a:schemeClr>
                              </a:solidFill>
                              <a:latin typeface="Cambria Math"/>
                            </a:rPr>
                            <m:t>)</m:t>
                          </m:r>
                        </m:sup>
                      </m:sSup>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r>
                        <a:rPr lang="en-US" sz="2400" i="1">
                          <a:solidFill>
                            <a:schemeClr val="accent6">
                              <a:lumMod val="50000"/>
                            </a:schemeClr>
                          </a:solidFill>
                          <a:latin typeface="Cambria Math"/>
                        </a:rPr>
                        <m:t>𝑅</m:t>
                      </m:r>
                      <m:r>
                        <a:rPr lang="en-US" sz="2400" i="1">
                          <a:solidFill>
                            <a:schemeClr val="accent6">
                              <a:lumMod val="50000"/>
                            </a:schemeClr>
                          </a:solidFill>
                          <a:latin typeface="Cambria Math"/>
                        </a:rPr>
                        <m:t>=(412)</m:t>
                      </m:r>
                      <m:sSup>
                        <m:sSupPr>
                          <m:ctrlPr>
                            <a:rPr lang="en-US" sz="2400" i="1">
                              <a:solidFill>
                                <a:schemeClr val="accent6">
                                  <a:lumMod val="50000"/>
                                </a:schemeClr>
                              </a:solidFill>
                              <a:latin typeface="Cambria Math"/>
                            </a:rPr>
                          </m:ctrlPr>
                        </m:sSupPr>
                        <m:e>
                          <m:r>
                            <a:rPr lang="en-US" sz="2400" i="1">
                              <a:solidFill>
                                <a:schemeClr val="accent6">
                                  <a:lumMod val="50000"/>
                                </a:schemeClr>
                              </a:solidFill>
                              <a:latin typeface="Cambria Math"/>
                            </a:rPr>
                            <m:t>(2.3)</m:t>
                          </m:r>
                        </m:e>
                        <m:sup>
                          <m:r>
                            <a:rPr lang="en-US" sz="2400" i="1">
                              <a:solidFill>
                                <a:schemeClr val="accent6">
                                  <a:lumMod val="50000"/>
                                </a:schemeClr>
                              </a:solidFill>
                              <a:latin typeface="Cambria Math"/>
                            </a:rPr>
                            <m:t>1.2965−0.0954 (</m:t>
                          </m:r>
                          <m:r>
                            <a:rPr lang="en-US" sz="2400" b="0" i="1" smtClean="0">
                              <a:solidFill>
                                <a:schemeClr val="accent6">
                                  <a:lumMod val="50000"/>
                                </a:schemeClr>
                              </a:solidFill>
                              <a:latin typeface="Cambria Math"/>
                            </a:rPr>
                            <m:t>0.8329</m:t>
                          </m:r>
                          <m:r>
                            <a:rPr lang="en-US" sz="2400" i="1">
                              <a:solidFill>
                                <a:schemeClr val="accent6">
                                  <a:lumMod val="50000"/>
                                </a:schemeClr>
                              </a:solidFill>
                              <a:latin typeface="Cambria Math"/>
                            </a:rPr>
                            <m:t>)</m:t>
                          </m:r>
                        </m:sup>
                      </m:sSup>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r>
                        <a:rPr lang="en-US" sz="2400" i="1">
                          <a:solidFill>
                            <a:schemeClr val="accent6">
                              <a:lumMod val="50000"/>
                            </a:schemeClr>
                          </a:solidFill>
                          <a:latin typeface="Cambria Math"/>
                        </a:rPr>
                        <m:t>𝑅</m:t>
                      </m:r>
                      <m:r>
                        <a:rPr lang="en-US" sz="2400" i="1">
                          <a:solidFill>
                            <a:schemeClr val="accent6">
                              <a:lumMod val="50000"/>
                            </a:schemeClr>
                          </a:solidFill>
                          <a:latin typeface="Cambria Math"/>
                        </a:rPr>
                        <m:t>=(412)</m:t>
                      </m:r>
                      <m:sSup>
                        <m:sSupPr>
                          <m:ctrlPr>
                            <a:rPr lang="en-US" sz="2400" i="1">
                              <a:solidFill>
                                <a:schemeClr val="accent6">
                                  <a:lumMod val="50000"/>
                                </a:schemeClr>
                              </a:solidFill>
                              <a:latin typeface="Cambria Math"/>
                            </a:rPr>
                          </m:ctrlPr>
                        </m:sSupPr>
                        <m:e>
                          <m:r>
                            <a:rPr lang="en-US" sz="2400" i="1">
                              <a:solidFill>
                                <a:schemeClr val="accent6">
                                  <a:lumMod val="50000"/>
                                </a:schemeClr>
                              </a:solidFill>
                              <a:latin typeface="Cambria Math"/>
                            </a:rPr>
                            <m:t>(2.3)</m:t>
                          </m:r>
                        </m:e>
                        <m:sup>
                          <m:r>
                            <a:rPr lang="en-US" sz="2400" i="1">
                              <a:solidFill>
                                <a:schemeClr val="accent6">
                                  <a:lumMod val="50000"/>
                                </a:schemeClr>
                              </a:solidFill>
                              <a:latin typeface="Cambria Math"/>
                            </a:rPr>
                            <m:t>1.2965−0.0</m:t>
                          </m:r>
                          <m:r>
                            <a:rPr lang="en-US" sz="2400" b="0" i="1" smtClean="0">
                              <a:solidFill>
                                <a:schemeClr val="accent6">
                                  <a:lumMod val="50000"/>
                                </a:schemeClr>
                              </a:solidFill>
                              <a:latin typeface="Cambria Math"/>
                            </a:rPr>
                            <m:t>7946</m:t>
                          </m:r>
                        </m:sup>
                      </m:sSup>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r>
                        <a:rPr lang="en-US" sz="2400" i="1">
                          <a:solidFill>
                            <a:schemeClr val="accent6">
                              <a:lumMod val="50000"/>
                            </a:schemeClr>
                          </a:solidFill>
                          <a:latin typeface="Cambria Math"/>
                        </a:rPr>
                        <m:t>𝑅</m:t>
                      </m:r>
                      <m:r>
                        <a:rPr lang="en-US" sz="2400" i="1">
                          <a:solidFill>
                            <a:schemeClr val="accent6">
                              <a:lumMod val="50000"/>
                            </a:schemeClr>
                          </a:solidFill>
                          <a:latin typeface="Cambria Math"/>
                        </a:rPr>
                        <m:t>=(412)</m:t>
                      </m:r>
                      <m:sSup>
                        <m:sSupPr>
                          <m:ctrlPr>
                            <a:rPr lang="en-US" sz="2400" i="1">
                              <a:solidFill>
                                <a:schemeClr val="accent6">
                                  <a:lumMod val="50000"/>
                                </a:schemeClr>
                              </a:solidFill>
                              <a:latin typeface="Cambria Math"/>
                            </a:rPr>
                          </m:ctrlPr>
                        </m:sSupPr>
                        <m:e>
                          <m:r>
                            <a:rPr lang="en-US" sz="2400" i="1">
                              <a:solidFill>
                                <a:schemeClr val="accent6">
                                  <a:lumMod val="50000"/>
                                </a:schemeClr>
                              </a:solidFill>
                              <a:latin typeface="Cambria Math"/>
                            </a:rPr>
                            <m:t>(2.3)</m:t>
                          </m:r>
                        </m:e>
                        <m:sup>
                          <m:r>
                            <a:rPr lang="en-US" sz="2400" b="0" i="1" smtClean="0">
                              <a:solidFill>
                                <a:schemeClr val="accent6">
                                  <a:lumMod val="50000"/>
                                </a:schemeClr>
                              </a:solidFill>
                              <a:latin typeface="Cambria Math"/>
                            </a:rPr>
                            <m:t>1.217</m:t>
                          </m:r>
                        </m:sup>
                      </m:sSup>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r>
                        <a:rPr lang="en-US" sz="2400" i="1">
                          <a:solidFill>
                            <a:schemeClr val="accent6">
                              <a:lumMod val="50000"/>
                            </a:schemeClr>
                          </a:solidFill>
                          <a:latin typeface="Cambria Math"/>
                        </a:rPr>
                        <m:t>𝑅</m:t>
                      </m:r>
                      <m:r>
                        <a:rPr lang="en-US" sz="2400" i="1">
                          <a:solidFill>
                            <a:schemeClr val="accent6">
                              <a:lumMod val="50000"/>
                            </a:schemeClr>
                          </a:solidFill>
                          <a:latin typeface="Cambria Math"/>
                        </a:rPr>
                        <m:t>=(412)(2.756)</m:t>
                      </m:r>
                    </m:oMath>
                  </m:oMathPara>
                </a14:m>
                <a:endParaRPr lang="en-US" sz="2400" dirty="0" smtClean="0">
                  <a:solidFill>
                    <a:schemeClr val="accent6">
                      <a:lumMod val="50000"/>
                    </a:schemeClr>
                  </a:solidFill>
                </a:endParaRPr>
              </a:p>
              <a:p>
                <a:pPr marL="227013" lvl="1" indent="-4763" eaLnBrk="1" hangingPunct="1">
                  <a:buNone/>
                </a:pPr>
                <a14:m>
                  <m:oMathPara xmlns:m="http://schemas.openxmlformats.org/officeDocument/2006/math">
                    <m:oMathParaPr>
                      <m:jc m:val="left"/>
                    </m:oMathParaPr>
                    <m:oMath xmlns:m="http://schemas.openxmlformats.org/officeDocument/2006/math">
                      <m:r>
                        <a:rPr lang="en-US" sz="2400" i="1">
                          <a:solidFill>
                            <a:schemeClr val="accent6">
                              <a:lumMod val="50000"/>
                            </a:schemeClr>
                          </a:solidFill>
                          <a:latin typeface="Cambria Math"/>
                        </a:rPr>
                        <m:t>𝑅</m:t>
                      </m:r>
                      <m:r>
                        <a:rPr lang="en-US" sz="2400" i="1">
                          <a:solidFill>
                            <a:schemeClr val="accent6">
                              <a:lumMod val="50000"/>
                            </a:schemeClr>
                          </a:solidFill>
                          <a:latin typeface="Cambria Math"/>
                        </a:rPr>
                        <m:t>=1,135 </m:t>
                      </m:r>
                      <m:f>
                        <m:fPr>
                          <m:type m:val="lin"/>
                          <m:ctrlPr>
                            <a:rPr lang="en-US" sz="2400" b="0" i="1" smtClean="0">
                              <a:solidFill>
                                <a:schemeClr val="accent6">
                                  <a:lumMod val="50000"/>
                                </a:schemeClr>
                              </a:solidFill>
                              <a:latin typeface="Cambria Math"/>
                            </a:rPr>
                          </m:ctrlPr>
                        </m:fPr>
                        <m:num>
                          <m:r>
                            <a:rPr lang="en-US" sz="2400" b="0" i="1" smtClean="0">
                              <a:solidFill>
                                <a:schemeClr val="accent6">
                                  <a:lumMod val="50000"/>
                                </a:schemeClr>
                              </a:solidFill>
                              <a:latin typeface="Cambria Math"/>
                            </a:rPr>
                            <m:t>𝑚𝑔</m:t>
                          </m:r>
                        </m:num>
                        <m:den>
                          <m:sSup>
                            <m:sSupPr>
                              <m:ctrlPr>
                                <a:rPr lang="en-US" sz="2400" b="0" i="1" smtClean="0">
                                  <a:solidFill>
                                    <a:schemeClr val="accent6">
                                      <a:lumMod val="50000"/>
                                    </a:schemeClr>
                                  </a:solidFill>
                                  <a:latin typeface="Cambria Math"/>
                                </a:rPr>
                              </m:ctrlPr>
                            </m:sSupPr>
                            <m:e>
                              <m:r>
                                <a:rPr lang="en-US" sz="2400" b="0" i="1" smtClean="0">
                                  <a:solidFill>
                                    <a:schemeClr val="accent6">
                                      <a:lumMod val="50000"/>
                                    </a:schemeClr>
                                  </a:solidFill>
                                  <a:latin typeface="Cambria Math"/>
                                </a:rPr>
                                <m:t>𝑐𝑚</m:t>
                              </m:r>
                            </m:e>
                            <m:sup>
                              <m:r>
                                <a:rPr lang="en-US" sz="2400" b="0" i="1" smtClean="0">
                                  <a:solidFill>
                                    <a:schemeClr val="accent6">
                                      <a:lumMod val="50000"/>
                                    </a:schemeClr>
                                  </a:solidFill>
                                  <a:latin typeface="Cambria Math"/>
                                </a:rPr>
                                <m:t>2</m:t>
                              </m:r>
                            </m:sup>
                          </m:sSup>
                        </m:den>
                      </m:f>
                    </m:oMath>
                  </m:oMathPara>
                </a14:m>
                <a:endParaRPr lang="en-US" sz="2400" dirty="0" smtClean="0">
                  <a:solidFill>
                    <a:schemeClr val="accent6">
                      <a:lumMod val="50000"/>
                    </a:schemeClr>
                  </a:solidFill>
                </a:endParaRPr>
              </a:p>
            </p:txBody>
          </p:sp>
        </mc:Choice>
        <mc:Fallback xmlns="">
          <p:sp>
            <p:nvSpPr>
              <p:cNvPr id="34819"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l="-1880" t="-1665"/>
                </a:stretch>
              </a:blipFill>
            </p:spPr>
            <p:txBody>
              <a:bodyPr/>
              <a:lstStyle/>
              <a:p>
                <a:r>
                  <a:rPr lang="en-US">
                    <a:noFill/>
                  </a:rPr>
                  <a:t> </a:t>
                </a:r>
              </a:p>
            </p:txBody>
          </p:sp>
        </mc:Fallback>
      </mc:AlternateContent>
    </p:spTree>
    <p:extLst>
      <p:ext uri="{BB962C8B-B14F-4D97-AF65-F5344CB8AC3E}">
        <p14:creationId xmlns:p14="http://schemas.microsoft.com/office/powerpoint/2010/main" val="1726755724"/>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1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81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1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81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81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81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81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Directly Ionizing Radiation</a:t>
            </a:r>
          </a:p>
        </p:txBody>
      </p:sp>
      <p:sp>
        <p:nvSpPr>
          <p:cNvPr id="34819" name="Rectangle 3"/>
          <p:cNvSpPr>
            <a:spLocks noGrp="1" noChangeArrowheads="1"/>
          </p:cNvSpPr>
          <p:nvPr>
            <p:ph idx="1"/>
          </p:nvPr>
        </p:nvSpPr>
        <p:spPr>
          <a:xfrm>
            <a:off x="303213" y="1196975"/>
            <a:ext cx="8431212" cy="4760913"/>
          </a:xfrm>
          <a:noFill/>
        </p:spPr>
        <p:txBody>
          <a:bodyPr/>
          <a:lstStyle/>
          <a:p>
            <a:pPr marL="0" indent="0" eaLnBrk="1" hangingPunct="1">
              <a:buNone/>
            </a:pPr>
            <a:r>
              <a:rPr lang="en-US" dirty="0" smtClean="0"/>
              <a:t>Sample Problem</a:t>
            </a:r>
            <a:endParaRPr lang="en-US" dirty="0"/>
          </a:p>
          <a:p>
            <a:pPr marL="0" indent="0" eaLnBrk="1" hangingPunct="1">
              <a:buNone/>
            </a:pPr>
            <a:r>
              <a:rPr lang="en-US" sz="2000" dirty="0" smtClean="0"/>
              <a:t>How far will a </a:t>
            </a:r>
            <a:r>
              <a:rPr lang="en-US" sz="2000" baseline="30000" dirty="0" smtClean="0"/>
              <a:t>133</a:t>
            </a:r>
            <a:r>
              <a:rPr lang="en-US" sz="2000" dirty="0" smtClean="0"/>
              <a:t>Xe </a:t>
            </a:r>
            <a:r>
              <a:rPr lang="el-GR" sz="2000" dirty="0" smtClean="0">
                <a:latin typeface="Times New Roman"/>
                <a:cs typeface="Times New Roman"/>
              </a:rPr>
              <a:t>β</a:t>
            </a:r>
            <a:r>
              <a:rPr lang="en-US" sz="2000" baseline="30000" dirty="0" smtClean="0">
                <a:latin typeface="Times New Roman"/>
                <a:cs typeface="Times New Roman"/>
              </a:rPr>
              <a:t>-</a:t>
            </a:r>
            <a:r>
              <a:rPr lang="en-US" sz="2000" dirty="0" smtClean="0">
                <a:cs typeface="Tahoma" pitchFamily="34" charset="0"/>
              </a:rPr>
              <a:t> travel in air?</a:t>
            </a:r>
          </a:p>
        </p:txBody>
      </p:sp>
    </p:spTree>
    <p:extLst>
      <p:ext uri="{BB962C8B-B14F-4D97-AF65-F5344CB8AC3E}">
        <p14:creationId xmlns:p14="http://schemas.microsoft.com/office/powerpoint/2010/main" val="3456201434"/>
      </p:ext>
    </p:extLst>
  </p:cSld>
  <p:clrMapOvr>
    <a:masterClrMapping/>
  </p:clrMapOvr>
  <p:transition spd="med">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Indirectly Ionizing Radiation</a:t>
            </a:r>
          </a:p>
        </p:txBody>
      </p:sp>
      <p:sp>
        <p:nvSpPr>
          <p:cNvPr id="38915" name="Rectangle 3"/>
          <p:cNvSpPr>
            <a:spLocks noGrp="1" noChangeArrowheads="1"/>
          </p:cNvSpPr>
          <p:nvPr>
            <p:ph idx="1"/>
          </p:nvPr>
        </p:nvSpPr>
        <p:spPr>
          <a:xfrm>
            <a:off x="303213" y="1196975"/>
            <a:ext cx="8431212" cy="4760913"/>
          </a:xfrm>
          <a:noFill/>
        </p:spPr>
        <p:txBody>
          <a:bodyPr/>
          <a:lstStyle/>
          <a:p>
            <a:pPr eaLnBrk="1" hangingPunct="1"/>
            <a:r>
              <a:rPr lang="en-US" smtClean="0"/>
              <a:t>No charge </a:t>
            </a:r>
          </a:p>
          <a:p>
            <a:pPr eaLnBrk="1" hangingPunct="1"/>
            <a:r>
              <a:rPr lang="el-GR" smtClean="0">
                <a:latin typeface="Times New Roman" pitchFamily="18" charset="0"/>
                <a:cs typeface="Times New Roman" pitchFamily="18" charset="0"/>
              </a:rPr>
              <a:t>γ</a:t>
            </a:r>
            <a:r>
              <a:rPr lang="en-US" smtClean="0">
                <a:latin typeface="Times New Roman" pitchFamily="18" charset="0"/>
                <a:cs typeface="Times New Roman" pitchFamily="18" charset="0"/>
              </a:rPr>
              <a:t> </a:t>
            </a:r>
            <a:r>
              <a:rPr lang="en-US" smtClean="0">
                <a:cs typeface="Times New Roman" pitchFamily="18" charset="0"/>
              </a:rPr>
              <a:t>and </a:t>
            </a:r>
            <a:r>
              <a:rPr lang="en-US" smtClean="0">
                <a:latin typeface="Times New Roman" pitchFamily="18" charset="0"/>
                <a:cs typeface="Times New Roman" pitchFamily="18" charset="0"/>
              </a:rPr>
              <a:t>n</a:t>
            </a:r>
          </a:p>
          <a:p>
            <a:pPr eaLnBrk="1" hangingPunct="1"/>
            <a:r>
              <a:rPr lang="en-US" smtClean="0"/>
              <a:t>No Coulomb force field</a:t>
            </a:r>
          </a:p>
          <a:p>
            <a:pPr eaLnBrk="1" hangingPunct="1"/>
            <a:r>
              <a:rPr lang="en-US" smtClean="0"/>
              <a:t>Must come sufficiently close for physical dimensions to contact particles to interact</a:t>
            </a:r>
          </a:p>
          <a:p>
            <a:pPr eaLnBrk="1" hangingPunct="1"/>
            <a:r>
              <a:rPr lang="en-US" smtClean="0"/>
              <a:t>Small probability of interacting with matter</a:t>
            </a:r>
          </a:p>
        </p:txBody>
      </p:sp>
    </p:spTree>
  </p:cSld>
  <p:clrMapOvr>
    <a:masterClrMapping/>
  </p:clrMapOvr>
  <p:transition spd="med">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Indirectly Ionizing Radiation</a:t>
            </a:r>
          </a:p>
        </p:txBody>
      </p:sp>
      <p:sp>
        <p:nvSpPr>
          <p:cNvPr id="39939" name="Rectangle 3"/>
          <p:cNvSpPr>
            <a:spLocks noGrp="1" noChangeArrowheads="1"/>
          </p:cNvSpPr>
          <p:nvPr>
            <p:ph idx="1"/>
          </p:nvPr>
        </p:nvSpPr>
        <p:spPr>
          <a:xfrm>
            <a:off x="303213" y="1196975"/>
            <a:ext cx="8431212" cy="4760913"/>
          </a:xfrm>
          <a:noFill/>
        </p:spPr>
        <p:txBody>
          <a:bodyPr/>
          <a:lstStyle/>
          <a:p>
            <a:pPr lvl="1" eaLnBrk="1" hangingPunct="1"/>
            <a:r>
              <a:rPr lang="en-US" smtClean="0"/>
              <a:t>Don’t continuously lose energy by constantly interacting with absorber</a:t>
            </a:r>
          </a:p>
          <a:p>
            <a:pPr lvl="1" eaLnBrk="1" hangingPunct="1"/>
            <a:r>
              <a:rPr lang="en-US" smtClean="0"/>
              <a:t>May move “through” many atoms or molecules before contacting electron or nucleus</a:t>
            </a:r>
          </a:p>
          <a:p>
            <a:pPr lvl="1" eaLnBrk="1" hangingPunct="1"/>
            <a:r>
              <a:rPr lang="en-US" smtClean="0"/>
              <a:t>Probability of interaction depends on its energy and absorber’s density and atomic number</a:t>
            </a:r>
          </a:p>
          <a:p>
            <a:pPr lvl="1" eaLnBrk="1" hangingPunct="1"/>
            <a:r>
              <a:rPr lang="en-US" smtClean="0"/>
              <a:t>When interactions occur, produces directly ionizing particles that cause secondary ionizations</a:t>
            </a:r>
            <a:endParaRPr lang="el-GR" smtClean="0"/>
          </a:p>
        </p:txBody>
      </p:sp>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Energy Transfer Mechanisms</a:t>
            </a:r>
          </a:p>
        </p:txBody>
      </p:sp>
      <p:sp>
        <p:nvSpPr>
          <p:cNvPr id="20483" name="Rectangle 3"/>
          <p:cNvSpPr>
            <a:spLocks noGrp="1" noChangeArrowheads="1"/>
          </p:cNvSpPr>
          <p:nvPr>
            <p:ph idx="1"/>
          </p:nvPr>
        </p:nvSpPr>
        <p:spPr>
          <a:xfrm>
            <a:off x="303213" y="1196975"/>
            <a:ext cx="8431212" cy="4760913"/>
          </a:xfrm>
          <a:noFill/>
        </p:spPr>
        <p:txBody>
          <a:bodyPr/>
          <a:lstStyle/>
          <a:p>
            <a:pPr eaLnBrk="1" hangingPunct="1">
              <a:lnSpc>
                <a:spcPct val="90000"/>
              </a:lnSpc>
            </a:pPr>
            <a:r>
              <a:rPr lang="en-US" smtClean="0"/>
              <a:t>Introduction</a:t>
            </a:r>
          </a:p>
          <a:p>
            <a:pPr lvl="1" eaLnBrk="1" hangingPunct="1">
              <a:lnSpc>
                <a:spcPct val="90000"/>
              </a:lnSpc>
            </a:pPr>
            <a:r>
              <a:rPr lang="en-US" smtClean="0"/>
              <a:t>All radiation possesses energy</a:t>
            </a:r>
          </a:p>
          <a:p>
            <a:pPr lvl="2" eaLnBrk="1" hangingPunct="1">
              <a:lnSpc>
                <a:spcPct val="90000"/>
              </a:lnSpc>
            </a:pPr>
            <a:r>
              <a:rPr lang="en-US" smtClean="0"/>
              <a:t>Inherent </a:t>
            </a:r>
            <a:r>
              <a:rPr lang="en-US" smtClean="0">
                <a:latin typeface="Beachman Script" pitchFamily="18" charset="0"/>
                <a:cs typeface="Arial" pitchFamily="34" charset="0"/>
              </a:rPr>
              <a:t>—</a:t>
            </a:r>
            <a:r>
              <a:rPr lang="en-US" smtClean="0">
                <a:cs typeface="Arial" pitchFamily="34" charset="0"/>
              </a:rPr>
              <a:t> electromagnetic</a:t>
            </a:r>
          </a:p>
          <a:p>
            <a:pPr lvl="2" eaLnBrk="1" hangingPunct="1">
              <a:lnSpc>
                <a:spcPct val="90000"/>
              </a:lnSpc>
            </a:pPr>
            <a:r>
              <a:rPr lang="en-US" smtClean="0"/>
              <a:t>Kinetic </a:t>
            </a:r>
            <a:r>
              <a:rPr lang="en-US" smtClean="0">
                <a:latin typeface="Beachman Script" pitchFamily="18" charset="0"/>
                <a:cs typeface="Arial" pitchFamily="34" charset="0"/>
              </a:rPr>
              <a:t>—</a:t>
            </a:r>
            <a:r>
              <a:rPr lang="en-US" smtClean="0">
                <a:cs typeface="Arial" pitchFamily="34" charset="0"/>
              </a:rPr>
              <a:t> particulate</a:t>
            </a:r>
          </a:p>
          <a:p>
            <a:pPr lvl="1" eaLnBrk="1" hangingPunct="1"/>
            <a:r>
              <a:rPr lang="en-US" smtClean="0">
                <a:cs typeface="Arial" pitchFamily="34" charset="0"/>
              </a:rPr>
              <a:t>Interaction results in some or all of the energy being transferred to the surrounding medium</a:t>
            </a:r>
          </a:p>
          <a:p>
            <a:pPr lvl="2" eaLnBrk="1" hangingPunct="1">
              <a:lnSpc>
                <a:spcPct val="90000"/>
              </a:lnSpc>
            </a:pPr>
            <a:r>
              <a:rPr lang="en-US" smtClean="0">
                <a:cs typeface="Arial" pitchFamily="34" charset="0"/>
              </a:rPr>
              <a:t>Scattering</a:t>
            </a:r>
          </a:p>
          <a:p>
            <a:pPr lvl="2" eaLnBrk="1" hangingPunct="1">
              <a:lnSpc>
                <a:spcPct val="90000"/>
              </a:lnSpc>
            </a:pPr>
            <a:r>
              <a:rPr lang="en-US" smtClean="0">
                <a:cs typeface="Arial" pitchFamily="34" charset="0"/>
              </a:rPr>
              <a:t>Absorption</a:t>
            </a:r>
            <a:endParaRPr lang="en-US" smtClean="0"/>
          </a:p>
        </p:txBody>
      </p:sp>
    </p:spTree>
  </p:cSld>
  <p:clrMapOvr>
    <a:masterClrMapping/>
  </p:clrMapOvr>
  <p:transition spd="med">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Indirectly Ionizing Radiation</a:t>
            </a:r>
          </a:p>
        </p:txBody>
      </p:sp>
      <p:sp>
        <p:nvSpPr>
          <p:cNvPr id="40963" name="Rectangle 3"/>
          <p:cNvSpPr>
            <a:spLocks noGrp="1" noChangeArrowheads="1"/>
          </p:cNvSpPr>
          <p:nvPr>
            <p:ph idx="1"/>
          </p:nvPr>
        </p:nvSpPr>
        <p:spPr>
          <a:xfrm>
            <a:off x="303213" y="1196975"/>
            <a:ext cx="8431212" cy="4760913"/>
          </a:xfrm>
          <a:noFill/>
        </p:spPr>
        <p:txBody>
          <a:bodyPr/>
          <a:lstStyle/>
          <a:p>
            <a:pPr eaLnBrk="1" hangingPunct="1"/>
            <a:r>
              <a:rPr lang="en-US" smtClean="0"/>
              <a:t>Gamma absorption</a:t>
            </a:r>
          </a:p>
          <a:p>
            <a:pPr lvl="1" eaLnBrk="1" hangingPunct="1"/>
            <a:r>
              <a:rPr lang="el-GR" smtClean="0">
                <a:latin typeface="Times New Roman" pitchFamily="18" charset="0"/>
                <a:cs typeface="Times New Roman" pitchFamily="18" charset="0"/>
              </a:rPr>
              <a:t>γ</a:t>
            </a:r>
            <a:r>
              <a:rPr lang="en-US" smtClean="0"/>
              <a:t> and x-rays differ only in origin</a:t>
            </a:r>
          </a:p>
          <a:p>
            <a:pPr lvl="1" eaLnBrk="1" hangingPunct="1"/>
            <a:r>
              <a:rPr lang="en-US" smtClean="0"/>
              <a:t>Name used to indicate different source</a:t>
            </a:r>
          </a:p>
          <a:p>
            <a:pPr lvl="2" eaLnBrk="1" hangingPunct="1"/>
            <a:r>
              <a:rPr lang="en-US" smtClean="0"/>
              <a:t>γs originate in nucleus</a:t>
            </a:r>
          </a:p>
          <a:p>
            <a:pPr lvl="2" eaLnBrk="1" hangingPunct="1"/>
            <a:r>
              <a:rPr lang="en-US" smtClean="0"/>
              <a:t>X-rays are extra-nuclear (electron cloud)</a:t>
            </a:r>
          </a:p>
          <a:p>
            <a:pPr lvl="1" eaLnBrk="1" hangingPunct="1"/>
            <a:r>
              <a:rPr lang="en-US" smtClean="0"/>
              <a:t>Both have 0 rest mass, 0 net electrical charge, and travel at speed of light</a:t>
            </a:r>
          </a:p>
          <a:p>
            <a:pPr lvl="1" eaLnBrk="1" hangingPunct="1"/>
            <a:r>
              <a:rPr lang="en-US" smtClean="0"/>
              <a:t>Both lose energy by interacting with matter via one of three major mechanisms</a:t>
            </a:r>
            <a:endParaRPr lang="el-GR" smtClean="0"/>
          </a:p>
        </p:txBody>
      </p:sp>
    </p:spTree>
  </p:cSld>
  <p:clrMapOvr>
    <a:masterClrMapping/>
  </p:clrMapOvr>
  <p:transition spd="med">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Indirectly Ionizing Radiation</a:t>
            </a:r>
          </a:p>
        </p:txBody>
      </p:sp>
      <p:sp>
        <p:nvSpPr>
          <p:cNvPr id="41987" name="Rectangle 3"/>
          <p:cNvSpPr>
            <a:spLocks noGrp="1" noChangeArrowheads="1"/>
          </p:cNvSpPr>
          <p:nvPr>
            <p:ph idx="1"/>
          </p:nvPr>
        </p:nvSpPr>
        <p:spPr>
          <a:xfrm>
            <a:off x="303213" y="1196975"/>
            <a:ext cx="8431212" cy="4760913"/>
          </a:xfrm>
          <a:noFill/>
        </p:spPr>
        <p:txBody>
          <a:bodyPr/>
          <a:lstStyle/>
          <a:p>
            <a:pPr eaLnBrk="1" hangingPunct="1"/>
            <a:r>
              <a:rPr lang="en-US" dirty="0" smtClean="0"/>
              <a:t>Photoelectric Effect</a:t>
            </a:r>
          </a:p>
          <a:p>
            <a:pPr lvl="1" eaLnBrk="1" hangingPunct="1"/>
            <a:r>
              <a:rPr lang="en-US" dirty="0" smtClean="0"/>
              <a:t>All energy is lost – happens or doesn’t</a:t>
            </a:r>
          </a:p>
          <a:p>
            <a:pPr lvl="1" eaLnBrk="1" hangingPunct="1"/>
            <a:r>
              <a:rPr lang="en-US" dirty="0" smtClean="0"/>
              <a:t>Photon imparts all its energy to orbital e</a:t>
            </a:r>
            <a:r>
              <a:rPr lang="en-US" baseline="30000" dirty="0" smtClean="0"/>
              <a:t>-</a:t>
            </a:r>
          </a:p>
          <a:p>
            <a:pPr lvl="1" eaLnBrk="1" hangingPunct="1"/>
            <a:r>
              <a:rPr lang="en-US" dirty="0" smtClean="0"/>
              <a:t>Because pure energy, photon vanishes</a:t>
            </a:r>
          </a:p>
          <a:p>
            <a:pPr lvl="1" eaLnBrk="1" hangingPunct="1"/>
            <a:r>
              <a:rPr lang="en-US" dirty="0" smtClean="0"/>
              <a:t>Probable only for photon energies &lt; 1 </a:t>
            </a:r>
            <a:r>
              <a:rPr lang="en-US" dirty="0" err="1" smtClean="0"/>
              <a:t>MeV</a:t>
            </a:r>
            <a:endParaRPr lang="en-US" dirty="0" smtClean="0"/>
          </a:p>
          <a:p>
            <a:pPr lvl="1" eaLnBrk="1" hangingPunct="1"/>
            <a:r>
              <a:rPr lang="en-US" dirty="0" smtClean="0"/>
              <a:t>Energy imparted to orbital e</a:t>
            </a:r>
            <a:r>
              <a:rPr lang="en-US" baseline="30000" dirty="0" smtClean="0"/>
              <a:t>-</a:t>
            </a:r>
            <a:r>
              <a:rPr lang="en-US" dirty="0" smtClean="0"/>
              <a:t> in form of KE, overcoming attractive force of nucleus, usually causing e</a:t>
            </a:r>
            <a:r>
              <a:rPr lang="en-US" baseline="30000" dirty="0" smtClean="0"/>
              <a:t>-</a:t>
            </a:r>
            <a:r>
              <a:rPr lang="en-US" dirty="0" smtClean="0"/>
              <a:t> to leave orbit with great velocity</a:t>
            </a:r>
            <a:endParaRPr lang="el-GR" dirty="0" smtClean="0"/>
          </a:p>
        </p:txBody>
      </p:sp>
    </p:spTree>
  </p:cSld>
  <p:clrMapOvr>
    <a:masterClrMapping/>
  </p:clrMapOvr>
  <p:transition spd="med">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Indirectly Ionizing Radiation</a:t>
            </a:r>
          </a:p>
        </p:txBody>
      </p:sp>
      <p:sp>
        <p:nvSpPr>
          <p:cNvPr id="43011" name="Rectangle 3"/>
          <p:cNvSpPr>
            <a:spLocks noGrp="1" noChangeArrowheads="1"/>
          </p:cNvSpPr>
          <p:nvPr>
            <p:ph idx="1"/>
          </p:nvPr>
        </p:nvSpPr>
        <p:spPr>
          <a:xfrm>
            <a:off x="303213" y="1196975"/>
            <a:ext cx="8431212" cy="4760913"/>
          </a:xfrm>
          <a:noFill/>
        </p:spPr>
        <p:txBody>
          <a:bodyPr/>
          <a:lstStyle/>
          <a:p>
            <a:pPr lvl="1" eaLnBrk="1" hangingPunct="1"/>
            <a:r>
              <a:rPr lang="en-US" dirty="0" smtClean="0"/>
              <a:t>High-velocity e</a:t>
            </a:r>
            <a:r>
              <a:rPr lang="en-US" baseline="30000" dirty="0" smtClean="0"/>
              <a:t>-</a:t>
            </a:r>
            <a:r>
              <a:rPr lang="en-US" dirty="0" smtClean="0"/>
              <a:t>, called photoelectron</a:t>
            </a:r>
          </a:p>
          <a:p>
            <a:pPr lvl="2" eaLnBrk="1" hangingPunct="1"/>
            <a:r>
              <a:rPr lang="en-US" dirty="0" smtClean="0"/>
              <a:t>Directly ionizing particle</a:t>
            </a:r>
          </a:p>
          <a:p>
            <a:pPr lvl="2" eaLnBrk="1" hangingPunct="1"/>
            <a:r>
              <a:rPr lang="en-US" dirty="0" smtClean="0"/>
              <a:t>Typically has sufficient energy to cause secondary ionizations</a:t>
            </a:r>
          </a:p>
          <a:p>
            <a:pPr lvl="1" eaLnBrk="1" hangingPunct="1"/>
            <a:r>
              <a:rPr lang="en-US" dirty="0" smtClean="0"/>
              <a:t>Most photoelectrons inner-shell (K) electrons</a:t>
            </a:r>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Indirectly Ionizing Radiation</a:t>
            </a:r>
          </a:p>
        </p:txBody>
      </p:sp>
      <mc:AlternateContent xmlns:mc="http://schemas.openxmlformats.org/markup-compatibility/2006" xmlns:a14="http://schemas.microsoft.com/office/drawing/2010/main">
        <mc:Choice Requires="a14">
          <p:sp>
            <p:nvSpPr>
              <p:cNvPr id="43011" name="Rectangle 3"/>
              <p:cNvSpPr>
                <a:spLocks noGrp="1" noChangeArrowheads="1"/>
              </p:cNvSpPr>
              <p:nvPr>
                <p:ph idx="1"/>
              </p:nvPr>
            </p:nvSpPr>
            <p:spPr>
              <a:xfrm>
                <a:off x="303213" y="1196975"/>
                <a:ext cx="8431212" cy="4760913"/>
              </a:xfrm>
              <a:noFill/>
            </p:spPr>
            <p:txBody>
              <a:bodyPr/>
              <a:lstStyle/>
              <a:p>
                <a:pPr lvl="1" eaLnBrk="1" hangingPunct="1"/>
                <a:r>
                  <a:rPr lang="en-US" dirty="0" smtClean="0"/>
                  <a:t>Probability of interaction per gram of absorber (</a:t>
                </a:r>
                <a:r>
                  <a:rPr lang="el-GR" dirty="0" smtClean="0"/>
                  <a:t>σ</a:t>
                </a:r>
                <a:r>
                  <a:rPr lang="en-US" dirty="0" smtClean="0"/>
                  <a:t>)</a:t>
                </a:r>
              </a:p>
              <a:p>
                <a:pPr lvl="2" eaLnBrk="1" hangingPunct="1"/>
                <a:r>
                  <a:rPr lang="en-US" dirty="0" smtClean="0"/>
                  <a:t>Directly proportional to cube of atomic number (Z)</a:t>
                </a:r>
              </a:p>
              <a:p>
                <a:pPr lvl="2" eaLnBrk="1" hangingPunct="1"/>
                <a:r>
                  <a:rPr lang="en-US" dirty="0" smtClean="0"/>
                  <a:t>Inversely proportional to cube of photon energy (E)</a:t>
                </a:r>
              </a:p>
              <a:p>
                <a:pPr marL="914400" lvl="2" indent="0" eaLnBrk="1" hangingPunct="1">
                  <a:buNone/>
                </a:pPr>
                <a14:m>
                  <m:oMathPara xmlns:m="http://schemas.openxmlformats.org/officeDocument/2006/math">
                    <m:oMathParaPr>
                      <m:jc m:val="centerGroup"/>
                    </m:oMathParaPr>
                    <m:oMath xmlns:m="http://schemas.openxmlformats.org/officeDocument/2006/math">
                      <m:r>
                        <a:rPr lang="en-US" i="1">
                          <a:solidFill>
                            <a:schemeClr val="accent6">
                              <a:lumMod val="50000"/>
                            </a:schemeClr>
                          </a:solidFill>
                          <a:latin typeface="Cambria Math"/>
                          <a:ea typeface="Cambria Math"/>
                        </a:rPr>
                        <m:t>𝜎</m:t>
                      </m:r>
                      <m:r>
                        <a:rPr lang="en-US" i="1">
                          <a:solidFill>
                            <a:schemeClr val="accent6">
                              <a:lumMod val="50000"/>
                            </a:schemeClr>
                          </a:solidFill>
                          <a:latin typeface="Cambria Math"/>
                          <a:ea typeface="Cambria Math"/>
                        </a:rPr>
                        <m:t>=</m:t>
                      </m:r>
                      <m:f>
                        <m:fPr>
                          <m:ctrlPr>
                            <a:rPr lang="en-US" i="1">
                              <a:solidFill>
                                <a:schemeClr val="accent6">
                                  <a:lumMod val="50000"/>
                                </a:schemeClr>
                              </a:solidFill>
                              <a:latin typeface="Cambria Math"/>
                              <a:ea typeface="Cambria Math"/>
                            </a:rPr>
                          </m:ctrlPr>
                        </m:fPr>
                        <m:num>
                          <m:sSup>
                            <m:sSupPr>
                              <m:ctrlPr>
                                <a:rPr lang="en-US" i="1">
                                  <a:solidFill>
                                    <a:schemeClr val="accent6">
                                      <a:lumMod val="50000"/>
                                    </a:schemeClr>
                                  </a:solidFill>
                                  <a:latin typeface="Cambria Math"/>
                                  <a:ea typeface="Cambria Math"/>
                                </a:rPr>
                              </m:ctrlPr>
                            </m:sSupPr>
                            <m:e>
                              <m:r>
                                <a:rPr lang="en-US" i="1">
                                  <a:solidFill>
                                    <a:schemeClr val="accent6">
                                      <a:lumMod val="50000"/>
                                    </a:schemeClr>
                                  </a:solidFill>
                                  <a:latin typeface="Cambria Math"/>
                                  <a:ea typeface="Cambria Math"/>
                                </a:rPr>
                                <m:t>𝑍</m:t>
                              </m:r>
                            </m:e>
                            <m:sup>
                              <m:r>
                                <a:rPr lang="en-US" i="1">
                                  <a:solidFill>
                                    <a:schemeClr val="accent6">
                                      <a:lumMod val="50000"/>
                                    </a:schemeClr>
                                  </a:solidFill>
                                  <a:latin typeface="Cambria Math"/>
                                  <a:ea typeface="Cambria Math"/>
                                </a:rPr>
                                <m:t>3</m:t>
                              </m:r>
                            </m:sup>
                          </m:sSup>
                        </m:num>
                        <m:den>
                          <m:sSup>
                            <m:sSupPr>
                              <m:ctrlPr>
                                <a:rPr lang="en-US" i="1">
                                  <a:solidFill>
                                    <a:schemeClr val="accent6">
                                      <a:lumMod val="50000"/>
                                    </a:schemeClr>
                                  </a:solidFill>
                                  <a:latin typeface="Cambria Math"/>
                                  <a:ea typeface="Cambria Math"/>
                                </a:rPr>
                              </m:ctrlPr>
                            </m:sSupPr>
                            <m:e>
                              <m:r>
                                <a:rPr lang="en-US" i="1">
                                  <a:solidFill>
                                    <a:schemeClr val="accent6">
                                      <a:lumMod val="50000"/>
                                    </a:schemeClr>
                                  </a:solidFill>
                                  <a:latin typeface="Cambria Math"/>
                                  <a:ea typeface="Cambria Math"/>
                                </a:rPr>
                                <m:t>𝐸</m:t>
                              </m:r>
                            </m:e>
                            <m:sup>
                              <m:r>
                                <a:rPr lang="en-US" i="1">
                                  <a:solidFill>
                                    <a:schemeClr val="accent6">
                                      <a:lumMod val="50000"/>
                                    </a:schemeClr>
                                  </a:solidFill>
                                  <a:latin typeface="Cambria Math"/>
                                  <a:ea typeface="Cambria Math"/>
                                </a:rPr>
                                <m:t>3</m:t>
                              </m:r>
                            </m:sup>
                          </m:sSup>
                        </m:den>
                      </m:f>
                    </m:oMath>
                  </m:oMathPara>
                </a14:m>
                <a:endParaRPr lang="en-US" dirty="0"/>
              </a:p>
              <a:p>
                <a:pPr marL="1141413" lvl="2" indent="0" eaLnBrk="1" hangingPunct="1">
                  <a:buNone/>
                </a:pPr>
                <a:r>
                  <a:rPr lang="en-US" dirty="0" smtClean="0">
                    <a:solidFill>
                      <a:schemeClr val="accent6">
                        <a:lumMod val="50000"/>
                      </a:schemeClr>
                    </a:solidFill>
                  </a:rPr>
                  <a:t>Where:	Z = Absorber atomic number</a:t>
                </a:r>
              </a:p>
              <a:p>
                <a:pPr marL="1141413" lvl="2" indent="0" eaLnBrk="1" hangingPunct="1">
                  <a:buNone/>
                </a:pPr>
                <a:r>
                  <a:rPr lang="en-US" dirty="0">
                    <a:solidFill>
                      <a:schemeClr val="accent6">
                        <a:lumMod val="50000"/>
                      </a:schemeClr>
                    </a:solidFill>
                  </a:rPr>
                  <a:t>	</a:t>
                </a:r>
                <a:r>
                  <a:rPr lang="en-US" dirty="0" smtClean="0">
                    <a:solidFill>
                      <a:schemeClr val="accent6">
                        <a:lumMod val="50000"/>
                      </a:schemeClr>
                    </a:solidFill>
                  </a:rPr>
                  <a:t>	E = Photon energy</a:t>
                </a:r>
              </a:p>
              <a:p>
                <a:pPr lvl="2" eaLnBrk="1" hangingPunct="1"/>
                <a:endParaRPr lang="en-US" dirty="0"/>
              </a:p>
              <a:p>
                <a:pPr lvl="2" eaLnBrk="1" hangingPunct="1"/>
                <a:endParaRPr lang="en-US" dirty="0"/>
              </a:p>
              <a:p>
                <a:pPr marL="914400" lvl="2" indent="0" eaLnBrk="1" hangingPunct="1">
                  <a:buNone/>
                </a:pPr>
                <a:endParaRPr lang="en-US" dirty="0" smtClean="0"/>
              </a:p>
            </p:txBody>
          </p:sp>
        </mc:Choice>
        <mc:Fallback xmlns="">
          <p:sp>
            <p:nvSpPr>
              <p:cNvPr id="43011"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t="-1280" r="-72"/>
                </a:stretch>
              </a:blipFill>
            </p:spPr>
            <p:txBody>
              <a:bodyPr/>
              <a:lstStyle/>
              <a:p>
                <a:r>
                  <a:rPr lang="en-US">
                    <a:noFill/>
                  </a:rPr>
                  <a:t> </a:t>
                </a:r>
              </a:p>
            </p:txBody>
          </p:sp>
        </mc:Fallback>
      </mc:AlternateContent>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9770457"/>
      </p:ext>
    </p:extLst>
  </p:cSld>
  <p:clrMapOvr>
    <a:masterClrMapping/>
  </p:clrMapOvr>
  <p:transition spd="med">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Indirectly Ionizing Radiation</a:t>
            </a:r>
          </a:p>
        </p:txBody>
      </p:sp>
      <mc:AlternateContent xmlns:mc="http://schemas.openxmlformats.org/markup-compatibility/2006" xmlns:a14="http://schemas.microsoft.com/office/drawing/2010/main">
        <mc:Choice Requires="a14">
          <p:sp>
            <p:nvSpPr>
              <p:cNvPr id="43011" name="Rectangle 3"/>
              <p:cNvSpPr>
                <a:spLocks noGrp="1" noChangeArrowheads="1"/>
              </p:cNvSpPr>
              <p:nvPr>
                <p:ph idx="1"/>
              </p:nvPr>
            </p:nvSpPr>
            <p:spPr>
              <a:xfrm>
                <a:off x="303213" y="1196975"/>
                <a:ext cx="8431212" cy="4760913"/>
              </a:xfrm>
              <a:noFill/>
            </p:spPr>
            <p:txBody>
              <a:bodyPr/>
              <a:lstStyle/>
              <a:p>
                <a:pPr lvl="1" eaLnBrk="1" hangingPunct="1"/>
                <a:r>
                  <a:rPr lang="en-US" dirty="0" smtClean="0"/>
                  <a:t>When calculating </a:t>
                </a:r>
                <a:r>
                  <a:rPr lang="el-GR" dirty="0" smtClean="0"/>
                  <a:t>σ</a:t>
                </a:r>
                <a:r>
                  <a:rPr lang="en-US" dirty="0" smtClean="0"/>
                  <a:t> for absorber with &gt;1 element, must use </a:t>
                </a:r>
                <a:r>
                  <a:rPr lang="en-US" dirty="0" err="1" smtClean="0"/>
                  <a:t>Z</a:t>
                </a:r>
                <a:r>
                  <a:rPr lang="en-US" baseline="-25000" dirty="0" err="1" smtClean="0"/>
                  <a:t>eff</a:t>
                </a:r>
                <a:endParaRPr lang="en-US" baseline="-25000" dirty="0" smtClean="0"/>
              </a:p>
              <a:p>
                <a:pPr lvl="1" eaLnBrk="1" hangingPunct="1"/>
                <a:endParaRPr lang="en-US" sz="800" baseline="-25000" dirty="0" smtClean="0"/>
              </a:p>
              <a:p>
                <a:pPr marL="914400" lvl="2" indent="0" eaLnBrk="1" hangingPunct="1">
                  <a:buNone/>
                </a:pPr>
                <a14:m>
                  <m:oMathPara xmlns:m="http://schemas.openxmlformats.org/officeDocument/2006/math">
                    <m:oMathParaPr>
                      <m:jc m:val="centerGroup"/>
                    </m:oMathParaPr>
                    <m:oMath xmlns:m="http://schemas.openxmlformats.org/officeDocument/2006/math">
                      <m:sSub>
                        <m:sSubPr>
                          <m:ctrlPr>
                            <a:rPr lang="en-US" i="1" smtClean="0">
                              <a:solidFill>
                                <a:schemeClr val="accent6">
                                  <a:lumMod val="50000"/>
                                </a:schemeClr>
                              </a:solidFill>
                              <a:latin typeface="Cambria Math"/>
                            </a:rPr>
                          </m:ctrlPr>
                        </m:sSubPr>
                        <m:e>
                          <m:r>
                            <a:rPr lang="en-US" b="0" i="1" smtClean="0">
                              <a:solidFill>
                                <a:schemeClr val="accent6">
                                  <a:lumMod val="50000"/>
                                </a:schemeClr>
                              </a:solidFill>
                              <a:latin typeface="Cambria Math"/>
                            </a:rPr>
                            <m:t>𝑍</m:t>
                          </m:r>
                        </m:e>
                        <m:sub>
                          <m:r>
                            <a:rPr lang="en-US" b="0" i="1" smtClean="0">
                              <a:solidFill>
                                <a:schemeClr val="accent6">
                                  <a:lumMod val="50000"/>
                                </a:schemeClr>
                              </a:solidFill>
                              <a:latin typeface="Cambria Math"/>
                            </a:rPr>
                            <m:t>𝑒𝑓𝑓</m:t>
                          </m:r>
                        </m:sub>
                      </m:sSub>
                      <m:r>
                        <a:rPr lang="en-US" b="0" i="1" smtClean="0">
                          <a:solidFill>
                            <a:schemeClr val="accent6">
                              <a:lumMod val="50000"/>
                            </a:schemeClr>
                          </a:solidFill>
                          <a:latin typeface="Cambria Math"/>
                        </a:rPr>
                        <m:t>=</m:t>
                      </m:r>
                      <m:rad>
                        <m:radPr>
                          <m:ctrlPr>
                            <a:rPr lang="en-US" b="0" i="1" smtClean="0">
                              <a:solidFill>
                                <a:schemeClr val="accent6">
                                  <a:lumMod val="50000"/>
                                </a:schemeClr>
                              </a:solidFill>
                              <a:latin typeface="Cambria Math"/>
                            </a:rPr>
                          </m:ctrlPr>
                        </m:radPr>
                        <m:deg>
                          <m:r>
                            <m:rPr>
                              <m:brk m:alnAt="7"/>
                            </m:rPr>
                            <a:rPr lang="en-US" b="0" i="1" smtClean="0">
                              <a:solidFill>
                                <a:schemeClr val="accent6">
                                  <a:lumMod val="50000"/>
                                </a:schemeClr>
                              </a:solidFill>
                              <a:latin typeface="Cambria Math"/>
                            </a:rPr>
                            <m:t>2</m:t>
                          </m:r>
                          <m:r>
                            <a:rPr lang="en-US" b="0" i="1" smtClean="0">
                              <a:solidFill>
                                <a:schemeClr val="accent6">
                                  <a:lumMod val="50000"/>
                                </a:schemeClr>
                              </a:solidFill>
                              <a:latin typeface="Cambria Math"/>
                            </a:rPr>
                            <m:t>.94</m:t>
                          </m:r>
                        </m:deg>
                        <m:e>
                          <m:sSub>
                            <m:sSubPr>
                              <m:ctrlPr>
                                <a:rPr lang="en-US" b="0" i="1" smtClean="0">
                                  <a:solidFill>
                                    <a:schemeClr val="accent6">
                                      <a:lumMod val="50000"/>
                                    </a:schemeClr>
                                  </a:solidFill>
                                  <a:latin typeface="Cambria Math"/>
                                </a:rPr>
                              </m:ctrlPr>
                            </m:sSubPr>
                            <m:e>
                              <m:r>
                                <a:rPr lang="en-US" b="0" i="1" smtClean="0">
                                  <a:solidFill>
                                    <a:schemeClr val="accent6">
                                      <a:lumMod val="50000"/>
                                    </a:schemeClr>
                                  </a:solidFill>
                                  <a:latin typeface="Cambria Math"/>
                                </a:rPr>
                                <m:t>𝑎</m:t>
                              </m:r>
                            </m:e>
                            <m:sub>
                              <m:r>
                                <a:rPr lang="en-US" b="0" i="1" smtClean="0">
                                  <a:solidFill>
                                    <a:schemeClr val="accent6">
                                      <a:lumMod val="50000"/>
                                    </a:schemeClr>
                                  </a:solidFill>
                                  <a:latin typeface="Cambria Math"/>
                                </a:rPr>
                                <m:t>1</m:t>
                              </m:r>
                            </m:sub>
                          </m:sSub>
                          <m:sSubSup>
                            <m:sSubSupPr>
                              <m:ctrlPr>
                                <a:rPr lang="en-US" b="0" i="1" smtClean="0">
                                  <a:solidFill>
                                    <a:schemeClr val="accent6">
                                      <a:lumMod val="50000"/>
                                    </a:schemeClr>
                                  </a:solidFill>
                                  <a:latin typeface="Cambria Math"/>
                                </a:rPr>
                              </m:ctrlPr>
                            </m:sSubSupPr>
                            <m:e>
                              <m:r>
                                <a:rPr lang="en-US" b="0" i="1" smtClean="0">
                                  <a:solidFill>
                                    <a:schemeClr val="accent6">
                                      <a:lumMod val="50000"/>
                                    </a:schemeClr>
                                  </a:solidFill>
                                  <a:latin typeface="Cambria Math"/>
                                </a:rPr>
                                <m:t>𝑧</m:t>
                              </m:r>
                            </m:e>
                            <m:sub>
                              <m:r>
                                <a:rPr lang="en-US" b="0" i="1" smtClean="0">
                                  <a:solidFill>
                                    <a:schemeClr val="accent6">
                                      <a:lumMod val="50000"/>
                                    </a:schemeClr>
                                  </a:solidFill>
                                  <a:latin typeface="Cambria Math"/>
                                </a:rPr>
                                <m:t>1</m:t>
                              </m:r>
                            </m:sub>
                            <m:sup>
                              <m:r>
                                <a:rPr lang="en-US" b="0" i="1" smtClean="0">
                                  <a:solidFill>
                                    <a:schemeClr val="accent6">
                                      <a:lumMod val="50000"/>
                                    </a:schemeClr>
                                  </a:solidFill>
                                  <a:latin typeface="Cambria Math"/>
                                </a:rPr>
                                <m:t>2.94</m:t>
                              </m:r>
                            </m:sup>
                          </m:sSubSup>
                          <m:r>
                            <a:rPr lang="en-US" b="0" i="1" smtClean="0">
                              <a:solidFill>
                                <a:schemeClr val="accent6">
                                  <a:lumMod val="50000"/>
                                </a:schemeClr>
                              </a:solidFill>
                              <a:latin typeface="Cambria Math"/>
                            </a:rPr>
                            <m:t>+</m:t>
                          </m:r>
                          <m:sSub>
                            <m:sSubPr>
                              <m:ctrlPr>
                                <a:rPr lang="en-US" i="1">
                                  <a:solidFill>
                                    <a:schemeClr val="accent6">
                                      <a:lumMod val="50000"/>
                                    </a:schemeClr>
                                  </a:solidFill>
                                  <a:latin typeface="Cambria Math"/>
                                </a:rPr>
                              </m:ctrlPr>
                            </m:sSubPr>
                            <m:e>
                              <m:r>
                                <a:rPr lang="en-US" i="1">
                                  <a:solidFill>
                                    <a:schemeClr val="accent6">
                                      <a:lumMod val="50000"/>
                                    </a:schemeClr>
                                  </a:solidFill>
                                  <a:latin typeface="Cambria Math"/>
                                </a:rPr>
                                <m:t>𝑎</m:t>
                              </m:r>
                            </m:e>
                            <m:sub>
                              <m:r>
                                <a:rPr lang="en-US" b="0" i="1" smtClean="0">
                                  <a:solidFill>
                                    <a:schemeClr val="accent6">
                                      <a:lumMod val="50000"/>
                                    </a:schemeClr>
                                  </a:solidFill>
                                  <a:latin typeface="Cambria Math"/>
                                </a:rPr>
                                <m:t>2</m:t>
                              </m:r>
                            </m:sub>
                          </m:sSub>
                          <m:sSubSup>
                            <m:sSubSupPr>
                              <m:ctrlPr>
                                <a:rPr lang="en-US" i="1">
                                  <a:solidFill>
                                    <a:schemeClr val="accent6">
                                      <a:lumMod val="50000"/>
                                    </a:schemeClr>
                                  </a:solidFill>
                                  <a:latin typeface="Cambria Math"/>
                                </a:rPr>
                              </m:ctrlPr>
                            </m:sSubSupPr>
                            <m:e>
                              <m:r>
                                <a:rPr lang="en-US" i="1">
                                  <a:solidFill>
                                    <a:schemeClr val="accent6">
                                      <a:lumMod val="50000"/>
                                    </a:schemeClr>
                                  </a:solidFill>
                                  <a:latin typeface="Cambria Math"/>
                                </a:rPr>
                                <m:t>𝑧</m:t>
                              </m:r>
                            </m:e>
                            <m:sub>
                              <m:r>
                                <a:rPr lang="en-US" b="0" i="1" smtClean="0">
                                  <a:solidFill>
                                    <a:schemeClr val="accent6">
                                      <a:lumMod val="50000"/>
                                    </a:schemeClr>
                                  </a:solidFill>
                                  <a:latin typeface="Cambria Math"/>
                                </a:rPr>
                                <m:t>2</m:t>
                              </m:r>
                            </m:sub>
                            <m:sup>
                              <m:r>
                                <a:rPr lang="en-US" i="1">
                                  <a:solidFill>
                                    <a:schemeClr val="accent6">
                                      <a:lumMod val="50000"/>
                                    </a:schemeClr>
                                  </a:solidFill>
                                  <a:latin typeface="Cambria Math"/>
                                </a:rPr>
                                <m:t>2.94</m:t>
                              </m:r>
                            </m:sup>
                          </m:sSubSup>
                          <m:r>
                            <a:rPr lang="en-US" i="1" smtClean="0">
                              <a:solidFill>
                                <a:schemeClr val="accent6">
                                  <a:lumMod val="50000"/>
                                </a:schemeClr>
                              </a:solidFill>
                              <a:latin typeface="Cambria Math"/>
                              <a:ea typeface="Cambria Math"/>
                            </a:rPr>
                            <m:t>⋯</m:t>
                          </m:r>
                          <m:r>
                            <a:rPr lang="en-US" b="0" i="1" smtClean="0">
                              <a:solidFill>
                                <a:schemeClr val="accent6">
                                  <a:lumMod val="50000"/>
                                </a:schemeClr>
                              </a:solidFill>
                              <a:latin typeface="Cambria Math"/>
                              <a:ea typeface="Cambria Math"/>
                            </a:rPr>
                            <m:t>+</m:t>
                          </m:r>
                          <m:sSub>
                            <m:sSubPr>
                              <m:ctrlPr>
                                <a:rPr lang="en-US" i="1">
                                  <a:solidFill>
                                    <a:schemeClr val="accent6">
                                      <a:lumMod val="50000"/>
                                    </a:schemeClr>
                                  </a:solidFill>
                                  <a:latin typeface="Cambria Math"/>
                                </a:rPr>
                              </m:ctrlPr>
                            </m:sSubPr>
                            <m:e>
                              <m:r>
                                <a:rPr lang="en-US" i="1">
                                  <a:solidFill>
                                    <a:schemeClr val="accent6">
                                      <a:lumMod val="50000"/>
                                    </a:schemeClr>
                                  </a:solidFill>
                                  <a:latin typeface="Cambria Math"/>
                                </a:rPr>
                                <m:t>𝑎</m:t>
                              </m:r>
                            </m:e>
                            <m:sub>
                              <m:r>
                                <a:rPr lang="en-US" b="0" i="1" smtClean="0">
                                  <a:solidFill>
                                    <a:schemeClr val="accent6">
                                      <a:lumMod val="50000"/>
                                    </a:schemeClr>
                                  </a:solidFill>
                                  <a:latin typeface="Cambria Math"/>
                                </a:rPr>
                                <m:t>𝑛</m:t>
                              </m:r>
                            </m:sub>
                          </m:sSub>
                          <m:sSubSup>
                            <m:sSubSupPr>
                              <m:ctrlPr>
                                <a:rPr lang="en-US" i="1">
                                  <a:solidFill>
                                    <a:schemeClr val="accent6">
                                      <a:lumMod val="50000"/>
                                    </a:schemeClr>
                                  </a:solidFill>
                                  <a:latin typeface="Cambria Math"/>
                                </a:rPr>
                              </m:ctrlPr>
                            </m:sSubSupPr>
                            <m:e>
                              <m:r>
                                <a:rPr lang="en-US" i="1">
                                  <a:solidFill>
                                    <a:schemeClr val="accent6">
                                      <a:lumMod val="50000"/>
                                    </a:schemeClr>
                                  </a:solidFill>
                                  <a:latin typeface="Cambria Math"/>
                                </a:rPr>
                                <m:t>𝑧</m:t>
                              </m:r>
                            </m:e>
                            <m:sub>
                              <m:r>
                                <a:rPr lang="en-US" b="0" i="1" smtClean="0">
                                  <a:solidFill>
                                    <a:schemeClr val="accent6">
                                      <a:lumMod val="50000"/>
                                    </a:schemeClr>
                                  </a:solidFill>
                                  <a:latin typeface="Cambria Math"/>
                                </a:rPr>
                                <m:t>𝑛</m:t>
                              </m:r>
                            </m:sub>
                            <m:sup>
                              <m:r>
                                <a:rPr lang="en-US" i="1">
                                  <a:solidFill>
                                    <a:schemeClr val="accent6">
                                      <a:lumMod val="50000"/>
                                    </a:schemeClr>
                                  </a:solidFill>
                                  <a:latin typeface="Cambria Math"/>
                                </a:rPr>
                                <m:t>2.94</m:t>
                              </m:r>
                            </m:sup>
                          </m:sSubSup>
                        </m:e>
                      </m:rad>
                    </m:oMath>
                  </m:oMathPara>
                </a14:m>
                <a:endParaRPr lang="en-US" dirty="0" smtClean="0">
                  <a:solidFill>
                    <a:schemeClr val="accent6">
                      <a:lumMod val="50000"/>
                    </a:schemeClr>
                  </a:solidFill>
                </a:endParaRPr>
              </a:p>
              <a:p>
                <a:pPr lvl="2" eaLnBrk="1" hangingPunct="1"/>
                <a:endParaRPr lang="en-US" sz="800" dirty="0" smtClean="0"/>
              </a:p>
              <a:p>
                <a:pPr lvl="2" eaLnBrk="1" hangingPunct="1"/>
                <a:r>
                  <a:rPr lang="en-US" dirty="0" smtClean="0"/>
                  <a:t>a</a:t>
                </a:r>
                <a:r>
                  <a:rPr lang="en-US" baseline="-25000" dirty="0" smtClean="0"/>
                  <a:t>1</a:t>
                </a:r>
                <a:r>
                  <a:rPr lang="en-US" dirty="0" smtClean="0"/>
                  <a:t> and a</a:t>
                </a:r>
                <a:r>
                  <a:rPr lang="en-US" baseline="-25000" dirty="0" smtClean="0"/>
                  <a:t>2</a:t>
                </a:r>
                <a:r>
                  <a:rPr lang="en-US" dirty="0" smtClean="0"/>
                  <a:t> are the fraction of total electrons in the compound</a:t>
                </a:r>
              </a:p>
              <a:p>
                <a:pPr lvl="2" eaLnBrk="1" hangingPunct="1"/>
                <a:r>
                  <a:rPr lang="en-US" dirty="0" smtClean="0"/>
                  <a:t>For water (H</a:t>
                </a:r>
                <a:r>
                  <a:rPr lang="en-US" baseline="-25000" dirty="0" smtClean="0"/>
                  <a:t>2</a:t>
                </a:r>
                <a:r>
                  <a:rPr lang="en-US" dirty="0" smtClean="0"/>
                  <a:t>O) = 10 electrons total</a:t>
                </a:r>
              </a:p>
              <a:p>
                <a:pPr lvl="3" eaLnBrk="1" hangingPunct="1"/>
                <a:r>
                  <a:rPr lang="en-US" dirty="0" smtClean="0"/>
                  <a:t>H = 2/10 = 0.2</a:t>
                </a:r>
              </a:p>
              <a:p>
                <a:pPr lvl="3" eaLnBrk="1" hangingPunct="1"/>
                <a:r>
                  <a:rPr lang="en-US" dirty="0" smtClean="0"/>
                  <a:t>O = 8/10 = 0.8</a:t>
                </a:r>
              </a:p>
            </p:txBody>
          </p:sp>
        </mc:Choice>
        <mc:Fallback xmlns="">
          <p:sp>
            <p:nvSpPr>
              <p:cNvPr id="43011" name="Rectangle 3"/>
              <p:cNvSpPr>
                <a:spLocks noGrp="1" noRot="1" noChangeAspect="1" noMove="1" noResize="1" noEditPoints="1" noAdjustHandles="1" noChangeArrowheads="1" noChangeShapeType="1" noTextEdit="1"/>
              </p:cNvSpPr>
              <p:nvPr>
                <p:ph type="body" idx="1"/>
              </p:nvPr>
            </p:nvSpPr>
            <p:spPr>
              <a:xfrm>
                <a:off x="303213" y="1196975"/>
                <a:ext cx="8431212" cy="4760913"/>
              </a:xfrm>
              <a:blipFill rotWithShape="1">
                <a:blip r:embed="rId3"/>
                <a:stretch>
                  <a:fillRect t="-1280"/>
                </a:stretch>
              </a:blipFill>
            </p:spPr>
            <p:txBody>
              <a:bodyPr/>
              <a:lstStyle/>
              <a:p>
                <a:r>
                  <a:rPr lang="en-US">
                    <a:noFill/>
                  </a:rPr>
                  <a:t> </a:t>
                </a:r>
              </a:p>
            </p:txBody>
          </p:sp>
        </mc:Fallback>
      </mc:AlternateContent>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Indirectly Ionizing Radiation</a:t>
            </a:r>
          </a:p>
        </p:txBody>
      </p:sp>
      <mc:AlternateContent xmlns:mc="http://schemas.openxmlformats.org/markup-compatibility/2006" xmlns:a14="http://schemas.microsoft.com/office/drawing/2010/main">
        <mc:Choice Requires="a14">
          <p:sp>
            <p:nvSpPr>
              <p:cNvPr id="43011" name="Rectangle 3"/>
              <p:cNvSpPr>
                <a:spLocks noGrp="1" noChangeArrowheads="1"/>
              </p:cNvSpPr>
              <p:nvPr>
                <p:ph idx="1"/>
              </p:nvPr>
            </p:nvSpPr>
            <p:spPr>
              <a:xfrm>
                <a:off x="356394" y="1471280"/>
                <a:ext cx="8431212" cy="5062342"/>
              </a:xfrm>
              <a:noFill/>
            </p:spPr>
            <p:txBody>
              <a:bodyPr/>
              <a:lstStyle/>
              <a:p>
                <a:pPr marL="0" lvl="1" indent="0" eaLnBrk="1" hangingPunct="1">
                  <a:buNone/>
                </a:pPr>
                <a:r>
                  <a:rPr lang="en-US" b="1" dirty="0" smtClean="0"/>
                  <a:t>Sample Problem</a:t>
                </a:r>
              </a:p>
              <a:p>
                <a:pPr marL="0" lvl="1" indent="0" eaLnBrk="1" hangingPunct="1">
                  <a:buNone/>
                </a:pPr>
                <a:r>
                  <a:rPr lang="en-US" sz="2000" dirty="0" smtClean="0"/>
                  <a:t>What is the probability of a 661 keV photon interacting with a water molecule?</a:t>
                </a:r>
              </a:p>
              <a:p>
                <a:pPr lvl="1" eaLnBrk="1" hangingPunct="1"/>
                <a:endParaRPr lang="en-US" sz="800" baseline="-25000" dirty="0" smtClean="0"/>
              </a:p>
              <a:p>
                <a:pPr marL="0" lvl="2" indent="0" eaLnBrk="1" hangingPunct="1">
                  <a:buNone/>
                </a:pPr>
                <a14:m>
                  <m:oMathPara xmlns:m="http://schemas.openxmlformats.org/officeDocument/2006/math">
                    <m:oMathParaPr>
                      <m:jc m:val="left"/>
                    </m:oMathParaPr>
                    <m:oMath xmlns:m="http://schemas.openxmlformats.org/officeDocument/2006/math">
                      <m:sSub>
                        <m:sSubPr>
                          <m:ctrlPr>
                            <a:rPr lang="en-US" sz="2000" i="1" smtClean="0">
                              <a:solidFill>
                                <a:schemeClr val="accent6">
                                  <a:lumMod val="50000"/>
                                </a:schemeClr>
                              </a:solidFill>
                              <a:latin typeface="Cambria Math"/>
                            </a:rPr>
                          </m:ctrlPr>
                        </m:sSubPr>
                        <m:e>
                          <m:r>
                            <a:rPr lang="en-US" sz="2000" b="0" i="1" smtClean="0">
                              <a:solidFill>
                                <a:schemeClr val="accent6">
                                  <a:lumMod val="50000"/>
                                </a:schemeClr>
                              </a:solidFill>
                              <a:latin typeface="Cambria Math"/>
                            </a:rPr>
                            <m:t>𝑍</m:t>
                          </m:r>
                        </m:e>
                        <m:sub>
                          <m:r>
                            <a:rPr lang="en-US" sz="2000" b="0" i="1" smtClean="0">
                              <a:solidFill>
                                <a:schemeClr val="accent6">
                                  <a:lumMod val="50000"/>
                                </a:schemeClr>
                              </a:solidFill>
                              <a:latin typeface="Cambria Math"/>
                            </a:rPr>
                            <m:t>𝑒𝑓𝑓</m:t>
                          </m:r>
                        </m:sub>
                      </m:sSub>
                      <m:r>
                        <a:rPr lang="en-US" sz="2000" b="0" i="1" smtClean="0">
                          <a:solidFill>
                            <a:schemeClr val="accent6">
                              <a:lumMod val="50000"/>
                            </a:schemeClr>
                          </a:solidFill>
                          <a:latin typeface="Cambria Math"/>
                        </a:rPr>
                        <m:t>=</m:t>
                      </m:r>
                      <m:rad>
                        <m:radPr>
                          <m:ctrlPr>
                            <a:rPr lang="en-US" sz="2000" b="0" i="1" smtClean="0">
                              <a:solidFill>
                                <a:schemeClr val="accent6">
                                  <a:lumMod val="50000"/>
                                </a:schemeClr>
                              </a:solidFill>
                              <a:latin typeface="Cambria Math"/>
                            </a:rPr>
                          </m:ctrlPr>
                        </m:radPr>
                        <m:deg>
                          <m:r>
                            <m:rPr>
                              <m:brk m:alnAt="7"/>
                            </m:rPr>
                            <a:rPr lang="en-US" sz="2000" b="0" i="1" smtClean="0">
                              <a:solidFill>
                                <a:schemeClr val="accent6">
                                  <a:lumMod val="50000"/>
                                </a:schemeClr>
                              </a:solidFill>
                              <a:latin typeface="Cambria Math"/>
                            </a:rPr>
                            <m:t>2</m:t>
                          </m:r>
                          <m:r>
                            <a:rPr lang="en-US" sz="2000" b="0" i="1" smtClean="0">
                              <a:solidFill>
                                <a:schemeClr val="accent6">
                                  <a:lumMod val="50000"/>
                                </a:schemeClr>
                              </a:solidFill>
                              <a:latin typeface="Cambria Math"/>
                            </a:rPr>
                            <m:t>.94</m:t>
                          </m:r>
                        </m:deg>
                        <m:e>
                          <m:sSub>
                            <m:sSubPr>
                              <m:ctrlPr>
                                <a:rPr lang="en-US" sz="2000" b="0" i="1" smtClean="0">
                                  <a:solidFill>
                                    <a:schemeClr val="accent6">
                                      <a:lumMod val="50000"/>
                                    </a:schemeClr>
                                  </a:solidFill>
                                  <a:latin typeface="Cambria Math"/>
                                </a:rPr>
                              </m:ctrlPr>
                            </m:sSubPr>
                            <m:e>
                              <m:r>
                                <a:rPr lang="en-US" sz="2000" b="0" i="1" smtClean="0">
                                  <a:solidFill>
                                    <a:schemeClr val="accent6">
                                      <a:lumMod val="50000"/>
                                    </a:schemeClr>
                                  </a:solidFill>
                                  <a:latin typeface="Cambria Math"/>
                                </a:rPr>
                                <m:t>𝑎</m:t>
                              </m:r>
                            </m:e>
                            <m:sub>
                              <m:r>
                                <a:rPr lang="en-US" sz="2000" b="0" i="1" smtClean="0">
                                  <a:solidFill>
                                    <a:schemeClr val="accent6">
                                      <a:lumMod val="50000"/>
                                    </a:schemeClr>
                                  </a:solidFill>
                                  <a:latin typeface="Cambria Math"/>
                                </a:rPr>
                                <m:t>𝐻</m:t>
                              </m:r>
                            </m:sub>
                          </m:sSub>
                          <m:sSubSup>
                            <m:sSubSupPr>
                              <m:ctrlPr>
                                <a:rPr lang="en-US" sz="2000" b="0" i="1" smtClean="0">
                                  <a:solidFill>
                                    <a:schemeClr val="accent6">
                                      <a:lumMod val="50000"/>
                                    </a:schemeClr>
                                  </a:solidFill>
                                  <a:latin typeface="Cambria Math"/>
                                </a:rPr>
                              </m:ctrlPr>
                            </m:sSubSupPr>
                            <m:e>
                              <m:r>
                                <a:rPr lang="en-US" sz="2000" b="0" i="1" smtClean="0">
                                  <a:solidFill>
                                    <a:schemeClr val="accent6">
                                      <a:lumMod val="50000"/>
                                    </a:schemeClr>
                                  </a:solidFill>
                                  <a:latin typeface="Cambria Math"/>
                                </a:rPr>
                                <m:t>𝑧</m:t>
                              </m:r>
                            </m:e>
                            <m:sub>
                              <m:r>
                                <a:rPr lang="en-US" sz="2000" b="0" i="1" smtClean="0">
                                  <a:solidFill>
                                    <a:schemeClr val="accent6">
                                      <a:lumMod val="50000"/>
                                    </a:schemeClr>
                                  </a:solidFill>
                                  <a:latin typeface="Cambria Math"/>
                                </a:rPr>
                                <m:t>𝐻</m:t>
                              </m:r>
                            </m:sub>
                            <m:sup>
                              <m:r>
                                <a:rPr lang="en-US" sz="2000" b="0" i="1" smtClean="0">
                                  <a:solidFill>
                                    <a:schemeClr val="accent6">
                                      <a:lumMod val="50000"/>
                                    </a:schemeClr>
                                  </a:solidFill>
                                  <a:latin typeface="Cambria Math"/>
                                </a:rPr>
                                <m:t>2.94</m:t>
                              </m:r>
                            </m:sup>
                          </m:sSubSup>
                          <m:r>
                            <a:rPr lang="en-US" sz="2000" b="0" i="1" smtClean="0">
                              <a:solidFill>
                                <a:schemeClr val="accent6">
                                  <a:lumMod val="50000"/>
                                </a:schemeClr>
                              </a:solidFill>
                              <a:latin typeface="Cambria Math"/>
                            </a:rPr>
                            <m:t>+</m:t>
                          </m:r>
                          <m:sSub>
                            <m:sSubPr>
                              <m:ctrlPr>
                                <a:rPr lang="en-US" sz="2000" i="1">
                                  <a:solidFill>
                                    <a:schemeClr val="accent6">
                                      <a:lumMod val="50000"/>
                                    </a:schemeClr>
                                  </a:solidFill>
                                  <a:latin typeface="Cambria Math"/>
                                </a:rPr>
                              </m:ctrlPr>
                            </m:sSubPr>
                            <m:e>
                              <m:r>
                                <a:rPr lang="en-US" sz="2000" i="1">
                                  <a:solidFill>
                                    <a:schemeClr val="accent6">
                                      <a:lumMod val="50000"/>
                                    </a:schemeClr>
                                  </a:solidFill>
                                  <a:latin typeface="Cambria Math"/>
                                </a:rPr>
                                <m:t>𝑎</m:t>
                              </m:r>
                            </m:e>
                            <m:sub>
                              <m:r>
                                <a:rPr lang="en-US" sz="2000" b="0" i="1" smtClean="0">
                                  <a:solidFill>
                                    <a:schemeClr val="accent6">
                                      <a:lumMod val="50000"/>
                                    </a:schemeClr>
                                  </a:solidFill>
                                  <a:latin typeface="Cambria Math"/>
                                </a:rPr>
                                <m:t>𝑂</m:t>
                              </m:r>
                            </m:sub>
                          </m:sSub>
                          <m:sSubSup>
                            <m:sSubSupPr>
                              <m:ctrlPr>
                                <a:rPr lang="en-US" sz="2000" i="1">
                                  <a:solidFill>
                                    <a:schemeClr val="accent6">
                                      <a:lumMod val="50000"/>
                                    </a:schemeClr>
                                  </a:solidFill>
                                  <a:latin typeface="Cambria Math"/>
                                </a:rPr>
                              </m:ctrlPr>
                            </m:sSubSupPr>
                            <m:e>
                              <m:r>
                                <a:rPr lang="en-US" sz="2000" i="1">
                                  <a:solidFill>
                                    <a:schemeClr val="accent6">
                                      <a:lumMod val="50000"/>
                                    </a:schemeClr>
                                  </a:solidFill>
                                  <a:latin typeface="Cambria Math"/>
                                </a:rPr>
                                <m:t>𝑧</m:t>
                              </m:r>
                            </m:e>
                            <m:sub>
                              <m:r>
                                <a:rPr lang="en-US" sz="2000" b="0" i="1" smtClean="0">
                                  <a:solidFill>
                                    <a:schemeClr val="accent6">
                                      <a:lumMod val="50000"/>
                                    </a:schemeClr>
                                  </a:solidFill>
                                  <a:latin typeface="Cambria Math"/>
                                </a:rPr>
                                <m:t>𝑂</m:t>
                              </m:r>
                            </m:sub>
                            <m:sup>
                              <m:r>
                                <a:rPr lang="en-US" sz="2000" i="1">
                                  <a:solidFill>
                                    <a:schemeClr val="accent6">
                                      <a:lumMod val="50000"/>
                                    </a:schemeClr>
                                  </a:solidFill>
                                  <a:latin typeface="Cambria Math"/>
                                </a:rPr>
                                <m:t>2.94</m:t>
                              </m:r>
                            </m:sup>
                          </m:sSubSup>
                        </m:e>
                      </m:rad>
                    </m:oMath>
                  </m:oMathPara>
                </a14:m>
                <a:endParaRPr lang="en-US" sz="2000" dirty="0" smtClean="0">
                  <a:solidFill>
                    <a:schemeClr val="accent6">
                      <a:lumMod val="50000"/>
                    </a:schemeClr>
                  </a:solidFill>
                </a:endParaRPr>
              </a:p>
              <a:p>
                <a:pPr marL="0" lvl="2" indent="0" eaLnBrk="1" hangingPunct="1">
                  <a:buNone/>
                </a:pPr>
                <a:endParaRPr lang="en-US" sz="800" dirty="0" smtClean="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sSub>
                        <m:sSubPr>
                          <m:ctrlPr>
                            <a:rPr lang="en-US" sz="2000" i="1">
                              <a:solidFill>
                                <a:schemeClr val="accent6">
                                  <a:lumMod val="50000"/>
                                </a:schemeClr>
                              </a:solidFill>
                              <a:latin typeface="Cambria Math"/>
                            </a:rPr>
                          </m:ctrlPr>
                        </m:sSubPr>
                        <m:e>
                          <m:r>
                            <a:rPr lang="en-US" sz="2000" i="1">
                              <a:solidFill>
                                <a:schemeClr val="accent6">
                                  <a:lumMod val="50000"/>
                                </a:schemeClr>
                              </a:solidFill>
                              <a:latin typeface="Cambria Math"/>
                            </a:rPr>
                            <m:t>𝑍</m:t>
                          </m:r>
                        </m:e>
                        <m:sub>
                          <m:r>
                            <a:rPr lang="en-US" sz="2000" i="1">
                              <a:solidFill>
                                <a:schemeClr val="accent6">
                                  <a:lumMod val="50000"/>
                                </a:schemeClr>
                              </a:solidFill>
                              <a:latin typeface="Cambria Math"/>
                            </a:rPr>
                            <m:t>𝑒𝑓𝑓</m:t>
                          </m:r>
                        </m:sub>
                      </m:sSub>
                      <m:r>
                        <a:rPr lang="en-US" sz="2000" i="1">
                          <a:solidFill>
                            <a:schemeClr val="accent6">
                              <a:lumMod val="50000"/>
                            </a:schemeClr>
                          </a:solidFill>
                          <a:latin typeface="Cambria Math"/>
                        </a:rPr>
                        <m:t>=</m:t>
                      </m:r>
                      <m:rad>
                        <m:radPr>
                          <m:ctrlPr>
                            <a:rPr lang="en-US" sz="2000" i="1">
                              <a:solidFill>
                                <a:schemeClr val="accent6">
                                  <a:lumMod val="50000"/>
                                </a:schemeClr>
                              </a:solidFill>
                              <a:latin typeface="Cambria Math"/>
                            </a:rPr>
                          </m:ctrlPr>
                        </m:radPr>
                        <m:deg>
                          <m:r>
                            <m:rPr>
                              <m:brk m:alnAt="7"/>
                            </m:rPr>
                            <a:rPr lang="en-US" sz="2000" i="1">
                              <a:solidFill>
                                <a:schemeClr val="accent6">
                                  <a:lumMod val="50000"/>
                                </a:schemeClr>
                              </a:solidFill>
                              <a:latin typeface="Cambria Math"/>
                            </a:rPr>
                            <m:t>2</m:t>
                          </m:r>
                          <m:r>
                            <a:rPr lang="en-US" sz="2000" i="1">
                              <a:solidFill>
                                <a:schemeClr val="accent6">
                                  <a:lumMod val="50000"/>
                                </a:schemeClr>
                              </a:solidFill>
                              <a:latin typeface="Cambria Math"/>
                            </a:rPr>
                            <m:t>.94</m:t>
                          </m:r>
                        </m:deg>
                        <m:e>
                          <m:r>
                            <a:rPr lang="en-US" sz="2000" b="0" i="1" smtClean="0">
                              <a:solidFill>
                                <a:schemeClr val="accent6">
                                  <a:lumMod val="50000"/>
                                </a:schemeClr>
                              </a:solidFill>
                              <a:latin typeface="Cambria Math"/>
                            </a:rPr>
                            <m:t>(0.2)</m:t>
                          </m:r>
                          <m:sSup>
                            <m:sSupPr>
                              <m:ctrlPr>
                                <a:rPr lang="en-US" sz="2000" b="0" i="1" smtClean="0">
                                  <a:solidFill>
                                    <a:schemeClr val="accent6">
                                      <a:lumMod val="50000"/>
                                    </a:schemeClr>
                                  </a:solidFill>
                                  <a:latin typeface="Cambria Math"/>
                                </a:rPr>
                              </m:ctrlPr>
                            </m:sSupPr>
                            <m:e>
                              <m:d>
                                <m:dPr>
                                  <m:ctrlPr>
                                    <a:rPr lang="en-US" sz="2000" b="0" i="1" smtClean="0">
                                      <a:solidFill>
                                        <a:schemeClr val="accent6">
                                          <a:lumMod val="50000"/>
                                        </a:schemeClr>
                                      </a:solidFill>
                                      <a:latin typeface="Cambria Math"/>
                                    </a:rPr>
                                  </m:ctrlPr>
                                </m:dPr>
                                <m:e>
                                  <m:r>
                                    <a:rPr lang="en-US" sz="2000" b="0" i="1" smtClean="0">
                                      <a:solidFill>
                                        <a:schemeClr val="accent6">
                                          <a:lumMod val="50000"/>
                                        </a:schemeClr>
                                      </a:solidFill>
                                      <a:latin typeface="Cambria Math"/>
                                    </a:rPr>
                                    <m:t>1</m:t>
                                  </m:r>
                                </m:e>
                              </m:d>
                            </m:e>
                            <m:sup>
                              <m:r>
                                <a:rPr lang="en-US" sz="2000" b="0" i="1" smtClean="0">
                                  <a:solidFill>
                                    <a:schemeClr val="accent6">
                                      <a:lumMod val="50000"/>
                                    </a:schemeClr>
                                  </a:solidFill>
                                  <a:latin typeface="Cambria Math"/>
                                </a:rPr>
                                <m:t>2.94</m:t>
                              </m:r>
                            </m:sup>
                          </m:sSup>
                          <m:r>
                            <a:rPr lang="en-US" sz="2000" i="1" smtClean="0">
                              <a:solidFill>
                                <a:schemeClr val="accent6">
                                  <a:lumMod val="50000"/>
                                </a:schemeClr>
                              </a:solidFill>
                              <a:latin typeface="Cambria Math"/>
                            </a:rPr>
                            <m:t> </m:t>
                          </m:r>
                          <m:r>
                            <a:rPr lang="en-US" sz="2000" i="1">
                              <a:solidFill>
                                <a:schemeClr val="accent6">
                                  <a:lumMod val="50000"/>
                                </a:schemeClr>
                              </a:solidFill>
                              <a:latin typeface="Cambria Math"/>
                            </a:rPr>
                            <m:t>+</m:t>
                          </m:r>
                          <m:r>
                            <a:rPr lang="en-US" sz="2000" b="0" i="1" smtClean="0">
                              <a:solidFill>
                                <a:schemeClr val="accent6">
                                  <a:lumMod val="50000"/>
                                </a:schemeClr>
                              </a:solidFill>
                              <a:latin typeface="Cambria Math"/>
                            </a:rPr>
                            <m:t>(0.8)</m:t>
                          </m:r>
                          <m:sSup>
                            <m:sSupPr>
                              <m:ctrlPr>
                                <a:rPr lang="en-US" sz="2000" b="0" i="1" smtClean="0">
                                  <a:solidFill>
                                    <a:schemeClr val="accent6">
                                      <a:lumMod val="50000"/>
                                    </a:schemeClr>
                                  </a:solidFill>
                                  <a:latin typeface="Cambria Math"/>
                                </a:rPr>
                              </m:ctrlPr>
                            </m:sSupPr>
                            <m:e>
                              <m:r>
                                <a:rPr lang="en-US" sz="2000" b="0" i="1" smtClean="0">
                                  <a:solidFill>
                                    <a:schemeClr val="accent6">
                                      <a:lumMod val="50000"/>
                                    </a:schemeClr>
                                  </a:solidFill>
                                  <a:latin typeface="Cambria Math"/>
                                </a:rPr>
                                <m:t>(8)</m:t>
                              </m:r>
                            </m:e>
                            <m:sup>
                              <m:r>
                                <a:rPr lang="en-US" sz="2000" b="0" i="1" smtClean="0">
                                  <a:solidFill>
                                    <a:schemeClr val="accent6">
                                      <a:lumMod val="50000"/>
                                    </a:schemeClr>
                                  </a:solidFill>
                                  <a:latin typeface="Cambria Math"/>
                                </a:rPr>
                                <m:t>2.94</m:t>
                              </m:r>
                            </m:sup>
                          </m:sSup>
                          <m:r>
                            <a:rPr lang="en-US" sz="2000" i="1" smtClean="0">
                              <a:solidFill>
                                <a:schemeClr val="accent6">
                                  <a:lumMod val="50000"/>
                                </a:schemeClr>
                              </a:solidFill>
                              <a:latin typeface="Cambria Math"/>
                            </a:rPr>
                            <m:t> </m:t>
                          </m:r>
                        </m:e>
                      </m:rad>
                    </m:oMath>
                  </m:oMathPara>
                </a14:m>
                <a:endParaRPr lang="en-US" sz="2000" dirty="0" smtClean="0">
                  <a:solidFill>
                    <a:schemeClr val="accent6">
                      <a:lumMod val="50000"/>
                    </a:schemeClr>
                  </a:solidFill>
                </a:endParaRPr>
              </a:p>
              <a:p>
                <a:pPr marL="0" lvl="2" indent="0" eaLnBrk="1" hangingPunct="1">
                  <a:buNone/>
                </a:pPr>
                <a:endParaRPr lang="en-US" sz="800" dirty="0" smtClean="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sSub>
                        <m:sSubPr>
                          <m:ctrlPr>
                            <a:rPr lang="en-US" sz="2000" i="1">
                              <a:solidFill>
                                <a:schemeClr val="accent6">
                                  <a:lumMod val="50000"/>
                                </a:schemeClr>
                              </a:solidFill>
                              <a:latin typeface="Cambria Math"/>
                            </a:rPr>
                          </m:ctrlPr>
                        </m:sSubPr>
                        <m:e>
                          <m:r>
                            <a:rPr lang="en-US" sz="2000" i="1">
                              <a:solidFill>
                                <a:schemeClr val="accent6">
                                  <a:lumMod val="50000"/>
                                </a:schemeClr>
                              </a:solidFill>
                              <a:latin typeface="Cambria Math"/>
                            </a:rPr>
                            <m:t>𝑍</m:t>
                          </m:r>
                        </m:e>
                        <m:sub>
                          <m:r>
                            <a:rPr lang="en-US" sz="2000" i="1">
                              <a:solidFill>
                                <a:schemeClr val="accent6">
                                  <a:lumMod val="50000"/>
                                </a:schemeClr>
                              </a:solidFill>
                              <a:latin typeface="Cambria Math"/>
                            </a:rPr>
                            <m:t>𝑒𝑓𝑓</m:t>
                          </m:r>
                        </m:sub>
                      </m:sSub>
                      <m:r>
                        <a:rPr lang="en-US" sz="2000" i="1">
                          <a:solidFill>
                            <a:schemeClr val="accent6">
                              <a:lumMod val="50000"/>
                            </a:schemeClr>
                          </a:solidFill>
                          <a:latin typeface="Cambria Math"/>
                        </a:rPr>
                        <m:t>=</m:t>
                      </m:r>
                      <m:rad>
                        <m:radPr>
                          <m:ctrlPr>
                            <a:rPr lang="en-US" sz="2000" i="1">
                              <a:solidFill>
                                <a:schemeClr val="accent6">
                                  <a:lumMod val="50000"/>
                                </a:schemeClr>
                              </a:solidFill>
                              <a:latin typeface="Cambria Math"/>
                            </a:rPr>
                          </m:ctrlPr>
                        </m:radPr>
                        <m:deg>
                          <m:r>
                            <m:rPr>
                              <m:brk m:alnAt="7"/>
                            </m:rPr>
                            <a:rPr lang="en-US" sz="2000" i="1">
                              <a:solidFill>
                                <a:schemeClr val="accent6">
                                  <a:lumMod val="50000"/>
                                </a:schemeClr>
                              </a:solidFill>
                              <a:latin typeface="Cambria Math"/>
                            </a:rPr>
                            <m:t>2</m:t>
                          </m:r>
                          <m:r>
                            <a:rPr lang="en-US" sz="2000" i="1">
                              <a:solidFill>
                                <a:schemeClr val="accent6">
                                  <a:lumMod val="50000"/>
                                </a:schemeClr>
                              </a:solidFill>
                              <a:latin typeface="Cambria Math"/>
                            </a:rPr>
                            <m:t>.94</m:t>
                          </m:r>
                        </m:deg>
                        <m:e>
                          <m:r>
                            <a:rPr lang="en-US" sz="2000" b="0" i="1" smtClean="0">
                              <a:solidFill>
                                <a:schemeClr val="accent6">
                                  <a:lumMod val="50000"/>
                                </a:schemeClr>
                              </a:solidFill>
                              <a:latin typeface="Cambria Math"/>
                            </a:rPr>
                            <m:t>(0.2)(1)</m:t>
                          </m:r>
                          <m:r>
                            <a:rPr lang="en-US" sz="2000" i="1" smtClean="0">
                              <a:solidFill>
                                <a:schemeClr val="accent6">
                                  <a:lumMod val="50000"/>
                                </a:schemeClr>
                              </a:solidFill>
                              <a:latin typeface="Cambria Math"/>
                            </a:rPr>
                            <m:t> </m:t>
                          </m:r>
                          <m:r>
                            <a:rPr lang="en-US" sz="2000" i="1">
                              <a:solidFill>
                                <a:schemeClr val="accent6">
                                  <a:lumMod val="50000"/>
                                </a:schemeClr>
                              </a:solidFill>
                              <a:latin typeface="Cambria Math"/>
                            </a:rPr>
                            <m:t>+</m:t>
                          </m:r>
                          <m:r>
                            <a:rPr lang="en-US" sz="2000" b="0" i="1" smtClean="0">
                              <a:solidFill>
                                <a:schemeClr val="accent6">
                                  <a:lumMod val="50000"/>
                                </a:schemeClr>
                              </a:solidFill>
                              <a:latin typeface="Cambria Math"/>
                            </a:rPr>
                            <m:t>(0.8)(451.9)</m:t>
                          </m:r>
                          <m:r>
                            <a:rPr lang="en-US" sz="2000" i="1" smtClean="0">
                              <a:solidFill>
                                <a:schemeClr val="accent6">
                                  <a:lumMod val="50000"/>
                                </a:schemeClr>
                              </a:solidFill>
                              <a:latin typeface="Cambria Math"/>
                            </a:rPr>
                            <m:t> </m:t>
                          </m:r>
                        </m:e>
                      </m:rad>
                    </m:oMath>
                  </m:oMathPara>
                </a14:m>
                <a:endParaRPr lang="en-US" sz="2000" dirty="0" smtClean="0">
                  <a:solidFill>
                    <a:schemeClr val="accent6">
                      <a:lumMod val="50000"/>
                    </a:schemeClr>
                  </a:solidFill>
                </a:endParaRPr>
              </a:p>
              <a:p>
                <a:pPr marL="0" lvl="2" indent="0" eaLnBrk="1" hangingPunct="1">
                  <a:buNone/>
                </a:pPr>
                <a:endParaRPr lang="en-US" sz="800" dirty="0" smtClean="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sSub>
                        <m:sSubPr>
                          <m:ctrlPr>
                            <a:rPr lang="en-US" sz="2000" i="1">
                              <a:solidFill>
                                <a:schemeClr val="accent6">
                                  <a:lumMod val="50000"/>
                                </a:schemeClr>
                              </a:solidFill>
                              <a:latin typeface="Cambria Math"/>
                            </a:rPr>
                          </m:ctrlPr>
                        </m:sSubPr>
                        <m:e>
                          <m:r>
                            <a:rPr lang="en-US" sz="2000" i="1">
                              <a:solidFill>
                                <a:schemeClr val="accent6">
                                  <a:lumMod val="50000"/>
                                </a:schemeClr>
                              </a:solidFill>
                              <a:latin typeface="Cambria Math"/>
                            </a:rPr>
                            <m:t>𝑍</m:t>
                          </m:r>
                        </m:e>
                        <m:sub>
                          <m:r>
                            <a:rPr lang="en-US" sz="2000" i="1">
                              <a:solidFill>
                                <a:schemeClr val="accent6">
                                  <a:lumMod val="50000"/>
                                </a:schemeClr>
                              </a:solidFill>
                              <a:latin typeface="Cambria Math"/>
                            </a:rPr>
                            <m:t>𝑒𝑓𝑓</m:t>
                          </m:r>
                        </m:sub>
                      </m:sSub>
                      <m:r>
                        <a:rPr lang="en-US" sz="2000" i="1">
                          <a:solidFill>
                            <a:schemeClr val="accent6">
                              <a:lumMod val="50000"/>
                            </a:schemeClr>
                          </a:solidFill>
                          <a:latin typeface="Cambria Math"/>
                        </a:rPr>
                        <m:t>=</m:t>
                      </m:r>
                      <m:rad>
                        <m:radPr>
                          <m:ctrlPr>
                            <a:rPr lang="en-US" sz="2000" i="1">
                              <a:solidFill>
                                <a:schemeClr val="accent6">
                                  <a:lumMod val="50000"/>
                                </a:schemeClr>
                              </a:solidFill>
                              <a:latin typeface="Cambria Math"/>
                            </a:rPr>
                          </m:ctrlPr>
                        </m:radPr>
                        <m:deg>
                          <m:r>
                            <m:rPr>
                              <m:brk m:alnAt="7"/>
                            </m:rPr>
                            <a:rPr lang="en-US" sz="2000" i="1">
                              <a:solidFill>
                                <a:schemeClr val="accent6">
                                  <a:lumMod val="50000"/>
                                </a:schemeClr>
                              </a:solidFill>
                              <a:latin typeface="Cambria Math"/>
                            </a:rPr>
                            <m:t>2</m:t>
                          </m:r>
                          <m:r>
                            <a:rPr lang="en-US" sz="2000" i="1">
                              <a:solidFill>
                                <a:schemeClr val="accent6">
                                  <a:lumMod val="50000"/>
                                </a:schemeClr>
                              </a:solidFill>
                              <a:latin typeface="Cambria Math"/>
                            </a:rPr>
                            <m:t>.94</m:t>
                          </m:r>
                        </m:deg>
                        <m:e>
                          <m:r>
                            <a:rPr lang="en-US" sz="2000" i="1">
                              <a:solidFill>
                                <a:schemeClr val="accent6">
                                  <a:lumMod val="50000"/>
                                </a:schemeClr>
                              </a:solidFill>
                              <a:latin typeface="Cambria Math"/>
                            </a:rPr>
                            <m:t>0.2 +</m:t>
                          </m:r>
                          <m:r>
                            <a:rPr lang="en-US" sz="2000" b="0" i="1" smtClean="0">
                              <a:solidFill>
                                <a:schemeClr val="accent6">
                                  <a:lumMod val="50000"/>
                                </a:schemeClr>
                              </a:solidFill>
                              <a:latin typeface="Cambria Math"/>
                            </a:rPr>
                            <m:t>361.6</m:t>
                          </m:r>
                          <m:r>
                            <a:rPr lang="en-US" sz="2000" i="1">
                              <a:solidFill>
                                <a:schemeClr val="accent6">
                                  <a:lumMod val="50000"/>
                                </a:schemeClr>
                              </a:solidFill>
                              <a:latin typeface="Cambria Math"/>
                            </a:rPr>
                            <m:t> </m:t>
                          </m:r>
                        </m:e>
                      </m:rad>
                    </m:oMath>
                  </m:oMathPara>
                </a14:m>
                <a:endParaRPr lang="en-US" sz="2000" dirty="0" smtClean="0">
                  <a:solidFill>
                    <a:schemeClr val="accent6">
                      <a:lumMod val="50000"/>
                    </a:schemeClr>
                  </a:solidFill>
                </a:endParaRPr>
              </a:p>
              <a:p>
                <a:pPr marL="0" lvl="2" indent="0" eaLnBrk="1" hangingPunct="1">
                  <a:buNone/>
                </a:pPr>
                <a:endParaRPr lang="en-US" sz="800" dirty="0" smtClean="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sSub>
                        <m:sSubPr>
                          <m:ctrlPr>
                            <a:rPr lang="en-US" sz="2000" i="1">
                              <a:solidFill>
                                <a:schemeClr val="accent6">
                                  <a:lumMod val="50000"/>
                                </a:schemeClr>
                              </a:solidFill>
                              <a:latin typeface="Cambria Math"/>
                            </a:rPr>
                          </m:ctrlPr>
                        </m:sSubPr>
                        <m:e>
                          <m:r>
                            <a:rPr lang="en-US" sz="2000" i="1">
                              <a:solidFill>
                                <a:schemeClr val="accent6">
                                  <a:lumMod val="50000"/>
                                </a:schemeClr>
                              </a:solidFill>
                              <a:latin typeface="Cambria Math"/>
                            </a:rPr>
                            <m:t>𝑍</m:t>
                          </m:r>
                        </m:e>
                        <m:sub>
                          <m:r>
                            <a:rPr lang="en-US" sz="2000" i="1">
                              <a:solidFill>
                                <a:schemeClr val="accent6">
                                  <a:lumMod val="50000"/>
                                </a:schemeClr>
                              </a:solidFill>
                              <a:latin typeface="Cambria Math"/>
                            </a:rPr>
                            <m:t>𝑒𝑓𝑓</m:t>
                          </m:r>
                        </m:sub>
                      </m:sSub>
                      <m:r>
                        <a:rPr lang="en-US" sz="2000" i="1">
                          <a:solidFill>
                            <a:schemeClr val="accent6">
                              <a:lumMod val="50000"/>
                            </a:schemeClr>
                          </a:solidFill>
                          <a:latin typeface="Cambria Math"/>
                        </a:rPr>
                        <m:t>=</m:t>
                      </m:r>
                      <m:rad>
                        <m:radPr>
                          <m:ctrlPr>
                            <a:rPr lang="en-US" sz="2000" i="1">
                              <a:solidFill>
                                <a:schemeClr val="accent6">
                                  <a:lumMod val="50000"/>
                                </a:schemeClr>
                              </a:solidFill>
                              <a:latin typeface="Cambria Math"/>
                            </a:rPr>
                          </m:ctrlPr>
                        </m:radPr>
                        <m:deg>
                          <m:r>
                            <m:rPr>
                              <m:brk m:alnAt="7"/>
                            </m:rPr>
                            <a:rPr lang="en-US" sz="2000" i="1">
                              <a:solidFill>
                                <a:schemeClr val="accent6">
                                  <a:lumMod val="50000"/>
                                </a:schemeClr>
                              </a:solidFill>
                              <a:latin typeface="Cambria Math"/>
                            </a:rPr>
                            <m:t>2</m:t>
                          </m:r>
                          <m:r>
                            <a:rPr lang="en-US" sz="2000" i="1">
                              <a:solidFill>
                                <a:schemeClr val="accent6">
                                  <a:lumMod val="50000"/>
                                </a:schemeClr>
                              </a:solidFill>
                              <a:latin typeface="Cambria Math"/>
                            </a:rPr>
                            <m:t>.94</m:t>
                          </m:r>
                        </m:deg>
                        <m:e>
                          <m:r>
                            <a:rPr lang="en-US" sz="2000" b="0" i="1" smtClean="0">
                              <a:solidFill>
                                <a:schemeClr val="accent6">
                                  <a:lumMod val="50000"/>
                                </a:schemeClr>
                              </a:solidFill>
                              <a:latin typeface="Cambria Math"/>
                            </a:rPr>
                            <m:t>361.8</m:t>
                          </m:r>
                          <m:r>
                            <a:rPr lang="en-US" sz="2000" i="1">
                              <a:solidFill>
                                <a:schemeClr val="accent6">
                                  <a:lumMod val="50000"/>
                                </a:schemeClr>
                              </a:solidFill>
                              <a:latin typeface="Cambria Math"/>
                            </a:rPr>
                            <m:t> </m:t>
                          </m:r>
                        </m:e>
                      </m:rad>
                    </m:oMath>
                  </m:oMathPara>
                </a14:m>
                <a:endParaRPr lang="en-US" sz="2000" dirty="0" smtClean="0">
                  <a:solidFill>
                    <a:schemeClr val="accent6">
                      <a:lumMod val="50000"/>
                    </a:schemeClr>
                  </a:solidFill>
                </a:endParaRPr>
              </a:p>
              <a:p>
                <a:pPr marL="0" lvl="2" indent="0" eaLnBrk="1" hangingPunct="1">
                  <a:buNone/>
                </a:pPr>
                <a:endParaRPr lang="en-US" sz="800" dirty="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sSub>
                        <m:sSubPr>
                          <m:ctrlPr>
                            <a:rPr lang="en-US" sz="2000" i="1">
                              <a:solidFill>
                                <a:schemeClr val="accent6">
                                  <a:lumMod val="50000"/>
                                </a:schemeClr>
                              </a:solidFill>
                              <a:latin typeface="Cambria Math"/>
                            </a:rPr>
                          </m:ctrlPr>
                        </m:sSubPr>
                        <m:e>
                          <m:r>
                            <a:rPr lang="en-US" sz="2000" i="1">
                              <a:solidFill>
                                <a:schemeClr val="accent6">
                                  <a:lumMod val="50000"/>
                                </a:schemeClr>
                              </a:solidFill>
                              <a:latin typeface="Cambria Math"/>
                            </a:rPr>
                            <m:t>𝑍</m:t>
                          </m:r>
                        </m:e>
                        <m:sub>
                          <m:r>
                            <a:rPr lang="en-US" sz="2000" i="1">
                              <a:solidFill>
                                <a:schemeClr val="accent6">
                                  <a:lumMod val="50000"/>
                                </a:schemeClr>
                              </a:solidFill>
                              <a:latin typeface="Cambria Math"/>
                            </a:rPr>
                            <m:t>𝑒𝑓𝑓</m:t>
                          </m:r>
                        </m:sub>
                      </m:sSub>
                      <m:r>
                        <a:rPr lang="en-US" sz="2000" i="1">
                          <a:solidFill>
                            <a:schemeClr val="accent6">
                              <a:lumMod val="50000"/>
                            </a:schemeClr>
                          </a:solidFill>
                          <a:latin typeface="Cambria Math"/>
                        </a:rPr>
                        <m:t>=</m:t>
                      </m:r>
                      <m:r>
                        <a:rPr lang="en-US" sz="2000" b="0" i="1" smtClean="0">
                          <a:solidFill>
                            <a:schemeClr val="accent6">
                              <a:lumMod val="50000"/>
                            </a:schemeClr>
                          </a:solidFill>
                          <a:latin typeface="Cambria Math"/>
                        </a:rPr>
                        <m:t>7.417</m:t>
                      </m:r>
                    </m:oMath>
                  </m:oMathPara>
                </a14:m>
                <a:endParaRPr lang="en-US" sz="2000" dirty="0">
                  <a:solidFill>
                    <a:schemeClr val="accent6">
                      <a:lumMod val="50000"/>
                    </a:schemeClr>
                  </a:solidFill>
                </a:endParaRPr>
              </a:p>
              <a:p>
                <a:pPr marL="0" lvl="2" indent="0" eaLnBrk="1" hangingPunct="1">
                  <a:buNone/>
                </a:pPr>
                <a:endParaRPr lang="en-US" dirty="0">
                  <a:solidFill>
                    <a:schemeClr val="accent6">
                      <a:lumMod val="50000"/>
                    </a:schemeClr>
                  </a:solidFill>
                </a:endParaRPr>
              </a:p>
              <a:p>
                <a:pPr marL="0" lvl="2" indent="0" eaLnBrk="1" hangingPunct="1">
                  <a:buNone/>
                </a:pPr>
                <a:endParaRPr lang="en-US" dirty="0" smtClean="0">
                  <a:solidFill>
                    <a:schemeClr val="accent6">
                      <a:lumMod val="50000"/>
                    </a:schemeClr>
                  </a:solidFill>
                </a:endParaRPr>
              </a:p>
            </p:txBody>
          </p:sp>
        </mc:Choice>
        <mc:Fallback xmlns="">
          <p:sp>
            <p:nvSpPr>
              <p:cNvPr id="43011" name="Rectangle 3"/>
              <p:cNvSpPr>
                <a:spLocks noGrp="1" noRot="1" noChangeAspect="1" noMove="1" noResize="1" noEditPoints="1" noAdjustHandles="1" noChangeArrowheads="1" noChangeShapeType="1" noTextEdit="1"/>
              </p:cNvSpPr>
              <p:nvPr>
                <p:ph idx="1"/>
              </p:nvPr>
            </p:nvSpPr>
            <p:spPr>
              <a:xfrm>
                <a:off x="356394" y="1471280"/>
                <a:ext cx="8431212" cy="5062342"/>
              </a:xfrm>
              <a:blipFill rotWithShape="1">
                <a:blip r:embed="rId3"/>
                <a:stretch>
                  <a:fillRect l="-1445" t="-1083"/>
                </a:stretch>
              </a:blipFill>
            </p:spPr>
            <p:txBody>
              <a:bodyPr/>
              <a:lstStyle/>
              <a:p>
                <a:r>
                  <a:rPr lang="en-US">
                    <a:noFill/>
                  </a:rPr>
                  <a:t> </a:t>
                </a:r>
              </a:p>
            </p:txBody>
          </p:sp>
        </mc:Fallback>
      </mc:AlternateContent>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027094670"/>
      </p:ext>
    </p:extLst>
  </p:cSld>
  <p:clrMapOvr>
    <a:masterClrMapping/>
  </p:clrMapOvr>
  <p:transition spd="med">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Indirectly Ionizing Radiation</a:t>
            </a:r>
          </a:p>
        </p:txBody>
      </p:sp>
      <mc:AlternateContent xmlns:mc="http://schemas.openxmlformats.org/markup-compatibility/2006" xmlns:a14="http://schemas.microsoft.com/office/drawing/2010/main">
        <mc:Choice Requires="a14">
          <p:sp>
            <p:nvSpPr>
              <p:cNvPr id="43011" name="Rectangle 3"/>
              <p:cNvSpPr>
                <a:spLocks noGrp="1" noChangeArrowheads="1"/>
              </p:cNvSpPr>
              <p:nvPr>
                <p:ph idx="1"/>
              </p:nvPr>
            </p:nvSpPr>
            <p:spPr>
              <a:xfrm>
                <a:off x="356394" y="1572881"/>
                <a:ext cx="8431212" cy="5062342"/>
              </a:xfrm>
              <a:noFill/>
            </p:spPr>
            <p:txBody>
              <a:bodyPr/>
              <a:lstStyle/>
              <a:p>
                <a:pPr marL="0" lvl="1" indent="0" eaLnBrk="1" hangingPunct="1">
                  <a:buNone/>
                </a:pPr>
                <a:r>
                  <a:rPr lang="en-US" b="1" dirty="0" smtClean="0"/>
                  <a:t>Sample Problem </a:t>
                </a:r>
                <a:r>
                  <a:rPr lang="en-US" dirty="0" smtClean="0"/>
                  <a:t>cont’d</a:t>
                </a:r>
                <a:endParaRPr lang="en-US" b="1" dirty="0" smtClean="0"/>
              </a:p>
              <a:p>
                <a:pPr lvl="1" eaLnBrk="1" hangingPunct="1"/>
                <a:endParaRPr lang="en-US" sz="800" baseline="-25000" dirty="0" smtClean="0"/>
              </a:p>
              <a:p>
                <a:pPr marL="0" lvl="2" indent="0" eaLnBrk="1" hangingPunct="1">
                  <a:buNone/>
                </a:pPr>
                <a14:m>
                  <m:oMathPara xmlns:m="http://schemas.openxmlformats.org/officeDocument/2006/math">
                    <m:oMathParaPr>
                      <m:jc m:val="left"/>
                    </m:oMathParaPr>
                    <m:oMath xmlns:m="http://schemas.openxmlformats.org/officeDocument/2006/math">
                      <m:r>
                        <a:rPr lang="en-US" sz="2000" i="1" smtClean="0">
                          <a:solidFill>
                            <a:schemeClr val="accent6">
                              <a:lumMod val="50000"/>
                            </a:schemeClr>
                          </a:solidFill>
                          <a:latin typeface="Cambria Math"/>
                          <a:ea typeface="Cambria Math"/>
                        </a:rPr>
                        <m:t>𝜎</m:t>
                      </m:r>
                      <m:r>
                        <a:rPr lang="en-US" sz="2000" b="0" i="1" smtClean="0">
                          <a:solidFill>
                            <a:schemeClr val="accent6">
                              <a:lumMod val="50000"/>
                            </a:schemeClr>
                          </a:solidFill>
                          <a:latin typeface="Cambria Math"/>
                        </a:rPr>
                        <m:t>=</m:t>
                      </m:r>
                      <m:f>
                        <m:fPr>
                          <m:ctrlPr>
                            <a:rPr lang="en-US" sz="2000" b="0" i="1" smtClean="0">
                              <a:solidFill>
                                <a:schemeClr val="accent6">
                                  <a:lumMod val="50000"/>
                                </a:schemeClr>
                              </a:solidFill>
                              <a:latin typeface="Cambria Math"/>
                            </a:rPr>
                          </m:ctrlPr>
                        </m:fPr>
                        <m:num>
                          <m:sSubSup>
                            <m:sSubSupPr>
                              <m:ctrlPr>
                                <a:rPr lang="en-US" sz="2000" b="0" i="1" smtClean="0">
                                  <a:solidFill>
                                    <a:schemeClr val="accent6">
                                      <a:lumMod val="50000"/>
                                    </a:schemeClr>
                                  </a:solidFill>
                                  <a:latin typeface="Cambria Math"/>
                                </a:rPr>
                              </m:ctrlPr>
                            </m:sSubSupPr>
                            <m:e>
                              <m:r>
                                <a:rPr lang="en-US" sz="2000" b="0" i="1" smtClean="0">
                                  <a:solidFill>
                                    <a:schemeClr val="accent6">
                                      <a:lumMod val="50000"/>
                                    </a:schemeClr>
                                  </a:solidFill>
                                  <a:latin typeface="Cambria Math"/>
                                </a:rPr>
                                <m:t>𝑍</m:t>
                              </m:r>
                            </m:e>
                            <m:sub>
                              <m:r>
                                <a:rPr lang="en-US" sz="2000" b="0" i="1" smtClean="0">
                                  <a:solidFill>
                                    <a:schemeClr val="accent6">
                                      <a:lumMod val="50000"/>
                                    </a:schemeClr>
                                  </a:solidFill>
                                  <a:latin typeface="Cambria Math"/>
                                </a:rPr>
                                <m:t>𝑒𝑓𝑓</m:t>
                              </m:r>
                            </m:sub>
                            <m:sup>
                              <m:r>
                                <a:rPr lang="en-US" sz="2000" b="0" i="1" smtClean="0">
                                  <a:solidFill>
                                    <a:schemeClr val="accent6">
                                      <a:lumMod val="50000"/>
                                    </a:schemeClr>
                                  </a:solidFill>
                                  <a:latin typeface="Cambria Math"/>
                                </a:rPr>
                                <m:t>3</m:t>
                              </m:r>
                            </m:sup>
                          </m:sSubSup>
                        </m:num>
                        <m:den>
                          <m:sSup>
                            <m:sSupPr>
                              <m:ctrlPr>
                                <a:rPr lang="en-US" sz="2000" b="0" i="1" smtClean="0">
                                  <a:solidFill>
                                    <a:schemeClr val="accent6">
                                      <a:lumMod val="50000"/>
                                    </a:schemeClr>
                                  </a:solidFill>
                                  <a:latin typeface="Cambria Math"/>
                                </a:rPr>
                              </m:ctrlPr>
                            </m:sSupPr>
                            <m:e>
                              <m:r>
                                <a:rPr lang="en-US" sz="2000" b="0" i="1" smtClean="0">
                                  <a:solidFill>
                                    <a:schemeClr val="accent6">
                                      <a:lumMod val="50000"/>
                                    </a:schemeClr>
                                  </a:solidFill>
                                  <a:latin typeface="Cambria Math"/>
                                </a:rPr>
                                <m:t>𝐸</m:t>
                              </m:r>
                            </m:e>
                            <m:sup>
                              <m:r>
                                <a:rPr lang="en-US" sz="2000" b="0" i="1" smtClean="0">
                                  <a:solidFill>
                                    <a:schemeClr val="accent6">
                                      <a:lumMod val="50000"/>
                                    </a:schemeClr>
                                  </a:solidFill>
                                  <a:latin typeface="Cambria Math"/>
                                </a:rPr>
                                <m:t>3</m:t>
                              </m:r>
                            </m:sup>
                          </m:sSup>
                        </m:den>
                      </m:f>
                    </m:oMath>
                  </m:oMathPara>
                </a14:m>
                <a:endParaRPr lang="en-US" sz="2000" dirty="0" smtClean="0">
                  <a:solidFill>
                    <a:schemeClr val="accent6">
                      <a:lumMod val="50000"/>
                    </a:schemeClr>
                  </a:solidFill>
                </a:endParaRPr>
              </a:p>
              <a:p>
                <a:pPr marL="0" lvl="2" indent="0" eaLnBrk="1" hangingPunct="1">
                  <a:buNone/>
                </a:pPr>
                <a:endParaRPr lang="en-US" sz="800" dirty="0" smtClean="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r>
                        <a:rPr lang="en-US" sz="2000" i="1">
                          <a:solidFill>
                            <a:schemeClr val="accent6">
                              <a:lumMod val="50000"/>
                            </a:schemeClr>
                          </a:solidFill>
                          <a:latin typeface="Cambria Math"/>
                          <a:ea typeface="Cambria Math"/>
                        </a:rPr>
                        <m:t>𝜎</m:t>
                      </m:r>
                      <m:r>
                        <a:rPr lang="en-US" sz="2000" i="1">
                          <a:solidFill>
                            <a:schemeClr val="accent6">
                              <a:lumMod val="50000"/>
                            </a:schemeClr>
                          </a:solidFill>
                          <a:latin typeface="Cambria Math"/>
                        </a:rPr>
                        <m:t>=</m:t>
                      </m:r>
                      <m:f>
                        <m:fPr>
                          <m:ctrlPr>
                            <a:rPr lang="en-US" sz="2000" i="1">
                              <a:solidFill>
                                <a:schemeClr val="accent6">
                                  <a:lumMod val="50000"/>
                                </a:schemeClr>
                              </a:solidFill>
                              <a:latin typeface="Cambria Math"/>
                            </a:rPr>
                          </m:ctrlPr>
                        </m:fPr>
                        <m:num>
                          <m:sSup>
                            <m:sSupPr>
                              <m:ctrlPr>
                                <a:rPr lang="en-US" sz="2000" i="1" smtClean="0">
                                  <a:solidFill>
                                    <a:schemeClr val="accent6">
                                      <a:lumMod val="50000"/>
                                    </a:schemeClr>
                                  </a:solidFill>
                                  <a:latin typeface="Cambria Math"/>
                                </a:rPr>
                              </m:ctrlPr>
                            </m:sSupPr>
                            <m:e>
                              <m:r>
                                <a:rPr lang="en-US" sz="2000" b="0" i="1" smtClean="0">
                                  <a:solidFill>
                                    <a:schemeClr val="accent6">
                                      <a:lumMod val="50000"/>
                                    </a:schemeClr>
                                  </a:solidFill>
                                  <a:latin typeface="Cambria Math"/>
                                </a:rPr>
                                <m:t>(7.417)</m:t>
                              </m:r>
                            </m:e>
                            <m:sup>
                              <m:r>
                                <a:rPr lang="en-US" sz="2000" b="0" i="1" smtClean="0">
                                  <a:solidFill>
                                    <a:schemeClr val="accent6">
                                      <a:lumMod val="50000"/>
                                    </a:schemeClr>
                                  </a:solidFill>
                                  <a:latin typeface="Cambria Math"/>
                                </a:rPr>
                                <m:t>3</m:t>
                              </m:r>
                            </m:sup>
                          </m:sSup>
                        </m:num>
                        <m:den>
                          <m:sSup>
                            <m:sSupPr>
                              <m:ctrlPr>
                                <a:rPr lang="en-US" sz="2000" i="1">
                                  <a:solidFill>
                                    <a:schemeClr val="accent6">
                                      <a:lumMod val="50000"/>
                                    </a:schemeClr>
                                  </a:solidFill>
                                  <a:latin typeface="Cambria Math"/>
                                </a:rPr>
                              </m:ctrlPr>
                            </m:sSupPr>
                            <m:e>
                              <m:r>
                                <a:rPr lang="en-US" sz="2000" b="0" i="1" smtClean="0">
                                  <a:solidFill>
                                    <a:schemeClr val="accent6">
                                      <a:lumMod val="50000"/>
                                    </a:schemeClr>
                                  </a:solidFill>
                                  <a:latin typeface="Cambria Math"/>
                                </a:rPr>
                                <m:t>(0.661)</m:t>
                              </m:r>
                            </m:e>
                            <m:sup>
                              <m:r>
                                <a:rPr lang="en-US" sz="2000" i="1">
                                  <a:solidFill>
                                    <a:schemeClr val="accent6">
                                      <a:lumMod val="50000"/>
                                    </a:schemeClr>
                                  </a:solidFill>
                                  <a:latin typeface="Cambria Math"/>
                                </a:rPr>
                                <m:t>3</m:t>
                              </m:r>
                            </m:sup>
                          </m:sSup>
                        </m:den>
                      </m:f>
                    </m:oMath>
                  </m:oMathPara>
                </a14:m>
                <a:endParaRPr lang="en-US" sz="2000" dirty="0" smtClean="0">
                  <a:solidFill>
                    <a:schemeClr val="accent6">
                      <a:lumMod val="50000"/>
                    </a:schemeClr>
                  </a:solidFill>
                </a:endParaRPr>
              </a:p>
              <a:p>
                <a:pPr marL="0" lvl="2" indent="0" eaLnBrk="1" hangingPunct="1">
                  <a:buNone/>
                </a:pPr>
                <a:endParaRPr lang="en-US" sz="800" dirty="0" smtClean="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r>
                        <a:rPr lang="en-US" sz="2000" i="1">
                          <a:solidFill>
                            <a:schemeClr val="accent6">
                              <a:lumMod val="50000"/>
                            </a:schemeClr>
                          </a:solidFill>
                          <a:latin typeface="Cambria Math"/>
                          <a:ea typeface="Cambria Math"/>
                        </a:rPr>
                        <m:t>𝜎</m:t>
                      </m:r>
                      <m:r>
                        <a:rPr lang="en-US" sz="2000" i="1">
                          <a:solidFill>
                            <a:schemeClr val="accent6">
                              <a:lumMod val="50000"/>
                            </a:schemeClr>
                          </a:solidFill>
                          <a:latin typeface="Cambria Math"/>
                        </a:rPr>
                        <m:t>=</m:t>
                      </m:r>
                      <m:f>
                        <m:fPr>
                          <m:ctrlPr>
                            <a:rPr lang="en-US" sz="2000" i="1">
                              <a:solidFill>
                                <a:schemeClr val="accent6">
                                  <a:lumMod val="50000"/>
                                </a:schemeClr>
                              </a:solidFill>
                              <a:latin typeface="Cambria Math"/>
                            </a:rPr>
                          </m:ctrlPr>
                        </m:fPr>
                        <m:num>
                          <m:r>
                            <a:rPr lang="en-US" sz="2000" b="0" i="1" smtClean="0">
                              <a:solidFill>
                                <a:schemeClr val="accent6">
                                  <a:lumMod val="50000"/>
                                </a:schemeClr>
                              </a:solidFill>
                              <a:latin typeface="Cambria Math"/>
                            </a:rPr>
                            <m:t>408</m:t>
                          </m:r>
                        </m:num>
                        <m:den>
                          <m:r>
                            <a:rPr lang="en-US" sz="2000" b="0" i="1" smtClean="0">
                              <a:solidFill>
                                <a:schemeClr val="accent6">
                                  <a:lumMod val="50000"/>
                                </a:schemeClr>
                              </a:solidFill>
                              <a:latin typeface="Cambria Math"/>
                            </a:rPr>
                            <m:t>0.2888</m:t>
                          </m:r>
                        </m:den>
                      </m:f>
                    </m:oMath>
                  </m:oMathPara>
                </a14:m>
                <a:endParaRPr lang="en-US" sz="2000" dirty="0" smtClean="0">
                  <a:solidFill>
                    <a:schemeClr val="accent6">
                      <a:lumMod val="50000"/>
                    </a:schemeClr>
                  </a:solidFill>
                </a:endParaRPr>
              </a:p>
              <a:p>
                <a:pPr marL="0" lvl="2" indent="0" eaLnBrk="1" hangingPunct="1">
                  <a:buNone/>
                </a:pPr>
                <a:endParaRPr lang="en-US" sz="800" dirty="0" smtClean="0">
                  <a:solidFill>
                    <a:schemeClr val="accent6">
                      <a:lumMod val="50000"/>
                    </a:schemeClr>
                  </a:solidFill>
                </a:endParaRPr>
              </a:p>
              <a:p>
                <a:pPr marL="0" lvl="2" indent="0" eaLnBrk="1" hangingPunct="1">
                  <a:buNone/>
                </a:pPr>
                <a14:m>
                  <m:oMathPara xmlns:m="http://schemas.openxmlformats.org/officeDocument/2006/math">
                    <m:oMathParaPr>
                      <m:jc m:val="left"/>
                    </m:oMathParaPr>
                    <m:oMath xmlns:m="http://schemas.openxmlformats.org/officeDocument/2006/math">
                      <m:r>
                        <a:rPr lang="en-US" sz="2000" i="1">
                          <a:solidFill>
                            <a:schemeClr val="accent6">
                              <a:lumMod val="50000"/>
                            </a:schemeClr>
                          </a:solidFill>
                          <a:latin typeface="Cambria Math"/>
                          <a:ea typeface="Cambria Math"/>
                        </a:rPr>
                        <m:t>𝜎</m:t>
                      </m:r>
                      <m:r>
                        <a:rPr lang="en-US" sz="2000" i="1">
                          <a:solidFill>
                            <a:schemeClr val="accent6">
                              <a:lumMod val="50000"/>
                            </a:schemeClr>
                          </a:solidFill>
                          <a:latin typeface="Cambria Math"/>
                        </a:rPr>
                        <m:t>=</m:t>
                      </m:r>
                      <m:r>
                        <a:rPr lang="en-US" sz="2000" b="0" i="0" smtClean="0">
                          <a:solidFill>
                            <a:schemeClr val="accent6">
                              <a:lumMod val="50000"/>
                            </a:schemeClr>
                          </a:solidFill>
                          <a:latin typeface="Cambria Math"/>
                        </a:rPr>
                        <m:t>1413</m:t>
                      </m:r>
                    </m:oMath>
                  </m:oMathPara>
                </a14:m>
                <a:endParaRPr lang="en-US" sz="2000" dirty="0" smtClean="0">
                  <a:solidFill>
                    <a:schemeClr val="accent6">
                      <a:lumMod val="50000"/>
                    </a:schemeClr>
                  </a:solidFill>
                </a:endParaRPr>
              </a:p>
            </p:txBody>
          </p:sp>
        </mc:Choice>
        <mc:Fallback xmlns="">
          <p:sp>
            <p:nvSpPr>
              <p:cNvPr id="43011" name="Rectangle 3"/>
              <p:cNvSpPr>
                <a:spLocks noGrp="1" noRot="1" noChangeAspect="1" noMove="1" noResize="1" noEditPoints="1" noAdjustHandles="1" noChangeArrowheads="1" noChangeShapeType="1" noTextEdit="1"/>
              </p:cNvSpPr>
              <p:nvPr>
                <p:ph idx="1"/>
              </p:nvPr>
            </p:nvSpPr>
            <p:spPr>
              <a:xfrm>
                <a:off x="356394" y="1572881"/>
                <a:ext cx="8431212" cy="5062342"/>
              </a:xfrm>
              <a:blipFill rotWithShape="1">
                <a:blip r:embed="rId3"/>
                <a:stretch>
                  <a:fillRect l="-1445" t="-1084"/>
                </a:stretch>
              </a:blipFill>
            </p:spPr>
            <p:txBody>
              <a:bodyPr/>
              <a:lstStyle/>
              <a:p>
                <a:r>
                  <a:rPr lang="en-US">
                    <a:noFill/>
                  </a:rPr>
                  <a:t> </a:t>
                </a:r>
              </a:p>
            </p:txBody>
          </p:sp>
        </mc:Fallback>
      </mc:AlternateContent>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107223204"/>
      </p:ext>
    </p:extLst>
  </p:cSld>
  <p:clrMapOvr>
    <a:masterClrMapping/>
  </p:clrMapOvr>
  <p:transition spd="med">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Indirectly Ionizing Radiation</a:t>
            </a:r>
          </a:p>
        </p:txBody>
      </p:sp>
      <p:sp>
        <p:nvSpPr>
          <p:cNvPr id="43011" name="Rectangle 3"/>
          <p:cNvSpPr>
            <a:spLocks noGrp="1" noChangeArrowheads="1"/>
          </p:cNvSpPr>
          <p:nvPr>
            <p:ph idx="1"/>
          </p:nvPr>
        </p:nvSpPr>
        <p:spPr>
          <a:xfrm>
            <a:off x="201613" y="1437414"/>
            <a:ext cx="8431212" cy="5062342"/>
          </a:xfrm>
          <a:noFill/>
        </p:spPr>
        <p:txBody>
          <a:bodyPr/>
          <a:lstStyle/>
          <a:p>
            <a:pPr marL="0" lvl="1" indent="0" eaLnBrk="1" hangingPunct="1">
              <a:buNone/>
            </a:pPr>
            <a:r>
              <a:rPr lang="en-US" b="1" dirty="0" smtClean="0"/>
              <a:t>Sample Problem</a:t>
            </a:r>
          </a:p>
          <a:p>
            <a:pPr marL="0" lvl="1" indent="0" eaLnBrk="1" hangingPunct="1">
              <a:buNone/>
            </a:pPr>
            <a:r>
              <a:rPr lang="en-US" sz="2000" dirty="0" smtClean="0"/>
              <a:t>What is the probability of a 2.4 MeV photon interacting with a molecule of BF</a:t>
            </a:r>
            <a:r>
              <a:rPr lang="en-US" sz="2000" baseline="-25000" dirty="0" smtClean="0"/>
              <a:t>3</a:t>
            </a:r>
            <a:r>
              <a:rPr lang="en-US" sz="2000" dirty="0" smtClean="0"/>
              <a:t>?</a:t>
            </a:r>
          </a:p>
          <a:p>
            <a:pPr lvl="1" eaLnBrk="1" hangingPunct="1"/>
            <a:endParaRPr lang="en-US" sz="800" baseline="-25000" dirty="0" smtClean="0"/>
          </a:p>
          <a:p>
            <a:pPr marL="0" lvl="2" indent="0" eaLnBrk="1" hangingPunct="1">
              <a:buNone/>
            </a:pPr>
            <a:endParaRPr lang="en-US" dirty="0">
              <a:solidFill>
                <a:schemeClr val="accent6">
                  <a:lumMod val="50000"/>
                </a:schemeClr>
              </a:solidFill>
            </a:endParaRPr>
          </a:p>
          <a:p>
            <a:pPr marL="0" lvl="2" indent="0" eaLnBrk="1" hangingPunct="1">
              <a:buNone/>
            </a:pPr>
            <a:endParaRPr lang="en-US" dirty="0" smtClean="0">
              <a:solidFill>
                <a:schemeClr val="accent6">
                  <a:lumMod val="50000"/>
                </a:schemeClr>
              </a:solidFill>
            </a:endParaRPr>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31230582"/>
      </p:ext>
    </p:extLst>
  </p:cSld>
  <p:clrMapOvr>
    <a:masterClrMapping/>
  </p:clrMapOvr>
  <p:transition spd="med">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Indirectly Ionizing Radiation</a:t>
            </a:r>
          </a:p>
        </p:txBody>
      </p:sp>
      <p:sp>
        <p:nvSpPr>
          <p:cNvPr id="44035" name="Oval 4"/>
          <p:cNvSpPr>
            <a:spLocks noChangeArrowheads="1"/>
          </p:cNvSpPr>
          <p:nvPr/>
        </p:nvSpPr>
        <p:spPr bwMode="auto">
          <a:xfrm>
            <a:off x="3810000" y="3092450"/>
            <a:ext cx="1752600" cy="1676400"/>
          </a:xfrm>
          <a:prstGeom prst="ellipse">
            <a:avLst/>
          </a:prstGeom>
          <a:noFill/>
          <a:ln w="38100">
            <a:solidFill>
              <a:schemeClr val="accent2"/>
            </a:solidFill>
            <a:round/>
            <a:headEnd/>
            <a:tailEnd/>
          </a:ln>
        </p:spPr>
        <p:txBody>
          <a:bodyPr wrap="none" anchor="ctr"/>
          <a:lstStyle/>
          <a:p>
            <a:endParaRPr lang="en-US"/>
          </a:p>
        </p:txBody>
      </p:sp>
      <p:sp>
        <p:nvSpPr>
          <p:cNvPr id="44036" name="Text Box 5"/>
          <p:cNvSpPr txBox="1">
            <a:spLocks noChangeArrowheads="1"/>
          </p:cNvSpPr>
          <p:nvPr/>
        </p:nvSpPr>
        <p:spPr bwMode="auto">
          <a:xfrm>
            <a:off x="4495800" y="31686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4037" name="Text Box 6"/>
          <p:cNvSpPr txBox="1">
            <a:spLocks noChangeArrowheads="1"/>
          </p:cNvSpPr>
          <p:nvPr/>
        </p:nvSpPr>
        <p:spPr bwMode="auto">
          <a:xfrm>
            <a:off x="5029200" y="37020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4038" name="Text Box 7"/>
          <p:cNvSpPr txBox="1">
            <a:spLocks noChangeArrowheads="1"/>
          </p:cNvSpPr>
          <p:nvPr/>
        </p:nvSpPr>
        <p:spPr bwMode="auto">
          <a:xfrm>
            <a:off x="4419600" y="43116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4039" name="Text Box 8"/>
          <p:cNvSpPr txBox="1">
            <a:spLocks noChangeArrowheads="1"/>
          </p:cNvSpPr>
          <p:nvPr/>
        </p:nvSpPr>
        <p:spPr bwMode="auto">
          <a:xfrm>
            <a:off x="3962400" y="37020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4040" name="Text Box 9"/>
          <p:cNvSpPr txBox="1">
            <a:spLocks noChangeArrowheads="1"/>
          </p:cNvSpPr>
          <p:nvPr/>
        </p:nvSpPr>
        <p:spPr bwMode="auto">
          <a:xfrm>
            <a:off x="4495800" y="37020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4041" name="Text Box 10"/>
          <p:cNvSpPr txBox="1">
            <a:spLocks noChangeArrowheads="1"/>
          </p:cNvSpPr>
          <p:nvPr/>
        </p:nvSpPr>
        <p:spPr bwMode="auto">
          <a:xfrm>
            <a:off x="4876800" y="33210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4042" name="Text Box 11"/>
          <p:cNvSpPr txBox="1">
            <a:spLocks noChangeArrowheads="1"/>
          </p:cNvSpPr>
          <p:nvPr/>
        </p:nvSpPr>
        <p:spPr bwMode="auto">
          <a:xfrm>
            <a:off x="4876800" y="40830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4043" name="Text Box 12"/>
          <p:cNvSpPr txBox="1">
            <a:spLocks noChangeArrowheads="1"/>
          </p:cNvSpPr>
          <p:nvPr/>
        </p:nvSpPr>
        <p:spPr bwMode="auto">
          <a:xfrm>
            <a:off x="4114800" y="40068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4044" name="Text Box 13"/>
          <p:cNvSpPr txBox="1">
            <a:spLocks noChangeArrowheads="1"/>
          </p:cNvSpPr>
          <p:nvPr/>
        </p:nvSpPr>
        <p:spPr bwMode="auto">
          <a:xfrm>
            <a:off x="4038600" y="3244850"/>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4045" name="Oval 14"/>
          <p:cNvSpPr>
            <a:spLocks noChangeArrowheads="1"/>
          </p:cNvSpPr>
          <p:nvPr/>
        </p:nvSpPr>
        <p:spPr bwMode="auto">
          <a:xfrm>
            <a:off x="3276600" y="2559050"/>
            <a:ext cx="2741613" cy="2741613"/>
          </a:xfrm>
          <a:prstGeom prst="ellipse">
            <a:avLst/>
          </a:prstGeom>
          <a:noFill/>
          <a:ln w="38100">
            <a:solidFill>
              <a:schemeClr val="accent2"/>
            </a:solidFill>
            <a:round/>
            <a:headEnd/>
            <a:tailEnd/>
          </a:ln>
        </p:spPr>
        <p:txBody>
          <a:bodyPr wrap="none" anchor="ctr"/>
          <a:lstStyle/>
          <a:p>
            <a:endParaRPr lang="en-US"/>
          </a:p>
        </p:txBody>
      </p:sp>
      <p:sp>
        <p:nvSpPr>
          <p:cNvPr id="16" name="Oval 15"/>
          <p:cNvSpPr>
            <a:spLocks noChangeArrowheads="1"/>
          </p:cNvSpPr>
          <p:nvPr/>
        </p:nvSpPr>
        <p:spPr bwMode="auto">
          <a:xfrm>
            <a:off x="5715000" y="415956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44049" name="Oval 16"/>
          <p:cNvSpPr>
            <a:spLocks noChangeArrowheads="1"/>
          </p:cNvSpPr>
          <p:nvPr/>
        </p:nvSpPr>
        <p:spPr bwMode="auto">
          <a:xfrm>
            <a:off x="2562225" y="1839913"/>
            <a:ext cx="4113213" cy="4113212"/>
          </a:xfrm>
          <a:prstGeom prst="ellipse">
            <a:avLst/>
          </a:prstGeom>
          <a:noFill/>
          <a:ln w="38100">
            <a:solidFill>
              <a:schemeClr val="accent2"/>
            </a:solidFill>
            <a:round/>
            <a:headEnd/>
            <a:tailEnd/>
          </a:ln>
        </p:spPr>
        <p:txBody>
          <a:bodyPr wrap="none" anchor="ctr"/>
          <a:lstStyle/>
          <a:p>
            <a:endParaRPr lang="en-US"/>
          </a:p>
        </p:txBody>
      </p:sp>
      <p:sp>
        <p:nvSpPr>
          <p:cNvPr id="18" name="Oval 17"/>
          <p:cNvSpPr>
            <a:spLocks noChangeArrowheads="1"/>
          </p:cNvSpPr>
          <p:nvPr/>
        </p:nvSpPr>
        <p:spPr bwMode="auto">
          <a:xfrm>
            <a:off x="5791200" y="515016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19" name="Oval 18"/>
          <p:cNvSpPr>
            <a:spLocks noChangeArrowheads="1"/>
          </p:cNvSpPr>
          <p:nvPr/>
        </p:nvSpPr>
        <p:spPr bwMode="auto">
          <a:xfrm>
            <a:off x="6400800" y="316896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0" name="Oval 19"/>
          <p:cNvSpPr>
            <a:spLocks noChangeArrowheads="1"/>
          </p:cNvSpPr>
          <p:nvPr/>
        </p:nvSpPr>
        <p:spPr bwMode="auto">
          <a:xfrm>
            <a:off x="3124200" y="530256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1" name="Oval 20"/>
          <p:cNvSpPr>
            <a:spLocks noChangeArrowheads="1"/>
          </p:cNvSpPr>
          <p:nvPr/>
        </p:nvSpPr>
        <p:spPr bwMode="auto">
          <a:xfrm>
            <a:off x="5410200" y="191484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2" name="Oval 31"/>
          <p:cNvSpPr>
            <a:spLocks noChangeArrowheads="1"/>
          </p:cNvSpPr>
          <p:nvPr/>
        </p:nvSpPr>
        <p:spPr bwMode="auto">
          <a:xfrm>
            <a:off x="3429000" y="278796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3" name="Oval 32"/>
          <p:cNvSpPr>
            <a:spLocks noChangeArrowheads="1"/>
          </p:cNvSpPr>
          <p:nvPr/>
        </p:nvSpPr>
        <p:spPr bwMode="auto">
          <a:xfrm>
            <a:off x="5562600" y="1838325"/>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grpSp>
        <p:nvGrpSpPr>
          <p:cNvPr id="2" name="Group 37"/>
          <p:cNvGrpSpPr>
            <a:grpSpLocks/>
          </p:cNvGrpSpPr>
          <p:nvPr/>
        </p:nvGrpSpPr>
        <p:grpSpPr bwMode="auto">
          <a:xfrm>
            <a:off x="304800" y="1990725"/>
            <a:ext cx="1447800" cy="165100"/>
            <a:chOff x="384" y="1536"/>
            <a:chExt cx="912" cy="104"/>
          </a:xfrm>
        </p:grpSpPr>
        <p:sp>
          <p:nvSpPr>
            <p:cNvPr id="44076" name="Freeform 35"/>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31750">
              <a:solidFill>
                <a:srgbClr val="C00000"/>
              </a:solidFill>
              <a:round/>
              <a:headEnd/>
              <a:tailEnd/>
            </a:ln>
          </p:spPr>
          <p:txBody>
            <a:bodyPr/>
            <a:lstStyle/>
            <a:p>
              <a:endParaRPr lang="en-US"/>
            </a:p>
          </p:txBody>
        </p:sp>
        <p:sp>
          <p:nvSpPr>
            <p:cNvPr id="44077" name="Line 36"/>
            <p:cNvSpPr>
              <a:spLocks noChangeShapeType="1"/>
            </p:cNvSpPr>
            <p:nvPr/>
          </p:nvSpPr>
          <p:spPr bwMode="auto">
            <a:xfrm>
              <a:off x="1152" y="1584"/>
              <a:ext cx="144" cy="0"/>
            </a:xfrm>
            <a:prstGeom prst="line">
              <a:avLst/>
            </a:prstGeom>
            <a:noFill/>
            <a:ln w="31750">
              <a:solidFill>
                <a:srgbClr val="C00000"/>
              </a:solidFill>
              <a:round/>
              <a:headEnd/>
              <a:tailEnd type="stealth" w="med" len="med"/>
            </a:ln>
          </p:spPr>
          <p:txBody>
            <a:bodyPr/>
            <a:lstStyle/>
            <a:p>
              <a:endParaRPr lang="en-US"/>
            </a:p>
          </p:txBody>
        </p:sp>
      </p:grpSp>
      <p:sp>
        <p:nvSpPr>
          <p:cNvPr id="27" name="Oval 39"/>
          <p:cNvSpPr>
            <a:spLocks noChangeArrowheads="1"/>
          </p:cNvSpPr>
          <p:nvPr/>
        </p:nvSpPr>
        <p:spPr bwMode="auto">
          <a:xfrm>
            <a:off x="5791200" y="1685925"/>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28" name="Oval 40"/>
          <p:cNvSpPr>
            <a:spLocks noChangeArrowheads="1"/>
          </p:cNvSpPr>
          <p:nvPr/>
        </p:nvSpPr>
        <p:spPr bwMode="auto">
          <a:xfrm>
            <a:off x="5988050" y="1489075"/>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29" name="Oval 41"/>
          <p:cNvSpPr>
            <a:spLocks noChangeArrowheads="1"/>
          </p:cNvSpPr>
          <p:nvPr/>
        </p:nvSpPr>
        <p:spPr bwMode="auto">
          <a:xfrm>
            <a:off x="6188075" y="1304925"/>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30" name="Oval 42"/>
          <p:cNvSpPr>
            <a:spLocks noChangeArrowheads="1"/>
          </p:cNvSpPr>
          <p:nvPr/>
        </p:nvSpPr>
        <p:spPr bwMode="auto">
          <a:xfrm>
            <a:off x="6553200" y="92424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31" name="Text Box 43"/>
          <p:cNvSpPr txBox="1">
            <a:spLocks noChangeArrowheads="1"/>
          </p:cNvSpPr>
          <p:nvPr/>
        </p:nvSpPr>
        <p:spPr bwMode="auto">
          <a:xfrm>
            <a:off x="201613" y="1308100"/>
            <a:ext cx="1981200" cy="1328738"/>
          </a:xfrm>
          <a:prstGeom prst="rect">
            <a:avLst/>
          </a:prstGeom>
          <a:noFill/>
          <a:ln w="9525">
            <a:noFill/>
            <a:miter lim="800000"/>
            <a:headEnd/>
            <a:tailEnd/>
          </a:ln>
        </p:spPr>
        <p:txBody>
          <a:bodyPr>
            <a:spAutoFit/>
          </a:bodyPr>
          <a:lstStyle/>
          <a:p>
            <a:pPr>
              <a:lnSpc>
                <a:spcPct val="80000"/>
              </a:lnSpc>
            </a:pPr>
            <a:r>
              <a:rPr lang="en-US" b="1" dirty="0">
                <a:solidFill>
                  <a:schemeClr val="accent2"/>
                </a:solidFill>
              </a:rPr>
              <a:t>Gamma Photon</a:t>
            </a:r>
          </a:p>
          <a:p>
            <a:pPr>
              <a:lnSpc>
                <a:spcPct val="80000"/>
              </a:lnSpc>
            </a:pPr>
            <a:r>
              <a:rPr lang="en-US" b="1" dirty="0">
                <a:solidFill>
                  <a:schemeClr val="accent2"/>
                </a:solidFill>
              </a:rPr>
              <a:t>(&lt; 1 MeV)</a:t>
            </a:r>
          </a:p>
        </p:txBody>
      </p:sp>
      <p:sp>
        <p:nvSpPr>
          <p:cNvPr id="32" name="Text Box 44"/>
          <p:cNvSpPr txBox="1">
            <a:spLocks noChangeArrowheads="1"/>
          </p:cNvSpPr>
          <p:nvPr/>
        </p:nvSpPr>
        <p:spPr bwMode="auto">
          <a:xfrm>
            <a:off x="6858000" y="1304925"/>
            <a:ext cx="2065338" cy="400050"/>
          </a:xfrm>
          <a:prstGeom prst="rect">
            <a:avLst/>
          </a:prstGeom>
          <a:noFill/>
          <a:ln w="9525">
            <a:noFill/>
            <a:miter lim="800000"/>
            <a:headEnd/>
            <a:tailEnd/>
          </a:ln>
        </p:spPr>
        <p:txBody>
          <a:bodyPr>
            <a:spAutoFit/>
          </a:bodyPr>
          <a:lstStyle/>
          <a:p>
            <a:pPr>
              <a:spcBef>
                <a:spcPct val="50000"/>
              </a:spcBef>
            </a:pPr>
            <a:r>
              <a:rPr lang="en-US" sz="2000" b="1">
                <a:solidFill>
                  <a:schemeClr val="accent2"/>
                </a:solidFill>
              </a:rPr>
              <a:t>Photoelectron</a:t>
            </a:r>
          </a:p>
        </p:txBody>
      </p:sp>
      <p:sp>
        <p:nvSpPr>
          <p:cNvPr id="33" name="Oval 45"/>
          <p:cNvSpPr>
            <a:spLocks noChangeArrowheads="1"/>
          </p:cNvSpPr>
          <p:nvPr/>
        </p:nvSpPr>
        <p:spPr bwMode="auto">
          <a:xfrm>
            <a:off x="6340475" y="1152525"/>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par>
                          <p:cTn id="9" fill="hold">
                            <p:stCondLst>
                              <p:cond delay="0"/>
                            </p:stCondLst>
                            <p:childTnLst>
                              <p:par>
                                <p:cTn id="10" presetID="63" presetClass="path" presetSubtype="0" accel="50000" decel="50000" fill="hold" nodeType="afterEffect">
                                  <p:stCondLst>
                                    <p:cond delay="0"/>
                                  </p:stCondLst>
                                  <p:childTnLst>
                                    <p:animMotion origin="layout" path="M -0.0125 -3.7037E-7 L 0.45 -0.00093 " pathEditMode="relative" rAng="0" ptsTypes="AA">
                                      <p:cBhvr>
                                        <p:cTn id="11" dur="1000" fill="hold"/>
                                        <p:tgtEl>
                                          <p:spTgt spid="2"/>
                                        </p:tgtEl>
                                        <p:attrNameLst>
                                          <p:attrName>ppt_x</p:attrName>
                                          <p:attrName>ppt_y</p:attrName>
                                        </p:attrNameLst>
                                      </p:cBhvr>
                                      <p:rCtr x="231" y="0"/>
                                    </p:animMotion>
                                  </p:childTnLst>
                                </p:cTn>
                              </p:par>
                            </p:childTnLst>
                          </p:cTn>
                        </p:par>
                        <p:par>
                          <p:cTn id="12" fill="hold">
                            <p:stCondLst>
                              <p:cond delay="1000"/>
                            </p:stCondLst>
                            <p:childTnLst>
                              <p:par>
                                <p:cTn id="13" presetID="1" presetClass="exit" presetSubtype="0" fill="hold" nodeType="afterEffect">
                                  <p:stCondLst>
                                    <p:cond delay="0"/>
                                  </p:stCondLst>
                                  <p:childTnLst>
                                    <p:set>
                                      <p:cBhvr>
                                        <p:cTn id="14" dur="1" fill="hold">
                                          <p:stCondLst>
                                            <p:cond delay="0"/>
                                          </p:stCondLst>
                                        </p:cTn>
                                        <p:tgtEl>
                                          <p:spTgt spid="21"/>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2"/>
                                        </p:tgtEl>
                                        <p:attrNameLst>
                                          <p:attrName>style.visibility</p:attrName>
                                        </p:attrNameLst>
                                      </p:cBhvr>
                                      <p:to>
                                        <p:strVal val="hidden"/>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childTnLst>
                          </p:cTn>
                        </p:par>
                        <p:par>
                          <p:cTn id="20" fill="hold">
                            <p:stCondLst>
                              <p:cond delay="1000"/>
                            </p:stCondLst>
                            <p:childTnLst>
                              <p:par>
                                <p:cTn id="21" presetID="1" presetClass="exit" presetSubtype="0" fill="hold" grpId="1" nodeType="afterEffect">
                                  <p:stCondLst>
                                    <p:cond delay="200"/>
                                  </p:stCondLst>
                                  <p:childTnLst>
                                    <p:set>
                                      <p:cBhvr>
                                        <p:cTn id="22" dur="1" fill="hold">
                                          <p:stCondLst>
                                            <p:cond delay="0"/>
                                          </p:stCondLst>
                                        </p:cTn>
                                        <p:tgtEl>
                                          <p:spTgt spid="23"/>
                                        </p:tgtEl>
                                        <p:attrNameLst>
                                          <p:attrName>style.visibility</p:attrName>
                                        </p:attrNameLst>
                                      </p:cBhvr>
                                      <p:to>
                                        <p:strVal val="hidden"/>
                                      </p:to>
                                    </p:set>
                                  </p:childTnLst>
                                </p:cTn>
                              </p:par>
                            </p:childTnLst>
                          </p:cTn>
                        </p:par>
                        <p:par>
                          <p:cTn id="23" fill="hold">
                            <p:stCondLst>
                              <p:cond delay="1200"/>
                            </p:stCondLst>
                            <p:childTnLst>
                              <p:par>
                                <p:cTn id="24" presetID="1"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childTnLst>
                                </p:cTn>
                              </p:par>
                            </p:childTnLst>
                          </p:cTn>
                        </p:par>
                        <p:par>
                          <p:cTn id="26" fill="hold">
                            <p:stCondLst>
                              <p:cond delay="1200"/>
                            </p:stCondLst>
                            <p:childTnLst>
                              <p:par>
                                <p:cTn id="27" presetID="1" presetClass="exit" presetSubtype="0" fill="hold" grpId="1" nodeType="afterEffect">
                                  <p:stCondLst>
                                    <p:cond delay="200"/>
                                  </p:stCondLst>
                                  <p:childTnLst>
                                    <p:set>
                                      <p:cBhvr>
                                        <p:cTn id="28" dur="1" fill="hold">
                                          <p:stCondLst>
                                            <p:cond delay="0"/>
                                          </p:stCondLst>
                                        </p:cTn>
                                        <p:tgtEl>
                                          <p:spTgt spid="27"/>
                                        </p:tgtEl>
                                        <p:attrNameLst>
                                          <p:attrName>style.visibility</p:attrName>
                                        </p:attrNameLst>
                                      </p:cBhvr>
                                      <p:to>
                                        <p:strVal val="hidden"/>
                                      </p:to>
                                    </p:set>
                                  </p:childTnLst>
                                </p:cTn>
                              </p:par>
                            </p:childTnLst>
                          </p:cTn>
                        </p:par>
                        <p:par>
                          <p:cTn id="29" fill="hold">
                            <p:stCondLst>
                              <p:cond delay="1400"/>
                            </p:stCondLst>
                            <p:childTnLst>
                              <p:par>
                                <p:cTn id="30" presetID="1" presetClass="entr" presetSubtype="0"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childTnLst>
                                </p:cTn>
                              </p:par>
                            </p:childTnLst>
                          </p:cTn>
                        </p:par>
                        <p:par>
                          <p:cTn id="32" fill="hold">
                            <p:stCondLst>
                              <p:cond delay="1400"/>
                            </p:stCondLst>
                            <p:childTnLst>
                              <p:par>
                                <p:cTn id="33" presetID="1" presetClass="exit" presetSubtype="0" fill="hold" grpId="1" nodeType="afterEffect">
                                  <p:stCondLst>
                                    <p:cond delay="200"/>
                                  </p:stCondLst>
                                  <p:childTnLst>
                                    <p:set>
                                      <p:cBhvr>
                                        <p:cTn id="34" dur="1" fill="hold">
                                          <p:stCondLst>
                                            <p:cond delay="0"/>
                                          </p:stCondLst>
                                        </p:cTn>
                                        <p:tgtEl>
                                          <p:spTgt spid="28"/>
                                        </p:tgtEl>
                                        <p:attrNameLst>
                                          <p:attrName>style.visibility</p:attrName>
                                        </p:attrNameLst>
                                      </p:cBhvr>
                                      <p:to>
                                        <p:strVal val="hidden"/>
                                      </p:to>
                                    </p:set>
                                  </p:childTnLst>
                                </p:cTn>
                              </p:par>
                            </p:childTnLst>
                          </p:cTn>
                        </p:par>
                        <p:par>
                          <p:cTn id="35" fill="hold">
                            <p:stCondLst>
                              <p:cond delay="1600"/>
                            </p:stCondLst>
                            <p:childTnLst>
                              <p:par>
                                <p:cTn id="36" presetID="1"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childTnLst>
                                </p:cTn>
                              </p:par>
                            </p:childTnLst>
                          </p:cTn>
                        </p:par>
                        <p:par>
                          <p:cTn id="38" fill="hold">
                            <p:stCondLst>
                              <p:cond delay="1600"/>
                            </p:stCondLst>
                            <p:childTnLst>
                              <p:par>
                                <p:cTn id="39" presetID="1" presetClass="exit" presetSubtype="0" fill="hold" grpId="1" nodeType="afterEffect">
                                  <p:stCondLst>
                                    <p:cond delay="200"/>
                                  </p:stCondLst>
                                  <p:childTnLst>
                                    <p:set>
                                      <p:cBhvr>
                                        <p:cTn id="40" dur="1" fill="hold">
                                          <p:stCondLst>
                                            <p:cond delay="0"/>
                                          </p:stCondLst>
                                        </p:cTn>
                                        <p:tgtEl>
                                          <p:spTgt spid="29"/>
                                        </p:tgtEl>
                                        <p:attrNameLst>
                                          <p:attrName>style.visibility</p:attrName>
                                        </p:attrNameLst>
                                      </p:cBhvr>
                                      <p:to>
                                        <p:strVal val="hidden"/>
                                      </p:to>
                                    </p:set>
                                  </p:childTnLst>
                                </p:cTn>
                              </p:par>
                            </p:childTnLst>
                          </p:cTn>
                        </p:par>
                        <p:par>
                          <p:cTn id="41" fill="hold">
                            <p:stCondLst>
                              <p:cond delay="1800"/>
                            </p:stCondLst>
                            <p:childTnLst>
                              <p:par>
                                <p:cTn id="42" presetID="1"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childTnLst>
                                </p:cTn>
                              </p:par>
                            </p:childTnLst>
                          </p:cTn>
                        </p:par>
                        <p:par>
                          <p:cTn id="44" fill="hold">
                            <p:stCondLst>
                              <p:cond delay="1800"/>
                            </p:stCondLst>
                            <p:childTnLst>
                              <p:par>
                                <p:cTn id="45" presetID="1" presetClass="exit" presetSubtype="0" fill="hold" grpId="1" nodeType="afterEffect">
                                  <p:stCondLst>
                                    <p:cond delay="200"/>
                                  </p:stCondLst>
                                  <p:childTnLst>
                                    <p:set>
                                      <p:cBhvr>
                                        <p:cTn id="46" dur="1" fill="hold">
                                          <p:stCondLst>
                                            <p:cond delay="0"/>
                                          </p:stCondLst>
                                        </p:cTn>
                                        <p:tgtEl>
                                          <p:spTgt spid="33"/>
                                        </p:tgtEl>
                                        <p:attrNameLst>
                                          <p:attrName>style.visibility</p:attrName>
                                        </p:attrNameLst>
                                      </p:cBhvr>
                                      <p:to>
                                        <p:strVal val="hidden"/>
                                      </p:to>
                                    </p:set>
                                  </p:childTnLst>
                                </p:cTn>
                              </p:par>
                            </p:childTnLst>
                          </p:cTn>
                        </p:par>
                        <p:par>
                          <p:cTn id="47" fill="hold">
                            <p:stCondLst>
                              <p:cond delay="2000"/>
                            </p:stCondLst>
                            <p:childTnLst>
                              <p:par>
                                <p:cTn id="48" presetID="1" presetClass="entr" presetSubtype="0"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childTnLst>
                                </p:cTn>
                              </p:par>
                              <p:par>
                                <p:cTn id="50" presetID="1" presetClass="entr" presetSubtype="0" fill="hold" grpId="0" nodeType="withEffect">
                                  <p:stCondLst>
                                    <p:cond delay="500"/>
                                  </p:stCondLst>
                                  <p:childTnLst>
                                    <p:set>
                                      <p:cBhvr>
                                        <p:cTn id="5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7" grpId="0" animBg="1"/>
      <p:bldP spid="27" grpId="1" animBg="1"/>
      <p:bldP spid="28" grpId="0" animBg="1"/>
      <p:bldP spid="28" grpId="1" animBg="1"/>
      <p:bldP spid="29" grpId="0" animBg="1"/>
      <p:bldP spid="29" grpId="1" animBg="1"/>
      <p:bldP spid="31" grpId="0"/>
      <p:bldP spid="32" grpId="0"/>
      <p:bldP spid="33" grpId="0" animBg="1"/>
      <p:bldP spid="33" grpId="1"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Indirectly Ionizing Radiation</a:t>
            </a:r>
          </a:p>
        </p:txBody>
      </p:sp>
      <p:sp>
        <p:nvSpPr>
          <p:cNvPr id="45059" name="Rectangle 3"/>
          <p:cNvSpPr>
            <a:spLocks noGrp="1" noChangeArrowheads="1"/>
          </p:cNvSpPr>
          <p:nvPr>
            <p:ph idx="1"/>
          </p:nvPr>
        </p:nvSpPr>
        <p:spPr>
          <a:xfrm>
            <a:off x="303213" y="1196975"/>
            <a:ext cx="8431212" cy="4760913"/>
          </a:xfrm>
          <a:noFill/>
        </p:spPr>
        <p:txBody>
          <a:bodyPr/>
          <a:lstStyle/>
          <a:p>
            <a:pPr eaLnBrk="1" hangingPunct="1"/>
            <a:r>
              <a:rPr lang="en-US" smtClean="0"/>
              <a:t>Compton Scattering</a:t>
            </a:r>
          </a:p>
          <a:p>
            <a:pPr lvl="1" eaLnBrk="1" hangingPunct="1"/>
            <a:r>
              <a:rPr lang="en-US" smtClean="0"/>
              <a:t>Partial energy loss for the incoming photon</a:t>
            </a:r>
          </a:p>
          <a:p>
            <a:pPr lvl="1" eaLnBrk="1" hangingPunct="1"/>
            <a:r>
              <a:rPr lang="en-US" smtClean="0"/>
              <a:t>Dominant interaction for most materials for photon energies 200 keV-5 MeV</a:t>
            </a:r>
          </a:p>
          <a:p>
            <a:pPr lvl="1" eaLnBrk="1" hangingPunct="1"/>
            <a:r>
              <a:rPr lang="en-US" smtClean="0"/>
              <a:t>Photon continues with less energy in different direction to conserve momentum</a:t>
            </a:r>
          </a:p>
          <a:p>
            <a:pPr lvl="1" eaLnBrk="1" hangingPunct="1"/>
            <a:r>
              <a:rPr lang="en-US" smtClean="0"/>
              <a:t>Probability of Compton interaction </a:t>
            </a:r>
            <a:r>
              <a:rPr lang="en-US" smtClean="0">
                <a:sym typeface="Wingdings" pitchFamily="2" charset="2"/>
              </a:rPr>
              <a:t></a:t>
            </a:r>
            <a:r>
              <a:rPr lang="en-US" smtClean="0"/>
              <a:t> with distance from nucleus — most Compton electrons are valence electrons</a:t>
            </a:r>
            <a:endParaRPr lang="el-GR" smtClean="0"/>
          </a:p>
        </p:txBody>
      </p: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Energy Transfer Mechanisms</a:t>
            </a:r>
          </a:p>
        </p:txBody>
      </p:sp>
      <p:sp>
        <p:nvSpPr>
          <p:cNvPr id="21507" name="Rectangle 3"/>
          <p:cNvSpPr>
            <a:spLocks noGrp="1" noChangeArrowheads="1"/>
          </p:cNvSpPr>
          <p:nvPr>
            <p:ph idx="1"/>
          </p:nvPr>
        </p:nvSpPr>
        <p:spPr>
          <a:xfrm>
            <a:off x="303213" y="1196975"/>
            <a:ext cx="8431212" cy="4760913"/>
          </a:xfrm>
          <a:noFill/>
        </p:spPr>
        <p:txBody>
          <a:bodyPr/>
          <a:lstStyle/>
          <a:p>
            <a:pPr eaLnBrk="1" hangingPunct="1"/>
            <a:r>
              <a:rPr lang="en-US" dirty="0" smtClean="0"/>
              <a:t>Ionization</a:t>
            </a:r>
          </a:p>
          <a:p>
            <a:pPr lvl="1" eaLnBrk="1" hangingPunct="1"/>
            <a:r>
              <a:rPr lang="en-US" dirty="0" smtClean="0"/>
              <a:t>Removing bound electron from an electrically neutral atom or molecule by adding sufficient energy to the electron, allowing it to overcome its BE</a:t>
            </a:r>
          </a:p>
          <a:p>
            <a:pPr lvl="1" eaLnBrk="1" hangingPunct="1"/>
            <a:r>
              <a:rPr lang="en-US" dirty="0" smtClean="0"/>
              <a:t>Atom has net positive charge</a:t>
            </a:r>
          </a:p>
          <a:p>
            <a:pPr lvl="1" eaLnBrk="1" hangingPunct="1"/>
            <a:r>
              <a:rPr lang="en-US" dirty="0" smtClean="0"/>
              <a:t>Creates ion pair consisting of negatively charged electron and positively charged atom or molecule</a:t>
            </a:r>
          </a:p>
        </p:txBody>
      </p:sp>
    </p:spTree>
  </p:cSld>
  <p:clrMapOvr>
    <a:masterClrMapping/>
  </p:clrMapOvr>
  <p:transition spd="med">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Indirectly Ionizing Radiation</a:t>
            </a:r>
          </a:p>
        </p:txBody>
      </p:sp>
      <p:sp>
        <p:nvSpPr>
          <p:cNvPr id="46083" name="Rectangle 3"/>
          <p:cNvSpPr>
            <a:spLocks noGrp="1" noChangeArrowheads="1"/>
          </p:cNvSpPr>
          <p:nvPr>
            <p:ph idx="1"/>
          </p:nvPr>
        </p:nvSpPr>
        <p:spPr>
          <a:xfrm>
            <a:off x="303213" y="1196975"/>
            <a:ext cx="8431212" cy="4760913"/>
          </a:xfrm>
          <a:noFill/>
        </p:spPr>
        <p:txBody>
          <a:bodyPr/>
          <a:lstStyle/>
          <a:p>
            <a:pPr lvl="1" eaLnBrk="1" hangingPunct="1"/>
            <a:r>
              <a:rPr lang="en-US" dirty="0" smtClean="0"/>
              <a:t>Beam of photons may be randomized in direction and energy, so that scattered radiation may appear around corners and behind shields where there is no direct line of sight to the source</a:t>
            </a:r>
          </a:p>
          <a:p>
            <a:pPr lvl="1" eaLnBrk="1" hangingPunct="1"/>
            <a:r>
              <a:rPr lang="en-US" dirty="0" smtClean="0"/>
              <a:t>Probability of Compton interaction </a:t>
            </a:r>
            <a:r>
              <a:rPr lang="en-US" dirty="0" smtClean="0">
                <a:sym typeface="Wingdings" pitchFamily="2" charset="2"/>
              </a:rPr>
              <a:t></a:t>
            </a:r>
            <a:r>
              <a:rPr lang="en-US" dirty="0" smtClean="0"/>
              <a:t> with distance from nucleus — most Compton electrons are valence electrons</a:t>
            </a:r>
          </a:p>
          <a:p>
            <a:pPr lvl="1" eaLnBrk="1" hangingPunct="1"/>
            <a:r>
              <a:rPr lang="en-US" dirty="0" smtClean="0"/>
              <a:t>Difficult to represent probability mathematically</a:t>
            </a:r>
            <a:endParaRPr lang="el-GR" dirty="0" smtClean="0"/>
          </a:p>
        </p:txBody>
      </p:sp>
    </p:spTree>
  </p:cSld>
  <p:clrMapOvr>
    <a:masterClrMapping/>
  </p:clrMapOvr>
  <p:transition spd="med">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Indirectly Ionizing Radiation</a:t>
            </a:r>
          </a:p>
        </p:txBody>
      </p:sp>
      <p:sp>
        <p:nvSpPr>
          <p:cNvPr id="47107" name="Oval 4"/>
          <p:cNvSpPr>
            <a:spLocks noChangeArrowheads="1"/>
          </p:cNvSpPr>
          <p:nvPr/>
        </p:nvSpPr>
        <p:spPr bwMode="auto">
          <a:xfrm>
            <a:off x="3810000" y="3019425"/>
            <a:ext cx="1752600" cy="1676400"/>
          </a:xfrm>
          <a:prstGeom prst="ellipse">
            <a:avLst/>
          </a:prstGeom>
          <a:noFill/>
          <a:ln w="38100">
            <a:solidFill>
              <a:schemeClr val="accent2"/>
            </a:solidFill>
            <a:round/>
            <a:headEnd/>
            <a:tailEnd/>
          </a:ln>
        </p:spPr>
        <p:txBody>
          <a:bodyPr wrap="none" anchor="ctr"/>
          <a:lstStyle/>
          <a:p>
            <a:endParaRPr lang="en-US"/>
          </a:p>
        </p:txBody>
      </p:sp>
      <p:sp>
        <p:nvSpPr>
          <p:cNvPr id="47108" name="Text Box 5"/>
          <p:cNvSpPr txBox="1">
            <a:spLocks noChangeArrowheads="1"/>
          </p:cNvSpPr>
          <p:nvPr/>
        </p:nvSpPr>
        <p:spPr bwMode="auto">
          <a:xfrm>
            <a:off x="4495800" y="30956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7109" name="Text Box 6"/>
          <p:cNvSpPr txBox="1">
            <a:spLocks noChangeArrowheads="1"/>
          </p:cNvSpPr>
          <p:nvPr/>
        </p:nvSpPr>
        <p:spPr bwMode="auto">
          <a:xfrm>
            <a:off x="5029200" y="36290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7110" name="Text Box 7"/>
          <p:cNvSpPr txBox="1">
            <a:spLocks noChangeArrowheads="1"/>
          </p:cNvSpPr>
          <p:nvPr/>
        </p:nvSpPr>
        <p:spPr bwMode="auto">
          <a:xfrm>
            <a:off x="4419600" y="42386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7111" name="Text Box 8"/>
          <p:cNvSpPr txBox="1">
            <a:spLocks noChangeArrowheads="1"/>
          </p:cNvSpPr>
          <p:nvPr/>
        </p:nvSpPr>
        <p:spPr bwMode="auto">
          <a:xfrm>
            <a:off x="3962400" y="36290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7112" name="Text Box 9"/>
          <p:cNvSpPr txBox="1">
            <a:spLocks noChangeArrowheads="1"/>
          </p:cNvSpPr>
          <p:nvPr/>
        </p:nvSpPr>
        <p:spPr bwMode="auto">
          <a:xfrm>
            <a:off x="4495800" y="36290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47113" name="Text Box 10"/>
          <p:cNvSpPr txBox="1">
            <a:spLocks noChangeArrowheads="1"/>
          </p:cNvSpPr>
          <p:nvPr/>
        </p:nvSpPr>
        <p:spPr bwMode="auto">
          <a:xfrm>
            <a:off x="4876800" y="32480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7114" name="Text Box 11"/>
          <p:cNvSpPr txBox="1">
            <a:spLocks noChangeArrowheads="1"/>
          </p:cNvSpPr>
          <p:nvPr/>
        </p:nvSpPr>
        <p:spPr bwMode="auto">
          <a:xfrm>
            <a:off x="4876800" y="40100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7115" name="Text Box 12"/>
          <p:cNvSpPr txBox="1">
            <a:spLocks noChangeArrowheads="1"/>
          </p:cNvSpPr>
          <p:nvPr/>
        </p:nvSpPr>
        <p:spPr bwMode="auto">
          <a:xfrm>
            <a:off x="4114800" y="39338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7116" name="Text Box 13"/>
          <p:cNvSpPr txBox="1">
            <a:spLocks noChangeArrowheads="1"/>
          </p:cNvSpPr>
          <p:nvPr/>
        </p:nvSpPr>
        <p:spPr bwMode="auto">
          <a:xfrm>
            <a:off x="4038600" y="3171825"/>
            <a:ext cx="381000" cy="366713"/>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47117" name="Oval 14"/>
          <p:cNvSpPr>
            <a:spLocks noChangeArrowheads="1"/>
          </p:cNvSpPr>
          <p:nvPr/>
        </p:nvSpPr>
        <p:spPr bwMode="auto">
          <a:xfrm>
            <a:off x="3276600" y="2486025"/>
            <a:ext cx="2741613" cy="2741613"/>
          </a:xfrm>
          <a:prstGeom prst="ellipse">
            <a:avLst/>
          </a:prstGeom>
          <a:noFill/>
          <a:ln w="38100">
            <a:solidFill>
              <a:schemeClr val="accent2"/>
            </a:solidFill>
            <a:round/>
            <a:headEnd/>
            <a:tailEnd/>
          </a:ln>
        </p:spPr>
        <p:txBody>
          <a:bodyPr wrap="none" anchor="ctr"/>
          <a:lstStyle/>
          <a:p>
            <a:endParaRPr lang="en-US"/>
          </a:p>
        </p:txBody>
      </p:sp>
      <p:sp>
        <p:nvSpPr>
          <p:cNvPr id="45" name="Oval 15"/>
          <p:cNvSpPr>
            <a:spLocks noChangeArrowheads="1"/>
          </p:cNvSpPr>
          <p:nvPr/>
        </p:nvSpPr>
        <p:spPr bwMode="auto">
          <a:xfrm>
            <a:off x="5715000" y="40858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47121" name="Oval 16"/>
          <p:cNvSpPr>
            <a:spLocks noChangeArrowheads="1"/>
          </p:cNvSpPr>
          <p:nvPr/>
        </p:nvSpPr>
        <p:spPr bwMode="auto">
          <a:xfrm>
            <a:off x="2562225" y="1766888"/>
            <a:ext cx="4113213" cy="4113212"/>
          </a:xfrm>
          <a:prstGeom prst="ellipse">
            <a:avLst/>
          </a:prstGeom>
          <a:noFill/>
          <a:ln w="38100">
            <a:solidFill>
              <a:schemeClr val="accent2"/>
            </a:solidFill>
            <a:round/>
            <a:headEnd/>
            <a:tailEnd/>
          </a:ln>
        </p:spPr>
        <p:txBody>
          <a:bodyPr wrap="none" anchor="ctr"/>
          <a:lstStyle/>
          <a:p>
            <a:endParaRPr lang="en-US"/>
          </a:p>
        </p:txBody>
      </p:sp>
      <p:sp>
        <p:nvSpPr>
          <p:cNvPr id="47" name="Oval 17"/>
          <p:cNvSpPr>
            <a:spLocks noChangeArrowheads="1"/>
          </p:cNvSpPr>
          <p:nvPr/>
        </p:nvSpPr>
        <p:spPr bwMode="auto">
          <a:xfrm>
            <a:off x="5791200" y="50764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latin typeface="Times New Roman" pitchFamily="18" charset="0"/>
              </a:rPr>
              <a:t>e</a:t>
            </a:r>
            <a:r>
              <a:rPr lang="en-US" baseline="30000" dirty="0">
                <a:latin typeface="Times New Roman" pitchFamily="18" charset="0"/>
              </a:rPr>
              <a:t>-</a:t>
            </a:r>
          </a:p>
        </p:txBody>
      </p:sp>
      <p:sp>
        <p:nvSpPr>
          <p:cNvPr id="48" name="Oval 18"/>
          <p:cNvSpPr>
            <a:spLocks noChangeArrowheads="1"/>
          </p:cNvSpPr>
          <p:nvPr/>
        </p:nvSpPr>
        <p:spPr bwMode="auto">
          <a:xfrm>
            <a:off x="6400800" y="30952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49" name="Oval 19"/>
          <p:cNvSpPr>
            <a:spLocks noChangeArrowheads="1"/>
          </p:cNvSpPr>
          <p:nvPr/>
        </p:nvSpPr>
        <p:spPr bwMode="auto">
          <a:xfrm>
            <a:off x="3124200" y="52288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50" name="Oval 20"/>
          <p:cNvSpPr>
            <a:spLocks noChangeArrowheads="1"/>
          </p:cNvSpPr>
          <p:nvPr/>
        </p:nvSpPr>
        <p:spPr bwMode="auto">
          <a:xfrm>
            <a:off x="5410200" y="184110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51" name="Oval 21"/>
          <p:cNvSpPr>
            <a:spLocks noChangeArrowheads="1"/>
          </p:cNvSpPr>
          <p:nvPr/>
        </p:nvSpPr>
        <p:spPr bwMode="auto">
          <a:xfrm>
            <a:off x="3429000" y="27142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52" name="Oval 22"/>
          <p:cNvSpPr>
            <a:spLocks noChangeArrowheads="1"/>
          </p:cNvSpPr>
          <p:nvPr/>
        </p:nvSpPr>
        <p:spPr bwMode="auto">
          <a:xfrm>
            <a:off x="5562600" y="1765300"/>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grpSp>
        <p:nvGrpSpPr>
          <p:cNvPr id="2" name="Group 23"/>
          <p:cNvGrpSpPr>
            <a:grpSpLocks/>
          </p:cNvGrpSpPr>
          <p:nvPr/>
        </p:nvGrpSpPr>
        <p:grpSpPr bwMode="auto">
          <a:xfrm>
            <a:off x="304800" y="1887538"/>
            <a:ext cx="1447800" cy="165100"/>
            <a:chOff x="384" y="1536"/>
            <a:chExt cx="912" cy="104"/>
          </a:xfrm>
        </p:grpSpPr>
        <p:sp>
          <p:nvSpPr>
            <p:cNvPr id="47151" name="Freeform 24"/>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31750">
              <a:solidFill>
                <a:srgbClr val="C00000"/>
              </a:solidFill>
              <a:round/>
              <a:headEnd/>
              <a:tailEnd/>
            </a:ln>
          </p:spPr>
          <p:txBody>
            <a:bodyPr/>
            <a:lstStyle/>
            <a:p>
              <a:endParaRPr lang="en-US"/>
            </a:p>
          </p:txBody>
        </p:sp>
        <p:sp>
          <p:nvSpPr>
            <p:cNvPr id="47152" name="Line 25"/>
            <p:cNvSpPr>
              <a:spLocks noChangeShapeType="1"/>
            </p:cNvSpPr>
            <p:nvPr/>
          </p:nvSpPr>
          <p:spPr bwMode="auto">
            <a:xfrm>
              <a:off x="1152" y="1584"/>
              <a:ext cx="144" cy="0"/>
            </a:xfrm>
            <a:prstGeom prst="line">
              <a:avLst/>
            </a:prstGeom>
            <a:noFill/>
            <a:ln w="31750">
              <a:solidFill>
                <a:srgbClr val="C00000"/>
              </a:solidFill>
              <a:round/>
              <a:headEnd/>
              <a:tailEnd type="stealth" w="med" len="med"/>
            </a:ln>
          </p:spPr>
          <p:txBody>
            <a:bodyPr/>
            <a:lstStyle/>
            <a:p>
              <a:endParaRPr lang="en-US"/>
            </a:p>
          </p:txBody>
        </p:sp>
      </p:grpSp>
      <p:sp>
        <p:nvSpPr>
          <p:cNvPr id="56" name="Oval 26"/>
          <p:cNvSpPr>
            <a:spLocks noChangeArrowheads="1"/>
          </p:cNvSpPr>
          <p:nvPr/>
        </p:nvSpPr>
        <p:spPr bwMode="auto">
          <a:xfrm>
            <a:off x="5791200" y="1612900"/>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57" name="Oval 27"/>
          <p:cNvSpPr>
            <a:spLocks noChangeArrowheads="1"/>
          </p:cNvSpPr>
          <p:nvPr/>
        </p:nvSpPr>
        <p:spPr bwMode="auto">
          <a:xfrm>
            <a:off x="5988050" y="1416050"/>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58" name="Oval 28"/>
          <p:cNvSpPr>
            <a:spLocks noChangeArrowheads="1"/>
          </p:cNvSpPr>
          <p:nvPr/>
        </p:nvSpPr>
        <p:spPr bwMode="auto">
          <a:xfrm>
            <a:off x="6188075" y="1231900"/>
            <a:ext cx="381000" cy="381000"/>
          </a:xfrm>
          <a:prstGeom prst="ellipse">
            <a:avLst/>
          </a:prstGeom>
          <a:noFill/>
          <a:ln w="9525" algn="ctr">
            <a:solidFill>
              <a:schemeClr val="bg2"/>
            </a:solidFill>
            <a:prstDash val="dash"/>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59" name="Oval 29"/>
          <p:cNvSpPr>
            <a:spLocks noChangeArrowheads="1"/>
          </p:cNvSpPr>
          <p:nvPr/>
        </p:nvSpPr>
        <p:spPr bwMode="auto">
          <a:xfrm>
            <a:off x="6324600" y="107910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latin typeface="Times New Roman" pitchFamily="18" charset="0"/>
              </a:rPr>
              <a:t>e</a:t>
            </a:r>
            <a:r>
              <a:rPr lang="en-US" baseline="30000" dirty="0">
                <a:latin typeface="Times New Roman" pitchFamily="18" charset="0"/>
              </a:rPr>
              <a:t>-</a:t>
            </a:r>
          </a:p>
        </p:txBody>
      </p:sp>
      <p:sp>
        <p:nvSpPr>
          <p:cNvPr id="60" name="Text Box 31"/>
          <p:cNvSpPr txBox="1">
            <a:spLocks noChangeArrowheads="1"/>
          </p:cNvSpPr>
          <p:nvPr/>
        </p:nvSpPr>
        <p:spPr bwMode="auto">
          <a:xfrm>
            <a:off x="6858000" y="1231900"/>
            <a:ext cx="2057400" cy="336550"/>
          </a:xfrm>
          <a:prstGeom prst="rect">
            <a:avLst/>
          </a:prstGeom>
          <a:noFill/>
          <a:ln w="9525">
            <a:noFill/>
            <a:miter lim="800000"/>
            <a:headEnd/>
            <a:tailEnd/>
          </a:ln>
        </p:spPr>
        <p:txBody>
          <a:bodyPr>
            <a:spAutoFit/>
          </a:bodyPr>
          <a:lstStyle/>
          <a:p>
            <a:pPr>
              <a:spcBef>
                <a:spcPct val="50000"/>
              </a:spcBef>
            </a:pPr>
            <a:r>
              <a:rPr lang="en-US" sz="1600" b="1">
                <a:solidFill>
                  <a:srgbClr val="001926"/>
                </a:solidFill>
              </a:rPr>
              <a:t>Compton Electron</a:t>
            </a:r>
          </a:p>
        </p:txBody>
      </p:sp>
      <p:grpSp>
        <p:nvGrpSpPr>
          <p:cNvPr id="3" name="Group 32"/>
          <p:cNvGrpSpPr>
            <a:grpSpLocks/>
          </p:cNvGrpSpPr>
          <p:nvPr/>
        </p:nvGrpSpPr>
        <p:grpSpPr bwMode="auto">
          <a:xfrm rot="1271644">
            <a:off x="5791200" y="2298700"/>
            <a:ext cx="1447800" cy="165100"/>
            <a:chOff x="384" y="1536"/>
            <a:chExt cx="912" cy="104"/>
          </a:xfrm>
        </p:grpSpPr>
        <p:sp>
          <p:nvSpPr>
            <p:cNvPr id="47149" name="Freeform 33"/>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31750">
              <a:solidFill>
                <a:srgbClr val="C00000"/>
              </a:solidFill>
              <a:round/>
              <a:headEnd/>
              <a:tailEnd/>
            </a:ln>
          </p:spPr>
          <p:txBody>
            <a:bodyPr/>
            <a:lstStyle/>
            <a:p>
              <a:endParaRPr lang="en-US"/>
            </a:p>
          </p:txBody>
        </p:sp>
        <p:sp>
          <p:nvSpPr>
            <p:cNvPr id="47150" name="Line 34"/>
            <p:cNvSpPr>
              <a:spLocks noChangeShapeType="1"/>
            </p:cNvSpPr>
            <p:nvPr/>
          </p:nvSpPr>
          <p:spPr bwMode="auto">
            <a:xfrm>
              <a:off x="1152" y="1584"/>
              <a:ext cx="144" cy="0"/>
            </a:xfrm>
            <a:prstGeom prst="line">
              <a:avLst/>
            </a:prstGeom>
            <a:noFill/>
            <a:ln w="31750">
              <a:solidFill>
                <a:srgbClr val="C00000"/>
              </a:solidFill>
              <a:round/>
              <a:headEnd/>
              <a:tailEnd type="stealth" w="med" len="med"/>
            </a:ln>
          </p:spPr>
          <p:txBody>
            <a:bodyPr/>
            <a:lstStyle/>
            <a:p>
              <a:endParaRPr lang="en-US"/>
            </a:p>
          </p:txBody>
        </p:sp>
      </p:grpSp>
      <p:sp>
        <p:nvSpPr>
          <p:cNvPr id="64" name="Text Box 35"/>
          <p:cNvSpPr txBox="1">
            <a:spLocks noChangeArrowheads="1"/>
          </p:cNvSpPr>
          <p:nvPr/>
        </p:nvSpPr>
        <p:spPr bwMode="auto">
          <a:xfrm>
            <a:off x="6934200" y="3136900"/>
            <a:ext cx="1981200" cy="581025"/>
          </a:xfrm>
          <a:prstGeom prst="rect">
            <a:avLst/>
          </a:prstGeom>
          <a:noFill/>
          <a:ln w="9525">
            <a:noFill/>
            <a:miter lim="800000"/>
            <a:headEnd/>
            <a:tailEnd/>
          </a:ln>
        </p:spPr>
        <p:txBody>
          <a:bodyPr>
            <a:spAutoFit/>
          </a:bodyPr>
          <a:lstStyle/>
          <a:p>
            <a:pPr>
              <a:spcBef>
                <a:spcPct val="50000"/>
              </a:spcBef>
            </a:pPr>
            <a:r>
              <a:rPr lang="en-US" sz="1600" b="1">
                <a:solidFill>
                  <a:srgbClr val="001926"/>
                </a:solidFill>
              </a:rPr>
              <a:t>Reduced energy (scattered photon)</a:t>
            </a:r>
          </a:p>
        </p:txBody>
      </p:sp>
      <p:sp>
        <p:nvSpPr>
          <p:cNvPr id="65" name="Text Box 30"/>
          <p:cNvSpPr txBox="1">
            <a:spLocks noChangeArrowheads="1"/>
          </p:cNvSpPr>
          <p:nvPr/>
        </p:nvSpPr>
        <p:spPr bwMode="auto">
          <a:xfrm>
            <a:off x="157163" y="1611313"/>
            <a:ext cx="2590800" cy="741362"/>
          </a:xfrm>
          <a:prstGeom prst="rect">
            <a:avLst/>
          </a:prstGeom>
          <a:noFill/>
          <a:ln w="9525">
            <a:noFill/>
            <a:miter lim="800000"/>
            <a:headEnd/>
            <a:tailEnd/>
          </a:ln>
        </p:spPr>
        <p:txBody>
          <a:bodyPr>
            <a:spAutoFit/>
          </a:bodyPr>
          <a:lstStyle/>
          <a:p>
            <a:pPr>
              <a:lnSpc>
                <a:spcPct val="80000"/>
              </a:lnSpc>
            </a:pPr>
            <a:r>
              <a:rPr lang="en-US" sz="1600" b="1">
                <a:solidFill>
                  <a:schemeClr val="accent2"/>
                </a:solidFill>
              </a:rPr>
              <a:t>Gamma Photon</a:t>
            </a:r>
          </a:p>
          <a:p>
            <a:pPr>
              <a:lnSpc>
                <a:spcPct val="80000"/>
              </a:lnSpc>
            </a:pPr>
            <a:r>
              <a:rPr lang="en-US" sz="1600" b="1">
                <a:solidFill>
                  <a:schemeClr val="accent2"/>
                </a:solidFill>
              </a:rPr>
              <a:t>(200 keV &lt; E &lt; 5 MeV)</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63" presetClass="path" presetSubtype="0" accel="50000" decel="50000" fill="hold" nodeType="afterEffect">
                                  <p:stCondLst>
                                    <p:cond delay="0"/>
                                  </p:stCondLst>
                                  <p:childTnLst>
                                    <p:animMotion origin="layout" path="M -0.0125 -3.7037E-7 L 0.45 -0.00093 " pathEditMode="relative" rAng="0" ptsTypes="AA">
                                      <p:cBhvr>
                                        <p:cTn id="12" dur="2000" fill="hold"/>
                                        <p:tgtEl>
                                          <p:spTgt spid="2"/>
                                        </p:tgtEl>
                                        <p:attrNameLst>
                                          <p:attrName>ppt_x</p:attrName>
                                          <p:attrName>ppt_y</p:attrName>
                                        </p:attrNameLst>
                                      </p:cBhvr>
                                      <p:rCtr x="231" y="0"/>
                                    </p:animMotion>
                                  </p:childTnLst>
                                </p:cTn>
                              </p:par>
                            </p:childTnLst>
                          </p:cTn>
                        </p:par>
                        <p:par>
                          <p:cTn id="13" fill="hold">
                            <p:stCondLst>
                              <p:cond delay="2000"/>
                            </p:stCondLst>
                            <p:childTnLst>
                              <p:par>
                                <p:cTn id="14" presetID="1" presetClass="exit" presetSubtype="0" fill="hold" grpId="1" nodeType="afterEffect">
                                  <p:stCondLst>
                                    <p:cond delay="0"/>
                                  </p:stCondLst>
                                  <p:childTnLst>
                                    <p:set>
                                      <p:cBhvr>
                                        <p:cTn id="15" dur="1" fill="hold">
                                          <p:stCondLst>
                                            <p:cond delay="0"/>
                                          </p:stCondLst>
                                        </p:cTn>
                                        <p:tgtEl>
                                          <p:spTgt spid="65"/>
                                        </p:tgtEl>
                                        <p:attrNameLst>
                                          <p:attrName>style.visibility</p:attrName>
                                        </p:attrNameLst>
                                      </p:cBhvr>
                                      <p:to>
                                        <p:strVal val="hidden"/>
                                      </p:to>
                                    </p:set>
                                  </p:childTnLst>
                                </p:cTn>
                              </p:par>
                            </p:childTnLst>
                          </p:cTn>
                        </p:par>
                        <p:par>
                          <p:cTn id="16" fill="hold">
                            <p:stCondLst>
                              <p:cond delay="2000"/>
                            </p:stCondLst>
                            <p:childTnLst>
                              <p:par>
                                <p:cTn id="17" presetID="1" presetClass="exit" presetSubtype="0" fill="hold" nodeType="afterEffect">
                                  <p:stCondLst>
                                    <p:cond delay="0"/>
                                  </p:stCondLst>
                                  <p:childTnLst>
                                    <p:set>
                                      <p:cBhvr>
                                        <p:cTn id="18" dur="1" fill="hold">
                                          <p:stCondLst>
                                            <p:cond delay="0"/>
                                          </p:stCondLst>
                                        </p:cTn>
                                        <p:tgtEl>
                                          <p:spTgt spid="50"/>
                                        </p:tgtEl>
                                        <p:attrNameLst>
                                          <p:attrName>style.visibility</p:attrName>
                                        </p:attrNameLst>
                                      </p:cBhvr>
                                      <p:to>
                                        <p:strVal val="hidden"/>
                                      </p:to>
                                    </p:set>
                                  </p:childTnLst>
                                </p:cTn>
                              </p:par>
                            </p:childTnLst>
                          </p:cTn>
                        </p:par>
                        <p:par>
                          <p:cTn id="19" fill="hold">
                            <p:stCondLst>
                              <p:cond delay="2000"/>
                            </p:stCondLst>
                            <p:childTnLst>
                              <p:par>
                                <p:cTn id="20" presetID="1" presetClass="exit" presetSubtype="0" fill="hold" nodeType="afterEffect">
                                  <p:stCondLst>
                                    <p:cond delay="0"/>
                                  </p:stCondLst>
                                  <p:childTnLst>
                                    <p:set>
                                      <p:cBhvr>
                                        <p:cTn id="21" dur="1" fill="hold">
                                          <p:stCondLst>
                                            <p:cond delay="0"/>
                                          </p:stCondLst>
                                        </p:cTn>
                                        <p:tgtEl>
                                          <p:spTgt spid="2"/>
                                        </p:tgtEl>
                                        <p:attrNameLst>
                                          <p:attrName>style.visibility</p:attrName>
                                        </p:attrNameLst>
                                      </p:cBhvr>
                                      <p:to>
                                        <p:strVal val="hidden"/>
                                      </p:to>
                                    </p:set>
                                  </p:childTnLst>
                                </p:cTn>
                              </p:par>
                            </p:childTnLst>
                          </p:cTn>
                        </p:par>
                        <p:par>
                          <p:cTn id="22" fill="hold">
                            <p:stCondLst>
                              <p:cond delay="2000"/>
                            </p:stCondLst>
                            <p:childTnLst>
                              <p:par>
                                <p:cTn id="23" presetID="1" presetClass="entr" presetSubtype="0" fill="hold" grpId="0" nodeType="afterEffect">
                                  <p:stCondLst>
                                    <p:cond delay="50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0" presetClass="path" presetSubtype="0" accel="50000" decel="50000" fill="hold" nodeType="withEffect">
                                  <p:stCondLst>
                                    <p:cond delay="0"/>
                                  </p:stCondLst>
                                  <p:childTnLst>
                                    <p:animMotion origin="layout" path="M -0.07083 -0.04537 L 0.1625 0.08796 " pathEditMode="relative" ptsTypes="AA">
                                      <p:cBhvr>
                                        <p:cTn id="28" dur="3000" fill="hold"/>
                                        <p:tgtEl>
                                          <p:spTgt spid="3"/>
                                        </p:tgtEl>
                                        <p:attrNameLst>
                                          <p:attrName>ppt_x</p:attrName>
                                          <p:attrName>ppt_y</p:attrName>
                                        </p:attrNameLst>
                                      </p:cBhvr>
                                    </p:animMotion>
                                  </p:childTnLst>
                                </p:cTn>
                              </p:par>
                            </p:childTnLst>
                          </p:cTn>
                        </p:par>
                        <p:par>
                          <p:cTn id="29" fill="hold">
                            <p:stCondLst>
                              <p:cond delay="5000"/>
                            </p:stCondLst>
                            <p:childTnLst>
                              <p:par>
                                <p:cTn id="30" presetID="1" presetClass="entr" presetSubtype="0"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childTnLst>
                                </p:cTn>
                              </p:par>
                            </p:childTnLst>
                          </p:cTn>
                        </p:par>
                        <p:par>
                          <p:cTn id="32" fill="hold">
                            <p:stCondLst>
                              <p:cond delay="5000"/>
                            </p:stCondLst>
                            <p:childTnLst>
                              <p:par>
                                <p:cTn id="33" presetID="1" presetClass="entr" presetSubtype="0" fill="hold" grpId="0" nodeType="afterEffect">
                                  <p:stCondLst>
                                    <p:cond delay="300"/>
                                  </p:stCondLst>
                                  <p:childTnLst>
                                    <p:set>
                                      <p:cBhvr>
                                        <p:cTn id="34" dur="1" fill="hold">
                                          <p:stCondLst>
                                            <p:cond delay="0"/>
                                          </p:stCondLst>
                                        </p:cTn>
                                        <p:tgtEl>
                                          <p:spTgt spid="56"/>
                                        </p:tgtEl>
                                        <p:attrNameLst>
                                          <p:attrName>style.visibility</p:attrName>
                                        </p:attrNameLst>
                                      </p:cBhvr>
                                      <p:to>
                                        <p:strVal val="visible"/>
                                      </p:to>
                                    </p:set>
                                  </p:childTnLst>
                                </p:cTn>
                              </p:par>
                            </p:childTnLst>
                          </p:cTn>
                        </p:par>
                        <p:par>
                          <p:cTn id="35" fill="hold">
                            <p:stCondLst>
                              <p:cond delay="5300"/>
                            </p:stCondLst>
                            <p:childTnLst>
                              <p:par>
                                <p:cTn id="36" presetID="1" presetClass="exit" presetSubtype="0" fill="hold" grpId="1" nodeType="afterEffect">
                                  <p:stCondLst>
                                    <p:cond delay="500"/>
                                  </p:stCondLst>
                                  <p:childTnLst>
                                    <p:set>
                                      <p:cBhvr>
                                        <p:cTn id="37" dur="1" fill="hold">
                                          <p:stCondLst>
                                            <p:cond delay="0"/>
                                          </p:stCondLst>
                                        </p:cTn>
                                        <p:tgtEl>
                                          <p:spTgt spid="52"/>
                                        </p:tgtEl>
                                        <p:attrNameLst>
                                          <p:attrName>style.visibility</p:attrName>
                                        </p:attrNameLst>
                                      </p:cBhvr>
                                      <p:to>
                                        <p:strVal val="hidden"/>
                                      </p:to>
                                    </p:set>
                                  </p:childTnLst>
                                </p:cTn>
                              </p:par>
                            </p:childTnLst>
                          </p:cTn>
                        </p:par>
                        <p:par>
                          <p:cTn id="38" fill="hold">
                            <p:stCondLst>
                              <p:cond delay="5800"/>
                            </p:stCondLst>
                            <p:childTnLst>
                              <p:par>
                                <p:cTn id="39" presetID="1" presetClass="entr" presetSubtype="0" fill="hold" grpId="0" nodeType="afterEffect">
                                  <p:stCondLst>
                                    <p:cond delay="300"/>
                                  </p:stCondLst>
                                  <p:childTnLst>
                                    <p:set>
                                      <p:cBhvr>
                                        <p:cTn id="40" dur="1" fill="hold">
                                          <p:stCondLst>
                                            <p:cond delay="0"/>
                                          </p:stCondLst>
                                        </p:cTn>
                                        <p:tgtEl>
                                          <p:spTgt spid="57"/>
                                        </p:tgtEl>
                                        <p:attrNameLst>
                                          <p:attrName>style.visibility</p:attrName>
                                        </p:attrNameLst>
                                      </p:cBhvr>
                                      <p:to>
                                        <p:strVal val="visible"/>
                                      </p:to>
                                    </p:set>
                                  </p:childTnLst>
                                </p:cTn>
                              </p:par>
                            </p:childTnLst>
                          </p:cTn>
                        </p:par>
                        <p:par>
                          <p:cTn id="41" fill="hold">
                            <p:stCondLst>
                              <p:cond delay="6100"/>
                            </p:stCondLst>
                            <p:childTnLst>
                              <p:par>
                                <p:cTn id="42" presetID="1" presetClass="exit" presetSubtype="0" fill="hold" grpId="1" nodeType="afterEffect">
                                  <p:stCondLst>
                                    <p:cond delay="500"/>
                                  </p:stCondLst>
                                  <p:childTnLst>
                                    <p:set>
                                      <p:cBhvr>
                                        <p:cTn id="43" dur="1" fill="hold">
                                          <p:stCondLst>
                                            <p:cond delay="0"/>
                                          </p:stCondLst>
                                        </p:cTn>
                                        <p:tgtEl>
                                          <p:spTgt spid="56"/>
                                        </p:tgtEl>
                                        <p:attrNameLst>
                                          <p:attrName>style.visibility</p:attrName>
                                        </p:attrNameLst>
                                      </p:cBhvr>
                                      <p:to>
                                        <p:strVal val="hidden"/>
                                      </p:to>
                                    </p:set>
                                  </p:childTnLst>
                                </p:cTn>
                              </p:par>
                            </p:childTnLst>
                          </p:cTn>
                        </p:par>
                        <p:par>
                          <p:cTn id="44" fill="hold">
                            <p:stCondLst>
                              <p:cond delay="6600"/>
                            </p:stCondLst>
                            <p:childTnLst>
                              <p:par>
                                <p:cTn id="45" presetID="1" presetClass="entr" presetSubtype="0" fill="hold" grpId="0" nodeType="afterEffect">
                                  <p:stCondLst>
                                    <p:cond delay="300"/>
                                  </p:stCondLst>
                                  <p:childTnLst>
                                    <p:set>
                                      <p:cBhvr>
                                        <p:cTn id="46" dur="1" fill="hold">
                                          <p:stCondLst>
                                            <p:cond delay="0"/>
                                          </p:stCondLst>
                                        </p:cTn>
                                        <p:tgtEl>
                                          <p:spTgt spid="58"/>
                                        </p:tgtEl>
                                        <p:attrNameLst>
                                          <p:attrName>style.visibility</p:attrName>
                                        </p:attrNameLst>
                                      </p:cBhvr>
                                      <p:to>
                                        <p:strVal val="visible"/>
                                      </p:to>
                                    </p:set>
                                  </p:childTnLst>
                                </p:cTn>
                              </p:par>
                            </p:childTnLst>
                          </p:cTn>
                        </p:par>
                        <p:par>
                          <p:cTn id="47" fill="hold">
                            <p:stCondLst>
                              <p:cond delay="6900"/>
                            </p:stCondLst>
                            <p:childTnLst>
                              <p:par>
                                <p:cTn id="48" presetID="1" presetClass="exit" presetSubtype="0" fill="hold" grpId="1" nodeType="afterEffect">
                                  <p:stCondLst>
                                    <p:cond delay="500"/>
                                  </p:stCondLst>
                                  <p:childTnLst>
                                    <p:set>
                                      <p:cBhvr>
                                        <p:cTn id="49" dur="1" fill="hold">
                                          <p:stCondLst>
                                            <p:cond delay="0"/>
                                          </p:stCondLst>
                                        </p:cTn>
                                        <p:tgtEl>
                                          <p:spTgt spid="57"/>
                                        </p:tgtEl>
                                        <p:attrNameLst>
                                          <p:attrName>style.visibility</p:attrName>
                                        </p:attrNameLst>
                                      </p:cBhvr>
                                      <p:to>
                                        <p:strVal val="hidden"/>
                                      </p:to>
                                    </p:set>
                                  </p:childTnLst>
                                </p:cTn>
                              </p:par>
                            </p:childTnLst>
                          </p:cTn>
                        </p:par>
                        <p:par>
                          <p:cTn id="50" fill="hold">
                            <p:stCondLst>
                              <p:cond delay="7400"/>
                            </p:stCondLst>
                            <p:childTnLst>
                              <p:par>
                                <p:cTn id="51" presetID="1" presetClass="entr" presetSubtype="0" fill="hold" nodeType="afterEffect">
                                  <p:stCondLst>
                                    <p:cond delay="300"/>
                                  </p:stCondLst>
                                  <p:childTnLst>
                                    <p:set>
                                      <p:cBhvr>
                                        <p:cTn id="52" dur="1" fill="hold">
                                          <p:stCondLst>
                                            <p:cond delay="0"/>
                                          </p:stCondLst>
                                        </p:cTn>
                                        <p:tgtEl>
                                          <p:spTgt spid="59"/>
                                        </p:tgtEl>
                                        <p:attrNameLst>
                                          <p:attrName>style.visibility</p:attrName>
                                        </p:attrNameLst>
                                      </p:cBhvr>
                                      <p:to>
                                        <p:strVal val="visible"/>
                                      </p:to>
                                    </p:set>
                                  </p:childTnLst>
                                </p:cTn>
                              </p:par>
                            </p:childTnLst>
                          </p:cTn>
                        </p:par>
                        <p:par>
                          <p:cTn id="53" fill="hold">
                            <p:stCondLst>
                              <p:cond delay="7700"/>
                            </p:stCondLst>
                            <p:childTnLst>
                              <p:par>
                                <p:cTn id="54" presetID="1" presetClass="entr" presetSubtype="0"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childTnLst>
                                </p:cTn>
                              </p:par>
                            </p:childTnLst>
                          </p:cTn>
                        </p:par>
                        <p:par>
                          <p:cTn id="56" fill="hold">
                            <p:stCondLst>
                              <p:cond delay="7700"/>
                            </p:stCondLst>
                            <p:childTnLst>
                              <p:par>
                                <p:cTn id="57" presetID="1" presetClass="exit" presetSubtype="0" fill="hold" grpId="1" nodeType="afterEffect">
                                  <p:stCondLst>
                                    <p:cond delay="500"/>
                                  </p:stCondLst>
                                  <p:childTnLst>
                                    <p:set>
                                      <p:cBhvr>
                                        <p:cTn id="58" dur="1" fill="hold">
                                          <p:stCondLst>
                                            <p:cond delay="0"/>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6" grpId="0" animBg="1"/>
      <p:bldP spid="56" grpId="1" animBg="1"/>
      <p:bldP spid="57" grpId="0" animBg="1"/>
      <p:bldP spid="57" grpId="1" animBg="1"/>
      <p:bldP spid="58" grpId="0" animBg="1"/>
      <p:bldP spid="58" grpId="1" animBg="1"/>
      <p:bldP spid="60" grpId="0"/>
      <p:bldP spid="64" grpId="0"/>
      <p:bldP spid="65" grpId="0"/>
      <p:bldP spid="65" grpId="1"/>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Indirectly Ionizing Radiation</a:t>
            </a:r>
          </a:p>
        </p:txBody>
      </p:sp>
      <p:sp>
        <p:nvSpPr>
          <p:cNvPr id="48131" name="Rectangle 3"/>
          <p:cNvSpPr>
            <a:spLocks noGrp="1" noChangeArrowheads="1"/>
          </p:cNvSpPr>
          <p:nvPr>
            <p:ph idx="1"/>
          </p:nvPr>
        </p:nvSpPr>
        <p:spPr>
          <a:xfrm>
            <a:off x="303213" y="1196975"/>
            <a:ext cx="8431212" cy="4760913"/>
          </a:xfrm>
          <a:noFill/>
        </p:spPr>
        <p:txBody>
          <a:bodyPr/>
          <a:lstStyle/>
          <a:p>
            <a:pPr eaLnBrk="1" hangingPunct="1"/>
            <a:r>
              <a:rPr lang="en-US" smtClean="0"/>
              <a:t>Pair Production</a:t>
            </a:r>
          </a:p>
          <a:p>
            <a:pPr lvl="1" eaLnBrk="1" hangingPunct="1"/>
            <a:r>
              <a:rPr lang="en-US" smtClean="0"/>
              <a:t>Occurs when all photon energy is converted to mass (occurs only in presence of strong electric field, which can be viewed as catalyst)</a:t>
            </a:r>
          </a:p>
          <a:p>
            <a:pPr lvl="1" eaLnBrk="1" hangingPunct="1"/>
            <a:r>
              <a:rPr lang="en-US" smtClean="0"/>
              <a:t>Strong electric fields found near nucleus and are stronger for high-Z materials</a:t>
            </a:r>
          </a:p>
          <a:p>
            <a:pPr lvl="1" eaLnBrk="1" hangingPunct="1"/>
            <a:r>
              <a:rPr lang="el-GR" smtClean="0">
                <a:latin typeface="Times New Roman" pitchFamily="18" charset="0"/>
                <a:cs typeface="Times New Roman" pitchFamily="18" charset="0"/>
              </a:rPr>
              <a:t>γ</a:t>
            </a:r>
            <a:r>
              <a:rPr lang="en-US" smtClean="0"/>
              <a:t> disappears in vicinity of nucleus and </a:t>
            </a:r>
            <a:r>
              <a:rPr lang="el-GR" smtClean="0">
                <a:latin typeface="Times New Roman" pitchFamily="18" charset="0"/>
                <a:cs typeface="Times New Roman" pitchFamily="18" charset="0"/>
              </a:rPr>
              <a:t>β</a:t>
            </a:r>
            <a:r>
              <a:rPr lang="en-US" baseline="30000" smtClean="0">
                <a:latin typeface="Times New Roman" pitchFamily="18" charset="0"/>
                <a:cs typeface="Times New Roman" pitchFamily="18" charset="0"/>
              </a:rPr>
              <a:t>-</a:t>
            </a:r>
            <a:r>
              <a:rPr lang="en-US" smtClean="0">
                <a:latin typeface="Times New Roman" pitchFamily="18" charset="0"/>
                <a:cs typeface="Times New Roman" pitchFamily="18" charset="0"/>
              </a:rPr>
              <a:t>-</a:t>
            </a:r>
            <a:r>
              <a:rPr lang="el-GR" smtClean="0">
                <a:latin typeface="Times New Roman" pitchFamily="18" charset="0"/>
                <a:cs typeface="Times New Roman" pitchFamily="18" charset="0"/>
              </a:rPr>
              <a:t> β</a:t>
            </a:r>
            <a:r>
              <a:rPr lang="en-US" baseline="30000" smtClean="0">
                <a:latin typeface="Times New Roman" pitchFamily="18" charset="0"/>
                <a:cs typeface="Times New Roman" pitchFamily="18" charset="0"/>
              </a:rPr>
              <a:t>+</a:t>
            </a:r>
            <a:r>
              <a:rPr lang="en-US" smtClean="0"/>
              <a:t> pair appears</a:t>
            </a:r>
            <a:endParaRPr lang="el-GR" smtClean="0"/>
          </a:p>
        </p:txBody>
      </p:sp>
    </p:spTree>
  </p:cSld>
  <p:clrMapOvr>
    <a:masterClrMapping/>
  </p:clrMapOvr>
  <p:transition spd="med">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Indirectly Ionizing Radiation</a:t>
            </a:r>
          </a:p>
        </p:txBody>
      </p:sp>
      <p:sp>
        <p:nvSpPr>
          <p:cNvPr id="49155" name="Rectangle 3"/>
          <p:cNvSpPr>
            <a:spLocks noGrp="1" noChangeArrowheads="1"/>
          </p:cNvSpPr>
          <p:nvPr>
            <p:ph idx="1"/>
          </p:nvPr>
        </p:nvSpPr>
        <p:spPr>
          <a:xfrm>
            <a:off x="356394" y="1704974"/>
            <a:ext cx="8431212" cy="4760913"/>
          </a:xfrm>
          <a:noFill/>
        </p:spPr>
        <p:txBody>
          <a:bodyPr/>
          <a:lstStyle/>
          <a:p>
            <a:pPr lvl="1" eaLnBrk="1" hangingPunct="1"/>
            <a:r>
              <a:rPr lang="en-US" dirty="0" smtClean="0"/>
              <a:t>Will not occur unless </a:t>
            </a:r>
            <a:r>
              <a:rPr lang="el-GR" dirty="0" smtClean="0">
                <a:latin typeface="Times New Roman" pitchFamily="18" charset="0"/>
                <a:cs typeface="Times New Roman" pitchFamily="18" charset="0"/>
              </a:rPr>
              <a:t>γ</a:t>
            </a:r>
            <a:r>
              <a:rPr lang="en-US" dirty="0" smtClean="0"/>
              <a:t> </a:t>
            </a:r>
            <a:r>
              <a:rPr lang="en-US" u="sng" dirty="0" smtClean="0"/>
              <a:t>&gt;</a:t>
            </a:r>
            <a:r>
              <a:rPr lang="en-US" dirty="0" smtClean="0"/>
              <a:t> 1.022 MeV</a:t>
            </a:r>
          </a:p>
          <a:p>
            <a:pPr lvl="1" eaLnBrk="1" hangingPunct="1"/>
            <a:r>
              <a:rPr lang="en-US" dirty="0" smtClean="0"/>
              <a:t>Any energy &gt; 1.022 MeV shared between the </a:t>
            </a:r>
            <a:r>
              <a:rPr lang="el-GR" dirty="0" smtClean="0">
                <a:latin typeface="Times New Roman" pitchFamily="18" charset="0"/>
                <a:cs typeface="Times New Roman" pitchFamily="18" charset="0"/>
              </a:rPr>
              <a:t>β</a:t>
            </a:r>
            <a:r>
              <a:rPr lang="en-US" baseline="3000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a:t>
            </a:r>
            <a:r>
              <a:rPr lang="el-GR" dirty="0" smtClean="0">
                <a:latin typeface="Times New Roman" pitchFamily="18" charset="0"/>
                <a:cs typeface="Times New Roman" pitchFamily="18" charset="0"/>
              </a:rPr>
              <a:t>β</a:t>
            </a:r>
            <a:r>
              <a:rPr lang="en-US" dirty="0" smtClean="0">
                <a:latin typeface="Times New Roman" pitchFamily="18" charset="0"/>
                <a:cs typeface="Times New Roman" pitchFamily="18" charset="0"/>
              </a:rPr>
              <a:t>+ pair</a:t>
            </a:r>
            <a:r>
              <a:rPr lang="en-US" dirty="0" smtClean="0"/>
              <a:t> as KE</a:t>
            </a:r>
          </a:p>
          <a:p>
            <a:pPr lvl="1" eaLnBrk="1" hangingPunct="1"/>
            <a:r>
              <a:rPr lang="en-US" dirty="0" smtClean="0"/>
              <a:t>Probability &lt; photoelectric and Compton interactions because photon must be close to the nucleus</a:t>
            </a:r>
            <a:endParaRPr lang="el-GR" dirty="0" smtClean="0"/>
          </a:p>
        </p:txBody>
      </p:sp>
    </p:spTree>
  </p:cSld>
  <p:clrMapOvr>
    <a:masterClrMapping/>
  </p:clrMapOvr>
  <p:transition spd="med">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Indirectly Ionizing Radiation</a:t>
            </a:r>
          </a:p>
        </p:txBody>
      </p:sp>
      <p:sp>
        <p:nvSpPr>
          <p:cNvPr id="50179" name="Oval 4"/>
          <p:cNvSpPr>
            <a:spLocks noChangeArrowheads="1"/>
          </p:cNvSpPr>
          <p:nvPr/>
        </p:nvSpPr>
        <p:spPr bwMode="auto">
          <a:xfrm>
            <a:off x="3810000" y="2649538"/>
            <a:ext cx="1752600" cy="1676400"/>
          </a:xfrm>
          <a:prstGeom prst="ellipse">
            <a:avLst/>
          </a:prstGeom>
          <a:noFill/>
          <a:ln w="38100">
            <a:solidFill>
              <a:schemeClr val="accent2"/>
            </a:solidFill>
            <a:round/>
            <a:headEnd/>
            <a:tailEnd/>
          </a:ln>
        </p:spPr>
        <p:txBody>
          <a:bodyPr wrap="none" anchor="ctr"/>
          <a:lstStyle/>
          <a:p>
            <a:endParaRPr lang="en-US"/>
          </a:p>
        </p:txBody>
      </p:sp>
      <p:sp>
        <p:nvSpPr>
          <p:cNvPr id="50180" name="Text Box 5"/>
          <p:cNvSpPr txBox="1">
            <a:spLocks noChangeArrowheads="1"/>
          </p:cNvSpPr>
          <p:nvPr/>
        </p:nvSpPr>
        <p:spPr bwMode="auto">
          <a:xfrm>
            <a:off x="4495800" y="27257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50181" name="Text Box 6"/>
          <p:cNvSpPr txBox="1">
            <a:spLocks noChangeArrowheads="1"/>
          </p:cNvSpPr>
          <p:nvPr/>
        </p:nvSpPr>
        <p:spPr bwMode="auto">
          <a:xfrm>
            <a:off x="5029200" y="32591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50182" name="Text Box 7"/>
          <p:cNvSpPr txBox="1">
            <a:spLocks noChangeArrowheads="1"/>
          </p:cNvSpPr>
          <p:nvPr/>
        </p:nvSpPr>
        <p:spPr bwMode="auto">
          <a:xfrm>
            <a:off x="4419600" y="38687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50183" name="Text Box 8"/>
          <p:cNvSpPr txBox="1">
            <a:spLocks noChangeArrowheads="1"/>
          </p:cNvSpPr>
          <p:nvPr/>
        </p:nvSpPr>
        <p:spPr bwMode="auto">
          <a:xfrm>
            <a:off x="3962400" y="32591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50184" name="Text Box 9"/>
          <p:cNvSpPr txBox="1">
            <a:spLocks noChangeArrowheads="1"/>
          </p:cNvSpPr>
          <p:nvPr/>
        </p:nvSpPr>
        <p:spPr bwMode="auto">
          <a:xfrm>
            <a:off x="4495800" y="32591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N</a:t>
            </a:r>
          </a:p>
        </p:txBody>
      </p:sp>
      <p:sp>
        <p:nvSpPr>
          <p:cNvPr id="50185" name="Text Box 10"/>
          <p:cNvSpPr txBox="1">
            <a:spLocks noChangeArrowheads="1"/>
          </p:cNvSpPr>
          <p:nvPr/>
        </p:nvSpPr>
        <p:spPr bwMode="auto">
          <a:xfrm>
            <a:off x="4876800" y="28781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50186" name="Text Box 11"/>
          <p:cNvSpPr txBox="1">
            <a:spLocks noChangeArrowheads="1"/>
          </p:cNvSpPr>
          <p:nvPr/>
        </p:nvSpPr>
        <p:spPr bwMode="auto">
          <a:xfrm>
            <a:off x="4876800" y="36401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50187" name="Text Box 12"/>
          <p:cNvSpPr txBox="1">
            <a:spLocks noChangeArrowheads="1"/>
          </p:cNvSpPr>
          <p:nvPr/>
        </p:nvSpPr>
        <p:spPr bwMode="auto">
          <a:xfrm>
            <a:off x="4114800" y="35639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50188" name="Text Box 13"/>
          <p:cNvSpPr txBox="1">
            <a:spLocks noChangeArrowheads="1"/>
          </p:cNvSpPr>
          <p:nvPr/>
        </p:nvSpPr>
        <p:spPr bwMode="auto">
          <a:xfrm>
            <a:off x="4038600" y="2801938"/>
            <a:ext cx="381000" cy="366712"/>
          </a:xfrm>
          <a:prstGeom prst="rect">
            <a:avLst/>
          </a:prstGeom>
          <a:noFill/>
          <a:ln w="9525">
            <a:noFill/>
            <a:miter lim="800000"/>
            <a:headEnd/>
            <a:tailEnd/>
          </a:ln>
        </p:spPr>
        <p:txBody>
          <a:bodyPr>
            <a:spAutoFit/>
          </a:bodyPr>
          <a:lstStyle/>
          <a:p>
            <a:pPr>
              <a:spcBef>
                <a:spcPct val="50000"/>
              </a:spcBef>
            </a:pPr>
            <a:r>
              <a:rPr lang="en-US" b="1">
                <a:solidFill>
                  <a:srgbClr val="001926"/>
                </a:solidFill>
              </a:rPr>
              <a:t>+</a:t>
            </a:r>
          </a:p>
        </p:txBody>
      </p:sp>
      <p:sp>
        <p:nvSpPr>
          <p:cNvPr id="50189" name="Oval 14"/>
          <p:cNvSpPr>
            <a:spLocks noChangeArrowheads="1"/>
          </p:cNvSpPr>
          <p:nvPr/>
        </p:nvSpPr>
        <p:spPr bwMode="auto">
          <a:xfrm>
            <a:off x="3276600" y="2116138"/>
            <a:ext cx="2741613" cy="2741612"/>
          </a:xfrm>
          <a:prstGeom prst="ellipse">
            <a:avLst/>
          </a:prstGeom>
          <a:noFill/>
          <a:ln w="38100">
            <a:solidFill>
              <a:schemeClr val="accent2"/>
            </a:solidFill>
            <a:round/>
            <a:headEnd/>
            <a:tailEnd/>
          </a:ln>
        </p:spPr>
        <p:txBody>
          <a:bodyPr wrap="none" anchor="ctr"/>
          <a:lstStyle/>
          <a:p>
            <a:endParaRPr lang="en-US"/>
          </a:p>
        </p:txBody>
      </p:sp>
      <p:sp>
        <p:nvSpPr>
          <p:cNvPr id="17" name="Oval 15"/>
          <p:cNvSpPr>
            <a:spLocks noChangeArrowheads="1"/>
          </p:cNvSpPr>
          <p:nvPr/>
        </p:nvSpPr>
        <p:spPr bwMode="auto">
          <a:xfrm>
            <a:off x="5715000" y="37171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50193" name="Oval 16"/>
          <p:cNvSpPr>
            <a:spLocks noChangeArrowheads="1"/>
          </p:cNvSpPr>
          <p:nvPr/>
        </p:nvSpPr>
        <p:spPr bwMode="auto">
          <a:xfrm>
            <a:off x="2562225" y="1397000"/>
            <a:ext cx="4113213" cy="4113213"/>
          </a:xfrm>
          <a:prstGeom prst="ellipse">
            <a:avLst/>
          </a:prstGeom>
          <a:noFill/>
          <a:ln w="38100">
            <a:solidFill>
              <a:schemeClr val="accent2"/>
            </a:solidFill>
            <a:round/>
            <a:headEnd/>
            <a:tailEnd/>
          </a:ln>
        </p:spPr>
        <p:txBody>
          <a:bodyPr wrap="none" anchor="ctr"/>
          <a:lstStyle/>
          <a:p>
            <a:endParaRPr lang="en-US"/>
          </a:p>
        </p:txBody>
      </p:sp>
      <p:sp>
        <p:nvSpPr>
          <p:cNvPr id="19" name="Oval 17"/>
          <p:cNvSpPr>
            <a:spLocks noChangeArrowheads="1"/>
          </p:cNvSpPr>
          <p:nvPr/>
        </p:nvSpPr>
        <p:spPr bwMode="auto">
          <a:xfrm>
            <a:off x="5791200" y="47077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0" name="Oval 18"/>
          <p:cNvSpPr>
            <a:spLocks noChangeArrowheads="1"/>
          </p:cNvSpPr>
          <p:nvPr/>
        </p:nvSpPr>
        <p:spPr bwMode="auto">
          <a:xfrm>
            <a:off x="6400800" y="27265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1" name="Oval 19"/>
          <p:cNvSpPr>
            <a:spLocks noChangeArrowheads="1"/>
          </p:cNvSpPr>
          <p:nvPr/>
        </p:nvSpPr>
        <p:spPr bwMode="auto">
          <a:xfrm>
            <a:off x="3124200" y="48601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2" name="Oval 20"/>
          <p:cNvSpPr>
            <a:spLocks noChangeArrowheads="1"/>
          </p:cNvSpPr>
          <p:nvPr/>
        </p:nvSpPr>
        <p:spPr bwMode="auto">
          <a:xfrm>
            <a:off x="5410200" y="147240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3" name="Oval 21"/>
          <p:cNvSpPr>
            <a:spLocks noChangeArrowheads="1"/>
          </p:cNvSpPr>
          <p:nvPr/>
        </p:nvSpPr>
        <p:spPr bwMode="auto">
          <a:xfrm>
            <a:off x="3429000" y="2345525"/>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grpSp>
        <p:nvGrpSpPr>
          <p:cNvPr id="2" name="Group 23"/>
          <p:cNvGrpSpPr>
            <a:grpSpLocks/>
          </p:cNvGrpSpPr>
          <p:nvPr/>
        </p:nvGrpSpPr>
        <p:grpSpPr bwMode="auto">
          <a:xfrm>
            <a:off x="304800" y="2386013"/>
            <a:ext cx="1447800" cy="165100"/>
            <a:chOff x="384" y="1536"/>
            <a:chExt cx="912" cy="104"/>
          </a:xfrm>
        </p:grpSpPr>
        <p:sp>
          <p:nvSpPr>
            <p:cNvPr id="50234" name="Freeform 24"/>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31750">
              <a:solidFill>
                <a:srgbClr val="C00000"/>
              </a:solidFill>
              <a:round/>
              <a:headEnd/>
              <a:tailEnd/>
            </a:ln>
          </p:spPr>
          <p:txBody>
            <a:bodyPr/>
            <a:lstStyle/>
            <a:p>
              <a:endParaRPr lang="en-US"/>
            </a:p>
          </p:txBody>
        </p:sp>
        <p:sp>
          <p:nvSpPr>
            <p:cNvPr id="50235" name="Line 25"/>
            <p:cNvSpPr>
              <a:spLocks noChangeShapeType="1"/>
            </p:cNvSpPr>
            <p:nvPr/>
          </p:nvSpPr>
          <p:spPr bwMode="auto">
            <a:xfrm>
              <a:off x="1152" y="1584"/>
              <a:ext cx="144" cy="0"/>
            </a:xfrm>
            <a:prstGeom prst="line">
              <a:avLst/>
            </a:prstGeom>
            <a:noFill/>
            <a:ln w="31750">
              <a:solidFill>
                <a:srgbClr val="C00000"/>
              </a:solidFill>
              <a:round/>
              <a:headEnd/>
              <a:tailEnd type="stealth" w="med" len="med"/>
            </a:ln>
          </p:spPr>
          <p:txBody>
            <a:bodyPr/>
            <a:lstStyle/>
            <a:p>
              <a:endParaRPr lang="en-US"/>
            </a:p>
          </p:txBody>
        </p:sp>
      </p:grpSp>
      <p:sp>
        <p:nvSpPr>
          <p:cNvPr id="27" name="Oval 29"/>
          <p:cNvSpPr>
            <a:spLocks noChangeArrowheads="1"/>
          </p:cNvSpPr>
          <p:nvPr/>
        </p:nvSpPr>
        <p:spPr bwMode="auto">
          <a:xfrm>
            <a:off x="4800600" y="215820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8" name="Text Box 35"/>
          <p:cNvSpPr txBox="1">
            <a:spLocks noChangeArrowheads="1"/>
          </p:cNvSpPr>
          <p:nvPr/>
        </p:nvSpPr>
        <p:spPr bwMode="auto">
          <a:xfrm>
            <a:off x="187325" y="2100263"/>
            <a:ext cx="2590800" cy="720725"/>
          </a:xfrm>
          <a:prstGeom prst="rect">
            <a:avLst/>
          </a:prstGeom>
          <a:noFill/>
          <a:ln w="9525">
            <a:noFill/>
            <a:miter lim="800000"/>
            <a:headEnd/>
            <a:tailEnd/>
          </a:ln>
        </p:spPr>
        <p:txBody>
          <a:bodyPr>
            <a:spAutoFit/>
          </a:bodyPr>
          <a:lstStyle/>
          <a:p>
            <a:pPr>
              <a:lnSpc>
                <a:spcPct val="80000"/>
              </a:lnSpc>
            </a:pPr>
            <a:r>
              <a:rPr lang="en-US" sz="1600" b="1">
                <a:solidFill>
                  <a:schemeClr val="accent2"/>
                </a:solidFill>
              </a:rPr>
              <a:t>Gamma Photon</a:t>
            </a:r>
          </a:p>
          <a:p>
            <a:pPr>
              <a:lnSpc>
                <a:spcPct val="80000"/>
              </a:lnSpc>
            </a:pPr>
            <a:r>
              <a:rPr lang="en-US" sz="1600" b="1">
                <a:solidFill>
                  <a:schemeClr val="accent2"/>
                </a:solidFill>
              </a:rPr>
              <a:t>(E &gt; 1.022 MeV)</a:t>
            </a:r>
          </a:p>
        </p:txBody>
      </p:sp>
      <p:sp>
        <p:nvSpPr>
          <p:cNvPr id="29" name="Oval 36"/>
          <p:cNvSpPr>
            <a:spLocks noChangeArrowheads="1"/>
          </p:cNvSpPr>
          <p:nvPr/>
        </p:nvSpPr>
        <p:spPr bwMode="auto">
          <a:xfrm>
            <a:off x="4724400" y="2463000"/>
            <a:ext cx="381000" cy="381000"/>
          </a:xfrm>
          <a:prstGeom prst="ellipse">
            <a:avLst/>
          </a:prstGeom>
          <a:gradFill rotWithShape="1">
            <a:gsLst>
              <a:gs pos="0">
                <a:schemeClr val="accent1"/>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30" name="Oval 37"/>
          <p:cNvSpPr>
            <a:spLocks noChangeArrowheads="1"/>
          </p:cNvSpPr>
          <p:nvPr/>
        </p:nvSpPr>
        <p:spPr bwMode="auto">
          <a:xfrm>
            <a:off x="8305800" y="368220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latin typeface="Times New Roman" pitchFamily="18" charset="0"/>
              </a:rPr>
              <a:t>e</a:t>
            </a:r>
            <a:r>
              <a:rPr lang="en-US" baseline="30000" dirty="0">
                <a:latin typeface="Times New Roman" pitchFamily="18" charset="0"/>
              </a:rPr>
              <a:t>-</a:t>
            </a:r>
          </a:p>
        </p:txBody>
      </p:sp>
      <p:grpSp>
        <p:nvGrpSpPr>
          <p:cNvPr id="3" name="Group 38"/>
          <p:cNvGrpSpPr>
            <a:grpSpLocks/>
          </p:cNvGrpSpPr>
          <p:nvPr/>
        </p:nvGrpSpPr>
        <p:grpSpPr bwMode="auto">
          <a:xfrm rot="-2421872">
            <a:off x="7239000" y="2843213"/>
            <a:ext cx="1447800" cy="165100"/>
            <a:chOff x="384" y="1536"/>
            <a:chExt cx="912" cy="104"/>
          </a:xfrm>
        </p:grpSpPr>
        <p:sp>
          <p:nvSpPr>
            <p:cNvPr id="50232" name="Freeform 39"/>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25400">
              <a:solidFill>
                <a:srgbClr val="FF0000"/>
              </a:solidFill>
              <a:round/>
              <a:headEnd/>
              <a:tailEnd/>
            </a:ln>
          </p:spPr>
          <p:txBody>
            <a:bodyPr/>
            <a:lstStyle/>
            <a:p>
              <a:endParaRPr lang="en-US"/>
            </a:p>
          </p:txBody>
        </p:sp>
        <p:sp>
          <p:nvSpPr>
            <p:cNvPr id="50233" name="Line 40"/>
            <p:cNvSpPr>
              <a:spLocks noChangeShapeType="1"/>
            </p:cNvSpPr>
            <p:nvPr/>
          </p:nvSpPr>
          <p:spPr bwMode="auto">
            <a:xfrm>
              <a:off x="1152" y="1584"/>
              <a:ext cx="144" cy="0"/>
            </a:xfrm>
            <a:prstGeom prst="line">
              <a:avLst/>
            </a:prstGeom>
            <a:noFill/>
            <a:ln w="25400">
              <a:solidFill>
                <a:srgbClr val="FF0000"/>
              </a:solidFill>
              <a:round/>
              <a:headEnd/>
              <a:tailEnd type="stealth" w="med" len="med"/>
            </a:ln>
          </p:spPr>
          <p:txBody>
            <a:bodyPr/>
            <a:lstStyle/>
            <a:p>
              <a:endParaRPr lang="en-US"/>
            </a:p>
          </p:txBody>
        </p:sp>
      </p:grpSp>
      <p:grpSp>
        <p:nvGrpSpPr>
          <p:cNvPr id="4" name="Group 41"/>
          <p:cNvGrpSpPr>
            <a:grpSpLocks/>
          </p:cNvGrpSpPr>
          <p:nvPr/>
        </p:nvGrpSpPr>
        <p:grpSpPr bwMode="auto">
          <a:xfrm rot="8512873">
            <a:off x="6172200" y="3910013"/>
            <a:ext cx="1447800" cy="165100"/>
            <a:chOff x="384" y="1536"/>
            <a:chExt cx="912" cy="104"/>
          </a:xfrm>
        </p:grpSpPr>
        <p:sp>
          <p:nvSpPr>
            <p:cNvPr id="50230" name="Freeform 42"/>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25400">
              <a:solidFill>
                <a:srgbClr val="FF0000"/>
              </a:solidFill>
              <a:round/>
              <a:headEnd/>
              <a:tailEnd/>
            </a:ln>
          </p:spPr>
          <p:txBody>
            <a:bodyPr/>
            <a:lstStyle/>
            <a:p>
              <a:endParaRPr lang="en-US"/>
            </a:p>
          </p:txBody>
        </p:sp>
        <p:sp>
          <p:nvSpPr>
            <p:cNvPr id="50231" name="Line 43"/>
            <p:cNvSpPr>
              <a:spLocks noChangeShapeType="1"/>
            </p:cNvSpPr>
            <p:nvPr/>
          </p:nvSpPr>
          <p:spPr bwMode="auto">
            <a:xfrm>
              <a:off x="1152" y="1584"/>
              <a:ext cx="144" cy="0"/>
            </a:xfrm>
            <a:prstGeom prst="line">
              <a:avLst/>
            </a:prstGeom>
            <a:noFill/>
            <a:ln w="25400">
              <a:solidFill>
                <a:srgbClr val="FF0000"/>
              </a:solidFill>
              <a:round/>
              <a:headEnd/>
              <a:tailEnd type="stealth" w="med" len="med"/>
            </a:ln>
          </p:spPr>
          <p:txBody>
            <a:bodyPr/>
            <a:lstStyle/>
            <a:p>
              <a:endParaRPr lang="en-US"/>
            </a:p>
          </p:txBody>
        </p:sp>
      </p:grpSp>
      <p:sp>
        <p:nvSpPr>
          <p:cNvPr id="37" name="Text Box 44"/>
          <p:cNvSpPr txBox="1">
            <a:spLocks noChangeArrowheads="1"/>
          </p:cNvSpPr>
          <p:nvPr/>
        </p:nvSpPr>
        <p:spPr bwMode="auto">
          <a:xfrm>
            <a:off x="7467600" y="1243013"/>
            <a:ext cx="1295400" cy="369887"/>
          </a:xfrm>
          <a:prstGeom prst="rect">
            <a:avLst/>
          </a:prstGeom>
          <a:noFill/>
          <a:ln w="9525">
            <a:noFill/>
            <a:miter lim="800000"/>
            <a:headEnd/>
            <a:tailEnd/>
          </a:ln>
          <a:effectLst/>
        </p:spPr>
        <p:txBody>
          <a:bodyPr>
            <a:spAutoFit/>
          </a:bodyPr>
          <a:lstStyle/>
          <a:p>
            <a:pPr>
              <a:spcBef>
                <a:spcPct val="50000"/>
              </a:spcBef>
              <a:defRPr/>
            </a:pPr>
            <a:r>
              <a:rPr lang="en-US" sz="1800" b="1" dirty="0">
                <a:solidFill>
                  <a:schemeClr val="accent2"/>
                </a:solidFill>
                <a:effectLst>
                  <a:outerShdw blurRad="38100" dist="38100" dir="2700000" algn="tl">
                    <a:srgbClr val="C0C0C0"/>
                  </a:outerShdw>
                </a:effectLst>
              </a:rPr>
              <a:t>Electron</a:t>
            </a:r>
          </a:p>
        </p:txBody>
      </p:sp>
      <p:sp>
        <p:nvSpPr>
          <p:cNvPr id="38" name="Text Box 45"/>
          <p:cNvSpPr txBox="1">
            <a:spLocks noChangeArrowheads="1"/>
          </p:cNvSpPr>
          <p:nvPr/>
        </p:nvSpPr>
        <p:spPr bwMode="auto">
          <a:xfrm>
            <a:off x="6324600" y="3224213"/>
            <a:ext cx="1600200" cy="336550"/>
          </a:xfrm>
          <a:prstGeom prst="rect">
            <a:avLst/>
          </a:prstGeom>
          <a:noFill/>
          <a:ln w="9525">
            <a:noFill/>
            <a:miter lim="800000"/>
            <a:headEnd/>
            <a:tailEnd/>
          </a:ln>
          <a:effectLst/>
        </p:spPr>
        <p:txBody>
          <a:bodyPr>
            <a:spAutoFit/>
          </a:bodyPr>
          <a:lstStyle/>
          <a:p>
            <a:pPr>
              <a:spcBef>
                <a:spcPct val="50000"/>
              </a:spcBef>
              <a:defRPr/>
            </a:pPr>
            <a:r>
              <a:rPr lang="en-US" sz="1600" b="1" dirty="0">
                <a:solidFill>
                  <a:schemeClr val="accent6"/>
                </a:solidFill>
                <a:effectLst>
                  <a:outerShdw blurRad="38100" dist="38100" dir="2700000" algn="tl">
                    <a:srgbClr val="C0C0C0"/>
                  </a:outerShdw>
                </a:effectLst>
              </a:rPr>
              <a:t>Positron</a:t>
            </a:r>
          </a:p>
        </p:txBody>
      </p:sp>
      <p:sp>
        <p:nvSpPr>
          <p:cNvPr id="39" name="Text Box 46"/>
          <p:cNvSpPr txBox="1">
            <a:spLocks noChangeArrowheads="1"/>
          </p:cNvSpPr>
          <p:nvPr/>
        </p:nvSpPr>
        <p:spPr bwMode="auto">
          <a:xfrm>
            <a:off x="6705600" y="4443413"/>
            <a:ext cx="2209800" cy="336550"/>
          </a:xfrm>
          <a:prstGeom prst="rect">
            <a:avLst/>
          </a:prstGeom>
          <a:noFill/>
          <a:ln w="9525">
            <a:noFill/>
            <a:miter lim="800000"/>
            <a:headEnd/>
            <a:tailEnd/>
          </a:ln>
        </p:spPr>
        <p:txBody>
          <a:bodyPr>
            <a:spAutoFit/>
          </a:bodyPr>
          <a:lstStyle/>
          <a:p>
            <a:pPr algn="ctr">
              <a:spcBef>
                <a:spcPct val="50000"/>
              </a:spcBef>
            </a:pPr>
            <a:r>
              <a:rPr lang="en-US" sz="1600" b="1">
                <a:solidFill>
                  <a:srgbClr val="001926"/>
                </a:solidFill>
              </a:rPr>
              <a:t>0.511 MeV Photons</a:t>
            </a:r>
          </a:p>
        </p:txBody>
      </p:sp>
      <p:sp>
        <p:nvSpPr>
          <p:cNvPr id="40" name="AutoShape 47"/>
          <p:cNvSpPr>
            <a:spLocks noChangeArrowheads="1"/>
          </p:cNvSpPr>
          <p:nvPr/>
        </p:nvSpPr>
        <p:spPr bwMode="auto">
          <a:xfrm>
            <a:off x="7010400" y="3148800"/>
            <a:ext cx="762000" cy="914400"/>
          </a:xfrm>
          <a:prstGeom prst="irregularSeal1">
            <a:avLst/>
          </a:prstGeom>
          <a:solidFill>
            <a:schemeClr val="accent1"/>
          </a:solidFill>
          <a:ln w="9525">
            <a:solidFill>
              <a:schemeClr val="tx1"/>
            </a:solidFill>
            <a:miter lim="800000"/>
            <a:headEnd/>
            <a:tailEnd/>
          </a:ln>
          <a:effectLst>
            <a:glow rad="101600">
              <a:srgbClr val="FF0000">
                <a:alpha val="60000"/>
              </a:srgbClr>
            </a:glow>
          </a:effectLst>
        </p:spPr>
        <p:txBody>
          <a:bodyPr wrap="none" anchor="ctr"/>
          <a:lstStyle/>
          <a:p>
            <a:pPr>
              <a:defRPr/>
            </a:pPr>
            <a:endParaRPr lang="en-US"/>
          </a:p>
        </p:txBody>
      </p:sp>
      <p:pic>
        <p:nvPicPr>
          <p:cNvPr id="41" name="Picture 48">
            <a:hlinkClick r:id="" action="ppaction://media"/>
          </p:cNvPr>
          <p:cNvPicPr>
            <a:picLocks noRot="1" noChangeAspect="1" noChangeArrowheads="1"/>
          </p:cNvPicPr>
          <p:nvPr>
            <a:wavAudioFile r:embed="rId1" name="crash.wav"/>
          </p:nvPr>
        </p:nvPicPr>
        <p:blipFill>
          <a:blip r:embed="rId5" cstate="print"/>
          <a:srcRect/>
          <a:stretch>
            <a:fillRect/>
          </a:stretch>
        </p:blipFill>
        <p:spPr bwMode="auto">
          <a:xfrm>
            <a:off x="8305800" y="5281613"/>
            <a:ext cx="304800" cy="304800"/>
          </a:xfrm>
          <a:prstGeom prst="rect">
            <a:avLst/>
          </a:prstGeom>
          <a:noFill/>
          <a:ln w="9525">
            <a:noFill/>
            <a:miter lim="800000"/>
            <a:headEnd/>
            <a:tailEnd/>
          </a:ln>
        </p:spPr>
      </p:pic>
      <p:pic>
        <p:nvPicPr>
          <p:cNvPr id="42" name="Picture 50">
            <a:hlinkClick r:id="" action="ppaction://media"/>
          </p:cNvPr>
          <p:cNvPicPr>
            <a:picLocks noRot="1" noChangeAspect="1" noChangeArrowheads="1"/>
          </p:cNvPicPr>
          <p:nvPr>
            <a:wavAudioFile r:embed="rId2" name="jetsons_car.wav"/>
          </p:nvPr>
        </p:nvPicPr>
        <p:blipFill>
          <a:blip r:embed="rId5" cstate="print"/>
          <a:srcRect/>
          <a:stretch>
            <a:fillRect/>
          </a:stretch>
        </p:blipFill>
        <p:spPr bwMode="auto">
          <a:xfrm>
            <a:off x="7239000" y="5281613"/>
            <a:ext cx="304800" cy="304800"/>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par>
                          <p:cTn id="10" fill="hold">
                            <p:stCondLst>
                              <p:cond delay="0"/>
                            </p:stCondLst>
                            <p:childTnLst>
                              <p:par>
                                <p:cTn id="11" presetID="63" presetClass="path" presetSubtype="0" accel="50000" decel="50000" fill="hold" nodeType="afterEffect">
                                  <p:stCondLst>
                                    <p:cond delay="0"/>
                                  </p:stCondLst>
                                  <p:childTnLst>
                                    <p:animMotion origin="layout" path="M -0.04583 -2.59259E-6 L 0.41667 -0.00092 " pathEditMode="relative" rAng="0" ptsTypes="AA">
                                      <p:cBhvr>
                                        <p:cTn id="12" dur="1000" fill="hold"/>
                                        <p:tgtEl>
                                          <p:spTgt spid="2"/>
                                        </p:tgtEl>
                                        <p:attrNameLst>
                                          <p:attrName>ppt_x</p:attrName>
                                          <p:attrName>ppt_y</p:attrName>
                                        </p:attrNameLst>
                                      </p:cBhvr>
                                      <p:rCtr x="231" y="0"/>
                                    </p:animMotion>
                                  </p:childTnLst>
                                </p:cTn>
                              </p:par>
                            </p:childTnLst>
                          </p:cTn>
                        </p:par>
                        <p:par>
                          <p:cTn id="13" fill="hold">
                            <p:stCondLst>
                              <p:cond delay="1000"/>
                            </p:stCondLst>
                            <p:childTnLst>
                              <p:par>
                                <p:cTn id="14" presetID="1" presetClass="exit" presetSubtype="0" fill="hold" grpId="1" nodeType="afterEffect">
                                  <p:stCondLst>
                                    <p:cond delay="0"/>
                                  </p:stCondLst>
                                  <p:childTnLst>
                                    <p:set>
                                      <p:cBhvr>
                                        <p:cTn id="15" dur="1" fill="hold">
                                          <p:stCondLst>
                                            <p:cond delay="0"/>
                                          </p:stCondLst>
                                        </p:cTn>
                                        <p:tgtEl>
                                          <p:spTgt spid="28"/>
                                        </p:tgtEl>
                                        <p:attrNameLst>
                                          <p:attrName>style.visibility</p:attrName>
                                        </p:attrNameLst>
                                      </p:cBhvr>
                                      <p:to>
                                        <p:strVal val="hidden"/>
                                      </p:to>
                                    </p:set>
                                  </p:childTnLst>
                                </p:cTn>
                              </p:par>
                            </p:childTnLst>
                          </p:cTn>
                        </p:par>
                        <p:par>
                          <p:cTn id="16" fill="hold">
                            <p:stCondLst>
                              <p:cond delay="1000"/>
                            </p:stCondLst>
                            <p:childTnLst>
                              <p:par>
                                <p:cTn id="17" presetID="1" presetClass="exit" presetSubtype="0" fill="hold" nodeType="afterEffect">
                                  <p:stCondLst>
                                    <p:cond delay="0"/>
                                  </p:stCondLst>
                                  <p:childTnLst>
                                    <p:set>
                                      <p:cBhvr>
                                        <p:cTn id="18" dur="1" fill="hold">
                                          <p:stCondLst>
                                            <p:cond delay="0"/>
                                          </p:stCondLst>
                                        </p:cTn>
                                        <p:tgtEl>
                                          <p:spTgt spid="2"/>
                                        </p:tgtEl>
                                        <p:attrNameLst>
                                          <p:attrName>style.visibility</p:attrName>
                                        </p:attrNameLst>
                                      </p:cBhvr>
                                      <p:to>
                                        <p:strVal val="hidden"/>
                                      </p:to>
                                    </p:set>
                                  </p:childTnLst>
                                </p:cTn>
                              </p:par>
                            </p:childTnLst>
                          </p:cTn>
                        </p:par>
                        <p:par>
                          <p:cTn id="19" fill="hold">
                            <p:stCondLst>
                              <p:cond delay="1000"/>
                            </p:stCondLst>
                            <p:childTnLst>
                              <p:par>
                                <p:cTn id="20" presetID="1" presetClass="entr" presetSubtype="0" fill="hold" nodeType="afterEffect">
                                  <p:stCondLst>
                                    <p:cond delay="500"/>
                                  </p:stCondLst>
                                  <p:childTnLst>
                                    <p:set>
                                      <p:cBhvr>
                                        <p:cTn id="21" dur="1" fill="hold">
                                          <p:stCondLst>
                                            <p:cond delay="0"/>
                                          </p:stCondLst>
                                        </p:cTn>
                                        <p:tgtEl>
                                          <p:spTgt spid="27"/>
                                        </p:tgtEl>
                                        <p:attrNameLst>
                                          <p:attrName>style.visibility</p:attrName>
                                        </p:attrNameLst>
                                      </p:cBhvr>
                                      <p:to>
                                        <p:strVal val="visible"/>
                                      </p:to>
                                    </p:set>
                                  </p:childTnLst>
                                </p:cTn>
                              </p:par>
                              <p:par>
                                <p:cTn id="22" presetID="1" presetClass="entr" presetSubtype="0"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childTnLst>
                                </p:cTn>
                              </p:par>
                            </p:childTnLst>
                          </p:cTn>
                        </p:par>
                        <p:par>
                          <p:cTn id="24" fill="hold">
                            <p:stCondLst>
                              <p:cond delay="1500"/>
                            </p:stCondLst>
                            <p:childTnLst>
                              <p:par>
                                <p:cTn id="25" presetID="0" presetClass="path" presetSubtype="0" accel="50000" decel="50000" fill="hold" nodeType="afterEffect">
                                  <p:stCondLst>
                                    <p:cond delay="0"/>
                                  </p:stCondLst>
                                  <p:childTnLst>
                                    <p:animMotion origin="layout" path="M 0 0 L 0.25833 -0.2 " pathEditMode="relative" ptsTypes="AA">
                                      <p:cBhvr>
                                        <p:cTn id="26" dur="1000" fill="hold"/>
                                        <p:tgtEl>
                                          <p:spTgt spid="27"/>
                                        </p:tgtEl>
                                        <p:attrNameLst>
                                          <p:attrName>ppt_x</p:attrName>
                                          <p:attrName>ppt_y</p:attrName>
                                        </p:attrNameLst>
                                      </p:cBhvr>
                                    </p:animMotion>
                                  </p:childTnLst>
                                </p:cTn>
                              </p:par>
                              <p:par>
                                <p:cTn id="27" presetID="0" presetClass="path" presetSubtype="0" accel="50000" decel="50000" fill="hold" nodeType="withEffect">
                                  <p:stCondLst>
                                    <p:cond delay="0"/>
                                  </p:stCondLst>
                                  <p:childTnLst>
                                    <p:animMotion origin="layout" path="M 0 0 L 0.26667 0.13333 " pathEditMode="relative" ptsTypes="AA">
                                      <p:cBhvr>
                                        <p:cTn id="28" dur="1000" fill="hold"/>
                                        <p:tgtEl>
                                          <p:spTgt spid="29"/>
                                        </p:tgtEl>
                                        <p:attrNameLst>
                                          <p:attrName>ppt_x</p:attrName>
                                          <p:attrName>ppt_y</p:attrName>
                                        </p:attrNameLst>
                                      </p:cBhvr>
                                    </p:animMotion>
                                  </p:childTnLst>
                                </p:cTn>
                              </p:par>
                            </p:childTnLst>
                          </p:cTn>
                        </p:par>
                        <p:par>
                          <p:cTn id="29" fill="hold">
                            <p:stCondLst>
                              <p:cond delay="2500"/>
                            </p:stCondLst>
                            <p:childTnLst>
                              <p:par>
                                <p:cTn id="30" presetID="1" presetClass="entr" presetSubtype="0"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childTnLst>
                                </p:cTn>
                              </p:par>
                            </p:childTnLst>
                          </p:cTn>
                        </p:par>
                        <p:par>
                          <p:cTn id="34" fill="hold">
                            <p:stCondLst>
                              <p:cond delay="2500"/>
                            </p:stCondLst>
                            <p:childTnLst>
                              <p:par>
                                <p:cTn id="35" presetID="1"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par>
                                <p:cTn id="37" presetID="0" presetClass="path" presetSubtype="0" accel="50000" decel="50000" fill="hold" nodeType="withEffect">
                                  <p:stCondLst>
                                    <p:cond delay="0"/>
                                  </p:stCondLst>
                                  <p:childTnLst>
                                    <p:animMotion origin="layout" path="M 0 0 L -0.11667 -0.04445 " pathEditMode="relative" ptsTypes="AA">
                                      <p:cBhvr>
                                        <p:cTn id="38" dur="1000" fill="hold"/>
                                        <p:tgtEl>
                                          <p:spTgt spid="30"/>
                                        </p:tgtEl>
                                        <p:attrNameLst>
                                          <p:attrName>ppt_x</p:attrName>
                                          <p:attrName>ppt_y</p:attrName>
                                        </p:attrNameLst>
                                      </p:cBhvr>
                                    </p:animMotion>
                                  </p:childTnLst>
                                </p:cTn>
                              </p:par>
                            </p:childTnLst>
                          </p:cTn>
                        </p:par>
                        <p:par>
                          <p:cTn id="39" fill="hold">
                            <p:stCondLst>
                              <p:cond delay="3500"/>
                            </p:stCondLst>
                            <p:childTnLst>
                              <p:par>
                                <p:cTn id="40" presetID="1" presetClass="exit" presetSubtype="0" fill="hold" nodeType="after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29"/>
                                        </p:tgtEl>
                                        <p:attrNameLst>
                                          <p:attrName>style.visibility</p:attrName>
                                        </p:attrNameLst>
                                      </p:cBhvr>
                                      <p:to>
                                        <p:strVal val="hidden"/>
                                      </p:to>
                                    </p:set>
                                  </p:childTnLst>
                                </p:cTn>
                              </p:par>
                            </p:childTnLst>
                          </p:cTn>
                        </p:par>
                        <p:par>
                          <p:cTn id="44" fill="hold">
                            <p:stCondLst>
                              <p:cond delay="3500"/>
                            </p:stCondLst>
                            <p:childTnLst>
                              <p:par>
                                <p:cTn id="45" presetID="1" presetClass="entr" presetSubtype="0"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childTnLst>
                          </p:cTn>
                        </p:par>
                        <p:par>
                          <p:cTn id="47" fill="hold">
                            <p:stCondLst>
                              <p:cond delay="3500"/>
                            </p:stCondLst>
                            <p:childTnLst>
                              <p:par>
                                <p:cTn id="48" presetID="35" presetClass="emph" presetSubtype="0" repeatCount="3000" fill="hold" nodeType="afterEffect">
                                  <p:stCondLst>
                                    <p:cond delay="100"/>
                                  </p:stCondLst>
                                  <p:childTnLst>
                                    <p:anim calcmode="discrete" valueType="str">
                                      <p:cBhvr>
                                        <p:cTn id="49" dur="125" fill="hold"/>
                                        <p:tgtEl>
                                          <p:spTgt spid="40"/>
                                        </p:tgtEl>
                                        <p:attrNameLst>
                                          <p:attrName>style.visibility</p:attrName>
                                        </p:attrNameLst>
                                      </p:cBhvr>
                                      <p:tavLst>
                                        <p:tav tm="0">
                                          <p:val>
                                            <p:strVal val="hidden"/>
                                          </p:val>
                                        </p:tav>
                                        <p:tav tm="50000">
                                          <p:val>
                                            <p:strVal val="visible"/>
                                          </p:val>
                                        </p:tav>
                                      </p:tavLst>
                                    </p:anim>
                                  </p:childTnLst>
                                </p:cTn>
                              </p:par>
                              <p:par>
                                <p:cTn id="50" presetID="1" presetClass="mediacall" presetSubtype="0" fill="hold" nodeType="withEffect">
                                  <p:stCondLst>
                                    <p:cond delay="100"/>
                                  </p:stCondLst>
                                  <p:childTnLst>
                                    <p:cmd type="call" cmd="playFrom(0.0)">
                                      <p:cBhvr>
                                        <p:cTn id="51" dur="2912" fill="hold"/>
                                        <p:tgtEl>
                                          <p:spTgt spid="41"/>
                                        </p:tgtEl>
                                      </p:cBhvr>
                                    </p:cmd>
                                  </p:childTnLst>
                                </p:cTn>
                              </p:par>
                            </p:childTnLst>
                          </p:cTn>
                        </p:par>
                        <p:par>
                          <p:cTn id="52" fill="hold">
                            <p:stCondLst>
                              <p:cond delay="6512"/>
                            </p:stCondLst>
                            <p:childTnLst>
                              <p:par>
                                <p:cTn id="53" presetID="1" presetClass="exit" presetSubtype="0" fill="hold" nodeType="afterEffect">
                                  <p:stCondLst>
                                    <p:cond delay="0"/>
                                  </p:stCondLst>
                                  <p:childTnLst>
                                    <p:set>
                                      <p:cBhvr>
                                        <p:cTn id="54" dur="1" fill="hold">
                                          <p:stCondLst>
                                            <p:cond delay="0"/>
                                          </p:stCondLst>
                                        </p:cTn>
                                        <p:tgtEl>
                                          <p:spTgt spid="40"/>
                                        </p:tgtEl>
                                        <p:attrNameLst>
                                          <p:attrName>style.visibility</p:attrName>
                                        </p:attrNameLst>
                                      </p:cBhvr>
                                      <p:to>
                                        <p:strVal val="hidden"/>
                                      </p:to>
                                    </p:set>
                                  </p:childTnLst>
                                </p:cTn>
                              </p:par>
                            </p:childTnLst>
                          </p:cTn>
                        </p:par>
                        <p:par>
                          <p:cTn id="55" fill="hold">
                            <p:stCondLst>
                              <p:cond delay="6512"/>
                            </p:stCondLst>
                            <p:childTnLst>
                              <p:par>
                                <p:cTn id="56" presetID="1" presetClass="entr" presetSubtype="0"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childTnLst>
                                </p:cTn>
                              </p:par>
                            </p:childTnLst>
                          </p:cTn>
                        </p:par>
                        <p:par>
                          <p:cTn id="58" fill="hold">
                            <p:stCondLst>
                              <p:cond delay="6512"/>
                            </p:stCondLst>
                            <p:childTnLst>
                              <p:par>
                                <p:cTn id="59" presetID="1" presetClass="exit" presetSubtype="0" fill="hold" nodeType="afterEffect">
                                  <p:stCondLst>
                                    <p:cond delay="0"/>
                                  </p:stCondLst>
                                  <p:childTnLst>
                                    <p:set>
                                      <p:cBhvr>
                                        <p:cTn id="60" dur="1" fill="hold">
                                          <p:stCondLst>
                                            <p:cond delay="0"/>
                                          </p:stCondLst>
                                        </p:cTn>
                                        <p:tgtEl>
                                          <p:spTgt spid="3"/>
                                        </p:tgtEl>
                                        <p:attrNameLst>
                                          <p:attrName>style.visibility</p:attrName>
                                        </p:attrNameLst>
                                      </p:cBhvr>
                                      <p:to>
                                        <p:strVal val="hidden"/>
                                      </p:to>
                                    </p:set>
                                  </p:childTnLst>
                                </p:cTn>
                              </p:par>
                            </p:childTnLst>
                          </p:cTn>
                        </p:par>
                        <p:par>
                          <p:cTn id="61" fill="hold">
                            <p:stCondLst>
                              <p:cond delay="6512"/>
                            </p:stCondLst>
                            <p:childTnLst>
                              <p:par>
                                <p:cTn id="62" presetID="1"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childTnLst>
                                </p:cTn>
                              </p:par>
                            </p:childTnLst>
                          </p:cTn>
                        </p:par>
                        <p:par>
                          <p:cTn id="64" fill="hold">
                            <p:stCondLst>
                              <p:cond delay="6512"/>
                            </p:stCondLst>
                            <p:childTnLst>
                              <p:par>
                                <p:cTn id="65" presetID="1" presetClass="entr" presetSubtype="0"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childTnLst>
                                </p:cTn>
                              </p:par>
                            </p:childTnLst>
                          </p:cTn>
                        </p:par>
                        <p:par>
                          <p:cTn id="67" fill="hold">
                            <p:stCondLst>
                              <p:cond delay="6512"/>
                            </p:stCondLst>
                            <p:childTnLst>
                              <p:par>
                                <p:cTn id="68" presetID="1" presetClass="exit" presetSubtype="0" fill="hold" nodeType="afterEffect">
                                  <p:stCondLst>
                                    <p:cond delay="0"/>
                                  </p:stCondLst>
                                  <p:childTnLst>
                                    <p:set>
                                      <p:cBhvr>
                                        <p:cTn id="69" dur="1" fill="hold">
                                          <p:stCondLst>
                                            <p:cond delay="0"/>
                                          </p:stCondLst>
                                        </p:cTn>
                                        <p:tgtEl>
                                          <p:spTgt spid="4"/>
                                        </p:tgtEl>
                                        <p:attrNameLst>
                                          <p:attrName>style.visibility</p:attrName>
                                        </p:attrNameLst>
                                      </p:cBhvr>
                                      <p:to>
                                        <p:strVal val="hidden"/>
                                      </p:to>
                                    </p:set>
                                  </p:childTnLst>
                                </p:cTn>
                              </p:par>
                            </p:childTnLst>
                          </p:cTn>
                        </p:par>
                        <p:par>
                          <p:cTn id="70" fill="hold">
                            <p:stCondLst>
                              <p:cond delay="6512"/>
                            </p:stCondLst>
                            <p:childTnLst>
                              <p:par>
                                <p:cTn id="71" presetID="1" presetClass="entr" presetSubtype="0" fill="hold" nodeType="afterEffect">
                                  <p:stCondLst>
                                    <p:cond delay="0"/>
                                  </p:stCondLst>
                                  <p:childTnLst>
                                    <p:set>
                                      <p:cBhvr>
                                        <p:cTn id="72" dur="1" fill="hold">
                                          <p:stCondLst>
                                            <p:cond delay="0"/>
                                          </p:stCondLst>
                                        </p:cTn>
                                        <p:tgtEl>
                                          <p:spTgt spid="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
                                        </p:tgtEl>
                                        <p:attrNameLst>
                                          <p:attrName>style.visibility</p:attrName>
                                        </p:attrNameLst>
                                      </p:cBhvr>
                                      <p:to>
                                        <p:strVal val="visible"/>
                                      </p:to>
                                    </p:set>
                                  </p:childTnLst>
                                </p:cTn>
                              </p:par>
                            </p:childTnLst>
                          </p:cTn>
                        </p:par>
                        <p:par>
                          <p:cTn id="75" fill="hold">
                            <p:stCondLst>
                              <p:cond delay="6512"/>
                            </p:stCondLst>
                            <p:childTnLst>
                              <p:par>
                                <p:cTn id="76" presetID="1" presetClass="entr" presetSubtype="0" fill="hold" nodeType="afterEffect">
                                  <p:stCondLst>
                                    <p:cond delay="0"/>
                                  </p:stCondLst>
                                  <p:childTnLst>
                                    <p:set>
                                      <p:cBhvr>
                                        <p:cTn id="77" dur="1" fill="hold">
                                          <p:stCondLst>
                                            <p:cond delay="0"/>
                                          </p:stCondLst>
                                        </p:cTn>
                                        <p:tgtEl>
                                          <p:spTgt spid="39"/>
                                        </p:tgtEl>
                                        <p:attrNameLst>
                                          <p:attrName>style.visibility</p:attrName>
                                        </p:attrNameLst>
                                      </p:cBhvr>
                                      <p:to>
                                        <p:strVal val="visible"/>
                                      </p:to>
                                    </p:set>
                                  </p:childTnLst>
                                </p:cTn>
                              </p:par>
                              <p:par>
                                <p:cTn id="78" presetID="1" presetClass="mediacall" presetSubtype="0" fill="hold" nodeType="withEffect">
                                  <p:stCondLst>
                                    <p:cond delay="0"/>
                                  </p:stCondLst>
                                  <p:childTnLst>
                                    <p:cmd type="call" cmd="playFrom(0.0)">
                                      <p:cBhvr>
                                        <p:cTn id="79" dur="2132" fill="hold"/>
                                        <p:tgtEl>
                                          <p:spTgt spid="42"/>
                                        </p:tgtEl>
                                      </p:cBhvr>
                                    </p:cmd>
                                  </p:childTnLst>
                                </p:cTn>
                              </p:par>
                              <p:par>
                                <p:cTn id="80" presetID="0" presetClass="path" presetSubtype="0" accel="50000" decel="50000" fill="hold" nodeType="withEffect">
                                  <p:stCondLst>
                                    <p:cond delay="0"/>
                                  </p:stCondLst>
                                  <p:childTnLst>
                                    <p:animMotion origin="layout" path="M 3.33333E-6 -2.22222E-6 L 0.19583 -0.22778 " pathEditMode="relative" rAng="0" ptsTypes="AA">
                                      <p:cBhvr>
                                        <p:cTn id="81" dur="2000" fill="hold"/>
                                        <p:tgtEl>
                                          <p:spTgt spid="3"/>
                                        </p:tgtEl>
                                        <p:attrNameLst>
                                          <p:attrName>ppt_x</p:attrName>
                                          <p:attrName>ppt_y</p:attrName>
                                        </p:attrNameLst>
                                      </p:cBhvr>
                                      <p:rCtr x="98" y="-114"/>
                                    </p:animMotion>
                                  </p:childTnLst>
                                </p:cTn>
                              </p:par>
                              <p:par>
                                <p:cTn id="82" presetID="0" presetClass="path" presetSubtype="0" accel="50000" decel="50000" fill="hold" nodeType="withEffect">
                                  <p:stCondLst>
                                    <p:cond delay="0"/>
                                  </p:stCondLst>
                                  <p:childTnLst>
                                    <p:animMotion origin="layout" path="M 0 3.33333E-6 L -0.31667 0.3 " pathEditMode="relative" rAng="0" ptsTypes="AA">
                                      <p:cBhvr>
                                        <p:cTn id="83" dur="2000" fill="hold"/>
                                        <p:tgtEl>
                                          <p:spTgt spid="4"/>
                                        </p:tgtEl>
                                        <p:attrNameLst>
                                          <p:attrName>ppt_x</p:attrName>
                                          <p:attrName>ppt_y</p:attrName>
                                        </p:attrNameLst>
                                      </p:cBhvr>
                                      <p:rCtr x="-158" y="150"/>
                                    </p:animMotion>
                                  </p:childTnLst>
                                </p:cTn>
                              </p:par>
                            </p:childTnLst>
                          </p:cTn>
                        </p:par>
                        <p:par>
                          <p:cTn id="84" fill="hold">
                            <p:stCondLst>
                              <p:cond delay="8644"/>
                            </p:stCondLst>
                            <p:childTnLst>
                              <p:par>
                                <p:cTn id="85" presetID="1" presetClass="exit" presetSubtype="0" fill="hold" nodeType="afterEffect">
                                  <p:stCondLst>
                                    <p:cond delay="0"/>
                                  </p:stCondLst>
                                  <p:childTnLst>
                                    <p:set>
                                      <p:cBhvr>
                                        <p:cTn id="86" dur="1" fill="hold">
                                          <p:stCondLst>
                                            <p:cond delay="0"/>
                                          </p:stCondLst>
                                        </p:cTn>
                                        <p:tgtEl>
                                          <p:spTgt spid="3"/>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100000" showWhenStopped="0">
                <p:cTn id="89" fill="hold" display="0">
                  <p:stCondLst>
                    <p:cond delay="indefinite"/>
                  </p:stCondLst>
                  <p:endCondLst>
                    <p:cond evt="onNext" delay="0">
                      <p:tgtEl>
                        <p:sldTgt/>
                      </p:tgtEl>
                    </p:cond>
                    <p:cond evt="onPrev" delay="0">
                      <p:tgtEl>
                        <p:sldTgt/>
                      </p:tgtEl>
                    </p:cond>
                    <p:cond evt="onStopAudio" delay="0">
                      <p:tgtEl>
                        <p:sldTgt/>
                      </p:tgtEl>
                    </p:cond>
                  </p:endCondLst>
                </p:cTn>
                <p:tgtEl>
                  <p:spTgt spid="41"/>
                </p:tgtEl>
              </p:cMediaNode>
            </p:audio>
            <p:audio>
              <p:cMediaNode vol="100000" showWhenStopped="0">
                <p:cTn id="90" fill="hold" display="0">
                  <p:stCondLst>
                    <p:cond delay="indefinite"/>
                  </p:stCondLst>
                  <p:endCondLst>
                    <p:cond evt="onNext" delay="0">
                      <p:tgtEl>
                        <p:sldTgt/>
                      </p:tgtEl>
                    </p:cond>
                    <p:cond evt="onPrev" delay="0">
                      <p:tgtEl>
                        <p:sldTgt/>
                      </p:tgtEl>
                    </p:cond>
                    <p:cond evt="onStopAudio" delay="0">
                      <p:tgtEl>
                        <p:sldTgt/>
                      </p:tgtEl>
                    </p:cond>
                  </p:endCondLst>
                </p:cTn>
                <p:tgtEl>
                  <p:spTgt spid="42"/>
                </p:tgtEl>
              </p:cMediaNode>
            </p:audio>
          </p:childTnLst>
        </p:cTn>
      </p:par>
    </p:tnLst>
    <p:bldLst>
      <p:bldP spid="28" grpId="0"/>
      <p:bldP spid="28" grpId="1"/>
      <p:bldP spid="37" grpId="0"/>
      <p:bldP spid="38" grpId="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t>Absorption and Attenuation</a:t>
            </a:r>
          </a:p>
        </p:txBody>
      </p:sp>
      <p:sp>
        <p:nvSpPr>
          <p:cNvPr id="49155" name="Rectangle 3"/>
          <p:cNvSpPr>
            <a:spLocks noGrp="1" noChangeArrowheads="1"/>
          </p:cNvSpPr>
          <p:nvPr>
            <p:ph idx="1"/>
          </p:nvPr>
        </p:nvSpPr>
        <p:spPr>
          <a:xfrm>
            <a:off x="235479" y="1755775"/>
            <a:ext cx="8431212" cy="4760913"/>
          </a:xfrm>
          <a:noFill/>
        </p:spPr>
        <p:txBody>
          <a:bodyPr/>
          <a:lstStyle/>
          <a:p>
            <a:pPr eaLnBrk="1" hangingPunct="1"/>
            <a:r>
              <a:rPr lang="en-US" dirty="0" smtClean="0"/>
              <a:t>To describe energy loss and photon beam intensity penetrating absorber, need to know absorption and attenuation coefficient of absorbing medium.</a:t>
            </a:r>
          </a:p>
          <a:p>
            <a:pPr eaLnBrk="1" hangingPunct="1"/>
            <a:r>
              <a:rPr lang="en-US" dirty="0" smtClean="0"/>
              <a:t>Represents probability or cross-section for interaction.</a:t>
            </a:r>
          </a:p>
          <a:p>
            <a:pPr eaLnBrk="1" hangingPunct="1"/>
            <a:r>
              <a:rPr lang="en-US" dirty="0" smtClean="0"/>
              <a:t>Represented by µ</a:t>
            </a:r>
            <a:endParaRPr lang="el-GR" dirty="0" smtClean="0"/>
          </a:p>
        </p:txBody>
      </p:sp>
    </p:spTree>
  </p:cSld>
  <p:clrMapOvr>
    <a:masterClrMapping/>
  </p:clrMapOvr>
  <p:transition spd="med">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t>Absorption and Attenuation</a:t>
            </a:r>
          </a:p>
        </p:txBody>
      </p:sp>
      <p:sp>
        <p:nvSpPr>
          <p:cNvPr id="143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13" name="Rectangle 3"/>
              <p:cNvSpPr txBox="1">
                <a:spLocks noChangeArrowheads="1"/>
              </p:cNvSpPr>
              <p:nvPr/>
            </p:nvSpPr>
            <p:spPr bwMode="auto">
              <a:xfrm>
                <a:off x="356394" y="1838227"/>
                <a:ext cx="8431212" cy="46191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1" fontAlgn="base" latinLnBrk="0" hangingPunct="1">
                  <a:lnSpc>
                    <a:spcPct val="100000"/>
                  </a:lnSpc>
                  <a:spcBef>
                    <a:spcPct val="20000"/>
                  </a:spcBef>
                  <a:spcAft>
                    <a:spcPct val="0"/>
                  </a:spcAft>
                  <a:buClrTx/>
                  <a:buSzTx/>
                  <a:tabLst/>
                  <a:defRPr/>
                </a:pPr>
                <a14:m>
                  <m:oMathPara xmlns:m="http://schemas.openxmlformats.org/officeDocument/2006/math">
                    <m:oMathParaPr>
                      <m:jc m:val="centerGroup"/>
                    </m:oMathParaPr>
                    <m:oMath xmlns:m="http://schemas.openxmlformats.org/officeDocument/2006/math">
                      <m:r>
                        <a:rPr kumimoji="0" lang="en-US" sz="3200" b="0" i="1" u="none" strike="noStrike" kern="0" cap="none" spc="0" normalizeH="0" baseline="0" noProof="0" smtClean="0">
                          <a:ln>
                            <a:noFill/>
                          </a:ln>
                          <a:solidFill>
                            <a:schemeClr val="tx1"/>
                          </a:solidFill>
                          <a:effectLst/>
                          <a:uLnTx/>
                          <a:uFillTx/>
                          <a:latin typeface="Cambria Math"/>
                          <a:ea typeface="Cambria Math"/>
                        </a:rPr>
                        <m:t>𝜇</m:t>
                      </m:r>
                      <m:r>
                        <a:rPr kumimoji="0" lang="en-US" sz="3200" b="0" i="1" u="none" strike="noStrike" kern="0" cap="none" spc="0" normalizeH="0" baseline="0" noProof="0" smtClean="0">
                          <a:ln>
                            <a:noFill/>
                          </a:ln>
                          <a:solidFill>
                            <a:schemeClr val="tx1"/>
                          </a:solidFill>
                          <a:effectLst/>
                          <a:uLnTx/>
                          <a:uFillTx/>
                          <a:latin typeface="Cambria Math"/>
                          <a:ea typeface="Cambria Math"/>
                        </a:rPr>
                        <m:t>=</m:t>
                      </m:r>
                      <m:r>
                        <a:rPr kumimoji="0" lang="en-US" sz="3200" b="0" i="1" u="none" strike="noStrike" kern="0" cap="none" spc="0" normalizeH="0" baseline="0" noProof="0" smtClean="0">
                          <a:ln>
                            <a:noFill/>
                          </a:ln>
                          <a:solidFill>
                            <a:schemeClr val="tx1"/>
                          </a:solidFill>
                          <a:effectLst/>
                          <a:uLnTx/>
                          <a:uFillTx/>
                          <a:latin typeface="Cambria Math"/>
                          <a:ea typeface="Cambria Math"/>
                        </a:rPr>
                        <m:t>𝑡𝑜𝑡𝑎𝑙</m:t>
                      </m:r>
                      <m:r>
                        <a:rPr kumimoji="0" lang="en-US" sz="3200" b="0" i="1" u="none" strike="noStrike" kern="0" cap="none" spc="0" normalizeH="0" baseline="0" noProof="0" smtClean="0">
                          <a:ln>
                            <a:noFill/>
                          </a:ln>
                          <a:solidFill>
                            <a:schemeClr val="tx1"/>
                          </a:solidFill>
                          <a:effectLst/>
                          <a:uLnTx/>
                          <a:uFillTx/>
                          <a:latin typeface="Cambria Math"/>
                          <a:ea typeface="Cambria Math"/>
                        </a:rPr>
                        <m:t> </m:t>
                      </m:r>
                      <m:r>
                        <a:rPr kumimoji="0" lang="en-US" sz="3200" b="0" i="1" u="none" strike="noStrike" kern="0" cap="none" spc="0" normalizeH="0" baseline="0" noProof="0" smtClean="0">
                          <a:ln>
                            <a:noFill/>
                          </a:ln>
                          <a:solidFill>
                            <a:schemeClr val="tx1"/>
                          </a:solidFill>
                          <a:effectLst/>
                          <a:uLnTx/>
                          <a:uFillTx/>
                          <a:latin typeface="Cambria Math"/>
                          <a:ea typeface="Cambria Math"/>
                        </a:rPr>
                        <m:t>𝑙𝑖𝑛𝑒𝑎𝑟</m:t>
                      </m:r>
                      <m:r>
                        <a:rPr kumimoji="0" lang="en-US" sz="3200" b="0" i="1" u="none" strike="noStrike" kern="0" cap="none" spc="0" normalizeH="0" baseline="0" noProof="0" smtClean="0">
                          <a:ln>
                            <a:noFill/>
                          </a:ln>
                          <a:solidFill>
                            <a:schemeClr val="tx1"/>
                          </a:solidFill>
                          <a:effectLst/>
                          <a:uLnTx/>
                          <a:uFillTx/>
                          <a:latin typeface="Cambria Math"/>
                          <a:ea typeface="Cambria Math"/>
                        </a:rPr>
                        <m:t> </m:t>
                      </m:r>
                      <m:r>
                        <a:rPr kumimoji="0" lang="en-US" sz="3200" b="0" i="1" u="none" strike="noStrike" kern="0" cap="none" spc="0" normalizeH="0" baseline="0" noProof="0" smtClean="0">
                          <a:ln>
                            <a:noFill/>
                          </a:ln>
                          <a:solidFill>
                            <a:schemeClr val="tx1"/>
                          </a:solidFill>
                          <a:effectLst/>
                          <a:uLnTx/>
                          <a:uFillTx/>
                          <a:latin typeface="Cambria Math"/>
                          <a:ea typeface="Cambria Math"/>
                        </a:rPr>
                        <m:t>𝑎𝑡𝑡𝑒𝑛𝑢𝑎𝑡𝑖𝑜𝑛</m:t>
                      </m:r>
                      <m:r>
                        <a:rPr kumimoji="0" lang="en-US" sz="3200" b="0" i="1" u="none" strike="noStrike" kern="0" cap="none" spc="0" normalizeH="0" baseline="0" noProof="0" smtClean="0">
                          <a:ln>
                            <a:noFill/>
                          </a:ln>
                          <a:solidFill>
                            <a:schemeClr val="tx1"/>
                          </a:solidFill>
                          <a:effectLst/>
                          <a:uLnTx/>
                          <a:uFillTx/>
                          <a:latin typeface="Cambria Math"/>
                          <a:ea typeface="Cambria Math"/>
                        </a:rPr>
                        <m:t> </m:t>
                      </m:r>
                      <m:r>
                        <a:rPr kumimoji="0" lang="en-US" sz="3200" b="0" i="1" u="none" strike="noStrike" kern="0" cap="none" spc="0" normalizeH="0" baseline="0" noProof="0" smtClean="0">
                          <a:ln>
                            <a:noFill/>
                          </a:ln>
                          <a:solidFill>
                            <a:schemeClr val="tx1"/>
                          </a:solidFill>
                          <a:effectLst/>
                          <a:uLnTx/>
                          <a:uFillTx/>
                          <a:latin typeface="Cambria Math"/>
                          <a:ea typeface="Cambria Math"/>
                        </a:rPr>
                        <m:t>𝑐𝑜𝑒𝑓𝑓𝑖𝑐𝑖𝑒𝑛𝑡</m:t>
                      </m:r>
                    </m:oMath>
                  </m:oMathPara>
                </a14:m>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R="0" lvl="0" algn="l" defTabSz="914400" rtl="0" eaLnBrk="1" fontAlgn="base" latinLnBrk="0" hangingPunct="1">
                  <a:lnSpc>
                    <a:spcPct val="100000"/>
                  </a:lnSpc>
                  <a:spcBef>
                    <a:spcPct val="20000"/>
                  </a:spcBef>
                  <a:spcAft>
                    <a:spcPct val="0"/>
                  </a:spcAft>
                  <a:buClrTx/>
                  <a:buSzTx/>
                  <a:tabLst/>
                  <a:defRPr/>
                </a:pPr>
                <a:endParaRPr lang="en-US" sz="1200" kern="0" dirty="0">
                  <a:latin typeface="+mn-lt"/>
                </a:endParaRPr>
              </a:p>
              <a:p>
                <a:pPr lvl="0">
                  <a:spcAft>
                    <a:spcPct val="0"/>
                  </a:spcAft>
                  <a:defRPr/>
                </a:pPr>
                <a14:m>
                  <m:oMathPara xmlns:m="http://schemas.openxmlformats.org/officeDocument/2006/math">
                    <m:oMathParaPr>
                      <m:jc m:val="centerGroup"/>
                    </m:oMathParaPr>
                    <m:oMath xmlns:m="http://schemas.openxmlformats.org/officeDocument/2006/math">
                      <m:r>
                        <a:rPr kumimoji="0" lang="en-US" sz="3200" b="0" i="1" u="none" strike="noStrike" kern="0" cap="none" spc="0" normalizeH="0" baseline="0" noProof="0" smtClean="0">
                          <a:ln>
                            <a:noFill/>
                          </a:ln>
                          <a:solidFill>
                            <a:schemeClr val="tx1"/>
                          </a:solidFill>
                          <a:effectLst/>
                          <a:uLnTx/>
                          <a:uFillTx/>
                          <a:latin typeface="Cambria Math"/>
                          <a:ea typeface="+mn-ea"/>
                          <a:cs typeface="+mn-cs"/>
                        </a:rPr>
                        <m:t>=</m:t>
                      </m:r>
                      <m:sSub>
                        <m:sSubPr>
                          <m:ctrlPr>
                            <a:rPr kumimoji="0" lang="en-US" sz="3200" b="0" i="1" u="none" strike="noStrike" kern="0" cap="none" spc="0" normalizeH="0" baseline="0" noProof="0" smtClean="0">
                              <a:ln>
                                <a:noFill/>
                              </a:ln>
                              <a:solidFill>
                                <a:schemeClr val="tx1"/>
                              </a:solidFill>
                              <a:effectLst/>
                              <a:uLnTx/>
                              <a:uFillTx/>
                              <a:latin typeface="Cambria Math"/>
                              <a:ea typeface="+mn-ea"/>
                              <a:cs typeface="+mn-cs"/>
                            </a:rPr>
                          </m:ctrlPr>
                        </m:sSubPr>
                        <m:e>
                          <m:r>
                            <a:rPr kumimoji="0" lang="en-US" sz="3200" b="0" i="1" u="none" strike="noStrike" kern="0" cap="none" spc="0" normalizeH="0" baseline="0" noProof="0" smtClean="0">
                              <a:ln>
                                <a:noFill/>
                              </a:ln>
                              <a:solidFill>
                                <a:schemeClr val="tx1"/>
                              </a:solidFill>
                              <a:effectLst/>
                              <a:uLnTx/>
                              <a:uFillTx/>
                              <a:latin typeface="Cambria Math"/>
                              <a:ea typeface="Cambria Math"/>
                            </a:rPr>
                            <m:t>𝜇</m:t>
                          </m:r>
                        </m:e>
                        <m:sub>
                          <m:r>
                            <a:rPr kumimoji="0" lang="en-US" sz="3200" b="0" i="1" u="none" strike="noStrike" kern="0" cap="none" spc="0" normalizeH="0" baseline="0" noProof="0" smtClean="0">
                              <a:ln>
                                <a:noFill/>
                              </a:ln>
                              <a:solidFill>
                                <a:schemeClr val="tx1"/>
                              </a:solidFill>
                              <a:effectLst/>
                              <a:uLnTx/>
                              <a:uFillTx/>
                              <a:latin typeface="Cambria Math"/>
                              <a:ea typeface="+mn-ea"/>
                              <a:cs typeface="+mn-cs"/>
                            </a:rPr>
                            <m:t>𝑝𝑒</m:t>
                          </m:r>
                        </m:sub>
                      </m:sSub>
                      <m:r>
                        <a:rPr kumimoji="0" lang="en-US" sz="3200" b="0" i="1" u="none" strike="noStrike" kern="0" cap="none" spc="0" normalizeH="0" baseline="0" noProof="0" smtClean="0">
                          <a:ln>
                            <a:noFill/>
                          </a:ln>
                          <a:solidFill>
                            <a:schemeClr val="tx1"/>
                          </a:solidFill>
                          <a:effectLst/>
                          <a:uLnTx/>
                          <a:uFillTx/>
                          <a:latin typeface="Cambria Math"/>
                          <a:ea typeface="+mn-ea"/>
                          <a:cs typeface="+mn-cs"/>
                        </a:rPr>
                        <m:t>+</m:t>
                      </m:r>
                      <m:sSub>
                        <m:sSubPr>
                          <m:ctrlPr>
                            <a:rPr lang="en-US" sz="3200" i="1" kern="0">
                              <a:latin typeface="Cambria Math"/>
                            </a:rPr>
                          </m:ctrlPr>
                        </m:sSubPr>
                        <m:e>
                          <m:r>
                            <a:rPr lang="en-US" sz="3200" i="1" kern="0">
                              <a:latin typeface="Cambria Math"/>
                              <a:ea typeface="Cambria Math"/>
                            </a:rPr>
                            <m:t>𝜇</m:t>
                          </m:r>
                        </m:e>
                        <m:sub>
                          <m:r>
                            <a:rPr lang="en-US" sz="3200" b="0" i="1" kern="0" smtClean="0">
                              <a:latin typeface="Cambria Math"/>
                            </a:rPr>
                            <m:t>𝑐𝑠</m:t>
                          </m:r>
                        </m:sub>
                      </m:sSub>
                      <m:r>
                        <a:rPr lang="en-US" sz="3200" b="0" i="1" kern="0" smtClean="0">
                          <a:latin typeface="Cambria Math"/>
                        </a:rPr>
                        <m:t>+</m:t>
                      </m:r>
                      <m:sSub>
                        <m:sSubPr>
                          <m:ctrlPr>
                            <a:rPr lang="en-US" sz="3200" i="1" kern="0">
                              <a:latin typeface="Cambria Math"/>
                            </a:rPr>
                          </m:ctrlPr>
                        </m:sSubPr>
                        <m:e>
                          <m:r>
                            <a:rPr lang="en-US" sz="3200" i="1" kern="0">
                              <a:latin typeface="Cambria Math"/>
                              <a:ea typeface="Cambria Math"/>
                            </a:rPr>
                            <m:t>𝜇</m:t>
                          </m:r>
                        </m:e>
                        <m:sub>
                          <m:r>
                            <a:rPr lang="en-US" sz="3200" i="1" kern="0">
                              <a:latin typeface="Cambria Math"/>
                            </a:rPr>
                            <m:t>𝑝</m:t>
                          </m:r>
                          <m:r>
                            <a:rPr lang="en-US" sz="3200" b="0" i="1" kern="0" smtClean="0">
                              <a:latin typeface="Cambria Math"/>
                            </a:rPr>
                            <m:t>𝑝</m:t>
                          </m:r>
                        </m:sub>
                      </m:sSub>
                    </m:oMath>
                  </m:oMathPara>
                </a14:m>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Represents the sum of the individual probabilities</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lang="en-US" sz="3200" kern="0" dirty="0" smtClean="0">
                    <a:latin typeface="+mn-lt"/>
                  </a:rPr>
                  <a:t>Because each reaction is energy dependent, µ is energy dependent too</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p:txBody>
          </p:sp>
        </mc:Choice>
        <mc:Fallback xmlns="">
          <p:sp>
            <p:nvSpPr>
              <p:cNvPr id="13" name="Rectangle 3"/>
              <p:cNvSpPr txBox="1">
                <a:spLocks noRot="1" noChangeAspect="1" noMove="1" noResize="1" noEditPoints="1" noAdjustHandles="1" noChangeArrowheads="1" noChangeShapeType="1" noTextEdit="1"/>
              </p:cNvSpPr>
              <p:nvPr/>
            </p:nvSpPr>
            <p:spPr bwMode="auto">
              <a:xfrm>
                <a:off x="356394" y="1838227"/>
                <a:ext cx="8431212" cy="4619133"/>
              </a:xfrm>
              <a:prstGeom prst="rect">
                <a:avLst/>
              </a:prstGeom>
              <a:blipFill rotWithShape="1">
                <a:blip r:embed="rId3"/>
                <a:stretch>
                  <a:fillRect l="-1590"/>
                </a:stretch>
              </a:blipFill>
              <a:ln w="9525">
                <a:noFill/>
                <a:miter lim="800000"/>
                <a:headEnd/>
                <a:tailEnd/>
              </a:ln>
            </p:spPr>
            <p:txBody>
              <a:bodyPr/>
              <a:lstStyle/>
              <a:p>
                <a:r>
                  <a:rPr lang="en-US">
                    <a:noFill/>
                  </a:rPr>
                  <a:t> </a:t>
                </a:r>
              </a:p>
            </p:txBody>
          </p:sp>
        </mc:Fallback>
      </mc:AlternateContent>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t>Absorption and Attenuation</a:t>
            </a:r>
          </a:p>
        </p:txBody>
      </p:sp>
      <p:sp>
        <p:nvSpPr>
          <p:cNvPr id="143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3"/>
          <p:cNvSpPr txBox="1">
            <a:spLocks noChangeArrowheads="1"/>
          </p:cNvSpPr>
          <p:nvPr/>
        </p:nvSpPr>
        <p:spPr bwMode="auto">
          <a:xfrm>
            <a:off x="303213" y="4119203"/>
            <a:ext cx="8431212" cy="2583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Curve has three distinct regions</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lang="en-US" sz="3200" kern="0" dirty="0" smtClean="0">
                <a:latin typeface="+mn-lt"/>
              </a:rPr>
              <a:t>Curve makes more sense when individual contributions are shown</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46434" name="Picture 2"/>
          <p:cNvPicPr>
            <a:picLocks noChangeAspect="1" noChangeArrowheads="1"/>
          </p:cNvPicPr>
          <p:nvPr/>
        </p:nvPicPr>
        <p:blipFill>
          <a:blip r:embed="rId3" cstate="print"/>
          <a:srcRect/>
          <a:stretch>
            <a:fillRect/>
          </a:stretch>
        </p:blipFill>
        <p:spPr bwMode="auto">
          <a:xfrm>
            <a:off x="1319212" y="1556957"/>
            <a:ext cx="6505575" cy="2238375"/>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6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t>Absorption and Attenuation</a:t>
            </a:r>
          </a:p>
        </p:txBody>
      </p:sp>
      <p:sp>
        <p:nvSpPr>
          <p:cNvPr id="143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3"/>
          <p:cNvSpPr txBox="1">
            <a:spLocks noChangeArrowheads="1"/>
          </p:cNvSpPr>
          <p:nvPr/>
        </p:nvSpPr>
        <p:spPr bwMode="auto">
          <a:xfrm>
            <a:off x="303213" y="4051469"/>
            <a:ext cx="8431212" cy="2583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3200" b="0" i="0" u="none" strike="noStrike" kern="0" cap="none" spc="0" normalizeH="0" baseline="0" noProof="0" dirty="0" smtClean="0">
                <a:ln>
                  <a:noFill/>
                </a:ln>
                <a:solidFill>
                  <a:schemeClr val="tx1"/>
                </a:solidFill>
                <a:effectLst/>
                <a:uLnTx/>
                <a:uFillTx/>
                <a:latin typeface="+mn-lt"/>
                <a:ea typeface="+mn-ea"/>
                <a:cs typeface="+mn-cs"/>
              </a:rPr>
              <a:t>Dividing line between low and medium occurs at energy where PE and CS are equally likely</a:t>
            </a:r>
          </a:p>
          <a:p>
            <a:pPr marL="800100" lvl="1" indent="-342900">
              <a:spcAft>
                <a:spcPct val="0"/>
              </a:spcAft>
              <a:buFont typeface="Arial" pitchFamily="34" charset="0"/>
              <a:buChar char="•"/>
            </a:pPr>
            <a:r>
              <a:rPr lang="en-US" sz="3200" kern="0" dirty="0" smtClean="0">
                <a:latin typeface="+mn-lt"/>
              </a:rPr>
              <a:t>Intersection of two dashed lines</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47458" name="Picture 2"/>
          <p:cNvPicPr>
            <a:picLocks noChangeAspect="1" noChangeArrowheads="1"/>
          </p:cNvPicPr>
          <p:nvPr/>
        </p:nvPicPr>
        <p:blipFill>
          <a:blip r:embed="rId3" cstate="print"/>
          <a:srcRect/>
          <a:stretch>
            <a:fillRect/>
          </a:stretch>
        </p:blipFill>
        <p:spPr bwMode="auto">
          <a:xfrm>
            <a:off x="1328738" y="1623166"/>
            <a:ext cx="6486525" cy="2314575"/>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t>Absorption and Attenuation</a:t>
            </a:r>
          </a:p>
        </p:txBody>
      </p:sp>
      <p:sp>
        <p:nvSpPr>
          <p:cNvPr id="143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33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3"/>
          <p:cNvSpPr txBox="1">
            <a:spLocks noChangeArrowheads="1"/>
          </p:cNvSpPr>
          <p:nvPr/>
        </p:nvSpPr>
        <p:spPr bwMode="auto">
          <a:xfrm>
            <a:off x="303212" y="4108090"/>
            <a:ext cx="8431212" cy="2583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a:spcAft>
                <a:spcPct val="0"/>
              </a:spcAft>
              <a:buFont typeface="Arial" pitchFamily="34" charset="0"/>
              <a:buChar char="•"/>
            </a:pPr>
            <a:r>
              <a:rPr lang="en-US" sz="3200" kern="0" dirty="0" smtClean="0">
                <a:latin typeface="+mn-lt"/>
              </a:rPr>
              <a:t>Energy dependent</a:t>
            </a:r>
          </a:p>
          <a:p>
            <a:pPr marL="1257300" lvl="2" indent="-342900">
              <a:spcAft>
                <a:spcPct val="0"/>
              </a:spcAft>
              <a:buFont typeface="Arial" pitchFamily="34" charset="0"/>
              <a:buChar char="•"/>
            </a:pPr>
            <a:r>
              <a:rPr kumimoji="0" lang="en-US" sz="3200" b="0" i="0" u="none" strike="noStrike" kern="0" cap="none" spc="0" normalizeH="0" baseline="0" noProof="0" dirty="0" smtClean="0">
                <a:ln>
                  <a:noFill/>
                </a:ln>
                <a:solidFill>
                  <a:schemeClr val="tx1"/>
                </a:solidFill>
                <a:effectLst/>
                <a:uLnTx/>
                <a:uFillTx/>
                <a:latin typeface="+mn-lt"/>
                <a:ea typeface="+mn-ea"/>
                <a:cs typeface="+mn-cs"/>
              </a:rPr>
              <a:t>Tissue </a:t>
            </a:r>
            <a:r>
              <a:rPr kumimoji="0" lang="en-US" sz="3200" b="0" i="0" u="none" strike="noStrike" kern="0" cap="none" spc="0" normalizeH="0" baseline="0" noProof="0" dirty="0" smtClean="0">
                <a:ln>
                  <a:noFill/>
                </a:ln>
                <a:solidFill>
                  <a:schemeClr val="tx1"/>
                </a:solidFill>
                <a:effectLst/>
                <a:uLnTx/>
                <a:uFillTx/>
                <a:latin typeface="Arial"/>
                <a:cs typeface="Arial"/>
              </a:rPr>
              <a:t>— 25 </a:t>
            </a:r>
            <a:r>
              <a:rPr kumimoji="0" lang="en-US" sz="3200" b="0" i="0" u="none" strike="noStrike" kern="0" cap="none" spc="0" normalizeH="0" baseline="0" noProof="0" dirty="0" err="1" smtClean="0">
                <a:ln>
                  <a:noFill/>
                </a:ln>
                <a:solidFill>
                  <a:schemeClr val="tx1"/>
                </a:solidFill>
                <a:effectLst/>
                <a:uLnTx/>
                <a:uFillTx/>
                <a:latin typeface="Arial"/>
                <a:cs typeface="Arial"/>
              </a:rPr>
              <a:t>keV</a:t>
            </a:r>
            <a:endParaRPr kumimoji="0" lang="en-US" sz="3200" b="0" i="0" u="none" strike="noStrike" kern="0" cap="none" spc="0" normalizeH="0" baseline="0" noProof="0" dirty="0" smtClean="0">
              <a:ln>
                <a:noFill/>
              </a:ln>
              <a:solidFill>
                <a:schemeClr val="tx1"/>
              </a:solidFill>
              <a:effectLst/>
              <a:uLnTx/>
              <a:uFillTx/>
              <a:latin typeface="Arial"/>
              <a:cs typeface="Arial"/>
            </a:endParaRPr>
          </a:p>
          <a:p>
            <a:pPr marL="1257300" lvl="2" indent="-342900">
              <a:spcAft>
                <a:spcPct val="0"/>
              </a:spcAft>
              <a:buFont typeface="Arial" pitchFamily="34" charset="0"/>
              <a:buChar char="•"/>
            </a:pPr>
            <a:r>
              <a:rPr lang="en-US" sz="3200" kern="0" dirty="0" smtClean="0"/>
              <a:t>Al and Bone </a:t>
            </a:r>
            <a:r>
              <a:rPr lang="en-US" sz="3200" kern="0" dirty="0" smtClean="0">
                <a:latin typeface="Arial"/>
                <a:cs typeface="Arial"/>
              </a:rPr>
              <a:t>— 50 </a:t>
            </a:r>
            <a:r>
              <a:rPr lang="en-US" sz="3200" kern="0" dirty="0" err="1" smtClean="0">
                <a:latin typeface="Arial"/>
                <a:cs typeface="Arial"/>
              </a:rPr>
              <a:t>keV</a:t>
            </a:r>
            <a:endParaRPr lang="en-US" sz="3200" kern="0" dirty="0" smtClean="0">
              <a:latin typeface="Arial"/>
              <a:cs typeface="Arial"/>
            </a:endParaRPr>
          </a:p>
          <a:p>
            <a:pPr marL="1257300" lvl="2" indent="-342900">
              <a:spcAft>
                <a:spcPct val="0"/>
              </a:spcAft>
              <a:buFont typeface="Arial" pitchFamily="34" charset="0"/>
              <a:buChar char="•"/>
            </a:pPr>
            <a:r>
              <a:rPr lang="en-US" sz="3200" kern="0" dirty="0" err="1" smtClean="0"/>
              <a:t>Pb</a:t>
            </a:r>
            <a:r>
              <a:rPr lang="en-US" sz="3200" kern="0" dirty="0" smtClean="0"/>
              <a:t> </a:t>
            </a:r>
            <a:r>
              <a:rPr lang="en-US" sz="3200" kern="0" dirty="0" smtClean="0">
                <a:latin typeface="Arial"/>
                <a:cs typeface="Arial"/>
              </a:rPr>
              <a:t>— 700 </a:t>
            </a:r>
            <a:r>
              <a:rPr lang="en-US" sz="3200" kern="0" smtClean="0">
                <a:latin typeface="Arial"/>
                <a:cs typeface="Arial"/>
              </a:rPr>
              <a:t>keV</a:t>
            </a:r>
          </a:p>
        </p:txBody>
      </p:sp>
      <p:pic>
        <p:nvPicPr>
          <p:cNvPr id="147458" name="Picture 2"/>
          <p:cNvPicPr>
            <a:picLocks noChangeAspect="1" noChangeArrowheads="1"/>
          </p:cNvPicPr>
          <p:nvPr/>
        </p:nvPicPr>
        <p:blipFill>
          <a:blip r:embed="rId3" cstate="print"/>
          <a:srcRect/>
          <a:stretch>
            <a:fillRect/>
          </a:stretch>
        </p:blipFill>
        <p:spPr bwMode="auto">
          <a:xfrm>
            <a:off x="1328737" y="1679787"/>
            <a:ext cx="6486525" cy="2314575"/>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Energy Transfer Mechanisms</a:t>
            </a:r>
          </a:p>
        </p:txBody>
      </p:sp>
      <p:sp>
        <p:nvSpPr>
          <p:cNvPr id="17" name="Oval 31"/>
          <p:cNvSpPr>
            <a:spLocks noChangeArrowheads="1"/>
          </p:cNvSpPr>
          <p:nvPr/>
        </p:nvSpPr>
        <p:spPr bwMode="auto">
          <a:xfrm>
            <a:off x="2209800" y="3811588"/>
            <a:ext cx="914400" cy="838200"/>
          </a:xfrm>
          <a:prstGeom prst="ellipse">
            <a:avLst/>
          </a:prstGeom>
          <a:gradFill rotWithShape="1">
            <a:gsLst>
              <a:gs pos="0">
                <a:schemeClr val="tx1"/>
              </a:gs>
              <a:gs pos="100000">
                <a:srgbClr val="15C55C"/>
              </a:gs>
            </a:gsLst>
            <a:path path="shape">
              <a:fillToRect l="50000" t="50000" r="50000" b="50000"/>
            </a:path>
          </a:gradFill>
          <a:ln w="9525" algn="ctr">
            <a:noFill/>
            <a:round/>
            <a:headEnd/>
            <a:tailEnd/>
          </a:ln>
          <a:effectLst>
            <a:glow rad="101600">
              <a:schemeClr val="tx1">
                <a:alpha val="6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0000"/>
                </a:solidFill>
                <a:latin typeface="Times New Roman" pitchFamily="18" charset="0"/>
              </a:rPr>
              <a:t>N</a:t>
            </a:r>
          </a:p>
        </p:txBody>
      </p:sp>
      <p:sp>
        <p:nvSpPr>
          <p:cNvPr id="18" name="Oval 32"/>
          <p:cNvSpPr>
            <a:spLocks noChangeArrowheads="1"/>
          </p:cNvSpPr>
          <p:nvPr/>
        </p:nvSpPr>
        <p:spPr bwMode="auto">
          <a:xfrm>
            <a:off x="1638300" y="3568700"/>
            <a:ext cx="914400" cy="838200"/>
          </a:xfrm>
          <a:prstGeom prst="ellipse">
            <a:avLst/>
          </a:prstGeom>
          <a:gradFill rotWithShape="1">
            <a:gsLst>
              <a:gs pos="0">
                <a:schemeClr val="tx1"/>
              </a:gs>
              <a:gs pos="100000">
                <a:srgbClr val="FF0066"/>
              </a:gs>
            </a:gsLst>
            <a:path path="shape">
              <a:fillToRect l="50000" t="50000" r="50000" b="50000"/>
            </a:path>
          </a:gradFill>
          <a:ln w="9525" algn="ctr">
            <a:noFill/>
            <a:round/>
            <a:headEnd/>
            <a:tailEnd/>
          </a:ln>
          <a:effectLst>
            <a:glow rad="101600">
              <a:schemeClr val="tx1">
                <a:alpha val="6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0000"/>
                </a:solidFill>
                <a:latin typeface="Times New Roman" pitchFamily="18" charset="0"/>
              </a:rPr>
              <a:t>P</a:t>
            </a:r>
            <a:r>
              <a:rPr lang="en-US" baseline="30000">
                <a:solidFill>
                  <a:srgbClr val="000000"/>
                </a:solidFill>
                <a:latin typeface="Times New Roman" pitchFamily="18" charset="0"/>
              </a:rPr>
              <a:t>+</a:t>
            </a:r>
          </a:p>
        </p:txBody>
      </p:sp>
      <p:sp>
        <p:nvSpPr>
          <p:cNvPr id="19" name="Oval 33"/>
          <p:cNvSpPr>
            <a:spLocks noChangeArrowheads="1"/>
          </p:cNvSpPr>
          <p:nvPr/>
        </p:nvSpPr>
        <p:spPr bwMode="auto">
          <a:xfrm rot="1155813">
            <a:off x="1162050" y="1906588"/>
            <a:ext cx="2286000" cy="3886200"/>
          </a:xfrm>
          <a:prstGeom prst="ellipse">
            <a:avLst/>
          </a:prstGeom>
          <a:noFill/>
          <a:ln w="101600" algn="ctr">
            <a:solidFill>
              <a:srgbClr val="FFDB43"/>
            </a:solidFill>
            <a:round/>
            <a:headEnd/>
            <a:tailEnd/>
          </a:ln>
          <a:effectLst>
            <a:outerShdw dist="35921" dir="2700000" algn="ctr" rotWithShape="0">
              <a:schemeClr val="tx1"/>
            </a:outerShdw>
          </a:effectLst>
        </p:spPr>
        <p:txBody>
          <a:bodyPr wrap="none" anchor="ctr"/>
          <a:lstStyle/>
          <a:p>
            <a:pPr>
              <a:defRPr/>
            </a:pPr>
            <a:endParaRPr lang="en-US"/>
          </a:p>
        </p:txBody>
      </p:sp>
      <p:sp>
        <p:nvSpPr>
          <p:cNvPr id="20" name="Oval 34"/>
          <p:cNvSpPr>
            <a:spLocks noChangeArrowheads="1"/>
          </p:cNvSpPr>
          <p:nvPr/>
        </p:nvSpPr>
        <p:spPr bwMode="auto">
          <a:xfrm rot="18544867">
            <a:off x="1181100" y="1682750"/>
            <a:ext cx="2286000" cy="3886200"/>
          </a:xfrm>
          <a:prstGeom prst="ellipse">
            <a:avLst/>
          </a:prstGeom>
          <a:noFill/>
          <a:ln w="101600" algn="ctr">
            <a:solidFill>
              <a:srgbClr val="FFDB43"/>
            </a:solidFill>
            <a:round/>
            <a:headEnd/>
            <a:tailEnd/>
          </a:ln>
          <a:effectLst>
            <a:outerShdw dist="35921" dir="2700000" algn="ctr" rotWithShape="0">
              <a:schemeClr val="tx1"/>
            </a:outerShdw>
          </a:effectLst>
        </p:spPr>
        <p:txBody>
          <a:bodyPr wrap="none" anchor="ctr"/>
          <a:lstStyle/>
          <a:p>
            <a:pPr>
              <a:defRPr/>
            </a:pPr>
            <a:endParaRPr lang="en-US"/>
          </a:p>
        </p:txBody>
      </p:sp>
      <p:sp>
        <p:nvSpPr>
          <p:cNvPr id="21" name="Oval 35"/>
          <p:cNvSpPr>
            <a:spLocks noChangeArrowheads="1"/>
          </p:cNvSpPr>
          <p:nvPr/>
        </p:nvSpPr>
        <p:spPr bwMode="auto">
          <a:xfrm>
            <a:off x="3619500" y="4711700"/>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latin typeface="Times New Roman" pitchFamily="18" charset="0"/>
              </a:rPr>
              <a:t>e</a:t>
            </a:r>
            <a:r>
              <a:rPr lang="en-US" baseline="30000" dirty="0">
                <a:latin typeface="Times New Roman" pitchFamily="18" charset="0"/>
              </a:rPr>
              <a:t>-</a:t>
            </a:r>
          </a:p>
        </p:txBody>
      </p:sp>
      <p:sp>
        <p:nvSpPr>
          <p:cNvPr id="22" name="Oval 36"/>
          <p:cNvSpPr>
            <a:spLocks noChangeArrowheads="1"/>
          </p:cNvSpPr>
          <p:nvPr/>
        </p:nvSpPr>
        <p:spPr bwMode="auto">
          <a:xfrm>
            <a:off x="3124200" y="2058988"/>
            <a:ext cx="381000" cy="381000"/>
          </a:xfrm>
          <a:prstGeom prst="ellipse">
            <a:avLst/>
          </a:prstGeom>
          <a:gradFill rotWithShape="1">
            <a:gsLst>
              <a:gs pos="0">
                <a:srgbClr val="D70317"/>
              </a:gs>
              <a:gs pos="100000">
                <a:schemeClr val="tx1"/>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23" name="Oval 37"/>
          <p:cNvSpPr>
            <a:spLocks noChangeArrowheads="1"/>
          </p:cNvSpPr>
          <p:nvPr/>
        </p:nvSpPr>
        <p:spPr bwMode="auto">
          <a:xfrm>
            <a:off x="3124200" y="2058988"/>
            <a:ext cx="381000" cy="381000"/>
          </a:xfrm>
          <a:prstGeom prst="ellipse">
            <a:avLst/>
          </a:prstGeom>
          <a:gradFill rotWithShape="1">
            <a:gsLst>
              <a:gs pos="0">
                <a:srgbClr val="D70317"/>
              </a:gs>
              <a:gs pos="100000">
                <a:srgbClr val="00192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endParaRPr lang="en-US" baseline="30000">
              <a:latin typeface="Times New Roman" pitchFamily="18" charset="0"/>
            </a:endParaRPr>
          </a:p>
        </p:txBody>
      </p:sp>
      <p:sp>
        <p:nvSpPr>
          <p:cNvPr id="24" name="Text Box 38"/>
          <p:cNvSpPr txBox="1">
            <a:spLocks noChangeArrowheads="1"/>
          </p:cNvSpPr>
          <p:nvPr/>
        </p:nvSpPr>
        <p:spPr bwMode="auto">
          <a:xfrm>
            <a:off x="5791200" y="992188"/>
            <a:ext cx="2819400" cy="457200"/>
          </a:xfrm>
          <a:prstGeom prst="rect">
            <a:avLst/>
          </a:prstGeom>
          <a:noFill/>
          <a:ln w="9525">
            <a:noFill/>
            <a:miter lim="800000"/>
            <a:headEnd/>
            <a:tailEnd/>
          </a:ln>
          <a:effectLst/>
        </p:spPr>
        <p:txBody>
          <a:bodyPr>
            <a:spAutoFit/>
          </a:bodyPr>
          <a:lstStyle/>
          <a:p>
            <a:pPr algn="ctr">
              <a:spcBef>
                <a:spcPct val="50000"/>
              </a:spcBef>
              <a:defRPr/>
            </a:pPr>
            <a:r>
              <a:rPr lang="en-US">
                <a:solidFill>
                  <a:srgbClr val="15C55C"/>
                </a:solidFill>
                <a:effectLst>
                  <a:outerShdw blurRad="38100" dist="38100" dir="2700000" algn="tl">
                    <a:srgbClr val="C0C0C0"/>
                  </a:outerShdw>
                </a:effectLst>
              </a:rPr>
              <a:t>Ionizing Particle</a:t>
            </a:r>
          </a:p>
        </p:txBody>
      </p:sp>
      <p:sp>
        <p:nvSpPr>
          <p:cNvPr id="25" name="Text Box 39"/>
          <p:cNvSpPr txBox="1">
            <a:spLocks noChangeArrowheads="1"/>
          </p:cNvSpPr>
          <p:nvPr/>
        </p:nvSpPr>
        <p:spPr bwMode="auto">
          <a:xfrm>
            <a:off x="5867400" y="2439988"/>
            <a:ext cx="2819400" cy="457200"/>
          </a:xfrm>
          <a:prstGeom prst="rect">
            <a:avLst/>
          </a:prstGeom>
          <a:noFill/>
          <a:ln w="9525">
            <a:noFill/>
            <a:miter lim="800000"/>
            <a:headEnd/>
            <a:tailEnd/>
          </a:ln>
          <a:effectLst/>
        </p:spPr>
        <p:txBody>
          <a:bodyPr>
            <a:spAutoFit/>
          </a:bodyPr>
          <a:lstStyle/>
          <a:p>
            <a:pPr algn="ctr">
              <a:spcBef>
                <a:spcPct val="50000"/>
              </a:spcBef>
              <a:defRPr/>
            </a:pPr>
            <a:r>
              <a:rPr lang="en-US">
                <a:solidFill>
                  <a:srgbClr val="001926"/>
                </a:solidFill>
                <a:effectLst>
                  <a:outerShdw blurRad="38100" dist="38100" dir="2700000" algn="tl">
                    <a:srgbClr val="C0C0C0"/>
                  </a:outerShdw>
                </a:effectLst>
              </a:rPr>
              <a:t>Negative Ion</a:t>
            </a:r>
          </a:p>
        </p:txBody>
      </p:sp>
      <p:sp>
        <p:nvSpPr>
          <p:cNvPr id="26" name="Oval 40"/>
          <p:cNvSpPr>
            <a:spLocks noChangeArrowheads="1"/>
          </p:cNvSpPr>
          <p:nvPr/>
        </p:nvSpPr>
        <p:spPr bwMode="auto">
          <a:xfrm>
            <a:off x="1600200" y="2897188"/>
            <a:ext cx="914400" cy="838200"/>
          </a:xfrm>
          <a:prstGeom prst="ellipse">
            <a:avLst/>
          </a:prstGeom>
          <a:gradFill rotWithShape="1">
            <a:gsLst>
              <a:gs pos="0">
                <a:schemeClr val="tx1"/>
              </a:gs>
              <a:gs pos="100000">
                <a:srgbClr val="15C55C"/>
              </a:gs>
            </a:gsLst>
            <a:path path="shape">
              <a:fillToRect l="50000" t="50000" r="50000" b="50000"/>
            </a:path>
          </a:gradFill>
          <a:ln w="9525" algn="ctr">
            <a:noFill/>
            <a:round/>
            <a:headEnd/>
            <a:tailEnd/>
          </a:ln>
          <a:effectLst>
            <a:glow rad="101600">
              <a:schemeClr val="tx1">
                <a:alpha val="6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0000"/>
                </a:solidFill>
                <a:latin typeface="Times New Roman" pitchFamily="18" charset="0"/>
              </a:rPr>
              <a:t>N</a:t>
            </a:r>
          </a:p>
        </p:txBody>
      </p:sp>
      <p:sp>
        <p:nvSpPr>
          <p:cNvPr id="27" name="Text Box 41"/>
          <p:cNvSpPr txBox="1">
            <a:spLocks noChangeArrowheads="1"/>
          </p:cNvSpPr>
          <p:nvPr/>
        </p:nvSpPr>
        <p:spPr bwMode="auto">
          <a:xfrm>
            <a:off x="3886200" y="3582988"/>
            <a:ext cx="1981200" cy="457200"/>
          </a:xfrm>
          <a:prstGeom prst="rect">
            <a:avLst/>
          </a:prstGeom>
          <a:noFill/>
          <a:ln w="9525">
            <a:noFill/>
            <a:miter lim="800000"/>
            <a:headEnd/>
            <a:tailEnd/>
          </a:ln>
          <a:effectLst/>
        </p:spPr>
        <p:txBody>
          <a:bodyPr>
            <a:spAutoFit/>
          </a:bodyPr>
          <a:lstStyle/>
          <a:p>
            <a:pPr algn="ctr">
              <a:spcBef>
                <a:spcPct val="50000"/>
              </a:spcBef>
              <a:defRPr/>
            </a:pPr>
            <a:r>
              <a:rPr lang="en-US" dirty="0">
                <a:solidFill>
                  <a:srgbClr val="D70317"/>
                </a:solidFill>
                <a:effectLst>
                  <a:outerShdw blurRad="38100" dist="38100" dir="2700000" algn="tl">
                    <a:srgbClr val="C0C0C0"/>
                  </a:outerShdw>
                </a:effectLst>
              </a:rPr>
              <a:t>Positive Ion</a:t>
            </a:r>
          </a:p>
        </p:txBody>
      </p:sp>
      <p:sp>
        <p:nvSpPr>
          <p:cNvPr id="28" name="Oval 42"/>
          <p:cNvSpPr>
            <a:spLocks noChangeArrowheads="1"/>
          </p:cNvSpPr>
          <p:nvPr/>
        </p:nvSpPr>
        <p:spPr bwMode="auto">
          <a:xfrm>
            <a:off x="2171700" y="3263900"/>
            <a:ext cx="914400" cy="838200"/>
          </a:xfrm>
          <a:prstGeom prst="ellipse">
            <a:avLst/>
          </a:prstGeom>
          <a:gradFill rotWithShape="1">
            <a:gsLst>
              <a:gs pos="0">
                <a:schemeClr val="tx1"/>
              </a:gs>
              <a:gs pos="100000">
                <a:srgbClr val="FF0066"/>
              </a:gs>
            </a:gsLst>
            <a:path path="shape">
              <a:fillToRect l="50000" t="50000" r="50000" b="50000"/>
            </a:path>
          </a:gradFill>
          <a:ln w="9525" algn="ctr">
            <a:noFill/>
            <a:round/>
            <a:headEnd/>
            <a:tailEnd/>
          </a:ln>
          <a:effectLst>
            <a:glow rad="101600">
              <a:schemeClr val="tx1">
                <a:alpha val="6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solidFill>
                  <a:srgbClr val="000000"/>
                </a:solidFill>
                <a:latin typeface="Times New Roman" pitchFamily="18" charset="0"/>
              </a:rPr>
              <a:t>P</a:t>
            </a:r>
            <a:r>
              <a:rPr lang="en-US" baseline="30000" dirty="0">
                <a:solidFill>
                  <a:srgbClr val="000000"/>
                </a:solidFill>
                <a:latin typeface="Times New Roman" pitchFamily="18" charset="0"/>
              </a:rPr>
              <a:t>+</a:t>
            </a:r>
          </a:p>
        </p:txBody>
      </p:sp>
      <p:sp>
        <p:nvSpPr>
          <p:cNvPr id="29" name="Oval 43"/>
          <p:cNvSpPr>
            <a:spLocks noChangeArrowheads="1"/>
          </p:cNvSpPr>
          <p:nvPr/>
        </p:nvSpPr>
        <p:spPr bwMode="auto">
          <a:xfrm>
            <a:off x="3124200" y="2058988"/>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30" name="Oval 44"/>
          <p:cNvSpPr>
            <a:spLocks noChangeArrowheads="1"/>
          </p:cNvSpPr>
          <p:nvPr/>
        </p:nvSpPr>
        <p:spPr bwMode="auto">
          <a:xfrm>
            <a:off x="3124200" y="2058988"/>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latin typeface="Times New Roman" pitchFamily="18" charset="0"/>
              </a:rPr>
              <a:t>e</a:t>
            </a:r>
            <a:r>
              <a:rPr lang="en-US" baseline="30000" dirty="0">
                <a:latin typeface="Times New Roman" pitchFamily="18" charset="0"/>
              </a:rPr>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nodeType="afterEffect">
                                  <p:stCondLst>
                                    <p:cond delay="0"/>
                                  </p:stCondLst>
                                  <p:childTnLst>
                                    <p:animMotion origin="layout" path="M -0.00139 0.01806 C -0.01459 0.02477 -0.02778 0.03171 -0.04167 0.03519 C -0.05556 0.03866 -0.06858 0.04097 -0.08525 0.03958 C -0.10191 0.03819 -0.11806 0.03958 -0.14167 0.02662 C -0.16528 0.01366 -0.2 -0.01042 -0.22709 -0.03773 C -0.25417 -0.06505 -0.28507 -0.09977 -0.30452 -0.13681 C -0.32396 -0.17384 -0.33837 -0.22338 -0.34323 -0.25926 C -0.34809 -0.29514 -0.34636 -0.32755 -0.33351 -0.35185 C -0.32066 -0.37616 -0.29462 -0.40162 -0.2658 -0.40556 C -0.23698 -0.40949 -0.19271 -0.3919 -0.16094 -0.37546 C -0.12917 -0.35903 -0.10191 -0.33681 -0.07552 -0.30671 C -0.04914 -0.27662 -0.01945 -0.23079 -0.00295 -0.19491 C 0.01354 -0.15903 0.02083 -0.12176 0.02291 -0.09167 C 0.025 -0.06157 0.01736 -0.03796 0.00989 -0.01412 C 0.00989 -0.01389 -0.00139 0.01806 -0.00139 0.01829 Z " pathEditMode="relative" rAng="0" ptsTypes="aaaaaaaaaaaaaaa">
                                      <p:cBhvr>
                                        <p:cTn id="6" dur="1000" fill="hold"/>
                                        <p:tgtEl>
                                          <p:spTgt spid="21"/>
                                        </p:tgtEl>
                                        <p:attrNameLst>
                                          <p:attrName>ppt_x</p:attrName>
                                          <p:attrName>ppt_y</p:attrName>
                                        </p:attrNameLst>
                                      </p:cBhvr>
                                      <p:rCtr x="-16000" y="-20200"/>
                                    </p:animMotion>
                                  </p:childTnLst>
                                </p:cTn>
                              </p:par>
                              <p:par>
                                <p:cTn id="7" presetID="0" presetClass="path" presetSubtype="0" repeatCount="4000" accel="50000" decel="50000" fill="hold" grpId="0" nodeType="withEffect">
                                  <p:stCondLst>
                                    <p:cond delay="0"/>
                                  </p:stCondLst>
                                  <p:childTnLst>
                                    <p:animMotion origin="layout" path="M 4.16667E-6 -1.11111E-6 C 0.00954 0.0162 0.01909 0.03241 0.02413 0.06042 C 0.02916 0.08843 0.03298 0.12917 0.03055 0.16783 C 0.02812 0.20648 0.02291 0.24861 0.00954 0.29259 C -0.00382 0.33658 -0.03056 0.39954 -0.05 0.43241 C -0.07084 0.46528 -0.09323 0.47801 -0.11129 0.49051 C -0.12934 0.50301 -0.14202 0.51042 -0.15816 0.50764 C -0.17431 0.50486 -0.19445 0.49213 -0.20816 0.47315 C -0.22188 0.45417 -0.2349 0.43264 -0.24046 0.39375 C -0.24601 0.35486 -0.24948 0.29005 -0.24202 0.23889 C -0.23455 0.18773 -0.21025 0.12292 -0.19514 0.08611 C -0.18004 0.04931 -0.16598 0.03565 -0.15174 0.01736 C -0.1375 -0.00092 -0.12309 -0.01366 -0.10973 -0.02361 C -0.09636 -0.03356 -0.08455 -0.04074 -0.07118 -0.0419 C -0.05816 -0.04305 -0.0382 -0.0338 -0.02969 -0.03009 C -0.02049 -0.02639 -0.0198 -0.02245 -0.01841 -0.01921 C -0.01841 -0.01898 4.16667E-6 -1.11111E-6 4.16667E-6 0.00023 Z " pathEditMode="relative" rAng="0" ptsTypes="aaaaaaaaaaaaaaaaa">
                                      <p:cBhvr>
                                        <p:cTn id="8" dur="1000" fill="hold"/>
                                        <p:tgtEl>
                                          <p:spTgt spid="29"/>
                                        </p:tgtEl>
                                        <p:attrNameLst>
                                          <p:attrName>ppt_x</p:attrName>
                                          <p:attrName>ppt_y</p:attrName>
                                        </p:attrNameLst>
                                      </p:cBhvr>
                                      <p:rCtr x="-10800" y="23400"/>
                                    </p:animMotion>
                                  </p:childTnLst>
                                </p:cTn>
                              </p:par>
                            </p:childTnLst>
                          </p:cTn>
                        </p:par>
                        <p:par>
                          <p:cTn id="9" fill="hold">
                            <p:stCondLst>
                              <p:cond delay="40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4500"/>
                            </p:stCondLst>
                            <p:childTnLst>
                              <p:par>
                                <p:cTn id="15" presetID="1" presetClass="exit" presetSubtype="0" fill="hold" grpId="1" nodeType="afterEffect">
                                  <p:stCondLst>
                                    <p:cond delay="0"/>
                                  </p:stCondLst>
                                  <p:childTnLst>
                                    <p:set>
                                      <p:cBhvr>
                                        <p:cTn id="16" dur="1" fill="hold">
                                          <p:stCondLst>
                                            <p:cond delay="0"/>
                                          </p:stCondLst>
                                        </p:cTn>
                                        <p:tgtEl>
                                          <p:spTgt spid="22"/>
                                        </p:tgtEl>
                                        <p:attrNameLst>
                                          <p:attrName>style.visibility</p:attrName>
                                        </p:attrNameLst>
                                      </p:cBhvr>
                                      <p:to>
                                        <p:strVal val="hidden"/>
                                      </p:to>
                                    </p:set>
                                  </p:childTnLst>
                                </p:cTn>
                              </p:par>
                            </p:childTnLst>
                          </p:cTn>
                        </p:par>
                        <p:par>
                          <p:cTn id="17" fill="hold">
                            <p:stCondLst>
                              <p:cond delay="4500"/>
                            </p:stCondLst>
                            <p:childTnLst>
                              <p:par>
                                <p:cTn id="18" presetID="1" presetClass="entr" presetSubtype="0" fill="hold" grpId="1" nodeType="after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par>
                                <p:cTn id="20" presetID="0" presetClass="path" presetSubtype="0" accel="50000" decel="50000" fill="hold" grpId="0" nodeType="withEffect">
                                  <p:stCondLst>
                                    <p:cond delay="0"/>
                                  </p:stCondLst>
                                  <p:childTnLst>
                                    <p:animMotion origin="layout" path="M 5.55112E-17 0.00023 L 0.45417 -0.0831 " pathEditMode="relative" rAng="0" ptsTypes="AA">
                                      <p:cBhvr>
                                        <p:cTn id="21" dur="2000" fill="hold"/>
                                        <p:tgtEl>
                                          <p:spTgt spid="23"/>
                                        </p:tgtEl>
                                        <p:attrNameLst>
                                          <p:attrName>ppt_x</p:attrName>
                                          <p:attrName>ppt_y</p:attrName>
                                        </p:attrNameLst>
                                      </p:cBhvr>
                                      <p:rCtr x="22700" y="-4200"/>
                                    </p:animMotion>
                                  </p:childTnLst>
                                </p:cTn>
                              </p:par>
                              <p:par>
                                <p:cTn id="22" presetID="1"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childTnLst>
                                </p:cTn>
                              </p:par>
                            </p:childTnLst>
                          </p:cTn>
                        </p:par>
                        <p:par>
                          <p:cTn id="24" fill="hold">
                            <p:stCondLst>
                              <p:cond delay="6500"/>
                            </p:stCondLst>
                            <p:childTnLst>
                              <p:par>
                                <p:cTn id="25" presetID="1" presetClass="exit" presetSubtype="0" fill="hold" grpId="1" nodeType="afterEffect">
                                  <p:stCondLst>
                                    <p:cond delay="0"/>
                                  </p:stCondLst>
                                  <p:childTnLst>
                                    <p:set>
                                      <p:cBhvr>
                                        <p:cTn id="26" dur="1" fill="hold">
                                          <p:stCondLst>
                                            <p:cond delay="0"/>
                                          </p:stCondLst>
                                        </p:cTn>
                                        <p:tgtEl>
                                          <p:spTgt spid="29"/>
                                        </p:tgtEl>
                                        <p:attrNameLst>
                                          <p:attrName>style.visibility</p:attrName>
                                        </p:attrNameLst>
                                      </p:cBhvr>
                                      <p:to>
                                        <p:strVal val="hidden"/>
                                      </p:to>
                                    </p:set>
                                  </p:childTnLst>
                                </p:cTn>
                              </p:par>
                            </p:childTnLst>
                          </p:cTn>
                        </p:par>
                        <p:par>
                          <p:cTn id="27" fill="hold">
                            <p:stCondLst>
                              <p:cond delay="6500"/>
                            </p:stCondLst>
                            <p:childTnLst>
                              <p:par>
                                <p:cTn id="28" presetID="0" presetClass="path" presetSubtype="0" accel="50000" decel="50000" fill="hold" nodeType="afterEffect">
                                  <p:stCondLst>
                                    <p:cond delay="0"/>
                                  </p:stCondLst>
                                  <p:childTnLst>
                                    <p:animMotion origin="layout" path="M 5.55112E-17 0.00023 L 0.42917 0.12801 " pathEditMode="relative" rAng="0" ptsTypes="AA">
                                      <p:cBhvr>
                                        <p:cTn id="29" dur="2000" fill="hold"/>
                                        <p:tgtEl>
                                          <p:spTgt spid="30"/>
                                        </p:tgtEl>
                                        <p:attrNameLst>
                                          <p:attrName>ppt_x</p:attrName>
                                          <p:attrName>ppt_y</p:attrName>
                                        </p:attrNameLst>
                                      </p:cBhvr>
                                      <p:rCtr x="21500" y="6400"/>
                                    </p:animMotion>
                                  </p:childTnLst>
                                </p:cTn>
                              </p:par>
                            </p:childTnLst>
                          </p:cTn>
                        </p:par>
                        <p:par>
                          <p:cTn id="30" fill="hold">
                            <p:stCondLst>
                              <p:cond delay="8500"/>
                            </p:stCondLst>
                            <p:childTnLst>
                              <p:par>
                                <p:cTn id="31" presetID="1"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par>
                          <p:cTn id="33" fill="hold">
                            <p:stCondLst>
                              <p:cond delay="8500"/>
                            </p:stCondLst>
                            <p:childTnLst>
                              <p:par>
                                <p:cTn id="34" presetID="35" presetClass="emph" presetSubtype="0" repeatCount="2000" fill="hold" grpId="1" nodeType="afterEffect">
                                  <p:stCondLst>
                                    <p:cond delay="0"/>
                                  </p:stCondLst>
                                  <p:childTnLst>
                                    <p:anim calcmode="discrete" valueType="str">
                                      <p:cBhvr>
                                        <p:cTn id="35" dur="500" fill="hold"/>
                                        <p:tgtEl>
                                          <p:spTgt spid="24"/>
                                        </p:tgtEl>
                                        <p:attrNameLst>
                                          <p:attrName>style.visibility</p:attrName>
                                        </p:attrNameLst>
                                      </p:cBhvr>
                                      <p:tavLst>
                                        <p:tav tm="0">
                                          <p:val>
                                            <p:strVal val="hidden"/>
                                          </p:val>
                                        </p:tav>
                                        <p:tav tm="50000">
                                          <p:val>
                                            <p:strVal val="visible"/>
                                          </p:val>
                                        </p:tav>
                                      </p:tavLst>
                                    </p:anim>
                                  </p:childTnLst>
                                </p:cTn>
                              </p:par>
                            </p:childTnLst>
                          </p:cTn>
                        </p:par>
                        <p:par>
                          <p:cTn id="36" fill="hold">
                            <p:stCondLst>
                              <p:cond delay="9500"/>
                            </p:stCondLst>
                            <p:childTnLst>
                              <p:par>
                                <p:cTn id="37" presetID="1"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par>
                          <p:cTn id="39" fill="hold">
                            <p:stCondLst>
                              <p:cond delay="9500"/>
                            </p:stCondLst>
                            <p:childTnLst>
                              <p:par>
                                <p:cTn id="40" presetID="35" presetClass="emph" presetSubtype="0" repeatCount="3000" fill="hold" grpId="1" nodeType="afterEffect">
                                  <p:stCondLst>
                                    <p:cond delay="0"/>
                                  </p:stCondLst>
                                  <p:childTnLst>
                                    <p:anim calcmode="discrete" valueType="str">
                                      <p:cBhvr>
                                        <p:cTn id="41" dur="500" fill="hold"/>
                                        <p:tgtEl>
                                          <p:spTgt spid="25"/>
                                        </p:tgtEl>
                                        <p:attrNameLst>
                                          <p:attrName>style.visibility</p:attrName>
                                        </p:attrNameLst>
                                      </p:cBhvr>
                                      <p:tavLst>
                                        <p:tav tm="0">
                                          <p:val>
                                            <p:strVal val="hidden"/>
                                          </p:val>
                                        </p:tav>
                                        <p:tav tm="50000">
                                          <p:val>
                                            <p:strVal val="visible"/>
                                          </p:val>
                                        </p:tav>
                                      </p:tavLst>
                                    </p:anim>
                                  </p:childTnLst>
                                </p:cTn>
                              </p:par>
                            </p:childTnLst>
                          </p:cTn>
                        </p:par>
                        <p:par>
                          <p:cTn id="42" fill="hold">
                            <p:stCondLst>
                              <p:cond delay="11000"/>
                            </p:stCondLst>
                            <p:childTnLst>
                              <p:par>
                                <p:cTn id="43" presetID="1"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par>
                          <p:cTn id="45" fill="hold">
                            <p:stCondLst>
                              <p:cond delay="11000"/>
                            </p:stCondLst>
                            <p:childTnLst>
                              <p:par>
                                <p:cTn id="46" presetID="35" presetClass="emph" presetSubtype="0" repeatCount="4000" fill="hold" grpId="1" nodeType="afterEffect">
                                  <p:stCondLst>
                                    <p:cond delay="0"/>
                                  </p:stCondLst>
                                  <p:childTnLst>
                                    <p:anim calcmode="discrete" valueType="str">
                                      <p:cBhvr>
                                        <p:cTn id="47" dur="500" fill="hold"/>
                                        <p:tgtEl>
                                          <p:spTgt spid="2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4" grpId="0"/>
      <p:bldP spid="24" grpId="1"/>
      <p:bldP spid="25" grpId="0"/>
      <p:bldP spid="25" grpId="1"/>
      <p:bldP spid="27" grpId="0"/>
      <p:bldP spid="27" grpId="1"/>
      <p:bldP spid="29" grpId="0" animBg="1"/>
      <p:bldP spid="29" grpId="1" animBg="1"/>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dirty="0" smtClean="0"/>
              <a:t>Absorption and Attenuation</a:t>
            </a:r>
          </a:p>
        </p:txBody>
      </p:sp>
      <p:sp>
        <p:nvSpPr>
          <p:cNvPr id="51203" name="Rectangle 3"/>
          <p:cNvSpPr>
            <a:spLocks noGrp="1" noChangeArrowheads="1"/>
          </p:cNvSpPr>
          <p:nvPr>
            <p:ph idx="1"/>
          </p:nvPr>
        </p:nvSpPr>
        <p:spPr>
          <a:xfrm>
            <a:off x="356394" y="1552575"/>
            <a:ext cx="8431212" cy="4760913"/>
          </a:xfrm>
          <a:noFill/>
        </p:spPr>
        <p:txBody>
          <a:bodyPr/>
          <a:lstStyle/>
          <a:p>
            <a:pPr eaLnBrk="1" hangingPunct="1"/>
            <a:r>
              <a:rPr lang="en-US" dirty="0" smtClean="0"/>
              <a:t>µ = fraction of photons in beam that interact per unit distance of travel</a:t>
            </a:r>
          </a:p>
          <a:p>
            <a:pPr lvl="1" eaLnBrk="1" hangingPunct="1"/>
            <a:r>
              <a:rPr lang="en-US" dirty="0" smtClean="0"/>
              <a:t>If expressed in per cm units (cm</a:t>
            </a:r>
            <a:r>
              <a:rPr lang="en-US" baseline="30000" dirty="0" smtClean="0"/>
              <a:t>-1</a:t>
            </a:r>
            <a:r>
              <a:rPr lang="en-US" dirty="0" smtClean="0"/>
              <a:t>), then numerically equal to fraction of interactions, by any process, in an absorber of 1 cm thickness</a:t>
            </a:r>
          </a:p>
          <a:p>
            <a:pPr lvl="1" eaLnBrk="1" hangingPunct="1"/>
            <a:r>
              <a:rPr lang="en-US" dirty="0" smtClean="0"/>
              <a:t>µ depends on number of electrons in path, so is proportional to density</a:t>
            </a:r>
          </a:p>
          <a:p>
            <a:pPr lvl="1" eaLnBrk="1" hangingPunct="1"/>
            <a:r>
              <a:rPr lang="en-US" dirty="0" smtClean="0"/>
              <a:t>While the same substance, ice, water, and steam all have different µs at any given energy</a:t>
            </a:r>
            <a:endParaRPr lang="el-GR" dirty="0" smtClean="0"/>
          </a:p>
        </p:txBody>
      </p:sp>
    </p:spTree>
  </p:cSld>
  <p:clrMapOvr>
    <a:masterClrMapping/>
  </p:clrMapOvr>
  <p:transition spd="med">
    <p:wipe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dirty="0" smtClean="0"/>
              <a:t>Absorption and Attenuation</a:t>
            </a:r>
          </a:p>
        </p:txBody>
      </p:sp>
      <mc:AlternateContent xmlns:mc="http://schemas.openxmlformats.org/markup-compatibility/2006" xmlns:a14="http://schemas.microsoft.com/office/drawing/2010/main">
        <mc:Choice Requires="a14">
          <p:sp>
            <p:nvSpPr>
              <p:cNvPr id="51203" name="Rectangle 3"/>
              <p:cNvSpPr>
                <a:spLocks noGrp="1" noChangeArrowheads="1"/>
              </p:cNvSpPr>
              <p:nvPr>
                <p:ph idx="1"/>
              </p:nvPr>
            </p:nvSpPr>
            <p:spPr>
              <a:xfrm>
                <a:off x="235479" y="1552575"/>
                <a:ext cx="8431212" cy="4760913"/>
              </a:xfrm>
              <a:noFill/>
            </p:spPr>
            <p:txBody>
              <a:bodyPr/>
              <a:lstStyle/>
              <a:p>
                <a:pPr lvl="1" eaLnBrk="1" hangingPunct="1"/>
                <a:r>
                  <a:rPr lang="en-US" dirty="0" smtClean="0"/>
                  <a:t>To eliminate this annoyance, µ is divided by the absorber density (</a:t>
                </a:r>
                <a14:m>
                  <m:oMath xmlns:m="http://schemas.openxmlformats.org/officeDocument/2006/math">
                    <m:r>
                      <a:rPr lang="el-GR" i="1" dirty="0" smtClean="0">
                        <a:latin typeface="Cambria Math"/>
                        <a:ea typeface="Cambria Math"/>
                      </a:rPr>
                      <m:t>𝜌</m:t>
                    </m:r>
                  </m:oMath>
                </a14:m>
                <a:r>
                  <a:rPr lang="en-US" dirty="0" smtClean="0"/>
                  <a:t>)</a:t>
                </a:r>
              </a:p>
              <a:p>
                <a:pPr lvl="1" eaLnBrk="1" hangingPunct="1"/>
                <a:r>
                  <a:rPr lang="en-US" dirty="0" smtClean="0"/>
                  <a:t>Gives new coefficient, called the total mass attenuation coefficient (</a:t>
                </a:r>
                <a:r>
                  <a:rPr lang="el-GR" dirty="0" smtClean="0"/>
                  <a:t>µ</a:t>
                </a:r>
                <a:r>
                  <a:rPr lang="en-US" dirty="0" smtClean="0"/>
                  <a:t>/</a:t>
                </a:r>
                <a14:m>
                  <m:oMath xmlns:m="http://schemas.openxmlformats.org/officeDocument/2006/math">
                    <m:r>
                      <a:rPr lang="el-GR" i="1" dirty="0">
                        <a:latin typeface="Cambria Math"/>
                        <a:ea typeface="Cambria Math"/>
                      </a:rPr>
                      <m:t>𝜌</m:t>
                    </m:r>
                  </m:oMath>
                </a14:m>
                <a:r>
                  <a:rPr lang="en-US" dirty="0" smtClean="0"/>
                  <a:t>)</a:t>
                </a:r>
              </a:p>
              <a:p>
                <a:pPr lvl="1" eaLnBrk="1" hangingPunct="1"/>
                <a:r>
                  <a:rPr lang="el-GR" dirty="0" smtClean="0"/>
                  <a:t>µ</a:t>
                </a:r>
                <a:r>
                  <a:rPr lang="en-US" dirty="0" smtClean="0"/>
                  <a:t>/</a:t>
                </a:r>
                <a14:m>
                  <m:oMath xmlns:m="http://schemas.openxmlformats.org/officeDocument/2006/math">
                    <m:r>
                      <a:rPr lang="el-GR" i="1" dirty="0">
                        <a:latin typeface="Cambria Math"/>
                        <a:ea typeface="Cambria Math"/>
                      </a:rPr>
                      <m:t>𝜌</m:t>
                    </m:r>
                  </m:oMath>
                </a14:m>
                <a:r>
                  <a:rPr lang="en-US" dirty="0" smtClean="0"/>
                  <a:t> represents the probability of interaction per unit density of material</a:t>
                </a:r>
              </a:p>
              <a:p>
                <a:pPr lvl="1" eaLnBrk="1" hangingPunct="1"/>
                <a:r>
                  <a:rPr lang="en-US" dirty="0" smtClean="0"/>
                  <a:t>Expressed in units of cm</a:t>
                </a:r>
                <a:r>
                  <a:rPr lang="en-US" baseline="30000" dirty="0" smtClean="0"/>
                  <a:t>2</a:t>
                </a:r>
                <a:r>
                  <a:rPr lang="en-US" dirty="0" smtClean="0"/>
                  <a:t>/gm</a:t>
                </a:r>
              </a:p>
            </p:txBody>
          </p:sp>
        </mc:Choice>
        <mc:Fallback xmlns="">
          <p:sp>
            <p:nvSpPr>
              <p:cNvPr id="51203" name="Rectangle 3"/>
              <p:cNvSpPr>
                <a:spLocks noGrp="1" noRot="1" noChangeAspect="1" noMove="1" noResize="1" noEditPoints="1" noAdjustHandles="1" noChangeArrowheads="1" noChangeShapeType="1" noTextEdit="1"/>
              </p:cNvSpPr>
              <p:nvPr>
                <p:ph idx="1"/>
              </p:nvPr>
            </p:nvSpPr>
            <p:spPr>
              <a:xfrm>
                <a:off x="235479" y="1552575"/>
                <a:ext cx="8431212" cy="4760913"/>
              </a:xfrm>
              <a:blipFill rotWithShape="1">
                <a:blip r:embed="rId3"/>
                <a:stretch>
                  <a:fillRect t="-1152"/>
                </a:stretch>
              </a:blipFill>
            </p:spPr>
            <p:txBody>
              <a:bodyPr/>
              <a:lstStyle/>
              <a:p>
                <a:r>
                  <a:rPr lang="en-US">
                    <a:noFill/>
                  </a:rPr>
                  <a:t> </a:t>
                </a:r>
              </a:p>
            </p:txBody>
          </p:sp>
        </mc:Fallback>
      </mc:AlternateContent>
    </p:spTree>
  </p:cSld>
  <p:clrMapOvr>
    <a:masterClrMapping/>
  </p:clrMapOvr>
  <p:transition spd="med">
    <p:wipe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dirty="0" smtClean="0"/>
              <a:t>Absorption and Attenuation</a:t>
            </a:r>
          </a:p>
        </p:txBody>
      </p:sp>
      <mc:AlternateContent xmlns:mc="http://schemas.openxmlformats.org/markup-compatibility/2006" xmlns:a14="http://schemas.microsoft.com/office/drawing/2010/main">
        <mc:Choice Requires="a14">
          <p:sp>
            <p:nvSpPr>
              <p:cNvPr id="51203" name="Rectangle 3"/>
              <p:cNvSpPr>
                <a:spLocks noGrp="1" noChangeArrowheads="1"/>
              </p:cNvSpPr>
              <p:nvPr>
                <p:ph idx="1"/>
              </p:nvPr>
            </p:nvSpPr>
            <p:spPr>
              <a:xfrm>
                <a:off x="356394" y="1671108"/>
                <a:ext cx="8431212" cy="4760913"/>
              </a:xfrm>
              <a:noFill/>
            </p:spPr>
            <p:txBody>
              <a:bodyPr/>
              <a:lstStyle/>
              <a:p>
                <a:pPr lvl="1" eaLnBrk="1" hangingPunct="1"/>
                <a:r>
                  <a:rPr lang="en-US" dirty="0" smtClean="0"/>
                  <a:t>Theory of photon interactions predicts that attenuation </a:t>
                </a:r>
                <a:r>
                  <a:rPr lang="en-US" dirty="0" smtClean="0">
                    <a:sym typeface="Wingdings 3"/>
                  </a:rPr>
                  <a:t> beam intensity exponentially with distance into the absorber</a:t>
                </a:r>
              </a:p>
              <a:p>
                <a:pPr lvl="1" eaLnBrk="1" hangingPunct="1"/>
                <a:r>
                  <a:rPr lang="en-US" dirty="0" smtClean="0">
                    <a:sym typeface="Wingdings 3"/>
                  </a:rPr>
                  <a:t>Written in equation form as</a:t>
                </a:r>
              </a:p>
              <a:p>
                <a:pPr marL="457200" lvl="1" indent="0" eaLnBrk="1" hangingPunct="1">
                  <a:buNone/>
                </a:pPr>
                <a:endParaRPr lang="en-US" sz="800" dirty="0" smtClean="0">
                  <a:sym typeface="Wingdings 3"/>
                </a:endParaRPr>
              </a:p>
              <a:p>
                <a:pPr marL="457200" lvl="1" indent="0" eaLnBrk="1" hangingPunct="1">
                  <a:buNone/>
                </a:pPr>
                <a14:m>
                  <m:oMathPara xmlns:m="http://schemas.openxmlformats.org/officeDocument/2006/math">
                    <m:oMathParaPr>
                      <m:jc m:val="centerGroup"/>
                    </m:oMathParaPr>
                    <m:oMath xmlns:m="http://schemas.openxmlformats.org/officeDocument/2006/math">
                      <m:sSub>
                        <m:sSubPr>
                          <m:ctrlPr>
                            <a:rPr lang="en-US" sz="3600" b="1" i="1" smtClean="0">
                              <a:effectLst>
                                <a:outerShdw blurRad="38100" dist="38100" dir="2700000" algn="tl">
                                  <a:srgbClr val="000000">
                                    <a:alpha val="43137"/>
                                  </a:srgbClr>
                                </a:outerShdw>
                              </a:effectLst>
                              <a:latin typeface="Cambria Math"/>
                              <a:sym typeface="Wingdings 3"/>
                            </a:rPr>
                          </m:ctrlPr>
                        </m:sSubPr>
                        <m:e>
                          <m:r>
                            <a:rPr lang="en-US" sz="3600" b="1" i="1" smtClean="0">
                              <a:effectLst>
                                <a:outerShdw blurRad="38100" dist="38100" dir="2700000" algn="tl">
                                  <a:srgbClr val="000000">
                                    <a:alpha val="43137"/>
                                  </a:srgbClr>
                                </a:outerShdw>
                              </a:effectLst>
                              <a:latin typeface="Cambria Math"/>
                              <a:sym typeface="Wingdings 3"/>
                            </a:rPr>
                            <m:t>𝑰</m:t>
                          </m:r>
                        </m:e>
                        <m:sub>
                          <m:r>
                            <a:rPr lang="en-US" sz="3600" b="1" i="1" smtClean="0">
                              <a:effectLst>
                                <a:outerShdw blurRad="38100" dist="38100" dir="2700000" algn="tl">
                                  <a:srgbClr val="000000">
                                    <a:alpha val="43137"/>
                                  </a:srgbClr>
                                </a:outerShdw>
                              </a:effectLst>
                              <a:latin typeface="Cambria Math"/>
                              <a:sym typeface="Wingdings 3"/>
                            </a:rPr>
                            <m:t>𝒙</m:t>
                          </m:r>
                        </m:sub>
                      </m:sSub>
                      <m:r>
                        <a:rPr lang="en-US" sz="3600" b="1" i="1" smtClean="0">
                          <a:effectLst>
                            <a:outerShdw blurRad="38100" dist="38100" dir="2700000" algn="tl">
                              <a:srgbClr val="000000">
                                <a:alpha val="43137"/>
                              </a:srgbClr>
                            </a:outerShdw>
                          </a:effectLst>
                          <a:latin typeface="Cambria Math"/>
                          <a:sym typeface="Wingdings 3"/>
                        </a:rPr>
                        <m:t>=</m:t>
                      </m:r>
                      <m:sSub>
                        <m:sSubPr>
                          <m:ctrlPr>
                            <a:rPr lang="en-US" sz="3600" b="1" i="1" smtClean="0">
                              <a:effectLst>
                                <a:outerShdw blurRad="38100" dist="38100" dir="2700000" algn="tl">
                                  <a:srgbClr val="000000">
                                    <a:alpha val="43137"/>
                                  </a:srgbClr>
                                </a:outerShdw>
                              </a:effectLst>
                              <a:latin typeface="Cambria Math"/>
                              <a:sym typeface="Wingdings 3"/>
                            </a:rPr>
                          </m:ctrlPr>
                        </m:sSubPr>
                        <m:e>
                          <m:r>
                            <a:rPr lang="en-US" sz="3600" b="1" i="1" smtClean="0">
                              <a:effectLst>
                                <a:outerShdw blurRad="38100" dist="38100" dir="2700000" algn="tl">
                                  <a:srgbClr val="000000">
                                    <a:alpha val="43137"/>
                                  </a:srgbClr>
                                </a:outerShdw>
                              </a:effectLst>
                              <a:latin typeface="Cambria Math"/>
                              <a:sym typeface="Wingdings 3"/>
                            </a:rPr>
                            <m:t>𝑰</m:t>
                          </m:r>
                        </m:e>
                        <m:sub>
                          <m:r>
                            <a:rPr lang="en-US" sz="3600" b="1" i="1" smtClean="0">
                              <a:effectLst>
                                <a:outerShdw blurRad="38100" dist="38100" dir="2700000" algn="tl">
                                  <a:srgbClr val="000000">
                                    <a:alpha val="43137"/>
                                  </a:srgbClr>
                                </a:outerShdw>
                              </a:effectLst>
                              <a:latin typeface="Cambria Math"/>
                              <a:sym typeface="Wingdings 3"/>
                            </a:rPr>
                            <m:t>𝟎</m:t>
                          </m:r>
                        </m:sub>
                      </m:sSub>
                      <m:sSup>
                        <m:sSupPr>
                          <m:ctrlPr>
                            <a:rPr lang="en-US" sz="3600" b="1" i="1" smtClean="0">
                              <a:effectLst>
                                <a:outerShdw blurRad="38100" dist="38100" dir="2700000" algn="tl">
                                  <a:srgbClr val="000000">
                                    <a:alpha val="43137"/>
                                  </a:srgbClr>
                                </a:outerShdw>
                              </a:effectLst>
                              <a:latin typeface="Cambria Math"/>
                              <a:sym typeface="Wingdings 3"/>
                            </a:rPr>
                          </m:ctrlPr>
                        </m:sSupPr>
                        <m:e>
                          <m:r>
                            <a:rPr lang="en-US" sz="3600" b="1" i="1" smtClean="0">
                              <a:effectLst>
                                <a:outerShdw blurRad="38100" dist="38100" dir="2700000" algn="tl">
                                  <a:srgbClr val="000000">
                                    <a:alpha val="43137"/>
                                  </a:srgbClr>
                                </a:outerShdw>
                              </a:effectLst>
                              <a:latin typeface="Cambria Math"/>
                              <a:sym typeface="Wingdings 3"/>
                            </a:rPr>
                            <m:t>𝒆</m:t>
                          </m:r>
                        </m:e>
                        <m:sup>
                          <m:r>
                            <a:rPr lang="en-US" sz="3600" b="1" i="1" smtClean="0">
                              <a:effectLst>
                                <a:outerShdw blurRad="38100" dist="38100" dir="2700000" algn="tl">
                                  <a:srgbClr val="000000">
                                    <a:alpha val="43137"/>
                                  </a:srgbClr>
                                </a:outerShdw>
                              </a:effectLst>
                              <a:latin typeface="Cambria Math"/>
                              <a:sym typeface="Wingdings 3"/>
                            </a:rPr>
                            <m:t>−</m:t>
                          </m:r>
                          <m:r>
                            <a:rPr lang="en-US" sz="3600" b="1" i="1" smtClean="0">
                              <a:effectLst>
                                <a:outerShdw blurRad="38100" dist="38100" dir="2700000" algn="tl">
                                  <a:srgbClr val="000000">
                                    <a:alpha val="43137"/>
                                  </a:srgbClr>
                                </a:outerShdw>
                              </a:effectLst>
                              <a:latin typeface="Cambria Math"/>
                              <a:ea typeface="Cambria Math"/>
                              <a:sym typeface="Wingdings 3"/>
                            </a:rPr>
                            <m:t>𝝁</m:t>
                          </m:r>
                          <m:r>
                            <a:rPr lang="en-US" sz="3600" b="1" i="1" smtClean="0">
                              <a:effectLst>
                                <a:outerShdw blurRad="38100" dist="38100" dir="2700000" algn="tl">
                                  <a:srgbClr val="000000">
                                    <a:alpha val="43137"/>
                                  </a:srgbClr>
                                </a:outerShdw>
                              </a:effectLst>
                              <a:latin typeface="Cambria Math"/>
                              <a:ea typeface="Cambria Math"/>
                              <a:sym typeface="Wingdings 3"/>
                            </a:rPr>
                            <m:t>𝒙</m:t>
                          </m:r>
                        </m:sup>
                      </m:sSup>
                    </m:oMath>
                  </m:oMathPara>
                </a14:m>
                <a:endParaRPr lang="en-US" sz="3600" b="1" dirty="0" smtClean="0">
                  <a:effectLst>
                    <a:outerShdw blurRad="38100" dist="38100" dir="2700000" algn="tl">
                      <a:srgbClr val="000000">
                        <a:alpha val="43137"/>
                      </a:srgbClr>
                    </a:outerShdw>
                  </a:effectLst>
                  <a:sym typeface="Wingdings 3"/>
                </a:endParaRPr>
              </a:p>
              <a:p>
                <a:pPr marL="457200" lvl="1" indent="0" eaLnBrk="1" hangingPunct="1">
                  <a:buNone/>
                </a:pPr>
                <a:endParaRPr lang="en-US" sz="800" dirty="0" smtClean="0"/>
              </a:p>
              <a:p>
                <a:pPr lvl="1" eaLnBrk="1" hangingPunct="1"/>
                <a:r>
                  <a:rPr lang="en-US" dirty="0" smtClean="0"/>
                  <a:t>To use this equation, </a:t>
                </a:r>
                <a:r>
                  <a:rPr lang="el-GR" dirty="0" smtClean="0"/>
                  <a:t>µ</a:t>
                </a:r>
                <a:r>
                  <a:rPr lang="en-US" dirty="0" smtClean="0"/>
                  <a:t>/</a:t>
                </a:r>
                <a:r>
                  <a:rPr lang="el-GR" dirty="0" smtClean="0"/>
                  <a:t>ρ</a:t>
                </a:r>
                <a:r>
                  <a:rPr lang="en-US" dirty="0" smtClean="0"/>
                  <a:t> is taken from a plot of </a:t>
                </a:r>
                <a:r>
                  <a:rPr lang="el-GR" dirty="0" smtClean="0"/>
                  <a:t>µ</a:t>
                </a:r>
                <a:r>
                  <a:rPr lang="en-US" dirty="0" smtClean="0"/>
                  <a:t>/</a:t>
                </a:r>
                <a:r>
                  <a:rPr lang="el-GR" dirty="0" smtClean="0"/>
                  <a:t>ρ</a:t>
                </a:r>
                <a:r>
                  <a:rPr lang="en-US" dirty="0" smtClean="0"/>
                  <a:t> vs. energy, such as</a:t>
                </a:r>
                <a:endParaRPr lang="el-GR" dirty="0" smtClean="0"/>
              </a:p>
            </p:txBody>
          </p:sp>
        </mc:Choice>
        <mc:Fallback xmlns="">
          <p:sp>
            <p:nvSpPr>
              <p:cNvPr id="51203" name="Rectangle 3"/>
              <p:cNvSpPr>
                <a:spLocks noGrp="1" noRot="1" noChangeAspect="1" noMove="1" noResize="1" noEditPoints="1" noAdjustHandles="1" noChangeArrowheads="1" noChangeShapeType="1" noTextEdit="1"/>
              </p:cNvSpPr>
              <p:nvPr>
                <p:ph idx="1"/>
              </p:nvPr>
            </p:nvSpPr>
            <p:spPr>
              <a:xfrm>
                <a:off x="356394" y="1671108"/>
                <a:ext cx="8431212" cy="4760913"/>
              </a:xfrm>
              <a:blipFill rotWithShape="1">
                <a:blip r:embed="rId3"/>
                <a:stretch>
                  <a:fillRect t="-1152" r="-361"/>
                </a:stretch>
              </a:blipFill>
            </p:spPr>
            <p:txBody>
              <a:bodyPr/>
              <a:lstStyle/>
              <a:p>
                <a:r>
                  <a:rPr lang="en-US">
                    <a:noFill/>
                  </a:rPr>
                  <a:t> </a:t>
                </a:r>
              </a:p>
            </p:txBody>
          </p:sp>
        </mc:Fallback>
      </mc:AlternateContent>
      <p:sp>
        <p:nvSpPr>
          <p:cNvPr id="135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5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dirty="0" smtClean="0"/>
              <a:t>Absorption and Attenuation</a:t>
            </a:r>
          </a:p>
        </p:txBody>
      </p:sp>
      <p:sp>
        <p:nvSpPr>
          <p:cNvPr id="135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6674" name="Picture 2"/>
          <p:cNvPicPr>
            <a:picLocks noChangeAspect="1" noChangeArrowheads="1"/>
          </p:cNvPicPr>
          <p:nvPr/>
        </p:nvPicPr>
        <p:blipFill>
          <a:blip r:embed="rId3" cstate="print"/>
          <a:srcRect/>
          <a:stretch>
            <a:fillRect/>
          </a:stretch>
        </p:blipFill>
        <p:spPr bwMode="auto">
          <a:xfrm>
            <a:off x="3979333" y="1266825"/>
            <a:ext cx="3962400" cy="5591175"/>
          </a:xfrm>
          <a:prstGeom prst="rect">
            <a:avLst/>
          </a:prstGeom>
          <a:noFill/>
          <a:ln w="9525">
            <a:noFill/>
            <a:miter lim="800000"/>
            <a:headEnd/>
            <a:tailEnd/>
          </a:ln>
        </p:spPr>
      </p:pic>
      <p:sp>
        <p:nvSpPr>
          <p:cNvPr id="8" name="TextBox 7"/>
          <p:cNvSpPr txBox="1"/>
          <p:nvPr/>
        </p:nvSpPr>
        <p:spPr>
          <a:xfrm>
            <a:off x="155448" y="2788920"/>
            <a:ext cx="2221992" cy="1569660"/>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Linear Attenuation Coefficient of Water</a:t>
            </a:r>
            <a:endParaRPr lang="en-US" b="1" dirty="0">
              <a:effectLst>
                <a:outerShdw blurRad="38100" dist="38100" dir="2700000" algn="tl">
                  <a:srgbClr val="000000">
                    <a:alpha val="43137"/>
                  </a:srgbClr>
                </a:outerShdw>
              </a:effectLst>
            </a:endParaRPr>
          </a:p>
        </p:txBody>
      </p:sp>
    </p:spTree>
  </p:cSld>
  <p:clrMapOvr>
    <a:masterClrMapping/>
  </p:clrMapOvr>
  <p:transition spd="med">
    <p:wipe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dirty="0" smtClean="0"/>
              <a:t>Absorption and Attenuation</a:t>
            </a:r>
          </a:p>
        </p:txBody>
      </p:sp>
      <p:sp>
        <p:nvSpPr>
          <p:cNvPr id="135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Rectangle 3"/>
          <p:cNvSpPr txBox="1">
            <a:spLocks noChangeArrowheads="1"/>
          </p:cNvSpPr>
          <p:nvPr/>
        </p:nvSpPr>
        <p:spPr bwMode="auto">
          <a:xfrm>
            <a:off x="306261" y="1541554"/>
            <a:ext cx="8431212" cy="13538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en-US" sz="3200" b="0" i="0" u="none" strike="noStrike" kern="0" cap="none" spc="0" normalizeH="0" baseline="0" noProof="0" dirty="0" smtClean="0">
                <a:ln>
                  <a:noFill/>
                </a:ln>
                <a:solidFill>
                  <a:srgbClr val="000000"/>
                </a:solidFill>
                <a:effectLst/>
                <a:uLnTx/>
                <a:uFillTx/>
                <a:latin typeface="+mn-lt"/>
                <a:ea typeface="+mn-ea"/>
                <a:cs typeface="+mn-cs"/>
              </a:rPr>
              <a:t>	</a:t>
            </a:r>
            <a:r>
              <a:rPr kumimoji="0" lang="en-US" sz="2400" b="0" i="0" u="none" strike="noStrike" kern="0" cap="none" spc="0" normalizeH="0" baseline="0" noProof="0" dirty="0" smtClean="0">
                <a:ln>
                  <a:noFill/>
                </a:ln>
                <a:solidFill>
                  <a:srgbClr val="000000"/>
                </a:solidFill>
                <a:effectLst/>
                <a:uLnTx/>
                <a:uFillTx/>
                <a:latin typeface="+mn-lt"/>
                <a:ea typeface="+mn-ea"/>
                <a:cs typeface="+mn-cs"/>
              </a:rPr>
              <a:t>Example:  1 </a:t>
            </a:r>
            <a:r>
              <a:rPr kumimoji="0" lang="en-US" sz="2400" b="0" i="0" u="none" strike="noStrike" kern="0" cap="none" spc="0" normalizeH="0" baseline="0" noProof="0" dirty="0" err="1" smtClean="0">
                <a:ln>
                  <a:noFill/>
                </a:ln>
                <a:solidFill>
                  <a:srgbClr val="000000"/>
                </a:solidFill>
                <a:effectLst/>
                <a:uLnTx/>
                <a:uFillTx/>
                <a:latin typeface="+mn-lt"/>
                <a:ea typeface="+mn-ea"/>
                <a:cs typeface="+mn-cs"/>
              </a:rPr>
              <a:t>MeV</a:t>
            </a:r>
            <a:r>
              <a:rPr kumimoji="0" lang="en-US" sz="2400" b="0" i="0" u="none" strike="noStrike" kern="0" cap="none" spc="0" normalizeH="0" baseline="0" noProof="0" dirty="0" smtClean="0">
                <a:ln>
                  <a:noFill/>
                </a:ln>
                <a:solidFill>
                  <a:srgbClr val="000000"/>
                </a:solidFill>
                <a:effectLst/>
                <a:uLnTx/>
                <a:uFillTx/>
                <a:latin typeface="+mn-lt"/>
                <a:ea typeface="+mn-ea"/>
                <a:cs typeface="+mn-cs"/>
              </a:rPr>
              <a:t> </a:t>
            </a:r>
            <a:r>
              <a:rPr kumimoji="0" lang="el-GR" sz="2400" b="0" i="0" u="none" strike="noStrike" kern="0" cap="none" spc="0" normalizeH="0" baseline="0" noProof="0" dirty="0" smtClean="0">
                <a:ln>
                  <a:noFill/>
                </a:ln>
                <a:solidFill>
                  <a:srgbClr val="000000"/>
                </a:solidFill>
                <a:effectLst/>
                <a:uLnTx/>
                <a:uFillTx/>
                <a:latin typeface="+mn-lt"/>
                <a:ea typeface="+mn-ea"/>
                <a:cs typeface="+mn-cs"/>
              </a:rPr>
              <a:t>γ</a:t>
            </a:r>
            <a:r>
              <a:rPr kumimoji="0" lang="en-US" sz="2400" b="0" i="0" u="none" strike="noStrike" kern="0" cap="none" spc="0" normalizeH="0" baseline="0" noProof="0" dirty="0" smtClean="0">
                <a:ln>
                  <a:noFill/>
                </a:ln>
                <a:solidFill>
                  <a:srgbClr val="000000"/>
                </a:solidFill>
                <a:effectLst/>
                <a:uLnTx/>
                <a:uFillTx/>
                <a:latin typeface="+mn-lt"/>
                <a:ea typeface="+mn-ea"/>
                <a:cs typeface="+mn-cs"/>
              </a:rPr>
              <a:t>s are emitted by an underwater source.  What effect would 2 cm of water have on the intensity of the beam.</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None/>
              <a:tabLst/>
              <a:defRPr/>
            </a:pPr>
            <a:endParaRPr kumimoji="0" lang="en-US" sz="32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8" name="Rectangle 3"/>
          <p:cNvSpPr txBox="1">
            <a:spLocks noChangeArrowheads="1"/>
          </p:cNvSpPr>
          <p:nvPr/>
        </p:nvSpPr>
        <p:spPr bwMode="auto">
          <a:xfrm>
            <a:off x="303213" y="2873530"/>
            <a:ext cx="4911915" cy="6802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None/>
              <a:tabLst/>
              <a:defRPr/>
            </a:pPr>
            <a:r>
              <a:rPr kumimoji="0" lang="en-US" sz="3200" b="0" i="0" u="none" strike="noStrike" kern="0" cap="none" spc="0" normalizeH="0" baseline="0" noProof="0" dirty="0" smtClean="0">
                <a:ln>
                  <a:noFill/>
                </a:ln>
                <a:solidFill>
                  <a:srgbClr val="000000"/>
                </a:solidFill>
                <a:effectLst/>
                <a:uLnTx/>
                <a:uFillTx/>
                <a:latin typeface="+mn-lt"/>
                <a:ea typeface="+mn-ea"/>
                <a:cs typeface="+mn-cs"/>
              </a:rPr>
              <a:t>	</a:t>
            </a:r>
            <a:r>
              <a:rPr kumimoji="0" lang="en-US" sz="2400" b="0" i="0" u="none" strike="noStrike" kern="0" cap="none" spc="0" normalizeH="0" baseline="0" noProof="0" dirty="0" smtClean="0">
                <a:ln>
                  <a:noFill/>
                </a:ln>
                <a:solidFill>
                  <a:srgbClr val="000000"/>
                </a:solidFill>
                <a:effectLst/>
                <a:uLnTx/>
                <a:uFillTx/>
                <a:latin typeface="+mn-lt"/>
                <a:ea typeface="+mn-ea"/>
                <a:cs typeface="+mn-cs"/>
              </a:rPr>
              <a:t>µ = 0.07/cm for 1 </a:t>
            </a:r>
            <a:r>
              <a:rPr kumimoji="0" lang="en-US" sz="2400" b="0" i="0" u="none" strike="noStrike" kern="0" cap="none" spc="0" normalizeH="0" baseline="0" noProof="0" dirty="0" err="1" smtClean="0">
                <a:ln>
                  <a:noFill/>
                </a:ln>
                <a:solidFill>
                  <a:srgbClr val="000000"/>
                </a:solidFill>
                <a:effectLst/>
                <a:uLnTx/>
                <a:uFillTx/>
                <a:latin typeface="+mn-lt"/>
                <a:ea typeface="+mn-ea"/>
                <a:cs typeface="+mn-cs"/>
              </a:rPr>
              <a:t>MeV</a:t>
            </a:r>
            <a:r>
              <a:rPr kumimoji="0" lang="en-US" sz="2400" b="0" i="0" u="none" strike="noStrike" kern="0" cap="none" spc="0" normalizeH="0" baseline="0" noProof="0" dirty="0" smtClean="0">
                <a:ln>
                  <a:noFill/>
                </a:ln>
                <a:solidFill>
                  <a:srgbClr val="000000"/>
                </a:solidFill>
                <a:effectLst/>
                <a:uLnTx/>
                <a:uFillTx/>
                <a:latin typeface="+mn-lt"/>
                <a:ea typeface="+mn-ea"/>
                <a:cs typeface="+mn-cs"/>
              </a:rPr>
              <a:t> photons</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None/>
              <a:tabLst/>
              <a:defRPr/>
            </a:pPr>
            <a:endParaRPr kumimoji="0" lang="en-US" sz="32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158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87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8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87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87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873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2" name="Rectangle 1"/>
              <p:cNvSpPr/>
              <p:nvPr/>
            </p:nvSpPr>
            <p:spPr>
              <a:xfrm>
                <a:off x="760384" y="3641630"/>
                <a:ext cx="1803442" cy="7386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𝑥</m:t>
                          </m:r>
                        </m:sub>
                      </m:sSub>
                      <m:r>
                        <a:rPr lang="en-US" i="1">
                          <a:latin typeface="Cambria Math"/>
                          <a:sym typeface="Wingdings 3"/>
                        </a:rPr>
                        <m:t>=</m:t>
                      </m:r>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0</m:t>
                          </m:r>
                        </m:sub>
                      </m:sSub>
                      <m:sSup>
                        <m:sSupPr>
                          <m:ctrlPr>
                            <a:rPr lang="en-US" i="1">
                              <a:latin typeface="Cambria Math"/>
                              <a:sym typeface="Wingdings 3"/>
                            </a:rPr>
                          </m:ctrlPr>
                        </m:sSupPr>
                        <m:e>
                          <m:r>
                            <a:rPr lang="en-US" i="1">
                              <a:latin typeface="Cambria Math"/>
                              <a:sym typeface="Wingdings 3"/>
                            </a:rPr>
                            <m:t>𝑒</m:t>
                          </m:r>
                        </m:e>
                        <m:sup>
                          <m:r>
                            <a:rPr lang="en-US" i="1">
                              <a:latin typeface="Cambria Math"/>
                              <a:sym typeface="Wingdings 3"/>
                            </a:rPr>
                            <m:t>−</m:t>
                          </m:r>
                          <m:r>
                            <a:rPr lang="en-US" i="1">
                              <a:latin typeface="Cambria Math"/>
                              <a:ea typeface="Cambria Math"/>
                              <a:sym typeface="Wingdings 3"/>
                            </a:rPr>
                            <m:t>𝜇</m:t>
                          </m:r>
                          <m:r>
                            <a:rPr lang="en-US" i="1">
                              <a:latin typeface="Cambria Math"/>
                              <a:ea typeface="Cambria Math"/>
                              <a:sym typeface="Wingdings 3"/>
                            </a:rPr>
                            <m:t>𝑥</m:t>
                          </m:r>
                        </m:sup>
                      </m:sSup>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760384" y="3641630"/>
                <a:ext cx="1803442" cy="738664"/>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758904" y="3711699"/>
                <a:ext cx="1561838" cy="846514"/>
              </a:xfrm>
              <a:prstGeom prst="rect">
                <a:avLst/>
              </a:prstGeom>
            </p:spPr>
            <p:txBody>
              <a:bodyPr wrap="none">
                <a:spAutoFit/>
              </a:bodyPr>
              <a:lstStyle/>
              <a:p>
                <a:pPr>
                  <a:spcBef>
                    <a:spcPts val="0"/>
                  </a:spcBef>
                  <a:spcAft>
                    <a:spcPts val="0"/>
                  </a:spcAft>
                </a:pPr>
                <a14:m>
                  <m:oMathPara xmlns:m="http://schemas.openxmlformats.org/officeDocument/2006/math">
                    <m:oMathParaPr>
                      <m:jc m:val="centerGroup"/>
                    </m:oMathParaPr>
                    <m:oMath xmlns:m="http://schemas.openxmlformats.org/officeDocument/2006/math">
                      <m:f>
                        <m:fPr>
                          <m:ctrlPr>
                            <a:rPr lang="en-US" i="1">
                              <a:latin typeface="Cambria Math"/>
                              <a:sym typeface="Wingdings 3"/>
                            </a:rPr>
                          </m:ctrlPr>
                        </m:fPr>
                        <m:num>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𝑥</m:t>
                              </m:r>
                            </m:sub>
                          </m:sSub>
                        </m:num>
                        <m:den>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0</m:t>
                              </m:r>
                            </m:sub>
                          </m:sSub>
                        </m:den>
                      </m:f>
                      <m:r>
                        <a:rPr lang="en-US" i="1">
                          <a:latin typeface="Cambria Math"/>
                          <a:sym typeface="Wingdings 3"/>
                        </a:rPr>
                        <m:t>=</m:t>
                      </m:r>
                      <m:sSup>
                        <m:sSupPr>
                          <m:ctrlPr>
                            <a:rPr lang="en-US" i="1">
                              <a:latin typeface="Cambria Math"/>
                              <a:sym typeface="Wingdings 3"/>
                            </a:rPr>
                          </m:ctrlPr>
                        </m:sSupPr>
                        <m:e>
                          <m:r>
                            <a:rPr lang="en-US" i="1">
                              <a:latin typeface="Cambria Math"/>
                              <a:sym typeface="Wingdings 3"/>
                            </a:rPr>
                            <m:t>𝑒</m:t>
                          </m:r>
                        </m:e>
                        <m:sup>
                          <m:r>
                            <a:rPr lang="en-US" i="1">
                              <a:latin typeface="Cambria Math"/>
                              <a:sym typeface="Wingdings 3"/>
                            </a:rPr>
                            <m:t>−</m:t>
                          </m:r>
                          <m:r>
                            <a:rPr lang="en-US" i="1">
                              <a:latin typeface="Cambria Math"/>
                              <a:ea typeface="Cambria Math"/>
                              <a:sym typeface="Wingdings 3"/>
                            </a:rPr>
                            <m:t>𝜇</m:t>
                          </m:r>
                          <m:r>
                            <a:rPr lang="en-US" i="1">
                              <a:latin typeface="Cambria Math"/>
                              <a:ea typeface="Cambria Math"/>
                              <a:sym typeface="Wingdings 3"/>
                            </a:rPr>
                            <m:t>𝑥</m:t>
                          </m:r>
                        </m:sup>
                      </m:sSup>
                    </m:oMath>
                  </m:oMathPara>
                </a14:m>
                <a:endParaRPr lang="en-US" dirty="0"/>
              </a:p>
            </p:txBody>
          </p:sp>
        </mc:Choice>
        <mc:Fallback xmlns="">
          <p:sp>
            <p:nvSpPr>
              <p:cNvPr id="18" name="Rectangle 17"/>
              <p:cNvSpPr>
                <a:spLocks noRot="1" noChangeAspect="1" noMove="1" noResize="1" noEditPoints="1" noAdjustHandles="1" noChangeArrowheads="1" noChangeShapeType="1" noTextEdit="1"/>
              </p:cNvSpPr>
              <p:nvPr/>
            </p:nvSpPr>
            <p:spPr>
              <a:xfrm>
                <a:off x="758904" y="3711699"/>
                <a:ext cx="1561838" cy="846514"/>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4885943" y="3795608"/>
                <a:ext cx="1712905" cy="846514"/>
              </a:xfrm>
              <a:prstGeom prst="rect">
                <a:avLst/>
              </a:prstGeom>
            </p:spPr>
            <p:txBody>
              <a:bodyPr wrap="none">
                <a:spAutoFit/>
              </a:bodyPr>
              <a:lstStyle/>
              <a:p>
                <a:pPr>
                  <a:spcBef>
                    <a:spcPts val="0"/>
                  </a:spcBef>
                  <a:spcAft>
                    <a:spcPts val="0"/>
                  </a:spcAft>
                </a:pPr>
                <a14:m>
                  <m:oMathPara xmlns:m="http://schemas.openxmlformats.org/officeDocument/2006/math">
                    <m:oMathParaPr>
                      <m:jc m:val="centerGroup"/>
                    </m:oMathParaPr>
                    <m:oMath xmlns:m="http://schemas.openxmlformats.org/officeDocument/2006/math">
                      <m:f>
                        <m:fPr>
                          <m:ctrlPr>
                            <a:rPr lang="en-US" i="1" smtClean="0">
                              <a:latin typeface="Cambria Math"/>
                              <a:sym typeface="Wingdings 3"/>
                            </a:rPr>
                          </m:ctrlPr>
                        </m:fPr>
                        <m:num>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𝑥</m:t>
                              </m:r>
                            </m:sub>
                          </m:sSub>
                        </m:num>
                        <m:den>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0</m:t>
                              </m:r>
                            </m:sub>
                          </m:sSub>
                        </m:den>
                      </m:f>
                      <m:r>
                        <a:rPr lang="en-US" i="1">
                          <a:latin typeface="Cambria Math"/>
                          <a:sym typeface="Wingdings 3"/>
                        </a:rPr>
                        <m:t>=</m:t>
                      </m:r>
                      <m:sSup>
                        <m:sSupPr>
                          <m:ctrlPr>
                            <a:rPr lang="en-US" i="1">
                              <a:latin typeface="Cambria Math"/>
                              <a:sym typeface="Wingdings 3"/>
                            </a:rPr>
                          </m:ctrlPr>
                        </m:sSupPr>
                        <m:e>
                          <m:r>
                            <a:rPr lang="en-US" i="1">
                              <a:latin typeface="Cambria Math"/>
                              <a:sym typeface="Wingdings 3"/>
                            </a:rPr>
                            <m:t>𝑒</m:t>
                          </m:r>
                        </m:e>
                        <m:sup>
                          <m:r>
                            <a:rPr lang="en-US" i="1">
                              <a:latin typeface="Cambria Math"/>
                              <a:sym typeface="Wingdings 3"/>
                            </a:rPr>
                            <m:t>−</m:t>
                          </m:r>
                          <m:r>
                            <a:rPr lang="en-US" b="0" i="1" smtClean="0">
                              <a:latin typeface="Cambria Math"/>
                              <a:ea typeface="Cambria Math"/>
                              <a:sym typeface="Wingdings 3"/>
                            </a:rPr>
                            <m:t>0.14</m:t>
                          </m:r>
                        </m:sup>
                      </m:sSup>
                    </m:oMath>
                  </m:oMathPara>
                </a14:m>
                <a:endParaRPr lang="en-US" dirty="0"/>
              </a:p>
            </p:txBody>
          </p:sp>
        </mc:Choice>
        <mc:Fallback xmlns="">
          <p:sp>
            <p:nvSpPr>
              <p:cNvPr id="19" name="Rectangle 18"/>
              <p:cNvSpPr>
                <a:spLocks noRot="1" noChangeAspect="1" noMove="1" noResize="1" noEditPoints="1" noAdjustHandles="1" noChangeArrowheads="1" noChangeShapeType="1" noTextEdit="1"/>
              </p:cNvSpPr>
              <p:nvPr/>
            </p:nvSpPr>
            <p:spPr>
              <a:xfrm>
                <a:off x="4885943" y="3795608"/>
                <a:ext cx="1712905" cy="84651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765088" y="5192362"/>
                <a:ext cx="2676567" cy="846514"/>
              </a:xfrm>
              <a:prstGeom prst="rect">
                <a:avLst/>
              </a:prstGeom>
            </p:spPr>
            <p:txBody>
              <a:bodyPr wrap="none">
                <a:spAutoFit/>
              </a:bodyPr>
              <a:lstStyle/>
              <a:p>
                <a:pPr>
                  <a:spcBef>
                    <a:spcPts val="0"/>
                  </a:spcBef>
                  <a:spcAft>
                    <a:spcPts val="0"/>
                  </a:spcAft>
                </a:pPr>
                <a14:m>
                  <m:oMathPara xmlns:m="http://schemas.openxmlformats.org/officeDocument/2006/math">
                    <m:oMathParaPr>
                      <m:jc m:val="centerGroup"/>
                    </m:oMathParaPr>
                    <m:oMath xmlns:m="http://schemas.openxmlformats.org/officeDocument/2006/math">
                      <m:f>
                        <m:fPr>
                          <m:ctrlPr>
                            <a:rPr lang="en-US" i="1" smtClean="0">
                              <a:latin typeface="Cambria Math"/>
                              <a:sym typeface="Wingdings 3"/>
                            </a:rPr>
                          </m:ctrlPr>
                        </m:fPr>
                        <m:num>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𝑥</m:t>
                              </m:r>
                            </m:sub>
                          </m:sSub>
                        </m:num>
                        <m:den>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0</m:t>
                              </m:r>
                            </m:sub>
                          </m:sSub>
                        </m:den>
                      </m:f>
                      <m:r>
                        <a:rPr lang="en-US" i="1">
                          <a:latin typeface="Cambria Math"/>
                          <a:sym typeface="Wingdings 3"/>
                        </a:rPr>
                        <m:t>=</m:t>
                      </m:r>
                      <m:sSup>
                        <m:sSupPr>
                          <m:ctrlPr>
                            <a:rPr lang="en-US" i="1">
                              <a:latin typeface="Cambria Math"/>
                              <a:sym typeface="Wingdings 3"/>
                            </a:rPr>
                          </m:ctrlPr>
                        </m:sSupPr>
                        <m:e>
                          <m:r>
                            <a:rPr lang="en-US" i="1">
                              <a:latin typeface="Cambria Math"/>
                              <a:sym typeface="Wingdings 3"/>
                            </a:rPr>
                            <m:t>𝑒</m:t>
                          </m:r>
                        </m:e>
                        <m:sup>
                          <m:r>
                            <a:rPr lang="en-US" i="1">
                              <a:latin typeface="Cambria Math"/>
                              <a:sym typeface="Wingdings 3"/>
                            </a:rPr>
                            <m:t>−</m:t>
                          </m:r>
                          <m:d>
                            <m:dPr>
                              <m:ctrlPr>
                                <a:rPr lang="en-US" b="0" i="1" smtClean="0">
                                  <a:latin typeface="Cambria Math"/>
                                  <a:sym typeface="Wingdings 3"/>
                                </a:rPr>
                              </m:ctrlPr>
                            </m:dPr>
                            <m:e>
                              <m:f>
                                <m:fPr>
                                  <m:ctrlPr>
                                    <a:rPr lang="en-US" b="0" i="1" smtClean="0">
                                      <a:latin typeface="Cambria Math"/>
                                      <a:sym typeface="Wingdings 3"/>
                                    </a:rPr>
                                  </m:ctrlPr>
                                </m:fPr>
                                <m:num>
                                  <m:r>
                                    <a:rPr lang="en-US" b="0" i="1" smtClean="0">
                                      <a:latin typeface="Cambria Math"/>
                                      <a:sym typeface="Wingdings 3"/>
                                    </a:rPr>
                                    <m:t>0.07</m:t>
                                  </m:r>
                                </m:num>
                                <m:den>
                                  <m:r>
                                    <a:rPr lang="en-US" b="0" i="1" smtClean="0">
                                      <a:latin typeface="Cambria Math"/>
                                      <a:sym typeface="Wingdings 3"/>
                                    </a:rPr>
                                    <m:t>𝑐𝑚</m:t>
                                  </m:r>
                                </m:den>
                              </m:f>
                            </m:e>
                          </m:d>
                          <m:r>
                            <a:rPr lang="en-US" b="0" i="1" smtClean="0">
                              <a:latin typeface="Cambria Math"/>
                              <a:sym typeface="Wingdings 3"/>
                            </a:rPr>
                            <m:t> </m:t>
                          </m:r>
                          <m:d>
                            <m:dPr>
                              <m:ctrlPr>
                                <a:rPr lang="en-US" b="0" i="1" smtClean="0">
                                  <a:latin typeface="Cambria Math"/>
                                  <a:sym typeface="Wingdings 3"/>
                                </a:rPr>
                              </m:ctrlPr>
                            </m:dPr>
                            <m:e>
                              <m:r>
                                <a:rPr lang="en-US" b="0" i="1" smtClean="0">
                                  <a:latin typeface="Cambria Math"/>
                                  <a:sym typeface="Wingdings 3"/>
                                </a:rPr>
                                <m:t>2 </m:t>
                              </m:r>
                              <m:r>
                                <a:rPr lang="en-US" b="0" i="1" smtClean="0">
                                  <a:latin typeface="Cambria Math"/>
                                  <a:sym typeface="Wingdings 3"/>
                                </a:rPr>
                                <m:t>𝑐𝑚</m:t>
                              </m:r>
                            </m:e>
                          </m:d>
                        </m:sup>
                      </m:sSup>
                    </m:oMath>
                  </m:oMathPara>
                </a14:m>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765088" y="5192362"/>
                <a:ext cx="2676567" cy="84651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763520" y="4285802"/>
                <a:ext cx="1561838" cy="846514"/>
              </a:xfrm>
              <a:prstGeom prst="rect">
                <a:avLst/>
              </a:prstGeom>
            </p:spPr>
            <p:txBody>
              <a:bodyPr wrap="none">
                <a:spAutoFit/>
              </a:bodyPr>
              <a:lstStyle/>
              <a:p>
                <a:pPr>
                  <a:spcBef>
                    <a:spcPts val="0"/>
                  </a:spcBef>
                  <a:spcAft>
                    <a:spcPts val="0"/>
                  </a:spcAft>
                </a:pPr>
                <a14:m>
                  <m:oMathPara xmlns:m="http://schemas.openxmlformats.org/officeDocument/2006/math">
                    <m:oMathParaPr>
                      <m:jc m:val="centerGroup"/>
                    </m:oMathParaPr>
                    <m:oMath xmlns:m="http://schemas.openxmlformats.org/officeDocument/2006/math">
                      <m:f>
                        <m:fPr>
                          <m:ctrlPr>
                            <a:rPr lang="en-US" i="1">
                              <a:latin typeface="Cambria Math"/>
                              <a:sym typeface="Wingdings 3"/>
                            </a:rPr>
                          </m:ctrlPr>
                        </m:fPr>
                        <m:num>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𝑥</m:t>
                              </m:r>
                            </m:sub>
                          </m:sSub>
                        </m:num>
                        <m:den>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0</m:t>
                              </m:r>
                            </m:sub>
                          </m:sSub>
                        </m:den>
                      </m:f>
                      <m:r>
                        <a:rPr lang="en-US" i="1">
                          <a:latin typeface="Cambria Math"/>
                          <a:sym typeface="Wingdings 3"/>
                        </a:rPr>
                        <m:t>=</m:t>
                      </m:r>
                      <m:sSup>
                        <m:sSupPr>
                          <m:ctrlPr>
                            <a:rPr lang="en-US" i="1">
                              <a:latin typeface="Cambria Math"/>
                              <a:sym typeface="Wingdings 3"/>
                            </a:rPr>
                          </m:ctrlPr>
                        </m:sSupPr>
                        <m:e>
                          <m:r>
                            <a:rPr lang="en-US" i="1">
                              <a:latin typeface="Cambria Math"/>
                              <a:sym typeface="Wingdings 3"/>
                            </a:rPr>
                            <m:t>𝑒</m:t>
                          </m:r>
                        </m:e>
                        <m:sup>
                          <m:r>
                            <a:rPr lang="en-US" i="1">
                              <a:latin typeface="Cambria Math"/>
                              <a:sym typeface="Wingdings 3"/>
                            </a:rPr>
                            <m:t>−</m:t>
                          </m:r>
                          <m:r>
                            <a:rPr lang="en-US" i="1">
                              <a:latin typeface="Cambria Math"/>
                              <a:ea typeface="Cambria Math"/>
                              <a:sym typeface="Wingdings 3"/>
                            </a:rPr>
                            <m:t>𝜇</m:t>
                          </m:r>
                          <m:r>
                            <a:rPr lang="en-US" i="1">
                              <a:latin typeface="Cambria Math"/>
                              <a:ea typeface="Cambria Math"/>
                              <a:sym typeface="Wingdings 3"/>
                            </a:rPr>
                            <m:t>𝑥</m:t>
                          </m:r>
                        </m:sup>
                      </m:sSup>
                    </m:oMath>
                  </m:oMathPara>
                </a14:m>
                <a:endParaRPr lang="en-US" dirty="0"/>
              </a:p>
            </p:txBody>
          </p:sp>
        </mc:Choice>
        <mc:Fallback xmlns="">
          <p:sp>
            <p:nvSpPr>
              <p:cNvPr id="21" name="Rectangle 20"/>
              <p:cNvSpPr>
                <a:spLocks noRot="1" noChangeAspect="1" noMove="1" noResize="1" noEditPoints="1" noAdjustHandles="1" noChangeArrowheads="1" noChangeShapeType="1" noTextEdit="1"/>
              </p:cNvSpPr>
              <p:nvPr/>
            </p:nvSpPr>
            <p:spPr>
              <a:xfrm>
                <a:off x="763520" y="4285802"/>
                <a:ext cx="1561838" cy="846514"/>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4886060" y="4680525"/>
                <a:ext cx="1504130" cy="846514"/>
              </a:xfrm>
              <a:prstGeom prst="rect">
                <a:avLst/>
              </a:prstGeom>
            </p:spPr>
            <p:txBody>
              <a:bodyPr wrap="none">
                <a:spAutoFit/>
              </a:bodyPr>
              <a:lstStyle/>
              <a:p>
                <a:pPr>
                  <a:spcBef>
                    <a:spcPts val="0"/>
                  </a:spcBef>
                  <a:spcAft>
                    <a:spcPts val="0"/>
                  </a:spcAft>
                </a:pPr>
                <a14:m>
                  <m:oMathPara xmlns:m="http://schemas.openxmlformats.org/officeDocument/2006/math">
                    <m:oMathParaPr>
                      <m:jc m:val="centerGroup"/>
                    </m:oMathParaPr>
                    <m:oMath xmlns:m="http://schemas.openxmlformats.org/officeDocument/2006/math">
                      <m:f>
                        <m:fPr>
                          <m:ctrlPr>
                            <a:rPr lang="en-US" i="1" smtClean="0">
                              <a:latin typeface="Cambria Math"/>
                              <a:sym typeface="Wingdings 3"/>
                            </a:rPr>
                          </m:ctrlPr>
                        </m:fPr>
                        <m:num>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𝑥</m:t>
                              </m:r>
                            </m:sub>
                          </m:sSub>
                        </m:num>
                        <m:den>
                          <m:sSub>
                            <m:sSubPr>
                              <m:ctrlPr>
                                <a:rPr lang="en-US" i="1">
                                  <a:latin typeface="Cambria Math"/>
                                  <a:sym typeface="Wingdings 3"/>
                                </a:rPr>
                              </m:ctrlPr>
                            </m:sSubPr>
                            <m:e>
                              <m:r>
                                <a:rPr lang="en-US" i="1">
                                  <a:latin typeface="Cambria Math"/>
                                  <a:sym typeface="Wingdings 3"/>
                                </a:rPr>
                                <m:t>𝐼</m:t>
                              </m:r>
                            </m:e>
                            <m:sub>
                              <m:r>
                                <a:rPr lang="en-US" i="1">
                                  <a:latin typeface="Cambria Math"/>
                                  <a:sym typeface="Wingdings 3"/>
                                </a:rPr>
                                <m:t>0</m:t>
                              </m:r>
                            </m:sub>
                          </m:sSub>
                        </m:den>
                      </m:f>
                      <m:r>
                        <a:rPr lang="en-US" i="1">
                          <a:latin typeface="Cambria Math"/>
                          <a:sym typeface="Wingdings 3"/>
                        </a:rPr>
                        <m:t>=</m:t>
                      </m:r>
                      <m:r>
                        <a:rPr lang="en-US" b="0" i="1" smtClean="0">
                          <a:latin typeface="Cambria Math"/>
                          <a:sym typeface="Wingdings 3"/>
                        </a:rPr>
                        <m:t>0.87</m:t>
                      </m:r>
                    </m:oMath>
                  </m:oMathPara>
                </a14:m>
                <a:endParaRPr lang="en-US" dirty="0"/>
              </a:p>
            </p:txBody>
          </p:sp>
        </mc:Choice>
        <mc:Fallback xmlns="">
          <p:sp>
            <p:nvSpPr>
              <p:cNvPr id="23" name="Rectangle 22"/>
              <p:cNvSpPr>
                <a:spLocks noRot="1" noChangeAspect="1" noMove="1" noResize="1" noEditPoints="1" noAdjustHandles="1" noChangeArrowheads="1" noChangeShapeType="1" noTextEdit="1"/>
              </p:cNvSpPr>
              <p:nvPr/>
            </p:nvSpPr>
            <p:spPr>
              <a:xfrm>
                <a:off x="4886060" y="4680525"/>
                <a:ext cx="1504130" cy="846514"/>
              </a:xfrm>
              <a:prstGeom prst="rect">
                <a:avLst/>
              </a:prstGeom>
              <a:blipFill rotWithShape="1">
                <a:blip r:embed="rId8"/>
                <a:stretch>
                  <a:fillRect/>
                </a:stretch>
              </a:blipFill>
            </p:spPr>
            <p:txBody>
              <a:bodyPr/>
              <a:lstStyle/>
              <a:p>
                <a:r>
                  <a:rPr lang="en-US">
                    <a:noFill/>
                  </a:rPr>
                  <a:t> </a:t>
                </a:r>
              </a:p>
            </p:txBody>
          </p:sp>
        </mc:Fallback>
      </mc:AlternateContent>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Indirectly Ionizing Radiation</a:t>
            </a:r>
          </a:p>
        </p:txBody>
      </p:sp>
      <p:sp>
        <p:nvSpPr>
          <p:cNvPr id="51203" name="Rectangle 3"/>
          <p:cNvSpPr>
            <a:spLocks noGrp="1" noChangeArrowheads="1"/>
          </p:cNvSpPr>
          <p:nvPr>
            <p:ph idx="1"/>
          </p:nvPr>
        </p:nvSpPr>
        <p:spPr>
          <a:xfrm>
            <a:off x="356394" y="1586442"/>
            <a:ext cx="8431212" cy="4760913"/>
          </a:xfrm>
          <a:noFill/>
        </p:spPr>
        <p:txBody>
          <a:bodyPr/>
          <a:lstStyle/>
          <a:p>
            <a:pPr eaLnBrk="1" hangingPunct="1"/>
            <a:r>
              <a:rPr lang="en-US" dirty="0" smtClean="0"/>
              <a:t>Neutron Interactions</a:t>
            </a:r>
          </a:p>
          <a:p>
            <a:pPr lvl="1" eaLnBrk="1" hangingPunct="1"/>
            <a:r>
              <a:rPr lang="en-US" dirty="0" smtClean="0"/>
              <a:t>Free, unbound </a:t>
            </a:r>
            <a:r>
              <a:rPr lang="en-US" baseline="-25000" dirty="0" smtClean="0"/>
              <a:t>0</a:t>
            </a:r>
            <a:r>
              <a:rPr lang="en-US" dirty="0" smtClean="0"/>
              <a:t>n</a:t>
            </a:r>
            <a:r>
              <a:rPr lang="en-US" baseline="30000" dirty="0" smtClean="0"/>
              <a:t>1</a:t>
            </a:r>
            <a:r>
              <a:rPr lang="en-US" dirty="0" smtClean="0"/>
              <a:t> unstable and disintegrate by β</a:t>
            </a:r>
            <a:r>
              <a:rPr lang="en-US" baseline="30000" dirty="0" smtClean="0"/>
              <a:t>-</a:t>
            </a:r>
            <a:r>
              <a:rPr lang="en-US" dirty="0" smtClean="0"/>
              <a:t> emission with half-life of </a:t>
            </a:r>
            <a:r>
              <a:rPr lang="en-US" dirty="0" smtClean="0">
                <a:latin typeface="Arial" pitchFamily="34" charset="0"/>
                <a:cs typeface="Arial" pitchFamily="34" charset="0"/>
              </a:rPr>
              <a:t>≈</a:t>
            </a:r>
            <a:r>
              <a:rPr lang="en-US" dirty="0" smtClean="0"/>
              <a:t> 10.6 minutes </a:t>
            </a:r>
          </a:p>
          <a:p>
            <a:pPr lvl="1" eaLnBrk="1" hangingPunct="1"/>
            <a:r>
              <a:rPr lang="en-US" dirty="0" smtClean="0"/>
              <a:t>Resultant decay product is </a:t>
            </a:r>
            <a:r>
              <a:rPr lang="en-US" baseline="-25000" dirty="0" smtClean="0"/>
              <a:t>1</a:t>
            </a:r>
            <a:r>
              <a:rPr lang="en-US" dirty="0" smtClean="0"/>
              <a:t>p</a:t>
            </a:r>
            <a:r>
              <a:rPr lang="en-US" baseline="30000" dirty="0" smtClean="0"/>
              <a:t>0</a:t>
            </a:r>
            <a:r>
              <a:rPr lang="en-US" dirty="0" smtClean="0"/>
              <a:t>, which eventually combines with free e</a:t>
            </a:r>
            <a:r>
              <a:rPr lang="en-US" baseline="30000" dirty="0" smtClean="0"/>
              <a:t>-</a:t>
            </a:r>
            <a:r>
              <a:rPr lang="en-US" dirty="0" smtClean="0"/>
              <a:t> to become H atom</a:t>
            </a:r>
          </a:p>
          <a:p>
            <a:pPr lvl="1" eaLnBrk="1" hangingPunct="1"/>
            <a:r>
              <a:rPr lang="en-US" baseline="-25000" dirty="0" smtClean="0"/>
              <a:t>0</a:t>
            </a:r>
            <a:r>
              <a:rPr lang="en-US" dirty="0" smtClean="0"/>
              <a:t>n</a:t>
            </a:r>
            <a:r>
              <a:rPr lang="en-US" baseline="30000" dirty="0" smtClean="0"/>
              <a:t>1</a:t>
            </a:r>
            <a:r>
              <a:rPr lang="en-US" dirty="0" smtClean="0"/>
              <a:t> interactions energy dependent, so classified based on KE</a:t>
            </a:r>
            <a:endParaRPr lang="el-GR" dirty="0" smtClean="0"/>
          </a:p>
        </p:txBody>
      </p:sp>
    </p:spTree>
  </p:cSld>
  <p:clrMapOvr>
    <a:masterClrMapping/>
  </p:clrMapOvr>
  <p:transition spd="med">
    <p:wipe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Indirectly Ionizing Radiation</a:t>
            </a:r>
          </a:p>
        </p:txBody>
      </p:sp>
      <p:sp>
        <p:nvSpPr>
          <p:cNvPr id="52227" name="Rectangle 3"/>
          <p:cNvSpPr>
            <a:spLocks noGrp="1" noChangeArrowheads="1"/>
          </p:cNvSpPr>
          <p:nvPr>
            <p:ph idx="1"/>
          </p:nvPr>
        </p:nvSpPr>
        <p:spPr>
          <a:xfrm>
            <a:off x="303213" y="1196975"/>
            <a:ext cx="8431212" cy="4760913"/>
          </a:xfrm>
          <a:noFill/>
        </p:spPr>
        <p:txBody>
          <a:bodyPr/>
          <a:lstStyle/>
          <a:p>
            <a:pPr eaLnBrk="1" hangingPunct="1"/>
            <a:r>
              <a:rPr lang="en-US" smtClean="0"/>
              <a:t>Neutron Interactions</a:t>
            </a:r>
          </a:p>
          <a:p>
            <a:pPr lvl="1" eaLnBrk="1" hangingPunct="1"/>
            <a:r>
              <a:rPr lang="en-US" smtClean="0"/>
              <a:t>Free, unbound </a:t>
            </a:r>
            <a:r>
              <a:rPr lang="en-US" baseline="-25000" smtClean="0"/>
              <a:t>0</a:t>
            </a:r>
            <a:r>
              <a:rPr lang="en-US" smtClean="0"/>
              <a:t>n</a:t>
            </a:r>
            <a:r>
              <a:rPr lang="en-US" baseline="30000" smtClean="0"/>
              <a:t>1</a:t>
            </a:r>
            <a:r>
              <a:rPr lang="en-US" smtClean="0"/>
              <a:t> unstable and disintegrate by β</a:t>
            </a:r>
            <a:r>
              <a:rPr lang="en-US" baseline="30000" smtClean="0"/>
              <a:t>-</a:t>
            </a:r>
            <a:r>
              <a:rPr lang="en-US" smtClean="0"/>
              <a:t> emission with half-life of </a:t>
            </a:r>
            <a:r>
              <a:rPr lang="en-US" smtClean="0">
                <a:latin typeface="Arial" pitchFamily="34" charset="0"/>
                <a:cs typeface="Arial" pitchFamily="34" charset="0"/>
              </a:rPr>
              <a:t>≈</a:t>
            </a:r>
            <a:r>
              <a:rPr lang="en-US" smtClean="0"/>
              <a:t> 10.6 minutes </a:t>
            </a:r>
          </a:p>
          <a:p>
            <a:pPr lvl="1" eaLnBrk="1" hangingPunct="1"/>
            <a:r>
              <a:rPr lang="en-US" smtClean="0"/>
              <a:t>Resultant decay product is </a:t>
            </a:r>
            <a:r>
              <a:rPr lang="en-US" baseline="-25000" smtClean="0"/>
              <a:t>1</a:t>
            </a:r>
            <a:r>
              <a:rPr lang="en-US" smtClean="0"/>
              <a:t>p</a:t>
            </a:r>
            <a:r>
              <a:rPr lang="en-US" baseline="30000" smtClean="0"/>
              <a:t>0</a:t>
            </a:r>
            <a:r>
              <a:rPr lang="en-US" smtClean="0"/>
              <a:t>, which eventually combines with free e</a:t>
            </a:r>
            <a:r>
              <a:rPr lang="en-US" baseline="30000" smtClean="0"/>
              <a:t>-</a:t>
            </a:r>
            <a:r>
              <a:rPr lang="en-US" smtClean="0"/>
              <a:t> to become H atom</a:t>
            </a:r>
          </a:p>
          <a:p>
            <a:pPr lvl="1" eaLnBrk="1" hangingPunct="1"/>
            <a:r>
              <a:rPr lang="en-US" baseline="-25000" smtClean="0"/>
              <a:t>0</a:t>
            </a:r>
            <a:r>
              <a:rPr lang="en-US" smtClean="0"/>
              <a:t>n</a:t>
            </a:r>
            <a:r>
              <a:rPr lang="en-US" baseline="30000" smtClean="0"/>
              <a:t>1</a:t>
            </a:r>
            <a:r>
              <a:rPr lang="en-US" smtClean="0"/>
              <a:t> interactions energy dependent, so classified based on KE</a:t>
            </a:r>
            <a:endParaRPr lang="el-GR" smtClean="0"/>
          </a:p>
        </p:txBody>
      </p:sp>
    </p:spTree>
  </p:cSld>
  <p:clrMapOvr>
    <a:masterClrMapping/>
  </p:clrMapOvr>
  <p:transition spd="med">
    <p:wipe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Indirectly Ionizing Radiation</a:t>
            </a:r>
          </a:p>
        </p:txBody>
      </p:sp>
      <p:sp>
        <p:nvSpPr>
          <p:cNvPr id="53251" name="Rectangle 3"/>
          <p:cNvSpPr>
            <a:spLocks noGrp="1" noChangeArrowheads="1"/>
          </p:cNvSpPr>
          <p:nvPr>
            <p:ph idx="1"/>
          </p:nvPr>
        </p:nvSpPr>
        <p:spPr>
          <a:xfrm>
            <a:off x="356394" y="1688042"/>
            <a:ext cx="8431212" cy="1958975"/>
          </a:xfrm>
          <a:noFill/>
        </p:spPr>
        <p:txBody>
          <a:bodyPr/>
          <a:lstStyle/>
          <a:p>
            <a:pPr lvl="1" eaLnBrk="1" hangingPunct="1"/>
            <a:r>
              <a:rPr lang="en-US" dirty="0" smtClean="0"/>
              <a:t>Most probable velocity of free </a:t>
            </a:r>
            <a:r>
              <a:rPr lang="en-US" baseline="-25000" dirty="0" smtClean="0"/>
              <a:t>0</a:t>
            </a:r>
            <a:r>
              <a:rPr lang="en-US" dirty="0" smtClean="0"/>
              <a:t>n</a:t>
            </a:r>
            <a:r>
              <a:rPr lang="en-US" baseline="30000" dirty="0" smtClean="0"/>
              <a:t>1</a:t>
            </a:r>
            <a:r>
              <a:rPr lang="en-US" dirty="0" smtClean="0"/>
              <a:t> in various substances at room temperature </a:t>
            </a:r>
            <a:r>
              <a:rPr lang="en-US" dirty="0" smtClean="0">
                <a:latin typeface="Arial" pitchFamily="34" charset="0"/>
                <a:cs typeface="Arial" pitchFamily="34" charset="0"/>
              </a:rPr>
              <a:t>≈</a:t>
            </a:r>
            <a:r>
              <a:rPr lang="en-US" dirty="0" smtClean="0"/>
              <a:t> 2.2 </a:t>
            </a:r>
            <a:r>
              <a:rPr lang="en-US" dirty="0" err="1" smtClean="0"/>
              <a:t>kps</a:t>
            </a:r>
            <a:endParaRPr lang="en-US" dirty="0" smtClean="0"/>
          </a:p>
          <a:p>
            <a:pPr lvl="1" eaLnBrk="1" hangingPunct="1"/>
            <a:r>
              <a:rPr lang="en-US" dirty="0" smtClean="0"/>
              <a:t>Classification used for </a:t>
            </a:r>
            <a:r>
              <a:rPr lang="en-US" baseline="-25000" dirty="0" smtClean="0"/>
              <a:t>0</a:t>
            </a:r>
            <a:r>
              <a:rPr lang="en-US" dirty="0" smtClean="0"/>
              <a:t>n</a:t>
            </a:r>
            <a:r>
              <a:rPr lang="en-US" baseline="30000" dirty="0" smtClean="0"/>
              <a:t>1</a:t>
            </a:r>
            <a:r>
              <a:rPr lang="en-US" dirty="0" smtClean="0"/>
              <a:t> tissue interaction important in radiation dosimetry</a:t>
            </a:r>
            <a:endParaRPr lang="el-GR" dirty="0" smtClean="0"/>
          </a:p>
        </p:txBody>
      </p:sp>
      <p:graphicFrame>
        <p:nvGraphicFramePr>
          <p:cNvPr id="4" name="Table 3"/>
          <p:cNvGraphicFramePr>
            <a:graphicFrameLocks noGrp="1"/>
          </p:cNvGraphicFramePr>
          <p:nvPr>
            <p:extLst>
              <p:ext uri="{D42A27DB-BD31-4B8C-83A1-F6EECF244321}">
                <p14:modId xmlns:p14="http://schemas.microsoft.com/office/powerpoint/2010/main" val="2979251800"/>
              </p:ext>
            </p:extLst>
          </p:nvPr>
        </p:nvGraphicFramePr>
        <p:xfrm>
          <a:off x="2078831" y="3832755"/>
          <a:ext cx="5054272" cy="2262894"/>
        </p:xfrm>
        <a:graphic>
          <a:graphicData uri="http://schemas.openxmlformats.org/drawingml/2006/table">
            <a:tbl>
              <a:tblPr/>
              <a:tblGrid>
                <a:gridCol w="2433041"/>
                <a:gridCol w="2621231"/>
              </a:tblGrid>
              <a:tr h="484906">
                <a:tc>
                  <a:txBody>
                    <a:bodyPr/>
                    <a:lstStyle/>
                    <a:p>
                      <a:pPr marL="0" marR="0" algn="ctr">
                        <a:spcBef>
                          <a:spcPts val="200"/>
                        </a:spcBef>
                        <a:spcAft>
                          <a:spcPts val="200"/>
                        </a:spcAft>
                      </a:pPr>
                      <a:r>
                        <a:rPr lang="en-US" sz="1800" b="1" baseline="0" dirty="0">
                          <a:solidFill>
                            <a:schemeClr val="tx1"/>
                          </a:solidFill>
                          <a:latin typeface="Arial Bold"/>
                          <a:ea typeface="Times New Roman"/>
                          <a:cs typeface="Times New Roman"/>
                        </a:rPr>
                        <a:t>Category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marL="0" marR="0" algn="ctr">
                        <a:spcBef>
                          <a:spcPts val="600"/>
                        </a:spcBef>
                        <a:spcAft>
                          <a:spcPts val="600"/>
                        </a:spcAft>
                      </a:pPr>
                      <a:r>
                        <a:rPr lang="en-US" sz="1800" b="1" i="0" baseline="0" dirty="0" smtClean="0">
                          <a:latin typeface="Arial"/>
                          <a:ea typeface="Times New Roman"/>
                          <a:cs typeface="Times New Roman"/>
                        </a:rPr>
                        <a:t>Energy Range</a:t>
                      </a:r>
                      <a:endParaRPr lang="en-US" sz="1800" b="1" i="0" baseline="0" dirty="0">
                        <a:latin typeface="Arial"/>
                        <a:ea typeface="Times New Roman"/>
                        <a:cs typeface="Times New Roman"/>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r>
              <a:tr h="444497">
                <a:tc>
                  <a:txBody>
                    <a:bodyPr/>
                    <a:lstStyle/>
                    <a:p>
                      <a:pPr marL="0" marR="0">
                        <a:spcBef>
                          <a:spcPts val="200"/>
                        </a:spcBef>
                        <a:spcAft>
                          <a:spcPts val="200"/>
                        </a:spcAft>
                      </a:pPr>
                      <a:r>
                        <a:rPr lang="en-US" sz="1800" b="1" baseline="0" dirty="0">
                          <a:solidFill>
                            <a:schemeClr val="accent2"/>
                          </a:solidFill>
                          <a:latin typeface="Arial"/>
                          <a:ea typeface="Times New Roman"/>
                          <a:cs typeface="Times New Roman"/>
                        </a:rPr>
                        <a:t>Thermal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a:spcBef>
                          <a:spcPts val="200"/>
                        </a:spcBef>
                        <a:spcAft>
                          <a:spcPts val="200"/>
                        </a:spcAft>
                      </a:pPr>
                      <a:r>
                        <a:rPr lang="en-US" sz="1800" b="1" baseline="0" dirty="0">
                          <a:solidFill>
                            <a:schemeClr val="accent2"/>
                          </a:solidFill>
                          <a:latin typeface="Arial"/>
                          <a:ea typeface="Times New Roman"/>
                          <a:cs typeface="Times New Roman"/>
                        </a:rPr>
                        <a:t>~ 0.025 </a:t>
                      </a:r>
                      <a:r>
                        <a:rPr lang="en-US" sz="1800" b="1" baseline="0" dirty="0" err="1">
                          <a:solidFill>
                            <a:schemeClr val="accent2"/>
                          </a:solidFill>
                          <a:latin typeface="Arial"/>
                          <a:ea typeface="Times New Roman"/>
                          <a:cs typeface="Times New Roman"/>
                        </a:rPr>
                        <a:t>eV</a:t>
                      </a:r>
                      <a:r>
                        <a:rPr lang="en-US" sz="1800" b="1" baseline="0" dirty="0">
                          <a:solidFill>
                            <a:schemeClr val="accent2"/>
                          </a:solidFill>
                          <a:latin typeface="Arial"/>
                          <a:ea typeface="Times New Roman"/>
                          <a:cs typeface="Times New Roman"/>
                        </a:rPr>
                        <a:t> (&lt; 0.5 </a:t>
                      </a:r>
                      <a:r>
                        <a:rPr lang="en-US" sz="1800" b="1" baseline="0" dirty="0" err="1">
                          <a:solidFill>
                            <a:schemeClr val="accent2"/>
                          </a:solidFill>
                          <a:latin typeface="Arial"/>
                          <a:ea typeface="Times New Roman"/>
                          <a:cs typeface="Times New Roman"/>
                        </a:rPr>
                        <a:t>eV</a:t>
                      </a:r>
                      <a:r>
                        <a:rPr lang="en-US" sz="1800" b="1" baseline="0" dirty="0">
                          <a:solidFill>
                            <a:schemeClr val="accent2"/>
                          </a:solidFill>
                          <a:latin typeface="Arial"/>
                          <a:ea typeface="Times New Roman"/>
                          <a:cs typeface="Times New Roman"/>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444497">
                <a:tc>
                  <a:txBody>
                    <a:bodyPr/>
                    <a:lstStyle/>
                    <a:p>
                      <a:pPr marL="0" marR="0">
                        <a:spcBef>
                          <a:spcPts val="200"/>
                        </a:spcBef>
                        <a:spcAft>
                          <a:spcPts val="200"/>
                        </a:spcAft>
                      </a:pPr>
                      <a:r>
                        <a:rPr lang="en-US" sz="1800" b="1" i="0" baseline="0" dirty="0">
                          <a:latin typeface="Arial"/>
                          <a:ea typeface="Times New Roman"/>
                          <a:cs typeface="Times New Roman"/>
                        </a:rPr>
                        <a:t>Intermediate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200"/>
                        </a:spcAft>
                      </a:pPr>
                      <a:r>
                        <a:rPr lang="en-US" sz="1800" b="1" i="0" baseline="0" dirty="0">
                          <a:latin typeface="Arial"/>
                          <a:ea typeface="Times New Roman"/>
                          <a:cs typeface="Times New Roman"/>
                        </a:rPr>
                        <a:t>0.5 eV–10 </a:t>
                      </a:r>
                      <a:r>
                        <a:rPr lang="en-US" sz="1800" b="1" i="0" baseline="0" dirty="0" err="1">
                          <a:latin typeface="Arial"/>
                          <a:ea typeface="Times New Roman"/>
                          <a:cs typeface="Times New Roman"/>
                        </a:rPr>
                        <a:t>keV</a:t>
                      </a:r>
                      <a:endParaRPr lang="en-US" sz="1800" b="1" i="0" baseline="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497">
                <a:tc>
                  <a:txBody>
                    <a:bodyPr/>
                    <a:lstStyle/>
                    <a:p>
                      <a:pPr marL="0" marR="0">
                        <a:spcBef>
                          <a:spcPts val="200"/>
                        </a:spcBef>
                        <a:spcAft>
                          <a:spcPts val="200"/>
                        </a:spcAft>
                      </a:pPr>
                      <a:r>
                        <a:rPr lang="en-US" sz="1800" b="1" i="0" baseline="0" dirty="0">
                          <a:solidFill>
                            <a:schemeClr val="accent2"/>
                          </a:solidFill>
                          <a:latin typeface="Arial"/>
                          <a:ea typeface="Times New Roman"/>
                          <a:cs typeface="Times New Roman"/>
                        </a:rPr>
                        <a:t>Fast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a:spcBef>
                          <a:spcPts val="200"/>
                        </a:spcBef>
                        <a:spcAft>
                          <a:spcPts val="200"/>
                        </a:spcAft>
                      </a:pPr>
                      <a:r>
                        <a:rPr lang="en-US" sz="1800" b="1" i="0" baseline="0" dirty="0">
                          <a:solidFill>
                            <a:schemeClr val="accent2"/>
                          </a:solidFill>
                          <a:latin typeface="Arial"/>
                          <a:ea typeface="Times New Roman"/>
                          <a:cs typeface="Times New Roman"/>
                        </a:rPr>
                        <a:t>10 keV–20 </a:t>
                      </a:r>
                      <a:r>
                        <a:rPr lang="en-US" sz="1800" b="1" i="0" baseline="0" dirty="0" err="1">
                          <a:solidFill>
                            <a:schemeClr val="accent2"/>
                          </a:solidFill>
                          <a:latin typeface="Arial"/>
                          <a:ea typeface="Times New Roman"/>
                          <a:cs typeface="Times New Roman"/>
                        </a:rPr>
                        <a:t>MeV</a:t>
                      </a:r>
                      <a:endParaRPr lang="en-US" sz="1800" b="1" i="0" baseline="0" dirty="0">
                        <a:solidFill>
                          <a:schemeClr val="accent2"/>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444497">
                <a:tc>
                  <a:txBody>
                    <a:bodyPr/>
                    <a:lstStyle/>
                    <a:p>
                      <a:pPr marL="0" marR="0">
                        <a:spcBef>
                          <a:spcPts val="200"/>
                        </a:spcBef>
                        <a:spcAft>
                          <a:spcPts val="200"/>
                        </a:spcAft>
                      </a:pPr>
                      <a:r>
                        <a:rPr lang="en-US" sz="1600" b="1" i="0" baseline="0" dirty="0">
                          <a:latin typeface="Arial"/>
                          <a:ea typeface="Times New Roman"/>
                          <a:cs typeface="Times New Roman"/>
                        </a:rPr>
                        <a:t>Relativistic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200"/>
                        </a:spcAft>
                      </a:pPr>
                      <a:r>
                        <a:rPr lang="en-US" sz="1600" b="1" i="0" baseline="0" dirty="0">
                          <a:latin typeface="Arial"/>
                          <a:ea typeface="Times New Roman"/>
                          <a:cs typeface="Times New Roman"/>
                        </a:rPr>
                        <a:t>&gt; 20 </a:t>
                      </a:r>
                      <a:r>
                        <a:rPr lang="en-US" sz="1600" b="1" i="0" baseline="0" dirty="0" err="1">
                          <a:latin typeface="Arial"/>
                          <a:ea typeface="Times New Roman"/>
                          <a:cs typeface="Times New Roman"/>
                        </a:rPr>
                        <a:t>MeV</a:t>
                      </a:r>
                      <a:endParaRPr lang="en-US" sz="1600" b="1" i="0" baseline="0" dirty="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wipe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dirty="0" smtClean="0"/>
              <a:t>Indirectly Ionizing Radiation</a:t>
            </a:r>
          </a:p>
        </p:txBody>
      </p:sp>
      <p:sp>
        <p:nvSpPr>
          <p:cNvPr id="54275" name="Rectangle 3"/>
          <p:cNvSpPr>
            <a:spLocks noGrp="1" noChangeArrowheads="1"/>
          </p:cNvSpPr>
          <p:nvPr>
            <p:ph idx="1"/>
          </p:nvPr>
        </p:nvSpPr>
        <p:spPr>
          <a:xfrm>
            <a:off x="356394" y="1738842"/>
            <a:ext cx="8431212" cy="4760913"/>
          </a:xfrm>
          <a:noFill/>
        </p:spPr>
        <p:txBody>
          <a:bodyPr/>
          <a:lstStyle/>
          <a:p>
            <a:pPr eaLnBrk="1" hangingPunct="1"/>
            <a:r>
              <a:rPr lang="en-US" dirty="0" smtClean="0"/>
              <a:t>Classifying according to KE important from two standpoints:</a:t>
            </a:r>
          </a:p>
          <a:p>
            <a:pPr lvl="1" eaLnBrk="1" hangingPunct="1"/>
            <a:r>
              <a:rPr lang="en-US" dirty="0" smtClean="0"/>
              <a:t>Interaction with the nucleus differs with </a:t>
            </a:r>
            <a:r>
              <a:rPr lang="en-US" baseline="-25000" dirty="0" smtClean="0"/>
              <a:t>0</a:t>
            </a:r>
            <a:r>
              <a:rPr lang="en-US" dirty="0" smtClean="0"/>
              <a:t>n</a:t>
            </a:r>
            <a:r>
              <a:rPr lang="en-US" baseline="30000" dirty="0" smtClean="0"/>
              <a:t>1</a:t>
            </a:r>
            <a:r>
              <a:rPr lang="en-US" dirty="0" smtClean="0"/>
              <a:t> energy</a:t>
            </a:r>
          </a:p>
          <a:p>
            <a:pPr lvl="1" eaLnBrk="1" hangingPunct="1"/>
            <a:r>
              <a:rPr lang="en-US" dirty="0" smtClean="0"/>
              <a:t>Method of detecting and shielding against various classes are different</a:t>
            </a:r>
          </a:p>
        </p:txBody>
      </p:sp>
    </p:spTree>
  </p:cSld>
  <p:clrMapOvr>
    <a:masterClrMapping/>
  </p:clrMapOvr>
  <p:transition spd="med">
    <p:wipe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Indirectly Ionizing Radiation</a:t>
            </a:r>
          </a:p>
        </p:txBody>
      </p:sp>
      <p:sp>
        <p:nvSpPr>
          <p:cNvPr id="55299" name="Rectangle 3"/>
          <p:cNvSpPr>
            <a:spLocks noGrp="1" noChangeArrowheads="1"/>
          </p:cNvSpPr>
          <p:nvPr>
            <p:ph idx="1"/>
          </p:nvPr>
        </p:nvSpPr>
        <p:spPr>
          <a:xfrm>
            <a:off x="356394" y="1721909"/>
            <a:ext cx="8431212" cy="4760913"/>
          </a:xfrm>
          <a:noFill/>
        </p:spPr>
        <p:txBody>
          <a:bodyPr/>
          <a:lstStyle/>
          <a:p>
            <a:pPr eaLnBrk="1" hangingPunct="1"/>
            <a:r>
              <a:rPr lang="en-US" baseline="-25000" dirty="0" smtClean="0"/>
              <a:t>0</a:t>
            </a:r>
            <a:r>
              <a:rPr lang="en-US" dirty="0" smtClean="0"/>
              <a:t>n</a:t>
            </a:r>
            <a:r>
              <a:rPr lang="en-US" baseline="30000" dirty="0" smtClean="0"/>
              <a:t>1</a:t>
            </a:r>
            <a:r>
              <a:rPr lang="en-US" dirty="0" smtClean="0"/>
              <a:t> detection relatively difficult due to:</a:t>
            </a:r>
          </a:p>
          <a:p>
            <a:pPr lvl="1" eaLnBrk="1" hangingPunct="1"/>
            <a:r>
              <a:rPr lang="en-US" dirty="0" smtClean="0"/>
              <a:t>Lack of ionization along their paths</a:t>
            </a:r>
          </a:p>
          <a:p>
            <a:pPr lvl="1" eaLnBrk="1" hangingPunct="1"/>
            <a:r>
              <a:rPr lang="en-US" dirty="0" smtClean="0"/>
              <a:t>Negligible response to externally applied electric, magnetic, or gravitational fields</a:t>
            </a:r>
          </a:p>
          <a:p>
            <a:pPr lvl="1" eaLnBrk="1" hangingPunct="1"/>
            <a:r>
              <a:rPr lang="en-US" dirty="0" smtClean="0"/>
              <a:t>Interact primarily with atomic nuclei, which are extremely small</a:t>
            </a:r>
          </a:p>
        </p:txBody>
      </p:sp>
    </p:spTree>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Energy Transfer Mechanisms</a:t>
            </a:r>
          </a:p>
        </p:txBody>
      </p:sp>
      <p:sp>
        <p:nvSpPr>
          <p:cNvPr id="23555" name="Rectangle 3"/>
          <p:cNvSpPr>
            <a:spLocks noGrp="1" noChangeArrowheads="1"/>
          </p:cNvSpPr>
          <p:nvPr>
            <p:ph idx="1"/>
          </p:nvPr>
        </p:nvSpPr>
        <p:spPr>
          <a:xfrm>
            <a:off x="303213" y="1196975"/>
            <a:ext cx="8431212" cy="4760913"/>
          </a:xfrm>
          <a:noFill/>
        </p:spPr>
        <p:txBody>
          <a:bodyPr/>
          <a:lstStyle/>
          <a:p>
            <a:pPr eaLnBrk="1" hangingPunct="1"/>
            <a:r>
              <a:rPr lang="en-US" dirty="0" smtClean="0"/>
              <a:t>Excitation</a:t>
            </a:r>
          </a:p>
          <a:p>
            <a:pPr lvl="1" eaLnBrk="1" hangingPunct="1"/>
            <a:r>
              <a:rPr lang="en-US" dirty="0" smtClean="0"/>
              <a:t>Process that adds sufficient energy to e</a:t>
            </a:r>
            <a:r>
              <a:rPr lang="en-US" baseline="30000" dirty="0" smtClean="0"/>
              <a:t>-</a:t>
            </a:r>
            <a:r>
              <a:rPr lang="en-US" dirty="0" smtClean="0"/>
              <a:t> or molecule such that it occupies a higher energy state than it’s lowest bound energy state</a:t>
            </a:r>
          </a:p>
          <a:p>
            <a:pPr lvl="1" eaLnBrk="1" hangingPunct="1"/>
            <a:r>
              <a:rPr lang="en-US" dirty="0" smtClean="0"/>
              <a:t>Electron remains bound to atom or molecule, but depending on role in bonds of the molecule, molecular break-up may occur</a:t>
            </a:r>
          </a:p>
          <a:p>
            <a:pPr lvl="1" eaLnBrk="1" hangingPunct="1"/>
            <a:r>
              <a:rPr lang="en-US" dirty="0" smtClean="0"/>
              <a:t>No ions produced, atom remains neutral</a:t>
            </a:r>
          </a:p>
        </p:txBody>
      </p:sp>
    </p:spTree>
  </p:cSld>
  <p:clrMapOvr>
    <a:masterClrMapping/>
  </p:clrMapOvr>
  <p:transition spd="med">
    <p:wipe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Indirectly Ionizing Radiation</a:t>
            </a:r>
          </a:p>
        </p:txBody>
      </p:sp>
      <mc:AlternateContent xmlns:mc="http://schemas.openxmlformats.org/markup-compatibility/2006" xmlns:a14="http://schemas.microsoft.com/office/drawing/2010/main">
        <mc:Choice Requires="a14">
          <p:sp>
            <p:nvSpPr>
              <p:cNvPr id="55299" name="Rectangle 3"/>
              <p:cNvSpPr>
                <a:spLocks noGrp="1" noChangeArrowheads="1"/>
              </p:cNvSpPr>
              <p:nvPr>
                <p:ph idx="1"/>
              </p:nvPr>
            </p:nvSpPr>
            <p:spPr>
              <a:xfrm>
                <a:off x="356394" y="1721909"/>
                <a:ext cx="8431212" cy="4760913"/>
              </a:xfrm>
              <a:noFill/>
            </p:spPr>
            <p:txBody>
              <a:bodyPr/>
              <a:lstStyle/>
              <a:p>
                <a:pPr marL="342900" lvl="1" indent="-342900" eaLnBrk="1" hangingPunct="1">
                  <a:buFont typeface="Arial" pitchFamily="34" charset="0"/>
                  <a:buChar char="•"/>
                </a:pPr>
                <a:r>
                  <a:rPr lang="en-US" dirty="0" smtClean="0"/>
                  <a:t>Probability of interaction inversely proportional to square root of energy.</a:t>
                </a:r>
              </a:p>
              <a:p>
                <a:pPr marL="342900" lvl="1" indent="-342900" eaLnBrk="1" hangingPunct="1">
                  <a:buFont typeface="Arial" pitchFamily="34" charset="0"/>
                  <a:buChar char="•"/>
                </a:pPr>
                <a:endParaRPr lang="en-US" dirty="0"/>
              </a:p>
              <a:p>
                <a:pPr marL="0" lvl="1" indent="0" eaLnBrk="1" hangingPunct="1">
                  <a:buNone/>
                </a:pPr>
                <a14:m>
                  <m:oMathPara xmlns:m="http://schemas.openxmlformats.org/officeDocument/2006/math">
                    <m:oMathParaPr>
                      <m:jc m:val="centerGroup"/>
                    </m:oMathParaPr>
                    <m:oMath xmlns:m="http://schemas.openxmlformats.org/officeDocument/2006/math">
                      <m:sSub>
                        <m:sSubPr>
                          <m:ctrlPr>
                            <a:rPr lang="en-US" sz="3600" b="1" i="1" smtClean="0">
                              <a:effectLst>
                                <a:outerShdw blurRad="38100" dist="38100" dir="2700000" algn="tl">
                                  <a:srgbClr val="000000">
                                    <a:alpha val="43137"/>
                                  </a:srgbClr>
                                </a:outerShdw>
                              </a:effectLst>
                              <a:latin typeface="Cambria Math"/>
                            </a:rPr>
                          </m:ctrlPr>
                        </m:sSubPr>
                        <m:e>
                          <m:r>
                            <a:rPr lang="en-US" sz="3600" b="1" i="1" smtClean="0">
                              <a:effectLst>
                                <a:outerShdw blurRad="38100" dist="38100" dir="2700000" algn="tl">
                                  <a:srgbClr val="000000">
                                    <a:alpha val="43137"/>
                                  </a:srgbClr>
                                </a:outerShdw>
                              </a:effectLst>
                              <a:latin typeface="Cambria Math"/>
                            </a:rPr>
                            <m:t>𝑷</m:t>
                          </m:r>
                        </m:e>
                        <m:sub>
                          <m:r>
                            <a:rPr lang="en-US" sz="3600" b="1" i="1" smtClean="0">
                              <a:effectLst>
                                <a:outerShdw blurRad="38100" dist="38100" dir="2700000" algn="tl">
                                  <a:srgbClr val="000000">
                                    <a:alpha val="43137"/>
                                  </a:srgbClr>
                                </a:outerShdw>
                              </a:effectLst>
                              <a:latin typeface="Cambria Math"/>
                            </a:rPr>
                            <m:t>𝒊</m:t>
                          </m:r>
                        </m:sub>
                      </m:sSub>
                      <m:r>
                        <a:rPr lang="en-US" sz="3600" b="1" i="1" smtClean="0">
                          <a:effectLst>
                            <a:outerShdw blurRad="38100" dist="38100" dir="2700000" algn="tl">
                              <a:srgbClr val="000000">
                                <a:alpha val="43137"/>
                              </a:srgbClr>
                            </a:outerShdw>
                          </a:effectLst>
                          <a:latin typeface="Cambria Math"/>
                        </a:rPr>
                        <m:t>=</m:t>
                      </m:r>
                      <m:f>
                        <m:fPr>
                          <m:ctrlPr>
                            <a:rPr lang="en-US" sz="3600" b="1" i="1" smtClean="0">
                              <a:effectLst>
                                <a:outerShdw blurRad="38100" dist="38100" dir="2700000" algn="tl">
                                  <a:srgbClr val="000000">
                                    <a:alpha val="43137"/>
                                  </a:srgbClr>
                                </a:outerShdw>
                              </a:effectLst>
                              <a:latin typeface="Cambria Math"/>
                            </a:rPr>
                          </m:ctrlPr>
                        </m:fPr>
                        <m:num>
                          <m:r>
                            <a:rPr lang="en-US" sz="3600" b="1" i="1" smtClean="0">
                              <a:effectLst>
                                <a:outerShdw blurRad="38100" dist="38100" dir="2700000" algn="tl">
                                  <a:srgbClr val="000000">
                                    <a:alpha val="43137"/>
                                  </a:srgbClr>
                                </a:outerShdw>
                              </a:effectLst>
                              <a:latin typeface="Cambria Math"/>
                            </a:rPr>
                            <m:t>𝟏</m:t>
                          </m:r>
                        </m:num>
                        <m:den>
                          <m:rad>
                            <m:radPr>
                              <m:degHide m:val="on"/>
                              <m:ctrlPr>
                                <a:rPr lang="en-US" sz="3600" b="1" i="1" smtClean="0">
                                  <a:effectLst>
                                    <a:outerShdw blurRad="38100" dist="38100" dir="2700000" algn="tl">
                                      <a:srgbClr val="000000">
                                        <a:alpha val="43137"/>
                                      </a:srgbClr>
                                    </a:outerShdw>
                                  </a:effectLst>
                                  <a:latin typeface="Cambria Math"/>
                                </a:rPr>
                              </m:ctrlPr>
                            </m:radPr>
                            <m:deg/>
                            <m:e>
                              <m:r>
                                <a:rPr lang="en-US" sz="3600" b="1" i="1" smtClean="0">
                                  <a:effectLst>
                                    <a:outerShdw blurRad="38100" dist="38100" dir="2700000" algn="tl">
                                      <a:srgbClr val="000000">
                                        <a:alpha val="43137"/>
                                      </a:srgbClr>
                                    </a:outerShdw>
                                  </a:effectLst>
                                  <a:latin typeface="Cambria Math"/>
                                </a:rPr>
                                <m:t>𝑬</m:t>
                              </m:r>
                            </m:e>
                          </m:rad>
                        </m:den>
                      </m:f>
                    </m:oMath>
                  </m:oMathPara>
                </a14:m>
                <a:endParaRPr lang="en-US" sz="3600" b="1" dirty="0" smtClean="0"/>
              </a:p>
            </p:txBody>
          </p:sp>
        </mc:Choice>
        <mc:Fallback xmlns="">
          <p:sp>
            <p:nvSpPr>
              <p:cNvPr id="55299" name="Rectangle 3"/>
              <p:cNvSpPr>
                <a:spLocks noGrp="1" noRot="1" noChangeAspect="1" noMove="1" noResize="1" noEditPoints="1" noAdjustHandles="1" noChangeArrowheads="1" noChangeShapeType="1" noTextEdit="1"/>
              </p:cNvSpPr>
              <p:nvPr>
                <p:ph idx="1"/>
              </p:nvPr>
            </p:nvSpPr>
            <p:spPr>
              <a:xfrm>
                <a:off x="356394" y="1721909"/>
                <a:ext cx="8431212" cy="4760913"/>
              </a:xfrm>
              <a:blipFill rotWithShape="1">
                <a:blip r:embed="rId3"/>
                <a:stretch>
                  <a:fillRect l="-1228" t="-1152"/>
                </a:stretch>
              </a:blipFill>
            </p:spPr>
            <p:txBody>
              <a:bodyPr/>
              <a:lstStyle/>
              <a:p>
                <a:r>
                  <a:rPr lang="en-US">
                    <a:noFill/>
                  </a:rPr>
                  <a:t> </a:t>
                </a:r>
              </a:p>
            </p:txBody>
          </p:sp>
        </mc:Fallback>
      </mc:AlternateContent>
      <p:sp>
        <p:nvSpPr>
          <p:cNvPr id="1372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Indirectly Ionizing Radiation</a:t>
            </a:r>
          </a:p>
        </p:txBody>
      </p:sp>
      <p:sp>
        <p:nvSpPr>
          <p:cNvPr id="55299" name="Rectangle 3"/>
          <p:cNvSpPr>
            <a:spLocks noGrp="1" noChangeArrowheads="1"/>
          </p:cNvSpPr>
          <p:nvPr>
            <p:ph idx="1"/>
          </p:nvPr>
        </p:nvSpPr>
        <p:spPr>
          <a:xfrm>
            <a:off x="284925" y="1712067"/>
            <a:ext cx="8431212" cy="939555"/>
          </a:xfrm>
          <a:noFill/>
        </p:spPr>
        <p:txBody>
          <a:bodyPr>
            <a:normAutofit lnSpcReduction="10000"/>
          </a:bodyPr>
          <a:lstStyle/>
          <a:p>
            <a:pPr eaLnBrk="1" hangingPunct="1">
              <a:buNone/>
            </a:pPr>
            <a:r>
              <a:rPr lang="en-US" dirty="0" smtClean="0">
                <a:solidFill>
                  <a:srgbClr val="000000"/>
                </a:solidFill>
              </a:rPr>
              <a:t>	</a:t>
            </a:r>
            <a:r>
              <a:rPr lang="en-US" sz="2400" dirty="0" smtClean="0">
                <a:solidFill>
                  <a:srgbClr val="000000"/>
                </a:solidFill>
              </a:rPr>
              <a:t>Example:  Determine the chance of a fast neutron interacting as it slows from 1 </a:t>
            </a:r>
            <a:r>
              <a:rPr lang="en-US" sz="2400" dirty="0" err="1" smtClean="0">
                <a:solidFill>
                  <a:srgbClr val="000000"/>
                </a:solidFill>
              </a:rPr>
              <a:t>MeV</a:t>
            </a:r>
            <a:r>
              <a:rPr lang="en-US" sz="2400" dirty="0" smtClean="0">
                <a:solidFill>
                  <a:srgbClr val="000000"/>
                </a:solidFill>
              </a:rPr>
              <a:t> to 200 </a:t>
            </a:r>
            <a:r>
              <a:rPr lang="en-US" sz="2400" dirty="0" err="1" smtClean="0">
                <a:solidFill>
                  <a:srgbClr val="000000"/>
                </a:solidFill>
              </a:rPr>
              <a:t>keV</a:t>
            </a:r>
            <a:r>
              <a:rPr lang="en-US" sz="2400" dirty="0" smtClean="0">
                <a:solidFill>
                  <a:srgbClr val="000000"/>
                </a:solidFill>
              </a:rPr>
              <a:t>.</a:t>
            </a:r>
          </a:p>
          <a:p>
            <a:pPr eaLnBrk="1" hangingPunct="1">
              <a:buNone/>
            </a:pPr>
            <a:endParaRPr lang="en-US" dirty="0" smtClean="0">
              <a:solidFill>
                <a:srgbClr val="000000"/>
              </a:solidFill>
            </a:endParaRPr>
          </a:p>
        </p:txBody>
      </p:sp>
      <p:sp>
        <p:nvSpPr>
          <p:cNvPr id="1167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67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6739" name="Picture 3"/>
          <p:cNvPicPr>
            <a:picLocks noChangeAspect="1" noChangeArrowheads="1"/>
          </p:cNvPicPr>
          <p:nvPr/>
        </p:nvPicPr>
        <p:blipFill>
          <a:blip r:embed="rId3" cstate="print">
            <a:clrChange>
              <a:clrFrom>
                <a:srgbClr val="FFFFFF"/>
              </a:clrFrom>
              <a:clrTo>
                <a:srgbClr val="FFFFFF">
                  <a:alpha val="0"/>
                </a:srgbClr>
              </a:clrTo>
            </a:clrChange>
          </a:blip>
          <a:srcRect r="27936"/>
          <a:stretch>
            <a:fillRect/>
          </a:stretch>
        </p:blipFill>
        <p:spPr bwMode="auto">
          <a:xfrm>
            <a:off x="676304" y="2932993"/>
            <a:ext cx="2972152" cy="752475"/>
          </a:xfrm>
          <a:prstGeom prst="rect">
            <a:avLst/>
          </a:prstGeom>
          <a:noFill/>
        </p:spPr>
      </p:pic>
      <p:sp>
        <p:nvSpPr>
          <p:cNvPr id="11674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6741"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4227" y="3926520"/>
            <a:ext cx="2419350" cy="752475"/>
          </a:xfrm>
          <a:prstGeom prst="rect">
            <a:avLst/>
          </a:prstGeom>
          <a:noFill/>
        </p:spPr>
      </p:pic>
      <p:sp>
        <p:nvSpPr>
          <p:cNvPr id="11674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6743"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46642" y="4867273"/>
            <a:ext cx="1057275" cy="809625"/>
          </a:xfrm>
          <a:prstGeom prst="rect">
            <a:avLst/>
          </a:prstGeom>
          <a:noFill/>
        </p:spPr>
      </p:pic>
      <p:sp>
        <p:nvSpPr>
          <p:cNvPr id="1167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6745"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977566" y="4849690"/>
            <a:ext cx="1419225" cy="809625"/>
          </a:xfrm>
          <a:prstGeom prst="rect">
            <a:avLst/>
          </a:prstGeom>
          <a:noFill/>
        </p:spPr>
      </p:pic>
      <p:sp>
        <p:nvSpPr>
          <p:cNvPr id="11674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6747"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533805" y="4867274"/>
            <a:ext cx="1619250" cy="742950"/>
          </a:xfrm>
          <a:prstGeom prst="rect">
            <a:avLst/>
          </a:prstGeom>
          <a:noFill/>
        </p:spPr>
      </p:pic>
      <p:sp>
        <p:nvSpPr>
          <p:cNvPr id="1167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6749" name="Picture 1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5283474" y="5069498"/>
            <a:ext cx="885825" cy="409575"/>
          </a:xfrm>
          <a:prstGeom prst="rect">
            <a:avLst/>
          </a:prstGeom>
          <a:noFill/>
        </p:spPr>
      </p:pic>
      <p:sp>
        <p:nvSpPr>
          <p:cNvPr id="1392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9265" name="Picture 1"/>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6312174" y="5060706"/>
            <a:ext cx="1085850" cy="409575"/>
          </a:xfrm>
          <a:prstGeom prst="rect">
            <a:avLst/>
          </a:prstGeom>
          <a:noFill/>
        </p:spPr>
      </p:pic>
      <p:grpSp>
        <p:nvGrpSpPr>
          <p:cNvPr id="22" name="Group 21"/>
          <p:cNvGrpSpPr/>
          <p:nvPr/>
        </p:nvGrpSpPr>
        <p:grpSpPr>
          <a:xfrm>
            <a:off x="1078992" y="2313432"/>
            <a:ext cx="1798320" cy="435864"/>
            <a:chOff x="1078992" y="2313432"/>
            <a:chExt cx="1798320" cy="435864"/>
          </a:xfrm>
        </p:grpSpPr>
        <p:cxnSp>
          <p:nvCxnSpPr>
            <p:cNvPr id="20" name="Straight Connector 19"/>
            <p:cNvCxnSpPr/>
            <p:nvPr/>
          </p:nvCxnSpPr>
          <p:spPr bwMode="auto">
            <a:xfrm flipV="1">
              <a:off x="1078992" y="2313432"/>
              <a:ext cx="585216" cy="9144"/>
            </a:xfrm>
            <a:prstGeom prst="line">
              <a:avLst/>
            </a:prstGeom>
            <a:noFill/>
            <a:ln w="19050"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flipV="1">
              <a:off x="2292096" y="2740152"/>
              <a:ext cx="585216" cy="9144"/>
            </a:xfrm>
            <a:prstGeom prst="line">
              <a:avLst/>
            </a:prstGeom>
            <a:noFill/>
            <a:ln w="19050" cap="flat" cmpd="sng" algn="ctr">
              <a:solidFill>
                <a:schemeClr val="tx1"/>
              </a:solidFill>
              <a:prstDash val="solid"/>
              <a:round/>
              <a:headEnd type="none" w="med" len="med"/>
              <a:tailEnd type="none" w="med" len="med"/>
            </a:ln>
            <a:effectLst/>
          </p:spPr>
        </p:cxnSp>
      </p:grpSp>
      <p:pic>
        <p:nvPicPr>
          <p:cNvPr id="23" name="Picture 3"/>
          <p:cNvPicPr>
            <a:picLocks noChangeAspect="1" noChangeArrowheads="1"/>
          </p:cNvPicPr>
          <p:nvPr/>
        </p:nvPicPr>
        <p:blipFill>
          <a:blip r:embed="rId3" cstate="print">
            <a:clrChange>
              <a:clrFrom>
                <a:srgbClr val="FFFFFF"/>
              </a:clrFrom>
              <a:clrTo>
                <a:srgbClr val="FFFFFF">
                  <a:alpha val="0"/>
                </a:srgbClr>
              </a:clrTo>
            </a:clrChange>
          </a:blip>
          <a:srcRect l="72138" r="-7759"/>
          <a:stretch>
            <a:fillRect/>
          </a:stretch>
        </p:blipFill>
        <p:spPr bwMode="auto">
          <a:xfrm>
            <a:off x="3666744" y="2929945"/>
            <a:ext cx="1469136" cy="752475"/>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67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7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67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67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67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674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92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mtClean="0"/>
              <a:t>Indirectly Ionizing Radiation</a:t>
            </a:r>
          </a:p>
        </p:txBody>
      </p:sp>
      <p:sp>
        <p:nvSpPr>
          <p:cNvPr id="1028" name="Rectangle 3"/>
          <p:cNvSpPr>
            <a:spLocks noGrp="1" noChangeArrowheads="1"/>
          </p:cNvSpPr>
          <p:nvPr>
            <p:ph idx="1"/>
          </p:nvPr>
        </p:nvSpPr>
        <p:spPr>
          <a:xfrm>
            <a:off x="303213" y="1569509"/>
            <a:ext cx="8431212" cy="2474913"/>
          </a:xfrm>
          <a:noFill/>
        </p:spPr>
        <p:txBody>
          <a:bodyPr/>
          <a:lstStyle/>
          <a:p>
            <a:pPr eaLnBrk="1" hangingPunct="1"/>
            <a:r>
              <a:rPr lang="en-US" dirty="0" smtClean="0"/>
              <a:t>Slow Neutron Interactions</a:t>
            </a:r>
          </a:p>
          <a:p>
            <a:pPr lvl="1" eaLnBrk="1" hangingPunct="1"/>
            <a:r>
              <a:rPr lang="en-US" dirty="0" err="1" smtClean="0"/>
              <a:t>Radiative</a:t>
            </a:r>
            <a:r>
              <a:rPr lang="en-US" dirty="0" smtClean="0"/>
              <a:t> Capture</a:t>
            </a:r>
          </a:p>
          <a:p>
            <a:pPr lvl="2" eaLnBrk="1" hangingPunct="1"/>
            <a:r>
              <a:rPr lang="en-US" dirty="0" err="1" smtClean="0"/>
              <a:t>Radiative</a:t>
            </a:r>
            <a:r>
              <a:rPr lang="en-US" dirty="0" smtClean="0"/>
              <a:t> capture with </a:t>
            </a:r>
            <a:r>
              <a:rPr lang="el-GR" dirty="0" smtClean="0">
                <a:latin typeface="Times New Roman" pitchFamily="18" charset="0"/>
                <a:cs typeface="Times New Roman" pitchFamily="18" charset="0"/>
              </a:rPr>
              <a:t>γ</a:t>
            </a:r>
            <a:r>
              <a:rPr lang="en-US" dirty="0" smtClean="0"/>
              <a:t> emission most common for slow </a:t>
            </a:r>
            <a:r>
              <a:rPr lang="en-US" baseline="-25000" dirty="0" smtClean="0"/>
              <a:t>0</a:t>
            </a:r>
            <a:r>
              <a:rPr lang="en-US" dirty="0" smtClean="0"/>
              <a:t>n</a:t>
            </a:r>
            <a:r>
              <a:rPr lang="en-US" baseline="30000" dirty="0" smtClean="0"/>
              <a:t>1</a:t>
            </a:r>
            <a:r>
              <a:rPr lang="en-US" dirty="0" smtClean="0"/>
              <a:t> </a:t>
            </a:r>
          </a:p>
          <a:p>
            <a:pPr lvl="2" eaLnBrk="1" hangingPunct="1"/>
            <a:r>
              <a:rPr lang="en-US" dirty="0" smtClean="0"/>
              <a:t>Reaction often results in radioactive nuclei</a:t>
            </a:r>
          </a:p>
        </p:txBody>
      </p:sp>
      <p:sp>
        <p:nvSpPr>
          <p:cNvPr id="1029" name="Rectangle 3"/>
          <p:cNvSpPr txBox="1">
            <a:spLocks noChangeArrowheads="1"/>
          </p:cNvSpPr>
          <p:nvPr/>
        </p:nvSpPr>
        <p:spPr bwMode="auto">
          <a:xfrm>
            <a:off x="307975" y="5268384"/>
            <a:ext cx="8431213" cy="811213"/>
          </a:xfrm>
          <a:prstGeom prst="rect">
            <a:avLst/>
          </a:prstGeom>
          <a:noFill/>
          <a:ln w="9525">
            <a:noFill/>
            <a:miter lim="800000"/>
            <a:headEnd/>
            <a:tailEnd/>
          </a:ln>
        </p:spPr>
        <p:txBody>
          <a:bodyPr/>
          <a:lstStyle/>
          <a:p>
            <a:pPr marL="1200150" lvl="2" indent="-285750">
              <a:spcAft>
                <a:spcPct val="0"/>
              </a:spcAft>
              <a:buFont typeface="Wingdings" pitchFamily="2" charset="2"/>
              <a:buChar char="§"/>
            </a:pPr>
            <a:r>
              <a:rPr lang="en-US"/>
              <a:t>Process is called </a:t>
            </a:r>
            <a:r>
              <a:rPr lang="en-US" i="1"/>
              <a:t>neutron activation</a:t>
            </a:r>
          </a:p>
        </p:txBody>
      </p:sp>
      <p:sp>
        <p:nvSpPr>
          <p:cNvPr id="1030"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graphicFrame>
        <p:nvGraphicFramePr>
          <p:cNvPr id="1026" name="Object 1"/>
          <p:cNvGraphicFramePr>
            <a:graphicFrameLocks noChangeAspect="1"/>
          </p:cNvGraphicFramePr>
          <p:nvPr>
            <p:extLst>
              <p:ext uri="{D42A27DB-BD31-4B8C-83A1-F6EECF244321}">
                <p14:modId xmlns:p14="http://schemas.microsoft.com/office/powerpoint/2010/main" val="3619940660"/>
              </p:ext>
            </p:extLst>
          </p:nvPr>
        </p:nvGraphicFramePr>
        <p:xfrm>
          <a:off x="2768599" y="4268259"/>
          <a:ext cx="3509963" cy="684213"/>
        </p:xfrm>
        <a:graphic>
          <a:graphicData uri="http://schemas.openxmlformats.org/presentationml/2006/ole">
            <mc:AlternateContent xmlns:mc="http://schemas.openxmlformats.org/markup-compatibility/2006">
              <mc:Choice xmlns:v="urn:schemas-microsoft-com:vml" Requires="v">
                <p:oleObj spid="_x0000_s1041" name="Equation" r:id="rId4" imgW="1218671" imgH="241195" progId="Equation.3">
                  <p:embed/>
                </p:oleObj>
              </mc:Choice>
              <mc:Fallback>
                <p:oleObj name="Equation" r:id="rId4" imgW="1218671" imgH="241195"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8599" y="4268259"/>
                        <a:ext cx="3509963" cy="684213"/>
                      </a:xfrm>
                      <a:prstGeom prst="rect">
                        <a:avLst/>
                      </a:prstGeom>
                      <a:solidFill>
                        <a:schemeClr val="tx1"/>
                      </a:solidFill>
                    </p:spPr>
                  </p:pic>
                </p:oleObj>
              </mc:Fallback>
            </mc:AlternateContent>
          </a:graphicData>
        </a:graphic>
      </p:graphicFrame>
    </p:spTree>
  </p:cSld>
  <p:clrMapOvr>
    <a:masterClrMapping/>
  </p:clrMapOvr>
  <p:transition spd="med">
    <p:wipe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smtClean="0"/>
              <a:t>Indirectly Ionizing Radiation</a:t>
            </a:r>
          </a:p>
        </p:txBody>
      </p:sp>
      <p:sp>
        <p:nvSpPr>
          <p:cNvPr id="2052" name="Rectangle 3"/>
          <p:cNvSpPr>
            <a:spLocks noGrp="1" noChangeArrowheads="1"/>
          </p:cNvSpPr>
          <p:nvPr>
            <p:ph idx="1"/>
          </p:nvPr>
        </p:nvSpPr>
        <p:spPr>
          <a:xfrm>
            <a:off x="218546" y="1667668"/>
            <a:ext cx="8431212" cy="3522663"/>
          </a:xfrm>
          <a:noFill/>
        </p:spPr>
        <p:txBody>
          <a:bodyPr/>
          <a:lstStyle/>
          <a:p>
            <a:pPr lvl="1" eaLnBrk="1" hangingPunct="1"/>
            <a:r>
              <a:rPr lang="en-US" dirty="0" smtClean="0"/>
              <a:t>Charged Particle Emission</a:t>
            </a:r>
          </a:p>
          <a:p>
            <a:pPr lvl="2" eaLnBrk="1" hangingPunct="1"/>
            <a:r>
              <a:rPr lang="en-US" dirty="0" smtClean="0"/>
              <a:t>Target atom absorbs a slow </a:t>
            </a:r>
            <a:r>
              <a:rPr lang="en-US" baseline="-25000" dirty="0" smtClean="0"/>
              <a:t>0</a:t>
            </a:r>
            <a:r>
              <a:rPr lang="en-US" dirty="0" smtClean="0"/>
              <a:t>n</a:t>
            </a:r>
            <a:r>
              <a:rPr lang="en-US" baseline="30000" dirty="0" smtClean="0"/>
              <a:t>1</a:t>
            </a:r>
            <a:r>
              <a:rPr lang="en-US" dirty="0" smtClean="0"/>
              <a:t>, which </a:t>
            </a:r>
            <a:r>
              <a:rPr lang="en-US" dirty="0" smtClean="0">
                <a:sym typeface="Wingdings" pitchFamily="2" charset="2"/>
              </a:rPr>
              <a:t></a:t>
            </a:r>
            <a:r>
              <a:rPr lang="en-US" dirty="0" smtClean="0"/>
              <a:t> its mass and internal energy</a:t>
            </a:r>
          </a:p>
          <a:p>
            <a:pPr lvl="2" eaLnBrk="1" hangingPunct="1"/>
            <a:r>
              <a:rPr lang="en-US" dirty="0" smtClean="0"/>
              <a:t>Charged particle then emitted to release excess mass and energy</a:t>
            </a:r>
          </a:p>
          <a:p>
            <a:pPr lvl="2" eaLnBrk="1" hangingPunct="1"/>
            <a:r>
              <a:rPr lang="en-US" dirty="0" smtClean="0"/>
              <a:t>Typical examples include (</a:t>
            </a:r>
            <a:r>
              <a:rPr lang="en-US" dirty="0" err="1" smtClean="0"/>
              <a:t>n,p</a:t>
            </a:r>
            <a:r>
              <a:rPr lang="en-US" dirty="0" smtClean="0"/>
              <a:t>), (</a:t>
            </a:r>
            <a:r>
              <a:rPr lang="en-US" dirty="0" err="1" smtClean="0"/>
              <a:t>n,d</a:t>
            </a:r>
            <a:r>
              <a:rPr lang="en-US" dirty="0" smtClean="0"/>
              <a:t>), and (n,</a:t>
            </a:r>
            <a:r>
              <a:rPr lang="el-GR" dirty="0" smtClean="0">
                <a:latin typeface="Times New Roman" pitchFamily="18" charset="0"/>
                <a:cs typeface="Times New Roman" pitchFamily="18" charset="0"/>
              </a:rPr>
              <a:t>α</a:t>
            </a:r>
            <a:r>
              <a:rPr lang="en-US" dirty="0" smtClean="0"/>
              <a:t>). For example</a:t>
            </a:r>
          </a:p>
        </p:txBody>
      </p:sp>
      <p:sp>
        <p:nvSpPr>
          <p:cNvPr id="2053"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graphicFrame>
        <p:nvGraphicFramePr>
          <p:cNvPr id="2050" name="Object 7"/>
          <p:cNvGraphicFramePr>
            <a:graphicFrameLocks noChangeAspect="1"/>
          </p:cNvGraphicFramePr>
          <p:nvPr>
            <p:extLst>
              <p:ext uri="{D42A27DB-BD31-4B8C-83A1-F6EECF244321}">
                <p14:modId xmlns:p14="http://schemas.microsoft.com/office/powerpoint/2010/main" val="4273398076"/>
              </p:ext>
            </p:extLst>
          </p:nvPr>
        </p:nvGraphicFramePr>
        <p:xfrm>
          <a:off x="2893483" y="5352256"/>
          <a:ext cx="3208338" cy="685800"/>
        </p:xfrm>
        <a:graphic>
          <a:graphicData uri="http://schemas.openxmlformats.org/presentationml/2006/ole">
            <mc:AlternateContent xmlns:mc="http://schemas.openxmlformats.org/markup-compatibility/2006">
              <mc:Choice xmlns:v="urn:schemas-microsoft-com:vml" Requires="v">
                <p:oleObj spid="_x0000_s2065" name="Equation" r:id="rId4" imgW="1117600" imgH="241300" progId="Equation.3">
                  <p:embed/>
                </p:oleObj>
              </mc:Choice>
              <mc:Fallback>
                <p:oleObj name="Equation" r:id="rId4" imgW="1117600" imgH="2413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3483" y="5352256"/>
                        <a:ext cx="3208338" cy="685800"/>
                      </a:xfrm>
                      <a:prstGeom prst="rect">
                        <a:avLst/>
                      </a:prstGeom>
                      <a:solidFill>
                        <a:schemeClr val="tx1"/>
                      </a:solidFill>
                    </p:spPr>
                  </p:pic>
                </p:oleObj>
              </mc:Fallback>
            </mc:AlternateContent>
          </a:graphicData>
        </a:graphic>
      </p:graphicFrame>
    </p:spTree>
  </p:cSld>
  <p:clrMapOvr>
    <a:masterClrMapping/>
  </p:clrMapOvr>
  <p:transition spd="med">
    <p:wipe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Indirectly Ionizing Radiation</a:t>
            </a:r>
          </a:p>
        </p:txBody>
      </p:sp>
      <p:sp>
        <p:nvSpPr>
          <p:cNvPr id="56323" name="Rectangle 3"/>
          <p:cNvSpPr>
            <a:spLocks noGrp="1" noChangeArrowheads="1"/>
          </p:cNvSpPr>
          <p:nvPr>
            <p:ph idx="1"/>
          </p:nvPr>
        </p:nvSpPr>
        <p:spPr>
          <a:xfrm>
            <a:off x="235479" y="1772708"/>
            <a:ext cx="8431212" cy="4673600"/>
          </a:xfrm>
          <a:noFill/>
        </p:spPr>
        <p:txBody>
          <a:bodyPr/>
          <a:lstStyle/>
          <a:p>
            <a:pPr lvl="1" eaLnBrk="1" hangingPunct="1"/>
            <a:r>
              <a:rPr lang="en-US" dirty="0" smtClean="0"/>
              <a:t>Fission</a:t>
            </a:r>
          </a:p>
          <a:p>
            <a:pPr lvl="2" eaLnBrk="1" hangingPunct="1"/>
            <a:r>
              <a:rPr lang="en-US" dirty="0" smtClean="0"/>
              <a:t>Typically occurs following slow </a:t>
            </a:r>
            <a:r>
              <a:rPr lang="en-US" baseline="-25000" dirty="0" smtClean="0"/>
              <a:t>0</a:t>
            </a:r>
            <a:r>
              <a:rPr lang="en-US" dirty="0" smtClean="0"/>
              <a:t>n</a:t>
            </a:r>
            <a:r>
              <a:rPr lang="en-US" baseline="30000" dirty="0" smtClean="0"/>
              <a:t>1</a:t>
            </a:r>
            <a:r>
              <a:rPr lang="en-US" dirty="0" smtClean="0"/>
              <a:t> absorption by several of the very heavy elements</a:t>
            </a:r>
          </a:p>
          <a:p>
            <a:pPr lvl="2" eaLnBrk="1" hangingPunct="1"/>
            <a:r>
              <a:rPr lang="en-US" dirty="0" smtClean="0"/>
              <a:t>Nucleus splits into two smaller nuclei, called primary fission products or fission fragments</a:t>
            </a:r>
          </a:p>
          <a:p>
            <a:pPr lvl="2" eaLnBrk="1" hangingPunct="1"/>
            <a:r>
              <a:rPr lang="en-US" dirty="0" smtClean="0"/>
              <a:t>Fission fragments usually undergo radioactive decay to form secondary fission product nuclei</a:t>
            </a:r>
          </a:p>
          <a:p>
            <a:pPr lvl="2" eaLnBrk="1" hangingPunct="1"/>
            <a:r>
              <a:rPr lang="en-US" dirty="0" smtClean="0"/>
              <a:t>There are some 30 different ways fission may take place with the production of about 60 primary fission fragments</a:t>
            </a:r>
          </a:p>
        </p:txBody>
      </p:sp>
      <p:sp>
        <p:nvSpPr>
          <p:cNvPr id="56324"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Indirectly Ionizing Radiation</a:t>
            </a:r>
          </a:p>
        </p:txBody>
      </p:sp>
      <p:sp>
        <p:nvSpPr>
          <p:cNvPr id="57347" name="Rectangle 3"/>
          <p:cNvSpPr>
            <a:spLocks noGrp="1" noChangeArrowheads="1"/>
          </p:cNvSpPr>
          <p:nvPr>
            <p:ph idx="1"/>
          </p:nvPr>
        </p:nvSpPr>
        <p:spPr>
          <a:xfrm>
            <a:off x="356394" y="1704975"/>
            <a:ext cx="8431212" cy="4673600"/>
          </a:xfrm>
          <a:noFill/>
        </p:spPr>
        <p:txBody>
          <a:bodyPr/>
          <a:lstStyle/>
          <a:p>
            <a:pPr eaLnBrk="1" hangingPunct="1"/>
            <a:r>
              <a:rPr lang="en-US" dirty="0" smtClean="0"/>
              <a:t>Fast Neutron Interactions</a:t>
            </a:r>
          </a:p>
          <a:p>
            <a:pPr lvl="1" eaLnBrk="1" hangingPunct="1"/>
            <a:r>
              <a:rPr lang="en-US" dirty="0" smtClean="0"/>
              <a:t>Scattering — the term generally used when the original free </a:t>
            </a:r>
            <a:r>
              <a:rPr lang="en-US" baseline="-25000" dirty="0" smtClean="0"/>
              <a:t>0</a:t>
            </a:r>
            <a:r>
              <a:rPr lang="en-US" dirty="0" smtClean="0"/>
              <a:t>n</a:t>
            </a:r>
            <a:r>
              <a:rPr lang="en-US" baseline="30000" dirty="0" smtClean="0"/>
              <a:t>1</a:t>
            </a:r>
            <a:r>
              <a:rPr lang="en-US" dirty="0" smtClean="0"/>
              <a:t> continues to be a free </a:t>
            </a:r>
            <a:r>
              <a:rPr lang="en-US" baseline="-25000" dirty="0" smtClean="0"/>
              <a:t>0</a:t>
            </a:r>
            <a:r>
              <a:rPr lang="en-US" dirty="0" smtClean="0"/>
              <a:t>n</a:t>
            </a:r>
            <a:r>
              <a:rPr lang="en-US" baseline="30000" dirty="0" smtClean="0"/>
              <a:t>1</a:t>
            </a:r>
            <a:r>
              <a:rPr lang="en-US" dirty="0" smtClean="0"/>
              <a:t> following the interaction</a:t>
            </a:r>
          </a:p>
          <a:p>
            <a:pPr lvl="1" eaLnBrk="1" hangingPunct="1"/>
            <a:r>
              <a:rPr lang="en-US" dirty="0" smtClean="0"/>
              <a:t>The dominant process for fast </a:t>
            </a:r>
            <a:r>
              <a:rPr lang="en-US" baseline="-25000" dirty="0" smtClean="0"/>
              <a:t>0</a:t>
            </a:r>
            <a:r>
              <a:rPr lang="en-US" dirty="0" smtClean="0"/>
              <a:t>n</a:t>
            </a:r>
            <a:r>
              <a:rPr lang="en-US" baseline="30000" dirty="0" smtClean="0"/>
              <a:t>1</a:t>
            </a:r>
          </a:p>
          <a:p>
            <a:pPr lvl="1" eaLnBrk="1" hangingPunct="1"/>
            <a:r>
              <a:rPr lang="en-US" dirty="0" smtClean="0"/>
              <a:t>Probability of interaction inversely proportional to square root of energy.</a:t>
            </a:r>
          </a:p>
        </p:txBody>
      </p:sp>
      <p:sp>
        <p:nvSpPr>
          <p:cNvPr id="57348"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Indirectly Ionizing Radiation</a:t>
            </a:r>
          </a:p>
        </p:txBody>
      </p:sp>
      <p:sp>
        <p:nvSpPr>
          <p:cNvPr id="57347" name="Rectangle 3"/>
          <p:cNvSpPr>
            <a:spLocks noGrp="1" noChangeArrowheads="1"/>
          </p:cNvSpPr>
          <p:nvPr>
            <p:ph idx="1"/>
          </p:nvPr>
        </p:nvSpPr>
        <p:spPr>
          <a:xfrm>
            <a:off x="356394" y="1891242"/>
            <a:ext cx="8431212" cy="4673600"/>
          </a:xfrm>
          <a:noFill/>
        </p:spPr>
        <p:txBody>
          <a:bodyPr/>
          <a:lstStyle/>
          <a:p>
            <a:pPr eaLnBrk="1" hangingPunct="1">
              <a:buNone/>
            </a:pPr>
            <a:r>
              <a:rPr lang="en-US" dirty="0" smtClean="0"/>
              <a:t>Fast Neutron Interactions</a:t>
            </a:r>
          </a:p>
          <a:p>
            <a:pPr lvl="1" eaLnBrk="1" hangingPunct="1"/>
            <a:r>
              <a:rPr lang="en-US" dirty="0" smtClean="0"/>
              <a:t>Scattering — the term generally used when the original free </a:t>
            </a:r>
            <a:r>
              <a:rPr lang="en-US" baseline="-25000" dirty="0" smtClean="0"/>
              <a:t>0</a:t>
            </a:r>
            <a:r>
              <a:rPr lang="en-US" dirty="0" smtClean="0"/>
              <a:t>n</a:t>
            </a:r>
            <a:r>
              <a:rPr lang="en-US" baseline="30000" dirty="0" smtClean="0"/>
              <a:t>1</a:t>
            </a:r>
            <a:r>
              <a:rPr lang="en-US" dirty="0" smtClean="0"/>
              <a:t> continues to be a free </a:t>
            </a:r>
            <a:r>
              <a:rPr lang="en-US" baseline="-25000" dirty="0" smtClean="0"/>
              <a:t>0</a:t>
            </a:r>
            <a:r>
              <a:rPr lang="en-US" dirty="0" smtClean="0"/>
              <a:t>n</a:t>
            </a:r>
            <a:r>
              <a:rPr lang="en-US" baseline="30000" dirty="0" smtClean="0"/>
              <a:t>1</a:t>
            </a:r>
            <a:r>
              <a:rPr lang="en-US" dirty="0" smtClean="0"/>
              <a:t> following the interaction</a:t>
            </a:r>
          </a:p>
          <a:p>
            <a:pPr lvl="1" eaLnBrk="1" hangingPunct="1"/>
            <a:r>
              <a:rPr lang="en-US" dirty="0" smtClean="0"/>
              <a:t>The dominant process for fast </a:t>
            </a:r>
            <a:r>
              <a:rPr lang="en-US" baseline="-25000" dirty="0" smtClean="0"/>
              <a:t>0</a:t>
            </a:r>
            <a:r>
              <a:rPr lang="en-US" dirty="0" smtClean="0"/>
              <a:t>n</a:t>
            </a:r>
            <a:r>
              <a:rPr lang="en-US" baseline="30000" dirty="0" smtClean="0"/>
              <a:t>1</a:t>
            </a:r>
          </a:p>
          <a:p>
            <a:pPr lvl="1" eaLnBrk="1" hangingPunct="1"/>
            <a:r>
              <a:rPr lang="en-US" dirty="0" smtClean="0"/>
              <a:t>Probability of interaction inversely proportional to square root of energy.</a:t>
            </a:r>
          </a:p>
        </p:txBody>
      </p:sp>
      <p:sp>
        <p:nvSpPr>
          <p:cNvPr id="57348"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Indirectly Ionizing Radiation</a:t>
            </a:r>
          </a:p>
        </p:txBody>
      </p:sp>
      <p:sp>
        <p:nvSpPr>
          <p:cNvPr id="58371" name="Rectangle 3"/>
          <p:cNvSpPr>
            <a:spLocks noGrp="1" noChangeArrowheads="1"/>
          </p:cNvSpPr>
          <p:nvPr>
            <p:ph idx="1"/>
          </p:nvPr>
        </p:nvSpPr>
        <p:spPr>
          <a:xfrm>
            <a:off x="356394" y="1620309"/>
            <a:ext cx="8431212" cy="4673600"/>
          </a:xfrm>
          <a:noFill/>
        </p:spPr>
        <p:txBody>
          <a:bodyPr/>
          <a:lstStyle/>
          <a:p>
            <a:pPr lvl="1" eaLnBrk="1" hangingPunct="1"/>
            <a:r>
              <a:rPr lang="en-US" dirty="0" smtClean="0"/>
              <a:t>Elastic Scattering</a:t>
            </a:r>
          </a:p>
          <a:p>
            <a:pPr lvl="2" eaLnBrk="1" hangingPunct="1"/>
            <a:r>
              <a:rPr lang="en-US" dirty="0" smtClean="0"/>
              <a:t>Typically occurs when neutron strikes nucleus of approx. same mass</a:t>
            </a:r>
          </a:p>
          <a:p>
            <a:pPr lvl="2" eaLnBrk="1" hangingPunct="1"/>
            <a:r>
              <a:rPr lang="en-US" dirty="0" smtClean="0"/>
              <a:t>Depending on size of nucleus, neutron can </a:t>
            </a:r>
            <a:r>
              <a:rPr lang="en-US" dirty="0" err="1" smtClean="0"/>
              <a:t>xfer</a:t>
            </a:r>
            <a:r>
              <a:rPr lang="en-US" dirty="0" smtClean="0"/>
              <a:t> much of its KE to that nucleus, which recoils off with energy lost by </a:t>
            </a:r>
            <a:r>
              <a:rPr lang="en-US" baseline="-25000" dirty="0" smtClean="0"/>
              <a:t>0</a:t>
            </a:r>
            <a:r>
              <a:rPr lang="en-US" dirty="0" smtClean="0"/>
              <a:t>n</a:t>
            </a:r>
            <a:r>
              <a:rPr lang="en-US" baseline="30000" dirty="0" smtClean="0"/>
              <a:t>1</a:t>
            </a:r>
          </a:p>
          <a:p>
            <a:pPr lvl="2" eaLnBrk="1" hangingPunct="1"/>
            <a:r>
              <a:rPr lang="en-US" dirty="0" smtClean="0"/>
              <a:t>During elastic scattering, no </a:t>
            </a:r>
            <a:r>
              <a:rPr lang="el-GR" dirty="0" smtClean="0">
                <a:latin typeface="Times New Roman" pitchFamily="18" charset="0"/>
                <a:cs typeface="Times New Roman" pitchFamily="18" charset="0"/>
              </a:rPr>
              <a:t>γ</a:t>
            </a:r>
            <a:r>
              <a:rPr lang="en-US" dirty="0" smtClean="0"/>
              <a:t> emitted by nucleus</a:t>
            </a:r>
          </a:p>
          <a:p>
            <a:pPr lvl="2" eaLnBrk="1" hangingPunct="1"/>
            <a:r>
              <a:rPr lang="en-US" dirty="0" smtClean="0"/>
              <a:t>Recoil nucleus can be knocked away from its electrons and, being (+) charged, can cause ionization and excitation</a:t>
            </a:r>
            <a:endParaRPr lang="en-US" baseline="30000" dirty="0" smtClean="0"/>
          </a:p>
        </p:txBody>
      </p:sp>
      <p:sp>
        <p:nvSpPr>
          <p:cNvPr id="58372"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t>Indirectly Ionizing Radiation</a:t>
            </a:r>
          </a:p>
        </p:txBody>
      </p:sp>
      <p:sp>
        <p:nvSpPr>
          <p:cNvPr id="59395"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
        <p:nvSpPr>
          <p:cNvPr id="6" name="Oval 6"/>
          <p:cNvSpPr>
            <a:spLocks noChangeArrowheads="1"/>
          </p:cNvSpPr>
          <p:nvPr/>
        </p:nvSpPr>
        <p:spPr bwMode="auto">
          <a:xfrm rot="1155813">
            <a:off x="3448050" y="1506538"/>
            <a:ext cx="2286000" cy="3886200"/>
          </a:xfrm>
          <a:prstGeom prst="ellipse">
            <a:avLst/>
          </a:prstGeom>
          <a:noFill/>
          <a:ln w="101600" algn="ctr">
            <a:solidFill>
              <a:srgbClr val="FFDB43"/>
            </a:solidFill>
            <a:round/>
            <a:headEnd/>
            <a:tailEnd/>
          </a:ln>
          <a:effectLst>
            <a:outerShdw dist="35921" dir="2700000" algn="ctr" rotWithShape="0">
              <a:schemeClr val="tx1"/>
            </a:outerShdw>
          </a:effectLst>
        </p:spPr>
        <p:txBody>
          <a:bodyPr wrap="none" anchor="ctr"/>
          <a:lstStyle/>
          <a:p>
            <a:pPr>
              <a:defRPr/>
            </a:pPr>
            <a:endParaRPr lang="en-US"/>
          </a:p>
        </p:txBody>
      </p:sp>
      <p:sp>
        <p:nvSpPr>
          <p:cNvPr id="7" name="Oval 13"/>
          <p:cNvSpPr>
            <a:spLocks noChangeArrowheads="1"/>
          </p:cNvSpPr>
          <p:nvPr/>
        </p:nvSpPr>
        <p:spPr bwMode="auto">
          <a:xfrm>
            <a:off x="304800" y="2954616"/>
            <a:ext cx="914400" cy="838200"/>
          </a:xfrm>
          <a:prstGeom prst="ellipse">
            <a:avLst/>
          </a:prstGeom>
          <a:gradFill rotWithShape="1">
            <a:gsLst>
              <a:gs pos="0">
                <a:srgbClr val="001926"/>
              </a:gs>
              <a:gs pos="100000">
                <a:srgbClr val="15C55C"/>
              </a:gs>
            </a:gsLst>
            <a:path path="shape">
              <a:fillToRect l="50000" t="50000" r="50000" b="50000"/>
            </a:path>
          </a:gradFill>
          <a:ln w="9525" algn="ctr">
            <a:noFill/>
            <a:round/>
            <a:headEnd/>
            <a:tailEnd/>
          </a:ln>
          <a:effectLst>
            <a:glow rad="228600">
              <a:srgbClr val="92D050">
                <a:alpha val="40000"/>
              </a:srgb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N</a:t>
            </a:r>
          </a:p>
        </p:txBody>
      </p:sp>
      <p:sp>
        <p:nvSpPr>
          <p:cNvPr id="8" name="Oval 44"/>
          <p:cNvSpPr>
            <a:spLocks noChangeArrowheads="1"/>
          </p:cNvSpPr>
          <p:nvPr/>
        </p:nvSpPr>
        <p:spPr bwMode="auto">
          <a:xfrm>
            <a:off x="4114800" y="3030538"/>
            <a:ext cx="914400" cy="838200"/>
          </a:xfrm>
          <a:prstGeom prst="ellipse">
            <a:avLst/>
          </a:prstGeom>
          <a:gradFill rotWithShape="1">
            <a:gsLst>
              <a:gs pos="0">
                <a:srgbClr val="001926"/>
              </a:gs>
              <a:gs pos="100000">
                <a:srgbClr val="15C55C"/>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N</a:t>
            </a:r>
          </a:p>
        </p:txBody>
      </p:sp>
      <p:sp>
        <p:nvSpPr>
          <p:cNvPr id="9" name="Oval 16"/>
          <p:cNvSpPr>
            <a:spLocks noChangeArrowheads="1"/>
          </p:cNvSpPr>
          <p:nvPr/>
        </p:nvSpPr>
        <p:spPr bwMode="auto">
          <a:xfrm>
            <a:off x="5029200" y="1430616"/>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10" name="Oval 5"/>
          <p:cNvSpPr>
            <a:spLocks noChangeArrowheads="1"/>
          </p:cNvSpPr>
          <p:nvPr/>
        </p:nvSpPr>
        <p:spPr bwMode="auto">
          <a:xfrm>
            <a:off x="4114800" y="3030816"/>
            <a:ext cx="914400" cy="838200"/>
          </a:xfrm>
          <a:prstGeom prst="ellipse">
            <a:avLst/>
          </a:prstGeom>
          <a:gradFill rotWithShape="1">
            <a:gsLst>
              <a:gs pos="0">
                <a:srgbClr val="001926"/>
              </a:gs>
              <a:gs pos="100000">
                <a:srgbClr val="FF0066"/>
              </a:gs>
            </a:gsLst>
            <a:path path="shape">
              <a:fillToRect l="50000" t="50000" r="50000" b="50000"/>
            </a:path>
          </a:gradFill>
          <a:ln w="9525" algn="ctr">
            <a:noFill/>
            <a:round/>
            <a:headEnd/>
            <a:tailEnd/>
          </a:ln>
          <a:effectLst>
            <a:glow rad="101600">
              <a:srgbClr val="FF7D7D">
                <a:alpha val="60000"/>
              </a:srgb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P</a:t>
            </a:r>
            <a:r>
              <a:rPr lang="en-US" baseline="30000">
                <a:latin typeface="Times New Roman" pitchFamily="18" charset="0"/>
              </a:rPr>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nodeType="withEffect">
                                  <p:stCondLst>
                                    <p:cond delay="0"/>
                                  </p:stCondLst>
                                  <p:childTnLst>
                                    <p:animMotion origin="layout" path="M -3.33333E-6 -1.11111E-6 C 0.00816 0.00162 0.01407 0.00324 0.0217 0.00671 C 0.02275 0.01158 0.02552 0.01528 0.02657 0.02014 C 0.02986 0.03449 0.03646 0.03658 0.04254 0.05 C 0.04427 0.0537 0.05191 0.06921 0.05417 0.07222 C 0.05625 0.08079 0.05278 0.08935 0.0592 0.09213 C 0.06042 0.09352 0.05677 0.0882 0.05747 0.09005 C 0.05903 0.09421 0.0658 0.13426 0.0658 0.13449 C 0.06771 0.19815 0.06198 0.23148 0.0599 0.2956 C 0.05955 0.30648 0.05799 0.31227 0.05157 0.31783 C 0.05052 0.32014 0.04723 0.33033 0.04584 0.33218 C 0.04445 0.33403 0.04427 0.32662 0.04323 0.32894 C 0.03959 0.33658 0.04115 0.3507 0.0375 0.35833 C 0.03438 0.36482 0.03282 0.37107 0.03021 0.37778 C 0.02466 0.39259 0.02552 0.39722 0.01459 0.40695 C 0.01181 0.41852 0.01285 0.42616 0.00504 0.43333 C 0.00122 0.44792 -0.00833 0.45833 -0.01979 0.47361 C -0.0243 0.49097 -0.01493 0.46829 -0.02395 0.48333 C -0.03298 0.49861 -0.01979 0.47361 -0.03333 0.49306 C -0.03541 0.5037 -0.03559 0.50394 -0.04375 0.50695 C -0.04687 0.51111 -0.05798 0.51296 -0.06145 0.51667 C -0.06597 0.5213 -0.08402 0.53056 -0.08836 0.53125 C -0.12691 0.52986 -0.14045 0.53935 -0.1651 0.51783 C -0.16892 0.50139 -0.16336 0.52037 -0.1717 0.50671 C -0.17413 0.50255 -0.17465 0.49745 -0.17673 0.49329 C -0.1809 0.4757 -0.175 0.49722 -0.18177 0.48218 C -0.18871 0.46667 -0.17743 0.4838 -0.18663 0.47107 C -0.1908 0.45533 -0.18819 0.46181 -0.1934 0.45116 C -0.19392 0.44884 -0.19409 0.44653 -0.19496 0.44445 C -0.19583 0.44259 -0.19774 0.4419 -0.19843 0.44005 C -0.2 0.43588 -0.20069 0.43102 -0.20173 0.42662 C -0.20225 0.42454 -0.2033 0.42014 -0.2033 0.42037 C -0.20277 0.34815 -0.20746 0.34329 -0.19757 0.25671 C -0.19427 0.24445 -0.19288 0.20857 -0.1875 0.19884 C -0.17882 0.1831 -0.18923 0.18195 -0.18003 0.17778 C -0.17621 0.1625 -0.17916 0.16806 -0.17343 0.15995 C -0.1717 0.1537 -0.16718 0.14838 -0.16423 0.14329 C -0.16302 0.1412 -0.16493 0.13495 -0.16336 0.13333 C -0.15764 0.12708 -0.15694 0.12107 -0.15 0.11783 C -0.14705 0.10533 -0.14392 0.09514 -0.1375 0.08611 C -0.11753 0.06181 -0.13628 0.08958 -0.12743 0.07454 C -0.12639 0.07269 -0.1243 0.07107 -0.12343 0.06898 C -0.12257 0.06713 -0.12118 0.06597 -0.11996 0.06458 C -0.11788 0.05533 -0.1151 0.04884 -0.10833 0.04583 C -0.10503 0.04445 -0.10086 0.03426 -0.10086 0.03449 C -0.09878 0.02546 -0.08125 0.02222 -0.07708 0.01528 C -0.06041 0.00278 -0.05937 -0.00092 -0.04166 -0.00417 C -0.02413 -0.00741 -0.01823 0.00139 -3.33333E-6 -1.11111E-6 Z " pathEditMode="relative" rAng="0" ptsTypes="ffffffffffffffffffffffffffffffffffffffffffffffff">
                                      <p:cBhvr>
                                        <p:cTn id="6" dur="500" fill="hold"/>
                                        <p:tgtEl>
                                          <p:spTgt spid="9"/>
                                        </p:tgtEl>
                                        <p:attrNameLst>
                                          <p:attrName>ppt_x</p:attrName>
                                          <p:attrName>ppt_y</p:attrName>
                                        </p:attrNameLst>
                                      </p:cBhvr>
                                      <p:rCtr x="-7000" y="26600"/>
                                    </p:animMotion>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500"/>
                            </p:stCondLst>
                            <p:childTnLst>
                              <p:par>
                                <p:cTn id="11" presetID="0" presetClass="path" presetSubtype="0" accel="50000" decel="50000" fill="hold" nodeType="afterEffect">
                                  <p:stCondLst>
                                    <p:cond delay="0"/>
                                  </p:stCondLst>
                                  <p:childTnLst>
                                    <p:animMotion origin="layout" path="M 0 0 L 0.425 0 " pathEditMode="relative" ptsTypes="AA">
                                      <p:cBhvr>
                                        <p:cTn id="12" dur="500" fill="hold"/>
                                        <p:tgtEl>
                                          <p:spTgt spid="7"/>
                                        </p:tgtEl>
                                        <p:attrNameLst>
                                          <p:attrName>ppt_x</p:attrName>
                                          <p:attrName>ppt_y</p:attrName>
                                        </p:attrNameLst>
                                      </p:cBhvr>
                                    </p:animMotion>
                                  </p:childTnLst>
                                </p:cTn>
                              </p:par>
                            </p:childTnLst>
                          </p:cTn>
                        </p:par>
                        <p:par>
                          <p:cTn id="13" fill="hold">
                            <p:stCondLst>
                              <p:cond delay="1000"/>
                            </p:stCondLst>
                            <p:childTnLst>
                              <p:par>
                                <p:cTn id="14" presetID="1" presetClass="exit" presetSubtype="0" fill="hold" nodeType="afterEffect">
                                  <p:stCondLst>
                                    <p:cond delay="0"/>
                                  </p:stCondLst>
                                  <p:childTnLst>
                                    <p:set>
                                      <p:cBhvr>
                                        <p:cTn id="15" dur="1" fill="hold">
                                          <p:stCondLst>
                                            <p:cond delay="0"/>
                                          </p:stCondLst>
                                        </p:cTn>
                                        <p:tgtEl>
                                          <p:spTgt spid="7"/>
                                        </p:tgtEl>
                                        <p:attrNameLst>
                                          <p:attrName>style.visibility</p:attrName>
                                        </p:attrNameLst>
                                      </p:cBhvr>
                                      <p:to>
                                        <p:strVal val="hidden"/>
                                      </p:to>
                                    </p:set>
                                  </p:childTnLst>
                                </p:cTn>
                              </p:par>
                            </p:childTnLst>
                          </p:cTn>
                        </p:par>
                        <p:par>
                          <p:cTn id="16" fill="hold">
                            <p:stCondLst>
                              <p:cond delay="1000"/>
                            </p:stCondLst>
                            <p:childTnLst>
                              <p:par>
                                <p:cTn id="17" presetID="0" presetClass="path" presetSubtype="0" accel="50000" decel="50000" fill="hold" nodeType="afterEffect">
                                  <p:stCondLst>
                                    <p:cond delay="0"/>
                                  </p:stCondLst>
                                  <p:childTnLst>
                                    <p:animMotion origin="layout" path="M 3.33333E-6 -5.55556E-6 L 0.34166 0.2111 " pathEditMode="relative" ptsTypes="AA">
                                      <p:cBhvr>
                                        <p:cTn id="18" dur="500" fill="hold"/>
                                        <p:tgtEl>
                                          <p:spTgt spid="10"/>
                                        </p:tgtEl>
                                        <p:attrNameLst>
                                          <p:attrName>ppt_x</p:attrName>
                                          <p:attrName>ppt_y</p:attrName>
                                        </p:attrNameLst>
                                      </p:cBhvr>
                                    </p:animMotion>
                                  </p:childTnLst>
                                </p:cTn>
                              </p:par>
                              <p:par>
                                <p:cTn id="19" presetID="0" presetClass="path" presetSubtype="0" accel="50000" decel="50000" fill="hold" grpId="0" nodeType="withEffect">
                                  <p:stCondLst>
                                    <p:cond delay="0"/>
                                  </p:stCondLst>
                                  <p:childTnLst>
                                    <p:animMotion origin="layout" path="M 0 0 L 0.34167 -0.36666 " pathEditMode="relative" ptsTypes="AA">
                                      <p:cBhvr>
                                        <p:cTn id="20" dur="1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Indirectly Ionizing Radiation</a:t>
            </a:r>
          </a:p>
        </p:txBody>
      </p:sp>
      <p:sp>
        <p:nvSpPr>
          <p:cNvPr id="60419" name="Rectangle 3"/>
          <p:cNvSpPr>
            <a:spLocks noGrp="1" noChangeArrowheads="1"/>
          </p:cNvSpPr>
          <p:nvPr>
            <p:ph idx="1"/>
          </p:nvPr>
        </p:nvSpPr>
        <p:spPr>
          <a:xfrm>
            <a:off x="356394" y="1688041"/>
            <a:ext cx="8431212" cy="4673600"/>
          </a:xfrm>
          <a:noFill/>
        </p:spPr>
        <p:txBody>
          <a:bodyPr/>
          <a:lstStyle/>
          <a:p>
            <a:pPr lvl="1" eaLnBrk="1" hangingPunct="1"/>
            <a:r>
              <a:rPr lang="en-US" dirty="0" smtClean="0"/>
              <a:t>Inelastic Scattering</a:t>
            </a:r>
          </a:p>
          <a:p>
            <a:pPr lvl="2" eaLnBrk="1" hangingPunct="1"/>
            <a:r>
              <a:rPr lang="en-US" dirty="0" smtClean="0"/>
              <a:t>Occurs when </a:t>
            </a:r>
            <a:r>
              <a:rPr lang="en-US" baseline="-25000" dirty="0" smtClean="0"/>
              <a:t>0</a:t>
            </a:r>
            <a:r>
              <a:rPr lang="en-US" dirty="0" smtClean="0"/>
              <a:t>n</a:t>
            </a:r>
            <a:r>
              <a:rPr lang="en-US" baseline="30000" dirty="0" smtClean="0"/>
              <a:t>1</a:t>
            </a:r>
            <a:r>
              <a:rPr lang="en-US" dirty="0" smtClean="0"/>
              <a:t> strikes large nucleus</a:t>
            </a:r>
          </a:p>
          <a:p>
            <a:pPr lvl="3" eaLnBrk="1" hangingPunct="1"/>
            <a:r>
              <a:rPr lang="en-US" baseline="-25000" dirty="0" smtClean="0"/>
              <a:t>0</a:t>
            </a:r>
            <a:r>
              <a:rPr lang="en-US" dirty="0" smtClean="0"/>
              <a:t>n</a:t>
            </a:r>
            <a:r>
              <a:rPr lang="en-US" baseline="30000" dirty="0" smtClean="0"/>
              <a:t>1</a:t>
            </a:r>
            <a:r>
              <a:rPr lang="en-US" dirty="0" smtClean="0"/>
              <a:t> penetrates nucleus for short period of time</a:t>
            </a:r>
          </a:p>
          <a:p>
            <a:pPr lvl="3" eaLnBrk="1" hangingPunct="1"/>
            <a:r>
              <a:rPr lang="en-US" dirty="0" err="1" smtClean="0"/>
              <a:t>Xfers</a:t>
            </a:r>
            <a:r>
              <a:rPr lang="en-US" dirty="0" smtClean="0"/>
              <a:t> energy to nucleon in nucleus</a:t>
            </a:r>
          </a:p>
          <a:p>
            <a:pPr lvl="3" eaLnBrk="1" hangingPunct="1"/>
            <a:r>
              <a:rPr lang="en-US" dirty="0" smtClean="0"/>
              <a:t>Exits with small decrease in energy</a:t>
            </a:r>
          </a:p>
          <a:p>
            <a:pPr lvl="2" eaLnBrk="1" hangingPunct="1"/>
            <a:r>
              <a:rPr lang="en-US" dirty="0" smtClean="0"/>
              <a:t>Nucleus left in excited state, emitting </a:t>
            </a:r>
            <a:r>
              <a:rPr lang="el-GR" dirty="0" smtClean="0">
                <a:latin typeface="Times New Roman" pitchFamily="18" charset="0"/>
                <a:cs typeface="Times New Roman" pitchFamily="18" charset="0"/>
              </a:rPr>
              <a:t>γ</a:t>
            </a:r>
            <a:r>
              <a:rPr lang="en-US" dirty="0" smtClean="0"/>
              <a:t> radiation, which can cause ionization and/or excitation</a:t>
            </a:r>
            <a:endParaRPr lang="en-US" baseline="30000" dirty="0" smtClean="0"/>
          </a:p>
        </p:txBody>
      </p:sp>
      <p:sp>
        <p:nvSpPr>
          <p:cNvPr id="60420"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Energy Transfer Mechanisms</a:t>
            </a:r>
          </a:p>
        </p:txBody>
      </p:sp>
      <p:sp>
        <p:nvSpPr>
          <p:cNvPr id="24579" name="Rectangle 3"/>
          <p:cNvSpPr>
            <a:spLocks noGrp="1" noChangeArrowheads="1"/>
          </p:cNvSpPr>
          <p:nvPr>
            <p:ph idx="1"/>
          </p:nvPr>
        </p:nvSpPr>
        <p:spPr>
          <a:xfrm>
            <a:off x="303213" y="1196975"/>
            <a:ext cx="8431212" cy="4760913"/>
          </a:xfrm>
          <a:noFill/>
        </p:spPr>
        <p:txBody>
          <a:bodyPr/>
          <a:lstStyle/>
          <a:p>
            <a:pPr lvl="1" eaLnBrk="1" hangingPunct="1"/>
            <a:r>
              <a:rPr lang="en-US" smtClean="0"/>
              <a:t>After excitation, excited atom eventually loses excess energy when e</a:t>
            </a:r>
            <a:r>
              <a:rPr lang="en-US" baseline="30000" smtClean="0"/>
              <a:t>-</a:t>
            </a:r>
            <a:r>
              <a:rPr lang="en-US" smtClean="0"/>
              <a:t> in higher energy shell falls into lower energy vacancy</a:t>
            </a:r>
          </a:p>
          <a:p>
            <a:pPr lvl="1" eaLnBrk="1" hangingPunct="1"/>
            <a:r>
              <a:rPr lang="en-US" smtClean="0"/>
              <a:t>Excess energy liberated as X-ray, which may escape from the material, but usually undergoes other absorptive processes</a:t>
            </a:r>
          </a:p>
        </p:txBody>
      </p:sp>
    </p:spTree>
  </p:cSld>
  <p:clrMapOvr>
    <a:masterClrMapping/>
  </p:clrMapOvr>
  <p:transition spd="med">
    <p:wipe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Indirectly Ionizing Radiation</a:t>
            </a:r>
          </a:p>
        </p:txBody>
      </p:sp>
      <p:sp>
        <p:nvSpPr>
          <p:cNvPr id="61443"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
        <p:nvSpPr>
          <p:cNvPr id="11" name="Oval 6"/>
          <p:cNvSpPr>
            <a:spLocks noChangeArrowheads="1"/>
          </p:cNvSpPr>
          <p:nvPr/>
        </p:nvSpPr>
        <p:spPr bwMode="auto">
          <a:xfrm rot="1155813">
            <a:off x="3600450" y="1211263"/>
            <a:ext cx="2286000" cy="3886200"/>
          </a:xfrm>
          <a:prstGeom prst="ellipse">
            <a:avLst/>
          </a:prstGeom>
          <a:noFill/>
          <a:ln w="101600" algn="ctr">
            <a:solidFill>
              <a:srgbClr val="FFDB43"/>
            </a:solidFill>
            <a:round/>
            <a:headEnd/>
            <a:tailEnd/>
          </a:ln>
          <a:effectLst>
            <a:outerShdw dist="35921" dir="2700000" algn="ctr" rotWithShape="0">
              <a:schemeClr val="tx1"/>
            </a:outerShdw>
          </a:effectLst>
        </p:spPr>
        <p:txBody>
          <a:bodyPr wrap="none" anchor="ctr"/>
          <a:lstStyle/>
          <a:p>
            <a:pPr>
              <a:defRPr/>
            </a:pPr>
            <a:endParaRPr lang="en-US"/>
          </a:p>
        </p:txBody>
      </p:sp>
      <p:sp>
        <p:nvSpPr>
          <p:cNvPr id="12" name="Oval 7"/>
          <p:cNvSpPr>
            <a:spLocks noChangeArrowheads="1"/>
          </p:cNvSpPr>
          <p:nvPr/>
        </p:nvSpPr>
        <p:spPr bwMode="auto">
          <a:xfrm rot="18544867">
            <a:off x="3619500" y="987425"/>
            <a:ext cx="2286000" cy="3886200"/>
          </a:xfrm>
          <a:prstGeom prst="ellipse">
            <a:avLst/>
          </a:prstGeom>
          <a:noFill/>
          <a:ln w="101600" algn="ctr">
            <a:solidFill>
              <a:srgbClr val="FFDB43"/>
            </a:solidFill>
            <a:round/>
            <a:headEnd/>
            <a:tailEnd/>
          </a:ln>
          <a:effectLst>
            <a:outerShdw dist="35921" dir="2700000" algn="ctr" rotWithShape="0">
              <a:schemeClr val="tx1"/>
            </a:outerShdw>
          </a:effectLst>
        </p:spPr>
        <p:txBody>
          <a:bodyPr wrap="none" anchor="ctr"/>
          <a:lstStyle/>
          <a:p>
            <a:pPr>
              <a:defRPr/>
            </a:pPr>
            <a:endParaRPr lang="en-US"/>
          </a:p>
        </p:txBody>
      </p:sp>
      <p:sp>
        <p:nvSpPr>
          <p:cNvPr id="13" name="Oval 8"/>
          <p:cNvSpPr>
            <a:spLocks noChangeArrowheads="1"/>
          </p:cNvSpPr>
          <p:nvPr/>
        </p:nvSpPr>
        <p:spPr bwMode="auto">
          <a:xfrm>
            <a:off x="6057900" y="4016969"/>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14" name="Oval 17"/>
          <p:cNvSpPr>
            <a:spLocks noChangeArrowheads="1"/>
          </p:cNvSpPr>
          <p:nvPr/>
        </p:nvSpPr>
        <p:spPr bwMode="auto">
          <a:xfrm>
            <a:off x="5486400" y="1364256"/>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latin typeface="Times New Roman" pitchFamily="18" charset="0"/>
              </a:rPr>
              <a:t>e</a:t>
            </a:r>
            <a:r>
              <a:rPr lang="en-US" baseline="30000" dirty="0">
                <a:latin typeface="Times New Roman" pitchFamily="18" charset="0"/>
              </a:rPr>
              <a:t>-</a:t>
            </a:r>
          </a:p>
        </p:txBody>
      </p:sp>
      <p:grpSp>
        <p:nvGrpSpPr>
          <p:cNvPr id="2" name="Group 31"/>
          <p:cNvGrpSpPr>
            <a:grpSpLocks/>
          </p:cNvGrpSpPr>
          <p:nvPr/>
        </p:nvGrpSpPr>
        <p:grpSpPr bwMode="auto">
          <a:xfrm>
            <a:off x="4008120" y="1897656"/>
            <a:ext cx="1828800" cy="2057400"/>
            <a:chOff x="2544" y="1920"/>
            <a:chExt cx="1152" cy="1296"/>
          </a:xfrm>
          <a:effectLst>
            <a:glow rad="101600">
              <a:schemeClr val="tx1">
                <a:alpha val="60000"/>
              </a:schemeClr>
            </a:glow>
          </a:effectLst>
        </p:grpSpPr>
        <p:sp>
          <p:nvSpPr>
            <p:cNvPr id="16" name="Oval 4"/>
            <p:cNvSpPr>
              <a:spLocks noChangeArrowheads="1"/>
            </p:cNvSpPr>
            <p:nvPr/>
          </p:nvSpPr>
          <p:spPr bwMode="auto">
            <a:xfrm>
              <a:off x="2928" y="2688"/>
              <a:ext cx="576" cy="528"/>
            </a:xfrm>
            <a:prstGeom prst="ellipse">
              <a:avLst/>
            </a:prstGeom>
            <a:gradFill rotWithShape="1">
              <a:gsLst>
                <a:gs pos="0">
                  <a:schemeClr val="tx1"/>
                </a:gs>
                <a:gs pos="100000">
                  <a:srgbClr val="15C55C"/>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solidFill>
                    <a:srgbClr val="001926"/>
                  </a:solidFill>
                  <a:latin typeface="Times New Roman" pitchFamily="18" charset="0"/>
                </a:rPr>
                <a:t>N</a:t>
              </a:r>
            </a:p>
          </p:txBody>
        </p:sp>
        <p:sp>
          <p:nvSpPr>
            <p:cNvPr id="17" name="Oval 5"/>
            <p:cNvSpPr>
              <a:spLocks noChangeArrowheads="1"/>
            </p:cNvSpPr>
            <p:nvPr/>
          </p:nvSpPr>
          <p:spPr bwMode="auto">
            <a:xfrm>
              <a:off x="2568" y="2535"/>
              <a:ext cx="576" cy="528"/>
            </a:xfrm>
            <a:prstGeom prst="ellipse">
              <a:avLst/>
            </a:prstGeom>
            <a:gradFill rotWithShape="1">
              <a:gsLst>
                <a:gs pos="0">
                  <a:schemeClr val="tx1"/>
                </a:gs>
                <a:gs pos="100000">
                  <a:srgbClr val="FF006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1926"/>
                  </a:solidFill>
                  <a:latin typeface="Times New Roman" pitchFamily="18" charset="0"/>
                </a:rPr>
                <a:t>P</a:t>
              </a:r>
              <a:r>
                <a:rPr lang="en-US" baseline="30000">
                  <a:solidFill>
                    <a:srgbClr val="001926"/>
                  </a:solidFill>
                  <a:latin typeface="Times New Roman" pitchFamily="18" charset="0"/>
                </a:rPr>
                <a:t>+</a:t>
              </a:r>
            </a:p>
          </p:txBody>
        </p:sp>
        <p:sp>
          <p:nvSpPr>
            <p:cNvPr id="18" name="Oval 15"/>
            <p:cNvSpPr>
              <a:spLocks noChangeArrowheads="1"/>
            </p:cNvSpPr>
            <p:nvPr/>
          </p:nvSpPr>
          <p:spPr bwMode="auto">
            <a:xfrm>
              <a:off x="2904" y="2343"/>
              <a:ext cx="576" cy="528"/>
            </a:xfrm>
            <a:prstGeom prst="ellipse">
              <a:avLst/>
            </a:prstGeom>
            <a:gradFill rotWithShape="1">
              <a:gsLst>
                <a:gs pos="0">
                  <a:schemeClr val="tx1"/>
                </a:gs>
                <a:gs pos="100000">
                  <a:srgbClr val="FF006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1926"/>
                  </a:solidFill>
                  <a:latin typeface="Times New Roman" pitchFamily="18" charset="0"/>
                </a:rPr>
                <a:t>P</a:t>
              </a:r>
              <a:r>
                <a:rPr lang="en-US" baseline="30000">
                  <a:solidFill>
                    <a:srgbClr val="001926"/>
                  </a:solidFill>
                  <a:latin typeface="Times New Roman" pitchFamily="18" charset="0"/>
                </a:rPr>
                <a:t>+</a:t>
              </a:r>
            </a:p>
          </p:txBody>
        </p:sp>
        <p:sp>
          <p:nvSpPr>
            <p:cNvPr id="19" name="Oval 13"/>
            <p:cNvSpPr>
              <a:spLocks noChangeArrowheads="1"/>
            </p:cNvSpPr>
            <p:nvPr/>
          </p:nvSpPr>
          <p:spPr bwMode="auto">
            <a:xfrm>
              <a:off x="2544" y="2112"/>
              <a:ext cx="576" cy="528"/>
            </a:xfrm>
            <a:prstGeom prst="ellipse">
              <a:avLst/>
            </a:prstGeom>
            <a:gradFill rotWithShape="1">
              <a:gsLst>
                <a:gs pos="0">
                  <a:schemeClr val="tx1"/>
                </a:gs>
                <a:gs pos="100000">
                  <a:srgbClr val="15C55C"/>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1926"/>
                  </a:solidFill>
                  <a:latin typeface="Times New Roman" pitchFamily="18" charset="0"/>
                </a:rPr>
                <a:t>N</a:t>
              </a:r>
            </a:p>
          </p:txBody>
        </p:sp>
        <p:sp>
          <p:nvSpPr>
            <p:cNvPr id="20" name="Oval 18"/>
            <p:cNvSpPr>
              <a:spLocks noChangeArrowheads="1"/>
            </p:cNvSpPr>
            <p:nvPr/>
          </p:nvSpPr>
          <p:spPr bwMode="auto">
            <a:xfrm>
              <a:off x="2832" y="1920"/>
              <a:ext cx="576" cy="528"/>
            </a:xfrm>
            <a:prstGeom prst="ellipse">
              <a:avLst/>
            </a:prstGeom>
            <a:gradFill rotWithShape="1">
              <a:gsLst>
                <a:gs pos="0">
                  <a:schemeClr val="tx1"/>
                </a:gs>
                <a:gs pos="100000">
                  <a:srgbClr val="FF006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1926"/>
                  </a:solidFill>
                  <a:latin typeface="Times New Roman" pitchFamily="18" charset="0"/>
                </a:rPr>
                <a:t>P</a:t>
              </a:r>
              <a:r>
                <a:rPr lang="en-US" baseline="30000">
                  <a:solidFill>
                    <a:srgbClr val="001926"/>
                  </a:solidFill>
                  <a:latin typeface="Times New Roman" pitchFamily="18" charset="0"/>
                </a:rPr>
                <a:t>+</a:t>
              </a:r>
            </a:p>
          </p:txBody>
        </p:sp>
        <p:sp>
          <p:nvSpPr>
            <p:cNvPr id="21" name="Oval 19"/>
            <p:cNvSpPr>
              <a:spLocks noChangeArrowheads="1"/>
            </p:cNvSpPr>
            <p:nvPr/>
          </p:nvSpPr>
          <p:spPr bwMode="auto">
            <a:xfrm>
              <a:off x="3120" y="2160"/>
              <a:ext cx="576" cy="528"/>
            </a:xfrm>
            <a:prstGeom prst="ellipse">
              <a:avLst/>
            </a:prstGeom>
            <a:gradFill rotWithShape="1">
              <a:gsLst>
                <a:gs pos="0">
                  <a:schemeClr val="tx1"/>
                </a:gs>
                <a:gs pos="100000">
                  <a:srgbClr val="15C55C"/>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1926"/>
                  </a:solidFill>
                  <a:latin typeface="Times New Roman" pitchFamily="18" charset="0"/>
                </a:rPr>
                <a:t>N</a:t>
              </a:r>
            </a:p>
          </p:txBody>
        </p:sp>
      </p:grpSp>
      <p:sp>
        <p:nvSpPr>
          <p:cNvPr id="22" name="Oval 20"/>
          <p:cNvSpPr>
            <a:spLocks noChangeArrowheads="1"/>
          </p:cNvSpPr>
          <p:nvPr/>
        </p:nvSpPr>
        <p:spPr bwMode="auto">
          <a:xfrm>
            <a:off x="3048000" y="1440456"/>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dirty="0">
                <a:latin typeface="Times New Roman" pitchFamily="18" charset="0"/>
              </a:rPr>
              <a:t>e</a:t>
            </a:r>
            <a:r>
              <a:rPr lang="en-US" baseline="30000" dirty="0">
                <a:latin typeface="Times New Roman" pitchFamily="18" charset="0"/>
              </a:rPr>
              <a:t>-</a:t>
            </a:r>
          </a:p>
        </p:txBody>
      </p:sp>
      <p:sp>
        <p:nvSpPr>
          <p:cNvPr id="23" name="Oval 21"/>
          <p:cNvSpPr>
            <a:spLocks noChangeArrowheads="1"/>
          </p:cNvSpPr>
          <p:nvPr/>
        </p:nvSpPr>
        <p:spPr bwMode="auto">
          <a:xfrm>
            <a:off x="3886200" y="4793256"/>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latin typeface="Times New Roman" pitchFamily="18" charset="0"/>
              </a:rPr>
              <a:t>e</a:t>
            </a:r>
            <a:r>
              <a:rPr lang="en-US" baseline="30000">
                <a:latin typeface="Times New Roman" pitchFamily="18" charset="0"/>
              </a:rPr>
              <a:t>-</a:t>
            </a:r>
          </a:p>
        </p:txBody>
      </p:sp>
      <p:sp>
        <p:nvSpPr>
          <p:cNvPr id="24" name="Oval 30"/>
          <p:cNvSpPr>
            <a:spLocks noChangeArrowheads="1"/>
          </p:cNvSpPr>
          <p:nvPr/>
        </p:nvSpPr>
        <p:spPr bwMode="auto">
          <a:xfrm>
            <a:off x="194184" y="2278656"/>
            <a:ext cx="914400" cy="838200"/>
          </a:xfrm>
          <a:prstGeom prst="ellipse">
            <a:avLst/>
          </a:prstGeom>
          <a:gradFill rotWithShape="1">
            <a:gsLst>
              <a:gs pos="0">
                <a:schemeClr val="tx1"/>
              </a:gs>
              <a:gs pos="100000">
                <a:srgbClr val="15C55C"/>
              </a:gs>
            </a:gsLst>
            <a:path path="shape">
              <a:fillToRect l="50000" t="50000" r="50000" b="50000"/>
            </a:path>
          </a:gradFill>
          <a:ln w="9525" algn="ctr">
            <a:noFill/>
            <a:round/>
            <a:headEnd/>
            <a:tailEnd/>
          </a:ln>
          <a:effectLst>
            <a:glow rad="101600">
              <a:srgbClr val="92D050">
                <a:alpha val="60000"/>
              </a:srgb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1926"/>
                </a:solidFill>
                <a:latin typeface="Times New Roman" pitchFamily="18" charset="0"/>
              </a:rPr>
              <a:t>N</a:t>
            </a:r>
          </a:p>
        </p:txBody>
      </p:sp>
      <p:sp>
        <p:nvSpPr>
          <p:cNvPr id="25" name="Text Box 32"/>
          <p:cNvSpPr txBox="1">
            <a:spLocks noChangeArrowheads="1"/>
          </p:cNvSpPr>
          <p:nvPr/>
        </p:nvSpPr>
        <p:spPr bwMode="auto">
          <a:xfrm>
            <a:off x="4724400" y="2049463"/>
            <a:ext cx="609600" cy="1189037"/>
          </a:xfrm>
          <a:prstGeom prst="rect">
            <a:avLst/>
          </a:prstGeom>
          <a:noFill/>
          <a:ln w="9525">
            <a:noFill/>
            <a:miter lim="800000"/>
            <a:headEnd/>
            <a:tailEnd/>
          </a:ln>
          <a:effectLst/>
        </p:spPr>
        <p:txBody>
          <a:bodyPr>
            <a:spAutoFit/>
          </a:bodyPr>
          <a:lstStyle/>
          <a:p>
            <a:pPr>
              <a:spcBef>
                <a:spcPct val="50000"/>
              </a:spcBef>
              <a:defRPr/>
            </a:pPr>
            <a:r>
              <a:rPr lang="el-GR" sz="7200" dirty="0">
                <a:solidFill>
                  <a:srgbClr val="FF0000"/>
                </a:solidFill>
                <a:effectLst>
                  <a:outerShdw blurRad="38100" dist="38100" dir="2700000" algn="tl">
                    <a:srgbClr val="C0C0C0"/>
                  </a:outerShdw>
                </a:effectLst>
                <a:latin typeface="Times New Roman" pitchFamily="18" charset="0"/>
                <a:cs typeface="Times New Roman" pitchFamily="18" charset="0"/>
              </a:rPr>
              <a:t>γ</a:t>
            </a:r>
          </a:p>
        </p:txBody>
      </p:sp>
      <p:sp>
        <p:nvSpPr>
          <p:cNvPr id="26" name="Oval 33"/>
          <p:cNvSpPr>
            <a:spLocks noChangeArrowheads="1"/>
          </p:cNvSpPr>
          <p:nvPr/>
        </p:nvSpPr>
        <p:spPr bwMode="auto">
          <a:xfrm>
            <a:off x="4953000" y="2278656"/>
            <a:ext cx="914400" cy="838200"/>
          </a:xfrm>
          <a:prstGeom prst="ellipse">
            <a:avLst/>
          </a:prstGeom>
          <a:gradFill rotWithShape="1">
            <a:gsLst>
              <a:gs pos="0">
                <a:schemeClr val="tx1"/>
              </a:gs>
              <a:gs pos="100000">
                <a:srgbClr val="15C55C"/>
              </a:gs>
            </a:gsLst>
            <a:path path="shape">
              <a:fillToRect l="50000" t="50000" r="50000" b="50000"/>
            </a:path>
          </a:gradFill>
          <a:ln w="9525" algn="ctr">
            <a:noFill/>
            <a:round/>
            <a:headEnd/>
            <a:tailEnd/>
          </a:ln>
          <a:effectLst>
            <a:glow rad="101600">
              <a:srgbClr val="92D050">
                <a:alpha val="60000"/>
              </a:srgbClr>
            </a:glow>
            <a:outerShdw dist="35921" dir="2700000" algn="ctr" rotWithShape="0">
              <a:schemeClr val="tx1"/>
            </a:outerShdw>
          </a:effectLst>
        </p:spPr>
        <p:txBody>
          <a:bodyPr wrap="none" anchor="ctr"/>
          <a:lstStyle/>
          <a:p>
            <a:pPr marL="342900" indent="-342900" algn="ctr">
              <a:buFont typeface="Wingdings" pitchFamily="2" charset="2"/>
              <a:buNone/>
              <a:defRPr/>
            </a:pPr>
            <a:r>
              <a:rPr lang="en-US">
                <a:solidFill>
                  <a:srgbClr val="001926"/>
                </a:solidFill>
                <a:latin typeface="Times New Roman" pitchFamily="18" charset="0"/>
              </a:rPr>
              <a:t>N</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nodeType="afterEffect">
                                  <p:stCondLst>
                                    <p:cond delay="0"/>
                                  </p:stCondLst>
                                  <p:childTnLst>
                                    <p:animMotion origin="layout" path="M -0.00139 0.01806 C -0.01459 0.02477 -0.02778 0.03171 -0.04167 0.03519 C -0.05556 0.03866 -0.06858 0.04097 -0.08525 0.03958 C -0.10191 0.03819 -0.11806 0.03958 -0.14167 0.02662 C -0.16528 0.01366 -0.2 -0.01042 -0.22709 -0.03773 C -0.25417 -0.06505 -0.28507 -0.09977 -0.30452 -0.13681 C -0.32396 -0.17384 -0.33837 -0.22338 -0.34323 -0.25926 C -0.34809 -0.29514 -0.34636 -0.32755 -0.33351 -0.35185 C -0.32066 -0.37616 -0.29462 -0.40162 -0.2658 -0.40556 C -0.23698 -0.40949 -0.19271 -0.3919 -0.16094 -0.37546 C -0.12917 -0.35903 -0.10191 -0.33681 -0.07552 -0.30671 C -0.04914 -0.27662 -0.01945 -0.23079 -0.00295 -0.19491 C 0.01354 -0.15903 0.02083 -0.12176 0.02291 -0.09167 C 0.025 -0.06157 0.01736 -0.03796 0.00989 -0.01412 C 0.00989 -0.01389 -0.00139 0.01806 -0.00139 0.01829 Z " pathEditMode="relative" rAng="0" ptsTypes="aaaaaaaaaaaaaaa">
                                      <p:cBhvr>
                                        <p:cTn id="6" dur="500" fill="hold"/>
                                        <p:tgtEl>
                                          <p:spTgt spid="13"/>
                                        </p:tgtEl>
                                        <p:attrNameLst>
                                          <p:attrName>ppt_x</p:attrName>
                                          <p:attrName>ppt_y</p:attrName>
                                        </p:attrNameLst>
                                      </p:cBhvr>
                                      <p:rCtr x="-16000" y="-20200"/>
                                    </p:animMotion>
                                  </p:childTnLst>
                                </p:cTn>
                              </p:par>
                              <p:par>
                                <p:cTn id="7" presetID="0" presetClass="path" presetSubtype="0" repeatCount="indefinite" accel="50000" decel="50000" fill="hold" nodeType="withEffect">
                                  <p:stCondLst>
                                    <p:cond delay="0"/>
                                  </p:stCondLst>
                                  <p:childTnLst>
                                    <p:animMotion origin="layout" path="M 0 0 L 0.02292 0.04862 L 0.03334 0.12084 L 0.03334 0.17917 L 0.0198 0.26806 L -0.00937 0.35695 L -0.04375 0.42778 L -0.06875 0.45834 L -0.09791 0.48612 L -0.13125 0.50417 L -0.15833 0.50556 L -0.18854 0.49862 L -0.20312 0.475 L -0.21145 0.46112 L -0.22916 0.42223 L -0.23645 0.3875 L -0.2427 0.32917 L -0.24062 0.27917 L -0.23125 0.2125 L -0.21666 0.15695 L -0.19583 0.09584 L -0.1677 0.04445 L -0.14062 0.00695 L -0.10416 -0.02638 L -0.07395 -0.04027 L -0.0552 -0.04027 L -0.0302 -0.03333 L -0.01458 -0.02083 L 0 0 Z " pathEditMode="relative" ptsTypes="AAAAAAAAAAAAAAAAAAAAAAAAAAAAA">
                                      <p:cBhvr>
                                        <p:cTn id="8" dur="500" fill="hold"/>
                                        <p:tgtEl>
                                          <p:spTgt spid="14"/>
                                        </p:tgtEl>
                                        <p:attrNameLst>
                                          <p:attrName>ppt_x</p:attrName>
                                          <p:attrName>ppt_y</p:attrName>
                                        </p:attrNameLst>
                                      </p:cBhvr>
                                    </p:animMotion>
                                  </p:childTnLst>
                                </p:cTn>
                              </p:par>
                              <p:par>
                                <p:cTn id="9" presetID="0" presetClass="path" presetSubtype="0" repeatCount="indefinite" accel="50000" decel="50000" fill="hold" nodeType="withEffect">
                                  <p:stCondLst>
                                    <p:cond delay="0"/>
                                  </p:stCondLst>
                                  <p:childTnLst>
                                    <p:animMotion origin="layout" path="M 8.67362E-19 -6.66667E-6 L 0.03959 -0.03195 L 0.08125 -0.03612 L 0.12188 -0.02501 L 0.18855 0.00971 L 0.22709 0.04305 L 0.275 0.0986 L 0.29271 0.12499 L 0.32292 0.18194 L 0.3448 0.26249 L 0.34584 0.30694 L 0.32084 0.39166 L 0.28438 0.40555 L 0.25521 0.4111 L 0.22084 0.40971 L 0.19063 0.40277 L 0.15938 0.38471 L 0.1125 0.3486 L 0.0625 0.2986 L 0.02917 0.25416 L 0.00417 0.20833 L -0.01041 0.15971 L -0.02187 0.11249 L -0.02395 0.0611 L -0.01458 0.02916 L 8.67362E-19 -6.66667E-6 Z " pathEditMode="relative" ptsTypes="AAAAAAAAAAAAAAAAAAAAAAAAAA">
                                      <p:cBhvr>
                                        <p:cTn id="10" dur="500" fill="hold"/>
                                        <p:tgtEl>
                                          <p:spTgt spid="22"/>
                                        </p:tgtEl>
                                        <p:attrNameLst>
                                          <p:attrName>ppt_x</p:attrName>
                                          <p:attrName>ppt_y</p:attrName>
                                        </p:attrNameLst>
                                      </p:cBhvr>
                                    </p:animMotion>
                                  </p:childTnLst>
                                </p:cTn>
                              </p:par>
                              <p:par>
                                <p:cTn id="11" presetID="0" presetClass="path" presetSubtype="0" repeatCount="indefinite" accel="50000" decel="50000" fill="hold" nodeType="withEffect">
                                  <p:stCondLst>
                                    <p:cond delay="0"/>
                                  </p:stCondLst>
                                  <p:childTnLst>
                                    <p:animMotion origin="layout" path="M 3.33333E-6 8.88889E-6 L -0.03021 -0.02754 L -0.05 -0.07175 L -0.05851 -0.11064 L -0.0632 -0.17106 L -0.05955 -0.23888 L -0.04063 -0.33078 L -0.01511 -0.40509 L 0.01875 -0.46666 L 0.06319 -0.51574 L 0.09045 -0.53333 L 0.12448 -0.53958 L 0.15555 -0.52962 L 0.1783 -0.50439 L 0.19618 -0.46411 L 0.21128 -0.38611 L 0.21128 -0.32824 L 0.20382 -0.25902 L 0.18958 -0.19629 L 0.17534 -0.15462 L 0.15937 -0.11689 L 0.14531 -0.0868 L 0.1283 -0.06041 L 0.09427 -0.02268 L 0.06319 8.88889E-6 L 0.03767 0.00626 L 0.01406 0.00626 L 3.33333E-6 8.88889E-6 Z " pathEditMode="relative" ptsTypes="AAAAAAAAAAAAAAAAAAAAAAAAAAAA">
                                      <p:cBhvr>
                                        <p:cTn id="12" dur="500" fill="hold"/>
                                        <p:tgtEl>
                                          <p:spTgt spid="23"/>
                                        </p:tgtEl>
                                        <p:attrNameLst>
                                          <p:attrName>ppt_x</p:attrName>
                                          <p:attrName>ppt_y</p:attrName>
                                        </p:attrNameLst>
                                      </p:cBhvr>
                                    </p:animMotion>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childTnLst>
                                </p:cTn>
                              </p:par>
                            </p:childTnLst>
                          </p:cTn>
                        </p:par>
                        <p:par>
                          <p:cTn id="16" fill="hold">
                            <p:stCondLst>
                              <p:cond delay="500"/>
                            </p:stCondLst>
                            <p:childTnLst>
                              <p:par>
                                <p:cTn id="17" presetID="0" presetClass="path" presetSubtype="0" accel="50000" decel="50000" fill="hold" nodeType="afterEffect">
                                  <p:stCondLst>
                                    <p:cond delay="0"/>
                                  </p:stCondLst>
                                  <p:childTnLst>
                                    <p:animMotion origin="layout" path="M 3.33333E-6 5.55556E-6 L 0.49167 0.04445 " pathEditMode="relative" ptsTypes="AA">
                                      <p:cBhvr>
                                        <p:cTn id="18" dur="500" fill="hold"/>
                                        <p:tgtEl>
                                          <p:spTgt spid="24"/>
                                        </p:tgtEl>
                                        <p:attrNameLst>
                                          <p:attrName>ppt_x</p:attrName>
                                          <p:attrName>ppt_y</p:attrName>
                                        </p:attrNameLst>
                                      </p:cBhvr>
                                    </p:animMotion>
                                  </p:childTnLst>
                                </p:cTn>
                              </p:par>
                            </p:childTnLst>
                          </p:cTn>
                        </p:par>
                        <p:par>
                          <p:cTn id="19" fill="hold">
                            <p:stCondLst>
                              <p:cond delay="1000"/>
                            </p:stCondLst>
                            <p:childTnLst>
                              <p:par>
                                <p:cTn id="20" presetID="1" presetClass="exit" presetSubtype="0" fill="hold" nodeType="afterEffect">
                                  <p:stCondLst>
                                    <p:cond delay="0"/>
                                  </p:stCondLst>
                                  <p:childTnLst>
                                    <p:set>
                                      <p:cBhvr>
                                        <p:cTn id="21" dur="1" fill="hold">
                                          <p:stCondLst>
                                            <p:cond delay="0"/>
                                          </p:stCondLst>
                                        </p:cTn>
                                        <p:tgtEl>
                                          <p:spTgt spid="24"/>
                                        </p:tgtEl>
                                        <p:attrNameLst>
                                          <p:attrName>style.visibility</p:attrName>
                                        </p:attrNameLst>
                                      </p:cBhvr>
                                      <p:to>
                                        <p:strVal val="hidden"/>
                                      </p:to>
                                    </p:set>
                                  </p:childTnLst>
                                </p:cTn>
                              </p:par>
                            </p:childTnLst>
                          </p:cTn>
                        </p:par>
                        <p:par>
                          <p:cTn id="22" fill="hold">
                            <p:stCondLst>
                              <p:cond delay="1000"/>
                            </p:stCondLst>
                            <p:childTnLst>
                              <p:par>
                                <p:cTn id="23" presetID="35" presetClass="emph" presetSubtype="0" repeatCount="8000" fill="hold" nodeType="afterEffect">
                                  <p:stCondLst>
                                    <p:cond delay="0"/>
                                  </p:stCondLst>
                                  <p:childTnLst>
                                    <p:anim calcmode="discrete" valueType="str">
                                      <p:cBhvr>
                                        <p:cTn id="24" dur="150" fill="hold"/>
                                        <p:tgtEl>
                                          <p:spTgt spid="2"/>
                                        </p:tgtEl>
                                        <p:attrNameLst>
                                          <p:attrName>style.visibility</p:attrName>
                                        </p:attrNameLst>
                                      </p:cBhvr>
                                      <p:tavLst>
                                        <p:tav tm="0">
                                          <p:val>
                                            <p:strVal val="hidden"/>
                                          </p:val>
                                        </p:tav>
                                        <p:tav tm="50000">
                                          <p:val>
                                            <p:strVal val="visible"/>
                                          </p:val>
                                        </p:tav>
                                      </p:tavLst>
                                    </p:anim>
                                  </p:childTnLst>
                                </p:cTn>
                              </p:par>
                            </p:childTnLst>
                          </p:cTn>
                        </p:par>
                        <p:par>
                          <p:cTn id="25" fill="hold">
                            <p:stCondLst>
                              <p:cond delay="2200"/>
                            </p:stCondLst>
                            <p:childTnLst>
                              <p:par>
                                <p:cTn id="26" presetID="1"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childTnLst>
                          </p:cTn>
                        </p:par>
                        <p:par>
                          <p:cTn id="30" fill="hold">
                            <p:stCondLst>
                              <p:cond delay="2200"/>
                            </p:stCondLst>
                            <p:childTnLst>
                              <p:par>
                                <p:cTn id="31" presetID="0" presetClass="path" presetSubtype="0" accel="50000" decel="50000" fill="hold" grpId="1" nodeType="afterEffect">
                                  <p:stCondLst>
                                    <p:cond delay="0"/>
                                  </p:stCondLst>
                                  <p:childTnLst>
                                    <p:animMotion origin="layout" path="M 0 0.05232 L 0.35833 -0.10324 " pathEditMode="relative" rAng="0" ptsTypes="AA">
                                      <p:cBhvr>
                                        <p:cTn id="32" dur="500" fill="hold"/>
                                        <p:tgtEl>
                                          <p:spTgt spid="25"/>
                                        </p:tgtEl>
                                        <p:attrNameLst>
                                          <p:attrName>ppt_x</p:attrName>
                                          <p:attrName>ppt_y</p:attrName>
                                        </p:attrNameLst>
                                      </p:cBhvr>
                                      <p:rCtr x="17900" y="-7800"/>
                                    </p:animMotion>
                                  </p:childTnLst>
                                </p:cTn>
                              </p:par>
                              <p:par>
                                <p:cTn id="33" presetID="0" presetClass="path" presetSubtype="0" accel="50000" decel="50000" fill="hold" nodeType="withEffect">
                                  <p:stCondLst>
                                    <p:cond delay="0"/>
                                  </p:stCondLst>
                                  <p:childTnLst>
                                    <p:animMotion origin="layout" path="M 0 0 L 0.325 0.25555 " pathEditMode="relative" ptsTypes="AA">
                                      <p:cBhvr>
                                        <p:cTn id="34" dur="1000" fill="hold"/>
                                        <p:tgtEl>
                                          <p:spTgt spid="26"/>
                                        </p:tgtEl>
                                        <p:attrNameLst>
                                          <p:attrName>ppt_x</p:attrName>
                                          <p:attrName>ppt_y</p:attrName>
                                        </p:attrNameLst>
                                      </p:cBhvr>
                                    </p:animMotion>
                                  </p:childTnLst>
                                </p:cTn>
                              </p:par>
                            </p:childTnLst>
                          </p:cTn>
                        </p:par>
                        <p:par>
                          <p:cTn id="35" fill="hold">
                            <p:stCondLst>
                              <p:cond delay="3200"/>
                            </p:stCondLst>
                            <p:childTnLst>
                              <p:par>
                                <p:cTn id="36" presetID="1" presetClass="exit" presetSubtype="0" fill="hold" grpId="2" nodeType="after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P spid="25" grpId="2"/>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pPr eaLnBrk="1" hangingPunct="1"/>
            <a:r>
              <a:rPr lang="en-US" smtClean="0"/>
              <a:t>Indirectly Ionizing Radiation</a:t>
            </a:r>
          </a:p>
        </p:txBody>
      </p:sp>
      <p:sp>
        <p:nvSpPr>
          <p:cNvPr id="3077" name="Rectangle 3"/>
          <p:cNvSpPr>
            <a:spLocks noGrp="1" noChangeArrowheads="1"/>
          </p:cNvSpPr>
          <p:nvPr>
            <p:ph idx="1"/>
          </p:nvPr>
        </p:nvSpPr>
        <p:spPr>
          <a:xfrm>
            <a:off x="255588" y="1398588"/>
            <a:ext cx="8431212" cy="2711450"/>
          </a:xfrm>
          <a:noFill/>
        </p:spPr>
        <p:txBody>
          <a:bodyPr/>
          <a:lstStyle/>
          <a:p>
            <a:pPr eaLnBrk="1" hangingPunct="1"/>
            <a:r>
              <a:rPr lang="en-US" dirty="0" smtClean="0"/>
              <a:t>Reactions in Biological Systems </a:t>
            </a:r>
          </a:p>
          <a:p>
            <a:pPr lvl="1" eaLnBrk="1" hangingPunct="1"/>
            <a:r>
              <a:rPr lang="en-US" dirty="0" smtClean="0"/>
              <a:t>Fast </a:t>
            </a:r>
            <a:r>
              <a:rPr lang="en-US" baseline="-25000" dirty="0" smtClean="0"/>
              <a:t>0</a:t>
            </a:r>
            <a:r>
              <a:rPr lang="en-US" dirty="0" smtClean="0"/>
              <a:t>n</a:t>
            </a:r>
            <a:r>
              <a:rPr lang="en-US" baseline="30000" dirty="0" smtClean="0"/>
              <a:t>1</a:t>
            </a:r>
            <a:r>
              <a:rPr lang="en-US" dirty="0" smtClean="0"/>
              <a:t> lose energy in soft tissue largely by repeated scattering interactions with H nuclei</a:t>
            </a:r>
          </a:p>
          <a:p>
            <a:pPr lvl="1" eaLnBrk="1" hangingPunct="1"/>
            <a:r>
              <a:rPr lang="en-US" dirty="0" smtClean="0"/>
              <a:t>Slow </a:t>
            </a:r>
            <a:r>
              <a:rPr lang="en-US" baseline="-25000" dirty="0" smtClean="0"/>
              <a:t>0</a:t>
            </a:r>
            <a:r>
              <a:rPr lang="en-US" dirty="0" smtClean="0"/>
              <a:t>n</a:t>
            </a:r>
            <a:r>
              <a:rPr lang="en-US" baseline="30000" dirty="0" smtClean="0"/>
              <a:t>1</a:t>
            </a:r>
            <a:r>
              <a:rPr lang="en-US" dirty="0" smtClean="0"/>
              <a:t> captured in soft tissue and release energy in one of two principal mechanisms:</a:t>
            </a:r>
            <a:endParaRPr lang="en-US" baseline="30000" dirty="0" smtClean="0"/>
          </a:p>
        </p:txBody>
      </p:sp>
      <p:sp>
        <p:nvSpPr>
          <p:cNvPr id="3078"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graphicFrame>
        <p:nvGraphicFramePr>
          <p:cNvPr id="3074" name="Object 6"/>
          <p:cNvGraphicFramePr>
            <a:graphicFrameLocks noChangeAspect="1"/>
          </p:cNvGraphicFramePr>
          <p:nvPr>
            <p:extLst>
              <p:ext uri="{D42A27DB-BD31-4B8C-83A1-F6EECF244321}">
                <p14:modId xmlns:p14="http://schemas.microsoft.com/office/powerpoint/2010/main" val="1923847572"/>
              </p:ext>
            </p:extLst>
          </p:nvPr>
        </p:nvGraphicFramePr>
        <p:xfrm>
          <a:off x="1095375" y="4100513"/>
          <a:ext cx="3986213" cy="914400"/>
        </p:xfrm>
        <a:graphic>
          <a:graphicData uri="http://schemas.openxmlformats.org/presentationml/2006/ole">
            <mc:AlternateContent xmlns:mc="http://schemas.openxmlformats.org/markup-compatibility/2006">
              <mc:Choice xmlns:v="urn:schemas-microsoft-com:vml" Requires="v">
                <p:oleObj spid="_x0000_s3104" name="Equation" r:id="rId4" imgW="1040948" imgH="241195" progId="Equation.3">
                  <p:embed/>
                </p:oleObj>
              </mc:Choice>
              <mc:Fallback>
                <p:oleObj name="Equation" r:id="rId4" imgW="1040948" imgH="241195"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5375" y="4100513"/>
                        <a:ext cx="3986213"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9" name="Text Box 8"/>
          <p:cNvSpPr txBox="1">
            <a:spLocks noChangeArrowheads="1"/>
          </p:cNvSpPr>
          <p:nvPr/>
        </p:nvSpPr>
        <p:spPr bwMode="auto">
          <a:xfrm>
            <a:off x="4999038" y="4311651"/>
            <a:ext cx="1981200" cy="522287"/>
          </a:xfrm>
          <a:prstGeom prst="rect">
            <a:avLst/>
          </a:prstGeom>
          <a:noFill/>
          <a:ln w="9525">
            <a:noFill/>
            <a:miter lim="800000"/>
            <a:headEnd/>
            <a:tailEnd/>
          </a:ln>
        </p:spPr>
        <p:txBody>
          <a:bodyPr>
            <a:spAutoFit/>
          </a:bodyPr>
          <a:lstStyle/>
          <a:p>
            <a:pPr>
              <a:spcBef>
                <a:spcPct val="50000"/>
              </a:spcBef>
            </a:pPr>
            <a:r>
              <a:rPr lang="en-US" sz="2800">
                <a:solidFill>
                  <a:srgbClr val="001926"/>
                </a:solidFill>
                <a:latin typeface="Arial" pitchFamily="34" charset="0"/>
              </a:rPr>
              <a:t>(2.2 MeV)</a:t>
            </a:r>
          </a:p>
        </p:txBody>
      </p:sp>
      <p:sp>
        <p:nvSpPr>
          <p:cNvPr id="3080" name="Text Box 9"/>
          <p:cNvSpPr txBox="1">
            <a:spLocks noChangeArrowheads="1"/>
          </p:cNvSpPr>
          <p:nvPr/>
        </p:nvSpPr>
        <p:spPr bwMode="auto">
          <a:xfrm>
            <a:off x="6705600" y="4281488"/>
            <a:ext cx="1981200" cy="523875"/>
          </a:xfrm>
          <a:prstGeom prst="rect">
            <a:avLst/>
          </a:prstGeom>
          <a:noFill/>
          <a:ln w="9525">
            <a:noFill/>
            <a:miter lim="800000"/>
            <a:headEnd/>
            <a:tailEnd/>
          </a:ln>
        </p:spPr>
        <p:txBody>
          <a:bodyPr>
            <a:spAutoFit/>
          </a:bodyPr>
          <a:lstStyle/>
          <a:p>
            <a:pPr>
              <a:spcBef>
                <a:spcPct val="50000"/>
              </a:spcBef>
            </a:pPr>
            <a:r>
              <a:rPr lang="en-US" sz="2800">
                <a:solidFill>
                  <a:srgbClr val="001926"/>
                </a:solidFill>
                <a:latin typeface="Arial" pitchFamily="34" charset="0"/>
                <a:cs typeface="Arial" pitchFamily="34" charset="0"/>
              </a:rPr>
              <a:t>and</a:t>
            </a:r>
          </a:p>
        </p:txBody>
      </p:sp>
      <p:graphicFrame>
        <p:nvGraphicFramePr>
          <p:cNvPr id="3075" name="Object 10"/>
          <p:cNvGraphicFramePr>
            <a:graphicFrameLocks noChangeAspect="1"/>
          </p:cNvGraphicFramePr>
          <p:nvPr>
            <p:extLst>
              <p:ext uri="{D42A27DB-BD31-4B8C-83A1-F6EECF244321}">
                <p14:modId xmlns:p14="http://schemas.microsoft.com/office/powerpoint/2010/main" val="1132755271"/>
              </p:ext>
            </p:extLst>
          </p:nvPr>
        </p:nvGraphicFramePr>
        <p:xfrm>
          <a:off x="1219200" y="5167313"/>
          <a:ext cx="5008563" cy="914400"/>
        </p:xfrm>
        <a:graphic>
          <a:graphicData uri="http://schemas.openxmlformats.org/presentationml/2006/ole">
            <mc:AlternateContent xmlns:mc="http://schemas.openxmlformats.org/markup-compatibility/2006">
              <mc:Choice xmlns:v="urn:schemas-microsoft-com:vml" Requires="v">
                <p:oleObj spid="_x0000_s3105" name="Equation" r:id="rId6" imgW="1308100" imgH="241300" progId="Equation.3">
                  <p:embed/>
                </p:oleObj>
              </mc:Choice>
              <mc:Fallback>
                <p:oleObj name="Equation" r:id="rId6" imgW="1308100" imgH="241300" progId="Equation.3">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9200" y="5167313"/>
                        <a:ext cx="5008563"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1" name="Text Box 12"/>
          <p:cNvSpPr txBox="1">
            <a:spLocks noChangeArrowheads="1"/>
          </p:cNvSpPr>
          <p:nvPr/>
        </p:nvSpPr>
        <p:spPr bwMode="auto">
          <a:xfrm>
            <a:off x="6172200" y="5395913"/>
            <a:ext cx="1981200" cy="522288"/>
          </a:xfrm>
          <a:prstGeom prst="rect">
            <a:avLst/>
          </a:prstGeom>
          <a:noFill/>
          <a:ln w="9525">
            <a:noFill/>
            <a:miter lim="800000"/>
            <a:headEnd/>
            <a:tailEnd/>
          </a:ln>
        </p:spPr>
        <p:txBody>
          <a:bodyPr>
            <a:spAutoFit/>
          </a:bodyPr>
          <a:lstStyle/>
          <a:p>
            <a:pPr>
              <a:spcBef>
                <a:spcPct val="50000"/>
              </a:spcBef>
            </a:pPr>
            <a:r>
              <a:rPr lang="en-US" sz="2800">
                <a:solidFill>
                  <a:srgbClr val="001926"/>
                </a:solidFill>
                <a:latin typeface="Arial" pitchFamily="34" charset="0"/>
                <a:cs typeface="Arial" pitchFamily="34" charset="0"/>
              </a:rPr>
              <a:t>(0.66 MeV)</a:t>
            </a:r>
          </a:p>
        </p:txBody>
      </p:sp>
    </p:spTree>
  </p:cSld>
  <p:clrMapOvr>
    <a:masterClrMapping/>
  </p:clrMapOvr>
  <p:transition spd="med">
    <p:wipe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smtClean="0"/>
              <a:t>Indirectly Ionizing Radiation</a:t>
            </a:r>
          </a:p>
        </p:txBody>
      </p:sp>
      <p:sp>
        <p:nvSpPr>
          <p:cNvPr id="62467" name="Rectangle 3"/>
          <p:cNvSpPr>
            <a:spLocks noGrp="1" noChangeArrowheads="1"/>
          </p:cNvSpPr>
          <p:nvPr>
            <p:ph idx="1"/>
          </p:nvPr>
        </p:nvSpPr>
        <p:spPr>
          <a:xfrm>
            <a:off x="303213" y="1637241"/>
            <a:ext cx="8431212" cy="2711450"/>
          </a:xfrm>
          <a:noFill/>
        </p:spPr>
        <p:txBody>
          <a:bodyPr/>
          <a:lstStyle/>
          <a:p>
            <a:pPr lvl="1" eaLnBrk="1" hangingPunct="1"/>
            <a:r>
              <a:rPr lang="el-GR" dirty="0" smtClean="0">
                <a:latin typeface="Times New Roman" pitchFamily="18" charset="0"/>
                <a:cs typeface="Times New Roman" pitchFamily="18" charset="0"/>
              </a:rPr>
              <a:t>γ</a:t>
            </a:r>
            <a:r>
              <a:rPr lang="en-US" dirty="0" smtClean="0"/>
              <a:t> and </a:t>
            </a:r>
            <a:r>
              <a:rPr lang="en-US" baseline="-25000" dirty="0" smtClean="0"/>
              <a:t>1</a:t>
            </a:r>
            <a:r>
              <a:rPr lang="en-US" dirty="0" smtClean="0"/>
              <a:t>p</a:t>
            </a:r>
            <a:r>
              <a:rPr lang="en-US" baseline="30000" dirty="0" smtClean="0"/>
              <a:t>0</a:t>
            </a:r>
            <a:r>
              <a:rPr lang="en-US" dirty="0" smtClean="0"/>
              <a:t> energies may be absorbed in tissue and cause damage that can result in harmful effects</a:t>
            </a:r>
          </a:p>
        </p:txBody>
      </p:sp>
      <p:sp>
        <p:nvSpPr>
          <p:cNvPr id="62468"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Radiation Shielding</a:t>
            </a:r>
          </a:p>
        </p:txBody>
      </p:sp>
      <p:sp>
        <p:nvSpPr>
          <p:cNvPr id="63491" name="Rectangle 3"/>
          <p:cNvSpPr>
            <a:spLocks noGrp="1" noChangeArrowheads="1"/>
          </p:cNvSpPr>
          <p:nvPr>
            <p:ph idx="1"/>
          </p:nvPr>
        </p:nvSpPr>
        <p:spPr>
          <a:xfrm>
            <a:off x="356394" y="1518708"/>
            <a:ext cx="8431212" cy="4835525"/>
          </a:xfrm>
          <a:noFill/>
        </p:spPr>
        <p:txBody>
          <a:bodyPr/>
          <a:lstStyle/>
          <a:p>
            <a:pPr eaLnBrk="1" hangingPunct="1"/>
            <a:r>
              <a:rPr lang="en-US" dirty="0" smtClean="0"/>
              <a:t>Radiation Shielding</a:t>
            </a:r>
          </a:p>
          <a:p>
            <a:pPr lvl="1" eaLnBrk="1" hangingPunct="1"/>
            <a:r>
              <a:rPr lang="en-US" dirty="0" smtClean="0"/>
              <a:t>Principles applicable to all radiation types, regardless of energy </a:t>
            </a:r>
          </a:p>
          <a:p>
            <a:pPr lvl="1" eaLnBrk="1" hangingPunct="1"/>
            <a:r>
              <a:rPr lang="en-US" dirty="0" smtClean="0"/>
              <a:t>Application varies quantitatively, depending on source type, intensity and energy</a:t>
            </a:r>
          </a:p>
          <a:p>
            <a:pPr lvl="2" eaLnBrk="1" hangingPunct="1"/>
            <a:r>
              <a:rPr lang="en-US" dirty="0" smtClean="0"/>
              <a:t>Directly ionizing particles —reduces personnel exposure to 0</a:t>
            </a:r>
          </a:p>
          <a:p>
            <a:pPr lvl="2" eaLnBrk="1" hangingPunct="1"/>
            <a:r>
              <a:rPr lang="en-US" dirty="0" smtClean="0"/>
              <a:t>Indirectly ionizing — exposure can be minimized consistent with ALARA philosophy</a:t>
            </a:r>
          </a:p>
        </p:txBody>
      </p:sp>
      <p:sp>
        <p:nvSpPr>
          <p:cNvPr id="63492"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smtClean="0"/>
              <a:t>Radiation Shielding</a:t>
            </a:r>
          </a:p>
        </p:txBody>
      </p:sp>
      <p:sp>
        <p:nvSpPr>
          <p:cNvPr id="64515" name="Rectangle 3"/>
          <p:cNvSpPr>
            <a:spLocks noGrp="1" noChangeArrowheads="1"/>
          </p:cNvSpPr>
          <p:nvPr>
            <p:ph idx="1"/>
          </p:nvPr>
        </p:nvSpPr>
        <p:spPr>
          <a:xfrm>
            <a:off x="356394" y="1501775"/>
            <a:ext cx="8431212" cy="4835525"/>
          </a:xfrm>
          <a:noFill/>
        </p:spPr>
        <p:txBody>
          <a:bodyPr/>
          <a:lstStyle/>
          <a:p>
            <a:pPr eaLnBrk="1" hangingPunct="1"/>
            <a:r>
              <a:rPr lang="en-US" dirty="0" smtClean="0"/>
              <a:t>Shielding Gammas and X-Rays</a:t>
            </a:r>
          </a:p>
          <a:p>
            <a:pPr lvl="1" eaLnBrk="1" hangingPunct="1"/>
            <a:r>
              <a:rPr lang="en-US" dirty="0" smtClean="0"/>
              <a:t>Photons removed from incoming beam on basis of probability of interaction such as photoelectric effect, Compton scattering, or pair production </a:t>
            </a:r>
          </a:p>
          <a:p>
            <a:pPr lvl="1" eaLnBrk="1" hangingPunct="1"/>
            <a:r>
              <a:rPr lang="en-US" dirty="0" smtClean="0"/>
              <a:t>Process called attenuation</a:t>
            </a:r>
          </a:p>
          <a:p>
            <a:pPr lvl="1" eaLnBrk="1" hangingPunct="1"/>
            <a:r>
              <a:rPr lang="en-US" dirty="0" smtClean="0"/>
              <a:t>Intensity is </a:t>
            </a:r>
            <a:r>
              <a:rPr lang="en-US" dirty="0" smtClean="0">
                <a:sym typeface="Wingdings" pitchFamily="2" charset="2"/>
              </a:rPr>
              <a:t></a:t>
            </a:r>
            <a:r>
              <a:rPr lang="en-US" dirty="0" smtClean="0"/>
              <a:t> exponentially with shielding thickness and only approaches 0 for large thicknesses, but never actually = 0</a:t>
            </a:r>
          </a:p>
        </p:txBody>
      </p:sp>
      <p:sp>
        <p:nvSpPr>
          <p:cNvPr id="64516"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smtClean="0"/>
              <a:t>Radiation Shielding</a:t>
            </a:r>
          </a:p>
        </p:txBody>
      </p:sp>
      <p:sp>
        <p:nvSpPr>
          <p:cNvPr id="65539" name="Rectangle 3"/>
          <p:cNvSpPr>
            <a:spLocks noGrp="1" noChangeArrowheads="1"/>
          </p:cNvSpPr>
          <p:nvPr>
            <p:ph idx="1"/>
          </p:nvPr>
        </p:nvSpPr>
        <p:spPr>
          <a:xfrm>
            <a:off x="356394" y="1518709"/>
            <a:ext cx="8431212" cy="4835525"/>
          </a:xfrm>
          <a:noFill/>
        </p:spPr>
        <p:txBody>
          <a:bodyPr/>
          <a:lstStyle/>
          <a:p>
            <a:pPr lvl="1" eaLnBrk="1" hangingPunct="1"/>
            <a:r>
              <a:rPr lang="en-US" dirty="0" smtClean="0"/>
              <a:t>Important shielding considerations</a:t>
            </a:r>
          </a:p>
          <a:p>
            <a:pPr lvl="2" eaLnBrk="1" hangingPunct="1"/>
            <a:r>
              <a:rPr lang="en-US" dirty="0" smtClean="0"/>
              <a:t>Shielding present does not imply adequate protection</a:t>
            </a:r>
          </a:p>
          <a:p>
            <a:pPr lvl="2" eaLnBrk="1" hangingPunct="1"/>
            <a:r>
              <a:rPr lang="en-US" dirty="0" smtClean="0"/>
              <a:t>Wall or partition not necessarily "safe" shield for individuals on the other side</a:t>
            </a:r>
          </a:p>
          <a:p>
            <a:pPr lvl="2" eaLnBrk="1" hangingPunct="1"/>
            <a:r>
              <a:rPr lang="en-US" dirty="0" smtClean="0"/>
              <a:t>In effect, radiation can be deflected around corners (i.e., can be scattered)</a:t>
            </a:r>
          </a:p>
        </p:txBody>
      </p:sp>
      <p:sp>
        <p:nvSpPr>
          <p:cNvPr id="65540"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smtClean="0"/>
              <a:t>Radiation Shielding</a:t>
            </a:r>
          </a:p>
        </p:txBody>
      </p:sp>
      <p:sp>
        <p:nvSpPr>
          <p:cNvPr id="66563" name="Rectangle 3"/>
          <p:cNvSpPr>
            <a:spLocks noGrp="1" noChangeArrowheads="1"/>
          </p:cNvSpPr>
          <p:nvPr>
            <p:ph idx="1"/>
          </p:nvPr>
        </p:nvSpPr>
        <p:spPr>
          <a:xfrm>
            <a:off x="303213" y="1196975"/>
            <a:ext cx="8431212" cy="4835525"/>
          </a:xfrm>
          <a:noFill/>
        </p:spPr>
        <p:txBody>
          <a:bodyPr/>
          <a:lstStyle/>
          <a:p>
            <a:pPr eaLnBrk="1" hangingPunct="1"/>
            <a:r>
              <a:rPr lang="en-US" smtClean="0"/>
              <a:t>Shielding Betas</a:t>
            </a:r>
          </a:p>
          <a:p>
            <a:pPr lvl="1" eaLnBrk="1" hangingPunct="1"/>
            <a:r>
              <a:rPr lang="en-US" smtClean="0"/>
              <a:t>Relatively little shielding required to completely absorb βs</a:t>
            </a:r>
          </a:p>
          <a:p>
            <a:pPr lvl="1" eaLnBrk="1" hangingPunct="1"/>
            <a:r>
              <a:rPr lang="en-US" smtClean="0"/>
              <a:t>Absorbing large β intensities results in Bremsstrahlung, particularly in high-Z materials</a:t>
            </a:r>
          </a:p>
          <a:p>
            <a:pPr lvl="1" eaLnBrk="1" hangingPunct="1"/>
            <a:r>
              <a:rPr lang="en-US" smtClean="0"/>
              <a:t>To effectively shield β, use low-Z material (such as plastic) and then to shield Bremsstrahlung X-rays, use suitable material, such as Pb on the downstream side of the plastic</a:t>
            </a:r>
          </a:p>
        </p:txBody>
      </p:sp>
      <p:sp>
        <p:nvSpPr>
          <p:cNvPr id="66564"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smtClean="0"/>
              <a:t>Radiation Shielding</a:t>
            </a:r>
          </a:p>
        </p:txBody>
      </p:sp>
      <p:sp>
        <p:nvSpPr>
          <p:cNvPr id="67587" name="Rectangle 3"/>
          <p:cNvSpPr>
            <a:spLocks noGrp="1" noChangeArrowheads="1"/>
          </p:cNvSpPr>
          <p:nvPr>
            <p:ph idx="1"/>
          </p:nvPr>
        </p:nvSpPr>
        <p:spPr>
          <a:xfrm>
            <a:off x="303213" y="1196975"/>
            <a:ext cx="8431212" cy="4835525"/>
          </a:xfrm>
          <a:noFill/>
        </p:spPr>
        <p:txBody>
          <a:bodyPr/>
          <a:lstStyle/>
          <a:p>
            <a:pPr eaLnBrk="1" hangingPunct="1"/>
            <a:r>
              <a:rPr lang="en-US" smtClean="0"/>
              <a:t>Shielding Neutrons</a:t>
            </a:r>
          </a:p>
          <a:p>
            <a:pPr lvl="1" eaLnBrk="1" hangingPunct="1"/>
            <a:r>
              <a:rPr lang="en-US" smtClean="0"/>
              <a:t>Most materials will not absorb fast </a:t>
            </a:r>
            <a:r>
              <a:rPr lang="en-US" baseline="-25000" smtClean="0"/>
              <a:t>0</a:t>
            </a:r>
            <a:r>
              <a:rPr lang="en-US" smtClean="0"/>
              <a:t>n</a:t>
            </a:r>
            <a:r>
              <a:rPr lang="en-US" baseline="30000" smtClean="0"/>
              <a:t>1</a:t>
            </a:r>
            <a:r>
              <a:rPr lang="en-US" smtClean="0"/>
              <a:t> —merely scatter them through the material</a:t>
            </a:r>
          </a:p>
          <a:p>
            <a:pPr lvl="1" eaLnBrk="1" hangingPunct="1"/>
            <a:r>
              <a:rPr lang="en-US" smtClean="0"/>
              <a:t>To efficiently shield fast </a:t>
            </a:r>
            <a:r>
              <a:rPr lang="en-US" baseline="-25000" smtClean="0"/>
              <a:t>0</a:t>
            </a:r>
            <a:r>
              <a:rPr lang="en-US" smtClean="0"/>
              <a:t>n</a:t>
            </a:r>
            <a:r>
              <a:rPr lang="en-US" baseline="30000" smtClean="0"/>
              <a:t>1</a:t>
            </a:r>
            <a:r>
              <a:rPr lang="en-US" smtClean="0"/>
              <a:t>, must first be slowed down and then exposed to an absorber</a:t>
            </a:r>
          </a:p>
          <a:p>
            <a:pPr lvl="2" eaLnBrk="1" hangingPunct="1"/>
            <a:r>
              <a:rPr lang="en-US" smtClean="0"/>
              <a:t>Greatest energy xfer takes place in collisions between particles of equal mass, hydrogenous materials most effective for thermalizing</a:t>
            </a:r>
          </a:p>
          <a:p>
            <a:pPr lvl="2" eaLnBrk="1" hangingPunct="1"/>
            <a:r>
              <a:rPr lang="en-US" smtClean="0"/>
              <a:t>Water, paraffin, and concrete all rich in hydrogen and excellent neutron shields</a:t>
            </a:r>
          </a:p>
        </p:txBody>
      </p:sp>
      <p:sp>
        <p:nvSpPr>
          <p:cNvPr id="67588"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smtClean="0"/>
              <a:t>Radiation Shielding</a:t>
            </a:r>
          </a:p>
        </p:txBody>
      </p:sp>
      <p:sp>
        <p:nvSpPr>
          <p:cNvPr id="68611" name="Rectangle 3"/>
          <p:cNvSpPr>
            <a:spLocks noGrp="1" noChangeArrowheads="1"/>
          </p:cNvSpPr>
          <p:nvPr>
            <p:ph idx="1"/>
          </p:nvPr>
        </p:nvSpPr>
        <p:spPr>
          <a:xfrm>
            <a:off x="303213" y="1196975"/>
            <a:ext cx="8431212" cy="4835525"/>
          </a:xfrm>
          <a:noFill/>
        </p:spPr>
        <p:txBody>
          <a:bodyPr/>
          <a:lstStyle/>
          <a:p>
            <a:pPr eaLnBrk="1" hangingPunct="1"/>
            <a:r>
              <a:rPr lang="en-US" smtClean="0"/>
              <a:t>Shielding Alphas</a:t>
            </a:r>
          </a:p>
          <a:p>
            <a:pPr lvl="1" eaLnBrk="1" hangingPunct="1"/>
            <a:r>
              <a:rPr lang="en-US" smtClean="0"/>
              <a:t>Because of relatively large mass and charge, have minimal penetrating power and are easily shielded by thin materials</a:t>
            </a:r>
          </a:p>
          <a:p>
            <a:pPr lvl="1" eaLnBrk="1" hangingPunct="1"/>
            <a:r>
              <a:rPr lang="en-US" smtClean="0"/>
              <a:t>Primarily an external contamination problem — not an external dose problem</a:t>
            </a:r>
          </a:p>
        </p:txBody>
      </p:sp>
      <p:sp>
        <p:nvSpPr>
          <p:cNvPr id="68612" name="Rectangle 2"/>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spTree>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Energy Transfer Mechanisms</a:t>
            </a:r>
          </a:p>
        </p:txBody>
      </p:sp>
      <p:sp>
        <p:nvSpPr>
          <p:cNvPr id="25603" name="Oval 74"/>
          <p:cNvSpPr>
            <a:spLocks noChangeArrowheads="1"/>
          </p:cNvSpPr>
          <p:nvPr/>
        </p:nvSpPr>
        <p:spPr bwMode="auto">
          <a:xfrm>
            <a:off x="3660775" y="2881313"/>
            <a:ext cx="1752600" cy="1676400"/>
          </a:xfrm>
          <a:prstGeom prst="ellipse">
            <a:avLst/>
          </a:prstGeom>
          <a:noFill/>
          <a:ln w="38100">
            <a:solidFill>
              <a:schemeClr val="accent2"/>
            </a:solidFill>
            <a:round/>
            <a:headEnd/>
            <a:tailEnd/>
          </a:ln>
        </p:spPr>
        <p:txBody>
          <a:bodyPr wrap="none" anchor="ctr"/>
          <a:lstStyle/>
          <a:p>
            <a:endParaRPr lang="en-US"/>
          </a:p>
        </p:txBody>
      </p:sp>
      <p:sp>
        <p:nvSpPr>
          <p:cNvPr id="25604" name="Text Box 75"/>
          <p:cNvSpPr txBox="1">
            <a:spLocks noChangeArrowheads="1"/>
          </p:cNvSpPr>
          <p:nvPr/>
        </p:nvSpPr>
        <p:spPr bwMode="auto">
          <a:xfrm>
            <a:off x="4346575" y="29575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N</a:t>
            </a:r>
          </a:p>
        </p:txBody>
      </p:sp>
      <p:sp>
        <p:nvSpPr>
          <p:cNvPr id="25605" name="Text Box 76"/>
          <p:cNvSpPr txBox="1">
            <a:spLocks noChangeArrowheads="1"/>
          </p:cNvSpPr>
          <p:nvPr/>
        </p:nvSpPr>
        <p:spPr bwMode="auto">
          <a:xfrm>
            <a:off x="4879975" y="34909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N</a:t>
            </a:r>
          </a:p>
        </p:txBody>
      </p:sp>
      <p:sp>
        <p:nvSpPr>
          <p:cNvPr id="25606" name="Text Box 77"/>
          <p:cNvSpPr txBox="1">
            <a:spLocks noChangeArrowheads="1"/>
          </p:cNvSpPr>
          <p:nvPr/>
        </p:nvSpPr>
        <p:spPr bwMode="auto">
          <a:xfrm>
            <a:off x="4270375" y="41005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N</a:t>
            </a:r>
          </a:p>
        </p:txBody>
      </p:sp>
      <p:sp>
        <p:nvSpPr>
          <p:cNvPr id="25607" name="Text Box 78"/>
          <p:cNvSpPr txBox="1">
            <a:spLocks noChangeArrowheads="1"/>
          </p:cNvSpPr>
          <p:nvPr/>
        </p:nvSpPr>
        <p:spPr bwMode="auto">
          <a:xfrm>
            <a:off x="3813175" y="34909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N</a:t>
            </a:r>
          </a:p>
        </p:txBody>
      </p:sp>
      <p:sp>
        <p:nvSpPr>
          <p:cNvPr id="25608" name="Text Box 79"/>
          <p:cNvSpPr txBox="1">
            <a:spLocks noChangeArrowheads="1"/>
          </p:cNvSpPr>
          <p:nvPr/>
        </p:nvSpPr>
        <p:spPr bwMode="auto">
          <a:xfrm>
            <a:off x="4346575" y="34909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N</a:t>
            </a:r>
          </a:p>
        </p:txBody>
      </p:sp>
      <p:sp>
        <p:nvSpPr>
          <p:cNvPr id="25609" name="Text Box 80"/>
          <p:cNvSpPr txBox="1">
            <a:spLocks noChangeArrowheads="1"/>
          </p:cNvSpPr>
          <p:nvPr/>
        </p:nvSpPr>
        <p:spPr bwMode="auto">
          <a:xfrm>
            <a:off x="4727575" y="31099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a:t>
            </a:r>
          </a:p>
        </p:txBody>
      </p:sp>
      <p:sp>
        <p:nvSpPr>
          <p:cNvPr id="25610" name="Text Box 81"/>
          <p:cNvSpPr txBox="1">
            <a:spLocks noChangeArrowheads="1"/>
          </p:cNvSpPr>
          <p:nvPr/>
        </p:nvSpPr>
        <p:spPr bwMode="auto">
          <a:xfrm>
            <a:off x="4727575" y="38719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a:t>
            </a:r>
          </a:p>
        </p:txBody>
      </p:sp>
      <p:sp>
        <p:nvSpPr>
          <p:cNvPr id="25611" name="Text Box 82"/>
          <p:cNvSpPr txBox="1">
            <a:spLocks noChangeArrowheads="1"/>
          </p:cNvSpPr>
          <p:nvPr/>
        </p:nvSpPr>
        <p:spPr bwMode="auto">
          <a:xfrm>
            <a:off x="3965575" y="37957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a:t>
            </a:r>
          </a:p>
        </p:txBody>
      </p:sp>
      <p:sp>
        <p:nvSpPr>
          <p:cNvPr id="25612" name="Text Box 83"/>
          <p:cNvSpPr txBox="1">
            <a:spLocks noChangeArrowheads="1"/>
          </p:cNvSpPr>
          <p:nvPr/>
        </p:nvSpPr>
        <p:spPr bwMode="auto">
          <a:xfrm>
            <a:off x="3889375" y="3033713"/>
            <a:ext cx="381000" cy="461962"/>
          </a:xfrm>
          <a:prstGeom prst="rect">
            <a:avLst/>
          </a:prstGeom>
          <a:noFill/>
          <a:ln w="9525">
            <a:noFill/>
            <a:miter lim="800000"/>
            <a:headEnd/>
            <a:tailEnd/>
          </a:ln>
        </p:spPr>
        <p:txBody>
          <a:bodyPr>
            <a:spAutoFit/>
          </a:bodyPr>
          <a:lstStyle/>
          <a:p>
            <a:pPr>
              <a:spcBef>
                <a:spcPct val="50000"/>
              </a:spcBef>
              <a:buFont typeface="Wingdings" pitchFamily="2" charset="2"/>
              <a:buNone/>
            </a:pPr>
            <a:r>
              <a:rPr lang="en-US" b="1">
                <a:solidFill>
                  <a:srgbClr val="001926"/>
                </a:solidFill>
              </a:rPr>
              <a:t>+</a:t>
            </a:r>
          </a:p>
        </p:txBody>
      </p:sp>
      <p:sp>
        <p:nvSpPr>
          <p:cNvPr id="25613" name="Oval 84"/>
          <p:cNvSpPr>
            <a:spLocks noChangeArrowheads="1"/>
          </p:cNvSpPr>
          <p:nvPr/>
        </p:nvSpPr>
        <p:spPr bwMode="auto">
          <a:xfrm>
            <a:off x="3127375" y="2347913"/>
            <a:ext cx="2741613" cy="2741612"/>
          </a:xfrm>
          <a:prstGeom prst="ellipse">
            <a:avLst/>
          </a:prstGeom>
          <a:noFill/>
          <a:ln w="38100">
            <a:solidFill>
              <a:schemeClr val="accent2"/>
            </a:solidFill>
            <a:round/>
            <a:headEnd/>
            <a:tailEnd/>
          </a:ln>
        </p:spPr>
        <p:txBody>
          <a:bodyPr wrap="none" anchor="ctr"/>
          <a:lstStyle/>
          <a:p>
            <a:endParaRPr lang="en-US"/>
          </a:p>
        </p:txBody>
      </p:sp>
      <p:sp>
        <p:nvSpPr>
          <p:cNvPr id="42" name="Oval 85"/>
          <p:cNvSpPr>
            <a:spLocks noChangeArrowheads="1"/>
          </p:cNvSpPr>
          <p:nvPr/>
        </p:nvSpPr>
        <p:spPr bwMode="auto">
          <a:xfrm>
            <a:off x="5565775" y="3948113"/>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buFont typeface="Wingdings" pitchFamily="2" charset="2"/>
              <a:buNone/>
              <a:defRPr/>
            </a:pPr>
            <a:r>
              <a:rPr lang="en-US"/>
              <a:t>e</a:t>
            </a:r>
            <a:r>
              <a:rPr lang="en-US" baseline="30000"/>
              <a:t>-</a:t>
            </a:r>
          </a:p>
        </p:txBody>
      </p:sp>
      <p:sp>
        <p:nvSpPr>
          <p:cNvPr id="25617" name="Oval 86"/>
          <p:cNvSpPr>
            <a:spLocks noChangeArrowheads="1"/>
          </p:cNvSpPr>
          <p:nvPr/>
        </p:nvSpPr>
        <p:spPr bwMode="auto">
          <a:xfrm>
            <a:off x="2413000" y="1628775"/>
            <a:ext cx="4113213" cy="4113213"/>
          </a:xfrm>
          <a:prstGeom prst="ellipse">
            <a:avLst/>
          </a:prstGeom>
          <a:noFill/>
          <a:ln w="38100">
            <a:solidFill>
              <a:schemeClr val="accent2"/>
            </a:solidFill>
            <a:round/>
            <a:headEnd/>
            <a:tailEnd/>
          </a:ln>
        </p:spPr>
        <p:txBody>
          <a:bodyPr wrap="none" anchor="ctr"/>
          <a:lstStyle/>
          <a:p>
            <a:endParaRPr lang="en-US"/>
          </a:p>
        </p:txBody>
      </p:sp>
      <p:sp>
        <p:nvSpPr>
          <p:cNvPr id="44" name="Oval 87"/>
          <p:cNvSpPr>
            <a:spLocks noChangeArrowheads="1"/>
          </p:cNvSpPr>
          <p:nvPr/>
        </p:nvSpPr>
        <p:spPr bwMode="auto">
          <a:xfrm>
            <a:off x="5641975" y="4938713"/>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buFont typeface="Wingdings" pitchFamily="2" charset="2"/>
              <a:buNone/>
              <a:defRPr/>
            </a:pPr>
            <a:r>
              <a:rPr lang="en-US"/>
              <a:t>e</a:t>
            </a:r>
            <a:r>
              <a:rPr lang="en-US" baseline="30000"/>
              <a:t>-</a:t>
            </a:r>
          </a:p>
        </p:txBody>
      </p:sp>
      <p:sp>
        <p:nvSpPr>
          <p:cNvPr id="45" name="Oval 88"/>
          <p:cNvSpPr>
            <a:spLocks noChangeArrowheads="1"/>
          </p:cNvSpPr>
          <p:nvPr/>
        </p:nvSpPr>
        <p:spPr bwMode="auto">
          <a:xfrm>
            <a:off x="6251575" y="2957513"/>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buFont typeface="Wingdings" pitchFamily="2" charset="2"/>
              <a:buNone/>
              <a:defRPr/>
            </a:pPr>
            <a:r>
              <a:rPr lang="en-US" dirty="0"/>
              <a:t>e</a:t>
            </a:r>
            <a:r>
              <a:rPr lang="en-US" baseline="30000" dirty="0"/>
              <a:t>-</a:t>
            </a:r>
          </a:p>
        </p:txBody>
      </p:sp>
      <p:sp>
        <p:nvSpPr>
          <p:cNvPr id="46" name="Oval 89"/>
          <p:cNvSpPr>
            <a:spLocks noChangeArrowheads="1"/>
          </p:cNvSpPr>
          <p:nvPr/>
        </p:nvSpPr>
        <p:spPr bwMode="auto">
          <a:xfrm>
            <a:off x="2974975" y="5091113"/>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buFont typeface="Wingdings" pitchFamily="2" charset="2"/>
              <a:buNone/>
              <a:defRPr/>
            </a:pPr>
            <a:r>
              <a:rPr lang="en-US"/>
              <a:t>e</a:t>
            </a:r>
            <a:r>
              <a:rPr lang="en-US" baseline="30000"/>
              <a:t>-</a:t>
            </a:r>
          </a:p>
        </p:txBody>
      </p:sp>
      <p:sp>
        <p:nvSpPr>
          <p:cNvPr id="47" name="Oval 90"/>
          <p:cNvSpPr>
            <a:spLocks noChangeArrowheads="1"/>
          </p:cNvSpPr>
          <p:nvPr/>
        </p:nvSpPr>
        <p:spPr bwMode="auto">
          <a:xfrm>
            <a:off x="2289175" y="2957513"/>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buFont typeface="Wingdings" pitchFamily="2" charset="2"/>
              <a:buNone/>
              <a:defRPr/>
            </a:pPr>
            <a:r>
              <a:rPr lang="en-US" dirty="0"/>
              <a:t>e</a:t>
            </a:r>
            <a:r>
              <a:rPr lang="en-US" baseline="30000" dirty="0"/>
              <a:t>-</a:t>
            </a:r>
          </a:p>
        </p:txBody>
      </p:sp>
      <p:grpSp>
        <p:nvGrpSpPr>
          <p:cNvPr id="2" name="Group 91"/>
          <p:cNvGrpSpPr>
            <a:grpSpLocks/>
          </p:cNvGrpSpPr>
          <p:nvPr/>
        </p:nvGrpSpPr>
        <p:grpSpPr bwMode="auto">
          <a:xfrm>
            <a:off x="2746375" y="1052513"/>
            <a:ext cx="900113" cy="762000"/>
            <a:chOff x="528" y="2400"/>
            <a:chExt cx="567" cy="480"/>
          </a:xfrm>
          <a:effectLst>
            <a:glow rad="101600">
              <a:schemeClr val="tx1">
                <a:alpha val="60000"/>
              </a:schemeClr>
            </a:glow>
          </a:effectLst>
        </p:grpSpPr>
        <p:sp>
          <p:nvSpPr>
            <p:cNvPr id="49" name="Oval 92"/>
            <p:cNvSpPr>
              <a:spLocks noChangeArrowheads="1"/>
            </p:cNvSpPr>
            <p:nvPr/>
          </p:nvSpPr>
          <p:spPr bwMode="auto">
            <a:xfrm>
              <a:off x="528" y="2496"/>
              <a:ext cx="240" cy="240"/>
            </a:xfrm>
            <a:prstGeom prst="ellipse">
              <a:avLst/>
            </a:prstGeom>
            <a:gradFill rotWithShape="1">
              <a:gsLst>
                <a:gs pos="0">
                  <a:srgbClr val="15C55C"/>
                </a:gs>
                <a:gs pos="100000">
                  <a:srgbClr val="00192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buFont typeface="Wingdings" pitchFamily="2" charset="2"/>
                <a:buNone/>
                <a:defRPr/>
              </a:pPr>
              <a:r>
                <a:rPr lang="en-US" sz="2000">
                  <a:solidFill>
                    <a:schemeClr val="bg1"/>
                  </a:solidFill>
                </a:rPr>
                <a:t>N</a:t>
              </a:r>
              <a:endParaRPr lang="en-US" sz="2000" baseline="30000">
                <a:solidFill>
                  <a:schemeClr val="bg1"/>
                </a:solidFill>
              </a:endParaRPr>
            </a:p>
          </p:txBody>
        </p:sp>
        <p:sp>
          <p:nvSpPr>
            <p:cNvPr id="50" name="Oval 93"/>
            <p:cNvSpPr>
              <a:spLocks noChangeArrowheads="1"/>
            </p:cNvSpPr>
            <p:nvPr/>
          </p:nvSpPr>
          <p:spPr bwMode="auto">
            <a:xfrm>
              <a:off x="672" y="2400"/>
              <a:ext cx="240" cy="240"/>
            </a:xfrm>
            <a:prstGeom prst="ellipse">
              <a:avLst/>
            </a:prstGeom>
            <a:gradFill rotWithShape="1">
              <a:gsLst>
                <a:gs pos="0">
                  <a:srgbClr val="D70317"/>
                </a:gs>
                <a:gs pos="100000">
                  <a:srgbClr val="00192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buFont typeface="Wingdings" pitchFamily="2" charset="2"/>
                <a:buNone/>
                <a:defRPr/>
              </a:pPr>
              <a:r>
                <a:rPr lang="en-US" sz="2000">
                  <a:solidFill>
                    <a:schemeClr val="bg1"/>
                  </a:solidFill>
                </a:rPr>
                <a:t>P</a:t>
              </a:r>
              <a:r>
                <a:rPr lang="en-US" sz="2000" baseline="30000">
                  <a:solidFill>
                    <a:schemeClr val="bg1"/>
                  </a:solidFill>
                </a:rPr>
                <a:t>+</a:t>
              </a:r>
            </a:p>
          </p:txBody>
        </p:sp>
        <p:sp>
          <p:nvSpPr>
            <p:cNvPr id="51" name="Oval 94"/>
            <p:cNvSpPr>
              <a:spLocks noChangeArrowheads="1"/>
            </p:cNvSpPr>
            <p:nvPr/>
          </p:nvSpPr>
          <p:spPr bwMode="auto">
            <a:xfrm>
              <a:off x="672" y="2640"/>
              <a:ext cx="240" cy="240"/>
            </a:xfrm>
            <a:prstGeom prst="ellipse">
              <a:avLst/>
            </a:prstGeom>
            <a:gradFill rotWithShape="1">
              <a:gsLst>
                <a:gs pos="0">
                  <a:srgbClr val="D70317"/>
                </a:gs>
                <a:gs pos="100000">
                  <a:srgbClr val="00192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buFont typeface="Wingdings" pitchFamily="2" charset="2"/>
                <a:buNone/>
                <a:defRPr/>
              </a:pPr>
              <a:r>
                <a:rPr lang="en-US" sz="2000">
                  <a:solidFill>
                    <a:schemeClr val="bg1"/>
                  </a:solidFill>
                </a:rPr>
                <a:t>P</a:t>
              </a:r>
              <a:r>
                <a:rPr lang="en-US" sz="2000" baseline="30000">
                  <a:solidFill>
                    <a:schemeClr val="bg1"/>
                  </a:solidFill>
                </a:rPr>
                <a:t>+</a:t>
              </a:r>
            </a:p>
          </p:txBody>
        </p:sp>
        <p:sp>
          <p:nvSpPr>
            <p:cNvPr id="52" name="Oval 95"/>
            <p:cNvSpPr>
              <a:spLocks noChangeArrowheads="1"/>
            </p:cNvSpPr>
            <p:nvPr/>
          </p:nvSpPr>
          <p:spPr bwMode="auto">
            <a:xfrm>
              <a:off x="855" y="2526"/>
              <a:ext cx="240" cy="240"/>
            </a:xfrm>
            <a:prstGeom prst="ellipse">
              <a:avLst/>
            </a:prstGeom>
            <a:gradFill rotWithShape="1">
              <a:gsLst>
                <a:gs pos="0">
                  <a:srgbClr val="15C55C"/>
                </a:gs>
                <a:gs pos="100000">
                  <a:srgbClr val="001926"/>
                </a:gs>
              </a:gsLst>
              <a:path path="shape">
                <a:fillToRect l="50000" t="50000" r="50000" b="50000"/>
              </a:path>
            </a:gradFill>
            <a:ln w="9525" algn="ctr">
              <a:noFill/>
              <a:round/>
              <a:headEnd/>
              <a:tailEnd/>
            </a:ln>
            <a:effectLst>
              <a:outerShdw dist="35921" dir="2700000" algn="ctr" rotWithShape="0">
                <a:schemeClr val="tx1"/>
              </a:outerShdw>
            </a:effectLst>
          </p:spPr>
          <p:txBody>
            <a:bodyPr wrap="none" anchor="ctr"/>
            <a:lstStyle/>
            <a:p>
              <a:pPr marL="342900" indent="-342900">
                <a:buFont typeface="Wingdings" pitchFamily="2" charset="2"/>
                <a:buNone/>
                <a:defRPr/>
              </a:pPr>
              <a:r>
                <a:rPr lang="en-US" sz="2000">
                  <a:solidFill>
                    <a:schemeClr val="bg1"/>
                  </a:solidFill>
                </a:rPr>
                <a:t>N</a:t>
              </a:r>
              <a:endParaRPr lang="en-US" sz="2000" baseline="30000">
                <a:solidFill>
                  <a:schemeClr val="bg1"/>
                </a:solidFill>
              </a:endParaRPr>
            </a:p>
          </p:txBody>
        </p:sp>
      </p:grpSp>
      <p:grpSp>
        <p:nvGrpSpPr>
          <p:cNvPr id="3" name="Group 96"/>
          <p:cNvGrpSpPr>
            <a:grpSpLocks/>
          </p:cNvGrpSpPr>
          <p:nvPr/>
        </p:nvGrpSpPr>
        <p:grpSpPr bwMode="auto">
          <a:xfrm>
            <a:off x="3127375" y="1585913"/>
            <a:ext cx="533400" cy="1219200"/>
            <a:chOff x="2064" y="912"/>
            <a:chExt cx="336" cy="768"/>
          </a:xfrm>
          <a:effectLst>
            <a:glow rad="101600">
              <a:schemeClr val="tx1">
                <a:alpha val="60000"/>
              </a:schemeClr>
            </a:glow>
          </a:effectLst>
        </p:grpSpPr>
        <p:sp>
          <p:nvSpPr>
            <p:cNvPr id="22555" name="Line 97"/>
            <p:cNvSpPr>
              <a:spLocks noChangeShapeType="1"/>
            </p:cNvSpPr>
            <p:nvPr/>
          </p:nvSpPr>
          <p:spPr bwMode="auto">
            <a:xfrm>
              <a:off x="2304" y="960"/>
              <a:ext cx="96" cy="624"/>
            </a:xfrm>
            <a:prstGeom prst="line">
              <a:avLst/>
            </a:prstGeom>
            <a:noFill/>
            <a:ln w="25400">
              <a:solidFill>
                <a:srgbClr val="C00000"/>
              </a:solidFill>
              <a:prstDash val="dashDot"/>
              <a:round/>
              <a:headEnd/>
              <a:tailEnd/>
            </a:ln>
          </p:spPr>
          <p:txBody>
            <a:bodyPr/>
            <a:lstStyle/>
            <a:p>
              <a:pPr>
                <a:defRPr/>
              </a:pPr>
              <a:endParaRPr lang="en-US"/>
            </a:p>
          </p:txBody>
        </p:sp>
        <p:sp>
          <p:nvSpPr>
            <p:cNvPr id="22556" name="Line 98"/>
            <p:cNvSpPr>
              <a:spLocks noChangeShapeType="1"/>
            </p:cNvSpPr>
            <p:nvPr/>
          </p:nvSpPr>
          <p:spPr bwMode="auto">
            <a:xfrm>
              <a:off x="2208" y="912"/>
              <a:ext cx="96" cy="624"/>
            </a:xfrm>
            <a:prstGeom prst="line">
              <a:avLst/>
            </a:prstGeom>
            <a:noFill/>
            <a:ln w="25400">
              <a:solidFill>
                <a:srgbClr val="C00000"/>
              </a:solidFill>
              <a:prstDash val="dashDot"/>
              <a:round/>
              <a:headEnd/>
              <a:tailEnd/>
            </a:ln>
          </p:spPr>
          <p:txBody>
            <a:bodyPr/>
            <a:lstStyle/>
            <a:p>
              <a:pPr>
                <a:defRPr/>
              </a:pPr>
              <a:endParaRPr lang="en-US"/>
            </a:p>
          </p:txBody>
        </p:sp>
        <p:sp>
          <p:nvSpPr>
            <p:cNvPr id="22557" name="Line 99"/>
            <p:cNvSpPr>
              <a:spLocks noChangeShapeType="1"/>
            </p:cNvSpPr>
            <p:nvPr/>
          </p:nvSpPr>
          <p:spPr bwMode="auto">
            <a:xfrm>
              <a:off x="2112" y="960"/>
              <a:ext cx="96" cy="624"/>
            </a:xfrm>
            <a:prstGeom prst="line">
              <a:avLst/>
            </a:prstGeom>
            <a:noFill/>
            <a:ln w="25400">
              <a:solidFill>
                <a:srgbClr val="C00000"/>
              </a:solidFill>
              <a:prstDash val="dashDot"/>
              <a:round/>
              <a:headEnd/>
              <a:tailEnd/>
            </a:ln>
          </p:spPr>
          <p:txBody>
            <a:bodyPr/>
            <a:lstStyle/>
            <a:p>
              <a:pPr>
                <a:defRPr/>
              </a:pPr>
              <a:endParaRPr lang="en-US"/>
            </a:p>
          </p:txBody>
        </p:sp>
        <p:sp>
          <p:nvSpPr>
            <p:cNvPr id="22558" name="Line 100"/>
            <p:cNvSpPr>
              <a:spLocks noChangeShapeType="1"/>
            </p:cNvSpPr>
            <p:nvPr/>
          </p:nvSpPr>
          <p:spPr bwMode="auto">
            <a:xfrm>
              <a:off x="2064" y="1056"/>
              <a:ext cx="96" cy="624"/>
            </a:xfrm>
            <a:prstGeom prst="line">
              <a:avLst/>
            </a:prstGeom>
            <a:noFill/>
            <a:ln w="25400">
              <a:solidFill>
                <a:srgbClr val="C00000"/>
              </a:solidFill>
              <a:prstDash val="dashDot"/>
              <a:round/>
              <a:headEnd/>
              <a:tailEnd/>
            </a:ln>
          </p:spPr>
          <p:txBody>
            <a:bodyPr/>
            <a:lstStyle/>
            <a:p>
              <a:pPr>
                <a:defRPr/>
              </a:pPr>
              <a:endParaRPr lang="en-US"/>
            </a:p>
          </p:txBody>
        </p:sp>
      </p:grpSp>
      <p:sp>
        <p:nvSpPr>
          <p:cNvPr id="58" name="Oval 101"/>
          <p:cNvSpPr>
            <a:spLocks noChangeArrowheads="1"/>
          </p:cNvSpPr>
          <p:nvPr/>
        </p:nvSpPr>
        <p:spPr bwMode="auto">
          <a:xfrm>
            <a:off x="3279775" y="2576513"/>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buFont typeface="Wingdings" pitchFamily="2" charset="2"/>
              <a:buNone/>
              <a:defRPr/>
            </a:pPr>
            <a:r>
              <a:rPr lang="en-US" dirty="0"/>
              <a:t>e</a:t>
            </a:r>
            <a:r>
              <a:rPr lang="en-US" baseline="30000" dirty="0"/>
              <a:t>-</a:t>
            </a:r>
          </a:p>
        </p:txBody>
      </p:sp>
      <p:sp>
        <p:nvSpPr>
          <p:cNvPr id="59" name="Oval 102"/>
          <p:cNvSpPr>
            <a:spLocks noChangeArrowheads="1"/>
          </p:cNvSpPr>
          <p:nvPr/>
        </p:nvSpPr>
        <p:spPr bwMode="auto">
          <a:xfrm>
            <a:off x="4346575" y="1398588"/>
            <a:ext cx="381000" cy="381000"/>
          </a:xfrm>
          <a:prstGeom prst="ellipse">
            <a:avLst/>
          </a:prstGeom>
          <a:gradFill rotWithShape="1">
            <a:gsLst>
              <a:gs pos="0">
                <a:srgbClr val="FFDB43"/>
              </a:gs>
              <a:gs pos="100000">
                <a:srgbClr val="001926"/>
              </a:gs>
            </a:gsLst>
            <a:path path="shape">
              <a:fillToRect l="50000" t="50000" r="50000" b="50000"/>
            </a:path>
          </a:gradFill>
          <a:ln w="9525" algn="ctr">
            <a:noFill/>
            <a:round/>
            <a:headEnd/>
            <a:tailEnd/>
          </a:ln>
          <a:effectLst>
            <a:glow rad="228600">
              <a:schemeClr val="accent6">
                <a:satMod val="175000"/>
                <a:alpha val="40000"/>
              </a:schemeClr>
            </a:glow>
            <a:outerShdw dist="35921" dir="2700000" algn="ctr" rotWithShape="0">
              <a:schemeClr val="tx1"/>
            </a:outerShdw>
          </a:effectLst>
        </p:spPr>
        <p:txBody>
          <a:bodyPr wrap="none" anchor="ctr"/>
          <a:lstStyle/>
          <a:p>
            <a:pPr marL="342900" indent="-342900">
              <a:buFont typeface="Wingdings" pitchFamily="2" charset="2"/>
              <a:buNone/>
              <a:defRPr/>
            </a:pPr>
            <a:r>
              <a:rPr lang="en-US" dirty="0"/>
              <a:t>e</a:t>
            </a:r>
            <a:r>
              <a:rPr lang="en-US" baseline="30000" dirty="0"/>
              <a:t>-</a:t>
            </a:r>
          </a:p>
        </p:txBody>
      </p:sp>
      <p:grpSp>
        <p:nvGrpSpPr>
          <p:cNvPr id="4" name="Group 103"/>
          <p:cNvGrpSpPr>
            <a:grpSpLocks/>
          </p:cNvGrpSpPr>
          <p:nvPr/>
        </p:nvGrpSpPr>
        <p:grpSpPr bwMode="auto">
          <a:xfrm>
            <a:off x="4422775" y="1931988"/>
            <a:ext cx="1447800" cy="165100"/>
            <a:chOff x="384" y="1536"/>
            <a:chExt cx="912" cy="104"/>
          </a:xfrm>
        </p:grpSpPr>
        <p:sp>
          <p:nvSpPr>
            <p:cNvPr id="25639" name="Freeform 104"/>
            <p:cNvSpPr>
              <a:spLocks/>
            </p:cNvSpPr>
            <p:nvPr/>
          </p:nvSpPr>
          <p:spPr bwMode="auto">
            <a:xfrm>
              <a:off x="384" y="1536"/>
              <a:ext cx="768" cy="104"/>
            </a:xfrm>
            <a:custGeom>
              <a:avLst/>
              <a:gdLst>
                <a:gd name="T0" fmla="*/ 0 w 768"/>
                <a:gd name="T1" fmla="*/ 96 h 104"/>
                <a:gd name="T2" fmla="*/ 96 w 768"/>
                <a:gd name="T3" fmla="*/ 0 h 104"/>
                <a:gd name="T4" fmla="*/ 192 w 768"/>
                <a:gd name="T5" fmla="*/ 96 h 104"/>
                <a:gd name="T6" fmla="*/ 336 w 768"/>
                <a:gd name="T7" fmla="*/ 0 h 104"/>
                <a:gd name="T8" fmla="*/ 432 w 768"/>
                <a:gd name="T9" fmla="*/ 96 h 104"/>
                <a:gd name="T10" fmla="*/ 576 w 768"/>
                <a:gd name="T11" fmla="*/ 0 h 104"/>
                <a:gd name="T12" fmla="*/ 672 w 768"/>
                <a:gd name="T13" fmla="*/ 96 h 104"/>
                <a:gd name="T14" fmla="*/ 768 w 768"/>
                <a:gd name="T15" fmla="*/ 48 h 104"/>
                <a:gd name="T16" fmla="*/ 0 60000 65536"/>
                <a:gd name="T17" fmla="*/ 0 60000 65536"/>
                <a:gd name="T18" fmla="*/ 0 60000 65536"/>
                <a:gd name="T19" fmla="*/ 0 60000 65536"/>
                <a:gd name="T20" fmla="*/ 0 60000 65536"/>
                <a:gd name="T21" fmla="*/ 0 60000 65536"/>
                <a:gd name="T22" fmla="*/ 0 60000 65536"/>
                <a:gd name="T23" fmla="*/ 0 60000 65536"/>
                <a:gd name="T24" fmla="*/ 0 w 768"/>
                <a:gd name="T25" fmla="*/ 0 h 104"/>
                <a:gd name="T26" fmla="*/ 768 w 768"/>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8" h="104">
                  <a:moveTo>
                    <a:pt x="0" y="96"/>
                  </a:moveTo>
                  <a:cubicBezTo>
                    <a:pt x="32" y="48"/>
                    <a:pt x="64" y="0"/>
                    <a:pt x="96" y="0"/>
                  </a:cubicBezTo>
                  <a:cubicBezTo>
                    <a:pt x="128" y="0"/>
                    <a:pt x="152" y="96"/>
                    <a:pt x="192" y="96"/>
                  </a:cubicBezTo>
                  <a:cubicBezTo>
                    <a:pt x="232" y="96"/>
                    <a:pt x="296" y="0"/>
                    <a:pt x="336" y="0"/>
                  </a:cubicBezTo>
                  <a:cubicBezTo>
                    <a:pt x="376" y="0"/>
                    <a:pt x="392" y="96"/>
                    <a:pt x="432" y="96"/>
                  </a:cubicBezTo>
                  <a:cubicBezTo>
                    <a:pt x="472" y="96"/>
                    <a:pt x="536" y="0"/>
                    <a:pt x="576" y="0"/>
                  </a:cubicBezTo>
                  <a:cubicBezTo>
                    <a:pt x="616" y="0"/>
                    <a:pt x="640" y="88"/>
                    <a:pt x="672" y="96"/>
                  </a:cubicBezTo>
                  <a:cubicBezTo>
                    <a:pt x="704" y="104"/>
                    <a:pt x="752" y="56"/>
                    <a:pt x="768" y="48"/>
                  </a:cubicBezTo>
                </a:path>
              </a:pathLst>
            </a:custGeom>
            <a:noFill/>
            <a:ln w="19050">
              <a:solidFill>
                <a:srgbClr val="FF0000"/>
              </a:solidFill>
              <a:round/>
              <a:headEnd/>
              <a:tailEnd/>
            </a:ln>
          </p:spPr>
          <p:txBody>
            <a:bodyPr/>
            <a:lstStyle/>
            <a:p>
              <a:endParaRPr lang="en-US"/>
            </a:p>
          </p:txBody>
        </p:sp>
        <p:sp>
          <p:nvSpPr>
            <p:cNvPr id="25640" name="Line 105"/>
            <p:cNvSpPr>
              <a:spLocks noChangeShapeType="1"/>
            </p:cNvSpPr>
            <p:nvPr/>
          </p:nvSpPr>
          <p:spPr bwMode="auto">
            <a:xfrm>
              <a:off x="1152" y="1584"/>
              <a:ext cx="144" cy="0"/>
            </a:xfrm>
            <a:prstGeom prst="line">
              <a:avLst/>
            </a:prstGeom>
            <a:noFill/>
            <a:ln w="19050">
              <a:solidFill>
                <a:srgbClr val="FF0000"/>
              </a:solidFill>
              <a:round/>
              <a:headEnd/>
              <a:tailEnd type="stealth" w="med" len="med"/>
            </a:ln>
          </p:spPr>
          <p:txBody>
            <a:bodyPr/>
            <a:lstStyle/>
            <a:p>
              <a:endParaRPr lang="en-US"/>
            </a:p>
          </p:txBody>
        </p:sp>
      </p:gr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0" presetClass="path" presetSubtype="0" accel="50000" decel="50000" fill="hold" nodeType="withEffect">
                                  <p:stCondLst>
                                    <p:cond delay="0"/>
                                  </p:stCondLst>
                                  <p:childTnLst>
                                    <p:animMotion origin="layout" path="M -0.35 0.23333 L -1.38889E-6 -1.11111E-6 " pathEditMode="relative" ptsTypes="AA">
                                      <p:cBhvr>
                                        <p:cTn id="8" dur="1000" fill="hold"/>
                                        <p:tgtEl>
                                          <p:spTgt spid="2"/>
                                        </p:tgtEl>
                                        <p:attrNameLst>
                                          <p:attrName>ppt_x</p:attrName>
                                          <p:attrName>ppt_y</p:attrName>
                                        </p:attrNameLst>
                                      </p:cBhvr>
                                    </p:animMotion>
                                  </p:childTnLst>
                                </p:cTn>
                              </p:par>
                            </p:childTnLst>
                          </p:cTn>
                        </p:par>
                        <p:par>
                          <p:cTn id="9" fill="hold">
                            <p:stCondLst>
                              <p:cond delay="1000"/>
                            </p:stCondLst>
                            <p:childTnLst>
                              <p:par>
                                <p:cTn id="10" presetID="1"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par>
                          <p:cTn id="12" fill="hold">
                            <p:stCondLst>
                              <p:cond delay="1000"/>
                            </p:stCondLst>
                            <p:childTnLst>
                              <p:par>
                                <p:cTn id="13" presetID="35" presetClass="emph" presetSubtype="0" repeatCount="10000" fill="hold" nodeType="afterEffect">
                                  <p:stCondLst>
                                    <p:cond delay="0"/>
                                  </p:stCondLst>
                                  <p:childTnLst>
                                    <p:anim calcmode="discrete" valueType="str">
                                      <p:cBhvr>
                                        <p:cTn id="14" dur="500" fill="hold"/>
                                        <p:tgtEl>
                                          <p:spTgt spid="3"/>
                                        </p:tgtEl>
                                        <p:attrNameLst>
                                          <p:attrName>style.visibility</p:attrName>
                                        </p:attrNameLst>
                                      </p:cBhvr>
                                      <p:tavLst>
                                        <p:tav tm="0">
                                          <p:val>
                                            <p:strVal val="hidden"/>
                                          </p:val>
                                        </p:tav>
                                        <p:tav tm="50000">
                                          <p:val>
                                            <p:strVal val="visible"/>
                                          </p:val>
                                        </p:tav>
                                      </p:tavLst>
                                    </p:anim>
                                  </p:childTnLst>
                                </p:cTn>
                              </p:par>
                              <p:par>
                                <p:cTn id="15" presetID="35" presetClass="emph" presetSubtype="0" repeatCount="10000" fill="hold" nodeType="withEffect">
                                  <p:stCondLst>
                                    <p:cond delay="0"/>
                                  </p:stCondLst>
                                  <p:childTnLst>
                                    <p:anim calcmode="discrete" valueType="str">
                                      <p:cBhvr>
                                        <p:cTn id="16" dur="500" fill="hold"/>
                                        <p:tgtEl>
                                          <p:spTgt spid="58"/>
                                        </p:tgtEl>
                                        <p:attrNameLst>
                                          <p:attrName>style.visibility</p:attrName>
                                        </p:attrNameLst>
                                      </p:cBhvr>
                                      <p:tavLst>
                                        <p:tav tm="0">
                                          <p:val>
                                            <p:strVal val="hidden"/>
                                          </p:val>
                                        </p:tav>
                                        <p:tav tm="50000">
                                          <p:val>
                                            <p:strVal val="visible"/>
                                          </p:val>
                                        </p:tav>
                                      </p:tavLst>
                                    </p:anim>
                                  </p:childTnLst>
                                </p:cTn>
                              </p:par>
                            </p:childTnLst>
                          </p:cTn>
                        </p:par>
                        <p:par>
                          <p:cTn id="17" fill="hold">
                            <p:stCondLst>
                              <p:cond delay="6000"/>
                            </p:stCondLst>
                            <p:childTnLst>
                              <p:par>
                                <p:cTn id="18" presetID="1" presetClass="exit" presetSubtype="0" fill="hold" nodeType="afterEffect">
                                  <p:stCondLst>
                                    <p:cond delay="0"/>
                                  </p:stCondLst>
                                  <p:childTnLst>
                                    <p:set>
                                      <p:cBhvr>
                                        <p:cTn id="19" dur="1" fill="hold">
                                          <p:stCondLst>
                                            <p:cond delay="0"/>
                                          </p:stCondLst>
                                        </p:cTn>
                                        <p:tgtEl>
                                          <p:spTgt spid="3"/>
                                        </p:tgtEl>
                                        <p:attrNameLst>
                                          <p:attrName>style.visibility</p:attrName>
                                        </p:attrNameLst>
                                      </p:cBhvr>
                                      <p:to>
                                        <p:strVal val="hidden"/>
                                      </p:to>
                                    </p:set>
                                  </p:childTnLst>
                                </p:cTn>
                              </p:par>
                            </p:childTnLst>
                          </p:cTn>
                        </p:par>
                        <p:par>
                          <p:cTn id="20" fill="hold">
                            <p:stCondLst>
                              <p:cond delay="6000"/>
                            </p:stCondLst>
                            <p:childTnLst>
                              <p:par>
                                <p:cTn id="21" presetID="0" presetClass="path" presetSubtype="0" accel="50000" decel="50000" fill="hold" nodeType="afterEffect">
                                  <p:stCondLst>
                                    <p:cond delay="0"/>
                                  </p:stCondLst>
                                  <p:childTnLst>
                                    <p:animMotion origin="layout" path="M -1.38889E-6 1.11111E-6 L 0.25833 -0.17778 " pathEditMode="relative" ptsTypes="AA">
                                      <p:cBhvr>
                                        <p:cTn id="22" dur="1000" fill="hold"/>
                                        <p:tgtEl>
                                          <p:spTgt spid="2"/>
                                        </p:tgtEl>
                                        <p:attrNameLst>
                                          <p:attrName>ppt_x</p:attrName>
                                          <p:attrName>ppt_y</p:attrName>
                                        </p:attrNameLst>
                                      </p:cBhvr>
                                    </p:animMotion>
                                  </p:childTnLst>
                                </p:cTn>
                              </p:par>
                              <p:par>
                                <p:cTn id="23" presetID="0" presetClass="path" presetSubtype="0" accel="50000" decel="50000" fill="hold" nodeType="withEffect">
                                  <p:stCondLst>
                                    <p:cond delay="0"/>
                                  </p:stCondLst>
                                  <p:childTnLst>
                                    <p:animMotion origin="layout" path="M 0 0 L 0.11667 -0.15556 " pathEditMode="relative" ptsTypes="AA">
                                      <p:cBhvr>
                                        <p:cTn id="24" dur="1000" fill="hold"/>
                                        <p:tgtEl>
                                          <p:spTgt spid="58"/>
                                        </p:tgtEl>
                                        <p:attrNameLst>
                                          <p:attrName>ppt_x</p:attrName>
                                          <p:attrName>ppt_y</p:attrName>
                                        </p:attrNameLst>
                                      </p:cBhvr>
                                    </p:animMotion>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2"/>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58"/>
                                        </p:tgtEl>
                                        <p:attrNameLst>
                                          <p:attrName>style.visibility</p:attrName>
                                        </p:attrNameLst>
                                      </p:cBhvr>
                                      <p:to>
                                        <p:strVal val="hidden"/>
                                      </p:to>
                                    </p:set>
                                  </p:childTnLst>
                                </p:cTn>
                              </p:par>
                              <p:par>
                                <p:cTn id="30" presetID="1" presetClass="entr" presetSubtype="0" fill="hold" nodeType="withEffect">
                                  <p:stCondLst>
                                    <p:cond delay="0"/>
                                  </p:stCondLst>
                                  <p:childTnLst>
                                    <p:set>
                                      <p:cBhvr>
                                        <p:cTn id="31" dur="1" fill="hold">
                                          <p:stCondLst>
                                            <p:cond delay="0"/>
                                          </p:stCondLst>
                                        </p:cTn>
                                        <p:tgtEl>
                                          <p:spTgt spid="59"/>
                                        </p:tgtEl>
                                        <p:attrNameLst>
                                          <p:attrName>style.visibility</p:attrName>
                                        </p:attrNameLst>
                                      </p:cBhvr>
                                      <p:to>
                                        <p:strVal val="visible"/>
                                      </p:to>
                                    </p:set>
                                  </p:childTnLst>
                                </p:cTn>
                              </p:par>
                            </p:childTnLst>
                          </p:cTn>
                        </p:par>
                        <p:par>
                          <p:cTn id="32" fill="hold">
                            <p:stCondLst>
                              <p:cond delay="7000"/>
                            </p:stCondLst>
                            <p:childTnLst>
                              <p:par>
                                <p:cTn id="33" presetID="0" presetClass="path" presetSubtype="0" accel="50000" decel="50000" fill="hold" nodeType="afterEffect">
                                  <p:stCondLst>
                                    <p:cond delay="0"/>
                                  </p:stCondLst>
                                  <p:childTnLst>
                                    <p:animMotion origin="layout" path="M 0 0 L -0.025 0.11111 " pathEditMode="relative" ptsTypes="AA">
                                      <p:cBhvr>
                                        <p:cTn id="34" dur="1000" fill="hold"/>
                                        <p:tgtEl>
                                          <p:spTgt spid="59"/>
                                        </p:tgtEl>
                                        <p:attrNameLst>
                                          <p:attrName>ppt_x</p:attrName>
                                          <p:attrName>ppt_y</p:attrName>
                                        </p:attrNameLst>
                                      </p:cBhvr>
                                    </p:animMotion>
                                  </p:childTnLst>
                                </p:cTn>
                              </p:par>
                            </p:childTnLst>
                          </p:cTn>
                        </p:par>
                        <p:par>
                          <p:cTn id="35" fill="hold">
                            <p:stCondLst>
                              <p:cond delay="8000"/>
                            </p:stCondLst>
                            <p:childTnLst>
                              <p:par>
                                <p:cTn id="36" presetID="1" presetClass="entr" presetSubtype="0" fill="hold" nodeType="afterEffect">
                                  <p:stCondLst>
                                    <p:cond delay="300"/>
                                  </p:stCondLst>
                                  <p:childTnLst>
                                    <p:set>
                                      <p:cBhvr>
                                        <p:cTn id="37" dur="1" fill="hold">
                                          <p:stCondLst>
                                            <p:cond delay="0"/>
                                          </p:stCondLst>
                                        </p:cTn>
                                        <p:tgtEl>
                                          <p:spTgt spid="4"/>
                                        </p:tgtEl>
                                        <p:attrNameLst>
                                          <p:attrName>style.visibility</p:attrName>
                                        </p:attrNameLst>
                                      </p:cBhvr>
                                      <p:to>
                                        <p:strVal val="visible"/>
                                      </p:to>
                                    </p:set>
                                  </p:childTnLst>
                                </p:cTn>
                              </p:par>
                              <p:par>
                                <p:cTn id="38" presetID="0" presetClass="path" presetSubtype="0" accel="50000" decel="50000" fill="hold" nodeType="withEffect">
                                  <p:stCondLst>
                                    <p:cond delay="300"/>
                                  </p:stCondLst>
                                  <p:childTnLst>
                                    <p:animMotion origin="layout" path="M -1.73472E-18 5.92593E-6 L 0.39166 5.92593E-6 " pathEditMode="relative" ptsTypes="AA">
                                      <p:cBhvr>
                                        <p:cTn id="39" dur="1000" fill="hold"/>
                                        <p:tgtEl>
                                          <p:spTgt spid="4"/>
                                        </p:tgtEl>
                                        <p:attrNameLst>
                                          <p:attrName>ppt_x</p:attrName>
                                          <p:attrName>ppt_y</p:attrName>
                                        </p:attrNameLst>
                                      </p:cBhvr>
                                    </p:animMotion>
                                  </p:childTnLst>
                                </p:cTn>
                              </p:par>
                            </p:childTnLst>
                          </p:cTn>
                        </p:par>
                        <p:par>
                          <p:cTn id="40" fill="hold">
                            <p:stCondLst>
                              <p:cond delay="9300"/>
                            </p:stCondLst>
                            <p:childTnLst>
                              <p:par>
                                <p:cTn id="41" presetID="1" presetClass="exit" presetSubtype="0" fill="hold" nodeType="afterEffect">
                                  <p:stCondLst>
                                    <p:cond delay="300"/>
                                  </p:stCondLst>
                                  <p:childTnLst>
                                    <p:set>
                                      <p:cBhvr>
                                        <p:cTn id="42"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Energy Transfer Mechanisms</a:t>
            </a:r>
          </a:p>
        </p:txBody>
      </p:sp>
      <p:sp>
        <p:nvSpPr>
          <p:cNvPr id="26627" name="Rectangle 3"/>
          <p:cNvSpPr>
            <a:spLocks noGrp="1" noChangeArrowheads="1"/>
          </p:cNvSpPr>
          <p:nvPr>
            <p:ph idx="1"/>
          </p:nvPr>
        </p:nvSpPr>
        <p:spPr>
          <a:xfrm>
            <a:off x="303213" y="1196975"/>
            <a:ext cx="8431212" cy="4760913"/>
          </a:xfrm>
          <a:noFill/>
        </p:spPr>
        <p:txBody>
          <a:bodyPr/>
          <a:lstStyle/>
          <a:p>
            <a:pPr eaLnBrk="1" hangingPunct="1"/>
            <a:r>
              <a:rPr lang="en-US" smtClean="0"/>
              <a:t>Bremsstrahlung</a:t>
            </a:r>
          </a:p>
          <a:p>
            <a:pPr lvl="1" eaLnBrk="1" hangingPunct="1"/>
            <a:r>
              <a:rPr lang="en-US" smtClean="0"/>
              <a:t>Radiative energy loss of moving charged particle as it interacts with matter through which it is moving</a:t>
            </a:r>
          </a:p>
          <a:p>
            <a:pPr lvl="1" eaLnBrk="1" hangingPunct="1"/>
            <a:r>
              <a:rPr lang="en-US" smtClean="0"/>
              <a:t>Results from interaction of high-speed, charged particle with nucleus of atom via electric force field</a:t>
            </a:r>
          </a:p>
          <a:p>
            <a:pPr lvl="1" eaLnBrk="1" hangingPunct="1"/>
            <a:r>
              <a:rPr lang="en-US" smtClean="0"/>
              <a:t>With negatively charged electron, attractive force slows it down, deflecting from original path</a:t>
            </a:r>
          </a:p>
        </p:txBody>
      </p:sp>
    </p:spTree>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Training presentation- FrontPage 2003—Great FrontPage features">
  <a:themeElements>
    <a:clrScheme name="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7500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7500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 presentation- FrontPage 2003—Great FrontPage features</Template>
  <TotalTime>1586</TotalTime>
  <Words>3395</Words>
  <Application>Microsoft Office PowerPoint</Application>
  <PresentationFormat>On-screen Show (4:3)</PresentationFormat>
  <Paragraphs>644</Paragraphs>
  <Slides>78</Slides>
  <Notes>78</Notes>
  <HiddenSlides>0</HiddenSlides>
  <MMClips>2</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78</vt:i4>
      </vt:variant>
    </vt:vector>
  </HeadingPairs>
  <TitlesOfParts>
    <vt:vector size="82" baseType="lpstr">
      <vt:lpstr>Training presentation- FrontPage 2003—Great FrontPage features</vt:lpstr>
      <vt:lpstr>RCNET</vt:lpstr>
      <vt:lpstr>1_RCNET</vt:lpstr>
      <vt:lpstr>Equation</vt:lpstr>
      <vt:lpstr>PowerPoint Presentation</vt:lpstr>
      <vt:lpstr>Radiation’s Interaction with Matter</vt:lpstr>
      <vt:lpstr>Energy Transfer Mechanisms</vt:lpstr>
      <vt:lpstr>Energy Transfer Mechanisms</vt:lpstr>
      <vt:lpstr>Energy Transfer Mechanisms</vt:lpstr>
      <vt:lpstr>Energy Transfer Mechanisms</vt:lpstr>
      <vt:lpstr>Energy Transfer Mechanisms</vt:lpstr>
      <vt:lpstr>Energy Transfer Mechanisms</vt:lpstr>
      <vt:lpstr>Energy Transfer Mechanisms</vt:lpstr>
      <vt:lpstr>Energy Transfer Mechanisms</vt:lpstr>
      <vt:lpstr>Energy Transfer Mechanisms</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Absorption and Attenuation</vt:lpstr>
      <vt:lpstr>Absorption and Attenuation</vt:lpstr>
      <vt:lpstr>Absorption and Attenuation</vt:lpstr>
      <vt:lpstr>Absorption and Attenuation</vt:lpstr>
      <vt:lpstr>Absorption and Attenuation</vt:lpstr>
      <vt:lpstr>Absorption and Attenuation</vt:lpstr>
      <vt:lpstr>Absorption and Attenuation</vt:lpstr>
      <vt:lpstr>Absorption and Attenuation</vt:lpstr>
      <vt:lpstr>Absorption and Attenuation</vt:lpstr>
      <vt:lpstr>Absorption and Attenuation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Indirectly Ionizing Radiation</vt:lpstr>
      <vt:lpstr>Radiation Shielding</vt:lpstr>
      <vt:lpstr>Radiation Shielding</vt:lpstr>
      <vt:lpstr>Radiation Shielding</vt:lpstr>
      <vt:lpstr>Radiation Shielding</vt:lpstr>
      <vt:lpstr>Radiation Shielding</vt:lpstr>
      <vt:lpstr>Radiation Shielding</vt:lpstr>
    </vt:vector>
  </TitlesOfParts>
  <Company>Hanford (MSP ver 1.0)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Radiation’s Interaction with Matter</dc:title>
  <dc:creator>Bobby A. McDaniel</dc:creator>
  <cp:lastModifiedBy>Peggy Hines IRSC</cp:lastModifiedBy>
  <cp:revision>30</cp:revision>
  <cp:lastPrinted>2011-12-29T21:01:52Z</cp:lastPrinted>
  <dcterms:created xsi:type="dcterms:W3CDTF">2008-04-02T19:42:38Z</dcterms:created>
  <dcterms:modified xsi:type="dcterms:W3CDTF">2013-04-15T16:42:03Z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TC100934591033</vt:lpwstr>
  </property>
</Properties>
</file>