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000" autoAdjust="0"/>
  </p:normalViewPr>
  <p:slideViewPr>
    <p:cSldViewPr showGuides="1">
      <p:cViewPr varScale="1">
        <p:scale>
          <a:sx n="65" d="100"/>
          <a:sy n="65" d="100"/>
        </p:scale>
        <p:origin x="-15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D41736-BA80-4B53-84D6-AD663DD78C3C}" type="datetimeFigureOut">
              <a:rPr lang="en-US" smtClean="0"/>
              <a:t>3/8/2013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E3E6C-447A-496D-A965-1954D04FD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355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E0DF-24E3-4AE2-9EC9-07FEF6D7A5D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16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shielding_of_gamma_radiation</a:t>
            </a:r>
            <a:r>
              <a:rPr lang="en-US" dirty="0" smtClean="0"/>
              <a:t> (PDF)</a:t>
            </a:r>
          </a:p>
          <a:p>
            <a:r>
              <a:rPr lang="en-US" dirty="0" smtClean="0"/>
              <a:t>http://hps.org/documents/shielding_of_gamma_radiation.pdf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E3E6C-447A-496D-A965-1954D04FDC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290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http://hps.org/documents/shielding_of_gamma_radiation.pdf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E3E6C-447A-496D-A965-1954D04FDC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290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http://ns.ph.liv.ac.uk/~ajb/radiometrics/glossary/buildup_factor.html</a:t>
            </a:r>
          </a:p>
          <a:p>
            <a:endParaRPr lang="en-US" dirty="0" smtClean="0"/>
          </a:p>
          <a:p>
            <a:r>
              <a:rPr lang="en-US" dirty="0" smtClean="0"/>
              <a:t>http://www.nucleonica.net/wiki/index.php?title=Buildup_factor</a:t>
            </a:r>
          </a:p>
          <a:p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Reference: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Y. Harima, AN HISTORICAL REVIEW AND CURRENT STATUS OF BUILDUP FACTOR CALCULATIONS AND APPLICATIONS,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Radiat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Phys. Chem. Vol. 41, No.4/5, pp. 631-472, 1993.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E3E6C-447A-496D-A965-1954D04FDC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290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543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91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176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9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112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01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8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RCNE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5961063"/>
            <a:ext cx="104457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RSC_NSFPost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1A174E"/>
              </a:clrFrom>
              <a:clrTo>
                <a:srgbClr val="1A174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3663"/>
            <a:ext cx="457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4933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31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87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B3B81-8409-41A1-A868-C52B8C5F5AC3}" type="datetimeFigureOut">
              <a:rPr lang="en-US" smtClean="0"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6A1EB-A153-4B6F-8537-B505D48940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8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nuke.org/acad/ALARA%20for%20Engineers.pp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398" y="1023516"/>
            <a:ext cx="8839199" cy="48965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u="sng" dirty="0">
                <a:solidFill>
                  <a:srgbClr val="000000"/>
                </a:solidFill>
                <a:latin typeface="+mn-lt"/>
              </a:rPr>
              <a:t>ACADs (08-006)  Covered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 b="1" u="sng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u="sng" dirty="0" smtClean="0">
                <a:solidFill>
                  <a:srgbClr val="000000"/>
                </a:solidFill>
                <a:latin typeface="+mn-lt"/>
              </a:rPr>
              <a:t>Keywords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+mn-lt"/>
              </a:rPr>
              <a:t>Buildup factor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u="sng" dirty="0" smtClean="0">
                <a:solidFill>
                  <a:srgbClr val="000000"/>
                </a:solidFill>
                <a:latin typeface="+mn-lt"/>
              </a:rPr>
              <a:t>Description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</a:rPr>
              <a:t>Explain various interactions of </a:t>
            </a:r>
            <a:r>
              <a:rPr lang="en-US" dirty="0" err="1" smtClean="0">
                <a:solidFill>
                  <a:srgbClr val="000000"/>
                </a:solidFill>
              </a:rPr>
              <a:t>ratiation</a:t>
            </a:r>
            <a:r>
              <a:rPr lang="en-US" dirty="0" smtClean="0">
                <a:solidFill>
                  <a:srgbClr val="000000"/>
                </a:solidFill>
              </a:rPr>
              <a:t> with matter.</a:t>
            </a:r>
            <a:endParaRPr lang="en-US" sz="1800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u="sng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u="sng" dirty="0" smtClean="0">
                <a:solidFill>
                  <a:srgbClr val="000000"/>
                </a:solidFill>
                <a:latin typeface="+mn-lt"/>
              </a:rPr>
              <a:t>Supporting Material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anchor="b" anchorCtr="0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dirty="0">
                <a:hlinkClick r:id="rId3"/>
              </a:rPr>
              <a:t>INTERACTIONS OF RADIATION WITH MATTER</a:t>
            </a:r>
            <a:endParaRPr lang="en-US" sz="3600" b="1" kern="0" dirty="0">
              <a:ln>
                <a:solidFill>
                  <a:srgbClr val="000000">
                    <a:alpha val="50000"/>
                  </a:srgbClr>
                </a:solidFill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032839"/>
              </p:ext>
            </p:extLst>
          </p:nvPr>
        </p:nvGraphicFramePr>
        <p:xfrm>
          <a:off x="237964" y="1524000"/>
          <a:ext cx="8668072" cy="1463040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1083509"/>
                <a:gridCol w="1083509"/>
                <a:gridCol w="1083509"/>
                <a:gridCol w="1083509"/>
                <a:gridCol w="1083509"/>
                <a:gridCol w="1083509"/>
                <a:gridCol w="1083509"/>
                <a:gridCol w="1083509"/>
              </a:tblGrid>
              <a:tr h="21602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4.11.8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7869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Buildup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Any </a:t>
            </a:r>
            <a:r>
              <a:rPr lang="en-US" dirty="0"/>
              <a:t>of the common gamma interaction processes may result in secondary photons </a:t>
            </a:r>
            <a:r>
              <a:rPr lang="en-US" dirty="0" smtClean="0"/>
              <a:t>that </a:t>
            </a:r>
            <a:r>
              <a:rPr lang="en-US" dirty="0"/>
              <a:t>have a finite probability of reaching the dose point.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extent to which such </a:t>
            </a:r>
            <a:r>
              <a:rPr lang="en-US" dirty="0" smtClean="0"/>
              <a:t>secondary </a:t>
            </a:r>
            <a:r>
              <a:rPr lang="en-US" dirty="0"/>
              <a:t>photons add to the </a:t>
            </a:r>
            <a:r>
              <a:rPr lang="en-US" dirty="0" err="1"/>
              <a:t>fluence</a:t>
            </a:r>
            <a:r>
              <a:rPr lang="en-US" dirty="0"/>
              <a:t> or dose at the dose point is usually described </a:t>
            </a:r>
            <a:r>
              <a:rPr lang="en-US" dirty="0" smtClean="0"/>
              <a:t>through </a:t>
            </a:r>
            <a:r>
              <a:rPr lang="en-US" dirty="0"/>
              <a:t>the use of an appropriate </a:t>
            </a:r>
            <a:r>
              <a:rPr lang="en-US" b="1" dirty="0"/>
              <a:t>buildup factor</a:t>
            </a:r>
            <a:r>
              <a:rPr lang="en-US" dirty="0"/>
              <a:t>. </a:t>
            </a:r>
          </a:p>
          <a:p>
            <a:r>
              <a:rPr lang="en-US" dirty="0"/>
              <a:t>Buildup factors may refer to various quantities of interest, such as photon </a:t>
            </a:r>
            <a:r>
              <a:rPr lang="en-US" dirty="0" err="1"/>
              <a:t>fluence</a:t>
            </a:r>
            <a:r>
              <a:rPr lang="en-US" dirty="0"/>
              <a:t>, photon </a:t>
            </a:r>
            <a:r>
              <a:rPr lang="en-US" dirty="0" smtClean="0"/>
              <a:t>energy </a:t>
            </a:r>
            <a:r>
              <a:rPr lang="en-US" dirty="0" err="1"/>
              <a:t>fluence</a:t>
            </a:r>
            <a:r>
              <a:rPr lang="en-US" dirty="0"/>
              <a:t>, exposure, or dose, and the values among all are somewhat different.</a:t>
            </a:r>
          </a:p>
        </p:txBody>
      </p:sp>
    </p:spTree>
    <p:extLst>
      <p:ext uri="{BB962C8B-B14F-4D97-AF65-F5344CB8AC3E}">
        <p14:creationId xmlns:p14="http://schemas.microsoft.com/office/powerpoint/2010/main" val="2078484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Buildup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The dose buildup factor is a dimensionless quantity that represents the ratio of total dose </a:t>
            </a:r>
            <a:r>
              <a:rPr lang="en-US" dirty="0" smtClean="0"/>
              <a:t>(</a:t>
            </a:r>
            <a:r>
              <a:rPr lang="en-US" dirty="0"/>
              <a:t>including the dose from secondary photons) at the dose point to primary photon dose at </a:t>
            </a:r>
            <a:r>
              <a:rPr lang="en-US" dirty="0" smtClean="0"/>
              <a:t>the </a:t>
            </a:r>
            <a:r>
              <a:rPr lang="en-US" dirty="0"/>
              <a:t>same point.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primary photon dose naturally comes from original photons that have </a:t>
            </a:r>
            <a:r>
              <a:rPr lang="en-US" dirty="0" smtClean="0"/>
              <a:t>penetrated </a:t>
            </a:r>
            <a:r>
              <a:rPr lang="en-US" dirty="0"/>
              <a:t>the shielding material without interacting. </a:t>
            </a:r>
            <a:endParaRPr lang="en-US" dirty="0" smtClean="0"/>
          </a:p>
          <a:p>
            <a:r>
              <a:rPr lang="en-US" dirty="0" smtClean="0"/>
              <a:t>Magnitudes </a:t>
            </a:r>
            <a:r>
              <a:rPr lang="en-US" dirty="0"/>
              <a:t>of buildup factors vary </a:t>
            </a:r>
            <a:r>
              <a:rPr lang="en-US" dirty="0" smtClean="0"/>
              <a:t>widely</a:t>
            </a:r>
            <a:r>
              <a:rPr lang="en-US" dirty="0"/>
              <a:t>, ranging from a minimum of 1.0 to very large values, depending on source and </a:t>
            </a:r>
            <a:r>
              <a:rPr lang="en-US" dirty="0" smtClean="0"/>
              <a:t>shield </a:t>
            </a:r>
            <a:r>
              <a:rPr lang="en-US" dirty="0"/>
              <a:t>characteristics. </a:t>
            </a:r>
          </a:p>
        </p:txBody>
      </p:sp>
    </p:spTree>
    <p:extLst>
      <p:ext uri="{BB962C8B-B14F-4D97-AF65-F5344CB8AC3E}">
        <p14:creationId xmlns:p14="http://schemas.microsoft.com/office/powerpoint/2010/main" val="2475686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Buildup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ratio of the total photons at a point to the number arriving there without being </a:t>
            </a:r>
            <a:r>
              <a:rPr lang="en-US" dirty="0" smtClean="0"/>
              <a:t>scattered</a:t>
            </a:r>
            <a:endParaRPr lang="en-US" dirty="0"/>
          </a:p>
          <a:p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the passage of radiation through a medium, the ratio of the total value of a specified radiation quantity at any point to the contribution to that value from radiation reaching the point without having undergone a collision.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  <p:pic>
        <p:nvPicPr>
          <p:cNvPr id="2052" name="Picture 4" descr="http://ns.ph.liv.ac.uk/~ajb/radiometrics/glossary/images/buildup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533400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ns.ph.liv.ac.uk/~ajb/radiometrics/glossary/images/buildup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5875"/>
            <a:ext cx="533400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805660"/>
      </p:ext>
    </p:extLst>
  </p:cSld>
  <p:clrMapOvr>
    <a:masterClrMapping/>
  </p:clrMapOvr>
</p:sld>
</file>

<file path=ppt/theme/theme1.xml><?xml version="1.0" encoding="utf-8"?>
<a:theme xmlns:a="http://schemas.openxmlformats.org/drawingml/2006/main" name="RC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RCNET</Template>
  <TotalTime>1112</TotalTime>
  <Words>311</Words>
  <Application>Microsoft Office PowerPoint</Application>
  <PresentationFormat>On-screen Show (4:3)</PresentationFormat>
  <Paragraphs>42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RCNET</vt:lpstr>
      <vt:lpstr>PowerPoint Presentation</vt:lpstr>
      <vt:lpstr>Buildup factor</vt:lpstr>
      <vt:lpstr>Buildup factor</vt:lpstr>
      <vt:lpstr>Buildup factor</vt:lpstr>
    </vt:vector>
  </TitlesOfParts>
  <Company>Indian River State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Peggy Hines IRSC</dc:creator>
  <cp:lastModifiedBy>Administrator</cp:lastModifiedBy>
  <cp:revision>7</cp:revision>
  <dcterms:created xsi:type="dcterms:W3CDTF">2013-02-04T16:04:51Z</dcterms:created>
  <dcterms:modified xsi:type="dcterms:W3CDTF">2013-03-08T21:57:48Z</dcterms:modified>
</cp:coreProperties>
</file>