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80" r:id="rId2"/>
    <p:sldId id="257" r:id="rId3"/>
    <p:sldId id="259" r:id="rId4"/>
    <p:sldId id="277" r:id="rId5"/>
    <p:sldId id="263" r:id="rId6"/>
    <p:sldId id="264" r:id="rId7"/>
    <p:sldId id="265" r:id="rId8"/>
    <p:sldId id="266" r:id="rId9"/>
    <p:sldId id="268" r:id="rId10"/>
    <p:sldId id="267" r:id="rId11"/>
    <p:sldId id="278" r:id="rId12"/>
    <p:sldId id="269" r:id="rId13"/>
    <p:sldId id="281" r:id="rId14"/>
    <p:sldId id="283" r:id="rId15"/>
    <p:sldId id="282" r:id="rId16"/>
    <p:sldId id="270" r:id="rId17"/>
    <p:sldId id="271" r:id="rId18"/>
    <p:sldId id="274" r:id="rId19"/>
    <p:sldId id="279" r:id="rId20"/>
    <p:sldId id="272" r:id="rId21"/>
    <p:sldId id="273" r:id="rId22"/>
    <p:sldId id="275" r:id="rId23"/>
    <p:sldId id="276"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67" y="-44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F071F5-0B3B-4DA3-BAAA-36DF162FEF5E}" type="datetimeFigureOut">
              <a:rPr lang="en-US" smtClean="0"/>
              <a:pPr/>
              <a:t>2/28/2013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942B4D-AD99-472E-9C5C-5EE4C66FCACB}" type="slidenum">
              <a:rPr lang="en-US" smtClean="0"/>
              <a:pPr/>
              <a:t>‹#›</a:t>
            </a:fld>
            <a:endParaRPr lang="en-US"/>
          </a:p>
        </p:txBody>
      </p:sp>
    </p:spTree>
    <p:extLst>
      <p:ext uri="{BB962C8B-B14F-4D97-AF65-F5344CB8AC3E}">
        <p14:creationId xmlns:p14="http://schemas.microsoft.com/office/powerpoint/2010/main" val="3486169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p:spPr>
        <p:txBody>
          <a:bodyPr/>
          <a:lstStyle/>
          <a:p>
            <a:fld id="{CCE242A1-B7C9-4672-9FA1-9B15D9A10B24}" type="slidenum">
              <a:rPr lang="en-US"/>
              <a:pPr/>
              <a:t>3</a:t>
            </a:fld>
            <a:endParaRPr lang="en-US"/>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a:ln/>
        </p:spPr>
        <p:txBody>
          <a:bodyPr/>
          <a:lstStyle/>
          <a:p>
            <a:r>
              <a:rPr lang="en-US" smtClean="0"/>
              <a:t>Most damage that is done in biological systems is done by indirect ionization.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p>
            <a:fld id="{5D420DDD-EC27-462E-87E6-A84EB471CC89}" type="slidenum">
              <a:rPr lang="en-US"/>
              <a:pPr/>
              <a:t>17</a:t>
            </a:fld>
            <a:endParaRPr lang="en-US"/>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p:spPr>
        <p:txBody>
          <a:bodyPr/>
          <a:lstStyle/>
          <a:p>
            <a:fld id="{1562C4AB-08A8-4C68-9905-030C2EF1423C}" type="slidenum">
              <a:rPr lang="en-US"/>
              <a:pPr/>
              <a:t>18</a:t>
            </a:fld>
            <a:endParaRPr lang="en-US"/>
          </a:p>
        </p:txBody>
      </p:sp>
      <p:sp>
        <p:nvSpPr>
          <p:cNvPr id="148483" name="Rectangle 2"/>
          <p:cNvSpPr>
            <a:spLocks noGrp="1" noRot="1" noChangeAspect="1" noChangeArrowheads="1" noTextEdit="1"/>
          </p:cNvSpPr>
          <p:nvPr>
            <p:ph type="sldImg"/>
          </p:nvPr>
        </p:nvSpPr>
        <p:spPr>
          <a:ln/>
        </p:spPr>
      </p:sp>
      <p:sp>
        <p:nvSpPr>
          <p:cNvPr id="148484" name="Rectangle 3"/>
          <p:cNvSpPr>
            <a:spLocks noGrp="1" noChangeArrowheads="1"/>
          </p:cNvSpPr>
          <p:nvPr>
            <p:ph type="body" idx="1"/>
          </p:nvPr>
        </p:nvSpPr>
        <p:spPr>
          <a:noFill/>
          <a:ln/>
        </p:spPr>
        <p:txBody>
          <a:bodyPr/>
          <a:lstStyle/>
          <a:p>
            <a:r>
              <a:rPr lang="en-US" smtClean="0"/>
              <a:t>Interactions of low energy photons create an over reaction of the tube at those energies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p>
            <a:fld id="{BDBA6D28-AAC1-4E48-99BB-47364F1E41CB}" type="slidenum">
              <a:rPr lang="en-US"/>
              <a:pPr/>
              <a:t>21</a:t>
            </a:fld>
            <a:endParaRPr lang="en-US"/>
          </a:p>
        </p:txBody>
      </p:sp>
      <p:sp>
        <p:nvSpPr>
          <p:cNvPr id="147459" name="Rectangle 2"/>
          <p:cNvSpPr>
            <a:spLocks noGrp="1" noRot="1" noChangeAspect="1" noChangeArrowheads="1" noTextEdit="1"/>
          </p:cNvSpPr>
          <p:nvPr>
            <p:ph type="sldImg"/>
          </p:nvPr>
        </p:nvSpPr>
        <p:spPr>
          <a:xfrm>
            <a:off x="1141413" y="684213"/>
            <a:ext cx="4575175" cy="3430587"/>
          </a:xfrm>
          <a:solidFill>
            <a:srgbClr val="FFFFFF"/>
          </a:solidFill>
          <a:ln/>
        </p:spPr>
      </p:sp>
      <p:sp>
        <p:nvSpPr>
          <p:cNvPr id="147460" name="Rectangle 3"/>
          <p:cNvSpPr>
            <a:spLocks noGrp="1" noChangeArrowheads="1"/>
          </p:cNvSpPr>
          <p:nvPr>
            <p:ph type="body" idx="1"/>
          </p:nvPr>
        </p:nvSpPr>
        <p:spPr>
          <a:xfrm>
            <a:off x="914400" y="4343519"/>
            <a:ext cx="5029200" cy="4115827"/>
          </a:xfrm>
          <a:solidFill>
            <a:srgbClr val="FFFFFF"/>
          </a:solidFill>
          <a:ln>
            <a:solidFill>
              <a:srgbClr val="000000"/>
            </a:solidFill>
          </a:ln>
        </p:spPr>
        <p:txBody>
          <a:bodyPr/>
          <a:lstStyle/>
          <a:p>
            <a:r>
              <a:rPr lang="en-US" smtClean="0"/>
              <a:t>Many designs of GM tubes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8106DBD0-BBBE-469E-B459-1032110C7A1C}" type="slidenum">
              <a:rPr lang="en-US"/>
              <a:pPr/>
              <a:t>22</a:t>
            </a:fld>
            <a:endParaRPr lang="en-US"/>
          </a:p>
        </p:txBody>
      </p:sp>
      <p:sp>
        <p:nvSpPr>
          <p:cNvPr id="149507" name="Rectangle 2"/>
          <p:cNvSpPr>
            <a:spLocks noGrp="1" noRot="1" noChangeAspect="1" noChangeArrowheads="1" noTextEdit="1"/>
          </p:cNvSpPr>
          <p:nvPr>
            <p:ph type="sldImg"/>
          </p:nvPr>
        </p:nvSpPr>
        <p:spPr>
          <a:xfrm>
            <a:off x="1144588" y="687388"/>
            <a:ext cx="4568825" cy="3425825"/>
          </a:xfrm>
          <a:solidFill>
            <a:srgbClr val="FFFFFF"/>
          </a:solidFill>
          <a:ln/>
        </p:spPr>
      </p:sp>
      <p:sp>
        <p:nvSpPr>
          <p:cNvPr id="149508" name="Rectangle 3"/>
          <p:cNvSpPr>
            <a:spLocks noGrp="1" noChangeArrowheads="1"/>
          </p:cNvSpPr>
          <p:nvPr>
            <p:ph type="body" idx="1"/>
          </p:nvPr>
        </p:nvSpPr>
        <p:spPr>
          <a:solidFill>
            <a:srgbClr val="FFFFFF"/>
          </a:solidFill>
          <a:ln>
            <a:solidFill>
              <a:srgbClr val="000000"/>
            </a:solidFill>
          </a:ln>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p:spPr>
        <p:txBody>
          <a:bodyPr/>
          <a:lstStyle/>
          <a:p>
            <a:fld id="{45D8EB8F-A677-436F-A55D-B958213C41E7}" type="slidenum">
              <a:rPr lang="en-US"/>
              <a:pPr/>
              <a:t>23</a:t>
            </a:fld>
            <a:endParaRPr lang="en-US"/>
          </a:p>
        </p:txBody>
      </p:sp>
      <p:sp>
        <p:nvSpPr>
          <p:cNvPr id="150531" name="Rectangle 2"/>
          <p:cNvSpPr>
            <a:spLocks noGrp="1" noRot="1" noChangeAspect="1" noChangeArrowheads="1" noTextEdit="1"/>
          </p:cNvSpPr>
          <p:nvPr>
            <p:ph type="sldImg"/>
          </p:nvPr>
        </p:nvSpPr>
        <p:spPr>
          <a:xfrm>
            <a:off x="1144588" y="687388"/>
            <a:ext cx="4568825" cy="3425825"/>
          </a:xfrm>
          <a:solidFill>
            <a:srgbClr val="FFFFFF"/>
          </a:solidFill>
          <a:ln/>
        </p:spPr>
      </p:sp>
      <p:sp>
        <p:nvSpPr>
          <p:cNvPr id="150532" name="Rectangle 3"/>
          <p:cNvSpPr>
            <a:spLocks noGrp="1" noChangeArrowheads="1"/>
          </p:cNvSpPr>
          <p:nvPr>
            <p:ph type="body" idx="1"/>
          </p:nvPr>
        </p:nvSpPr>
        <p:spPr>
          <a:solidFill>
            <a:srgbClr val="FFFFFF"/>
          </a:solidFill>
          <a:ln>
            <a:solidFill>
              <a:srgbClr val="000000"/>
            </a:solid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p>
            <a:fld id="{6822FC21-3556-4417-B058-2D85A033D6BD}" type="slidenum">
              <a:rPr lang="en-US"/>
              <a:pPr/>
              <a:t>5</a:t>
            </a:fld>
            <a:endParaRPr lang="en-US"/>
          </a:p>
        </p:txBody>
      </p:sp>
      <p:sp>
        <p:nvSpPr>
          <p:cNvPr id="138243" name="Rectangle 2"/>
          <p:cNvSpPr>
            <a:spLocks noGrp="1" noChangeArrowheads="1"/>
          </p:cNvSpPr>
          <p:nvPr>
            <p:ph type="body" idx="1"/>
          </p:nvPr>
        </p:nvSpPr>
        <p:spPr>
          <a:noFill/>
          <a:ln/>
        </p:spPr>
        <p:txBody>
          <a:bodyPr lIns="90488" tIns="44450" rIns="90488" bIns="44450"/>
          <a:lstStyle/>
          <a:p>
            <a:r>
              <a:rPr lang="en-US" smtClean="0"/>
              <a:t>The most common type of instrument is a gas filled radiation detector.  This instrument works on the principle that as radiation passes through air or a specific gas, ionization of the molecules in the air occur.  When a high voltage is placed between two areas of the gas filled space, the positive ions will be attracted to the negative side of the detector (the cathode) and the free electrons will travel to the positive side (the anode).  These charges are collected by the anode and cathode which then form a very small current in the wires going to the detector.  By placing a very sensitive current measuring device between the wires from the cathode and anode, the small current measured and displayed as a signal.  The more radiation which enters the chamber, the more current displayed by the instrument.</a:t>
            </a:r>
          </a:p>
          <a:p>
            <a:endParaRPr lang="en-US" i="1" smtClean="0"/>
          </a:p>
        </p:txBody>
      </p:sp>
      <p:sp>
        <p:nvSpPr>
          <p:cNvPr id="138244" name="Rectangle 3"/>
          <p:cNvSpPr>
            <a:spLocks noGrp="1" noRot="1" noChangeAspect="1" noChangeArrowheads="1" noTextEdit="1"/>
          </p:cNvSpPr>
          <p:nvPr>
            <p:ph type="sldImg"/>
          </p:nvPr>
        </p:nvSpPr>
        <p:spPr>
          <a:ln w="12700" cap="flat">
            <a:solidFill>
              <a:schemeClr val="tx1"/>
            </a:solidFill>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p:spPr>
        <p:txBody>
          <a:bodyPr/>
          <a:lstStyle/>
          <a:p>
            <a:fld id="{567757F4-699D-43FF-AD27-4381CE8D2F64}" type="slidenum">
              <a:rPr lang="en-US"/>
              <a:pPr/>
              <a:t>6</a:t>
            </a:fld>
            <a:endParaRPr lang="en-US"/>
          </a:p>
        </p:txBody>
      </p:sp>
      <p:sp>
        <p:nvSpPr>
          <p:cNvPr id="139267" name="Rectangle 2"/>
          <p:cNvSpPr>
            <a:spLocks noGrp="1" noRot="1" noChangeAspect="1" noChangeArrowheads="1" noTextEdit="1"/>
          </p:cNvSpPr>
          <p:nvPr>
            <p:ph type="sldImg"/>
          </p:nvPr>
        </p:nvSpPr>
        <p:spPr>
          <a:ln/>
        </p:spPr>
      </p:sp>
      <p:sp>
        <p:nvSpPr>
          <p:cNvPr id="139268" name="Rectangle 3"/>
          <p:cNvSpPr>
            <a:spLocks noGrp="1" noChangeArrowheads="1"/>
          </p:cNvSpPr>
          <p:nvPr>
            <p:ph type="body" idx="1"/>
          </p:nvPr>
        </p:nvSpPr>
        <p:spPr>
          <a:noFill/>
          <a:ln/>
        </p:spPr>
        <p:txBody>
          <a:bodyPr/>
          <a:lstStyle/>
          <a:p>
            <a:r>
              <a:rPr lang="en-US" smtClean="0"/>
              <a:t>Many types of gas-filled detectors exist, but the two most common are the ion chamber used for measuring large amounts of radiation and the Geiger-Muller or GM detector used to measure very small amounts of radiation.</a:t>
            </a:r>
          </a:p>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p:spPr>
        <p:txBody>
          <a:bodyPr/>
          <a:lstStyle/>
          <a:p>
            <a:fld id="{E52DA192-0844-4999-842E-D006A8B4BFAA}" type="slidenum">
              <a:rPr lang="en-US"/>
              <a:pPr/>
              <a:t>7</a:t>
            </a:fld>
            <a:endParaRPr lang="en-US"/>
          </a:p>
        </p:txBody>
      </p:sp>
      <p:sp>
        <p:nvSpPr>
          <p:cNvPr id="140291" name="Rectangle 2"/>
          <p:cNvSpPr>
            <a:spLocks noGrp="1" noRot="1" noChangeAspect="1" noChangeArrowheads="1" noTextEdit="1"/>
          </p:cNvSpPr>
          <p:nvPr>
            <p:ph type="sldImg"/>
          </p:nvPr>
        </p:nvSpPr>
        <p:spPr>
          <a:xfrm>
            <a:off x="1152525" y="692150"/>
            <a:ext cx="4556125" cy="3416300"/>
          </a:xfrm>
          <a:solidFill>
            <a:srgbClr val="FFFFFF"/>
          </a:solidFill>
          <a:ln/>
        </p:spPr>
      </p:sp>
      <p:sp>
        <p:nvSpPr>
          <p:cNvPr id="140292" name="Rectangle 3"/>
          <p:cNvSpPr>
            <a:spLocks noGrp="1" noChangeArrowheads="1"/>
          </p:cNvSpPr>
          <p:nvPr>
            <p:ph type="body" idx="1"/>
          </p:nvPr>
        </p:nvSpPr>
        <p:spPr>
          <a:solidFill>
            <a:srgbClr val="FFFFFF"/>
          </a:solidFill>
          <a:ln>
            <a:solidFill>
              <a:srgbClr val="000000"/>
            </a:solidFill>
          </a:ln>
        </p:spPr>
        <p:txBody>
          <a:bodyPr/>
          <a:lstStyle/>
          <a:p>
            <a:r>
              <a:rPr lang="en-US" smtClean="0"/>
              <a:t>The area at the left of the graph is called the recombination zone and the area on the right is the spontaneous discharge zone. The same detector set up can be used in each of these areas depending on the voltage applied to the detector.</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p:spPr>
        <p:txBody>
          <a:bodyPr/>
          <a:lstStyle/>
          <a:p>
            <a:fld id="{0B3DC02A-FBDD-422D-AF08-1C8A3D80AB54}" type="slidenum">
              <a:rPr lang="en-US"/>
              <a:pPr/>
              <a:t>8</a:t>
            </a:fld>
            <a:endParaRPr lang="en-US"/>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noFill/>
          <a:ln/>
        </p:spPr>
        <p:txBody>
          <a:bodyPr/>
          <a:lstStyle/>
          <a:p>
            <a:r>
              <a:rPr lang="en-US" smtClean="0"/>
              <a:t>Ion chambers have a fairly constant response curve which means that the actual reading is very close to the reading on the meter. This is very important if you are trying to calculate dose to someone standing in this field.</a:t>
            </a:r>
          </a:p>
          <a:p>
            <a:endParaRPr lang="en-US" smtClean="0"/>
          </a:p>
          <a:p>
            <a:r>
              <a:rPr lang="en-US" smtClean="0"/>
              <a:t> Since the ion chamber reacts only to the average number of electrons that are collected on the cathode the response time of the ion chamber is somewhat slow. Also this instrument is used for high levels of radiation and is not good for low level readings.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p:spPr>
        <p:txBody>
          <a:bodyPr/>
          <a:lstStyle/>
          <a:p>
            <a:fld id="{16C197FB-5DFB-4BE8-9D5F-F6F04B21950F}" type="slidenum">
              <a:rPr lang="en-US"/>
              <a:pPr/>
              <a:t>9</a:t>
            </a:fld>
            <a:endParaRPr lang="en-US"/>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a:ln/>
        </p:spPr>
        <p:txBody>
          <a:bodyPr/>
          <a:lstStyle/>
          <a:p>
            <a:r>
              <a:rPr lang="en-US" smtClean="0"/>
              <a:t>Response curve is relatively flat over the usual range of energies that the meter is used for.</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p:spPr>
        <p:txBody>
          <a:bodyPr/>
          <a:lstStyle/>
          <a:p>
            <a:fld id="{9F6C866D-9C9A-4491-B4E2-FB81877471DD}" type="slidenum">
              <a:rPr lang="en-US"/>
              <a:pPr/>
              <a:t>10</a:t>
            </a:fld>
            <a:endParaRPr lang="en-US"/>
          </a:p>
        </p:txBody>
      </p:sp>
      <p:sp>
        <p:nvSpPr>
          <p:cNvPr id="142339" name="Rectangle 2"/>
          <p:cNvSpPr>
            <a:spLocks noGrp="1" noRot="1" noChangeAspect="1" noChangeArrowheads="1" noTextEdit="1"/>
          </p:cNvSpPr>
          <p:nvPr>
            <p:ph type="sldImg"/>
          </p:nvPr>
        </p:nvSpPr>
        <p:spPr>
          <a:ln/>
        </p:spPr>
      </p:sp>
      <p:sp>
        <p:nvSpPr>
          <p:cNvPr id="142340" name="Rectangle 3"/>
          <p:cNvSpPr>
            <a:spLocks noGrp="1" noChangeArrowheads="1"/>
          </p:cNvSpPr>
          <p:nvPr>
            <p:ph type="body" idx="1"/>
          </p:nvPr>
        </p:nvSpPr>
        <p:spPr>
          <a:noFill/>
          <a:ln/>
        </p:spPr>
        <p:txBody>
          <a:bodyPr/>
          <a:lstStyle/>
          <a:p>
            <a:r>
              <a:rPr lang="en-US" smtClean="0"/>
              <a:t>Many manufactures make ion chambers in a variety of forms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p:spPr>
        <p:txBody>
          <a:bodyPr/>
          <a:lstStyle/>
          <a:p>
            <a:fld id="{5473D8BC-66F3-4B0E-90F0-25DA88F90340}" type="slidenum">
              <a:rPr lang="en-US"/>
              <a:pPr/>
              <a:t>12</a:t>
            </a:fld>
            <a:endParaRPr lang="en-US"/>
          </a:p>
        </p:txBody>
      </p:sp>
      <p:sp>
        <p:nvSpPr>
          <p:cNvPr id="144387" name="Rectangle 2"/>
          <p:cNvSpPr>
            <a:spLocks noGrp="1" noRot="1" noChangeAspect="1" noChangeArrowheads="1" noTextEdit="1"/>
          </p:cNvSpPr>
          <p:nvPr>
            <p:ph type="sldImg"/>
          </p:nvPr>
        </p:nvSpPr>
        <p:spPr>
          <a:ln/>
        </p:spPr>
      </p:sp>
      <p:sp>
        <p:nvSpPr>
          <p:cNvPr id="144388" name="Rectangle 3"/>
          <p:cNvSpPr>
            <a:spLocks noGrp="1" noChangeArrowheads="1"/>
          </p:cNvSpPr>
          <p:nvPr>
            <p:ph type="body" idx="1"/>
          </p:nvPr>
        </p:nvSpPr>
        <p:spPr>
          <a:noFill/>
          <a:ln/>
        </p:spPr>
        <p:txBody>
          <a:bodyPr/>
          <a:lstStyle/>
          <a:p>
            <a:r>
              <a:rPr lang="en-US" smtClean="0"/>
              <a:t>Proportional counters are a specialized detector and rarely used in portable instruments.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p:spPr>
        <p:txBody>
          <a:bodyPr/>
          <a:lstStyle/>
          <a:p>
            <a:fld id="{6CFFDD8D-73F5-4B0C-94BB-5D0599D07DCF}" type="slidenum">
              <a:rPr lang="en-US"/>
              <a:pPr/>
              <a:t>16</a:t>
            </a:fld>
            <a:endParaRPr lang="en-US"/>
          </a:p>
        </p:txBody>
      </p:sp>
      <p:sp>
        <p:nvSpPr>
          <p:cNvPr id="145411" name="Rectangle 2"/>
          <p:cNvSpPr>
            <a:spLocks noGrp="1" noRot="1" noChangeAspect="1" noChangeArrowheads="1" noTextEdit="1"/>
          </p:cNvSpPr>
          <p:nvPr>
            <p:ph type="sldImg"/>
          </p:nvPr>
        </p:nvSpPr>
        <p:spPr>
          <a:ln/>
        </p:spPr>
      </p:sp>
      <p:sp>
        <p:nvSpPr>
          <p:cNvPr id="145412" name="Rectangle 3"/>
          <p:cNvSpPr>
            <a:spLocks noGrp="1" noChangeArrowheads="1"/>
          </p:cNvSpPr>
          <p:nvPr>
            <p:ph type="body" idx="1"/>
          </p:nvPr>
        </p:nvSpPr>
        <p:spPr>
          <a:noFill/>
          <a:ln/>
        </p:spPr>
        <p:txBody>
          <a:bodyPr/>
          <a:lstStyle/>
          <a:p>
            <a:r>
              <a:rPr lang="en-US" smtClean="0"/>
              <a:t>Various types of proportional counters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8D41D31-A1E2-4C63-95A6-3A44835F8525}" type="datetimeFigureOut">
              <a:rPr lang="en-US" smtClean="0"/>
              <a:pPr/>
              <a:t>2/28/2013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85EC8C-D5E8-4E23-AF74-5FBE1ED32728}" type="slidenum">
              <a:rPr lang="en-US" smtClean="0"/>
              <a:pPr/>
              <a:t>‹#›</a:t>
            </a:fld>
            <a:endParaRPr lang="en-US"/>
          </a:p>
        </p:txBody>
      </p:sp>
    </p:spTree>
    <p:extLst>
      <p:ext uri="{BB962C8B-B14F-4D97-AF65-F5344CB8AC3E}">
        <p14:creationId xmlns:p14="http://schemas.microsoft.com/office/powerpoint/2010/main" val="1760543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D41D31-A1E2-4C63-95A6-3A44835F8525}" type="datetimeFigureOut">
              <a:rPr lang="en-US" smtClean="0"/>
              <a:pPr/>
              <a:t>2/28/2013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85EC8C-D5E8-4E23-AF74-5FBE1ED32728}" type="slidenum">
              <a:rPr lang="en-US" smtClean="0"/>
              <a:pPr/>
              <a:t>‹#›</a:t>
            </a:fld>
            <a:endParaRPr lang="en-US"/>
          </a:p>
        </p:txBody>
      </p:sp>
    </p:spTree>
    <p:extLst>
      <p:ext uri="{BB962C8B-B14F-4D97-AF65-F5344CB8AC3E}">
        <p14:creationId xmlns:p14="http://schemas.microsoft.com/office/powerpoint/2010/main" val="35106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D41D31-A1E2-4C63-95A6-3A44835F8525}" type="datetimeFigureOut">
              <a:rPr lang="en-US" smtClean="0"/>
              <a:pPr/>
              <a:t>2/28/2013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85EC8C-D5E8-4E23-AF74-5FBE1ED32728}" type="slidenum">
              <a:rPr lang="en-US" smtClean="0"/>
              <a:pPr/>
              <a:t>‹#›</a:t>
            </a:fld>
            <a:endParaRPr lang="en-US"/>
          </a:p>
        </p:txBody>
      </p:sp>
    </p:spTree>
    <p:extLst>
      <p:ext uri="{BB962C8B-B14F-4D97-AF65-F5344CB8AC3E}">
        <p14:creationId xmlns:p14="http://schemas.microsoft.com/office/powerpoint/2010/main" val="3826991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D41D31-A1E2-4C63-95A6-3A44835F8525}" type="datetimeFigureOut">
              <a:rPr lang="en-US" smtClean="0"/>
              <a:pPr/>
              <a:t>2/28/2013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85EC8C-D5E8-4E23-AF74-5FBE1ED32728}" type="slidenum">
              <a:rPr lang="en-US" smtClean="0"/>
              <a:pPr/>
              <a:t>‹#›</a:t>
            </a:fld>
            <a:endParaRPr lang="en-US"/>
          </a:p>
        </p:txBody>
      </p:sp>
    </p:spTree>
    <p:extLst>
      <p:ext uri="{BB962C8B-B14F-4D97-AF65-F5344CB8AC3E}">
        <p14:creationId xmlns:p14="http://schemas.microsoft.com/office/powerpoint/2010/main" val="2557176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D41D31-A1E2-4C63-95A6-3A44835F8525}" type="datetimeFigureOut">
              <a:rPr lang="en-US" smtClean="0"/>
              <a:pPr/>
              <a:t>2/28/2013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85EC8C-D5E8-4E23-AF74-5FBE1ED32728}" type="slidenum">
              <a:rPr lang="en-US" smtClean="0"/>
              <a:pPr/>
              <a:t>‹#›</a:t>
            </a:fld>
            <a:endParaRPr lang="en-US"/>
          </a:p>
        </p:txBody>
      </p:sp>
    </p:spTree>
    <p:extLst>
      <p:ext uri="{BB962C8B-B14F-4D97-AF65-F5344CB8AC3E}">
        <p14:creationId xmlns:p14="http://schemas.microsoft.com/office/powerpoint/2010/main" val="3865393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8D41D31-A1E2-4C63-95A6-3A44835F8525}" type="datetimeFigureOut">
              <a:rPr lang="en-US" smtClean="0"/>
              <a:pPr/>
              <a:t>2/28/2013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85EC8C-D5E8-4E23-AF74-5FBE1ED32728}" type="slidenum">
              <a:rPr lang="en-US" smtClean="0"/>
              <a:pPr/>
              <a:t>‹#›</a:t>
            </a:fld>
            <a:endParaRPr lang="en-US"/>
          </a:p>
        </p:txBody>
      </p:sp>
    </p:spTree>
    <p:extLst>
      <p:ext uri="{BB962C8B-B14F-4D97-AF65-F5344CB8AC3E}">
        <p14:creationId xmlns:p14="http://schemas.microsoft.com/office/powerpoint/2010/main" val="2261112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D41D31-A1E2-4C63-95A6-3A44835F8525}" type="datetimeFigureOut">
              <a:rPr lang="en-US" smtClean="0"/>
              <a:pPr/>
              <a:t>2/28/2013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85EC8C-D5E8-4E23-AF74-5FBE1ED32728}" type="slidenum">
              <a:rPr lang="en-US" smtClean="0"/>
              <a:pPr/>
              <a:t>‹#›</a:t>
            </a:fld>
            <a:endParaRPr lang="en-US"/>
          </a:p>
        </p:txBody>
      </p:sp>
    </p:spTree>
    <p:extLst>
      <p:ext uri="{BB962C8B-B14F-4D97-AF65-F5344CB8AC3E}">
        <p14:creationId xmlns:p14="http://schemas.microsoft.com/office/powerpoint/2010/main" val="3298101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D41D31-A1E2-4C63-95A6-3A44835F8525}" type="datetimeFigureOut">
              <a:rPr lang="en-US" smtClean="0"/>
              <a:pPr/>
              <a:t>2/28/2013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85EC8C-D5E8-4E23-AF74-5FBE1ED32728}" type="slidenum">
              <a:rPr lang="en-US" smtClean="0"/>
              <a:pPr/>
              <a:t>‹#›</a:t>
            </a:fld>
            <a:endParaRPr lang="en-US"/>
          </a:p>
        </p:txBody>
      </p:sp>
    </p:spTree>
    <p:extLst>
      <p:ext uri="{BB962C8B-B14F-4D97-AF65-F5344CB8AC3E}">
        <p14:creationId xmlns:p14="http://schemas.microsoft.com/office/powerpoint/2010/main" val="2764184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BB3B81-8409-41A1-A868-C52B8C5F5AC3}" type="datetimeFigureOut">
              <a:rPr lang="en-US" smtClean="0"/>
              <a:t>2/28/2013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56A1EB-A153-4B6F-8537-B505D48940F6}" type="slidenum">
              <a:rPr lang="en-US" smtClean="0"/>
              <a:t>‹#›</a:t>
            </a:fld>
            <a:endParaRPr lang="en-US"/>
          </a:p>
        </p:txBody>
      </p:sp>
      <p:pic>
        <p:nvPicPr>
          <p:cNvPr id="5" name="Picture 4" descr="RCNET.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1650" y="5961063"/>
            <a:ext cx="1044575" cy="966787"/>
          </a:xfrm>
          <a:prstGeom prst="rect">
            <a:avLst/>
          </a:prstGeom>
          <a:noFill/>
          <a:ln w="9525">
            <a:noFill/>
            <a:miter lim="800000"/>
            <a:headEnd/>
            <a:tailEnd/>
          </a:ln>
        </p:spPr>
      </p:pic>
      <p:pic>
        <p:nvPicPr>
          <p:cNvPr id="6" name="Picture 5" descr="IRSC_NSFPoster.jpg"/>
          <p:cNvPicPr>
            <a:picLocks noChangeAspect="1"/>
          </p:cNvPicPr>
          <p:nvPr/>
        </p:nvPicPr>
        <p:blipFill>
          <a:blip r:embed="rId3" cstate="print">
            <a:clrChange>
              <a:clrFrom>
                <a:srgbClr val="1A174E"/>
              </a:clrFrom>
              <a:clrTo>
                <a:srgbClr val="1A174E">
                  <a:alpha val="0"/>
                </a:srgbClr>
              </a:clrTo>
            </a:clrChange>
            <a:extLst>
              <a:ext uri="{28A0092B-C50C-407E-A947-70E740481C1C}">
                <a14:useLocalDpi xmlns:a14="http://schemas.microsoft.com/office/drawing/2010/main" val="0"/>
              </a:ext>
            </a:extLst>
          </a:blip>
          <a:srcRect/>
          <a:stretch>
            <a:fillRect/>
          </a:stretch>
        </p:blipFill>
        <p:spPr bwMode="auto">
          <a:xfrm>
            <a:off x="0" y="6443663"/>
            <a:ext cx="457200" cy="358775"/>
          </a:xfrm>
          <a:prstGeom prst="rect">
            <a:avLst/>
          </a:prstGeom>
          <a:noFill/>
          <a:ln w="9525">
            <a:noFill/>
            <a:miter lim="800000"/>
            <a:headEnd/>
            <a:tailEnd/>
          </a:ln>
        </p:spPr>
      </p:pic>
    </p:spTree>
    <p:extLst>
      <p:ext uri="{BB962C8B-B14F-4D97-AF65-F5344CB8AC3E}">
        <p14:creationId xmlns:p14="http://schemas.microsoft.com/office/powerpoint/2010/main" val="1974933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D41D31-A1E2-4C63-95A6-3A44835F8525}" type="datetimeFigureOut">
              <a:rPr lang="en-US" smtClean="0"/>
              <a:pPr/>
              <a:t>2/28/2013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85EC8C-D5E8-4E23-AF74-5FBE1ED32728}" type="slidenum">
              <a:rPr lang="en-US" smtClean="0"/>
              <a:pPr/>
              <a:t>‹#›</a:t>
            </a:fld>
            <a:endParaRPr lang="en-US"/>
          </a:p>
        </p:txBody>
      </p:sp>
    </p:spTree>
    <p:extLst>
      <p:ext uri="{BB962C8B-B14F-4D97-AF65-F5344CB8AC3E}">
        <p14:creationId xmlns:p14="http://schemas.microsoft.com/office/powerpoint/2010/main" val="3878319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D41D31-A1E2-4C63-95A6-3A44835F8525}" type="datetimeFigureOut">
              <a:rPr lang="en-US" smtClean="0"/>
              <a:pPr/>
              <a:t>2/28/2013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85EC8C-D5E8-4E23-AF74-5FBE1ED32728}" type="slidenum">
              <a:rPr lang="en-US" smtClean="0"/>
              <a:pPr/>
              <a:t>‹#›</a:t>
            </a:fld>
            <a:endParaRPr lang="en-US"/>
          </a:p>
        </p:txBody>
      </p:sp>
    </p:spTree>
    <p:extLst>
      <p:ext uri="{BB962C8B-B14F-4D97-AF65-F5344CB8AC3E}">
        <p14:creationId xmlns:p14="http://schemas.microsoft.com/office/powerpoint/2010/main" val="3973087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D41D31-A1E2-4C63-95A6-3A44835F8525}" type="datetimeFigureOut">
              <a:rPr lang="en-US" smtClean="0"/>
              <a:pPr/>
              <a:t>2/28/2013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85EC8C-D5E8-4E23-AF74-5FBE1ED32728}" type="slidenum">
              <a:rPr lang="en-US" smtClean="0"/>
              <a:pPr/>
              <a:t>‹#›</a:t>
            </a:fld>
            <a:endParaRPr lang="en-US"/>
          </a:p>
        </p:txBody>
      </p:sp>
    </p:spTree>
    <p:extLst>
      <p:ext uri="{BB962C8B-B14F-4D97-AF65-F5344CB8AC3E}">
        <p14:creationId xmlns:p14="http://schemas.microsoft.com/office/powerpoint/2010/main" val="129168953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52400" y="152400"/>
            <a:ext cx="8610600" cy="838200"/>
          </a:xfrm>
          <a:prstGeom prst="rect">
            <a:avLst/>
          </a:prstGeom>
        </p:spPr>
        <p:txBody>
          <a:bodyPr anchor="b"/>
          <a:lstStyle/>
          <a:p>
            <a:pPr eaLnBrk="1" hangingPunct="1">
              <a:defRPr/>
            </a:pPr>
            <a:r>
              <a:rPr lang="en-US" sz="2800" b="1" kern="0" dirty="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rPr>
              <a:t>Type of Material</a:t>
            </a:r>
            <a:r>
              <a:rPr lang="en-US" sz="2800" b="1" kern="0" dirty="0" smtClean="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rPr>
              <a:t>: Instrumentation Review</a:t>
            </a:r>
            <a:endParaRPr lang="en-US" sz="2800" b="1" kern="0" dirty="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endParaRPr>
          </a:p>
        </p:txBody>
      </p:sp>
      <p:sp>
        <p:nvSpPr>
          <p:cNvPr id="2" name="TextBox 1"/>
          <p:cNvSpPr txBox="1"/>
          <p:nvPr/>
        </p:nvSpPr>
        <p:spPr>
          <a:xfrm>
            <a:off x="121920" y="1671435"/>
            <a:ext cx="8839200" cy="4970591"/>
          </a:xfrm>
          <a:prstGeom prst="rect">
            <a:avLst/>
          </a:prstGeom>
          <a:noFill/>
        </p:spPr>
        <p:txBody>
          <a:bodyPr>
            <a:spAutoFit/>
          </a:bodyPr>
          <a:lstStyle/>
          <a:p>
            <a:pPr eaLnBrk="1" hangingPunct="1">
              <a:defRPr/>
            </a:pPr>
            <a:r>
              <a:rPr lang="en-US" sz="1800" b="1" u="sng" dirty="0">
                <a:solidFill>
                  <a:srgbClr val="000000"/>
                </a:solidFill>
                <a:latin typeface="+mj-lt"/>
              </a:rPr>
              <a:t>ACADs (08-006)  </a:t>
            </a:r>
            <a:r>
              <a:rPr lang="en-US" sz="1800" b="1" u="sng" dirty="0" smtClean="0">
                <a:solidFill>
                  <a:srgbClr val="000000"/>
                </a:solidFill>
                <a:latin typeface="+mj-lt"/>
              </a:rPr>
              <a:t>Covered</a:t>
            </a:r>
          </a:p>
          <a:p>
            <a:pPr eaLnBrk="1" hangingPunct="1">
              <a:defRPr/>
            </a:pPr>
            <a:endParaRPr lang="en-US" b="1" u="sng" dirty="0">
              <a:solidFill>
                <a:srgbClr val="000000"/>
              </a:solidFill>
              <a:latin typeface="+mj-lt"/>
            </a:endParaRPr>
          </a:p>
          <a:p>
            <a:pPr eaLnBrk="1" hangingPunct="1">
              <a:defRPr/>
            </a:pPr>
            <a:endParaRPr lang="en-US" sz="1800" b="1" u="sng" dirty="0" smtClean="0">
              <a:solidFill>
                <a:srgbClr val="000000"/>
              </a:solidFill>
              <a:latin typeface="+mj-lt"/>
            </a:endParaRPr>
          </a:p>
          <a:p>
            <a:pPr eaLnBrk="1" hangingPunct="1">
              <a:defRPr/>
            </a:pPr>
            <a:endParaRPr lang="en-US" sz="1800" b="1" u="sng" dirty="0">
              <a:solidFill>
                <a:srgbClr val="000000"/>
              </a:solidFill>
              <a:latin typeface="+mj-lt"/>
            </a:endParaRPr>
          </a:p>
          <a:p>
            <a:pPr eaLnBrk="1" hangingPunct="1">
              <a:defRPr/>
            </a:pPr>
            <a:endParaRPr lang="en-US" sz="1800" b="1" u="sng" dirty="0">
              <a:solidFill>
                <a:srgbClr val="000000"/>
              </a:solidFill>
              <a:latin typeface="+mj-lt"/>
            </a:endParaRPr>
          </a:p>
          <a:p>
            <a:pPr eaLnBrk="1" hangingPunct="1">
              <a:defRPr/>
            </a:pPr>
            <a:endParaRPr lang="en-US" sz="1800" b="1" u="sng" dirty="0">
              <a:solidFill>
                <a:srgbClr val="000000"/>
              </a:solidFill>
              <a:latin typeface="+mj-lt"/>
            </a:endParaRPr>
          </a:p>
          <a:p>
            <a:pPr eaLnBrk="1" hangingPunct="1">
              <a:defRPr/>
            </a:pPr>
            <a:endParaRPr lang="en-US" sz="1800" b="1" u="sng" dirty="0">
              <a:solidFill>
                <a:srgbClr val="000000"/>
              </a:solidFill>
              <a:latin typeface="+mj-lt"/>
            </a:endParaRPr>
          </a:p>
          <a:p>
            <a:pPr>
              <a:buFont typeface="Monotype Sorts" pitchFamily="2" charset="2"/>
              <a:buNone/>
              <a:tabLst>
                <a:tab pos="339725" algn="l"/>
              </a:tabLst>
              <a:defRPr/>
            </a:pPr>
            <a:r>
              <a:rPr lang="en-US" sz="2000" b="1" u="sng" dirty="0" smtClean="0">
                <a:latin typeface="+mj-lt"/>
              </a:rPr>
              <a:t>Keywords</a:t>
            </a:r>
            <a:endParaRPr lang="en-US" sz="2000" b="1" u="sng" dirty="0">
              <a:latin typeface="+mj-lt"/>
            </a:endParaRPr>
          </a:p>
          <a:p>
            <a:pPr>
              <a:defRPr/>
            </a:pPr>
            <a:r>
              <a:rPr lang="en-US" dirty="0" smtClean="0">
                <a:latin typeface="+mj-lt"/>
              </a:rPr>
              <a:t>Direct ionization, indirect ionization, radiation, radiation detection, gas filled detection chambers, anisotropic, </a:t>
            </a:r>
            <a:r>
              <a:rPr lang="en-US" dirty="0">
                <a:latin typeface="+mj-lt"/>
              </a:rPr>
              <a:t>Simple Energy </a:t>
            </a:r>
            <a:r>
              <a:rPr lang="en-US" dirty="0" smtClean="0">
                <a:latin typeface="+mj-lt"/>
              </a:rPr>
              <a:t>spectroscopy, proportional counters, GM tubes, gas ionization, ion chambers. </a:t>
            </a:r>
            <a:endParaRPr lang="en-US" dirty="0">
              <a:latin typeface="+mj-lt"/>
            </a:endParaRPr>
          </a:p>
          <a:p>
            <a:pPr>
              <a:defRPr/>
            </a:pPr>
            <a:endParaRPr lang="en-US" sz="1200" dirty="0" smtClean="0">
              <a:latin typeface="+mj-lt"/>
            </a:endParaRPr>
          </a:p>
          <a:p>
            <a:pPr>
              <a:defRPr/>
            </a:pPr>
            <a:endParaRPr lang="en-US" sz="2000" b="1" u="sng" dirty="0" smtClean="0">
              <a:latin typeface="+mj-lt"/>
            </a:endParaRPr>
          </a:p>
          <a:p>
            <a:pPr>
              <a:defRPr/>
            </a:pPr>
            <a:r>
              <a:rPr lang="en-US" sz="2000" b="1" u="sng" dirty="0" smtClean="0">
                <a:latin typeface="+mj-lt"/>
              </a:rPr>
              <a:t>Description</a:t>
            </a:r>
            <a:endParaRPr lang="en-US" sz="2400" b="1" u="sng" dirty="0">
              <a:latin typeface="+mj-lt"/>
            </a:endParaRPr>
          </a:p>
          <a:p>
            <a:pPr>
              <a:defRPr/>
            </a:pPr>
            <a:r>
              <a:rPr lang="en-US" dirty="0">
                <a:latin typeface="+mj-lt"/>
              </a:rPr>
              <a:t>This PowerPoint presentation </a:t>
            </a:r>
            <a:r>
              <a:rPr lang="en-US" dirty="0" smtClean="0">
                <a:latin typeface="+mj-lt"/>
              </a:rPr>
              <a:t>is a review of instrumentation.</a:t>
            </a:r>
          </a:p>
          <a:p>
            <a:pPr>
              <a:defRPr/>
            </a:pPr>
            <a:endParaRPr lang="en-US" sz="1100" u="sng" dirty="0">
              <a:solidFill>
                <a:srgbClr val="000000"/>
              </a:solidFill>
              <a:latin typeface="+mj-lt"/>
            </a:endParaRPr>
          </a:p>
          <a:p>
            <a:pPr eaLnBrk="1" hangingPunct="1">
              <a:defRPr/>
            </a:pPr>
            <a:r>
              <a:rPr lang="en-US" sz="1800" b="1" u="sng" dirty="0">
                <a:solidFill>
                  <a:srgbClr val="000000"/>
                </a:solidFill>
                <a:latin typeface="+mj-lt"/>
              </a:rPr>
              <a:t>Supporting Material</a:t>
            </a:r>
          </a:p>
          <a:p>
            <a:pPr eaLnBrk="1" hangingPunct="1">
              <a:defRPr/>
            </a:pPr>
            <a:endParaRPr lang="en-US" sz="1800" dirty="0">
              <a:solidFill>
                <a:srgbClr val="000000"/>
              </a:solidFill>
              <a:latin typeface="+mj-lt"/>
            </a:endParaRPr>
          </a:p>
        </p:txBody>
      </p:sp>
      <p:graphicFrame>
        <p:nvGraphicFramePr>
          <p:cNvPr id="3" name="Table 2"/>
          <p:cNvGraphicFramePr>
            <a:graphicFrameLocks noGrp="1"/>
          </p:cNvGraphicFramePr>
          <p:nvPr>
            <p:extLst>
              <p:ext uri="{D42A27DB-BD31-4B8C-83A1-F6EECF244321}">
                <p14:modId xmlns:p14="http://schemas.microsoft.com/office/powerpoint/2010/main" val="2569517075"/>
              </p:ext>
            </p:extLst>
          </p:nvPr>
        </p:nvGraphicFramePr>
        <p:xfrm>
          <a:off x="381000" y="2133600"/>
          <a:ext cx="7315200" cy="1006308"/>
        </p:xfrm>
        <a:graphic>
          <a:graphicData uri="http://schemas.openxmlformats.org/drawingml/2006/table">
            <a:tbl>
              <a:tblPr firstRow="1" bandRow="1">
                <a:effectLst/>
                <a:tableStyleId>{5C22544A-7EE6-4342-B048-85BDC9FD1C3A}</a:tableStyleId>
              </a:tblPr>
              <a:tblGrid>
                <a:gridCol w="1463040"/>
                <a:gridCol w="1463040"/>
                <a:gridCol w="1463040"/>
                <a:gridCol w="1463040"/>
                <a:gridCol w="1463040"/>
              </a:tblGrid>
              <a:tr h="295275">
                <a:tc>
                  <a:txBody>
                    <a:bodyPr/>
                    <a:lstStyle/>
                    <a:p>
                      <a:r>
                        <a:rPr lang="en-US" sz="1600" b="0" dirty="0" smtClean="0">
                          <a:solidFill>
                            <a:schemeClr val="tx1"/>
                          </a:solidFill>
                        </a:rPr>
                        <a:t>1.1.8.1.3</a:t>
                      </a:r>
                      <a:endParaRPr lang="en-US" sz="1600" b="0" dirty="0">
                        <a:solidFill>
                          <a:schemeClr val="tx1"/>
                        </a:solidFill>
                      </a:endParaRPr>
                    </a:p>
                  </a:txBody>
                  <a:tcPr marT="45798" marB="45798">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rPr>
                        <a:t>3.2.2.1</a:t>
                      </a:r>
                      <a:endParaRPr lang="en-US" sz="1600" b="0" dirty="0" smtClean="0">
                        <a:solidFill>
                          <a:schemeClr val="tx1"/>
                        </a:solidFill>
                      </a:endParaRPr>
                    </a:p>
                  </a:txBody>
                  <a:tcPr marT="45798" marB="45798">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rPr>
                        <a:t>3.2.3.8.1</a:t>
                      </a:r>
                      <a:endParaRPr lang="en-US" sz="1600" b="0" dirty="0" smtClean="0">
                        <a:solidFill>
                          <a:schemeClr val="tx1"/>
                        </a:solidFill>
                      </a:endParaRPr>
                    </a:p>
                  </a:txBody>
                  <a:tcPr marT="45798" marB="45798">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rPr>
                        <a:t>3.2.3.8.2</a:t>
                      </a:r>
                      <a:endParaRPr lang="en-US" sz="1600" b="0" dirty="0">
                        <a:solidFill>
                          <a:schemeClr val="tx1"/>
                        </a:solidFill>
                      </a:endParaRPr>
                    </a:p>
                  </a:txBody>
                  <a:tcPr marT="45798" marB="45798">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rPr>
                        <a:t>3.2.3.8.4</a:t>
                      </a:r>
                      <a:endParaRPr lang="en-US" sz="1600" b="0" dirty="0">
                        <a:solidFill>
                          <a:schemeClr val="tx1"/>
                        </a:solidFill>
                      </a:endParaRPr>
                    </a:p>
                  </a:txBody>
                  <a:tcPr marT="45798" marB="45798">
                    <a:noFill/>
                  </a:tcPr>
                </a:tc>
              </a:tr>
              <a:tr h="295275">
                <a:tc>
                  <a:txBody>
                    <a:bodyPr/>
                    <a:lstStyle/>
                    <a:p>
                      <a:r>
                        <a:rPr lang="en-US" sz="1600" b="0" dirty="0" smtClean="0">
                          <a:solidFill>
                            <a:schemeClr val="tx1"/>
                          </a:solidFill>
                        </a:rPr>
                        <a:t>3.3.3.1</a:t>
                      </a:r>
                      <a:endParaRPr lang="en-US" sz="1600" b="0" dirty="0">
                        <a:solidFill>
                          <a:schemeClr val="tx1"/>
                        </a:solidFill>
                      </a:endParaRPr>
                    </a:p>
                  </a:txBody>
                  <a:tcPr marT="45798" marB="45798">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rPr>
                        <a:t>4.4.1</a:t>
                      </a:r>
                      <a:endParaRPr lang="en-US" sz="1600" b="0" dirty="0" smtClean="0">
                        <a:solidFill>
                          <a:schemeClr val="tx1"/>
                        </a:solidFill>
                      </a:endParaRPr>
                    </a:p>
                  </a:txBody>
                  <a:tcPr marT="45798" marB="45798">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rPr>
                        <a:t>4.11.1</a:t>
                      </a:r>
                      <a:endParaRPr lang="en-US" sz="1600" b="0" dirty="0" smtClean="0">
                        <a:solidFill>
                          <a:schemeClr val="tx1"/>
                        </a:solidFill>
                      </a:endParaRPr>
                    </a:p>
                  </a:txBody>
                  <a:tcPr marT="45798" marB="45798">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rPr>
                        <a:t>5.4.1.5a</a:t>
                      </a:r>
                      <a:endParaRPr lang="en-US" sz="1600" b="0" dirty="0">
                        <a:solidFill>
                          <a:schemeClr val="tx1"/>
                        </a:solidFill>
                      </a:endParaRPr>
                    </a:p>
                  </a:txBody>
                  <a:tcPr marT="45798" marB="45798">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solidFill>
                            <a:schemeClr val="tx1"/>
                          </a:solidFill>
                        </a:rPr>
                        <a:t>5.4.1.5.b</a:t>
                      </a:r>
                      <a:endParaRPr lang="en-US" sz="1600" b="0" dirty="0">
                        <a:solidFill>
                          <a:schemeClr val="tx1"/>
                        </a:solidFill>
                      </a:endParaRPr>
                    </a:p>
                  </a:txBody>
                  <a:tcPr marT="45798" marB="45798">
                    <a:noFill/>
                  </a:tcPr>
                </a:tc>
              </a:tr>
              <a:tr h="295275">
                <a:tc>
                  <a:txBody>
                    <a:bodyPr/>
                    <a:lstStyle/>
                    <a:p>
                      <a:r>
                        <a:rPr lang="en-US" sz="1600" b="0" dirty="0" smtClean="0">
                          <a:solidFill>
                            <a:schemeClr val="tx1"/>
                          </a:solidFill>
                        </a:rPr>
                        <a:t>5.4.1.5c</a:t>
                      </a:r>
                      <a:endParaRPr lang="en-US" sz="1600" b="0" dirty="0">
                        <a:solidFill>
                          <a:schemeClr val="tx1"/>
                        </a:solidFill>
                      </a:endParaRPr>
                    </a:p>
                  </a:txBody>
                  <a:tcPr marT="45798" marB="45798">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smtClean="0">
                          <a:solidFill>
                            <a:schemeClr val="tx1"/>
                          </a:solidFill>
                        </a:rPr>
                        <a:t>5.4.1.5d</a:t>
                      </a:r>
                    </a:p>
                  </a:txBody>
                  <a:tcPr marT="45798" marB="45798">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smtClean="0">
                        <a:solidFill>
                          <a:schemeClr val="tx1"/>
                        </a:solidFill>
                      </a:endParaRPr>
                    </a:p>
                  </a:txBody>
                  <a:tcPr marT="45798" marB="45798">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a:solidFill>
                          <a:schemeClr val="tx1"/>
                        </a:solidFill>
                      </a:endParaRPr>
                    </a:p>
                  </a:txBody>
                  <a:tcPr marT="45798" marB="45798">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dirty="0">
                        <a:solidFill>
                          <a:schemeClr val="tx1"/>
                        </a:solidFill>
                      </a:endParaRPr>
                    </a:p>
                  </a:txBody>
                  <a:tcPr marT="45798" marB="45798">
                    <a:noFill/>
                  </a:tcPr>
                </a:tc>
              </a:tr>
            </a:tbl>
          </a:graphicData>
        </a:graphic>
      </p:graphicFrame>
    </p:spTree>
    <p:extLst>
      <p:ext uri="{BB962C8B-B14F-4D97-AF65-F5344CB8AC3E}">
        <p14:creationId xmlns:p14="http://schemas.microsoft.com/office/powerpoint/2010/main" val="2042208043"/>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smtClean="0"/>
              <a:t>Ion Chambers</a:t>
            </a:r>
          </a:p>
        </p:txBody>
      </p:sp>
      <p:sp>
        <p:nvSpPr>
          <p:cNvPr id="56324" name="Rectangle 6"/>
          <p:cNvSpPr>
            <a:spLocks noGrp="1" noChangeArrowheads="1"/>
          </p:cNvSpPr>
          <p:nvPr>
            <p:ph idx="1"/>
          </p:nvPr>
        </p:nvSpPr>
        <p:spPr>
          <a:xfrm>
            <a:off x="609600" y="1905000"/>
            <a:ext cx="7772400" cy="4114800"/>
          </a:xfrm>
        </p:spPr>
        <p:txBody>
          <a:bodyPr/>
          <a:lstStyle/>
          <a:p>
            <a:pPr eaLnBrk="1" hangingPunct="1">
              <a:buFont typeface="Wingdings" pitchFamily="2" charset="2"/>
              <a:buNone/>
            </a:pPr>
            <a:r>
              <a:rPr lang="en-US" smtClean="0"/>
              <a:t> </a:t>
            </a:r>
          </a:p>
        </p:txBody>
      </p:sp>
      <p:pic>
        <p:nvPicPr>
          <p:cNvPr id="56323" name="Picture 5"/>
          <p:cNvPicPr>
            <a:picLocks noChangeAspect="1" noChangeArrowheads="1"/>
          </p:cNvPicPr>
          <p:nvPr/>
        </p:nvPicPr>
        <p:blipFill>
          <a:blip r:embed="rId3" cstate="print"/>
          <a:srcRect/>
          <a:stretch>
            <a:fillRect/>
          </a:stretch>
        </p:blipFill>
        <p:spPr bwMode="auto">
          <a:xfrm>
            <a:off x="5257800" y="1981200"/>
            <a:ext cx="2895600" cy="4191000"/>
          </a:xfrm>
          <a:prstGeom prst="rect">
            <a:avLst/>
          </a:prstGeom>
          <a:noFill/>
          <a:ln w="9525">
            <a:noFill/>
            <a:miter lim="800000"/>
            <a:headEnd/>
            <a:tailEnd/>
          </a:ln>
        </p:spPr>
      </p:pic>
      <p:sp>
        <p:nvSpPr>
          <p:cNvPr id="56325" name="Rectangle 7"/>
          <p:cNvSpPr>
            <a:spLocks noChangeArrowheads="1"/>
          </p:cNvSpPr>
          <p:nvPr/>
        </p:nvSpPr>
        <p:spPr bwMode="auto">
          <a:xfrm>
            <a:off x="2568575" y="2149475"/>
            <a:ext cx="9144000" cy="0"/>
          </a:xfrm>
          <a:prstGeom prst="rect">
            <a:avLst/>
          </a:prstGeom>
          <a:noFill/>
          <a:ln w="9525">
            <a:noFill/>
            <a:miter lim="800000"/>
            <a:headEnd/>
            <a:tailEnd/>
          </a:ln>
        </p:spPr>
        <p:txBody>
          <a:bodyPr>
            <a:spAutoFit/>
          </a:bodyPr>
          <a:lstStyle/>
          <a:p>
            <a:endParaRPr lang="en-US"/>
          </a:p>
        </p:txBody>
      </p:sp>
      <p:pic>
        <p:nvPicPr>
          <p:cNvPr id="56326" name="Picture 9" descr="http://www.ludlums.com/images/m9.jpg"/>
          <p:cNvPicPr>
            <a:picLocks noChangeAspect="1" noChangeArrowheads="1"/>
          </p:cNvPicPr>
          <p:nvPr/>
        </p:nvPicPr>
        <p:blipFill>
          <a:blip r:embed="rId4" cstate="print"/>
          <a:srcRect/>
          <a:stretch>
            <a:fillRect/>
          </a:stretch>
        </p:blipFill>
        <p:spPr bwMode="auto">
          <a:xfrm>
            <a:off x="1371600" y="2057400"/>
            <a:ext cx="3865563" cy="3900488"/>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Uses</a:t>
            </a:r>
            <a:endParaRPr lang="en-US" dirty="0"/>
          </a:p>
        </p:txBody>
      </p:sp>
      <p:sp>
        <p:nvSpPr>
          <p:cNvPr id="3" name="Content Placeholder 2"/>
          <p:cNvSpPr>
            <a:spLocks noGrp="1"/>
          </p:cNvSpPr>
          <p:nvPr>
            <p:ph idx="1"/>
          </p:nvPr>
        </p:nvSpPr>
        <p:spPr/>
        <p:txBody>
          <a:bodyPr/>
          <a:lstStyle/>
          <a:p>
            <a:r>
              <a:rPr lang="en-US" dirty="0" smtClean="0"/>
              <a:t>Survey unknown </a:t>
            </a:r>
            <a:r>
              <a:rPr lang="en-US" dirty="0" err="1" smtClean="0"/>
              <a:t>radionuclides</a:t>
            </a:r>
            <a:endParaRPr lang="en-US" dirty="0" smtClean="0"/>
          </a:p>
          <a:p>
            <a:r>
              <a:rPr lang="en-US" dirty="0" smtClean="0"/>
              <a:t>Survey unknown levels</a:t>
            </a:r>
          </a:p>
          <a:p>
            <a:r>
              <a:rPr lang="en-US" dirty="0" smtClean="0"/>
              <a:t>Survey if you are going to use info for dose estimates</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smtClean="0"/>
              <a:t>Proportional Counters</a:t>
            </a:r>
          </a:p>
        </p:txBody>
      </p:sp>
      <p:sp>
        <p:nvSpPr>
          <p:cNvPr id="58371" name="Rectangle 3"/>
          <p:cNvSpPr>
            <a:spLocks noGrp="1" noChangeArrowheads="1"/>
          </p:cNvSpPr>
          <p:nvPr>
            <p:ph idx="1"/>
          </p:nvPr>
        </p:nvSpPr>
        <p:spPr>
          <a:xfrm>
            <a:off x="685800" y="1752600"/>
            <a:ext cx="7772400" cy="4572000"/>
          </a:xfrm>
        </p:spPr>
        <p:txBody>
          <a:bodyPr/>
          <a:lstStyle/>
          <a:p>
            <a:pPr eaLnBrk="1" hangingPunct="1">
              <a:lnSpc>
                <a:spcPct val="90000"/>
              </a:lnSpc>
            </a:pPr>
            <a:r>
              <a:rPr lang="en-US" dirty="0" smtClean="0"/>
              <a:t>Highly directional (anisotropic)</a:t>
            </a:r>
          </a:p>
          <a:p>
            <a:pPr eaLnBrk="1" hangingPunct="1">
              <a:lnSpc>
                <a:spcPct val="90000"/>
              </a:lnSpc>
            </a:pPr>
            <a:r>
              <a:rPr lang="en-US" dirty="0" smtClean="0"/>
              <a:t>Simple Energy spectroscopy</a:t>
            </a:r>
          </a:p>
          <a:p>
            <a:pPr eaLnBrk="1" hangingPunct="1">
              <a:lnSpc>
                <a:spcPct val="90000"/>
              </a:lnSpc>
            </a:pPr>
            <a:r>
              <a:rPr lang="en-US" dirty="0" smtClean="0"/>
              <a:t>Very good at detecting charged particles</a:t>
            </a:r>
          </a:p>
          <a:p>
            <a:pPr eaLnBrk="1" hangingPunct="1">
              <a:lnSpc>
                <a:spcPct val="90000"/>
              </a:lnSpc>
            </a:pPr>
            <a:r>
              <a:rPr lang="en-US" dirty="0" smtClean="0"/>
              <a:t>Medium Voltage</a:t>
            </a:r>
          </a:p>
          <a:p>
            <a:pPr eaLnBrk="1" hangingPunct="1">
              <a:lnSpc>
                <a:spcPct val="90000"/>
              </a:lnSpc>
            </a:pPr>
            <a:r>
              <a:rPr lang="en-US" dirty="0" smtClean="0"/>
              <a:t>Able to detect Neutrons </a:t>
            </a:r>
          </a:p>
          <a:p>
            <a:pPr eaLnBrk="1" hangingPunct="1">
              <a:lnSpc>
                <a:spcPct val="90000"/>
              </a:lnSpc>
            </a:pPr>
            <a:r>
              <a:rPr lang="en-US" dirty="0" smtClean="0"/>
              <a:t>Avalanche- when electrons produced by primary ionization produce ionization themselves as they are accelerated toward the anode</a:t>
            </a:r>
          </a:p>
          <a:p>
            <a:pPr eaLnBrk="1" hangingPunct="1">
              <a:lnSpc>
                <a:spcPct val="90000"/>
              </a:lnSpc>
            </a:pPr>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Proportional Counters</a:t>
            </a:r>
            <a:endParaRPr lang="en-US" dirty="0"/>
          </a:p>
        </p:txBody>
      </p:sp>
      <p:sp>
        <p:nvSpPr>
          <p:cNvPr id="3" name="Content Placeholder 2"/>
          <p:cNvSpPr>
            <a:spLocks noGrp="1"/>
          </p:cNvSpPr>
          <p:nvPr>
            <p:ph idx="1"/>
          </p:nvPr>
        </p:nvSpPr>
        <p:spPr/>
        <p:txBody>
          <a:bodyPr/>
          <a:lstStyle/>
          <a:p>
            <a:r>
              <a:rPr lang="en-US" sz="2000" dirty="0">
                <a:solidFill>
                  <a:srgbClr val="000000"/>
                </a:solidFill>
              </a:rPr>
              <a:t>To be able to detect a single particle, the number of ions produced must be increased. </a:t>
            </a:r>
            <a:endParaRPr lang="en-US" sz="2000" dirty="0" smtClean="0">
              <a:solidFill>
                <a:srgbClr val="000000"/>
              </a:solidFill>
            </a:endParaRPr>
          </a:p>
          <a:p>
            <a:endParaRPr lang="en-US" sz="2000" dirty="0" smtClean="0">
              <a:solidFill>
                <a:srgbClr val="000000"/>
              </a:solidFill>
            </a:endParaRPr>
          </a:p>
          <a:p>
            <a:r>
              <a:rPr lang="en-US" sz="2000" dirty="0" smtClean="0">
                <a:solidFill>
                  <a:srgbClr val="000000"/>
                </a:solidFill>
              </a:rPr>
              <a:t>As </a:t>
            </a:r>
            <a:r>
              <a:rPr lang="en-US" sz="2000" dirty="0">
                <a:solidFill>
                  <a:srgbClr val="000000"/>
                </a:solidFill>
              </a:rPr>
              <a:t>voltage is increased into the proportional region, the primary ions acquire enough energy to cause secondary ionizations (gas amplification) and increase the charge collected. </a:t>
            </a:r>
            <a:endParaRPr lang="en-US" sz="2000" dirty="0" smtClean="0">
              <a:solidFill>
                <a:srgbClr val="000000"/>
              </a:solidFill>
            </a:endParaRPr>
          </a:p>
          <a:p>
            <a:endParaRPr lang="en-US" sz="2000" dirty="0" smtClean="0">
              <a:solidFill>
                <a:srgbClr val="000000"/>
              </a:solidFill>
            </a:endParaRPr>
          </a:p>
          <a:p>
            <a:r>
              <a:rPr lang="en-US" sz="2000" dirty="0" smtClean="0">
                <a:solidFill>
                  <a:srgbClr val="000000"/>
                </a:solidFill>
              </a:rPr>
              <a:t>These </a:t>
            </a:r>
            <a:r>
              <a:rPr lang="en-US" sz="2000" dirty="0">
                <a:solidFill>
                  <a:srgbClr val="000000"/>
                </a:solidFill>
              </a:rPr>
              <a:t>secondary ionizations may cause further </a:t>
            </a:r>
            <a:r>
              <a:rPr lang="en-US" sz="2000" dirty="0" smtClean="0">
                <a:solidFill>
                  <a:srgbClr val="000000"/>
                </a:solidFill>
              </a:rPr>
              <a:t>ionization</a:t>
            </a:r>
          </a:p>
          <a:p>
            <a:r>
              <a:rPr lang="en-US" sz="2000" dirty="0"/>
              <a:t>In this region, there is a linear relationship between the number of ion pairs collected and applied voltage. </a:t>
            </a:r>
            <a:endParaRPr lang="en-US" sz="2000" dirty="0" smtClean="0"/>
          </a:p>
          <a:p>
            <a:endParaRPr lang="en-US" sz="2000" dirty="0" smtClean="0"/>
          </a:p>
          <a:p>
            <a:r>
              <a:rPr lang="en-US" sz="2000" dirty="0" smtClean="0"/>
              <a:t>A </a:t>
            </a:r>
            <a:r>
              <a:rPr lang="en-US" sz="2000" dirty="0"/>
              <a:t>charge amplification of 10</a:t>
            </a:r>
            <a:r>
              <a:rPr lang="en-US" sz="2000" baseline="30000" dirty="0"/>
              <a:t>4</a:t>
            </a:r>
            <a:r>
              <a:rPr lang="en-US" sz="2000" dirty="0"/>
              <a:t> can be obtained in the proportional region</a:t>
            </a:r>
            <a:r>
              <a:rPr lang="en-US" sz="2000" dirty="0" smtClean="0"/>
              <a:t>.</a:t>
            </a:r>
          </a:p>
          <a:p>
            <a:endParaRPr lang="en-US" sz="2000" dirty="0"/>
          </a:p>
        </p:txBody>
      </p:sp>
    </p:spTree>
    <p:extLst>
      <p:ext uri="{BB962C8B-B14F-4D97-AF65-F5344CB8AC3E}">
        <p14:creationId xmlns:p14="http://schemas.microsoft.com/office/powerpoint/2010/main" val="35738757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Proportional Counters </a:t>
            </a:r>
            <a:endParaRPr lang="en-US" dirty="0"/>
          </a:p>
        </p:txBody>
      </p:sp>
      <p:sp>
        <p:nvSpPr>
          <p:cNvPr id="3" name="Content Placeholder 2"/>
          <p:cNvSpPr>
            <a:spLocks noGrp="1"/>
          </p:cNvSpPr>
          <p:nvPr>
            <p:ph idx="1"/>
          </p:nvPr>
        </p:nvSpPr>
        <p:spPr/>
        <p:txBody>
          <a:bodyPr/>
          <a:lstStyle/>
          <a:p>
            <a:endParaRPr lang="en-US" dirty="0"/>
          </a:p>
          <a:p>
            <a:pPr algn="ctr"/>
            <a:endParaRPr lang="en-US" dirty="0">
              <a:solidFill>
                <a:srgbClr val="000000"/>
              </a:solidFill>
              <a:latin typeface="Times New Roman"/>
            </a:endParaRPr>
          </a:p>
          <a:p>
            <a:pPr marL="0" indent="0">
              <a:buNone/>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057400"/>
            <a:ext cx="4367213" cy="32293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799637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Proportional Counters </a:t>
            </a:r>
            <a:endParaRPr lang="en-US" dirty="0"/>
          </a:p>
        </p:txBody>
      </p:sp>
      <p:sp>
        <p:nvSpPr>
          <p:cNvPr id="3" name="Content Placeholder 2"/>
          <p:cNvSpPr>
            <a:spLocks noGrp="1"/>
          </p:cNvSpPr>
          <p:nvPr>
            <p:ph idx="1"/>
          </p:nvPr>
        </p:nvSpPr>
        <p:spPr/>
        <p:txBody>
          <a:bodyPr/>
          <a:lstStyle/>
          <a:p>
            <a:r>
              <a:rPr lang="en-US" sz="2000" dirty="0"/>
              <a:t>By proper functional arrangements, modifications, and biasing, the proportional counter can be used to detect alpha, beta, gamma, or neutron radiation in mixed radiation fields. </a:t>
            </a:r>
            <a:endParaRPr lang="en-US" sz="2000" dirty="0" smtClean="0"/>
          </a:p>
          <a:p>
            <a:endParaRPr lang="en-US" sz="2000" dirty="0" smtClean="0"/>
          </a:p>
          <a:p>
            <a:r>
              <a:rPr lang="en-US" sz="2000" dirty="0" smtClean="0"/>
              <a:t>To </a:t>
            </a:r>
            <a:r>
              <a:rPr lang="en-US" sz="2000" dirty="0"/>
              <a:t>a limited degree, the fill-gas will determine what type of radiation the proportional counter will be able to detect. </a:t>
            </a:r>
            <a:endParaRPr lang="en-US" sz="2000" dirty="0" smtClean="0"/>
          </a:p>
          <a:p>
            <a:endParaRPr lang="en-US" sz="2000" dirty="0" smtClean="0"/>
          </a:p>
          <a:p>
            <a:r>
              <a:rPr lang="en-US" sz="2000" dirty="0" smtClean="0"/>
              <a:t>Argon </a:t>
            </a:r>
            <a:r>
              <a:rPr lang="en-US" sz="2000" dirty="0"/>
              <a:t>and helium are the most frequently used fill gases and allow for the detection of alpha, beta, and gamma radiation. </a:t>
            </a:r>
            <a:endParaRPr lang="en-US" sz="2000" dirty="0" smtClean="0"/>
          </a:p>
          <a:p>
            <a:endParaRPr lang="en-US" sz="2000" dirty="0" smtClean="0"/>
          </a:p>
          <a:p>
            <a:r>
              <a:rPr lang="en-US" sz="2000" dirty="0" smtClean="0"/>
              <a:t>When </a:t>
            </a:r>
            <a:r>
              <a:rPr lang="en-US" sz="2000" dirty="0"/>
              <a:t>detection of neutrons is necessary, the detectors are usually filled with boron-</a:t>
            </a:r>
            <a:r>
              <a:rPr lang="en-US" sz="2000" dirty="0" err="1"/>
              <a:t>triflouride</a:t>
            </a:r>
            <a:r>
              <a:rPr lang="en-US" sz="2000" dirty="0"/>
              <a:t> gas.</a:t>
            </a:r>
          </a:p>
        </p:txBody>
      </p:sp>
    </p:spTree>
    <p:extLst>
      <p:ext uri="{BB962C8B-B14F-4D97-AF65-F5344CB8AC3E}">
        <p14:creationId xmlns:p14="http://schemas.microsoft.com/office/powerpoint/2010/main" val="25953196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smtClean="0"/>
              <a:t>Proportional Counters</a:t>
            </a:r>
          </a:p>
        </p:txBody>
      </p:sp>
      <p:pic>
        <p:nvPicPr>
          <p:cNvPr id="59395" name="Picture 4" descr="Cylindrical Side Window Proportional Counters"/>
          <p:cNvPicPr>
            <a:picLocks noGrp="1" noChangeAspect="1" noChangeArrowheads="1"/>
          </p:cNvPicPr>
          <p:nvPr>
            <p:ph idx="1"/>
          </p:nvPr>
        </p:nvPicPr>
        <p:blipFill>
          <a:blip r:embed="rId3" cstate="print"/>
          <a:stretch>
            <a:fillRect/>
          </a:stretch>
        </p:blipFill>
        <p:spPr>
          <a:xfrm>
            <a:off x="1709737" y="2358231"/>
            <a:ext cx="5724525" cy="3009900"/>
          </a:xfr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smtClean="0"/>
              <a:t>GM Tubes</a:t>
            </a:r>
          </a:p>
        </p:txBody>
      </p:sp>
      <p:sp>
        <p:nvSpPr>
          <p:cNvPr id="60419" name="Rectangle 3"/>
          <p:cNvSpPr>
            <a:spLocks noGrp="1" noChangeArrowheads="1"/>
          </p:cNvSpPr>
          <p:nvPr>
            <p:ph idx="1"/>
          </p:nvPr>
        </p:nvSpPr>
        <p:spPr/>
        <p:txBody>
          <a:bodyPr/>
          <a:lstStyle/>
          <a:p>
            <a:pPr eaLnBrk="1" hangingPunct="1">
              <a:lnSpc>
                <a:spcPct val="90000"/>
              </a:lnSpc>
            </a:pPr>
            <a:r>
              <a:rPr lang="en-US" sz="2800" dirty="0" smtClean="0"/>
              <a:t>Most sensitive gas-filled</a:t>
            </a:r>
          </a:p>
          <a:p>
            <a:pPr eaLnBrk="1" hangingPunct="1">
              <a:lnSpc>
                <a:spcPct val="90000"/>
              </a:lnSpc>
            </a:pPr>
            <a:r>
              <a:rPr lang="en-US" sz="2800" dirty="0" smtClean="0"/>
              <a:t>High voltage</a:t>
            </a:r>
          </a:p>
          <a:p>
            <a:pPr eaLnBrk="1" hangingPunct="1">
              <a:lnSpc>
                <a:spcPct val="90000"/>
              </a:lnSpc>
            </a:pPr>
            <a:r>
              <a:rPr lang="en-US" sz="2800" dirty="0" smtClean="0"/>
              <a:t>Able to detect gammas, med-high energy betas, and alphas </a:t>
            </a:r>
          </a:p>
          <a:p>
            <a:pPr eaLnBrk="1" hangingPunct="1">
              <a:lnSpc>
                <a:spcPct val="90000"/>
              </a:lnSpc>
            </a:pPr>
            <a:r>
              <a:rPr lang="en-US" sz="2800" dirty="0" smtClean="0"/>
              <a:t>Can detect charged particles in a gamma background</a:t>
            </a:r>
          </a:p>
          <a:p>
            <a:pPr eaLnBrk="1" hangingPunct="1">
              <a:lnSpc>
                <a:spcPct val="90000"/>
              </a:lnSpc>
            </a:pPr>
            <a:r>
              <a:rPr lang="en-US" sz="2800" dirty="0" smtClean="0"/>
              <a:t>Overcompensation</a:t>
            </a:r>
          </a:p>
          <a:p>
            <a:pPr eaLnBrk="1" hangingPunct="1">
              <a:lnSpc>
                <a:spcPct val="90000"/>
              </a:lnSpc>
            </a:pPr>
            <a:r>
              <a:rPr lang="en-US" sz="2800" dirty="0" smtClean="0"/>
              <a:t>Saturation ( not usually worry about)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smtClean="0"/>
              <a:t>Overcompensation</a:t>
            </a:r>
          </a:p>
        </p:txBody>
      </p:sp>
      <p:sp>
        <p:nvSpPr>
          <p:cNvPr id="63491" name="Rectangle 3"/>
          <p:cNvSpPr>
            <a:spLocks noGrp="1" noChangeArrowheads="1"/>
          </p:cNvSpPr>
          <p:nvPr>
            <p:ph idx="1"/>
          </p:nvPr>
        </p:nvSpPr>
        <p:spPr>
          <a:xfrm>
            <a:off x="457200" y="1981200"/>
            <a:ext cx="8001000" cy="4419600"/>
          </a:xfrm>
        </p:spPr>
        <p:txBody>
          <a:bodyPr/>
          <a:lstStyle/>
          <a:p>
            <a:pPr eaLnBrk="1" hangingPunct="1"/>
            <a:endParaRPr lang="en-US" dirty="0" smtClean="0"/>
          </a:p>
        </p:txBody>
      </p:sp>
      <p:sp>
        <p:nvSpPr>
          <p:cNvPr id="63492" name="Line 4"/>
          <p:cNvSpPr>
            <a:spLocks noChangeShapeType="1"/>
          </p:cNvSpPr>
          <p:nvPr/>
        </p:nvSpPr>
        <p:spPr bwMode="auto">
          <a:xfrm>
            <a:off x="1600200" y="2743200"/>
            <a:ext cx="0" cy="2819400"/>
          </a:xfrm>
          <a:prstGeom prst="line">
            <a:avLst/>
          </a:prstGeom>
          <a:noFill/>
          <a:ln w="9525">
            <a:solidFill>
              <a:schemeClr val="tx1"/>
            </a:solidFill>
            <a:round/>
            <a:headEnd/>
            <a:tailEnd/>
          </a:ln>
        </p:spPr>
        <p:txBody>
          <a:bodyPr wrap="none" anchor="ctr"/>
          <a:lstStyle/>
          <a:p>
            <a:endParaRPr lang="en-US"/>
          </a:p>
        </p:txBody>
      </p:sp>
      <p:sp>
        <p:nvSpPr>
          <p:cNvPr id="63493" name="Line 5"/>
          <p:cNvSpPr>
            <a:spLocks noChangeShapeType="1"/>
          </p:cNvSpPr>
          <p:nvPr/>
        </p:nvSpPr>
        <p:spPr bwMode="auto">
          <a:xfrm>
            <a:off x="1600200" y="5562600"/>
            <a:ext cx="5486400" cy="0"/>
          </a:xfrm>
          <a:prstGeom prst="line">
            <a:avLst/>
          </a:prstGeom>
          <a:noFill/>
          <a:ln w="9525">
            <a:solidFill>
              <a:schemeClr val="tx1"/>
            </a:solidFill>
            <a:round/>
            <a:headEnd/>
            <a:tailEnd/>
          </a:ln>
        </p:spPr>
        <p:txBody>
          <a:bodyPr wrap="none" anchor="ctr"/>
          <a:lstStyle/>
          <a:p>
            <a:endParaRPr lang="en-US"/>
          </a:p>
        </p:txBody>
      </p:sp>
      <p:sp>
        <p:nvSpPr>
          <p:cNvPr id="63494" name="Text Box 6"/>
          <p:cNvSpPr txBox="1">
            <a:spLocks noChangeArrowheads="1"/>
          </p:cNvSpPr>
          <p:nvPr/>
        </p:nvSpPr>
        <p:spPr bwMode="auto">
          <a:xfrm>
            <a:off x="3048000" y="5791200"/>
            <a:ext cx="762000" cy="517525"/>
          </a:xfrm>
          <a:prstGeom prst="rect">
            <a:avLst/>
          </a:prstGeom>
          <a:noFill/>
          <a:ln w="9525">
            <a:noFill/>
            <a:miter lim="800000"/>
            <a:headEnd/>
            <a:tailEnd/>
          </a:ln>
        </p:spPr>
        <p:txBody>
          <a:bodyPr>
            <a:spAutoFit/>
          </a:bodyPr>
          <a:lstStyle/>
          <a:p>
            <a:pPr eaLnBrk="0" hangingPunct="0">
              <a:spcBef>
                <a:spcPct val="50000"/>
              </a:spcBef>
            </a:pPr>
            <a:r>
              <a:rPr lang="en-US" sz="1400">
                <a:latin typeface="Arial" pitchFamily="34" charset="0"/>
              </a:rPr>
              <a:t>Energy  (MeV)</a:t>
            </a:r>
          </a:p>
        </p:txBody>
      </p:sp>
      <p:sp>
        <p:nvSpPr>
          <p:cNvPr id="63495" name="Line 7"/>
          <p:cNvSpPr>
            <a:spLocks noChangeShapeType="1"/>
          </p:cNvSpPr>
          <p:nvPr/>
        </p:nvSpPr>
        <p:spPr bwMode="auto">
          <a:xfrm>
            <a:off x="4495800" y="5486400"/>
            <a:ext cx="0" cy="152400"/>
          </a:xfrm>
          <a:prstGeom prst="line">
            <a:avLst/>
          </a:prstGeom>
          <a:noFill/>
          <a:ln w="9525">
            <a:solidFill>
              <a:schemeClr val="tx1"/>
            </a:solidFill>
            <a:round/>
            <a:headEnd/>
            <a:tailEnd/>
          </a:ln>
        </p:spPr>
        <p:txBody>
          <a:bodyPr wrap="none" anchor="ctr"/>
          <a:lstStyle/>
          <a:p>
            <a:endParaRPr lang="en-US"/>
          </a:p>
        </p:txBody>
      </p:sp>
      <p:sp>
        <p:nvSpPr>
          <p:cNvPr id="63496" name="Line 8"/>
          <p:cNvSpPr>
            <a:spLocks noChangeShapeType="1"/>
          </p:cNvSpPr>
          <p:nvPr/>
        </p:nvSpPr>
        <p:spPr bwMode="auto">
          <a:xfrm>
            <a:off x="6781800" y="5486400"/>
            <a:ext cx="0" cy="152400"/>
          </a:xfrm>
          <a:prstGeom prst="line">
            <a:avLst/>
          </a:prstGeom>
          <a:noFill/>
          <a:ln w="9525">
            <a:solidFill>
              <a:schemeClr val="tx1"/>
            </a:solidFill>
            <a:round/>
            <a:headEnd/>
            <a:tailEnd/>
          </a:ln>
        </p:spPr>
        <p:txBody>
          <a:bodyPr wrap="none" anchor="ctr"/>
          <a:lstStyle/>
          <a:p>
            <a:endParaRPr lang="en-US"/>
          </a:p>
        </p:txBody>
      </p:sp>
      <p:sp>
        <p:nvSpPr>
          <p:cNvPr id="63497" name="Line 9"/>
          <p:cNvSpPr>
            <a:spLocks noChangeShapeType="1"/>
          </p:cNvSpPr>
          <p:nvPr/>
        </p:nvSpPr>
        <p:spPr bwMode="auto">
          <a:xfrm flipH="1">
            <a:off x="2971800" y="5486400"/>
            <a:ext cx="0" cy="152400"/>
          </a:xfrm>
          <a:prstGeom prst="line">
            <a:avLst/>
          </a:prstGeom>
          <a:noFill/>
          <a:ln w="9525">
            <a:solidFill>
              <a:schemeClr val="tx1"/>
            </a:solidFill>
            <a:round/>
            <a:headEnd/>
            <a:tailEnd/>
          </a:ln>
        </p:spPr>
        <p:txBody>
          <a:bodyPr wrap="none" anchor="ctr"/>
          <a:lstStyle/>
          <a:p>
            <a:endParaRPr lang="en-US"/>
          </a:p>
        </p:txBody>
      </p:sp>
      <p:sp>
        <p:nvSpPr>
          <p:cNvPr id="63498" name="Text Box 10"/>
          <p:cNvSpPr txBox="1">
            <a:spLocks noChangeArrowheads="1"/>
          </p:cNvSpPr>
          <p:nvPr/>
        </p:nvSpPr>
        <p:spPr bwMode="auto">
          <a:xfrm>
            <a:off x="2667000" y="5715000"/>
            <a:ext cx="533400" cy="304800"/>
          </a:xfrm>
          <a:prstGeom prst="rect">
            <a:avLst/>
          </a:prstGeom>
          <a:noFill/>
          <a:ln w="9525">
            <a:noFill/>
            <a:miter lim="800000"/>
            <a:headEnd/>
            <a:tailEnd/>
          </a:ln>
        </p:spPr>
        <p:txBody>
          <a:bodyPr>
            <a:spAutoFit/>
          </a:bodyPr>
          <a:lstStyle/>
          <a:p>
            <a:pPr eaLnBrk="0" hangingPunct="0">
              <a:spcBef>
                <a:spcPct val="50000"/>
              </a:spcBef>
            </a:pPr>
            <a:r>
              <a:rPr lang="en-US" sz="1400" dirty="0">
                <a:latin typeface="Arial" pitchFamily="34" charset="0"/>
              </a:rPr>
              <a:t>0.5</a:t>
            </a:r>
          </a:p>
        </p:txBody>
      </p:sp>
      <p:sp>
        <p:nvSpPr>
          <p:cNvPr id="63499" name="Text Box 11"/>
          <p:cNvSpPr txBox="1">
            <a:spLocks noChangeArrowheads="1"/>
          </p:cNvSpPr>
          <p:nvPr/>
        </p:nvSpPr>
        <p:spPr bwMode="auto">
          <a:xfrm>
            <a:off x="4343400" y="5715000"/>
            <a:ext cx="457200" cy="304800"/>
          </a:xfrm>
          <a:prstGeom prst="rect">
            <a:avLst/>
          </a:prstGeom>
          <a:noFill/>
          <a:ln w="9525">
            <a:noFill/>
            <a:miter lim="800000"/>
            <a:headEnd/>
            <a:tailEnd/>
          </a:ln>
        </p:spPr>
        <p:txBody>
          <a:bodyPr>
            <a:spAutoFit/>
          </a:bodyPr>
          <a:lstStyle/>
          <a:p>
            <a:pPr eaLnBrk="0" hangingPunct="0">
              <a:spcBef>
                <a:spcPct val="50000"/>
              </a:spcBef>
            </a:pPr>
            <a:r>
              <a:rPr lang="en-US" sz="1400">
                <a:latin typeface="Arial" pitchFamily="34" charset="0"/>
              </a:rPr>
              <a:t>1.0</a:t>
            </a:r>
          </a:p>
        </p:txBody>
      </p:sp>
      <p:sp>
        <p:nvSpPr>
          <p:cNvPr id="63500" name="Text Box 12"/>
          <p:cNvSpPr txBox="1">
            <a:spLocks noChangeArrowheads="1"/>
          </p:cNvSpPr>
          <p:nvPr/>
        </p:nvSpPr>
        <p:spPr bwMode="auto">
          <a:xfrm>
            <a:off x="6629400" y="5715000"/>
            <a:ext cx="457200" cy="304800"/>
          </a:xfrm>
          <a:prstGeom prst="rect">
            <a:avLst/>
          </a:prstGeom>
          <a:noFill/>
          <a:ln w="9525">
            <a:noFill/>
            <a:miter lim="800000"/>
            <a:headEnd/>
            <a:tailEnd/>
          </a:ln>
        </p:spPr>
        <p:txBody>
          <a:bodyPr>
            <a:spAutoFit/>
          </a:bodyPr>
          <a:lstStyle/>
          <a:p>
            <a:pPr eaLnBrk="0" hangingPunct="0">
              <a:spcBef>
                <a:spcPct val="50000"/>
              </a:spcBef>
            </a:pPr>
            <a:r>
              <a:rPr lang="en-US" sz="1400">
                <a:latin typeface="Arial" pitchFamily="34" charset="0"/>
              </a:rPr>
              <a:t>2.0</a:t>
            </a:r>
          </a:p>
        </p:txBody>
      </p:sp>
      <p:sp>
        <p:nvSpPr>
          <p:cNvPr id="63501" name="Text Box 13"/>
          <p:cNvSpPr txBox="1">
            <a:spLocks noChangeArrowheads="1"/>
          </p:cNvSpPr>
          <p:nvPr/>
        </p:nvSpPr>
        <p:spPr bwMode="auto">
          <a:xfrm>
            <a:off x="533400" y="3429000"/>
            <a:ext cx="914400" cy="1061829"/>
          </a:xfrm>
          <a:prstGeom prst="rect">
            <a:avLst/>
          </a:prstGeom>
          <a:noFill/>
          <a:ln w="9525">
            <a:noFill/>
            <a:miter lim="800000"/>
            <a:headEnd/>
            <a:tailEnd/>
          </a:ln>
        </p:spPr>
        <p:txBody>
          <a:bodyPr wrap="square">
            <a:spAutoFit/>
          </a:bodyPr>
          <a:lstStyle/>
          <a:p>
            <a:pPr eaLnBrk="0" hangingPunct="0">
              <a:spcBef>
                <a:spcPct val="50000"/>
              </a:spcBef>
            </a:pPr>
            <a:r>
              <a:rPr lang="en-US" sz="1400" dirty="0">
                <a:latin typeface="Arial" pitchFamily="34" charset="0"/>
              </a:rPr>
              <a:t>Meter reading</a:t>
            </a:r>
          </a:p>
          <a:p>
            <a:pPr eaLnBrk="0" hangingPunct="0">
              <a:spcBef>
                <a:spcPct val="50000"/>
              </a:spcBef>
            </a:pPr>
            <a:r>
              <a:rPr lang="en-US" sz="1400" dirty="0">
                <a:latin typeface="Arial" pitchFamily="34" charset="0"/>
              </a:rPr>
              <a:t>Actual reading </a:t>
            </a:r>
          </a:p>
        </p:txBody>
      </p:sp>
      <p:sp>
        <p:nvSpPr>
          <p:cNvPr id="63502" name="Line 14"/>
          <p:cNvSpPr>
            <a:spLocks noChangeShapeType="1"/>
          </p:cNvSpPr>
          <p:nvPr/>
        </p:nvSpPr>
        <p:spPr bwMode="auto">
          <a:xfrm>
            <a:off x="685800" y="3962400"/>
            <a:ext cx="685800" cy="0"/>
          </a:xfrm>
          <a:prstGeom prst="line">
            <a:avLst/>
          </a:prstGeom>
          <a:noFill/>
          <a:ln w="9525">
            <a:solidFill>
              <a:schemeClr val="tx1"/>
            </a:solidFill>
            <a:round/>
            <a:headEnd/>
            <a:tailEnd/>
          </a:ln>
        </p:spPr>
        <p:txBody>
          <a:bodyPr wrap="none" anchor="ctr"/>
          <a:lstStyle/>
          <a:p>
            <a:endParaRPr lang="en-US"/>
          </a:p>
        </p:txBody>
      </p:sp>
      <p:sp>
        <p:nvSpPr>
          <p:cNvPr id="63503" name="Line 15"/>
          <p:cNvSpPr>
            <a:spLocks noChangeShapeType="1"/>
          </p:cNvSpPr>
          <p:nvPr/>
        </p:nvSpPr>
        <p:spPr bwMode="auto">
          <a:xfrm>
            <a:off x="1524000" y="3962400"/>
            <a:ext cx="5562600" cy="0"/>
          </a:xfrm>
          <a:prstGeom prst="line">
            <a:avLst/>
          </a:prstGeom>
          <a:noFill/>
          <a:ln w="9525">
            <a:solidFill>
              <a:schemeClr val="tx1"/>
            </a:solidFill>
            <a:round/>
            <a:headEnd/>
            <a:tailEnd/>
          </a:ln>
        </p:spPr>
        <p:txBody>
          <a:bodyPr wrap="none" anchor="ctr"/>
          <a:lstStyle/>
          <a:p>
            <a:endParaRPr lang="en-US"/>
          </a:p>
        </p:txBody>
      </p:sp>
      <p:sp>
        <p:nvSpPr>
          <p:cNvPr id="63504" name="Text Box 16"/>
          <p:cNvSpPr txBox="1">
            <a:spLocks noChangeArrowheads="1"/>
          </p:cNvSpPr>
          <p:nvPr/>
        </p:nvSpPr>
        <p:spPr bwMode="auto">
          <a:xfrm>
            <a:off x="7239000" y="3733800"/>
            <a:ext cx="304800" cy="396875"/>
          </a:xfrm>
          <a:prstGeom prst="rect">
            <a:avLst/>
          </a:prstGeom>
          <a:noFill/>
          <a:ln w="9525">
            <a:noFill/>
            <a:miter lim="800000"/>
            <a:headEnd/>
            <a:tailEnd/>
          </a:ln>
        </p:spPr>
        <p:txBody>
          <a:bodyPr>
            <a:spAutoFit/>
          </a:bodyPr>
          <a:lstStyle/>
          <a:p>
            <a:pPr eaLnBrk="0" hangingPunct="0">
              <a:spcBef>
                <a:spcPct val="50000"/>
              </a:spcBef>
            </a:pPr>
            <a:r>
              <a:rPr lang="en-US" sz="2000">
                <a:latin typeface="Arial" pitchFamily="34" charset="0"/>
              </a:rPr>
              <a:t>1</a:t>
            </a:r>
          </a:p>
        </p:txBody>
      </p:sp>
      <p:sp>
        <p:nvSpPr>
          <p:cNvPr id="63505" name="Freeform 17"/>
          <p:cNvSpPr>
            <a:spLocks/>
          </p:cNvSpPr>
          <p:nvPr/>
        </p:nvSpPr>
        <p:spPr bwMode="auto">
          <a:xfrm>
            <a:off x="1752600" y="2743200"/>
            <a:ext cx="5283200" cy="1336675"/>
          </a:xfrm>
          <a:custGeom>
            <a:avLst/>
            <a:gdLst>
              <a:gd name="T0" fmla="*/ 0 w 3328"/>
              <a:gd name="T1" fmla="*/ 842 h 842"/>
              <a:gd name="T2" fmla="*/ 31 w 3328"/>
              <a:gd name="T3" fmla="*/ 772 h 842"/>
              <a:gd name="T4" fmla="*/ 93 w 3328"/>
              <a:gd name="T5" fmla="*/ 561 h 842"/>
              <a:gd name="T6" fmla="*/ 179 w 3328"/>
              <a:gd name="T7" fmla="*/ 226 h 842"/>
              <a:gd name="T8" fmla="*/ 249 w 3328"/>
              <a:gd name="T9" fmla="*/ 39 h 842"/>
              <a:gd name="T10" fmla="*/ 265 w 3328"/>
              <a:gd name="T11" fmla="*/ 16 h 842"/>
              <a:gd name="T12" fmla="*/ 311 w 3328"/>
              <a:gd name="T13" fmla="*/ 0 h 842"/>
              <a:gd name="T14" fmla="*/ 460 w 3328"/>
              <a:gd name="T15" fmla="*/ 210 h 842"/>
              <a:gd name="T16" fmla="*/ 569 w 3328"/>
              <a:gd name="T17" fmla="*/ 499 h 842"/>
              <a:gd name="T18" fmla="*/ 647 w 3328"/>
              <a:gd name="T19" fmla="*/ 608 h 842"/>
              <a:gd name="T20" fmla="*/ 685 w 3328"/>
              <a:gd name="T21" fmla="*/ 647 h 842"/>
              <a:gd name="T22" fmla="*/ 748 w 3328"/>
              <a:gd name="T23" fmla="*/ 701 h 842"/>
              <a:gd name="T24" fmla="*/ 1060 w 3328"/>
              <a:gd name="T25" fmla="*/ 764 h 842"/>
              <a:gd name="T26" fmla="*/ 1387 w 3328"/>
              <a:gd name="T27" fmla="*/ 787 h 842"/>
              <a:gd name="T28" fmla="*/ 1839 w 3328"/>
              <a:gd name="T29" fmla="*/ 795 h 842"/>
              <a:gd name="T30" fmla="*/ 2057 w 3328"/>
              <a:gd name="T31" fmla="*/ 756 h 842"/>
              <a:gd name="T32" fmla="*/ 2828 w 3328"/>
              <a:gd name="T33" fmla="*/ 662 h 842"/>
              <a:gd name="T34" fmla="*/ 2922 w 3328"/>
              <a:gd name="T35" fmla="*/ 655 h 842"/>
              <a:gd name="T36" fmla="*/ 2984 w 3328"/>
              <a:gd name="T37" fmla="*/ 647 h 842"/>
              <a:gd name="T38" fmla="*/ 3218 w 3328"/>
              <a:gd name="T39" fmla="*/ 631 h 842"/>
              <a:gd name="T40" fmla="*/ 3319 w 3328"/>
              <a:gd name="T41" fmla="*/ 639 h 842"/>
              <a:gd name="T42" fmla="*/ 3296 w 3328"/>
              <a:gd name="T43" fmla="*/ 655 h 8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328"/>
              <a:gd name="T67" fmla="*/ 0 h 842"/>
              <a:gd name="T68" fmla="*/ 3328 w 3328"/>
              <a:gd name="T69" fmla="*/ 842 h 84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328" h="842">
                <a:moveTo>
                  <a:pt x="0" y="842"/>
                </a:moveTo>
                <a:cubicBezTo>
                  <a:pt x="18" y="786"/>
                  <a:pt x="6" y="808"/>
                  <a:pt x="31" y="772"/>
                </a:cubicBezTo>
                <a:cubicBezTo>
                  <a:pt x="46" y="699"/>
                  <a:pt x="72" y="632"/>
                  <a:pt x="93" y="561"/>
                </a:cubicBezTo>
                <a:cubicBezTo>
                  <a:pt x="126" y="451"/>
                  <a:pt x="142" y="335"/>
                  <a:pt x="179" y="226"/>
                </a:cubicBezTo>
                <a:cubicBezTo>
                  <a:pt x="203" y="157"/>
                  <a:pt x="208" y="101"/>
                  <a:pt x="249" y="39"/>
                </a:cubicBezTo>
                <a:cubicBezTo>
                  <a:pt x="254" y="31"/>
                  <a:pt x="256" y="19"/>
                  <a:pt x="265" y="16"/>
                </a:cubicBezTo>
                <a:cubicBezTo>
                  <a:pt x="280" y="11"/>
                  <a:pt x="311" y="0"/>
                  <a:pt x="311" y="0"/>
                </a:cubicBezTo>
                <a:cubicBezTo>
                  <a:pt x="424" y="38"/>
                  <a:pt x="405" y="131"/>
                  <a:pt x="460" y="210"/>
                </a:cubicBezTo>
                <a:cubicBezTo>
                  <a:pt x="488" y="305"/>
                  <a:pt x="514" y="417"/>
                  <a:pt x="569" y="499"/>
                </a:cubicBezTo>
                <a:cubicBezTo>
                  <a:pt x="582" y="543"/>
                  <a:pt x="609" y="583"/>
                  <a:pt x="647" y="608"/>
                </a:cubicBezTo>
                <a:cubicBezTo>
                  <a:pt x="684" y="665"/>
                  <a:pt x="637" y="599"/>
                  <a:pt x="685" y="647"/>
                </a:cubicBezTo>
                <a:cubicBezTo>
                  <a:pt x="709" y="671"/>
                  <a:pt x="713" y="691"/>
                  <a:pt x="748" y="701"/>
                </a:cubicBezTo>
                <a:cubicBezTo>
                  <a:pt x="836" y="762"/>
                  <a:pt x="960" y="758"/>
                  <a:pt x="1060" y="764"/>
                </a:cubicBezTo>
                <a:cubicBezTo>
                  <a:pt x="1168" y="778"/>
                  <a:pt x="1278" y="780"/>
                  <a:pt x="1387" y="787"/>
                </a:cubicBezTo>
                <a:cubicBezTo>
                  <a:pt x="1545" y="819"/>
                  <a:pt x="1645" y="799"/>
                  <a:pt x="1839" y="795"/>
                </a:cubicBezTo>
                <a:cubicBezTo>
                  <a:pt x="1911" y="780"/>
                  <a:pt x="1984" y="768"/>
                  <a:pt x="2057" y="756"/>
                </a:cubicBezTo>
                <a:cubicBezTo>
                  <a:pt x="2286" y="678"/>
                  <a:pt x="2591" y="671"/>
                  <a:pt x="2828" y="662"/>
                </a:cubicBezTo>
                <a:cubicBezTo>
                  <a:pt x="2859" y="660"/>
                  <a:pt x="2891" y="658"/>
                  <a:pt x="2922" y="655"/>
                </a:cubicBezTo>
                <a:cubicBezTo>
                  <a:pt x="2943" y="653"/>
                  <a:pt x="2963" y="649"/>
                  <a:pt x="2984" y="647"/>
                </a:cubicBezTo>
                <a:cubicBezTo>
                  <a:pt x="3062" y="641"/>
                  <a:pt x="3218" y="631"/>
                  <a:pt x="3218" y="631"/>
                </a:cubicBezTo>
                <a:cubicBezTo>
                  <a:pt x="3252" y="634"/>
                  <a:pt x="3287" y="629"/>
                  <a:pt x="3319" y="639"/>
                </a:cubicBezTo>
                <a:cubicBezTo>
                  <a:pt x="3328" y="642"/>
                  <a:pt x="3296" y="655"/>
                  <a:pt x="3296" y="655"/>
                </a:cubicBezTo>
              </a:path>
            </a:pathLst>
          </a:custGeom>
          <a:noFill/>
          <a:ln w="9525">
            <a:solidFill>
              <a:schemeClr val="tx1"/>
            </a:solidFill>
            <a:round/>
            <a:headEnd/>
            <a:tailEnd/>
          </a:ln>
        </p:spPr>
        <p:txBody>
          <a:bodyPr wrap="none" anchor="ctr"/>
          <a:lstStyle/>
          <a:p>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Uses</a:t>
            </a:r>
            <a:endParaRPr lang="en-US" dirty="0"/>
          </a:p>
        </p:txBody>
      </p:sp>
      <p:sp>
        <p:nvSpPr>
          <p:cNvPr id="3" name="Content Placeholder 2"/>
          <p:cNvSpPr>
            <a:spLocks noGrp="1"/>
          </p:cNvSpPr>
          <p:nvPr>
            <p:ph idx="1"/>
          </p:nvPr>
        </p:nvSpPr>
        <p:spPr/>
        <p:txBody>
          <a:bodyPr/>
          <a:lstStyle/>
          <a:p>
            <a:r>
              <a:rPr lang="en-US" dirty="0" smtClean="0"/>
              <a:t>General area survey</a:t>
            </a:r>
          </a:p>
          <a:p>
            <a:r>
              <a:rPr lang="en-US" dirty="0" smtClean="0"/>
              <a:t>Can be used to determine radiation type</a:t>
            </a:r>
          </a:p>
          <a:p>
            <a:r>
              <a:rPr lang="en-US" dirty="0" smtClean="0"/>
              <a:t>Can be used to contamination surveys</a:t>
            </a:r>
          </a:p>
          <a:p>
            <a:r>
              <a:rPr lang="en-US" dirty="0" smtClean="0"/>
              <a:t>Industrial gauging devices</a:t>
            </a:r>
          </a:p>
          <a:p>
            <a:r>
              <a:rPr lang="en-US" dirty="0" smtClean="0"/>
              <a:t>Emergency response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dirty="0" smtClean="0"/>
              <a:t>Instrumentation Review</a:t>
            </a:r>
          </a:p>
        </p:txBody>
      </p:sp>
      <p:sp>
        <p:nvSpPr>
          <p:cNvPr id="46083" name="Rectangle 3"/>
          <p:cNvSpPr>
            <a:spLocks noGrp="1" noChangeArrowheads="1"/>
          </p:cNvSpPr>
          <p:nvPr>
            <p:ph idx="1"/>
          </p:nvPr>
        </p:nvSpPr>
        <p:spPr/>
        <p:txBody>
          <a:bodyPr/>
          <a:lstStyle/>
          <a:p>
            <a:pPr eaLnBrk="1" hangingPunct="1">
              <a:buFont typeface="Wingdings" pitchFamily="2" charset="2"/>
              <a:buNone/>
            </a:pPr>
            <a:r>
              <a:rPr lang="en-US" smtClean="0"/>
              <a:t> </a:t>
            </a:r>
          </a:p>
        </p:txBody>
      </p:sp>
      <p:pic>
        <p:nvPicPr>
          <p:cNvPr id="46084" name="Picture 4" descr="C:\Program Files\Common Files\Microsoft Shared\Clipart\cagcat50\HM00361_.wmf"/>
          <p:cNvPicPr>
            <a:picLocks noChangeAspect="1" noChangeArrowheads="1"/>
          </p:cNvPicPr>
          <p:nvPr/>
        </p:nvPicPr>
        <p:blipFill>
          <a:blip r:embed="rId2" cstate="print"/>
          <a:srcRect/>
          <a:stretch>
            <a:fillRect/>
          </a:stretch>
        </p:blipFill>
        <p:spPr bwMode="auto">
          <a:xfrm>
            <a:off x="2438400" y="1981200"/>
            <a:ext cx="4518780" cy="4078288"/>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050"/>
          <p:cNvSpPr>
            <a:spLocks noGrp="1" noChangeArrowheads="1"/>
          </p:cNvSpPr>
          <p:nvPr>
            <p:ph type="title"/>
          </p:nvPr>
        </p:nvSpPr>
        <p:spPr/>
        <p:txBody>
          <a:bodyPr/>
          <a:lstStyle/>
          <a:p>
            <a:pPr eaLnBrk="1" hangingPunct="1"/>
            <a:r>
              <a:rPr lang="en-US" smtClean="0"/>
              <a:t>GM Tubes</a:t>
            </a:r>
          </a:p>
        </p:txBody>
      </p:sp>
      <p:sp>
        <p:nvSpPr>
          <p:cNvPr id="61443" name="Rectangle 2051"/>
          <p:cNvSpPr>
            <a:spLocks noGrp="1" noChangeArrowheads="1"/>
          </p:cNvSpPr>
          <p:nvPr>
            <p:ph idx="1"/>
          </p:nvPr>
        </p:nvSpPr>
        <p:spPr/>
        <p:txBody>
          <a:bodyPr/>
          <a:lstStyle/>
          <a:p>
            <a:pPr algn="ctr" eaLnBrk="1" hangingPunct="1">
              <a:buFont typeface="Wingdings" pitchFamily="2" charset="2"/>
              <a:buNone/>
            </a:pPr>
            <a:r>
              <a:rPr lang="en-US" smtClean="0"/>
              <a:t> </a:t>
            </a:r>
          </a:p>
        </p:txBody>
      </p:sp>
      <p:sp>
        <p:nvSpPr>
          <p:cNvPr id="61444" name="Rectangle 2052"/>
          <p:cNvSpPr>
            <a:spLocks noChangeArrowheads="1"/>
          </p:cNvSpPr>
          <p:nvPr/>
        </p:nvSpPr>
        <p:spPr bwMode="auto">
          <a:xfrm>
            <a:off x="1863725" y="2222500"/>
            <a:ext cx="9144000" cy="0"/>
          </a:xfrm>
          <a:prstGeom prst="rect">
            <a:avLst/>
          </a:prstGeom>
          <a:noFill/>
          <a:ln w="9525">
            <a:noFill/>
            <a:miter lim="800000"/>
            <a:headEnd/>
            <a:tailEnd/>
          </a:ln>
        </p:spPr>
        <p:txBody>
          <a:bodyPr>
            <a:spAutoFit/>
          </a:bodyPr>
          <a:lstStyle/>
          <a:p>
            <a:endParaRPr lang="en-US"/>
          </a:p>
        </p:txBody>
      </p:sp>
      <p:pic>
        <p:nvPicPr>
          <p:cNvPr id="61445" name="Picture 2054" descr="http://www.ludlums.com/images/m44-7.jpg"/>
          <p:cNvPicPr>
            <a:picLocks noChangeAspect="1" noChangeArrowheads="1"/>
          </p:cNvPicPr>
          <p:nvPr/>
        </p:nvPicPr>
        <p:blipFill>
          <a:blip r:embed="rId2" cstate="print"/>
          <a:srcRect/>
          <a:stretch>
            <a:fillRect/>
          </a:stretch>
        </p:blipFill>
        <p:spPr bwMode="auto">
          <a:xfrm>
            <a:off x="4343400" y="1524000"/>
            <a:ext cx="3597275" cy="2535238"/>
          </a:xfrm>
          <a:prstGeom prst="rect">
            <a:avLst/>
          </a:prstGeom>
          <a:noFill/>
          <a:ln w="9525">
            <a:noFill/>
            <a:miter lim="800000"/>
            <a:headEnd/>
            <a:tailEnd/>
          </a:ln>
        </p:spPr>
      </p:pic>
      <p:sp>
        <p:nvSpPr>
          <p:cNvPr id="61446" name="Rectangle 2055"/>
          <p:cNvSpPr>
            <a:spLocks noChangeArrowheads="1"/>
          </p:cNvSpPr>
          <p:nvPr/>
        </p:nvSpPr>
        <p:spPr bwMode="auto">
          <a:xfrm>
            <a:off x="2428875" y="2760663"/>
            <a:ext cx="9144000" cy="0"/>
          </a:xfrm>
          <a:prstGeom prst="rect">
            <a:avLst/>
          </a:prstGeom>
          <a:noFill/>
          <a:ln w="9525">
            <a:noFill/>
            <a:miter lim="800000"/>
            <a:headEnd/>
            <a:tailEnd/>
          </a:ln>
        </p:spPr>
        <p:txBody>
          <a:bodyPr>
            <a:spAutoFit/>
          </a:bodyPr>
          <a:lstStyle/>
          <a:p>
            <a:endParaRPr lang="en-US"/>
          </a:p>
        </p:txBody>
      </p:sp>
      <p:pic>
        <p:nvPicPr>
          <p:cNvPr id="61447" name="Picture 2057" descr="http://www.ludlums.com/images/m44-9.jpg"/>
          <p:cNvPicPr>
            <a:picLocks noChangeAspect="1" noChangeArrowheads="1"/>
          </p:cNvPicPr>
          <p:nvPr/>
        </p:nvPicPr>
        <p:blipFill>
          <a:blip r:embed="rId3" cstate="print"/>
          <a:srcRect/>
          <a:stretch>
            <a:fillRect/>
          </a:stretch>
        </p:blipFill>
        <p:spPr bwMode="auto">
          <a:xfrm>
            <a:off x="1676400" y="4038600"/>
            <a:ext cx="5943600" cy="2249488"/>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990600" y="685800"/>
            <a:ext cx="7032625" cy="608013"/>
          </a:xfrm>
        </p:spPr>
        <p:txBody>
          <a:bodyPr>
            <a:normAutofit fontScale="90000"/>
          </a:bodyPr>
          <a:lstStyle/>
          <a:p>
            <a:pPr eaLnBrk="1" hangingPunct="1"/>
            <a:r>
              <a:rPr lang="en-US" sz="4800" smtClean="0"/>
              <a:t>GM Tubes</a:t>
            </a:r>
          </a:p>
        </p:txBody>
      </p:sp>
      <p:sp>
        <p:nvSpPr>
          <p:cNvPr id="62467" name="Rectangle 3"/>
          <p:cNvSpPr>
            <a:spLocks noGrp="1" noChangeArrowheads="1"/>
          </p:cNvSpPr>
          <p:nvPr>
            <p:ph idx="1"/>
          </p:nvPr>
        </p:nvSpPr>
        <p:spPr>
          <a:xfrm>
            <a:off x="809625" y="3603625"/>
            <a:ext cx="7958138" cy="1098550"/>
          </a:xfrm>
        </p:spPr>
        <p:txBody>
          <a:bodyPr/>
          <a:lstStyle/>
          <a:p>
            <a:pPr eaLnBrk="1" hangingPunct="1">
              <a:buFont typeface="Wingdings" pitchFamily="2" charset="2"/>
              <a:buNone/>
            </a:pPr>
            <a:r>
              <a:rPr lang="en-US" smtClean="0"/>
              <a:t> </a:t>
            </a:r>
          </a:p>
        </p:txBody>
      </p:sp>
      <p:pic>
        <p:nvPicPr>
          <p:cNvPr id="62468" name="Picture 4" descr="Alpha - Beta - Gamma Detectors"/>
          <p:cNvPicPr>
            <a:picLocks noChangeAspect="1" noChangeArrowheads="1"/>
          </p:cNvPicPr>
          <p:nvPr/>
        </p:nvPicPr>
        <p:blipFill>
          <a:blip r:embed="rId3" cstate="print"/>
          <a:srcRect/>
          <a:stretch>
            <a:fillRect/>
          </a:stretch>
        </p:blipFill>
        <p:spPr bwMode="auto">
          <a:xfrm>
            <a:off x="1143000" y="1676400"/>
            <a:ext cx="6858000" cy="4232275"/>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descr="VII - PhotonEnergy2"/>
          <p:cNvPicPr>
            <a:picLocks noChangeAspect="1" noChangeArrowheads="1"/>
          </p:cNvPicPr>
          <p:nvPr/>
        </p:nvPicPr>
        <p:blipFill>
          <a:blip r:embed="rId3" cstate="print"/>
          <a:srcRect/>
          <a:stretch>
            <a:fillRect/>
          </a:stretch>
        </p:blipFill>
        <p:spPr bwMode="auto">
          <a:xfrm>
            <a:off x="2363788" y="609600"/>
            <a:ext cx="4595812" cy="586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1026" descr="VII - PhotonEnergy"/>
          <p:cNvPicPr>
            <a:picLocks noChangeAspect="1" noChangeArrowheads="1"/>
          </p:cNvPicPr>
          <p:nvPr/>
        </p:nvPicPr>
        <p:blipFill>
          <a:blip r:embed="rId3" cstate="print"/>
          <a:srcRect/>
          <a:stretch>
            <a:fillRect/>
          </a:stretch>
        </p:blipFill>
        <p:spPr bwMode="auto">
          <a:xfrm>
            <a:off x="2038350" y="457200"/>
            <a:ext cx="5132388" cy="601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smtClean="0"/>
              <a:t>Direct and Indirect Ionization</a:t>
            </a:r>
          </a:p>
        </p:txBody>
      </p:sp>
      <p:sp>
        <p:nvSpPr>
          <p:cNvPr id="48131" name="Rectangle 3"/>
          <p:cNvSpPr>
            <a:spLocks noGrp="1" noChangeArrowheads="1"/>
          </p:cNvSpPr>
          <p:nvPr>
            <p:ph idx="1"/>
          </p:nvPr>
        </p:nvSpPr>
        <p:spPr/>
        <p:txBody>
          <a:bodyPr/>
          <a:lstStyle/>
          <a:p>
            <a:pPr eaLnBrk="1" hangingPunct="1"/>
            <a:r>
              <a:rPr lang="en-US" smtClean="0"/>
              <a:t>Direct - Charge particles that strip away electrons from atoms</a:t>
            </a:r>
          </a:p>
          <a:p>
            <a:pPr eaLnBrk="1" hangingPunct="1"/>
            <a:r>
              <a:rPr lang="en-US" smtClean="0"/>
              <a:t>Indirect - uncharged that have to interact with electrons in order to remove them from the atom, these electrons go on to cause ionization.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Ionization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Theory of operation</a:t>
            </a:r>
          </a:p>
          <a:p>
            <a:pPr lvl="1"/>
            <a:r>
              <a:rPr lang="en-US" dirty="0" smtClean="0"/>
              <a:t>Radiation enters the active volume of the detector</a:t>
            </a:r>
          </a:p>
          <a:p>
            <a:pPr lvl="2"/>
            <a:r>
              <a:rPr lang="en-US" dirty="0" smtClean="0"/>
              <a:t>Several gasses can be used</a:t>
            </a:r>
          </a:p>
          <a:p>
            <a:pPr lvl="1"/>
            <a:r>
              <a:rPr lang="en-US" dirty="0" smtClean="0"/>
              <a:t>Radiation causes ionization of gas</a:t>
            </a:r>
          </a:p>
          <a:p>
            <a:pPr lvl="1"/>
            <a:r>
              <a:rPr lang="en-US" dirty="0" smtClean="0"/>
              <a:t>Negative half of the ion pair (electron) is attracted to the anode wire</a:t>
            </a:r>
          </a:p>
          <a:p>
            <a:pPr lvl="2"/>
            <a:r>
              <a:rPr lang="en-US" dirty="0" smtClean="0"/>
              <a:t>Anode wire is positively charged</a:t>
            </a:r>
          </a:p>
          <a:p>
            <a:pPr lvl="1"/>
            <a:r>
              <a:rPr lang="en-US" dirty="0" smtClean="0"/>
              <a:t>Wire is monitored by electronics and current is measured</a:t>
            </a:r>
          </a:p>
          <a:p>
            <a:pPr lvl="1"/>
            <a:r>
              <a:rPr lang="en-US" dirty="0" smtClean="0"/>
              <a:t>Change in electron density around wire will change current flow</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Line 2"/>
          <p:cNvSpPr>
            <a:spLocks noChangeShapeType="1"/>
          </p:cNvSpPr>
          <p:nvPr/>
        </p:nvSpPr>
        <p:spPr bwMode="auto">
          <a:xfrm>
            <a:off x="2374900" y="4191000"/>
            <a:ext cx="2870200" cy="0"/>
          </a:xfrm>
          <a:prstGeom prst="line">
            <a:avLst/>
          </a:prstGeom>
          <a:noFill/>
          <a:ln w="25400">
            <a:solidFill>
              <a:schemeClr val="hlink"/>
            </a:solidFill>
            <a:round/>
            <a:headEnd/>
            <a:tailEnd/>
          </a:ln>
        </p:spPr>
        <p:txBody>
          <a:bodyPr wrap="none" anchor="ctr"/>
          <a:lstStyle/>
          <a:p>
            <a:endParaRPr lang="en-US"/>
          </a:p>
        </p:txBody>
      </p:sp>
      <p:sp>
        <p:nvSpPr>
          <p:cNvPr id="52227" name="Oval 3"/>
          <p:cNvSpPr>
            <a:spLocks noChangeArrowheads="1"/>
          </p:cNvSpPr>
          <p:nvPr/>
        </p:nvSpPr>
        <p:spPr bwMode="auto">
          <a:xfrm>
            <a:off x="5156200" y="2946400"/>
            <a:ext cx="355600" cy="2489200"/>
          </a:xfrm>
          <a:prstGeom prst="ellipse">
            <a:avLst/>
          </a:prstGeom>
          <a:noFill/>
          <a:ln w="101600">
            <a:solidFill>
              <a:schemeClr val="bg2"/>
            </a:solidFill>
            <a:round/>
            <a:headEnd/>
            <a:tailEnd/>
          </a:ln>
        </p:spPr>
        <p:txBody>
          <a:bodyPr wrap="none" anchor="ctr"/>
          <a:lstStyle/>
          <a:p>
            <a:endParaRPr lang="en-US"/>
          </a:p>
        </p:txBody>
      </p:sp>
      <p:sp>
        <p:nvSpPr>
          <p:cNvPr id="75780" name="Rectangle 4"/>
          <p:cNvSpPr>
            <a:spLocks noGrp="1" noChangeArrowheads="1"/>
          </p:cNvSpPr>
          <p:nvPr>
            <p:ph type="title"/>
          </p:nvPr>
        </p:nvSpPr>
        <p:spPr>
          <a:effectLst>
            <a:outerShdw dist="17961" dir="13500000" algn="ctr" rotWithShape="0">
              <a:schemeClr val="bg2"/>
            </a:outerShdw>
          </a:effectLst>
        </p:spPr>
        <p:txBody>
          <a:bodyPr lIns="90488" tIns="44450" rIns="90488" bIns="44450" anchor="b">
            <a:normAutofit fontScale="90000"/>
          </a:bodyPr>
          <a:lstStyle/>
          <a:p>
            <a:pPr eaLnBrk="1" hangingPunct="1">
              <a:defRPr/>
            </a:pPr>
            <a:r>
              <a:rPr lang="en-US" smtClean="0"/>
              <a:t>Radiation Detection</a:t>
            </a:r>
            <a:br>
              <a:rPr lang="en-US" smtClean="0"/>
            </a:br>
            <a:r>
              <a:rPr lang="en-US" smtClean="0"/>
              <a:t>Gas Filled Detectors</a:t>
            </a:r>
          </a:p>
        </p:txBody>
      </p:sp>
      <p:sp>
        <p:nvSpPr>
          <p:cNvPr id="52277" name="Rectangle 63"/>
          <p:cNvSpPr>
            <a:spLocks noGrp="1" noChangeArrowheads="1"/>
          </p:cNvSpPr>
          <p:nvPr>
            <p:ph idx="1"/>
          </p:nvPr>
        </p:nvSpPr>
        <p:spPr>
          <a:xfrm>
            <a:off x="457200" y="1600201"/>
            <a:ext cx="8153400" cy="685800"/>
          </a:xfrm>
        </p:spPr>
        <p:txBody>
          <a:bodyPr/>
          <a:lstStyle/>
          <a:p>
            <a:pPr eaLnBrk="1" hangingPunct="1">
              <a:buFont typeface="Wingdings" pitchFamily="2" charset="2"/>
              <a:buNone/>
            </a:pPr>
            <a:r>
              <a:rPr lang="en-US" dirty="0" smtClean="0"/>
              <a:t> </a:t>
            </a:r>
          </a:p>
        </p:txBody>
      </p:sp>
      <p:sp>
        <p:nvSpPr>
          <p:cNvPr id="52229" name="Rectangle 5"/>
          <p:cNvSpPr>
            <a:spLocks noChangeArrowheads="1"/>
          </p:cNvSpPr>
          <p:nvPr/>
        </p:nvSpPr>
        <p:spPr bwMode="auto">
          <a:xfrm>
            <a:off x="1835150" y="2901950"/>
            <a:ext cx="3492500" cy="63500"/>
          </a:xfrm>
          <a:prstGeom prst="rect">
            <a:avLst/>
          </a:prstGeom>
          <a:solidFill>
            <a:schemeClr val="bg2"/>
          </a:solidFill>
          <a:ln w="12700">
            <a:solidFill>
              <a:schemeClr val="bg2"/>
            </a:solidFill>
            <a:miter lim="800000"/>
            <a:headEnd/>
            <a:tailEnd/>
          </a:ln>
        </p:spPr>
        <p:txBody>
          <a:bodyPr wrap="none" anchor="ctr"/>
          <a:lstStyle/>
          <a:p>
            <a:endParaRPr lang="en-US"/>
          </a:p>
        </p:txBody>
      </p:sp>
      <p:sp>
        <p:nvSpPr>
          <p:cNvPr id="52230" name="Rectangle 6"/>
          <p:cNvSpPr>
            <a:spLocks noChangeArrowheads="1"/>
          </p:cNvSpPr>
          <p:nvPr/>
        </p:nvSpPr>
        <p:spPr bwMode="auto">
          <a:xfrm>
            <a:off x="1835150" y="5416550"/>
            <a:ext cx="3492500" cy="63500"/>
          </a:xfrm>
          <a:prstGeom prst="rect">
            <a:avLst/>
          </a:prstGeom>
          <a:solidFill>
            <a:schemeClr val="bg2"/>
          </a:solidFill>
          <a:ln w="12700">
            <a:solidFill>
              <a:schemeClr val="bg2"/>
            </a:solidFill>
            <a:miter lim="800000"/>
            <a:headEnd/>
            <a:tailEnd/>
          </a:ln>
        </p:spPr>
        <p:txBody>
          <a:bodyPr wrap="none" anchor="ctr"/>
          <a:lstStyle/>
          <a:p>
            <a:endParaRPr lang="en-US"/>
          </a:p>
        </p:txBody>
      </p:sp>
      <p:sp>
        <p:nvSpPr>
          <p:cNvPr id="52231" name="Oval 7"/>
          <p:cNvSpPr>
            <a:spLocks noChangeArrowheads="1"/>
          </p:cNvSpPr>
          <p:nvPr/>
        </p:nvSpPr>
        <p:spPr bwMode="auto">
          <a:xfrm>
            <a:off x="5264150" y="3892550"/>
            <a:ext cx="139700" cy="596900"/>
          </a:xfrm>
          <a:prstGeom prst="ellipse">
            <a:avLst/>
          </a:prstGeom>
          <a:noFill/>
          <a:ln w="12700">
            <a:solidFill>
              <a:schemeClr val="tx1"/>
            </a:solidFill>
            <a:round/>
            <a:headEnd/>
            <a:tailEnd/>
          </a:ln>
        </p:spPr>
        <p:txBody>
          <a:bodyPr wrap="none" anchor="ctr"/>
          <a:lstStyle/>
          <a:p>
            <a:endParaRPr lang="en-US"/>
          </a:p>
        </p:txBody>
      </p:sp>
      <p:sp>
        <p:nvSpPr>
          <p:cNvPr id="52232" name="Line 8"/>
          <p:cNvSpPr>
            <a:spLocks noChangeShapeType="1"/>
          </p:cNvSpPr>
          <p:nvPr/>
        </p:nvSpPr>
        <p:spPr bwMode="auto">
          <a:xfrm>
            <a:off x="5384800" y="4191000"/>
            <a:ext cx="584200" cy="0"/>
          </a:xfrm>
          <a:prstGeom prst="line">
            <a:avLst/>
          </a:prstGeom>
          <a:noFill/>
          <a:ln w="25400">
            <a:solidFill>
              <a:schemeClr val="hlink"/>
            </a:solidFill>
            <a:round/>
            <a:headEnd/>
            <a:tailEnd type="triangle" w="med" len="med"/>
          </a:ln>
        </p:spPr>
        <p:txBody>
          <a:bodyPr wrap="none" anchor="ctr"/>
          <a:lstStyle/>
          <a:p>
            <a:endParaRPr lang="en-US"/>
          </a:p>
        </p:txBody>
      </p:sp>
      <p:sp>
        <p:nvSpPr>
          <p:cNvPr id="52233" name="Oval 9"/>
          <p:cNvSpPr>
            <a:spLocks noChangeArrowheads="1"/>
          </p:cNvSpPr>
          <p:nvPr/>
        </p:nvSpPr>
        <p:spPr bwMode="auto">
          <a:xfrm>
            <a:off x="1651000" y="2946400"/>
            <a:ext cx="355600" cy="2489200"/>
          </a:xfrm>
          <a:prstGeom prst="ellipse">
            <a:avLst/>
          </a:prstGeom>
          <a:noFill/>
          <a:ln w="101600">
            <a:solidFill>
              <a:schemeClr val="bg2"/>
            </a:solidFill>
            <a:round/>
            <a:headEnd/>
            <a:tailEnd/>
          </a:ln>
        </p:spPr>
        <p:txBody>
          <a:bodyPr wrap="none" anchor="ctr"/>
          <a:lstStyle/>
          <a:p>
            <a:endParaRPr lang="en-US"/>
          </a:p>
        </p:txBody>
      </p:sp>
      <p:sp>
        <p:nvSpPr>
          <p:cNvPr id="52234" name="Line 10"/>
          <p:cNvSpPr>
            <a:spLocks noChangeShapeType="1"/>
          </p:cNvSpPr>
          <p:nvPr/>
        </p:nvSpPr>
        <p:spPr bwMode="auto">
          <a:xfrm flipV="1">
            <a:off x="1911350" y="5022850"/>
            <a:ext cx="1130300" cy="1003300"/>
          </a:xfrm>
          <a:prstGeom prst="line">
            <a:avLst/>
          </a:prstGeom>
          <a:noFill/>
          <a:ln w="12700">
            <a:solidFill>
              <a:schemeClr val="tx1"/>
            </a:solidFill>
            <a:round/>
            <a:headEnd/>
            <a:tailEnd type="triangle" w="med" len="med"/>
          </a:ln>
        </p:spPr>
        <p:txBody>
          <a:bodyPr wrap="none" anchor="ctr"/>
          <a:lstStyle/>
          <a:p>
            <a:endParaRPr lang="en-US"/>
          </a:p>
        </p:txBody>
      </p:sp>
      <p:sp>
        <p:nvSpPr>
          <p:cNvPr id="52235" name="Rectangle 11"/>
          <p:cNvSpPr>
            <a:spLocks noChangeArrowheads="1"/>
          </p:cNvSpPr>
          <p:nvPr/>
        </p:nvSpPr>
        <p:spPr bwMode="auto">
          <a:xfrm>
            <a:off x="969963" y="6151563"/>
            <a:ext cx="2435225" cy="466725"/>
          </a:xfrm>
          <a:prstGeom prst="rect">
            <a:avLst/>
          </a:prstGeom>
          <a:noFill/>
          <a:ln w="12700">
            <a:noFill/>
            <a:miter lim="800000"/>
            <a:headEnd/>
            <a:tailEnd/>
          </a:ln>
        </p:spPr>
        <p:txBody>
          <a:bodyPr wrap="none" lIns="90488" tIns="44450" rIns="90488" bIns="44450">
            <a:spAutoFit/>
          </a:bodyPr>
          <a:lstStyle/>
          <a:p>
            <a:pPr eaLnBrk="0" hangingPunct="0"/>
            <a:r>
              <a:rPr lang="en-US" b="1">
                <a:latin typeface="Univers (W1)" charset="0"/>
              </a:rPr>
              <a:t>Air or Other Gas</a:t>
            </a:r>
          </a:p>
        </p:txBody>
      </p:sp>
      <p:sp>
        <p:nvSpPr>
          <p:cNvPr id="52236" name="Rectangle 12"/>
          <p:cNvSpPr>
            <a:spLocks noChangeArrowheads="1"/>
          </p:cNvSpPr>
          <p:nvPr/>
        </p:nvSpPr>
        <p:spPr bwMode="auto">
          <a:xfrm>
            <a:off x="169863" y="2341563"/>
            <a:ext cx="3784600" cy="466725"/>
          </a:xfrm>
          <a:prstGeom prst="rect">
            <a:avLst/>
          </a:prstGeom>
          <a:noFill/>
          <a:ln w="12700">
            <a:noFill/>
            <a:miter lim="800000"/>
            <a:headEnd/>
            <a:tailEnd/>
          </a:ln>
        </p:spPr>
        <p:txBody>
          <a:bodyPr wrap="none" lIns="90488" tIns="44450" rIns="90488" bIns="44450">
            <a:spAutoFit/>
          </a:bodyPr>
          <a:lstStyle/>
          <a:p>
            <a:pPr eaLnBrk="0" hangingPunct="0"/>
            <a:r>
              <a:rPr lang="en-US" b="1">
                <a:solidFill>
                  <a:schemeClr val="accent2"/>
                </a:solidFill>
                <a:latin typeface="Univers (W1)" charset="0"/>
              </a:rPr>
              <a:t>Incident Ionizing Radiation</a:t>
            </a:r>
          </a:p>
        </p:txBody>
      </p:sp>
      <p:grpSp>
        <p:nvGrpSpPr>
          <p:cNvPr id="2" name="Group 13"/>
          <p:cNvGrpSpPr>
            <a:grpSpLocks/>
          </p:cNvGrpSpPr>
          <p:nvPr/>
        </p:nvGrpSpPr>
        <p:grpSpPr bwMode="auto">
          <a:xfrm>
            <a:off x="1476375" y="3552825"/>
            <a:ext cx="3306763" cy="149225"/>
            <a:chOff x="930" y="2238"/>
            <a:chExt cx="2083" cy="94"/>
          </a:xfrm>
        </p:grpSpPr>
        <p:sp>
          <p:nvSpPr>
            <p:cNvPr id="52278" name="Arc 14"/>
            <p:cNvSpPr>
              <a:spLocks/>
            </p:cNvSpPr>
            <p:nvPr/>
          </p:nvSpPr>
          <p:spPr bwMode="auto">
            <a:xfrm>
              <a:off x="1743" y="2266"/>
              <a:ext cx="173" cy="63"/>
            </a:xfrm>
            <a:custGeom>
              <a:avLst/>
              <a:gdLst>
                <a:gd name="T0" fmla="*/ 173 w 42157"/>
                <a:gd name="T1" fmla="*/ 16 h 21600"/>
                <a:gd name="T2" fmla="*/ 0 w 42157"/>
                <a:gd name="T3" fmla="*/ 11 h 21600"/>
                <a:gd name="T4" fmla="*/ 87 w 42157"/>
                <a:gd name="T5" fmla="*/ 0 h 21600"/>
                <a:gd name="T6" fmla="*/ 0 60000 65536"/>
                <a:gd name="T7" fmla="*/ 0 60000 65536"/>
                <a:gd name="T8" fmla="*/ 0 60000 65536"/>
                <a:gd name="T9" fmla="*/ 0 w 42157"/>
                <a:gd name="T10" fmla="*/ 0 h 21600"/>
                <a:gd name="T11" fmla="*/ 42157 w 42157"/>
                <a:gd name="T12" fmla="*/ 21600 h 21600"/>
              </a:gdLst>
              <a:ahLst/>
              <a:cxnLst>
                <a:cxn ang="T6">
                  <a:pos x="T0" y="T1"/>
                </a:cxn>
                <a:cxn ang="T7">
                  <a:pos x="T2" y="T3"/>
                </a:cxn>
                <a:cxn ang="T8">
                  <a:pos x="T4" y="T5"/>
                </a:cxn>
              </a:cxnLst>
              <a:rect l="T9" t="T10" r="T11" b="T12"/>
              <a:pathLst>
                <a:path w="42157" h="21600" fill="none" extrusionOk="0">
                  <a:moveTo>
                    <a:pt x="42157" y="5522"/>
                  </a:moveTo>
                  <a:cubicBezTo>
                    <a:pt x="39651" y="14998"/>
                    <a:pt x="31077" y="21599"/>
                    <a:pt x="21275" y="21600"/>
                  </a:cubicBezTo>
                  <a:cubicBezTo>
                    <a:pt x="10786" y="21600"/>
                    <a:pt x="1814" y="14065"/>
                    <a:pt x="0" y="3735"/>
                  </a:cubicBezTo>
                </a:path>
                <a:path w="42157" h="21600" stroke="0" extrusionOk="0">
                  <a:moveTo>
                    <a:pt x="42157" y="5522"/>
                  </a:moveTo>
                  <a:cubicBezTo>
                    <a:pt x="39651" y="14998"/>
                    <a:pt x="31077" y="21599"/>
                    <a:pt x="21275" y="21600"/>
                  </a:cubicBezTo>
                  <a:cubicBezTo>
                    <a:pt x="10786" y="21600"/>
                    <a:pt x="1814" y="14065"/>
                    <a:pt x="0" y="3735"/>
                  </a:cubicBezTo>
                  <a:lnTo>
                    <a:pt x="21275" y="0"/>
                  </a:lnTo>
                  <a:close/>
                </a:path>
              </a:pathLst>
            </a:custGeom>
            <a:noFill/>
            <a:ln w="25400" cap="rnd">
              <a:solidFill>
                <a:schemeClr val="accent2"/>
              </a:solidFill>
              <a:round/>
              <a:headEnd/>
              <a:tailEnd/>
            </a:ln>
          </p:spPr>
          <p:txBody>
            <a:bodyPr wrap="none" anchor="ctr"/>
            <a:lstStyle/>
            <a:p>
              <a:endParaRPr lang="en-US"/>
            </a:p>
          </p:txBody>
        </p:sp>
        <p:sp>
          <p:nvSpPr>
            <p:cNvPr id="52279" name="Arc 15"/>
            <p:cNvSpPr>
              <a:spLocks/>
            </p:cNvSpPr>
            <p:nvPr/>
          </p:nvSpPr>
          <p:spPr bwMode="auto">
            <a:xfrm>
              <a:off x="1562" y="2240"/>
              <a:ext cx="174" cy="63"/>
            </a:xfrm>
            <a:custGeom>
              <a:avLst/>
              <a:gdLst>
                <a:gd name="T0" fmla="*/ 0 w 41925"/>
                <a:gd name="T1" fmla="*/ 50 h 21600"/>
                <a:gd name="T2" fmla="*/ 174 w 41925"/>
                <a:gd name="T3" fmla="*/ 46 h 21600"/>
                <a:gd name="T4" fmla="*/ 88 w 41925"/>
                <a:gd name="T5" fmla="*/ 63 h 21600"/>
                <a:gd name="T6" fmla="*/ 0 60000 65536"/>
                <a:gd name="T7" fmla="*/ 0 60000 65536"/>
                <a:gd name="T8" fmla="*/ 0 60000 65536"/>
                <a:gd name="T9" fmla="*/ 0 w 41925"/>
                <a:gd name="T10" fmla="*/ 0 h 21600"/>
                <a:gd name="T11" fmla="*/ 41925 w 41925"/>
                <a:gd name="T12" fmla="*/ 21600 h 21600"/>
              </a:gdLst>
              <a:ahLst/>
              <a:cxnLst>
                <a:cxn ang="T6">
                  <a:pos x="T0" y="T1"/>
                </a:cxn>
                <a:cxn ang="T7">
                  <a:pos x="T2" y="T3"/>
                </a:cxn>
                <a:cxn ang="T8">
                  <a:pos x="T4" y="T5"/>
                </a:cxn>
              </a:cxnLst>
              <a:rect l="T9" t="T10" r="T11" b="T12"/>
              <a:pathLst>
                <a:path w="41925" h="21600" fill="none" extrusionOk="0">
                  <a:moveTo>
                    <a:pt x="-1" y="17177"/>
                  </a:moveTo>
                  <a:cubicBezTo>
                    <a:pt x="2092" y="7169"/>
                    <a:pt x="10917" y="-1"/>
                    <a:pt x="21142" y="0"/>
                  </a:cubicBezTo>
                  <a:cubicBezTo>
                    <a:pt x="30805" y="0"/>
                    <a:pt x="39293" y="6418"/>
                    <a:pt x="41925" y="15716"/>
                  </a:cubicBezTo>
                </a:path>
                <a:path w="41925" h="21600" stroke="0" extrusionOk="0">
                  <a:moveTo>
                    <a:pt x="-1" y="17177"/>
                  </a:moveTo>
                  <a:cubicBezTo>
                    <a:pt x="2092" y="7169"/>
                    <a:pt x="10917" y="-1"/>
                    <a:pt x="21142" y="0"/>
                  </a:cubicBezTo>
                  <a:cubicBezTo>
                    <a:pt x="30805" y="0"/>
                    <a:pt x="39293" y="6418"/>
                    <a:pt x="41925" y="15716"/>
                  </a:cubicBezTo>
                  <a:lnTo>
                    <a:pt x="21142" y="21600"/>
                  </a:lnTo>
                  <a:close/>
                </a:path>
              </a:pathLst>
            </a:custGeom>
            <a:noFill/>
            <a:ln w="25400" cap="rnd">
              <a:solidFill>
                <a:schemeClr val="accent2"/>
              </a:solidFill>
              <a:round/>
              <a:headEnd/>
              <a:tailEnd/>
            </a:ln>
          </p:spPr>
          <p:txBody>
            <a:bodyPr wrap="none" anchor="ctr"/>
            <a:lstStyle/>
            <a:p>
              <a:endParaRPr lang="en-US"/>
            </a:p>
          </p:txBody>
        </p:sp>
        <p:sp>
          <p:nvSpPr>
            <p:cNvPr id="52280" name="Arc 16"/>
            <p:cNvSpPr>
              <a:spLocks/>
            </p:cNvSpPr>
            <p:nvPr/>
          </p:nvSpPr>
          <p:spPr bwMode="auto">
            <a:xfrm>
              <a:off x="1925" y="2243"/>
              <a:ext cx="173" cy="63"/>
            </a:xfrm>
            <a:custGeom>
              <a:avLst/>
              <a:gdLst>
                <a:gd name="T0" fmla="*/ 0 w 41929"/>
                <a:gd name="T1" fmla="*/ 50 h 21600"/>
                <a:gd name="T2" fmla="*/ 173 w 41929"/>
                <a:gd name="T3" fmla="*/ 46 h 21600"/>
                <a:gd name="T4" fmla="*/ 87 w 41929"/>
                <a:gd name="T5" fmla="*/ 63 h 21600"/>
                <a:gd name="T6" fmla="*/ 0 60000 65536"/>
                <a:gd name="T7" fmla="*/ 0 60000 65536"/>
                <a:gd name="T8" fmla="*/ 0 60000 65536"/>
                <a:gd name="T9" fmla="*/ 0 w 41929"/>
                <a:gd name="T10" fmla="*/ 0 h 21600"/>
                <a:gd name="T11" fmla="*/ 41929 w 41929"/>
                <a:gd name="T12" fmla="*/ 21600 h 21600"/>
              </a:gdLst>
              <a:ahLst/>
              <a:cxnLst>
                <a:cxn ang="T6">
                  <a:pos x="T0" y="T1"/>
                </a:cxn>
                <a:cxn ang="T7">
                  <a:pos x="T2" y="T3"/>
                </a:cxn>
                <a:cxn ang="T8">
                  <a:pos x="T4" y="T5"/>
                </a:cxn>
              </a:cxnLst>
              <a:rect l="T9" t="T10" r="T11" b="T12"/>
              <a:pathLst>
                <a:path w="41929" h="21600" fill="none" extrusionOk="0">
                  <a:moveTo>
                    <a:pt x="-1" y="17152"/>
                  </a:moveTo>
                  <a:cubicBezTo>
                    <a:pt x="2102" y="7156"/>
                    <a:pt x="10921" y="-1"/>
                    <a:pt x="21137" y="0"/>
                  </a:cubicBezTo>
                  <a:cubicBezTo>
                    <a:pt x="30812" y="0"/>
                    <a:pt x="39307" y="6433"/>
                    <a:pt x="41928" y="15747"/>
                  </a:cubicBezTo>
                </a:path>
                <a:path w="41929" h="21600" stroke="0" extrusionOk="0">
                  <a:moveTo>
                    <a:pt x="-1" y="17152"/>
                  </a:moveTo>
                  <a:cubicBezTo>
                    <a:pt x="2102" y="7156"/>
                    <a:pt x="10921" y="-1"/>
                    <a:pt x="21137" y="0"/>
                  </a:cubicBezTo>
                  <a:cubicBezTo>
                    <a:pt x="30812" y="0"/>
                    <a:pt x="39307" y="6433"/>
                    <a:pt x="41928" y="15747"/>
                  </a:cubicBezTo>
                  <a:lnTo>
                    <a:pt x="21137" y="21600"/>
                  </a:lnTo>
                  <a:close/>
                </a:path>
              </a:pathLst>
            </a:custGeom>
            <a:noFill/>
            <a:ln w="25400" cap="rnd">
              <a:solidFill>
                <a:schemeClr val="accent2"/>
              </a:solidFill>
              <a:round/>
              <a:headEnd/>
              <a:tailEnd/>
            </a:ln>
          </p:spPr>
          <p:txBody>
            <a:bodyPr wrap="none" anchor="ctr"/>
            <a:lstStyle/>
            <a:p>
              <a:endParaRPr lang="en-US"/>
            </a:p>
          </p:txBody>
        </p:sp>
        <p:sp>
          <p:nvSpPr>
            <p:cNvPr id="52281" name="Arc 17"/>
            <p:cNvSpPr>
              <a:spLocks/>
            </p:cNvSpPr>
            <p:nvPr/>
          </p:nvSpPr>
          <p:spPr bwMode="auto">
            <a:xfrm>
              <a:off x="2107" y="2266"/>
              <a:ext cx="174" cy="63"/>
            </a:xfrm>
            <a:custGeom>
              <a:avLst/>
              <a:gdLst>
                <a:gd name="T0" fmla="*/ 174 w 42162"/>
                <a:gd name="T1" fmla="*/ 16 h 21600"/>
                <a:gd name="T2" fmla="*/ 0 w 42162"/>
                <a:gd name="T3" fmla="*/ 11 h 21600"/>
                <a:gd name="T4" fmla="*/ 88 w 42162"/>
                <a:gd name="T5" fmla="*/ 0 h 21600"/>
                <a:gd name="T6" fmla="*/ 0 60000 65536"/>
                <a:gd name="T7" fmla="*/ 0 60000 65536"/>
                <a:gd name="T8" fmla="*/ 0 60000 65536"/>
                <a:gd name="T9" fmla="*/ 0 w 42162"/>
                <a:gd name="T10" fmla="*/ 0 h 21600"/>
                <a:gd name="T11" fmla="*/ 42162 w 42162"/>
                <a:gd name="T12" fmla="*/ 21600 h 21600"/>
              </a:gdLst>
              <a:ahLst/>
              <a:cxnLst>
                <a:cxn ang="T6">
                  <a:pos x="T0" y="T1"/>
                </a:cxn>
                <a:cxn ang="T7">
                  <a:pos x="T2" y="T3"/>
                </a:cxn>
                <a:cxn ang="T8">
                  <a:pos x="T4" y="T5"/>
                </a:cxn>
              </a:cxnLst>
              <a:rect l="T9" t="T10" r="T11" b="T12"/>
              <a:pathLst>
                <a:path w="42162" h="21600" fill="none" extrusionOk="0">
                  <a:moveTo>
                    <a:pt x="42161" y="5490"/>
                  </a:moveTo>
                  <a:cubicBezTo>
                    <a:pt x="39666" y="14983"/>
                    <a:pt x="31085" y="21599"/>
                    <a:pt x="21271" y="21600"/>
                  </a:cubicBezTo>
                  <a:cubicBezTo>
                    <a:pt x="10790" y="21600"/>
                    <a:pt x="1822" y="14076"/>
                    <a:pt x="0" y="3755"/>
                  </a:cubicBezTo>
                </a:path>
                <a:path w="42162" h="21600" stroke="0" extrusionOk="0">
                  <a:moveTo>
                    <a:pt x="42161" y="5490"/>
                  </a:moveTo>
                  <a:cubicBezTo>
                    <a:pt x="39666" y="14983"/>
                    <a:pt x="31085" y="21599"/>
                    <a:pt x="21271" y="21600"/>
                  </a:cubicBezTo>
                  <a:cubicBezTo>
                    <a:pt x="10790" y="21600"/>
                    <a:pt x="1822" y="14076"/>
                    <a:pt x="0" y="3755"/>
                  </a:cubicBezTo>
                  <a:lnTo>
                    <a:pt x="21271" y="0"/>
                  </a:lnTo>
                  <a:close/>
                </a:path>
              </a:pathLst>
            </a:custGeom>
            <a:noFill/>
            <a:ln w="25400" cap="rnd">
              <a:solidFill>
                <a:schemeClr val="accent2"/>
              </a:solidFill>
              <a:round/>
              <a:headEnd/>
              <a:tailEnd/>
            </a:ln>
          </p:spPr>
          <p:txBody>
            <a:bodyPr wrap="none" anchor="ctr"/>
            <a:lstStyle/>
            <a:p>
              <a:endParaRPr lang="en-US"/>
            </a:p>
          </p:txBody>
        </p:sp>
        <p:sp>
          <p:nvSpPr>
            <p:cNvPr id="52282" name="Arc 18"/>
            <p:cNvSpPr>
              <a:spLocks/>
            </p:cNvSpPr>
            <p:nvPr/>
          </p:nvSpPr>
          <p:spPr bwMode="auto">
            <a:xfrm>
              <a:off x="2477" y="2269"/>
              <a:ext cx="174" cy="63"/>
            </a:xfrm>
            <a:custGeom>
              <a:avLst/>
              <a:gdLst>
                <a:gd name="T0" fmla="*/ 174 w 42162"/>
                <a:gd name="T1" fmla="*/ 16 h 21600"/>
                <a:gd name="T2" fmla="*/ 0 w 42162"/>
                <a:gd name="T3" fmla="*/ 11 h 21600"/>
                <a:gd name="T4" fmla="*/ 88 w 42162"/>
                <a:gd name="T5" fmla="*/ 0 h 21600"/>
                <a:gd name="T6" fmla="*/ 0 60000 65536"/>
                <a:gd name="T7" fmla="*/ 0 60000 65536"/>
                <a:gd name="T8" fmla="*/ 0 60000 65536"/>
                <a:gd name="T9" fmla="*/ 0 w 42162"/>
                <a:gd name="T10" fmla="*/ 0 h 21600"/>
                <a:gd name="T11" fmla="*/ 42162 w 42162"/>
                <a:gd name="T12" fmla="*/ 21600 h 21600"/>
              </a:gdLst>
              <a:ahLst/>
              <a:cxnLst>
                <a:cxn ang="T6">
                  <a:pos x="T0" y="T1"/>
                </a:cxn>
                <a:cxn ang="T7">
                  <a:pos x="T2" y="T3"/>
                </a:cxn>
                <a:cxn ang="T8">
                  <a:pos x="T4" y="T5"/>
                </a:cxn>
              </a:cxnLst>
              <a:rect l="T9" t="T10" r="T11" b="T12"/>
              <a:pathLst>
                <a:path w="42162" h="21600" fill="none" extrusionOk="0">
                  <a:moveTo>
                    <a:pt x="42161" y="5490"/>
                  </a:moveTo>
                  <a:cubicBezTo>
                    <a:pt x="39666" y="14983"/>
                    <a:pt x="31085" y="21599"/>
                    <a:pt x="21271" y="21600"/>
                  </a:cubicBezTo>
                  <a:cubicBezTo>
                    <a:pt x="10790" y="21600"/>
                    <a:pt x="1822" y="14076"/>
                    <a:pt x="0" y="3755"/>
                  </a:cubicBezTo>
                </a:path>
                <a:path w="42162" h="21600" stroke="0" extrusionOk="0">
                  <a:moveTo>
                    <a:pt x="42161" y="5490"/>
                  </a:moveTo>
                  <a:cubicBezTo>
                    <a:pt x="39666" y="14983"/>
                    <a:pt x="31085" y="21599"/>
                    <a:pt x="21271" y="21600"/>
                  </a:cubicBezTo>
                  <a:cubicBezTo>
                    <a:pt x="10790" y="21600"/>
                    <a:pt x="1822" y="14076"/>
                    <a:pt x="0" y="3755"/>
                  </a:cubicBezTo>
                  <a:lnTo>
                    <a:pt x="21271" y="0"/>
                  </a:lnTo>
                  <a:close/>
                </a:path>
              </a:pathLst>
            </a:custGeom>
            <a:noFill/>
            <a:ln w="25400" cap="rnd">
              <a:solidFill>
                <a:schemeClr val="accent2"/>
              </a:solidFill>
              <a:round/>
              <a:headEnd/>
              <a:tailEnd/>
            </a:ln>
          </p:spPr>
          <p:txBody>
            <a:bodyPr wrap="none" anchor="ctr"/>
            <a:lstStyle/>
            <a:p>
              <a:endParaRPr lang="en-US"/>
            </a:p>
          </p:txBody>
        </p:sp>
        <p:sp>
          <p:nvSpPr>
            <p:cNvPr id="52283" name="Arc 19"/>
            <p:cNvSpPr>
              <a:spLocks/>
            </p:cNvSpPr>
            <p:nvPr/>
          </p:nvSpPr>
          <p:spPr bwMode="auto">
            <a:xfrm>
              <a:off x="2291" y="2238"/>
              <a:ext cx="174" cy="63"/>
            </a:xfrm>
            <a:custGeom>
              <a:avLst/>
              <a:gdLst>
                <a:gd name="T0" fmla="*/ 0 w 42010"/>
                <a:gd name="T1" fmla="*/ 51 h 21600"/>
                <a:gd name="T2" fmla="*/ 174 w 42010"/>
                <a:gd name="T3" fmla="*/ 46 h 21600"/>
                <a:gd name="T4" fmla="*/ 88 w 42010"/>
                <a:gd name="T5" fmla="*/ 63 h 21600"/>
                <a:gd name="T6" fmla="*/ 0 60000 65536"/>
                <a:gd name="T7" fmla="*/ 0 60000 65536"/>
                <a:gd name="T8" fmla="*/ 0 60000 65536"/>
                <a:gd name="T9" fmla="*/ 0 w 42010"/>
                <a:gd name="T10" fmla="*/ 0 h 21600"/>
                <a:gd name="T11" fmla="*/ 42010 w 42010"/>
                <a:gd name="T12" fmla="*/ 21600 h 21600"/>
              </a:gdLst>
              <a:ahLst/>
              <a:cxnLst>
                <a:cxn ang="T6">
                  <a:pos x="T0" y="T1"/>
                </a:cxn>
                <a:cxn ang="T7">
                  <a:pos x="T2" y="T3"/>
                </a:cxn>
                <a:cxn ang="T8">
                  <a:pos x="T4" y="T5"/>
                </a:cxn>
              </a:cxnLst>
              <a:rect l="T9" t="T10" r="T11" b="T12"/>
              <a:pathLst>
                <a:path w="42010" h="21600" fill="none" extrusionOk="0">
                  <a:moveTo>
                    <a:pt x="-1" y="17535"/>
                  </a:moveTo>
                  <a:cubicBezTo>
                    <a:pt x="1949" y="7358"/>
                    <a:pt x="10851" y="-1"/>
                    <a:pt x="21214" y="0"/>
                  </a:cubicBezTo>
                  <a:cubicBezTo>
                    <a:pt x="30894" y="0"/>
                    <a:pt x="39392" y="6440"/>
                    <a:pt x="42009" y="15760"/>
                  </a:cubicBezTo>
                </a:path>
                <a:path w="42010" h="21600" stroke="0" extrusionOk="0">
                  <a:moveTo>
                    <a:pt x="-1" y="17535"/>
                  </a:moveTo>
                  <a:cubicBezTo>
                    <a:pt x="1949" y="7358"/>
                    <a:pt x="10851" y="-1"/>
                    <a:pt x="21214" y="0"/>
                  </a:cubicBezTo>
                  <a:cubicBezTo>
                    <a:pt x="30894" y="0"/>
                    <a:pt x="39392" y="6440"/>
                    <a:pt x="42009" y="15760"/>
                  </a:cubicBezTo>
                  <a:lnTo>
                    <a:pt x="21214" y="21600"/>
                  </a:lnTo>
                  <a:close/>
                </a:path>
              </a:pathLst>
            </a:custGeom>
            <a:noFill/>
            <a:ln w="25400" cap="rnd">
              <a:solidFill>
                <a:schemeClr val="accent2"/>
              </a:solidFill>
              <a:round/>
              <a:headEnd/>
              <a:tailEnd/>
            </a:ln>
          </p:spPr>
          <p:txBody>
            <a:bodyPr wrap="none" anchor="ctr"/>
            <a:lstStyle/>
            <a:p>
              <a:endParaRPr lang="en-US"/>
            </a:p>
          </p:txBody>
        </p:sp>
        <p:sp>
          <p:nvSpPr>
            <p:cNvPr id="52284" name="Arc 20"/>
            <p:cNvSpPr>
              <a:spLocks/>
            </p:cNvSpPr>
            <p:nvPr/>
          </p:nvSpPr>
          <p:spPr bwMode="auto">
            <a:xfrm>
              <a:off x="2664" y="2267"/>
              <a:ext cx="349" cy="20"/>
            </a:xfrm>
            <a:custGeom>
              <a:avLst/>
              <a:gdLst>
                <a:gd name="T0" fmla="*/ 0 w 21600"/>
                <a:gd name="T1" fmla="*/ 20 h 21600"/>
                <a:gd name="T2" fmla="*/ 348 w 21600"/>
                <a:gd name="T3" fmla="*/ 0 h 21600"/>
                <a:gd name="T4" fmla="*/ 349 w 21600"/>
                <a:gd name="T5" fmla="*/ 2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694"/>
                    <a:pt x="9632" y="34"/>
                    <a:pt x="21538" y="0"/>
                  </a:cubicBezTo>
                </a:path>
                <a:path w="21600" h="21600" stroke="0" extrusionOk="0">
                  <a:moveTo>
                    <a:pt x="0" y="21600"/>
                  </a:moveTo>
                  <a:cubicBezTo>
                    <a:pt x="0" y="9694"/>
                    <a:pt x="9632" y="34"/>
                    <a:pt x="21538" y="0"/>
                  </a:cubicBezTo>
                  <a:lnTo>
                    <a:pt x="21600" y="21600"/>
                  </a:lnTo>
                  <a:close/>
                </a:path>
              </a:pathLst>
            </a:custGeom>
            <a:noFill/>
            <a:ln w="25400" cap="rnd">
              <a:solidFill>
                <a:schemeClr val="accent2"/>
              </a:solidFill>
              <a:round/>
              <a:headEnd/>
              <a:tailEnd type="triangle" w="med" len="med"/>
            </a:ln>
          </p:spPr>
          <p:txBody>
            <a:bodyPr wrap="none" anchor="ctr"/>
            <a:lstStyle/>
            <a:p>
              <a:endParaRPr lang="en-US"/>
            </a:p>
          </p:txBody>
        </p:sp>
        <p:sp>
          <p:nvSpPr>
            <p:cNvPr id="52285" name="Arc 21"/>
            <p:cNvSpPr>
              <a:spLocks/>
            </p:cNvSpPr>
            <p:nvPr/>
          </p:nvSpPr>
          <p:spPr bwMode="auto">
            <a:xfrm>
              <a:off x="1381" y="2263"/>
              <a:ext cx="174" cy="63"/>
            </a:xfrm>
            <a:custGeom>
              <a:avLst/>
              <a:gdLst>
                <a:gd name="T0" fmla="*/ 174 w 42162"/>
                <a:gd name="T1" fmla="*/ 16 h 21600"/>
                <a:gd name="T2" fmla="*/ 0 w 42162"/>
                <a:gd name="T3" fmla="*/ 11 h 21600"/>
                <a:gd name="T4" fmla="*/ 88 w 42162"/>
                <a:gd name="T5" fmla="*/ 0 h 21600"/>
                <a:gd name="T6" fmla="*/ 0 60000 65536"/>
                <a:gd name="T7" fmla="*/ 0 60000 65536"/>
                <a:gd name="T8" fmla="*/ 0 60000 65536"/>
                <a:gd name="T9" fmla="*/ 0 w 42162"/>
                <a:gd name="T10" fmla="*/ 0 h 21600"/>
                <a:gd name="T11" fmla="*/ 42162 w 42162"/>
                <a:gd name="T12" fmla="*/ 21600 h 21600"/>
              </a:gdLst>
              <a:ahLst/>
              <a:cxnLst>
                <a:cxn ang="T6">
                  <a:pos x="T0" y="T1"/>
                </a:cxn>
                <a:cxn ang="T7">
                  <a:pos x="T2" y="T3"/>
                </a:cxn>
                <a:cxn ang="T8">
                  <a:pos x="T4" y="T5"/>
                </a:cxn>
              </a:cxnLst>
              <a:rect l="T9" t="T10" r="T11" b="T12"/>
              <a:pathLst>
                <a:path w="42162" h="21600" fill="none" extrusionOk="0">
                  <a:moveTo>
                    <a:pt x="42161" y="5490"/>
                  </a:moveTo>
                  <a:cubicBezTo>
                    <a:pt x="39666" y="14983"/>
                    <a:pt x="31085" y="21599"/>
                    <a:pt x="21271" y="21600"/>
                  </a:cubicBezTo>
                  <a:cubicBezTo>
                    <a:pt x="10790" y="21600"/>
                    <a:pt x="1822" y="14076"/>
                    <a:pt x="0" y="3755"/>
                  </a:cubicBezTo>
                </a:path>
                <a:path w="42162" h="21600" stroke="0" extrusionOk="0">
                  <a:moveTo>
                    <a:pt x="42161" y="5490"/>
                  </a:moveTo>
                  <a:cubicBezTo>
                    <a:pt x="39666" y="14983"/>
                    <a:pt x="31085" y="21599"/>
                    <a:pt x="21271" y="21600"/>
                  </a:cubicBezTo>
                  <a:cubicBezTo>
                    <a:pt x="10790" y="21600"/>
                    <a:pt x="1822" y="14076"/>
                    <a:pt x="0" y="3755"/>
                  </a:cubicBezTo>
                  <a:lnTo>
                    <a:pt x="21271" y="0"/>
                  </a:lnTo>
                  <a:close/>
                </a:path>
              </a:pathLst>
            </a:custGeom>
            <a:noFill/>
            <a:ln w="25400" cap="rnd">
              <a:solidFill>
                <a:schemeClr val="accent2"/>
              </a:solidFill>
              <a:round/>
              <a:headEnd/>
              <a:tailEnd/>
            </a:ln>
          </p:spPr>
          <p:txBody>
            <a:bodyPr wrap="none" anchor="ctr"/>
            <a:lstStyle/>
            <a:p>
              <a:endParaRPr lang="en-US"/>
            </a:p>
          </p:txBody>
        </p:sp>
        <p:sp>
          <p:nvSpPr>
            <p:cNvPr id="52286" name="Arc 22"/>
            <p:cNvSpPr>
              <a:spLocks/>
            </p:cNvSpPr>
            <p:nvPr/>
          </p:nvSpPr>
          <p:spPr bwMode="auto">
            <a:xfrm>
              <a:off x="1144" y="2247"/>
              <a:ext cx="230" cy="51"/>
            </a:xfrm>
            <a:custGeom>
              <a:avLst/>
              <a:gdLst>
                <a:gd name="T0" fmla="*/ 0 w 41957"/>
                <a:gd name="T1" fmla="*/ 41 h 21600"/>
                <a:gd name="T2" fmla="*/ 230 w 41957"/>
                <a:gd name="T3" fmla="*/ 37 h 21600"/>
                <a:gd name="T4" fmla="*/ 116 w 41957"/>
                <a:gd name="T5" fmla="*/ 51 h 21600"/>
                <a:gd name="T6" fmla="*/ 0 60000 65536"/>
                <a:gd name="T7" fmla="*/ 0 60000 65536"/>
                <a:gd name="T8" fmla="*/ 0 60000 65536"/>
                <a:gd name="T9" fmla="*/ 0 w 41957"/>
                <a:gd name="T10" fmla="*/ 0 h 21600"/>
                <a:gd name="T11" fmla="*/ 41957 w 41957"/>
                <a:gd name="T12" fmla="*/ 21600 h 21600"/>
              </a:gdLst>
              <a:ahLst/>
              <a:cxnLst>
                <a:cxn ang="T6">
                  <a:pos x="T0" y="T1"/>
                </a:cxn>
                <a:cxn ang="T7">
                  <a:pos x="T2" y="T3"/>
                </a:cxn>
                <a:cxn ang="T8">
                  <a:pos x="T4" y="T5"/>
                </a:cxn>
              </a:cxnLst>
              <a:rect l="T9" t="T10" r="T11" b="T12"/>
              <a:pathLst>
                <a:path w="41957" h="21600" fill="none" extrusionOk="0">
                  <a:moveTo>
                    <a:pt x="-1" y="17392"/>
                  </a:moveTo>
                  <a:cubicBezTo>
                    <a:pt x="2007" y="7282"/>
                    <a:pt x="10878" y="-1"/>
                    <a:pt x="21186" y="0"/>
                  </a:cubicBezTo>
                  <a:cubicBezTo>
                    <a:pt x="30832" y="0"/>
                    <a:pt x="39309" y="6396"/>
                    <a:pt x="41956" y="15673"/>
                  </a:cubicBezTo>
                </a:path>
                <a:path w="41957" h="21600" stroke="0" extrusionOk="0">
                  <a:moveTo>
                    <a:pt x="-1" y="17392"/>
                  </a:moveTo>
                  <a:cubicBezTo>
                    <a:pt x="2007" y="7282"/>
                    <a:pt x="10878" y="-1"/>
                    <a:pt x="21186" y="0"/>
                  </a:cubicBezTo>
                  <a:cubicBezTo>
                    <a:pt x="30832" y="0"/>
                    <a:pt x="39309" y="6396"/>
                    <a:pt x="41956" y="15673"/>
                  </a:cubicBezTo>
                  <a:lnTo>
                    <a:pt x="21186" y="21600"/>
                  </a:lnTo>
                  <a:close/>
                </a:path>
              </a:pathLst>
            </a:custGeom>
            <a:noFill/>
            <a:ln w="25400" cap="rnd">
              <a:solidFill>
                <a:schemeClr val="accent2"/>
              </a:solidFill>
              <a:round/>
              <a:headEnd/>
              <a:tailEnd/>
            </a:ln>
          </p:spPr>
          <p:txBody>
            <a:bodyPr wrap="none" anchor="ctr"/>
            <a:lstStyle/>
            <a:p>
              <a:endParaRPr lang="en-US"/>
            </a:p>
          </p:txBody>
        </p:sp>
        <p:sp>
          <p:nvSpPr>
            <p:cNvPr id="52287" name="Arc 23"/>
            <p:cNvSpPr>
              <a:spLocks/>
            </p:cNvSpPr>
            <p:nvPr/>
          </p:nvSpPr>
          <p:spPr bwMode="auto">
            <a:xfrm>
              <a:off x="930" y="2283"/>
              <a:ext cx="205" cy="18"/>
            </a:xfrm>
            <a:custGeom>
              <a:avLst/>
              <a:gdLst>
                <a:gd name="T0" fmla="*/ 205 w 21600"/>
                <a:gd name="T1" fmla="*/ 0 h 22832"/>
                <a:gd name="T2" fmla="*/ 0 w 21600"/>
                <a:gd name="T3" fmla="*/ 18 h 22832"/>
                <a:gd name="T4" fmla="*/ 0 w 21600"/>
                <a:gd name="T5" fmla="*/ 1 h 22832"/>
                <a:gd name="T6" fmla="*/ 0 60000 65536"/>
                <a:gd name="T7" fmla="*/ 0 60000 65536"/>
                <a:gd name="T8" fmla="*/ 0 60000 65536"/>
                <a:gd name="T9" fmla="*/ 0 w 21600"/>
                <a:gd name="T10" fmla="*/ 0 h 22832"/>
                <a:gd name="T11" fmla="*/ 21600 w 21600"/>
                <a:gd name="T12" fmla="*/ 22832 h 22832"/>
              </a:gdLst>
              <a:ahLst/>
              <a:cxnLst>
                <a:cxn ang="T6">
                  <a:pos x="T0" y="T1"/>
                </a:cxn>
                <a:cxn ang="T7">
                  <a:pos x="T2" y="T3"/>
                </a:cxn>
                <a:cxn ang="T8">
                  <a:pos x="T4" y="T5"/>
                </a:cxn>
              </a:cxnLst>
              <a:rect l="T9" t="T10" r="T11" b="T12"/>
              <a:pathLst>
                <a:path w="21600" h="22832" fill="none" extrusionOk="0">
                  <a:moveTo>
                    <a:pt x="21564" y="0"/>
                  </a:moveTo>
                  <a:cubicBezTo>
                    <a:pt x="21588" y="410"/>
                    <a:pt x="21600" y="821"/>
                    <a:pt x="21600" y="1232"/>
                  </a:cubicBezTo>
                  <a:cubicBezTo>
                    <a:pt x="21600" y="13161"/>
                    <a:pt x="11929" y="22831"/>
                    <a:pt x="0" y="22832"/>
                  </a:cubicBezTo>
                </a:path>
                <a:path w="21600" h="22832" stroke="0" extrusionOk="0">
                  <a:moveTo>
                    <a:pt x="21564" y="0"/>
                  </a:moveTo>
                  <a:cubicBezTo>
                    <a:pt x="21588" y="410"/>
                    <a:pt x="21600" y="821"/>
                    <a:pt x="21600" y="1232"/>
                  </a:cubicBezTo>
                  <a:cubicBezTo>
                    <a:pt x="21600" y="13161"/>
                    <a:pt x="11929" y="22831"/>
                    <a:pt x="0" y="22832"/>
                  </a:cubicBezTo>
                  <a:lnTo>
                    <a:pt x="0" y="1232"/>
                  </a:lnTo>
                  <a:close/>
                </a:path>
              </a:pathLst>
            </a:custGeom>
            <a:noFill/>
            <a:ln w="25400" cap="rnd">
              <a:solidFill>
                <a:schemeClr val="accent2"/>
              </a:solidFill>
              <a:round/>
              <a:headEnd/>
              <a:tailEnd/>
            </a:ln>
          </p:spPr>
          <p:txBody>
            <a:bodyPr wrap="none" anchor="ctr"/>
            <a:lstStyle/>
            <a:p>
              <a:endParaRPr lang="en-US"/>
            </a:p>
          </p:txBody>
        </p:sp>
      </p:grpSp>
      <p:sp>
        <p:nvSpPr>
          <p:cNvPr id="52238" name="Rectangle 24"/>
          <p:cNvSpPr>
            <a:spLocks noChangeArrowheads="1"/>
          </p:cNvSpPr>
          <p:nvPr/>
        </p:nvSpPr>
        <p:spPr bwMode="auto">
          <a:xfrm>
            <a:off x="7397750" y="3435350"/>
            <a:ext cx="1587500" cy="1587500"/>
          </a:xfrm>
          <a:prstGeom prst="rect">
            <a:avLst/>
          </a:prstGeom>
          <a:noFill/>
          <a:ln w="12700">
            <a:solidFill>
              <a:schemeClr val="tx1"/>
            </a:solidFill>
            <a:miter lim="800000"/>
            <a:headEnd/>
            <a:tailEnd/>
          </a:ln>
        </p:spPr>
        <p:txBody>
          <a:bodyPr wrap="none" lIns="90488" tIns="44450" rIns="90488" bIns="44450" anchor="ctr"/>
          <a:lstStyle/>
          <a:p>
            <a:pPr algn="ctr" eaLnBrk="0" hangingPunct="0"/>
            <a:r>
              <a:rPr lang="en-US" b="1">
                <a:solidFill>
                  <a:schemeClr val="hlink"/>
                </a:solidFill>
                <a:latin typeface="Univers (W1)" charset="0"/>
              </a:rPr>
              <a:t>Electrical</a:t>
            </a:r>
          </a:p>
          <a:p>
            <a:pPr algn="ctr" eaLnBrk="0" hangingPunct="0"/>
            <a:r>
              <a:rPr lang="en-US" b="1">
                <a:solidFill>
                  <a:schemeClr val="hlink"/>
                </a:solidFill>
                <a:latin typeface="Univers (W1)" charset="0"/>
              </a:rPr>
              <a:t>Current</a:t>
            </a:r>
          </a:p>
          <a:p>
            <a:pPr algn="ctr" eaLnBrk="0" hangingPunct="0"/>
            <a:r>
              <a:rPr lang="en-US" b="1">
                <a:solidFill>
                  <a:schemeClr val="hlink"/>
                </a:solidFill>
                <a:latin typeface="Univers (W1)" charset="0"/>
              </a:rPr>
              <a:t> Measuring </a:t>
            </a:r>
          </a:p>
          <a:p>
            <a:pPr algn="ctr" eaLnBrk="0" hangingPunct="0"/>
            <a:r>
              <a:rPr lang="en-US" b="1">
                <a:solidFill>
                  <a:schemeClr val="hlink"/>
                </a:solidFill>
                <a:latin typeface="Univers (W1)" charset="0"/>
              </a:rPr>
              <a:t>Device</a:t>
            </a:r>
          </a:p>
        </p:txBody>
      </p:sp>
      <p:sp>
        <p:nvSpPr>
          <p:cNvPr id="52239" name="Line 25"/>
          <p:cNvSpPr>
            <a:spLocks noChangeShapeType="1"/>
          </p:cNvSpPr>
          <p:nvPr/>
        </p:nvSpPr>
        <p:spPr bwMode="auto">
          <a:xfrm>
            <a:off x="422275" y="3657600"/>
            <a:ext cx="1041400" cy="0"/>
          </a:xfrm>
          <a:prstGeom prst="line">
            <a:avLst/>
          </a:prstGeom>
          <a:noFill/>
          <a:ln w="25400">
            <a:solidFill>
              <a:schemeClr val="accent2"/>
            </a:solidFill>
            <a:round/>
            <a:headEnd/>
            <a:tailEnd/>
          </a:ln>
        </p:spPr>
        <p:txBody>
          <a:bodyPr wrap="none" anchor="ctr"/>
          <a:lstStyle/>
          <a:p>
            <a:endParaRPr lang="en-US"/>
          </a:p>
        </p:txBody>
      </p:sp>
      <p:sp>
        <p:nvSpPr>
          <p:cNvPr id="52240" name="Oval 26"/>
          <p:cNvSpPr>
            <a:spLocks noChangeArrowheads="1"/>
          </p:cNvSpPr>
          <p:nvPr/>
        </p:nvSpPr>
        <p:spPr bwMode="auto">
          <a:xfrm>
            <a:off x="2244725" y="4054475"/>
            <a:ext cx="63500" cy="63500"/>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52241" name="Oval 27"/>
          <p:cNvSpPr>
            <a:spLocks noChangeArrowheads="1"/>
          </p:cNvSpPr>
          <p:nvPr/>
        </p:nvSpPr>
        <p:spPr bwMode="auto">
          <a:xfrm>
            <a:off x="2268538" y="3052763"/>
            <a:ext cx="153987" cy="153987"/>
          </a:xfrm>
          <a:prstGeom prst="ellipse">
            <a:avLst/>
          </a:prstGeom>
          <a:solidFill>
            <a:schemeClr val="tx1"/>
          </a:solidFill>
          <a:ln w="12700">
            <a:solidFill>
              <a:schemeClr val="tx1"/>
            </a:solidFill>
            <a:round/>
            <a:headEnd/>
            <a:tailEnd/>
          </a:ln>
        </p:spPr>
        <p:txBody>
          <a:bodyPr wrap="none" anchor="ctr"/>
          <a:lstStyle/>
          <a:p>
            <a:endParaRPr lang="en-US"/>
          </a:p>
        </p:txBody>
      </p:sp>
      <p:sp>
        <p:nvSpPr>
          <p:cNvPr id="52242" name="Oval 28"/>
          <p:cNvSpPr>
            <a:spLocks noChangeArrowheads="1"/>
          </p:cNvSpPr>
          <p:nvPr/>
        </p:nvSpPr>
        <p:spPr bwMode="auto">
          <a:xfrm>
            <a:off x="2659063" y="3157538"/>
            <a:ext cx="153987" cy="153987"/>
          </a:xfrm>
          <a:prstGeom prst="ellipse">
            <a:avLst/>
          </a:prstGeom>
          <a:solidFill>
            <a:schemeClr val="tx1"/>
          </a:solidFill>
          <a:ln w="12700">
            <a:solidFill>
              <a:schemeClr val="tx1"/>
            </a:solidFill>
            <a:round/>
            <a:headEnd/>
            <a:tailEnd/>
          </a:ln>
        </p:spPr>
        <p:txBody>
          <a:bodyPr wrap="none" anchor="ctr"/>
          <a:lstStyle/>
          <a:p>
            <a:endParaRPr lang="en-US"/>
          </a:p>
        </p:txBody>
      </p:sp>
      <p:sp>
        <p:nvSpPr>
          <p:cNvPr id="52243" name="Oval 29"/>
          <p:cNvSpPr>
            <a:spLocks noChangeArrowheads="1"/>
          </p:cNvSpPr>
          <p:nvPr/>
        </p:nvSpPr>
        <p:spPr bwMode="auto">
          <a:xfrm>
            <a:off x="3097213" y="3233738"/>
            <a:ext cx="153987" cy="153987"/>
          </a:xfrm>
          <a:prstGeom prst="ellipse">
            <a:avLst/>
          </a:prstGeom>
          <a:solidFill>
            <a:schemeClr val="tx1"/>
          </a:solidFill>
          <a:ln w="12700">
            <a:solidFill>
              <a:schemeClr val="tx1"/>
            </a:solidFill>
            <a:round/>
            <a:headEnd/>
            <a:tailEnd/>
          </a:ln>
        </p:spPr>
        <p:txBody>
          <a:bodyPr wrap="none" anchor="ctr"/>
          <a:lstStyle/>
          <a:p>
            <a:endParaRPr lang="en-US"/>
          </a:p>
        </p:txBody>
      </p:sp>
      <p:sp>
        <p:nvSpPr>
          <p:cNvPr id="52244" name="Oval 30"/>
          <p:cNvSpPr>
            <a:spLocks noChangeArrowheads="1"/>
          </p:cNvSpPr>
          <p:nvPr/>
        </p:nvSpPr>
        <p:spPr bwMode="auto">
          <a:xfrm>
            <a:off x="3487738" y="3319463"/>
            <a:ext cx="153987" cy="153987"/>
          </a:xfrm>
          <a:prstGeom prst="ellipse">
            <a:avLst/>
          </a:prstGeom>
          <a:solidFill>
            <a:schemeClr val="tx1"/>
          </a:solidFill>
          <a:ln w="12700">
            <a:solidFill>
              <a:schemeClr val="tx1"/>
            </a:solidFill>
            <a:round/>
            <a:headEnd/>
            <a:tailEnd/>
          </a:ln>
        </p:spPr>
        <p:txBody>
          <a:bodyPr wrap="none" anchor="ctr"/>
          <a:lstStyle/>
          <a:p>
            <a:endParaRPr lang="en-US"/>
          </a:p>
        </p:txBody>
      </p:sp>
      <p:sp>
        <p:nvSpPr>
          <p:cNvPr id="52245" name="Oval 31"/>
          <p:cNvSpPr>
            <a:spLocks noChangeArrowheads="1"/>
          </p:cNvSpPr>
          <p:nvPr/>
        </p:nvSpPr>
        <p:spPr bwMode="auto">
          <a:xfrm>
            <a:off x="3916363" y="3338513"/>
            <a:ext cx="153987" cy="153987"/>
          </a:xfrm>
          <a:prstGeom prst="ellipse">
            <a:avLst/>
          </a:prstGeom>
          <a:solidFill>
            <a:schemeClr val="tx1"/>
          </a:solidFill>
          <a:ln w="12700">
            <a:solidFill>
              <a:schemeClr val="tx1"/>
            </a:solidFill>
            <a:round/>
            <a:headEnd/>
            <a:tailEnd/>
          </a:ln>
        </p:spPr>
        <p:txBody>
          <a:bodyPr wrap="none" anchor="ctr"/>
          <a:lstStyle/>
          <a:p>
            <a:endParaRPr lang="en-US"/>
          </a:p>
        </p:txBody>
      </p:sp>
      <p:sp>
        <p:nvSpPr>
          <p:cNvPr id="52246" name="Oval 32"/>
          <p:cNvSpPr>
            <a:spLocks noChangeArrowheads="1"/>
          </p:cNvSpPr>
          <p:nvPr/>
        </p:nvSpPr>
        <p:spPr bwMode="auto">
          <a:xfrm>
            <a:off x="4335463" y="3386138"/>
            <a:ext cx="153987" cy="153987"/>
          </a:xfrm>
          <a:prstGeom prst="ellipse">
            <a:avLst/>
          </a:prstGeom>
          <a:solidFill>
            <a:schemeClr val="tx1"/>
          </a:solidFill>
          <a:ln w="12700">
            <a:solidFill>
              <a:schemeClr val="tx1"/>
            </a:solidFill>
            <a:round/>
            <a:headEnd/>
            <a:tailEnd/>
          </a:ln>
        </p:spPr>
        <p:txBody>
          <a:bodyPr wrap="none" anchor="ctr"/>
          <a:lstStyle/>
          <a:p>
            <a:endParaRPr lang="en-US"/>
          </a:p>
        </p:txBody>
      </p:sp>
      <p:sp>
        <p:nvSpPr>
          <p:cNvPr id="52247" name="Oval 33"/>
          <p:cNvSpPr>
            <a:spLocks noChangeArrowheads="1"/>
          </p:cNvSpPr>
          <p:nvPr/>
        </p:nvSpPr>
        <p:spPr bwMode="auto">
          <a:xfrm>
            <a:off x="2673350" y="3987800"/>
            <a:ext cx="63500" cy="63500"/>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52248" name="Oval 34"/>
          <p:cNvSpPr>
            <a:spLocks noChangeArrowheads="1"/>
          </p:cNvSpPr>
          <p:nvPr/>
        </p:nvSpPr>
        <p:spPr bwMode="auto">
          <a:xfrm>
            <a:off x="3521075" y="3806825"/>
            <a:ext cx="63500" cy="63500"/>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52249" name="Oval 35"/>
          <p:cNvSpPr>
            <a:spLocks noChangeArrowheads="1"/>
          </p:cNvSpPr>
          <p:nvPr/>
        </p:nvSpPr>
        <p:spPr bwMode="auto">
          <a:xfrm>
            <a:off x="3130550" y="3883025"/>
            <a:ext cx="63500" cy="63500"/>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52250" name="Oval 36"/>
          <p:cNvSpPr>
            <a:spLocks noChangeArrowheads="1"/>
          </p:cNvSpPr>
          <p:nvPr/>
        </p:nvSpPr>
        <p:spPr bwMode="auto">
          <a:xfrm>
            <a:off x="3921125" y="3759200"/>
            <a:ext cx="63500" cy="63500"/>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52251" name="Oval 37"/>
          <p:cNvSpPr>
            <a:spLocks noChangeArrowheads="1"/>
          </p:cNvSpPr>
          <p:nvPr/>
        </p:nvSpPr>
        <p:spPr bwMode="auto">
          <a:xfrm>
            <a:off x="4378325" y="3711575"/>
            <a:ext cx="63500" cy="63500"/>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52252" name="Line 38"/>
          <p:cNvSpPr>
            <a:spLocks noChangeShapeType="1"/>
          </p:cNvSpPr>
          <p:nvPr/>
        </p:nvSpPr>
        <p:spPr bwMode="auto">
          <a:xfrm flipV="1">
            <a:off x="6019800" y="2578100"/>
            <a:ext cx="0" cy="1625600"/>
          </a:xfrm>
          <a:prstGeom prst="line">
            <a:avLst/>
          </a:prstGeom>
          <a:noFill/>
          <a:ln w="25400">
            <a:solidFill>
              <a:schemeClr val="hlink"/>
            </a:solidFill>
            <a:round/>
            <a:headEnd/>
            <a:tailEnd/>
          </a:ln>
        </p:spPr>
        <p:txBody>
          <a:bodyPr wrap="none" anchor="ctr"/>
          <a:lstStyle/>
          <a:p>
            <a:endParaRPr lang="en-US"/>
          </a:p>
        </p:txBody>
      </p:sp>
      <p:sp>
        <p:nvSpPr>
          <p:cNvPr id="52253" name="Line 39"/>
          <p:cNvSpPr>
            <a:spLocks noChangeShapeType="1"/>
          </p:cNvSpPr>
          <p:nvPr/>
        </p:nvSpPr>
        <p:spPr bwMode="auto">
          <a:xfrm>
            <a:off x="8229600" y="2603500"/>
            <a:ext cx="0" cy="812800"/>
          </a:xfrm>
          <a:prstGeom prst="line">
            <a:avLst/>
          </a:prstGeom>
          <a:noFill/>
          <a:ln w="25400">
            <a:solidFill>
              <a:schemeClr val="hlink"/>
            </a:solidFill>
            <a:round/>
            <a:headEnd/>
            <a:tailEnd/>
          </a:ln>
        </p:spPr>
        <p:txBody>
          <a:bodyPr wrap="none" anchor="ctr"/>
          <a:lstStyle/>
          <a:p>
            <a:endParaRPr lang="en-US"/>
          </a:p>
        </p:txBody>
      </p:sp>
      <p:sp>
        <p:nvSpPr>
          <p:cNvPr id="52254" name="Line 40"/>
          <p:cNvSpPr>
            <a:spLocks noChangeShapeType="1"/>
          </p:cNvSpPr>
          <p:nvPr/>
        </p:nvSpPr>
        <p:spPr bwMode="auto">
          <a:xfrm>
            <a:off x="8229600" y="5118100"/>
            <a:ext cx="0" cy="1041400"/>
          </a:xfrm>
          <a:prstGeom prst="line">
            <a:avLst/>
          </a:prstGeom>
          <a:noFill/>
          <a:ln w="25400">
            <a:solidFill>
              <a:schemeClr val="hlink"/>
            </a:solidFill>
            <a:round/>
            <a:headEnd/>
            <a:tailEnd/>
          </a:ln>
        </p:spPr>
        <p:txBody>
          <a:bodyPr wrap="none" anchor="ctr"/>
          <a:lstStyle/>
          <a:p>
            <a:endParaRPr lang="en-US"/>
          </a:p>
        </p:txBody>
      </p:sp>
      <p:sp>
        <p:nvSpPr>
          <p:cNvPr id="52255" name="Line 41"/>
          <p:cNvSpPr>
            <a:spLocks noChangeShapeType="1"/>
          </p:cNvSpPr>
          <p:nvPr/>
        </p:nvSpPr>
        <p:spPr bwMode="auto">
          <a:xfrm flipH="1">
            <a:off x="3797300" y="6172200"/>
            <a:ext cx="4445000" cy="0"/>
          </a:xfrm>
          <a:prstGeom prst="line">
            <a:avLst/>
          </a:prstGeom>
          <a:noFill/>
          <a:ln w="25400">
            <a:solidFill>
              <a:schemeClr val="hlink"/>
            </a:solidFill>
            <a:round/>
            <a:headEnd/>
            <a:tailEnd type="triangle" w="med" len="med"/>
          </a:ln>
        </p:spPr>
        <p:txBody>
          <a:bodyPr wrap="none" anchor="ctr"/>
          <a:lstStyle/>
          <a:p>
            <a:endParaRPr lang="en-US"/>
          </a:p>
        </p:txBody>
      </p:sp>
      <p:sp>
        <p:nvSpPr>
          <p:cNvPr id="52256" name="Line 42"/>
          <p:cNvSpPr>
            <a:spLocks noChangeShapeType="1"/>
          </p:cNvSpPr>
          <p:nvPr/>
        </p:nvSpPr>
        <p:spPr bwMode="auto">
          <a:xfrm flipV="1">
            <a:off x="3810000" y="5473700"/>
            <a:ext cx="0" cy="711200"/>
          </a:xfrm>
          <a:prstGeom prst="line">
            <a:avLst/>
          </a:prstGeom>
          <a:noFill/>
          <a:ln w="25400">
            <a:solidFill>
              <a:schemeClr val="hlink"/>
            </a:solidFill>
            <a:round/>
            <a:headEnd/>
            <a:tailEnd/>
          </a:ln>
        </p:spPr>
        <p:txBody>
          <a:bodyPr wrap="none" anchor="ctr"/>
          <a:lstStyle/>
          <a:p>
            <a:endParaRPr lang="en-US"/>
          </a:p>
        </p:txBody>
      </p:sp>
      <p:sp>
        <p:nvSpPr>
          <p:cNvPr id="52257" name="Rectangle 43"/>
          <p:cNvSpPr>
            <a:spLocks noChangeArrowheads="1"/>
          </p:cNvSpPr>
          <p:nvPr/>
        </p:nvSpPr>
        <p:spPr bwMode="auto">
          <a:xfrm>
            <a:off x="4398963" y="3103563"/>
            <a:ext cx="366712" cy="466725"/>
          </a:xfrm>
          <a:prstGeom prst="rect">
            <a:avLst/>
          </a:prstGeom>
          <a:noFill/>
          <a:ln w="25400">
            <a:noFill/>
            <a:miter lim="800000"/>
            <a:headEnd/>
            <a:tailEnd/>
          </a:ln>
        </p:spPr>
        <p:txBody>
          <a:bodyPr wrap="none" lIns="90488" tIns="44450" rIns="90488" bIns="44450">
            <a:spAutoFit/>
          </a:bodyPr>
          <a:lstStyle/>
          <a:p>
            <a:pPr eaLnBrk="0" hangingPunct="0"/>
            <a:r>
              <a:rPr lang="en-US" b="1">
                <a:latin typeface="Univers (W1)" charset="0"/>
              </a:rPr>
              <a:t>+</a:t>
            </a:r>
          </a:p>
        </p:txBody>
      </p:sp>
      <p:sp>
        <p:nvSpPr>
          <p:cNvPr id="52258" name="Rectangle 44"/>
          <p:cNvSpPr>
            <a:spLocks noChangeArrowheads="1"/>
          </p:cNvSpPr>
          <p:nvPr/>
        </p:nvSpPr>
        <p:spPr bwMode="auto">
          <a:xfrm>
            <a:off x="4379913" y="3560763"/>
            <a:ext cx="295275" cy="466725"/>
          </a:xfrm>
          <a:prstGeom prst="rect">
            <a:avLst/>
          </a:prstGeom>
          <a:noFill/>
          <a:ln w="25400">
            <a:noFill/>
            <a:miter lim="800000"/>
            <a:headEnd/>
            <a:tailEnd/>
          </a:ln>
        </p:spPr>
        <p:txBody>
          <a:bodyPr wrap="none" lIns="90488" tIns="44450" rIns="90488" bIns="44450">
            <a:spAutoFit/>
          </a:bodyPr>
          <a:lstStyle/>
          <a:p>
            <a:pPr eaLnBrk="0" hangingPunct="0"/>
            <a:r>
              <a:rPr lang="en-US" b="1">
                <a:solidFill>
                  <a:schemeClr val="accent2"/>
                </a:solidFill>
                <a:latin typeface="Univers (W1)" charset="0"/>
              </a:rPr>
              <a:t>-</a:t>
            </a:r>
          </a:p>
        </p:txBody>
      </p:sp>
      <p:sp>
        <p:nvSpPr>
          <p:cNvPr id="52259" name="Rectangle 45"/>
          <p:cNvSpPr>
            <a:spLocks noChangeArrowheads="1"/>
          </p:cNvSpPr>
          <p:nvPr/>
        </p:nvSpPr>
        <p:spPr bwMode="auto">
          <a:xfrm>
            <a:off x="4017963" y="5465763"/>
            <a:ext cx="1247137" cy="366767"/>
          </a:xfrm>
          <a:prstGeom prst="rect">
            <a:avLst/>
          </a:prstGeom>
          <a:noFill/>
          <a:ln w="25400">
            <a:noFill/>
            <a:miter lim="800000"/>
            <a:headEnd/>
            <a:tailEnd/>
          </a:ln>
        </p:spPr>
        <p:txBody>
          <a:bodyPr wrap="none" lIns="90488" tIns="44450" rIns="90488" bIns="44450">
            <a:spAutoFit/>
          </a:bodyPr>
          <a:lstStyle/>
          <a:p>
            <a:pPr eaLnBrk="0" hangingPunct="0"/>
            <a:r>
              <a:rPr lang="en-US" b="1" dirty="0">
                <a:solidFill>
                  <a:srgbClr val="FF0000"/>
                </a:solidFill>
                <a:latin typeface="Univers (W1)" charset="0"/>
              </a:rPr>
              <a:t>Cathode -</a:t>
            </a:r>
          </a:p>
        </p:txBody>
      </p:sp>
      <p:sp>
        <p:nvSpPr>
          <p:cNvPr id="52260" name="Rectangle 46"/>
          <p:cNvSpPr>
            <a:spLocks noChangeArrowheads="1"/>
          </p:cNvSpPr>
          <p:nvPr/>
        </p:nvSpPr>
        <p:spPr bwMode="auto">
          <a:xfrm>
            <a:off x="5770563" y="4170363"/>
            <a:ext cx="1290637" cy="466725"/>
          </a:xfrm>
          <a:prstGeom prst="rect">
            <a:avLst/>
          </a:prstGeom>
          <a:noFill/>
          <a:ln w="25400">
            <a:noFill/>
            <a:miter lim="800000"/>
            <a:headEnd/>
            <a:tailEnd/>
          </a:ln>
        </p:spPr>
        <p:txBody>
          <a:bodyPr wrap="none" lIns="90488" tIns="44450" rIns="90488" bIns="44450">
            <a:spAutoFit/>
          </a:bodyPr>
          <a:lstStyle/>
          <a:p>
            <a:pPr eaLnBrk="0" hangingPunct="0"/>
            <a:r>
              <a:rPr lang="en-US" b="1">
                <a:solidFill>
                  <a:schemeClr val="hlink"/>
                </a:solidFill>
                <a:latin typeface="Univers (W1)" charset="0"/>
              </a:rPr>
              <a:t>Anode +</a:t>
            </a:r>
          </a:p>
        </p:txBody>
      </p:sp>
      <p:sp>
        <p:nvSpPr>
          <p:cNvPr id="52261" name="Rectangle 47"/>
          <p:cNvSpPr>
            <a:spLocks noChangeArrowheads="1"/>
          </p:cNvSpPr>
          <p:nvPr/>
        </p:nvSpPr>
        <p:spPr bwMode="auto">
          <a:xfrm>
            <a:off x="3141663" y="2951163"/>
            <a:ext cx="366712" cy="466725"/>
          </a:xfrm>
          <a:prstGeom prst="rect">
            <a:avLst/>
          </a:prstGeom>
          <a:noFill/>
          <a:ln w="25400">
            <a:noFill/>
            <a:miter lim="800000"/>
            <a:headEnd/>
            <a:tailEnd/>
          </a:ln>
        </p:spPr>
        <p:txBody>
          <a:bodyPr wrap="none" lIns="90488" tIns="44450" rIns="90488" bIns="44450">
            <a:spAutoFit/>
          </a:bodyPr>
          <a:lstStyle/>
          <a:p>
            <a:pPr eaLnBrk="0" hangingPunct="0"/>
            <a:r>
              <a:rPr lang="en-US" b="1">
                <a:latin typeface="Univers (W1)" charset="0"/>
              </a:rPr>
              <a:t>+</a:t>
            </a:r>
          </a:p>
        </p:txBody>
      </p:sp>
      <p:sp>
        <p:nvSpPr>
          <p:cNvPr id="52262" name="Rectangle 48"/>
          <p:cNvSpPr>
            <a:spLocks noChangeArrowheads="1"/>
          </p:cNvSpPr>
          <p:nvPr/>
        </p:nvSpPr>
        <p:spPr bwMode="auto">
          <a:xfrm>
            <a:off x="3560763" y="3027363"/>
            <a:ext cx="366712" cy="466725"/>
          </a:xfrm>
          <a:prstGeom prst="rect">
            <a:avLst/>
          </a:prstGeom>
          <a:noFill/>
          <a:ln w="25400">
            <a:noFill/>
            <a:miter lim="800000"/>
            <a:headEnd/>
            <a:tailEnd/>
          </a:ln>
        </p:spPr>
        <p:txBody>
          <a:bodyPr wrap="none" lIns="90488" tIns="44450" rIns="90488" bIns="44450">
            <a:spAutoFit/>
          </a:bodyPr>
          <a:lstStyle/>
          <a:p>
            <a:pPr eaLnBrk="0" hangingPunct="0"/>
            <a:r>
              <a:rPr lang="en-US" b="1">
                <a:latin typeface="Univers (W1)" charset="0"/>
              </a:rPr>
              <a:t>+</a:t>
            </a:r>
          </a:p>
        </p:txBody>
      </p:sp>
      <p:sp>
        <p:nvSpPr>
          <p:cNvPr id="52263" name="Rectangle 49"/>
          <p:cNvSpPr>
            <a:spLocks noChangeArrowheads="1"/>
          </p:cNvSpPr>
          <p:nvPr/>
        </p:nvSpPr>
        <p:spPr bwMode="auto">
          <a:xfrm>
            <a:off x="3941763" y="3027363"/>
            <a:ext cx="366712" cy="466725"/>
          </a:xfrm>
          <a:prstGeom prst="rect">
            <a:avLst/>
          </a:prstGeom>
          <a:noFill/>
          <a:ln w="25400">
            <a:noFill/>
            <a:miter lim="800000"/>
            <a:headEnd/>
            <a:tailEnd/>
          </a:ln>
        </p:spPr>
        <p:txBody>
          <a:bodyPr wrap="none" lIns="90488" tIns="44450" rIns="90488" bIns="44450">
            <a:spAutoFit/>
          </a:bodyPr>
          <a:lstStyle/>
          <a:p>
            <a:pPr eaLnBrk="0" hangingPunct="0"/>
            <a:r>
              <a:rPr lang="en-US" b="1">
                <a:latin typeface="Univers (W1)" charset="0"/>
              </a:rPr>
              <a:t>+</a:t>
            </a:r>
          </a:p>
        </p:txBody>
      </p:sp>
      <p:sp>
        <p:nvSpPr>
          <p:cNvPr id="52264" name="Rectangle 50"/>
          <p:cNvSpPr>
            <a:spLocks noChangeArrowheads="1"/>
          </p:cNvSpPr>
          <p:nvPr/>
        </p:nvSpPr>
        <p:spPr bwMode="auto">
          <a:xfrm>
            <a:off x="3122613" y="3751263"/>
            <a:ext cx="295275" cy="466725"/>
          </a:xfrm>
          <a:prstGeom prst="rect">
            <a:avLst/>
          </a:prstGeom>
          <a:noFill/>
          <a:ln w="25400">
            <a:noFill/>
            <a:miter lim="800000"/>
            <a:headEnd/>
            <a:tailEnd/>
          </a:ln>
        </p:spPr>
        <p:txBody>
          <a:bodyPr wrap="none" lIns="90488" tIns="44450" rIns="90488" bIns="44450">
            <a:spAutoFit/>
          </a:bodyPr>
          <a:lstStyle/>
          <a:p>
            <a:pPr eaLnBrk="0" hangingPunct="0"/>
            <a:r>
              <a:rPr lang="en-US" b="1">
                <a:solidFill>
                  <a:schemeClr val="accent2"/>
                </a:solidFill>
                <a:latin typeface="Univers (W1)" charset="0"/>
              </a:rPr>
              <a:t>-</a:t>
            </a:r>
          </a:p>
        </p:txBody>
      </p:sp>
      <p:sp>
        <p:nvSpPr>
          <p:cNvPr id="52265" name="Rectangle 51"/>
          <p:cNvSpPr>
            <a:spLocks noChangeArrowheads="1"/>
          </p:cNvSpPr>
          <p:nvPr/>
        </p:nvSpPr>
        <p:spPr bwMode="auto">
          <a:xfrm>
            <a:off x="3484563" y="3713163"/>
            <a:ext cx="295275" cy="466725"/>
          </a:xfrm>
          <a:prstGeom prst="rect">
            <a:avLst/>
          </a:prstGeom>
          <a:noFill/>
          <a:ln w="25400">
            <a:noFill/>
            <a:miter lim="800000"/>
            <a:headEnd/>
            <a:tailEnd/>
          </a:ln>
        </p:spPr>
        <p:txBody>
          <a:bodyPr wrap="none" lIns="90488" tIns="44450" rIns="90488" bIns="44450">
            <a:spAutoFit/>
          </a:bodyPr>
          <a:lstStyle/>
          <a:p>
            <a:pPr eaLnBrk="0" hangingPunct="0"/>
            <a:r>
              <a:rPr lang="en-US" b="1">
                <a:solidFill>
                  <a:schemeClr val="accent2"/>
                </a:solidFill>
                <a:latin typeface="Univers (W1)" charset="0"/>
              </a:rPr>
              <a:t>-</a:t>
            </a:r>
          </a:p>
        </p:txBody>
      </p:sp>
      <p:sp>
        <p:nvSpPr>
          <p:cNvPr id="52266" name="Rectangle 52"/>
          <p:cNvSpPr>
            <a:spLocks noChangeArrowheads="1"/>
          </p:cNvSpPr>
          <p:nvPr/>
        </p:nvSpPr>
        <p:spPr bwMode="auto">
          <a:xfrm>
            <a:off x="3884613" y="3656013"/>
            <a:ext cx="295275" cy="466725"/>
          </a:xfrm>
          <a:prstGeom prst="rect">
            <a:avLst/>
          </a:prstGeom>
          <a:noFill/>
          <a:ln w="25400">
            <a:noFill/>
            <a:miter lim="800000"/>
            <a:headEnd/>
            <a:tailEnd/>
          </a:ln>
        </p:spPr>
        <p:txBody>
          <a:bodyPr wrap="none" lIns="90488" tIns="44450" rIns="90488" bIns="44450">
            <a:spAutoFit/>
          </a:bodyPr>
          <a:lstStyle/>
          <a:p>
            <a:pPr eaLnBrk="0" hangingPunct="0"/>
            <a:r>
              <a:rPr lang="en-US" b="1">
                <a:solidFill>
                  <a:schemeClr val="accent2"/>
                </a:solidFill>
                <a:latin typeface="Univers (W1)" charset="0"/>
              </a:rPr>
              <a:t>-</a:t>
            </a:r>
          </a:p>
        </p:txBody>
      </p:sp>
      <p:sp>
        <p:nvSpPr>
          <p:cNvPr id="52267" name="Line 53"/>
          <p:cNvSpPr>
            <a:spLocks noChangeShapeType="1"/>
          </p:cNvSpPr>
          <p:nvPr/>
        </p:nvSpPr>
        <p:spPr bwMode="auto">
          <a:xfrm>
            <a:off x="6858000" y="2298700"/>
            <a:ext cx="0" cy="508000"/>
          </a:xfrm>
          <a:prstGeom prst="line">
            <a:avLst/>
          </a:prstGeom>
          <a:noFill/>
          <a:ln w="25400">
            <a:solidFill>
              <a:srgbClr val="7FFF00"/>
            </a:solidFill>
            <a:round/>
            <a:headEnd/>
            <a:tailEnd/>
          </a:ln>
        </p:spPr>
        <p:txBody>
          <a:bodyPr wrap="none" anchor="ctr"/>
          <a:lstStyle/>
          <a:p>
            <a:endParaRPr lang="en-US"/>
          </a:p>
        </p:txBody>
      </p:sp>
      <p:sp>
        <p:nvSpPr>
          <p:cNvPr id="52268" name="Line 54"/>
          <p:cNvSpPr>
            <a:spLocks noChangeShapeType="1"/>
          </p:cNvSpPr>
          <p:nvPr/>
        </p:nvSpPr>
        <p:spPr bwMode="auto">
          <a:xfrm>
            <a:off x="7162800" y="2298700"/>
            <a:ext cx="0" cy="508000"/>
          </a:xfrm>
          <a:prstGeom prst="line">
            <a:avLst/>
          </a:prstGeom>
          <a:noFill/>
          <a:ln w="25400">
            <a:solidFill>
              <a:srgbClr val="7FFF00"/>
            </a:solidFill>
            <a:round/>
            <a:headEnd/>
            <a:tailEnd/>
          </a:ln>
        </p:spPr>
        <p:txBody>
          <a:bodyPr wrap="none" anchor="ctr"/>
          <a:lstStyle/>
          <a:p>
            <a:endParaRPr lang="en-US"/>
          </a:p>
        </p:txBody>
      </p:sp>
      <p:sp>
        <p:nvSpPr>
          <p:cNvPr id="52269" name="Line 55"/>
          <p:cNvSpPr>
            <a:spLocks noChangeShapeType="1"/>
          </p:cNvSpPr>
          <p:nvPr/>
        </p:nvSpPr>
        <p:spPr bwMode="auto">
          <a:xfrm>
            <a:off x="7010400" y="2451100"/>
            <a:ext cx="0" cy="203200"/>
          </a:xfrm>
          <a:prstGeom prst="line">
            <a:avLst/>
          </a:prstGeom>
          <a:noFill/>
          <a:ln w="25400">
            <a:solidFill>
              <a:srgbClr val="7FFF00"/>
            </a:solidFill>
            <a:round/>
            <a:headEnd/>
            <a:tailEnd/>
          </a:ln>
        </p:spPr>
        <p:txBody>
          <a:bodyPr wrap="none" anchor="ctr"/>
          <a:lstStyle/>
          <a:p>
            <a:endParaRPr lang="en-US"/>
          </a:p>
        </p:txBody>
      </p:sp>
      <p:sp>
        <p:nvSpPr>
          <p:cNvPr id="52270" name="Line 56"/>
          <p:cNvSpPr>
            <a:spLocks noChangeShapeType="1"/>
          </p:cNvSpPr>
          <p:nvPr/>
        </p:nvSpPr>
        <p:spPr bwMode="auto">
          <a:xfrm flipV="1">
            <a:off x="7315200" y="2425700"/>
            <a:ext cx="0" cy="254000"/>
          </a:xfrm>
          <a:prstGeom prst="line">
            <a:avLst/>
          </a:prstGeom>
          <a:noFill/>
          <a:ln w="25400">
            <a:solidFill>
              <a:srgbClr val="7FFF00"/>
            </a:solidFill>
            <a:round/>
            <a:headEnd/>
            <a:tailEnd/>
          </a:ln>
        </p:spPr>
        <p:txBody>
          <a:bodyPr wrap="none" anchor="ctr"/>
          <a:lstStyle/>
          <a:p>
            <a:endParaRPr lang="en-US"/>
          </a:p>
        </p:txBody>
      </p:sp>
      <p:sp>
        <p:nvSpPr>
          <p:cNvPr id="52271" name="Line 57"/>
          <p:cNvSpPr>
            <a:spLocks noChangeShapeType="1"/>
          </p:cNvSpPr>
          <p:nvPr/>
        </p:nvSpPr>
        <p:spPr bwMode="auto">
          <a:xfrm>
            <a:off x="6032500" y="2590800"/>
            <a:ext cx="812800" cy="0"/>
          </a:xfrm>
          <a:prstGeom prst="line">
            <a:avLst/>
          </a:prstGeom>
          <a:noFill/>
          <a:ln w="25400">
            <a:solidFill>
              <a:schemeClr val="hlink"/>
            </a:solidFill>
            <a:round/>
            <a:headEnd/>
            <a:tailEnd/>
          </a:ln>
        </p:spPr>
        <p:txBody>
          <a:bodyPr wrap="none" anchor="ctr"/>
          <a:lstStyle/>
          <a:p>
            <a:endParaRPr lang="en-US"/>
          </a:p>
        </p:txBody>
      </p:sp>
      <p:sp>
        <p:nvSpPr>
          <p:cNvPr id="52272" name="Line 58"/>
          <p:cNvSpPr>
            <a:spLocks noChangeShapeType="1"/>
          </p:cNvSpPr>
          <p:nvPr/>
        </p:nvSpPr>
        <p:spPr bwMode="auto">
          <a:xfrm flipH="1">
            <a:off x="7302500" y="2590800"/>
            <a:ext cx="939800" cy="0"/>
          </a:xfrm>
          <a:prstGeom prst="line">
            <a:avLst/>
          </a:prstGeom>
          <a:noFill/>
          <a:ln w="25400">
            <a:solidFill>
              <a:schemeClr val="hlink"/>
            </a:solidFill>
            <a:round/>
            <a:headEnd/>
            <a:tailEnd/>
          </a:ln>
        </p:spPr>
        <p:txBody>
          <a:bodyPr wrap="none" anchor="ctr"/>
          <a:lstStyle/>
          <a:p>
            <a:endParaRPr lang="en-US"/>
          </a:p>
        </p:txBody>
      </p:sp>
      <p:sp>
        <p:nvSpPr>
          <p:cNvPr id="52273" name="Rectangle 59"/>
          <p:cNvSpPr>
            <a:spLocks noChangeArrowheads="1"/>
          </p:cNvSpPr>
          <p:nvPr/>
        </p:nvSpPr>
        <p:spPr bwMode="auto">
          <a:xfrm>
            <a:off x="6532563" y="1808163"/>
            <a:ext cx="366712" cy="831850"/>
          </a:xfrm>
          <a:prstGeom prst="rect">
            <a:avLst/>
          </a:prstGeom>
          <a:noFill/>
          <a:ln w="25400">
            <a:noFill/>
            <a:miter lim="800000"/>
            <a:headEnd/>
            <a:tailEnd/>
          </a:ln>
        </p:spPr>
        <p:txBody>
          <a:bodyPr wrap="none" lIns="90488" tIns="44450" rIns="90488" bIns="44450">
            <a:spAutoFit/>
          </a:bodyPr>
          <a:lstStyle/>
          <a:p>
            <a:pPr eaLnBrk="0" hangingPunct="0"/>
            <a:r>
              <a:rPr lang="en-US" b="1">
                <a:solidFill>
                  <a:srgbClr val="7FFF00"/>
                </a:solidFill>
                <a:latin typeface="Univers (W1)" charset="0"/>
              </a:rPr>
              <a:t/>
            </a:r>
            <a:br>
              <a:rPr lang="en-US" b="1">
                <a:solidFill>
                  <a:srgbClr val="7FFF00"/>
                </a:solidFill>
                <a:latin typeface="Univers (W1)" charset="0"/>
              </a:rPr>
            </a:br>
            <a:r>
              <a:rPr lang="en-US" b="1">
                <a:solidFill>
                  <a:srgbClr val="7FFF00"/>
                </a:solidFill>
                <a:latin typeface="Univers (W1)" charset="0"/>
              </a:rPr>
              <a:t>+</a:t>
            </a:r>
          </a:p>
        </p:txBody>
      </p:sp>
      <p:sp>
        <p:nvSpPr>
          <p:cNvPr id="52274" name="Rectangle 60"/>
          <p:cNvSpPr>
            <a:spLocks noChangeArrowheads="1"/>
          </p:cNvSpPr>
          <p:nvPr/>
        </p:nvSpPr>
        <p:spPr bwMode="auto">
          <a:xfrm>
            <a:off x="7294563" y="2112963"/>
            <a:ext cx="295275" cy="466725"/>
          </a:xfrm>
          <a:prstGeom prst="rect">
            <a:avLst/>
          </a:prstGeom>
          <a:noFill/>
          <a:ln w="25400">
            <a:noFill/>
            <a:miter lim="800000"/>
            <a:headEnd/>
            <a:tailEnd/>
          </a:ln>
        </p:spPr>
        <p:txBody>
          <a:bodyPr wrap="none" lIns="90488" tIns="44450" rIns="90488" bIns="44450">
            <a:spAutoFit/>
          </a:bodyPr>
          <a:lstStyle/>
          <a:p>
            <a:pPr eaLnBrk="0" hangingPunct="0"/>
            <a:r>
              <a:rPr lang="en-US" b="1">
                <a:solidFill>
                  <a:srgbClr val="7FFF00"/>
                </a:solidFill>
                <a:latin typeface="Univers (W1)" charset="0"/>
              </a:rPr>
              <a:t>-</a:t>
            </a:r>
          </a:p>
        </p:txBody>
      </p:sp>
      <p:sp>
        <p:nvSpPr>
          <p:cNvPr id="52275" name="Rectangle 61"/>
          <p:cNvSpPr>
            <a:spLocks noChangeArrowheads="1"/>
          </p:cNvSpPr>
          <p:nvPr/>
        </p:nvSpPr>
        <p:spPr bwMode="auto">
          <a:xfrm>
            <a:off x="6227763" y="1655763"/>
            <a:ext cx="2165350" cy="466725"/>
          </a:xfrm>
          <a:prstGeom prst="rect">
            <a:avLst/>
          </a:prstGeom>
          <a:noFill/>
          <a:ln w="25400">
            <a:noFill/>
            <a:miter lim="800000"/>
            <a:headEnd/>
            <a:tailEnd/>
          </a:ln>
        </p:spPr>
        <p:txBody>
          <a:bodyPr wrap="none" lIns="90488" tIns="44450" rIns="90488" bIns="44450">
            <a:spAutoFit/>
          </a:bodyPr>
          <a:lstStyle/>
          <a:p>
            <a:pPr eaLnBrk="0" hangingPunct="0"/>
            <a:r>
              <a:rPr lang="en-US" b="1">
                <a:solidFill>
                  <a:srgbClr val="7FFF00"/>
                </a:solidFill>
                <a:latin typeface="Univers (W1)" charset="0"/>
              </a:rPr>
              <a:t>Voltage Source</a:t>
            </a:r>
          </a:p>
        </p:txBody>
      </p:sp>
      <p:sp>
        <p:nvSpPr>
          <p:cNvPr id="52276" name="Line 62"/>
          <p:cNvSpPr>
            <a:spLocks noChangeShapeType="1"/>
          </p:cNvSpPr>
          <p:nvPr/>
        </p:nvSpPr>
        <p:spPr bwMode="auto">
          <a:xfrm>
            <a:off x="5187950" y="4191000"/>
            <a:ext cx="63500" cy="0"/>
          </a:xfrm>
          <a:prstGeom prst="line">
            <a:avLst/>
          </a:prstGeom>
          <a:noFill/>
          <a:ln w="12700">
            <a:solidFill>
              <a:schemeClr val="hlink"/>
            </a:solidFill>
            <a:round/>
            <a:headEnd/>
            <a:tailEnd/>
          </a:ln>
        </p:spPr>
        <p:txBody>
          <a:bodyPr wrap="none" anchor="ctr"/>
          <a:lstStyle/>
          <a:p>
            <a:endParaRPr lang="en-US"/>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smtClean="0"/>
              <a:t>Gas Filled Detectors</a:t>
            </a:r>
          </a:p>
        </p:txBody>
      </p:sp>
      <p:sp>
        <p:nvSpPr>
          <p:cNvPr id="53251" name="Rectangle 3"/>
          <p:cNvSpPr>
            <a:spLocks noGrp="1" noChangeArrowheads="1"/>
          </p:cNvSpPr>
          <p:nvPr>
            <p:ph idx="1"/>
          </p:nvPr>
        </p:nvSpPr>
        <p:spPr/>
        <p:txBody>
          <a:bodyPr/>
          <a:lstStyle/>
          <a:p>
            <a:pPr eaLnBrk="1" hangingPunct="1"/>
            <a:r>
              <a:rPr lang="en-US" smtClean="0"/>
              <a:t>Ion Chambers</a:t>
            </a:r>
          </a:p>
          <a:p>
            <a:pPr eaLnBrk="1" hangingPunct="1"/>
            <a:r>
              <a:rPr lang="en-US" smtClean="0"/>
              <a:t>Proportional Counters</a:t>
            </a:r>
          </a:p>
          <a:p>
            <a:pPr eaLnBrk="1" hangingPunct="1"/>
            <a:r>
              <a:rPr lang="en-US" smtClean="0"/>
              <a:t>GM tubes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noFill/>
        </p:spPr>
        <p:txBody>
          <a:bodyPr lIns="90488" tIns="44450" rIns="90488" bIns="44450"/>
          <a:lstStyle/>
          <a:p>
            <a:pPr eaLnBrk="1" hangingPunct="1"/>
            <a:r>
              <a:rPr lang="en-US" b="1" smtClean="0"/>
              <a:t>GAS IONIZATION</a:t>
            </a:r>
            <a:endParaRPr lang="en-US" smtClean="0"/>
          </a:p>
        </p:txBody>
      </p:sp>
      <p:pic>
        <p:nvPicPr>
          <p:cNvPr id="54275" name="Picture 3"/>
          <p:cNvPicPr>
            <a:picLocks noChangeArrowheads="1"/>
          </p:cNvPicPr>
          <p:nvPr/>
        </p:nvPicPr>
        <p:blipFill>
          <a:blip r:embed="rId3" cstate="print"/>
          <a:srcRect/>
          <a:stretch>
            <a:fillRect/>
          </a:stretch>
        </p:blipFill>
        <p:spPr bwMode="auto">
          <a:xfrm>
            <a:off x="685800" y="1524000"/>
            <a:ext cx="7772400" cy="4471988"/>
          </a:xfrm>
          <a:prstGeom prst="rect">
            <a:avLst/>
          </a:prstGeom>
          <a:noFill/>
          <a:ln w="12700">
            <a:noFill/>
            <a:miter lim="800000"/>
            <a:headEnd/>
            <a:tailEnd/>
          </a:ln>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smtClean="0"/>
              <a:t>Ion Chambers</a:t>
            </a:r>
          </a:p>
        </p:txBody>
      </p:sp>
      <p:sp>
        <p:nvSpPr>
          <p:cNvPr id="55299" name="Rectangle 3"/>
          <p:cNvSpPr>
            <a:spLocks noGrp="1" noChangeArrowheads="1"/>
          </p:cNvSpPr>
          <p:nvPr>
            <p:ph idx="1"/>
          </p:nvPr>
        </p:nvSpPr>
        <p:spPr>
          <a:xfrm>
            <a:off x="685800" y="1981200"/>
            <a:ext cx="7772400" cy="4876800"/>
          </a:xfrm>
        </p:spPr>
        <p:txBody>
          <a:bodyPr/>
          <a:lstStyle/>
          <a:p>
            <a:pPr eaLnBrk="1" hangingPunct="1"/>
            <a:r>
              <a:rPr lang="en-US" smtClean="0"/>
              <a:t>Good agreement between measurements and actual radiation level</a:t>
            </a:r>
          </a:p>
          <a:p>
            <a:pPr eaLnBrk="1" hangingPunct="1"/>
            <a:r>
              <a:rPr lang="en-US" smtClean="0"/>
              <a:t>Constant response curve</a:t>
            </a:r>
          </a:p>
          <a:p>
            <a:pPr eaLnBrk="1" hangingPunct="1"/>
            <a:r>
              <a:rPr lang="en-US" smtClean="0"/>
              <a:t>Slow response</a:t>
            </a:r>
          </a:p>
          <a:p>
            <a:pPr eaLnBrk="1" hangingPunct="1"/>
            <a:r>
              <a:rPr lang="en-US" smtClean="0"/>
              <a:t>Low voltage</a:t>
            </a:r>
          </a:p>
          <a:p>
            <a:pPr eaLnBrk="1" hangingPunct="1"/>
            <a:r>
              <a:rPr lang="en-US" smtClean="0"/>
              <a:t>Advantage- not energy dependant</a:t>
            </a:r>
          </a:p>
          <a:p>
            <a:pPr eaLnBrk="1" hangingPunct="1"/>
            <a:r>
              <a:rPr lang="en-US" smtClean="0"/>
              <a:t>Disadvantage- subject to environmental changes, slow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smtClean="0"/>
              <a:t>Response Curve</a:t>
            </a:r>
          </a:p>
        </p:txBody>
      </p:sp>
      <p:sp>
        <p:nvSpPr>
          <p:cNvPr id="57347" name="Rectangle 3"/>
          <p:cNvSpPr>
            <a:spLocks noGrp="1" noChangeArrowheads="1"/>
          </p:cNvSpPr>
          <p:nvPr>
            <p:ph idx="1"/>
          </p:nvPr>
        </p:nvSpPr>
        <p:spPr>
          <a:xfrm>
            <a:off x="609600" y="1981200"/>
            <a:ext cx="7848600" cy="4419600"/>
          </a:xfrm>
        </p:spPr>
        <p:txBody>
          <a:bodyPr/>
          <a:lstStyle/>
          <a:p>
            <a:pPr eaLnBrk="1" hangingPunct="1"/>
            <a:endParaRPr lang="en-US" dirty="0" smtClean="0"/>
          </a:p>
        </p:txBody>
      </p:sp>
      <p:sp>
        <p:nvSpPr>
          <p:cNvPr id="57348" name="Line 5"/>
          <p:cNvSpPr>
            <a:spLocks noChangeShapeType="1"/>
          </p:cNvSpPr>
          <p:nvPr/>
        </p:nvSpPr>
        <p:spPr bwMode="auto">
          <a:xfrm>
            <a:off x="1600200" y="2743200"/>
            <a:ext cx="0" cy="2819400"/>
          </a:xfrm>
          <a:prstGeom prst="line">
            <a:avLst/>
          </a:prstGeom>
          <a:noFill/>
          <a:ln w="9525">
            <a:solidFill>
              <a:schemeClr val="tx1"/>
            </a:solidFill>
            <a:round/>
            <a:headEnd/>
            <a:tailEnd/>
          </a:ln>
        </p:spPr>
        <p:txBody>
          <a:bodyPr wrap="none" anchor="ctr"/>
          <a:lstStyle/>
          <a:p>
            <a:endParaRPr lang="en-US"/>
          </a:p>
        </p:txBody>
      </p:sp>
      <p:sp>
        <p:nvSpPr>
          <p:cNvPr id="57349" name="Line 6"/>
          <p:cNvSpPr>
            <a:spLocks noChangeShapeType="1"/>
          </p:cNvSpPr>
          <p:nvPr/>
        </p:nvSpPr>
        <p:spPr bwMode="auto">
          <a:xfrm>
            <a:off x="1600200" y="5562600"/>
            <a:ext cx="5486400" cy="0"/>
          </a:xfrm>
          <a:prstGeom prst="line">
            <a:avLst/>
          </a:prstGeom>
          <a:noFill/>
          <a:ln w="9525">
            <a:solidFill>
              <a:schemeClr val="tx1"/>
            </a:solidFill>
            <a:round/>
            <a:headEnd/>
            <a:tailEnd/>
          </a:ln>
        </p:spPr>
        <p:txBody>
          <a:bodyPr wrap="none" anchor="ctr"/>
          <a:lstStyle/>
          <a:p>
            <a:endParaRPr lang="en-US"/>
          </a:p>
        </p:txBody>
      </p:sp>
      <p:sp>
        <p:nvSpPr>
          <p:cNvPr id="57350" name="Text Box 7"/>
          <p:cNvSpPr txBox="1">
            <a:spLocks noChangeArrowheads="1"/>
          </p:cNvSpPr>
          <p:nvPr/>
        </p:nvSpPr>
        <p:spPr bwMode="auto">
          <a:xfrm>
            <a:off x="3276600" y="5791200"/>
            <a:ext cx="762000" cy="517525"/>
          </a:xfrm>
          <a:prstGeom prst="rect">
            <a:avLst/>
          </a:prstGeom>
          <a:noFill/>
          <a:ln w="9525">
            <a:noFill/>
            <a:miter lim="800000"/>
            <a:headEnd/>
            <a:tailEnd/>
          </a:ln>
        </p:spPr>
        <p:txBody>
          <a:bodyPr>
            <a:spAutoFit/>
          </a:bodyPr>
          <a:lstStyle/>
          <a:p>
            <a:pPr eaLnBrk="0" hangingPunct="0">
              <a:spcBef>
                <a:spcPct val="50000"/>
              </a:spcBef>
            </a:pPr>
            <a:r>
              <a:rPr lang="en-US" sz="1400">
                <a:latin typeface="Arial" pitchFamily="34" charset="0"/>
              </a:rPr>
              <a:t>Energy  (MeV)</a:t>
            </a:r>
          </a:p>
        </p:txBody>
      </p:sp>
      <p:sp>
        <p:nvSpPr>
          <p:cNvPr id="57351" name="Line 8"/>
          <p:cNvSpPr>
            <a:spLocks noChangeShapeType="1"/>
          </p:cNvSpPr>
          <p:nvPr/>
        </p:nvSpPr>
        <p:spPr bwMode="auto">
          <a:xfrm>
            <a:off x="4495800" y="5486400"/>
            <a:ext cx="0" cy="152400"/>
          </a:xfrm>
          <a:prstGeom prst="line">
            <a:avLst/>
          </a:prstGeom>
          <a:noFill/>
          <a:ln w="9525">
            <a:solidFill>
              <a:schemeClr val="tx1"/>
            </a:solidFill>
            <a:round/>
            <a:headEnd/>
            <a:tailEnd/>
          </a:ln>
        </p:spPr>
        <p:txBody>
          <a:bodyPr wrap="none" anchor="ctr"/>
          <a:lstStyle/>
          <a:p>
            <a:endParaRPr lang="en-US"/>
          </a:p>
        </p:txBody>
      </p:sp>
      <p:sp>
        <p:nvSpPr>
          <p:cNvPr id="57352" name="Line 9"/>
          <p:cNvSpPr>
            <a:spLocks noChangeShapeType="1"/>
          </p:cNvSpPr>
          <p:nvPr/>
        </p:nvSpPr>
        <p:spPr bwMode="auto">
          <a:xfrm>
            <a:off x="6781800" y="5486400"/>
            <a:ext cx="0" cy="152400"/>
          </a:xfrm>
          <a:prstGeom prst="line">
            <a:avLst/>
          </a:prstGeom>
          <a:noFill/>
          <a:ln w="9525">
            <a:solidFill>
              <a:schemeClr val="tx1"/>
            </a:solidFill>
            <a:round/>
            <a:headEnd/>
            <a:tailEnd/>
          </a:ln>
        </p:spPr>
        <p:txBody>
          <a:bodyPr wrap="none" anchor="ctr"/>
          <a:lstStyle/>
          <a:p>
            <a:endParaRPr lang="en-US"/>
          </a:p>
        </p:txBody>
      </p:sp>
      <p:sp>
        <p:nvSpPr>
          <p:cNvPr id="57353" name="Line 10"/>
          <p:cNvSpPr>
            <a:spLocks noChangeShapeType="1"/>
          </p:cNvSpPr>
          <p:nvPr/>
        </p:nvSpPr>
        <p:spPr bwMode="auto">
          <a:xfrm flipH="1">
            <a:off x="2819400" y="5486400"/>
            <a:ext cx="0" cy="152400"/>
          </a:xfrm>
          <a:prstGeom prst="line">
            <a:avLst/>
          </a:prstGeom>
          <a:noFill/>
          <a:ln w="9525">
            <a:solidFill>
              <a:schemeClr val="tx1"/>
            </a:solidFill>
            <a:round/>
            <a:headEnd/>
            <a:tailEnd/>
          </a:ln>
        </p:spPr>
        <p:txBody>
          <a:bodyPr wrap="none" anchor="ctr"/>
          <a:lstStyle/>
          <a:p>
            <a:endParaRPr lang="en-US"/>
          </a:p>
        </p:txBody>
      </p:sp>
      <p:sp>
        <p:nvSpPr>
          <p:cNvPr id="57354" name="Text Box 12"/>
          <p:cNvSpPr txBox="1">
            <a:spLocks noChangeArrowheads="1"/>
          </p:cNvSpPr>
          <p:nvPr/>
        </p:nvSpPr>
        <p:spPr bwMode="auto">
          <a:xfrm>
            <a:off x="2590800" y="5715000"/>
            <a:ext cx="533400" cy="304800"/>
          </a:xfrm>
          <a:prstGeom prst="rect">
            <a:avLst/>
          </a:prstGeom>
          <a:noFill/>
          <a:ln w="9525">
            <a:noFill/>
            <a:miter lim="800000"/>
            <a:headEnd/>
            <a:tailEnd/>
          </a:ln>
        </p:spPr>
        <p:txBody>
          <a:bodyPr>
            <a:spAutoFit/>
          </a:bodyPr>
          <a:lstStyle/>
          <a:p>
            <a:pPr eaLnBrk="0" hangingPunct="0">
              <a:spcBef>
                <a:spcPct val="50000"/>
              </a:spcBef>
            </a:pPr>
            <a:r>
              <a:rPr lang="en-US" sz="1400" dirty="0">
                <a:latin typeface="Arial" pitchFamily="34" charset="0"/>
              </a:rPr>
              <a:t>0.5</a:t>
            </a:r>
          </a:p>
        </p:txBody>
      </p:sp>
      <p:sp>
        <p:nvSpPr>
          <p:cNvPr id="57355" name="Text Box 14"/>
          <p:cNvSpPr txBox="1">
            <a:spLocks noChangeArrowheads="1"/>
          </p:cNvSpPr>
          <p:nvPr/>
        </p:nvSpPr>
        <p:spPr bwMode="auto">
          <a:xfrm>
            <a:off x="4343400" y="5715000"/>
            <a:ext cx="457200" cy="304800"/>
          </a:xfrm>
          <a:prstGeom prst="rect">
            <a:avLst/>
          </a:prstGeom>
          <a:noFill/>
          <a:ln w="9525">
            <a:noFill/>
            <a:miter lim="800000"/>
            <a:headEnd/>
            <a:tailEnd/>
          </a:ln>
        </p:spPr>
        <p:txBody>
          <a:bodyPr>
            <a:spAutoFit/>
          </a:bodyPr>
          <a:lstStyle/>
          <a:p>
            <a:pPr eaLnBrk="0" hangingPunct="0">
              <a:spcBef>
                <a:spcPct val="50000"/>
              </a:spcBef>
            </a:pPr>
            <a:r>
              <a:rPr lang="en-US" sz="1400">
                <a:latin typeface="Arial" pitchFamily="34" charset="0"/>
              </a:rPr>
              <a:t>1.0</a:t>
            </a:r>
          </a:p>
        </p:txBody>
      </p:sp>
      <p:sp>
        <p:nvSpPr>
          <p:cNvPr id="57356" name="Text Box 17"/>
          <p:cNvSpPr txBox="1">
            <a:spLocks noChangeArrowheads="1"/>
          </p:cNvSpPr>
          <p:nvPr/>
        </p:nvSpPr>
        <p:spPr bwMode="auto">
          <a:xfrm>
            <a:off x="6629400" y="5715000"/>
            <a:ext cx="457200" cy="304800"/>
          </a:xfrm>
          <a:prstGeom prst="rect">
            <a:avLst/>
          </a:prstGeom>
          <a:noFill/>
          <a:ln w="9525">
            <a:noFill/>
            <a:miter lim="800000"/>
            <a:headEnd/>
            <a:tailEnd/>
          </a:ln>
        </p:spPr>
        <p:txBody>
          <a:bodyPr>
            <a:spAutoFit/>
          </a:bodyPr>
          <a:lstStyle/>
          <a:p>
            <a:pPr eaLnBrk="0" hangingPunct="0">
              <a:spcBef>
                <a:spcPct val="50000"/>
              </a:spcBef>
            </a:pPr>
            <a:r>
              <a:rPr lang="en-US" sz="1400">
                <a:latin typeface="Arial" pitchFamily="34" charset="0"/>
              </a:rPr>
              <a:t>2.0</a:t>
            </a:r>
          </a:p>
        </p:txBody>
      </p:sp>
      <p:sp>
        <p:nvSpPr>
          <p:cNvPr id="57357" name="Text Box 18"/>
          <p:cNvSpPr txBox="1">
            <a:spLocks noChangeArrowheads="1"/>
          </p:cNvSpPr>
          <p:nvPr/>
        </p:nvSpPr>
        <p:spPr bwMode="auto">
          <a:xfrm>
            <a:off x="685800" y="3429000"/>
            <a:ext cx="762000" cy="1049338"/>
          </a:xfrm>
          <a:prstGeom prst="rect">
            <a:avLst/>
          </a:prstGeom>
          <a:noFill/>
          <a:ln w="9525">
            <a:noFill/>
            <a:miter lim="800000"/>
            <a:headEnd/>
            <a:tailEnd/>
          </a:ln>
        </p:spPr>
        <p:txBody>
          <a:bodyPr>
            <a:spAutoFit/>
          </a:bodyPr>
          <a:lstStyle/>
          <a:p>
            <a:pPr eaLnBrk="0" hangingPunct="0">
              <a:spcBef>
                <a:spcPct val="50000"/>
              </a:spcBef>
            </a:pPr>
            <a:r>
              <a:rPr lang="en-US" sz="1400">
                <a:latin typeface="Arial" pitchFamily="34" charset="0"/>
              </a:rPr>
              <a:t>Meter reading</a:t>
            </a:r>
          </a:p>
          <a:p>
            <a:pPr eaLnBrk="0" hangingPunct="0">
              <a:spcBef>
                <a:spcPct val="50000"/>
              </a:spcBef>
            </a:pPr>
            <a:r>
              <a:rPr lang="en-US" sz="1400">
                <a:latin typeface="Arial" pitchFamily="34" charset="0"/>
              </a:rPr>
              <a:t>Actual reading </a:t>
            </a:r>
          </a:p>
        </p:txBody>
      </p:sp>
      <p:sp>
        <p:nvSpPr>
          <p:cNvPr id="57358" name="Line 19"/>
          <p:cNvSpPr>
            <a:spLocks noChangeShapeType="1"/>
          </p:cNvSpPr>
          <p:nvPr/>
        </p:nvSpPr>
        <p:spPr bwMode="auto">
          <a:xfrm>
            <a:off x="685800" y="3962400"/>
            <a:ext cx="685800" cy="0"/>
          </a:xfrm>
          <a:prstGeom prst="line">
            <a:avLst/>
          </a:prstGeom>
          <a:noFill/>
          <a:ln w="9525">
            <a:solidFill>
              <a:schemeClr val="tx1"/>
            </a:solidFill>
            <a:round/>
            <a:headEnd/>
            <a:tailEnd/>
          </a:ln>
        </p:spPr>
        <p:txBody>
          <a:bodyPr wrap="none" anchor="ctr"/>
          <a:lstStyle/>
          <a:p>
            <a:endParaRPr lang="en-US"/>
          </a:p>
        </p:txBody>
      </p:sp>
      <p:sp>
        <p:nvSpPr>
          <p:cNvPr id="57359" name="Line 24"/>
          <p:cNvSpPr>
            <a:spLocks noChangeShapeType="1"/>
          </p:cNvSpPr>
          <p:nvPr/>
        </p:nvSpPr>
        <p:spPr bwMode="auto">
          <a:xfrm>
            <a:off x="1524000" y="3962400"/>
            <a:ext cx="5562600" cy="0"/>
          </a:xfrm>
          <a:prstGeom prst="line">
            <a:avLst/>
          </a:prstGeom>
          <a:noFill/>
          <a:ln w="9525">
            <a:solidFill>
              <a:schemeClr val="tx1"/>
            </a:solidFill>
            <a:round/>
            <a:headEnd/>
            <a:tailEnd/>
          </a:ln>
        </p:spPr>
        <p:txBody>
          <a:bodyPr wrap="none" anchor="ctr"/>
          <a:lstStyle/>
          <a:p>
            <a:endParaRPr lang="en-US"/>
          </a:p>
        </p:txBody>
      </p:sp>
      <p:sp>
        <p:nvSpPr>
          <p:cNvPr id="57360" name="Text Box 25"/>
          <p:cNvSpPr txBox="1">
            <a:spLocks noChangeArrowheads="1"/>
          </p:cNvSpPr>
          <p:nvPr/>
        </p:nvSpPr>
        <p:spPr bwMode="auto">
          <a:xfrm>
            <a:off x="7239000" y="3733800"/>
            <a:ext cx="304800" cy="396875"/>
          </a:xfrm>
          <a:prstGeom prst="rect">
            <a:avLst/>
          </a:prstGeom>
          <a:noFill/>
          <a:ln w="9525">
            <a:noFill/>
            <a:miter lim="800000"/>
            <a:headEnd/>
            <a:tailEnd/>
          </a:ln>
        </p:spPr>
        <p:txBody>
          <a:bodyPr>
            <a:spAutoFit/>
          </a:bodyPr>
          <a:lstStyle/>
          <a:p>
            <a:pPr eaLnBrk="0" hangingPunct="0">
              <a:spcBef>
                <a:spcPct val="50000"/>
              </a:spcBef>
            </a:pPr>
            <a:r>
              <a:rPr lang="en-US" sz="2000">
                <a:latin typeface="Arial" pitchFamily="34" charset="0"/>
              </a:rPr>
              <a:t>1</a:t>
            </a:r>
          </a:p>
        </p:txBody>
      </p:sp>
      <p:sp>
        <p:nvSpPr>
          <p:cNvPr id="57361" name="Freeform 26"/>
          <p:cNvSpPr>
            <a:spLocks/>
          </p:cNvSpPr>
          <p:nvPr/>
        </p:nvSpPr>
        <p:spPr bwMode="auto">
          <a:xfrm>
            <a:off x="1681163" y="3675063"/>
            <a:ext cx="5359400" cy="611187"/>
          </a:xfrm>
          <a:custGeom>
            <a:avLst/>
            <a:gdLst>
              <a:gd name="T0" fmla="*/ 0 w 3376"/>
              <a:gd name="T1" fmla="*/ 385 h 385"/>
              <a:gd name="T2" fmla="*/ 29 w 3376"/>
              <a:gd name="T3" fmla="*/ 160 h 385"/>
              <a:gd name="T4" fmla="*/ 104 w 3376"/>
              <a:gd name="T5" fmla="*/ 75 h 385"/>
              <a:gd name="T6" fmla="*/ 226 w 3376"/>
              <a:gd name="T7" fmla="*/ 0 h 385"/>
              <a:gd name="T8" fmla="*/ 385 w 3376"/>
              <a:gd name="T9" fmla="*/ 47 h 385"/>
              <a:gd name="T10" fmla="*/ 601 w 3376"/>
              <a:gd name="T11" fmla="*/ 122 h 385"/>
              <a:gd name="T12" fmla="*/ 835 w 3376"/>
              <a:gd name="T13" fmla="*/ 188 h 385"/>
              <a:gd name="T14" fmla="*/ 1285 w 3376"/>
              <a:gd name="T15" fmla="*/ 225 h 385"/>
              <a:gd name="T16" fmla="*/ 2410 w 3376"/>
              <a:gd name="T17" fmla="*/ 216 h 385"/>
              <a:gd name="T18" fmla="*/ 2616 w 3376"/>
              <a:gd name="T19" fmla="*/ 179 h 385"/>
              <a:gd name="T20" fmla="*/ 2991 w 3376"/>
              <a:gd name="T21" fmla="*/ 150 h 385"/>
              <a:gd name="T22" fmla="*/ 3376 w 3376"/>
              <a:gd name="T23" fmla="*/ 141 h 3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76"/>
              <a:gd name="T37" fmla="*/ 0 h 385"/>
              <a:gd name="T38" fmla="*/ 3376 w 3376"/>
              <a:gd name="T39" fmla="*/ 385 h 38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76" h="385">
                <a:moveTo>
                  <a:pt x="0" y="385"/>
                </a:moveTo>
                <a:cubicBezTo>
                  <a:pt x="3" y="339"/>
                  <a:pt x="0" y="218"/>
                  <a:pt x="29" y="160"/>
                </a:cubicBezTo>
                <a:cubicBezTo>
                  <a:pt x="65" y="88"/>
                  <a:pt x="55" y="119"/>
                  <a:pt x="104" y="75"/>
                </a:cubicBezTo>
                <a:cubicBezTo>
                  <a:pt x="168" y="17"/>
                  <a:pt x="152" y="20"/>
                  <a:pt x="226" y="0"/>
                </a:cubicBezTo>
                <a:cubicBezTo>
                  <a:pt x="339" y="12"/>
                  <a:pt x="303" y="12"/>
                  <a:pt x="385" y="47"/>
                </a:cubicBezTo>
                <a:cubicBezTo>
                  <a:pt x="455" y="77"/>
                  <a:pt x="531" y="92"/>
                  <a:pt x="601" y="122"/>
                </a:cubicBezTo>
                <a:cubicBezTo>
                  <a:pt x="688" y="159"/>
                  <a:pt x="737" y="179"/>
                  <a:pt x="835" y="188"/>
                </a:cubicBezTo>
                <a:cubicBezTo>
                  <a:pt x="978" y="234"/>
                  <a:pt x="1285" y="225"/>
                  <a:pt x="1285" y="225"/>
                </a:cubicBezTo>
                <a:cubicBezTo>
                  <a:pt x="1660" y="222"/>
                  <a:pt x="2035" y="221"/>
                  <a:pt x="2410" y="216"/>
                </a:cubicBezTo>
                <a:cubicBezTo>
                  <a:pt x="2498" y="215"/>
                  <a:pt x="2534" y="194"/>
                  <a:pt x="2616" y="179"/>
                </a:cubicBezTo>
                <a:cubicBezTo>
                  <a:pt x="2738" y="156"/>
                  <a:pt x="2867" y="158"/>
                  <a:pt x="2991" y="150"/>
                </a:cubicBezTo>
                <a:cubicBezTo>
                  <a:pt x="3142" y="114"/>
                  <a:pt x="3016" y="141"/>
                  <a:pt x="3376" y="141"/>
                </a:cubicBezTo>
              </a:path>
            </a:pathLst>
          </a:custGeom>
          <a:noFill/>
          <a:ln w="9525">
            <a:solidFill>
              <a:schemeClr val="tx1"/>
            </a:solidFill>
            <a:round/>
            <a:headEnd/>
            <a:tailEnd/>
          </a:ln>
        </p:spPr>
        <p:txBody>
          <a:bodyPr wrap="none" anchor="ctr"/>
          <a:lstStyle/>
          <a:p>
            <a:endParaRPr lang="en-US"/>
          </a:p>
        </p:txBody>
      </p:sp>
    </p:spTree>
  </p:cSld>
  <p:clrMapOvr>
    <a:masterClrMapping/>
  </p:clrMapOvr>
</p:sld>
</file>

<file path=ppt/theme/theme1.xml><?xml version="1.0" encoding="utf-8"?>
<a:theme xmlns:a="http://schemas.openxmlformats.org/drawingml/2006/main" name="RCNE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RCNET template</Template>
  <TotalTime>117</TotalTime>
  <Words>1003</Words>
  <Application>Microsoft Office PowerPoint</Application>
  <PresentationFormat>On-screen Show (4:3)</PresentationFormat>
  <Paragraphs>168</Paragraphs>
  <Slides>23</Slides>
  <Notes>14</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RCNET template</vt:lpstr>
      <vt:lpstr>PowerPoint Presentation</vt:lpstr>
      <vt:lpstr>Instrumentation Review</vt:lpstr>
      <vt:lpstr>Direct and Indirect Ionization</vt:lpstr>
      <vt:lpstr>Ionization</vt:lpstr>
      <vt:lpstr>Radiation Detection Gas Filled Detectors</vt:lpstr>
      <vt:lpstr>Gas Filled Detectors</vt:lpstr>
      <vt:lpstr>GAS IONIZATION</vt:lpstr>
      <vt:lpstr>Ion Chambers</vt:lpstr>
      <vt:lpstr>Response Curve</vt:lpstr>
      <vt:lpstr>Ion Chambers</vt:lpstr>
      <vt:lpstr>Uses</vt:lpstr>
      <vt:lpstr>Proportional Counters</vt:lpstr>
      <vt:lpstr>Proportional Counters</vt:lpstr>
      <vt:lpstr>Proportional Counters </vt:lpstr>
      <vt:lpstr>Proportional Counters </vt:lpstr>
      <vt:lpstr>Proportional Counters</vt:lpstr>
      <vt:lpstr>GM Tubes</vt:lpstr>
      <vt:lpstr>Overcompensation</vt:lpstr>
      <vt:lpstr>Uses</vt:lpstr>
      <vt:lpstr>GM Tubes</vt:lpstr>
      <vt:lpstr>GM Tubes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Instrumentation</dc:title>
  <dc:creator>ken</dc:creator>
  <cp:lastModifiedBy>Peggy Hines IRSC</cp:lastModifiedBy>
  <cp:revision>15</cp:revision>
  <dcterms:created xsi:type="dcterms:W3CDTF">2010-05-18T17:05:30Z</dcterms:created>
  <dcterms:modified xsi:type="dcterms:W3CDTF">2013-02-28T22:22:40Z</dcterms:modified>
</cp:coreProperties>
</file>