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28"/>
  </p:handoutMasterIdLst>
  <p:sldIdLst>
    <p:sldId id="260" r:id="rId2"/>
    <p:sldId id="261" r:id="rId3"/>
    <p:sldId id="262" r:id="rId4"/>
    <p:sldId id="263" r:id="rId5"/>
    <p:sldId id="267" r:id="rId6"/>
    <p:sldId id="268" r:id="rId7"/>
    <p:sldId id="269" r:id="rId8"/>
    <p:sldId id="270" r:id="rId9"/>
    <p:sldId id="271" r:id="rId10"/>
    <p:sldId id="272" r:id="rId11"/>
    <p:sldId id="273" r:id="rId12"/>
    <p:sldId id="274" r:id="rId13"/>
    <p:sldId id="275" r:id="rId14"/>
    <p:sldId id="276" r:id="rId15"/>
    <p:sldId id="277" r:id="rId16"/>
    <p:sldId id="278" r:id="rId17"/>
    <p:sldId id="281" r:id="rId18"/>
    <p:sldId id="279" r:id="rId19"/>
    <p:sldId id="280" r:id="rId20"/>
    <p:sldId id="282" r:id="rId21"/>
    <p:sldId id="283" r:id="rId22"/>
    <p:sldId id="284" r:id="rId23"/>
    <p:sldId id="285" r:id="rId24"/>
    <p:sldId id="266" r:id="rId25"/>
    <p:sldId id="264" r:id="rId26"/>
    <p:sldId id="26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81" d="100"/>
          <a:sy n="81" d="100"/>
        </p:scale>
        <p:origin x="-1624" y="-2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3/14/17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396976512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r>
              <a:rPr kumimoji="0" lang="en-US" b="1" dirty="0" smtClean="0">
                <a:solidFill>
                  <a:schemeClr val="accent1"/>
                </a:solidFill>
              </a:rPr>
              <a:t>SCME</a:t>
            </a:r>
            <a:endParaRPr kumimoji="0" lang="en-US" b="1" dirty="0">
              <a:solidFill>
                <a:schemeClr val="accent1"/>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38100" y="6045178"/>
            <a:ext cx="227679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314325" y="6324600"/>
            <a:ext cx="1141659" cy="261610"/>
          </a:xfrm>
          <a:prstGeom prst="rect">
            <a:avLst/>
          </a:prstGeom>
          <a:noFill/>
        </p:spPr>
        <p:txBody>
          <a:bodyPr wrap="none" rtlCol="0">
            <a:spAutoFit/>
          </a:bodyPr>
          <a:lstStyle/>
          <a:p>
            <a:r>
              <a:rPr lang="en-US" sz="1100" i="1" dirty="0" smtClean="0"/>
              <a:t>Revised 07/25/11</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13" name="TextBox 12"/>
          <p:cNvSpPr txBox="1"/>
          <p:nvPr userDrawn="1"/>
        </p:nvSpPr>
        <p:spPr>
          <a:xfrm>
            <a:off x="314325" y="6324600"/>
            <a:ext cx="1141659" cy="261610"/>
          </a:xfrm>
          <a:prstGeom prst="rect">
            <a:avLst/>
          </a:prstGeom>
          <a:noFill/>
        </p:spPr>
        <p:txBody>
          <a:bodyPr wrap="none" rtlCol="0">
            <a:spAutoFit/>
          </a:bodyPr>
          <a:lstStyle/>
          <a:p>
            <a:r>
              <a:rPr lang="en-US" sz="1100" i="1" dirty="0" smtClean="0"/>
              <a:t>Revised 07/25/11</a:t>
            </a:r>
            <a:endParaRPr lang="en-US" sz="1100" i="1"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jpeg"/><Relationship Id="rId1" Type="http://schemas.openxmlformats.org/officeDocument/2006/relationships/tags" Target="../tags/tag5.xml"/><Relationship Id="rId2" Type="http://schemas.openxmlformats.org/officeDocument/2006/relationships/tags" Target="../tags/tag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8.jpeg"/><Relationship Id="rId1" Type="http://schemas.openxmlformats.org/officeDocument/2006/relationships/tags" Target="../tags/tag7.xml"/><Relationship Id="rId2" Type="http://schemas.openxmlformats.org/officeDocument/2006/relationships/tags" Target="../tags/tag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9.jpeg"/><Relationship Id="rId1" Type="http://schemas.openxmlformats.org/officeDocument/2006/relationships/tags" Target="../tags/tag9.xml"/><Relationship Id="rId2" Type="http://schemas.openxmlformats.org/officeDocument/2006/relationships/tags" Target="../tags/tag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0.jpeg"/><Relationship Id="rId1" Type="http://schemas.openxmlformats.org/officeDocument/2006/relationships/tags" Target="../tags/tag12.xml"/><Relationship Id="rId2" Type="http://schemas.openxmlformats.org/officeDocument/2006/relationships/tags" Target="../tags/tag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5.jpeg"/><Relationship Id="rId1" Type="http://schemas.openxmlformats.org/officeDocument/2006/relationships/tags" Target="../tags/tag1.xml"/><Relationship Id="rId2" Type="http://schemas.openxmlformats.org/officeDocument/2006/relationships/tags" Target="../tags/tag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6.jpeg"/><Relationship Id="rId1" Type="http://schemas.openxmlformats.org/officeDocument/2006/relationships/tags" Target="../tags/tag3.xml"/><Relationship Id="rId2"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Chemical Lab Safety Rules</a:t>
            </a:r>
            <a:endParaRPr lang="en-US" dirty="0"/>
          </a:p>
        </p:txBody>
      </p:sp>
      <p:sp>
        <p:nvSpPr>
          <p:cNvPr id="5" name="Subtitle 4"/>
          <p:cNvSpPr>
            <a:spLocks noGrp="1"/>
          </p:cNvSpPr>
          <p:nvPr>
            <p:ph type="subTitle" idx="1"/>
          </p:nvPr>
        </p:nvSpPr>
        <p:spPr/>
        <p:txBody>
          <a:bodyPr>
            <a:normAutofit fontScale="92500"/>
          </a:bodyPr>
          <a:lstStyle/>
          <a:p>
            <a:r>
              <a:rPr lang="en-US" dirty="0" smtClean="0"/>
              <a:t>Chemical Lab Safety Rules Learning Module</a:t>
            </a:r>
            <a:endParaRPr lang="en-US" dirty="0"/>
          </a:p>
        </p:txBody>
      </p:sp>
      <p:pic>
        <p:nvPicPr>
          <p:cNvPr id="7" name="Picture 6" descr="wiping-handle.jpg"/>
          <p:cNvPicPr>
            <a:picLocks noChangeAspect="1"/>
          </p:cNvPicPr>
          <p:nvPr/>
        </p:nvPicPr>
        <p:blipFill>
          <a:blip r:embed="rId2"/>
          <a:srcRect r="2351" b="4185"/>
          <a:stretch>
            <a:fillRect/>
          </a:stretch>
        </p:blipFill>
        <p:spPr>
          <a:xfrm>
            <a:off x="2860167" y="2674239"/>
            <a:ext cx="3845433" cy="2669286"/>
          </a:xfrm>
          <a:prstGeom prst="rect">
            <a:avLst/>
          </a:prstGeom>
          <a:ln>
            <a:solidFill>
              <a:schemeClr val="tx2"/>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Around Gases</a:t>
            </a:r>
            <a:endParaRPr lang="en-US" dirty="0"/>
          </a:p>
        </p:txBody>
      </p:sp>
      <p:sp>
        <p:nvSpPr>
          <p:cNvPr id="3" name="Content Placeholder 2"/>
          <p:cNvSpPr>
            <a:spLocks noGrp="1"/>
          </p:cNvSpPr>
          <p:nvPr>
            <p:ph sz="quarter" idx="1"/>
          </p:nvPr>
        </p:nvSpPr>
        <p:spPr>
          <a:xfrm>
            <a:off x="612648" y="1571625"/>
            <a:ext cx="8153400" cy="4495800"/>
          </a:xfrm>
        </p:spPr>
        <p:txBody>
          <a:bodyPr>
            <a:noAutofit/>
          </a:bodyPr>
          <a:lstStyle/>
          <a:p>
            <a:pPr marL="508000" lvl="1" indent="-508000">
              <a:buFont typeface="Wingdings" pitchFamily="2" charset="2"/>
              <a:buChar char="v"/>
            </a:pPr>
            <a:r>
              <a:rPr lang="en-US" sz="2400" dirty="0" smtClean="0">
                <a:solidFill>
                  <a:schemeClr val="accent6">
                    <a:lumMod val="75000"/>
                  </a:schemeClr>
                </a:solidFill>
              </a:rPr>
              <a:t>ALL compressed gas cylinders are dangerous!  </a:t>
            </a:r>
          </a:p>
          <a:p>
            <a:pPr marL="508000" lvl="1" indent="-508000">
              <a:buFont typeface="Wingdings" pitchFamily="2" charset="2"/>
              <a:buChar char="v"/>
            </a:pPr>
            <a:r>
              <a:rPr lang="en-US" sz="2400" dirty="0" smtClean="0">
                <a:solidFill>
                  <a:schemeClr val="accent6">
                    <a:lumMod val="75000"/>
                  </a:schemeClr>
                </a:solidFill>
              </a:rPr>
              <a:t>Know the physical hazard of the gases / compressed gases that you are working around.  </a:t>
            </a:r>
          </a:p>
          <a:p>
            <a:pPr marL="508000" lvl="1" indent="-508000">
              <a:buFont typeface="Wingdings" pitchFamily="2" charset="2"/>
              <a:buChar char="v"/>
            </a:pPr>
            <a:r>
              <a:rPr lang="en-US" sz="2400" dirty="0" smtClean="0">
                <a:solidFill>
                  <a:schemeClr val="accent6">
                    <a:lumMod val="75000"/>
                  </a:schemeClr>
                </a:solidFill>
              </a:rPr>
              <a:t>Never use sharp objects around gas bottles.  </a:t>
            </a:r>
          </a:p>
          <a:p>
            <a:pPr marL="508000" lvl="1" indent="-508000">
              <a:buFont typeface="Wingdings" pitchFamily="2" charset="2"/>
              <a:buChar char="v"/>
            </a:pPr>
            <a:r>
              <a:rPr lang="en-US" sz="2400" dirty="0" smtClean="0">
                <a:solidFill>
                  <a:schemeClr val="accent6">
                    <a:lumMod val="75000"/>
                  </a:schemeClr>
                </a:solidFill>
              </a:rPr>
              <a:t>Do NOT change out a compressed gas cylinder unless properly trained and wearing the proper PPE.</a:t>
            </a:r>
          </a:p>
          <a:p>
            <a:pPr marL="508000" lvl="1" indent="-508000">
              <a:buFont typeface="Wingdings" pitchFamily="2" charset="2"/>
              <a:buChar char="v"/>
            </a:pPr>
            <a:r>
              <a:rPr lang="en-US" sz="2400" dirty="0" smtClean="0">
                <a:solidFill>
                  <a:schemeClr val="accent6">
                    <a:lumMod val="75000"/>
                  </a:schemeClr>
                </a:solidFill>
              </a:rPr>
              <a:t>Never mix gases or any chemicals that are incompatible.</a:t>
            </a:r>
          </a:p>
          <a:p>
            <a:endParaRPr lang="en-US" sz="3200" dirty="0">
              <a:solidFill>
                <a:schemeClr val="accent6">
                  <a:lumMod val="7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Working with a Chemical</a:t>
            </a:r>
            <a:endParaRPr lang="en-US" dirty="0"/>
          </a:p>
        </p:txBody>
      </p:sp>
      <p:sp>
        <p:nvSpPr>
          <p:cNvPr id="3" name="Content Placeholder 2"/>
          <p:cNvSpPr>
            <a:spLocks noGrp="1"/>
          </p:cNvSpPr>
          <p:nvPr>
            <p:ph sz="quarter" idx="1"/>
          </p:nvPr>
        </p:nvSpPr>
        <p:spPr>
          <a:xfrm>
            <a:off x="612648" y="1600200"/>
            <a:ext cx="4692777" cy="4495800"/>
          </a:xfrm>
        </p:spPr>
        <p:txBody>
          <a:bodyPr/>
          <a:lstStyle/>
          <a:p>
            <a:pPr marL="508000" lvl="1" indent="-508000">
              <a:buFont typeface="Wingdings" pitchFamily="2" charset="2"/>
              <a:buChar char="v"/>
            </a:pPr>
            <a:r>
              <a:rPr lang="en-US" sz="2400" dirty="0" smtClean="0">
                <a:solidFill>
                  <a:schemeClr val="accent6">
                    <a:lumMod val="75000"/>
                  </a:schemeClr>
                </a:solidFill>
              </a:rPr>
              <a:t>Keep an ear on the ventilation system.</a:t>
            </a:r>
          </a:p>
          <a:p>
            <a:pPr marL="508000" lvl="1" indent="-508000">
              <a:buFont typeface="Wingdings" pitchFamily="2" charset="2"/>
              <a:buChar char="v"/>
            </a:pPr>
            <a:r>
              <a:rPr lang="en-US" sz="2400" dirty="0" smtClean="0">
                <a:solidFill>
                  <a:schemeClr val="accent6">
                    <a:lumMod val="75000"/>
                  </a:schemeClr>
                </a:solidFill>
              </a:rPr>
              <a:t>Never adjust a ventilation sash.</a:t>
            </a:r>
          </a:p>
          <a:p>
            <a:pPr marL="508000" lvl="1" indent="-508000">
              <a:buFont typeface="Wingdings" pitchFamily="2" charset="2"/>
              <a:buChar char="v"/>
            </a:pPr>
            <a:r>
              <a:rPr lang="en-US" sz="2400" dirty="0" smtClean="0">
                <a:solidFill>
                  <a:schemeClr val="accent6">
                    <a:lumMod val="75000"/>
                  </a:schemeClr>
                </a:solidFill>
              </a:rPr>
              <a:t>Wear the required PPE for the material you are handling.  </a:t>
            </a:r>
          </a:p>
          <a:p>
            <a:pPr marL="508000" lvl="1" indent="-508000">
              <a:buFont typeface="Wingdings" pitchFamily="2" charset="2"/>
              <a:buChar char="v"/>
            </a:pPr>
            <a:r>
              <a:rPr lang="en-US" sz="2400" b="1" dirty="0" smtClean="0">
                <a:solidFill>
                  <a:schemeClr val="accent6">
                    <a:lumMod val="75000"/>
                  </a:schemeClr>
                </a:solidFill>
              </a:rPr>
              <a:t>In all cases</a:t>
            </a:r>
            <a:r>
              <a:rPr lang="en-US" sz="2400" dirty="0" smtClean="0">
                <a:solidFill>
                  <a:schemeClr val="accent6">
                    <a:lumMod val="75000"/>
                  </a:schemeClr>
                </a:solidFill>
              </a:rPr>
              <a:t>, wear safety glasses.</a:t>
            </a:r>
          </a:p>
          <a:p>
            <a:endParaRPr lang="en-US" dirty="0">
              <a:solidFill>
                <a:schemeClr val="accent6">
                  <a:lumMod val="75000"/>
                </a:schemeClr>
              </a:solidFill>
            </a:endParaRPr>
          </a:p>
        </p:txBody>
      </p:sp>
      <p:pic>
        <p:nvPicPr>
          <p:cNvPr id="4" name="Picture 5" descr="acid-glove"/>
          <p:cNvPicPr>
            <a:picLocks noChangeAspect="1" noChangeArrowheads="1"/>
          </p:cNvPicPr>
          <p:nvPr>
            <p:custDataLst>
              <p:tags r:id="rId1"/>
            </p:custDataLst>
          </p:nvPr>
        </p:nvPicPr>
        <p:blipFill>
          <a:blip r:embed="rId4"/>
          <a:srcRect r="1553" b="1800"/>
          <a:stretch>
            <a:fillRect/>
          </a:stretch>
        </p:blipFill>
        <p:spPr bwMode="auto">
          <a:xfrm>
            <a:off x="5535229" y="1830388"/>
            <a:ext cx="2942021" cy="25987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467350" y="4708525"/>
            <a:ext cx="3046413" cy="443711"/>
          </a:xfrm>
          <a:prstGeom prst="rect">
            <a:avLst/>
          </a:prstGeom>
          <a:noFill/>
          <a:ln w="9525" algn="ctr">
            <a:noFill/>
            <a:miter lim="800000"/>
            <a:headEnd/>
            <a:tailEnd/>
          </a:ln>
          <a:effectLst/>
        </p:spPr>
        <p:txBody>
          <a:bodyPr wrap="square">
            <a:spAutoFit/>
          </a:bodyPr>
          <a:lstStyle/>
          <a:p>
            <a:pPr algn="r">
              <a:spcBef>
                <a:spcPct val="0"/>
              </a:spcBef>
              <a:spcAft>
                <a:spcPts val="100"/>
              </a:spcAft>
            </a:pPr>
            <a:r>
              <a:rPr lang="en-US" sz="1100" b="1" i="1" dirty="0">
                <a:solidFill>
                  <a:schemeClr val="tx2"/>
                </a:solidFill>
              </a:rPr>
              <a:t>Gloves for Working with </a:t>
            </a:r>
            <a:r>
              <a:rPr lang="en-US" sz="1100" b="1" i="1" dirty="0" smtClean="0">
                <a:solidFill>
                  <a:schemeClr val="tx2"/>
                </a:solidFill>
              </a:rPr>
              <a:t>Corrosives</a:t>
            </a:r>
          </a:p>
          <a:p>
            <a:pPr algn="r">
              <a:spcBef>
                <a:spcPct val="0"/>
              </a:spcBef>
              <a:spcAft>
                <a:spcPts val="100"/>
              </a:spcAft>
            </a:pPr>
            <a:r>
              <a:rPr lang="en-US" sz="1100" b="1" i="1" dirty="0" smtClean="0">
                <a:solidFill>
                  <a:schemeClr val="tx2"/>
                </a:solidFill>
              </a:rPr>
              <a:t>[Photo courtesy of Bob Willis]</a:t>
            </a:r>
            <a:endParaRPr lang="en-US" sz="1100" b="1" i="1" dirty="0">
              <a:solidFill>
                <a:schemeClr val="tx2"/>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Transferring Chemicals</a:t>
            </a:r>
            <a:endParaRPr lang="en-US" dirty="0"/>
          </a:p>
        </p:txBody>
      </p:sp>
      <p:sp>
        <p:nvSpPr>
          <p:cNvPr id="3" name="Content Placeholder 2"/>
          <p:cNvSpPr>
            <a:spLocks noGrp="1"/>
          </p:cNvSpPr>
          <p:nvPr>
            <p:ph sz="quarter" idx="1"/>
          </p:nvPr>
        </p:nvSpPr>
        <p:spPr>
          <a:xfrm>
            <a:off x="622173" y="1543050"/>
            <a:ext cx="8153400" cy="4495800"/>
          </a:xfrm>
        </p:spPr>
        <p:txBody>
          <a:bodyPr>
            <a:normAutofit/>
          </a:bodyPr>
          <a:lstStyle/>
          <a:p>
            <a:pPr marL="508000" lvl="1" indent="-508000">
              <a:buFont typeface="Wingdings" pitchFamily="2" charset="2"/>
              <a:buChar char="v"/>
            </a:pPr>
            <a:r>
              <a:rPr lang="en-US" dirty="0" smtClean="0">
                <a:solidFill>
                  <a:schemeClr val="accent6">
                    <a:lumMod val="75000"/>
                  </a:schemeClr>
                </a:solidFill>
              </a:rPr>
              <a:t>When carrying bottles of chemicals, support them from the bottom as well as from the neck.</a:t>
            </a:r>
          </a:p>
          <a:p>
            <a:pPr marL="508000" lvl="1" indent="-508000">
              <a:buFont typeface="Wingdings" pitchFamily="2" charset="2"/>
              <a:buChar char="v"/>
            </a:pPr>
            <a:r>
              <a:rPr lang="en-US" dirty="0" smtClean="0">
                <a:solidFill>
                  <a:schemeClr val="accent6">
                    <a:lumMod val="75000"/>
                  </a:schemeClr>
                </a:solidFill>
              </a:rPr>
              <a:t>Never walk with open containers/ beakers.</a:t>
            </a:r>
          </a:p>
          <a:p>
            <a:pPr marL="508000" lvl="1" indent="-508000">
              <a:buFont typeface="Wingdings" pitchFamily="2" charset="2"/>
              <a:buChar char="v"/>
            </a:pPr>
            <a:r>
              <a:rPr lang="en-US" dirty="0" smtClean="0">
                <a:solidFill>
                  <a:schemeClr val="accent6">
                    <a:lumMod val="75000"/>
                  </a:schemeClr>
                </a:solidFill>
              </a:rPr>
              <a:t>Do not take or store more of a chemical substance than is necessary for immediate need.  Use small bottles with proper labeling.</a:t>
            </a:r>
          </a:p>
          <a:p>
            <a:pPr marL="508000" lvl="1" indent="-508000">
              <a:buFont typeface="Wingdings" pitchFamily="2" charset="2"/>
              <a:buChar char="v"/>
            </a:pPr>
            <a:r>
              <a:rPr lang="en-US" dirty="0" smtClean="0">
                <a:solidFill>
                  <a:schemeClr val="accent6">
                    <a:lumMod val="75000"/>
                  </a:schemeClr>
                </a:solidFill>
              </a:rPr>
              <a:t>For chemicals that have been heated, cool to room temperature before pouring back into solvent bottle.</a:t>
            </a:r>
            <a:endParaRPr lang="en-US" dirty="0">
              <a:solidFill>
                <a:schemeClr val="accent6">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Pouring Chemicals</a:t>
            </a:r>
            <a:endParaRPr lang="en-US" dirty="0"/>
          </a:p>
        </p:txBody>
      </p:sp>
      <p:sp>
        <p:nvSpPr>
          <p:cNvPr id="3" name="Content Placeholder 2"/>
          <p:cNvSpPr>
            <a:spLocks noGrp="1"/>
          </p:cNvSpPr>
          <p:nvPr>
            <p:ph sz="quarter" idx="1"/>
          </p:nvPr>
        </p:nvSpPr>
        <p:spPr>
          <a:xfrm>
            <a:off x="612648" y="1600200"/>
            <a:ext cx="4797552" cy="4495800"/>
          </a:xfrm>
        </p:spPr>
        <p:txBody>
          <a:bodyPr/>
          <a:lstStyle/>
          <a:p>
            <a:pPr marL="508000" lvl="1" indent="-508000">
              <a:buFont typeface="Wingdings" pitchFamily="2" charset="2"/>
              <a:buChar char="v"/>
            </a:pPr>
            <a:r>
              <a:rPr lang="en-US" sz="2200" dirty="0" smtClean="0">
                <a:solidFill>
                  <a:schemeClr val="accent6">
                    <a:lumMod val="75000"/>
                  </a:schemeClr>
                </a:solidFill>
              </a:rPr>
              <a:t>Pour a chemical at the bench designed for its properties.</a:t>
            </a:r>
          </a:p>
          <a:p>
            <a:pPr marL="508000" lvl="1" indent="-508000">
              <a:buFont typeface="Wingdings" pitchFamily="2" charset="2"/>
              <a:buChar char="v"/>
            </a:pPr>
            <a:r>
              <a:rPr lang="en-US" sz="2200" dirty="0" smtClean="0">
                <a:solidFill>
                  <a:schemeClr val="accent6">
                    <a:lumMod val="75000"/>
                  </a:schemeClr>
                </a:solidFill>
              </a:rPr>
              <a:t>Check the surroundings for sources of ignition or obstructions.</a:t>
            </a:r>
          </a:p>
          <a:p>
            <a:pPr marL="508000" lvl="1" indent="-508000">
              <a:buFont typeface="Wingdings" pitchFamily="2" charset="2"/>
              <a:buChar char="v"/>
            </a:pPr>
            <a:r>
              <a:rPr lang="en-US" sz="2200" dirty="0" smtClean="0">
                <a:solidFill>
                  <a:schemeClr val="accent6">
                    <a:lumMod val="75000"/>
                  </a:schemeClr>
                </a:solidFill>
              </a:rPr>
              <a:t>Twist the bottle cap off SLOWLY.</a:t>
            </a:r>
          </a:p>
          <a:p>
            <a:pPr marL="508000" lvl="1" indent="-508000">
              <a:buFont typeface="Wingdings" pitchFamily="2" charset="2"/>
              <a:buChar char="v"/>
            </a:pPr>
            <a:r>
              <a:rPr lang="en-US" sz="2200" dirty="0" smtClean="0">
                <a:solidFill>
                  <a:schemeClr val="accent6">
                    <a:lumMod val="75000"/>
                  </a:schemeClr>
                </a:solidFill>
              </a:rPr>
              <a:t>Never pour excess chemicals back into stock bottle. </a:t>
            </a:r>
          </a:p>
          <a:p>
            <a:pPr marL="508000" lvl="1" indent="-508000">
              <a:buFont typeface="Wingdings" pitchFamily="2" charset="2"/>
              <a:buChar char="v"/>
            </a:pPr>
            <a:r>
              <a:rPr lang="en-US" sz="2200" dirty="0" smtClean="0">
                <a:solidFill>
                  <a:schemeClr val="accent6">
                    <a:lumMod val="75000"/>
                  </a:schemeClr>
                </a:solidFill>
              </a:rPr>
              <a:t>Never mix corrosive chemicals with organics or solvents. </a:t>
            </a:r>
          </a:p>
          <a:p>
            <a:endParaRPr lang="en-US" dirty="0">
              <a:solidFill>
                <a:schemeClr val="accent6">
                  <a:lumMod val="75000"/>
                </a:schemeClr>
              </a:solidFill>
            </a:endParaRPr>
          </a:p>
        </p:txBody>
      </p:sp>
      <p:pic>
        <p:nvPicPr>
          <p:cNvPr id="4" name="Picture 5" descr="pouring_acid"/>
          <p:cNvPicPr>
            <a:picLocks noChangeAspect="1" noChangeArrowheads="1"/>
          </p:cNvPicPr>
          <p:nvPr>
            <p:custDataLst>
              <p:tags r:id="rId1"/>
            </p:custDataLst>
          </p:nvPr>
        </p:nvPicPr>
        <p:blipFill>
          <a:blip r:embed="rId4"/>
          <a:srcRect r="1622" b="2395"/>
          <a:stretch>
            <a:fillRect/>
          </a:stretch>
        </p:blipFill>
        <p:spPr bwMode="auto">
          <a:xfrm>
            <a:off x="5678275" y="1747838"/>
            <a:ext cx="3094250" cy="232886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676900" y="4324350"/>
            <a:ext cx="3090863" cy="430887"/>
          </a:xfrm>
          <a:prstGeom prst="rect">
            <a:avLst/>
          </a:prstGeom>
          <a:noFill/>
          <a:ln w="9525" algn="ctr">
            <a:noFill/>
            <a:miter lim="800000"/>
            <a:headEnd/>
            <a:tailEnd/>
          </a:ln>
          <a:effectLst/>
        </p:spPr>
        <p:txBody>
          <a:bodyPr wrap="square">
            <a:spAutoFit/>
          </a:bodyPr>
          <a:lstStyle/>
          <a:p>
            <a:pPr algn="r">
              <a:spcBef>
                <a:spcPct val="0"/>
              </a:spcBef>
              <a:spcAft>
                <a:spcPts val="100"/>
              </a:spcAft>
            </a:pPr>
            <a:r>
              <a:rPr lang="en-US" sz="1100" b="1" i="1" dirty="0" smtClean="0">
                <a:solidFill>
                  <a:schemeClr val="tx2"/>
                </a:solidFill>
              </a:rPr>
              <a:t>Always pour chemicals at a ventilated workbench</a:t>
            </a:r>
            <a:endParaRPr lang="en-US" sz="1100" b="1" i="1" dirty="0">
              <a:solidFill>
                <a:schemeClr val="tx2"/>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Flammables</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Use appropriate PPE for solvents</a:t>
            </a:r>
          </a:p>
          <a:p>
            <a:pPr marL="508000" lvl="1" indent="-508000">
              <a:buFont typeface="Wingdings" pitchFamily="2" charset="2"/>
              <a:buChar char="v"/>
            </a:pPr>
            <a:r>
              <a:rPr lang="en-US" sz="2400" dirty="0" smtClean="0">
                <a:solidFill>
                  <a:schemeClr val="accent6">
                    <a:lumMod val="75000"/>
                  </a:schemeClr>
                </a:solidFill>
              </a:rPr>
              <a:t>Use Solvents / Flammables only in areas approved / designed for their use </a:t>
            </a:r>
          </a:p>
          <a:p>
            <a:pPr marL="508000" lvl="1" indent="-508000">
              <a:buFont typeface="Wingdings" pitchFamily="2" charset="2"/>
              <a:buChar char="v"/>
            </a:pPr>
            <a:r>
              <a:rPr lang="en-US" sz="2400" dirty="0" smtClean="0">
                <a:solidFill>
                  <a:schemeClr val="accent6">
                    <a:lumMod val="75000"/>
                  </a:schemeClr>
                </a:solidFill>
              </a:rPr>
              <a:t>Never use a heat source near flammables / solvents.</a:t>
            </a:r>
          </a:p>
          <a:p>
            <a:pPr marL="508000" lvl="1" indent="-508000">
              <a:buFont typeface="Wingdings" pitchFamily="2" charset="2"/>
              <a:buChar char="v"/>
            </a:pPr>
            <a:r>
              <a:rPr lang="en-US" sz="2400" dirty="0" smtClean="0">
                <a:solidFill>
                  <a:schemeClr val="accent6">
                    <a:lumMod val="75000"/>
                  </a:schemeClr>
                </a:solidFill>
              </a:rPr>
              <a:t>Know a chemical’s flashpoint.  </a:t>
            </a:r>
          </a:p>
          <a:p>
            <a:pPr marL="508000" lvl="1" indent="-508000">
              <a:buFont typeface="Wingdings" pitchFamily="2" charset="2"/>
              <a:buChar char="v"/>
            </a:pPr>
            <a:r>
              <a:rPr lang="en-US" sz="2400" dirty="0" smtClean="0">
                <a:solidFill>
                  <a:schemeClr val="accent6">
                    <a:lumMod val="75000"/>
                  </a:schemeClr>
                </a:solidFill>
              </a:rPr>
              <a:t>Never fill a bottle with a flammable liquid more than 75% of total volume. </a:t>
            </a:r>
          </a:p>
          <a:p>
            <a:pPr marL="508000" lvl="1" indent="-508000">
              <a:buFont typeface="Wingdings" pitchFamily="2" charset="2"/>
              <a:buChar char="v"/>
            </a:pPr>
            <a:r>
              <a:rPr lang="en-US" sz="2400" dirty="0" smtClean="0">
                <a:solidFill>
                  <a:schemeClr val="accent6">
                    <a:lumMod val="75000"/>
                  </a:schemeClr>
                </a:solidFill>
              </a:rPr>
              <a:t>Never mix solvents with corrosives.</a:t>
            </a:r>
          </a:p>
          <a:p>
            <a:endParaRPr lang="en-US" dirty="0">
              <a:solidFill>
                <a:schemeClr val="accent6">
                  <a:lumMod val="7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Corrosives</a:t>
            </a:r>
            <a:endParaRPr lang="en-US" dirty="0"/>
          </a:p>
        </p:txBody>
      </p:sp>
      <p:sp>
        <p:nvSpPr>
          <p:cNvPr id="3" name="Content Placeholder 2"/>
          <p:cNvSpPr>
            <a:spLocks noGrp="1"/>
          </p:cNvSpPr>
          <p:nvPr>
            <p:ph sz="quarter" idx="1"/>
          </p:nvPr>
        </p:nvSpPr>
        <p:spPr>
          <a:xfrm>
            <a:off x="612648" y="1600200"/>
            <a:ext cx="4835652" cy="4495800"/>
          </a:xfrm>
        </p:spPr>
        <p:txBody>
          <a:bodyPr/>
          <a:lstStyle/>
          <a:p>
            <a:pPr marL="508000" lvl="1" indent="-508000">
              <a:buFont typeface="Wingdings" pitchFamily="2" charset="2"/>
              <a:buChar char="v"/>
            </a:pPr>
            <a:r>
              <a:rPr lang="en-US" sz="2400" dirty="0" smtClean="0">
                <a:solidFill>
                  <a:schemeClr val="accent6">
                    <a:lumMod val="75000"/>
                  </a:schemeClr>
                </a:solidFill>
              </a:rPr>
              <a:t>Always use proper PPE.</a:t>
            </a:r>
          </a:p>
          <a:p>
            <a:pPr marL="508000" lvl="1" indent="-508000">
              <a:buFont typeface="Wingdings" pitchFamily="2" charset="2"/>
              <a:buChar char="v"/>
            </a:pPr>
            <a:r>
              <a:rPr lang="en-US" sz="2400" dirty="0" smtClean="0">
                <a:solidFill>
                  <a:schemeClr val="accent6">
                    <a:lumMod val="75000"/>
                  </a:schemeClr>
                </a:solidFill>
              </a:rPr>
              <a:t>Remember the AAA Rule: “Always Add Acid to water” never the reverse.</a:t>
            </a:r>
          </a:p>
          <a:p>
            <a:pPr marL="508000" lvl="1" indent="-508000">
              <a:buFont typeface="Wingdings" pitchFamily="2" charset="2"/>
              <a:buChar char="v"/>
            </a:pPr>
            <a:r>
              <a:rPr lang="en-US" sz="2400" dirty="0" smtClean="0">
                <a:solidFill>
                  <a:schemeClr val="accent6">
                    <a:lumMod val="75000"/>
                  </a:schemeClr>
                </a:solidFill>
              </a:rPr>
              <a:t>When adding several acids/bases always add the weaker acids/bases first.</a:t>
            </a:r>
          </a:p>
          <a:p>
            <a:pPr marL="508000" lvl="1" indent="-508000">
              <a:buFont typeface="Wingdings" pitchFamily="2" charset="2"/>
              <a:buChar char="v"/>
            </a:pPr>
            <a:r>
              <a:rPr lang="en-US" sz="2400" dirty="0" smtClean="0">
                <a:solidFill>
                  <a:schemeClr val="accent6">
                    <a:lumMod val="75000"/>
                  </a:schemeClr>
                </a:solidFill>
              </a:rPr>
              <a:t>Dispose of wipes into an appropriately labeled corrosive disposal container</a:t>
            </a:r>
          </a:p>
          <a:p>
            <a:endParaRPr lang="en-US" dirty="0">
              <a:solidFill>
                <a:schemeClr val="accent6">
                  <a:lumMod val="75000"/>
                </a:schemeClr>
              </a:solidFill>
            </a:endParaRPr>
          </a:p>
        </p:txBody>
      </p:sp>
      <p:pic>
        <p:nvPicPr>
          <p:cNvPr id="4" name="Picture 5" descr="PPE"/>
          <p:cNvPicPr>
            <a:picLocks noChangeAspect="1" noChangeArrowheads="1"/>
          </p:cNvPicPr>
          <p:nvPr>
            <p:custDataLst>
              <p:tags r:id="rId1"/>
            </p:custDataLst>
          </p:nvPr>
        </p:nvPicPr>
        <p:blipFill>
          <a:blip r:embed="rId4"/>
          <a:srcRect r="1993" b="2178"/>
          <a:stretch>
            <a:fillRect/>
          </a:stretch>
        </p:blipFill>
        <p:spPr bwMode="auto">
          <a:xfrm>
            <a:off x="5746840" y="1720850"/>
            <a:ext cx="2866846" cy="26797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51513" y="4692650"/>
            <a:ext cx="2865437" cy="26035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dirty="0">
                <a:solidFill>
                  <a:srgbClr val="A50021"/>
                </a:solidFill>
              </a:rPr>
              <a:t>PPE for Working with Corrosives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Storing Chemicals</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Store solvents in the cabinets clearly marked “Solvents”.</a:t>
            </a:r>
          </a:p>
          <a:p>
            <a:pPr marL="508000" lvl="1" indent="-508000">
              <a:buFont typeface="Wingdings" pitchFamily="2" charset="2"/>
              <a:buChar char="v"/>
            </a:pPr>
            <a:r>
              <a:rPr lang="en-US" sz="2400" dirty="0" smtClean="0">
                <a:solidFill>
                  <a:schemeClr val="accent6">
                    <a:lumMod val="75000"/>
                  </a:schemeClr>
                </a:solidFill>
              </a:rPr>
              <a:t>Store corrosives in the cabinets clearly marked “Corrosives” cabinet.</a:t>
            </a:r>
          </a:p>
          <a:p>
            <a:pPr marL="508000" lvl="1" indent="-508000">
              <a:buFont typeface="Wingdings" pitchFamily="2" charset="2"/>
              <a:buChar char="v"/>
            </a:pPr>
            <a:r>
              <a:rPr lang="en-US" sz="2400" dirty="0" smtClean="0">
                <a:solidFill>
                  <a:schemeClr val="accent6">
                    <a:lumMod val="75000"/>
                  </a:schemeClr>
                </a:solidFill>
              </a:rPr>
              <a:t>Do NOT store food or drinks in the same cabinet or refrigerator that is used for chemical storage.</a:t>
            </a:r>
          </a:p>
          <a:p>
            <a:pPr marL="508000" lvl="1" indent="-508000">
              <a:buFont typeface="Wingdings" pitchFamily="2" charset="2"/>
              <a:buChar char="v"/>
            </a:pPr>
            <a:r>
              <a:rPr lang="en-US" sz="2400" dirty="0" smtClean="0">
                <a:solidFill>
                  <a:schemeClr val="accent6">
                    <a:lumMod val="75000"/>
                  </a:schemeClr>
                </a:solidFill>
              </a:rPr>
              <a:t>When returning chemicals to storage, always store chemicals in their proper locations.</a:t>
            </a:r>
          </a:p>
          <a:p>
            <a:endParaRPr lang="en-US" dirty="0">
              <a:solidFill>
                <a:schemeClr val="accent6">
                  <a:lumMod val="7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Disposing of Chemicals</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Dispose of all chemicals in the designated locations. </a:t>
            </a:r>
          </a:p>
          <a:p>
            <a:pPr marL="508000" lvl="1" indent="-508000">
              <a:buFont typeface="Wingdings" pitchFamily="2" charset="2"/>
              <a:buChar char="v"/>
            </a:pPr>
            <a:r>
              <a:rPr lang="en-US" sz="2400" dirty="0" smtClean="0">
                <a:solidFill>
                  <a:schemeClr val="accent6">
                    <a:lumMod val="75000"/>
                  </a:schemeClr>
                </a:solidFill>
              </a:rPr>
              <a:t>Never pour solvents down the Corrosives Chemicals drains!</a:t>
            </a:r>
          </a:p>
          <a:p>
            <a:pPr marL="508000" lvl="1" indent="-508000">
              <a:buFont typeface="Wingdings" pitchFamily="2" charset="2"/>
              <a:buChar char="v"/>
            </a:pPr>
            <a:r>
              <a:rPr lang="en-US" sz="2400" dirty="0" smtClean="0">
                <a:solidFill>
                  <a:schemeClr val="accent6">
                    <a:lumMod val="75000"/>
                  </a:schemeClr>
                </a:solidFill>
              </a:rPr>
              <a:t>Only Corrosive Chemicals should be disposed of through the Corrosives Waste drain.</a:t>
            </a:r>
          </a:p>
          <a:p>
            <a:pPr marL="508000" lvl="1" indent="-508000">
              <a:buFont typeface="Wingdings" pitchFamily="2" charset="2"/>
              <a:buChar char="v"/>
            </a:pPr>
            <a:r>
              <a:rPr lang="en-US" sz="2400" dirty="0" smtClean="0">
                <a:solidFill>
                  <a:schemeClr val="accent6">
                    <a:lumMod val="75000"/>
                  </a:schemeClr>
                </a:solidFill>
              </a:rPr>
              <a:t>If properly trained, collect flammables in appropriate containers (usually the bottle that it came in) and send out for disposal.</a:t>
            </a:r>
          </a:p>
          <a:p>
            <a:endParaRPr lang="en-US" dirty="0">
              <a:solidFill>
                <a:schemeClr val="accent6">
                  <a:lumMod val="75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Waste Disposal</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Dispose of waste in its proper container.  </a:t>
            </a:r>
          </a:p>
          <a:p>
            <a:pPr marL="508000" lvl="1" indent="-508000">
              <a:buFont typeface="Wingdings" pitchFamily="2" charset="2"/>
              <a:buChar char="v"/>
            </a:pPr>
            <a:r>
              <a:rPr lang="en-US" sz="2400" dirty="0" smtClean="0">
                <a:solidFill>
                  <a:schemeClr val="accent6">
                    <a:lumMod val="75000"/>
                  </a:schemeClr>
                </a:solidFill>
              </a:rPr>
              <a:t>Dispose of corrosive contaminated materials into the disposal container marked "Corrosives".</a:t>
            </a:r>
          </a:p>
          <a:p>
            <a:pPr marL="508000" lvl="1" indent="-508000">
              <a:buFont typeface="Wingdings" pitchFamily="2" charset="2"/>
              <a:buChar char="v"/>
            </a:pPr>
            <a:r>
              <a:rPr lang="en-US" sz="2400" dirty="0" smtClean="0">
                <a:solidFill>
                  <a:schemeClr val="accent6">
                    <a:lumMod val="75000"/>
                  </a:schemeClr>
                </a:solidFill>
              </a:rPr>
              <a:t>Dispose of flammable contaminated materials into waste containers marked "Flammables." </a:t>
            </a:r>
          </a:p>
          <a:p>
            <a:pPr marL="508000" lvl="1" indent="-508000">
              <a:buFont typeface="Wingdings" pitchFamily="2" charset="2"/>
              <a:buChar char="v"/>
            </a:pPr>
            <a:r>
              <a:rPr lang="en-US" sz="2400" dirty="0" smtClean="0">
                <a:solidFill>
                  <a:schemeClr val="accent6">
                    <a:lumMod val="75000"/>
                  </a:schemeClr>
                </a:solidFill>
              </a:rPr>
              <a:t>Dispose of regular non-contaminated waste into regular waste containers, NOT in the corrosives or flammables containers. </a:t>
            </a:r>
          </a:p>
          <a:p>
            <a:pPr marL="508000" lvl="1" indent="-508000">
              <a:buFont typeface="Wingdings" pitchFamily="2" charset="2"/>
              <a:buChar char="v"/>
            </a:pPr>
            <a:r>
              <a:rPr lang="en-US" sz="2400" dirty="0" smtClean="0">
                <a:solidFill>
                  <a:schemeClr val="accent6">
                    <a:lumMod val="75000"/>
                  </a:schemeClr>
                </a:solidFill>
              </a:rPr>
              <a:t>Dispose of sharps in the container marked "Sharps Only."</a:t>
            </a:r>
          </a:p>
          <a:p>
            <a:endParaRPr lang="en-US" dirty="0">
              <a:solidFill>
                <a:schemeClr val="accent6">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Spills of Leaks</a:t>
            </a:r>
            <a:endParaRPr lang="en-US" dirty="0"/>
          </a:p>
        </p:txBody>
      </p:sp>
      <p:sp>
        <p:nvSpPr>
          <p:cNvPr id="3" name="Content Placeholder 2"/>
          <p:cNvSpPr>
            <a:spLocks noGrp="1"/>
          </p:cNvSpPr>
          <p:nvPr>
            <p:ph sz="quarter" idx="1"/>
          </p:nvPr>
        </p:nvSpPr>
        <p:spPr>
          <a:xfrm>
            <a:off x="612648" y="1600200"/>
            <a:ext cx="4892802" cy="4495800"/>
          </a:xfrm>
        </p:spPr>
        <p:txBody>
          <a:bodyPr/>
          <a:lstStyle/>
          <a:p>
            <a:pPr marL="508000" lvl="1" indent="-508000">
              <a:buFont typeface="Wingdings" pitchFamily="2" charset="2"/>
              <a:buChar char="v"/>
            </a:pPr>
            <a:r>
              <a:rPr lang="en-US" sz="2400" dirty="0" smtClean="0">
                <a:solidFill>
                  <a:schemeClr val="accent6">
                    <a:lumMod val="75000"/>
                  </a:schemeClr>
                </a:solidFill>
              </a:rPr>
              <a:t>Treat all spills and leaks as hazardous.</a:t>
            </a:r>
          </a:p>
          <a:p>
            <a:pPr marL="508000" lvl="1" indent="-508000">
              <a:buFont typeface="Wingdings" pitchFamily="2" charset="2"/>
              <a:buChar char="v"/>
            </a:pPr>
            <a:r>
              <a:rPr lang="en-US" sz="2400" dirty="0" smtClean="0">
                <a:solidFill>
                  <a:schemeClr val="accent6">
                    <a:lumMod val="75000"/>
                  </a:schemeClr>
                </a:solidFill>
              </a:rPr>
              <a:t>Never attempt to clean a spill. </a:t>
            </a:r>
          </a:p>
          <a:p>
            <a:pPr marL="508000" lvl="1" indent="-508000">
              <a:buFont typeface="Wingdings" pitchFamily="2" charset="2"/>
              <a:buChar char="v"/>
            </a:pPr>
            <a:r>
              <a:rPr lang="en-US" sz="2400" dirty="0" smtClean="0">
                <a:solidFill>
                  <a:schemeClr val="accent6">
                    <a:lumMod val="75000"/>
                  </a:schemeClr>
                </a:solidFill>
              </a:rPr>
              <a:t>Rinse off safety equipment and wipe dry BEFORE removing.  </a:t>
            </a:r>
          </a:p>
          <a:p>
            <a:pPr marL="508000" lvl="1" indent="-508000">
              <a:buFont typeface="Wingdings" pitchFamily="2" charset="2"/>
              <a:buChar char="v"/>
            </a:pPr>
            <a:r>
              <a:rPr lang="en-US" sz="2400" dirty="0" smtClean="0">
                <a:solidFill>
                  <a:schemeClr val="accent6">
                    <a:lumMod val="75000"/>
                  </a:schemeClr>
                </a:solidFill>
              </a:rPr>
              <a:t>Clean tools that come in contact with the chemical.</a:t>
            </a:r>
          </a:p>
          <a:p>
            <a:pPr marL="508000" lvl="1" indent="-508000">
              <a:buFont typeface="Wingdings" pitchFamily="2" charset="2"/>
              <a:buChar char="v"/>
            </a:pPr>
            <a:r>
              <a:rPr lang="en-US" sz="2400" dirty="0" smtClean="0">
                <a:solidFill>
                  <a:schemeClr val="accent6">
                    <a:lumMod val="75000"/>
                  </a:schemeClr>
                </a:solidFill>
              </a:rPr>
              <a:t>Clean the work station after use.</a:t>
            </a:r>
          </a:p>
        </p:txBody>
      </p:sp>
      <p:pic>
        <p:nvPicPr>
          <p:cNvPr id="4" name="Picture 3" descr="wiping-handle.jpg"/>
          <p:cNvPicPr>
            <a:picLocks noChangeAspect="1"/>
          </p:cNvPicPr>
          <p:nvPr/>
        </p:nvPicPr>
        <p:blipFill>
          <a:blip r:embed="rId3"/>
          <a:srcRect r="2351" b="4185"/>
          <a:stretch>
            <a:fillRect/>
          </a:stretch>
        </p:blipFill>
        <p:spPr>
          <a:xfrm>
            <a:off x="5487281" y="1759839"/>
            <a:ext cx="3296556" cy="2288286"/>
          </a:xfrm>
          <a:prstGeom prst="rect">
            <a:avLst/>
          </a:prstGeom>
          <a:ln>
            <a:solidFill>
              <a:schemeClr val="tx2"/>
            </a:solid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5410200" y="4235450"/>
            <a:ext cx="3360738" cy="260350"/>
          </a:xfrm>
          <a:prstGeom prst="rect">
            <a:avLst/>
          </a:prstGeom>
          <a:noFill/>
          <a:ln w="9525" algn="ctr">
            <a:noFill/>
            <a:miter lim="800000"/>
            <a:headEnd/>
            <a:tailEnd/>
          </a:ln>
          <a:effectLst/>
        </p:spPr>
        <p:txBody>
          <a:bodyPr wrap="square">
            <a:spAutoFit/>
          </a:bodyPr>
          <a:lstStyle/>
          <a:p>
            <a:pPr algn="r">
              <a:spcBef>
                <a:spcPct val="0"/>
              </a:spcBef>
              <a:spcAft>
                <a:spcPts val="100"/>
              </a:spcAft>
            </a:pPr>
            <a:r>
              <a:rPr lang="en-US" sz="1100" b="1" i="1">
                <a:solidFill>
                  <a:srgbClr val="A50021"/>
                </a:solidFill>
              </a:rPr>
              <a:t>Cleaning Tools after Use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US" dirty="0" smtClean="0"/>
              <a:t>This unit provides most of the safety rules that you should follow when working in a lab that contains </a:t>
            </a:r>
            <a:r>
              <a:rPr lang="en-US" dirty="0" smtClean="0"/>
              <a:t>chemicals and </a:t>
            </a:r>
            <a:r>
              <a:rPr lang="en-US" dirty="0" smtClean="0"/>
              <a:t>hazardous </a:t>
            </a:r>
            <a:r>
              <a:rPr lang="en-US" dirty="0" smtClean="0"/>
              <a:t>materials.  </a:t>
            </a:r>
          </a:p>
          <a:p>
            <a:r>
              <a:rPr lang="en-US" dirty="0" smtClean="0"/>
              <a:t>Many of these rules are common </a:t>
            </a:r>
            <a:r>
              <a:rPr lang="en-US" dirty="0" smtClean="0"/>
              <a:t>sense</a:t>
            </a:r>
            <a:r>
              <a:rPr lang="en-US" dirty="0"/>
              <a:t>.</a:t>
            </a:r>
            <a:endParaRPr lang="en-US" dirty="0" smtClean="0"/>
          </a:p>
          <a:p>
            <a:r>
              <a:rPr lang="en-US" dirty="0" smtClean="0"/>
              <a:t>Applying </a:t>
            </a:r>
            <a:r>
              <a:rPr lang="en-US" dirty="0" smtClean="0"/>
              <a:t>these </a:t>
            </a:r>
            <a:r>
              <a:rPr lang="en-US" dirty="0" smtClean="0"/>
              <a:t>rules at all times, ensures that any environment you work in will be a safe environment.</a:t>
            </a:r>
          </a:p>
          <a:p>
            <a:endParaRPr lang="en-US" dirty="0"/>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Splashes</a:t>
            </a:r>
            <a:endParaRPr lang="en-US" dirty="0"/>
          </a:p>
        </p:txBody>
      </p:sp>
      <p:sp>
        <p:nvSpPr>
          <p:cNvPr id="3" name="Content Placeholder 2"/>
          <p:cNvSpPr>
            <a:spLocks noGrp="1"/>
          </p:cNvSpPr>
          <p:nvPr>
            <p:ph sz="quarter" idx="1"/>
          </p:nvPr>
        </p:nvSpPr>
        <p:spPr>
          <a:xfrm>
            <a:off x="612648" y="1600200"/>
            <a:ext cx="4016502" cy="4495800"/>
          </a:xfrm>
        </p:spPr>
        <p:txBody>
          <a:bodyPr>
            <a:normAutofit/>
          </a:bodyPr>
          <a:lstStyle/>
          <a:p>
            <a:pPr marL="0" indent="0">
              <a:buNone/>
            </a:pPr>
            <a:r>
              <a:rPr lang="en-US" sz="2800" dirty="0" smtClean="0">
                <a:solidFill>
                  <a:schemeClr val="accent6">
                    <a:lumMod val="75000"/>
                  </a:schemeClr>
                </a:solidFill>
              </a:rPr>
              <a:t>If an acid or caustic splashes on you, immediately go to the Safety Shower, pull the chain, and remain under the shower for 30 minutes or until help arrives.</a:t>
            </a:r>
          </a:p>
          <a:p>
            <a:pPr>
              <a:buNone/>
            </a:pPr>
            <a:endParaRPr lang="en-US" sz="2800" dirty="0">
              <a:solidFill>
                <a:schemeClr val="accent6">
                  <a:lumMod val="75000"/>
                </a:schemeClr>
              </a:solidFill>
            </a:endParaRPr>
          </a:p>
        </p:txBody>
      </p:sp>
      <p:pic>
        <p:nvPicPr>
          <p:cNvPr id="4" name="Picture 5" descr="safety-shower"/>
          <p:cNvPicPr>
            <a:picLocks noChangeAspect="1" noChangeArrowheads="1"/>
          </p:cNvPicPr>
          <p:nvPr>
            <p:custDataLst>
              <p:tags r:id="rId1"/>
            </p:custDataLst>
          </p:nvPr>
        </p:nvPicPr>
        <p:blipFill>
          <a:blip r:embed="rId4"/>
          <a:srcRect r="2560" b="1813"/>
          <a:stretch>
            <a:fillRect/>
          </a:stretch>
        </p:blipFill>
        <p:spPr bwMode="auto">
          <a:xfrm>
            <a:off x="5664092" y="1806575"/>
            <a:ext cx="2713254" cy="38608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02300" y="5932488"/>
            <a:ext cx="2646363" cy="26035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a:solidFill>
                  <a:srgbClr val="A50021"/>
                </a:solidFill>
              </a:rPr>
              <a:t>Shower Safety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a:t>
            </a:r>
            <a:r>
              <a:rPr lang="en-US" baseline="-25000" dirty="0" smtClean="0"/>
              <a:t>2</a:t>
            </a:r>
            <a:r>
              <a:rPr lang="en-US" dirty="0" smtClean="0"/>
              <a:t> Fire Suppression Systems</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In case of a chemical fire, a suppression system floods the room as well as adjoining service chases with CO</a:t>
            </a:r>
            <a:r>
              <a:rPr lang="en-US" sz="2400" baseline="-25000" dirty="0" smtClean="0">
                <a:solidFill>
                  <a:schemeClr val="accent6">
                    <a:lumMod val="75000"/>
                  </a:schemeClr>
                </a:solidFill>
              </a:rPr>
              <a:t>2</a:t>
            </a:r>
            <a:r>
              <a:rPr lang="en-US" sz="2400" dirty="0" smtClean="0">
                <a:solidFill>
                  <a:schemeClr val="accent6">
                    <a:lumMod val="75000"/>
                  </a:schemeClr>
                </a:solidFill>
              </a:rPr>
              <a:t>. This removes all the oxygen from the environment.</a:t>
            </a:r>
          </a:p>
          <a:p>
            <a:pPr marL="508000" lvl="1" indent="-508000">
              <a:buFont typeface="Wingdings" pitchFamily="2" charset="2"/>
              <a:buChar char="v"/>
            </a:pPr>
            <a:r>
              <a:rPr lang="en-US" sz="2400" dirty="0" smtClean="0">
                <a:solidFill>
                  <a:schemeClr val="accent6">
                    <a:lumMod val="75000"/>
                  </a:schemeClr>
                </a:solidFill>
              </a:rPr>
              <a:t>When a fire suppression system is activated, get out of the facility as safely and quickly as possible. Make sure your buddy is with you!</a:t>
            </a:r>
          </a:p>
          <a:p>
            <a:pPr marL="508000" lvl="1" indent="-508000">
              <a:buFont typeface="Wingdings" pitchFamily="2" charset="2"/>
              <a:buChar char="v"/>
            </a:pPr>
            <a:r>
              <a:rPr lang="en-US" sz="2400" dirty="0" smtClean="0">
                <a:solidFill>
                  <a:schemeClr val="accent6">
                    <a:lumMod val="75000"/>
                  </a:schemeClr>
                </a:solidFill>
              </a:rPr>
              <a:t>Never enter the facility if the fire suppression system has been activated.</a:t>
            </a:r>
          </a:p>
          <a:p>
            <a:pPr marL="508000" lvl="1" indent="-508000">
              <a:buFont typeface="Wingdings" pitchFamily="2" charset="2"/>
              <a:buChar char="v"/>
            </a:pPr>
            <a:r>
              <a:rPr lang="en-US" sz="2400" dirty="0" smtClean="0">
                <a:solidFill>
                  <a:schemeClr val="accent6">
                    <a:lumMod val="75000"/>
                  </a:schemeClr>
                </a:solidFill>
              </a:rPr>
              <a:t>Wait until the Fire Department and proper personal have said that it is safe to re-enter. </a:t>
            </a:r>
          </a:p>
          <a:p>
            <a:endParaRPr lang="en-US" dirty="0">
              <a:solidFill>
                <a:schemeClr val="accent6">
                  <a:lumMod val="7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OSHA Compliance</a:t>
            </a:r>
            <a:endParaRPr lang="en-US" dirty="0"/>
          </a:p>
        </p:txBody>
      </p:sp>
      <p:sp>
        <p:nvSpPr>
          <p:cNvPr id="3" name="Content Placeholder 2"/>
          <p:cNvSpPr>
            <a:spLocks noGrp="1"/>
          </p:cNvSpPr>
          <p:nvPr>
            <p:ph sz="quarter" idx="1"/>
          </p:nvPr>
        </p:nvSpPr>
        <p:spPr/>
        <p:txBody>
          <a:bodyPr>
            <a:normAutofit/>
          </a:bodyPr>
          <a:lstStyle/>
          <a:p>
            <a:pPr marL="508000" lvl="1" indent="-508000">
              <a:buFont typeface="Wingdings" pitchFamily="2" charset="2"/>
              <a:buChar char="v"/>
            </a:pPr>
            <a:r>
              <a:rPr lang="en-US" dirty="0" smtClean="0">
                <a:solidFill>
                  <a:schemeClr val="accent6">
                    <a:lumMod val="75000"/>
                  </a:schemeClr>
                </a:solidFill>
              </a:rPr>
              <a:t>Never work in an unsafe area.</a:t>
            </a:r>
          </a:p>
          <a:p>
            <a:pPr marL="508000" lvl="1" indent="-508000">
              <a:buFont typeface="Wingdings" pitchFamily="2" charset="2"/>
              <a:buChar char="v"/>
            </a:pPr>
            <a:r>
              <a:rPr lang="en-US" dirty="0" smtClean="0">
                <a:solidFill>
                  <a:schemeClr val="accent6">
                    <a:lumMod val="75000"/>
                  </a:schemeClr>
                </a:solidFill>
              </a:rPr>
              <a:t>Always know the evacuation routes.</a:t>
            </a:r>
          </a:p>
          <a:p>
            <a:pPr marL="508000" lvl="1" indent="-508000">
              <a:buFont typeface="Wingdings" pitchFamily="2" charset="2"/>
              <a:buChar char="v"/>
            </a:pPr>
            <a:r>
              <a:rPr lang="en-US" dirty="0" smtClean="0">
                <a:solidFill>
                  <a:schemeClr val="accent6">
                    <a:lumMod val="75000"/>
                  </a:schemeClr>
                </a:solidFill>
              </a:rPr>
              <a:t>Always be aware of your surroundings.</a:t>
            </a:r>
          </a:p>
          <a:p>
            <a:pPr marL="508000" lvl="1" indent="-508000">
              <a:buFont typeface="Wingdings" pitchFamily="2" charset="2"/>
              <a:buChar char="v"/>
            </a:pPr>
            <a:r>
              <a:rPr lang="en-US" dirty="0" smtClean="0">
                <a:solidFill>
                  <a:schemeClr val="accent6">
                    <a:lumMod val="75000"/>
                  </a:schemeClr>
                </a:solidFill>
              </a:rPr>
              <a:t>Always use appropriate PPE where required. </a:t>
            </a:r>
          </a:p>
          <a:p>
            <a:pPr marL="508000" lvl="1" indent="-508000">
              <a:buFont typeface="Wingdings" pitchFamily="2" charset="2"/>
              <a:buChar char="v"/>
            </a:pPr>
            <a:r>
              <a:rPr lang="en-US" dirty="0" smtClean="0">
                <a:solidFill>
                  <a:schemeClr val="accent6">
                    <a:lumMod val="75000"/>
                  </a:schemeClr>
                </a:solidFill>
              </a:rPr>
              <a:t>Report any unsafe work conditions immediately. </a:t>
            </a:r>
          </a:p>
          <a:p>
            <a:pPr marL="508000" lvl="1" indent="-508000">
              <a:buFont typeface="Wingdings" pitchFamily="2" charset="2"/>
              <a:buChar char="v"/>
            </a:pPr>
            <a:r>
              <a:rPr lang="en-US" dirty="0" smtClean="0">
                <a:solidFill>
                  <a:schemeClr val="accent6">
                    <a:lumMod val="75000"/>
                  </a:schemeClr>
                </a:solidFill>
              </a:rPr>
              <a:t>Report any unsafe work habits immediately.</a:t>
            </a:r>
          </a:p>
          <a:p>
            <a:pPr marL="508000" lvl="1" indent="-508000">
              <a:buFont typeface="Wingdings" pitchFamily="2" charset="2"/>
              <a:buChar char="v"/>
            </a:pPr>
            <a:r>
              <a:rPr lang="en-US" dirty="0" smtClean="0">
                <a:solidFill>
                  <a:schemeClr val="accent6">
                    <a:lumMod val="75000"/>
                  </a:schemeClr>
                </a:solidFill>
              </a:rPr>
              <a:t>Report any life endangering issues immediately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Putting It All Together</a:t>
            </a:r>
            <a:endParaRPr lang="en-US" dirty="0"/>
          </a:p>
        </p:txBody>
      </p:sp>
      <p:sp>
        <p:nvSpPr>
          <p:cNvPr id="3" name="Content Placeholder 2"/>
          <p:cNvSpPr>
            <a:spLocks noGrp="1"/>
          </p:cNvSpPr>
          <p:nvPr>
            <p:ph sz="quarter" idx="1"/>
          </p:nvPr>
        </p:nvSpPr>
        <p:spPr/>
        <p:txBody>
          <a:bodyPr>
            <a:normAutofit lnSpcReduction="10000"/>
          </a:bodyPr>
          <a:lstStyle/>
          <a:p>
            <a:pPr marL="0" indent="0">
              <a:buNone/>
            </a:pPr>
            <a:r>
              <a:rPr lang="en-US" sz="2800" dirty="0" smtClean="0">
                <a:solidFill>
                  <a:schemeClr val="accent6">
                    <a:lumMod val="75000"/>
                  </a:schemeClr>
                </a:solidFill>
              </a:rPr>
              <a:t>Your supervisor has instructed you to go into the lab and check all wet benches (solvent and acid benches) for splashes and cleanliness.  </a:t>
            </a:r>
          </a:p>
          <a:p>
            <a:pPr marL="0" indent="0">
              <a:buNone/>
            </a:pPr>
            <a:r>
              <a:rPr lang="en-US" sz="2800" dirty="0" smtClean="0">
                <a:solidFill>
                  <a:schemeClr val="accent6">
                    <a:lumMod val="75000"/>
                  </a:schemeClr>
                </a:solidFill>
              </a:rPr>
              <a:t>It's been a couple of weeks since you have been in the lab and you know that some things have been moved around.  </a:t>
            </a:r>
          </a:p>
          <a:p>
            <a:pPr marL="0" indent="0">
              <a:buNone/>
            </a:pPr>
            <a:endParaRPr lang="en-US" sz="2800" dirty="0" smtClean="0">
              <a:solidFill>
                <a:schemeClr val="accent6">
                  <a:lumMod val="75000"/>
                </a:schemeClr>
              </a:solidFill>
            </a:endParaRPr>
          </a:p>
          <a:p>
            <a:pPr marL="0" indent="0">
              <a:buNone/>
            </a:pPr>
            <a:r>
              <a:rPr lang="en-US" sz="2800" dirty="0" smtClean="0">
                <a:solidFill>
                  <a:schemeClr val="accent6">
                    <a:lumMod val="75000"/>
                  </a:schemeClr>
                </a:solidFill>
              </a:rPr>
              <a:t>List the safety rules that you would apply and the sequence that you would follow to complete this task.</a:t>
            </a:r>
            <a:endParaRPr lang="en-US" sz="2800" dirty="0">
              <a:solidFill>
                <a:schemeClr val="accent6">
                  <a:lumMod val="75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r>
              <a:rPr lang="en-US" dirty="0" smtClean="0">
                <a:solidFill>
                  <a:schemeClr val="accent6">
                    <a:lumMod val="75000"/>
                  </a:schemeClr>
                </a:solidFill>
              </a:rPr>
              <a:t>All labs, manufacturing facilities and research facilities require that anyone who enters the area apply appropriate safety rules.  </a:t>
            </a:r>
          </a:p>
          <a:p>
            <a:r>
              <a:rPr lang="en-US" dirty="0" smtClean="0">
                <a:solidFill>
                  <a:schemeClr val="accent6">
                    <a:lumMod val="75000"/>
                  </a:schemeClr>
                </a:solidFill>
              </a:rPr>
              <a:t>Each facility has different chemicals but they all have the same basic rules.  </a:t>
            </a:r>
          </a:p>
          <a:p>
            <a:r>
              <a:rPr lang="en-US" b="1" dirty="0" smtClean="0">
                <a:solidFill>
                  <a:schemeClr val="accent6">
                    <a:lumMod val="75000"/>
                  </a:schemeClr>
                </a:solidFill>
              </a:rPr>
              <a:t>Know the rules!  Apply the rules!</a:t>
            </a:r>
          </a:p>
          <a:p>
            <a:endParaRPr lang="en-US" dirty="0">
              <a:solidFill>
                <a:schemeClr val="accent6">
                  <a:lumMod val="75000"/>
                </a:schemeClr>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solidFill>
                  <a:schemeClr val="accent6">
                    <a:lumMod val="75000"/>
                  </a:schemeClr>
                </a:solidFill>
              </a:rPr>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solidFill>
                <a:schemeClr val="accent6">
                  <a:lumMod val="75000"/>
                </a:schemeClr>
              </a:solidFill>
            </a:endParaRPr>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77500" lnSpcReduction="20000"/>
          </a:bodyPr>
          <a:lstStyle/>
          <a:p>
            <a:pPr algn="ctr"/>
            <a:r>
              <a:rPr lang="en-US" sz="2000" dirty="0"/>
              <a:t>Made possible through grants from the National Science Foundation Department of Undergraduate Education #0830384, 0902411, and 1205138</a:t>
            </a:r>
            <a:r>
              <a:rPr lang="en-US" sz="2000" dirty="0" smtClean="0"/>
              <a:t>.</a:t>
            </a:r>
            <a:r>
              <a:rPr lang="en-US" sz="2000" dirty="0"/>
              <a:t> </a:t>
            </a:r>
          </a:p>
          <a:p>
            <a:pPr algn="ctr"/>
            <a:r>
              <a:rPr lang="en-US" sz="2000" dirty="0"/>
              <a:t>Any opinions, findings and conclusions or recommendations expressed in this material are those of the authors and creators, and do not necessarily reflect the views of the National Science Foundation.</a:t>
            </a:r>
          </a:p>
          <a:p>
            <a:pPr algn="ctr"/>
            <a:r>
              <a:rPr lang="en-US" sz="2000" b="1" dirty="0"/>
              <a:t> </a:t>
            </a:r>
            <a:endParaRPr lang="en-US" sz="2000" dirty="0"/>
          </a:p>
          <a:p>
            <a:pPr algn="ctr"/>
            <a:r>
              <a:rPr lang="en-US" sz="2000" dirty="0"/>
              <a:t>Southwest Center for Microsystems Education (SCME) NSF ATE Center</a:t>
            </a:r>
          </a:p>
          <a:p>
            <a:pPr algn="ctr"/>
            <a:r>
              <a:rPr lang="en-US" sz="2000" dirty="0"/>
              <a:t>© 2009 Regents of the University of New Mexico</a:t>
            </a:r>
          </a:p>
          <a:p>
            <a:pPr algn="ctr"/>
            <a:r>
              <a:rPr lang="en-US" sz="2000" dirty="0"/>
              <a:t> </a:t>
            </a:r>
          </a:p>
          <a:p>
            <a:pPr algn="ctr"/>
            <a:r>
              <a:rPr lang="en-US" sz="2000" dirty="0"/>
              <a:t>Content is protected by the CC Attribution Non-Commercial Share Alike license.</a:t>
            </a:r>
          </a:p>
          <a:p>
            <a:pPr algn="ctr"/>
            <a:r>
              <a:rPr lang="en-US" sz="2000" dirty="0"/>
              <a:t> </a:t>
            </a:r>
          </a:p>
          <a:p>
            <a:pPr algn="ctr"/>
            <a:r>
              <a:rPr lang="en-US" sz="2000" dirty="0"/>
              <a:t>Website:  </a:t>
            </a:r>
            <a:r>
              <a:rPr lang="en-US" sz="2000" u="sng" dirty="0">
                <a:hlinkClick r:id="rId2"/>
              </a:rPr>
              <a:t>www.scme-nm.org</a:t>
            </a:r>
            <a:endParaRPr lang="en-US" sz="2000" dirty="0"/>
          </a:p>
          <a:p>
            <a:pPr algn="ctr"/>
            <a:endParaRPr lang="en-US" sz="20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70467" y="6346240"/>
            <a:ext cx="1291377" cy="369332"/>
          </a:xfrm>
          <a:prstGeom prst="rect">
            <a:avLst/>
          </a:prstGeom>
          <a:noFill/>
        </p:spPr>
        <p:txBody>
          <a:bodyPr wrap="none" rtlCol="0">
            <a:spAutoFit/>
          </a:bodyPr>
          <a:lstStyle/>
          <a:p>
            <a:r>
              <a:rPr lang="en-US" dirty="0" smtClean="0"/>
              <a:t>March 2017</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r>
              <a:rPr lang="en-US" dirty="0" smtClean="0"/>
              <a:t>Given a real life situation, state the chemical lab safety rules that one would be required to follow in order to maintain a safe environment for employees and product.</a:t>
            </a:r>
          </a:p>
          <a:p>
            <a:endParaRPr lang="en-US" dirty="0"/>
          </a:p>
        </p:txBody>
      </p:sp>
      <p:sp>
        <p:nvSpPr>
          <p:cNvPr id="3" name="Title 2"/>
          <p:cNvSpPr>
            <a:spLocks noGrp="1"/>
          </p:cNvSpPr>
          <p:nvPr>
            <p:ph type="title"/>
          </p:nvPr>
        </p:nvSpPr>
        <p:spPr/>
        <p:txBody>
          <a:bodyPr/>
          <a:lstStyle/>
          <a:p>
            <a:r>
              <a:rPr lang="en-US" dirty="0" smtClean="0"/>
              <a:t>Objective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have rules?</a:t>
            </a:r>
            <a:endParaRPr lang="en-US" dirty="0"/>
          </a:p>
        </p:txBody>
      </p:sp>
      <p:sp>
        <p:nvSpPr>
          <p:cNvPr id="3" name="Content Placeholder 2"/>
          <p:cNvSpPr>
            <a:spLocks noGrp="1"/>
          </p:cNvSpPr>
          <p:nvPr>
            <p:ph sz="quarter" idx="1"/>
          </p:nvPr>
        </p:nvSpPr>
        <p:spPr>
          <a:xfrm>
            <a:off x="631698" y="1552575"/>
            <a:ext cx="8153400" cy="4495800"/>
          </a:xfrm>
        </p:spPr>
        <p:txBody>
          <a:bodyPr>
            <a:normAutofit fontScale="77500" lnSpcReduction="20000"/>
          </a:bodyPr>
          <a:lstStyle/>
          <a:p>
            <a:pPr marL="0" indent="0">
              <a:buNone/>
            </a:pPr>
            <a:r>
              <a:rPr lang="en-US" i="1" dirty="0" smtClean="0"/>
              <a:t>Would it be safe to drive a car without knowing the rules of the road?  </a:t>
            </a:r>
          </a:p>
          <a:p>
            <a:pPr marL="0" indent="0">
              <a:buNone/>
            </a:pPr>
            <a:r>
              <a:rPr lang="en-US" b="1" dirty="0" smtClean="0"/>
              <a:t>Of course not!  </a:t>
            </a:r>
          </a:p>
          <a:p>
            <a:pPr marL="0" indent="0">
              <a:buNone/>
            </a:pPr>
            <a:endParaRPr lang="en-US" dirty="0" smtClean="0"/>
          </a:p>
          <a:p>
            <a:pPr marL="0" indent="0">
              <a:buNone/>
            </a:pPr>
            <a:r>
              <a:rPr lang="en-US" dirty="0" smtClean="0"/>
              <a:t>It's the people that don't apply these rules that cause accidents.  Yes, accidents can still occur, but running red lights and stops signs increase the chance for accidents to happen.  </a:t>
            </a:r>
          </a:p>
          <a:p>
            <a:pPr marL="0" indent="0">
              <a:buNone/>
            </a:pPr>
            <a:r>
              <a:rPr lang="en-US" dirty="0" smtClean="0"/>
              <a:t> </a:t>
            </a:r>
          </a:p>
          <a:p>
            <a:pPr marL="0" indent="0">
              <a:buNone/>
            </a:pPr>
            <a:r>
              <a:rPr lang="en-US" dirty="0" smtClean="0"/>
              <a:t>The same situation applies in a laboratory or manufacturing facility.  Those who apply the rules help to create and maintain a safe environment.  Those who don't, create a hazard for everyone.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Need to Know</a:t>
            </a:r>
            <a:endParaRPr lang="en-US" dirty="0"/>
          </a:p>
        </p:txBody>
      </p:sp>
      <p:sp>
        <p:nvSpPr>
          <p:cNvPr id="3" name="Content Placeholder 2"/>
          <p:cNvSpPr>
            <a:spLocks noGrp="1"/>
          </p:cNvSpPr>
          <p:nvPr>
            <p:ph sz="quarter" idx="1"/>
          </p:nvPr>
        </p:nvSpPr>
        <p:spPr/>
        <p:txBody>
          <a:bodyPr/>
          <a:lstStyle/>
          <a:p>
            <a:pPr marL="0" indent="0">
              <a:buNone/>
            </a:pPr>
            <a:r>
              <a:rPr lang="en-US" sz="2800" dirty="0" smtClean="0"/>
              <a:t>Employers, employees, students, instructors – anyone working with or around chemicals </a:t>
            </a:r>
          </a:p>
          <a:p>
            <a:pPr>
              <a:buClr>
                <a:schemeClr val="accent6">
                  <a:lumMod val="75000"/>
                </a:schemeClr>
              </a:buClr>
            </a:pPr>
            <a:r>
              <a:rPr lang="en-US" sz="2800" dirty="0" smtClean="0"/>
              <a:t>must understand what they are working with, </a:t>
            </a:r>
          </a:p>
          <a:p>
            <a:pPr>
              <a:buClr>
                <a:schemeClr val="accent6">
                  <a:lumMod val="75000"/>
                </a:schemeClr>
              </a:buClr>
            </a:pPr>
            <a:r>
              <a:rPr lang="en-US" sz="2800" dirty="0" smtClean="0"/>
              <a:t>must know how to protect themselves and others, and </a:t>
            </a:r>
          </a:p>
          <a:p>
            <a:pPr>
              <a:buClr>
                <a:schemeClr val="accent6">
                  <a:lumMod val="75000"/>
                </a:schemeClr>
              </a:buClr>
            </a:pPr>
            <a:r>
              <a:rPr lang="en-US" sz="2800" dirty="0" smtClean="0"/>
              <a:t>must have access to and be able to interpret information about the chemicals in their work or educational environment.  </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Lab Safety Rules</a:t>
            </a:r>
            <a:endParaRPr lang="en-US" dirty="0"/>
          </a:p>
        </p:txBody>
      </p:sp>
      <p:sp>
        <p:nvSpPr>
          <p:cNvPr id="3" name="Content Placeholder 2"/>
          <p:cNvSpPr>
            <a:spLocks noGrp="1"/>
          </p:cNvSpPr>
          <p:nvPr>
            <p:ph sz="quarter" idx="1"/>
          </p:nvPr>
        </p:nvSpPr>
        <p:spPr>
          <a:xfrm>
            <a:off x="612648" y="1600200"/>
            <a:ext cx="4597527" cy="4495800"/>
          </a:xfrm>
        </p:spPr>
        <p:txBody>
          <a:bodyPr>
            <a:normAutofit/>
          </a:bodyPr>
          <a:lstStyle/>
          <a:p>
            <a:pPr marL="508000" lvl="1" indent="-508000">
              <a:buFont typeface="Wingdings" pitchFamily="2" charset="2"/>
              <a:buChar char="v"/>
            </a:pPr>
            <a:r>
              <a:rPr lang="en-US" sz="2400" dirty="0" smtClean="0">
                <a:solidFill>
                  <a:schemeClr val="accent6">
                    <a:lumMod val="75000"/>
                  </a:schemeClr>
                </a:solidFill>
              </a:rPr>
              <a:t>Always look for any dangers upon entering.</a:t>
            </a:r>
          </a:p>
          <a:p>
            <a:pPr marL="508000" lvl="1" indent="-508000">
              <a:buFont typeface="Wingdings" pitchFamily="2" charset="2"/>
              <a:buChar char="v"/>
            </a:pPr>
            <a:r>
              <a:rPr lang="en-US" sz="2400" dirty="0" smtClean="0">
                <a:solidFill>
                  <a:schemeClr val="accent6">
                    <a:lumMod val="75000"/>
                  </a:schemeClr>
                </a:solidFill>
              </a:rPr>
              <a:t>Locate the Emergency Exits, study the evacuation plan.</a:t>
            </a:r>
          </a:p>
          <a:p>
            <a:pPr marL="508000" lvl="1" indent="-508000">
              <a:buFont typeface="Wingdings" pitchFamily="2" charset="2"/>
              <a:buChar char="v"/>
            </a:pPr>
            <a:r>
              <a:rPr lang="en-US" sz="2400" dirty="0" smtClean="0">
                <a:solidFill>
                  <a:schemeClr val="accent6">
                    <a:lumMod val="75000"/>
                  </a:schemeClr>
                </a:solidFill>
              </a:rPr>
              <a:t>Locate safety showers, eye wash stations and First Aid kits.</a:t>
            </a:r>
          </a:p>
          <a:p>
            <a:pPr marL="508000" lvl="1" indent="-508000">
              <a:buFont typeface="Wingdings" pitchFamily="2" charset="2"/>
              <a:buChar char="v"/>
            </a:pPr>
            <a:r>
              <a:rPr lang="en-US" sz="2400" dirty="0" smtClean="0">
                <a:solidFill>
                  <a:schemeClr val="accent6">
                    <a:lumMod val="75000"/>
                  </a:schemeClr>
                </a:solidFill>
              </a:rPr>
              <a:t>No horseplay.</a:t>
            </a:r>
          </a:p>
          <a:p>
            <a:pPr marL="508000" lvl="1" indent="-508000">
              <a:buFont typeface="Wingdings" pitchFamily="2" charset="2"/>
              <a:buChar char="v"/>
            </a:pPr>
            <a:r>
              <a:rPr lang="en-US" sz="2400" dirty="0" smtClean="0">
                <a:solidFill>
                  <a:schemeClr val="accent6">
                    <a:lumMod val="75000"/>
                  </a:schemeClr>
                </a:solidFill>
              </a:rPr>
              <a:t>Develop an attitude of safety awareness!  Safety First!</a:t>
            </a:r>
          </a:p>
          <a:p>
            <a:endParaRPr lang="en-US" sz="2800" dirty="0">
              <a:solidFill>
                <a:schemeClr val="tx2"/>
              </a:solidFill>
            </a:endParaRPr>
          </a:p>
        </p:txBody>
      </p:sp>
      <p:pic>
        <p:nvPicPr>
          <p:cNvPr id="4" name="Picture 5" descr="eyewash"/>
          <p:cNvPicPr>
            <a:picLocks noChangeAspect="1" noChangeArrowheads="1"/>
          </p:cNvPicPr>
          <p:nvPr>
            <p:custDataLst>
              <p:tags r:id="rId1"/>
            </p:custDataLst>
          </p:nvPr>
        </p:nvPicPr>
        <p:blipFill>
          <a:blip r:embed="rId4"/>
          <a:srcRect r="2688" b="2121"/>
          <a:stretch>
            <a:fillRect/>
          </a:stretch>
        </p:blipFill>
        <p:spPr bwMode="auto">
          <a:xfrm>
            <a:off x="5429250" y="1754188"/>
            <a:ext cx="3390900" cy="241776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005513" y="4437063"/>
            <a:ext cx="2846387" cy="26035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dirty="0">
                <a:solidFill>
                  <a:schemeClr val="tx2"/>
                </a:solidFill>
              </a:rPr>
              <a:t>Eye wash Station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Chemical Safety</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Treat all chemicals and gases with the greatest respect.</a:t>
            </a:r>
          </a:p>
          <a:p>
            <a:pPr marL="508000" lvl="1" indent="-508000">
              <a:buFont typeface="Wingdings" pitchFamily="2" charset="2"/>
              <a:buChar char="v"/>
            </a:pPr>
            <a:r>
              <a:rPr lang="en-US" sz="2400" dirty="0" smtClean="0">
                <a:solidFill>
                  <a:schemeClr val="accent6">
                    <a:lumMod val="75000"/>
                  </a:schemeClr>
                </a:solidFill>
              </a:rPr>
              <a:t>Avoid the use of contact lenses while working with chemicals - even under splash goggles.</a:t>
            </a:r>
          </a:p>
          <a:p>
            <a:pPr marL="508000" lvl="1" indent="-508000">
              <a:buFont typeface="Wingdings" pitchFamily="2" charset="2"/>
              <a:buChar char="v"/>
            </a:pPr>
            <a:r>
              <a:rPr lang="en-US" sz="2400" dirty="0" smtClean="0">
                <a:solidFill>
                  <a:schemeClr val="accent6">
                    <a:lumMod val="75000"/>
                  </a:schemeClr>
                </a:solidFill>
              </a:rPr>
              <a:t>If you are pregnant, check to ensure that it is safe for you to be in the facility.  </a:t>
            </a:r>
          </a:p>
          <a:p>
            <a:pPr marL="508000" lvl="1" indent="-508000">
              <a:buFont typeface="Wingdings" pitchFamily="2" charset="2"/>
              <a:buChar char="v"/>
            </a:pPr>
            <a:r>
              <a:rPr lang="en-US" sz="2400" dirty="0" smtClean="0">
                <a:solidFill>
                  <a:schemeClr val="accent6">
                    <a:lumMod val="75000"/>
                  </a:schemeClr>
                </a:solidFill>
              </a:rPr>
              <a:t>USE THE BUDDY SYSTEM.  Work within sight and hearing of at least one other person who is familiar with the kind of work you are doing.</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MSDS and Chemical Labels</a:t>
            </a:r>
            <a:endParaRPr lang="en-US" dirty="0"/>
          </a:p>
        </p:txBody>
      </p:sp>
      <p:sp>
        <p:nvSpPr>
          <p:cNvPr id="3" name="Content Placeholder 2"/>
          <p:cNvSpPr>
            <a:spLocks noGrp="1"/>
          </p:cNvSpPr>
          <p:nvPr>
            <p:ph sz="quarter" idx="1"/>
          </p:nvPr>
        </p:nvSpPr>
        <p:spPr>
          <a:xfrm>
            <a:off x="612648" y="1600200"/>
            <a:ext cx="4864227" cy="4495800"/>
          </a:xfrm>
        </p:spPr>
        <p:txBody>
          <a:bodyPr/>
          <a:lstStyle/>
          <a:p>
            <a:pPr marL="508000" lvl="1" indent="-508000">
              <a:buFont typeface="Wingdings" pitchFamily="2" charset="2"/>
              <a:buChar char="v"/>
            </a:pPr>
            <a:r>
              <a:rPr lang="en-US" sz="2400" dirty="0" smtClean="0">
                <a:solidFill>
                  <a:schemeClr val="accent6">
                    <a:lumMod val="75000"/>
                  </a:schemeClr>
                </a:solidFill>
              </a:rPr>
              <a:t>Study the MSDS for chemicals  in your area.  </a:t>
            </a:r>
          </a:p>
          <a:p>
            <a:pPr marL="508000" lvl="1" indent="-508000">
              <a:buFont typeface="Wingdings" pitchFamily="2" charset="2"/>
              <a:buChar char="v"/>
            </a:pPr>
            <a:r>
              <a:rPr lang="en-US" sz="2400" dirty="0" smtClean="0">
                <a:solidFill>
                  <a:schemeClr val="accent6">
                    <a:lumMod val="75000"/>
                  </a:schemeClr>
                </a:solidFill>
              </a:rPr>
              <a:t>Read all labels carefully.  Do NOT use a chemical if it has no label.</a:t>
            </a:r>
          </a:p>
          <a:p>
            <a:pPr marL="508000" lvl="1" indent="-508000">
              <a:buFont typeface="Wingdings" pitchFamily="2" charset="2"/>
              <a:buChar char="v"/>
            </a:pPr>
            <a:r>
              <a:rPr lang="en-US" sz="2400" dirty="0" smtClean="0">
                <a:solidFill>
                  <a:schemeClr val="accent6">
                    <a:lumMod val="75000"/>
                  </a:schemeClr>
                </a:solidFill>
              </a:rPr>
              <a:t>Ensure all chemical containers have the proper label.</a:t>
            </a:r>
          </a:p>
          <a:p>
            <a:pPr marL="508000" lvl="1" indent="-508000">
              <a:buFont typeface="Wingdings" pitchFamily="2" charset="2"/>
              <a:buChar char="v"/>
            </a:pPr>
            <a:r>
              <a:rPr lang="en-US" sz="2400" dirty="0" smtClean="0">
                <a:solidFill>
                  <a:schemeClr val="accent6">
                    <a:lumMod val="75000"/>
                  </a:schemeClr>
                </a:solidFill>
              </a:rPr>
              <a:t>Never obscure, deface, or remove any label.</a:t>
            </a:r>
          </a:p>
          <a:p>
            <a:endParaRPr lang="en-US" dirty="0">
              <a:solidFill>
                <a:schemeClr val="tx2"/>
              </a:solidFill>
            </a:endParaRPr>
          </a:p>
        </p:txBody>
      </p:sp>
      <p:pic>
        <p:nvPicPr>
          <p:cNvPr id="4" name="Picture 5" descr="acid_bottle"/>
          <p:cNvPicPr>
            <a:picLocks noChangeAspect="1" noChangeArrowheads="1"/>
          </p:cNvPicPr>
          <p:nvPr>
            <p:custDataLst>
              <p:tags r:id="rId1"/>
            </p:custDataLst>
          </p:nvPr>
        </p:nvPicPr>
        <p:blipFill>
          <a:blip r:embed="rId4"/>
          <a:srcRect r="2535" b="2111"/>
          <a:stretch>
            <a:fillRect/>
          </a:stretch>
        </p:blipFill>
        <p:spPr bwMode="auto">
          <a:xfrm>
            <a:off x="6348413" y="1778000"/>
            <a:ext cx="2014537" cy="28702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281738" y="4892675"/>
            <a:ext cx="2066925" cy="26035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dirty="0">
                <a:solidFill>
                  <a:srgbClr val="A50021"/>
                </a:solidFill>
              </a:rPr>
              <a:t>Chemical Label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Around Chemicals</a:t>
            </a:r>
            <a:endParaRPr lang="en-US" dirty="0"/>
          </a:p>
        </p:txBody>
      </p:sp>
      <p:sp>
        <p:nvSpPr>
          <p:cNvPr id="3" name="Content Placeholder 2"/>
          <p:cNvSpPr>
            <a:spLocks noGrp="1"/>
          </p:cNvSpPr>
          <p:nvPr>
            <p:ph sz="quarter" idx="1"/>
          </p:nvPr>
        </p:nvSpPr>
        <p:spPr/>
        <p:txBody>
          <a:bodyPr/>
          <a:lstStyle/>
          <a:p>
            <a:pPr marL="508000" lvl="1" indent="-508000">
              <a:buFont typeface="Wingdings" pitchFamily="2" charset="2"/>
              <a:buChar char="v"/>
            </a:pPr>
            <a:r>
              <a:rPr lang="en-US" sz="2400" dirty="0" smtClean="0">
                <a:solidFill>
                  <a:schemeClr val="accent6">
                    <a:lumMod val="75000"/>
                  </a:schemeClr>
                </a:solidFill>
              </a:rPr>
              <a:t>NEVER touch, smell, or taste an unknown liquid, gas, or solid.</a:t>
            </a:r>
          </a:p>
          <a:p>
            <a:pPr marL="508000" lvl="1" indent="-508000">
              <a:buFont typeface="Wingdings" pitchFamily="2" charset="2"/>
              <a:buChar char="v"/>
            </a:pPr>
            <a:r>
              <a:rPr lang="en-US" sz="2400" dirty="0" smtClean="0">
                <a:solidFill>
                  <a:schemeClr val="accent6">
                    <a:lumMod val="75000"/>
                  </a:schemeClr>
                </a:solidFill>
              </a:rPr>
              <a:t>When working with chemicals, never touch your face or any exposed skin.</a:t>
            </a:r>
          </a:p>
          <a:p>
            <a:pPr marL="508000" lvl="1" indent="-508000">
              <a:buFont typeface="Wingdings" pitchFamily="2" charset="2"/>
              <a:buChar char="v"/>
            </a:pPr>
            <a:r>
              <a:rPr lang="en-US" sz="2400" dirty="0" smtClean="0">
                <a:solidFill>
                  <a:schemeClr val="accent6">
                    <a:lumMod val="75000"/>
                  </a:schemeClr>
                </a:solidFill>
              </a:rPr>
              <a:t>Do not eat, drink, or smoke when working around chemicals. </a:t>
            </a:r>
          </a:p>
          <a:p>
            <a:pPr marL="508000" lvl="1" indent="-508000">
              <a:buFont typeface="Wingdings" pitchFamily="2" charset="2"/>
              <a:buChar char="v"/>
            </a:pPr>
            <a:r>
              <a:rPr lang="en-US" sz="2400" dirty="0" smtClean="0">
                <a:solidFill>
                  <a:schemeClr val="accent6">
                    <a:lumMod val="75000"/>
                  </a:schemeClr>
                </a:solidFill>
              </a:rPr>
              <a:t>Do not store foodstuffs, cigarettes, gum, etc. where they could be contaminated.</a:t>
            </a:r>
          </a:p>
          <a:p>
            <a:pPr marL="508000" lvl="1" indent="-508000">
              <a:buFont typeface="Wingdings" pitchFamily="2" charset="2"/>
              <a:buChar char="v"/>
            </a:pPr>
            <a:r>
              <a:rPr lang="en-US" sz="2400" dirty="0" smtClean="0">
                <a:solidFill>
                  <a:schemeClr val="accent6">
                    <a:lumMod val="75000"/>
                  </a:schemeClr>
                </a:solidFill>
              </a:rPr>
              <a:t>Do not touch anything with chemically contaminated safety equipment or tools.  </a:t>
            </a:r>
          </a:p>
          <a:p>
            <a:pPr marL="508000" lvl="1" indent="-508000">
              <a:buFont typeface="Wingdings" pitchFamily="2" charset="2"/>
              <a:buChar char="v"/>
            </a:pPr>
            <a:r>
              <a:rPr lang="en-US" sz="2400" dirty="0" smtClean="0">
                <a:solidFill>
                  <a:schemeClr val="accent6">
                    <a:lumMod val="75000"/>
                  </a:schemeClr>
                </a:solidFill>
              </a:rPr>
              <a:t>Never use sharp objects around chemical bottles. </a:t>
            </a:r>
          </a:p>
          <a:p>
            <a:endParaRPr lang="en-US" dirty="0">
              <a:solidFill>
                <a:schemeClr val="accent6">
                  <a:lumMod val="75000"/>
                </a:schemeClr>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82</TotalTime>
  <Words>1436</Words>
  <Application>Microsoft Macintosh PowerPoint</Application>
  <PresentationFormat>On-screen Show (4:3)</PresentationFormat>
  <Paragraphs>144</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scme3</vt:lpstr>
      <vt:lpstr>Chemical Lab Safety Rules</vt:lpstr>
      <vt:lpstr>Unit Overview</vt:lpstr>
      <vt:lpstr>Objective</vt:lpstr>
      <vt:lpstr>Why do we have rules?</vt:lpstr>
      <vt:lpstr>What We Need to Know</vt:lpstr>
      <vt:lpstr>General Lab Safety Rules</vt:lpstr>
      <vt:lpstr>General Chemical Safety</vt:lpstr>
      <vt:lpstr>MSDS and Chemical Labels</vt:lpstr>
      <vt:lpstr>Working Around Chemicals</vt:lpstr>
      <vt:lpstr>Working Around Gases</vt:lpstr>
      <vt:lpstr>Before Working with a Chemical</vt:lpstr>
      <vt:lpstr>Transferring Chemicals</vt:lpstr>
      <vt:lpstr>Pouring Chemicals</vt:lpstr>
      <vt:lpstr>Working with Flammables</vt:lpstr>
      <vt:lpstr>Working with Corrosives</vt:lpstr>
      <vt:lpstr>Storing Chemicals</vt:lpstr>
      <vt:lpstr>Disposing of Chemicals</vt:lpstr>
      <vt:lpstr>Waste Disposal</vt:lpstr>
      <vt:lpstr>Spills of Leaks</vt:lpstr>
      <vt:lpstr>Splashes</vt:lpstr>
      <vt:lpstr>CO2 Fire Suppression Systems</vt:lpstr>
      <vt:lpstr>OSHA Compliance</vt:lpstr>
      <vt:lpstr>Putting It All Together</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Chemical Lab Safety Rules</dc:title>
  <dc:creator>mjwillis</dc:creator>
  <cp:lastModifiedBy>MJ Willis</cp:lastModifiedBy>
  <cp:revision>30</cp:revision>
  <dcterms:created xsi:type="dcterms:W3CDTF">2008-12-11T19:03:51Z</dcterms:created>
  <dcterms:modified xsi:type="dcterms:W3CDTF">2017-03-14T22:02:43Z</dcterms:modified>
</cp:coreProperties>
</file>