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9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0.xml" ContentType="application/vnd.openxmlformats-officedocument.presentationml.tags+xml"/>
  <Override PartName="/ppt/notesSlides/notesSlide20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1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15.xml" ContentType="application/vnd.openxmlformats-officedocument.presentationml.tags+xml"/>
  <Override PartName="/ppt/notesSlides/notesSlide24.xml" ContentType="application/vnd.openxmlformats-officedocument.presentationml.notesSlide+xml"/>
  <Override PartName="/ppt/tags/tag16.xml" ContentType="application/vnd.openxmlformats-officedocument.presentationml.tags+xml"/>
  <Override PartName="/ppt/notesSlides/notesSlide25.xml" ContentType="application/vnd.openxmlformats-officedocument.presentationml.notesSlide+xml"/>
  <Override PartName="/ppt/tags/tag17.xml" ContentType="application/vnd.openxmlformats-officedocument.presentationml.tag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3"/>
  </p:notesMasterIdLst>
  <p:handoutMasterIdLst>
    <p:handoutMasterId r:id="rId34"/>
  </p:handoutMasterIdLst>
  <p:sldIdLst>
    <p:sldId id="260" r:id="rId2"/>
    <p:sldId id="261" r:id="rId3"/>
    <p:sldId id="262" r:id="rId4"/>
    <p:sldId id="263" r:id="rId5"/>
    <p:sldId id="267" r:id="rId6"/>
    <p:sldId id="268" r:id="rId7"/>
    <p:sldId id="270" r:id="rId8"/>
    <p:sldId id="269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91" r:id="rId24"/>
    <p:sldId id="285" r:id="rId25"/>
    <p:sldId id="286" r:id="rId26"/>
    <p:sldId id="287" r:id="rId27"/>
    <p:sldId id="288" r:id="rId28"/>
    <p:sldId id="289" r:id="rId29"/>
    <p:sldId id="290" r:id="rId30"/>
    <p:sldId id="266" r:id="rId31"/>
    <p:sldId id="265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8" autoAdjust="0"/>
  </p:normalViewPr>
  <p:slideViewPr>
    <p:cSldViewPr snapToGrid="0">
      <p:cViewPr>
        <p:scale>
          <a:sx n="139" d="100"/>
          <a:sy n="139" d="100"/>
        </p:scale>
        <p:origin x="-752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208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DBD8D2-E021-4195-9B00-EE358287A0D3}" type="datetimeFigureOut">
              <a:rPr lang="en-US" smtClean="0"/>
              <a:pPr/>
              <a:t>2/15/17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F8B657-D611-4F5C-95FD-A20E006DD1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7465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BF19F-8D57-4DB4-B4C2-628EDCD0AA75}" type="datetimeFigureOut">
              <a:rPr lang="en-US" smtClean="0"/>
              <a:pPr/>
              <a:t>2/15/17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11456-05DC-4558-9296-21D949A545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224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609725" y="409575"/>
            <a:ext cx="6477000" cy="1828800"/>
          </a:xfrm>
        </p:spPr>
        <p:txBody>
          <a:bodyPr anchor="b">
            <a:normAutofit/>
          </a:bodyPr>
          <a:lstStyle>
            <a:lvl1pPr algn="ctr">
              <a:defRPr sz="4400" cap="all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752725" y="2600325"/>
            <a:ext cx="4352925" cy="29432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pic>
        <p:nvPicPr>
          <p:cNvPr id="12" name="Picture 11" descr="logo-for-pp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029938"/>
            <a:ext cx="2392680" cy="73029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  <a:prstGeom prst="rect">
            <a:avLst/>
          </a:prstGeom>
        </p:spPr>
        <p:txBody>
          <a:bodyPr/>
          <a:lstStyle/>
          <a:p>
            <a:fld id="{D78F8377-172F-47A4-85FF-D8562118AE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6524624" y="6248400"/>
            <a:ext cx="22383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 txBox="1">
            <a:spLocks/>
          </p:cNvSpPr>
          <p:nvPr userDrawn="1"/>
        </p:nvSpPr>
        <p:spPr>
          <a:xfrm>
            <a:off x="8296274" y="6248400"/>
            <a:ext cx="447675" cy="3810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F8377-172F-47A4-85FF-D8562118AE8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4004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>
            <a:normAutofit/>
          </a:bodyPr>
          <a:lstStyle>
            <a:lvl1pPr algn="l">
              <a:buNone/>
              <a:defRPr sz="36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1" name="Slide Number Placeholder 28"/>
          <p:cNvSpPr txBox="1">
            <a:spLocks/>
          </p:cNvSpPr>
          <p:nvPr userDrawn="1"/>
        </p:nvSpPr>
        <p:spPr>
          <a:xfrm>
            <a:off x="600075" y="6248400"/>
            <a:ext cx="8191500" cy="3810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aseline="0" dirty="0" smtClean="0"/>
              <a:t>							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8"/>
          <p:cNvSpPr txBox="1">
            <a:spLocks/>
          </p:cNvSpPr>
          <p:nvPr userDrawn="1"/>
        </p:nvSpPr>
        <p:spPr>
          <a:xfrm>
            <a:off x="600075" y="6248400"/>
            <a:ext cx="8191500" cy="3810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aseline="0" dirty="0" smtClean="0"/>
              <a:t>							                                 </a:t>
            </a:r>
            <a:fld id="{D78F8377-172F-47A4-85FF-D8562118AE8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Box 9"/>
          <p:cNvSpPr txBox="1"/>
          <p:nvPr userDrawn="1"/>
        </p:nvSpPr>
        <p:spPr>
          <a:xfrm>
            <a:off x="69275" y="6484742"/>
            <a:ext cx="11657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 smtClean="0"/>
              <a:t>Revised 07/15/10</a:t>
            </a:r>
            <a:endParaRPr lang="en-US" sz="1100" i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2" name="Slide Number Placeholder 28"/>
          <p:cNvSpPr txBox="1">
            <a:spLocks/>
          </p:cNvSpPr>
          <p:nvPr userDrawn="1"/>
        </p:nvSpPr>
        <p:spPr>
          <a:xfrm>
            <a:off x="600075" y="6248400"/>
            <a:ext cx="8191500" cy="3810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aseline="0" dirty="0" smtClean="0"/>
              <a:t>							                                 </a:t>
            </a:r>
            <a:fld id="{D78F8377-172F-47A4-85FF-D8562118AE8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lide Number Placeholder 28"/>
          <p:cNvSpPr txBox="1">
            <a:spLocks/>
          </p:cNvSpPr>
          <p:nvPr/>
        </p:nvSpPr>
        <p:spPr>
          <a:xfrm>
            <a:off x="600075" y="6248400"/>
            <a:ext cx="8191500" cy="3810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aseline="0" dirty="0" smtClean="0"/>
              <a:t>							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 pitchFamily="2" charset="2"/>
        <a:buChar char="v"/>
        <a:defRPr kumimoji="0" sz="2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1.xml"/><Relationship Id="rId5" Type="http://schemas.openxmlformats.org/officeDocument/2006/relationships/image" Target="../media/image10.jpeg"/><Relationship Id="rId1" Type="http://schemas.openxmlformats.org/officeDocument/2006/relationships/tags" Target="../tags/tag5.xml"/><Relationship Id="rId2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2.xml"/><Relationship Id="rId5" Type="http://schemas.openxmlformats.org/officeDocument/2006/relationships/image" Target="../media/image11.jpeg"/><Relationship Id="rId1" Type="http://schemas.openxmlformats.org/officeDocument/2006/relationships/tags" Target="../tags/tag7.xml"/><Relationship Id="rId2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4" Type="http://schemas.openxmlformats.org/officeDocument/2006/relationships/image" Target="../media/image14.jpeg"/><Relationship Id="rId1" Type="http://schemas.openxmlformats.org/officeDocument/2006/relationships/tags" Target="../tags/tag9.x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4" Type="http://schemas.openxmlformats.org/officeDocument/2006/relationships/image" Target="../media/image15.jpeg"/><Relationship Id="rId1" Type="http://schemas.openxmlformats.org/officeDocument/2006/relationships/tags" Target="../tags/tag10.x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1.xml"/><Relationship Id="rId5" Type="http://schemas.openxmlformats.org/officeDocument/2006/relationships/image" Target="../media/image12.jpeg"/><Relationship Id="rId1" Type="http://schemas.openxmlformats.org/officeDocument/2006/relationships/tags" Target="../tags/tag11.xml"/><Relationship Id="rId2" Type="http://schemas.openxmlformats.org/officeDocument/2006/relationships/tags" Target="../tags/tag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2.xml"/><Relationship Id="rId5" Type="http://schemas.openxmlformats.org/officeDocument/2006/relationships/image" Target="../media/image16.jpeg"/><Relationship Id="rId1" Type="http://schemas.openxmlformats.org/officeDocument/2006/relationships/tags" Target="../tags/tag13.xml"/><Relationship Id="rId2" Type="http://schemas.openxmlformats.org/officeDocument/2006/relationships/tags" Target="../tags/tag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hyperlink" Target="http://www.youtube.com/watch?v=roBC8_OTcuU&amp;list=PLmmPZ-f7msbNrrcQ90pMlcMj6ytDwmUkT&amp;feature=share&amp;index=6" TargetMode="External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chMFASRIusU&amp;feature=share&amp;list=PLmmPZ-f7msbNrrcQ90pMlcMj6ytDwmUkT&amp;index=5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4" Type="http://schemas.openxmlformats.org/officeDocument/2006/relationships/image" Target="../media/image19.jpeg"/><Relationship Id="rId1" Type="http://schemas.openxmlformats.org/officeDocument/2006/relationships/tags" Target="../tags/tag15.x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4" Type="http://schemas.openxmlformats.org/officeDocument/2006/relationships/image" Target="../media/image20.png"/><Relationship Id="rId1" Type="http://schemas.openxmlformats.org/officeDocument/2006/relationships/tags" Target="../tags/tag16.x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4" Type="http://schemas.openxmlformats.org/officeDocument/2006/relationships/image" Target="../media/image21.jpeg"/><Relationship Id="rId1" Type="http://schemas.openxmlformats.org/officeDocument/2006/relationships/tags" Target="../tags/tag17.xml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2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hyperlink" Target="http://www.scme-nm.or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.xml"/><Relationship Id="rId5" Type="http://schemas.openxmlformats.org/officeDocument/2006/relationships/image" Target="../media/image5.jpeg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image" Target="../media/image6.pn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image" Target="../media/image7.jpeg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JfTYdqjUOEg" TargetMode="External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MicroCantilever</a:t>
            </a:r>
            <a:r>
              <a:rPr lang="en-US" dirty="0" smtClean="0"/>
              <a:t> applications overview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Microcantilevers Learning Module</a:t>
            </a:r>
            <a:endParaRPr lang="en-US" dirty="0"/>
          </a:p>
        </p:txBody>
      </p:sp>
      <p:pic>
        <p:nvPicPr>
          <p:cNvPr id="7" name="Picture 6" descr="angular-deflecti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2246" y="2666446"/>
            <a:ext cx="4279114" cy="2627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Microcantilever</a:t>
            </a:r>
            <a:r>
              <a:rPr lang="en-US" dirty="0" smtClean="0"/>
              <a:t>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8143" y="1548442"/>
            <a:ext cx="8153400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This </a:t>
            </a:r>
            <a:r>
              <a:rPr lang="en-US" sz="2000" dirty="0" smtClean="0"/>
              <a:t>popularity </a:t>
            </a:r>
            <a:r>
              <a:rPr lang="en-US" sz="2000" dirty="0" smtClean="0"/>
              <a:t>of the microcantilever in MEMS is </a:t>
            </a:r>
            <a:r>
              <a:rPr lang="en-US" sz="2000" dirty="0" smtClean="0"/>
              <a:t>due several characteristics which include the following:</a:t>
            </a:r>
          </a:p>
          <a:p>
            <a:pPr marL="457200" indent="-457200">
              <a:buClr>
                <a:schemeClr val="tx1"/>
              </a:buClr>
            </a:pPr>
            <a:r>
              <a:rPr lang="en-US" sz="2000" dirty="0" smtClean="0"/>
              <a:t>Ability to render measurable mechanical responses quickly and directly</a:t>
            </a:r>
          </a:p>
          <a:p>
            <a:pPr marL="457200" indent="-457200">
              <a:buClr>
                <a:schemeClr val="tx1"/>
              </a:buClr>
            </a:pPr>
            <a:r>
              <a:rPr lang="en-US" sz="2000" dirty="0" smtClean="0"/>
              <a:t>Sensitivity to a miniscule amount of external force or stimuli </a:t>
            </a:r>
          </a:p>
          <a:p>
            <a:pPr marL="457200" indent="-457200">
              <a:buClr>
                <a:schemeClr val="tx1"/>
              </a:buClr>
            </a:pPr>
            <a:r>
              <a:rPr lang="en-US" sz="2000" dirty="0" smtClean="0"/>
              <a:t>Low power consumption</a:t>
            </a:r>
          </a:p>
          <a:p>
            <a:pPr marL="457200" indent="-457200">
              <a:buClr>
                <a:schemeClr val="tx1"/>
              </a:buClr>
            </a:pPr>
            <a:r>
              <a:rPr lang="en-US" sz="2000" dirty="0" smtClean="0"/>
              <a:t>Capability to fabricate a high density array with simultaneous responses to different stimuli – each cantilever in the array is individually functionalized.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Microcantilevers as Sensors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4516580"/>
            <a:ext cx="8153400" cy="202276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3200" dirty="0" smtClean="0"/>
              <a:t>Sensors are </a:t>
            </a:r>
            <a:r>
              <a:rPr lang="en-US" sz="3200" dirty="0" smtClean="0"/>
              <a:t>the most versatile applications of MEMS.</a:t>
            </a:r>
          </a:p>
          <a:p>
            <a:pPr marL="0" indent="0">
              <a:buNone/>
            </a:pPr>
            <a:r>
              <a:rPr lang="en-US" sz="3200" dirty="0" smtClean="0"/>
              <a:t>MEMS sensors can be </a:t>
            </a:r>
            <a:r>
              <a:rPr lang="en-US" sz="3200" dirty="0" smtClean="0"/>
              <a:t>either </a:t>
            </a:r>
            <a:r>
              <a:rPr lang="en-US" sz="3200" dirty="0" smtClean="0"/>
              <a:t>a micro or </a:t>
            </a:r>
            <a:r>
              <a:rPr lang="en-US" sz="3200" dirty="0" err="1" smtClean="0"/>
              <a:t>nano</a:t>
            </a:r>
            <a:r>
              <a:rPr lang="en-US" sz="3200" dirty="0" smtClean="0"/>
              <a:t>-sized device.  </a:t>
            </a:r>
          </a:p>
          <a:p>
            <a:pPr marL="0" indent="0">
              <a:buNone/>
            </a:pPr>
            <a:r>
              <a:rPr lang="en-US" sz="3200" dirty="0" smtClean="0"/>
              <a:t>Their size allows them to interface with integrated circuits on the same chip in order to provide analysis and feedback.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4" descr="sensor-chi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049030" y="1614199"/>
            <a:ext cx="5099050" cy="2127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" name="CaptionText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31568" y="3736686"/>
            <a:ext cx="5294312" cy="600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spcAft>
                <a:spcPts val="100"/>
              </a:spcAft>
            </a:pPr>
            <a:r>
              <a:rPr lang="en-US" sz="1100" b="1" i="1" dirty="0"/>
              <a:t>Eight cantilevers coated with palladium-nickel films.  Two reference cantilevers left uncoated) [University of California at San Diego project, headed by Michael Sailor, a professor of chemistry and biochemistry.]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 Coating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4544298"/>
            <a:ext cx="8153400" cy="1801091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200" dirty="0" smtClean="0"/>
              <a:t>To sense the presence of a certain particle or analyte, microcantilevers are coated (functionalized) with a chemically sensitive material or probe coating.  </a:t>
            </a:r>
            <a:endParaRPr lang="en-US" sz="32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 smtClean="0"/>
              <a:t>The </a:t>
            </a:r>
            <a:r>
              <a:rPr lang="en-US" sz="3200" dirty="0" smtClean="0"/>
              <a:t>type of material can </a:t>
            </a:r>
            <a:r>
              <a:rPr lang="en-US" sz="3200" dirty="0" smtClean="0"/>
              <a:t>provide for </a:t>
            </a:r>
            <a:r>
              <a:rPr lang="en-US" sz="3200" dirty="0" smtClean="0"/>
              <a:t>a high degree of specificity in detecting certain particles or "analytes" within a </a:t>
            </a:r>
            <a:r>
              <a:rPr lang="en-US" sz="3200" dirty="0" smtClean="0"/>
              <a:t>sample (e.g. The </a:t>
            </a:r>
            <a:r>
              <a:rPr lang="en-US" sz="3200" dirty="0" err="1" smtClean="0"/>
              <a:t>Enose</a:t>
            </a:r>
            <a:r>
              <a:rPr lang="en-US" sz="3200" dirty="0" smtClean="0"/>
              <a:t> (electronic nose).</a:t>
            </a:r>
            <a:endParaRPr lang="en-US" sz="32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4" descr="probe-coating-FR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345190" y="1622136"/>
            <a:ext cx="6619875" cy="2590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" name="CaptionText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45190" y="4212936"/>
            <a:ext cx="6619875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spcAft>
                <a:spcPts val="100"/>
              </a:spcAft>
            </a:pPr>
            <a:r>
              <a:rPr lang="en-US" sz="1100" b="1" i="1" dirty="0"/>
              <a:t>Probe Coating (A chemically sensitive material that absorbs select analytes in a sample)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As sensors, microcantilevers rely on their flexibility or “spring constant” to create some type of measurable change when exposed to external stimuli.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The </a:t>
            </a:r>
            <a:r>
              <a:rPr lang="en-US" sz="2400" dirty="0" smtClean="0"/>
              <a:t>cantilever's reaction to an external stimulus is referred to as </a:t>
            </a:r>
            <a:r>
              <a:rPr lang="en-US" sz="2400" i="1" dirty="0" smtClean="0"/>
              <a:t>mechanical stress</a:t>
            </a:r>
            <a:r>
              <a:rPr lang="en-US" sz="2400" dirty="0" smtClean="0"/>
              <a:t>.  This stress results in a change in one of the cantilever's mechanical or electrical properties: 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/>
              <a:t>Angular deflection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/>
              <a:t>Resistivity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/>
              <a:t>Natural resonant frequency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Microcantilevers in Sensors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21786" y="5050691"/>
            <a:ext cx="8153400" cy="12351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Microcantilevers can be fabricated as a single device </a:t>
            </a:r>
            <a:r>
              <a:rPr lang="en-US" sz="1600" i="1" dirty="0" smtClean="0"/>
              <a:t>(left figure)</a:t>
            </a:r>
            <a:r>
              <a:rPr lang="en-US" sz="1600" dirty="0" smtClean="0"/>
              <a:t> </a:t>
            </a:r>
            <a:r>
              <a:rPr lang="en-US" sz="2000" dirty="0" smtClean="0"/>
              <a:t>or as several devices arrange in a sensor array </a:t>
            </a:r>
            <a:r>
              <a:rPr lang="en-US" sz="1600" i="1" dirty="0" smtClean="0"/>
              <a:t>(right figure).  </a:t>
            </a:r>
            <a:r>
              <a:rPr lang="en-US" sz="2000" dirty="0" smtClean="0"/>
              <a:t>Applications for cantilever-based sensor arrays are endless.  </a:t>
            </a:r>
          </a:p>
          <a:p>
            <a:pPr>
              <a:buNone/>
            </a:pPr>
            <a:endParaRPr lang="en-US" sz="2000" dirty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377374" y="4408921"/>
            <a:ext cx="263207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Single MEMS probe with electronics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341215" y="4408921"/>
            <a:ext cx="263207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Cantilever Array </a:t>
            </a:r>
            <a:r>
              <a:rPr lang="en-US" sz="1100" b="1" i="1" baseline="0" dirty="0" smtClean="0">
                <a:latin typeface="Calibri" pitchFamily="34" charset="0"/>
                <a:cs typeface="Arial" pitchFamily="34" charset="0"/>
              </a:rPr>
              <a:t>for</a:t>
            </a:r>
            <a:r>
              <a:rPr lang="en-US" sz="1100" b="1" i="1" dirty="0" smtClean="0">
                <a:latin typeface="Calibri" pitchFamily="34" charset="0"/>
                <a:cs typeface="Arial" pitchFamily="34" charset="0"/>
              </a:rPr>
              <a:t> Read/Write Memory</a:t>
            </a:r>
            <a:endParaRPr kumimoji="0" lang="en-US" sz="11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[Image courtesy</a:t>
            </a:r>
            <a:r>
              <a:rPr kumimoji="0" lang="en-US" sz="11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of IBM</a:t>
            </a:r>
            <a:r>
              <a:rPr kumimoji="0" lang="en-US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]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Millipede.jpg"/>
          <p:cNvPicPr>
            <a:picLocks noChangeAspect="1"/>
          </p:cNvPicPr>
          <p:nvPr/>
        </p:nvPicPr>
        <p:blipFill>
          <a:blip r:embed="rId3"/>
          <a:srcRect b="49476"/>
          <a:stretch>
            <a:fillRect/>
          </a:stretch>
        </p:blipFill>
        <p:spPr>
          <a:xfrm>
            <a:off x="5031139" y="1763406"/>
            <a:ext cx="3213515" cy="2559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Canti_W_Electronics4_27_pp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0761" y="1717964"/>
            <a:ext cx="2685652" cy="2618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Sensor Arrays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A chemical sensor array (CSA) is designed to detect and measure the amount or concentration of one or more substances within a given sample or environment.  </a:t>
            </a:r>
          </a:p>
          <a:p>
            <a:pPr marL="0" indent="0">
              <a:buNone/>
            </a:pPr>
            <a:r>
              <a:rPr lang="en-US" sz="2400" dirty="0" smtClean="0"/>
              <a:t>Examples:</a:t>
            </a:r>
          </a:p>
          <a:p>
            <a:pPr marL="457200" lvl="1" indent="-457200">
              <a:buFont typeface="Wingdings" pitchFamily="2" charset="2"/>
              <a:buChar char="v"/>
            </a:pPr>
            <a:r>
              <a:rPr lang="en-US" sz="2400" dirty="0" smtClean="0"/>
              <a:t>CSAs used in the medical field can identify the amount of a specific antibody or antibodies with a small blood sample. </a:t>
            </a:r>
          </a:p>
          <a:p>
            <a:pPr marL="457200" lvl="1" indent="-457200">
              <a:buFont typeface="Wingdings" pitchFamily="2" charset="2"/>
              <a:buChar char="v"/>
            </a:pPr>
            <a:r>
              <a:rPr lang="en-US" sz="2400" dirty="0" smtClean="0"/>
              <a:t>An artificial nose is a CSA used to recognize certain vapors and their </a:t>
            </a:r>
            <a:r>
              <a:rPr lang="en-US" sz="2400" dirty="0" smtClean="0"/>
              <a:t>concentrations.</a:t>
            </a:r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Sensor Array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4676106"/>
            <a:ext cx="8153400" cy="19257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CSAs are chemically discriminating. An individual cantilever or a set of cantilevers can be designed to detect one and only one analyte within the </a:t>
            </a:r>
            <a:r>
              <a:rPr lang="en-US" sz="2000" dirty="0" smtClean="0"/>
              <a:t>sample OR  </a:t>
            </a:r>
            <a:r>
              <a:rPr lang="en-US" sz="2000" dirty="0"/>
              <a:t>a</a:t>
            </a:r>
            <a:r>
              <a:rPr lang="en-US" sz="2000" dirty="0" smtClean="0"/>
              <a:t>n </a:t>
            </a:r>
            <a:r>
              <a:rPr lang="en-US" sz="2000" dirty="0" smtClean="0"/>
              <a:t>array can have numerous discriminating cantilevers </a:t>
            </a:r>
            <a:r>
              <a:rPr lang="en-US" sz="2000" dirty="0" smtClean="0"/>
              <a:t>allowing for </a:t>
            </a:r>
            <a:r>
              <a:rPr lang="en-US" sz="2000" dirty="0" smtClean="0"/>
              <a:t>the detection of several different analytes within the same sample </a:t>
            </a:r>
            <a:r>
              <a:rPr lang="en-US" sz="1600" i="1" dirty="0" smtClean="0"/>
              <a:t>(see figure).</a:t>
            </a:r>
            <a:endParaRPr lang="en-US" sz="2000" i="1" dirty="0" smtClean="0"/>
          </a:p>
          <a:p>
            <a:pPr>
              <a:buNone/>
            </a:pPr>
            <a:endParaRPr lang="en-US" sz="1800" dirty="0"/>
          </a:p>
        </p:txBody>
      </p:sp>
      <p:pic>
        <p:nvPicPr>
          <p:cNvPr id="4" name="Picture 4" descr="Sensor_Arrays_probe-target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189018" y="1635991"/>
            <a:ext cx="4777509" cy="2886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Microcantilever Sensors and Sensor Arrays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Gas leak detectors 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Detection and characterization of chemicals in liquid and gaseous states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Biosensors (detect and measure antibodies, protein, enzymes, antigens, and DNA)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Sensors for DNA hybridization and Protein binding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pH sensors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err="1" smtClean="0"/>
              <a:t>Biomolecular</a:t>
            </a:r>
            <a:r>
              <a:rPr lang="en-US" sz="2200" dirty="0" smtClean="0"/>
              <a:t> analysis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</a:t>
            </a:r>
            <a:r>
              <a:rPr lang="en-US" dirty="0" err="1" smtClean="0"/>
              <a:t>Microcantilever</a:t>
            </a:r>
            <a:r>
              <a:rPr lang="en-US" dirty="0" smtClean="0"/>
              <a:t> Sensors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err="1" smtClean="0"/>
              <a:t>Microscale</a:t>
            </a:r>
            <a:r>
              <a:rPr lang="en-US" sz="2200" dirty="0" smtClean="0"/>
              <a:t> size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Ease of constructing many cantilevers in one array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Ability to detect multiple analytes in one solution using one MEMS device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Extremely high sensitivity and selectivity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Flexibility of its working environment (air, vacuum, liquid)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Wide dynamic range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Low power consumption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Microcantilevers as Transport Devices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2400" dirty="0" smtClean="0"/>
              <a:t>As sensors, microcantilevers need some degree of flexibility in order to "bend" when exposed to its target.  </a:t>
            </a:r>
            <a:endParaRPr lang="en-US" sz="2400" dirty="0" smtClean="0"/>
          </a:p>
          <a:p>
            <a:pPr>
              <a:spcBef>
                <a:spcPts val="600"/>
              </a:spcBef>
            </a:pPr>
            <a:r>
              <a:rPr lang="en-US" sz="2400" dirty="0" smtClean="0"/>
              <a:t>As </a:t>
            </a:r>
            <a:r>
              <a:rPr lang="en-US" sz="2400" dirty="0" smtClean="0"/>
              <a:t>a transport device, a microcantilever needs a higher degree of stiffness.  However, for some transport applications, such as the Atomic Force Microscope cantilevers, some "bending capability" is still required.  </a:t>
            </a:r>
          </a:p>
          <a:p>
            <a:pPr marL="0" indent="0">
              <a:buNone/>
            </a:pPr>
            <a:r>
              <a:rPr lang="en-US" sz="2400" dirty="0" smtClean="0"/>
              <a:t>Following are applications for cantilevers used as transport devices.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The microcantilever is a widely used component in MEMS (microelectromechanical systems).  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Its </a:t>
            </a:r>
            <a:r>
              <a:rPr lang="en-US" sz="2400" dirty="0" smtClean="0">
                <a:solidFill>
                  <a:schemeClr val="tx1"/>
                </a:solidFill>
              </a:rPr>
              <a:t>flexibility and versatility make it a popular component for applications in a number of fields.  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This unit discusses many of these applications.</a:t>
            </a:r>
          </a:p>
          <a:p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Overview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Cantilevers as Surface Probes:  AFM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3987061" cy="5036127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200" dirty="0" smtClean="0"/>
              <a:t>An Atomic Force Microscope (AFM) is a high-resolution scanning probe microscope.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 smtClean="0"/>
              <a:t>As the sample moves in the x-y directions, the microcantileve</a:t>
            </a:r>
            <a:r>
              <a:rPr lang="en-US" sz="3200" dirty="0" smtClean="0"/>
              <a:t>r “senses” the surface topography.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 smtClean="0"/>
              <a:t>A </a:t>
            </a:r>
            <a:r>
              <a:rPr lang="en-US" sz="3200" dirty="0" smtClean="0"/>
              <a:t>laser is reflected off the top of the cantilever.  </a:t>
            </a:r>
            <a:endParaRPr lang="en-US" sz="32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 smtClean="0"/>
              <a:t>The z-motion </a:t>
            </a:r>
            <a:r>
              <a:rPr lang="en-US" sz="3200" dirty="0" smtClean="0"/>
              <a:t>of the cantilever changes the angular deflection of the laser.  </a:t>
            </a:r>
            <a:endParaRPr lang="en-US" sz="32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 smtClean="0"/>
              <a:t>These </a:t>
            </a:r>
            <a:r>
              <a:rPr lang="en-US" sz="3200" dirty="0" smtClean="0"/>
              <a:t>changes are detected and translated </a:t>
            </a:r>
            <a:r>
              <a:rPr lang="en-US" sz="3200" dirty="0" smtClean="0"/>
              <a:t>into a 3-dimensional representation of the sampl</a:t>
            </a:r>
            <a:r>
              <a:rPr lang="en-US" sz="3200" dirty="0" smtClean="0"/>
              <a:t>e surface.</a:t>
            </a:r>
            <a:endParaRPr lang="en-US" sz="32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AFM_Cantilever_wTi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6691" y="1701800"/>
            <a:ext cx="4260272" cy="2728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47855" y="4680094"/>
            <a:ext cx="3546764" cy="2616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  <a:spcAft>
                <a:spcPts val="100"/>
              </a:spcAft>
            </a:pPr>
            <a:r>
              <a:rPr lang="en-US" sz="1100" b="1" i="1" dirty="0"/>
              <a:t>AFM Cantilever and Probe Tip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/ Write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7" y="1600200"/>
            <a:ext cx="5546421" cy="4953000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  <a:tabLst>
                <a:tab pos="0" algn="l"/>
              </a:tabLst>
            </a:pPr>
            <a:r>
              <a:rPr lang="en-US" sz="2000" dirty="0" smtClean="0"/>
              <a:t>In storage devices a </a:t>
            </a:r>
            <a:r>
              <a:rPr lang="en-US" sz="2000" dirty="0" err="1" smtClean="0"/>
              <a:t>microcantilever</a:t>
            </a:r>
            <a:r>
              <a:rPr lang="en-US" sz="2000" dirty="0" smtClean="0"/>
              <a:t> transports a probe over a polymer storage medium.  The probe tips have a diameter of ~ 10 nm.  </a:t>
            </a:r>
          </a:p>
          <a:p>
            <a:pPr marL="0" indent="0">
              <a:spcBef>
                <a:spcPts val="600"/>
              </a:spcBef>
              <a:buNone/>
              <a:tabLst>
                <a:tab pos="0" algn="l"/>
              </a:tabLst>
            </a:pPr>
            <a:r>
              <a:rPr lang="en-US" sz="2000" dirty="0" smtClean="0"/>
              <a:t>To </a:t>
            </a:r>
            <a:r>
              <a:rPr lang="en-US" sz="2000" i="1" dirty="0" smtClean="0"/>
              <a:t>read, t</a:t>
            </a:r>
            <a:r>
              <a:rPr lang="en-US" sz="2000" dirty="0" smtClean="0"/>
              <a:t>he tips detect the presence or absence of matter in the polymer film.  To </a:t>
            </a:r>
            <a:r>
              <a:rPr lang="en-US" sz="2000" i="1" dirty="0" smtClean="0"/>
              <a:t>write</a:t>
            </a:r>
            <a:r>
              <a:rPr lang="en-US" sz="2000" dirty="0" smtClean="0"/>
              <a:t>, they move or displace matter a few nanometers in width </a:t>
            </a:r>
            <a:r>
              <a:rPr lang="en-US" sz="2000" i="1" dirty="0" smtClean="0"/>
              <a:t>(see figure).  </a:t>
            </a:r>
          </a:p>
          <a:p>
            <a:pPr marL="0" indent="0">
              <a:spcBef>
                <a:spcPts val="600"/>
              </a:spcBef>
              <a:buNone/>
              <a:tabLst>
                <a:tab pos="0" algn="l"/>
              </a:tabLst>
            </a:pPr>
            <a:r>
              <a:rPr lang="en-US" sz="2000" dirty="0" smtClean="0"/>
              <a:t>It is projected that MEMS read/write storage devices will be able to store 1 </a:t>
            </a:r>
            <a:r>
              <a:rPr lang="en-US" sz="2000" dirty="0" err="1" smtClean="0"/>
              <a:t>Tbit</a:t>
            </a:r>
            <a:r>
              <a:rPr lang="en-US" sz="2000" dirty="0" smtClean="0"/>
              <a:t>/in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(1 </a:t>
            </a:r>
            <a:r>
              <a:rPr lang="en-US" sz="2000" dirty="0" err="1" smtClean="0"/>
              <a:t>Gbit</a:t>
            </a:r>
            <a:r>
              <a:rPr lang="en-US" sz="2000" dirty="0" smtClean="0"/>
              <a:t>/mm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) of data in a unit the size of a postage stamp. </a:t>
            </a:r>
          </a:p>
          <a:p>
            <a:pPr marL="0" indent="0">
              <a:lnSpc>
                <a:spcPct val="120000"/>
              </a:lnSpc>
              <a:buNone/>
              <a:tabLst>
                <a:tab pos="0" algn="l"/>
              </a:tabLst>
            </a:pPr>
            <a:r>
              <a:rPr lang="en-US" sz="2000" i="1" dirty="0" smtClean="0"/>
              <a:t>NOTE;</a:t>
            </a:r>
            <a:r>
              <a:rPr lang="en-US" sz="1400" i="1" dirty="0" smtClean="0"/>
              <a:t> Even though several prototypes of this device have been made, </a:t>
            </a:r>
            <a:r>
              <a:rPr lang="en-US" sz="1400" i="1" dirty="0" smtClean="0"/>
              <a:t>as of 2015 such devices are not commercially </a:t>
            </a:r>
            <a:r>
              <a:rPr lang="en-US" sz="1400" i="1" dirty="0" smtClean="0"/>
              <a:t>available.  Following is a brief discussion of the IBM Millipede Prototype.</a:t>
            </a:r>
            <a:endParaRPr lang="en-US" sz="2000" i="1" dirty="0" smtClean="0"/>
          </a:p>
          <a:p>
            <a:pPr>
              <a:buNone/>
            </a:pPr>
            <a:endParaRPr lang="en-US" sz="1800" dirty="0"/>
          </a:p>
        </p:txBody>
      </p:sp>
      <p:pic>
        <p:nvPicPr>
          <p:cNvPr id="4" name="Picture 5" descr="Millipede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6159068" y="1623724"/>
            <a:ext cx="2597150" cy="4094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ptionText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929745" y="5793509"/>
            <a:ext cx="2818535" cy="6001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  <a:spcAft>
                <a:spcPts val="100"/>
              </a:spcAft>
            </a:pPr>
            <a:r>
              <a:rPr lang="en-US" sz="1100" b="1" i="1"/>
              <a:t>Close-up of read/write cantilevers showing displacement of matter in a polymer film.  [Picture courtesy of IBM)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IBM Millipede 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901461" cy="4856018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200" dirty="0" smtClean="0"/>
              <a:t>The Millipede consists of a micro-cantilever array positioned over a polymer film storage medium.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 smtClean="0"/>
              <a:t>The most recent prototype (2005) consists of a 64 x 64 array of 4,096 cantilevers.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 smtClean="0"/>
              <a:t>An electromagnetic actuation precisely moves the storage medium in the x-y directions.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 smtClean="0"/>
              <a:t>Each probe tip reads and writes to a storage area of 100 </a:t>
            </a:r>
            <a:r>
              <a:rPr lang="en-US" sz="3200" dirty="0" err="1" smtClean="0"/>
              <a:t>μm</a:t>
            </a:r>
            <a:r>
              <a:rPr lang="en-US" sz="3200" dirty="0" smtClean="0"/>
              <a:t> x 100 </a:t>
            </a:r>
            <a:r>
              <a:rPr lang="en-US" sz="3200" dirty="0" err="1" smtClean="0"/>
              <a:t>μm</a:t>
            </a:r>
            <a:r>
              <a:rPr lang="en-US" sz="3200" dirty="0" smtClean="0"/>
              <a:t>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5" descr="IBM-prototype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832186" y="1622425"/>
            <a:ext cx="3016250" cy="424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ptionText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804476" y="5905788"/>
            <a:ext cx="3016250" cy="444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0"/>
              </a:spcBef>
              <a:spcAft>
                <a:spcPts val="100"/>
              </a:spcAft>
            </a:pPr>
            <a:r>
              <a:rPr lang="en-US" sz="1100" b="1" i="1"/>
              <a:t>IBM Prototype (32 x 32 array)</a:t>
            </a:r>
          </a:p>
          <a:p>
            <a:pPr algn="r">
              <a:spcBef>
                <a:spcPct val="0"/>
              </a:spcBef>
              <a:spcAft>
                <a:spcPts val="100"/>
              </a:spcAft>
            </a:pPr>
            <a:r>
              <a:rPr lang="en-US" sz="1100" b="1" i="1"/>
              <a:t>[Picture courtesy of IBM)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Millipede Videos</a:t>
            </a:r>
            <a:endParaRPr lang="en-US" dirty="0"/>
          </a:p>
        </p:txBody>
      </p:sp>
      <p:pic>
        <p:nvPicPr>
          <p:cNvPr id="4" name="Content Placeholder 3" descr="Screenshot 2014-06-14 20.46.11.png">
            <a:hlinkClick r:id="rId2"/>
          </p:cNvPr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01" b="6101"/>
          <a:stretch>
            <a:fillRect/>
          </a:stretch>
        </p:blipFill>
        <p:spPr>
          <a:xfrm>
            <a:off x="4528282" y="1693210"/>
            <a:ext cx="4473058" cy="2466452"/>
          </a:xfrm>
        </p:spPr>
      </p:pic>
      <p:sp>
        <p:nvSpPr>
          <p:cNvPr id="5" name="TextBox 4"/>
          <p:cNvSpPr txBox="1"/>
          <p:nvPr/>
        </p:nvSpPr>
        <p:spPr>
          <a:xfrm>
            <a:off x="4933251" y="4251455"/>
            <a:ext cx="3838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Millipede Close Up – Courtesy of IBM</a:t>
            </a:r>
            <a:endParaRPr lang="en-US" dirty="0"/>
          </a:p>
        </p:txBody>
      </p:sp>
      <p:pic>
        <p:nvPicPr>
          <p:cNvPr id="6" name="Picture 5" descr="Screenshot 2014-06-14 20.51.56.png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5386"/>
            <a:ext cx="4374082" cy="28826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0554" y="3428413"/>
            <a:ext cx="3391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Millipede Array – Courtesy of IBM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423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Microcantilevers as Switches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MEMS switches are typically broadband switches (can operate over a wide frequency range).  </a:t>
            </a:r>
          </a:p>
          <a:p>
            <a:pPr marL="0" indent="0">
              <a:buNone/>
            </a:pPr>
            <a:r>
              <a:rPr lang="en-US" sz="2400" dirty="0" smtClean="0"/>
              <a:t>In theory, MEMS </a:t>
            </a:r>
            <a:r>
              <a:rPr lang="en-US" sz="2400" dirty="0" smtClean="0"/>
              <a:t>RF </a:t>
            </a:r>
            <a:r>
              <a:rPr lang="en-US" sz="1800" i="1" dirty="0" smtClean="0"/>
              <a:t>(radio frequency) </a:t>
            </a:r>
            <a:r>
              <a:rPr lang="en-US" sz="2400" dirty="0" smtClean="0"/>
              <a:t>switches can direct and control signals as high as 50 GHz and possibly higher.  </a:t>
            </a:r>
          </a:p>
          <a:p>
            <a:pPr marL="0" indent="0">
              <a:buNone/>
            </a:pPr>
            <a:r>
              <a:rPr lang="en-US" sz="2400" dirty="0" smtClean="0"/>
              <a:t>Because of their low power consumption MEMS switches significantly increase the battery life of many handheld applications such as cell phones and PDAs.  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MEMS RF Switch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4585873"/>
            <a:ext cx="8153400" cy="20781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A MEMS RF </a:t>
            </a:r>
            <a:r>
              <a:rPr lang="en-US" sz="2000" dirty="0" smtClean="0"/>
              <a:t>switch </a:t>
            </a:r>
            <a:r>
              <a:rPr lang="en-US" sz="2000" dirty="0" smtClean="0"/>
              <a:t>is a metal microcantilever </a:t>
            </a:r>
            <a:r>
              <a:rPr lang="en-US" sz="2000" dirty="0" smtClean="0"/>
              <a:t>with </a:t>
            </a:r>
            <a:r>
              <a:rPr lang="en-US" sz="2000" dirty="0" smtClean="0"/>
              <a:t>a metal </a:t>
            </a:r>
            <a:r>
              <a:rPr lang="en-US" sz="2000" dirty="0" smtClean="0"/>
              <a:t>contact tip. </a:t>
            </a:r>
          </a:p>
          <a:p>
            <a:pPr marL="0" indent="0">
              <a:buNone/>
            </a:pPr>
            <a:r>
              <a:rPr lang="en-US" sz="2000" dirty="0" smtClean="0"/>
              <a:t>When </a:t>
            </a:r>
            <a:r>
              <a:rPr lang="en-US" sz="2000" dirty="0" smtClean="0"/>
              <a:t>a voltage is applied to the Pull-Down Electrode, the resultant electrostatic force pulls the cantilever contact towards the lower contact until the two come together. 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Upon </a:t>
            </a:r>
            <a:r>
              <a:rPr lang="en-US" sz="2000" dirty="0" smtClean="0"/>
              <a:t>contact, the switch is closed.  </a:t>
            </a:r>
          </a:p>
          <a:p>
            <a:pPr>
              <a:buNone/>
            </a:pPr>
            <a:endParaRPr lang="en-US" sz="2000" dirty="0"/>
          </a:p>
        </p:txBody>
      </p:sp>
      <p:sp>
        <p:nvSpPr>
          <p:cNvPr id="5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067426" y="4003964"/>
            <a:ext cx="2757920" cy="2669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spcAft>
                <a:spcPts val="100"/>
              </a:spcAft>
            </a:pPr>
            <a:r>
              <a:rPr lang="en-US" sz="1100" b="1" i="1" dirty="0"/>
              <a:t>MEMS RF Switch</a:t>
            </a:r>
          </a:p>
        </p:txBody>
      </p:sp>
      <p:pic>
        <p:nvPicPr>
          <p:cNvPr id="6" name="Picture 5" descr="Canti-Switch_pp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6945" y="1555173"/>
            <a:ext cx="4802909" cy="29860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Microcantilevers as Needles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250297" cy="495300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3200" dirty="0" smtClean="0"/>
              <a:t>A </a:t>
            </a:r>
            <a:r>
              <a:rPr lang="en-US" sz="3200" dirty="0" smtClean="0"/>
              <a:t>micro-needle </a:t>
            </a:r>
            <a:r>
              <a:rPr lang="en-US" sz="3200" dirty="0" smtClean="0"/>
              <a:t>takes a small blood sample (</a:t>
            </a:r>
            <a:r>
              <a:rPr lang="en-US" sz="3200" dirty="0" err="1" smtClean="0"/>
              <a:t>picoliters</a:t>
            </a:r>
            <a:r>
              <a:rPr lang="en-US" sz="3200" dirty="0" smtClean="0"/>
              <a:t>) by drawing blood flow via capillary force.  Because of size, the injection is relatively painless.  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3200" dirty="0" smtClean="0"/>
              <a:t>Micro and </a:t>
            </a:r>
            <a:r>
              <a:rPr lang="en-US" sz="3200" dirty="0" err="1" smtClean="0"/>
              <a:t>nano</a:t>
            </a:r>
            <a:r>
              <a:rPr lang="en-US" sz="3200" dirty="0" smtClean="0"/>
              <a:t>-sized needles are used singly and in needle-arrays for drug delivery applications. </a:t>
            </a:r>
            <a:r>
              <a:rPr lang="en-US" sz="2300" i="1" dirty="0" smtClean="0"/>
              <a:t>(image right)</a:t>
            </a:r>
            <a:endParaRPr lang="en-US" sz="2300" dirty="0" smtClean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3200" dirty="0" smtClean="0"/>
              <a:t>These </a:t>
            </a:r>
            <a:r>
              <a:rPr lang="en-US" sz="3200" dirty="0" smtClean="0"/>
              <a:t>needles can be made of silicon with each needle measuring 40 </a:t>
            </a:r>
            <a:r>
              <a:rPr lang="en-US" sz="3200" dirty="0" err="1" smtClean="0"/>
              <a:t>μm</a:t>
            </a:r>
            <a:r>
              <a:rPr lang="en-US" sz="3200" dirty="0" smtClean="0"/>
              <a:t> in diameter and 500 </a:t>
            </a:r>
            <a:r>
              <a:rPr lang="en-US" sz="3200" dirty="0" err="1" smtClean="0"/>
              <a:t>μm</a:t>
            </a:r>
            <a:r>
              <a:rPr lang="en-US" sz="3200" dirty="0" smtClean="0"/>
              <a:t> tall.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029201" y="5776191"/>
            <a:ext cx="3880860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  <a:spcAft>
                <a:spcPts val="100"/>
              </a:spcAft>
            </a:pPr>
            <a:r>
              <a:rPr lang="en-US" sz="1100" b="1" i="1" dirty="0" smtClean="0"/>
              <a:t>Illustration of a </a:t>
            </a:r>
            <a:r>
              <a:rPr lang="en-US" sz="1100" b="1" i="1" dirty="0" err="1" smtClean="0"/>
              <a:t>Microneedle</a:t>
            </a:r>
            <a:r>
              <a:rPr lang="en-US" sz="1100" b="1" i="1" dirty="0" smtClean="0"/>
              <a:t> array  and a needle’s tip that could be used as a </a:t>
            </a:r>
            <a:r>
              <a:rPr lang="en-US" sz="1100" b="1" i="1" dirty="0" err="1"/>
              <a:t>Transdermal</a:t>
            </a:r>
            <a:r>
              <a:rPr lang="en-US" sz="1100" b="1" i="1" dirty="0"/>
              <a:t> Drug Delivery </a:t>
            </a:r>
            <a:r>
              <a:rPr lang="en-US" sz="1100" b="1" i="1" dirty="0" smtClean="0"/>
              <a:t>System</a:t>
            </a:r>
            <a:endParaRPr lang="en-US" sz="1100" b="1" i="1" dirty="0"/>
          </a:p>
        </p:txBody>
      </p:sp>
      <p:pic>
        <p:nvPicPr>
          <p:cNvPr id="6" name="Picture 5" descr="MicroneedleArray_Tip_illustration.png"/>
          <p:cNvPicPr>
            <a:picLocks noChangeAspect="1"/>
          </p:cNvPicPr>
          <p:nvPr/>
        </p:nvPicPr>
        <p:blipFill>
          <a:blip r:embed="rId4"/>
          <a:srcRect r="50000"/>
          <a:stretch>
            <a:fillRect/>
          </a:stretch>
        </p:blipFill>
        <p:spPr>
          <a:xfrm>
            <a:off x="5805053" y="2556164"/>
            <a:ext cx="3103418" cy="31034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MicroneedleArray_Tip_illustration.png"/>
          <p:cNvPicPr>
            <a:picLocks noChangeAspect="1"/>
          </p:cNvPicPr>
          <p:nvPr/>
        </p:nvPicPr>
        <p:blipFill>
          <a:blip r:embed="rId4"/>
          <a:srcRect l="53484" t="9545" r="4697" b="6818"/>
          <a:stretch>
            <a:fillRect/>
          </a:stretch>
        </p:blipFill>
        <p:spPr>
          <a:xfrm>
            <a:off x="4890654" y="1676400"/>
            <a:ext cx="1773382" cy="17733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Microcantilevers as Probes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4084043" cy="50776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 smtClean="0"/>
              <a:t>Diseases such as Parkinson's </a:t>
            </a:r>
            <a:r>
              <a:rPr lang="en-US" sz="2200" dirty="0" smtClean="0"/>
              <a:t>and </a:t>
            </a:r>
            <a:r>
              <a:rPr lang="en-US" sz="2200" dirty="0" smtClean="0"/>
              <a:t>Alzheimer's have helped to mobilize research into using micro and </a:t>
            </a:r>
            <a:r>
              <a:rPr lang="en-US" sz="2200" dirty="0" err="1" smtClean="0"/>
              <a:t>nano</a:t>
            </a:r>
            <a:r>
              <a:rPr lang="en-US" sz="2200" dirty="0" smtClean="0"/>
              <a:t>-sized cantilevers as neural probes </a:t>
            </a:r>
            <a:r>
              <a:rPr lang="en-US" sz="1600" i="1" dirty="0" smtClean="0"/>
              <a:t>(see figure)</a:t>
            </a:r>
            <a:r>
              <a:rPr lang="en-US" sz="1600" dirty="0" smtClean="0"/>
              <a:t>.  </a:t>
            </a:r>
            <a:endParaRPr lang="en-US" sz="1600" dirty="0" smtClean="0"/>
          </a:p>
          <a:p>
            <a:pPr marL="0" indent="0">
              <a:buNone/>
            </a:pPr>
            <a:r>
              <a:rPr lang="en-US" sz="2200" dirty="0" smtClean="0"/>
              <a:t>Applications </a:t>
            </a:r>
            <a:r>
              <a:rPr lang="en-US" sz="2200" dirty="0" smtClean="0"/>
              <a:t>of Neural probes: </a:t>
            </a:r>
          </a:p>
          <a:p>
            <a:pPr marL="457200" lvl="1" indent="-457200">
              <a:buFont typeface="Wingdings" pitchFamily="2" charset="2"/>
              <a:buChar char="v"/>
            </a:pPr>
            <a:r>
              <a:rPr lang="en-US" sz="2200" dirty="0" smtClean="0"/>
              <a:t>Studying the central and peripheral nervous system</a:t>
            </a:r>
          </a:p>
          <a:p>
            <a:pPr marL="457200" lvl="1" indent="-457200">
              <a:buFont typeface="Wingdings" pitchFamily="2" charset="2"/>
              <a:buChar char="v"/>
            </a:pPr>
            <a:r>
              <a:rPr lang="en-US" sz="2200" dirty="0" smtClean="0"/>
              <a:t>Treating Neurological disease through the use of neural prostheses</a:t>
            </a:r>
          </a:p>
          <a:p>
            <a:pPr marL="457200" lvl="1" indent="-457200">
              <a:buFont typeface="Wingdings" pitchFamily="2" charset="2"/>
              <a:buChar char="v"/>
            </a:pPr>
            <a:r>
              <a:rPr lang="en-US" sz="2200" dirty="0" smtClean="0"/>
              <a:t>Studying the brain network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5" descr="neural-probe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698424" y="1640754"/>
            <a:ext cx="4279900" cy="3681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Cochlear Implant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9336"/>
            <a:ext cx="4527388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For the hearing impaired, a Cochlear implant is a </a:t>
            </a:r>
            <a:r>
              <a:rPr lang="en-US" sz="2400" dirty="0" err="1" smtClean="0"/>
              <a:t>neuroprosthetic</a:t>
            </a:r>
            <a:r>
              <a:rPr lang="en-US" sz="2400" dirty="0" smtClean="0"/>
              <a:t> that allows a deaf person to hear noises never heard before.  </a:t>
            </a:r>
            <a:r>
              <a:rPr lang="en-US" sz="1800" i="1" dirty="0" smtClean="0"/>
              <a:t>(See diagram of Cochlear Implant)</a:t>
            </a:r>
          </a:p>
          <a:p>
            <a:pPr marL="0" indent="0">
              <a:buNone/>
            </a:pPr>
            <a:r>
              <a:rPr lang="en-US" sz="2400" dirty="0" err="1" smtClean="0"/>
              <a:t>Neuroprosthetic</a:t>
            </a:r>
            <a:r>
              <a:rPr lang="en-US" sz="2400" dirty="0" smtClean="0"/>
              <a:t> devices have become one of the most important emerging technologies in biomedical engineering applications. </a:t>
            </a:r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3074" name="Picture 2" descr="Cochlear_impla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0982" y="1655763"/>
            <a:ext cx="3440690" cy="363985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5514109" y="5547736"/>
            <a:ext cx="3371418" cy="559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Cochlear Implant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[Image courtesy of National Institute of Health]</a:t>
            </a:r>
            <a:endParaRPr kumimoji="0" lang="en-US" sz="1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i="1" dirty="0" smtClean="0"/>
              <a:t>What appears to be one of the major applications for microcantilevers?</a:t>
            </a:r>
          </a:p>
          <a:p>
            <a:pPr marL="0" indent="0">
              <a:buNone/>
            </a:pPr>
            <a:endParaRPr lang="en-US" sz="2400" i="1" dirty="0" smtClean="0"/>
          </a:p>
          <a:p>
            <a:pPr marL="0" indent="0">
              <a:buNone/>
            </a:pPr>
            <a:r>
              <a:rPr lang="en-US" sz="2400" i="1" dirty="0" smtClean="0"/>
              <a:t>What are some possible applications of microcantilevers not discussed in this presentation?</a:t>
            </a:r>
          </a:p>
          <a:p>
            <a:pPr marL="0" indent="0">
              <a:buNone/>
            </a:pPr>
            <a:endParaRPr lang="en-US" sz="2400" i="1" dirty="0" smtClean="0"/>
          </a:p>
          <a:p>
            <a:pPr marL="0" indent="0">
              <a:buNone/>
            </a:pPr>
            <a:r>
              <a:rPr lang="en-US" sz="2400" i="1" dirty="0" smtClean="0"/>
              <a:t>How does application determine the stiffness of the cantilever?</a:t>
            </a:r>
          </a:p>
          <a:p>
            <a:pPr>
              <a:buNone/>
            </a:pPr>
            <a:endParaRPr lang="en-US" sz="2400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1"/>
            <a:ext cx="7123113" cy="3371850"/>
          </a:xfrm>
        </p:spPr>
        <p:txBody>
          <a:bodyPr>
            <a:normAutofit/>
          </a:bodyPr>
          <a:lstStyle/>
          <a:p>
            <a:pPr marL="514350" indent="-514350"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tx1"/>
                </a:solidFill>
              </a:rPr>
              <a:t>Discuss four different applications in which microcantilevers are used.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tx1"/>
                </a:solidFill>
              </a:rPr>
              <a:t>Discuss the advantages and limitations of microcantilevers compared to </a:t>
            </a:r>
            <a:r>
              <a:rPr lang="en-US" sz="2400" dirty="0" err="1" smtClean="0">
                <a:solidFill>
                  <a:schemeClr val="tx1"/>
                </a:solidFill>
              </a:rPr>
              <a:t>macrocantilevers</a:t>
            </a:r>
            <a:r>
              <a:rPr lang="en-US" sz="2400" dirty="0" smtClean="0">
                <a:solidFill>
                  <a:schemeClr val="tx1"/>
                </a:solidFill>
              </a:rPr>
              <a:t>.  </a:t>
            </a:r>
          </a:p>
          <a:p>
            <a:pPr marL="514350" indent="-514350">
              <a:buFont typeface="Wingdings" pitchFamily="2" charset="2"/>
              <a:buChar char="v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1"/>
            <a:ext cx="7123113" cy="337185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2400" dirty="0" smtClean="0"/>
              <a:t>Microcantilevers are used for </a:t>
            </a:r>
            <a:r>
              <a:rPr lang="en-US" sz="2400" dirty="0" smtClean="0"/>
              <a:t>many applications</a:t>
            </a:r>
            <a:r>
              <a:rPr lang="en-US" sz="2400" dirty="0" smtClean="0"/>
              <a:t>.  The specific application determines the geometric shape of the cantilever, the material from which it is made, and its stiffness characteristics.  </a:t>
            </a:r>
            <a:endParaRPr lang="en-US" sz="2400" dirty="0" smtClean="0"/>
          </a:p>
          <a:p>
            <a:pPr>
              <a:spcBef>
                <a:spcPts val="600"/>
              </a:spcBef>
            </a:pPr>
            <a:r>
              <a:rPr lang="en-US" sz="2400" dirty="0" smtClean="0"/>
              <a:t>The </a:t>
            </a:r>
            <a:r>
              <a:rPr lang="en-US" sz="2400" dirty="0" smtClean="0"/>
              <a:t>microcantilever is the cornerstone component </a:t>
            </a:r>
            <a:r>
              <a:rPr lang="en-US" sz="2400" dirty="0" smtClean="0"/>
              <a:t>of a wide </a:t>
            </a:r>
            <a:r>
              <a:rPr lang="en-US" sz="2400" dirty="0" smtClean="0"/>
              <a:t>variety of MEMS including micro-chemical sensor arrays, atomic force microscopes, </a:t>
            </a:r>
            <a:r>
              <a:rPr lang="en-US" sz="2400" dirty="0" err="1" smtClean="0"/>
              <a:t>microswitches</a:t>
            </a:r>
            <a:r>
              <a:rPr lang="en-US" sz="2400" dirty="0" smtClean="0"/>
              <a:t>, and neural probes.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6576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2000" dirty="0"/>
              <a:t>Made possible through grants from the National Science Foundation Department of Undergraduate Education #0830384, 0902411, and 1205138. </a:t>
            </a:r>
          </a:p>
          <a:p>
            <a:pPr algn="ctr"/>
            <a:r>
              <a:rPr lang="en-US" sz="2000" dirty="0"/>
              <a:t>Any opinions, findings and conclusions or recommendations expressed in this material are those of the authors and creators, and do not necessarily reflect the views of the National Science Foundation.</a:t>
            </a:r>
            <a:r>
              <a:rPr lang="en-US" sz="2000" b="1" dirty="0"/>
              <a:t> </a:t>
            </a:r>
            <a:endParaRPr lang="en-US" sz="2000" dirty="0"/>
          </a:p>
          <a:p>
            <a:pPr algn="ctr"/>
            <a:r>
              <a:rPr lang="en-US" sz="2000" dirty="0"/>
              <a:t>Southwest Center for Microsystems Education (SCME) NSF ATE Center</a:t>
            </a:r>
          </a:p>
          <a:p>
            <a:pPr algn="ctr"/>
            <a:r>
              <a:rPr lang="en-US" sz="2000" dirty="0"/>
              <a:t>© 2012 Regents of the University of New Mexico</a:t>
            </a:r>
          </a:p>
          <a:p>
            <a:pPr algn="ctr"/>
            <a:r>
              <a:rPr lang="en-US" sz="2000" dirty="0"/>
              <a:t> </a:t>
            </a:r>
          </a:p>
          <a:p>
            <a:pPr algn="ctr"/>
            <a:r>
              <a:rPr lang="en-US" sz="2000" dirty="0"/>
              <a:t>Content is protected by the CC Attribution Non-Commercial Share Alike license.</a:t>
            </a:r>
          </a:p>
          <a:p>
            <a:pPr algn="ctr"/>
            <a:r>
              <a:rPr lang="en-US" sz="2000" dirty="0"/>
              <a:t> </a:t>
            </a:r>
          </a:p>
          <a:p>
            <a:pPr algn="ctr"/>
            <a:r>
              <a:rPr lang="en-US" sz="2000" dirty="0"/>
              <a:t>Website:  </a:t>
            </a:r>
            <a:r>
              <a:rPr lang="en-US" sz="2000" u="sng" dirty="0">
                <a:hlinkClick r:id="rId3"/>
              </a:rPr>
              <a:t>www.scme-nm.org</a:t>
            </a:r>
            <a:endParaRPr lang="en-US" sz="20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372" y="6386334"/>
            <a:ext cx="1245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Revised Feb 2017</a:t>
            </a:r>
            <a:endParaRPr lang="en-US" sz="1200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9" y="1600199"/>
            <a:ext cx="4471970" cy="5036127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3200" dirty="0" smtClean="0"/>
              <a:t>A cantilever is a suspended beam, supported at only one end.  Aircraft wings, balconies, diving boards, and free standing radio towers are types cantilevers. </a:t>
            </a:r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3200" dirty="0" smtClean="0"/>
              <a:t>Cantilevers come in all sizes. </a:t>
            </a:r>
            <a:r>
              <a:rPr lang="en-US" sz="3200" dirty="0" err="1" smtClean="0"/>
              <a:t>Macrocantilevers</a:t>
            </a:r>
            <a:r>
              <a:rPr lang="en-US" sz="3200" dirty="0" smtClean="0"/>
              <a:t> range in length from a few meters to hundreds of meters.  </a:t>
            </a:r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3200" dirty="0" smtClean="0"/>
              <a:t>Microcantilevers are a few micrometers to several hundred micrometers in length.</a:t>
            </a:r>
            <a:endParaRPr lang="en-US" dirty="0"/>
          </a:p>
        </p:txBody>
      </p:sp>
      <p:pic>
        <p:nvPicPr>
          <p:cNvPr id="4" name="Picture 5" descr="collage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056909" y="1620981"/>
            <a:ext cx="3886200" cy="2665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ptionText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915891" y="4468090"/>
            <a:ext cx="3048000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0"/>
              </a:spcBef>
              <a:spcAft>
                <a:spcPts val="100"/>
              </a:spcAft>
            </a:pPr>
            <a:r>
              <a:rPr lang="en-US" sz="1100" b="1" i="1"/>
              <a:t>Types of Cantilevers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Microcantilever</a:t>
            </a:r>
            <a:r>
              <a:rPr lang="en-US" dirty="0" smtClean="0"/>
              <a:t>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8793" y="4364182"/>
            <a:ext cx="8153400" cy="218901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Microcantilevers are used as sensors, transducers, probes, needles, transport mechanisms, and switches for many tasks.</a:t>
            </a:r>
          </a:p>
          <a:p>
            <a:pPr marL="457200" lvl="1" indent="-457200">
              <a:buFont typeface="Wingdings" pitchFamily="2" charset="2"/>
              <a:buChar char="v"/>
            </a:pPr>
            <a:r>
              <a:rPr lang="en-US" sz="2000" dirty="0" smtClean="0"/>
              <a:t>Detect physical, chemical, and biological particles </a:t>
            </a:r>
          </a:p>
          <a:p>
            <a:pPr marL="457200" lvl="1" indent="-457200">
              <a:buFont typeface="Wingdings" pitchFamily="2" charset="2"/>
              <a:buChar char="v"/>
            </a:pPr>
            <a:r>
              <a:rPr lang="en-US" sz="2000" dirty="0" smtClean="0"/>
              <a:t>Penetrate tissue in therapeutic and diagnostic applications</a:t>
            </a:r>
          </a:p>
          <a:p>
            <a:pPr marL="457200" lvl="1" indent="-457200">
              <a:buFont typeface="Wingdings" pitchFamily="2" charset="2"/>
              <a:buChar char="v"/>
            </a:pPr>
            <a:r>
              <a:rPr lang="en-US" sz="2000" dirty="0"/>
              <a:t>S</a:t>
            </a:r>
            <a:r>
              <a:rPr lang="en-US" sz="2000" dirty="0" smtClean="0"/>
              <a:t>ensors to detect </a:t>
            </a:r>
            <a:r>
              <a:rPr lang="en-US" sz="2000" dirty="0" err="1" smtClean="0"/>
              <a:t>nano</a:t>
            </a:r>
            <a:r>
              <a:rPr lang="en-US" sz="2000" dirty="0" smtClean="0"/>
              <a:t>-size particles on a surface</a:t>
            </a:r>
          </a:p>
          <a:p>
            <a:pPr marL="457200" lvl="1" indent="-457200">
              <a:buFont typeface="Wingdings" pitchFamily="2" charset="2"/>
              <a:buChar char="v"/>
            </a:pPr>
            <a:r>
              <a:rPr lang="en-US" sz="2000" dirty="0"/>
              <a:t>M</a:t>
            </a:r>
            <a:r>
              <a:rPr lang="en-US" sz="2000" dirty="0" smtClean="0"/>
              <a:t>emory storage devices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277496" y="2519492"/>
            <a:ext cx="3657600" cy="153888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Scanning Electron Microscope (SEM) image of a Cantilever Sensor Array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These cantilevers were developed by the Swiss </a:t>
            </a:r>
            <a:r>
              <a:rPr lang="en-US" sz="1400" b="1" i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Nanoscience</a:t>
            </a:r>
            <a:r>
              <a:rPr lang="en-US" sz="14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Institute for proteomic and genomic applications.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050" i="1" dirty="0" smtClean="0">
                <a:latin typeface="Arial" pitchFamily="34" charset="0"/>
                <a:cs typeface="Arial" pitchFamily="34" charset="0"/>
              </a:rPr>
              <a:t>[Image courtesy of Dr. </a:t>
            </a:r>
            <a:r>
              <a:rPr lang="en-US" sz="1050" i="1" dirty="0" err="1" smtClean="0">
                <a:latin typeface="Arial" pitchFamily="34" charset="0"/>
                <a:cs typeface="Arial" pitchFamily="34" charset="0"/>
              </a:rPr>
              <a:t>Christoph</a:t>
            </a:r>
            <a:r>
              <a:rPr lang="en-US" sz="1050" i="1" dirty="0" smtClean="0">
                <a:latin typeface="Arial" pitchFamily="34" charset="0"/>
                <a:cs typeface="Arial" pitchFamily="34" charset="0"/>
              </a:rPr>
              <a:t> Gerber, Institute of Physics, University of Basel]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CSA_SEM_Gerber_UNI_Base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418" y="1697182"/>
            <a:ext cx="42672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Cantilever-based MEMS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200" dirty="0" smtClean="0"/>
              <a:t>Current applications of cantilever-based MEMS: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Biomedical Applications (</a:t>
            </a:r>
            <a:r>
              <a:rPr lang="en-US" sz="2200" dirty="0" err="1" smtClean="0"/>
              <a:t>BioMEMS</a:t>
            </a:r>
            <a:r>
              <a:rPr lang="en-US" sz="2200" dirty="0" smtClean="0"/>
              <a:t>)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pH sensors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Therapeutics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Atomic Force Microscopes (AFM)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Read/Write storage devices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Environmental Monitoring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Food Production and Safety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200" dirty="0" smtClean="0"/>
              <a:t>RF Switching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Microcantilever</a:t>
            </a:r>
            <a:r>
              <a:rPr lang="en-US" dirty="0" smtClean="0"/>
              <a:t>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8793" y="4461166"/>
            <a:ext cx="8153400" cy="1981200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200" dirty="0" smtClean="0"/>
              <a:t>Microcantilevers are fabricated from various </a:t>
            </a:r>
            <a:r>
              <a:rPr lang="en-US" sz="3200" dirty="0" smtClean="0"/>
              <a:t>materials, </a:t>
            </a:r>
            <a:r>
              <a:rPr lang="en-US" sz="3200" dirty="0" smtClean="0"/>
              <a:t>most </a:t>
            </a:r>
            <a:r>
              <a:rPr lang="en-US" sz="3200" dirty="0" smtClean="0"/>
              <a:t>commonly from silicon</a:t>
            </a:r>
            <a:r>
              <a:rPr lang="en-US" sz="3200" dirty="0" smtClean="0"/>
              <a:t>, silicon nitride (</a:t>
            </a:r>
            <a:r>
              <a:rPr lang="en-US" sz="3200" dirty="0" err="1" smtClean="0"/>
              <a:t>SiN</a:t>
            </a:r>
            <a:r>
              <a:rPr lang="en-US" sz="3200" dirty="0" smtClean="0"/>
              <a:t>), and polymers.  </a:t>
            </a:r>
            <a:endParaRPr lang="en-US" sz="32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/>
              <a:t>A</a:t>
            </a:r>
            <a:r>
              <a:rPr lang="en-US" sz="3200" dirty="0" smtClean="0"/>
              <a:t>pplication </a:t>
            </a:r>
            <a:r>
              <a:rPr lang="en-US" sz="3200" dirty="0" smtClean="0"/>
              <a:t>of the cantilever determines the coating or subsequent layers.  </a:t>
            </a:r>
            <a:endParaRPr lang="en-US" sz="32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 smtClean="0"/>
              <a:t>Type </a:t>
            </a:r>
            <a:r>
              <a:rPr lang="en-US" sz="3200" dirty="0" smtClean="0"/>
              <a:t>of </a:t>
            </a:r>
            <a:r>
              <a:rPr lang="en-US" sz="3200" dirty="0" smtClean="0"/>
              <a:t>material and </a:t>
            </a:r>
            <a:r>
              <a:rPr lang="en-US" sz="3200" dirty="0" smtClean="0"/>
              <a:t>physical </a:t>
            </a:r>
            <a:r>
              <a:rPr lang="en-US" sz="3200" dirty="0" smtClean="0"/>
              <a:t>dimensions </a:t>
            </a:r>
            <a:r>
              <a:rPr lang="en-US" sz="3200" dirty="0" smtClean="0"/>
              <a:t>are </a:t>
            </a:r>
            <a:r>
              <a:rPr lang="en-US" sz="3200" dirty="0" smtClean="0"/>
              <a:t>determined by the cantilever's application and operational requirements.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2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128838" y="4133417"/>
            <a:ext cx="5157787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spcAft>
                <a:spcPts val="100"/>
              </a:spcAft>
            </a:pPr>
            <a:r>
              <a:rPr lang="en-US" sz="1100" b="1" i="1" dirty="0"/>
              <a:t>Cantilever Beam </a:t>
            </a:r>
            <a:r>
              <a:rPr lang="en-US" sz="1100" b="1" i="1" dirty="0" smtClean="0"/>
              <a:t>of silicon nitride (</a:t>
            </a:r>
            <a:r>
              <a:rPr lang="en-US" sz="1100" b="1" i="1" dirty="0" err="1" smtClean="0"/>
              <a:t>SiN</a:t>
            </a:r>
            <a:r>
              <a:rPr lang="en-US" sz="1100" b="1" i="1" dirty="0" smtClean="0"/>
              <a:t>) coated with a gold layer</a:t>
            </a:r>
            <a:endParaRPr lang="en-US" sz="1100" b="1" i="1" dirty="0"/>
          </a:p>
        </p:txBody>
      </p:sp>
      <p:pic>
        <p:nvPicPr>
          <p:cNvPr id="8" name="Picture 7" descr="Cantilever_Color-bulk_pp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2656" y="1689850"/>
            <a:ext cx="5902036" cy="2369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vs. Stiffness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610516" cy="48421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Probes and needles need to be stiff enough to penetrate tissue without bending.  </a:t>
            </a:r>
          </a:p>
          <a:p>
            <a:pPr marL="0" indent="0">
              <a:buNone/>
            </a:pPr>
            <a:r>
              <a:rPr lang="en-US" sz="2400" dirty="0" smtClean="0"/>
              <a:t>Resonators, and latches need to be stiff enough so as not to oscillate too easily or flex due to weak ambient forces. </a:t>
            </a:r>
          </a:p>
          <a:p>
            <a:pPr marL="0" indent="0">
              <a:buNone/>
            </a:pPr>
            <a:r>
              <a:rPr lang="en-US" sz="2400" dirty="0" smtClean="0"/>
              <a:t>Cantilever sensors, transducers and switches need more flexibility.   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1026" name="Picture 2" descr="various-prob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42312" y="1703677"/>
            <a:ext cx="3691994" cy="2494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783984" y="4458422"/>
            <a:ext cx="3122613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Arial" pitchFamily="34" charset="0"/>
              </a:rPr>
              <a:t>Probes with MEMS sensors at the probe tips</a:t>
            </a:r>
            <a:endParaRPr kumimoji="0" lang="en-US" sz="1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Microcantilever</a:t>
            </a:r>
            <a:r>
              <a:rPr lang="en-US" dirty="0" smtClean="0"/>
              <a:t> Fabrication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4241" y="4627417"/>
            <a:ext cx="8153400" cy="2230583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000" dirty="0"/>
              <a:t>F</a:t>
            </a:r>
            <a:r>
              <a:rPr lang="en-US" sz="2000" dirty="0" smtClean="0"/>
              <a:t>abricated </a:t>
            </a:r>
            <a:r>
              <a:rPr lang="en-US" sz="2000" dirty="0" smtClean="0"/>
              <a:t>using </a:t>
            </a:r>
            <a:r>
              <a:rPr lang="en-US" sz="2000" dirty="0" smtClean="0"/>
              <a:t>both bulk and </a:t>
            </a:r>
            <a:r>
              <a:rPr lang="en-US" sz="2000" dirty="0" smtClean="0"/>
              <a:t>surface micromachining.  </a:t>
            </a:r>
            <a:endParaRPr lang="en-US" sz="20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 smtClean="0"/>
              <a:t>In </a:t>
            </a:r>
            <a:r>
              <a:rPr lang="en-US" sz="2000" dirty="0" smtClean="0"/>
              <a:t>each process, a solid structure is released from the crystal silicon </a:t>
            </a:r>
            <a:r>
              <a:rPr lang="en-US" sz="2000" dirty="0" smtClean="0"/>
              <a:t>to </a:t>
            </a:r>
            <a:r>
              <a:rPr lang="en-US" sz="2000" dirty="0" smtClean="0"/>
              <a:t>create a free-standing beam, anchored at one end. </a:t>
            </a:r>
            <a:endParaRPr lang="en-US" sz="20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/>
              <a:t>M</a:t>
            </a:r>
            <a:r>
              <a:rPr lang="en-US" sz="2000" dirty="0" smtClean="0"/>
              <a:t>icromachining </a:t>
            </a:r>
            <a:r>
              <a:rPr lang="en-US" sz="2000" dirty="0" smtClean="0"/>
              <a:t>processes allow for the fabrication of a single cantilever or an array of cantilevers. </a:t>
            </a:r>
            <a:endParaRPr lang="en-US" sz="2000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381467" y="-1214702"/>
            <a:ext cx="654137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hlinkClick r:id="rId3"/>
              </a:rPr>
              <a:t>MEMS Cantilever Array</a:t>
            </a:r>
            <a:r>
              <a:rPr lang="en-US" sz="3200" dirty="0" smtClean="0"/>
              <a:t> YouTube Video</a:t>
            </a:r>
            <a:endParaRPr lang="en-US" sz="3200" dirty="0"/>
          </a:p>
        </p:txBody>
      </p:sp>
      <p:pic>
        <p:nvPicPr>
          <p:cNvPr id="6" name="Picture 5" descr="Screenshot 2014-06-14 20.35.22.png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141" y="1656411"/>
            <a:ext cx="4502393" cy="30015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71136" y="1991732"/>
            <a:ext cx="2010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(Click on graphic to start YouTube animation.)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MainGraphi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MainGraphic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Main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Main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MainGraphic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MainGraphic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MainGraphic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cme3">
  <a:themeElements>
    <a:clrScheme name="Custom 10">
      <a:dk1>
        <a:srgbClr val="8A3C12"/>
      </a:dk1>
      <a:lt1>
        <a:srgbClr val="FFF2CB"/>
      </a:lt1>
      <a:dk2>
        <a:srgbClr val="732423"/>
      </a:dk2>
      <a:lt2>
        <a:srgbClr val="D4D4D6"/>
      </a:lt2>
      <a:accent1>
        <a:srgbClr val="9A302F"/>
      </a:accent1>
      <a:accent2>
        <a:srgbClr val="FFD558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2F75FF"/>
      </a:hlink>
      <a:folHlink>
        <a:srgbClr val="68000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scme3</Template>
  <TotalTime>235</TotalTime>
  <Words>1929</Words>
  <Application>Microsoft Macintosh PowerPoint</Application>
  <PresentationFormat>On-screen Show (4:3)</PresentationFormat>
  <Paragraphs>198</Paragraphs>
  <Slides>31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scme3</vt:lpstr>
      <vt:lpstr>MicroCantilever applications overview</vt:lpstr>
      <vt:lpstr>Unit Overview</vt:lpstr>
      <vt:lpstr>Objectives</vt:lpstr>
      <vt:lpstr>Introduction</vt:lpstr>
      <vt:lpstr>Microcantilever Applications</vt:lpstr>
      <vt:lpstr>Cantilever-based MEMS</vt:lpstr>
      <vt:lpstr>Microcantilever Materials</vt:lpstr>
      <vt:lpstr>Application vs. Stiffness</vt:lpstr>
      <vt:lpstr>Microcantilever Fabrication</vt:lpstr>
      <vt:lpstr>Microcantilever Characteristics</vt:lpstr>
      <vt:lpstr>Microcantilevers as Sensors</vt:lpstr>
      <vt:lpstr>Sensor Coating</vt:lpstr>
      <vt:lpstr>Properties of Measurement</vt:lpstr>
      <vt:lpstr>Microcantilevers in Sensors</vt:lpstr>
      <vt:lpstr>Chemical Sensor Arrays</vt:lpstr>
      <vt:lpstr>Chemical Sensor Array</vt:lpstr>
      <vt:lpstr>Microcantilever Sensors and Sensor Arrays</vt:lpstr>
      <vt:lpstr>Advantages of Microcantilever Sensors</vt:lpstr>
      <vt:lpstr>Microcantilevers as Transport Devices</vt:lpstr>
      <vt:lpstr>Cantilevers as Surface Probes:  AFM</vt:lpstr>
      <vt:lpstr>Read / Write Storage</vt:lpstr>
      <vt:lpstr>IBM Millipede Prototype</vt:lpstr>
      <vt:lpstr>Millipede Videos</vt:lpstr>
      <vt:lpstr>Microcantilevers as Switches</vt:lpstr>
      <vt:lpstr>A MEMS RF Switch</vt:lpstr>
      <vt:lpstr>Microcantilevers as Needles</vt:lpstr>
      <vt:lpstr>Microcantilevers as Probes</vt:lpstr>
      <vt:lpstr>Cochlear Implant</vt:lpstr>
      <vt:lpstr>Let’s Review</vt:lpstr>
      <vt:lpstr>Summary</vt:lpstr>
      <vt:lpstr>Acknowledgements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mjwillis</dc:creator>
  <cp:lastModifiedBy>MJ Willis</cp:lastModifiedBy>
  <cp:revision>66</cp:revision>
  <dcterms:created xsi:type="dcterms:W3CDTF">2009-03-18T18:33:10Z</dcterms:created>
  <dcterms:modified xsi:type="dcterms:W3CDTF">2017-02-15T20:13:55Z</dcterms:modified>
</cp:coreProperties>
</file>