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4.xml" ContentType="application/vnd.openxmlformats-officedocument.presentationml.tags+xml"/>
  <Override PartName="/ppt/notesSlides/notesSlide22.xml" ContentType="application/vnd.openxmlformats-officedocument.presentationml.notesSlide+xml"/>
  <Override PartName="/ppt/tags/tag5.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1"/>
  </p:notesMasterIdLst>
  <p:handoutMasterIdLst>
    <p:handoutMasterId r:id="rId42"/>
  </p:handoutMasterIdLst>
  <p:sldIdLst>
    <p:sldId id="260" r:id="rId2"/>
    <p:sldId id="261" r:id="rId3"/>
    <p:sldId id="262" r:id="rId4"/>
    <p:sldId id="267" r:id="rId5"/>
    <p:sldId id="268" r:id="rId6"/>
    <p:sldId id="269" r:id="rId7"/>
    <p:sldId id="270" r:id="rId8"/>
    <p:sldId id="271" r:id="rId9"/>
    <p:sldId id="263" r:id="rId10"/>
    <p:sldId id="272" r:id="rId11"/>
    <p:sldId id="273" r:id="rId12"/>
    <p:sldId id="275" r:id="rId13"/>
    <p:sldId id="274" r:id="rId14"/>
    <p:sldId id="276" r:id="rId15"/>
    <p:sldId id="277" r:id="rId16"/>
    <p:sldId id="278" r:id="rId17"/>
    <p:sldId id="279" r:id="rId18"/>
    <p:sldId id="280" r:id="rId19"/>
    <p:sldId id="281" r:id="rId20"/>
    <p:sldId id="282" r:id="rId21"/>
    <p:sldId id="284" r:id="rId22"/>
    <p:sldId id="283"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8" r:id="rId36"/>
    <p:sldId id="297" r:id="rId37"/>
    <p:sldId id="299" r:id="rId38"/>
    <p:sldId id="266" r:id="rId39"/>
    <p:sldId id="26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30" d="100"/>
          <a:sy n="130" d="100"/>
        </p:scale>
        <p:origin x="-1008" y="-9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2/8/17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16389121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2/8/17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30184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DNA microarrays </a:t>
            </a:r>
            <a:r>
              <a:rPr lang="en-US" sz="1200" dirty="0" smtClean="0"/>
              <a:t>enable scientists and doctors to analyze complex biological problems</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That sample could be a drop of blood, an unknown gas, or an unknown liquid.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51507"/>
            <a:ext cx="242316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3" name="TextBox 2"/>
          <p:cNvSpPr txBox="1"/>
          <p:nvPr userDrawn="1"/>
        </p:nvSpPr>
        <p:spPr>
          <a:xfrm>
            <a:off x="0" y="6488668"/>
            <a:ext cx="1095172" cy="261610"/>
          </a:xfrm>
          <a:prstGeom prst="rect">
            <a:avLst/>
          </a:prstGeom>
          <a:noFill/>
        </p:spPr>
        <p:txBody>
          <a:bodyPr wrap="none" rtlCol="0">
            <a:spAutoFit/>
          </a:bodyPr>
          <a:lstStyle/>
          <a:p>
            <a:r>
              <a:rPr lang="en-US" sz="1100" i="1" dirty="0" smtClean="0"/>
              <a:t>Revised</a:t>
            </a:r>
            <a:r>
              <a:rPr lang="en-US" sz="1100" i="1" baseline="0" dirty="0" smtClean="0"/>
              <a:t> 6/24/09</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1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9.xml"/><Relationship Id="rId5" Type="http://schemas.openxmlformats.org/officeDocument/2006/relationships/image" Target="../media/image15.jpeg"/><Relationship Id="rId1" Type="http://schemas.openxmlformats.org/officeDocument/2006/relationships/tags" Target="../tags/tag2.xml"/><Relationship Id="rId2" Type="http://schemas.openxmlformats.org/officeDocument/2006/relationships/tags" Target="../tags/tag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17.jpe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image" Target="../media/image18.jpeg"/><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1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2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6.jpeg"/></Relationships>
</file>

<file path=ppt/slides/_rels/slide33.xml.rels><?xml version="1.0" encoding="UTF-8" standalone="yes"?>
<Relationships xmlns="http://schemas.openxmlformats.org/package/2006/relationships"><Relationship Id="rId3" Type="http://schemas.openxmlformats.org/officeDocument/2006/relationships/hyperlink" Target="http://www.nsf.gov/od/lpa/news/press/01/pr01105flash.htm" TargetMode="External"/><Relationship Id="rId4" Type="http://schemas.openxmlformats.org/officeDocument/2006/relationships/image" Target="../media/image22.jpeg"/><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3.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hyperlink" Target="http://www.scme-nm.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5.jpeg"/><Relationship Id="rId1" Type="http://schemas.openxmlformats.org/officeDocument/2006/relationships/tags" Target="../tags/tag1.xml"/><Relationship Id="rId2"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Chemical sensor arrays</a:t>
            </a:r>
            <a:endParaRPr lang="en-US" dirty="0"/>
          </a:p>
        </p:txBody>
      </p:sp>
      <p:sp>
        <p:nvSpPr>
          <p:cNvPr id="5" name="Subtitle 4"/>
          <p:cNvSpPr>
            <a:spLocks noGrp="1"/>
          </p:cNvSpPr>
          <p:nvPr>
            <p:ph type="subTitle" idx="1"/>
          </p:nvPr>
        </p:nvSpPr>
        <p:spPr/>
        <p:txBody>
          <a:bodyPr/>
          <a:lstStyle/>
          <a:p>
            <a:r>
              <a:rPr lang="en-US" dirty="0" err="1" smtClean="0"/>
              <a:t>Microcantilevers</a:t>
            </a:r>
            <a:r>
              <a:rPr lang="en-US" dirty="0" smtClean="0"/>
              <a:t> Learning Module</a:t>
            </a:r>
            <a:endParaRPr lang="en-US" dirty="0"/>
          </a:p>
        </p:txBody>
      </p:sp>
      <p:pic>
        <p:nvPicPr>
          <p:cNvPr id="7" name="Picture 6" descr="CSA_Block_Diagram-FR.jpg"/>
          <p:cNvPicPr>
            <a:picLocks noChangeAspect="1"/>
          </p:cNvPicPr>
          <p:nvPr/>
        </p:nvPicPr>
        <p:blipFill>
          <a:blip r:embed="rId3"/>
          <a:stretch>
            <a:fillRect/>
          </a:stretch>
        </p:blipFill>
        <p:spPr>
          <a:xfrm>
            <a:off x="2834640" y="2216150"/>
            <a:ext cx="4182110" cy="361006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the </a:t>
            </a:r>
            <a:r>
              <a:rPr lang="en-US" dirty="0" err="1" smtClean="0"/>
              <a:t>ENose</a:t>
            </a:r>
            <a:r>
              <a:rPr lang="en-US" dirty="0" smtClean="0"/>
              <a:t> Work?</a:t>
            </a:r>
            <a:endParaRPr lang="en-US" dirty="0"/>
          </a:p>
        </p:txBody>
      </p:sp>
      <p:sp>
        <p:nvSpPr>
          <p:cNvPr id="3" name="Content Placeholder 2"/>
          <p:cNvSpPr>
            <a:spLocks noGrp="1"/>
          </p:cNvSpPr>
          <p:nvPr>
            <p:ph sz="quarter" idx="1"/>
          </p:nvPr>
        </p:nvSpPr>
        <p:spPr>
          <a:xfrm>
            <a:off x="612648" y="1600200"/>
            <a:ext cx="8153400" cy="1574800"/>
          </a:xfrm>
        </p:spPr>
        <p:txBody>
          <a:bodyPr>
            <a:normAutofit/>
          </a:bodyPr>
          <a:lstStyle/>
          <a:p>
            <a:pPr marL="0" indent="0">
              <a:lnSpc>
                <a:spcPct val="110000"/>
              </a:lnSpc>
              <a:buNone/>
            </a:pPr>
            <a:r>
              <a:rPr lang="en-US" sz="2400" dirty="0" smtClean="0"/>
              <a:t>When a substance -- such as the stray molecules from an ammonia leak -- is absorbed into these films, the films expand slightly (b), changing their resistivity.  </a:t>
            </a:r>
            <a:endParaRPr lang="en-US" sz="2400" dirty="0"/>
          </a:p>
        </p:txBody>
      </p:sp>
      <p:pic>
        <p:nvPicPr>
          <p:cNvPr id="39938" name="Object 9"/>
          <p:cNvPicPr>
            <a:picLocks noChangeArrowheads="1"/>
          </p:cNvPicPr>
          <p:nvPr/>
        </p:nvPicPr>
        <p:blipFill>
          <a:blip r:embed="rId3"/>
          <a:srcRect l="-1563" b="-560"/>
          <a:stretch>
            <a:fillRect/>
          </a:stretch>
        </p:blipFill>
        <p:spPr bwMode="auto">
          <a:xfrm>
            <a:off x="778412" y="3565379"/>
            <a:ext cx="7711440" cy="1767840"/>
          </a:xfrm>
          <a:prstGeom prst="rect">
            <a:avLst/>
          </a:prstGeom>
          <a:noFill/>
          <a:ln w="9525">
            <a:noFill/>
            <a:miter lim="800000"/>
            <a:headEnd/>
            <a:tailEnd/>
          </a:ln>
        </p:spPr>
      </p:pic>
      <p:sp>
        <p:nvSpPr>
          <p:cNvPr id="4" name="TextBox 3"/>
          <p:cNvSpPr txBox="1"/>
          <p:nvPr/>
        </p:nvSpPr>
        <p:spPr>
          <a:xfrm>
            <a:off x="498230" y="5715000"/>
            <a:ext cx="8250977" cy="646331"/>
          </a:xfrm>
          <a:prstGeom prst="rect">
            <a:avLst/>
          </a:prstGeom>
          <a:noFill/>
        </p:spPr>
        <p:txBody>
          <a:bodyPr wrap="none" rtlCol="0">
            <a:spAutoFit/>
          </a:bodyPr>
          <a:lstStyle/>
          <a:p>
            <a:r>
              <a:rPr lang="en-US" dirty="0"/>
              <a:t>The amount of expansion of each film determines the amount of its electrode current.</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the </a:t>
            </a:r>
            <a:r>
              <a:rPr lang="en-US" dirty="0" err="1" smtClean="0"/>
              <a:t>ENose</a:t>
            </a:r>
            <a:r>
              <a:rPr lang="en-US" dirty="0" smtClean="0"/>
              <a:t> Work?</a:t>
            </a:r>
            <a:endParaRPr lang="en-US" dirty="0"/>
          </a:p>
        </p:txBody>
      </p:sp>
      <p:sp>
        <p:nvSpPr>
          <p:cNvPr id="3" name="Content Placeholder 2"/>
          <p:cNvSpPr>
            <a:spLocks noGrp="1"/>
          </p:cNvSpPr>
          <p:nvPr>
            <p:ph sz="quarter" idx="1"/>
          </p:nvPr>
        </p:nvSpPr>
        <p:spPr>
          <a:xfrm>
            <a:off x="612648" y="1600200"/>
            <a:ext cx="8153400" cy="2087880"/>
          </a:xfrm>
        </p:spPr>
        <p:txBody>
          <a:bodyPr>
            <a:normAutofit fontScale="92500" lnSpcReduction="10000"/>
          </a:bodyPr>
          <a:lstStyle/>
          <a:p>
            <a:pPr marL="0" indent="0">
              <a:lnSpc>
                <a:spcPct val="120000"/>
              </a:lnSpc>
              <a:buNone/>
            </a:pPr>
            <a:r>
              <a:rPr lang="en-US" sz="2400" dirty="0" smtClean="0"/>
              <a:t>Each </a:t>
            </a:r>
            <a:r>
              <a:rPr lang="en-US" sz="2400" dirty="0" smtClean="0"/>
              <a:t>polymer reacts differently </a:t>
            </a:r>
            <a:r>
              <a:rPr lang="en-US" sz="2400" dirty="0" smtClean="0"/>
              <a:t>to a </a:t>
            </a:r>
            <a:r>
              <a:rPr lang="en-US" sz="2400" dirty="0" smtClean="0"/>
              <a:t>chemical compound.  </a:t>
            </a:r>
          </a:p>
          <a:p>
            <a:pPr marL="0" indent="0">
              <a:lnSpc>
                <a:spcPct val="120000"/>
              </a:lnSpc>
              <a:buNone/>
            </a:pPr>
            <a:r>
              <a:rPr lang="en-US" sz="2400" dirty="0" smtClean="0"/>
              <a:t>Changes in </a:t>
            </a:r>
            <a:r>
              <a:rPr lang="en-US" sz="2400" dirty="0" smtClean="0"/>
              <a:t>resistivity in a single polymer film would not be enough to identify a </a:t>
            </a:r>
            <a:r>
              <a:rPr lang="en-US" sz="2400" dirty="0" smtClean="0"/>
              <a:t>compound; however, </a:t>
            </a:r>
            <a:r>
              <a:rPr lang="en-US" sz="2400" dirty="0" smtClean="0"/>
              <a:t>the </a:t>
            </a:r>
            <a:r>
              <a:rPr lang="en-US" sz="2400" dirty="0" smtClean="0"/>
              <a:t>cumulative </a:t>
            </a:r>
            <a:r>
              <a:rPr lang="en-US" sz="2400" dirty="0" smtClean="0"/>
              <a:t>changes </a:t>
            </a:r>
            <a:r>
              <a:rPr lang="en-US" sz="2400" dirty="0" smtClean="0"/>
              <a:t>of the</a:t>
            </a:r>
            <a:r>
              <a:rPr lang="en-US" sz="2400" dirty="0" smtClean="0"/>
              <a:t> </a:t>
            </a:r>
            <a:r>
              <a:rPr lang="en-US" sz="2400" dirty="0" smtClean="0"/>
              <a:t>16 films produce a distinctive, identifiable pattern for a specific compound.  </a:t>
            </a:r>
            <a:endParaRPr lang="en-US" sz="2400" dirty="0"/>
          </a:p>
        </p:txBody>
      </p:sp>
      <p:pic>
        <p:nvPicPr>
          <p:cNvPr id="40962" name="Object 4"/>
          <p:cNvPicPr>
            <a:picLocks noChangeArrowheads="1"/>
          </p:cNvPicPr>
          <p:nvPr/>
        </p:nvPicPr>
        <p:blipFill>
          <a:blip r:embed="rId3"/>
          <a:srcRect l="-624" b="-697"/>
          <a:stretch>
            <a:fillRect/>
          </a:stretch>
        </p:blipFill>
        <p:spPr bwMode="auto">
          <a:xfrm>
            <a:off x="832729" y="3907301"/>
            <a:ext cx="7696200" cy="1965960"/>
          </a:xfrm>
          <a:prstGeom prst="rect">
            <a:avLst/>
          </a:prstGeom>
          <a:noFill/>
          <a:ln w="9525">
            <a:noFill/>
            <a:miter lim="800000"/>
            <a:headEnd/>
            <a:tailEnd/>
          </a:ln>
        </p:spPr>
      </p:pic>
      <p:sp>
        <p:nvSpPr>
          <p:cNvPr id="4" name="TextBox 3"/>
          <p:cNvSpPr txBox="1"/>
          <p:nvPr/>
        </p:nvSpPr>
        <p:spPr>
          <a:xfrm>
            <a:off x="1778000" y="6086230"/>
            <a:ext cx="5404043" cy="369332"/>
          </a:xfrm>
          <a:prstGeom prst="rect">
            <a:avLst/>
          </a:prstGeom>
          <a:noFill/>
        </p:spPr>
        <p:txBody>
          <a:bodyPr wrap="none" rtlCol="0">
            <a:spAutoFit/>
          </a:bodyPr>
          <a:lstStyle/>
          <a:p>
            <a:r>
              <a:rPr lang="en-US" dirty="0" smtClean="0"/>
              <a:t>This graphic shows </a:t>
            </a:r>
            <a:r>
              <a:rPr lang="en-US" dirty="0"/>
              <a:t>a different compound being sensed.</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Biosensors</a:t>
            </a:r>
            <a:endParaRPr lang="en-US" dirty="0"/>
          </a:p>
        </p:txBody>
      </p:sp>
      <p:sp>
        <p:nvSpPr>
          <p:cNvPr id="3" name="Content Placeholder 2"/>
          <p:cNvSpPr>
            <a:spLocks noGrp="1"/>
          </p:cNvSpPr>
          <p:nvPr>
            <p:ph sz="quarter" idx="1"/>
          </p:nvPr>
        </p:nvSpPr>
        <p:spPr>
          <a:xfrm>
            <a:off x="609600" y="1589567"/>
            <a:ext cx="4191000" cy="4572000"/>
          </a:xfrm>
        </p:spPr>
        <p:txBody>
          <a:bodyPr>
            <a:normAutofit/>
          </a:bodyPr>
          <a:lstStyle/>
          <a:p>
            <a:pPr>
              <a:spcBef>
                <a:spcPts val="600"/>
              </a:spcBef>
            </a:pPr>
            <a:r>
              <a:rPr lang="en-US" sz="2400" dirty="0"/>
              <a:t>A</a:t>
            </a:r>
            <a:r>
              <a:rPr lang="en-US" sz="2400" dirty="0" smtClean="0"/>
              <a:t>nalyze </a:t>
            </a:r>
            <a:r>
              <a:rPr lang="en-US" sz="2400" dirty="0" smtClean="0"/>
              <a:t>samples for substances such as antibodies, proteins, antigens, and DNA. </a:t>
            </a:r>
            <a:endParaRPr lang="en-US" sz="2400" dirty="0" smtClean="0"/>
          </a:p>
          <a:p>
            <a:pPr>
              <a:spcBef>
                <a:spcPts val="600"/>
              </a:spcBef>
            </a:pPr>
            <a:r>
              <a:rPr lang="en-US" sz="2400" dirty="0"/>
              <a:t>G</a:t>
            </a:r>
            <a:r>
              <a:rPr lang="en-US" sz="2400" dirty="0" smtClean="0"/>
              <a:t>lucose monitors </a:t>
            </a:r>
          </a:p>
          <a:p>
            <a:pPr>
              <a:spcBef>
                <a:spcPts val="600"/>
              </a:spcBef>
            </a:pPr>
            <a:r>
              <a:rPr lang="en-US" sz="2400" dirty="0" smtClean="0"/>
              <a:t>pH sensors</a:t>
            </a:r>
            <a:endParaRPr lang="en-US" sz="2400" dirty="0" smtClean="0"/>
          </a:p>
          <a:p>
            <a:pPr>
              <a:spcBef>
                <a:spcPts val="600"/>
              </a:spcBef>
            </a:pPr>
            <a:r>
              <a:rPr lang="en-US" sz="2400" dirty="0" smtClean="0"/>
              <a:t>DNA or gene microarrays </a:t>
            </a:r>
            <a:r>
              <a:rPr lang="en-US" sz="2400" dirty="0" smtClean="0"/>
              <a:t>analyze </a:t>
            </a:r>
            <a:r>
              <a:rPr lang="en-US" sz="2400" dirty="0" smtClean="0"/>
              <a:t>and measure the activity of genes.  </a:t>
            </a:r>
            <a:endParaRPr lang="en-US" sz="2400" dirty="0"/>
          </a:p>
        </p:txBody>
      </p:sp>
      <p:pic>
        <p:nvPicPr>
          <p:cNvPr id="1026" name="Picture 12" descr="genearray-Heatmap.jpg"/>
          <p:cNvPicPr>
            <a:picLocks noChangeAspect="1" noChangeArrowheads="1"/>
          </p:cNvPicPr>
          <p:nvPr/>
        </p:nvPicPr>
        <p:blipFill>
          <a:blip r:embed="rId3"/>
          <a:srcRect/>
          <a:stretch>
            <a:fillRect/>
          </a:stretch>
        </p:blipFill>
        <p:spPr bwMode="auto">
          <a:xfrm>
            <a:off x="5471161" y="1664653"/>
            <a:ext cx="3481070" cy="3475554"/>
          </a:xfrm>
          <a:prstGeom prst="rect">
            <a:avLst/>
          </a:prstGeom>
          <a:ln>
            <a:noFill/>
          </a:ln>
          <a:effectLst>
            <a:outerShdw blurRad="292100" dist="139700" dir="2700000" algn="tl" rotWithShape="0">
              <a:srgbClr val="333333">
                <a:alpha val="65000"/>
              </a:srgbClr>
            </a:outerShdw>
          </a:effectLst>
        </p:spPr>
      </p:pic>
      <p:sp>
        <p:nvSpPr>
          <p:cNvPr id="1027" name="Text Box 3"/>
          <p:cNvSpPr txBox="1">
            <a:spLocks noChangeArrowheads="1"/>
          </p:cNvSpPr>
          <p:nvPr/>
        </p:nvSpPr>
        <p:spPr bwMode="auto">
          <a:xfrm>
            <a:off x="2842846" y="5353685"/>
            <a:ext cx="6077953" cy="11439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en-US" sz="1600" b="1" i="1" u="none" strike="noStrike" cap="none" normalizeH="0" baseline="0" dirty="0" smtClean="0">
                <a:ln>
                  <a:noFill/>
                </a:ln>
                <a:solidFill>
                  <a:schemeClr val="tx1"/>
                </a:solidFill>
                <a:effectLst/>
                <a:latin typeface="Calibri" pitchFamily="34" charset="0"/>
              </a:rPr>
              <a:t>Gene expression values from microarray experiments can be represented as heat maps to visualize the results of data analysis. The green represents reduced gene expression or activity</a:t>
            </a:r>
            <a:r>
              <a:rPr kumimoji="0" lang="en-US" sz="1200" i="1" u="none" strike="noStrike" cap="none" normalizeH="0" baseline="0" dirty="0" smtClean="0">
                <a:ln>
                  <a:noFill/>
                </a:ln>
                <a:solidFill>
                  <a:schemeClr val="tx1"/>
                </a:solidFill>
                <a:effectLst/>
                <a:latin typeface="Calibri" pitchFamily="34" charset="0"/>
              </a:rPr>
              <a:t>. </a:t>
            </a:r>
            <a:endParaRPr kumimoji="0" lang="en-US" sz="1200" i="1" u="none" strike="noStrike" cap="none" normalizeH="0" baseline="0" dirty="0" smtClean="0">
              <a:ln>
                <a:noFill/>
              </a:ln>
              <a:solidFill>
                <a:schemeClr val="tx1"/>
              </a:solidFill>
              <a:effectLst/>
              <a:latin typeface="Calibri" pitchFamily="34" charset="0"/>
            </a:endParaRPr>
          </a:p>
          <a:p>
            <a:pPr marL="0" marR="0" lvl="0" indent="0" algn="r" defTabSz="914400" rtl="0" eaLnBrk="1" fontAlgn="base" latinLnBrk="0" hangingPunct="1">
              <a:lnSpc>
                <a:spcPct val="100000"/>
              </a:lnSpc>
              <a:spcBef>
                <a:spcPct val="0"/>
              </a:spcBef>
              <a:spcAft>
                <a:spcPts val="1000"/>
              </a:spcAft>
              <a:buClrTx/>
              <a:buSzTx/>
              <a:buFontTx/>
              <a:buNone/>
              <a:tabLst/>
            </a:pPr>
            <a:r>
              <a:rPr kumimoji="0" lang="en-US" sz="1200" i="1" u="none" strike="noStrike" cap="none" normalizeH="0" baseline="0" dirty="0" smtClean="0">
                <a:ln>
                  <a:noFill/>
                </a:ln>
                <a:solidFill>
                  <a:schemeClr val="tx1"/>
                </a:solidFill>
                <a:effectLst/>
                <a:latin typeface="Calibri" pitchFamily="34" charset="0"/>
              </a:rPr>
              <a:t>  </a:t>
            </a:r>
            <a:r>
              <a:rPr kumimoji="0" lang="en-US" sz="1200" i="1" u="none" strike="noStrike" cap="none" normalizeH="0" baseline="0" dirty="0" smtClean="0">
                <a:ln>
                  <a:noFill/>
                </a:ln>
                <a:solidFill>
                  <a:schemeClr val="tx1"/>
                </a:solidFill>
                <a:effectLst/>
                <a:latin typeface="Calibri" pitchFamily="34" charset="0"/>
              </a:rPr>
              <a:t>[Image is public domain. Image source:  Wikipedia:  Gene Expression Profiling]</a:t>
            </a:r>
            <a:endParaRPr kumimoji="0" lang="en-US" sz="200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Challenging Environments</a:t>
            </a:r>
            <a:endParaRPr lang="en-US" dirty="0"/>
          </a:p>
        </p:txBody>
      </p:sp>
      <p:sp>
        <p:nvSpPr>
          <p:cNvPr id="3" name="Content Placeholder 2"/>
          <p:cNvSpPr>
            <a:spLocks noGrp="1"/>
          </p:cNvSpPr>
          <p:nvPr>
            <p:ph sz="quarter" idx="1"/>
          </p:nvPr>
        </p:nvSpPr>
        <p:spPr/>
        <p:txBody>
          <a:bodyPr/>
          <a:lstStyle/>
          <a:p>
            <a:pPr marL="0" indent="0">
              <a:buNone/>
            </a:pPr>
            <a:r>
              <a:rPr lang="en-US" sz="2400" dirty="0" smtClean="0"/>
              <a:t>Due to their </a:t>
            </a:r>
            <a:r>
              <a:rPr lang="en-US" sz="2400" dirty="0" smtClean="0"/>
              <a:t>micro </a:t>
            </a:r>
            <a:r>
              <a:rPr lang="en-US" sz="2400" dirty="0" smtClean="0"/>
              <a:t>size, design and packaging, MEMS CSAs are used in environments that are destructive to comparable </a:t>
            </a:r>
            <a:r>
              <a:rPr lang="en-US" sz="2400" dirty="0" err="1" smtClean="0"/>
              <a:t>macrosensors</a:t>
            </a:r>
            <a:r>
              <a:rPr lang="en-US" sz="2400" dirty="0" smtClean="0"/>
              <a:t> and where other types of sensors are ineffective.  </a:t>
            </a:r>
          </a:p>
          <a:p>
            <a:pPr marL="508000" lvl="1" indent="-508000">
              <a:buFont typeface="Wingdings" pitchFamily="2" charset="2"/>
              <a:buChar char="v"/>
            </a:pPr>
            <a:r>
              <a:rPr lang="en-US" sz="2400" dirty="0" smtClean="0"/>
              <a:t>Electric </a:t>
            </a:r>
            <a:r>
              <a:rPr lang="en-US" sz="2400" dirty="0" smtClean="0"/>
              <a:t>and magnetic fields</a:t>
            </a:r>
          </a:p>
          <a:p>
            <a:pPr marL="508000" lvl="1" indent="-508000">
              <a:buFont typeface="Wingdings" pitchFamily="2" charset="2"/>
              <a:buChar char="v"/>
            </a:pPr>
            <a:r>
              <a:rPr lang="en-US" sz="2400" dirty="0" smtClean="0"/>
              <a:t>Hazardous chemical vapors</a:t>
            </a:r>
          </a:p>
          <a:p>
            <a:pPr marL="508000" lvl="1" indent="-508000">
              <a:buFont typeface="Wingdings" pitchFamily="2" charset="2"/>
              <a:buChar char="v"/>
            </a:pPr>
            <a:r>
              <a:rPr lang="en-US" sz="2400" dirty="0" smtClean="0"/>
              <a:t>Nuclear radiation</a:t>
            </a:r>
          </a:p>
          <a:p>
            <a:pPr marL="508000" lvl="1" indent="-508000">
              <a:buFont typeface="Wingdings" pitchFamily="2" charset="2"/>
              <a:buChar char="v"/>
            </a:pPr>
            <a:r>
              <a:rPr lang="en-US" sz="2400" dirty="0" smtClean="0"/>
              <a:t>Radio frequency (RF) radiation</a:t>
            </a:r>
          </a:p>
          <a:p>
            <a:pPr marL="508000" lvl="1" indent="-508000">
              <a:buFont typeface="Wingdings" pitchFamily="2" charset="2"/>
              <a:buChar char="v"/>
            </a:pPr>
            <a:r>
              <a:rPr lang="en-US" sz="2400" dirty="0" smtClean="0"/>
              <a:t>Contaminated and hazardous liquids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Cantilever-Based Sensor Array</a:t>
            </a:r>
            <a:endParaRPr lang="en-US" dirty="0"/>
          </a:p>
        </p:txBody>
      </p:sp>
      <p:sp>
        <p:nvSpPr>
          <p:cNvPr id="3" name="Content Placeholder 2"/>
          <p:cNvSpPr>
            <a:spLocks noGrp="1"/>
          </p:cNvSpPr>
          <p:nvPr>
            <p:ph sz="quarter" idx="1"/>
          </p:nvPr>
        </p:nvSpPr>
        <p:spPr/>
        <p:txBody>
          <a:bodyPr>
            <a:normAutofit fontScale="62500" lnSpcReduction="20000"/>
          </a:bodyPr>
          <a:lstStyle/>
          <a:p>
            <a:pPr>
              <a:lnSpc>
                <a:spcPct val="120000"/>
              </a:lnSpc>
            </a:pPr>
            <a:r>
              <a:rPr lang="en-US" sz="3200" dirty="0" smtClean="0"/>
              <a:t>The most common CSA transducer is the microcantilever.  </a:t>
            </a:r>
          </a:p>
          <a:p>
            <a:pPr>
              <a:lnSpc>
                <a:spcPct val="120000"/>
              </a:lnSpc>
            </a:pPr>
            <a:r>
              <a:rPr lang="en-US" sz="3200" dirty="0" smtClean="0"/>
              <a:t>Its versatility and low construction costs make it an ideal transducer for a variety of analytes.  </a:t>
            </a:r>
          </a:p>
          <a:p>
            <a:pPr>
              <a:lnSpc>
                <a:spcPct val="120000"/>
              </a:lnSpc>
            </a:pPr>
            <a:r>
              <a:rPr lang="en-US" sz="3200" dirty="0" smtClean="0"/>
              <a:t>Microcantilevers </a:t>
            </a:r>
            <a:r>
              <a:rPr lang="en-US" sz="2600" i="1" dirty="0" smtClean="0"/>
              <a:t>(see SEM picture)</a:t>
            </a:r>
            <a:r>
              <a:rPr lang="en-US" sz="3200" dirty="0" smtClean="0"/>
              <a:t> are typically 10 – 500 </a:t>
            </a:r>
            <a:r>
              <a:rPr lang="en-US" sz="3200" dirty="0" err="1" smtClean="0"/>
              <a:t>μm</a:t>
            </a:r>
            <a:r>
              <a:rPr lang="en-US" sz="3200" dirty="0" smtClean="0"/>
              <a:t> long, up to 100 </a:t>
            </a:r>
            <a:r>
              <a:rPr lang="en-US" sz="3200" dirty="0" err="1" smtClean="0"/>
              <a:t>μm</a:t>
            </a:r>
            <a:r>
              <a:rPr lang="en-US" sz="3200" dirty="0" smtClean="0"/>
              <a:t> wide, and up to 2 </a:t>
            </a:r>
            <a:r>
              <a:rPr lang="en-US" sz="3200" dirty="0" err="1" smtClean="0"/>
              <a:t>μm</a:t>
            </a:r>
            <a:r>
              <a:rPr lang="en-US" sz="3200" dirty="0" smtClean="0"/>
              <a:t> thick. A pitch of 250 mm is standard in optical-fiber array applications.</a:t>
            </a:r>
          </a:p>
          <a:p>
            <a:endParaRPr lang="en-US" dirty="0"/>
          </a:p>
        </p:txBody>
      </p:sp>
      <p:sp>
        <p:nvSpPr>
          <p:cNvPr id="41987" name="Rectangle 3"/>
          <p:cNvSpPr>
            <a:spLocks noChangeArrowheads="1"/>
          </p:cNvSpPr>
          <p:nvPr/>
        </p:nvSpPr>
        <p:spPr bwMode="auto">
          <a:xfrm>
            <a:off x="4601308" y="4357301"/>
            <a:ext cx="4268372"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effectLst/>
                <a:latin typeface="Arial" pitchFamily="34" charset="0"/>
                <a:ea typeface="Times New Roman" pitchFamily="18" charset="0"/>
                <a:cs typeface="Arial" pitchFamily="34" charset="0"/>
              </a:rPr>
              <a:t>Scanning Electron Microscope (SEM) image of a Cantilever Sensor Array (</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effectLst/>
                <a:latin typeface="Arial" pitchFamily="34" charset="0"/>
                <a:ea typeface="Times New Roman" pitchFamily="18" charset="0"/>
                <a:cs typeface="Arial" pitchFamily="34" charset="0"/>
              </a:rPr>
              <a:t>These cantilevers were developed by the Swiss </a:t>
            </a:r>
            <a:r>
              <a:rPr kumimoji="0" lang="en-US" sz="1600" b="1" i="1" u="none" strike="noStrike" cap="none" normalizeH="0" baseline="0" dirty="0" err="1" smtClean="0">
                <a:ln>
                  <a:noFill/>
                </a:ln>
                <a:effectLst/>
                <a:latin typeface="Arial" pitchFamily="34" charset="0"/>
                <a:ea typeface="Times New Roman" pitchFamily="18" charset="0"/>
                <a:cs typeface="Arial" pitchFamily="34" charset="0"/>
              </a:rPr>
              <a:t>Nanoscience</a:t>
            </a:r>
            <a:r>
              <a:rPr kumimoji="0" lang="en-US" sz="1600" b="1" i="1" u="none" strike="noStrike" cap="none" normalizeH="0" baseline="0" dirty="0" smtClean="0">
                <a:ln>
                  <a:noFill/>
                </a:ln>
                <a:effectLst/>
                <a:latin typeface="Arial" pitchFamily="34" charset="0"/>
                <a:ea typeface="Times New Roman" pitchFamily="18" charset="0"/>
                <a:cs typeface="Arial" pitchFamily="34" charset="0"/>
              </a:rPr>
              <a:t> Institute for proteomic and genomic applications.</a:t>
            </a:r>
          </a:p>
          <a:p>
            <a:pPr marL="0" marR="0" lvl="0" indent="0" algn="r" defTabSz="914400" rtl="0" eaLnBrk="1" fontAlgn="base" latinLnBrk="0" hangingPunct="1">
              <a:lnSpc>
                <a:spcPct val="100000"/>
              </a:lnSpc>
              <a:spcBef>
                <a:spcPct val="0"/>
              </a:spcBef>
              <a:spcAft>
                <a:spcPct val="0"/>
              </a:spcAft>
              <a:buClrTx/>
              <a:buSzTx/>
              <a:buFontTx/>
              <a:buNone/>
              <a:tabLst/>
            </a:pPr>
            <a:r>
              <a:rPr lang="en-US" sz="1100" i="1" dirty="0" smtClean="0">
                <a:latin typeface="Arial" pitchFamily="34" charset="0"/>
                <a:cs typeface="Arial" pitchFamily="34" charset="0"/>
              </a:rPr>
              <a:t>[Image courtesy of Dr. </a:t>
            </a:r>
            <a:r>
              <a:rPr lang="en-US" sz="1100" i="1" dirty="0" err="1" smtClean="0">
                <a:latin typeface="Arial" pitchFamily="34" charset="0"/>
                <a:cs typeface="Arial" pitchFamily="34" charset="0"/>
              </a:rPr>
              <a:t>Christoph</a:t>
            </a:r>
            <a:r>
              <a:rPr lang="en-US" sz="1100" i="1" dirty="0" smtClean="0">
                <a:latin typeface="Arial" pitchFamily="34" charset="0"/>
                <a:cs typeface="Arial" pitchFamily="34" charset="0"/>
              </a:rPr>
              <a:t> Gerber, Institute of Physics, University of Basel]</a:t>
            </a:r>
            <a:endParaRPr kumimoji="0" lang="en-US" sz="1600" i="0" u="none" strike="noStrike" cap="none" normalizeH="0" baseline="0" dirty="0" smtClean="0">
              <a:ln>
                <a:noFill/>
              </a:ln>
              <a:effectLst/>
              <a:latin typeface="Arial" pitchFamily="34" charset="0"/>
              <a:cs typeface="Arial" pitchFamily="34" charset="0"/>
            </a:endParaRPr>
          </a:p>
        </p:txBody>
      </p:sp>
      <p:pic>
        <p:nvPicPr>
          <p:cNvPr id="7" name="Content Placeholder 6" descr="CSA_SEM_Gerber_UNI_Basel.png"/>
          <p:cNvPicPr>
            <a:picLocks noGrp="1" noChangeAspect="1"/>
          </p:cNvPicPr>
          <p:nvPr>
            <p:ph sz="quarter" idx="2"/>
          </p:nvPr>
        </p:nvPicPr>
        <p:blipFill>
          <a:blip r:embed="rId3"/>
          <a:stretch>
            <a:fillRect/>
          </a:stretch>
        </p:blipFill>
        <p:spPr>
          <a:xfrm>
            <a:off x="4661774" y="1713184"/>
            <a:ext cx="4176156" cy="238637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i="1" dirty="0" smtClean="0">
                <a:solidFill>
                  <a:schemeClr val="bg1"/>
                </a:solidFill>
              </a:rPr>
              <a:t>How does a Cantilever-Based CSA work?</a:t>
            </a:r>
            <a:endParaRPr lang="en-US" dirty="0"/>
          </a:p>
        </p:txBody>
      </p:sp>
      <p:pic>
        <p:nvPicPr>
          <p:cNvPr id="4" name="Picture 3" descr="CSA_Block_Diagram-FR.jpg"/>
          <p:cNvPicPr>
            <a:picLocks noChangeAspect="1"/>
          </p:cNvPicPr>
          <p:nvPr/>
        </p:nvPicPr>
        <p:blipFill>
          <a:blip r:embed="rId3"/>
          <a:stretch>
            <a:fillRect/>
          </a:stretch>
        </p:blipFill>
        <p:spPr>
          <a:xfrm>
            <a:off x="2606040" y="2749550"/>
            <a:ext cx="4410710" cy="380739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t>Microcantilever of a CSA</a:t>
            </a:r>
            <a:endParaRPr lang="en-US" dirty="0"/>
          </a:p>
        </p:txBody>
      </p:sp>
      <p:sp>
        <p:nvSpPr>
          <p:cNvPr id="3" name="Content Placeholder 2"/>
          <p:cNvSpPr>
            <a:spLocks noGrp="1"/>
          </p:cNvSpPr>
          <p:nvPr>
            <p:ph sz="quarter" idx="1"/>
          </p:nvPr>
        </p:nvSpPr>
        <p:spPr>
          <a:xfrm>
            <a:off x="609600" y="1589566"/>
            <a:ext cx="4038600" cy="5085553"/>
          </a:xfrm>
        </p:spPr>
        <p:txBody>
          <a:bodyPr>
            <a:normAutofit fontScale="70000" lnSpcReduction="20000"/>
          </a:bodyPr>
          <a:lstStyle/>
          <a:p>
            <a:pPr>
              <a:lnSpc>
                <a:spcPct val="120000"/>
              </a:lnSpc>
              <a:spcBef>
                <a:spcPts val="600"/>
              </a:spcBef>
            </a:pPr>
            <a:r>
              <a:rPr lang="en-US" sz="3200" dirty="0"/>
              <a:t>M</a:t>
            </a:r>
            <a:r>
              <a:rPr lang="en-US" sz="3200" dirty="0" smtClean="0"/>
              <a:t>icrocantilever </a:t>
            </a:r>
            <a:r>
              <a:rPr lang="en-US" sz="3200" dirty="0" smtClean="0"/>
              <a:t>transducers. </a:t>
            </a:r>
          </a:p>
          <a:p>
            <a:pPr>
              <a:lnSpc>
                <a:spcPct val="120000"/>
              </a:lnSpc>
              <a:spcBef>
                <a:spcPts val="600"/>
              </a:spcBef>
            </a:pPr>
            <a:r>
              <a:rPr lang="en-US" sz="3200" dirty="0"/>
              <a:t>S</a:t>
            </a:r>
            <a:r>
              <a:rPr lang="en-US" sz="3200" dirty="0" smtClean="0"/>
              <a:t>uspended </a:t>
            </a:r>
            <a:r>
              <a:rPr lang="en-US" sz="3200" dirty="0" smtClean="0"/>
              <a:t>end is coated with a chemically sensitive probe coating which experiences a chemical change when an analyte is adsorbed.</a:t>
            </a:r>
          </a:p>
          <a:p>
            <a:pPr>
              <a:lnSpc>
                <a:spcPct val="120000"/>
              </a:lnSpc>
              <a:spcBef>
                <a:spcPts val="600"/>
              </a:spcBef>
            </a:pPr>
            <a:r>
              <a:rPr lang="en-US" sz="3200" dirty="0"/>
              <a:t>D</a:t>
            </a:r>
            <a:r>
              <a:rPr lang="en-US" sz="3200" dirty="0" smtClean="0"/>
              <a:t>ifferent </a:t>
            </a:r>
            <a:r>
              <a:rPr lang="en-US" sz="3200" dirty="0" smtClean="0"/>
              <a:t>probe </a:t>
            </a:r>
            <a:r>
              <a:rPr lang="en-US" sz="3200" dirty="0" smtClean="0"/>
              <a:t>coatings </a:t>
            </a:r>
            <a:r>
              <a:rPr lang="en-US" sz="3200" dirty="0" smtClean="0"/>
              <a:t>on each </a:t>
            </a:r>
            <a:r>
              <a:rPr lang="en-US" sz="3200" dirty="0" smtClean="0"/>
              <a:t>cantilever can allow for the detection of </a:t>
            </a:r>
            <a:r>
              <a:rPr lang="en-US" sz="3200" dirty="0" smtClean="0"/>
              <a:t>several different substances within the same sample. </a:t>
            </a:r>
          </a:p>
          <a:p>
            <a:endParaRPr lang="en-US" dirty="0"/>
          </a:p>
        </p:txBody>
      </p:sp>
      <p:pic>
        <p:nvPicPr>
          <p:cNvPr id="5" name="Content Placeholder 4" descr="probe-target-materials.jpg"/>
          <p:cNvPicPr>
            <a:picLocks noGrp="1" noChangeAspect="1"/>
          </p:cNvPicPr>
          <p:nvPr>
            <p:ph sz="quarter" idx="2"/>
          </p:nvPr>
        </p:nvPicPr>
        <p:blipFill>
          <a:blip r:embed="rId3"/>
          <a:stretch>
            <a:fillRect/>
          </a:stretch>
        </p:blipFill>
        <p:spPr>
          <a:xfrm>
            <a:off x="4715285" y="1645920"/>
            <a:ext cx="4252451" cy="263652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4998720" y="4556760"/>
            <a:ext cx="3977640" cy="1569660"/>
          </a:xfrm>
          <a:prstGeom prst="rect">
            <a:avLst/>
          </a:prstGeom>
          <a:noFill/>
        </p:spPr>
        <p:txBody>
          <a:bodyPr wrap="square" rtlCol="0">
            <a:spAutoFit/>
          </a:bodyPr>
          <a:lstStyle/>
          <a:p>
            <a:pPr algn="r"/>
            <a:r>
              <a:rPr lang="en-US" sz="1600" b="1" i="1" dirty="0" smtClean="0"/>
              <a:t>In the above graphic, the probe coating is deposited on a gold layer.  Each coating is designed to detect one and only one target material (analyte).  The back microcantilever is the reference transducer.</a:t>
            </a:r>
            <a:endParaRPr lang="en-US" sz="1600" b="1" i="1"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CSA Block Diagram</a:t>
            </a:r>
            <a:endParaRPr lang="en-US" dirty="0"/>
          </a:p>
        </p:txBody>
      </p:sp>
      <p:sp>
        <p:nvSpPr>
          <p:cNvPr id="3" name="Content Placeholder 2"/>
          <p:cNvSpPr>
            <a:spLocks noGrp="1"/>
          </p:cNvSpPr>
          <p:nvPr>
            <p:ph sz="quarter" idx="1"/>
          </p:nvPr>
        </p:nvSpPr>
        <p:spPr/>
        <p:txBody>
          <a:bodyPr>
            <a:normAutofit fontScale="62500" lnSpcReduction="20000"/>
          </a:bodyPr>
          <a:lstStyle/>
          <a:p>
            <a:pPr>
              <a:lnSpc>
                <a:spcPct val="120000"/>
              </a:lnSpc>
            </a:pPr>
            <a:r>
              <a:rPr lang="en-US" sz="3200" dirty="0"/>
              <a:t>A</a:t>
            </a:r>
            <a:r>
              <a:rPr lang="en-US" sz="3200" dirty="0" smtClean="0"/>
              <a:t>nalyte </a:t>
            </a:r>
            <a:r>
              <a:rPr lang="en-US" sz="3200" dirty="0" smtClean="0"/>
              <a:t>binds to the probe </a:t>
            </a:r>
            <a:r>
              <a:rPr lang="en-US" sz="3200" dirty="0" smtClean="0"/>
              <a:t>coating causing a </a:t>
            </a:r>
            <a:r>
              <a:rPr lang="en-US" sz="3200" dirty="0" smtClean="0"/>
              <a:t>minute, but measurable change in the cantilever's mechanical or electrical properties.  </a:t>
            </a:r>
          </a:p>
          <a:p>
            <a:pPr>
              <a:lnSpc>
                <a:spcPct val="120000"/>
              </a:lnSpc>
            </a:pPr>
            <a:r>
              <a:rPr lang="en-US" sz="3200" dirty="0" smtClean="0"/>
              <a:t>The change is measured and processed by the integrated circuitry </a:t>
            </a:r>
            <a:r>
              <a:rPr lang="en-US" sz="2600" i="1" dirty="0" smtClean="0"/>
              <a:t>(Signal Processing)</a:t>
            </a:r>
            <a:r>
              <a:rPr lang="en-US" sz="3200" i="1" dirty="0" smtClean="0"/>
              <a:t>.</a:t>
            </a:r>
            <a:r>
              <a:rPr lang="en-US" sz="3200" dirty="0" smtClean="0"/>
              <a:t>  </a:t>
            </a:r>
          </a:p>
          <a:p>
            <a:pPr>
              <a:lnSpc>
                <a:spcPct val="120000"/>
              </a:lnSpc>
            </a:pPr>
            <a:r>
              <a:rPr lang="en-US" sz="3200" dirty="0" smtClean="0"/>
              <a:t>The data is analyzed and compared to reference data for determining the type and amount of analytes </a:t>
            </a:r>
            <a:r>
              <a:rPr lang="en-US" sz="2600" i="1" dirty="0" smtClean="0"/>
              <a:t>(Analytes Identification)</a:t>
            </a:r>
            <a:r>
              <a:rPr lang="en-US" sz="2600" dirty="0" smtClean="0"/>
              <a:t>. </a:t>
            </a:r>
            <a:endParaRPr lang="en-US" sz="3200" dirty="0" smtClean="0"/>
          </a:p>
          <a:p>
            <a:endParaRPr lang="en-US" dirty="0"/>
          </a:p>
        </p:txBody>
      </p:sp>
      <p:pic>
        <p:nvPicPr>
          <p:cNvPr id="5" name="Content Placeholder 4" descr="CSA_Block_Diagram-FR.jpg"/>
          <p:cNvPicPr>
            <a:picLocks noGrp="1" noChangeAspect="1"/>
          </p:cNvPicPr>
          <p:nvPr>
            <p:ph sz="quarter" idx="2"/>
          </p:nvPr>
        </p:nvPicPr>
        <p:blipFill>
          <a:blip r:embed="rId3"/>
          <a:stretch>
            <a:fillRect/>
          </a:stretch>
        </p:blipFill>
        <p:spPr>
          <a:xfrm>
            <a:off x="4663440" y="1633892"/>
            <a:ext cx="4281170" cy="369557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Interesting Fact</a:t>
            </a:r>
            <a:endParaRPr lang="en-US" dirty="0"/>
          </a:p>
        </p:txBody>
      </p:sp>
      <p:sp>
        <p:nvSpPr>
          <p:cNvPr id="3" name="Content Placeholder 2"/>
          <p:cNvSpPr>
            <a:spLocks noGrp="1"/>
          </p:cNvSpPr>
          <p:nvPr>
            <p:ph sz="quarter" idx="1"/>
          </p:nvPr>
        </p:nvSpPr>
        <p:spPr/>
        <p:txBody>
          <a:bodyPr>
            <a:normAutofit/>
          </a:bodyPr>
          <a:lstStyle/>
          <a:p>
            <a:r>
              <a:rPr lang="en-US" sz="2400" dirty="0" smtClean="0"/>
              <a:t>Prior to the onset of micron and </a:t>
            </a:r>
            <a:r>
              <a:rPr lang="en-US" sz="2400" dirty="0" err="1" smtClean="0"/>
              <a:t>nano</a:t>
            </a:r>
            <a:r>
              <a:rPr lang="en-US" sz="2400" dirty="0" smtClean="0"/>
              <a:t>-technology, these minute changes in the mechanical properties of such small devices were considered negligible.  </a:t>
            </a:r>
          </a:p>
          <a:p>
            <a:r>
              <a:rPr lang="en-US" sz="2400" dirty="0" smtClean="0"/>
              <a:t>Current technology provides innovative methods for measuring these negligible changes allowing microscopic components to be monitored and measured like their macroscopic equivalents. </a:t>
            </a:r>
          </a:p>
          <a:p>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Mass-Sensitive Transducers</a:t>
            </a:r>
            <a:endParaRPr lang="en-US" dirty="0"/>
          </a:p>
        </p:txBody>
      </p:sp>
      <p:sp>
        <p:nvSpPr>
          <p:cNvPr id="3" name="Content Placeholder 2"/>
          <p:cNvSpPr>
            <a:spLocks noGrp="1"/>
          </p:cNvSpPr>
          <p:nvPr>
            <p:ph sz="quarter" idx="1"/>
          </p:nvPr>
        </p:nvSpPr>
        <p:spPr>
          <a:xfrm>
            <a:off x="627888" y="3909257"/>
            <a:ext cx="8310958" cy="2880360"/>
          </a:xfrm>
        </p:spPr>
        <p:txBody>
          <a:bodyPr>
            <a:normAutofit/>
          </a:bodyPr>
          <a:lstStyle/>
          <a:p>
            <a:pPr>
              <a:lnSpc>
                <a:spcPct val="110000"/>
              </a:lnSpc>
              <a:spcBef>
                <a:spcPts val="600"/>
              </a:spcBef>
            </a:pPr>
            <a:r>
              <a:rPr lang="en-US" sz="2000" dirty="0" smtClean="0"/>
              <a:t>Microcantilever transducers have a sensitivity compared </a:t>
            </a:r>
            <a:r>
              <a:rPr lang="en-US" sz="2000" dirty="0" smtClean="0"/>
              <a:t>to similar </a:t>
            </a:r>
            <a:r>
              <a:rPr lang="en-US" sz="2000" dirty="0" err="1" smtClean="0"/>
              <a:t>macrotransducers</a:t>
            </a:r>
            <a:r>
              <a:rPr lang="en-US" sz="2000" dirty="0" smtClean="0"/>
              <a:t>. </a:t>
            </a:r>
          </a:p>
          <a:p>
            <a:pPr>
              <a:lnSpc>
                <a:spcPct val="110000"/>
              </a:lnSpc>
              <a:spcBef>
                <a:spcPts val="600"/>
              </a:spcBef>
            </a:pPr>
            <a:r>
              <a:rPr lang="en-US" sz="2000" dirty="0"/>
              <a:t>O</a:t>
            </a:r>
            <a:r>
              <a:rPr lang="en-US" sz="2000" dirty="0" smtClean="0"/>
              <a:t>verall </a:t>
            </a:r>
            <a:r>
              <a:rPr lang="en-US" sz="2000" dirty="0" smtClean="0"/>
              <a:t>mass </a:t>
            </a:r>
            <a:r>
              <a:rPr lang="en-US" sz="2000" dirty="0" smtClean="0"/>
              <a:t>is </a:t>
            </a:r>
            <a:r>
              <a:rPr lang="en-US" sz="2000" dirty="0" smtClean="0"/>
              <a:t>measurably affected by the chemisorption of a very small quantity or mass of </a:t>
            </a:r>
            <a:r>
              <a:rPr lang="en-US" sz="2000" dirty="0" smtClean="0"/>
              <a:t>material in the probe coating.</a:t>
            </a:r>
            <a:endParaRPr lang="en-US" sz="2000" dirty="0" smtClean="0"/>
          </a:p>
          <a:p>
            <a:pPr>
              <a:lnSpc>
                <a:spcPct val="110000"/>
              </a:lnSpc>
              <a:spcBef>
                <a:spcPts val="600"/>
              </a:spcBef>
            </a:pPr>
            <a:r>
              <a:rPr lang="en-US" sz="2000" dirty="0" smtClean="0"/>
              <a:t>A small change in mass causes a measurable change in one or more of the cantilever's properties</a:t>
            </a:r>
            <a:r>
              <a:rPr lang="en-US" sz="2000" dirty="0" smtClean="0"/>
              <a:t>.</a:t>
            </a:r>
            <a:endParaRPr lang="en-US" sz="2000" dirty="0" smtClean="0"/>
          </a:p>
        </p:txBody>
      </p:sp>
      <p:pic>
        <p:nvPicPr>
          <p:cNvPr id="5" name="Picture 4" descr="Bending_Cantilever_FR"/>
          <p:cNvPicPr>
            <a:picLocks noChangeAspect="1" noChangeArrowheads="1"/>
          </p:cNvPicPr>
          <p:nvPr>
            <p:custDataLst>
              <p:tags r:id="rId1"/>
            </p:custDataLst>
          </p:nvPr>
        </p:nvPicPr>
        <p:blipFill>
          <a:blip r:embed="rId5"/>
          <a:srcRect/>
          <a:stretch>
            <a:fillRect/>
          </a:stretch>
        </p:blipFill>
        <p:spPr bwMode="auto">
          <a:xfrm>
            <a:off x="1240790" y="1604010"/>
            <a:ext cx="4345546" cy="2236470"/>
          </a:xfrm>
          <a:prstGeom prst="rect">
            <a:avLst/>
          </a:prstGeom>
          <a:ln>
            <a:noFill/>
          </a:ln>
          <a:effectLst>
            <a:outerShdw blurRad="292100" dist="139700" dir="2700000" algn="tl" rotWithShape="0">
              <a:srgbClr val="333333">
                <a:alpha val="65000"/>
              </a:srgbClr>
            </a:outerShdw>
          </a:effectLst>
        </p:spPr>
      </p:pic>
      <p:sp>
        <p:nvSpPr>
          <p:cNvPr id="6" name="CaptionText"/>
          <p:cNvSpPr txBox="1">
            <a:spLocks noChangeArrowheads="1"/>
          </p:cNvSpPr>
          <p:nvPr>
            <p:custDataLst>
              <p:tags r:id="rId2"/>
            </p:custDataLst>
          </p:nvPr>
        </p:nvSpPr>
        <p:spPr bwMode="auto">
          <a:xfrm>
            <a:off x="5737860" y="1843088"/>
            <a:ext cx="2211388" cy="261610"/>
          </a:xfrm>
          <a:prstGeom prst="rect">
            <a:avLst/>
          </a:prstGeom>
          <a:noFill/>
          <a:ln w="9525" algn="ctr">
            <a:noFill/>
            <a:miter lim="800000"/>
            <a:headEnd/>
            <a:tailEnd/>
          </a:ln>
          <a:effectLst/>
        </p:spPr>
        <p:txBody>
          <a:bodyPr>
            <a:spAutoFit/>
          </a:bodyPr>
          <a:lstStyle/>
          <a:p>
            <a:pPr>
              <a:spcBef>
                <a:spcPct val="0"/>
              </a:spcBef>
              <a:spcAft>
                <a:spcPts val="100"/>
              </a:spcAft>
            </a:pPr>
            <a:r>
              <a:rPr lang="en-US" sz="1100" b="1" i="1"/>
              <a:t>Mass-Sensitive Transducer</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901440"/>
          </a:xfrm>
        </p:spPr>
        <p:txBody>
          <a:bodyPr>
            <a:normAutofit/>
          </a:bodyPr>
          <a:lstStyle/>
          <a:p>
            <a:r>
              <a:rPr lang="en-US" sz="2400" dirty="0" smtClean="0">
                <a:solidFill>
                  <a:schemeClr val="tx1"/>
                </a:solidFill>
              </a:rPr>
              <a:t>Chemical Sensor Arrays (CSA) are </a:t>
            </a:r>
            <a:r>
              <a:rPr lang="en-US" sz="2400" dirty="0" smtClean="0">
                <a:solidFill>
                  <a:schemeClr val="tx1"/>
                </a:solidFill>
              </a:rPr>
              <a:t>MEMS (Microelectromechanical Systems) used </a:t>
            </a:r>
            <a:r>
              <a:rPr lang="en-US" sz="2400" dirty="0" smtClean="0">
                <a:solidFill>
                  <a:schemeClr val="tx1"/>
                </a:solidFill>
              </a:rPr>
              <a:t>to gather, detect, measure, and identify a substance or several substances in a minute sample. </a:t>
            </a:r>
            <a:endParaRPr lang="en-US" sz="2400" dirty="0" smtClean="0">
              <a:solidFill>
                <a:schemeClr val="tx1"/>
              </a:solidFill>
            </a:endParaRPr>
          </a:p>
          <a:p>
            <a:r>
              <a:rPr lang="en-US" sz="2400" dirty="0" smtClean="0">
                <a:solidFill>
                  <a:schemeClr val="tx1"/>
                </a:solidFill>
              </a:rPr>
              <a:t>CSAs can be cantilever</a:t>
            </a:r>
            <a:r>
              <a:rPr lang="en-US" sz="2400" dirty="0" smtClean="0">
                <a:solidFill>
                  <a:schemeClr val="tx1"/>
                </a:solidFill>
              </a:rPr>
              <a:t>-based, using micro and </a:t>
            </a:r>
            <a:r>
              <a:rPr lang="en-US" sz="2400" dirty="0" err="1" smtClean="0">
                <a:solidFill>
                  <a:schemeClr val="tx1"/>
                </a:solidFill>
              </a:rPr>
              <a:t>nano</a:t>
            </a:r>
            <a:r>
              <a:rPr lang="en-US" sz="2400" dirty="0" smtClean="0">
                <a:solidFill>
                  <a:schemeClr val="tx1"/>
                </a:solidFill>
              </a:rPr>
              <a:t>-sized cantilevers.  </a:t>
            </a:r>
          </a:p>
          <a:p>
            <a:r>
              <a:rPr lang="en-US" sz="2400" dirty="0" smtClean="0">
                <a:solidFill>
                  <a:schemeClr val="tx1"/>
                </a:solidFill>
              </a:rPr>
              <a:t>This unit </a:t>
            </a:r>
            <a:r>
              <a:rPr lang="en-US" sz="2400" dirty="0" smtClean="0">
                <a:solidFill>
                  <a:schemeClr val="tx1"/>
                </a:solidFill>
              </a:rPr>
              <a:t>is an overview of the operation and applications of MEMS </a:t>
            </a:r>
            <a:r>
              <a:rPr lang="en-US" sz="2400" dirty="0" smtClean="0">
                <a:solidFill>
                  <a:schemeClr val="tx1"/>
                </a:solidFill>
              </a:rPr>
              <a:t>Chemical Sensor </a:t>
            </a:r>
            <a:r>
              <a:rPr lang="en-US" sz="2400" dirty="0" smtClean="0">
                <a:solidFill>
                  <a:schemeClr val="tx1"/>
                </a:solidFill>
              </a:rPr>
              <a:t>Arrays</a:t>
            </a:r>
            <a:r>
              <a:rPr lang="en-US" sz="2400" dirty="0">
                <a:solidFill>
                  <a:schemeClr val="tx1"/>
                </a:solidFill>
              </a:rPr>
              <a:t>.</a:t>
            </a:r>
            <a:endParaRPr lang="en-US" sz="2400"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Stress-Induced Curvature</a:t>
            </a:r>
            <a:endParaRPr lang="en-US" dirty="0"/>
          </a:p>
        </p:txBody>
      </p:sp>
      <p:sp>
        <p:nvSpPr>
          <p:cNvPr id="3" name="Content Placeholder 2"/>
          <p:cNvSpPr>
            <a:spLocks noGrp="1"/>
          </p:cNvSpPr>
          <p:nvPr>
            <p:ph sz="quarter" idx="1"/>
          </p:nvPr>
        </p:nvSpPr>
        <p:spPr>
          <a:xfrm>
            <a:off x="609600" y="1589566"/>
            <a:ext cx="4008120" cy="5268433"/>
          </a:xfrm>
        </p:spPr>
        <p:txBody>
          <a:bodyPr>
            <a:normAutofit fontScale="62500" lnSpcReduction="20000"/>
          </a:bodyPr>
          <a:lstStyle/>
          <a:p>
            <a:pPr marL="0" indent="0">
              <a:lnSpc>
                <a:spcPct val="120000"/>
              </a:lnSpc>
              <a:buNone/>
            </a:pPr>
            <a:r>
              <a:rPr lang="en-US" sz="3200" dirty="0" smtClean="0"/>
              <a:t>Mass-sensitive transducers become less effective as the transducer and analytes get smaller.  </a:t>
            </a:r>
          </a:p>
          <a:p>
            <a:pPr marL="0" indent="0">
              <a:lnSpc>
                <a:spcPct val="120000"/>
              </a:lnSpc>
              <a:buNone/>
            </a:pPr>
            <a:r>
              <a:rPr lang="en-US" sz="3200" dirty="0" smtClean="0"/>
              <a:t>For </a:t>
            </a:r>
            <a:r>
              <a:rPr lang="en-US" sz="3200" dirty="0" err="1" smtClean="0"/>
              <a:t>nanosized</a:t>
            </a:r>
            <a:r>
              <a:rPr lang="en-US" sz="3200" dirty="0" smtClean="0"/>
              <a:t> analytes, cantilever displacement is caused by surface stress in the </a:t>
            </a:r>
            <a:r>
              <a:rPr lang="en-US" sz="3200" dirty="0" err="1" smtClean="0"/>
              <a:t>chemisorption</a:t>
            </a:r>
            <a:r>
              <a:rPr lang="en-US" sz="3200" dirty="0" smtClean="0"/>
              <a:t> of the analytes with the probe coating.  </a:t>
            </a:r>
          </a:p>
          <a:p>
            <a:pPr marL="0" indent="0">
              <a:lnSpc>
                <a:spcPct val="120000"/>
              </a:lnSpc>
              <a:buNone/>
            </a:pPr>
            <a:r>
              <a:rPr lang="en-US" sz="3200" dirty="0" smtClean="0"/>
              <a:t>The adsorption the coating to expand or contract which </a:t>
            </a:r>
            <a:r>
              <a:rPr lang="en-US" sz="3200" i="1" dirty="0" smtClean="0"/>
              <a:t>bends</a:t>
            </a:r>
            <a:r>
              <a:rPr lang="en-US" sz="3200" dirty="0" smtClean="0"/>
              <a:t> the cantilever.</a:t>
            </a:r>
          </a:p>
          <a:p>
            <a:pPr marL="0" indent="0">
              <a:lnSpc>
                <a:spcPct val="120000"/>
              </a:lnSpc>
              <a:buNone/>
            </a:pPr>
            <a:r>
              <a:rPr lang="en-US" sz="3200" dirty="0" smtClean="0"/>
              <a:t>This is "stress-induced curvature."</a:t>
            </a:r>
          </a:p>
          <a:p>
            <a:pPr>
              <a:buNone/>
            </a:pPr>
            <a:endParaRPr lang="en-US" dirty="0"/>
          </a:p>
        </p:txBody>
      </p:sp>
      <p:pic>
        <p:nvPicPr>
          <p:cNvPr id="5" name="Content Placeholder 4" descr="expand-contract.jpg"/>
          <p:cNvPicPr>
            <a:picLocks noGrp="1" noChangeAspect="1"/>
          </p:cNvPicPr>
          <p:nvPr>
            <p:ph sz="quarter" idx="2"/>
          </p:nvPr>
        </p:nvPicPr>
        <p:blipFill>
          <a:blip r:embed="rId3"/>
          <a:stretch>
            <a:fillRect/>
          </a:stretch>
        </p:blipFill>
        <p:spPr>
          <a:xfrm>
            <a:off x="4718313" y="1645920"/>
            <a:ext cx="4266288" cy="284988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lnSpcReduction="10000"/>
          </a:bodyPr>
          <a:lstStyle/>
          <a:p>
            <a:r>
              <a:rPr lang="en-US" u="sng" dirty="0" smtClean="0">
                <a:solidFill>
                  <a:schemeClr val="tx1"/>
                </a:solidFill>
              </a:rPr>
              <a:t>Static and Dynamic modes of operation</a:t>
            </a:r>
            <a:r>
              <a:rPr lang="en-US" dirty="0" smtClean="0">
                <a:solidFill>
                  <a:schemeClr val="tx1"/>
                </a:solidFill>
              </a:rPr>
              <a:t> are used in CSAs.</a:t>
            </a:r>
          </a:p>
          <a:p>
            <a:pPr marL="514350" indent="-514350">
              <a:buFont typeface="Wingdings" pitchFamily="2" charset="2"/>
              <a:buChar char="v"/>
            </a:pPr>
            <a:r>
              <a:rPr lang="en-US" dirty="0" smtClean="0">
                <a:solidFill>
                  <a:schemeClr val="tx1"/>
                </a:solidFill>
              </a:rPr>
              <a:t>The </a:t>
            </a:r>
            <a:r>
              <a:rPr lang="en-US" b="1" dirty="0" smtClean="0">
                <a:solidFill>
                  <a:schemeClr val="tx1"/>
                </a:solidFill>
              </a:rPr>
              <a:t>static mode</a:t>
            </a:r>
            <a:r>
              <a:rPr lang="en-US" dirty="0" smtClean="0">
                <a:solidFill>
                  <a:schemeClr val="tx1"/>
                </a:solidFill>
              </a:rPr>
              <a:t> measures the bending of the </a:t>
            </a:r>
            <a:r>
              <a:rPr lang="en-US" dirty="0" smtClean="0">
                <a:solidFill>
                  <a:schemeClr val="tx1"/>
                </a:solidFill>
              </a:rPr>
              <a:t>cantilever.</a:t>
            </a:r>
            <a:endParaRPr lang="en-US" dirty="0" smtClean="0">
              <a:solidFill>
                <a:schemeClr val="tx1"/>
              </a:solidFill>
            </a:endParaRPr>
          </a:p>
          <a:p>
            <a:pPr marL="514350" indent="-514350">
              <a:buFont typeface="Wingdings" pitchFamily="2" charset="2"/>
              <a:buChar char="v"/>
            </a:pPr>
            <a:r>
              <a:rPr lang="en-US" dirty="0" smtClean="0">
                <a:solidFill>
                  <a:schemeClr val="tx1"/>
                </a:solidFill>
              </a:rPr>
              <a:t>This bending is a static response, but it is measurable.  </a:t>
            </a:r>
          </a:p>
          <a:p>
            <a:pPr marL="514350" indent="-514350">
              <a:buFont typeface="Wingdings" pitchFamily="2" charset="2"/>
              <a:buChar char="v"/>
            </a:pPr>
            <a:r>
              <a:rPr lang="en-US" dirty="0" smtClean="0">
                <a:solidFill>
                  <a:schemeClr val="tx1"/>
                </a:solidFill>
              </a:rPr>
              <a:t>The </a:t>
            </a:r>
            <a:r>
              <a:rPr lang="en-US" b="1" dirty="0" smtClean="0">
                <a:solidFill>
                  <a:schemeClr val="tx1"/>
                </a:solidFill>
              </a:rPr>
              <a:t>dynamic mode</a:t>
            </a:r>
            <a:r>
              <a:rPr lang="en-US" dirty="0" smtClean="0">
                <a:solidFill>
                  <a:schemeClr val="tx1"/>
                </a:solidFill>
              </a:rPr>
              <a:t> measures a shift in the cantilever's resonant frequency. </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Static and Dynamic CSAs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Cantilever Construction</a:t>
            </a:r>
            <a:endParaRPr lang="en-US" dirty="0"/>
          </a:p>
        </p:txBody>
      </p:sp>
      <p:sp>
        <p:nvSpPr>
          <p:cNvPr id="3" name="Content Placeholder 2"/>
          <p:cNvSpPr>
            <a:spLocks noGrp="1"/>
          </p:cNvSpPr>
          <p:nvPr>
            <p:ph sz="quarter" idx="1"/>
          </p:nvPr>
        </p:nvSpPr>
        <p:spPr>
          <a:xfrm>
            <a:off x="612648" y="4023360"/>
            <a:ext cx="8153400" cy="2834640"/>
          </a:xfrm>
        </p:spPr>
        <p:txBody>
          <a:bodyPr>
            <a:normAutofit fontScale="70000" lnSpcReduction="20000"/>
          </a:bodyPr>
          <a:lstStyle/>
          <a:p>
            <a:pPr>
              <a:lnSpc>
                <a:spcPct val="120000"/>
              </a:lnSpc>
            </a:pPr>
            <a:r>
              <a:rPr lang="en-US" sz="3200" dirty="0" smtClean="0"/>
              <a:t>For both the static and dynamic modes, the cantilevers are constructed with different surface coatings.  </a:t>
            </a:r>
          </a:p>
          <a:p>
            <a:pPr>
              <a:lnSpc>
                <a:spcPct val="120000"/>
              </a:lnSpc>
            </a:pPr>
            <a:r>
              <a:rPr lang="en-US" sz="3200" dirty="0" smtClean="0"/>
              <a:t>The coating may cover </a:t>
            </a:r>
            <a:r>
              <a:rPr lang="en-US" sz="3200" dirty="0" smtClean="0"/>
              <a:t>only </a:t>
            </a:r>
            <a:r>
              <a:rPr lang="en-US" sz="3200" dirty="0" smtClean="0"/>
              <a:t>the tip of the suspended </a:t>
            </a:r>
            <a:r>
              <a:rPr lang="en-US" sz="3200" dirty="0" smtClean="0"/>
              <a:t>or </a:t>
            </a:r>
            <a:r>
              <a:rPr lang="en-US" sz="3200" dirty="0" smtClean="0"/>
              <a:t>the entire surface </a:t>
            </a:r>
            <a:r>
              <a:rPr lang="en-US" sz="2300" i="1" dirty="0" smtClean="0"/>
              <a:t>(functionalizing the surface)</a:t>
            </a:r>
            <a:r>
              <a:rPr lang="en-US" sz="2300" dirty="0" smtClean="0"/>
              <a:t>.</a:t>
            </a:r>
            <a:endParaRPr lang="en-US" sz="3200" dirty="0" smtClean="0"/>
          </a:p>
          <a:p>
            <a:pPr>
              <a:lnSpc>
                <a:spcPct val="120000"/>
              </a:lnSpc>
            </a:pPr>
            <a:r>
              <a:rPr lang="en-US" sz="3200" dirty="0"/>
              <a:t>S</a:t>
            </a:r>
            <a:r>
              <a:rPr lang="en-US" sz="3200" dirty="0" smtClean="0"/>
              <a:t>elective </a:t>
            </a:r>
            <a:r>
              <a:rPr lang="en-US" sz="3200" dirty="0" smtClean="0"/>
              <a:t>coating deposition process is referred to as "functionalizing the surface. </a:t>
            </a:r>
          </a:p>
          <a:p>
            <a:endParaRPr lang="en-US" dirty="0"/>
          </a:p>
        </p:txBody>
      </p:sp>
      <p:pic>
        <p:nvPicPr>
          <p:cNvPr id="4" name="Picture 3" descr="probe-gold-layers.jpg"/>
          <p:cNvPicPr>
            <a:picLocks noChangeAspect="1"/>
          </p:cNvPicPr>
          <p:nvPr/>
        </p:nvPicPr>
        <p:blipFill>
          <a:blip r:embed="rId4"/>
          <a:stretch>
            <a:fillRect/>
          </a:stretch>
        </p:blipFill>
        <p:spPr>
          <a:xfrm>
            <a:off x="893520" y="1630680"/>
            <a:ext cx="5403980" cy="211836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1"/>
            </p:custDataLst>
          </p:nvPr>
        </p:nvSpPr>
        <p:spPr bwMode="auto">
          <a:xfrm>
            <a:off x="6442393" y="1813560"/>
            <a:ext cx="2427287" cy="769441"/>
          </a:xfrm>
          <a:prstGeom prst="rect">
            <a:avLst/>
          </a:prstGeom>
          <a:noFill/>
          <a:ln w="9525" algn="ctr">
            <a:noFill/>
            <a:miter lim="800000"/>
            <a:headEnd/>
            <a:tailEnd/>
          </a:ln>
          <a:effectLst/>
        </p:spPr>
        <p:txBody>
          <a:bodyPr wrap="square">
            <a:spAutoFit/>
          </a:bodyPr>
          <a:lstStyle/>
          <a:p>
            <a:pPr>
              <a:spcBef>
                <a:spcPct val="0"/>
              </a:spcBef>
              <a:spcAft>
                <a:spcPts val="100"/>
              </a:spcAft>
            </a:pPr>
            <a:r>
              <a:rPr lang="en-US" sz="1100" b="1" i="1" dirty="0"/>
              <a:t>Functionalizing the </a:t>
            </a:r>
            <a:r>
              <a:rPr lang="en-US" sz="1100" b="1" i="1" dirty="0" smtClean="0"/>
              <a:t>Surface – Selecting coating a portion of the cantilever surface with the probe coating.</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Mode</a:t>
            </a:r>
            <a:endParaRPr lang="en-US" dirty="0"/>
          </a:p>
        </p:txBody>
      </p:sp>
      <p:sp>
        <p:nvSpPr>
          <p:cNvPr id="3" name="Content Placeholder 2"/>
          <p:cNvSpPr>
            <a:spLocks noGrp="1"/>
          </p:cNvSpPr>
          <p:nvPr>
            <p:ph sz="quarter" idx="1"/>
          </p:nvPr>
        </p:nvSpPr>
        <p:spPr>
          <a:xfrm>
            <a:off x="612648" y="1706880"/>
            <a:ext cx="4416552" cy="5151120"/>
          </a:xfrm>
        </p:spPr>
        <p:txBody>
          <a:bodyPr>
            <a:normAutofit/>
          </a:bodyPr>
          <a:lstStyle/>
          <a:p>
            <a:r>
              <a:rPr lang="en-US" sz="2400" dirty="0" smtClean="0"/>
              <a:t>As the </a:t>
            </a:r>
            <a:r>
              <a:rPr lang="en-US" sz="2400" dirty="0" smtClean="0"/>
              <a:t>chemically reactive surface selectively adsorbs the analytes, the cantilever bends due to surface stress.</a:t>
            </a:r>
          </a:p>
          <a:p>
            <a:r>
              <a:rPr lang="en-US" sz="2400" dirty="0"/>
              <a:t>B</a:t>
            </a:r>
            <a:r>
              <a:rPr lang="en-US" sz="2400" dirty="0" smtClean="0"/>
              <a:t>ending </a:t>
            </a:r>
            <a:r>
              <a:rPr lang="en-US" sz="2400" dirty="0" smtClean="0"/>
              <a:t>causes a measurable cantilever displacement.  </a:t>
            </a:r>
          </a:p>
          <a:p>
            <a:r>
              <a:rPr lang="en-US" sz="2400" dirty="0" smtClean="0"/>
              <a:t>Displacement is </a:t>
            </a:r>
            <a:r>
              <a:rPr lang="en-US" sz="2400" dirty="0" smtClean="0"/>
              <a:t>measured by sensing a change in angular deflection or resistance.</a:t>
            </a:r>
          </a:p>
          <a:p>
            <a:endParaRPr lang="en-US" sz="2400" dirty="0"/>
          </a:p>
        </p:txBody>
      </p:sp>
      <p:sp>
        <p:nvSpPr>
          <p:cNvPr id="5" name="CaptionText"/>
          <p:cNvSpPr txBox="1">
            <a:spLocks noChangeArrowheads="1"/>
          </p:cNvSpPr>
          <p:nvPr>
            <p:custDataLst>
              <p:tags r:id="rId1"/>
            </p:custDataLst>
          </p:nvPr>
        </p:nvSpPr>
        <p:spPr bwMode="auto">
          <a:xfrm>
            <a:off x="6396673" y="441960"/>
            <a:ext cx="2427287" cy="769441"/>
          </a:xfrm>
          <a:prstGeom prst="rect">
            <a:avLst/>
          </a:prstGeom>
          <a:noFill/>
          <a:ln w="9525" algn="ctr">
            <a:noFill/>
            <a:miter lim="800000"/>
            <a:headEnd/>
            <a:tailEnd/>
          </a:ln>
          <a:effectLst/>
        </p:spPr>
        <p:txBody>
          <a:bodyPr wrap="square">
            <a:spAutoFit/>
          </a:bodyPr>
          <a:lstStyle/>
          <a:p>
            <a:pPr>
              <a:spcBef>
                <a:spcPct val="0"/>
              </a:spcBef>
              <a:spcAft>
                <a:spcPts val="100"/>
              </a:spcAft>
            </a:pPr>
            <a:r>
              <a:rPr lang="en-US" sz="1100" b="1" i="1" dirty="0"/>
              <a:t>Functionalizing the </a:t>
            </a:r>
            <a:r>
              <a:rPr lang="en-US" sz="1100" b="1" i="1" dirty="0" smtClean="0"/>
              <a:t>Surface – Selecting coating a portion of the cantilever surface with the probe coating.</a:t>
            </a:r>
            <a:endParaRPr lang="en-US" sz="1100" b="1" i="1" dirty="0"/>
          </a:p>
        </p:txBody>
      </p:sp>
      <p:pic>
        <p:nvPicPr>
          <p:cNvPr id="6" name="Picture 5" descr="SurfaceLoading_ppt.jpg"/>
          <p:cNvPicPr>
            <a:picLocks noChangeAspect="1"/>
          </p:cNvPicPr>
          <p:nvPr/>
        </p:nvPicPr>
        <p:blipFill>
          <a:blip r:embed="rId4"/>
          <a:stretch>
            <a:fillRect/>
          </a:stretch>
        </p:blipFill>
        <p:spPr>
          <a:xfrm>
            <a:off x="4826238" y="1671321"/>
            <a:ext cx="4279662" cy="3022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 Measuring ∆</a:t>
            </a:r>
            <a:r>
              <a:rPr lang="en-US" dirty="0" smtClean="0"/>
              <a:t>R (resistance)</a:t>
            </a:r>
            <a:endParaRPr lang="en-US" dirty="0"/>
          </a:p>
        </p:txBody>
      </p:sp>
      <p:sp>
        <p:nvSpPr>
          <p:cNvPr id="3" name="Content Placeholder 2"/>
          <p:cNvSpPr>
            <a:spLocks noGrp="1"/>
          </p:cNvSpPr>
          <p:nvPr>
            <p:ph sz="quarter" idx="1"/>
          </p:nvPr>
        </p:nvSpPr>
        <p:spPr/>
        <p:txBody>
          <a:bodyPr>
            <a:normAutofit/>
          </a:bodyPr>
          <a:lstStyle/>
          <a:p>
            <a:r>
              <a:rPr lang="en-US" sz="2400" dirty="0" err="1" smtClean="0"/>
              <a:t>Piezoresistive</a:t>
            </a:r>
            <a:r>
              <a:rPr lang="en-US" sz="2400" dirty="0" smtClean="0"/>
              <a:t> material is </a:t>
            </a:r>
            <a:r>
              <a:rPr lang="en-US" sz="2400" dirty="0" smtClean="0"/>
              <a:t>fabricated into the microcantilever.  </a:t>
            </a:r>
            <a:endParaRPr lang="en-US" sz="2400" dirty="0" smtClean="0"/>
          </a:p>
          <a:p>
            <a:r>
              <a:rPr lang="en-US" sz="2400" dirty="0" smtClean="0"/>
              <a:t>As the target material is adsorbed by the chemically reactive layer the cantilever bends.  </a:t>
            </a:r>
          </a:p>
          <a:p>
            <a:r>
              <a:rPr lang="en-US" sz="2400" dirty="0" smtClean="0"/>
              <a:t>This creates a measurable change in the resistance of the </a:t>
            </a:r>
            <a:r>
              <a:rPr lang="en-US" sz="2400" dirty="0" err="1" smtClean="0"/>
              <a:t>piezoresistive</a:t>
            </a:r>
            <a:r>
              <a:rPr lang="en-US" sz="2400" dirty="0" smtClean="0"/>
              <a:t> material. </a:t>
            </a:r>
            <a:endParaRPr lang="en-US" sz="2400" dirty="0" smtClean="0"/>
          </a:p>
          <a:p>
            <a:r>
              <a:rPr lang="en-US" sz="2400" dirty="0"/>
              <a:t>A</a:t>
            </a:r>
            <a:r>
              <a:rPr lang="en-US" sz="2400" dirty="0" smtClean="0"/>
              <a:t>mount </a:t>
            </a:r>
            <a:r>
              <a:rPr lang="en-US" sz="2400" dirty="0" smtClean="0"/>
              <a:t>of change is representative of the amount of analytes or their concentration within the sample. </a:t>
            </a:r>
          </a:p>
          <a:p>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 Measuring ∆Angular Deflection</a:t>
            </a:r>
            <a:endParaRPr lang="en-US" dirty="0"/>
          </a:p>
        </p:txBody>
      </p:sp>
      <p:sp>
        <p:nvSpPr>
          <p:cNvPr id="3" name="Content Placeholder 2"/>
          <p:cNvSpPr>
            <a:spLocks noGrp="1"/>
          </p:cNvSpPr>
          <p:nvPr>
            <p:ph sz="quarter" idx="1"/>
          </p:nvPr>
        </p:nvSpPr>
        <p:spPr>
          <a:xfrm>
            <a:off x="609600" y="1589566"/>
            <a:ext cx="4084320" cy="5268433"/>
          </a:xfrm>
        </p:spPr>
        <p:txBody>
          <a:bodyPr>
            <a:noAutofit/>
          </a:bodyPr>
          <a:lstStyle/>
          <a:p>
            <a:r>
              <a:rPr lang="en-US" sz="2200" dirty="0" smtClean="0"/>
              <a:t>A reflective layer is coated onto the surface of the </a:t>
            </a:r>
            <a:r>
              <a:rPr lang="en-US" sz="2200" dirty="0" smtClean="0"/>
              <a:t>microcantilever </a:t>
            </a:r>
            <a:r>
              <a:rPr lang="en-US" sz="2200" dirty="0" smtClean="0"/>
              <a:t>prior to the chemically reactive layer. </a:t>
            </a:r>
          </a:p>
          <a:p>
            <a:r>
              <a:rPr lang="en-US" sz="2200" dirty="0" smtClean="0"/>
              <a:t>A laser beam is reflected off the cantilever's surface creating a reference angle.  </a:t>
            </a:r>
          </a:p>
          <a:p>
            <a:r>
              <a:rPr lang="en-US" sz="2200" dirty="0" smtClean="0"/>
              <a:t>As the cantilever bends, the change in the angular deflection is detected by measuring the change in position of the reflected beam.</a:t>
            </a:r>
          </a:p>
          <a:p>
            <a:endParaRPr lang="en-US" sz="2200" dirty="0"/>
          </a:p>
        </p:txBody>
      </p:sp>
      <p:pic>
        <p:nvPicPr>
          <p:cNvPr id="5" name="Content Placeholder 4" descr="Sensor_Arrays_Laser2-frame.jpg"/>
          <p:cNvPicPr>
            <a:picLocks noGrp="1" noChangeAspect="1"/>
          </p:cNvPicPr>
          <p:nvPr>
            <p:ph sz="quarter" idx="2"/>
          </p:nvPr>
        </p:nvPicPr>
        <p:blipFill>
          <a:blip r:embed="rId3"/>
          <a:stretch>
            <a:fillRect/>
          </a:stretch>
        </p:blipFill>
        <p:spPr>
          <a:xfrm>
            <a:off x="4738659" y="1615440"/>
            <a:ext cx="4257092" cy="33375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Mode</a:t>
            </a:r>
            <a:endParaRPr lang="en-US" dirty="0"/>
          </a:p>
        </p:txBody>
      </p:sp>
      <p:sp>
        <p:nvSpPr>
          <p:cNvPr id="3" name="Content Placeholder 2"/>
          <p:cNvSpPr>
            <a:spLocks noGrp="1"/>
          </p:cNvSpPr>
          <p:nvPr>
            <p:ph sz="quarter" idx="1"/>
          </p:nvPr>
        </p:nvSpPr>
        <p:spPr/>
        <p:txBody>
          <a:bodyPr>
            <a:normAutofit/>
          </a:bodyPr>
          <a:lstStyle/>
          <a:p>
            <a:r>
              <a:rPr lang="en-US" sz="2400" dirty="0" smtClean="0"/>
              <a:t>Microcantilevers </a:t>
            </a:r>
            <a:r>
              <a:rPr lang="en-US" sz="2400" dirty="0" smtClean="0"/>
              <a:t>are initially excited by external actuation</a:t>
            </a:r>
            <a:r>
              <a:rPr lang="en-US" sz="2400" dirty="0" smtClean="0"/>
              <a:t>.</a:t>
            </a:r>
          </a:p>
          <a:p>
            <a:r>
              <a:rPr lang="en-US" sz="2400" dirty="0" smtClean="0"/>
              <a:t>Excitation results in an oscillation at resonant frequency.</a:t>
            </a:r>
            <a:endParaRPr lang="en-US" sz="2400" dirty="0" smtClean="0"/>
          </a:p>
          <a:p>
            <a:r>
              <a:rPr lang="en-US" sz="2400" dirty="0" smtClean="0"/>
              <a:t>Analytes adsorb to the probe coating.</a:t>
            </a:r>
          </a:p>
          <a:p>
            <a:r>
              <a:rPr lang="en-US" sz="2400" dirty="0"/>
              <a:t>A</a:t>
            </a:r>
            <a:r>
              <a:rPr lang="en-US" sz="2400" dirty="0" smtClean="0"/>
              <a:t>dsorption </a:t>
            </a:r>
            <a:r>
              <a:rPr lang="en-US" sz="2400" dirty="0" smtClean="0"/>
              <a:t>changes the cantilever's mass resulting in a change in resonant frequency.  </a:t>
            </a:r>
          </a:p>
          <a:p>
            <a:r>
              <a:rPr lang="en-US" sz="2400" dirty="0"/>
              <a:t>A</a:t>
            </a:r>
            <a:r>
              <a:rPr lang="en-US" sz="2400" dirty="0" smtClean="0"/>
              <a:t>mount </a:t>
            </a:r>
            <a:r>
              <a:rPr lang="en-US" sz="2400" dirty="0" smtClean="0"/>
              <a:t>of change in resonant frequency </a:t>
            </a:r>
            <a:r>
              <a:rPr lang="en-US" sz="2400" dirty="0" smtClean="0"/>
              <a:t>depends </a:t>
            </a:r>
            <a:r>
              <a:rPr lang="en-US" sz="2400" dirty="0" smtClean="0"/>
              <a:t>upon the concentration of the analytes and the amount of exposure time.</a:t>
            </a:r>
          </a:p>
          <a:p>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Static or Dynamic?</a:t>
            </a:r>
            <a:endParaRPr lang="en-US" dirty="0"/>
          </a:p>
        </p:txBody>
      </p:sp>
      <p:sp>
        <p:nvSpPr>
          <p:cNvPr id="3" name="Content Placeholder 2"/>
          <p:cNvSpPr>
            <a:spLocks noGrp="1"/>
          </p:cNvSpPr>
          <p:nvPr>
            <p:ph sz="quarter" idx="1"/>
          </p:nvPr>
        </p:nvSpPr>
        <p:spPr>
          <a:xfrm>
            <a:off x="612648" y="4465320"/>
            <a:ext cx="8531352" cy="2499360"/>
          </a:xfrm>
        </p:spPr>
        <p:txBody>
          <a:bodyPr>
            <a:normAutofit/>
          </a:bodyPr>
          <a:lstStyle/>
          <a:p>
            <a:r>
              <a:rPr lang="en-US" sz="2400" dirty="0" smtClean="0"/>
              <a:t>In liquid environments the damping effect of the liquid on the cantilever's movement can result in false readings.  </a:t>
            </a:r>
          </a:p>
          <a:p>
            <a:r>
              <a:rPr lang="en-US" sz="2400" dirty="0" smtClean="0"/>
              <a:t>Therefore, static CSA's are primarily used in liquid environments.  </a:t>
            </a:r>
          </a:p>
          <a:p>
            <a:r>
              <a:rPr lang="en-US" sz="2400" dirty="0" smtClean="0"/>
              <a:t>Gaseous environments use both static and dynamic CSAs. </a:t>
            </a:r>
          </a:p>
          <a:p>
            <a:endParaRPr lang="en-US" sz="2000" dirty="0"/>
          </a:p>
        </p:txBody>
      </p:sp>
      <p:pic>
        <p:nvPicPr>
          <p:cNvPr id="4" name="Picture 3" descr="CSA_Optical3D_ppt.jpg"/>
          <p:cNvPicPr>
            <a:picLocks noChangeAspect="1"/>
          </p:cNvPicPr>
          <p:nvPr/>
        </p:nvPicPr>
        <p:blipFill>
          <a:blip r:embed="rId3"/>
          <a:stretch>
            <a:fillRect/>
          </a:stretch>
        </p:blipFill>
        <p:spPr>
          <a:xfrm>
            <a:off x="2286000" y="1581150"/>
            <a:ext cx="4759960" cy="277171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 Characteristics of CSAs</a:t>
            </a:r>
            <a:endParaRPr lang="en-US" dirty="0"/>
          </a:p>
        </p:txBody>
      </p:sp>
      <p:sp>
        <p:nvSpPr>
          <p:cNvPr id="3" name="Content Placeholder 2"/>
          <p:cNvSpPr>
            <a:spLocks noGrp="1"/>
          </p:cNvSpPr>
          <p:nvPr>
            <p:ph sz="quarter" idx="1"/>
          </p:nvPr>
        </p:nvSpPr>
        <p:spPr/>
        <p:txBody>
          <a:bodyPr/>
          <a:lstStyle/>
          <a:p>
            <a:pPr>
              <a:buNone/>
            </a:pPr>
            <a:r>
              <a:rPr lang="en-US" sz="2400" dirty="0" smtClean="0"/>
              <a:t>Operating characteristics include </a:t>
            </a:r>
          </a:p>
          <a:p>
            <a:pPr marL="508000" lvl="1" indent="-508000">
              <a:buFont typeface="Wingdings" pitchFamily="2" charset="2"/>
              <a:buChar char="v"/>
            </a:pPr>
            <a:r>
              <a:rPr lang="en-US" sz="2400" dirty="0" smtClean="0"/>
              <a:t>Sensitivity</a:t>
            </a:r>
          </a:p>
          <a:p>
            <a:pPr marL="508000" lvl="1" indent="-508000">
              <a:buFont typeface="Wingdings" pitchFamily="2" charset="2"/>
              <a:buChar char="v"/>
            </a:pPr>
            <a:r>
              <a:rPr lang="en-US" sz="2400" dirty="0" smtClean="0"/>
              <a:t>Selectivity</a:t>
            </a:r>
          </a:p>
          <a:p>
            <a:pPr marL="508000" lvl="1" indent="-508000">
              <a:buFont typeface="Wingdings" pitchFamily="2" charset="2"/>
              <a:buChar char="v"/>
            </a:pPr>
            <a:r>
              <a:rPr lang="en-US" sz="2400" dirty="0" smtClean="0"/>
              <a:t>Response time</a:t>
            </a:r>
          </a:p>
          <a:p>
            <a:pPr marL="508000" lvl="1" indent="-508000">
              <a:buFont typeface="Wingdings" pitchFamily="2" charset="2"/>
              <a:buChar char="v"/>
            </a:pPr>
            <a:r>
              <a:rPr lang="en-US" sz="2400" dirty="0" smtClean="0"/>
              <a:t>Size</a:t>
            </a:r>
          </a:p>
          <a:p>
            <a:pPr marL="508000" lvl="1" indent="-508000">
              <a:buFont typeface="Wingdings" pitchFamily="2" charset="2"/>
              <a:buChar char="v"/>
            </a:pPr>
            <a:r>
              <a:rPr lang="en-US" sz="2400" dirty="0" smtClean="0"/>
              <a:t>Power consumption  </a:t>
            </a:r>
          </a:p>
          <a:p>
            <a:pPr>
              <a:buNone/>
            </a:pPr>
            <a:r>
              <a:rPr lang="en-US" sz="2400" dirty="0" smtClean="0"/>
              <a:t>Cantilever-based CSAs have proven to be </a:t>
            </a:r>
          </a:p>
          <a:p>
            <a:r>
              <a:rPr lang="en-US" sz="2400" dirty="0" smtClean="0"/>
              <a:t>highly sensitive, </a:t>
            </a:r>
          </a:p>
          <a:p>
            <a:r>
              <a:rPr lang="en-US" sz="2400" dirty="0" smtClean="0"/>
              <a:t>highly selective, and with </a:t>
            </a:r>
          </a:p>
          <a:p>
            <a:r>
              <a:rPr lang="en-US" sz="2400" dirty="0" smtClean="0"/>
              <a:t>fast response times.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Sensitivity</a:t>
            </a:r>
            <a:endParaRPr lang="en-US" dirty="0"/>
          </a:p>
        </p:txBody>
      </p:sp>
      <p:sp>
        <p:nvSpPr>
          <p:cNvPr id="3" name="Content Placeholder 2"/>
          <p:cNvSpPr>
            <a:spLocks noGrp="1"/>
          </p:cNvSpPr>
          <p:nvPr>
            <p:ph sz="quarter" idx="1"/>
          </p:nvPr>
        </p:nvSpPr>
        <p:spPr>
          <a:xfrm>
            <a:off x="609600" y="1589566"/>
            <a:ext cx="4084320" cy="5070313"/>
          </a:xfrm>
        </p:spPr>
        <p:txBody>
          <a:bodyPr>
            <a:normAutofit fontScale="92500"/>
          </a:bodyPr>
          <a:lstStyle/>
          <a:p>
            <a:r>
              <a:rPr lang="en-US" sz="2400" dirty="0" err="1" smtClean="0"/>
              <a:t>Microcantilever</a:t>
            </a:r>
            <a:r>
              <a:rPr lang="en-US" sz="2400" dirty="0" smtClean="0"/>
              <a:t> transducers have an inherently high mass sensitivity due to their small mass.  </a:t>
            </a:r>
          </a:p>
          <a:p>
            <a:r>
              <a:rPr lang="en-US" sz="2400" dirty="0" smtClean="0"/>
              <a:t>The physical properties (width, thickness, length and material) are used to further enhance its sensitivity.  </a:t>
            </a:r>
          </a:p>
          <a:p>
            <a:r>
              <a:rPr lang="en-US" sz="2400" dirty="0" smtClean="0"/>
              <a:t>Which cantilever would have a higher resonant frequency </a:t>
            </a:r>
          </a:p>
          <a:p>
            <a:pPr marL="782320" lvl="2" indent="-508000">
              <a:buClr>
                <a:schemeClr val="tx1"/>
              </a:buClr>
              <a:buFont typeface="Wingdings" pitchFamily="2" charset="2"/>
              <a:buChar char="q"/>
            </a:pPr>
            <a:r>
              <a:rPr lang="en-US" sz="2100" dirty="0" smtClean="0"/>
              <a:t>short or long?</a:t>
            </a:r>
          </a:p>
          <a:p>
            <a:pPr marL="782320" lvl="2" indent="-508000">
              <a:buClr>
                <a:schemeClr val="tx1"/>
              </a:buClr>
              <a:buFont typeface="Wingdings" pitchFamily="2" charset="2"/>
              <a:buChar char="q"/>
            </a:pPr>
            <a:r>
              <a:rPr lang="en-US" sz="2100" dirty="0" smtClean="0"/>
              <a:t>thick or thin?</a:t>
            </a:r>
          </a:p>
          <a:p>
            <a:endParaRPr lang="en-US" dirty="0"/>
          </a:p>
        </p:txBody>
      </p:sp>
      <p:pic>
        <p:nvPicPr>
          <p:cNvPr id="5" name="Content Placeholder 4" descr="short-long-canti.jpg"/>
          <p:cNvPicPr>
            <a:picLocks noGrp="1" noChangeAspect="1"/>
          </p:cNvPicPr>
          <p:nvPr>
            <p:ph sz="quarter" idx="2"/>
          </p:nvPr>
        </p:nvPicPr>
        <p:blipFill>
          <a:blip r:embed="rId3"/>
          <a:stretch>
            <a:fillRect/>
          </a:stretch>
        </p:blipFill>
        <p:spPr>
          <a:xfrm>
            <a:off x="4752029" y="1645920"/>
            <a:ext cx="4188894" cy="30327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pPr marL="514350" indent="-514350">
              <a:buFont typeface="Wingdings" pitchFamily="2" charset="2"/>
              <a:buChar char="v"/>
            </a:pPr>
            <a:r>
              <a:rPr lang="en-US" dirty="0" smtClean="0">
                <a:solidFill>
                  <a:schemeClr val="tx1"/>
                </a:solidFill>
              </a:rPr>
              <a:t>State at least five applications of a MEMS CSA.</a:t>
            </a:r>
          </a:p>
          <a:p>
            <a:pPr marL="514350" indent="-514350">
              <a:buFont typeface="Wingdings" pitchFamily="2" charset="2"/>
              <a:buChar char="v"/>
            </a:pPr>
            <a:r>
              <a:rPr lang="en-US" dirty="0" smtClean="0">
                <a:solidFill>
                  <a:schemeClr val="tx1"/>
                </a:solidFill>
              </a:rPr>
              <a:t>Compare and contrast the operations of a static and dynamic cantilever-based CSA.</a:t>
            </a:r>
          </a:p>
          <a:p>
            <a:pPr marL="514350" indent="-514350">
              <a:buFont typeface="Wingdings" pitchFamily="2" charset="2"/>
              <a:buChar char="v"/>
            </a:pPr>
            <a:r>
              <a:rPr lang="en-US" dirty="0" smtClean="0">
                <a:solidFill>
                  <a:schemeClr val="tx1"/>
                </a:solidFill>
              </a:rPr>
              <a:t>Describe at least two operating characteristics of a CSA.</a:t>
            </a:r>
          </a:p>
          <a:p>
            <a:pPr marL="514350" indent="-514350">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Time</a:t>
            </a:r>
            <a:endParaRPr lang="en-US" dirty="0"/>
          </a:p>
        </p:txBody>
      </p:sp>
      <p:sp>
        <p:nvSpPr>
          <p:cNvPr id="3" name="Content Placeholder 2"/>
          <p:cNvSpPr>
            <a:spLocks noGrp="1"/>
          </p:cNvSpPr>
          <p:nvPr>
            <p:ph sz="quarter" idx="1"/>
          </p:nvPr>
        </p:nvSpPr>
        <p:spPr/>
        <p:txBody>
          <a:bodyPr/>
          <a:lstStyle/>
          <a:p>
            <a:pPr marL="0" indent="0">
              <a:buNone/>
            </a:pPr>
            <a:r>
              <a:rPr lang="en-US" sz="2400" dirty="0"/>
              <a:t>R</a:t>
            </a:r>
            <a:r>
              <a:rPr lang="en-US" sz="2400" dirty="0" smtClean="0"/>
              <a:t>esponse </a:t>
            </a:r>
            <a:r>
              <a:rPr lang="en-US" sz="2400" dirty="0" smtClean="0"/>
              <a:t>time for a microcantilever is the time it takes for the cantilever to respond to the target material on its surface and produce a change in the output.  </a:t>
            </a:r>
          </a:p>
          <a:p>
            <a:pPr marL="0" indent="0">
              <a:buNone/>
            </a:pPr>
            <a:r>
              <a:rPr lang="en-US" sz="2400" dirty="0"/>
              <a:t>R</a:t>
            </a:r>
            <a:r>
              <a:rPr lang="en-US" sz="2400" dirty="0" smtClean="0"/>
              <a:t>esponse </a:t>
            </a:r>
            <a:r>
              <a:rPr lang="en-US" sz="2400" dirty="0" smtClean="0"/>
              <a:t>time is affected by several parameters, three of which </a:t>
            </a:r>
            <a:r>
              <a:rPr lang="en-US" sz="2400" dirty="0" smtClean="0"/>
              <a:t>are the</a:t>
            </a:r>
            <a:endParaRPr lang="en-US" sz="2400" dirty="0" smtClean="0"/>
          </a:p>
          <a:p>
            <a:pPr marL="457200" lvl="1" indent="-457200">
              <a:buFont typeface="Wingdings" pitchFamily="2" charset="2"/>
              <a:buChar char="v"/>
            </a:pPr>
            <a:r>
              <a:rPr lang="en-US" sz="2400" dirty="0" smtClean="0"/>
              <a:t>concentration </a:t>
            </a:r>
            <a:r>
              <a:rPr lang="en-US" sz="2400" dirty="0" smtClean="0"/>
              <a:t>of the target material in the environment,</a:t>
            </a:r>
          </a:p>
          <a:p>
            <a:pPr marL="457200" lvl="1" indent="-457200">
              <a:buFont typeface="Wingdings" pitchFamily="2" charset="2"/>
              <a:buChar char="v"/>
            </a:pPr>
            <a:r>
              <a:rPr lang="en-US" sz="2400" dirty="0"/>
              <a:t>t</a:t>
            </a:r>
            <a:r>
              <a:rPr lang="en-US" sz="2400" dirty="0" smtClean="0"/>
              <a:t>he probe </a:t>
            </a:r>
            <a:r>
              <a:rPr lang="en-US" sz="2400" dirty="0" smtClean="0"/>
              <a:t>material itself, and</a:t>
            </a:r>
          </a:p>
          <a:p>
            <a:pPr marL="457200" lvl="1" indent="-457200">
              <a:buFont typeface="Wingdings" pitchFamily="2" charset="2"/>
              <a:buChar char="v"/>
            </a:pPr>
            <a:r>
              <a:rPr lang="en-US" sz="2400" dirty="0" smtClean="0"/>
              <a:t>the method used to interpret the change in a mechanical property.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Types of CSAs</a:t>
            </a:r>
            <a:endParaRPr lang="en-US" dirty="0"/>
          </a:p>
        </p:txBody>
      </p:sp>
      <p:sp>
        <p:nvSpPr>
          <p:cNvPr id="3" name="Content Placeholder 2"/>
          <p:cNvSpPr>
            <a:spLocks noGrp="1"/>
          </p:cNvSpPr>
          <p:nvPr>
            <p:ph sz="quarter" idx="1"/>
          </p:nvPr>
        </p:nvSpPr>
        <p:spPr/>
        <p:txBody>
          <a:bodyPr>
            <a:normAutofit/>
          </a:bodyPr>
          <a:lstStyle/>
          <a:p>
            <a:pPr marL="0" indent="0">
              <a:buNone/>
              <a:tabLst>
                <a:tab pos="0" algn="l"/>
              </a:tabLst>
            </a:pPr>
            <a:r>
              <a:rPr lang="en-US" sz="2400" dirty="0" smtClean="0"/>
              <a:t>The type of CSA primarily discussed in this </a:t>
            </a:r>
            <a:r>
              <a:rPr lang="en-US" sz="2400" dirty="0" smtClean="0"/>
              <a:t>unit </a:t>
            </a:r>
            <a:r>
              <a:rPr lang="en-US" sz="2400" dirty="0" smtClean="0"/>
              <a:t>was a cantilever-based CSA that uses mass or stress sensitive transducers.  </a:t>
            </a:r>
          </a:p>
          <a:p>
            <a:pPr marL="0" indent="0">
              <a:buNone/>
              <a:tabLst>
                <a:tab pos="0" algn="l"/>
              </a:tabLst>
            </a:pPr>
            <a:r>
              <a:rPr lang="en-US" sz="2400" dirty="0" smtClean="0"/>
              <a:t>There are variations of CSAs that use other types of transducers that may be better suited for a specific application and its requirements. </a:t>
            </a:r>
          </a:p>
          <a:p>
            <a:pPr marL="0" indent="0">
              <a:buNone/>
              <a:tabLst>
                <a:tab pos="0" algn="l"/>
              </a:tabLst>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Optical Sensor Arrays</a:t>
            </a:r>
            <a:endParaRPr lang="en-US" dirty="0"/>
          </a:p>
        </p:txBody>
      </p:sp>
      <p:sp>
        <p:nvSpPr>
          <p:cNvPr id="3" name="Content Placeholder 2"/>
          <p:cNvSpPr>
            <a:spLocks noGrp="1"/>
          </p:cNvSpPr>
          <p:nvPr>
            <p:ph sz="quarter" idx="1"/>
          </p:nvPr>
        </p:nvSpPr>
        <p:spPr>
          <a:xfrm>
            <a:off x="609600" y="1589566"/>
            <a:ext cx="4983480" cy="5268433"/>
          </a:xfrm>
        </p:spPr>
        <p:txBody>
          <a:bodyPr>
            <a:normAutofit fontScale="70000" lnSpcReduction="20000"/>
          </a:bodyPr>
          <a:lstStyle/>
          <a:p>
            <a:pPr marL="0" indent="0">
              <a:lnSpc>
                <a:spcPct val="120000"/>
              </a:lnSpc>
              <a:spcBef>
                <a:spcPts val="500"/>
              </a:spcBef>
              <a:buNone/>
            </a:pPr>
            <a:r>
              <a:rPr lang="en-US" sz="3200" dirty="0" smtClean="0"/>
              <a:t>A chemical reaction between the probe material and the analytes affects an optical property of the transducer such as color (wavelength) or light intensity. </a:t>
            </a:r>
          </a:p>
          <a:p>
            <a:pPr marL="0" indent="0">
              <a:lnSpc>
                <a:spcPct val="120000"/>
              </a:lnSpc>
              <a:spcBef>
                <a:spcPts val="500"/>
              </a:spcBef>
              <a:buNone/>
            </a:pPr>
            <a:r>
              <a:rPr lang="en-US" sz="3200" dirty="0" smtClean="0"/>
              <a:t>The graphic shows a partial output from a colorimetric optical array which acts as an "optoelectronic nose“.  </a:t>
            </a:r>
          </a:p>
          <a:p>
            <a:pPr marL="0" indent="0">
              <a:lnSpc>
                <a:spcPct val="120000"/>
              </a:lnSpc>
              <a:spcBef>
                <a:spcPts val="500"/>
              </a:spcBef>
              <a:buNone/>
            </a:pPr>
            <a:r>
              <a:rPr lang="en-US" sz="3200" dirty="0" smtClean="0"/>
              <a:t>It uses an array of multiple dyes whose color changes are based on the full range of intermolecular interactions with the sample analytes and transducers.</a:t>
            </a:r>
          </a:p>
          <a:p>
            <a:pPr>
              <a:buNone/>
            </a:pPr>
            <a:endParaRPr lang="en-US" dirty="0"/>
          </a:p>
        </p:txBody>
      </p:sp>
      <p:pic>
        <p:nvPicPr>
          <p:cNvPr id="5" name="Content Placeholder 4" descr="Optical_Array9_01.jpg"/>
          <p:cNvPicPr>
            <a:picLocks noGrp="1" noChangeAspect="1"/>
          </p:cNvPicPr>
          <p:nvPr>
            <p:ph sz="quarter" idx="2"/>
          </p:nvPr>
        </p:nvPicPr>
        <p:blipFill>
          <a:blip r:embed="rId3"/>
          <a:stretch>
            <a:fillRect/>
          </a:stretch>
        </p:blipFill>
        <p:spPr>
          <a:xfrm>
            <a:off x="6004560" y="1667357"/>
            <a:ext cx="2924810" cy="2933166"/>
          </a:xfrm>
          <a:prstGeom prst="rect">
            <a:avLst/>
          </a:prstGeom>
          <a:ln>
            <a:noFill/>
          </a:ln>
          <a:effectLst>
            <a:outerShdw blurRad="292100" dist="139700" dir="2700000" algn="tl" rotWithShape="0">
              <a:srgbClr val="333333">
                <a:alpha val="65000"/>
              </a:srgbClr>
            </a:outerShdw>
          </a:effectLst>
        </p:spPr>
      </p:pic>
      <p:sp>
        <p:nvSpPr>
          <p:cNvPr id="6" name="Rectangle 6"/>
          <p:cNvSpPr>
            <a:spLocks noChangeArrowheads="1"/>
          </p:cNvSpPr>
          <p:nvPr/>
        </p:nvSpPr>
        <p:spPr bwMode="auto">
          <a:xfrm>
            <a:off x="5866130" y="4865688"/>
            <a:ext cx="3044825" cy="600164"/>
          </a:xfrm>
          <a:prstGeom prst="rect">
            <a:avLst/>
          </a:prstGeom>
          <a:noFill/>
          <a:ln w="9525" algn="ctr">
            <a:noFill/>
            <a:miter lim="800000"/>
            <a:headEnd/>
            <a:tailEnd/>
          </a:ln>
          <a:effectLst/>
        </p:spPr>
        <p:txBody>
          <a:bodyPr anchor="ctr">
            <a:spAutoFit/>
          </a:bodyPr>
          <a:lstStyle/>
          <a:p>
            <a:pPr algn="r">
              <a:spcBef>
                <a:spcPct val="0"/>
              </a:spcBef>
              <a:buClr>
                <a:schemeClr val="tx1"/>
              </a:buClr>
              <a:buFont typeface="Symbol" pitchFamily="18" charset="2"/>
              <a:buNone/>
              <a:tabLst>
                <a:tab pos="228600" algn="l"/>
                <a:tab pos="457200" algn="l"/>
                <a:tab pos="914400" algn="l"/>
                <a:tab pos="1371600" algn="l"/>
                <a:tab pos="1828800" algn="l"/>
                <a:tab pos="2286000" algn="l"/>
                <a:tab pos="2743200" algn="l"/>
                <a:tab pos="3200400" algn="l"/>
                <a:tab pos="3886200" algn="l"/>
                <a:tab pos="4572000" algn="l"/>
              </a:tabLst>
            </a:pPr>
            <a:r>
              <a:rPr lang="en-US" sz="1100" b="1" i="1" dirty="0"/>
              <a:t>The four volatile organic compounds in the graphic have four different patterns as identified by the sensor array.</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Schottky</a:t>
            </a:r>
            <a:r>
              <a:rPr lang="en-US" dirty="0" smtClean="0"/>
              <a:t> Diode Sensor Array</a:t>
            </a:r>
            <a:endParaRPr lang="en-US" dirty="0"/>
          </a:p>
        </p:txBody>
      </p:sp>
      <p:sp>
        <p:nvSpPr>
          <p:cNvPr id="3" name="Content Placeholder 2"/>
          <p:cNvSpPr>
            <a:spLocks noGrp="1"/>
          </p:cNvSpPr>
          <p:nvPr>
            <p:ph sz="quarter" idx="1"/>
          </p:nvPr>
        </p:nvSpPr>
        <p:spPr>
          <a:xfrm>
            <a:off x="609600" y="1589567"/>
            <a:ext cx="4267200" cy="4572000"/>
          </a:xfrm>
        </p:spPr>
        <p:txBody>
          <a:bodyPr>
            <a:normAutofit fontScale="70000" lnSpcReduction="20000"/>
          </a:bodyPr>
          <a:lstStyle/>
          <a:p>
            <a:pPr marL="0" indent="0">
              <a:lnSpc>
                <a:spcPct val="120000"/>
              </a:lnSpc>
              <a:buNone/>
            </a:pPr>
            <a:r>
              <a:rPr lang="en-US" sz="3200" dirty="0" smtClean="0"/>
              <a:t>The target substance absorbs (diffuses) through the probe material to a metal layer. </a:t>
            </a:r>
          </a:p>
          <a:p>
            <a:pPr marL="0" indent="0">
              <a:lnSpc>
                <a:spcPct val="120000"/>
              </a:lnSpc>
              <a:buNone/>
            </a:pPr>
            <a:r>
              <a:rPr lang="en-US" sz="3200" dirty="0" smtClean="0"/>
              <a:t>The metal layer serves as the gate for a diode. </a:t>
            </a:r>
          </a:p>
          <a:p>
            <a:pPr marL="0" indent="0">
              <a:lnSpc>
                <a:spcPct val="120000"/>
              </a:lnSpc>
              <a:buNone/>
            </a:pPr>
            <a:r>
              <a:rPr lang="en-US" sz="3200" dirty="0" smtClean="0"/>
              <a:t>Any change at the gate causes a change in the diode's characteristics. </a:t>
            </a:r>
          </a:p>
          <a:p>
            <a:pPr marL="0" indent="0">
              <a:lnSpc>
                <a:spcPct val="120000"/>
              </a:lnSpc>
              <a:buNone/>
            </a:pPr>
            <a:r>
              <a:rPr lang="en-US" sz="3200" dirty="0" smtClean="0"/>
              <a:t>Here is a link to an animation on how a </a:t>
            </a:r>
            <a:r>
              <a:rPr lang="en-US" sz="3200" dirty="0" err="1" smtClean="0"/>
              <a:t>Schottky</a:t>
            </a:r>
            <a:r>
              <a:rPr lang="en-US" sz="3200" dirty="0" smtClean="0"/>
              <a:t> Diode Sensor works:</a:t>
            </a:r>
          </a:p>
          <a:p>
            <a:pPr>
              <a:buNone/>
            </a:pPr>
            <a:r>
              <a:rPr lang="en-US" sz="1800" dirty="0" smtClean="0">
                <a:hlinkClick r:id="rId3"/>
              </a:rPr>
              <a:t>http://www.nsf.gov/od/lpa/news/press/01/pr01105flash.htm</a:t>
            </a:r>
            <a:r>
              <a:rPr lang="en-US" sz="1800" dirty="0" smtClean="0"/>
              <a:t> </a:t>
            </a:r>
          </a:p>
          <a:p>
            <a:pPr>
              <a:buNone/>
            </a:pPr>
            <a:endParaRPr lang="en-US" dirty="0"/>
          </a:p>
        </p:txBody>
      </p:sp>
      <p:pic>
        <p:nvPicPr>
          <p:cNvPr id="5" name="Content Placeholder 4" descr="schottky_big.jpg"/>
          <p:cNvPicPr>
            <a:picLocks noGrp="1" noChangeAspect="1"/>
          </p:cNvPicPr>
          <p:nvPr>
            <p:ph sz="quarter" idx="2"/>
          </p:nvPr>
        </p:nvPicPr>
        <p:blipFill>
          <a:blip r:embed="rId4"/>
          <a:stretch>
            <a:fillRect/>
          </a:stretch>
        </p:blipFill>
        <p:spPr>
          <a:xfrm>
            <a:off x="5043170" y="1630068"/>
            <a:ext cx="3886200" cy="3118439"/>
          </a:xfrm>
          <a:prstGeom prst="rect">
            <a:avLst/>
          </a:prstGeom>
          <a:ln>
            <a:noFill/>
          </a:ln>
          <a:effectLst>
            <a:outerShdw blurRad="292100" dist="139700" dir="2700000" algn="tl" rotWithShape="0">
              <a:srgbClr val="333333">
                <a:alpha val="65000"/>
              </a:srgbClr>
            </a:outerShdw>
          </a:effectLst>
        </p:spPr>
      </p:pic>
      <p:sp>
        <p:nvSpPr>
          <p:cNvPr id="6" name="Text Box 6"/>
          <p:cNvSpPr txBox="1">
            <a:spLocks noChangeArrowheads="1"/>
          </p:cNvSpPr>
          <p:nvPr/>
        </p:nvSpPr>
        <p:spPr bwMode="auto">
          <a:xfrm>
            <a:off x="5611495" y="5036503"/>
            <a:ext cx="3225800" cy="600164"/>
          </a:xfrm>
          <a:prstGeom prst="rect">
            <a:avLst/>
          </a:prstGeom>
          <a:noFill/>
          <a:ln w="9525" algn="ctr">
            <a:noFill/>
            <a:miter lim="800000"/>
            <a:headEnd/>
            <a:tailEnd/>
          </a:ln>
          <a:effectLst/>
        </p:spPr>
        <p:txBody>
          <a:bodyPr>
            <a:spAutoFit/>
          </a:bodyPr>
          <a:lstStyle/>
          <a:p>
            <a:pPr algn="r"/>
            <a:r>
              <a:rPr lang="en-US" sz="1100" b="1" i="1"/>
              <a:t>Schottky Diode Sensor Array </a:t>
            </a:r>
          </a:p>
          <a:p>
            <a:pPr algn="r"/>
            <a:r>
              <a:rPr lang="en-US" sz="1100" b="1" i="1"/>
              <a:t>(University of California, Santa Barbara, Department of Chemical Engineering.]</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Cell-based Sensor Arrays</a:t>
            </a:r>
            <a:endParaRPr lang="en-US" dirty="0"/>
          </a:p>
        </p:txBody>
      </p:sp>
      <p:sp>
        <p:nvSpPr>
          <p:cNvPr id="3" name="Content Placeholder 2"/>
          <p:cNvSpPr>
            <a:spLocks noGrp="1"/>
          </p:cNvSpPr>
          <p:nvPr>
            <p:ph sz="quarter" idx="1"/>
          </p:nvPr>
        </p:nvSpPr>
        <p:spPr>
          <a:xfrm>
            <a:off x="670560" y="1589567"/>
            <a:ext cx="7863840" cy="4536913"/>
          </a:xfrm>
        </p:spPr>
        <p:txBody>
          <a:bodyPr>
            <a:noAutofit/>
          </a:bodyPr>
          <a:lstStyle/>
          <a:p>
            <a:pPr>
              <a:buSzPct val="95000"/>
            </a:pPr>
            <a:r>
              <a:rPr lang="en-US" sz="2200" dirty="0" smtClean="0"/>
              <a:t>Cell-based Sensors use biological cells as the transducers to detect the presence of specific molecules within the cell's environment.   </a:t>
            </a:r>
          </a:p>
          <a:p>
            <a:pPr>
              <a:buSzPct val="95000"/>
            </a:pPr>
            <a:r>
              <a:rPr lang="en-US" sz="2200" dirty="0" smtClean="0"/>
              <a:t>One type of molecular transducer uses cell amplification. </a:t>
            </a:r>
          </a:p>
          <a:p>
            <a:pPr marL="350838" indent="-350838">
              <a:buSzPct val="95000"/>
            </a:pPr>
            <a:r>
              <a:rPr lang="en-US" sz="2200" dirty="0" smtClean="0"/>
              <a:t>When a cell interacts with the analytes a chemical change occurs causing the production of many "so-called second messenger" molecules.  </a:t>
            </a:r>
          </a:p>
          <a:p>
            <a:pPr marL="350838" indent="-350838">
              <a:buSzPct val="95000"/>
            </a:pPr>
            <a:r>
              <a:rPr lang="en-US" sz="2200" dirty="0" smtClean="0"/>
              <a:t>This is a biological gain that can be measured to determine the amount of analytes in the sample. </a:t>
            </a:r>
          </a:p>
          <a:p>
            <a:pPr>
              <a:buSzPct val="95000"/>
            </a:pPr>
            <a:endParaRPr lang="en-US" sz="2200"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CSAs Working Together</a:t>
            </a:r>
            <a:endParaRPr lang="en-US" dirty="0"/>
          </a:p>
        </p:txBody>
      </p:sp>
      <p:sp>
        <p:nvSpPr>
          <p:cNvPr id="3" name="Content Placeholder 2"/>
          <p:cNvSpPr>
            <a:spLocks noGrp="1"/>
          </p:cNvSpPr>
          <p:nvPr>
            <p:ph sz="quarter" idx="1"/>
          </p:nvPr>
        </p:nvSpPr>
        <p:spPr/>
        <p:txBody>
          <a:bodyPr/>
          <a:lstStyle/>
          <a:p>
            <a:pPr marL="0" indent="0">
              <a:buNone/>
            </a:pPr>
            <a:r>
              <a:rPr lang="en-US" sz="2400" dirty="0" smtClean="0"/>
              <a:t>With the variety of sensor arrays available, a system can be developed to mimic the human senses.  </a:t>
            </a:r>
          </a:p>
          <a:p>
            <a:pPr marL="457200" lvl="1" indent="-457200">
              <a:buFont typeface="Wingdings" pitchFamily="2" charset="2"/>
              <a:buChar char="v"/>
            </a:pPr>
            <a:r>
              <a:rPr lang="en-US" sz="2400" dirty="0" smtClean="0"/>
              <a:t>Cantilever-based arrays distinguish between different smells and tastes, </a:t>
            </a:r>
          </a:p>
          <a:p>
            <a:pPr marL="457200" lvl="1" indent="-457200">
              <a:buFont typeface="Wingdings" pitchFamily="2" charset="2"/>
              <a:buChar char="v"/>
            </a:pPr>
            <a:r>
              <a:rPr lang="en-US" sz="2400" dirty="0" smtClean="0"/>
              <a:t>Optical arrays react to different wavelengths and intensities, and </a:t>
            </a:r>
          </a:p>
          <a:p>
            <a:pPr marL="457200" lvl="1" indent="-457200">
              <a:buFont typeface="Wingdings" pitchFamily="2" charset="2"/>
              <a:buChar char="v"/>
            </a:pPr>
            <a:r>
              <a:rPr lang="en-US" sz="2400" dirty="0" smtClean="0"/>
              <a:t>Acoustic arrays detect a change in acoustic properties as a result of interacting with the environment.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sz="quarter" idx="1"/>
          </p:nvPr>
        </p:nvSpPr>
        <p:spPr/>
        <p:txBody>
          <a:bodyPr>
            <a:normAutofit/>
          </a:bodyPr>
          <a:lstStyle/>
          <a:p>
            <a:r>
              <a:rPr lang="en-US" sz="2400" i="1" dirty="0" smtClean="0"/>
              <a:t>What are some additional applications where CSA's could be used to detect a combination of gases, scents or particles?</a:t>
            </a:r>
          </a:p>
          <a:p>
            <a:endParaRPr lang="en-US" sz="2400" i="1" dirty="0" smtClean="0"/>
          </a:p>
          <a:p>
            <a:r>
              <a:rPr lang="en-US" sz="2400" i="1" dirty="0" smtClean="0"/>
              <a:t>In the dynamic mode, which microcantilever would be more sensitive to mass loading – one 100 microns in length or 60 microns in length? (Assume the thickness, width and materials are the same for both cantilevers).</a:t>
            </a:r>
          </a:p>
          <a:p>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sz="quarter" idx="1"/>
          </p:nvPr>
        </p:nvSpPr>
        <p:spPr>
          <a:xfrm>
            <a:off x="612648" y="1600200"/>
            <a:ext cx="4187952" cy="4754880"/>
          </a:xfrm>
        </p:spPr>
        <p:txBody>
          <a:bodyPr>
            <a:normAutofit fontScale="92500" lnSpcReduction="10000"/>
          </a:bodyPr>
          <a:lstStyle/>
          <a:p>
            <a:pPr marL="0" indent="0">
              <a:buNone/>
            </a:pPr>
            <a:r>
              <a:rPr lang="en-US" sz="2000" i="1" dirty="0" smtClean="0"/>
              <a:t>In many applications, dynamic mode or static mode CSAs could be used.  This is a CSA used to detect a specific virus in the bloodstream.  Based on your knowledge of the microcantilever modes of operation, which mode – dynamic or static – do you think would be best for this application and why?</a:t>
            </a:r>
          </a:p>
          <a:p>
            <a:pPr marL="0" indent="0">
              <a:buNone/>
            </a:pPr>
            <a:endParaRPr lang="en-US" sz="2000" i="1" dirty="0" smtClean="0"/>
          </a:p>
          <a:p>
            <a:pPr marL="0" indent="0" algn="r">
              <a:buNone/>
            </a:pPr>
            <a:r>
              <a:rPr lang="en-US" sz="1300" i="1" dirty="0" err="1" smtClean="0"/>
              <a:t>Nanocantilevers</a:t>
            </a:r>
            <a:r>
              <a:rPr lang="en-US" sz="1300" i="1" dirty="0" smtClean="0"/>
              <a:t> coated with antibodies* (blue-green) that capture viruses (red spheres).  As the cantilevers identify and capture more virus molecules, one or more of the mechanical or electrical characteristics of the cantilevers can change and be detected by an electronic interface.  The size of the particle being detected and captured is one of the factors affecting the size of the cantilever.   [Image generated and printed with permission by </a:t>
            </a:r>
            <a:r>
              <a:rPr lang="en-US" sz="1300" i="1" dirty="0" err="1" smtClean="0"/>
              <a:t>Seyet</a:t>
            </a:r>
            <a:r>
              <a:rPr lang="en-US" sz="1300" i="1" dirty="0" smtClean="0"/>
              <a:t>, LLC]</a:t>
            </a:r>
            <a:endParaRPr lang="en-US" sz="1300" b="1" dirty="0" smtClean="0"/>
          </a:p>
          <a:p>
            <a:pPr marL="0" indent="0" algn="r">
              <a:buNone/>
            </a:pPr>
            <a:r>
              <a:rPr lang="en-US" sz="1300" b="1" i="1" dirty="0" smtClean="0"/>
              <a:t>*</a:t>
            </a:r>
            <a:r>
              <a:rPr lang="en-US" sz="1300" i="1" dirty="0" smtClean="0"/>
              <a:t>Antibodies are proteins produced in the blood in response to the presence of an antigen (e.g., virus, bacteria, toxin).</a:t>
            </a:r>
          </a:p>
          <a:p>
            <a:pPr>
              <a:buNone/>
            </a:pPr>
            <a:endParaRPr lang="en-US" sz="2000" i="1" dirty="0" smtClean="0"/>
          </a:p>
        </p:txBody>
      </p:sp>
      <p:pic>
        <p:nvPicPr>
          <p:cNvPr id="4" name="Picture 3" descr="biosensor-high-res.jpg"/>
          <p:cNvPicPr>
            <a:picLocks noChangeAspect="1"/>
          </p:cNvPicPr>
          <p:nvPr/>
        </p:nvPicPr>
        <p:blipFill>
          <a:blip r:embed="rId3" cstate="print"/>
          <a:stretch>
            <a:fillRect/>
          </a:stretch>
        </p:blipFill>
        <p:spPr>
          <a:xfrm>
            <a:off x="4937760" y="1723846"/>
            <a:ext cx="3931920" cy="411134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391400" cy="3779519"/>
          </a:xfrm>
        </p:spPr>
        <p:txBody>
          <a:bodyPr>
            <a:normAutofit fontScale="92500" lnSpcReduction="20000"/>
          </a:bodyPr>
          <a:lstStyle/>
          <a:p>
            <a:pPr marL="514350" indent="-514350">
              <a:buFont typeface="Wingdings" pitchFamily="2" charset="2"/>
              <a:buChar char="v"/>
            </a:pPr>
            <a:r>
              <a:rPr lang="en-US" dirty="0" smtClean="0">
                <a:solidFill>
                  <a:schemeClr val="tx1"/>
                </a:solidFill>
              </a:rPr>
              <a:t>A c</a:t>
            </a:r>
            <a:r>
              <a:rPr lang="en-US" dirty="0" smtClean="0">
                <a:solidFill>
                  <a:schemeClr val="tx1"/>
                </a:solidFill>
              </a:rPr>
              <a:t>antilever-</a:t>
            </a:r>
            <a:r>
              <a:rPr lang="en-US" dirty="0" smtClean="0">
                <a:solidFill>
                  <a:schemeClr val="tx1"/>
                </a:solidFill>
              </a:rPr>
              <a:t>based </a:t>
            </a:r>
            <a:r>
              <a:rPr lang="en-US" dirty="0" smtClean="0">
                <a:solidFill>
                  <a:schemeClr val="tx1"/>
                </a:solidFill>
              </a:rPr>
              <a:t>CSA </a:t>
            </a:r>
            <a:r>
              <a:rPr lang="en-US" dirty="0" smtClean="0">
                <a:solidFill>
                  <a:schemeClr val="tx1"/>
                </a:solidFill>
              </a:rPr>
              <a:t>uses an array of microcantilevers to detect and measure specific materials within a sample environment. </a:t>
            </a:r>
          </a:p>
          <a:p>
            <a:pPr marL="514350" indent="-514350">
              <a:buFont typeface="Wingdings" pitchFamily="2" charset="2"/>
              <a:buChar char="v"/>
            </a:pPr>
            <a:r>
              <a:rPr lang="en-US" dirty="0" smtClean="0">
                <a:solidFill>
                  <a:schemeClr val="tx1"/>
                </a:solidFill>
              </a:rPr>
              <a:t>The </a:t>
            </a:r>
            <a:r>
              <a:rPr lang="en-US" dirty="0" smtClean="0">
                <a:solidFill>
                  <a:schemeClr val="tx1"/>
                </a:solidFill>
              </a:rPr>
              <a:t>micro </a:t>
            </a:r>
            <a:r>
              <a:rPr lang="en-US" dirty="0" smtClean="0">
                <a:solidFill>
                  <a:schemeClr val="tx1"/>
                </a:solidFill>
              </a:rPr>
              <a:t>size of the cantilevers results in higher selectivity, improved sensitivity, faster response time and low construction costs. </a:t>
            </a:r>
          </a:p>
          <a:p>
            <a:pPr marL="514350" indent="-514350">
              <a:buFont typeface="Wingdings" pitchFamily="2" charset="2"/>
              <a:buChar char="v"/>
            </a:pPr>
            <a:r>
              <a:rPr lang="en-US" dirty="0" smtClean="0">
                <a:solidFill>
                  <a:schemeClr val="tx1"/>
                </a:solidFill>
              </a:rPr>
              <a:t>These characteristics make the cantilever CSA a very popular sensor for a wide range of applications.</a:t>
            </a:r>
          </a:p>
          <a:p>
            <a:pPr marL="514350" indent="-514350">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Autofit/>
          </a:bodyPr>
          <a:lstStyle/>
          <a:p>
            <a:pPr algn="ctr"/>
            <a:r>
              <a:rPr lang="en-US" sz="1600" dirty="0"/>
              <a:t>Made possible through grants from the National Science Foundation Department of Undergraduate Education #0830384, 0902411, and 1205138</a:t>
            </a:r>
            <a:r>
              <a:rPr lang="en-US" sz="1600" dirty="0" smtClean="0"/>
              <a:t>.</a:t>
            </a:r>
            <a:r>
              <a:rPr lang="en-US" sz="1600" dirty="0"/>
              <a:t> </a:t>
            </a:r>
          </a:p>
          <a:p>
            <a:pPr algn="ctr"/>
            <a:r>
              <a:rPr lang="en-US" sz="1600" dirty="0"/>
              <a:t>Any opinions, findings and conclusions or recommendations expressed in this material are those of the authors and creators, and do not necessarily reflect the views of the National Science Foundation</a:t>
            </a:r>
            <a:r>
              <a:rPr lang="en-US" sz="1600" dirty="0" smtClean="0"/>
              <a:t>.</a:t>
            </a:r>
            <a:r>
              <a:rPr lang="en-US" sz="1600" b="1" dirty="0"/>
              <a:t> </a:t>
            </a:r>
            <a:endParaRPr lang="en-US" sz="1600" dirty="0"/>
          </a:p>
          <a:p>
            <a:pPr algn="ctr"/>
            <a:r>
              <a:rPr lang="en-US" sz="1600" dirty="0"/>
              <a:t>Southwest Center for Microsystems Education (SCME) NSF ATE Center</a:t>
            </a:r>
          </a:p>
          <a:p>
            <a:pPr algn="ctr"/>
            <a:r>
              <a:rPr lang="en-US" sz="1600" dirty="0"/>
              <a:t>© 2012 Regents of the University of New Mexico</a:t>
            </a:r>
          </a:p>
          <a:p>
            <a:pPr algn="ctr"/>
            <a:r>
              <a:rPr lang="en-US" sz="1600" dirty="0"/>
              <a:t> </a:t>
            </a:r>
          </a:p>
          <a:p>
            <a:pPr algn="ctr"/>
            <a:r>
              <a:rPr lang="en-US" sz="1600" dirty="0"/>
              <a:t>Content is protected by the CC Attribution Non-Commercial Share Alike license.</a:t>
            </a:r>
          </a:p>
          <a:p>
            <a:pPr algn="ctr"/>
            <a:r>
              <a:rPr lang="en-US" sz="1600" dirty="0"/>
              <a:t> </a:t>
            </a:r>
          </a:p>
          <a:p>
            <a:pPr algn="ctr"/>
            <a:r>
              <a:rPr lang="en-US" sz="1600" dirty="0"/>
              <a:t>Website:  </a:t>
            </a:r>
            <a:r>
              <a:rPr lang="en-US" sz="1600" u="sng" dirty="0">
                <a:hlinkClick r:id="rId3"/>
              </a:rPr>
              <a:t>www.scme-nm.org</a:t>
            </a:r>
            <a:endParaRPr lang="en-US" sz="1600" dirty="0"/>
          </a:p>
          <a:p>
            <a:pPr algn="ctr"/>
            <a:r>
              <a:rPr lang="en-US" sz="1600" dirty="0"/>
              <a:t> </a:t>
            </a:r>
          </a:p>
          <a:p>
            <a:pPr algn="ctr"/>
            <a:endParaRPr lang="en-US" sz="24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156308" y="6496539"/>
            <a:ext cx="1275334" cy="276999"/>
          </a:xfrm>
          <a:prstGeom prst="rect">
            <a:avLst/>
          </a:prstGeom>
          <a:noFill/>
        </p:spPr>
        <p:txBody>
          <a:bodyPr wrap="none" rtlCol="0">
            <a:spAutoFit/>
          </a:bodyPr>
          <a:lstStyle/>
          <a:p>
            <a:r>
              <a:rPr lang="en-US" sz="1200" dirty="0" smtClean="0"/>
              <a:t>Revised Feb 2017</a:t>
            </a:r>
            <a:endParaRPr lang="en-US" sz="12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609600" y="1589567"/>
            <a:ext cx="4206240" cy="5009354"/>
          </a:xfrm>
        </p:spPr>
        <p:txBody>
          <a:bodyPr>
            <a:normAutofit fontScale="62500" lnSpcReduction="20000"/>
          </a:bodyPr>
          <a:lstStyle/>
          <a:p>
            <a:pPr marL="0" indent="0">
              <a:lnSpc>
                <a:spcPct val="120000"/>
              </a:lnSpc>
              <a:spcBef>
                <a:spcPts val="600"/>
              </a:spcBef>
              <a:buNone/>
            </a:pPr>
            <a:r>
              <a:rPr lang="en-US" sz="3200" dirty="0" smtClean="0"/>
              <a:t>A </a:t>
            </a:r>
            <a:r>
              <a:rPr lang="en-US" sz="3200" dirty="0" smtClean="0"/>
              <a:t>CSA </a:t>
            </a:r>
            <a:r>
              <a:rPr lang="en-US" sz="3200" dirty="0" smtClean="0"/>
              <a:t>is </a:t>
            </a:r>
            <a:r>
              <a:rPr lang="is-IS" sz="3200" dirty="0" smtClean="0"/>
              <a:t>…</a:t>
            </a:r>
          </a:p>
          <a:p>
            <a:pPr>
              <a:lnSpc>
                <a:spcPct val="120000"/>
              </a:lnSpc>
              <a:spcBef>
                <a:spcPts val="600"/>
              </a:spcBef>
            </a:pPr>
            <a:r>
              <a:rPr lang="en-US" sz="3200" dirty="0" smtClean="0"/>
              <a:t>an </a:t>
            </a:r>
            <a:r>
              <a:rPr lang="en-US" sz="3200" dirty="0" smtClean="0"/>
              <a:t>array of </a:t>
            </a:r>
            <a:r>
              <a:rPr lang="en-US" sz="3200" dirty="0" err="1" smtClean="0"/>
              <a:t>microtransducers</a:t>
            </a:r>
            <a:r>
              <a:rPr lang="en-US" sz="3200" dirty="0" smtClean="0"/>
              <a:t> and supporting integrated circuits.  </a:t>
            </a:r>
          </a:p>
          <a:p>
            <a:pPr>
              <a:lnSpc>
                <a:spcPct val="120000"/>
              </a:lnSpc>
              <a:spcBef>
                <a:spcPts val="600"/>
              </a:spcBef>
            </a:pPr>
            <a:r>
              <a:rPr lang="en-US" sz="3200" dirty="0" smtClean="0"/>
              <a:t>designed </a:t>
            </a:r>
            <a:r>
              <a:rPr lang="en-US" sz="3200" dirty="0" smtClean="0"/>
              <a:t>to detect and measure the amount or concentration of one or more substances in a sample environment.  </a:t>
            </a:r>
          </a:p>
          <a:p>
            <a:pPr marL="0" indent="0">
              <a:lnSpc>
                <a:spcPct val="120000"/>
              </a:lnSpc>
              <a:spcBef>
                <a:spcPts val="600"/>
              </a:spcBef>
              <a:buNone/>
            </a:pPr>
            <a:endParaRPr lang="en-US" sz="3200" dirty="0" smtClean="0"/>
          </a:p>
          <a:p>
            <a:pPr marL="0" indent="0">
              <a:lnSpc>
                <a:spcPct val="120000"/>
              </a:lnSpc>
              <a:spcBef>
                <a:spcPts val="600"/>
              </a:spcBef>
              <a:buNone/>
            </a:pPr>
            <a:r>
              <a:rPr lang="en-US" sz="3200" dirty="0" smtClean="0"/>
              <a:t>The substances (target </a:t>
            </a:r>
            <a:r>
              <a:rPr lang="en-US" sz="3200" dirty="0" smtClean="0"/>
              <a:t>materials or </a:t>
            </a:r>
            <a:r>
              <a:rPr lang="en-US" sz="3200" dirty="0" smtClean="0"/>
              <a:t>analytes) </a:t>
            </a:r>
            <a:r>
              <a:rPr lang="en-US" sz="3200" dirty="0" smtClean="0"/>
              <a:t>could be specific gas molecules or atoms, antibodies or proteins. </a:t>
            </a:r>
          </a:p>
          <a:p>
            <a:endParaRPr lang="en-US" dirty="0"/>
          </a:p>
        </p:txBody>
      </p:sp>
      <p:pic>
        <p:nvPicPr>
          <p:cNvPr id="5" name="Content Placeholder 4" descr="CSA_Block_Diagram-FR.jpg"/>
          <p:cNvPicPr>
            <a:picLocks noGrp="1" noChangeAspect="1"/>
          </p:cNvPicPr>
          <p:nvPr>
            <p:ph sz="quarter" idx="2"/>
          </p:nvPr>
        </p:nvPicPr>
        <p:blipFill>
          <a:blip r:embed="rId3"/>
          <a:stretch>
            <a:fillRect/>
          </a:stretch>
        </p:blipFill>
        <p:spPr>
          <a:xfrm>
            <a:off x="4997450" y="1679612"/>
            <a:ext cx="3886200" cy="3354631"/>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6241709" y="5303520"/>
            <a:ext cx="2672526" cy="261610"/>
          </a:xfrm>
          <a:prstGeom prst="rect">
            <a:avLst/>
          </a:prstGeom>
          <a:noFill/>
        </p:spPr>
        <p:txBody>
          <a:bodyPr wrap="none" rtlCol="0">
            <a:spAutoFit/>
          </a:bodyPr>
          <a:lstStyle/>
          <a:p>
            <a:pPr algn="r"/>
            <a:r>
              <a:rPr lang="en-US" sz="1100" b="1" i="1" dirty="0" smtClean="0"/>
              <a:t>Process flow of a Chemical Sensor Array</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Chemical Sensor Arrays</a:t>
            </a:r>
            <a:endParaRPr lang="en-US" dirty="0"/>
          </a:p>
        </p:txBody>
      </p:sp>
      <p:sp>
        <p:nvSpPr>
          <p:cNvPr id="3" name="Content Placeholder 2"/>
          <p:cNvSpPr>
            <a:spLocks noGrp="1"/>
          </p:cNvSpPr>
          <p:nvPr>
            <p:ph sz="quarter" idx="1"/>
          </p:nvPr>
        </p:nvSpPr>
        <p:spPr>
          <a:xfrm>
            <a:off x="609600" y="1589566"/>
            <a:ext cx="4069080" cy="4994113"/>
          </a:xfrm>
        </p:spPr>
        <p:txBody>
          <a:bodyPr>
            <a:noAutofit/>
          </a:bodyPr>
          <a:lstStyle/>
          <a:p>
            <a:pPr>
              <a:spcBef>
                <a:spcPts val="0"/>
              </a:spcBef>
              <a:spcAft>
                <a:spcPts val="600"/>
              </a:spcAft>
            </a:pPr>
            <a:r>
              <a:rPr lang="en-US" sz="2400" dirty="0" smtClean="0"/>
              <a:t>The </a:t>
            </a:r>
            <a:r>
              <a:rPr lang="en-US" sz="2400" dirty="0" smtClean="0"/>
              <a:t>micro-size </a:t>
            </a:r>
            <a:r>
              <a:rPr lang="en-US" sz="2400" dirty="0" smtClean="0"/>
              <a:t>makes a CSA attractive for </a:t>
            </a:r>
            <a:r>
              <a:rPr lang="en-US" sz="2400" dirty="0" smtClean="0"/>
              <a:t>applications </a:t>
            </a:r>
            <a:r>
              <a:rPr lang="en-US" sz="2400" dirty="0" smtClean="0"/>
              <a:t>from biomedical to aerospace.  </a:t>
            </a:r>
            <a:endParaRPr lang="en-US" sz="2400" dirty="0" smtClean="0"/>
          </a:p>
          <a:p>
            <a:pPr>
              <a:spcBef>
                <a:spcPts val="0"/>
              </a:spcBef>
              <a:spcAft>
                <a:spcPts val="600"/>
              </a:spcAft>
            </a:pPr>
            <a:r>
              <a:rPr lang="en-US" sz="2400" dirty="0" smtClean="0"/>
              <a:t>CSAs </a:t>
            </a:r>
            <a:r>
              <a:rPr lang="en-US" sz="2400" dirty="0" smtClean="0"/>
              <a:t>can analyze </a:t>
            </a:r>
            <a:r>
              <a:rPr lang="en-US" sz="2400" dirty="0" smtClean="0"/>
              <a:t>blood samples, </a:t>
            </a:r>
            <a:r>
              <a:rPr lang="en-US" sz="2400" dirty="0" smtClean="0"/>
              <a:t>detect fuel leaks, analyze a scent or dissect a taste.  </a:t>
            </a:r>
          </a:p>
          <a:p>
            <a:pPr>
              <a:spcBef>
                <a:spcPts val="0"/>
              </a:spcBef>
              <a:spcAft>
                <a:spcPts val="600"/>
              </a:spcAft>
            </a:pPr>
            <a:r>
              <a:rPr lang="en-US" sz="2400" dirty="0" smtClean="0"/>
              <a:t>Most MEMS CSAs </a:t>
            </a:r>
            <a:r>
              <a:rPr lang="en-US" sz="2400" dirty="0" smtClean="0"/>
              <a:t>consist </a:t>
            </a:r>
            <a:r>
              <a:rPr lang="en-US" sz="2400" dirty="0" smtClean="0"/>
              <a:t>of </a:t>
            </a:r>
            <a:r>
              <a:rPr lang="en-US" sz="2400" dirty="0" smtClean="0"/>
              <a:t>an array of microcantilever transducers.  </a:t>
            </a:r>
          </a:p>
          <a:p>
            <a:endParaRPr lang="en-US" sz="1800" dirty="0"/>
          </a:p>
        </p:txBody>
      </p:sp>
      <p:pic>
        <p:nvPicPr>
          <p:cNvPr id="5" name="Content Placeholder 4" descr="Cantilever_pic_03.jpg"/>
          <p:cNvPicPr>
            <a:picLocks noGrp="1" noChangeAspect="1"/>
          </p:cNvPicPr>
          <p:nvPr>
            <p:ph sz="quarter" idx="2"/>
          </p:nvPr>
        </p:nvPicPr>
        <p:blipFill>
          <a:blip r:embed="rId4"/>
          <a:stretch>
            <a:fillRect/>
          </a:stretch>
        </p:blipFill>
        <p:spPr>
          <a:xfrm>
            <a:off x="4748154" y="1710055"/>
            <a:ext cx="4059296" cy="2740025"/>
          </a:xfrm>
          <a:prstGeom prst="rect">
            <a:avLst/>
          </a:prstGeom>
          <a:ln>
            <a:solidFill>
              <a:schemeClr val="accent1"/>
            </a:solidFill>
          </a:ln>
          <a:effectLst>
            <a:outerShdw blurRad="292100" dist="139700" dir="2700000" algn="tl" rotWithShape="0">
              <a:srgbClr val="333333">
                <a:alpha val="65000"/>
              </a:srgbClr>
            </a:outerShdw>
          </a:effectLst>
        </p:spPr>
      </p:pic>
      <p:sp>
        <p:nvSpPr>
          <p:cNvPr id="6" name="CaptionText"/>
          <p:cNvSpPr txBox="1">
            <a:spLocks noChangeArrowheads="1"/>
          </p:cNvSpPr>
          <p:nvPr>
            <p:custDataLst>
              <p:tags r:id="rId1"/>
            </p:custDataLst>
          </p:nvPr>
        </p:nvSpPr>
        <p:spPr bwMode="auto">
          <a:xfrm>
            <a:off x="5748973" y="4687570"/>
            <a:ext cx="3048000" cy="261610"/>
          </a:xfrm>
          <a:prstGeom prst="rect">
            <a:avLst/>
          </a:prstGeom>
          <a:noFill/>
          <a:ln w="9525" algn="ctr">
            <a:noFill/>
            <a:miter lim="800000"/>
            <a:headEnd/>
            <a:tailEnd/>
          </a:ln>
          <a:effectLst/>
        </p:spPr>
        <p:txBody>
          <a:bodyPr>
            <a:spAutoFit/>
          </a:bodyPr>
          <a:lstStyle/>
          <a:p>
            <a:pPr algn="r">
              <a:spcBef>
                <a:spcPct val="0"/>
              </a:spcBef>
              <a:spcAft>
                <a:spcPts val="100"/>
              </a:spcAft>
            </a:pPr>
            <a:r>
              <a:rPr lang="en-US" sz="1100" b="1" i="1" dirty="0"/>
              <a:t>Microcantilever Array</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CSA Applications</a:t>
            </a:r>
            <a:endParaRPr lang="en-US" dirty="0"/>
          </a:p>
        </p:txBody>
      </p:sp>
      <p:sp>
        <p:nvSpPr>
          <p:cNvPr id="3" name="Content Placeholder 2"/>
          <p:cNvSpPr>
            <a:spLocks noGrp="1"/>
          </p:cNvSpPr>
          <p:nvPr>
            <p:ph sz="quarter" idx="1"/>
          </p:nvPr>
        </p:nvSpPr>
        <p:spPr/>
        <p:txBody>
          <a:bodyPr>
            <a:normAutofit/>
          </a:bodyPr>
          <a:lstStyle/>
          <a:p>
            <a:pPr marL="508000" lvl="1" indent="-508000">
              <a:buFont typeface="Wingdings" pitchFamily="2" charset="2"/>
              <a:buChar char="v"/>
            </a:pPr>
            <a:r>
              <a:rPr lang="en-US" sz="2400" dirty="0" smtClean="0"/>
              <a:t>Medical diagnostics </a:t>
            </a:r>
          </a:p>
          <a:p>
            <a:pPr marL="508000" lvl="1" indent="-508000">
              <a:buFont typeface="Wingdings" pitchFamily="2" charset="2"/>
              <a:buChar char="v"/>
            </a:pPr>
            <a:r>
              <a:rPr lang="en-US" sz="2400" dirty="0" smtClean="0"/>
              <a:t>Forensics</a:t>
            </a:r>
          </a:p>
          <a:p>
            <a:pPr marL="508000" lvl="1" indent="-508000">
              <a:buFont typeface="Wingdings" pitchFamily="2" charset="2"/>
              <a:buChar char="v"/>
            </a:pPr>
            <a:r>
              <a:rPr lang="en-US" sz="2400" dirty="0" smtClean="0"/>
              <a:t>Environmental control</a:t>
            </a:r>
          </a:p>
          <a:p>
            <a:pPr marL="508000" lvl="1" indent="-508000">
              <a:buFont typeface="Wingdings" pitchFamily="2" charset="2"/>
              <a:buChar char="v"/>
            </a:pPr>
            <a:r>
              <a:rPr lang="en-US" sz="2400" dirty="0" smtClean="0"/>
              <a:t>Fragrance design </a:t>
            </a:r>
          </a:p>
          <a:p>
            <a:pPr marL="508000" lvl="1" indent="-508000">
              <a:buFont typeface="Wingdings" pitchFamily="2" charset="2"/>
              <a:buChar char="v"/>
            </a:pPr>
            <a:r>
              <a:rPr lang="en-US" sz="2400" dirty="0" smtClean="0"/>
              <a:t>Food production</a:t>
            </a:r>
          </a:p>
          <a:p>
            <a:pPr marL="508000" lvl="1" indent="-508000">
              <a:buFont typeface="Wingdings" pitchFamily="2" charset="2"/>
              <a:buChar char="v"/>
            </a:pPr>
            <a:r>
              <a:rPr lang="en-US" sz="2400" dirty="0" smtClean="0"/>
              <a:t>Security and defense</a:t>
            </a:r>
          </a:p>
          <a:p>
            <a:pPr marL="508000" lvl="1" indent="-508000">
              <a:buFont typeface="Wingdings" pitchFamily="2" charset="2"/>
              <a:buChar char="v"/>
            </a:pPr>
            <a:r>
              <a:rPr lang="en-US" sz="2400" dirty="0" smtClean="0"/>
              <a:t>Detection of chemical vapors </a:t>
            </a:r>
            <a:r>
              <a:rPr lang="en-US" sz="1800" i="1" dirty="0" smtClean="0"/>
              <a:t>(see graphic right)</a:t>
            </a:r>
            <a:endParaRPr lang="en-US" sz="2400" dirty="0" smtClean="0"/>
          </a:p>
          <a:p>
            <a:pPr marL="508000" lvl="1" indent="-508000">
              <a:buFont typeface="Wingdings" pitchFamily="2" charset="2"/>
              <a:buChar char="v"/>
            </a:pPr>
            <a:r>
              <a:rPr lang="en-US" sz="2400" dirty="0" smtClean="0"/>
              <a:t>Detection of biological agents</a:t>
            </a:r>
          </a:p>
          <a:p>
            <a:endParaRPr lang="en-US" dirty="0"/>
          </a:p>
        </p:txBody>
      </p:sp>
      <p:pic>
        <p:nvPicPr>
          <p:cNvPr id="5" name="Content Placeholder 4" descr="Optical_Array9_01.jpg"/>
          <p:cNvPicPr>
            <a:picLocks noGrp="1" noChangeAspect="1"/>
          </p:cNvPicPr>
          <p:nvPr>
            <p:ph sz="quarter" idx="2"/>
          </p:nvPr>
        </p:nvPicPr>
        <p:blipFill>
          <a:blip r:embed="rId3"/>
          <a:stretch>
            <a:fillRect/>
          </a:stretch>
        </p:blipFill>
        <p:spPr>
          <a:xfrm>
            <a:off x="4997450" y="1697836"/>
            <a:ext cx="3886200" cy="3897303"/>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6788380" y="5760720"/>
            <a:ext cx="2034531" cy="430887"/>
          </a:xfrm>
          <a:prstGeom prst="rect">
            <a:avLst/>
          </a:prstGeom>
          <a:noFill/>
        </p:spPr>
        <p:txBody>
          <a:bodyPr wrap="none" rtlCol="0">
            <a:spAutoFit/>
          </a:bodyPr>
          <a:lstStyle/>
          <a:p>
            <a:pPr algn="r"/>
            <a:r>
              <a:rPr lang="en-US" sz="1100" b="1" i="1" dirty="0" smtClean="0"/>
              <a:t>Optical Array for detection of</a:t>
            </a:r>
          </a:p>
          <a:p>
            <a:pPr algn="r"/>
            <a:r>
              <a:rPr lang="en-US" sz="1100" b="1" i="1" dirty="0" smtClean="0"/>
              <a:t>Chemical vapors</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Lab-On-a-Chip (LOC) Array</a:t>
            </a:r>
            <a:endParaRPr lang="en-US" dirty="0"/>
          </a:p>
        </p:txBody>
      </p:sp>
      <p:sp>
        <p:nvSpPr>
          <p:cNvPr id="3" name="Content Placeholder 2"/>
          <p:cNvSpPr>
            <a:spLocks noGrp="1"/>
          </p:cNvSpPr>
          <p:nvPr>
            <p:ph sz="quarter" idx="1"/>
          </p:nvPr>
        </p:nvSpPr>
        <p:spPr>
          <a:xfrm>
            <a:off x="609600" y="1589566"/>
            <a:ext cx="4206240" cy="5268433"/>
          </a:xfrm>
        </p:spPr>
        <p:txBody>
          <a:bodyPr>
            <a:normAutofit/>
          </a:bodyPr>
          <a:lstStyle/>
          <a:p>
            <a:pPr marL="0" indent="0">
              <a:buNone/>
            </a:pPr>
            <a:r>
              <a:rPr lang="en-US" sz="2400" dirty="0" smtClean="0"/>
              <a:t>LOC is </a:t>
            </a:r>
            <a:r>
              <a:rPr lang="en-US" sz="2400" dirty="0" smtClean="0"/>
              <a:t>a MEMS that incorporates several </a:t>
            </a:r>
            <a:r>
              <a:rPr lang="en-US" sz="2400" dirty="0" smtClean="0"/>
              <a:t>functions </a:t>
            </a:r>
            <a:r>
              <a:rPr lang="en-US" sz="2400" dirty="0" smtClean="0"/>
              <a:t>on a single chip.  </a:t>
            </a:r>
          </a:p>
          <a:p>
            <a:pPr marL="514350" indent="-514350">
              <a:lnSpc>
                <a:spcPct val="120000"/>
              </a:lnSpc>
            </a:pPr>
            <a:r>
              <a:rPr lang="en-US" sz="2400" dirty="0"/>
              <a:t>C</a:t>
            </a:r>
            <a:r>
              <a:rPr lang="en-US" sz="2400" dirty="0" smtClean="0"/>
              <a:t>hemical sensing</a:t>
            </a:r>
          </a:p>
          <a:p>
            <a:pPr marL="514350" indent="-514350">
              <a:lnSpc>
                <a:spcPct val="120000"/>
              </a:lnSpc>
            </a:pPr>
            <a:r>
              <a:rPr lang="en-US" sz="2400" dirty="0" smtClean="0"/>
              <a:t>Pumping </a:t>
            </a:r>
            <a:r>
              <a:rPr lang="en-US" sz="2400" dirty="0" err="1" smtClean="0"/>
              <a:t>microfluids</a:t>
            </a:r>
            <a:endParaRPr lang="en-US" sz="2400" dirty="0" smtClean="0"/>
          </a:p>
          <a:p>
            <a:pPr marL="514350" indent="-514350">
              <a:lnSpc>
                <a:spcPct val="120000"/>
              </a:lnSpc>
            </a:pPr>
            <a:r>
              <a:rPr lang="en-US" sz="2400" dirty="0" smtClean="0"/>
              <a:t>Electronics</a:t>
            </a:r>
            <a:endParaRPr lang="en-US" sz="2400" dirty="0" smtClean="0"/>
          </a:p>
          <a:p>
            <a:pPr>
              <a:buNone/>
            </a:pPr>
            <a:endParaRPr lang="en-US" sz="2800" dirty="0"/>
          </a:p>
        </p:txBody>
      </p:sp>
      <p:pic>
        <p:nvPicPr>
          <p:cNvPr id="1026" name="Picture 2" descr="lab-on-a-chip-sm"/>
          <p:cNvPicPr>
            <a:picLocks noChangeAspect="1" noChangeArrowheads="1"/>
          </p:cNvPicPr>
          <p:nvPr/>
        </p:nvPicPr>
        <p:blipFill>
          <a:blip r:embed="rId3"/>
          <a:srcRect/>
          <a:stretch>
            <a:fillRect/>
          </a:stretch>
        </p:blipFill>
        <p:spPr bwMode="auto">
          <a:xfrm>
            <a:off x="4998720" y="1691640"/>
            <a:ext cx="3887154" cy="2835400"/>
          </a:xfrm>
          <a:prstGeom prst="rect">
            <a:avLst/>
          </a:prstGeom>
          <a:ln>
            <a:solidFill>
              <a:schemeClr val="accent1"/>
            </a:solidFill>
          </a:ln>
          <a:effectLst>
            <a:outerShdw blurRad="292100" dist="139700" dir="2700000" algn="tl" rotWithShape="0">
              <a:srgbClr val="333333">
                <a:alpha val="65000"/>
              </a:srgbClr>
            </a:outerShdw>
          </a:effectLst>
        </p:spPr>
      </p:pic>
      <p:sp>
        <p:nvSpPr>
          <p:cNvPr id="1027" name="Rectangle 3"/>
          <p:cNvSpPr>
            <a:spLocks noChangeArrowheads="1"/>
          </p:cNvSpPr>
          <p:nvPr/>
        </p:nvSpPr>
        <p:spPr bwMode="auto">
          <a:xfrm>
            <a:off x="1397000" y="4632067"/>
            <a:ext cx="7518400" cy="17543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a:r>
              <a:rPr lang="en-US" sz="1600" b="1" i="1" dirty="0" smtClean="0"/>
              <a:t>Lab-on-a-chip – Blood Analysis Chemical Sensor Array</a:t>
            </a:r>
            <a:endParaRPr lang="en-US" sz="1600" b="1" dirty="0" smtClean="0"/>
          </a:p>
          <a:p>
            <a:pPr algn="r"/>
            <a:r>
              <a:rPr lang="en-US" sz="1100" b="1" i="1" dirty="0" smtClean="0"/>
              <a:t>[Photo courtesy of Y. Tai, California Institute of Technology</a:t>
            </a:r>
            <a:r>
              <a:rPr lang="en-US" sz="1600" b="1" i="1" dirty="0" smtClean="0"/>
              <a:t>]</a:t>
            </a:r>
          </a:p>
          <a:p>
            <a:pPr algn="r"/>
            <a:endParaRPr kumimoji="0" lang="en-US" sz="16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miniaturized</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portable </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blood</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-count </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device used by astronauts</a:t>
            </a:r>
            <a:r>
              <a:rPr kumimoji="0" lang="en-US" sz="2000" i="1" u="none" strike="noStrike" cap="none" normalizeH="0" dirty="0" smtClean="0">
                <a:ln>
                  <a:noFill/>
                </a:ln>
                <a:solidFill>
                  <a:schemeClr val="tx1"/>
                </a:solidFill>
                <a:effectLst/>
                <a:latin typeface="Arial" pitchFamily="34" charset="0"/>
                <a:ea typeface="Times New Roman" pitchFamily="18" charset="0"/>
                <a:cs typeface="Arial" pitchFamily="34" charset="0"/>
              </a:rPr>
              <a:t> to </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analyze </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blood </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samples, </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 real-</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time, </a:t>
            </a:r>
            <a:r>
              <a:rPr kumimoji="0" lang="en-US"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to diagnose infection, allergies, anemia or deficiencies in the immune system</a:t>
            </a:r>
            <a:r>
              <a:rPr kumimoji="0" lang="en-US" sz="16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CSA as Olfactory </a:t>
            </a:r>
            <a:r>
              <a:rPr lang="en-US" dirty="0" smtClean="0"/>
              <a:t>Sensor (</a:t>
            </a:r>
            <a:r>
              <a:rPr lang="en-US" dirty="0" err="1" smtClean="0"/>
              <a:t>Enose</a:t>
            </a:r>
            <a:r>
              <a:rPr lang="en-US" dirty="0" smtClean="0"/>
              <a:t>)</a:t>
            </a:r>
            <a:endParaRPr lang="en-US" dirty="0"/>
          </a:p>
        </p:txBody>
      </p:sp>
      <p:sp>
        <p:nvSpPr>
          <p:cNvPr id="3" name="Content Placeholder 2"/>
          <p:cNvSpPr>
            <a:spLocks noGrp="1"/>
          </p:cNvSpPr>
          <p:nvPr>
            <p:ph sz="quarter" idx="1"/>
          </p:nvPr>
        </p:nvSpPr>
        <p:spPr>
          <a:xfrm>
            <a:off x="609600" y="1589566"/>
            <a:ext cx="4206240" cy="5085553"/>
          </a:xfrm>
        </p:spPr>
        <p:txBody>
          <a:bodyPr>
            <a:normAutofit fontScale="85000" lnSpcReduction="20000"/>
          </a:bodyPr>
          <a:lstStyle/>
          <a:p>
            <a:pPr>
              <a:lnSpc>
                <a:spcPct val="120000"/>
              </a:lnSpc>
            </a:pPr>
            <a:r>
              <a:rPr lang="en-US" sz="2800" dirty="0"/>
              <a:t>A</a:t>
            </a:r>
            <a:r>
              <a:rPr lang="en-US" sz="2800" dirty="0" smtClean="0"/>
              <a:t>rtificial </a:t>
            </a:r>
            <a:r>
              <a:rPr lang="en-US" sz="2800" dirty="0" smtClean="0"/>
              <a:t>olfactory system </a:t>
            </a:r>
            <a:r>
              <a:rPr lang="en-US" sz="2800" dirty="0" smtClean="0"/>
              <a:t>or nose (</a:t>
            </a:r>
            <a:r>
              <a:rPr lang="en-US" sz="2800" dirty="0" err="1" smtClean="0"/>
              <a:t>Enose</a:t>
            </a:r>
            <a:r>
              <a:rPr lang="en-US" sz="2800" dirty="0" smtClean="0"/>
              <a:t>)</a:t>
            </a:r>
            <a:endParaRPr lang="en-US" sz="2800" dirty="0" smtClean="0"/>
          </a:p>
          <a:p>
            <a:pPr>
              <a:lnSpc>
                <a:spcPct val="120000"/>
              </a:lnSpc>
            </a:pPr>
            <a:r>
              <a:rPr lang="en-US" sz="2800" dirty="0"/>
              <a:t>A</a:t>
            </a:r>
            <a:r>
              <a:rPr lang="en-US" sz="2800" dirty="0" smtClean="0"/>
              <a:t>nalyzes </a:t>
            </a:r>
            <a:r>
              <a:rPr lang="en-US" sz="2800" dirty="0" smtClean="0"/>
              <a:t>a fragrance by separating the particles that provide an overall scent. </a:t>
            </a:r>
          </a:p>
          <a:p>
            <a:pPr>
              <a:lnSpc>
                <a:spcPct val="120000"/>
              </a:lnSpc>
            </a:pPr>
            <a:r>
              <a:rPr lang="en-US" sz="2800" dirty="0" smtClean="0"/>
              <a:t>Used to </a:t>
            </a:r>
            <a:r>
              <a:rPr lang="en-US" sz="2800" dirty="0" smtClean="0"/>
              <a:t>detect specific compounds in a food's odor.</a:t>
            </a:r>
          </a:p>
          <a:p>
            <a:pPr>
              <a:lnSpc>
                <a:spcPct val="120000"/>
              </a:lnSpc>
            </a:pPr>
            <a:r>
              <a:rPr lang="en-US" sz="2800" dirty="0"/>
              <a:t>D</a:t>
            </a:r>
            <a:r>
              <a:rPr lang="en-US" sz="2800" dirty="0" smtClean="0"/>
              <a:t>etermine </a:t>
            </a:r>
            <a:r>
              <a:rPr lang="en-US" sz="2800" dirty="0" smtClean="0"/>
              <a:t>the freshness of the meat or the presence of contaminants.</a:t>
            </a:r>
          </a:p>
          <a:p>
            <a:endParaRPr lang="en-US" dirty="0"/>
          </a:p>
        </p:txBody>
      </p:sp>
      <p:pic>
        <p:nvPicPr>
          <p:cNvPr id="37890" name="Picture 2" descr="eNose2007-400"/>
          <p:cNvPicPr>
            <a:picLocks noChangeAspect="1" noChangeArrowheads="1"/>
          </p:cNvPicPr>
          <p:nvPr/>
        </p:nvPicPr>
        <p:blipFill>
          <a:blip r:embed="rId3"/>
          <a:srcRect/>
          <a:stretch>
            <a:fillRect/>
          </a:stretch>
        </p:blipFill>
        <p:spPr bwMode="auto">
          <a:xfrm>
            <a:off x="5044440" y="1645920"/>
            <a:ext cx="3836035" cy="3210178"/>
          </a:xfrm>
          <a:prstGeom prst="rect">
            <a:avLst/>
          </a:prstGeom>
          <a:ln>
            <a:solidFill>
              <a:schemeClr val="tx1"/>
            </a:solidFill>
          </a:ln>
          <a:effectLst>
            <a:outerShdw blurRad="292100" dist="139700" dir="2700000" algn="tl" rotWithShape="0">
              <a:srgbClr val="333333">
                <a:alpha val="65000"/>
              </a:srgbClr>
            </a:outerShdw>
          </a:effectLst>
        </p:spPr>
      </p:pic>
      <p:sp>
        <p:nvSpPr>
          <p:cNvPr id="37891" name="Rectangle 3"/>
          <p:cNvSpPr>
            <a:spLocks noChangeArrowheads="1"/>
          </p:cNvSpPr>
          <p:nvPr/>
        </p:nvSpPr>
        <p:spPr bwMode="auto">
          <a:xfrm>
            <a:off x="4922520" y="5029200"/>
            <a:ext cx="399288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fontAlgn="base">
              <a:spcBef>
                <a:spcPct val="0"/>
              </a:spcBef>
              <a:spcAft>
                <a:spcPct val="0"/>
              </a:spcAft>
            </a:pPr>
            <a:r>
              <a:rPr kumimoji="0" lang="en-US" sz="1200" b="1" i="1" u="none" strike="noStrike" cap="none" normalizeH="0" baseline="0" dirty="0" smtClean="0">
                <a:ln>
                  <a:noFill/>
                </a:ln>
                <a:effectLst/>
                <a:latin typeface="Arial" pitchFamily="34" charset="0"/>
                <a:ea typeface="Times New Roman" pitchFamily="18" charset="0"/>
                <a:cs typeface="Arial" pitchFamily="34" charset="0"/>
              </a:rPr>
              <a:t>The picture is the </a:t>
            </a:r>
            <a:r>
              <a:rPr kumimoji="0" lang="en-US" sz="1200" b="1" i="1" u="none" strike="noStrike" cap="none" normalizeH="0" baseline="0" dirty="0" err="1" smtClean="0">
                <a:ln>
                  <a:noFill/>
                </a:ln>
                <a:effectLst/>
                <a:latin typeface="Arial" pitchFamily="34" charset="0"/>
                <a:ea typeface="Times New Roman" pitchFamily="18" charset="0"/>
                <a:cs typeface="Arial" pitchFamily="34" charset="0"/>
              </a:rPr>
              <a:t>ENose</a:t>
            </a:r>
            <a:r>
              <a:rPr kumimoji="0" lang="en-US" sz="1200" b="1" i="1" u="none" strike="noStrike" cap="none" normalizeH="0" baseline="0" dirty="0" smtClean="0">
                <a:ln>
                  <a:noFill/>
                </a:ln>
                <a:effectLst/>
                <a:latin typeface="Arial" pitchFamily="34" charset="0"/>
                <a:ea typeface="Times New Roman" pitchFamily="18" charset="0"/>
                <a:cs typeface="Arial" pitchFamily="34" charset="0"/>
              </a:rPr>
              <a:t> developed by NASA and tested on the International Space Station in late 2008.  The </a:t>
            </a:r>
            <a:r>
              <a:rPr kumimoji="0" lang="en-US" sz="1200" b="1" i="1" u="none" strike="noStrike" cap="none" normalizeH="0" baseline="0" dirty="0" err="1" smtClean="0">
                <a:ln>
                  <a:noFill/>
                </a:ln>
                <a:effectLst/>
                <a:latin typeface="Arial" pitchFamily="34" charset="0"/>
                <a:ea typeface="Times New Roman" pitchFamily="18" charset="0"/>
                <a:cs typeface="Arial" pitchFamily="34" charset="0"/>
              </a:rPr>
              <a:t>ENose</a:t>
            </a:r>
            <a:r>
              <a:rPr kumimoji="0" lang="en-US" sz="1200" b="1" i="1" u="none" strike="noStrike" cap="none" normalizeH="0" baseline="0" dirty="0" smtClean="0">
                <a:ln>
                  <a:noFill/>
                </a:ln>
                <a:effectLst/>
                <a:latin typeface="Arial" pitchFamily="34" charset="0"/>
                <a:ea typeface="Times New Roman" pitchFamily="18" charset="0"/>
                <a:cs typeface="Arial" pitchFamily="34" charset="0"/>
              </a:rPr>
              <a:t> Sensor Unit (the darker-looking metal object) is housed in its Interface Unit (white). </a:t>
            </a:r>
            <a:r>
              <a:rPr lang="en-US" sz="1200" b="1" i="1" dirty="0" smtClean="0"/>
              <a:t>It is currently used in the space station to detect ammonia.</a:t>
            </a:r>
            <a:r>
              <a:rPr kumimoji="0" lang="en-US" sz="1200" b="1" i="1" u="none" strike="noStrike" cap="none" normalizeH="0" baseline="0" dirty="0" smtClean="0">
                <a:ln>
                  <a:noFill/>
                </a:ln>
                <a:effectLst/>
                <a:latin typeface="Arial" pitchFamily="34" charset="0"/>
                <a:ea typeface="Times New Roman" pitchFamily="18" charset="0"/>
                <a:cs typeface="Arial" pitchFamily="34" charset="0"/>
              </a:rPr>
              <a:t>  </a:t>
            </a:r>
            <a:endParaRPr kumimoji="0" lang="en-US" sz="900" b="1" i="1" u="none" strike="noStrike" cap="none" normalizeH="0" baseline="0" dirty="0" smtClean="0">
              <a:ln>
                <a:noFill/>
              </a:ln>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effectLst/>
                <a:latin typeface="Arial" pitchFamily="34" charset="0"/>
                <a:ea typeface="Times New Roman" pitchFamily="18" charset="0"/>
                <a:cs typeface="Arial" pitchFamily="34" charset="0"/>
              </a:rPr>
              <a:t>[Graphic source:  NASA]</a:t>
            </a:r>
            <a:endParaRPr kumimoji="0" lang="en-US" sz="1800" b="1"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the </a:t>
            </a:r>
            <a:r>
              <a:rPr lang="en-US" dirty="0" err="1" smtClean="0"/>
              <a:t>ENose</a:t>
            </a:r>
            <a:r>
              <a:rPr lang="en-US" dirty="0" smtClean="0"/>
              <a:t> Work?</a:t>
            </a:r>
            <a:endParaRPr lang="en-US" dirty="0"/>
          </a:p>
        </p:txBody>
      </p:sp>
      <p:sp>
        <p:nvSpPr>
          <p:cNvPr id="3" name="Content Placeholder 2"/>
          <p:cNvSpPr>
            <a:spLocks noGrp="1"/>
          </p:cNvSpPr>
          <p:nvPr>
            <p:ph sz="quarter" idx="1"/>
          </p:nvPr>
        </p:nvSpPr>
        <p:spPr>
          <a:xfrm>
            <a:off x="612648" y="1600200"/>
            <a:ext cx="8153400" cy="1740877"/>
          </a:xfrm>
        </p:spPr>
        <p:txBody>
          <a:bodyPr>
            <a:noAutofit/>
          </a:bodyPr>
          <a:lstStyle/>
          <a:p>
            <a:pPr marL="0" indent="0">
              <a:spcBef>
                <a:spcPts val="600"/>
              </a:spcBef>
              <a:buNone/>
            </a:pPr>
            <a:r>
              <a:rPr lang="en-US" sz="2400" dirty="0"/>
              <a:t>A</a:t>
            </a:r>
            <a:r>
              <a:rPr lang="en-US" sz="2400" dirty="0" smtClean="0"/>
              <a:t> </a:t>
            </a:r>
            <a:r>
              <a:rPr lang="en-US" sz="2400" dirty="0" smtClean="0"/>
              <a:t>collection of 16 different polymer films on a set of electrodes.  </a:t>
            </a:r>
            <a:r>
              <a:rPr lang="en-US" sz="2000" i="1" dirty="0" smtClean="0"/>
              <a:t>(The </a:t>
            </a:r>
            <a:r>
              <a:rPr lang="en-US" sz="2000" i="1" dirty="0" smtClean="0"/>
              <a:t>graphic (a) illustrates six films/electrodes</a:t>
            </a:r>
            <a:r>
              <a:rPr lang="en-US" sz="2000" i="1" dirty="0" smtClean="0"/>
              <a:t>.)  </a:t>
            </a:r>
          </a:p>
          <a:p>
            <a:pPr marL="0" indent="0">
              <a:spcBef>
                <a:spcPts val="600"/>
              </a:spcBef>
              <a:buNone/>
            </a:pPr>
            <a:r>
              <a:rPr lang="en-US" sz="2400" dirty="0"/>
              <a:t>F</a:t>
            </a:r>
            <a:r>
              <a:rPr lang="en-US" sz="2400" dirty="0" smtClean="0"/>
              <a:t>ilms </a:t>
            </a:r>
            <a:r>
              <a:rPr lang="en-US" sz="2400" dirty="0" smtClean="0"/>
              <a:t>are specially designed to conduct electricity based on </a:t>
            </a:r>
            <a:r>
              <a:rPr lang="en-US" sz="2400" dirty="0" smtClean="0"/>
              <a:t>the film’s </a:t>
            </a:r>
            <a:r>
              <a:rPr lang="en-US" sz="2400" dirty="0" smtClean="0"/>
              <a:t>resistance.  </a:t>
            </a:r>
            <a:endParaRPr lang="en-US" sz="2400" dirty="0"/>
          </a:p>
        </p:txBody>
      </p:sp>
      <p:pic>
        <p:nvPicPr>
          <p:cNvPr id="18433" name="Object 2"/>
          <p:cNvPicPr>
            <a:picLocks noChangeArrowheads="1"/>
          </p:cNvPicPr>
          <p:nvPr/>
        </p:nvPicPr>
        <p:blipFill>
          <a:blip r:embed="rId3"/>
          <a:srcRect l="-624" b="-1071"/>
          <a:stretch>
            <a:fillRect/>
          </a:stretch>
        </p:blipFill>
        <p:spPr bwMode="auto">
          <a:xfrm>
            <a:off x="788182" y="3573585"/>
            <a:ext cx="7665720" cy="1798320"/>
          </a:xfrm>
          <a:prstGeom prst="rect">
            <a:avLst/>
          </a:prstGeom>
          <a:noFill/>
          <a:ln w="9525">
            <a:noFill/>
            <a:miter lim="800000"/>
            <a:headEnd/>
            <a:tailEnd/>
          </a:ln>
        </p:spPr>
      </p:pic>
      <p:sp>
        <p:nvSpPr>
          <p:cNvPr id="4" name="TextBox 3"/>
          <p:cNvSpPr txBox="1"/>
          <p:nvPr/>
        </p:nvSpPr>
        <p:spPr>
          <a:xfrm>
            <a:off x="898769" y="5666154"/>
            <a:ext cx="7609776" cy="707886"/>
          </a:xfrm>
          <a:prstGeom prst="rect">
            <a:avLst/>
          </a:prstGeom>
          <a:noFill/>
        </p:spPr>
        <p:txBody>
          <a:bodyPr wrap="none" rtlCol="0">
            <a:spAutoFit/>
          </a:bodyPr>
          <a:lstStyle/>
          <a:p>
            <a:r>
              <a:rPr lang="en-US" sz="2000" dirty="0"/>
              <a:t>A baseline resistance reading is established </a:t>
            </a:r>
            <a:r>
              <a:rPr lang="en-US" sz="2000" dirty="0" smtClean="0"/>
              <a:t>with </a:t>
            </a:r>
            <a:r>
              <a:rPr lang="en-US" sz="2000" dirty="0"/>
              <a:t>no odors (ambient air). </a:t>
            </a:r>
          </a:p>
          <a:p>
            <a:endParaRPr lang="en-US" sz="2000" dirty="0"/>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5">
      <a:dk1>
        <a:srgbClr val="8A3C12"/>
      </a:dk1>
      <a:lt1>
        <a:srgbClr val="FFF2CB"/>
      </a:lt1>
      <a:dk2>
        <a:srgbClr val="8A3C12"/>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221</TotalTime>
  <Words>2531</Words>
  <Application>Microsoft Macintosh PowerPoint</Application>
  <PresentationFormat>On-screen Show (4:3)</PresentationFormat>
  <Paragraphs>252</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scme3</vt:lpstr>
      <vt:lpstr>Chemical sensor arrays</vt:lpstr>
      <vt:lpstr>Unit Overview</vt:lpstr>
      <vt:lpstr>Objectives</vt:lpstr>
      <vt:lpstr>Introduction</vt:lpstr>
      <vt:lpstr>MEMS Chemical Sensor Arrays</vt:lpstr>
      <vt:lpstr>CSA Applications</vt:lpstr>
      <vt:lpstr>Lab-On-a-Chip (LOC) Array</vt:lpstr>
      <vt:lpstr>CSA as Olfactory Sensor (Enose)</vt:lpstr>
      <vt:lpstr>How Does the ENose Work?</vt:lpstr>
      <vt:lpstr>How Does the ENose Work?</vt:lpstr>
      <vt:lpstr>How Does the ENose Work?</vt:lpstr>
      <vt:lpstr>Biosensors</vt:lpstr>
      <vt:lpstr>Challenging Environments</vt:lpstr>
      <vt:lpstr>Cantilever-Based Sensor Array</vt:lpstr>
      <vt:lpstr>How does a Cantilever-Based CSA work?</vt:lpstr>
      <vt:lpstr>The Microcantilever of a CSA</vt:lpstr>
      <vt:lpstr>CSA Block Diagram</vt:lpstr>
      <vt:lpstr>An Interesting Fact</vt:lpstr>
      <vt:lpstr>Mass-Sensitive Transducers</vt:lpstr>
      <vt:lpstr>Stress-Induced Curvature</vt:lpstr>
      <vt:lpstr>Static and Dynamic CSAs</vt:lpstr>
      <vt:lpstr>Cantilever Construction</vt:lpstr>
      <vt:lpstr>Static Mode</vt:lpstr>
      <vt:lpstr>Static - Measuring ∆R (resistance)</vt:lpstr>
      <vt:lpstr>Static – Measuring ∆Angular Deflection</vt:lpstr>
      <vt:lpstr>Dynamic Mode</vt:lpstr>
      <vt:lpstr>Static or Dynamic?</vt:lpstr>
      <vt:lpstr>Operating Characteristics of CSAs</vt:lpstr>
      <vt:lpstr>Mass Sensitivity</vt:lpstr>
      <vt:lpstr>Response Time</vt:lpstr>
      <vt:lpstr>Other Types of CSAs</vt:lpstr>
      <vt:lpstr>Optical Sensor Arrays</vt:lpstr>
      <vt:lpstr>Schottky Diode Sensor Array</vt:lpstr>
      <vt:lpstr>Cell-based Sensor Arrays</vt:lpstr>
      <vt:lpstr>CSAs Working Together</vt:lpstr>
      <vt:lpstr>Food For Thought</vt:lpstr>
      <vt:lpstr>Food For Thought</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85</cp:revision>
  <dcterms:created xsi:type="dcterms:W3CDTF">2009-04-11T19:43:52Z</dcterms:created>
  <dcterms:modified xsi:type="dcterms:W3CDTF">2017-02-08T21:23:27Z</dcterms:modified>
</cp:coreProperties>
</file>