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notesSlides/notesSlide4.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notesSlides/notesSlide5.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7.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8.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notesSlides/notesSlide15.xml" ContentType="application/vnd.openxmlformats-officedocument.presentationml.notesSlide+xml"/>
  <Override PartName="/ppt/tags/tag11.xml" ContentType="application/vnd.openxmlformats-officedocument.presentationml.tags+xml"/>
  <Override PartName="/ppt/notesSlides/notesSlide16.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notesSlides/notesSlide20.xml" ContentType="application/vnd.openxmlformats-officedocument.presentationml.notesSlide+xml"/>
  <Override PartName="/ppt/tags/tag16.xml" ContentType="application/vnd.openxmlformats-officedocument.presentationml.tags+xml"/>
  <Override PartName="/ppt/tags/tag17.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41"/>
  </p:notesMasterIdLst>
  <p:handoutMasterIdLst>
    <p:handoutMasterId r:id="rId42"/>
  </p:handoutMasterIdLst>
  <p:sldIdLst>
    <p:sldId id="260" r:id="rId2"/>
    <p:sldId id="261" r:id="rId3"/>
    <p:sldId id="262" r:id="rId4"/>
    <p:sldId id="267" r:id="rId5"/>
    <p:sldId id="268" r:id="rId6"/>
    <p:sldId id="269" r:id="rId7"/>
    <p:sldId id="263" r:id="rId8"/>
    <p:sldId id="270" r:id="rId9"/>
    <p:sldId id="271" r:id="rId10"/>
    <p:sldId id="272" r:id="rId11"/>
    <p:sldId id="273" r:id="rId12"/>
    <p:sldId id="274" r:id="rId13"/>
    <p:sldId id="275" r:id="rId14"/>
    <p:sldId id="276" r:id="rId15"/>
    <p:sldId id="277" r:id="rId16"/>
    <p:sldId id="278" r:id="rId17"/>
    <p:sldId id="279" r:id="rId18"/>
    <p:sldId id="280" r:id="rId19"/>
    <p:sldId id="284" r:id="rId20"/>
    <p:sldId id="281" r:id="rId21"/>
    <p:sldId id="282" r:id="rId22"/>
    <p:sldId id="283" r:id="rId23"/>
    <p:sldId id="285" r:id="rId24"/>
    <p:sldId id="286" r:id="rId25"/>
    <p:sldId id="287" r:id="rId26"/>
    <p:sldId id="288" r:id="rId27"/>
    <p:sldId id="289" r:id="rId28"/>
    <p:sldId id="290" r:id="rId29"/>
    <p:sldId id="291" r:id="rId30"/>
    <p:sldId id="292" r:id="rId31"/>
    <p:sldId id="295" r:id="rId32"/>
    <p:sldId id="293" r:id="rId33"/>
    <p:sldId id="294" r:id="rId34"/>
    <p:sldId id="296" r:id="rId35"/>
    <p:sldId id="297" r:id="rId36"/>
    <p:sldId id="298" r:id="rId37"/>
    <p:sldId id="299" r:id="rId38"/>
    <p:sldId id="266" r:id="rId39"/>
    <p:sldId id="265" r:id="rId4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58" autoAdjust="0"/>
  </p:normalViewPr>
  <p:slideViewPr>
    <p:cSldViewPr snapToGrid="0">
      <p:cViewPr>
        <p:scale>
          <a:sx n="143" d="100"/>
          <a:sy n="143" d="100"/>
        </p:scale>
        <p:origin x="-632" y="-63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81" d="100"/>
          <a:sy n="81" d="100"/>
        </p:scale>
        <p:origin x="-2088"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theme" Target="theme/theme1.xml"/><Relationship Id="rId47"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notesMaster" Target="notesMasters/notesMaster1.xml"/><Relationship Id="rId42" Type="http://schemas.openxmlformats.org/officeDocument/2006/relationships/handoutMaster" Target="handoutMasters/handoutMaster1.xml"/><Relationship Id="rId43" Type="http://schemas.openxmlformats.org/officeDocument/2006/relationships/printerSettings" Target="printerSettings/printerSettings1.bin"/><Relationship Id="rId44" Type="http://schemas.openxmlformats.org/officeDocument/2006/relationships/presProps" Target="presProps.xml"/><Relationship Id="rId4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5DBD8D2-E021-4195-9B00-EE358287A0D3}" type="datetimeFigureOut">
              <a:rPr lang="en-US" smtClean="0"/>
              <a:pPr/>
              <a:t>2/15/17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3F8B657-D611-4F5C-95FD-A20E006DD12B}" type="slidenum">
              <a:rPr lang="en-US" smtClean="0"/>
              <a:pPr/>
              <a:t>‹#›</a:t>
            </a:fld>
            <a:endParaRPr lang="en-US"/>
          </a:p>
        </p:txBody>
      </p:sp>
    </p:spTree>
    <p:extLst>
      <p:ext uri="{BB962C8B-B14F-4D97-AF65-F5344CB8AC3E}">
        <p14:creationId xmlns:p14="http://schemas.microsoft.com/office/powerpoint/2010/main" val="85425979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FEBF19F-8D57-4DB4-B4C2-628EDCD0AA75}" type="datetimeFigureOut">
              <a:rPr lang="en-US" smtClean="0"/>
              <a:pPr/>
              <a:t>2/15/17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3311456-05DC-4558-9296-21D949A545A1}" type="slidenum">
              <a:rPr lang="en-US" smtClean="0"/>
              <a:pPr/>
              <a:t>‹#›</a:t>
            </a:fld>
            <a:endParaRPr lang="en-US"/>
          </a:p>
        </p:txBody>
      </p:sp>
    </p:spTree>
    <p:extLst>
      <p:ext uri="{BB962C8B-B14F-4D97-AF65-F5344CB8AC3E}">
        <p14:creationId xmlns:p14="http://schemas.microsoft.com/office/powerpoint/2010/main" val="24217204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38</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39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bg1">
            <a:lumMod val="90000"/>
          </a:schemeClr>
        </a:solidFill>
        <a:effectLst/>
      </p:bgPr>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1609725" y="409575"/>
            <a:ext cx="6477000" cy="1828800"/>
          </a:xfrm>
        </p:spPr>
        <p:txBody>
          <a:bodyPr anchor="b">
            <a:normAutofit/>
          </a:bodyPr>
          <a:lstStyle>
            <a:lvl1pPr algn="ctr">
              <a:defRPr sz="4400" cap="all" baseline="0">
                <a:effectLst>
                  <a:outerShdw blurRad="38100" dist="38100" dir="2700000" algn="tl">
                    <a:srgbClr val="000000">
                      <a:alpha val="43137"/>
                    </a:srgbClr>
                  </a:outerShdw>
                </a:effectLst>
              </a:defRPr>
            </a:lvl1pPr>
          </a:lstStyle>
          <a:p>
            <a:r>
              <a:rPr kumimoji="0" lang="en-US" smtClean="0"/>
              <a:t>Click to edit Master title style</a:t>
            </a:r>
            <a:endParaRPr kumimoji="0" lang="en-US" dirty="0"/>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3" name="Picture Placeholder 12"/>
          <p:cNvSpPr>
            <a:spLocks noGrp="1"/>
          </p:cNvSpPr>
          <p:nvPr>
            <p:ph type="pic" sz="quarter" idx="11"/>
          </p:nvPr>
        </p:nvSpPr>
        <p:spPr>
          <a:xfrm>
            <a:off x="2752725" y="2600325"/>
            <a:ext cx="4352925" cy="2943225"/>
          </a:xfrm>
        </p:spPr>
        <p:txBody>
          <a:bodyPr/>
          <a:lstStyle/>
          <a:p>
            <a:r>
              <a:rPr lang="en-US" smtClean="0"/>
              <a:t>Click icon to add picture</a:t>
            </a:r>
            <a:endParaRPr lang="en-US"/>
          </a:p>
        </p:txBody>
      </p:sp>
      <p:pic>
        <p:nvPicPr>
          <p:cNvPr id="12" name="Picture 11" descr="logo-for-ppt.jpg"/>
          <p:cNvPicPr>
            <a:picLocks noChangeAspect="1"/>
          </p:cNvPicPr>
          <p:nvPr userDrawn="1"/>
        </p:nvPicPr>
        <p:blipFill>
          <a:blip r:embed="rId2"/>
          <a:stretch>
            <a:fillRect/>
          </a:stretch>
        </p:blipFill>
        <p:spPr>
          <a:xfrm>
            <a:off x="0" y="6051507"/>
            <a:ext cx="2377440" cy="730293"/>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5" name="Footer Placeholder 4"/>
          <p:cNvSpPr>
            <a:spLocks noGrp="1"/>
          </p:cNvSpPr>
          <p:nvPr>
            <p:ph type="ftr" sz="quarter" idx="11"/>
          </p:nvPr>
        </p:nvSpPr>
        <p:spPr>
          <a:xfrm>
            <a:off x="457201" y="6248207"/>
            <a:ext cx="5573483" cy="365125"/>
          </a:xfrm>
          <a:prstGeom prst="rect">
            <a:avLst/>
          </a:prstGeom>
        </p:spPr>
        <p:txBody>
          <a:bodyPr/>
          <a:lstStyle/>
          <a:p>
            <a:endParaRPr lang="en-US" dirty="0"/>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a:prstGeom prst="rect">
            <a:avLst/>
          </a:prstGeom>
        </p:spPr>
        <p:txBody>
          <a:bodyPr/>
          <a:lstStyle/>
          <a:p>
            <a:fld id="{D78F8377-172F-47A4-85FF-D8562118AE8C}" type="slidenum">
              <a:rPr lang="en-US" smtClean="0"/>
              <a:pPr/>
              <a:t>‹#›</a:t>
            </a:fld>
            <a:endParaRPr lang="en-US"/>
          </a:p>
        </p:txBody>
      </p:sp>
      <p:sp>
        <p:nvSpPr>
          <p:cNvPr id="10" name="Date Placeholder 1"/>
          <p:cNvSpPr>
            <a:spLocks noGrp="1"/>
          </p:cNvSpPr>
          <p:nvPr>
            <p:ph type="dt" sz="half" idx="10"/>
          </p:nvPr>
        </p:nvSpPr>
        <p:spPr>
          <a:xfrm>
            <a:off x="6524624" y="6248400"/>
            <a:ext cx="2238375" cy="365125"/>
          </a:xfrm>
          <a:prstGeom prst="rect">
            <a:avLst/>
          </a:prstGeom>
        </p:spPr>
        <p:txBody>
          <a:bodyPr/>
          <a:lstStyle>
            <a:lvl1pPr>
              <a:defRPr/>
            </a:lvl1pPr>
          </a:lstStyle>
          <a:p>
            <a:endParaRPr lang="en-US" dirty="0"/>
          </a:p>
        </p:txBody>
      </p:sp>
      <p:sp>
        <p:nvSpPr>
          <p:cNvPr id="11" name="Slide Number Placeholder 3"/>
          <p:cNvSpPr txBox="1">
            <a:spLocks/>
          </p:cNvSpPr>
          <p:nvPr userDrawn="1"/>
        </p:nvSpPr>
        <p:spPr>
          <a:xfrm>
            <a:off x="8296274" y="6248400"/>
            <a:ext cx="447675" cy="381000"/>
          </a:xfrm>
          <a:prstGeom prst="rect">
            <a:avLst/>
          </a:prstGeom>
        </p:spPr>
        <p:txBody>
          <a:bodyPr vert="horz" anchor="ctr" anchorCtr="0">
            <a:normAutofit/>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fld id="{D78F8377-172F-47A4-85FF-D8562118AE8C}" type="slidenum">
              <a:rPr kumimoji="0" lang="en-US" sz="1400" b="1" i="0" u="none" strike="noStrike" kern="1200" cap="none" spc="0" normalizeH="0" baseline="0" noProof="0" smtClean="0">
                <a:ln>
                  <a:noFill/>
                </a:ln>
                <a:solidFill>
                  <a:schemeClr val="tx2"/>
                </a:solidFill>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1400" b="1" i="0" u="none" strike="noStrike" kern="1200" cap="none" spc="0" normalizeH="0" baseline="0" noProof="0">
              <a:ln>
                <a:noFill/>
              </a:ln>
              <a:solidFill>
                <a:schemeClr val="tx2"/>
              </a:solidFill>
              <a:effectLst/>
              <a:uLnTx/>
              <a:uFillTx/>
              <a:latin typeface="+mn-lt"/>
              <a:ea typeface="+mn-ea"/>
              <a:cs typeface="+mn-cs"/>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612648" y="1600200"/>
            <a:ext cx="8153400" cy="44958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34004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normAutofit/>
          </a:bodyPr>
          <a:lstStyle>
            <a:lvl1pPr algn="l">
              <a:buNone/>
              <a:defRPr sz="3600" b="0" cap="none">
                <a:solidFill>
                  <a:srgbClr val="FFFFFF"/>
                </a:solidFill>
              </a:defRPr>
            </a:lvl1pPr>
          </a:lstStyle>
          <a:p>
            <a:r>
              <a:rPr kumimoji="0" lang="en-US" smtClean="0"/>
              <a:t>Click to edit Master title style</a:t>
            </a:r>
            <a:endParaRPr kumimoji="0" lang="en-US" dirty="0"/>
          </a:p>
        </p:txBody>
      </p:sp>
      <p:sp>
        <p:nvSpPr>
          <p:cNvPr id="11" name="Slide Number Placeholder 28"/>
          <p:cNvSpPr txBox="1">
            <a:spLocks/>
          </p:cNvSpPr>
          <p:nvPr userDrawn="1"/>
        </p:nvSpPr>
        <p:spPr>
          <a:xfrm>
            <a:off x="600075" y="6248400"/>
            <a:ext cx="8191500" cy="381000"/>
          </a:xfrm>
          <a:prstGeom prst="rect">
            <a:avLst/>
          </a:prstGeom>
        </p:spPr>
        <p:txBody>
          <a:bodyPr vert="horz" anchor="ctr" anchorCtr="0">
            <a:normAutofit/>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aseline="0" dirty="0" smtClean="0"/>
              <a:t>							</a:t>
            </a:r>
            <a:endParaRPr kumimoji="0" lang="en-US" sz="1400" b="1" i="0" u="none" strike="noStrike" kern="1200" cap="none" spc="0" normalizeH="0" baseline="0" noProof="0" dirty="0">
              <a:ln>
                <a:noFill/>
              </a:ln>
              <a:solidFill>
                <a:schemeClr val="tx2"/>
              </a:solidFill>
              <a:effectLst/>
              <a:uLnTx/>
              <a:uFillTx/>
              <a:latin typeface="+mn-lt"/>
              <a:ea typeface="+mn-ea"/>
              <a:cs typeface="+mn-cs"/>
            </a:endParaRPr>
          </a:p>
        </p:txBody>
      </p:sp>
    </p:spTree>
  </p:cSld>
  <p:clrMapOvr>
    <a:masterClrMapping/>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11" name="Content Placeholder 10"/>
          <p:cNvSpPr>
            <a:spLocks noGrp="1"/>
          </p:cNvSpPr>
          <p:nvPr>
            <p:ph sz="quarter" idx="2"/>
          </p:nvPr>
        </p:nvSpPr>
        <p:spPr>
          <a:xfrm>
            <a:off x="4844901" y="1589567"/>
            <a:ext cx="3886200" cy="45720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13" name="Content Placeholder 12"/>
          <p:cNvSpPr>
            <a:spLocks noGrp="1"/>
          </p:cNvSpPr>
          <p:nvPr>
            <p:ph sz="quarter" idx="4"/>
          </p:nvPr>
        </p:nvSpPr>
        <p:spPr>
          <a:xfrm>
            <a:off x="4800600" y="2438400"/>
            <a:ext cx="3886200" cy="35814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Slide Number Placeholder 28"/>
          <p:cNvSpPr txBox="1">
            <a:spLocks/>
          </p:cNvSpPr>
          <p:nvPr userDrawn="1"/>
        </p:nvSpPr>
        <p:spPr>
          <a:xfrm>
            <a:off x="600075" y="6248400"/>
            <a:ext cx="8191500" cy="381000"/>
          </a:xfrm>
          <a:prstGeom prst="rect">
            <a:avLst/>
          </a:prstGeom>
        </p:spPr>
        <p:txBody>
          <a:bodyPr vert="horz" anchor="ctr" anchorCtr="0">
            <a:normAutofit/>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aseline="0" dirty="0" smtClean="0"/>
              <a:t>							                                 </a:t>
            </a:r>
            <a:fld id="{D78F8377-172F-47A4-85FF-D8562118AE8C}" type="slidenum">
              <a:rPr kumimoji="0" lang="en-US" sz="1400" b="1" i="0" u="none" strike="noStrike" kern="1200" cap="none" spc="0" normalizeH="0" baseline="0" noProof="0" smtClean="0">
                <a:ln>
                  <a:noFill/>
                </a:ln>
                <a:solidFill>
                  <a:schemeClr val="tx2"/>
                </a:solidFill>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1400" b="1" i="0" u="none" strike="noStrike" kern="1200" cap="none" spc="0" normalizeH="0" baseline="0" noProof="0" dirty="0">
              <a:ln>
                <a:noFill/>
              </a:ln>
              <a:solidFill>
                <a:schemeClr val="tx2"/>
              </a:solidFill>
              <a:effectLst/>
              <a:uLnTx/>
              <a:uFillTx/>
              <a:latin typeface="+mn-lt"/>
              <a:ea typeface="+mn-ea"/>
              <a:cs typeface="+mn-cs"/>
            </a:endParaRPr>
          </a:p>
        </p:txBody>
      </p:sp>
      <p:sp>
        <p:nvSpPr>
          <p:cNvPr id="3" name="TextBox 2"/>
          <p:cNvSpPr txBox="1"/>
          <p:nvPr userDrawn="1"/>
        </p:nvSpPr>
        <p:spPr>
          <a:xfrm>
            <a:off x="44604" y="6551786"/>
            <a:ext cx="1165704" cy="261610"/>
          </a:xfrm>
          <a:prstGeom prst="rect">
            <a:avLst/>
          </a:prstGeom>
          <a:noFill/>
        </p:spPr>
        <p:txBody>
          <a:bodyPr wrap="none" rtlCol="0">
            <a:spAutoFit/>
          </a:bodyPr>
          <a:lstStyle/>
          <a:p>
            <a:r>
              <a:rPr lang="en-US" sz="1100" i="1" dirty="0" smtClean="0"/>
              <a:t>Revised 07/15/10</a:t>
            </a:r>
            <a:endParaRPr lang="en-US" sz="1100" i="1"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
        <p:nvSpPr>
          <p:cNvPr id="12" name="Slide Number Placeholder 28"/>
          <p:cNvSpPr txBox="1">
            <a:spLocks/>
          </p:cNvSpPr>
          <p:nvPr userDrawn="1"/>
        </p:nvSpPr>
        <p:spPr>
          <a:xfrm>
            <a:off x="600075" y="6248400"/>
            <a:ext cx="8191500" cy="381000"/>
          </a:xfrm>
          <a:prstGeom prst="rect">
            <a:avLst/>
          </a:prstGeom>
        </p:spPr>
        <p:txBody>
          <a:bodyPr vert="horz" anchor="ctr" anchorCtr="0">
            <a:normAutofit/>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aseline="0" dirty="0" smtClean="0"/>
              <a:t>							                                 </a:t>
            </a:r>
            <a:fld id="{D78F8377-172F-47A4-85FF-D8562118AE8C}" type="slidenum">
              <a:rPr kumimoji="0" lang="en-US" sz="1400" b="1" i="0" u="none" strike="noStrike" kern="1200" cap="none" spc="0" normalizeH="0" baseline="0" noProof="0" smtClean="0">
                <a:ln>
                  <a:noFill/>
                </a:ln>
                <a:solidFill>
                  <a:schemeClr val="tx2"/>
                </a:solidFill>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1400" b="1" i="0" u="none" strike="noStrike" kern="1200" cap="none" spc="0" normalizeH="0" baseline="0" noProof="0" dirty="0">
              <a:ln>
                <a:noFill/>
              </a:ln>
              <a:solidFill>
                <a:schemeClr val="tx2"/>
              </a:solidFill>
              <a:effectLst/>
              <a:uLnTx/>
              <a:uFillTx/>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dirty="0"/>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dirty="0"/>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lide Number Placeholder 28"/>
          <p:cNvSpPr txBox="1">
            <a:spLocks/>
          </p:cNvSpPr>
          <p:nvPr/>
        </p:nvSpPr>
        <p:spPr>
          <a:xfrm>
            <a:off x="600075" y="6248400"/>
            <a:ext cx="8191500" cy="381000"/>
          </a:xfrm>
          <a:prstGeom prst="rect">
            <a:avLst/>
          </a:prstGeom>
        </p:spPr>
        <p:txBody>
          <a:bodyPr vert="horz" anchor="ctr" anchorCtr="0">
            <a:normAutofit/>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aseline="0" dirty="0" smtClean="0"/>
              <a:t>							</a:t>
            </a:r>
            <a:endParaRPr kumimoji="0" lang="en-US" sz="1400" b="1" i="0" u="none" strike="noStrike" kern="1200" cap="none" spc="0" normalizeH="0" baseline="0" noProof="0" dirty="0">
              <a:ln>
                <a:noFill/>
              </a:ln>
              <a:solidFill>
                <a:schemeClr val="tx2"/>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iming>
    <p:tnLst>
      <p:par>
        <p:cTn xmlns:p14="http://schemas.microsoft.com/office/powerpoint/2010/main" id="1" dur="indefinite" restart="never" nodeType="tmRoot"/>
      </p:par>
    </p:tnLst>
  </p:timing>
  <p:txStyles>
    <p:titleStyle>
      <a:lvl1pPr algn="l" rtl="0" eaLnBrk="1" latinLnBrk="0" hangingPunct="1">
        <a:spcBef>
          <a:spcPct val="0"/>
        </a:spcBef>
        <a:buNone/>
        <a:defRPr kumimoji="0" sz="3600" kern="1200">
          <a:solidFill>
            <a:schemeClr val="tx2"/>
          </a:solidFill>
          <a:effectLst>
            <a:outerShdw blurRad="38100" dist="38100" dir="2700000" algn="tl">
              <a:srgbClr val="000000">
                <a:alpha val="43137"/>
              </a:srgbClr>
            </a:outerShdw>
          </a:effectLst>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pitchFamily="2" charset="2"/>
        <a:buChar char="v"/>
        <a:defRPr kumimoji="0" sz="2900" kern="1200">
          <a:solidFill>
            <a:schemeClr val="tx1"/>
          </a:solidFill>
          <a:latin typeface="Arial" pitchFamily="34" charset="0"/>
          <a:ea typeface="+mn-ea"/>
          <a:cs typeface="Arial" pitchFamily="34" charset="0"/>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Arial" pitchFamily="34" charset="0"/>
          <a:ea typeface="+mn-ea"/>
          <a:cs typeface="Arial" pitchFamily="34" charset="0"/>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Arial" pitchFamily="34" charset="0"/>
          <a:ea typeface="+mn-ea"/>
          <a:cs typeface="Arial" pitchFamily="34" charset="0"/>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Arial" pitchFamily="34" charset="0"/>
          <a:ea typeface="+mn-ea"/>
          <a:cs typeface="Arial" pitchFamily="34" charset="0"/>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Arial" pitchFamily="34" charset="0"/>
          <a:ea typeface="+mn-ea"/>
          <a:cs typeface="Arial" pitchFamily="34" charset="0"/>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4" Type="http://schemas.openxmlformats.org/officeDocument/2006/relationships/image" Target="../media/image4.jpeg"/><Relationship Id="rId1" Type="http://schemas.openxmlformats.org/officeDocument/2006/relationships/tags" Target="../tags/tag7.xml"/><Relationship Id="rId2"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4" Type="http://schemas.openxmlformats.org/officeDocument/2006/relationships/image" Target="../media/image9.jpeg"/><Relationship Id="rId1" Type="http://schemas.openxmlformats.org/officeDocument/2006/relationships/tags" Target="../tags/tag8.xml"/><Relationship Id="rId2"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15.xml"/><Relationship Id="rId5" Type="http://schemas.openxmlformats.org/officeDocument/2006/relationships/image" Target="../media/image10.jpeg"/><Relationship Id="rId1" Type="http://schemas.openxmlformats.org/officeDocument/2006/relationships/tags" Target="../tags/tag9.xml"/><Relationship Id="rId2" Type="http://schemas.openxmlformats.org/officeDocument/2006/relationships/tags" Target="../tags/tag10.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4" Type="http://schemas.openxmlformats.org/officeDocument/2006/relationships/image" Target="../media/image11.jpeg"/><Relationship Id="rId1" Type="http://schemas.openxmlformats.org/officeDocument/2006/relationships/tags" Target="../tags/tag11.xml"/><Relationship Id="rId2"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17.xml"/><Relationship Id="rId5" Type="http://schemas.openxmlformats.org/officeDocument/2006/relationships/image" Target="../media/image12.jpeg"/><Relationship Id="rId1" Type="http://schemas.openxmlformats.org/officeDocument/2006/relationships/tags" Target="../tags/tag12.xml"/><Relationship Id="rId2" Type="http://schemas.openxmlformats.org/officeDocument/2006/relationships/tags" Target="../tags/tag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20.xml"/><Relationship Id="rId5" Type="http://schemas.openxmlformats.org/officeDocument/2006/relationships/image" Target="../media/image13.jpeg"/><Relationship Id="rId1" Type="http://schemas.openxmlformats.org/officeDocument/2006/relationships/tags" Target="../tags/tag14.xml"/><Relationship Id="rId2" Type="http://schemas.openxmlformats.org/officeDocument/2006/relationships/tags" Target="../tags/tag15.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21.xml"/><Relationship Id="rId5" Type="http://schemas.openxmlformats.org/officeDocument/2006/relationships/image" Target="../media/image14.jpeg"/><Relationship Id="rId1" Type="http://schemas.openxmlformats.org/officeDocument/2006/relationships/tags" Target="../tags/tag16.xml"/><Relationship Id="rId2" Type="http://schemas.openxmlformats.org/officeDocument/2006/relationships/tags" Target="../tags/tag1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tags" Target="../tags/tag18.xml"/><Relationship Id="rId2" Type="http://schemas.openxmlformats.org/officeDocument/2006/relationships/slideLayout" Target="../slideLayouts/slideLayout2.xml"/><Relationship Id="rId3" Type="http://schemas.openxmlformats.org/officeDocument/2006/relationships/image" Target="../media/image15.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jpeg"/><Relationship Id="rId3" Type="http://schemas.openxmlformats.org/officeDocument/2006/relationships/hyperlink" Target="http://creativecommons.org/licenses/by-sa/3.0/"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youtube.com/watch?v=jU55PPzuGTo&amp;feature=share&amp;list=PLmmPZ-f7msbNrrcQ90pMlcMj6ytDwmUkT" TargetMode="External"/><Relationship Id="rId3" Type="http://schemas.openxmlformats.org/officeDocument/2006/relationships/image" Target="../media/image17.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ng"/></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image" Target="../media/image6.jpeg"/><Relationship Id="rId1" Type="http://schemas.openxmlformats.org/officeDocument/2006/relationships/tags" Target="../tags/tag19.xml"/><Relationship Id="rId2" Type="http://schemas.openxmlformats.org/officeDocument/2006/relationships/tags" Target="../tags/tag2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image" Target="../media/image19.jpeg"/><Relationship Id="rId1" Type="http://schemas.openxmlformats.org/officeDocument/2006/relationships/tags" Target="../tags/tag21.xml"/><Relationship Id="rId2" Type="http://schemas.openxmlformats.org/officeDocument/2006/relationships/tags" Target="../tags/tag2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youtu.be/E3lWwJF8gl8" TargetMode="External"/><Relationship Id="rId3" Type="http://schemas.openxmlformats.org/officeDocument/2006/relationships/image" Target="../media/image20.png"/></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image" Target="../media/image21.jpeg"/><Relationship Id="rId1" Type="http://schemas.openxmlformats.org/officeDocument/2006/relationships/tags" Target="../tags/tag23.xml"/><Relationship Id="rId2" Type="http://schemas.openxmlformats.org/officeDocument/2006/relationships/tags" Target="../tags/tag2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 Id="rId3" Type="http://schemas.openxmlformats.org/officeDocument/2006/relationships/hyperlink" Target="http://www.scme-nm.org" TargetMode="Externa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4.xml"/><Relationship Id="rId5" Type="http://schemas.openxmlformats.org/officeDocument/2006/relationships/image" Target="../media/image5.jpeg"/><Relationship Id="rId1" Type="http://schemas.openxmlformats.org/officeDocument/2006/relationships/tags" Target="../tags/tag1.xml"/><Relationship Id="rId2" Type="http://schemas.openxmlformats.org/officeDocument/2006/relationships/tags" Target="../tags/tag2.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5.xml"/><Relationship Id="rId5" Type="http://schemas.openxmlformats.org/officeDocument/2006/relationships/image" Target="../media/image6.jpeg"/><Relationship Id="rId1" Type="http://schemas.openxmlformats.org/officeDocument/2006/relationships/tags" Target="../tags/tag3.xml"/><Relationship Id="rId2" Type="http://schemas.openxmlformats.org/officeDocument/2006/relationships/tags" Target="../tags/tag4.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6.xml"/><Relationship Id="rId5" Type="http://schemas.openxmlformats.org/officeDocument/2006/relationships/image" Target="../media/image7.jpeg"/><Relationship Id="rId1" Type="http://schemas.openxmlformats.org/officeDocument/2006/relationships/tags" Target="../tags/tag5.xml"/><Relationship Id="rId2" Type="http://schemas.openxmlformats.org/officeDocument/2006/relationships/tags" Target="../tags/tag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How Does A Cantilever work?</a:t>
            </a:r>
            <a:endParaRPr lang="en-US" dirty="0"/>
          </a:p>
        </p:txBody>
      </p:sp>
      <p:sp>
        <p:nvSpPr>
          <p:cNvPr id="5" name="Subtitle 4"/>
          <p:cNvSpPr>
            <a:spLocks noGrp="1"/>
          </p:cNvSpPr>
          <p:nvPr>
            <p:ph type="subTitle" idx="1"/>
          </p:nvPr>
        </p:nvSpPr>
        <p:spPr/>
        <p:txBody>
          <a:bodyPr/>
          <a:lstStyle/>
          <a:p>
            <a:r>
              <a:rPr lang="en-US" dirty="0" smtClean="0"/>
              <a:t>Microcantilevers Learning Module</a:t>
            </a:r>
            <a:endParaRPr lang="en-US" dirty="0"/>
          </a:p>
        </p:txBody>
      </p:sp>
      <p:pic>
        <p:nvPicPr>
          <p:cNvPr id="7" name="Picture 6" descr="DB_FatherChild9_03.jpg"/>
          <p:cNvPicPr>
            <a:picLocks noChangeAspect="1"/>
          </p:cNvPicPr>
          <p:nvPr/>
        </p:nvPicPr>
        <p:blipFill>
          <a:blip r:embed="rId3"/>
          <a:stretch>
            <a:fillRect/>
          </a:stretch>
        </p:blipFill>
        <p:spPr>
          <a:xfrm>
            <a:off x="2849880" y="2374900"/>
            <a:ext cx="4305300" cy="3326055"/>
          </a:xfrm>
          <a:prstGeom prst="rect">
            <a:avLst/>
          </a:prstGeom>
          <a:ln>
            <a:noFill/>
          </a:ln>
          <a:effectLst>
            <a:outerShdw blurRad="292100" dist="139700" dir="2700000" algn="tl" rotWithShape="0">
              <a:srgbClr val="333333">
                <a:alpha val="65000"/>
              </a:srgbClr>
            </a:outerShdw>
          </a:effectLst>
          <a:scene3d>
            <a:camera prst="orthographicFront"/>
            <a:lightRig rig="threePt" dir="t"/>
          </a:scene3d>
          <a:sp3d>
            <a:bevelT prst="angle"/>
          </a:sp3d>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Static Mode</a:t>
            </a:r>
            <a:endParaRPr lang="en-US" dirty="0"/>
          </a:p>
        </p:txBody>
      </p:sp>
      <p:sp>
        <p:nvSpPr>
          <p:cNvPr id="3" name="Content Placeholder 2"/>
          <p:cNvSpPr>
            <a:spLocks noGrp="1"/>
          </p:cNvSpPr>
          <p:nvPr>
            <p:ph sz="quarter" idx="1"/>
          </p:nvPr>
        </p:nvSpPr>
        <p:spPr>
          <a:xfrm>
            <a:off x="612648" y="1600200"/>
            <a:ext cx="4767072" cy="5029200"/>
          </a:xfrm>
        </p:spPr>
        <p:txBody>
          <a:bodyPr>
            <a:normAutofit fontScale="70000" lnSpcReduction="20000"/>
          </a:bodyPr>
          <a:lstStyle/>
          <a:p>
            <a:pPr marL="0" indent="0">
              <a:lnSpc>
                <a:spcPct val="120000"/>
              </a:lnSpc>
              <a:buNone/>
            </a:pPr>
            <a:r>
              <a:rPr lang="en-US" sz="3200" dirty="0" smtClean="0"/>
              <a:t>In the static mode, a change in the cantilever's z-displacement indicates a change in load or intrinsic stress.  </a:t>
            </a:r>
          </a:p>
          <a:p>
            <a:pPr marL="0" indent="0">
              <a:lnSpc>
                <a:spcPct val="120000"/>
              </a:lnSpc>
              <a:buNone/>
            </a:pPr>
            <a:r>
              <a:rPr lang="en-US" sz="3200" dirty="0"/>
              <a:t>T</a:t>
            </a:r>
            <a:r>
              <a:rPr lang="en-US" sz="3200" dirty="0" smtClean="0"/>
              <a:t>his displacement is usually due to an external load.  </a:t>
            </a:r>
          </a:p>
          <a:p>
            <a:pPr marL="0" indent="0">
              <a:lnSpc>
                <a:spcPct val="120000"/>
              </a:lnSpc>
              <a:buNone/>
            </a:pPr>
            <a:r>
              <a:rPr lang="en-US" sz="3200" dirty="0" smtClean="0"/>
              <a:t>Take for instance the diving board.  </a:t>
            </a:r>
          </a:p>
          <a:p>
            <a:pPr marL="320040" lvl="1" indent="0">
              <a:lnSpc>
                <a:spcPct val="120000"/>
              </a:lnSpc>
              <a:buNone/>
            </a:pPr>
            <a:r>
              <a:rPr lang="en-US" dirty="0" smtClean="0"/>
              <a:t>An 80 pound child would cause a small displacement at the end of the diving board compared to the child's 175 pound father.  The heavier the load, the greater the displacement or bend. </a:t>
            </a:r>
          </a:p>
          <a:p>
            <a:pPr>
              <a:buNone/>
            </a:pPr>
            <a:endParaRPr lang="en-US" dirty="0"/>
          </a:p>
        </p:txBody>
      </p:sp>
      <p:pic>
        <p:nvPicPr>
          <p:cNvPr id="4" name="Picture 4" descr="DB_FatherChild9_03.jpg"/>
          <p:cNvPicPr>
            <a:picLocks noChangeAspect="1"/>
          </p:cNvPicPr>
          <p:nvPr>
            <p:custDataLst>
              <p:tags r:id="rId1"/>
            </p:custDataLst>
          </p:nvPr>
        </p:nvPicPr>
        <p:blipFill>
          <a:blip r:embed="rId4"/>
          <a:srcRect/>
          <a:stretch>
            <a:fillRect/>
          </a:stretch>
        </p:blipFill>
        <p:spPr bwMode="auto">
          <a:xfrm>
            <a:off x="5379720" y="1704340"/>
            <a:ext cx="3596958" cy="2779191"/>
          </a:xfrm>
          <a:prstGeom prst="rect">
            <a:avLst/>
          </a:prstGeom>
          <a:ln>
            <a:noFill/>
          </a:ln>
          <a:effectLst>
            <a:outerShdw blurRad="292100" dist="139700" dir="2700000" algn="tl" rotWithShape="0">
              <a:srgbClr val="333333">
                <a:alpha val="65000"/>
              </a:srgbClr>
            </a:outerShdw>
          </a:effectLst>
          <a:scene3d>
            <a:camera prst="orthographicFront"/>
            <a:lightRig rig="threePt" dir="t"/>
          </a:scene3d>
          <a:sp3d>
            <a:bevelT prst="angle"/>
          </a:sp3d>
        </p:spPr>
      </p:pic>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Static Mode of Cantilevers</a:t>
            </a:r>
            <a:endParaRPr lang="en-US" dirty="0"/>
          </a:p>
        </p:txBody>
      </p:sp>
      <p:sp>
        <p:nvSpPr>
          <p:cNvPr id="3" name="Content Placeholder 2"/>
          <p:cNvSpPr>
            <a:spLocks noGrp="1"/>
          </p:cNvSpPr>
          <p:nvPr>
            <p:ph sz="quarter" idx="1"/>
          </p:nvPr>
        </p:nvSpPr>
        <p:spPr>
          <a:xfrm>
            <a:off x="612648" y="1600199"/>
            <a:ext cx="8153400" cy="3094463"/>
          </a:xfrm>
        </p:spPr>
        <p:txBody>
          <a:bodyPr>
            <a:noAutofit/>
          </a:bodyPr>
          <a:lstStyle/>
          <a:p>
            <a:pPr>
              <a:buNone/>
            </a:pPr>
            <a:r>
              <a:rPr lang="en-US" sz="2000" dirty="0" smtClean="0"/>
              <a:t>In </a:t>
            </a:r>
            <a:r>
              <a:rPr lang="en-US" sz="2000" dirty="0" err="1" smtClean="0"/>
              <a:t>microapplications</a:t>
            </a:r>
            <a:r>
              <a:rPr lang="en-US" sz="2000" dirty="0" smtClean="0"/>
              <a:t> this displacement is due an</a:t>
            </a:r>
          </a:p>
          <a:p>
            <a:pPr marL="508000" lvl="1" indent="-508000">
              <a:buFont typeface="Wingdings" pitchFamily="2" charset="2"/>
              <a:buChar char="v"/>
            </a:pPr>
            <a:r>
              <a:rPr lang="en-US" sz="2000" dirty="0" smtClean="0"/>
              <a:t>external load or force or</a:t>
            </a:r>
          </a:p>
          <a:p>
            <a:pPr marL="508000" lvl="1" indent="-508000">
              <a:buFont typeface="Wingdings" pitchFamily="2" charset="2"/>
              <a:buChar char="v"/>
            </a:pPr>
            <a:r>
              <a:rPr lang="en-US" sz="2000" dirty="0" smtClean="0"/>
              <a:t>intrinsic stress.  </a:t>
            </a:r>
          </a:p>
          <a:p>
            <a:pPr marL="0" indent="0">
              <a:buNone/>
            </a:pPr>
            <a:r>
              <a:rPr lang="en-US" sz="2000" dirty="0" smtClean="0"/>
              <a:t>In the macro-world, this displacement would be considered negligible.</a:t>
            </a:r>
          </a:p>
          <a:p>
            <a:pPr marL="0" indent="0">
              <a:buNone/>
            </a:pPr>
            <a:r>
              <a:rPr lang="en-US" sz="2000" dirty="0" smtClean="0"/>
              <a:t>In the micro and </a:t>
            </a:r>
            <a:r>
              <a:rPr lang="en-US" sz="2000" dirty="0" err="1" smtClean="0"/>
              <a:t>nano</a:t>
            </a:r>
            <a:r>
              <a:rPr lang="en-US" sz="2000" dirty="0" smtClean="0"/>
              <a:t> worlds, the displacement is large enough to indicate a change in mass as small as a few </a:t>
            </a:r>
            <a:r>
              <a:rPr lang="en-US" sz="2000" dirty="0" err="1" smtClean="0"/>
              <a:t>nanograms</a:t>
            </a:r>
            <a:r>
              <a:rPr lang="en-US" sz="2000" dirty="0" smtClean="0"/>
              <a:t> or a surface stress of several 10</a:t>
            </a:r>
            <a:r>
              <a:rPr lang="en-US" sz="2000" baseline="30000" dirty="0" smtClean="0"/>
              <a:t>-3</a:t>
            </a:r>
            <a:r>
              <a:rPr lang="en-US" sz="2000" dirty="0" smtClean="0"/>
              <a:t> N/m. </a:t>
            </a:r>
            <a:r>
              <a:rPr lang="en-US" sz="1600" i="1" dirty="0" smtClean="0"/>
              <a:t>(See figure below)</a:t>
            </a:r>
            <a:endParaRPr lang="en-US" sz="1600" dirty="0" smtClean="0"/>
          </a:p>
          <a:p>
            <a:pPr>
              <a:buNone/>
            </a:pPr>
            <a:endParaRPr lang="en-US" sz="2000" dirty="0"/>
          </a:p>
        </p:txBody>
      </p:sp>
      <p:pic>
        <p:nvPicPr>
          <p:cNvPr id="1026" name="Picture 2"/>
          <p:cNvPicPr>
            <a:picLocks noChangeAspect="1" noChangeArrowheads="1"/>
          </p:cNvPicPr>
          <p:nvPr/>
        </p:nvPicPr>
        <p:blipFill>
          <a:blip r:embed="rId3"/>
          <a:srcRect/>
          <a:stretch>
            <a:fillRect/>
          </a:stretch>
        </p:blipFill>
        <p:spPr bwMode="auto">
          <a:xfrm>
            <a:off x="703365" y="4449152"/>
            <a:ext cx="3611717" cy="2062714"/>
          </a:xfrm>
          <a:prstGeom prst="rect">
            <a:avLst/>
          </a:prstGeom>
          <a:ln>
            <a:solidFill>
              <a:schemeClr val="accent1"/>
            </a:solidFill>
          </a:ln>
          <a:effectLst>
            <a:outerShdw blurRad="292100" dist="139700" dir="2700000" algn="tl" rotWithShape="0">
              <a:srgbClr val="333333">
                <a:alpha val="65000"/>
              </a:srgbClr>
            </a:outerShdw>
          </a:effectLst>
        </p:spPr>
      </p:pic>
      <p:sp>
        <p:nvSpPr>
          <p:cNvPr id="1027" name="Text Box 3"/>
          <p:cNvSpPr txBox="1">
            <a:spLocks noChangeArrowheads="1"/>
          </p:cNvSpPr>
          <p:nvPr/>
        </p:nvSpPr>
        <p:spPr bwMode="auto">
          <a:xfrm>
            <a:off x="4467192" y="4451695"/>
            <a:ext cx="4200569" cy="1815882"/>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defTabSz="914400" rtl="0" eaLnBrk="1" fontAlgn="base" latinLnBrk="0" hangingPunct="1">
              <a:lnSpc>
                <a:spcPct val="100000"/>
              </a:lnSpc>
              <a:spcBef>
                <a:spcPct val="0"/>
              </a:spcBef>
              <a:spcAft>
                <a:spcPts val="1000"/>
              </a:spcAft>
              <a:buClrTx/>
              <a:buSzTx/>
              <a:buFontTx/>
              <a:buNone/>
              <a:tabLst/>
            </a:pPr>
            <a:r>
              <a:rPr kumimoji="0" lang="en-US" sz="1600" b="1" i="1" u="none" strike="noStrike" cap="none" normalizeH="0" baseline="0" dirty="0" smtClean="0">
                <a:ln>
                  <a:noFill/>
                </a:ln>
                <a:solidFill>
                  <a:schemeClr val="tx1"/>
                </a:solidFill>
                <a:effectLst/>
                <a:latin typeface="Calibri" pitchFamily="34" charset="0"/>
              </a:rPr>
              <a:t>A gold dot, about 50 nanometers in diameter, fused to the end of a cantilevered oscillator about 4 micrometers long. A one-molecule-thick layer of a sulfur-containing chemical deposited on the gold adds a mass of about 6 </a:t>
            </a:r>
            <a:r>
              <a:rPr kumimoji="0" lang="en-US" sz="1600" b="1" i="1" u="none" strike="noStrike" cap="none" normalizeH="0" baseline="0" dirty="0" err="1" smtClean="0">
                <a:ln>
                  <a:noFill/>
                </a:ln>
                <a:solidFill>
                  <a:schemeClr val="tx1"/>
                </a:solidFill>
                <a:effectLst/>
                <a:latin typeface="Calibri" pitchFamily="34" charset="0"/>
              </a:rPr>
              <a:t>attograms</a:t>
            </a:r>
            <a:r>
              <a:rPr kumimoji="0" lang="en-US" sz="1600" b="1" i="1" u="none" strike="noStrike" cap="none" normalizeH="0" baseline="0" dirty="0" smtClean="0">
                <a:ln>
                  <a:noFill/>
                </a:ln>
                <a:solidFill>
                  <a:schemeClr val="tx1"/>
                </a:solidFill>
                <a:effectLst/>
                <a:latin typeface="Calibri" pitchFamily="34" charset="0"/>
              </a:rPr>
              <a:t>, which is more than enough to measure. </a:t>
            </a:r>
            <a:r>
              <a:rPr kumimoji="0" lang="en-US" sz="900" i="1" u="none" strike="noStrike" cap="none" normalizeH="0" baseline="0" dirty="0" smtClean="0">
                <a:ln>
                  <a:noFill/>
                </a:ln>
                <a:solidFill>
                  <a:schemeClr val="tx1"/>
                </a:solidFill>
                <a:effectLst/>
                <a:latin typeface="Calibri" pitchFamily="34" charset="0"/>
              </a:rPr>
              <a:t>[Image </a:t>
            </a:r>
            <a:r>
              <a:rPr lang="en-US" sz="900" i="1" dirty="0" smtClean="0">
                <a:latin typeface="Calibri" pitchFamily="34" charset="0"/>
              </a:rPr>
              <a:t> courtesy of </a:t>
            </a:r>
            <a:r>
              <a:rPr kumimoji="0" lang="en-US" sz="900" i="1" u="none" strike="noStrike" cap="none" normalizeH="0" baseline="0" dirty="0" smtClean="0">
                <a:ln>
                  <a:noFill/>
                </a:ln>
                <a:solidFill>
                  <a:schemeClr val="tx1"/>
                </a:solidFill>
                <a:effectLst/>
                <a:latin typeface="Calibri" pitchFamily="34" charset="0"/>
              </a:rPr>
              <a:t> Craighead Group/Cornell University]</a:t>
            </a:r>
            <a:endParaRPr kumimoji="0" lang="en-US" sz="120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Microcantilevers as Transducers</a:t>
            </a:r>
            <a:endParaRPr lang="en-US" dirty="0"/>
          </a:p>
        </p:txBody>
      </p:sp>
      <p:sp>
        <p:nvSpPr>
          <p:cNvPr id="3" name="Content Placeholder 2"/>
          <p:cNvSpPr>
            <a:spLocks noGrp="1"/>
          </p:cNvSpPr>
          <p:nvPr>
            <p:ph sz="quarter" idx="1"/>
          </p:nvPr>
        </p:nvSpPr>
        <p:spPr>
          <a:xfrm>
            <a:off x="612648" y="4328160"/>
            <a:ext cx="8153400" cy="2048070"/>
          </a:xfrm>
        </p:spPr>
        <p:txBody>
          <a:bodyPr>
            <a:normAutofit fontScale="70000" lnSpcReduction="20000"/>
          </a:bodyPr>
          <a:lstStyle/>
          <a:p>
            <a:pPr marL="0" indent="0">
              <a:lnSpc>
                <a:spcPct val="120000"/>
              </a:lnSpc>
              <a:buNone/>
            </a:pPr>
            <a:r>
              <a:rPr lang="en-US" sz="3200" dirty="0"/>
              <a:t>S</a:t>
            </a:r>
            <a:r>
              <a:rPr lang="en-US" sz="3200" dirty="0" smtClean="0"/>
              <a:t>tatic mode measures the amount of cantilever displacement.  </a:t>
            </a:r>
            <a:r>
              <a:rPr lang="en-US" sz="3200" dirty="0"/>
              <a:t>D</a:t>
            </a:r>
            <a:r>
              <a:rPr lang="en-US" sz="3200" dirty="0" smtClean="0"/>
              <a:t>iagram illustrates the displacement of a microcantilever due to a thermal stress on the cantilever's surface.  </a:t>
            </a:r>
          </a:p>
          <a:p>
            <a:pPr marL="0" indent="0">
              <a:lnSpc>
                <a:spcPct val="120000"/>
              </a:lnSpc>
              <a:buNone/>
            </a:pPr>
            <a:r>
              <a:rPr lang="en-US" sz="3200" dirty="0" smtClean="0"/>
              <a:t>The maximum displacement at the suspended end is </a:t>
            </a:r>
            <a:r>
              <a:rPr lang="en-US" sz="3200" i="1" dirty="0" smtClean="0"/>
              <a:t>255 nm. </a:t>
            </a:r>
            <a:r>
              <a:rPr lang="en-US" sz="2600" i="1" dirty="0" smtClean="0"/>
              <a:t>(This is more than enough to be measured in the microscopic world.)</a:t>
            </a:r>
            <a:endParaRPr lang="en-US" sz="2600" dirty="0" smtClean="0"/>
          </a:p>
          <a:p>
            <a:pPr>
              <a:buNone/>
            </a:pPr>
            <a:endParaRPr lang="en-US" dirty="0"/>
          </a:p>
        </p:txBody>
      </p:sp>
      <p:sp>
        <p:nvSpPr>
          <p:cNvPr id="5" name="CaptionText"/>
          <p:cNvSpPr txBox="1">
            <a:spLocks noChangeArrowheads="1"/>
          </p:cNvSpPr>
          <p:nvPr>
            <p:custDataLst>
              <p:tags r:id="rId1"/>
            </p:custDataLst>
          </p:nvPr>
        </p:nvSpPr>
        <p:spPr bwMode="auto">
          <a:xfrm>
            <a:off x="5247005" y="3566160"/>
            <a:ext cx="3698875" cy="430213"/>
          </a:xfrm>
          <a:prstGeom prst="rect">
            <a:avLst/>
          </a:prstGeom>
          <a:noFill/>
          <a:ln w="9525">
            <a:noFill/>
            <a:miter lim="800000"/>
            <a:headEnd/>
            <a:tailEnd/>
          </a:ln>
        </p:spPr>
        <p:txBody>
          <a:bodyPr wrap="square">
            <a:spAutoFit/>
          </a:bodyPr>
          <a:lstStyle/>
          <a:p>
            <a:pPr>
              <a:spcAft>
                <a:spcPts val="100"/>
              </a:spcAft>
            </a:pPr>
            <a:r>
              <a:rPr lang="en-US" sz="1100" b="1" i="1" dirty="0"/>
              <a:t>A finite element analysis (FEA) model showing Microcantilever Displacement under Stress</a:t>
            </a:r>
          </a:p>
        </p:txBody>
      </p:sp>
      <p:pic>
        <p:nvPicPr>
          <p:cNvPr id="6" name="Picture 5" descr="canti-displacement_ppt.jpg"/>
          <p:cNvPicPr>
            <a:picLocks noChangeAspect="1"/>
          </p:cNvPicPr>
          <p:nvPr/>
        </p:nvPicPr>
        <p:blipFill>
          <a:blip r:embed="rId4"/>
          <a:stretch>
            <a:fillRect/>
          </a:stretch>
        </p:blipFill>
        <p:spPr>
          <a:xfrm>
            <a:off x="859790" y="1703070"/>
            <a:ext cx="4382770" cy="2441509"/>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Nanodisplacement</a:t>
            </a:r>
            <a:endParaRPr lang="en-US" dirty="0"/>
          </a:p>
        </p:txBody>
      </p:sp>
      <p:sp>
        <p:nvSpPr>
          <p:cNvPr id="3" name="Content Placeholder 2"/>
          <p:cNvSpPr>
            <a:spLocks noGrp="1"/>
          </p:cNvSpPr>
          <p:nvPr>
            <p:ph sz="quarter" idx="1"/>
          </p:nvPr>
        </p:nvSpPr>
        <p:spPr/>
        <p:txBody>
          <a:bodyPr>
            <a:normAutofit/>
          </a:bodyPr>
          <a:lstStyle/>
          <a:p>
            <a:pPr marL="0" indent="0">
              <a:buNone/>
            </a:pPr>
            <a:r>
              <a:rPr lang="en-US" sz="2400" dirty="0" smtClean="0"/>
              <a:t>Nanotechnology has enabled the design and fabrication of </a:t>
            </a:r>
            <a:r>
              <a:rPr lang="en-US" sz="2400" dirty="0" err="1" smtClean="0"/>
              <a:t>nanocantilever</a:t>
            </a:r>
            <a:r>
              <a:rPr lang="en-US" sz="2400" dirty="0" smtClean="0"/>
              <a:t> sensors capable of measuring even smaller displacements, such as a</a:t>
            </a:r>
          </a:p>
          <a:p>
            <a:pPr marL="0" indent="0">
              <a:buNone/>
            </a:pPr>
            <a:endParaRPr lang="en-US" sz="2400" dirty="0" smtClean="0"/>
          </a:p>
          <a:p>
            <a:pPr marL="0" indent="0">
              <a:buNone/>
            </a:pPr>
            <a:r>
              <a:rPr lang="en-US" sz="2400" b="1" i="1" dirty="0" smtClean="0"/>
              <a:t>10 nm displacement due to a surface stress of several 10</a:t>
            </a:r>
            <a:r>
              <a:rPr lang="en-US" sz="2400" b="1" i="1" baseline="30000" dirty="0" smtClean="0"/>
              <a:t>-3</a:t>
            </a:r>
            <a:r>
              <a:rPr lang="en-US" sz="2400" b="1" i="1" dirty="0" smtClean="0"/>
              <a:t> N/m!</a:t>
            </a:r>
            <a:endParaRPr lang="en-US" sz="2400" dirty="0" smtClean="0"/>
          </a:p>
          <a:p>
            <a:pPr>
              <a:buNone/>
            </a:pPr>
            <a:endParaRPr lang="en-US" sz="2800" dirty="0"/>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Microcantilevers</a:t>
            </a:r>
            <a:r>
              <a:rPr lang="en-US" dirty="0" smtClean="0"/>
              <a:t> in Sensors</a:t>
            </a:r>
            <a:endParaRPr lang="en-US" dirty="0"/>
          </a:p>
        </p:txBody>
      </p:sp>
      <p:sp>
        <p:nvSpPr>
          <p:cNvPr id="3" name="Content Placeholder 2"/>
          <p:cNvSpPr>
            <a:spLocks noGrp="1"/>
          </p:cNvSpPr>
          <p:nvPr>
            <p:ph sz="quarter" idx="1"/>
          </p:nvPr>
        </p:nvSpPr>
        <p:spPr/>
        <p:txBody>
          <a:bodyPr>
            <a:normAutofit fontScale="77500" lnSpcReduction="20000"/>
          </a:bodyPr>
          <a:lstStyle/>
          <a:p>
            <a:pPr marL="0" indent="0">
              <a:lnSpc>
                <a:spcPct val="120000"/>
              </a:lnSpc>
              <a:buNone/>
            </a:pPr>
            <a:r>
              <a:rPr lang="en-US" sz="3200" dirty="0" smtClean="0"/>
              <a:t>One of the primary applications of </a:t>
            </a:r>
            <a:r>
              <a:rPr lang="en-US" sz="3200" dirty="0" err="1" smtClean="0"/>
              <a:t>microcantilevers</a:t>
            </a:r>
            <a:r>
              <a:rPr lang="en-US" sz="3200" dirty="0" smtClean="0"/>
              <a:t> is as transducers for chemical sensors in the environmental and biomedical fields.  </a:t>
            </a:r>
          </a:p>
          <a:p>
            <a:pPr marL="0" indent="0">
              <a:lnSpc>
                <a:spcPct val="120000"/>
              </a:lnSpc>
              <a:buNone/>
            </a:pPr>
            <a:endParaRPr lang="en-US" sz="3200" dirty="0" smtClean="0"/>
          </a:p>
          <a:p>
            <a:pPr marL="0" indent="0">
              <a:lnSpc>
                <a:spcPct val="120000"/>
              </a:lnSpc>
              <a:buNone/>
            </a:pPr>
            <a:r>
              <a:rPr lang="en-US" sz="3200" dirty="0" smtClean="0"/>
              <a:t>Chemical sensors are used to detect, analyze, and measure specific particles (molecules or atoms) within gas and liquid environments.  </a:t>
            </a:r>
          </a:p>
          <a:p>
            <a:pPr marL="0" indent="0">
              <a:lnSpc>
                <a:spcPct val="120000"/>
              </a:lnSpc>
              <a:buNone/>
            </a:pPr>
            <a:endParaRPr lang="en-US" sz="3200" dirty="0" smtClean="0"/>
          </a:p>
          <a:p>
            <a:pPr marL="0" indent="0">
              <a:lnSpc>
                <a:spcPct val="120000"/>
              </a:lnSpc>
              <a:buNone/>
            </a:pPr>
            <a:r>
              <a:rPr lang="en-US" sz="3200" dirty="0" smtClean="0"/>
              <a:t>These particles are commonly referred to as the target material or analytes. </a:t>
            </a:r>
          </a:p>
          <a:p>
            <a:pPr>
              <a:buNone/>
            </a:pP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Microcantilever Transducer</a:t>
            </a:r>
            <a:endParaRPr lang="en-US" dirty="0"/>
          </a:p>
        </p:txBody>
      </p:sp>
      <p:sp>
        <p:nvSpPr>
          <p:cNvPr id="3" name="Content Placeholder 2"/>
          <p:cNvSpPr>
            <a:spLocks noGrp="1"/>
          </p:cNvSpPr>
          <p:nvPr>
            <p:ph sz="quarter" idx="1"/>
          </p:nvPr>
        </p:nvSpPr>
        <p:spPr>
          <a:xfrm>
            <a:off x="612648" y="4267200"/>
            <a:ext cx="8153400" cy="2392680"/>
          </a:xfrm>
        </p:spPr>
        <p:txBody>
          <a:bodyPr>
            <a:noAutofit/>
          </a:bodyPr>
          <a:lstStyle/>
          <a:p>
            <a:pPr marL="0" indent="0">
              <a:spcBef>
                <a:spcPts val="600"/>
              </a:spcBef>
              <a:buNone/>
            </a:pPr>
            <a:r>
              <a:rPr lang="en-US" sz="2400" dirty="0" smtClean="0"/>
              <a:t>A microcantilever transducer is fabricated with a chemically sensitive coating (</a:t>
            </a:r>
            <a:r>
              <a:rPr lang="en-US" sz="2400" dirty="0"/>
              <a:t>p</a:t>
            </a:r>
            <a:r>
              <a:rPr lang="en-US" sz="2400" dirty="0" smtClean="0"/>
              <a:t>robe coating) on one or both surfaces.  </a:t>
            </a:r>
          </a:p>
          <a:p>
            <a:pPr marL="0" indent="0">
              <a:spcBef>
                <a:spcPts val="600"/>
              </a:spcBef>
              <a:buNone/>
            </a:pPr>
            <a:r>
              <a:rPr lang="en-US" sz="2400" dirty="0" smtClean="0"/>
              <a:t>This coating provides specificity for molecular recognition.  </a:t>
            </a:r>
          </a:p>
          <a:p>
            <a:pPr marL="0" indent="0">
              <a:spcBef>
                <a:spcPts val="600"/>
              </a:spcBef>
              <a:buNone/>
            </a:pPr>
            <a:r>
              <a:rPr lang="en-US" sz="2400" dirty="0" smtClean="0"/>
              <a:t>Different coatings provide different chemical reactions. </a:t>
            </a:r>
          </a:p>
          <a:p>
            <a:pPr>
              <a:spcBef>
                <a:spcPts val="600"/>
              </a:spcBef>
              <a:buNone/>
            </a:pPr>
            <a:endParaRPr lang="en-US" sz="2000" dirty="0"/>
          </a:p>
        </p:txBody>
      </p:sp>
      <p:pic>
        <p:nvPicPr>
          <p:cNvPr id="4" name="Picture 3" descr="probe-coating-FR.jpg"/>
          <p:cNvPicPr>
            <a:picLocks noChangeAspect="1"/>
          </p:cNvPicPr>
          <p:nvPr>
            <p:custDataLst>
              <p:tags r:id="rId1"/>
            </p:custDataLst>
          </p:nvPr>
        </p:nvPicPr>
        <p:blipFill>
          <a:blip r:embed="rId5"/>
          <a:srcRect/>
          <a:stretch>
            <a:fillRect/>
          </a:stretch>
        </p:blipFill>
        <p:spPr bwMode="auto">
          <a:xfrm>
            <a:off x="1868008" y="1653858"/>
            <a:ext cx="5391947" cy="2110422"/>
          </a:xfrm>
          <a:prstGeom prst="rect">
            <a:avLst/>
          </a:prstGeom>
          <a:ln>
            <a:noFill/>
          </a:ln>
          <a:effectLst>
            <a:outerShdw blurRad="292100" dist="139700" dir="2700000" algn="tl" rotWithShape="0">
              <a:srgbClr val="333333">
                <a:alpha val="65000"/>
              </a:srgbClr>
            </a:outerShdw>
          </a:effectLst>
          <a:scene3d>
            <a:camera prst="orthographicFront"/>
            <a:lightRig rig="threePt" dir="t"/>
          </a:scene3d>
          <a:sp3d>
            <a:bevelT prst="angle"/>
          </a:sp3d>
        </p:spPr>
      </p:pic>
      <p:sp>
        <p:nvSpPr>
          <p:cNvPr id="5" name="CaptionText"/>
          <p:cNvSpPr txBox="1">
            <a:spLocks noChangeArrowheads="1"/>
          </p:cNvSpPr>
          <p:nvPr>
            <p:custDataLst>
              <p:tags r:id="rId2"/>
            </p:custDataLst>
          </p:nvPr>
        </p:nvSpPr>
        <p:spPr bwMode="auto">
          <a:xfrm>
            <a:off x="2994660" y="3864293"/>
            <a:ext cx="3201988" cy="261937"/>
          </a:xfrm>
          <a:prstGeom prst="rect">
            <a:avLst/>
          </a:prstGeom>
          <a:noFill/>
          <a:ln w="9525">
            <a:noFill/>
            <a:miter lim="800000"/>
            <a:headEnd/>
            <a:tailEnd/>
          </a:ln>
        </p:spPr>
        <p:txBody>
          <a:bodyPr>
            <a:spAutoFit/>
          </a:bodyPr>
          <a:lstStyle/>
          <a:p>
            <a:pPr algn="ctr">
              <a:spcAft>
                <a:spcPts val="100"/>
              </a:spcAft>
            </a:pPr>
            <a:r>
              <a:rPr lang="en-US" sz="1100" b="1" i="1"/>
              <a:t>Probe Coating for Cantilever Transducer</a:t>
            </a:r>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Surface Reaction - Chemisorption</a:t>
            </a:r>
            <a:endParaRPr lang="en-US" dirty="0"/>
          </a:p>
        </p:txBody>
      </p:sp>
      <p:sp>
        <p:nvSpPr>
          <p:cNvPr id="3" name="Content Placeholder 2"/>
          <p:cNvSpPr>
            <a:spLocks noGrp="1"/>
          </p:cNvSpPr>
          <p:nvPr>
            <p:ph sz="quarter" idx="1"/>
          </p:nvPr>
        </p:nvSpPr>
        <p:spPr>
          <a:xfrm>
            <a:off x="612648" y="1600200"/>
            <a:ext cx="4081272" cy="4968240"/>
          </a:xfrm>
        </p:spPr>
        <p:txBody>
          <a:bodyPr>
            <a:normAutofit fontScale="70000" lnSpcReduction="20000"/>
          </a:bodyPr>
          <a:lstStyle/>
          <a:p>
            <a:pPr marL="0" indent="0">
              <a:lnSpc>
                <a:spcPct val="120000"/>
              </a:lnSpc>
              <a:buNone/>
            </a:pPr>
            <a:r>
              <a:rPr lang="en-US" sz="3200" dirty="0" smtClean="0"/>
              <a:t>A surface reaction occurs when analytes are captured and  confined to the probe coating.  </a:t>
            </a:r>
          </a:p>
          <a:p>
            <a:pPr marL="0" indent="0">
              <a:lnSpc>
                <a:spcPct val="120000"/>
              </a:lnSpc>
              <a:buNone/>
            </a:pPr>
            <a:r>
              <a:rPr lang="en-US" sz="3200" dirty="0"/>
              <a:t>R</a:t>
            </a:r>
            <a:r>
              <a:rPr lang="en-US" sz="3200" dirty="0" smtClean="0"/>
              <a:t>eaction is chemisorption.</a:t>
            </a:r>
          </a:p>
          <a:p>
            <a:pPr marL="0" indent="0">
              <a:lnSpc>
                <a:spcPct val="120000"/>
              </a:lnSpc>
              <a:buNone/>
            </a:pPr>
            <a:r>
              <a:rPr lang="en-US" sz="3200" dirty="0" smtClean="0"/>
              <a:t>The reaction causes thermal expansion of the probe coating.  </a:t>
            </a:r>
          </a:p>
          <a:p>
            <a:pPr marL="0" indent="0">
              <a:lnSpc>
                <a:spcPct val="120000"/>
              </a:lnSpc>
              <a:buNone/>
            </a:pPr>
            <a:r>
              <a:rPr lang="en-US" sz="3200" dirty="0" smtClean="0"/>
              <a:t>In this illustration, the gold layer is not experiencing the same thermal expansion as the probe.</a:t>
            </a:r>
          </a:p>
          <a:p>
            <a:pPr marL="0" indent="0">
              <a:lnSpc>
                <a:spcPct val="120000"/>
              </a:lnSpc>
              <a:buNone/>
            </a:pPr>
            <a:r>
              <a:rPr lang="en-US" sz="3200" dirty="0" smtClean="0"/>
              <a:t>This mismatch results in a bending of the cantilever. </a:t>
            </a:r>
          </a:p>
          <a:p>
            <a:pPr>
              <a:buNone/>
            </a:pPr>
            <a:endParaRPr lang="en-US" dirty="0"/>
          </a:p>
        </p:txBody>
      </p:sp>
      <p:sp>
        <p:nvSpPr>
          <p:cNvPr id="5" name="CaptionText"/>
          <p:cNvSpPr txBox="1">
            <a:spLocks noChangeArrowheads="1"/>
          </p:cNvSpPr>
          <p:nvPr>
            <p:custDataLst>
              <p:tags r:id="rId1"/>
            </p:custDataLst>
          </p:nvPr>
        </p:nvSpPr>
        <p:spPr bwMode="auto">
          <a:xfrm>
            <a:off x="5143818" y="4669155"/>
            <a:ext cx="3789362" cy="431800"/>
          </a:xfrm>
          <a:prstGeom prst="rect">
            <a:avLst/>
          </a:prstGeom>
          <a:noFill/>
          <a:ln w="9525">
            <a:noFill/>
            <a:miter lim="800000"/>
            <a:headEnd/>
            <a:tailEnd/>
          </a:ln>
        </p:spPr>
        <p:txBody>
          <a:bodyPr>
            <a:spAutoFit/>
          </a:bodyPr>
          <a:lstStyle/>
          <a:p>
            <a:pPr algn="r">
              <a:spcAft>
                <a:spcPts val="100"/>
              </a:spcAft>
            </a:pPr>
            <a:r>
              <a:rPr lang="en-US" sz="1100" b="1" i="1"/>
              <a:t>Surface Reaction between Analytes and Probe Coating Molecules</a:t>
            </a:r>
          </a:p>
        </p:txBody>
      </p:sp>
      <p:pic>
        <p:nvPicPr>
          <p:cNvPr id="10" name="Picture 9" descr="SurfaceLoading_ppt.jpg"/>
          <p:cNvPicPr>
            <a:picLocks noChangeAspect="1"/>
          </p:cNvPicPr>
          <p:nvPr/>
        </p:nvPicPr>
        <p:blipFill>
          <a:blip r:embed="rId4"/>
          <a:stretch>
            <a:fillRect/>
          </a:stretch>
        </p:blipFill>
        <p:spPr>
          <a:xfrm>
            <a:off x="4861000" y="1670206"/>
            <a:ext cx="4182637" cy="2954074"/>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Gravity is not a Factor</a:t>
            </a:r>
            <a:endParaRPr lang="en-US" dirty="0"/>
          </a:p>
        </p:txBody>
      </p:sp>
      <p:sp>
        <p:nvSpPr>
          <p:cNvPr id="3" name="Content Placeholder 2"/>
          <p:cNvSpPr>
            <a:spLocks noGrp="1"/>
          </p:cNvSpPr>
          <p:nvPr>
            <p:ph sz="quarter" idx="1"/>
          </p:nvPr>
        </p:nvSpPr>
        <p:spPr>
          <a:xfrm>
            <a:off x="612648" y="1600200"/>
            <a:ext cx="4599432" cy="2468880"/>
          </a:xfrm>
        </p:spPr>
        <p:txBody>
          <a:bodyPr>
            <a:noAutofit/>
          </a:bodyPr>
          <a:lstStyle/>
          <a:p>
            <a:pPr marL="0" indent="0">
              <a:buNone/>
            </a:pPr>
            <a:r>
              <a:rPr lang="en-US" sz="2200" dirty="0" smtClean="0"/>
              <a:t>Microcantilevers are not affected by gravitational force.  </a:t>
            </a:r>
          </a:p>
          <a:p>
            <a:pPr marL="0" indent="0">
              <a:buNone/>
            </a:pPr>
            <a:r>
              <a:rPr lang="en-US" sz="2200" dirty="0" smtClean="0"/>
              <a:t>Deflections are related to asymmetric expansion or contraction of the layers caused by the chemical reactions with the analytes and the probe coating.  </a:t>
            </a:r>
          </a:p>
          <a:p>
            <a:pPr>
              <a:buNone/>
            </a:pPr>
            <a:endParaRPr lang="en-US" sz="2000" dirty="0"/>
          </a:p>
        </p:txBody>
      </p:sp>
      <p:pic>
        <p:nvPicPr>
          <p:cNvPr id="4" name="Picture 4" descr="Canti-flex.jpg"/>
          <p:cNvPicPr>
            <a:picLocks noChangeAspect="1"/>
          </p:cNvPicPr>
          <p:nvPr>
            <p:custDataLst>
              <p:tags r:id="rId1"/>
            </p:custDataLst>
          </p:nvPr>
        </p:nvPicPr>
        <p:blipFill>
          <a:blip r:embed="rId5"/>
          <a:srcRect/>
          <a:stretch>
            <a:fillRect/>
          </a:stretch>
        </p:blipFill>
        <p:spPr bwMode="auto">
          <a:xfrm>
            <a:off x="5276850" y="1671320"/>
            <a:ext cx="3657600" cy="2039938"/>
          </a:xfrm>
          <a:prstGeom prst="rect">
            <a:avLst/>
          </a:prstGeom>
          <a:ln>
            <a:noFill/>
          </a:ln>
          <a:effectLst>
            <a:outerShdw blurRad="292100" dist="139700" dir="2700000" algn="tl" rotWithShape="0">
              <a:srgbClr val="333333">
                <a:alpha val="65000"/>
              </a:srgbClr>
            </a:outerShdw>
          </a:effectLst>
        </p:spPr>
      </p:pic>
      <p:sp>
        <p:nvSpPr>
          <p:cNvPr id="5" name="CaptionText"/>
          <p:cNvSpPr txBox="1">
            <a:spLocks noChangeArrowheads="1"/>
          </p:cNvSpPr>
          <p:nvPr>
            <p:custDataLst>
              <p:tags r:id="rId2"/>
            </p:custDataLst>
          </p:nvPr>
        </p:nvSpPr>
        <p:spPr bwMode="auto">
          <a:xfrm>
            <a:off x="5890260" y="3962718"/>
            <a:ext cx="3048000" cy="443711"/>
          </a:xfrm>
          <a:prstGeom prst="rect">
            <a:avLst/>
          </a:prstGeom>
          <a:noFill/>
          <a:ln w="9525">
            <a:noFill/>
            <a:miter lim="800000"/>
            <a:headEnd/>
            <a:tailEnd/>
          </a:ln>
        </p:spPr>
        <p:txBody>
          <a:bodyPr>
            <a:spAutoFit/>
          </a:bodyPr>
          <a:lstStyle/>
          <a:p>
            <a:pPr algn="r">
              <a:spcAft>
                <a:spcPts val="100"/>
              </a:spcAft>
            </a:pPr>
            <a:r>
              <a:rPr lang="en-US" sz="1100" b="1" i="1" dirty="0"/>
              <a:t>Expansion due to Varying stress on </a:t>
            </a:r>
            <a:endParaRPr lang="en-US" sz="1100" b="1" i="1" dirty="0" smtClean="0"/>
          </a:p>
          <a:p>
            <a:pPr algn="r">
              <a:spcAft>
                <a:spcPts val="100"/>
              </a:spcAft>
            </a:pPr>
            <a:r>
              <a:rPr lang="en-US" sz="1100" b="1" i="1" dirty="0" smtClean="0"/>
              <a:t>Dissimilar </a:t>
            </a:r>
            <a:r>
              <a:rPr lang="en-US" sz="1100" b="1" i="1" dirty="0"/>
              <a:t>Layers</a:t>
            </a:r>
          </a:p>
        </p:txBody>
      </p:sp>
      <p:sp>
        <p:nvSpPr>
          <p:cNvPr id="6" name="TextBox 5"/>
          <p:cNvSpPr txBox="1"/>
          <p:nvPr/>
        </p:nvSpPr>
        <p:spPr>
          <a:xfrm>
            <a:off x="594360" y="4373880"/>
            <a:ext cx="7665720" cy="2431435"/>
          </a:xfrm>
          <a:prstGeom prst="rect">
            <a:avLst/>
          </a:prstGeom>
          <a:noFill/>
        </p:spPr>
        <p:txBody>
          <a:bodyPr wrap="square" rtlCol="0">
            <a:spAutoFit/>
          </a:bodyPr>
          <a:lstStyle/>
          <a:p>
            <a:r>
              <a:rPr lang="en-US" sz="2200" dirty="0" smtClean="0">
                <a:latin typeface="Arial" pitchFamily="34" charset="0"/>
                <a:cs typeface="Arial" pitchFamily="34" charset="0"/>
              </a:rPr>
              <a:t>In the figure, two different layers (a probe layer bonded to a gold layer) do not react in the same manner.   </a:t>
            </a:r>
          </a:p>
          <a:p>
            <a:endParaRPr lang="en-US" sz="2200" dirty="0" smtClean="0">
              <a:latin typeface="Arial" pitchFamily="34" charset="0"/>
              <a:cs typeface="Arial" pitchFamily="34" charset="0"/>
            </a:endParaRPr>
          </a:p>
          <a:p>
            <a:r>
              <a:rPr lang="en-US" sz="2200" dirty="0" smtClean="0">
                <a:latin typeface="Arial" pitchFamily="34" charset="0"/>
                <a:cs typeface="Arial" pitchFamily="34" charset="0"/>
              </a:rPr>
              <a:t>The thermally induced stress caused by the reaction between the analytes and the probe results in different rates of expansion and a bending of the cantilever. </a:t>
            </a:r>
          </a:p>
          <a:p>
            <a:endParaRPr lang="en-US" sz="2000" dirty="0">
              <a:latin typeface="Arial" pitchFamily="34" charset="0"/>
              <a:cs typeface="Arial" pitchFamily="34" charset="0"/>
            </a:endParaRPr>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 Example of Mechanical Stress</a:t>
            </a:r>
            <a:endParaRPr lang="en-US" dirty="0"/>
          </a:p>
        </p:txBody>
      </p:sp>
      <p:sp>
        <p:nvSpPr>
          <p:cNvPr id="3" name="Content Placeholder 2"/>
          <p:cNvSpPr>
            <a:spLocks noGrp="1"/>
          </p:cNvSpPr>
          <p:nvPr>
            <p:ph sz="quarter" idx="1"/>
          </p:nvPr>
        </p:nvSpPr>
        <p:spPr>
          <a:xfrm>
            <a:off x="612648" y="1691640"/>
            <a:ext cx="8153400" cy="4495800"/>
          </a:xfrm>
        </p:spPr>
        <p:txBody>
          <a:bodyPr/>
          <a:lstStyle/>
          <a:p>
            <a:pPr marL="0" indent="0">
              <a:buNone/>
            </a:pPr>
            <a:r>
              <a:rPr lang="en-US" sz="2400" dirty="0" smtClean="0"/>
              <a:t>You have a bi-metallic strip that is made of two different metals bonded together lengthwise.  </a:t>
            </a:r>
          </a:p>
          <a:p>
            <a:pPr marL="0" indent="0">
              <a:buNone/>
            </a:pPr>
            <a:endParaRPr lang="en-US" sz="2400" dirty="0" smtClean="0"/>
          </a:p>
          <a:p>
            <a:pPr marL="0" indent="0">
              <a:buNone/>
            </a:pPr>
            <a:r>
              <a:rPr lang="en-US" sz="2400" i="1" dirty="0" smtClean="0"/>
              <a:t>What happens when you heat the metal strip?</a:t>
            </a:r>
          </a:p>
          <a:p>
            <a:pPr marL="0" lvl="1" indent="0">
              <a:buNone/>
            </a:pPr>
            <a:endParaRPr lang="en-US" sz="2400" i="1" dirty="0" smtClean="0"/>
          </a:p>
          <a:p>
            <a:pPr>
              <a:buNone/>
            </a:pP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 Example of Mechanical Stress</a:t>
            </a:r>
            <a:endParaRPr lang="en-US" dirty="0"/>
          </a:p>
        </p:txBody>
      </p:sp>
      <p:sp>
        <p:nvSpPr>
          <p:cNvPr id="3" name="Content Placeholder 2"/>
          <p:cNvSpPr>
            <a:spLocks noGrp="1"/>
          </p:cNvSpPr>
          <p:nvPr>
            <p:ph sz="quarter" idx="1"/>
          </p:nvPr>
        </p:nvSpPr>
        <p:spPr>
          <a:xfrm>
            <a:off x="612648" y="1691640"/>
            <a:ext cx="8153400" cy="4495800"/>
          </a:xfrm>
        </p:spPr>
        <p:txBody>
          <a:bodyPr/>
          <a:lstStyle/>
          <a:p>
            <a:pPr marL="0" indent="0">
              <a:buNone/>
            </a:pPr>
            <a:r>
              <a:rPr lang="en-US" sz="2400" dirty="0" smtClean="0"/>
              <a:t>You have a bi-medal strip that is made of two different metals bonded together lengthwise.  </a:t>
            </a:r>
          </a:p>
          <a:p>
            <a:pPr marL="0" indent="0">
              <a:buNone/>
            </a:pPr>
            <a:endParaRPr lang="en-US" sz="2400" dirty="0" smtClean="0"/>
          </a:p>
          <a:p>
            <a:pPr marL="0" indent="0">
              <a:buNone/>
            </a:pPr>
            <a:r>
              <a:rPr lang="en-US" sz="2400" i="1" dirty="0" smtClean="0"/>
              <a:t>What happens when you heat the metal strip?</a:t>
            </a:r>
          </a:p>
          <a:p>
            <a:pPr marL="0" lvl="1" indent="0">
              <a:buNone/>
            </a:pPr>
            <a:endParaRPr lang="en-US" sz="2400" i="1" dirty="0" smtClean="0"/>
          </a:p>
          <a:p>
            <a:pPr marL="0" lvl="1" indent="0">
              <a:buNone/>
            </a:pPr>
            <a:r>
              <a:rPr lang="en-US" sz="2400" b="1" dirty="0" smtClean="0">
                <a:solidFill>
                  <a:schemeClr val="bg1">
                    <a:lumMod val="50000"/>
                  </a:schemeClr>
                </a:solidFill>
                <a:effectLst>
                  <a:outerShdw blurRad="38100" dist="38100" dir="2700000" algn="tl">
                    <a:srgbClr val="000000">
                      <a:alpha val="43137"/>
                    </a:srgbClr>
                  </a:outerShdw>
                </a:effectLst>
              </a:rPr>
              <a:t>Because each metal has a different coefficient of thermal expansion, one will expand more than the other.  This causes the strip to bend.  The direction it bends depends on which metal expands the most. </a:t>
            </a:r>
          </a:p>
          <a:p>
            <a:pPr marL="0" lvl="1" indent="0">
              <a:buNone/>
            </a:pPr>
            <a:endParaRPr lang="en-US" sz="2400" i="1" dirty="0" smtClean="0"/>
          </a:p>
          <a:p>
            <a:pPr>
              <a:buNone/>
            </a:pP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normAutofit fontScale="92500" lnSpcReduction="10000"/>
          </a:bodyPr>
          <a:lstStyle/>
          <a:p>
            <a:pPr>
              <a:lnSpc>
                <a:spcPct val="110000"/>
              </a:lnSpc>
            </a:pPr>
            <a:r>
              <a:rPr lang="en-US" dirty="0" smtClean="0">
                <a:solidFill>
                  <a:schemeClr val="tx1"/>
                </a:solidFill>
              </a:rPr>
              <a:t>The microcantilever is a widely used component in microsystems devices.  Its flexibility and versatility make it a popular component for a number of applications.  </a:t>
            </a:r>
          </a:p>
          <a:p>
            <a:pPr>
              <a:lnSpc>
                <a:spcPct val="110000"/>
              </a:lnSpc>
            </a:pPr>
            <a:r>
              <a:rPr lang="en-US" dirty="0" smtClean="0">
                <a:solidFill>
                  <a:schemeClr val="tx1"/>
                </a:solidFill>
              </a:rPr>
              <a:t>This unit provides information on the basic characteristics of cantilevers and how these characteristics affect the operational characteristics of macro and microcantilevers.  </a:t>
            </a:r>
          </a:p>
          <a:p>
            <a:endParaRPr lang="en-US" dirty="0">
              <a:solidFill>
                <a:schemeClr val="tx1"/>
              </a:solidFill>
            </a:endParaRPr>
          </a:p>
        </p:txBody>
      </p:sp>
      <p:sp>
        <p:nvSpPr>
          <p:cNvPr id="3" name="Title 2"/>
          <p:cNvSpPr>
            <a:spLocks noGrp="1"/>
          </p:cNvSpPr>
          <p:nvPr>
            <p:ph type="title"/>
          </p:nvPr>
        </p:nvSpPr>
        <p:spPr/>
        <p:txBody>
          <a:bodyPr/>
          <a:lstStyle/>
          <a:p>
            <a:r>
              <a:rPr lang="en-US" dirty="0" smtClean="0"/>
              <a:t>Unit Overview</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Chemical Reaction - Molecular Sponge</a:t>
            </a:r>
            <a:endParaRPr lang="en-US" dirty="0"/>
          </a:p>
        </p:txBody>
      </p:sp>
      <p:sp>
        <p:nvSpPr>
          <p:cNvPr id="3" name="Content Placeholder 2"/>
          <p:cNvSpPr>
            <a:spLocks noGrp="1"/>
          </p:cNvSpPr>
          <p:nvPr>
            <p:ph sz="quarter" idx="1"/>
          </p:nvPr>
        </p:nvSpPr>
        <p:spPr>
          <a:xfrm>
            <a:off x="612648" y="1600200"/>
            <a:ext cx="4690872" cy="4983480"/>
          </a:xfrm>
        </p:spPr>
        <p:txBody>
          <a:bodyPr>
            <a:noAutofit/>
          </a:bodyPr>
          <a:lstStyle/>
          <a:p>
            <a:pPr marL="0" indent="0">
              <a:buNone/>
            </a:pPr>
            <a:r>
              <a:rPr lang="en-US" sz="2400" dirty="0" smtClean="0"/>
              <a:t>Like water into a sponge, analytes can be adsorbed at the surface as well as into the bulk of the probe coating.</a:t>
            </a:r>
          </a:p>
          <a:p>
            <a:pPr marL="0" indent="0">
              <a:buNone/>
            </a:pPr>
            <a:r>
              <a:rPr lang="en-US" sz="2400" dirty="0" smtClean="0"/>
              <a:t>This reaction can cause the coating to contract creating an upward bend in the cantilever.</a:t>
            </a:r>
          </a:p>
          <a:p>
            <a:pPr marL="0" indent="0">
              <a:buNone/>
            </a:pPr>
            <a:r>
              <a:rPr lang="en-US" sz="2400" dirty="0" smtClean="0"/>
              <a:t>This reaction can also cause the coating to expand creating a downward bend in the cantilever.</a:t>
            </a:r>
          </a:p>
          <a:p>
            <a:pPr>
              <a:buNone/>
            </a:pPr>
            <a:endParaRPr lang="en-US" sz="2400" dirty="0"/>
          </a:p>
        </p:txBody>
      </p:sp>
      <p:pic>
        <p:nvPicPr>
          <p:cNvPr id="4" name="Picture 4" descr="expand-contract.jpg"/>
          <p:cNvPicPr>
            <a:picLocks noChangeAspect="1"/>
          </p:cNvPicPr>
          <p:nvPr>
            <p:custDataLst>
              <p:tags r:id="rId1"/>
            </p:custDataLst>
          </p:nvPr>
        </p:nvPicPr>
        <p:blipFill>
          <a:blip r:embed="rId5"/>
          <a:srcRect/>
          <a:stretch>
            <a:fillRect/>
          </a:stretch>
        </p:blipFill>
        <p:spPr bwMode="auto">
          <a:xfrm>
            <a:off x="5318760" y="1640523"/>
            <a:ext cx="3592513" cy="2401887"/>
          </a:xfrm>
          <a:prstGeom prst="rect">
            <a:avLst/>
          </a:prstGeom>
          <a:ln>
            <a:noFill/>
          </a:ln>
          <a:effectLst>
            <a:outerShdw blurRad="292100" dist="139700" dir="2700000" algn="tl" rotWithShape="0">
              <a:srgbClr val="333333">
                <a:alpha val="65000"/>
              </a:srgbClr>
            </a:outerShdw>
          </a:effectLst>
        </p:spPr>
      </p:pic>
      <p:sp>
        <p:nvSpPr>
          <p:cNvPr id="5" name="CaptionText"/>
          <p:cNvSpPr txBox="1">
            <a:spLocks noChangeArrowheads="1"/>
          </p:cNvSpPr>
          <p:nvPr>
            <p:custDataLst>
              <p:tags r:id="rId2"/>
            </p:custDataLst>
          </p:nvPr>
        </p:nvSpPr>
        <p:spPr bwMode="auto">
          <a:xfrm>
            <a:off x="5897880" y="4335145"/>
            <a:ext cx="3048000" cy="261610"/>
          </a:xfrm>
          <a:prstGeom prst="rect">
            <a:avLst/>
          </a:prstGeom>
          <a:noFill/>
          <a:ln w="9525">
            <a:noFill/>
            <a:miter lim="800000"/>
            <a:headEnd/>
            <a:tailEnd/>
          </a:ln>
        </p:spPr>
        <p:txBody>
          <a:bodyPr>
            <a:spAutoFit/>
          </a:bodyPr>
          <a:lstStyle/>
          <a:p>
            <a:pPr algn="r">
              <a:spcAft>
                <a:spcPts val="100"/>
              </a:spcAft>
            </a:pPr>
            <a:r>
              <a:rPr lang="en-US" sz="1100" b="1" i="1"/>
              <a:t>Expansion and Contraction of Probe Coating</a:t>
            </a:r>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Measuring Displacement</a:t>
            </a:r>
            <a:endParaRPr lang="en-US" dirty="0"/>
          </a:p>
        </p:txBody>
      </p:sp>
      <p:sp>
        <p:nvSpPr>
          <p:cNvPr id="3" name="Content Placeholder 2"/>
          <p:cNvSpPr>
            <a:spLocks noGrp="1"/>
          </p:cNvSpPr>
          <p:nvPr>
            <p:ph sz="quarter" idx="1"/>
          </p:nvPr>
        </p:nvSpPr>
        <p:spPr>
          <a:xfrm>
            <a:off x="612648" y="4785360"/>
            <a:ext cx="8153400" cy="2072640"/>
          </a:xfrm>
        </p:spPr>
        <p:txBody>
          <a:bodyPr>
            <a:normAutofit/>
          </a:bodyPr>
          <a:lstStyle/>
          <a:p>
            <a:pPr marL="0" indent="0">
              <a:spcBef>
                <a:spcPts val="600"/>
              </a:spcBef>
              <a:buNone/>
            </a:pPr>
            <a:r>
              <a:rPr lang="en-US" sz="2400" u="sng" dirty="0" smtClean="0"/>
              <a:t>Angular Deflection </a:t>
            </a:r>
            <a:r>
              <a:rPr lang="en-US" sz="2400" dirty="0" smtClean="0"/>
              <a:t>– A laser beam is reflected off reflective material below the cantilever's surface creating a reference angle. As the cantilever bends the change in the angular deflection is measured.  </a:t>
            </a:r>
          </a:p>
          <a:p>
            <a:pPr>
              <a:buNone/>
            </a:pPr>
            <a:endParaRPr lang="en-US" sz="2400" dirty="0"/>
          </a:p>
        </p:txBody>
      </p:sp>
      <p:pic>
        <p:nvPicPr>
          <p:cNvPr id="4" name="Picture 4" descr="angular-deflection.jpg"/>
          <p:cNvPicPr>
            <a:picLocks noChangeAspect="1"/>
          </p:cNvPicPr>
          <p:nvPr>
            <p:custDataLst>
              <p:tags r:id="rId1"/>
            </p:custDataLst>
          </p:nvPr>
        </p:nvPicPr>
        <p:blipFill>
          <a:blip r:embed="rId5"/>
          <a:srcRect/>
          <a:stretch>
            <a:fillRect/>
          </a:stretch>
        </p:blipFill>
        <p:spPr bwMode="auto">
          <a:xfrm>
            <a:off x="912178" y="1623695"/>
            <a:ext cx="4677598" cy="2872105"/>
          </a:xfrm>
          <a:prstGeom prst="rect">
            <a:avLst/>
          </a:prstGeom>
          <a:ln>
            <a:noFill/>
          </a:ln>
          <a:effectLst>
            <a:outerShdw blurRad="292100" dist="139700" dir="2700000" algn="tl" rotWithShape="0">
              <a:srgbClr val="333333">
                <a:alpha val="65000"/>
              </a:srgbClr>
            </a:outerShdw>
          </a:effectLst>
        </p:spPr>
      </p:pic>
      <p:sp>
        <p:nvSpPr>
          <p:cNvPr id="5" name="CaptionText"/>
          <p:cNvSpPr txBox="1">
            <a:spLocks noChangeArrowheads="1"/>
          </p:cNvSpPr>
          <p:nvPr>
            <p:custDataLst>
              <p:tags r:id="rId2"/>
            </p:custDataLst>
          </p:nvPr>
        </p:nvSpPr>
        <p:spPr bwMode="auto">
          <a:xfrm>
            <a:off x="5737860" y="1684020"/>
            <a:ext cx="3048000" cy="2287806"/>
          </a:xfrm>
          <a:prstGeom prst="rect">
            <a:avLst/>
          </a:prstGeom>
          <a:noFill/>
          <a:ln w="9525">
            <a:noFill/>
            <a:miter lim="800000"/>
            <a:headEnd/>
            <a:tailEnd/>
          </a:ln>
        </p:spPr>
        <p:txBody>
          <a:bodyPr>
            <a:spAutoFit/>
          </a:bodyPr>
          <a:lstStyle/>
          <a:p>
            <a:pPr>
              <a:spcAft>
                <a:spcPts val="100"/>
              </a:spcAft>
            </a:pPr>
            <a:r>
              <a:rPr lang="en-US" sz="1600" b="1" i="1" dirty="0"/>
              <a:t>Measuring Displacement using changes in Angular </a:t>
            </a:r>
            <a:r>
              <a:rPr lang="en-US" sz="1600" b="1" i="1" dirty="0" smtClean="0"/>
              <a:t>Deflections</a:t>
            </a:r>
          </a:p>
          <a:p>
            <a:pPr>
              <a:spcAft>
                <a:spcPts val="100"/>
              </a:spcAft>
            </a:pPr>
            <a:endParaRPr lang="en-US" sz="1100" b="1" i="1" dirty="0" smtClean="0"/>
          </a:p>
          <a:p>
            <a:pPr>
              <a:spcAft>
                <a:spcPts val="100"/>
              </a:spcAft>
            </a:pPr>
            <a:r>
              <a:rPr lang="en-US" sz="1400" i="1" dirty="0" smtClean="0"/>
              <a:t>Notice the angular deflection of the beam off the back cantilever.  This is the reference cantilever and thus the reference angle.  It will remain constant as there is no probe coating on this cantilever.</a:t>
            </a:r>
          </a:p>
          <a:p>
            <a:pPr>
              <a:spcAft>
                <a:spcPts val="100"/>
              </a:spcAft>
            </a:pPr>
            <a:r>
              <a:rPr lang="en-US" sz="1400" i="1" dirty="0" smtClean="0"/>
              <a:t>As the “bends” of the probe cantilevers increase, so do the angular deflection.</a:t>
            </a:r>
            <a:endParaRPr lang="en-US" sz="1400" i="1" dirty="0"/>
          </a:p>
        </p:txBody>
      </p:sp>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Measuring Displacement</a:t>
            </a:r>
            <a:endParaRPr lang="en-US" dirty="0"/>
          </a:p>
        </p:txBody>
      </p:sp>
      <p:sp>
        <p:nvSpPr>
          <p:cNvPr id="3" name="Content Placeholder 2"/>
          <p:cNvSpPr>
            <a:spLocks noGrp="1"/>
          </p:cNvSpPr>
          <p:nvPr>
            <p:ph sz="quarter" idx="1"/>
          </p:nvPr>
        </p:nvSpPr>
        <p:spPr/>
        <p:txBody>
          <a:bodyPr/>
          <a:lstStyle/>
          <a:p>
            <a:pPr marL="0" indent="0">
              <a:buNone/>
            </a:pPr>
            <a:r>
              <a:rPr lang="en-US" sz="2600" u="sng" dirty="0" smtClean="0"/>
              <a:t>Resistance </a:t>
            </a:r>
            <a:r>
              <a:rPr lang="en-US" sz="2600" dirty="0" smtClean="0"/>
              <a:t>- A piezoresistive material layer is embedded within the cantilever.  As the cantilever bends, a change in resistance is measured.  </a:t>
            </a:r>
          </a:p>
          <a:p>
            <a:pPr marL="0" indent="0">
              <a:buNone/>
            </a:pPr>
            <a:endParaRPr lang="en-US" sz="2600" dirty="0" smtClean="0"/>
          </a:p>
          <a:p>
            <a:pPr marL="0" indent="0">
              <a:buNone/>
            </a:pPr>
            <a:r>
              <a:rPr lang="en-US" sz="2600" dirty="0" smtClean="0"/>
              <a:t>The amount of change in resistance or angular deflection is a measurement of how much target material is adsorbed. </a:t>
            </a:r>
          </a:p>
          <a:p>
            <a:pPr>
              <a:buNone/>
            </a:pP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Application of the Static Mode</a:t>
            </a:r>
            <a:endParaRPr lang="en-US" dirty="0"/>
          </a:p>
        </p:txBody>
      </p:sp>
      <p:sp>
        <p:nvSpPr>
          <p:cNvPr id="3" name="Content Placeholder 2"/>
          <p:cNvSpPr>
            <a:spLocks noGrp="1"/>
          </p:cNvSpPr>
          <p:nvPr>
            <p:ph sz="quarter" idx="1"/>
          </p:nvPr>
        </p:nvSpPr>
        <p:spPr>
          <a:xfrm>
            <a:off x="612648" y="1600200"/>
            <a:ext cx="4507992" cy="4495800"/>
          </a:xfrm>
        </p:spPr>
        <p:txBody>
          <a:bodyPr>
            <a:normAutofit/>
          </a:bodyPr>
          <a:lstStyle/>
          <a:p>
            <a:pPr marL="0" indent="0">
              <a:buNone/>
            </a:pPr>
            <a:r>
              <a:rPr lang="en-US" sz="2000" u="sng" dirty="0" smtClean="0"/>
              <a:t>A Chemical Sensor Array (CSA):</a:t>
            </a:r>
          </a:p>
          <a:p>
            <a:pPr marL="396875" indent="-334963">
              <a:buClr>
                <a:schemeClr val="tx1"/>
              </a:buClr>
            </a:pPr>
            <a:r>
              <a:rPr lang="en-US" sz="2000" dirty="0" smtClean="0"/>
              <a:t>Each transducer is coated with a probe coating.  Analytes are adsorbed by specific coatings.  </a:t>
            </a:r>
          </a:p>
          <a:p>
            <a:pPr marL="396875" indent="-334963">
              <a:spcBef>
                <a:spcPts val="600"/>
              </a:spcBef>
              <a:buClr>
                <a:schemeClr val="tx1"/>
              </a:buClr>
            </a:pPr>
            <a:r>
              <a:rPr lang="en-US" sz="2000" dirty="0" smtClean="0"/>
              <a:t>Surface stress causes a minute bending. The more analytes adsorbed, the greater the bend.</a:t>
            </a:r>
          </a:p>
          <a:p>
            <a:pPr marL="396875" indent="-334963">
              <a:spcBef>
                <a:spcPts val="600"/>
              </a:spcBef>
              <a:buClr>
                <a:schemeClr val="tx1"/>
              </a:buClr>
            </a:pPr>
            <a:r>
              <a:rPr lang="en-US" sz="2000" dirty="0" smtClean="0"/>
              <a:t>The change in angular deflection is detected and recorded.</a:t>
            </a:r>
          </a:p>
          <a:p>
            <a:pPr marL="396875" indent="-334963">
              <a:spcBef>
                <a:spcPts val="600"/>
              </a:spcBef>
              <a:buClr>
                <a:schemeClr val="tx1"/>
              </a:buClr>
            </a:pPr>
            <a:r>
              <a:rPr lang="en-US" sz="2000" dirty="0" smtClean="0"/>
              <a:t>The data is processed.  </a:t>
            </a:r>
          </a:p>
          <a:p>
            <a:pPr marL="396875" indent="-334963">
              <a:spcBef>
                <a:spcPts val="600"/>
              </a:spcBef>
              <a:buClr>
                <a:schemeClr val="tx1"/>
              </a:buClr>
            </a:pPr>
            <a:r>
              <a:rPr lang="en-US" sz="2000" dirty="0" smtClean="0"/>
              <a:t>The types of analytes are identified.</a:t>
            </a:r>
          </a:p>
          <a:p>
            <a:pPr>
              <a:buNone/>
            </a:pPr>
            <a:endParaRPr lang="en-US" sz="1400" dirty="0"/>
          </a:p>
        </p:txBody>
      </p:sp>
      <p:sp>
        <p:nvSpPr>
          <p:cNvPr id="4" name="CaptionText"/>
          <p:cNvSpPr txBox="1">
            <a:spLocks noChangeArrowheads="1"/>
          </p:cNvSpPr>
          <p:nvPr>
            <p:custDataLst>
              <p:tags r:id="rId1"/>
            </p:custDataLst>
          </p:nvPr>
        </p:nvSpPr>
        <p:spPr bwMode="auto">
          <a:xfrm>
            <a:off x="6505575" y="5136833"/>
            <a:ext cx="2433638" cy="261937"/>
          </a:xfrm>
          <a:prstGeom prst="rect">
            <a:avLst/>
          </a:prstGeom>
          <a:noFill/>
          <a:ln w="9525">
            <a:noFill/>
            <a:miter lim="800000"/>
            <a:headEnd/>
            <a:tailEnd/>
          </a:ln>
        </p:spPr>
        <p:txBody>
          <a:bodyPr>
            <a:spAutoFit/>
          </a:bodyPr>
          <a:lstStyle/>
          <a:p>
            <a:pPr algn="r">
              <a:spcAft>
                <a:spcPts val="100"/>
              </a:spcAft>
            </a:pPr>
            <a:r>
              <a:rPr lang="en-US" sz="1100" b="1" i="1"/>
              <a:t>Chemical Sensor Array</a:t>
            </a:r>
          </a:p>
        </p:txBody>
      </p:sp>
      <p:sp>
        <p:nvSpPr>
          <p:cNvPr id="6" name="TextBox 7"/>
          <p:cNvSpPr txBox="1">
            <a:spLocks noChangeArrowheads="1"/>
          </p:cNvSpPr>
          <p:nvPr/>
        </p:nvSpPr>
        <p:spPr bwMode="auto">
          <a:xfrm>
            <a:off x="1001395" y="5734342"/>
            <a:ext cx="8050213" cy="707886"/>
          </a:xfrm>
          <a:prstGeom prst="rect">
            <a:avLst/>
          </a:prstGeom>
          <a:noFill/>
          <a:ln w="9525">
            <a:noFill/>
            <a:miter lim="800000"/>
            <a:headEnd/>
            <a:tailEnd/>
          </a:ln>
        </p:spPr>
        <p:txBody>
          <a:bodyPr>
            <a:spAutoFit/>
          </a:bodyPr>
          <a:lstStyle/>
          <a:p>
            <a:r>
              <a:rPr lang="en-US" sz="2000" dirty="0">
                <a:latin typeface="Arial" pitchFamily="34" charset="0"/>
                <a:cs typeface="Arial" pitchFamily="34" charset="0"/>
              </a:rPr>
              <a:t>The concentration of each analyte correlates with the amount of change in the angular deflection of its respective laser.</a:t>
            </a:r>
          </a:p>
        </p:txBody>
      </p:sp>
      <p:pic>
        <p:nvPicPr>
          <p:cNvPr id="7" name="Picture 6" descr="CSA_Block_Diagram-FR.jpg"/>
          <p:cNvPicPr>
            <a:picLocks noChangeAspect="1"/>
          </p:cNvPicPr>
          <p:nvPr/>
        </p:nvPicPr>
        <p:blipFill>
          <a:blip r:embed="rId3"/>
          <a:stretch>
            <a:fillRect/>
          </a:stretch>
        </p:blipFill>
        <p:spPr>
          <a:xfrm>
            <a:off x="5303520" y="1600200"/>
            <a:ext cx="3684228" cy="3180287"/>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Dynamic Transducers</a:t>
            </a:r>
            <a:endParaRPr lang="en-US" dirty="0"/>
          </a:p>
        </p:txBody>
      </p:sp>
      <p:sp>
        <p:nvSpPr>
          <p:cNvPr id="3" name="Content Placeholder 2"/>
          <p:cNvSpPr>
            <a:spLocks noGrp="1"/>
          </p:cNvSpPr>
          <p:nvPr>
            <p:ph sz="quarter" idx="1"/>
          </p:nvPr>
        </p:nvSpPr>
        <p:spPr/>
        <p:txBody>
          <a:bodyPr>
            <a:noAutofit/>
          </a:bodyPr>
          <a:lstStyle/>
          <a:p>
            <a:pPr marL="457200" indent="-457200">
              <a:buClr>
                <a:schemeClr val="tx1"/>
              </a:buClr>
            </a:pPr>
            <a:r>
              <a:rPr lang="en-US" sz="2200" dirty="0" smtClean="0"/>
              <a:t>In </a:t>
            </a:r>
            <a:r>
              <a:rPr lang="en-US" sz="2200" dirty="0" smtClean="0"/>
              <a:t>the dynamic mode the amount of target material is measured by monitoring a change in the microcantilever's natural </a:t>
            </a:r>
            <a:r>
              <a:rPr lang="en-US" sz="2200" dirty="0" smtClean="0"/>
              <a:t>frequency</a:t>
            </a:r>
            <a:r>
              <a:rPr lang="en-US" sz="2200" dirty="0" smtClean="0"/>
              <a:t>.  </a:t>
            </a:r>
          </a:p>
          <a:p>
            <a:pPr marL="457200" indent="-457200">
              <a:buClr>
                <a:schemeClr val="tx1"/>
              </a:buClr>
            </a:pPr>
            <a:r>
              <a:rPr lang="en-US" sz="2200" dirty="0" smtClean="0"/>
              <a:t>A dynamic microcantilever is initially excited by an external actuation such as piezoelectric, magnetic, or </a:t>
            </a:r>
            <a:r>
              <a:rPr lang="en-US" sz="2200" dirty="0" smtClean="0"/>
              <a:t>electrostatic actuator, </a:t>
            </a:r>
            <a:r>
              <a:rPr lang="en-US" sz="2200" dirty="0" smtClean="0"/>
              <a:t>causing </a:t>
            </a:r>
            <a:r>
              <a:rPr lang="en-US" sz="2200" dirty="0" smtClean="0"/>
              <a:t>the microcantilever</a:t>
            </a:r>
            <a:r>
              <a:rPr lang="en-US" sz="2200" dirty="0" smtClean="0"/>
              <a:t> </a:t>
            </a:r>
            <a:r>
              <a:rPr lang="en-US" sz="2200" dirty="0" smtClean="0"/>
              <a:t>to oscillate.  </a:t>
            </a:r>
          </a:p>
          <a:p>
            <a:pPr marL="457200" indent="-457200">
              <a:buClr>
                <a:schemeClr val="tx1"/>
              </a:buClr>
            </a:pPr>
            <a:r>
              <a:rPr lang="en-US" sz="2200" dirty="0" smtClean="0"/>
              <a:t>The frequency of oscillation is usually at or near the cantilever's resonant frequency.  </a:t>
            </a:r>
            <a:endParaRPr lang="en-US" sz="2200" dirty="0" smtClean="0"/>
          </a:p>
          <a:p>
            <a:pPr marL="457200" indent="-457200">
              <a:buClr>
                <a:schemeClr val="tx1"/>
              </a:buClr>
            </a:pPr>
            <a:r>
              <a:rPr lang="en-US" sz="2200" dirty="0" smtClean="0"/>
              <a:t>Any </a:t>
            </a:r>
            <a:r>
              <a:rPr lang="en-US" sz="2200" dirty="0" smtClean="0"/>
              <a:t>change in the physical characteristics of the cantilever - such as its material, geometry or </a:t>
            </a:r>
            <a:r>
              <a:rPr lang="en-US" sz="2200" dirty="0" smtClean="0"/>
              <a:t>mass (e.g., addition of target material) </a:t>
            </a:r>
            <a:r>
              <a:rPr lang="en-US" sz="2200" dirty="0" smtClean="0"/>
              <a:t>- changes its natural frequency. </a:t>
            </a:r>
          </a:p>
          <a:p>
            <a:pPr>
              <a:buNone/>
            </a:pPr>
            <a:endParaRPr lang="en-US" sz="2200" dirty="0"/>
          </a:p>
        </p:txBody>
      </p:sp>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Resonant Frequency</a:t>
            </a:r>
            <a:endParaRPr lang="en-US" dirty="0"/>
          </a:p>
        </p:txBody>
      </p:sp>
      <p:sp>
        <p:nvSpPr>
          <p:cNvPr id="3" name="Content Placeholder 2"/>
          <p:cNvSpPr>
            <a:spLocks noGrp="1"/>
          </p:cNvSpPr>
          <p:nvPr>
            <p:ph sz="quarter" idx="1"/>
          </p:nvPr>
        </p:nvSpPr>
        <p:spPr>
          <a:xfrm>
            <a:off x="612648" y="1600200"/>
            <a:ext cx="3806952" cy="4937760"/>
          </a:xfrm>
        </p:spPr>
        <p:txBody>
          <a:bodyPr>
            <a:normAutofit fontScale="70000" lnSpcReduction="20000"/>
          </a:bodyPr>
          <a:lstStyle/>
          <a:p>
            <a:pPr marL="0" indent="0">
              <a:lnSpc>
                <a:spcPct val="120000"/>
              </a:lnSpc>
              <a:buNone/>
            </a:pPr>
            <a:r>
              <a:rPr lang="en-US" sz="3200" dirty="0"/>
              <a:t>T</a:t>
            </a:r>
            <a:r>
              <a:rPr lang="en-US" sz="3200" dirty="0" smtClean="0"/>
              <a:t>he </a:t>
            </a:r>
            <a:r>
              <a:rPr lang="en-US" sz="3200" dirty="0" smtClean="0"/>
              <a:t>frequency of a system at which it oscillates at maximum amplitude.  </a:t>
            </a:r>
            <a:endParaRPr lang="en-US" sz="3200" dirty="0" smtClean="0"/>
          </a:p>
          <a:p>
            <a:pPr marL="0" indent="0">
              <a:lnSpc>
                <a:spcPct val="120000"/>
              </a:lnSpc>
              <a:buNone/>
            </a:pPr>
            <a:r>
              <a:rPr lang="en-US" sz="3200" dirty="0" smtClean="0"/>
              <a:t>With </a:t>
            </a:r>
            <a:r>
              <a:rPr lang="en-US" sz="3200" dirty="0" smtClean="0"/>
              <a:t>little damping, this frequency is usually equal to the system's natural frequency. </a:t>
            </a:r>
            <a:endParaRPr lang="en-US" sz="3200" dirty="0" smtClean="0"/>
          </a:p>
          <a:p>
            <a:pPr marL="0" indent="0">
              <a:lnSpc>
                <a:spcPct val="120000"/>
              </a:lnSpc>
              <a:buNone/>
            </a:pPr>
            <a:r>
              <a:rPr lang="en-US" sz="3200" dirty="0" smtClean="0"/>
              <a:t>When </a:t>
            </a:r>
            <a:r>
              <a:rPr lang="en-US" sz="3200" dirty="0" smtClean="0"/>
              <a:t>a system reaches </a:t>
            </a:r>
            <a:r>
              <a:rPr lang="en-US" sz="3200" dirty="0" smtClean="0"/>
              <a:t>resonant </a:t>
            </a:r>
            <a:r>
              <a:rPr lang="en-US" sz="3200" dirty="0" smtClean="0"/>
              <a:t>frequency, </a:t>
            </a:r>
            <a:r>
              <a:rPr lang="en-US" sz="3200" dirty="0" smtClean="0"/>
              <a:t>it is said to be in “resonance”.  </a:t>
            </a:r>
            <a:endParaRPr lang="en-US" sz="3200" dirty="0" smtClean="0"/>
          </a:p>
          <a:p>
            <a:pPr marL="0" indent="0">
              <a:lnSpc>
                <a:spcPct val="120000"/>
              </a:lnSpc>
              <a:buNone/>
            </a:pPr>
            <a:r>
              <a:rPr lang="en-US" sz="3200" dirty="0" smtClean="0"/>
              <a:t>As the mass of the system changes, so does the resonant frequency.</a:t>
            </a:r>
          </a:p>
          <a:p>
            <a:pPr>
              <a:buNone/>
            </a:pPr>
            <a:endParaRPr lang="en-US" dirty="0"/>
          </a:p>
        </p:txBody>
      </p:sp>
      <p:pic>
        <p:nvPicPr>
          <p:cNvPr id="4" name="Picture 3" descr="MEMS_canti_in_Resonance_wiki.jpg"/>
          <p:cNvPicPr>
            <a:picLocks noChangeAspect="1"/>
          </p:cNvPicPr>
          <p:nvPr/>
        </p:nvPicPr>
        <p:blipFill>
          <a:blip r:embed="rId2"/>
          <a:stretch>
            <a:fillRect/>
          </a:stretch>
        </p:blipFill>
        <p:spPr>
          <a:xfrm>
            <a:off x="4678680" y="1661160"/>
            <a:ext cx="4236720" cy="3177540"/>
          </a:xfrm>
          <a:prstGeom prst="rect">
            <a:avLst/>
          </a:prstGeom>
          <a:ln>
            <a:noFill/>
          </a:ln>
          <a:effectLst>
            <a:outerShdw blurRad="292100" dist="139700" dir="2700000" algn="tl" rotWithShape="0">
              <a:srgbClr val="333333">
                <a:alpha val="65000"/>
              </a:srgbClr>
            </a:outerShdw>
          </a:effectLst>
        </p:spPr>
      </p:pic>
      <p:sp>
        <p:nvSpPr>
          <p:cNvPr id="5" name="TextBox 4"/>
          <p:cNvSpPr txBox="1"/>
          <p:nvPr/>
        </p:nvSpPr>
        <p:spPr>
          <a:xfrm>
            <a:off x="4103649" y="5051502"/>
            <a:ext cx="4783873" cy="1115690"/>
          </a:xfrm>
          <a:prstGeom prst="rect">
            <a:avLst/>
          </a:prstGeom>
          <a:noFill/>
        </p:spPr>
        <p:txBody>
          <a:bodyPr wrap="square" rtlCol="0">
            <a:spAutoFit/>
          </a:bodyPr>
          <a:lstStyle/>
          <a:p>
            <a:pPr algn="r"/>
            <a:r>
              <a:rPr lang="en-US" sz="1400" b="1" i="1" dirty="0" err="1" smtClean="0"/>
              <a:t>Microcantilever</a:t>
            </a:r>
            <a:r>
              <a:rPr lang="en-US" sz="1400" b="1" i="1" dirty="0" smtClean="0"/>
              <a:t> in Resonance</a:t>
            </a:r>
          </a:p>
          <a:p>
            <a:pPr algn="r"/>
            <a:r>
              <a:rPr lang="en-US" sz="1400" b="1" i="1" dirty="0" smtClean="0"/>
              <a:t>This image is a MEMS microcantilever</a:t>
            </a:r>
          </a:p>
          <a:p>
            <a:pPr algn="r"/>
            <a:r>
              <a:rPr lang="en-US" sz="1400" b="1" i="1" dirty="0" smtClean="0"/>
              <a:t>resonating in a Scanning Electron Microscope (SEM)</a:t>
            </a:r>
          </a:p>
          <a:p>
            <a:pPr algn="r"/>
            <a:endParaRPr lang="en-US" sz="1400" b="1" i="1" dirty="0" smtClean="0"/>
          </a:p>
          <a:p>
            <a:pPr algn="r"/>
            <a:r>
              <a:rPr lang="en-US" sz="1050" b="1" i="1" dirty="0" smtClean="0"/>
              <a:t>[Image is licensed under the </a:t>
            </a:r>
            <a:r>
              <a:rPr lang="en-US" sz="1050" b="1" i="1" dirty="0" smtClean="0">
                <a:hlinkClick r:id="rId3"/>
              </a:rPr>
              <a:t>Creative Commons Attribution – </a:t>
            </a:r>
            <a:r>
              <a:rPr lang="en-US" sz="1050" b="1" i="1" dirty="0" err="1" smtClean="0">
                <a:hlinkClick r:id="rId3"/>
              </a:rPr>
              <a:t>ShareAlike</a:t>
            </a:r>
            <a:r>
              <a:rPr lang="en-US" sz="1050" b="1" i="1" dirty="0" smtClean="0">
                <a:hlinkClick r:id="rId3"/>
              </a:rPr>
              <a:t> 3.0 </a:t>
            </a:r>
            <a:r>
              <a:rPr lang="en-US" sz="1050" b="1" i="1" dirty="0" smtClean="0"/>
              <a:t>]</a:t>
            </a:r>
            <a:endParaRPr lang="en-US" sz="1000" b="1" i="1" dirty="0"/>
          </a:p>
        </p:txBody>
      </p:sp>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Change in Resonant Frequency</a:t>
            </a:r>
            <a:endParaRPr lang="en-US" dirty="0"/>
          </a:p>
        </p:txBody>
      </p:sp>
      <p:sp>
        <p:nvSpPr>
          <p:cNvPr id="3" name="Content Placeholder 2"/>
          <p:cNvSpPr>
            <a:spLocks noGrp="1"/>
          </p:cNvSpPr>
          <p:nvPr>
            <p:ph sz="quarter" idx="1"/>
          </p:nvPr>
        </p:nvSpPr>
        <p:spPr/>
        <p:txBody>
          <a:bodyPr>
            <a:normAutofit/>
          </a:bodyPr>
          <a:lstStyle/>
          <a:p>
            <a:pPr>
              <a:spcAft>
                <a:spcPts val="600"/>
              </a:spcAft>
              <a:buClr>
                <a:schemeClr val="tx1"/>
              </a:buClr>
            </a:pPr>
            <a:r>
              <a:rPr lang="en-US" sz="2600" dirty="0" smtClean="0"/>
              <a:t>When a baby bounces on the end of a diving board the diving board </a:t>
            </a:r>
            <a:r>
              <a:rPr lang="en-US" sz="2600" dirty="0" smtClean="0"/>
              <a:t>oscillates </a:t>
            </a:r>
            <a:r>
              <a:rPr lang="en-US" sz="2600" dirty="0" smtClean="0"/>
              <a:t>at a frequency determined by the diving board characteristics and the mass of the baby. </a:t>
            </a:r>
          </a:p>
          <a:p>
            <a:pPr>
              <a:spcAft>
                <a:spcPts val="600"/>
              </a:spcAft>
              <a:buClr>
                <a:schemeClr val="tx1"/>
              </a:buClr>
            </a:pPr>
            <a:r>
              <a:rPr lang="en-US" sz="2600" dirty="0" smtClean="0"/>
              <a:t>If the </a:t>
            </a:r>
            <a:r>
              <a:rPr lang="en-US" sz="2600" dirty="0" smtClean="0"/>
              <a:t>baby's father and the baby bounce on the end of the diving board, the frequency changes due to a difference in the mass added.</a:t>
            </a:r>
          </a:p>
          <a:p>
            <a:pPr marL="0" indent="0">
              <a:spcAft>
                <a:spcPts val="600"/>
              </a:spcAft>
              <a:buClr>
                <a:schemeClr val="tx1"/>
              </a:buClr>
              <a:buNone/>
            </a:pPr>
            <a:r>
              <a:rPr lang="en-US" sz="2600" i="1" dirty="0" smtClean="0"/>
              <a:t>Which would result in a higher resonant frequency – the baby or the baby and the father?</a:t>
            </a:r>
            <a:endParaRPr lang="en-US" sz="2600" i="1" dirty="0"/>
          </a:p>
        </p:txBody>
      </p:sp>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Watch the Animation – Are you correct?</a:t>
            </a:r>
            <a:endParaRPr lang="en-US" dirty="0"/>
          </a:p>
        </p:txBody>
      </p:sp>
      <p:pic>
        <p:nvPicPr>
          <p:cNvPr id="5" name="Content Placeholder 4" descr="Screenshot 2014-06-14 21.20.35.png">
            <a:hlinkClick r:id="rId2"/>
          </p:cNvPr>
          <p:cNvPicPr>
            <a:picLocks noGrp="1" noChangeAspect="1"/>
          </p:cNvPicPr>
          <p:nvPr>
            <p:ph sz="quarter" idx="1"/>
          </p:nvPr>
        </p:nvPicPr>
        <p:blipFill>
          <a:blip r:embed="rId3">
            <a:extLst>
              <a:ext uri="{28A0092B-C50C-407E-A947-70E740481C1C}">
                <a14:useLocalDpi xmlns:a14="http://schemas.microsoft.com/office/drawing/2010/main" val="0"/>
              </a:ext>
            </a:extLst>
          </a:blip>
          <a:srcRect t="12419" b="12419"/>
          <a:stretch>
            <a:fillRect/>
          </a:stretch>
        </p:blipFill>
        <p:spPr>
          <a:xfrm>
            <a:off x="1060822" y="1600200"/>
            <a:ext cx="7376519" cy="4067426"/>
          </a:xfrm>
        </p:spPr>
      </p:pic>
      <p:sp>
        <p:nvSpPr>
          <p:cNvPr id="6" name="TextBox 5"/>
          <p:cNvSpPr txBox="1"/>
          <p:nvPr/>
        </p:nvSpPr>
        <p:spPr>
          <a:xfrm>
            <a:off x="1299882" y="5782235"/>
            <a:ext cx="6443290" cy="369332"/>
          </a:xfrm>
          <a:prstGeom prst="rect">
            <a:avLst/>
          </a:prstGeom>
          <a:noFill/>
        </p:spPr>
        <p:txBody>
          <a:bodyPr wrap="none" rtlCol="0">
            <a:spAutoFit/>
          </a:bodyPr>
          <a:lstStyle/>
          <a:p>
            <a:r>
              <a:rPr lang="en-US" dirty="0" smtClean="0"/>
              <a:t>“Save my baby diving board resonance” SCME Animation - YouTube </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Bit of Dynamic Theory</a:t>
            </a:r>
            <a:endParaRPr lang="en-US" dirty="0"/>
          </a:p>
        </p:txBody>
      </p:sp>
      <p:sp>
        <p:nvSpPr>
          <p:cNvPr id="3" name="Content Placeholder 2"/>
          <p:cNvSpPr>
            <a:spLocks noGrp="1"/>
          </p:cNvSpPr>
          <p:nvPr>
            <p:ph sz="quarter" idx="1"/>
          </p:nvPr>
        </p:nvSpPr>
        <p:spPr>
          <a:xfrm>
            <a:off x="612648" y="3445727"/>
            <a:ext cx="8153400" cy="3129775"/>
          </a:xfrm>
        </p:spPr>
        <p:txBody>
          <a:bodyPr>
            <a:normAutofit fontScale="70000" lnSpcReduction="20000"/>
          </a:bodyPr>
          <a:lstStyle/>
          <a:p>
            <a:pPr marL="0" indent="0">
              <a:spcAft>
                <a:spcPts val="600"/>
              </a:spcAft>
              <a:buNone/>
            </a:pPr>
            <a:r>
              <a:rPr lang="en-US" sz="3200" dirty="0" smtClean="0"/>
              <a:t>The natural frequency (ω</a:t>
            </a:r>
            <a:r>
              <a:rPr lang="en-US" sz="3200" baseline="-25000" dirty="0" smtClean="0"/>
              <a:t>0</a:t>
            </a:r>
            <a:r>
              <a:rPr lang="en-US" sz="3200" dirty="0" smtClean="0"/>
              <a:t>) of a cantilever is related to its spring constant, k and mass, m.  For a rectangular cantilever beam the spring constant (k) is a function of </a:t>
            </a:r>
          </a:p>
          <a:p>
            <a:pPr marL="0" indent="0">
              <a:spcAft>
                <a:spcPts val="600"/>
              </a:spcAft>
              <a:buNone/>
            </a:pPr>
            <a:r>
              <a:rPr lang="en-US" sz="3200" i="1" dirty="0" smtClean="0"/>
              <a:t>E - Young's modulus of Elasticity  (a property of the material)</a:t>
            </a:r>
          </a:p>
          <a:p>
            <a:pPr marL="0" indent="0">
              <a:spcAft>
                <a:spcPts val="600"/>
              </a:spcAft>
              <a:buNone/>
            </a:pPr>
            <a:r>
              <a:rPr lang="en-US" sz="3200" i="1" dirty="0" smtClean="0"/>
              <a:t>t  = thickness</a:t>
            </a:r>
          </a:p>
          <a:p>
            <a:pPr marL="0" indent="0">
              <a:spcAft>
                <a:spcPts val="600"/>
              </a:spcAft>
              <a:buNone/>
            </a:pPr>
            <a:r>
              <a:rPr lang="en-US" sz="3200" i="1" dirty="0" smtClean="0"/>
              <a:t>w  = width</a:t>
            </a:r>
          </a:p>
          <a:p>
            <a:pPr marL="0" indent="0">
              <a:spcAft>
                <a:spcPts val="600"/>
              </a:spcAft>
              <a:buNone/>
            </a:pPr>
            <a:r>
              <a:rPr lang="en-US" sz="3200" i="1" dirty="0" smtClean="0"/>
              <a:t>l  = length</a:t>
            </a:r>
            <a:endParaRPr lang="en-US" sz="3200" dirty="0" smtClean="0"/>
          </a:p>
          <a:p>
            <a:pPr>
              <a:buNone/>
            </a:pPr>
            <a:endParaRPr lang="en-US" dirty="0"/>
          </a:p>
        </p:txBody>
      </p:sp>
      <p:pic>
        <p:nvPicPr>
          <p:cNvPr id="4" name="Picture 3" descr="equations-rf-springconstant.png"/>
          <p:cNvPicPr>
            <a:picLocks noChangeAspect="1"/>
          </p:cNvPicPr>
          <p:nvPr/>
        </p:nvPicPr>
        <p:blipFill>
          <a:blip r:embed="rId2"/>
          <a:stretch>
            <a:fillRect/>
          </a:stretch>
        </p:blipFill>
        <p:spPr>
          <a:xfrm>
            <a:off x="2199674" y="1668867"/>
            <a:ext cx="5082065" cy="1609593"/>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Young’s </a:t>
            </a:r>
            <a:r>
              <a:rPr lang="en-US" dirty="0" smtClean="0"/>
              <a:t>Modulus (E)</a:t>
            </a:r>
            <a:endParaRPr lang="en-US" dirty="0"/>
          </a:p>
        </p:txBody>
      </p:sp>
      <p:sp>
        <p:nvSpPr>
          <p:cNvPr id="3" name="Content Placeholder 2"/>
          <p:cNvSpPr>
            <a:spLocks noGrp="1"/>
          </p:cNvSpPr>
          <p:nvPr>
            <p:ph sz="quarter" idx="1"/>
          </p:nvPr>
        </p:nvSpPr>
        <p:spPr>
          <a:xfrm>
            <a:off x="612648" y="1600200"/>
            <a:ext cx="3970503" cy="2235820"/>
          </a:xfrm>
        </p:spPr>
        <p:txBody>
          <a:bodyPr>
            <a:normAutofit/>
          </a:bodyPr>
          <a:lstStyle/>
          <a:p>
            <a:pPr marL="0" indent="0" fontAlgn="auto">
              <a:lnSpc>
                <a:spcPct val="110000"/>
              </a:lnSpc>
              <a:spcBef>
                <a:spcPts val="0"/>
              </a:spcBef>
              <a:spcAft>
                <a:spcPts val="0"/>
              </a:spcAft>
              <a:buNone/>
              <a:defRPr/>
            </a:pPr>
            <a:r>
              <a:rPr lang="en-US" sz="2400" dirty="0">
                <a:latin typeface="Arial"/>
              </a:rPr>
              <a:t>T</a:t>
            </a:r>
            <a:r>
              <a:rPr lang="en-US" sz="2400" dirty="0" smtClean="0">
                <a:latin typeface="Arial"/>
              </a:rPr>
              <a:t>he </a:t>
            </a:r>
            <a:r>
              <a:rPr lang="en-US" sz="2400" dirty="0" smtClean="0">
                <a:latin typeface="Arial"/>
              </a:rPr>
              <a:t>measure of the stiffness of a given material.  The stiffer a material is, the higher the </a:t>
            </a:r>
            <a:r>
              <a:rPr lang="en-US" sz="2400" i="1" dirty="0" smtClean="0">
                <a:latin typeface="Arial"/>
              </a:rPr>
              <a:t>E value in </a:t>
            </a:r>
            <a:r>
              <a:rPr lang="en-US" sz="2400" i="1" dirty="0" err="1" smtClean="0">
                <a:latin typeface="Arial"/>
              </a:rPr>
              <a:t>GPa</a:t>
            </a:r>
            <a:r>
              <a:rPr lang="en-US" sz="2400" i="1" dirty="0" smtClean="0">
                <a:latin typeface="Arial"/>
              </a:rPr>
              <a:t>: </a:t>
            </a:r>
          </a:p>
          <a:p>
            <a:pPr marL="0" indent="0" fontAlgn="auto">
              <a:spcBef>
                <a:spcPts val="0"/>
              </a:spcBef>
              <a:spcAft>
                <a:spcPts val="0"/>
              </a:spcAft>
              <a:buNone/>
              <a:defRPr/>
            </a:pPr>
            <a:endParaRPr lang="en-US" sz="2400" i="1" dirty="0" smtClean="0">
              <a:latin typeface="Arial"/>
            </a:endParaRPr>
          </a:p>
        </p:txBody>
      </p:sp>
      <p:pic>
        <p:nvPicPr>
          <p:cNvPr id="4" name="Picture 4" descr="Wood_Plastic-final.jpg"/>
          <p:cNvPicPr>
            <a:picLocks noChangeAspect="1"/>
          </p:cNvPicPr>
          <p:nvPr>
            <p:custDataLst>
              <p:tags r:id="rId1"/>
            </p:custDataLst>
          </p:nvPr>
        </p:nvPicPr>
        <p:blipFill>
          <a:blip r:embed="rId4"/>
          <a:srcRect/>
          <a:stretch>
            <a:fillRect/>
          </a:stretch>
        </p:blipFill>
        <p:spPr bwMode="auto">
          <a:xfrm>
            <a:off x="4754408" y="1568760"/>
            <a:ext cx="4213225" cy="2389188"/>
          </a:xfrm>
          <a:prstGeom prst="rect">
            <a:avLst/>
          </a:prstGeom>
          <a:ln>
            <a:noFill/>
          </a:ln>
          <a:effectLst>
            <a:outerShdw blurRad="292100" dist="139700" dir="2700000" algn="tl" rotWithShape="0">
              <a:srgbClr val="333333">
                <a:alpha val="65000"/>
              </a:srgbClr>
            </a:outerShdw>
          </a:effectLst>
        </p:spPr>
      </p:pic>
      <p:sp>
        <p:nvSpPr>
          <p:cNvPr id="5" name="CaptionText"/>
          <p:cNvSpPr txBox="1">
            <a:spLocks noChangeArrowheads="1"/>
          </p:cNvSpPr>
          <p:nvPr>
            <p:custDataLst>
              <p:tags r:id="rId2"/>
            </p:custDataLst>
          </p:nvPr>
        </p:nvSpPr>
        <p:spPr bwMode="auto">
          <a:xfrm>
            <a:off x="5988515" y="4287412"/>
            <a:ext cx="2949575" cy="612988"/>
          </a:xfrm>
          <a:prstGeom prst="rect">
            <a:avLst/>
          </a:prstGeom>
          <a:noFill/>
          <a:ln w="9525">
            <a:noFill/>
            <a:miter lim="800000"/>
            <a:headEnd/>
            <a:tailEnd/>
          </a:ln>
        </p:spPr>
        <p:txBody>
          <a:bodyPr>
            <a:spAutoFit/>
          </a:bodyPr>
          <a:lstStyle/>
          <a:p>
            <a:pPr algn="r">
              <a:spcAft>
                <a:spcPts val="100"/>
              </a:spcAft>
            </a:pPr>
            <a:r>
              <a:rPr lang="en-US" sz="1100" b="1" i="1" dirty="0"/>
              <a:t>Elasticity of </a:t>
            </a:r>
            <a:r>
              <a:rPr lang="en-US" sz="1100" b="1" i="1" dirty="0" smtClean="0"/>
              <a:t>Wood (brown) </a:t>
            </a:r>
            <a:r>
              <a:rPr lang="en-US" sz="1100" b="1" i="1" dirty="0"/>
              <a:t>vs. </a:t>
            </a:r>
            <a:r>
              <a:rPr lang="en-US" sz="1100" b="1" i="1" dirty="0" smtClean="0"/>
              <a:t>Polypropylene (Yellow)</a:t>
            </a:r>
            <a:endParaRPr lang="en-US" sz="1100" b="1" i="1" dirty="0"/>
          </a:p>
          <a:p>
            <a:pPr algn="r">
              <a:spcAft>
                <a:spcPts val="100"/>
              </a:spcAft>
            </a:pPr>
            <a:endParaRPr lang="en-US" sz="1100" b="1" i="1" dirty="0"/>
          </a:p>
        </p:txBody>
      </p:sp>
      <p:sp>
        <p:nvSpPr>
          <p:cNvPr id="6" name="TextBox 5"/>
          <p:cNvSpPr txBox="1"/>
          <p:nvPr/>
        </p:nvSpPr>
        <p:spPr>
          <a:xfrm>
            <a:off x="557562" y="3635298"/>
            <a:ext cx="4375108" cy="2923877"/>
          </a:xfrm>
          <a:prstGeom prst="rect">
            <a:avLst/>
          </a:prstGeom>
          <a:noFill/>
        </p:spPr>
        <p:txBody>
          <a:bodyPr wrap="none" rtlCol="0">
            <a:spAutoFit/>
          </a:bodyPr>
          <a:lstStyle/>
          <a:p>
            <a:pPr marL="639763" lvl="1" indent="-639763">
              <a:spcBef>
                <a:spcPts val="0"/>
              </a:spcBef>
              <a:spcAft>
                <a:spcPts val="600"/>
              </a:spcAft>
              <a:buFont typeface="Wingdings" pitchFamily="2" charset="2"/>
              <a:buChar char="v"/>
              <a:defRPr/>
            </a:pPr>
            <a:r>
              <a:rPr lang="en-US" sz="2200" dirty="0" smtClean="0">
                <a:latin typeface="Arial"/>
              </a:rPr>
              <a:t>Rubber:  -0.01 to 0.1 </a:t>
            </a:r>
          </a:p>
          <a:p>
            <a:pPr marL="639763" lvl="1" indent="-639763">
              <a:spcBef>
                <a:spcPts val="0"/>
              </a:spcBef>
              <a:spcAft>
                <a:spcPts val="600"/>
              </a:spcAft>
              <a:buFont typeface="Wingdings" pitchFamily="2" charset="2"/>
              <a:buChar char="v"/>
              <a:defRPr/>
            </a:pPr>
            <a:r>
              <a:rPr lang="en-US" sz="2200" dirty="0" smtClean="0">
                <a:latin typeface="Arial"/>
              </a:rPr>
              <a:t>Polypropylene:  1.5 – 2 </a:t>
            </a:r>
          </a:p>
          <a:p>
            <a:pPr marL="639763" lvl="1" indent="-639763">
              <a:spcBef>
                <a:spcPts val="0"/>
              </a:spcBef>
              <a:spcAft>
                <a:spcPts val="600"/>
              </a:spcAft>
              <a:buFont typeface="Wingdings" pitchFamily="2" charset="2"/>
              <a:buChar char="v"/>
              <a:defRPr/>
            </a:pPr>
            <a:r>
              <a:rPr lang="en-US" sz="2200" dirty="0" smtClean="0">
                <a:latin typeface="Arial"/>
              </a:rPr>
              <a:t>Oak wood (along grain):  11 </a:t>
            </a:r>
          </a:p>
          <a:p>
            <a:pPr marL="639763" lvl="1" indent="-639763">
              <a:spcBef>
                <a:spcPts val="0"/>
              </a:spcBef>
              <a:spcAft>
                <a:spcPts val="600"/>
              </a:spcAft>
              <a:buFont typeface="Wingdings" pitchFamily="2" charset="2"/>
              <a:buChar char="v"/>
              <a:defRPr/>
            </a:pPr>
            <a:r>
              <a:rPr lang="en-US" sz="2200" dirty="0" smtClean="0">
                <a:latin typeface="Arial"/>
              </a:rPr>
              <a:t>Aluminum alloy:  69 </a:t>
            </a:r>
          </a:p>
          <a:p>
            <a:pPr marL="639763" lvl="1" indent="-639763">
              <a:spcBef>
                <a:spcPts val="0"/>
              </a:spcBef>
              <a:spcAft>
                <a:spcPts val="600"/>
              </a:spcAft>
              <a:buFont typeface="Wingdings" pitchFamily="2" charset="2"/>
              <a:buChar char="v"/>
              <a:defRPr/>
            </a:pPr>
            <a:r>
              <a:rPr lang="en-US" sz="2200" dirty="0" smtClean="0">
                <a:latin typeface="Arial"/>
              </a:rPr>
              <a:t>Polycrystalline silicon:  160 </a:t>
            </a:r>
          </a:p>
          <a:p>
            <a:pPr marL="639763" lvl="1" indent="-639763">
              <a:spcBef>
                <a:spcPts val="0"/>
              </a:spcBef>
              <a:spcAft>
                <a:spcPts val="600"/>
              </a:spcAft>
              <a:buFont typeface="Wingdings" pitchFamily="2" charset="2"/>
              <a:buChar char="v"/>
              <a:defRPr/>
            </a:pPr>
            <a:r>
              <a:rPr lang="en-US" sz="2200" dirty="0" smtClean="0">
                <a:latin typeface="Arial"/>
              </a:rPr>
              <a:t>Diamond (C):  1050 – 1200 </a:t>
            </a:r>
          </a:p>
          <a:p>
            <a:endParaRPr lang="en-US" sz="2200" dirty="0"/>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71600" y="2743201"/>
            <a:ext cx="7123113" cy="3371850"/>
          </a:xfrm>
        </p:spPr>
        <p:txBody>
          <a:bodyPr/>
          <a:lstStyle/>
          <a:p>
            <a:pPr marL="514350" indent="-514350">
              <a:buFont typeface="Wingdings" pitchFamily="2" charset="2"/>
              <a:buChar char="v"/>
            </a:pPr>
            <a:r>
              <a:rPr lang="en-US" dirty="0" smtClean="0">
                <a:solidFill>
                  <a:schemeClr val="tx1"/>
                </a:solidFill>
              </a:rPr>
              <a:t>Discuss the static mode of operation for </a:t>
            </a:r>
            <a:r>
              <a:rPr lang="en-US" dirty="0" err="1" smtClean="0">
                <a:solidFill>
                  <a:schemeClr val="tx1"/>
                </a:solidFill>
              </a:rPr>
              <a:t>microcantilevers</a:t>
            </a:r>
            <a:r>
              <a:rPr lang="en-US" dirty="0" smtClean="0">
                <a:solidFill>
                  <a:schemeClr val="tx1"/>
                </a:solidFill>
              </a:rPr>
              <a:t>.</a:t>
            </a:r>
          </a:p>
          <a:p>
            <a:pPr marL="514350" indent="-514350">
              <a:buFont typeface="Wingdings" pitchFamily="2" charset="2"/>
              <a:buChar char="v"/>
            </a:pPr>
            <a:r>
              <a:rPr lang="en-US" dirty="0" smtClean="0">
                <a:solidFill>
                  <a:schemeClr val="tx1"/>
                </a:solidFill>
              </a:rPr>
              <a:t>Discuss the dynamic mode of operation for </a:t>
            </a:r>
            <a:r>
              <a:rPr lang="en-US" dirty="0" err="1" smtClean="0">
                <a:solidFill>
                  <a:schemeClr val="tx1"/>
                </a:solidFill>
              </a:rPr>
              <a:t>microcantilevers</a:t>
            </a:r>
            <a:r>
              <a:rPr lang="en-US" dirty="0" smtClean="0">
                <a:solidFill>
                  <a:schemeClr val="tx1"/>
                </a:solidFill>
              </a:rPr>
              <a:t>.</a:t>
            </a:r>
          </a:p>
          <a:p>
            <a:pPr marL="514350" indent="-514350">
              <a:buFont typeface="Wingdings" pitchFamily="2" charset="2"/>
              <a:buChar char="v"/>
            </a:pPr>
            <a:r>
              <a:rPr lang="en-US" dirty="0" smtClean="0">
                <a:solidFill>
                  <a:schemeClr val="tx1"/>
                </a:solidFill>
              </a:rPr>
              <a:t>Discuss the differences in the operation of </a:t>
            </a:r>
            <a:r>
              <a:rPr lang="en-US" dirty="0" err="1" smtClean="0">
                <a:solidFill>
                  <a:schemeClr val="tx1"/>
                </a:solidFill>
              </a:rPr>
              <a:t>macrocantilevers</a:t>
            </a:r>
            <a:r>
              <a:rPr lang="en-US" dirty="0" smtClean="0">
                <a:solidFill>
                  <a:schemeClr val="tx1"/>
                </a:solidFill>
              </a:rPr>
              <a:t> and </a:t>
            </a:r>
            <a:r>
              <a:rPr lang="en-US" dirty="0" err="1" smtClean="0">
                <a:solidFill>
                  <a:schemeClr val="tx1"/>
                </a:solidFill>
              </a:rPr>
              <a:t>microcantilevers</a:t>
            </a:r>
            <a:r>
              <a:rPr lang="en-US" dirty="0" smtClean="0">
                <a:solidFill>
                  <a:schemeClr val="tx1"/>
                </a:solidFill>
              </a:rPr>
              <a:t>.</a:t>
            </a:r>
          </a:p>
          <a:p>
            <a:pPr marL="514350" indent="-514350">
              <a:buFont typeface="Wingdings" pitchFamily="2" charset="2"/>
              <a:buChar char="v"/>
            </a:pPr>
            <a:endParaRPr lang="en-US" dirty="0">
              <a:solidFill>
                <a:schemeClr val="tx1"/>
              </a:solidFill>
            </a:endParaRPr>
          </a:p>
        </p:txBody>
      </p:sp>
      <p:sp>
        <p:nvSpPr>
          <p:cNvPr id="3" name="Title 2"/>
          <p:cNvSpPr>
            <a:spLocks noGrp="1"/>
          </p:cNvSpPr>
          <p:nvPr>
            <p:ph type="title"/>
          </p:nvPr>
        </p:nvSpPr>
        <p:spPr/>
        <p:txBody>
          <a:bodyPr/>
          <a:lstStyle/>
          <a:p>
            <a:r>
              <a:rPr lang="en-US" dirty="0" smtClean="0"/>
              <a:t>Objectives</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 What Do You Think?</a:t>
            </a:r>
            <a:endParaRPr lang="en-US" dirty="0"/>
          </a:p>
        </p:txBody>
      </p:sp>
      <p:sp>
        <p:nvSpPr>
          <p:cNvPr id="3" name="Content Placeholder 2"/>
          <p:cNvSpPr>
            <a:spLocks noGrp="1"/>
          </p:cNvSpPr>
          <p:nvPr>
            <p:ph sz="quarter" idx="1"/>
          </p:nvPr>
        </p:nvSpPr>
        <p:spPr>
          <a:xfrm>
            <a:off x="612648" y="1477536"/>
            <a:ext cx="8153400" cy="5146287"/>
          </a:xfrm>
        </p:spPr>
        <p:txBody>
          <a:bodyPr>
            <a:normAutofit/>
          </a:bodyPr>
          <a:lstStyle/>
          <a:p>
            <a:pPr marL="457200" indent="-457200">
              <a:lnSpc>
                <a:spcPct val="110000"/>
              </a:lnSpc>
              <a:spcBef>
                <a:spcPts val="0"/>
              </a:spcBef>
              <a:buClr>
                <a:schemeClr val="tx1"/>
              </a:buClr>
              <a:defRPr/>
            </a:pPr>
            <a:r>
              <a:rPr lang="en-US" sz="2400" dirty="0" smtClean="0">
                <a:latin typeface="Arial"/>
              </a:rPr>
              <a:t>Which yields the higher </a:t>
            </a:r>
            <a:r>
              <a:rPr lang="en-US" sz="2400" dirty="0" smtClean="0">
                <a:latin typeface="Arial"/>
              </a:rPr>
              <a:t>frequency </a:t>
            </a:r>
            <a:r>
              <a:rPr lang="en-US" sz="2400" dirty="0" smtClean="0">
                <a:latin typeface="Arial"/>
              </a:rPr>
              <a:t>– a lower mass or a higher mass cantilever?</a:t>
            </a:r>
          </a:p>
          <a:p>
            <a:pPr marL="457200" indent="-457200">
              <a:lnSpc>
                <a:spcPct val="110000"/>
              </a:lnSpc>
              <a:spcBef>
                <a:spcPts val="0"/>
              </a:spcBef>
              <a:buClr>
                <a:schemeClr val="tx1"/>
              </a:buClr>
              <a:defRPr/>
            </a:pPr>
            <a:endParaRPr lang="en-US" sz="2400" dirty="0" smtClean="0">
              <a:latin typeface="Arial"/>
            </a:endParaRPr>
          </a:p>
          <a:p>
            <a:pPr marL="457200" indent="-457200">
              <a:lnSpc>
                <a:spcPct val="110000"/>
              </a:lnSpc>
              <a:spcBef>
                <a:spcPts val="0"/>
              </a:spcBef>
              <a:buClr>
                <a:schemeClr val="tx1"/>
              </a:buClr>
              <a:defRPr/>
            </a:pPr>
            <a:r>
              <a:rPr lang="en-US" sz="2400" dirty="0" smtClean="0">
                <a:latin typeface="Arial"/>
              </a:rPr>
              <a:t>Which yields the higher frequency – a short cantilever or a long cantilever?</a:t>
            </a:r>
          </a:p>
          <a:p>
            <a:pPr marL="457200" indent="-457200">
              <a:lnSpc>
                <a:spcPct val="110000"/>
              </a:lnSpc>
              <a:spcBef>
                <a:spcPts val="0"/>
              </a:spcBef>
              <a:buClr>
                <a:schemeClr val="tx1"/>
              </a:buClr>
              <a:defRPr/>
            </a:pPr>
            <a:endParaRPr lang="en-US" sz="2400" dirty="0" smtClean="0">
              <a:latin typeface="Arial"/>
            </a:endParaRPr>
          </a:p>
          <a:p>
            <a:pPr marL="457200" indent="-457200">
              <a:lnSpc>
                <a:spcPct val="110000"/>
              </a:lnSpc>
              <a:spcBef>
                <a:spcPts val="0"/>
              </a:spcBef>
              <a:buClr>
                <a:schemeClr val="tx1"/>
              </a:buClr>
              <a:defRPr/>
            </a:pPr>
            <a:r>
              <a:rPr lang="en-US" sz="2400" dirty="0" smtClean="0">
                <a:latin typeface="Arial"/>
              </a:rPr>
              <a:t>Which yields the higher frequency – a thin cantilever or a thick cantilever?</a:t>
            </a:r>
          </a:p>
          <a:p>
            <a:pPr marL="457200" indent="-457200">
              <a:lnSpc>
                <a:spcPct val="110000"/>
              </a:lnSpc>
              <a:spcBef>
                <a:spcPts val="0"/>
              </a:spcBef>
              <a:buClr>
                <a:schemeClr val="tx1"/>
              </a:buClr>
              <a:defRPr/>
            </a:pPr>
            <a:endParaRPr lang="en-US" sz="2400" dirty="0" smtClean="0">
              <a:latin typeface="Arial"/>
            </a:endParaRPr>
          </a:p>
          <a:p>
            <a:pPr marL="457200" indent="-457200">
              <a:lnSpc>
                <a:spcPct val="110000"/>
              </a:lnSpc>
              <a:spcBef>
                <a:spcPts val="0"/>
              </a:spcBef>
              <a:buClr>
                <a:schemeClr val="tx1"/>
              </a:buClr>
              <a:defRPr/>
            </a:pPr>
            <a:r>
              <a:rPr lang="en-US" sz="2400" dirty="0" smtClean="0">
                <a:latin typeface="Arial"/>
              </a:rPr>
              <a:t>Which cantilever material yields a higher frequency – wood or metal?  (Assume the same cantilever dimensions)</a:t>
            </a:r>
          </a:p>
        </p:txBody>
      </p:sp>
    </p:spTree>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 What Do You Think?</a:t>
            </a:r>
            <a:endParaRPr lang="en-US" dirty="0"/>
          </a:p>
        </p:txBody>
      </p:sp>
      <p:sp>
        <p:nvSpPr>
          <p:cNvPr id="3" name="Content Placeholder 2"/>
          <p:cNvSpPr>
            <a:spLocks noGrp="1"/>
          </p:cNvSpPr>
          <p:nvPr>
            <p:ph sz="quarter" idx="1"/>
          </p:nvPr>
        </p:nvSpPr>
        <p:spPr>
          <a:xfrm>
            <a:off x="612648" y="1477537"/>
            <a:ext cx="8153400" cy="5168590"/>
          </a:xfrm>
        </p:spPr>
        <p:txBody>
          <a:bodyPr>
            <a:normAutofit lnSpcReduction="10000"/>
          </a:bodyPr>
          <a:lstStyle/>
          <a:p>
            <a:pPr marL="457200" indent="-457200">
              <a:lnSpc>
                <a:spcPct val="110000"/>
              </a:lnSpc>
              <a:spcBef>
                <a:spcPts val="0"/>
              </a:spcBef>
              <a:buClr>
                <a:schemeClr val="tx1"/>
              </a:buClr>
              <a:defRPr/>
            </a:pPr>
            <a:r>
              <a:rPr lang="en-US" sz="2400" dirty="0" smtClean="0">
                <a:latin typeface="Arial"/>
              </a:rPr>
              <a:t>Which yields the higher frequency – a lower mass or a higher mass cantilever?</a:t>
            </a:r>
          </a:p>
          <a:p>
            <a:pPr marL="730250" lvl="2" indent="-273050">
              <a:lnSpc>
                <a:spcPct val="110000"/>
              </a:lnSpc>
              <a:spcBef>
                <a:spcPts val="0"/>
              </a:spcBef>
              <a:buClr>
                <a:schemeClr val="tx1"/>
              </a:buClr>
              <a:buFont typeface="Wingdings" pitchFamily="2" charset="2"/>
              <a:buChar char="q"/>
              <a:defRPr/>
            </a:pPr>
            <a:r>
              <a:rPr lang="en-US" sz="2400" i="1" dirty="0" smtClean="0">
                <a:solidFill>
                  <a:schemeClr val="bg1">
                    <a:lumMod val="50000"/>
                  </a:schemeClr>
                </a:solidFill>
                <a:effectLst>
                  <a:outerShdw blurRad="38100" dist="38100" dir="2700000" algn="tl">
                    <a:srgbClr val="000000">
                      <a:alpha val="43137"/>
                    </a:srgbClr>
                  </a:outerShdw>
                </a:effectLst>
                <a:latin typeface="Arial"/>
              </a:rPr>
              <a:t>Lower Mass</a:t>
            </a:r>
          </a:p>
          <a:p>
            <a:pPr marL="457200" indent="-457200">
              <a:lnSpc>
                <a:spcPct val="110000"/>
              </a:lnSpc>
              <a:spcBef>
                <a:spcPts val="0"/>
              </a:spcBef>
              <a:buClr>
                <a:schemeClr val="tx1"/>
              </a:buClr>
              <a:defRPr/>
            </a:pPr>
            <a:r>
              <a:rPr lang="en-US" sz="2400" dirty="0" smtClean="0">
                <a:latin typeface="Arial"/>
              </a:rPr>
              <a:t>Which yields the higher frequency – a short cantilever or a long cantilever?</a:t>
            </a:r>
          </a:p>
          <a:p>
            <a:pPr marL="730250" lvl="2" indent="-273050">
              <a:lnSpc>
                <a:spcPct val="110000"/>
              </a:lnSpc>
              <a:spcBef>
                <a:spcPts val="0"/>
              </a:spcBef>
              <a:buClr>
                <a:schemeClr val="tx1"/>
              </a:buClr>
              <a:buFont typeface="Wingdings" pitchFamily="2" charset="2"/>
              <a:buChar char="q"/>
              <a:defRPr/>
            </a:pPr>
            <a:r>
              <a:rPr lang="en-US" sz="2400" i="1" dirty="0" smtClean="0">
                <a:solidFill>
                  <a:schemeClr val="bg1">
                    <a:lumMod val="50000"/>
                  </a:schemeClr>
                </a:solidFill>
                <a:effectLst>
                  <a:outerShdw blurRad="38100" dist="38100" dir="2700000" algn="tl">
                    <a:srgbClr val="000000">
                      <a:alpha val="43137"/>
                    </a:srgbClr>
                  </a:outerShdw>
                </a:effectLst>
                <a:latin typeface="Arial"/>
              </a:rPr>
              <a:t>Short Cantilever</a:t>
            </a:r>
          </a:p>
          <a:p>
            <a:pPr marL="457200" indent="-457200">
              <a:lnSpc>
                <a:spcPct val="110000"/>
              </a:lnSpc>
              <a:spcBef>
                <a:spcPts val="0"/>
              </a:spcBef>
              <a:buClr>
                <a:schemeClr val="tx1"/>
              </a:buClr>
              <a:defRPr/>
            </a:pPr>
            <a:r>
              <a:rPr lang="en-US" sz="2400" dirty="0" smtClean="0">
                <a:latin typeface="Arial"/>
              </a:rPr>
              <a:t>Which yields the higher frequency – a thin cantilever or a thick cantilever?</a:t>
            </a:r>
          </a:p>
          <a:p>
            <a:pPr marL="730250" lvl="2" indent="-273050">
              <a:lnSpc>
                <a:spcPct val="110000"/>
              </a:lnSpc>
              <a:spcBef>
                <a:spcPts val="0"/>
              </a:spcBef>
              <a:buClr>
                <a:schemeClr val="tx1"/>
              </a:buClr>
              <a:buFont typeface="Wingdings" pitchFamily="2" charset="2"/>
              <a:buChar char="q"/>
              <a:defRPr/>
            </a:pPr>
            <a:r>
              <a:rPr lang="en-US" sz="2400" i="1" dirty="0" smtClean="0">
                <a:solidFill>
                  <a:schemeClr val="bg1">
                    <a:lumMod val="50000"/>
                  </a:schemeClr>
                </a:solidFill>
                <a:effectLst>
                  <a:outerShdw blurRad="38100" dist="38100" dir="2700000" algn="tl">
                    <a:srgbClr val="000000">
                      <a:alpha val="43137"/>
                    </a:srgbClr>
                  </a:outerShdw>
                </a:effectLst>
                <a:latin typeface="Arial"/>
              </a:rPr>
              <a:t>Thin Cantilever</a:t>
            </a:r>
          </a:p>
          <a:p>
            <a:pPr marL="457200" indent="-457200">
              <a:lnSpc>
                <a:spcPct val="110000"/>
              </a:lnSpc>
              <a:spcBef>
                <a:spcPts val="0"/>
              </a:spcBef>
              <a:buClr>
                <a:schemeClr val="tx1"/>
              </a:buClr>
              <a:defRPr/>
            </a:pPr>
            <a:r>
              <a:rPr lang="en-US" sz="2400" dirty="0" smtClean="0">
                <a:latin typeface="Arial"/>
              </a:rPr>
              <a:t>Which cantilever material yields a higher frequency – wood or metal?  (Assume the same cantilever dimensions)</a:t>
            </a:r>
          </a:p>
          <a:p>
            <a:pPr marL="730250" lvl="2" indent="-273050">
              <a:lnSpc>
                <a:spcPct val="110000"/>
              </a:lnSpc>
              <a:spcBef>
                <a:spcPts val="0"/>
              </a:spcBef>
              <a:buClr>
                <a:schemeClr val="tx1"/>
              </a:buClr>
              <a:buFont typeface="Wingdings" pitchFamily="2" charset="2"/>
              <a:buChar char="q"/>
              <a:defRPr/>
            </a:pPr>
            <a:r>
              <a:rPr lang="en-US" sz="2400" i="1" dirty="0" smtClean="0">
                <a:solidFill>
                  <a:schemeClr val="bg1">
                    <a:lumMod val="50000"/>
                  </a:schemeClr>
                </a:solidFill>
                <a:effectLst>
                  <a:outerShdw blurRad="38100" dist="38100" dir="2700000" algn="tl">
                    <a:srgbClr val="000000">
                      <a:alpha val="43137"/>
                    </a:srgbClr>
                  </a:outerShdw>
                </a:effectLst>
                <a:latin typeface="Arial"/>
              </a:rPr>
              <a:t>Wood</a:t>
            </a:r>
            <a:endParaRPr lang="en-US" sz="2400" dirty="0" smtClean="0">
              <a:solidFill>
                <a:schemeClr val="bg1">
                  <a:lumMod val="50000"/>
                </a:schemeClr>
              </a:solidFill>
              <a:effectLst>
                <a:outerShdw blurRad="38100" dist="38100" dir="2700000" algn="tl">
                  <a:srgbClr val="000000">
                    <a:alpha val="43137"/>
                  </a:srgbClr>
                </a:outerShdw>
              </a:effectLst>
              <a:latin typeface="Arial"/>
            </a:endParaRPr>
          </a:p>
          <a:p>
            <a:pPr>
              <a:buNone/>
            </a:pPr>
            <a:endParaRPr lang="en-US" dirty="0"/>
          </a:p>
        </p:txBody>
      </p:sp>
    </p:spTree>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Applications of Dynamic Transducers</a:t>
            </a:r>
            <a:endParaRPr lang="en-US" dirty="0"/>
          </a:p>
        </p:txBody>
      </p:sp>
      <p:sp>
        <p:nvSpPr>
          <p:cNvPr id="3" name="Content Placeholder 2"/>
          <p:cNvSpPr>
            <a:spLocks noGrp="1"/>
          </p:cNvSpPr>
          <p:nvPr>
            <p:ph sz="quarter" idx="1"/>
          </p:nvPr>
        </p:nvSpPr>
        <p:spPr>
          <a:xfrm>
            <a:off x="612648" y="1600200"/>
            <a:ext cx="4762240" cy="5057078"/>
          </a:xfrm>
        </p:spPr>
        <p:txBody>
          <a:bodyPr>
            <a:normAutofit fontScale="77500" lnSpcReduction="20000"/>
          </a:bodyPr>
          <a:lstStyle/>
          <a:p>
            <a:pPr marL="0" indent="0">
              <a:lnSpc>
                <a:spcPct val="120000"/>
              </a:lnSpc>
              <a:spcBef>
                <a:spcPts val="600"/>
              </a:spcBef>
              <a:buNone/>
            </a:pPr>
            <a:r>
              <a:rPr lang="en-US" sz="3200" dirty="0"/>
              <a:t>U</a:t>
            </a:r>
            <a:r>
              <a:rPr lang="en-US" sz="3200" dirty="0" smtClean="0"/>
              <a:t>sed </a:t>
            </a:r>
            <a:r>
              <a:rPr lang="en-US" sz="3200" dirty="0" smtClean="0"/>
              <a:t>as the </a:t>
            </a:r>
            <a:r>
              <a:rPr lang="en-US" sz="3200" dirty="0" smtClean="0"/>
              <a:t>transducers </a:t>
            </a:r>
            <a:r>
              <a:rPr lang="en-US" sz="3200" dirty="0" smtClean="0"/>
              <a:t>for CSAs.  </a:t>
            </a:r>
          </a:p>
          <a:p>
            <a:pPr marL="0" indent="0">
              <a:lnSpc>
                <a:spcPct val="120000"/>
              </a:lnSpc>
              <a:spcBef>
                <a:spcPts val="600"/>
              </a:spcBef>
              <a:buNone/>
            </a:pPr>
            <a:r>
              <a:rPr lang="en-US" sz="3200" dirty="0" smtClean="0"/>
              <a:t>As more and more target </a:t>
            </a:r>
            <a:r>
              <a:rPr lang="en-US" sz="3200" dirty="0" smtClean="0"/>
              <a:t>materials attach </a:t>
            </a:r>
            <a:r>
              <a:rPr lang="en-US" sz="3200" dirty="0" smtClean="0"/>
              <a:t>to the </a:t>
            </a:r>
            <a:r>
              <a:rPr lang="en-US" sz="3200" dirty="0" smtClean="0"/>
              <a:t>surfaces, </a:t>
            </a:r>
            <a:r>
              <a:rPr lang="en-US" sz="3200" dirty="0" smtClean="0"/>
              <a:t>the </a:t>
            </a:r>
            <a:r>
              <a:rPr lang="en-US" sz="3200" dirty="0" smtClean="0"/>
              <a:t>cantilevers gain </a:t>
            </a:r>
            <a:r>
              <a:rPr lang="en-US" sz="3200" dirty="0" smtClean="0"/>
              <a:t>mass.</a:t>
            </a:r>
          </a:p>
          <a:p>
            <a:pPr marL="0" indent="0">
              <a:lnSpc>
                <a:spcPct val="120000"/>
              </a:lnSpc>
              <a:spcBef>
                <a:spcPts val="600"/>
              </a:spcBef>
              <a:buNone/>
            </a:pPr>
            <a:r>
              <a:rPr lang="en-US" sz="3200" dirty="0" smtClean="0"/>
              <a:t>As the </a:t>
            </a:r>
            <a:r>
              <a:rPr lang="en-US" sz="3200" dirty="0" smtClean="0"/>
              <a:t>mass of a cantilever </a:t>
            </a:r>
            <a:r>
              <a:rPr lang="en-US" sz="3200" dirty="0" smtClean="0"/>
              <a:t>increases, </a:t>
            </a:r>
            <a:r>
              <a:rPr lang="en-US" sz="3200" dirty="0" smtClean="0"/>
              <a:t>its </a:t>
            </a:r>
            <a:r>
              <a:rPr lang="en-US" sz="3200" dirty="0" smtClean="0"/>
              <a:t>resonant frequency </a:t>
            </a:r>
            <a:r>
              <a:rPr lang="en-US" sz="3200" dirty="0" smtClean="0"/>
              <a:t>decreases</a:t>
            </a:r>
            <a:r>
              <a:rPr lang="en-US" sz="3200" dirty="0" smtClean="0"/>
              <a:t>. </a:t>
            </a:r>
          </a:p>
          <a:p>
            <a:pPr marL="0" indent="0">
              <a:lnSpc>
                <a:spcPct val="120000"/>
              </a:lnSpc>
              <a:spcBef>
                <a:spcPts val="600"/>
              </a:spcBef>
              <a:buNone/>
            </a:pPr>
            <a:r>
              <a:rPr lang="en-US" sz="3200" dirty="0" smtClean="0"/>
              <a:t>The greater the frequency shift, the greater the amount of accumulated mass.</a:t>
            </a:r>
          </a:p>
          <a:p>
            <a:pPr>
              <a:buNone/>
            </a:pPr>
            <a:endParaRPr lang="en-US" dirty="0"/>
          </a:p>
        </p:txBody>
      </p:sp>
      <p:pic>
        <p:nvPicPr>
          <p:cNvPr id="4" name="Picture 4" descr="Cantilever_pic_03-fr.jpg"/>
          <p:cNvPicPr>
            <a:picLocks noChangeAspect="1"/>
          </p:cNvPicPr>
          <p:nvPr>
            <p:custDataLst>
              <p:tags r:id="rId1"/>
            </p:custDataLst>
          </p:nvPr>
        </p:nvPicPr>
        <p:blipFill>
          <a:blip r:embed="rId4"/>
          <a:srcRect/>
          <a:stretch>
            <a:fillRect/>
          </a:stretch>
        </p:blipFill>
        <p:spPr bwMode="auto">
          <a:xfrm>
            <a:off x="5563530" y="1646161"/>
            <a:ext cx="3386138" cy="2309812"/>
          </a:xfrm>
          <a:prstGeom prst="rect">
            <a:avLst/>
          </a:prstGeom>
          <a:ln>
            <a:noFill/>
          </a:ln>
          <a:effectLst>
            <a:outerShdw blurRad="292100" dist="139700" dir="2700000" algn="tl" rotWithShape="0">
              <a:srgbClr val="333333">
                <a:alpha val="65000"/>
              </a:srgbClr>
            </a:outerShdw>
          </a:effectLst>
        </p:spPr>
      </p:pic>
      <p:sp>
        <p:nvSpPr>
          <p:cNvPr id="5" name="CaptionText"/>
          <p:cNvSpPr txBox="1">
            <a:spLocks noChangeArrowheads="1"/>
          </p:cNvSpPr>
          <p:nvPr>
            <p:custDataLst>
              <p:tags r:id="rId2"/>
            </p:custDataLst>
          </p:nvPr>
        </p:nvSpPr>
        <p:spPr bwMode="auto">
          <a:xfrm>
            <a:off x="5910844" y="4197737"/>
            <a:ext cx="3048000" cy="261938"/>
          </a:xfrm>
          <a:prstGeom prst="rect">
            <a:avLst/>
          </a:prstGeom>
          <a:noFill/>
          <a:ln w="9525">
            <a:noFill/>
            <a:miter lim="800000"/>
            <a:headEnd/>
            <a:tailEnd/>
          </a:ln>
        </p:spPr>
        <p:txBody>
          <a:bodyPr>
            <a:spAutoFit/>
          </a:bodyPr>
          <a:lstStyle/>
          <a:p>
            <a:pPr algn="r">
              <a:spcAft>
                <a:spcPts val="100"/>
              </a:spcAft>
            </a:pPr>
            <a:r>
              <a:rPr lang="en-US" sz="1100" b="1" i="1" dirty="0"/>
              <a:t>Dynamic Mode Microcantilevers</a:t>
            </a:r>
          </a:p>
        </p:txBody>
      </p:sp>
      <p:sp>
        <p:nvSpPr>
          <p:cNvPr id="6" name="TextBox 5"/>
          <p:cNvSpPr txBox="1"/>
          <p:nvPr/>
        </p:nvSpPr>
        <p:spPr>
          <a:xfrm>
            <a:off x="5754030" y="4939990"/>
            <a:ext cx="2543645" cy="707886"/>
          </a:xfrm>
          <a:prstGeom prst="rect">
            <a:avLst/>
          </a:prstGeom>
          <a:noFill/>
        </p:spPr>
        <p:txBody>
          <a:bodyPr wrap="none" rtlCol="0">
            <a:spAutoFit/>
          </a:bodyPr>
          <a:lstStyle/>
          <a:p>
            <a:r>
              <a:rPr lang="en-US" sz="2000" i="1" dirty="0" smtClean="0"/>
              <a:t>Let’s see how this works.</a:t>
            </a:r>
          </a:p>
          <a:p>
            <a:r>
              <a:rPr lang="en-US" sz="2000" i="1" dirty="0" smtClean="0"/>
              <a:t>Next slide</a:t>
            </a:r>
            <a:endParaRPr lang="en-US" sz="2000" i="1" dirty="0"/>
          </a:p>
        </p:txBody>
      </p:sp>
    </p:spTree>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Dynamic Cantilevers in Action</a:t>
            </a:r>
            <a:endParaRPr lang="en-US" dirty="0"/>
          </a:p>
        </p:txBody>
      </p:sp>
      <p:pic>
        <p:nvPicPr>
          <p:cNvPr id="4" name="Content Placeholder 3" descr="Screenshot 2014-06-14 21.23.35.png">
            <a:hlinkClick r:id="rId2"/>
          </p:cNvPr>
          <p:cNvPicPr>
            <a:picLocks noGrp="1" noChangeAspect="1"/>
          </p:cNvPicPr>
          <p:nvPr>
            <p:ph sz="quarter" idx="1"/>
          </p:nvPr>
        </p:nvPicPr>
        <p:blipFill>
          <a:blip r:embed="rId3">
            <a:extLst>
              <a:ext uri="{28A0092B-C50C-407E-A947-70E740481C1C}">
                <a14:useLocalDpi xmlns:a14="http://schemas.microsoft.com/office/drawing/2010/main" val="0"/>
              </a:ext>
            </a:extLst>
          </a:blip>
          <a:srcRect t="7776" b="7776"/>
          <a:stretch>
            <a:fillRect/>
          </a:stretch>
        </p:blipFill>
        <p:spPr/>
      </p:pic>
      <p:sp>
        <p:nvSpPr>
          <p:cNvPr id="6" name="TextBox 5"/>
          <p:cNvSpPr txBox="1"/>
          <p:nvPr/>
        </p:nvSpPr>
        <p:spPr>
          <a:xfrm>
            <a:off x="1568823" y="6230471"/>
            <a:ext cx="5483412" cy="369332"/>
          </a:xfrm>
          <a:prstGeom prst="rect">
            <a:avLst/>
          </a:prstGeom>
          <a:noFill/>
        </p:spPr>
        <p:txBody>
          <a:bodyPr wrap="square" rtlCol="0">
            <a:spAutoFit/>
          </a:bodyPr>
          <a:lstStyle/>
          <a:p>
            <a:r>
              <a:rPr lang="en-US" dirty="0" smtClean="0"/>
              <a:t>Cantilever Animation – Microsystems Education YouTube</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Atomic Force Microscope</a:t>
            </a:r>
            <a:endParaRPr lang="en-US" dirty="0"/>
          </a:p>
        </p:txBody>
      </p:sp>
      <p:sp>
        <p:nvSpPr>
          <p:cNvPr id="3" name="Content Placeholder 2"/>
          <p:cNvSpPr>
            <a:spLocks noGrp="1"/>
          </p:cNvSpPr>
          <p:nvPr>
            <p:ph sz="quarter" idx="1"/>
          </p:nvPr>
        </p:nvSpPr>
        <p:spPr>
          <a:xfrm>
            <a:off x="612648" y="4114800"/>
            <a:ext cx="8153400" cy="2743200"/>
          </a:xfrm>
        </p:spPr>
        <p:txBody>
          <a:bodyPr>
            <a:noAutofit/>
          </a:bodyPr>
          <a:lstStyle/>
          <a:p>
            <a:pPr marL="0" indent="0">
              <a:spcBef>
                <a:spcPts val="600"/>
              </a:spcBef>
              <a:buNone/>
            </a:pPr>
            <a:r>
              <a:rPr lang="en-US" sz="2000" dirty="0" smtClean="0"/>
              <a:t>Both the static and dynamic modes are used in the Atomic Force Microscope (AFM).  In the AFM a </a:t>
            </a:r>
            <a:r>
              <a:rPr lang="en-US" sz="2000" dirty="0" err="1" smtClean="0"/>
              <a:t>microcantilever</a:t>
            </a:r>
            <a:r>
              <a:rPr lang="en-US" sz="2000" dirty="0" smtClean="0"/>
              <a:t> is used to transport a probe or sensor above the surface of a sample</a:t>
            </a:r>
          </a:p>
          <a:p>
            <a:pPr marL="0" indent="0">
              <a:buNone/>
            </a:pPr>
            <a:r>
              <a:rPr lang="en-US" sz="2000" dirty="0" smtClean="0"/>
              <a:t>A static operation is called the "contact mode".  </a:t>
            </a:r>
          </a:p>
          <a:p>
            <a:pPr marL="0" indent="0">
              <a:buNone/>
            </a:pPr>
            <a:r>
              <a:rPr lang="en-US" sz="2000" dirty="0" smtClean="0"/>
              <a:t>A dynamic operation is called the "oscillating mode“ or “tapping mode”. </a:t>
            </a:r>
          </a:p>
          <a:p>
            <a:pPr>
              <a:buNone/>
            </a:pPr>
            <a:endParaRPr lang="en-US" sz="2000" dirty="0"/>
          </a:p>
        </p:txBody>
      </p:sp>
      <p:pic>
        <p:nvPicPr>
          <p:cNvPr id="4" name="Picture 3" descr="AFM-modes.jpg"/>
          <p:cNvPicPr>
            <a:picLocks noChangeAspect="1"/>
          </p:cNvPicPr>
          <p:nvPr>
            <p:custDataLst>
              <p:tags r:id="rId1"/>
            </p:custDataLst>
          </p:nvPr>
        </p:nvPicPr>
        <p:blipFill>
          <a:blip r:embed="rId4"/>
          <a:srcRect/>
          <a:stretch>
            <a:fillRect/>
          </a:stretch>
        </p:blipFill>
        <p:spPr bwMode="auto">
          <a:xfrm>
            <a:off x="1309378" y="1637177"/>
            <a:ext cx="7026275" cy="1817687"/>
          </a:xfrm>
          <a:prstGeom prst="rect">
            <a:avLst/>
          </a:prstGeom>
          <a:ln>
            <a:noFill/>
          </a:ln>
          <a:effectLst>
            <a:outerShdw blurRad="292100" dist="139700" dir="2700000" algn="tl" rotWithShape="0">
              <a:srgbClr val="333333">
                <a:alpha val="65000"/>
              </a:srgbClr>
            </a:outerShdw>
          </a:effectLst>
        </p:spPr>
      </p:pic>
      <p:sp>
        <p:nvSpPr>
          <p:cNvPr id="5" name="CaptionText"/>
          <p:cNvSpPr txBox="1">
            <a:spLocks noChangeArrowheads="1"/>
          </p:cNvSpPr>
          <p:nvPr>
            <p:custDataLst>
              <p:tags r:id="rId2"/>
            </p:custDataLst>
          </p:nvPr>
        </p:nvSpPr>
        <p:spPr bwMode="auto">
          <a:xfrm>
            <a:off x="2368550" y="3664763"/>
            <a:ext cx="4876800" cy="261937"/>
          </a:xfrm>
          <a:prstGeom prst="rect">
            <a:avLst/>
          </a:prstGeom>
          <a:noFill/>
          <a:ln w="9525">
            <a:noFill/>
            <a:miter lim="800000"/>
            <a:headEnd/>
            <a:tailEnd/>
          </a:ln>
        </p:spPr>
        <p:txBody>
          <a:bodyPr>
            <a:spAutoFit/>
          </a:bodyPr>
          <a:lstStyle/>
          <a:p>
            <a:pPr algn="ctr">
              <a:spcAft>
                <a:spcPts val="100"/>
              </a:spcAft>
            </a:pPr>
            <a:r>
              <a:rPr lang="en-US" sz="1100" b="1" i="1"/>
              <a:t>AFM - Static and Dynamic Modes of Operation</a:t>
            </a:r>
          </a:p>
        </p:txBody>
      </p:sp>
    </p:spTree>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Little Theory About AFMs</a:t>
            </a:r>
            <a:endParaRPr lang="en-US" dirty="0"/>
          </a:p>
        </p:txBody>
      </p:sp>
      <p:sp>
        <p:nvSpPr>
          <p:cNvPr id="3" name="Content Placeholder 2"/>
          <p:cNvSpPr>
            <a:spLocks noGrp="1"/>
          </p:cNvSpPr>
          <p:nvPr>
            <p:ph sz="quarter" idx="1"/>
          </p:nvPr>
        </p:nvSpPr>
        <p:spPr/>
        <p:txBody>
          <a:bodyPr>
            <a:noAutofit/>
          </a:bodyPr>
          <a:lstStyle/>
          <a:p>
            <a:pPr marL="0" indent="0">
              <a:spcBef>
                <a:spcPts val="1200"/>
              </a:spcBef>
              <a:buNone/>
            </a:pPr>
            <a:r>
              <a:rPr lang="en-US" sz="2000" dirty="0" smtClean="0"/>
              <a:t>For the </a:t>
            </a:r>
            <a:r>
              <a:rPr lang="en-US" sz="2000" dirty="0" smtClean="0"/>
              <a:t>microcantilever in an AFM to have the </a:t>
            </a:r>
            <a:r>
              <a:rPr lang="en-US" sz="2000" dirty="0" smtClean="0"/>
              <a:t>sensitivity needed </a:t>
            </a:r>
            <a:r>
              <a:rPr lang="en-US" sz="2000" dirty="0" smtClean="0"/>
              <a:t>to map a surface on the nanometer scale, it needs to have a low enough spring constant (k). </a:t>
            </a:r>
          </a:p>
          <a:p>
            <a:pPr marL="0" indent="0">
              <a:spcBef>
                <a:spcPts val="1200"/>
              </a:spcBef>
              <a:buNone/>
            </a:pPr>
            <a:r>
              <a:rPr lang="en-US" sz="2000" dirty="0" smtClean="0"/>
              <a:t>A low spring constant allows </a:t>
            </a:r>
            <a:r>
              <a:rPr lang="en-US" sz="2000" dirty="0" smtClean="0"/>
              <a:t>the microcantilever </a:t>
            </a:r>
            <a:r>
              <a:rPr lang="en-US" sz="2000" dirty="0" smtClean="0"/>
              <a:t>to respond to very small forces.  </a:t>
            </a:r>
          </a:p>
          <a:p>
            <a:pPr marL="0" indent="0">
              <a:spcBef>
                <a:spcPts val="1200"/>
              </a:spcBef>
              <a:buNone/>
            </a:pPr>
            <a:r>
              <a:rPr lang="en-US" sz="2000" dirty="0" smtClean="0"/>
              <a:t>The </a:t>
            </a:r>
            <a:r>
              <a:rPr lang="en-US" sz="2000" dirty="0" smtClean="0"/>
              <a:t>microcantilever </a:t>
            </a:r>
            <a:r>
              <a:rPr lang="en-US" sz="2000" dirty="0" smtClean="0"/>
              <a:t>must also have a high resonant frequency so that it does not begin to oscillate on its own.</a:t>
            </a:r>
          </a:p>
          <a:p>
            <a:pPr marL="0" indent="0">
              <a:spcBef>
                <a:spcPts val="1200"/>
              </a:spcBef>
              <a:buNone/>
            </a:pPr>
            <a:r>
              <a:rPr lang="en-US" sz="2000" dirty="0" smtClean="0"/>
              <a:t>If the spring constant is too high or the resonant frequency too low, an AFM's cantilever would not be sensitive enough to the surface variations and would provide noisy data.  The tip could also come in contact with the sample's surface, damaging the surface.</a:t>
            </a:r>
          </a:p>
          <a:p>
            <a:pPr>
              <a:buNone/>
            </a:pPr>
            <a:endParaRPr lang="en-US" sz="2000" dirty="0"/>
          </a:p>
        </p:txBody>
      </p:sp>
    </p:spTree>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 AFM’s Spring Constant</a:t>
            </a:r>
            <a:endParaRPr lang="en-US" dirty="0"/>
          </a:p>
        </p:txBody>
      </p:sp>
      <p:sp>
        <p:nvSpPr>
          <p:cNvPr id="3" name="Content Placeholder 2"/>
          <p:cNvSpPr>
            <a:spLocks noGrp="1"/>
          </p:cNvSpPr>
          <p:nvPr>
            <p:ph sz="quarter" idx="1"/>
          </p:nvPr>
        </p:nvSpPr>
        <p:spPr/>
        <p:txBody>
          <a:bodyPr>
            <a:normAutofit/>
          </a:bodyPr>
          <a:lstStyle/>
          <a:p>
            <a:pPr marL="514350" indent="-514350">
              <a:spcBef>
                <a:spcPts val="1200"/>
              </a:spcBef>
              <a:buClr>
                <a:schemeClr val="tx1"/>
              </a:buClr>
            </a:pPr>
            <a:r>
              <a:rPr lang="en-US" sz="2000" dirty="0" smtClean="0"/>
              <a:t>The spring constant for an AFM microcantilever is about 0.1 N/m.  </a:t>
            </a:r>
          </a:p>
          <a:p>
            <a:pPr marL="514350" indent="-514350">
              <a:spcBef>
                <a:spcPts val="1200"/>
              </a:spcBef>
              <a:buClr>
                <a:schemeClr val="tx1"/>
              </a:buClr>
            </a:pPr>
            <a:r>
              <a:rPr lang="en-US" sz="2000" dirty="0" smtClean="0"/>
              <a:t>A Slinky has a spring constant of 1.0 N/m, ten times that of a microcantilever.  </a:t>
            </a:r>
          </a:p>
          <a:p>
            <a:pPr marL="514350" indent="-514350">
              <a:spcBef>
                <a:spcPts val="1200"/>
              </a:spcBef>
              <a:buClr>
                <a:schemeClr val="tx1"/>
              </a:buClr>
            </a:pPr>
            <a:r>
              <a:rPr lang="en-US" sz="2000" dirty="0" smtClean="0"/>
              <a:t>The higher the spring constant (k), the higher the resonant frequency (ω</a:t>
            </a:r>
            <a:r>
              <a:rPr lang="en-US" sz="2000" baseline="-25000" dirty="0" smtClean="0"/>
              <a:t>0</a:t>
            </a:r>
            <a:r>
              <a:rPr lang="en-US" sz="2000" dirty="0" smtClean="0"/>
              <a:t>) for the same mass (m).  </a:t>
            </a:r>
          </a:p>
          <a:p>
            <a:pPr marL="514350" indent="-514350">
              <a:spcBef>
                <a:spcPts val="1200"/>
              </a:spcBef>
              <a:buClr>
                <a:schemeClr val="tx1"/>
              </a:buClr>
            </a:pPr>
            <a:r>
              <a:rPr lang="en-US" sz="2000" dirty="0" smtClean="0"/>
              <a:t>An AFM cantilever has a very small mass (as low as 10</a:t>
            </a:r>
            <a:r>
              <a:rPr lang="en-US" sz="2000" baseline="30000" dirty="0" smtClean="0"/>
              <a:t>-10</a:t>
            </a:r>
            <a:r>
              <a:rPr lang="en-US" sz="2000" dirty="0" smtClean="0"/>
              <a:t> g).  Therefore, with a low mass, an AFM cantilever can still have a high resonant frequency, even though its spring constant is low in comparison. </a:t>
            </a:r>
          </a:p>
          <a:p>
            <a:pPr>
              <a:buNone/>
            </a:pPr>
            <a:endParaRPr lang="en-US" sz="2000" dirty="0"/>
          </a:p>
        </p:txBody>
      </p:sp>
    </p:spTree>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Food For Thought</a:t>
            </a:r>
            <a:endParaRPr lang="en-US" dirty="0"/>
          </a:p>
        </p:txBody>
      </p:sp>
      <p:sp>
        <p:nvSpPr>
          <p:cNvPr id="3" name="Content Placeholder 2"/>
          <p:cNvSpPr>
            <a:spLocks noGrp="1"/>
          </p:cNvSpPr>
          <p:nvPr>
            <p:ph sz="quarter" idx="1"/>
          </p:nvPr>
        </p:nvSpPr>
        <p:spPr>
          <a:xfrm>
            <a:off x="623799" y="1566746"/>
            <a:ext cx="8153400" cy="4495800"/>
          </a:xfrm>
        </p:spPr>
        <p:txBody>
          <a:bodyPr>
            <a:normAutofit/>
          </a:bodyPr>
          <a:lstStyle/>
          <a:p>
            <a:pPr>
              <a:buClr>
                <a:schemeClr val="tx1"/>
              </a:buClr>
            </a:pPr>
            <a:r>
              <a:rPr lang="en-US" sz="2400" i="1" dirty="0" smtClean="0"/>
              <a:t>How are macro-sized cantilevers similar to micro-sized cantilevers?</a:t>
            </a:r>
          </a:p>
          <a:p>
            <a:pPr>
              <a:buClr>
                <a:schemeClr val="tx1"/>
              </a:buClr>
            </a:pPr>
            <a:endParaRPr lang="en-US" sz="2400" i="1" dirty="0" smtClean="0"/>
          </a:p>
          <a:p>
            <a:pPr>
              <a:buClr>
                <a:schemeClr val="tx1"/>
              </a:buClr>
            </a:pPr>
            <a:r>
              <a:rPr lang="en-US" sz="2400" i="1" dirty="0" smtClean="0"/>
              <a:t>How are they different?</a:t>
            </a:r>
          </a:p>
          <a:p>
            <a:pPr>
              <a:buClr>
                <a:schemeClr val="tx1"/>
              </a:buClr>
            </a:pPr>
            <a:endParaRPr lang="en-US" sz="2400" i="1" dirty="0" smtClean="0"/>
          </a:p>
          <a:p>
            <a:pPr>
              <a:buClr>
                <a:schemeClr val="tx1"/>
              </a:buClr>
            </a:pPr>
            <a:r>
              <a:rPr lang="en-US" sz="2400" i="1" dirty="0" smtClean="0"/>
              <a:t>What causes a microcantilever to bend?</a:t>
            </a:r>
          </a:p>
          <a:p>
            <a:pPr>
              <a:buClr>
                <a:schemeClr val="tx1"/>
              </a:buClr>
            </a:pPr>
            <a:endParaRPr lang="en-US" sz="2400" i="1" dirty="0"/>
          </a:p>
        </p:txBody>
      </p:sp>
    </p:spTree>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71600" y="2743200"/>
            <a:ext cx="7482468" cy="3824867"/>
          </a:xfrm>
        </p:spPr>
        <p:txBody>
          <a:bodyPr>
            <a:noAutofit/>
          </a:bodyPr>
          <a:lstStyle/>
          <a:p>
            <a:pPr marL="514350" indent="-514350">
              <a:buFont typeface="Wingdings" pitchFamily="2" charset="2"/>
              <a:buChar char="v"/>
            </a:pPr>
            <a:r>
              <a:rPr lang="en-US" sz="2000" dirty="0" smtClean="0">
                <a:solidFill>
                  <a:schemeClr val="tx1"/>
                </a:solidFill>
              </a:rPr>
              <a:t>Microcantilevers are used </a:t>
            </a:r>
            <a:r>
              <a:rPr lang="en-US" sz="2000" dirty="0" smtClean="0">
                <a:solidFill>
                  <a:schemeClr val="tx1"/>
                </a:solidFill>
              </a:rPr>
              <a:t>in several MEMS </a:t>
            </a:r>
            <a:r>
              <a:rPr lang="en-US" sz="2000" dirty="0" smtClean="0">
                <a:solidFill>
                  <a:schemeClr val="tx1"/>
                </a:solidFill>
              </a:rPr>
              <a:t>applications.  </a:t>
            </a:r>
          </a:p>
          <a:p>
            <a:pPr marL="514350" indent="-514350">
              <a:buFont typeface="Wingdings" pitchFamily="2" charset="2"/>
              <a:buChar char="v"/>
            </a:pPr>
            <a:r>
              <a:rPr lang="en-US" sz="2000" dirty="0" smtClean="0">
                <a:solidFill>
                  <a:schemeClr val="tx1"/>
                </a:solidFill>
              </a:rPr>
              <a:t>The specific application determines </a:t>
            </a:r>
            <a:r>
              <a:rPr lang="en-US" sz="2000" dirty="0" smtClean="0">
                <a:solidFill>
                  <a:schemeClr val="tx1"/>
                </a:solidFill>
              </a:rPr>
              <a:t>the </a:t>
            </a:r>
            <a:r>
              <a:rPr lang="en-US" sz="2000" dirty="0" err="1" smtClean="0">
                <a:solidFill>
                  <a:schemeClr val="tx1"/>
                </a:solidFill>
              </a:rPr>
              <a:t>microcantilever’s</a:t>
            </a:r>
            <a:r>
              <a:rPr lang="en-US" sz="2000" dirty="0" smtClean="0">
                <a:solidFill>
                  <a:schemeClr val="tx1"/>
                </a:solidFill>
              </a:rPr>
              <a:t> </a:t>
            </a:r>
            <a:r>
              <a:rPr lang="en-US" sz="2000" dirty="0" smtClean="0">
                <a:solidFill>
                  <a:schemeClr val="tx1"/>
                </a:solidFill>
              </a:rPr>
              <a:t>dimensions and material.  </a:t>
            </a:r>
          </a:p>
          <a:p>
            <a:pPr marL="514350" indent="-514350">
              <a:buFont typeface="Wingdings" pitchFamily="2" charset="2"/>
              <a:buChar char="v"/>
            </a:pPr>
            <a:r>
              <a:rPr lang="en-US" sz="2000" dirty="0" smtClean="0">
                <a:solidFill>
                  <a:schemeClr val="tx1"/>
                </a:solidFill>
              </a:rPr>
              <a:t>The microcantilever </a:t>
            </a:r>
            <a:r>
              <a:rPr lang="en-US" sz="2000" dirty="0" smtClean="0">
                <a:solidFill>
                  <a:schemeClr val="tx1"/>
                </a:solidFill>
              </a:rPr>
              <a:t>is the corner stone component of microsystems, used in </a:t>
            </a:r>
            <a:r>
              <a:rPr lang="en-US" sz="2000" dirty="0" smtClean="0">
                <a:solidFill>
                  <a:schemeClr val="tx1"/>
                </a:solidFill>
              </a:rPr>
              <a:t>sensor </a:t>
            </a:r>
            <a:r>
              <a:rPr lang="en-US" sz="2000" dirty="0" smtClean="0">
                <a:solidFill>
                  <a:schemeClr val="tx1"/>
                </a:solidFill>
              </a:rPr>
              <a:t>arrays, atomic force microscopes, microswitches, needles and </a:t>
            </a:r>
            <a:r>
              <a:rPr lang="en-US" sz="2000" dirty="0" smtClean="0">
                <a:solidFill>
                  <a:schemeClr val="tx1"/>
                </a:solidFill>
              </a:rPr>
              <a:t>probes and more.</a:t>
            </a:r>
            <a:endParaRPr lang="en-US" sz="2000" dirty="0" smtClean="0">
              <a:solidFill>
                <a:schemeClr val="tx1"/>
              </a:solidFill>
            </a:endParaRPr>
          </a:p>
          <a:p>
            <a:pPr marL="514350" indent="-514350">
              <a:buFont typeface="Wingdings" pitchFamily="2" charset="2"/>
              <a:buChar char="v"/>
            </a:pPr>
            <a:r>
              <a:rPr lang="en-US" sz="2000" dirty="0" smtClean="0">
                <a:solidFill>
                  <a:schemeClr val="tx1"/>
                </a:solidFill>
              </a:rPr>
              <a:t>As transducers microcantilevers are operated in the static and the dynamic modes. </a:t>
            </a:r>
          </a:p>
          <a:p>
            <a:pPr marL="514350" indent="-514350">
              <a:buFont typeface="Wingdings" pitchFamily="2" charset="2"/>
              <a:buChar char="v"/>
            </a:pPr>
            <a:endParaRPr lang="en-US" sz="2000" dirty="0">
              <a:solidFill>
                <a:schemeClr val="tx1"/>
              </a:solidFill>
            </a:endParaRPr>
          </a:p>
        </p:txBody>
      </p:sp>
      <p:sp>
        <p:nvSpPr>
          <p:cNvPr id="3" name="Title 2"/>
          <p:cNvSpPr>
            <a:spLocks noGrp="1"/>
          </p:cNvSpPr>
          <p:nvPr>
            <p:ph type="title"/>
          </p:nvPr>
        </p:nvSpPr>
        <p:spPr/>
        <p:txBody>
          <a:bodyPr/>
          <a:lstStyle/>
          <a:p>
            <a:r>
              <a:rPr lang="en-US" dirty="0" smtClean="0"/>
              <a:t>Summary</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71600" y="2743200"/>
            <a:ext cx="7123113" cy="3657600"/>
          </a:xfrm>
        </p:spPr>
        <p:txBody>
          <a:bodyPr>
            <a:normAutofit fontScale="85000" lnSpcReduction="20000"/>
          </a:bodyPr>
          <a:lstStyle/>
          <a:p>
            <a:pPr algn="ctr"/>
            <a:r>
              <a:rPr lang="en-US" sz="2000" dirty="0"/>
              <a:t>Made possible through grants from the National Science Foundation Department of Undergraduate Education #0830384, 0902411, and 1205138. </a:t>
            </a:r>
          </a:p>
          <a:p>
            <a:pPr algn="ctr"/>
            <a:r>
              <a:rPr lang="en-US" sz="2000" dirty="0"/>
              <a:t>Any opinions, findings and conclusions or recommendations expressed in this material are those of the authors and creators, and do not necessarily reflect the views of the National Science Foundation.</a:t>
            </a:r>
            <a:r>
              <a:rPr lang="en-US" sz="2000" b="1" dirty="0"/>
              <a:t> </a:t>
            </a:r>
            <a:endParaRPr lang="en-US" sz="2000" dirty="0"/>
          </a:p>
          <a:p>
            <a:pPr algn="ctr"/>
            <a:r>
              <a:rPr lang="en-US" sz="2000" dirty="0"/>
              <a:t>Southwest Center for Microsystems Education (SCME) NSF ATE Center</a:t>
            </a:r>
          </a:p>
          <a:p>
            <a:pPr algn="ctr"/>
            <a:r>
              <a:rPr lang="en-US" sz="2000" dirty="0"/>
              <a:t>© 2012 Regents of the University of New Mexico</a:t>
            </a:r>
          </a:p>
          <a:p>
            <a:pPr algn="ctr"/>
            <a:r>
              <a:rPr lang="en-US" sz="2000" dirty="0"/>
              <a:t> </a:t>
            </a:r>
          </a:p>
          <a:p>
            <a:pPr algn="ctr"/>
            <a:r>
              <a:rPr lang="en-US" sz="2000" dirty="0"/>
              <a:t>Content is protected by the CC Attribution Non-Commercial Share Alike license.</a:t>
            </a:r>
          </a:p>
          <a:p>
            <a:pPr algn="ctr"/>
            <a:r>
              <a:rPr lang="en-US" sz="2000" dirty="0"/>
              <a:t> </a:t>
            </a:r>
          </a:p>
          <a:p>
            <a:pPr algn="ctr"/>
            <a:r>
              <a:rPr lang="en-US" sz="2000" dirty="0"/>
              <a:t>Website:  </a:t>
            </a:r>
            <a:r>
              <a:rPr lang="en-US" sz="2000" u="sng" dirty="0">
                <a:hlinkClick r:id="rId3"/>
              </a:rPr>
              <a:t>www.scme-nm.org</a:t>
            </a:r>
            <a:endParaRPr lang="en-US" sz="2000" dirty="0"/>
          </a:p>
        </p:txBody>
      </p:sp>
      <p:sp>
        <p:nvSpPr>
          <p:cNvPr id="3" name="Title 2"/>
          <p:cNvSpPr>
            <a:spLocks noGrp="1"/>
          </p:cNvSpPr>
          <p:nvPr>
            <p:ph type="title"/>
          </p:nvPr>
        </p:nvSpPr>
        <p:spPr/>
        <p:txBody>
          <a:bodyPr/>
          <a:lstStyle/>
          <a:p>
            <a:r>
              <a:rPr lang="en-US" dirty="0" smtClean="0"/>
              <a:t>Acknowledgements</a:t>
            </a:r>
            <a:endParaRPr lang="en-US" dirty="0"/>
          </a:p>
        </p:txBody>
      </p:sp>
      <p:sp>
        <p:nvSpPr>
          <p:cNvPr id="4" name="TextBox 3"/>
          <p:cNvSpPr txBox="1"/>
          <p:nvPr/>
        </p:nvSpPr>
        <p:spPr>
          <a:xfrm>
            <a:off x="97690" y="6411753"/>
            <a:ext cx="1245036" cy="276999"/>
          </a:xfrm>
          <a:prstGeom prst="rect">
            <a:avLst/>
          </a:prstGeom>
          <a:noFill/>
        </p:spPr>
        <p:txBody>
          <a:bodyPr wrap="none" rtlCol="0">
            <a:spAutoFit/>
          </a:bodyPr>
          <a:lstStyle/>
          <a:p>
            <a:r>
              <a:rPr lang="en-US" sz="1200" i="1" dirty="0" smtClean="0"/>
              <a:t>Revised Feb 2017</a:t>
            </a:r>
            <a:endParaRPr lang="en-US" sz="1200" i="1" dirty="0"/>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sz="quarter" idx="1"/>
          </p:nvPr>
        </p:nvSpPr>
        <p:spPr>
          <a:xfrm>
            <a:off x="612648" y="1600200"/>
            <a:ext cx="4949952" cy="5059680"/>
          </a:xfrm>
        </p:spPr>
        <p:txBody>
          <a:bodyPr>
            <a:normAutofit fontScale="70000" lnSpcReduction="20000"/>
          </a:bodyPr>
          <a:lstStyle/>
          <a:p>
            <a:pPr marL="457200" indent="-457200">
              <a:lnSpc>
                <a:spcPct val="120000"/>
              </a:lnSpc>
              <a:buClr>
                <a:schemeClr val="tx1"/>
              </a:buClr>
              <a:buSzPct val="75000"/>
            </a:pPr>
            <a:r>
              <a:rPr lang="en-US" sz="3200" dirty="0" smtClean="0"/>
              <a:t>A cantilever is a beam constrained at one end with the other end extending freely outwards.  </a:t>
            </a:r>
          </a:p>
          <a:p>
            <a:pPr marL="457200" indent="-457200">
              <a:lnSpc>
                <a:spcPct val="120000"/>
              </a:lnSpc>
              <a:buClr>
                <a:schemeClr val="tx1"/>
              </a:buClr>
              <a:buSzPct val="75000"/>
            </a:pPr>
            <a:r>
              <a:rPr lang="en-US" sz="3200" dirty="0" smtClean="0"/>
              <a:t>Cantilevers are built for rigidity (balconies) and flexibility (diving board).</a:t>
            </a:r>
          </a:p>
          <a:p>
            <a:pPr marL="457200" indent="-457200">
              <a:lnSpc>
                <a:spcPct val="120000"/>
              </a:lnSpc>
              <a:buClr>
                <a:schemeClr val="tx1"/>
              </a:buClr>
              <a:buSzPct val="75000"/>
            </a:pPr>
            <a:r>
              <a:rPr lang="en-US" sz="3200" dirty="0" smtClean="0"/>
              <a:t>In microsystems flexible cantilevers are used in applications where an external stimulus causes the cantilever to flex or bend or oscillate.  </a:t>
            </a:r>
          </a:p>
          <a:p>
            <a:pPr marL="457200" indent="-457200">
              <a:lnSpc>
                <a:spcPct val="120000"/>
              </a:lnSpc>
              <a:buClr>
                <a:schemeClr val="tx1"/>
              </a:buClr>
              <a:buSzPct val="75000"/>
            </a:pPr>
            <a:r>
              <a:rPr lang="en-US" sz="3200" dirty="0" smtClean="0"/>
              <a:t>More rigid cantilevers are used as a transport device. </a:t>
            </a:r>
          </a:p>
          <a:p>
            <a:pPr>
              <a:buClr>
                <a:schemeClr val="tx1"/>
              </a:buClr>
              <a:buSzPct val="75000"/>
            </a:pPr>
            <a:endParaRPr lang="en-US" dirty="0"/>
          </a:p>
        </p:txBody>
      </p:sp>
      <p:pic>
        <p:nvPicPr>
          <p:cNvPr id="4" name="Picture 4" descr="Diving_Board-fr.jpg"/>
          <p:cNvPicPr>
            <a:picLocks noChangeAspect="1"/>
          </p:cNvPicPr>
          <p:nvPr>
            <p:custDataLst>
              <p:tags r:id="rId1"/>
            </p:custDataLst>
          </p:nvPr>
        </p:nvPicPr>
        <p:blipFill>
          <a:blip r:embed="rId5"/>
          <a:srcRect/>
          <a:stretch>
            <a:fillRect/>
          </a:stretch>
        </p:blipFill>
        <p:spPr bwMode="auto">
          <a:xfrm>
            <a:off x="5654040" y="1629728"/>
            <a:ext cx="3276600" cy="1934240"/>
          </a:xfrm>
          <a:prstGeom prst="rect">
            <a:avLst/>
          </a:prstGeom>
          <a:ln>
            <a:noFill/>
          </a:ln>
          <a:effectLst>
            <a:outerShdw blurRad="292100" dist="139700" dir="2700000" algn="tl" rotWithShape="0">
              <a:srgbClr val="333333">
                <a:alpha val="65000"/>
              </a:srgbClr>
            </a:outerShdw>
          </a:effectLst>
        </p:spPr>
      </p:pic>
      <p:sp>
        <p:nvSpPr>
          <p:cNvPr id="5" name="CaptionText"/>
          <p:cNvSpPr txBox="1">
            <a:spLocks noChangeArrowheads="1"/>
          </p:cNvSpPr>
          <p:nvPr>
            <p:custDataLst>
              <p:tags r:id="rId2"/>
            </p:custDataLst>
          </p:nvPr>
        </p:nvSpPr>
        <p:spPr bwMode="auto">
          <a:xfrm>
            <a:off x="6689408" y="3810318"/>
            <a:ext cx="2198687" cy="261937"/>
          </a:xfrm>
          <a:prstGeom prst="rect">
            <a:avLst/>
          </a:prstGeom>
          <a:noFill/>
          <a:ln w="9525">
            <a:noFill/>
            <a:miter lim="800000"/>
            <a:headEnd/>
            <a:tailEnd/>
          </a:ln>
        </p:spPr>
        <p:txBody>
          <a:bodyPr>
            <a:spAutoFit/>
          </a:bodyPr>
          <a:lstStyle/>
          <a:p>
            <a:pPr algn="r">
              <a:spcAft>
                <a:spcPts val="100"/>
              </a:spcAft>
            </a:pPr>
            <a:r>
              <a:rPr lang="en-US" sz="1100" b="1" i="1" dirty="0"/>
              <a:t>A Diving Board Cantilever</a:t>
            </a: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Cantilever Properties - Materials</a:t>
            </a:r>
            <a:endParaRPr lang="en-US" dirty="0"/>
          </a:p>
        </p:txBody>
      </p:sp>
      <p:sp>
        <p:nvSpPr>
          <p:cNvPr id="3" name="Content Placeholder 2"/>
          <p:cNvSpPr>
            <a:spLocks noGrp="1"/>
          </p:cNvSpPr>
          <p:nvPr>
            <p:ph sz="quarter" idx="1"/>
          </p:nvPr>
        </p:nvSpPr>
        <p:spPr>
          <a:xfrm>
            <a:off x="612648" y="1600200"/>
            <a:ext cx="4309872" cy="4968240"/>
          </a:xfrm>
        </p:spPr>
        <p:txBody>
          <a:bodyPr>
            <a:normAutofit fontScale="70000" lnSpcReduction="20000"/>
          </a:bodyPr>
          <a:lstStyle/>
          <a:p>
            <a:pPr>
              <a:lnSpc>
                <a:spcPct val="120000"/>
              </a:lnSpc>
            </a:pPr>
            <a:r>
              <a:rPr lang="en-US" sz="3200" dirty="0" smtClean="0"/>
              <a:t>Geometric shape and material determine a cantilever's stiffness.</a:t>
            </a:r>
          </a:p>
          <a:p>
            <a:pPr>
              <a:lnSpc>
                <a:spcPct val="120000"/>
              </a:lnSpc>
            </a:pPr>
            <a:r>
              <a:rPr lang="en-US" sz="3200" dirty="0" smtClean="0"/>
              <a:t>Here we illustrate two cantilevers of the same dimensions but different materials - oak and polypropylene.</a:t>
            </a:r>
          </a:p>
          <a:p>
            <a:pPr>
              <a:lnSpc>
                <a:spcPct val="120000"/>
              </a:lnSpc>
            </a:pPr>
            <a:r>
              <a:rPr lang="en-US" sz="3200" dirty="0" smtClean="0"/>
              <a:t>Oak has more than five times the stiffness of polypropylene; therefore, oak would bend less than polypropylene under the same load (F). </a:t>
            </a:r>
          </a:p>
          <a:p>
            <a:pPr>
              <a:lnSpc>
                <a:spcPct val="120000"/>
              </a:lnSpc>
            </a:pPr>
            <a:endParaRPr lang="en-US" dirty="0"/>
          </a:p>
        </p:txBody>
      </p:sp>
      <p:pic>
        <p:nvPicPr>
          <p:cNvPr id="4" name="Picture 4" descr="Wood_Plastic-final.jpg"/>
          <p:cNvPicPr>
            <a:picLocks noChangeAspect="1"/>
          </p:cNvPicPr>
          <p:nvPr>
            <p:custDataLst>
              <p:tags r:id="rId1"/>
            </p:custDataLst>
          </p:nvPr>
        </p:nvPicPr>
        <p:blipFill>
          <a:blip r:embed="rId5"/>
          <a:srcRect/>
          <a:stretch>
            <a:fillRect/>
          </a:stretch>
        </p:blipFill>
        <p:spPr bwMode="auto">
          <a:xfrm>
            <a:off x="4960937" y="1659573"/>
            <a:ext cx="4038600" cy="2289175"/>
          </a:xfrm>
          <a:prstGeom prst="rect">
            <a:avLst/>
          </a:prstGeom>
          <a:ln>
            <a:noFill/>
          </a:ln>
          <a:effectLst>
            <a:outerShdw blurRad="292100" dist="139700" dir="2700000" algn="tl" rotWithShape="0">
              <a:srgbClr val="333333">
                <a:alpha val="65000"/>
              </a:srgbClr>
            </a:outerShdw>
          </a:effectLst>
        </p:spPr>
      </p:pic>
      <p:sp>
        <p:nvSpPr>
          <p:cNvPr id="5" name="CaptionText"/>
          <p:cNvSpPr txBox="1">
            <a:spLocks noChangeArrowheads="1"/>
          </p:cNvSpPr>
          <p:nvPr>
            <p:custDataLst>
              <p:tags r:id="rId2"/>
            </p:custDataLst>
          </p:nvPr>
        </p:nvSpPr>
        <p:spPr bwMode="auto">
          <a:xfrm>
            <a:off x="4862512" y="4088130"/>
            <a:ext cx="4129088" cy="430213"/>
          </a:xfrm>
          <a:prstGeom prst="rect">
            <a:avLst/>
          </a:prstGeom>
          <a:noFill/>
          <a:ln w="9525">
            <a:noFill/>
            <a:miter lim="800000"/>
            <a:headEnd/>
            <a:tailEnd/>
          </a:ln>
        </p:spPr>
        <p:txBody>
          <a:bodyPr>
            <a:spAutoFit/>
          </a:bodyPr>
          <a:lstStyle/>
          <a:p>
            <a:pPr algn="r">
              <a:spcAft>
                <a:spcPts val="100"/>
              </a:spcAft>
            </a:pPr>
            <a:r>
              <a:rPr lang="en-US" sz="1100" b="1" i="1" dirty="0"/>
              <a:t>Deflection of a wood and polypropylene cantilever under the same stress (F)</a:t>
            </a:r>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Cantilever Properties:  Dimensions</a:t>
            </a:r>
            <a:endParaRPr lang="en-US" dirty="0"/>
          </a:p>
        </p:txBody>
      </p:sp>
      <p:sp>
        <p:nvSpPr>
          <p:cNvPr id="3" name="Content Placeholder 2"/>
          <p:cNvSpPr>
            <a:spLocks noGrp="1"/>
          </p:cNvSpPr>
          <p:nvPr>
            <p:ph sz="quarter" idx="1"/>
          </p:nvPr>
        </p:nvSpPr>
        <p:spPr>
          <a:xfrm>
            <a:off x="612648" y="1600200"/>
            <a:ext cx="4812792" cy="4953000"/>
          </a:xfrm>
        </p:spPr>
        <p:txBody>
          <a:bodyPr>
            <a:noAutofit/>
          </a:bodyPr>
          <a:lstStyle/>
          <a:p>
            <a:pPr marL="0" indent="0">
              <a:lnSpc>
                <a:spcPct val="120000"/>
              </a:lnSpc>
              <a:buNone/>
            </a:pPr>
            <a:r>
              <a:rPr lang="en-US" sz="2000" dirty="0" smtClean="0"/>
              <a:t>Dimensions: length, width and thickness.</a:t>
            </a:r>
          </a:p>
          <a:p>
            <a:pPr marL="0" indent="0">
              <a:lnSpc>
                <a:spcPct val="120000"/>
              </a:lnSpc>
              <a:buNone/>
            </a:pPr>
            <a:r>
              <a:rPr lang="en-US" sz="2000" dirty="0" smtClean="0"/>
              <a:t>A short cantilever is stiffer than a long cantilever of the same material, width and thickness.</a:t>
            </a:r>
          </a:p>
          <a:p>
            <a:pPr marL="0" indent="0">
              <a:lnSpc>
                <a:spcPct val="120000"/>
              </a:lnSpc>
              <a:buNone/>
            </a:pPr>
            <a:r>
              <a:rPr lang="en-US" sz="2000" dirty="0" smtClean="0"/>
              <a:t>In </a:t>
            </a:r>
            <a:r>
              <a:rPr lang="en-US" sz="2000" dirty="0" err="1" smtClean="0"/>
              <a:t>macroapplications</a:t>
            </a:r>
            <a:r>
              <a:rPr lang="en-US" sz="2000" dirty="0" smtClean="0"/>
              <a:t>, short cantilevers are used for balconies, longer ones for diving boards.  </a:t>
            </a:r>
          </a:p>
          <a:p>
            <a:pPr marL="0" indent="0">
              <a:lnSpc>
                <a:spcPct val="120000"/>
              </a:lnSpc>
              <a:buNone/>
            </a:pPr>
            <a:r>
              <a:rPr lang="en-US" sz="2000" dirty="0" smtClean="0"/>
              <a:t>In </a:t>
            </a:r>
            <a:r>
              <a:rPr lang="en-US" sz="2000" dirty="0" err="1" smtClean="0"/>
              <a:t>microapplications</a:t>
            </a:r>
            <a:r>
              <a:rPr lang="en-US" sz="2000" dirty="0" smtClean="0"/>
              <a:t>, short cantilevers work best as a latch,  long ones as a transducers. </a:t>
            </a:r>
          </a:p>
          <a:p>
            <a:pPr>
              <a:buNone/>
            </a:pPr>
            <a:endParaRPr lang="en-US" sz="1800" dirty="0"/>
          </a:p>
        </p:txBody>
      </p:sp>
      <p:pic>
        <p:nvPicPr>
          <p:cNvPr id="4" name="Picture 4" descr="short-long-canti.jpg"/>
          <p:cNvPicPr>
            <a:picLocks noChangeAspect="1"/>
          </p:cNvPicPr>
          <p:nvPr>
            <p:custDataLst>
              <p:tags r:id="rId1"/>
            </p:custDataLst>
          </p:nvPr>
        </p:nvPicPr>
        <p:blipFill>
          <a:blip r:embed="rId5"/>
          <a:srcRect/>
          <a:stretch>
            <a:fillRect/>
          </a:stretch>
        </p:blipFill>
        <p:spPr bwMode="auto">
          <a:xfrm>
            <a:off x="5717540" y="1662113"/>
            <a:ext cx="3232150" cy="2338387"/>
          </a:xfrm>
          <a:prstGeom prst="rect">
            <a:avLst/>
          </a:prstGeom>
          <a:ln>
            <a:noFill/>
          </a:ln>
          <a:effectLst>
            <a:outerShdw blurRad="292100" dist="139700" dir="2700000" algn="tl" rotWithShape="0">
              <a:srgbClr val="333333">
                <a:alpha val="65000"/>
              </a:srgbClr>
            </a:outerShdw>
          </a:effectLst>
          <a:scene3d>
            <a:camera prst="orthographicFront"/>
            <a:lightRig rig="threePt" dir="t"/>
          </a:scene3d>
          <a:sp3d>
            <a:bevelT prst="angle"/>
          </a:sp3d>
        </p:spPr>
      </p:pic>
      <p:sp>
        <p:nvSpPr>
          <p:cNvPr id="5" name="CaptionText"/>
          <p:cNvSpPr txBox="1">
            <a:spLocks noChangeArrowheads="1"/>
          </p:cNvSpPr>
          <p:nvPr>
            <p:custDataLst>
              <p:tags r:id="rId2"/>
            </p:custDataLst>
          </p:nvPr>
        </p:nvSpPr>
        <p:spPr bwMode="auto">
          <a:xfrm>
            <a:off x="6687185" y="4235768"/>
            <a:ext cx="2263775" cy="261937"/>
          </a:xfrm>
          <a:prstGeom prst="rect">
            <a:avLst/>
          </a:prstGeom>
          <a:noFill/>
          <a:ln w="9525">
            <a:noFill/>
            <a:miter lim="800000"/>
            <a:headEnd/>
            <a:tailEnd/>
          </a:ln>
        </p:spPr>
        <p:txBody>
          <a:bodyPr>
            <a:spAutoFit/>
          </a:bodyPr>
          <a:lstStyle/>
          <a:p>
            <a:pPr algn="r">
              <a:spcAft>
                <a:spcPts val="100"/>
              </a:spcAft>
            </a:pPr>
            <a:r>
              <a:rPr lang="en-US" sz="1100" b="1" i="1" dirty="0"/>
              <a:t>Cantilever length vs. weight</a:t>
            </a:r>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Cantilever Properties:  Review</a:t>
            </a:r>
            <a:endParaRPr lang="en-US" dirty="0"/>
          </a:p>
        </p:txBody>
      </p:sp>
      <p:sp>
        <p:nvSpPr>
          <p:cNvPr id="3" name="Content Placeholder 2"/>
          <p:cNvSpPr>
            <a:spLocks noGrp="1"/>
          </p:cNvSpPr>
          <p:nvPr>
            <p:ph sz="quarter" idx="1"/>
          </p:nvPr>
        </p:nvSpPr>
        <p:spPr/>
        <p:txBody>
          <a:bodyPr>
            <a:normAutofit/>
          </a:bodyPr>
          <a:lstStyle/>
          <a:p>
            <a:pPr marL="457200" indent="-457200">
              <a:lnSpc>
                <a:spcPct val="120000"/>
              </a:lnSpc>
              <a:spcAft>
                <a:spcPts val="600"/>
              </a:spcAft>
              <a:defRPr/>
            </a:pPr>
            <a:r>
              <a:rPr lang="en-US" sz="2400" i="1" dirty="0" smtClean="0"/>
              <a:t>What </a:t>
            </a:r>
            <a:r>
              <a:rPr lang="en-US" sz="2400" i="1" dirty="0" err="1" smtClean="0"/>
              <a:t>macroapplications</a:t>
            </a:r>
            <a:r>
              <a:rPr lang="en-US" sz="2400" i="1" dirty="0" smtClean="0"/>
              <a:t> use a "short" cantilever?</a:t>
            </a:r>
          </a:p>
          <a:p>
            <a:pPr marL="457200" indent="-457200">
              <a:lnSpc>
                <a:spcPct val="120000"/>
              </a:lnSpc>
              <a:spcAft>
                <a:spcPts val="600"/>
              </a:spcAft>
              <a:defRPr/>
            </a:pPr>
            <a:r>
              <a:rPr lang="en-US" sz="2400" i="1" dirty="0" smtClean="0"/>
              <a:t>What </a:t>
            </a:r>
            <a:r>
              <a:rPr lang="en-US" sz="2400" i="1" dirty="0" err="1" smtClean="0"/>
              <a:t>macroapplications</a:t>
            </a:r>
            <a:r>
              <a:rPr lang="en-US" sz="2400" i="1" dirty="0" smtClean="0"/>
              <a:t> use a "long" cantilever?</a:t>
            </a:r>
          </a:p>
          <a:p>
            <a:pPr marL="457200" indent="-457200">
              <a:lnSpc>
                <a:spcPct val="120000"/>
              </a:lnSpc>
              <a:spcAft>
                <a:spcPts val="600"/>
              </a:spcAft>
              <a:defRPr/>
            </a:pPr>
            <a:r>
              <a:rPr lang="en-US" sz="2400" i="1" dirty="0" smtClean="0"/>
              <a:t>In </a:t>
            </a:r>
            <a:r>
              <a:rPr lang="en-US" sz="2400" i="1" dirty="0" err="1" smtClean="0"/>
              <a:t>microapplications</a:t>
            </a:r>
            <a:r>
              <a:rPr lang="en-US" sz="2400" i="1" dirty="0" smtClean="0"/>
              <a:t>, which cantilever would work best as a latching device – 10 microns long or 100 microns long?</a:t>
            </a:r>
          </a:p>
          <a:p>
            <a:pPr marL="457200" indent="-457200">
              <a:lnSpc>
                <a:spcPct val="120000"/>
              </a:lnSpc>
              <a:spcAft>
                <a:spcPts val="600"/>
              </a:spcAft>
              <a:defRPr/>
            </a:pPr>
            <a:r>
              <a:rPr lang="en-US" sz="2400" i="1" dirty="0" smtClean="0"/>
              <a:t>In reference to the width of a cantilever, what are two applications where one application requires a narrower cantilever than another?</a:t>
            </a:r>
          </a:p>
          <a:p>
            <a:endParaRPr lang="en-US" sz="2400" i="1" dirty="0"/>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Microcantilevers</a:t>
            </a:r>
            <a:endParaRPr lang="en-US" dirty="0"/>
          </a:p>
        </p:txBody>
      </p:sp>
      <p:sp>
        <p:nvSpPr>
          <p:cNvPr id="3" name="Content Placeholder 2"/>
          <p:cNvSpPr>
            <a:spLocks noGrp="1"/>
          </p:cNvSpPr>
          <p:nvPr>
            <p:ph sz="quarter" idx="1"/>
          </p:nvPr>
        </p:nvSpPr>
        <p:spPr/>
        <p:txBody>
          <a:bodyPr>
            <a:normAutofit/>
          </a:bodyPr>
          <a:lstStyle/>
          <a:p>
            <a:pPr marL="0" indent="0" fontAlgn="auto">
              <a:spcBef>
                <a:spcPts val="0"/>
              </a:spcBef>
              <a:spcAft>
                <a:spcPts val="0"/>
              </a:spcAft>
              <a:buNone/>
              <a:defRPr/>
            </a:pPr>
            <a:r>
              <a:rPr lang="en-US" sz="2400" dirty="0" err="1" smtClean="0">
                <a:latin typeface="Arial"/>
              </a:rPr>
              <a:t>Microcantilevers</a:t>
            </a:r>
            <a:r>
              <a:rPr lang="en-US" sz="2400" dirty="0" smtClean="0">
                <a:latin typeface="Arial"/>
              </a:rPr>
              <a:t> are commonly used in microelectromechanical systems (MEMS).  </a:t>
            </a:r>
          </a:p>
          <a:p>
            <a:pPr marL="0" indent="0" fontAlgn="auto">
              <a:spcBef>
                <a:spcPts val="0"/>
              </a:spcBef>
              <a:spcAft>
                <a:spcPts val="0"/>
              </a:spcAft>
              <a:buNone/>
              <a:defRPr/>
            </a:pPr>
            <a:endParaRPr lang="en-US" sz="2400" dirty="0" smtClean="0">
              <a:latin typeface="Arial"/>
            </a:endParaRPr>
          </a:p>
          <a:p>
            <a:pPr marL="0" indent="0" fontAlgn="auto">
              <a:spcBef>
                <a:spcPts val="0"/>
              </a:spcBef>
              <a:spcAft>
                <a:spcPts val="0"/>
              </a:spcAft>
              <a:buNone/>
              <a:defRPr/>
            </a:pPr>
            <a:r>
              <a:rPr lang="en-US" sz="2400" dirty="0" smtClean="0">
                <a:latin typeface="Arial"/>
              </a:rPr>
              <a:t>Such systems include the following applications:</a:t>
            </a:r>
          </a:p>
          <a:p>
            <a:pPr marL="514350" lvl="1" indent="-514350">
              <a:spcBef>
                <a:spcPts val="0"/>
              </a:spcBef>
              <a:buFont typeface="Wingdings" pitchFamily="2" charset="2"/>
              <a:buChar char="v"/>
              <a:defRPr/>
            </a:pPr>
            <a:r>
              <a:rPr lang="en-US" sz="2400" dirty="0" smtClean="0">
                <a:latin typeface="Arial"/>
              </a:rPr>
              <a:t>Atomic force microscopes </a:t>
            </a:r>
          </a:p>
          <a:p>
            <a:pPr marL="514350" lvl="1" indent="-514350">
              <a:spcBef>
                <a:spcPts val="0"/>
              </a:spcBef>
              <a:buFont typeface="Wingdings" pitchFamily="2" charset="2"/>
              <a:buChar char="v"/>
              <a:defRPr/>
            </a:pPr>
            <a:r>
              <a:rPr lang="en-US" sz="2400" dirty="0" smtClean="0">
                <a:latin typeface="Arial"/>
              </a:rPr>
              <a:t>Chemical sensor arrays </a:t>
            </a:r>
          </a:p>
          <a:p>
            <a:pPr marL="514350" lvl="1" indent="-514350">
              <a:spcBef>
                <a:spcPts val="0"/>
              </a:spcBef>
              <a:buFont typeface="Wingdings" pitchFamily="2" charset="2"/>
              <a:buChar char="v"/>
              <a:defRPr/>
            </a:pPr>
            <a:r>
              <a:rPr lang="en-US" sz="2400" dirty="0" smtClean="0">
                <a:latin typeface="Arial"/>
              </a:rPr>
              <a:t>Read/write storage devices</a:t>
            </a:r>
          </a:p>
          <a:p>
            <a:pPr marL="514350" lvl="1" indent="-514350">
              <a:spcBef>
                <a:spcPts val="0"/>
              </a:spcBef>
              <a:buFont typeface="Wingdings" pitchFamily="2" charset="2"/>
              <a:buChar char="v"/>
              <a:defRPr/>
            </a:pPr>
            <a:r>
              <a:rPr lang="en-US" sz="2400" dirty="0" smtClean="0">
                <a:latin typeface="Arial"/>
              </a:rPr>
              <a:t>Olfactory systems</a:t>
            </a:r>
          </a:p>
          <a:p>
            <a:pPr marL="514350" lvl="1" indent="-514350">
              <a:spcBef>
                <a:spcPts val="0"/>
              </a:spcBef>
              <a:buFont typeface="Wingdings" pitchFamily="2" charset="2"/>
              <a:buChar char="v"/>
              <a:defRPr/>
            </a:pPr>
            <a:r>
              <a:rPr lang="en-US" sz="2400" dirty="0" smtClean="0">
                <a:latin typeface="Arial"/>
              </a:rPr>
              <a:t>Environmental Monitoring</a:t>
            </a:r>
          </a:p>
          <a:p>
            <a:pPr marL="514350" lvl="1" indent="-514350">
              <a:spcBef>
                <a:spcPts val="0"/>
              </a:spcBef>
              <a:buFont typeface="Wingdings" pitchFamily="2" charset="2"/>
              <a:buChar char="v"/>
              <a:defRPr/>
            </a:pPr>
            <a:r>
              <a:rPr lang="en-US" sz="2400" dirty="0" smtClean="0">
                <a:latin typeface="Arial"/>
              </a:rPr>
              <a:t>RF switches</a:t>
            </a:r>
          </a:p>
          <a:p>
            <a:pPr>
              <a:buNone/>
            </a:pPr>
            <a:endParaRPr lang="en-US" sz="2800" dirty="0"/>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Modes of Operation – Static </a:t>
            </a:r>
            <a:r>
              <a:rPr lang="en-US" dirty="0" err="1" smtClean="0"/>
              <a:t>vs</a:t>
            </a:r>
            <a:r>
              <a:rPr lang="en-US" dirty="0" smtClean="0"/>
              <a:t> Dynamic</a:t>
            </a:r>
            <a:endParaRPr lang="en-US" dirty="0"/>
          </a:p>
        </p:txBody>
      </p:sp>
      <p:sp>
        <p:nvSpPr>
          <p:cNvPr id="3" name="Content Placeholder 2"/>
          <p:cNvSpPr>
            <a:spLocks noGrp="1"/>
          </p:cNvSpPr>
          <p:nvPr>
            <p:ph sz="quarter" idx="1"/>
          </p:nvPr>
        </p:nvSpPr>
        <p:spPr>
          <a:xfrm>
            <a:off x="612648" y="1600200"/>
            <a:ext cx="8153400" cy="4983480"/>
          </a:xfrm>
        </p:spPr>
        <p:txBody>
          <a:bodyPr>
            <a:normAutofit/>
          </a:bodyPr>
          <a:lstStyle/>
          <a:p>
            <a:pPr marL="457200" lvl="1" indent="-457200" fontAlgn="auto">
              <a:spcBef>
                <a:spcPts val="0"/>
              </a:spcBef>
              <a:spcAft>
                <a:spcPts val="0"/>
              </a:spcAft>
              <a:buFont typeface="Wingdings" pitchFamily="2" charset="2"/>
              <a:buChar char="v"/>
              <a:defRPr/>
            </a:pPr>
            <a:r>
              <a:rPr lang="en-US" sz="2400" dirty="0" smtClean="0">
                <a:latin typeface="Arial"/>
              </a:rPr>
              <a:t>Static mode - Cantilever is in a static state.  Displacement of the cantilever due to a load or intrinsic stress generated on or within the cantilever is measured. </a:t>
            </a:r>
          </a:p>
          <a:p>
            <a:pPr marL="457200" lvl="1" indent="-457200" fontAlgn="auto">
              <a:spcBef>
                <a:spcPts val="0"/>
              </a:spcBef>
              <a:spcAft>
                <a:spcPts val="0"/>
              </a:spcAft>
              <a:buFont typeface="Wingdings" pitchFamily="2" charset="2"/>
              <a:buChar char="v"/>
              <a:defRPr/>
            </a:pPr>
            <a:endParaRPr lang="en-US" sz="2400" dirty="0" smtClean="0">
              <a:latin typeface="Arial"/>
            </a:endParaRPr>
          </a:p>
          <a:p>
            <a:pPr marL="457200" lvl="1" indent="-457200" fontAlgn="auto">
              <a:spcBef>
                <a:spcPts val="0"/>
              </a:spcBef>
              <a:spcAft>
                <a:spcPts val="0"/>
              </a:spcAft>
              <a:buFont typeface="Wingdings" pitchFamily="2" charset="2"/>
              <a:buChar char="v"/>
              <a:defRPr/>
            </a:pPr>
            <a:r>
              <a:rPr lang="en-US" sz="2400" dirty="0" smtClean="0">
                <a:latin typeface="Arial"/>
              </a:rPr>
              <a:t>Dynamic mode – An external actuation causes the cantilever to oscillate at its natural (resonant) frequency.  Any change in the load or mass of the cantilever results in a change in frequency.  The change in frequency is measured. </a:t>
            </a:r>
          </a:p>
          <a:p>
            <a:pPr>
              <a:buNone/>
            </a:pPr>
            <a:endParaRPr lang="en-US" sz="2800" dirty="0"/>
          </a:p>
        </p:txBody>
      </p:sp>
    </p:spTree>
  </p:cSld>
  <p:clrMapOvr>
    <a:masterClrMapping/>
  </p:clrMapOvr>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SHAPENAME" val="MainGraphic"/>
</p:tagLst>
</file>

<file path=ppt/tags/tag10.xml><?xml version="1.0" encoding="utf-8"?>
<p:tagLst xmlns:a="http://schemas.openxmlformats.org/drawingml/2006/main" xmlns:r="http://schemas.openxmlformats.org/officeDocument/2006/relationships" xmlns:p="http://schemas.openxmlformats.org/presentationml/2006/main">
  <p:tag name="SHAPENAME" val="CaptionText"/>
</p:tagLst>
</file>

<file path=ppt/tags/tag11.xml><?xml version="1.0" encoding="utf-8"?>
<p:tagLst xmlns:a="http://schemas.openxmlformats.org/drawingml/2006/main" xmlns:r="http://schemas.openxmlformats.org/officeDocument/2006/relationships" xmlns:p="http://schemas.openxmlformats.org/presentationml/2006/main">
  <p:tag name="SHAPENAME" val="CaptionText"/>
</p:tagLst>
</file>

<file path=ppt/tags/tag12.xml><?xml version="1.0" encoding="utf-8"?>
<p:tagLst xmlns:a="http://schemas.openxmlformats.org/drawingml/2006/main" xmlns:r="http://schemas.openxmlformats.org/officeDocument/2006/relationships" xmlns:p="http://schemas.openxmlformats.org/presentationml/2006/main">
  <p:tag name="SHAPENAME" val="MainGraphic"/>
</p:tagLst>
</file>

<file path=ppt/tags/tag13.xml><?xml version="1.0" encoding="utf-8"?>
<p:tagLst xmlns:a="http://schemas.openxmlformats.org/drawingml/2006/main" xmlns:r="http://schemas.openxmlformats.org/officeDocument/2006/relationships" xmlns:p="http://schemas.openxmlformats.org/presentationml/2006/main">
  <p:tag name="SHAPENAME" val="CaptionText"/>
</p:tagLst>
</file>

<file path=ppt/tags/tag14.xml><?xml version="1.0" encoding="utf-8"?>
<p:tagLst xmlns:a="http://schemas.openxmlformats.org/drawingml/2006/main" xmlns:r="http://schemas.openxmlformats.org/officeDocument/2006/relationships" xmlns:p="http://schemas.openxmlformats.org/presentationml/2006/main">
  <p:tag name="SHAPENAME" val="MainGraphic"/>
</p:tagLst>
</file>

<file path=ppt/tags/tag15.xml><?xml version="1.0" encoding="utf-8"?>
<p:tagLst xmlns:a="http://schemas.openxmlformats.org/drawingml/2006/main" xmlns:r="http://schemas.openxmlformats.org/officeDocument/2006/relationships" xmlns:p="http://schemas.openxmlformats.org/presentationml/2006/main">
  <p:tag name="SHAPENAME" val="CaptionText"/>
</p:tagLst>
</file>

<file path=ppt/tags/tag16.xml><?xml version="1.0" encoding="utf-8"?>
<p:tagLst xmlns:a="http://schemas.openxmlformats.org/drawingml/2006/main" xmlns:r="http://schemas.openxmlformats.org/officeDocument/2006/relationships" xmlns:p="http://schemas.openxmlformats.org/presentationml/2006/main">
  <p:tag name="SHAPENAME" val="MainGraphic"/>
</p:tagLst>
</file>

<file path=ppt/tags/tag17.xml><?xml version="1.0" encoding="utf-8"?>
<p:tagLst xmlns:a="http://schemas.openxmlformats.org/drawingml/2006/main" xmlns:r="http://schemas.openxmlformats.org/officeDocument/2006/relationships" xmlns:p="http://schemas.openxmlformats.org/presentationml/2006/main">
  <p:tag name="SHAPENAME" val="CaptionText"/>
</p:tagLst>
</file>

<file path=ppt/tags/tag18.xml><?xml version="1.0" encoding="utf-8"?>
<p:tagLst xmlns:a="http://schemas.openxmlformats.org/drawingml/2006/main" xmlns:r="http://schemas.openxmlformats.org/officeDocument/2006/relationships" xmlns:p="http://schemas.openxmlformats.org/presentationml/2006/main">
  <p:tag name="SHAPENAME" val="CaptionText"/>
</p:tagLst>
</file>

<file path=ppt/tags/tag19.xml><?xml version="1.0" encoding="utf-8"?>
<p:tagLst xmlns:a="http://schemas.openxmlformats.org/drawingml/2006/main" xmlns:r="http://schemas.openxmlformats.org/officeDocument/2006/relationships" xmlns:p="http://schemas.openxmlformats.org/presentationml/2006/main">
  <p:tag name="SHAPENAME" val="MainGraphic"/>
</p:tagLst>
</file>

<file path=ppt/tags/tag2.xml><?xml version="1.0" encoding="utf-8"?>
<p:tagLst xmlns:a="http://schemas.openxmlformats.org/drawingml/2006/main" xmlns:r="http://schemas.openxmlformats.org/officeDocument/2006/relationships" xmlns:p="http://schemas.openxmlformats.org/presentationml/2006/main">
  <p:tag name="SHAPENAME" val="CaptionText"/>
</p:tagLst>
</file>

<file path=ppt/tags/tag20.xml><?xml version="1.0" encoding="utf-8"?>
<p:tagLst xmlns:a="http://schemas.openxmlformats.org/drawingml/2006/main" xmlns:r="http://schemas.openxmlformats.org/officeDocument/2006/relationships" xmlns:p="http://schemas.openxmlformats.org/presentationml/2006/main">
  <p:tag name="SHAPENAME" val="CaptionText"/>
</p:tagLst>
</file>

<file path=ppt/tags/tag21.xml><?xml version="1.0" encoding="utf-8"?>
<p:tagLst xmlns:a="http://schemas.openxmlformats.org/drawingml/2006/main" xmlns:r="http://schemas.openxmlformats.org/officeDocument/2006/relationships" xmlns:p="http://schemas.openxmlformats.org/presentationml/2006/main">
  <p:tag name="SHAPENAME" val="MainGraphic"/>
</p:tagLst>
</file>

<file path=ppt/tags/tag22.xml><?xml version="1.0" encoding="utf-8"?>
<p:tagLst xmlns:a="http://schemas.openxmlformats.org/drawingml/2006/main" xmlns:r="http://schemas.openxmlformats.org/officeDocument/2006/relationships" xmlns:p="http://schemas.openxmlformats.org/presentationml/2006/main">
  <p:tag name="SHAPENAME" val="CaptionText"/>
</p:tagLst>
</file>

<file path=ppt/tags/tag23.xml><?xml version="1.0" encoding="utf-8"?>
<p:tagLst xmlns:a="http://schemas.openxmlformats.org/drawingml/2006/main" xmlns:r="http://schemas.openxmlformats.org/officeDocument/2006/relationships" xmlns:p="http://schemas.openxmlformats.org/presentationml/2006/main">
  <p:tag name="SHAPENAME" val="MainGraphic"/>
</p:tagLst>
</file>

<file path=ppt/tags/tag24.xml><?xml version="1.0" encoding="utf-8"?>
<p:tagLst xmlns:a="http://schemas.openxmlformats.org/drawingml/2006/main" xmlns:r="http://schemas.openxmlformats.org/officeDocument/2006/relationships" xmlns:p="http://schemas.openxmlformats.org/presentationml/2006/main">
  <p:tag name="SHAPENAME" val="CaptionText"/>
</p:tagLst>
</file>

<file path=ppt/tags/tag3.xml><?xml version="1.0" encoding="utf-8"?>
<p:tagLst xmlns:a="http://schemas.openxmlformats.org/drawingml/2006/main" xmlns:r="http://schemas.openxmlformats.org/officeDocument/2006/relationships" xmlns:p="http://schemas.openxmlformats.org/presentationml/2006/main">
  <p:tag name="SHAPENAME" val="MainGraphic"/>
</p:tagLst>
</file>

<file path=ppt/tags/tag4.xml><?xml version="1.0" encoding="utf-8"?>
<p:tagLst xmlns:a="http://schemas.openxmlformats.org/drawingml/2006/main" xmlns:r="http://schemas.openxmlformats.org/officeDocument/2006/relationships" xmlns:p="http://schemas.openxmlformats.org/presentationml/2006/main">
  <p:tag name="SHAPENAME" val="CaptionText"/>
</p:tagLst>
</file>

<file path=ppt/tags/tag5.xml><?xml version="1.0" encoding="utf-8"?>
<p:tagLst xmlns:a="http://schemas.openxmlformats.org/drawingml/2006/main" xmlns:r="http://schemas.openxmlformats.org/officeDocument/2006/relationships" xmlns:p="http://schemas.openxmlformats.org/presentationml/2006/main">
  <p:tag name="SHAPENAME" val="MainGraphic"/>
</p:tagLst>
</file>

<file path=ppt/tags/tag6.xml><?xml version="1.0" encoding="utf-8"?>
<p:tagLst xmlns:a="http://schemas.openxmlformats.org/drawingml/2006/main" xmlns:r="http://schemas.openxmlformats.org/officeDocument/2006/relationships" xmlns:p="http://schemas.openxmlformats.org/presentationml/2006/main">
  <p:tag name="SHAPENAME" val="CaptionText"/>
</p:tagLst>
</file>

<file path=ppt/tags/tag7.xml><?xml version="1.0" encoding="utf-8"?>
<p:tagLst xmlns:a="http://schemas.openxmlformats.org/drawingml/2006/main" xmlns:r="http://schemas.openxmlformats.org/officeDocument/2006/relationships" xmlns:p="http://schemas.openxmlformats.org/presentationml/2006/main">
  <p:tag name="SHAPENAME" val="MainGraphic"/>
</p:tagLst>
</file>

<file path=ppt/tags/tag8.xml><?xml version="1.0" encoding="utf-8"?>
<p:tagLst xmlns:a="http://schemas.openxmlformats.org/drawingml/2006/main" xmlns:r="http://schemas.openxmlformats.org/officeDocument/2006/relationships" xmlns:p="http://schemas.openxmlformats.org/presentationml/2006/main">
  <p:tag name="SHAPENAME" val="CaptionText"/>
</p:tagLst>
</file>

<file path=ppt/tags/tag9.xml><?xml version="1.0" encoding="utf-8"?>
<p:tagLst xmlns:a="http://schemas.openxmlformats.org/drawingml/2006/main" xmlns:r="http://schemas.openxmlformats.org/officeDocument/2006/relationships" xmlns:p="http://schemas.openxmlformats.org/presentationml/2006/main">
  <p:tag name="SHAPENAME" val="MainGraphic"/>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scme3">
  <a:themeElements>
    <a:clrScheme name="Custom 11">
      <a:dk1>
        <a:srgbClr val="8A3C12"/>
      </a:dk1>
      <a:lt1>
        <a:srgbClr val="FFF2CB"/>
      </a:lt1>
      <a:dk2>
        <a:srgbClr val="732423"/>
      </a:dk2>
      <a:lt2>
        <a:srgbClr val="D4D4D6"/>
      </a:lt2>
      <a:accent1>
        <a:srgbClr val="9A302F"/>
      </a:accent1>
      <a:accent2>
        <a:srgbClr val="FFD558"/>
      </a:accent2>
      <a:accent3>
        <a:srgbClr val="E66C7D"/>
      </a:accent3>
      <a:accent4>
        <a:srgbClr val="6BB76D"/>
      </a:accent4>
      <a:accent5>
        <a:srgbClr val="E88651"/>
      </a:accent5>
      <a:accent6>
        <a:srgbClr val="C64847"/>
      </a:accent6>
      <a:hlink>
        <a:srgbClr val="2F75FF"/>
      </a:hlink>
      <a:folHlink>
        <a:srgbClr val="680000"/>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scme3</Template>
  <TotalTime>2339</TotalTime>
  <Words>2560</Words>
  <Application>Microsoft Macintosh PowerPoint</Application>
  <PresentationFormat>On-screen Show (4:3)</PresentationFormat>
  <Paragraphs>248</Paragraphs>
  <Slides>39</Slides>
  <Notes>24</Notes>
  <HiddenSlides>0</HiddenSlides>
  <MMClips>0</MMClips>
  <ScaleCrop>false</ScaleCrop>
  <HeadingPairs>
    <vt:vector size="4" baseType="variant">
      <vt:variant>
        <vt:lpstr>Theme</vt:lpstr>
      </vt:variant>
      <vt:variant>
        <vt:i4>1</vt:i4>
      </vt:variant>
      <vt:variant>
        <vt:lpstr>Slide Titles</vt:lpstr>
      </vt:variant>
      <vt:variant>
        <vt:i4>39</vt:i4>
      </vt:variant>
    </vt:vector>
  </HeadingPairs>
  <TitlesOfParts>
    <vt:vector size="40" baseType="lpstr">
      <vt:lpstr>scme3</vt:lpstr>
      <vt:lpstr>How Does A Cantilever work?</vt:lpstr>
      <vt:lpstr>Unit Overview</vt:lpstr>
      <vt:lpstr>Objectives</vt:lpstr>
      <vt:lpstr>Introduction</vt:lpstr>
      <vt:lpstr>Cantilever Properties - Materials</vt:lpstr>
      <vt:lpstr>Cantilever Properties:  Dimensions</vt:lpstr>
      <vt:lpstr>Cantilever Properties:  Review</vt:lpstr>
      <vt:lpstr>Microcantilevers</vt:lpstr>
      <vt:lpstr>Modes of Operation – Static vs Dynamic</vt:lpstr>
      <vt:lpstr>Static Mode</vt:lpstr>
      <vt:lpstr>Static Mode of Cantilevers</vt:lpstr>
      <vt:lpstr>Microcantilevers as Transducers</vt:lpstr>
      <vt:lpstr>Nanodisplacement</vt:lpstr>
      <vt:lpstr>Microcantilevers in Sensors</vt:lpstr>
      <vt:lpstr>Microcantilever Transducer</vt:lpstr>
      <vt:lpstr>Surface Reaction - Chemisorption</vt:lpstr>
      <vt:lpstr>Gravity is not a Factor</vt:lpstr>
      <vt:lpstr>An Example of Mechanical Stress</vt:lpstr>
      <vt:lpstr>An Example of Mechanical Stress</vt:lpstr>
      <vt:lpstr>Chemical Reaction - Molecular Sponge</vt:lpstr>
      <vt:lpstr>Measuring Displacement</vt:lpstr>
      <vt:lpstr>Measuring Displacement</vt:lpstr>
      <vt:lpstr>Application of the Static Mode</vt:lpstr>
      <vt:lpstr>Dynamic Transducers</vt:lpstr>
      <vt:lpstr>Resonant Frequency</vt:lpstr>
      <vt:lpstr>Change in Resonant Frequency</vt:lpstr>
      <vt:lpstr>Watch the Animation – Are you correct?</vt:lpstr>
      <vt:lpstr>A Bit of Dynamic Theory</vt:lpstr>
      <vt:lpstr>Young’s Modulus (E)</vt:lpstr>
      <vt:lpstr>So What Do You Think?</vt:lpstr>
      <vt:lpstr>So What Do You Think?</vt:lpstr>
      <vt:lpstr>Applications of Dynamic Transducers</vt:lpstr>
      <vt:lpstr>Dynamic Cantilevers in Action</vt:lpstr>
      <vt:lpstr>Atomic Force Microscope</vt:lpstr>
      <vt:lpstr>A Little Theory About AFMs</vt:lpstr>
      <vt:lpstr>An AFM’s Spring Constant</vt:lpstr>
      <vt:lpstr>Food For Thought</vt:lpstr>
      <vt:lpstr>Summary</vt:lpstr>
      <vt:lpstr>Acknowledgements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mjwillis</dc:creator>
  <cp:lastModifiedBy>MJ Willis</cp:lastModifiedBy>
  <cp:revision>76</cp:revision>
  <dcterms:created xsi:type="dcterms:W3CDTF">2009-03-18T20:10:14Z</dcterms:created>
  <dcterms:modified xsi:type="dcterms:W3CDTF">2017-02-15T19:16:22Z</dcterms:modified>
</cp:coreProperties>
</file>