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4.xml" ContentType="application/vnd.openxmlformats-officedocument.presentationml.tags+xml"/>
  <Override PartName="/ppt/notesSlides/notesSlide17.xml" ContentType="application/vnd.openxmlformats-officedocument.presentationml.notesSlide+xml"/>
  <Override PartName="/ppt/tags/tag5.xml" ContentType="application/vnd.openxmlformats-officedocument.presentationml.tags+xml"/>
  <Override PartName="/ppt/notesSlides/notesSlide18.xml" ContentType="application/vnd.openxmlformats-officedocument.presentationml.notesSlide+xml"/>
  <Override PartName="/ppt/tags/tag6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>
  <p:sldMasterIdLst>
    <p:sldMasterId id="2147483732" r:id="rId1"/>
  </p:sldMasterIdLst>
  <p:notesMasterIdLst>
    <p:notesMasterId r:id="rId26"/>
  </p:notesMasterIdLst>
  <p:sldIdLst>
    <p:sldId id="260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9" r:id="rId10"/>
    <p:sldId id="270" r:id="rId11"/>
    <p:sldId id="271" r:id="rId12"/>
    <p:sldId id="295" r:id="rId13"/>
    <p:sldId id="272" r:id="rId14"/>
    <p:sldId id="273" r:id="rId15"/>
    <p:sldId id="277" r:id="rId16"/>
    <p:sldId id="274" r:id="rId17"/>
    <p:sldId id="278" r:id="rId18"/>
    <p:sldId id="276" r:id="rId19"/>
    <p:sldId id="279" r:id="rId20"/>
    <p:sldId id="280" r:id="rId21"/>
    <p:sldId id="290" r:id="rId22"/>
    <p:sldId id="283" r:id="rId23"/>
    <p:sldId id="286" r:id="rId24"/>
    <p:sldId id="294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-2592" y="-20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5895" cy="7589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charset="0"/>
                <a:cs typeface="Arial" charset="0"/>
              </a:defRPr>
            </a:lvl1pPr>
          </a:lstStyle>
          <a:p>
            <a:pPr>
              <a:defRPr/>
            </a:pPr>
            <a:fld id="{7A58BC15-1069-8E43-A8AA-FCC094011057}" type="datetimeFigureOut">
              <a:rPr lang="en-US"/>
              <a:pPr>
                <a:defRPr/>
              </a:pPr>
              <a:t>1/27/17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charset="0"/>
                <a:cs typeface="Arial" charset="0"/>
              </a:defRPr>
            </a:lvl1pPr>
          </a:lstStyle>
          <a:p>
            <a:pPr>
              <a:defRPr/>
            </a:pPr>
            <a:fld id="{D57E69EA-1A50-C34F-B4CB-C3C31DCEAE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4340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EB46E3C-FBC6-514E-8614-4EA0FF969017}" type="slidenum">
              <a:rPr lang="en-US" sz="1200">
                <a:latin typeface="Calibri" charset="0"/>
              </a:rPr>
              <a:pPr eaLnBrk="1" hangingPunct="1"/>
              <a:t>1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B78C9D0-8BE0-3040-9E15-0A3BC9EA6425}" type="slidenum">
              <a:rPr lang="en-US" sz="1200">
                <a:latin typeface="Calibri" charset="0"/>
              </a:rPr>
              <a:pPr eaLnBrk="1" hangingPunct="1"/>
              <a:t>10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584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358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74B5F6A-28B7-0D40-AF3B-AD35D97B859A}" type="slidenum">
              <a:rPr lang="en-US" sz="1200">
                <a:latin typeface="Calibri" charset="0"/>
              </a:rPr>
              <a:pPr eaLnBrk="1" hangingPunct="1"/>
              <a:t>11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789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3789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370C88D-343E-5740-A2C2-141050E4E524}" type="slidenum">
              <a:rPr lang="en-US" sz="1200">
                <a:latin typeface="Calibri" charset="0"/>
              </a:rPr>
              <a:pPr eaLnBrk="1" hangingPunct="1"/>
              <a:t>12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993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3993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26B6ACE-8E9A-F94B-BC25-6EB20A3709D9}" type="slidenum">
              <a:rPr lang="en-US" sz="1200">
                <a:latin typeface="Calibri" charset="0"/>
              </a:rPr>
              <a:pPr eaLnBrk="1" hangingPunct="1"/>
              <a:t>13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A08F66C-57CF-E44E-AE19-4F6ABC6487FD}" type="slidenum">
              <a:rPr lang="en-US" sz="1200">
                <a:latin typeface="Calibri" charset="0"/>
              </a:rPr>
              <a:pPr eaLnBrk="1" hangingPunct="1"/>
              <a:t>14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40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440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4441954-1D6D-EF42-BC39-B9B30240701A}" type="slidenum">
              <a:rPr lang="en-US" sz="1200">
                <a:latin typeface="Calibri" charset="0"/>
              </a:rPr>
              <a:pPr eaLnBrk="1" hangingPunct="1"/>
              <a:t>15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608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460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9F62194-9BBE-754C-B990-58B7890BCE66}" type="slidenum">
              <a:rPr lang="en-US" sz="1200">
                <a:latin typeface="Calibri" charset="0"/>
              </a:rPr>
              <a:pPr eaLnBrk="1" hangingPunct="1"/>
              <a:t>16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813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481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48608E2-299F-8548-9E63-D8931A2CDD34}" type="slidenum">
              <a:rPr lang="en-US" sz="1200">
                <a:latin typeface="Calibri" charset="0"/>
              </a:rPr>
              <a:pPr eaLnBrk="1" hangingPunct="1"/>
              <a:t>17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017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5017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D44488D-993A-AC40-9094-0AF0A63F2887}" type="slidenum">
              <a:rPr lang="en-US" sz="1200">
                <a:latin typeface="Calibri" charset="0"/>
              </a:rPr>
              <a:pPr eaLnBrk="1" hangingPunct="1"/>
              <a:t>18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222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5222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0FD8524-C041-3748-9314-3FABFA76C9F5}" type="slidenum">
              <a:rPr lang="en-US" sz="1200">
                <a:latin typeface="Calibri" charset="0"/>
              </a:rPr>
              <a:pPr eaLnBrk="1" hangingPunct="1"/>
              <a:t>19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DADCEED1-E58C-5244-A2BC-4AC8965C6DB2}" type="slidenum">
              <a:rPr lang="en-US" sz="1200">
                <a:latin typeface="Calibri" charset="0"/>
              </a:rPr>
              <a:pPr eaLnBrk="1" hangingPunct="1"/>
              <a:t>2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427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5427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A0D9A3E-4AA2-7042-92EC-A026A5BE350E}" type="slidenum">
              <a:rPr lang="en-US" sz="1200">
                <a:latin typeface="Calibri" charset="0"/>
              </a:rPr>
              <a:pPr eaLnBrk="1" hangingPunct="1"/>
              <a:t>20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632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5632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79A3878-A854-AC4B-ACDD-86B9E6B4A9DC}" type="slidenum">
              <a:rPr lang="en-US" sz="1200">
                <a:latin typeface="Calibri" charset="0"/>
              </a:rPr>
              <a:pPr eaLnBrk="1" hangingPunct="1"/>
              <a:t>21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837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5837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7E0A3A5-6260-704E-8973-FDBF3BBE9B6D}" type="slidenum">
              <a:rPr lang="en-US" sz="1200">
                <a:latin typeface="Calibri" charset="0"/>
              </a:rPr>
              <a:pPr eaLnBrk="1" hangingPunct="1"/>
              <a:t>22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041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6041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74BBF36-79F6-9243-A2E5-C8F4DB7D0E7F}" type="slidenum">
              <a:rPr lang="en-US" sz="1200">
                <a:latin typeface="Calibri" charset="0"/>
              </a:rPr>
              <a:pPr eaLnBrk="1" hangingPunct="1"/>
              <a:t>23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246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6246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BBCF336-8DD5-1248-BCBD-F2889868D038}" type="slidenum">
              <a:rPr lang="en-US" sz="1200">
                <a:latin typeface="Calibri" charset="0"/>
              </a:rPr>
              <a:pPr eaLnBrk="1" hangingPunct="1"/>
              <a:t>24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60E37A8-1BF4-F845-B3CB-B28FFF3BC0A8}" type="slidenum">
              <a:rPr lang="en-US" sz="1200">
                <a:latin typeface="Calibri" charset="0"/>
              </a:rPr>
              <a:pPr eaLnBrk="1" hangingPunct="1"/>
              <a:t>3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53F5050-1BFC-5544-9D1A-BFB0840EC018}" type="slidenum">
              <a:rPr lang="en-US" sz="1200">
                <a:latin typeface="Calibri" charset="0"/>
              </a:rPr>
              <a:pPr eaLnBrk="1" hangingPunct="1"/>
              <a:t>4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F927108-EFF7-174E-925A-632618B402CA}" type="slidenum">
              <a:rPr lang="en-US" sz="1200">
                <a:latin typeface="Calibri" charset="0"/>
              </a:rPr>
              <a:pPr eaLnBrk="1" hangingPunct="1"/>
              <a:t>5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039579C-A1BF-CB46-9249-EB890A587797}" type="slidenum">
              <a:rPr lang="en-US" sz="1200">
                <a:latin typeface="Calibri" charset="0"/>
              </a:rPr>
              <a:pPr eaLnBrk="1" hangingPunct="1"/>
              <a:t>6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765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7069711-7D98-E044-9F28-267A008EC496}" type="slidenum">
              <a:rPr lang="en-US" sz="1200">
                <a:latin typeface="Calibri" charset="0"/>
              </a:rPr>
              <a:pPr eaLnBrk="1" hangingPunct="1"/>
              <a:t>7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800DE0F-1681-AD4D-A87F-CDC71722DBC8}" type="slidenum">
              <a:rPr lang="en-US" sz="1200">
                <a:latin typeface="Calibri" charset="0"/>
              </a:rPr>
              <a:pPr eaLnBrk="1" hangingPunct="1"/>
              <a:t>8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AC3FD73-6FA0-754F-9A51-3B9E79FFDC11}" type="slidenum">
              <a:rPr lang="en-US" sz="1200">
                <a:latin typeface="Calibri" charset="0"/>
              </a:rPr>
              <a:pPr eaLnBrk="1" hangingPunct="1"/>
              <a:t>9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7" name="Picture 12" descr="logo-for-ppt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6045200"/>
            <a:ext cx="2276475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609725" y="409575"/>
            <a:ext cx="6477000" cy="1828800"/>
          </a:xfrm>
        </p:spPr>
        <p:txBody>
          <a:bodyPr anchor="b"/>
          <a:lstStyle>
            <a:lvl1pPr algn="ctr">
              <a:defRPr sz="4000" cap="all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2752725" y="2600325"/>
            <a:ext cx="4352925" cy="2943225"/>
          </a:xfrm>
        </p:spPr>
        <p:txBody>
          <a:bodyPr>
            <a:normAutofit/>
          </a:bodyPr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752247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 txBox="1">
            <a:spLocks/>
          </p:cNvSpPr>
          <p:nvPr userDrawn="1"/>
        </p:nvSpPr>
        <p:spPr>
          <a:xfrm>
            <a:off x="8210550" y="6248400"/>
            <a:ext cx="533400" cy="3810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b="1" dirty="0"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4022389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>
          <a:xfrm rot="5400000">
            <a:off x="5989638" y="144462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Gill Sans MT" charset="0"/>
                <a:cs typeface="Arial" charset="0"/>
              </a:defRPr>
            </a:lvl1pPr>
          </a:lstStyle>
          <a:p>
            <a:pPr>
              <a:defRPr/>
            </a:pPr>
            <a:fld id="{95531CC1-8102-4A42-AC7C-AA9A9D3B60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192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>
            <a:lvl1pPr>
              <a:buFont typeface="Wingdings" pitchFamily="2" charset="2"/>
              <a:buChar char="v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4250587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bg1">
              <a:lumMod val="75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Slide Number Placeholder 28"/>
          <p:cNvSpPr txBox="1">
            <a:spLocks/>
          </p:cNvSpPr>
          <p:nvPr userDrawn="1"/>
        </p:nvSpPr>
        <p:spPr>
          <a:xfrm>
            <a:off x="600075" y="6248400"/>
            <a:ext cx="8191500" cy="381000"/>
          </a:xfrm>
          <a:prstGeom prst="rect">
            <a:avLst/>
          </a:prstGeom>
        </p:spPr>
        <p:txBody>
          <a:bodyPr anchor="ctr">
            <a:norm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90000"/>
              </a:lnSpc>
              <a:defRPr/>
            </a:pPr>
            <a:r>
              <a:rPr lang="en-US" sz="1200" smtClean="0">
                <a:solidFill>
                  <a:schemeClr val="tx2"/>
                </a:solidFill>
              </a:rPr>
              <a:t>							                                 </a:t>
            </a:r>
            <a:fld id="{5AF00C45-4F57-1F4F-9F7B-91480EDF6A74}" type="slidenum">
              <a:rPr lang="en-US" sz="1200" b="1" smtClean="0">
                <a:solidFill>
                  <a:schemeClr val="tx2"/>
                </a:solidFill>
                <a:latin typeface="Gill Sans MT" charset="0"/>
              </a:rPr>
              <a:pPr algn="ctr" eaLnBrk="1" hangingPunct="1">
                <a:lnSpc>
                  <a:spcPct val="90000"/>
                </a:lnSpc>
                <a:defRPr/>
              </a:pPr>
              <a:t>‹#›</a:t>
            </a:fld>
            <a:endParaRPr lang="en-US" sz="1200" b="1" smtClean="0">
              <a:solidFill>
                <a:schemeClr val="tx2"/>
              </a:solidFill>
              <a:latin typeface="Gill Sans MT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341947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3600" b="0" cap="none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Footer Placeholder 1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E93DF3F-FC96-7242-8185-47FA280819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710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1"/>
          <p:cNvSpPr txBox="1">
            <a:spLocks/>
          </p:cNvSpPr>
          <p:nvPr userDrawn="1"/>
        </p:nvSpPr>
        <p:spPr>
          <a:xfrm>
            <a:off x="6105525" y="6248400"/>
            <a:ext cx="2667000" cy="365125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>
            <a:lvl1pPr>
              <a:buFont typeface="Wingdings" pitchFamily="2" charset="2"/>
              <a:buChar char="v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>
            <a:lvl1pPr>
              <a:buFont typeface="Wingdings" pitchFamily="2" charset="2"/>
              <a:buChar char="v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675148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1"/>
          <p:cNvSpPr txBox="1">
            <a:spLocks/>
          </p:cNvSpPr>
          <p:nvPr userDrawn="1"/>
        </p:nvSpPr>
        <p:spPr>
          <a:xfrm>
            <a:off x="6105525" y="6248400"/>
            <a:ext cx="2667000" cy="365125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>
            <a:lvl1pPr>
              <a:buFont typeface="Wingdings" pitchFamily="2" charset="2"/>
              <a:buChar char="v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>
            <a:lvl1pPr>
              <a:buFont typeface="Wingdings" pitchFamily="2" charset="2"/>
              <a:buChar char="v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bg1">
              <a:lumMod val="75000"/>
            </a:schemeClr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Footer Placeholder 1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424757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>
          <a:xfrm>
            <a:off x="600075" y="1619250"/>
            <a:ext cx="8134350" cy="45434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4638221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348703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solidFill>
            <a:schemeClr val="bg1">
              <a:lumMod val="75000"/>
            </a:schemeClr>
          </a:solidFill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533650" y="200025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961900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bg1">
              <a:lumMod val="75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0"/>
          </p:nvPr>
        </p:nvSpPr>
        <p:spPr>
          <a:xfrm>
            <a:off x="1600200" y="6248400"/>
            <a:ext cx="45720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605998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816292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chemeClr val="tx2"/>
                </a:solidFill>
                <a:latin typeface="Gill Sans MT" charset="0"/>
                <a:cs typeface="Arial" charset="0"/>
              </a:defRPr>
            </a:lvl1pPr>
          </a:lstStyle>
          <a:p>
            <a:pPr>
              <a:defRPr/>
            </a:pPr>
            <a:fld id="{9927D063-5CBD-5E4E-A5B4-3031F83B2C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Slide Number Placeholder 28"/>
          <p:cNvSpPr txBox="1">
            <a:spLocks/>
          </p:cNvSpPr>
          <p:nvPr userDrawn="1"/>
        </p:nvSpPr>
        <p:spPr>
          <a:xfrm>
            <a:off x="600075" y="6248400"/>
            <a:ext cx="8191500" cy="381000"/>
          </a:xfrm>
          <a:prstGeom prst="rect">
            <a:avLst/>
          </a:prstGeom>
        </p:spPr>
        <p:txBody>
          <a:bodyPr anchor="ctr">
            <a:norm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90000"/>
              </a:lnSpc>
              <a:defRPr/>
            </a:pPr>
            <a:r>
              <a:rPr lang="en-US" sz="1200" smtClean="0">
                <a:solidFill>
                  <a:schemeClr val="tx2"/>
                </a:solidFill>
              </a:rPr>
              <a:t>							                                 </a:t>
            </a:r>
            <a:fld id="{800B5353-20E4-2F49-AAAA-7FB354E60DDC}" type="slidenum">
              <a:rPr lang="en-US" sz="1200" b="1" smtClean="0">
                <a:solidFill>
                  <a:schemeClr val="tx2"/>
                </a:solidFill>
                <a:latin typeface="Gill Sans MT" charset="0"/>
              </a:rPr>
              <a:pPr algn="ctr" eaLnBrk="1" hangingPunct="1">
                <a:lnSpc>
                  <a:spcPct val="90000"/>
                </a:lnSpc>
                <a:defRPr/>
              </a:pPr>
              <a:t>‹#›</a:t>
            </a:fld>
            <a:endParaRPr lang="en-US" sz="1200" b="1" smtClean="0">
              <a:solidFill>
                <a:schemeClr val="tx2"/>
              </a:solidFill>
              <a:latin typeface="Gill Sans MT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0" r:id="rId1"/>
    <p:sldLayoutId id="2147483931" r:id="rId2"/>
    <p:sldLayoutId id="2147483932" r:id="rId3"/>
    <p:sldLayoutId id="2147483933" r:id="rId4"/>
    <p:sldLayoutId id="2147483934" r:id="rId5"/>
    <p:sldLayoutId id="2147483935" r:id="rId6"/>
    <p:sldLayoutId id="2147483936" r:id="rId7"/>
    <p:sldLayoutId id="2147483937" r:id="rId8"/>
    <p:sldLayoutId id="2147483938" r:id="rId9"/>
    <p:sldLayoutId id="2147483939" r:id="rId10"/>
    <p:sldLayoutId id="2147483940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Gill Sans MT" pitchFamily="34" charset="0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ill Sans MT" pitchFamily="34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ill Sans MT" pitchFamily="34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ill Sans MT" pitchFamily="34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ill Sans MT" pitchFamily="34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ill Sans M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ill Sans M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ill Sans M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ill Sans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v"/>
        <a:defRPr sz="2900" kern="1200">
          <a:solidFill>
            <a:schemeClr val="tx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charset="0"/>
        <a:buChar char=""/>
        <a:defRPr sz="2600" kern="1200">
          <a:solidFill>
            <a:schemeClr val="tx1"/>
          </a:solidFill>
          <a:latin typeface="Arial" pitchFamily="34" charset="0"/>
          <a:ea typeface="Arial" charset="0"/>
          <a:cs typeface="Arial" pitchFamily="34" charset="0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charset="0"/>
        <a:buChar char=""/>
        <a:defRPr sz="2300" kern="1200">
          <a:solidFill>
            <a:schemeClr val="tx1"/>
          </a:solidFill>
          <a:latin typeface="Arial" pitchFamily="34" charset="0"/>
          <a:ea typeface="Arial" charset="0"/>
          <a:cs typeface="Arial" pitchFamily="34" charset="0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E66C7D"/>
        </a:buClr>
        <a:buSzPct val="75000"/>
        <a:buFont typeface="Wingdings" charset="0"/>
        <a:buChar char=""/>
        <a:defRPr sz="2000" kern="1200">
          <a:solidFill>
            <a:schemeClr val="tx1"/>
          </a:solidFill>
          <a:latin typeface="Arial" pitchFamily="34" charset="0"/>
          <a:ea typeface="Arial" charset="0"/>
          <a:cs typeface="Arial" pitchFamily="34" charset="0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6BB76D"/>
        </a:buClr>
        <a:buSzPct val="65000"/>
        <a:buFont typeface="Wingdings" charset="0"/>
        <a:buChar char=""/>
        <a:defRPr sz="2000" kern="1200">
          <a:solidFill>
            <a:schemeClr val="tx1"/>
          </a:solidFill>
          <a:latin typeface="Arial" pitchFamily="34" charset="0"/>
          <a:ea typeface="Arial" charset="0"/>
          <a:cs typeface="Arial" pitchFamily="34" charset="0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4" Type="http://schemas.openxmlformats.org/officeDocument/2006/relationships/image" Target="../media/image9.jpeg"/><Relationship Id="rId1" Type="http://schemas.openxmlformats.org/officeDocument/2006/relationships/tags" Target="../tags/tag4.xml"/><Relationship Id="rId2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4" Type="http://schemas.openxmlformats.org/officeDocument/2006/relationships/image" Target="../media/image10.jpeg"/><Relationship Id="rId1" Type="http://schemas.openxmlformats.org/officeDocument/2006/relationships/tags" Target="../tags/tag5.xml"/><Relationship Id="rId2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4" Type="http://schemas.openxmlformats.org/officeDocument/2006/relationships/image" Target="../media/image11.jpeg"/><Relationship Id="rId1" Type="http://schemas.openxmlformats.org/officeDocument/2006/relationships/tags" Target="../tags/tag6.xml"/><Relationship Id="rId2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hyperlink" Target="http://www.scme-nm.or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4" Type="http://schemas.openxmlformats.org/officeDocument/2006/relationships/image" Target="../media/image4.jpeg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7.xml"/><Relationship Id="rId5" Type="http://schemas.openxmlformats.org/officeDocument/2006/relationships/image" Target="../media/image5.png"/><Relationship Id="rId1" Type="http://schemas.openxmlformats.org/officeDocument/2006/relationships/tags" Target="../tags/tag2.xml"/><Relationship Id="rId2" Type="http://schemas.openxmlformats.org/officeDocument/2006/relationships/tags" Target="../tags/tag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hyperlink" Target="http://www.osha.gov/pls/oshaweb/owadisp.show_document?p_table=standards&amp;p_id=10099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hyperlink" Target="http://www.ilpi.com/msds/ref/index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eaLnBrk="1" hangingPunct="1">
              <a:spcBef>
                <a:spcPts val="2600"/>
              </a:spcBef>
              <a:tabLst>
                <a:tab pos="6289675" algn="r"/>
              </a:tabLst>
              <a:defRPr/>
            </a:pPr>
            <a:r>
              <a:rPr lang="en-US" b="1" dirty="0" smtClean="0">
                <a:ea typeface="+mj-ea"/>
                <a:cs typeface="Times New Roman" pitchFamily="18" charset="0"/>
              </a:rPr>
              <a:t>Safety Data Sheets (SDS)</a:t>
            </a:r>
            <a:endParaRPr lang="en-US" b="1" dirty="0">
              <a:ea typeface="+mj-ea"/>
              <a:cs typeface="Times New Roman" pitchFamily="18" charset="0"/>
            </a:endParaRPr>
          </a:p>
        </p:txBody>
      </p:sp>
      <p:sp>
        <p:nvSpPr>
          <p:cNvPr id="13315" name="Subtitle 4"/>
          <p:cNvSpPr>
            <a:spLocks noGrp="1"/>
          </p:cNvSpPr>
          <p:nvPr>
            <p:ph type="subTitle" idx="1"/>
          </p:nvPr>
        </p:nvSpPr>
        <p:spPr>
          <a:xfrm>
            <a:off x="2362200" y="6049963"/>
            <a:ext cx="6705600" cy="685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>
                <a:ea typeface="+mn-ea"/>
              </a:rPr>
              <a:t>SCME Safety Data Sheets Learning Module</a:t>
            </a:r>
          </a:p>
        </p:txBody>
      </p:sp>
      <p:grpSp>
        <p:nvGrpSpPr>
          <p:cNvPr id="14340" name="Group 7"/>
          <p:cNvGrpSpPr>
            <a:grpSpLocks/>
          </p:cNvGrpSpPr>
          <p:nvPr/>
        </p:nvGrpSpPr>
        <p:grpSpPr bwMode="auto">
          <a:xfrm>
            <a:off x="2849563" y="2789238"/>
            <a:ext cx="3619500" cy="2671762"/>
            <a:chOff x="3135281" y="2768207"/>
            <a:chExt cx="3619500" cy="2671762"/>
          </a:xfrm>
        </p:grpSpPr>
        <p:sp>
          <p:nvSpPr>
            <p:cNvPr id="2" name="Rectangle 1"/>
            <p:cNvSpPr/>
            <p:nvPr/>
          </p:nvSpPr>
          <p:spPr>
            <a:xfrm>
              <a:off x="3135281" y="2768207"/>
              <a:ext cx="3619500" cy="2671762"/>
            </a:xfrm>
            <a:prstGeom prst="rect">
              <a:avLst/>
            </a:prstGeom>
            <a:solidFill>
              <a:srgbClr val="FFFFFF"/>
            </a:solidFill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en-US" dirty="0"/>
            </a:p>
          </p:txBody>
        </p:sp>
        <p:pic>
          <p:nvPicPr>
            <p:cNvPr id="14342" name="Picture 5" descr="C:\Users\mj\AppData\Local\Microsoft\Windows\Temporary Internet Files\Content.IE5\LTQBHS4Q\chemistry_dating_crop[1]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90050" y="2839645"/>
              <a:ext cx="2138702" cy="879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3" name="TextBox 2"/>
            <p:cNvSpPr txBox="1">
              <a:spLocks noChangeArrowheads="1"/>
            </p:cNvSpPr>
            <p:nvPr/>
          </p:nvSpPr>
          <p:spPr bwMode="auto">
            <a:xfrm>
              <a:off x="5421282" y="2974351"/>
              <a:ext cx="1199367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600"/>
                <a:t>Chemical </a:t>
              </a:r>
            </a:p>
            <a:p>
              <a:pPr eaLnBrk="1" hangingPunct="1"/>
              <a:r>
                <a:rPr lang="en-US" sz="1600"/>
                <a:t>Safety LLC</a:t>
              </a:r>
            </a:p>
          </p:txBody>
        </p:sp>
        <p:sp>
          <p:nvSpPr>
            <p:cNvPr id="14344" name="TextBox 4"/>
            <p:cNvSpPr txBox="1">
              <a:spLocks noChangeArrowheads="1"/>
            </p:cNvSpPr>
            <p:nvPr/>
          </p:nvSpPr>
          <p:spPr bwMode="auto">
            <a:xfrm>
              <a:off x="3924798" y="3780989"/>
              <a:ext cx="1849986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600"/>
                <a:t>Safety Data Sheet</a:t>
              </a:r>
            </a:p>
          </p:txBody>
        </p:sp>
        <p:sp>
          <p:nvSpPr>
            <p:cNvPr id="14345" name="TextBox 6"/>
            <p:cNvSpPr txBox="1">
              <a:spLocks noChangeArrowheads="1"/>
            </p:cNvSpPr>
            <p:nvPr/>
          </p:nvSpPr>
          <p:spPr bwMode="auto">
            <a:xfrm>
              <a:off x="3327856" y="4156712"/>
              <a:ext cx="3357009" cy="1169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u="sng"/>
                <a:t>Composition, Information on Ingredients</a:t>
              </a:r>
              <a:endParaRPr lang="en-US" sz="1400"/>
            </a:p>
            <a:p>
              <a:pPr eaLnBrk="1" hangingPunct="1"/>
              <a:r>
                <a:rPr lang="en-US" sz="1400"/>
                <a:t>Component:  Boron Trichloride (BCL3)</a:t>
              </a:r>
            </a:p>
            <a:p>
              <a:pPr eaLnBrk="1" hangingPunct="1"/>
              <a:r>
                <a:rPr lang="en-US" sz="1400"/>
                <a:t>CAS Number: 10294-34-5</a:t>
              </a:r>
            </a:p>
            <a:p>
              <a:pPr eaLnBrk="1" hangingPunct="1"/>
              <a:r>
                <a:rPr lang="en-US" sz="1400"/>
                <a:t>Percent: 100.0%</a:t>
              </a:r>
            </a:p>
            <a:p>
              <a:pPr eaLnBrk="1" hangingPunct="1"/>
              <a:r>
                <a:rPr lang="en-US" sz="1400"/>
                <a:t>Hazard Classification:  Corrosive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dirty="0">
                <a:latin typeface="Gill Sans MT" charset="0"/>
              </a:rPr>
              <a:t>A few </a:t>
            </a:r>
            <a:r>
              <a:rPr lang="en-US" dirty="0" smtClean="0">
                <a:latin typeface="Gill Sans MT" charset="0"/>
              </a:rPr>
              <a:t>SDS </a:t>
            </a:r>
            <a:r>
              <a:rPr lang="en-US" dirty="0">
                <a:latin typeface="Gill Sans MT" charset="0"/>
              </a:rPr>
              <a:t>Acronyms</a:t>
            </a:r>
          </a:p>
        </p:txBody>
      </p:sp>
      <p:sp>
        <p:nvSpPr>
          <p:cNvPr id="32770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>
              <a:spcAft>
                <a:spcPts val="600"/>
              </a:spcAft>
              <a:buFont typeface="Wingdings" charset="0"/>
              <a:buNone/>
            </a:pPr>
            <a:r>
              <a:rPr lang="en-US" sz="2400" b="1">
                <a:solidFill>
                  <a:schemeClr val="tx2"/>
                </a:solidFill>
                <a:latin typeface="Arial" charset="0"/>
              </a:rPr>
              <a:t>LEL and UEL  (Lower and upper explosive limits) –</a:t>
            </a:r>
          </a:p>
          <a:p>
            <a:pPr lvl="1" eaLnBrk="1" hangingPunct="1">
              <a:spcAft>
                <a:spcPts val="600"/>
              </a:spcAft>
              <a:buFont typeface="Wingdings 2" charset="0"/>
              <a:buNone/>
            </a:pPr>
            <a:r>
              <a:rPr lang="en-US" sz="2400" i="1">
                <a:solidFill>
                  <a:schemeClr val="tx2"/>
                </a:solidFill>
                <a:latin typeface="Arial" charset="0"/>
                <a:cs typeface="Arial" charset="0"/>
              </a:rPr>
              <a:t>The minimum/maximum concentration of a liquid</a:t>
            </a:r>
            <a:r>
              <a:rPr lang="ja-JP" altLang="en-US" sz="2400" i="1">
                <a:solidFill>
                  <a:schemeClr val="tx2"/>
                </a:solidFill>
                <a:latin typeface="Arial" charset="0"/>
                <a:cs typeface="Arial" charset="0"/>
              </a:rPr>
              <a:t>’</a:t>
            </a:r>
            <a:r>
              <a:rPr lang="en-US" altLang="ja-JP" sz="2400" i="1">
                <a:solidFill>
                  <a:schemeClr val="tx2"/>
                </a:solidFill>
                <a:latin typeface="Arial" charset="0"/>
                <a:cs typeface="Arial" charset="0"/>
              </a:rPr>
              <a:t>s vapor in air above which a flame does not occur.  </a:t>
            </a:r>
          </a:p>
          <a:p>
            <a:pPr eaLnBrk="1" hangingPunct="1">
              <a:spcAft>
                <a:spcPts val="600"/>
              </a:spcAft>
              <a:buFont typeface="Wingdings" charset="0"/>
              <a:buNone/>
            </a:pPr>
            <a:r>
              <a:rPr lang="en-US" sz="2400" b="1">
                <a:solidFill>
                  <a:schemeClr val="tx2"/>
                </a:solidFill>
                <a:latin typeface="Arial" charset="0"/>
              </a:rPr>
              <a:t>TLV (Threshold Limit Value) – </a:t>
            </a:r>
          </a:p>
          <a:p>
            <a:pPr lvl="1" eaLnBrk="1" hangingPunct="1">
              <a:spcAft>
                <a:spcPts val="600"/>
              </a:spcAft>
              <a:buFont typeface="Wingdings 2" charset="0"/>
              <a:buNone/>
            </a:pPr>
            <a:r>
              <a:rPr lang="en-US" sz="2400" i="1">
                <a:solidFill>
                  <a:schemeClr val="tx2"/>
                </a:solidFill>
                <a:latin typeface="Arial" charset="0"/>
                <a:cs typeface="Arial" charset="0"/>
              </a:rPr>
              <a:t>The airborne concentration of a chemical.  </a:t>
            </a:r>
          </a:p>
          <a:p>
            <a:pPr eaLnBrk="1" hangingPunct="1">
              <a:spcAft>
                <a:spcPts val="600"/>
              </a:spcAft>
              <a:buFont typeface="Wingdings" charset="0"/>
              <a:buNone/>
            </a:pPr>
            <a:r>
              <a:rPr lang="en-US" sz="2400" b="1">
                <a:solidFill>
                  <a:schemeClr val="tx2"/>
                </a:solidFill>
                <a:latin typeface="Arial" charset="0"/>
              </a:rPr>
              <a:t>PEL (Permissible Exposure Limit) –</a:t>
            </a:r>
          </a:p>
          <a:p>
            <a:pPr lvl="1" eaLnBrk="1" hangingPunct="1">
              <a:spcAft>
                <a:spcPts val="600"/>
              </a:spcAft>
              <a:buFont typeface="Wingdings 2" charset="0"/>
              <a:buNone/>
            </a:pPr>
            <a:r>
              <a:rPr lang="en-US" sz="2400">
                <a:solidFill>
                  <a:schemeClr val="tx2"/>
                </a:solidFill>
                <a:latin typeface="Arial" charset="0"/>
                <a:cs typeface="Arial" charset="0"/>
              </a:rPr>
              <a:t> </a:t>
            </a:r>
            <a:r>
              <a:rPr lang="en-US" sz="2400" i="1">
                <a:solidFill>
                  <a:schemeClr val="tx2"/>
                </a:solidFill>
                <a:latin typeface="Arial" charset="0"/>
                <a:cs typeface="Arial" charset="0"/>
              </a:rPr>
              <a:t>Similar to TLV, but set by OSHA</a:t>
            </a:r>
          </a:p>
          <a:p>
            <a:pPr eaLnBrk="1" hangingPunct="1">
              <a:spcAft>
                <a:spcPts val="600"/>
              </a:spcAft>
              <a:buFont typeface="Wingdings" charset="0"/>
              <a:buNone/>
            </a:pPr>
            <a:r>
              <a:rPr lang="en-US" sz="2400" b="1">
                <a:solidFill>
                  <a:schemeClr val="tx2"/>
                </a:solidFill>
                <a:latin typeface="Arial" charset="0"/>
              </a:rPr>
              <a:t>PPE –</a:t>
            </a:r>
            <a:r>
              <a:rPr lang="en-US" sz="2400" b="1" i="1">
                <a:solidFill>
                  <a:schemeClr val="tx2"/>
                </a:solidFill>
                <a:latin typeface="Arial" charset="0"/>
              </a:rPr>
              <a:t> Personal Protective Equipment</a:t>
            </a:r>
            <a:endParaRPr lang="en-US" sz="2400">
              <a:solidFill>
                <a:schemeClr val="tx2"/>
              </a:solidFill>
              <a:latin typeface="Arial" charset="0"/>
            </a:endParaRPr>
          </a:p>
          <a:p>
            <a:pPr eaLnBrk="1" hangingPunct="1">
              <a:buFont typeface="Wingdings" charset="0"/>
              <a:buNone/>
            </a:pPr>
            <a:endParaRPr lang="en-US"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Gill Sans MT" charset="0"/>
              </a:rPr>
              <a:t>Requirements of a </a:t>
            </a:r>
            <a:r>
              <a:rPr lang="en-US" dirty="0" smtClean="0">
                <a:latin typeface="Gill Sans MT" charset="0"/>
              </a:rPr>
              <a:t>SDS</a:t>
            </a:r>
            <a:endParaRPr lang="en-US" dirty="0">
              <a:latin typeface="Gill Sans MT" charset="0"/>
            </a:endParaRPr>
          </a:p>
        </p:txBody>
      </p:sp>
      <p:sp>
        <p:nvSpPr>
          <p:cNvPr id="34818" name="Text Placeholder 2"/>
          <p:cNvSpPr>
            <a:spLocks noGrp="1"/>
          </p:cNvSpPr>
          <p:nvPr>
            <p:ph type="body" idx="1"/>
          </p:nvPr>
        </p:nvSpPr>
        <p:spPr>
          <a:xfrm>
            <a:off x="600075" y="1436688"/>
            <a:ext cx="5867400" cy="4543425"/>
          </a:xfrm>
        </p:spPr>
        <p:txBody>
          <a:bodyPr/>
          <a:lstStyle/>
          <a:p>
            <a:pPr marL="508000" lvl="1" indent="-508000" eaLnBrk="1" hangingPunct="1">
              <a:lnSpc>
                <a:spcPct val="150000"/>
              </a:lnSpc>
              <a:spcBef>
                <a:spcPct val="0"/>
              </a:spcBef>
              <a:buFont typeface="Wingdings" charset="0"/>
              <a:buChar char="v"/>
            </a:pPr>
            <a:r>
              <a:rPr lang="en-US" sz="2400">
                <a:solidFill>
                  <a:schemeClr val="tx2"/>
                </a:solidFill>
                <a:latin typeface="Arial" charset="0"/>
                <a:cs typeface="Arial" charset="0"/>
              </a:rPr>
              <a:t>Product Identification</a:t>
            </a:r>
          </a:p>
          <a:p>
            <a:pPr marL="508000" lvl="1" indent="-508000" eaLnBrk="1" hangingPunct="1">
              <a:lnSpc>
                <a:spcPct val="150000"/>
              </a:lnSpc>
              <a:spcBef>
                <a:spcPct val="0"/>
              </a:spcBef>
              <a:buFont typeface="Wingdings" charset="0"/>
              <a:buChar char="v"/>
            </a:pPr>
            <a:r>
              <a:rPr lang="en-US" sz="2400">
                <a:solidFill>
                  <a:schemeClr val="tx2"/>
                </a:solidFill>
                <a:latin typeface="Arial" charset="0"/>
                <a:cs typeface="Arial" charset="0"/>
              </a:rPr>
              <a:t>Hazards(s) Identification</a:t>
            </a:r>
          </a:p>
          <a:p>
            <a:pPr marL="508000" lvl="1" indent="-508000" eaLnBrk="1" hangingPunct="1">
              <a:lnSpc>
                <a:spcPct val="150000"/>
              </a:lnSpc>
              <a:spcBef>
                <a:spcPct val="0"/>
              </a:spcBef>
              <a:buFont typeface="Wingdings" charset="0"/>
              <a:buChar char="v"/>
            </a:pPr>
            <a:r>
              <a:rPr lang="en-US" sz="2400">
                <a:solidFill>
                  <a:schemeClr val="tx2"/>
                </a:solidFill>
                <a:latin typeface="Arial" charset="0"/>
                <a:cs typeface="Arial" charset="0"/>
              </a:rPr>
              <a:t>Composition / information on ingredients</a:t>
            </a:r>
          </a:p>
          <a:p>
            <a:pPr marL="508000" lvl="1" indent="-508000" eaLnBrk="1" hangingPunct="1">
              <a:lnSpc>
                <a:spcPct val="150000"/>
              </a:lnSpc>
              <a:spcBef>
                <a:spcPct val="0"/>
              </a:spcBef>
              <a:buFont typeface="Wingdings" charset="0"/>
              <a:buChar char="v"/>
            </a:pPr>
            <a:r>
              <a:rPr lang="en-US" sz="2400">
                <a:solidFill>
                  <a:schemeClr val="tx2"/>
                </a:solidFill>
                <a:latin typeface="Arial" charset="0"/>
                <a:cs typeface="Arial" charset="0"/>
              </a:rPr>
              <a:t>First-aid measures</a:t>
            </a:r>
          </a:p>
          <a:p>
            <a:pPr marL="508000" lvl="1" indent="-508000" eaLnBrk="1" hangingPunct="1">
              <a:lnSpc>
                <a:spcPct val="150000"/>
              </a:lnSpc>
              <a:spcBef>
                <a:spcPct val="0"/>
              </a:spcBef>
              <a:buFont typeface="Wingdings" charset="0"/>
              <a:buChar char="v"/>
            </a:pPr>
            <a:r>
              <a:rPr lang="en-US" sz="2400">
                <a:solidFill>
                  <a:schemeClr val="tx2"/>
                </a:solidFill>
                <a:latin typeface="Arial" charset="0"/>
                <a:cs typeface="Arial" charset="0"/>
              </a:rPr>
              <a:t>Fire-fighting measures</a:t>
            </a:r>
          </a:p>
          <a:p>
            <a:pPr marL="508000" lvl="1" indent="-508000" eaLnBrk="1" hangingPunct="1">
              <a:lnSpc>
                <a:spcPct val="150000"/>
              </a:lnSpc>
              <a:spcBef>
                <a:spcPct val="0"/>
              </a:spcBef>
              <a:buFont typeface="Wingdings" charset="0"/>
              <a:buChar char="v"/>
            </a:pPr>
            <a:r>
              <a:rPr lang="en-US" sz="2400">
                <a:solidFill>
                  <a:schemeClr val="tx2"/>
                </a:solidFill>
                <a:latin typeface="Arial" charset="0"/>
                <a:cs typeface="Arial" charset="0"/>
              </a:rPr>
              <a:t>Accidental Release measures</a:t>
            </a:r>
          </a:p>
          <a:p>
            <a:pPr marL="508000" lvl="1" indent="-508000" eaLnBrk="1" hangingPunct="1">
              <a:lnSpc>
                <a:spcPct val="150000"/>
              </a:lnSpc>
              <a:spcBef>
                <a:spcPct val="0"/>
              </a:spcBef>
              <a:buFont typeface="Wingdings" charset="0"/>
              <a:buChar char="v"/>
            </a:pPr>
            <a:r>
              <a:rPr lang="en-US" sz="2400">
                <a:solidFill>
                  <a:schemeClr val="tx2"/>
                </a:solidFill>
                <a:latin typeface="Arial" charset="0"/>
                <a:cs typeface="Arial" charset="0"/>
              </a:rPr>
              <a:t>Handling and storage</a:t>
            </a:r>
          </a:p>
          <a:p>
            <a:pPr marL="508000" lvl="1" indent="-508000" eaLnBrk="1" hangingPunct="1">
              <a:lnSpc>
                <a:spcPct val="150000"/>
              </a:lnSpc>
              <a:spcBef>
                <a:spcPct val="0"/>
              </a:spcBef>
              <a:buFont typeface="Wingdings" charset="0"/>
              <a:buChar char="v"/>
            </a:pPr>
            <a:r>
              <a:rPr lang="en-US" sz="2400">
                <a:solidFill>
                  <a:schemeClr val="tx2"/>
                </a:solidFill>
                <a:latin typeface="Arial" charset="0"/>
                <a:cs typeface="Arial" charset="0"/>
              </a:rPr>
              <a:t>Exposure controls/personal protection</a:t>
            </a:r>
          </a:p>
        </p:txBody>
      </p:sp>
      <p:pic>
        <p:nvPicPr>
          <p:cNvPr id="34819" name="Picture 4" descr="flam-pois-co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3113" y="1714500"/>
            <a:ext cx="3181350" cy="318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Gill Sans MT" charset="0"/>
              </a:rPr>
              <a:t>Requirements of a </a:t>
            </a:r>
            <a:r>
              <a:rPr lang="en-US" dirty="0" smtClean="0">
                <a:latin typeface="Gill Sans MT" charset="0"/>
              </a:rPr>
              <a:t>SDS </a:t>
            </a:r>
            <a:r>
              <a:rPr lang="en-US" dirty="0">
                <a:latin typeface="Gill Sans MT" charset="0"/>
              </a:rPr>
              <a:t>(continued)</a:t>
            </a:r>
          </a:p>
        </p:txBody>
      </p:sp>
      <p:sp>
        <p:nvSpPr>
          <p:cNvPr id="36866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08000" lvl="1" indent="-508000" eaLnBrk="1" hangingPunct="1">
              <a:lnSpc>
                <a:spcPct val="150000"/>
              </a:lnSpc>
              <a:spcBef>
                <a:spcPct val="0"/>
              </a:spcBef>
              <a:buFont typeface="Wingdings" charset="0"/>
              <a:buChar char="v"/>
            </a:pPr>
            <a:r>
              <a:rPr lang="en-US" sz="2400">
                <a:solidFill>
                  <a:schemeClr val="tx2"/>
                </a:solidFill>
                <a:latin typeface="Arial" charset="0"/>
                <a:cs typeface="Arial" charset="0"/>
              </a:rPr>
              <a:t>Physical and chemical properties</a:t>
            </a:r>
          </a:p>
          <a:p>
            <a:pPr marL="508000" lvl="1" indent="-508000" eaLnBrk="1" hangingPunct="1">
              <a:lnSpc>
                <a:spcPct val="150000"/>
              </a:lnSpc>
              <a:spcBef>
                <a:spcPct val="0"/>
              </a:spcBef>
              <a:buFont typeface="Wingdings" charset="0"/>
              <a:buChar char="v"/>
            </a:pPr>
            <a:r>
              <a:rPr lang="en-US" sz="2400">
                <a:solidFill>
                  <a:schemeClr val="tx2"/>
                </a:solidFill>
                <a:latin typeface="Arial" charset="0"/>
                <a:cs typeface="Arial" charset="0"/>
              </a:rPr>
              <a:t>Stability and reactivity</a:t>
            </a:r>
          </a:p>
          <a:p>
            <a:pPr marL="508000" lvl="1" indent="-508000" eaLnBrk="1" hangingPunct="1">
              <a:lnSpc>
                <a:spcPct val="150000"/>
              </a:lnSpc>
              <a:spcBef>
                <a:spcPct val="0"/>
              </a:spcBef>
              <a:buFont typeface="Wingdings" charset="0"/>
              <a:buChar char="v"/>
            </a:pPr>
            <a:r>
              <a:rPr lang="en-US" sz="2400">
                <a:solidFill>
                  <a:schemeClr val="tx2"/>
                </a:solidFill>
                <a:latin typeface="Arial" charset="0"/>
                <a:cs typeface="Arial" charset="0"/>
              </a:rPr>
              <a:t>Toxicological information</a:t>
            </a:r>
          </a:p>
          <a:p>
            <a:pPr marL="508000" lvl="1" indent="-508000" eaLnBrk="1" hangingPunct="1">
              <a:lnSpc>
                <a:spcPct val="150000"/>
              </a:lnSpc>
              <a:spcBef>
                <a:spcPct val="0"/>
              </a:spcBef>
              <a:buFont typeface="Wingdings" charset="0"/>
              <a:buChar char="v"/>
            </a:pPr>
            <a:r>
              <a:rPr lang="en-US" sz="2400">
                <a:solidFill>
                  <a:schemeClr val="tx2"/>
                </a:solidFill>
                <a:latin typeface="Arial" charset="0"/>
                <a:cs typeface="Arial" charset="0"/>
              </a:rPr>
              <a:t>Ecological information</a:t>
            </a:r>
          </a:p>
          <a:p>
            <a:pPr marL="508000" lvl="1" indent="-508000" eaLnBrk="1" hangingPunct="1">
              <a:lnSpc>
                <a:spcPct val="150000"/>
              </a:lnSpc>
              <a:spcBef>
                <a:spcPct val="0"/>
              </a:spcBef>
              <a:buFont typeface="Wingdings" charset="0"/>
              <a:buChar char="v"/>
            </a:pPr>
            <a:r>
              <a:rPr lang="en-US" sz="2400">
                <a:solidFill>
                  <a:schemeClr val="tx2"/>
                </a:solidFill>
                <a:latin typeface="Arial" charset="0"/>
                <a:cs typeface="Arial" charset="0"/>
              </a:rPr>
              <a:t>Disposal considerations</a:t>
            </a:r>
          </a:p>
          <a:p>
            <a:pPr marL="508000" lvl="1" indent="-508000" eaLnBrk="1" hangingPunct="1">
              <a:lnSpc>
                <a:spcPct val="150000"/>
              </a:lnSpc>
              <a:spcBef>
                <a:spcPct val="0"/>
              </a:spcBef>
              <a:buFont typeface="Wingdings" charset="0"/>
              <a:buChar char="v"/>
            </a:pPr>
            <a:r>
              <a:rPr lang="en-US" sz="2400">
                <a:solidFill>
                  <a:schemeClr val="tx2"/>
                </a:solidFill>
                <a:latin typeface="Arial" charset="0"/>
                <a:cs typeface="Arial" charset="0"/>
              </a:rPr>
              <a:t>Transport information</a:t>
            </a:r>
          </a:p>
          <a:p>
            <a:pPr marL="508000" lvl="1" indent="-508000" eaLnBrk="1" hangingPunct="1">
              <a:lnSpc>
                <a:spcPct val="150000"/>
              </a:lnSpc>
              <a:spcBef>
                <a:spcPct val="0"/>
              </a:spcBef>
              <a:buFont typeface="Wingdings" charset="0"/>
              <a:buChar char="v"/>
            </a:pPr>
            <a:r>
              <a:rPr lang="en-US" sz="2400">
                <a:solidFill>
                  <a:schemeClr val="tx2"/>
                </a:solidFill>
                <a:latin typeface="Arial" charset="0"/>
                <a:cs typeface="Arial" charset="0"/>
              </a:rPr>
              <a:t>Regulatory information</a:t>
            </a:r>
          </a:p>
          <a:p>
            <a:pPr marL="508000" lvl="1" indent="-508000" eaLnBrk="1" hangingPunct="1">
              <a:lnSpc>
                <a:spcPct val="150000"/>
              </a:lnSpc>
              <a:spcBef>
                <a:spcPct val="0"/>
              </a:spcBef>
              <a:buFont typeface="Wingdings" charset="0"/>
              <a:buChar char="v"/>
            </a:pPr>
            <a:r>
              <a:rPr lang="en-US" sz="2400">
                <a:solidFill>
                  <a:schemeClr val="tx2"/>
                </a:solidFill>
                <a:latin typeface="Arial" charset="0"/>
                <a:cs typeface="Arial" charset="0"/>
              </a:rPr>
              <a:t>Other information including date of preparation</a:t>
            </a:r>
          </a:p>
          <a:p>
            <a:pPr marL="508000" lvl="1" indent="-508000" eaLnBrk="1" hangingPunct="1">
              <a:lnSpc>
                <a:spcPct val="150000"/>
              </a:lnSpc>
              <a:spcBef>
                <a:spcPct val="0"/>
              </a:spcBef>
              <a:buFont typeface="Wingdings" charset="0"/>
              <a:buChar char="v"/>
            </a:pPr>
            <a:endParaRPr lang="en-US" sz="2400">
              <a:solidFill>
                <a:schemeClr val="tx2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Gill Sans MT" charset="0"/>
              </a:rPr>
              <a:t>Product Identification</a:t>
            </a:r>
          </a:p>
        </p:txBody>
      </p:sp>
      <p:sp>
        <p:nvSpPr>
          <p:cNvPr id="38914" name="Text Placeholder 2"/>
          <p:cNvSpPr>
            <a:spLocks noGrp="1"/>
          </p:cNvSpPr>
          <p:nvPr>
            <p:ph type="body" idx="1"/>
          </p:nvPr>
        </p:nvSpPr>
        <p:spPr>
          <a:xfrm>
            <a:off x="600075" y="1619250"/>
            <a:ext cx="3771900" cy="4543425"/>
          </a:xfrm>
        </p:spPr>
        <p:txBody>
          <a:bodyPr/>
          <a:lstStyle/>
          <a:p>
            <a:pPr marL="508000" lvl="1" indent="-508000" eaLnBrk="1" hangingPunct="1">
              <a:spcBef>
                <a:spcPct val="0"/>
              </a:spcBef>
              <a:spcAft>
                <a:spcPts val="600"/>
              </a:spcAft>
              <a:buFont typeface="Wingdings" charset="0"/>
              <a:buChar char="v"/>
            </a:pPr>
            <a:r>
              <a:rPr lang="en-US" sz="2400" dirty="0">
                <a:solidFill>
                  <a:schemeClr val="tx2"/>
                </a:solidFill>
                <a:latin typeface="Arial" charset="0"/>
                <a:cs typeface="Arial" charset="0"/>
              </a:rPr>
              <a:t>Date of </a:t>
            </a:r>
            <a:r>
              <a:rPr lang="en-US" sz="2400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SDS</a:t>
            </a:r>
            <a:endParaRPr lang="en-US" sz="2400" dirty="0">
              <a:solidFill>
                <a:schemeClr val="tx2"/>
              </a:solidFill>
              <a:latin typeface="Arial" charset="0"/>
              <a:cs typeface="Arial" charset="0"/>
            </a:endParaRPr>
          </a:p>
          <a:p>
            <a:pPr marL="508000" lvl="1" indent="-508000" eaLnBrk="1" hangingPunct="1">
              <a:spcBef>
                <a:spcPct val="0"/>
              </a:spcBef>
              <a:spcAft>
                <a:spcPts val="600"/>
              </a:spcAft>
              <a:buFont typeface="Wingdings" charset="0"/>
              <a:buChar char="v"/>
            </a:pPr>
            <a:r>
              <a:rPr lang="en-US" sz="2400" dirty="0">
                <a:solidFill>
                  <a:schemeClr val="tx2"/>
                </a:solidFill>
                <a:latin typeface="Arial" charset="0"/>
                <a:cs typeface="Arial" charset="0"/>
              </a:rPr>
              <a:t>Chemical Manufacturer's Name, address, and emergency telephone numbers</a:t>
            </a:r>
          </a:p>
          <a:p>
            <a:pPr marL="508000" lvl="1" indent="-508000" eaLnBrk="1" hangingPunct="1">
              <a:spcBef>
                <a:spcPct val="0"/>
              </a:spcBef>
              <a:spcAft>
                <a:spcPts val="600"/>
              </a:spcAft>
              <a:buFont typeface="Wingdings" charset="0"/>
              <a:buChar char="v"/>
            </a:pPr>
            <a:r>
              <a:rPr lang="en-US" sz="2400" dirty="0">
                <a:solidFill>
                  <a:schemeClr val="tx2"/>
                </a:solidFill>
                <a:latin typeface="Arial" charset="0"/>
                <a:cs typeface="Arial" charset="0"/>
              </a:rPr>
              <a:t>Product Name </a:t>
            </a:r>
          </a:p>
          <a:p>
            <a:pPr marL="508000" lvl="1" indent="-508000" eaLnBrk="1" hangingPunct="1">
              <a:spcBef>
                <a:spcPct val="0"/>
              </a:spcBef>
              <a:spcAft>
                <a:spcPts val="600"/>
              </a:spcAft>
              <a:buFont typeface="Wingdings" charset="0"/>
              <a:buChar char="v"/>
            </a:pPr>
            <a:r>
              <a:rPr lang="en-US" sz="2400" dirty="0">
                <a:solidFill>
                  <a:schemeClr val="tx2"/>
                </a:solidFill>
                <a:latin typeface="Arial" charset="0"/>
                <a:cs typeface="Arial" charset="0"/>
              </a:rPr>
              <a:t>Chemical Name</a:t>
            </a:r>
          </a:p>
          <a:p>
            <a:pPr marL="508000" lvl="1" indent="-508000" eaLnBrk="1" hangingPunct="1">
              <a:spcBef>
                <a:spcPct val="0"/>
              </a:spcBef>
              <a:spcAft>
                <a:spcPts val="600"/>
              </a:spcAft>
              <a:buFont typeface="Wingdings" charset="0"/>
              <a:buChar char="v"/>
            </a:pPr>
            <a:r>
              <a:rPr lang="en-US" sz="2400" dirty="0">
                <a:solidFill>
                  <a:schemeClr val="tx2"/>
                </a:solidFill>
                <a:latin typeface="Arial" charset="0"/>
                <a:cs typeface="Arial" charset="0"/>
              </a:rPr>
              <a:t>Generic Name, Synonyms </a:t>
            </a:r>
          </a:p>
          <a:p>
            <a:pPr marL="508000" lvl="1" indent="-508000" eaLnBrk="1" hangingPunct="1">
              <a:spcBef>
                <a:spcPct val="0"/>
              </a:spcBef>
              <a:spcAft>
                <a:spcPts val="600"/>
              </a:spcAft>
              <a:buFont typeface="Wingdings" charset="0"/>
              <a:buChar char="v"/>
            </a:pPr>
            <a:r>
              <a:rPr lang="en-US" sz="2400" dirty="0">
                <a:solidFill>
                  <a:schemeClr val="tx2"/>
                </a:solidFill>
                <a:latin typeface="Arial" charset="0"/>
                <a:cs typeface="Arial" charset="0"/>
              </a:rPr>
              <a:t>Hazard Classification</a:t>
            </a:r>
          </a:p>
          <a:p>
            <a:pPr eaLnBrk="1" hangingPunct="1"/>
            <a:endParaRPr lang="en-US" dirty="0">
              <a:latin typeface="Arial" charset="0"/>
            </a:endParaRPr>
          </a:p>
        </p:txBody>
      </p:sp>
      <p:grpSp>
        <p:nvGrpSpPr>
          <p:cNvPr id="38915" name="Group 5"/>
          <p:cNvGrpSpPr>
            <a:grpSpLocks/>
          </p:cNvGrpSpPr>
          <p:nvPr/>
        </p:nvGrpSpPr>
        <p:grpSpPr bwMode="auto">
          <a:xfrm>
            <a:off x="4471988" y="1722438"/>
            <a:ext cx="4427537" cy="4333875"/>
            <a:chOff x="3135281" y="2768207"/>
            <a:chExt cx="3619500" cy="2675660"/>
          </a:xfrm>
        </p:grpSpPr>
        <p:sp>
          <p:nvSpPr>
            <p:cNvPr id="7" name="Rectangle 6"/>
            <p:cNvSpPr/>
            <p:nvPr/>
          </p:nvSpPr>
          <p:spPr>
            <a:xfrm>
              <a:off x="3135281" y="2768207"/>
              <a:ext cx="3619500" cy="2671740"/>
            </a:xfrm>
            <a:prstGeom prst="rect">
              <a:avLst/>
            </a:prstGeom>
            <a:solidFill>
              <a:srgbClr val="FFFFFF"/>
            </a:solidFill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en-US" dirty="0"/>
            </a:p>
          </p:txBody>
        </p:sp>
        <p:pic>
          <p:nvPicPr>
            <p:cNvPr id="38917" name="Picture 5" descr="C:\Users\mj\AppData\Local\Microsoft\Windows\Temporary Internet Files\Content.IE5\LTQBHS4Q\chemistry_dating_crop[1]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90050" y="2839646"/>
              <a:ext cx="2138702" cy="7194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918" name="TextBox 8"/>
            <p:cNvSpPr txBox="1">
              <a:spLocks noChangeArrowheads="1"/>
            </p:cNvSpPr>
            <p:nvPr/>
          </p:nvSpPr>
          <p:spPr bwMode="auto">
            <a:xfrm>
              <a:off x="5421282" y="2974351"/>
              <a:ext cx="1199367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600"/>
                <a:t>Chemical </a:t>
              </a:r>
            </a:p>
            <a:p>
              <a:pPr eaLnBrk="1" hangingPunct="1"/>
              <a:r>
                <a:rPr lang="en-US" sz="1600"/>
                <a:t>Safety LLC</a:t>
              </a:r>
            </a:p>
          </p:txBody>
        </p:sp>
        <p:sp>
          <p:nvSpPr>
            <p:cNvPr id="38919" name="TextBox 9"/>
            <p:cNvSpPr txBox="1">
              <a:spLocks noChangeArrowheads="1"/>
            </p:cNvSpPr>
            <p:nvPr/>
          </p:nvSpPr>
          <p:spPr bwMode="auto">
            <a:xfrm>
              <a:off x="3687731" y="3647835"/>
              <a:ext cx="2706358" cy="266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600"/>
                <a:t>Product and Company Information</a:t>
              </a:r>
            </a:p>
          </p:txBody>
        </p:sp>
        <p:sp>
          <p:nvSpPr>
            <p:cNvPr id="38920" name="TextBox 10"/>
            <p:cNvSpPr txBox="1">
              <a:spLocks noChangeArrowheads="1"/>
            </p:cNvSpPr>
            <p:nvPr/>
          </p:nvSpPr>
          <p:spPr bwMode="auto">
            <a:xfrm>
              <a:off x="3241468" y="3873648"/>
              <a:ext cx="3448652" cy="1570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400" b="1" dirty="0"/>
                <a:t>Boron </a:t>
              </a:r>
              <a:r>
                <a:rPr lang="en-US" sz="1400" b="1" dirty="0" err="1"/>
                <a:t>Trichloride</a:t>
              </a:r>
              <a:endParaRPr lang="en-US" sz="1400" b="1" dirty="0"/>
            </a:p>
            <a:p>
              <a:pPr eaLnBrk="1" hangingPunct="1"/>
              <a:r>
                <a:rPr lang="en-US" sz="1400" dirty="0"/>
                <a:t>Product ID:  Boron </a:t>
              </a:r>
              <a:r>
                <a:rPr lang="en-US" sz="1400" dirty="0" err="1"/>
                <a:t>Trichloride</a:t>
              </a:r>
              <a:endParaRPr lang="en-US" sz="1400" dirty="0"/>
            </a:p>
            <a:p>
              <a:pPr eaLnBrk="1" hangingPunct="1"/>
              <a:r>
                <a:rPr lang="en-US" sz="1400" dirty="0"/>
                <a:t>Date of </a:t>
              </a:r>
              <a:r>
                <a:rPr lang="en-US" sz="1400" dirty="0" smtClean="0"/>
                <a:t>SDS</a:t>
              </a:r>
              <a:r>
                <a:rPr lang="en-US" sz="1400" dirty="0"/>
                <a:t>:  01/10/2014</a:t>
              </a:r>
            </a:p>
            <a:p>
              <a:pPr eaLnBrk="1" hangingPunct="1"/>
              <a:r>
                <a:rPr lang="en-US" sz="1400" dirty="0"/>
                <a:t>Technical Review Date:  08/1/2014</a:t>
              </a:r>
            </a:p>
            <a:p>
              <a:pPr eaLnBrk="1" hangingPunct="1"/>
              <a:r>
                <a:rPr lang="en-US" sz="1400" dirty="0"/>
                <a:t>Manufacturer:	Chemical Safety LLC</a:t>
              </a:r>
            </a:p>
            <a:p>
              <a:pPr eaLnBrk="1" hangingPunct="1"/>
              <a:r>
                <a:rPr lang="en-US" sz="1400" dirty="0"/>
                <a:t>		555 Our Chemical St.</a:t>
              </a:r>
            </a:p>
            <a:p>
              <a:pPr eaLnBrk="1" hangingPunct="1"/>
              <a:r>
                <a:rPr lang="en-US" sz="1400" dirty="0"/>
                <a:t>		Safety, NC  00099-3333</a:t>
              </a:r>
            </a:p>
            <a:p>
              <a:pPr eaLnBrk="1" hangingPunct="1"/>
              <a:r>
                <a:rPr lang="en-US" sz="1400" dirty="0"/>
                <a:t>Emergency Phone #:  (111) 000-2222</a:t>
              </a:r>
            </a:p>
            <a:p>
              <a:pPr eaLnBrk="1" hangingPunct="1"/>
              <a:r>
                <a:rPr lang="en-US" sz="1400" dirty="0"/>
                <a:t>Trade Names/Synonyms:  BCL3, Boron Chloride, 		     </a:t>
              </a:r>
              <a:r>
                <a:rPr lang="en-US" sz="1400" dirty="0" err="1"/>
                <a:t>TriChloroboron</a:t>
              </a:r>
              <a:endParaRPr lang="en-US" sz="1400" dirty="0"/>
            </a:p>
            <a:p>
              <a:pPr eaLnBrk="1" hangingPunct="1"/>
              <a:r>
                <a:rPr lang="en-US" sz="1400" dirty="0"/>
                <a:t>Chemical Family:  non-metallic, halides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Gill Sans MT" charset="0"/>
              </a:rPr>
              <a:t>Question</a:t>
            </a:r>
          </a:p>
        </p:txBody>
      </p:sp>
      <p:sp>
        <p:nvSpPr>
          <p:cNvPr id="40962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400">
                <a:latin typeface="Arial" charset="0"/>
              </a:rPr>
              <a:t>Which of the following would be considered a product name?</a:t>
            </a:r>
          </a:p>
          <a:p>
            <a:pPr eaLnBrk="1" hangingPunct="1">
              <a:spcAft>
                <a:spcPts val="600"/>
              </a:spcAft>
            </a:pPr>
            <a:r>
              <a:rPr lang="en-US" sz="2400">
                <a:latin typeface="Arial" charset="0"/>
              </a:rPr>
              <a:t>a.  Isopropyl Alcohol</a:t>
            </a:r>
          </a:p>
          <a:p>
            <a:pPr eaLnBrk="1" hangingPunct="1">
              <a:spcAft>
                <a:spcPts val="600"/>
              </a:spcAft>
            </a:pPr>
            <a:r>
              <a:rPr lang="en-US" sz="2400">
                <a:latin typeface="Arial" charset="0"/>
              </a:rPr>
              <a:t>b.  Fingernail polish remover</a:t>
            </a:r>
          </a:p>
          <a:p>
            <a:pPr eaLnBrk="1" hangingPunct="1">
              <a:spcAft>
                <a:spcPts val="600"/>
              </a:spcAft>
            </a:pPr>
            <a:r>
              <a:rPr lang="en-US" sz="2400">
                <a:latin typeface="Arial" charset="0"/>
              </a:rPr>
              <a:t>c.  Acetone</a:t>
            </a:r>
          </a:p>
          <a:p>
            <a:pPr eaLnBrk="1" hangingPunct="1">
              <a:spcAft>
                <a:spcPts val="600"/>
              </a:spcAft>
            </a:pPr>
            <a:r>
              <a:rPr lang="en-US" sz="2400">
                <a:latin typeface="Arial" charset="0"/>
              </a:rPr>
              <a:t>d.  Chlorine</a:t>
            </a:r>
          </a:p>
          <a:p>
            <a:pPr eaLnBrk="1" hangingPunct="1"/>
            <a:endParaRPr lang="en-US" sz="24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Gill Sans MT" charset="0"/>
              </a:rPr>
              <a:t>Hazard(s) Identification</a:t>
            </a:r>
          </a:p>
        </p:txBody>
      </p:sp>
      <p:sp>
        <p:nvSpPr>
          <p:cNvPr id="43010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89088"/>
            <a:ext cx="3679825" cy="4572000"/>
          </a:xfrm>
        </p:spPr>
        <p:txBody>
          <a:bodyPr/>
          <a:lstStyle/>
          <a:p>
            <a:pPr marL="508000" lvl="1" indent="-508000" eaLnBrk="1" hangingPunct="1">
              <a:spcBef>
                <a:spcPct val="0"/>
              </a:spcBef>
              <a:spcAft>
                <a:spcPts val="600"/>
              </a:spcAft>
              <a:buFont typeface="Wingdings" charset="0"/>
              <a:buChar char="v"/>
            </a:pPr>
            <a:r>
              <a:rPr lang="en-US" sz="2400">
                <a:solidFill>
                  <a:schemeClr val="tx2"/>
                </a:solidFill>
                <a:latin typeface="Arial" charset="0"/>
                <a:cs typeface="Arial" charset="0"/>
              </a:rPr>
              <a:t>Classification</a:t>
            </a:r>
          </a:p>
          <a:p>
            <a:pPr marL="508000" lvl="1" indent="-508000" eaLnBrk="1" hangingPunct="1">
              <a:spcBef>
                <a:spcPct val="0"/>
              </a:spcBef>
              <a:spcAft>
                <a:spcPts val="600"/>
              </a:spcAft>
              <a:buFont typeface="Wingdings" charset="0"/>
              <a:buChar char="v"/>
            </a:pPr>
            <a:r>
              <a:rPr lang="en-US" sz="2400">
                <a:solidFill>
                  <a:schemeClr val="tx2"/>
                </a:solidFill>
                <a:latin typeface="Arial" charset="0"/>
                <a:cs typeface="Arial" charset="0"/>
              </a:rPr>
              <a:t>Hazard statement/symbol, precautionary statement</a:t>
            </a:r>
          </a:p>
          <a:p>
            <a:pPr marL="508000" lvl="1" indent="-508000" eaLnBrk="1" hangingPunct="1">
              <a:spcBef>
                <a:spcPct val="0"/>
              </a:spcBef>
              <a:spcAft>
                <a:spcPts val="600"/>
              </a:spcAft>
              <a:buFont typeface="Wingdings" charset="0"/>
              <a:buChar char="v"/>
            </a:pPr>
            <a:r>
              <a:rPr lang="en-US" sz="2400">
                <a:solidFill>
                  <a:schemeClr val="tx2"/>
                </a:solidFill>
                <a:latin typeface="Arial" charset="0"/>
                <a:cs typeface="Arial" charset="0"/>
              </a:rPr>
              <a:t>Potential Hazards</a:t>
            </a:r>
          </a:p>
          <a:p>
            <a:pPr marL="508000" lvl="1" indent="-508000" eaLnBrk="1" hangingPunct="1">
              <a:spcBef>
                <a:spcPct val="0"/>
              </a:spcBef>
              <a:spcAft>
                <a:spcPts val="600"/>
              </a:spcAft>
              <a:buFont typeface="Wingdings" charset="0"/>
              <a:buChar char="v"/>
            </a:pPr>
            <a:endParaRPr lang="en-US" sz="2400">
              <a:solidFill>
                <a:schemeClr val="tx2"/>
              </a:solidFill>
              <a:latin typeface="Arial" charset="0"/>
              <a:cs typeface="Arial" charset="0"/>
            </a:endParaRPr>
          </a:p>
          <a:p>
            <a:pPr eaLnBrk="1" hangingPunct="1">
              <a:buFont typeface="Wingdings" charset="0"/>
              <a:buChar char="v"/>
            </a:pPr>
            <a:endParaRPr lang="en-US">
              <a:solidFill>
                <a:schemeClr val="tx2"/>
              </a:solidFill>
              <a:latin typeface="Arial" charset="0"/>
            </a:endParaRPr>
          </a:p>
        </p:txBody>
      </p:sp>
      <p:grpSp>
        <p:nvGrpSpPr>
          <p:cNvPr id="43011" name="Group 5"/>
          <p:cNvGrpSpPr>
            <a:grpSpLocks/>
          </p:cNvGrpSpPr>
          <p:nvPr/>
        </p:nvGrpSpPr>
        <p:grpSpPr bwMode="auto">
          <a:xfrm>
            <a:off x="3890963" y="1709738"/>
            <a:ext cx="5103812" cy="4125912"/>
            <a:chOff x="3135281" y="2768207"/>
            <a:chExt cx="3619500" cy="2671762"/>
          </a:xfrm>
        </p:grpSpPr>
        <p:sp>
          <p:nvSpPr>
            <p:cNvPr id="7" name="Rectangle 6"/>
            <p:cNvSpPr/>
            <p:nvPr/>
          </p:nvSpPr>
          <p:spPr>
            <a:xfrm>
              <a:off x="3135281" y="2768207"/>
              <a:ext cx="3619500" cy="2671762"/>
            </a:xfrm>
            <a:prstGeom prst="rect">
              <a:avLst/>
            </a:prstGeom>
            <a:solidFill>
              <a:srgbClr val="FFFFFF"/>
            </a:solidFill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en-US" dirty="0"/>
            </a:p>
          </p:txBody>
        </p:sp>
        <p:pic>
          <p:nvPicPr>
            <p:cNvPr id="43013" name="Picture 5" descr="C:\Users\mj\AppData\Local\Microsoft\Windows\Temporary Internet Files\Content.IE5\LTQBHS4Q\chemistry_dating_crop[1]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90050" y="2839645"/>
              <a:ext cx="2138702" cy="879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3014" name="TextBox 8"/>
            <p:cNvSpPr txBox="1">
              <a:spLocks noChangeArrowheads="1"/>
            </p:cNvSpPr>
            <p:nvPr/>
          </p:nvSpPr>
          <p:spPr bwMode="auto">
            <a:xfrm>
              <a:off x="5421282" y="2974351"/>
              <a:ext cx="1199367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600"/>
                <a:t>Chemical </a:t>
              </a:r>
            </a:p>
            <a:p>
              <a:pPr eaLnBrk="1" hangingPunct="1"/>
              <a:r>
                <a:rPr lang="en-US" sz="1600"/>
                <a:t>Safety LLC</a:t>
              </a:r>
            </a:p>
          </p:txBody>
        </p:sp>
        <p:sp>
          <p:nvSpPr>
            <p:cNvPr id="43015" name="TextBox 9"/>
            <p:cNvSpPr txBox="1">
              <a:spLocks noChangeArrowheads="1"/>
            </p:cNvSpPr>
            <p:nvPr/>
          </p:nvSpPr>
          <p:spPr bwMode="auto">
            <a:xfrm>
              <a:off x="4156071" y="3780989"/>
              <a:ext cx="1837740" cy="219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600" dirty="0" smtClean="0"/>
                <a:t>Safety </a:t>
              </a:r>
              <a:r>
                <a:rPr lang="en-US" sz="1600" dirty="0"/>
                <a:t>Data Sheet – BCL3</a:t>
              </a:r>
            </a:p>
          </p:txBody>
        </p:sp>
        <p:sp>
          <p:nvSpPr>
            <p:cNvPr id="43016" name="TextBox 10"/>
            <p:cNvSpPr txBox="1">
              <a:spLocks noChangeArrowheads="1"/>
            </p:cNvSpPr>
            <p:nvPr/>
          </p:nvSpPr>
          <p:spPr bwMode="auto">
            <a:xfrm>
              <a:off x="3398309" y="4014855"/>
              <a:ext cx="3222339" cy="1315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u="sng"/>
                <a:t>Hazard(s) Identification</a:t>
              </a:r>
              <a:endParaRPr lang="en-US" sz="1400"/>
            </a:p>
            <a:p>
              <a:pPr eaLnBrk="1" hangingPunct="1"/>
              <a:r>
                <a:rPr lang="en-US" sz="1400"/>
                <a:t>NFPA Ratings: Health 3 Fire 0  Reactivity 2</a:t>
              </a:r>
            </a:p>
            <a:p>
              <a:pPr eaLnBrk="1" hangingPunct="1"/>
              <a:r>
                <a:rPr lang="en-US" sz="1400"/>
                <a:t>Color: colorless </a:t>
              </a:r>
            </a:p>
            <a:p>
              <a:pPr eaLnBrk="1" hangingPunct="1"/>
              <a:r>
                <a:rPr lang="en-US" sz="1400"/>
                <a:t>Physical Form:  fuming liquid, gas</a:t>
              </a:r>
            </a:p>
            <a:p>
              <a:pPr eaLnBrk="1" hangingPunct="1"/>
              <a:r>
                <a:rPr lang="en-US" sz="1400"/>
                <a:t>Odor:  pungent odor</a:t>
              </a:r>
            </a:p>
            <a:p>
              <a:pPr eaLnBrk="1" hangingPunct="1"/>
              <a:r>
                <a:rPr lang="en-US" sz="1400"/>
                <a:t>May cause respiratory tract burns, skin burns, eye burns, mucous membrane burns.</a:t>
              </a:r>
            </a:p>
            <a:p>
              <a:pPr eaLnBrk="1" hangingPunct="1"/>
              <a:r>
                <a:rPr lang="en-US" sz="1400"/>
                <a:t>Containers may rupture or explode is exposed to heat.</a:t>
              </a:r>
            </a:p>
            <a:p>
              <a:pPr eaLnBrk="1" hangingPunct="1"/>
              <a:r>
                <a:rPr lang="en-US" sz="1400"/>
                <a:t>Releases toxic, corrosive, flammable or explosive gas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Gill Sans MT" charset="0"/>
              </a:rPr>
              <a:t>Exposure Controls/Personal Protection</a:t>
            </a:r>
          </a:p>
        </p:txBody>
      </p:sp>
      <p:sp>
        <p:nvSpPr>
          <p:cNvPr id="45058" name="Text Placeholder 2"/>
          <p:cNvSpPr>
            <a:spLocks noGrp="1"/>
          </p:cNvSpPr>
          <p:nvPr>
            <p:ph type="body" idx="1"/>
          </p:nvPr>
        </p:nvSpPr>
        <p:spPr>
          <a:xfrm>
            <a:off x="600075" y="1619250"/>
            <a:ext cx="4924425" cy="4543425"/>
          </a:xfrm>
        </p:spPr>
        <p:txBody>
          <a:bodyPr/>
          <a:lstStyle/>
          <a:p>
            <a:pPr marL="508000" lvl="1" indent="-508000" eaLnBrk="1" hangingPunct="1">
              <a:spcBef>
                <a:spcPct val="0"/>
              </a:spcBef>
              <a:spcAft>
                <a:spcPts val="600"/>
              </a:spcAft>
              <a:buFont typeface="Wingdings" charset="0"/>
              <a:buChar char="v"/>
            </a:pPr>
            <a:r>
              <a:rPr lang="en-US" sz="2400">
                <a:solidFill>
                  <a:schemeClr val="tx2"/>
                </a:solidFill>
                <a:latin typeface="Arial" charset="0"/>
                <a:cs typeface="Arial" charset="0"/>
              </a:rPr>
              <a:t>Significant animal studies which determine the chemical's toxicity </a:t>
            </a:r>
          </a:p>
          <a:p>
            <a:pPr marL="508000" lvl="1" indent="-508000" eaLnBrk="1" hangingPunct="1">
              <a:spcBef>
                <a:spcPct val="0"/>
              </a:spcBef>
              <a:spcAft>
                <a:spcPts val="600"/>
              </a:spcAft>
              <a:buFont typeface="Wingdings" charset="0"/>
              <a:buChar char="v"/>
            </a:pPr>
            <a:r>
              <a:rPr lang="en-US" sz="2400">
                <a:solidFill>
                  <a:schemeClr val="tx2"/>
                </a:solidFill>
                <a:latin typeface="Arial" charset="0"/>
                <a:cs typeface="Arial" charset="0"/>
              </a:rPr>
              <a:t>Toxicity data</a:t>
            </a:r>
          </a:p>
          <a:p>
            <a:pPr marL="508000" lvl="1" indent="-508000" eaLnBrk="1" hangingPunct="1">
              <a:spcBef>
                <a:spcPct val="0"/>
              </a:spcBef>
              <a:spcAft>
                <a:spcPts val="600"/>
              </a:spcAft>
              <a:buFont typeface="Wingdings" charset="0"/>
              <a:buChar char="v"/>
            </a:pPr>
            <a:r>
              <a:rPr lang="en-US" sz="2400">
                <a:solidFill>
                  <a:schemeClr val="tx2"/>
                </a:solidFill>
                <a:latin typeface="Arial" charset="0"/>
                <a:cs typeface="Arial" charset="0"/>
              </a:rPr>
              <a:t>Legal Exposure Limits (PEL, TLV)</a:t>
            </a:r>
          </a:p>
          <a:p>
            <a:pPr marL="508000" lvl="1" indent="-508000" eaLnBrk="1" hangingPunct="1">
              <a:spcBef>
                <a:spcPct val="0"/>
              </a:spcBef>
              <a:spcAft>
                <a:spcPts val="600"/>
              </a:spcAft>
              <a:buFont typeface="Wingdings" charset="0"/>
              <a:buChar char="v"/>
            </a:pPr>
            <a:r>
              <a:rPr lang="en-US" sz="2400">
                <a:solidFill>
                  <a:schemeClr val="tx2"/>
                </a:solidFill>
                <a:latin typeface="Arial" charset="0"/>
                <a:cs typeface="Arial" charset="0"/>
              </a:rPr>
              <a:t>Appropriate engineering controls </a:t>
            </a:r>
            <a:r>
              <a:rPr lang="en-US" sz="1600" i="1">
                <a:solidFill>
                  <a:schemeClr val="tx2"/>
                </a:solidFill>
                <a:latin typeface="Arial" charset="0"/>
                <a:cs typeface="Arial" charset="0"/>
              </a:rPr>
              <a:t>(e.g., eye wash – top image)</a:t>
            </a:r>
            <a:endParaRPr lang="en-US" sz="1600">
              <a:solidFill>
                <a:schemeClr val="tx2"/>
              </a:solidFill>
              <a:latin typeface="Arial" charset="0"/>
              <a:cs typeface="Arial" charset="0"/>
            </a:endParaRPr>
          </a:p>
          <a:p>
            <a:pPr marL="508000" lvl="1" indent="-508000" eaLnBrk="1" hangingPunct="1">
              <a:spcBef>
                <a:spcPct val="0"/>
              </a:spcBef>
              <a:spcAft>
                <a:spcPts val="600"/>
              </a:spcAft>
              <a:buFont typeface="Wingdings" charset="0"/>
              <a:buChar char="v"/>
            </a:pPr>
            <a:r>
              <a:rPr lang="en-US" sz="2400">
                <a:solidFill>
                  <a:schemeClr val="tx2"/>
                </a:solidFill>
                <a:latin typeface="Arial" charset="0"/>
                <a:cs typeface="Arial" charset="0"/>
              </a:rPr>
              <a:t>Individual protection measures (PPE) </a:t>
            </a:r>
            <a:r>
              <a:rPr lang="en-US" sz="1600" i="1">
                <a:solidFill>
                  <a:schemeClr val="tx2"/>
                </a:solidFill>
                <a:latin typeface="Arial" charset="0"/>
                <a:cs typeface="Arial" charset="0"/>
              </a:rPr>
              <a:t>(e.g., acid gloves)</a:t>
            </a:r>
            <a:endParaRPr lang="en-US" sz="1600">
              <a:solidFill>
                <a:schemeClr val="tx2"/>
              </a:solidFill>
              <a:latin typeface="Arial" charset="0"/>
              <a:cs typeface="Arial" charset="0"/>
            </a:endParaRPr>
          </a:p>
          <a:p>
            <a:pPr eaLnBrk="1" hangingPunct="1"/>
            <a:endParaRPr lang="en-US">
              <a:latin typeface="Arial" charset="0"/>
            </a:endParaRPr>
          </a:p>
        </p:txBody>
      </p:sp>
      <p:pic>
        <p:nvPicPr>
          <p:cNvPr id="45059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986213"/>
            <a:ext cx="3022600" cy="226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0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0" y="1601788"/>
            <a:ext cx="3035300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Gill Sans MT" charset="0"/>
              </a:rPr>
              <a:t>Physical and Chemical Properties</a:t>
            </a:r>
          </a:p>
        </p:txBody>
      </p:sp>
      <p:sp>
        <p:nvSpPr>
          <p:cNvPr id="47106" name="Text Placeholder 2"/>
          <p:cNvSpPr>
            <a:spLocks noGrp="1"/>
          </p:cNvSpPr>
          <p:nvPr>
            <p:ph type="body" idx="1"/>
          </p:nvPr>
        </p:nvSpPr>
        <p:spPr>
          <a:xfrm>
            <a:off x="600075" y="1619250"/>
            <a:ext cx="4638675" cy="4543425"/>
          </a:xfrm>
        </p:spPr>
        <p:txBody>
          <a:bodyPr/>
          <a:lstStyle/>
          <a:p>
            <a:pPr marL="508000" lvl="1" indent="-508000" eaLnBrk="1" hangingPunct="1">
              <a:spcBef>
                <a:spcPct val="0"/>
              </a:spcBef>
              <a:spcAft>
                <a:spcPts val="600"/>
              </a:spcAft>
              <a:buFont typeface="Wingdings" charset="0"/>
              <a:buChar char="v"/>
            </a:pPr>
            <a:r>
              <a:rPr lang="en-US" sz="2400">
                <a:solidFill>
                  <a:schemeClr val="tx1"/>
                </a:solidFill>
                <a:latin typeface="Arial" charset="0"/>
                <a:cs typeface="Arial" charset="0"/>
              </a:rPr>
              <a:t>Appearance and Odor </a:t>
            </a:r>
          </a:p>
          <a:p>
            <a:pPr marL="508000" lvl="1" indent="-508000" eaLnBrk="1" hangingPunct="1">
              <a:spcBef>
                <a:spcPct val="0"/>
              </a:spcBef>
              <a:spcAft>
                <a:spcPts val="600"/>
              </a:spcAft>
              <a:buFont typeface="Wingdings" charset="0"/>
              <a:buChar char="v"/>
            </a:pPr>
            <a:r>
              <a:rPr lang="en-US" sz="2400">
                <a:solidFill>
                  <a:schemeClr val="tx1"/>
                </a:solidFill>
                <a:latin typeface="Arial" charset="0"/>
                <a:cs typeface="Arial" charset="0"/>
              </a:rPr>
              <a:t>Boiling Point and Freezing Point </a:t>
            </a:r>
          </a:p>
          <a:p>
            <a:pPr marL="508000" lvl="1" indent="-508000" eaLnBrk="1" hangingPunct="1">
              <a:spcBef>
                <a:spcPct val="0"/>
              </a:spcBef>
              <a:spcAft>
                <a:spcPts val="600"/>
              </a:spcAft>
              <a:buFont typeface="Wingdings" charset="0"/>
              <a:buChar char="v"/>
            </a:pPr>
            <a:r>
              <a:rPr lang="en-US" sz="2400">
                <a:solidFill>
                  <a:schemeClr val="tx1"/>
                </a:solidFill>
                <a:latin typeface="Arial" charset="0"/>
                <a:cs typeface="Arial" charset="0"/>
              </a:rPr>
              <a:t>Melting Point</a:t>
            </a:r>
          </a:p>
          <a:p>
            <a:pPr marL="508000" lvl="1" indent="-508000" eaLnBrk="1" hangingPunct="1">
              <a:spcBef>
                <a:spcPct val="0"/>
              </a:spcBef>
              <a:spcAft>
                <a:spcPts val="600"/>
              </a:spcAft>
              <a:buFont typeface="Wingdings" charset="0"/>
              <a:buChar char="v"/>
            </a:pPr>
            <a:r>
              <a:rPr lang="en-US" sz="2400">
                <a:solidFill>
                  <a:schemeClr val="tx1"/>
                </a:solidFill>
                <a:latin typeface="Arial" charset="0"/>
                <a:cs typeface="Arial" charset="0"/>
              </a:rPr>
              <a:t>Vapor Pressure </a:t>
            </a:r>
          </a:p>
          <a:p>
            <a:pPr marL="508000" lvl="1" indent="-508000" eaLnBrk="1" hangingPunct="1">
              <a:spcBef>
                <a:spcPct val="0"/>
              </a:spcBef>
              <a:spcAft>
                <a:spcPts val="600"/>
              </a:spcAft>
              <a:buFont typeface="Wingdings" charset="0"/>
              <a:buChar char="v"/>
            </a:pPr>
            <a:r>
              <a:rPr lang="en-US" sz="2400">
                <a:solidFill>
                  <a:schemeClr val="tx1"/>
                </a:solidFill>
                <a:latin typeface="Arial" charset="0"/>
                <a:cs typeface="Arial" charset="0"/>
              </a:rPr>
              <a:t>Vapor Density </a:t>
            </a:r>
          </a:p>
          <a:p>
            <a:pPr marL="508000" lvl="1" indent="-508000" eaLnBrk="1" hangingPunct="1">
              <a:spcBef>
                <a:spcPct val="0"/>
              </a:spcBef>
              <a:spcAft>
                <a:spcPts val="600"/>
              </a:spcAft>
              <a:buFont typeface="Wingdings" charset="0"/>
              <a:buChar char="v"/>
            </a:pPr>
            <a:r>
              <a:rPr lang="en-US" sz="2400">
                <a:solidFill>
                  <a:schemeClr val="tx1"/>
                </a:solidFill>
                <a:latin typeface="Arial" charset="0"/>
                <a:cs typeface="Arial" charset="0"/>
              </a:rPr>
              <a:t>Solubility in Water </a:t>
            </a:r>
          </a:p>
          <a:p>
            <a:pPr marL="508000" lvl="1" indent="-508000" eaLnBrk="1" hangingPunct="1">
              <a:spcBef>
                <a:spcPct val="0"/>
              </a:spcBef>
              <a:spcAft>
                <a:spcPts val="600"/>
              </a:spcAft>
              <a:buFont typeface="Wingdings" charset="0"/>
              <a:buChar char="v"/>
            </a:pPr>
            <a:r>
              <a:rPr lang="en-US" sz="2400">
                <a:solidFill>
                  <a:schemeClr val="tx1"/>
                </a:solidFill>
                <a:latin typeface="Arial" charset="0"/>
                <a:cs typeface="Arial" charset="0"/>
              </a:rPr>
              <a:t>Evaporation Rate </a:t>
            </a:r>
          </a:p>
          <a:p>
            <a:pPr marL="508000" lvl="1" indent="-508000" eaLnBrk="1" hangingPunct="1">
              <a:spcBef>
                <a:spcPct val="0"/>
              </a:spcBef>
              <a:spcAft>
                <a:spcPts val="600"/>
              </a:spcAft>
              <a:buFont typeface="Wingdings" charset="0"/>
              <a:buChar char="v"/>
            </a:pPr>
            <a:r>
              <a:rPr lang="en-US" sz="2400">
                <a:solidFill>
                  <a:schemeClr val="tx1"/>
                </a:solidFill>
                <a:latin typeface="Arial" charset="0"/>
                <a:cs typeface="Arial" charset="0"/>
              </a:rPr>
              <a:t>Specific Gravity</a:t>
            </a:r>
          </a:p>
          <a:p>
            <a:pPr eaLnBrk="1" hangingPunct="1"/>
            <a:endParaRPr lang="en-US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47107" name="Picture 3" descr="properties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775" y="2771775"/>
            <a:ext cx="427355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8" name="CaptionText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616450" y="5418138"/>
            <a:ext cx="287655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Aft>
                <a:spcPts val="100"/>
              </a:spcAft>
            </a:pPr>
            <a:r>
              <a:rPr lang="en-US" sz="1100" b="1" i="1">
                <a:solidFill>
                  <a:srgbClr val="A50021"/>
                </a:solidFill>
              </a:rPr>
              <a:t>Physical Properties of BCl</a:t>
            </a:r>
            <a:r>
              <a:rPr lang="en-US" sz="1100" b="1" i="1" baseline="-25000">
                <a:solidFill>
                  <a:srgbClr val="A50021"/>
                </a:solidFill>
              </a:rPr>
              <a:t>3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Gill Sans MT" charset="0"/>
              </a:rPr>
              <a:t>Fire and Explosion Data</a:t>
            </a:r>
          </a:p>
        </p:txBody>
      </p:sp>
      <p:sp>
        <p:nvSpPr>
          <p:cNvPr id="49154" name="Text Placeholder 2"/>
          <p:cNvSpPr>
            <a:spLocks noGrp="1"/>
          </p:cNvSpPr>
          <p:nvPr>
            <p:ph type="body" idx="1"/>
          </p:nvPr>
        </p:nvSpPr>
        <p:spPr>
          <a:xfrm>
            <a:off x="600075" y="1619250"/>
            <a:ext cx="4724400" cy="4543425"/>
          </a:xfrm>
        </p:spPr>
        <p:txBody>
          <a:bodyPr/>
          <a:lstStyle/>
          <a:p>
            <a:pPr marL="508000" lvl="1" indent="-508000" eaLnBrk="1" hangingPunct="1">
              <a:spcBef>
                <a:spcPct val="0"/>
              </a:spcBef>
              <a:spcAft>
                <a:spcPts val="600"/>
              </a:spcAft>
              <a:buFont typeface="Wingdings" charset="0"/>
              <a:buChar char="v"/>
            </a:pPr>
            <a:r>
              <a:rPr lang="en-US" sz="2400">
                <a:solidFill>
                  <a:schemeClr val="tx2"/>
                </a:solidFill>
                <a:latin typeface="Arial" charset="0"/>
                <a:cs typeface="Arial" charset="0"/>
              </a:rPr>
              <a:t>Flammability Data</a:t>
            </a:r>
          </a:p>
          <a:p>
            <a:pPr marL="508000" lvl="1" indent="-508000" eaLnBrk="1" hangingPunct="1">
              <a:spcBef>
                <a:spcPct val="0"/>
              </a:spcBef>
              <a:spcAft>
                <a:spcPts val="600"/>
              </a:spcAft>
              <a:buFont typeface="Wingdings" charset="0"/>
              <a:buChar char="v"/>
            </a:pPr>
            <a:r>
              <a:rPr lang="en-US" sz="2400">
                <a:solidFill>
                  <a:schemeClr val="tx2"/>
                </a:solidFill>
                <a:latin typeface="Arial" charset="0"/>
                <a:cs typeface="Arial" charset="0"/>
              </a:rPr>
              <a:t>Flashpoint </a:t>
            </a:r>
          </a:p>
          <a:p>
            <a:pPr marL="508000" lvl="1" indent="-508000" eaLnBrk="1" hangingPunct="1">
              <a:spcBef>
                <a:spcPct val="0"/>
              </a:spcBef>
              <a:spcAft>
                <a:spcPts val="600"/>
              </a:spcAft>
              <a:buFont typeface="Wingdings" charset="0"/>
              <a:buChar char="v"/>
            </a:pPr>
            <a:r>
              <a:rPr lang="en-US" sz="2400">
                <a:solidFill>
                  <a:schemeClr val="tx2"/>
                </a:solidFill>
                <a:latin typeface="Arial" charset="0"/>
                <a:cs typeface="Arial" charset="0"/>
              </a:rPr>
              <a:t>LEL (Lower Explosive Limit)</a:t>
            </a:r>
          </a:p>
          <a:p>
            <a:pPr marL="508000" lvl="1" indent="-508000" eaLnBrk="1" hangingPunct="1">
              <a:spcBef>
                <a:spcPct val="0"/>
              </a:spcBef>
              <a:spcAft>
                <a:spcPts val="600"/>
              </a:spcAft>
              <a:buFont typeface="Wingdings" charset="0"/>
              <a:buChar char="v"/>
            </a:pPr>
            <a:r>
              <a:rPr lang="en-US" sz="2400">
                <a:solidFill>
                  <a:schemeClr val="tx2"/>
                </a:solidFill>
                <a:latin typeface="Arial" charset="0"/>
                <a:cs typeface="Arial" charset="0"/>
              </a:rPr>
              <a:t>UEL  (Upper Explosive Limit)</a:t>
            </a:r>
          </a:p>
          <a:p>
            <a:pPr marL="508000" lvl="1" indent="-508000" eaLnBrk="1" hangingPunct="1">
              <a:spcBef>
                <a:spcPct val="0"/>
              </a:spcBef>
              <a:spcAft>
                <a:spcPts val="600"/>
              </a:spcAft>
              <a:buFont typeface="Wingdings" charset="0"/>
              <a:buChar char="v"/>
            </a:pPr>
            <a:r>
              <a:rPr lang="en-US" sz="2400">
                <a:solidFill>
                  <a:schemeClr val="tx2"/>
                </a:solidFill>
                <a:latin typeface="Arial" charset="0"/>
                <a:cs typeface="Arial" charset="0"/>
              </a:rPr>
              <a:t>Fire Fighting Comments</a:t>
            </a:r>
          </a:p>
          <a:p>
            <a:pPr marL="508000" lvl="1" indent="-508000" eaLnBrk="1" hangingPunct="1">
              <a:spcBef>
                <a:spcPct val="0"/>
              </a:spcBef>
              <a:spcAft>
                <a:spcPts val="600"/>
              </a:spcAft>
              <a:buFont typeface="Wingdings" charset="0"/>
              <a:buChar char="v"/>
            </a:pPr>
            <a:r>
              <a:rPr lang="en-US" sz="2400">
                <a:solidFill>
                  <a:schemeClr val="tx2"/>
                </a:solidFill>
                <a:latin typeface="Arial" charset="0"/>
                <a:cs typeface="Arial" charset="0"/>
              </a:rPr>
              <a:t>Fire fighting procedures</a:t>
            </a:r>
          </a:p>
          <a:p>
            <a:pPr marL="508000" lvl="1" indent="-508000" eaLnBrk="1" hangingPunct="1">
              <a:spcBef>
                <a:spcPct val="0"/>
              </a:spcBef>
              <a:spcAft>
                <a:spcPts val="600"/>
              </a:spcAft>
              <a:buFont typeface="Wingdings" charset="0"/>
              <a:buChar char="v"/>
            </a:pPr>
            <a:r>
              <a:rPr lang="en-US" sz="2400">
                <a:solidFill>
                  <a:schemeClr val="tx2"/>
                </a:solidFill>
                <a:latin typeface="Arial" charset="0"/>
                <a:cs typeface="Arial" charset="0"/>
              </a:rPr>
              <a:t>Extinguishing media </a:t>
            </a:r>
          </a:p>
          <a:p>
            <a:pPr marL="508000" lvl="1" indent="-508000" eaLnBrk="1" hangingPunct="1">
              <a:spcBef>
                <a:spcPct val="0"/>
              </a:spcBef>
              <a:spcAft>
                <a:spcPts val="600"/>
              </a:spcAft>
              <a:buFont typeface="Wingdings" charset="0"/>
              <a:buChar char="v"/>
            </a:pPr>
            <a:r>
              <a:rPr lang="en-US" sz="2400">
                <a:solidFill>
                  <a:schemeClr val="tx2"/>
                </a:solidFill>
                <a:latin typeface="Arial" charset="0"/>
                <a:cs typeface="Arial" charset="0"/>
              </a:rPr>
              <a:t>Unusual fire hazards</a:t>
            </a:r>
          </a:p>
          <a:p>
            <a:pPr eaLnBrk="1" hangingPunct="1"/>
            <a:endParaRPr lang="en-US">
              <a:latin typeface="Arial" charset="0"/>
            </a:endParaRPr>
          </a:p>
        </p:txBody>
      </p:sp>
      <p:pic>
        <p:nvPicPr>
          <p:cNvPr id="49155" name="Picture 3" descr="fire-hazard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56" t="12917" r="6680"/>
          <a:stretch>
            <a:fillRect/>
          </a:stretch>
        </p:blipFill>
        <p:spPr bwMode="auto">
          <a:xfrm>
            <a:off x="5400675" y="1647825"/>
            <a:ext cx="3467100" cy="199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6" name="CaptionText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513388" y="3656013"/>
            <a:ext cx="278130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Aft>
                <a:spcPts val="100"/>
              </a:spcAft>
            </a:pPr>
            <a:r>
              <a:rPr lang="en-US" sz="1100" b="1" i="1">
                <a:solidFill>
                  <a:schemeClr val="tx2"/>
                </a:solidFill>
              </a:rPr>
              <a:t>Fire / Explosion Hazards of BCl</a:t>
            </a:r>
            <a:r>
              <a:rPr lang="en-US" sz="1100" b="1" i="1" baseline="-25000">
                <a:solidFill>
                  <a:schemeClr val="tx2"/>
                </a:solidFill>
              </a:rPr>
              <a:t>3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Gill Sans MT" charset="0"/>
              </a:rPr>
              <a:t>Stability and Reactivity</a:t>
            </a:r>
          </a:p>
        </p:txBody>
      </p:sp>
      <p:sp>
        <p:nvSpPr>
          <p:cNvPr id="51202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90675"/>
            <a:ext cx="4219575" cy="4543425"/>
          </a:xfrm>
        </p:spPr>
        <p:txBody>
          <a:bodyPr/>
          <a:lstStyle/>
          <a:p>
            <a:pPr marL="508000" lvl="1" indent="-508000" eaLnBrk="1" hangingPunct="1">
              <a:spcBef>
                <a:spcPct val="0"/>
              </a:spcBef>
              <a:spcAft>
                <a:spcPts val="600"/>
              </a:spcAft>
              <a:buFont typeface="Wingdings" charset="0"/>
              <a:buChar char="v"/>
            </a:pPr>
            <a:r>
              <a:rPr lang="en-US" sz="2400" dirty="0">
                <a:solidFill>
                  <a:schemeClr val="tx2"/>
                </a:solidFill>
                <a:latin typeface="Arial" charset="0"/>
                <a:cs typeface="Arial" charset="0"/>
              </a:rPr>
              <a:t>Chemical stability</a:t>
            </a:r>
          </a:p>
          <a:p>
            <a:pPr marL="508000" lvl="1" indent="-508000" eaLnBrk="1" hangingPunct="1">
              <a:spcBef>
                <a:spcPct val="0"/>
              </a:spcBef>
              <a:spcAft>
                <a:spcPts val="600"/>
              </a:spcAft>
              <a:buFont typeface="Wingdings" charset="0"/>
              <a:buChar char="v"/>
            </a:pPr>
            <a:r>
              <a:rPr lang="en-US" sz="2400" dirty="0">
                <a:solidFill>
                  <a:schemeClr val="tx2"/>
                </a:solidFill>
                <a:latin typeface="Arial" charset="0"/>
                <a:cs typeface="Arial" charset="0"/>
              </a:rPr>
              <a:t>Reactivity</a:t>
            </a:r>
          </a:p>
          <a:p>
            <a:pPr marL="508000" lvl="1" indent="-508000" eaLnBrk="1" hangingPunct="1">
              <a:spcBef>
                <a:spcPct val="0"/>
              </a:spcBef>
              <a:spcAft>
                <a:spcPts val="600"/>
              </a:spcAft>
              <a:buFont typeface="Wingdings" charset="0"/>
              <a:buChar char="v"/>
            </a:pPr>
            <a:r>
              <a:rPr lang="en-US" sz="2400" dirty="0">
                <a:solidFill>
                  <a:schemeClr val="tx2"/>
                </a:solidFill>
                <a:latin typeface="Arial" charset="0"/>
                <a:cs typeface="Arial" charset="0"/>
              </a:rPr>
              <a:t>Possibility of hazardous reactions</a:t>
            </a:r>
          </a:p>
          <a:p>
            <a:pPr marL="508000" lvl="1" indent="-508000" eaLnBrk="1" hangingPunct="1">
              <a:spcBef>
                <a:spcPct val="0"/>
              </a:spcBef>
              <a:spcAft>
                <a:spcPts val="600"/>
              </a:spcAft>
              <a:buFont typeface="Wingdings" charset="0"/>
              <a:buChar char="v"/>
            </a:pPr>
            <a:r>
              <a:rPr lang="en-US" sz="2400" dirty="0">
                <a:solidFill>
                  <a:schemeClr val="tx2"/>
                </a:solidFill>
                <a:latin typeface="Arial" charset="0"/>
                <a:cs typeface="Arial" charset="0"/>
              </a:rPr>
              <a:t>Conditions to avoid </a:t>
            </a:r>
          </a:p>
          <a:p>
            <a:pPr marL="508000" lvl="1" indent="-508000" eaLnBrk="1" hangingPunct="1">
              <a:spcBef>
                <a:spcPct val="0"/>
              </a:spcBef>
              <a:spcAft>
                <a:spcPts val="600"/>
              </a:spcAft>
              <a:buFont typeface="Wingdings" charset="0"/>
              <a:buChar char="v"/>
            </a:pPr>
            <a:r>
              <a:rPr lang="en-US" sz="2400" dirty="0">
                <a:solidFill>
                  <a:schemeClr val="tx2"/>
                </a:solidFill>
                <a:latin typeface="Arial" charset="0"/>
                <a:cs typeface="Arial" charset="0"/>
              </a:rPr>
              <a:t>Incompatible materials</a:t>
            </a:r>
          </a:p>
          <a:p>
            <a:pPr marL="508000" lvl="1" indent="-508000" eaLnBrk="1" hangingPunct="1">
              <a:spcBef>
                <a:spcPct val="0"/>
              </a:spcBef>
              <a:spcAft>
                <a:spcPts val="600"/>
              </a:spcAft>
              <a:buFont typeface="Wingdings" charset="0"/>
              <a:buChar char="v"/>
            </a:pPr>
            <a:r>
              <a:rPr lang="en-US" sz="2400" dirty="0">
                <a:solidFill>
                  <a:schemeClr val="tx2"/>
                </a:solidFill>
                <a:latin typeface="Arial" charset="0"/>
                <a:cs typeface="Arial" charset="0"/>
              </a:rPr>
              <a:t>Hazardous decomposition byproducts</a:t>
            </a:r>
          </a:p>
          <a:p>
            <a:pPr eaLnBrk="1" hangingPunct="1"/>
            <a:endParaRPr lang="en-US" dirty="0">
              <a:latin typeface="Arial" charset="0"/>
            </a:endParaRPr>
          </a:p>
        </p:txBody>
      </p:sp>
      <p:pic>
        <p:nvPicPr>
          <p:cNvPr id="51203" name="Picture 3" descr="reactivity-data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7" t="11125" r="3972"/>
          <a:stretch>
            <a:fillRect/>
          </a:stretch>
        </p:blipFill>
        <p:spPr bwMode="auto">
          <a:xfrm>
            <a:off x="5048250" y="1657350"/>
            <a:ext cx="3714750" cy="200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4" name="CaptionText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591300" y="3579813"/>
            <a:ext cx="2308225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Aft>
                <a:spcPts val="100"/>
              </a:spcAft>
            </a:pPr>
            <a:r>
              <a:rPr lang="en-US" sz="1100" b="1" i="1">
                <a:solidFill>
                  <a:schemeClr val="tx2"/>
                </a:solidFill>
              </a:rPr>
              <a:t>Reactivity Data of BCl</a:t>
            </a:r>
            <a:r>
              <a:rPr lang="en-US" sz="1100" b="1" i="1" baseline="-25000">
                <a:solidFill>
                  <a:schemeClr val="tx2"/>
                </a:solidFill>
              </a:rPr>
              <a:t>3</a:t>
            </a:r>
          </a:p>
          <a:p>
            <a:pPr eaLnBrk="1" hangingPunct="1">
              <a:spcAft>
                <a:spcPts val="100"/>
              </a:spcAft>
            </a:pPr>
            <a:endParaRPr lang="en-US" sz="1100" b="1" i="1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Placeholder 1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3486150"/>
          </a:xfrm>
        </p:spPr>
        <p:txBody>
          <a:bodyPr/>
          <a:lstStyle/>
          <a:p>
            <a:pPr eaLnBrk="1" hangingPunct="1"/>
            <a:r>
              <a:rPr lang="en-US" sz="2600" dirty="0">
                <a:latin typeface="Arial" charset="0"/>
              </a:rPr>
              <a:t>To work safely in a facility that manufactures MEMS devices, you must understand the purpose of a </a:t>
            </a:r>
            <a:r>
              <a:rPr lang="en-US" sz="2600" dirty="0" smtClean="0">
                <a:latin typeface="Arial" charset="0"/>
              </a:rPr>
              <a:t>SDS</a:t>
            </a:r>
            <a:r>
              <a:rPr lang="en-US" sz="2600" dirty="0">
                <a:latin typeface="Arial" charset="0"/>
              </a:rPr>
              <a:t>.  You must also be able to extract information about a specific chemical from its </a:t>
            </a:r>
            <a:r>
              <a:rPr lang="en-US" sz="2600" dirty="0" smtClean="0">
                <a:latin typeface="Arial" charset="0"/>
              </a:rPr>
              <a:t>SDS</a:t>
            </a:r>
            <a:r>
              <a:rPr lang="en-US" sz="2600" dirty="0">
                <a:latin typeface="Arial" charset="0"/>
              </a:rPr>
              <a:t>.  This unit provides information on how to locate and interpret a </a:t>
            </a:r>
            <a:r>
              <a:rPr lang="en-US" sz="2600" dirty="0" smtClean="0">
                <a:latin typeface="Arial" charset="0"/>
              </a:rPr>
              <a:t>SDS</a:t>
            </a:r>
            <a:r>
              <a:rPr lang="en-US" sz="2600" dirty="0">
                <a:latin typeface="Arial" charset="0"/>
              </a:rPr>
              <a:t>. </a:t>
            </a:r>
          </a:p>
          <a:p>
            <a:pPr eaLnBrk="1" hangingPunct="1"/>
            <a:endParaRPr lang="en-US" sz="2600" dirty="0">
              <a:latin typeface="Arial" charset="0"/>
            </a:endParaRPr>
          </a:p>
          <a:p>
            <a:pPr eaLnBrk="1" hangingPunct="1"/>
            <a:r>
              <a:rPr lang="en-US" sz="2600" dirty="0">
                <a:latin typeface="Arial" charset="0"/>
              </a:rPr>
              <a:t>Allow at least 15 minutes to review this material.</a:t>
            </a:r>
          </a:p>
        </p:txBody>
      </p:sp>
      <p:sp>
        <p:nvSpPr>
          <p:cNvPr id="16386" name="Title 2"/>
          <p:cNvSpPr>
            <a:spLocks noGrp="1"/>
          </p:cNvSpPr>
          <p:nvPr>
            <p:ph type="title"/>
          </p:nvPr>
        </p:nvSpPr>
        <p:spPr>
          <a:xfrm>
            <a:off x="1371600" y="1571625"/>
            <a:ext cx="7620000" cy="990600"/>
          </a:xfrm>
        </p:spPr>
        <p:txBody>
          <a:bodyPr/>
          <a:lstStyle/>
          <a:p>
            <a:pPr eaLnBrk="1" hangingPunct="1"/>
            <a:r>
              <a:rPr lang="en-US">
                <a:latin typeface="Gill Sans MT" charset="0"/>
              </a:rPr>
              <a:t>Unit Overview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Gill Sans MT" charset="0"/>
              </a:rPr>
              <a:t>Question</a:t>
            </a:r>
          </a:p>
        </p:txBody>
      </p:sp>
      <p:sp>
        <p:nvSpPr>
          <p:cNvPr id="53250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400" i="1">
                <a:latin typeface="Arial" charset="0"/>
              </a:rPr>
              <a:t>What are LEL and UEL?</a:t>
            </a:r>
          </a:p>
          <a:p>
            <a:pPr eaLnBrk="1" hangingPunct="1"/>
            <a:endParaRPr lang="en-US" sz="2400">
              <a:latin typeface="Arial" charset="0"/>
            </a:endParaRPr>
          </a:p>
          <a:p>
            <a:pPr eaLnBrk="1" hangingPunct="1"/>
            <a:endParaRPr lang="en-US" sz="2400">
              <a:latin typeface="Arial" charset="0"/>
            </a:endParaRPr>
          </a:p>
          <a:p>
            <a:pPr eaLnBrk="1" hangingPunct="1"/>
            <a:endParaRPr lang="en-US"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Gill Sans MT" charset="0"/>
              </a:rPr>
              <a:t>Question</a:t>
            </a:r>
          </a:p>
        </p:txBody>
      </p:sp>
      <p:sp>
        <p:nvSpPr>
          <p:cNvPr id="55298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400" i="1">
                <a:latin typeface="Arial" charset="0"/>
              </a:rPr>
              <a:t>What are LEL and UEL?</a:t>
            </a:r>
          </a:p>
          <a:p>
            <a:pPr eaLnBrk="1" hangingPunct="1"/>
            <a:endParaRPr lang="en-US" sz="2400">
              <a:latin typeface="Arial" charset="0"/>
            </a:endParaRPr>
          </a:p>
          <a:p>
            <a:pPr lvl="1" indent="-457200" eaLnBrk="1" hangingPunct="1">
              <a:buFont typeface="Wingdings" charset="0"/>
              <a:buChar char="Ø"/>
            </a:pPr>
            <a:r>
              <a:rPr lang="en-US" sz="2400" i="1">
                <a:solidFill>
                  <a:schemeClr val="tx2"/>
                </a:solidFill>
                <a:latin typeface="Arial" charset="0"/>
                <a:cs typeface="Arial" charset="0"/>
              </a:rPr>
              <a:t>Answer:  The LEL and the UEL are the lower and upper explosive limits.  Permissible exposure limits are the PEL and TLV.  Both are legal limits expressed in ppm. </a:t>
            </a:r>
            <a:endParaRPr lang="en-US" sz="2400">
              <a:solidFill>
                <a:schemeClr val="tx2"/>
              </a:solidFill>
              <a:latin typeface="Arial" charset="0"/>
              <a:cs typeface="Arial" charset="0"/>
            </a:endParaRPr>
          </a:p>
          <a:p>
            <a:pPr eaLnBrk="1" hangingPunct="1"/>
            <a:endParaRPr lang="en-US"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>
                <a:latin typeface="Gill Sans MT" charset="0"/>
              </a:rPr>
              <a:t>Other Information on </a:t>
            </a:r>
            <a:r>
              <a:rPr lang="en-US" sz="4000" dirty="0" smtClean="0">
                <a:latin typeface="Gill Sans MT" charset="0"/>
              </a:rPr>
              <a:t>SDSs</a:t>
            </a:r>
            <a:endParaRPr lang="en-US" sz="4000" dirty="0">
              <a:latin typeface="Gill Sans MT" charset="0"/>
            </a:endParaRPr>
          </a:p>
        </p:txBody>
      </p:sp>
      <p:sp>
        <p:nvSpPr>
          <p:cNvPr id="57346" name="Text Placeholder 2"/>
          <p:cNvSpPr>
            <a:spLocks noGrp="1"/>
          </p:cNvSpPr>
          <p:nvPr>
            <p:ph type="body" idx="1"/>
          </p:nvPr>
        </p:nvSpPr>
        <p:spPr>
          <a:xfrm>
            <a:off x="600075" y="1619250"/>
            <a:ext cx="8010525" cy="4543425"/>
          </a:xfrm>
        </p:spPr>
        <p:txBody>
          <a:bodyPr/>
          <a:lstStyle/>
          <a:p>
            <a:pPr marL="508000" lvl="1" indent="-508000" eaLnBrk="1" hangingPunct="1">
              <a:spcBef>
                <a:spcPct val="0"/>
              </a:spcBef>
              <a:spcAft>
                <a:spcPts val="600"/>
              </a:spcAft>
              <a:buFont typeface="Wingdings" charset="0"/>
              <a:buChar char="v"/>
            </a:pPr>
            <a:r>
              <a:rPr lang="en-US" sz="2400">
                <a:solidFill>
                  <a:schemeClr val="tx2"/>
                </a:solidFill>
                <a:latin typeface="Arial" charset="0"/>
                <a:cs typeface="Arial" charset="0"/>
              </a:rPr>
              <a:t>Precautions for handling this chemical</a:t>
            </a:r>
          </a:p>
          <a:p>
            <a:pPr marL="508000" lvl="1" indent="-508000" eaLnBrk="1" hangingPunct="1">
              <a:spcBef>
                <a:spcPct val="0"/>
              </a:spcBef>
              <a:spcAft>
                <a:spcPts val="600"/>
              </a:spcAft>
              <a:buFont typeface="Wingdings" charset="0"/>
              <a:buChar char="v"/>
            </a:pPr>
            <a:r>
              <a:rPr lang="en-US" sz="2400">
                <a:solidFill>
                  <a:schemeClr val="tx2"/>
                </a:solidFill>
                <a:latin typeface="Arial" charset="0"/>
                <a:cs typeface="Arial" charset="0"/>
              </a:rPr>
              <a:t>Conditions for safe storage, including any incompatibles</a:t>
            </a:r>
          </a:p>
          <a:p>
            <a:pPr marL="508000" lvl="1" indent="-508000" eaLnBrk="1" hangingPunct="1">
              <a:spcBef>
                <a:spcPct val="0"/>
              </a:spcBef>
              <a:spcAft>
                <a:spcPts val="600"/>
              </a:spcAft>
              <a:buFont typeface="Wingdings" charset="0"/>
              <a:buChar char="v"/>
            </a:pPr>
            <a:r>
              <a:rPr lang="en-US" sz="2400">
                <a:solidFill>
                  <a:schemeClr val="tx2"/>
                </a:solidFill>
                <a:latin typeface="Arial" charset="0"/>
                <a:cs typeface="Arial" charset="0"/>
              </a:rPr>
              <a:t>Toxicological Information</a:t>
            </a:r>
          </a:p>
          <a:p>
            <a:pPr marL="781050" lvl="2" indent="-260350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charset="0"/>
              <a:buChar char="§"/>
            </a:pPr>
            <a:r>
              <a:rPr lang="en-US" sz="2200">
                <a:solidFill>
                  <a:schemeClr val="tx2"/>
                </a:solidFill>
                <a:latin typeface="Arial" charset="0"/>
                <a:cs typeface="Arial" charset="0"/>
              </a:rPr>
              <a:t>Routes of exposure</a:t>
            </a:r>
          </a:p>
          <a:p>
            <a:pPr marL="781050" lvl="2" indent="-260350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charset="0"/>
              <a:buChar char="§"/>
            </a:pPr>
            <a:r>
              <a:rPr lang="en-US" sz="2200">
                <a:solidFill>
                  <a:schemeClr val="tx2"/>
                </a:solidFill>
                <a:latin typeface="Arial" charset="0"/>
                <a:cs typeface="Arial" charset="0"/>
              </a:rPr>
              <a:t>Delayed and immediate effects of exposure</a:t>
            </a:r>
          </a:p>
          <a:p>
            <a:pPr marL="781050" lvl="2" indent="-260350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charset="0"/>
              <a:buChar char="§"/>
            </a:pPr>
            <a:r>
              <a:rPr lang="en-US" sz="2200">
                <a:solidFill>
                  <a:schemeClr val="tx2"/>
                </a:solidFill>
                <a:latin typeface="Arial" charset="0"/>
                <a:cs typeface="Arial" charset="0"/>
              </a:rPr>
              <a:t>Measures of toxicity</a:t>
            </a:r>
          </a:p>
          <a:p>
            <a:pPr marL="508000" lvl="1" indent="-508000" eaLnBrk="1" hangingPunct="1">
              <a:spcBef>
                <a:spcPct val="0"/>
              </a:spcBef>
              <a:spcAft>
                <a:spcPts val="600"/>
              </a:spcAft>
              <a:buFont typeface="Wingdings" charset="0"/>
              <a:buChar char="v"/>
            </a:pPr>
            <a:r>
              <a:rPr lang="en-US" sz="2400">
                <a:solidFill>
                  <a:schemeClr val="tx2"/>
                </a:solidFill>
                <a:latin typeface="Arial" charset="0"/>
                <a:cs typeface="Arial" charset="0"/>
              </a:rPr>
              <a:t>Disposal considerations (non-mandatory)</a:t>
            </a:r>
          </a:p>
          <a:p>
            <a:pPr marL="508000" lvl="1" indent="-508000" eaLnBrk="1" hangingPunct="1">
              <a:spcBef>
                <a:spcPct val="0"/>
              </a:spcBef>
              <a:spcAft>
                <a:spcPts val="600"/>
              </a:spcAft>
              <a:buFont typeface="Wingdings" charset="0"/>
              <a:buChar char="v"/>
            </a:pPr>
            <a:r>
              <a:rPr lang="en-US" sz="2400">
                <a:solidFill>
                  <a:schemeClr val="tx2"/>
                </a:solidFill>
                <a:latin typeface="Arial" charset="0"/>
                <a:cs typeface="Arial" charset="0"/>
              </a:rPr>
              <a:t>Transport information (non-mandatory)</a:t>
            </a:r>
          </a:p>
          <a:p>
            <a:pPr eaLnBrk="1" hangingPunct="1"/>
            <a:endParaRPr lang="en-US"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A </a:t>
            </a:r>
            <a:r>
              <a:rPr lang="en-US" dirty="0" smtClean="0">
                <a:latin typeface="Arial" charset="0"/>
              </a:rPr>
              <a:t>SDS </a:t>
            </a:r>
            <a:r>
              <a:rPr lang="en-US" dirty="0">
                <a:latin typeface="Arial" charset="0"/>
              </a:rPr>
              <a:t>is your information source about a chemical.  Before working with or around a chemical, you should always study the appropriate </a:t>
            </a:r>
            <a:r>
              <a:rPr lang="en-US" dirty="0" smtClean="0">
                <a:latin typeface="Arial" charset="0"/>
              </a:rPr>
              <a:t>SDS</a:t>
            </a:r>
            <a:r>
              <a:rPr lang="en-US" dirty="0">
                <a:latin typeface="Arial" charset="0"/>
              </a:rPr>
              <a:t>.  Know where the </a:t>
            </a:r>
            <a:r>
              <a:rPr lang="en-US" dirty="0" smtClean="0">
                <a:latin typeface="Arial" charset="0"/>
              </a:rPr>
              <a:t>SDS </a:t>
            </a:r>
            <a:r>
              <a:rPr lang="en-US" dirty="0">
                <a:latin typeface="Arial" charset="0"/>
              </a:rPr>
              <a:t>notebook or resource is located.</a:t>
            </a:r>
          </a:p>
        </p:txBody>
      </p:sp>
      <p:sp>
        <p:nvSpPr>
          <p:cNvPr id="59394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Gill Sans MT" charset="0"/>
              </a:rPr>
              <a:t>Summary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ext Placeholder 1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419975" cy="3617913"/>
          </a:xfrm>
        </p:spPr>
        <p:txBody>
          <a:bodyPr/>
          <a:lstStyle/>
          <a:p>
            <a:pPr algn="ctr"/>
            <a:r>
              <a:rPr lang="en-US" sz="1800" dirty="0"/>
              <a:t>Made possible through grants from the National Science Foundation Department of Undergraduate Education #0830384, 0902411, and 1205138</a:t>
            </a:r>
            <a:r>
              <a:rPr lang="en-US" sz="1800" dirty="0" smtClean="0"/>
              <a:t>.</a:t>
            </a:r>
            <a:endParaRPr lang="en-US" sz="1800" dirty="0"/>
          </a:p>
          <a:p>
            <a:pPr algn="ctr"/>
            <a:r>
              <a:rPr lang="en-US" sz="1800" dirty="0"/>
              <a:t>Any opinions, findings and conclusions or recommendations expressed in this material are those of the authors and creators, and do not necessarily reflect the views of the National Science Foundation</a:t>
            </a:r>
            <a:r>
              <a:rPr lang="en-US" sz="1800" dirty="0" smtClean="0"/>
              <a:t>.</a:t>
            </a:r>
            <a:endParaRPr lang="en-US" sz="1800" dirty="0"/>
          </a:p>
          <a:p>
            <a:pPr algn="ctr"/>
            <a:r>
              <a:rPr lang="en-US" sz="1800" dirty="0"/>
              <a:t>Southwest Center for Microsystems Education (SCME) NSF ATE </a:t>
            </a:r>
            <a:r>
              <a:rPr lang="en-US" sz="1800" dirty="0" smtClean="0"/>
              <a:t>Center© </a:t>
            </a:r>
            <a:r>
              <a:rPr lang="en-US" sz="1800" dirty="0"/>
              <a:t>2012 Regents of the University of New </a:t>
            </a:r>
            <a:r>
              <a:rPr lang="en-US" sz="1800" dirty="0" smtClean="0"/>
              <a:t>Mexico</a:t>
            </a:r>
            <a:endParaRPr lang="en-US" sz="1800" dirty="0"/>
          </a:p>
          <a:p>
            <a:pPr algn="ctr"/>
            <a:r>
              <a:rPr lang="en-US" sz="1800" dirty="0"/>
              <a:t>Content is protected by the CC Attribution Non-Commercial Share Alike license</a:t>
            </a:r>
            <a:r>
              <a:rPr lang="en-US" sz="1800" dirty="0" smtClean="0"/>
              <a:t>.</a:t>
            </a:r>
            <a:endParaRPr lang="en-US" sz="1800" dirty="0"/>
          </a:p>
          <a:p>
            <a:pPr algn="ctr"/>
            <a:r>
              <a:rPr lang="en-US" sz="1800" dirty="0"/>
              <a:t>Website:  </a:t>
            </a:r>
            <a:r>
              <a:rPr lang="en-US" sz="1800" u="sng" dirty="0">
                <a:hlinkClick r:id="rId3"/>
              </a:rPr>
              <a:t>www.scme-nm.org</a:t>
            </a:r>
            <a:endParaRPr lang="en-US" sz="1800" dirty="0"/>
          </a:p>
        </p:txBody>
      </p:sp>
      <p:sp>
        <p:nvSpPr>
          <p:cNvPr id="61442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Gill Sans MT" charset="0"/>
              </a:rPr>
              <a:t>Acknowledgements</a:t>
            </a:r>
          </a:p>
        </p:txBody>
      </p:sp>
      <p:sp>
        <p:nvSpPr>
          <p:cNvPr id="61443" name="TextBox 3"/>
          <p:cNvSpPr txBox="1">
            <a:spLocks noChangeArrowheads="1"/>
          </p:cNvSpPr>
          <p:nvPr/>
        </p:nvSpPr>
        <p:spPr bwMode="auto">
          <a:xfrm>
            <a:off x="300038" y="6530975"/>
            <a:ext cx="1498286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100" i="1" dirty="0"/>
              <a:t>Revision – </a:t>
            </a:r>
            <a:r>
              <a:rPr lang="en-US" sz="1100" i="1" dirty="0" smtClean="0"/>
              <a:t>Jan 2017</a:t>
            </a:r>
            <a:endParaRPr lang="en-US" sz="1100" i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Placeholder 1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3486150"/>
          </a:xfrm>
        </p:spPr>
        <p:txBody>
          <a:bodyPr/>
          <a:lstStyle/>
          <a:p>
            <a:pPr marL="457200" indent="-457200">
              <a:buClr>
                <a:schemeClr val="accent1"/>
              </a:buClr>
              <a:buFont typeface="Wingdings" charset="0"/>
              <a:buChar char="v"/>
            </a:pPr>
            <a:r>
              <a:rPr lang="en-US" dirty="0">
                <a:latin typeface="Arial" charset="0"/>
              </a:rPr>
              <a:t>Interpret the contents of at least three </a:t>
            </a:r>
            <a:r>
              <a:rPr lang="en-US" dirty="0" smtClean="0">
                <a:latin typeface="Arial" charset="0"/>
              </a:rPr>
              <a:t>SDSs </a:t>
            </a:r>
            <a:r>
              <a:rPr lang="en-US" dirty="0">
                <a:latin typeface="Arial" charset="0"/>
              </a:rPr>
              <a:t>for specific chemicals.</a:t>
            </a:r>
          </a:p>
          <a:p>
            <a:pPr marL="457200" indent="-457200">
              <a:buClr>
                <a:schemeClr val="accent1"/>
              </a:buClr>
              <a:buFont typeface="Wingdings" charset="0"/>
              <a:buChar char="v"/>
            </a:pPr>
            <a:r>
              <a:rPr lang="en-US" dirty="0">
                <a:latin typeface="Arial" charset="0"/>
              </a:rPr>
              <a:t>Identify the applications of at least three chemicals in microtechnology fabrication processes.</a:t>
            </a:r>
          </a:p>
          <a:p>
            <a:pPr marL="457200" indent="-457200">
              <a:buClr>
                <a:schemeClr val="accent1"/>
              </a:buClr>
              <a:buFont typeface="Wingdings" charset="0"/>
              <a:buChar char="v"/>
            </a:pPr>
            <a:r>
              <a:rPr lang="en-US" dirty="0">
                <a:latin typeface="Arial" charset="0"/>
              </a:rPr>
              <a:t>Define the basic terms used by a </a:t>
            </a:r>
            <a:r>
              <a:rPr lang="en-US" dirty="0" smtClean="0">
                <a:latin typeface="Arial" charset="0"/>
              </a:rPr>
              <a:t>SDS </a:t>
            </a:r>
            <a:r>
              <a:rPr lang="en-US" dirty="0">
                <a:latin typeface="Arial" charset="0"/>
              </a:rPr>
              <a:t>to describe a chemical</a:t>
            </a:r>
            <a:r>
              <a:rPr lang="ja-JP" altLang="en-US" dirty="0">
                <a:latin typeface="Arial" charset="0"/>
              </a:rPr>
              <a:t>’</a:t>
            </a:r>
            <a:r>
              <a:rPr lang="en-US" altLang="ja-JP" dirty="0">
                <a:latin typeface="Arial" charset="0"/>
              </a:rPr>
              <a:t>s hazards</a:t>
            </a:r>
          </a:p>
          <a:p>
            <a:pPr marL="508000" lvl="1" indent="-508000" eaLnBrk="1" hangingPunct="1"/>
            <a:endParaRPr lang="en-US" sz="2400" dirty="0">
              <a:solidFill>
                <a:srgbClr val="A50021"/>
              </a:solidFill>
              <a:latin typeface="Arial" charset="0"/>
              <a:cs typeface="Arial" charset="0"/>
            </a:endParaRPr>
          </a:p>
        </p:txBody>
      </p:sp>
      <p:sp>
        <p:nvSpPr>
          <p:cNvPr id="18434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Gill Sans MT" charset="0"/>
              </a:rPr>
              <a:t>Learning Module Objectives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>
                <a:latin typeface="Gill Sans MT" charset="0"/>
              </a:rPr>
              <a:t>Introduction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3829050" cy="4495800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sz="2000" dirty="0" smtClean="0">
                <a:solidFill>
                  <a:schemeClr val="tx2"/>
                </a:solidFill>
                <a:latin typeface="Arial" charset="0"/>
                <a:ea typeface="+mn-ea"/>
                <a:cs typeface="Arial" charset="0"/>
              </a:rPr>
              <a:t>A </a:t>
            </a:r>
            <a:r>
              <a:rPr lang="en-US" sz="2000" dirty="0" smtClean="0">
                <a:solidFill>
                  <a:schemeClr val="tx2"/>
                </a:solidFill>
                <a:latin typeface="Arial" charset="0"/>
                <a:ea typeface="+mn-ea"/>
                <a:cs typeface="Arial" charset="0"/>
              </a:rPr>
              <a:t>Safety </a:t>
            </a:r>
            <a:r>
              <a:rPr lang="en-US" sz="2000" dirty="0" smtClean="0">
                <a:solidFill>
                  <a:schemeClr val="tx2"/>
                </a:solidFill>
                <a:latin typeface="Arial" charset="0"/>
                <a:ea typeface="+mn-ea"/>
                <a:cs typeface="Arial" charset="0"/>
              </a:rPr>
              <a:t>Data Sheet </a:t>
            </a:r>
            <a:r>
              <a:rPr lang="en-US" sz="2000" dirty="0" smtClean="0">
                <a:solidFill>
                  <a:schemeClr val="tx2"/>
                </a:solidFill>
                <a:latin typeface="Arial" charset="0"/>
                <a:ea typeface="+mn-ea"/>
                <a:cs typeface="Arial" charset="0"/>
              </a:rPr>
              <a:t>(SDS</a:t>
            </a:r>
            <a:r>
              <a:rPr lang="en-US" sz="2000" dirty="0" smtClean="0">
                <a:solidFill>
                  <a:schemeClr val="tx2"/>
                </a:solidFill>
                <a:latin typeface="Arial" charset="0"/>
                <a:ea typeface="+mn-ea"/>
                <a:cs typeface="Arial" charset="0"/>
              </a:rPr>
              <a:t>) is a document that provides the necessary information about a chemical to all personnel that </a:t>
            </a:r>
          </a:p>
          <a:p>
            <a:pPr marL="777875" lvl="1" indent="-457200" eaLnBrk="1" hangingPunct="1">
              <a:buFont typeface="Wingdings 2" pitchFamily="18" charset="2"/>
              <a:buChar char=""/>
              <a:defRPr/>
            </a:pPr>
            <a:r>
              <a:rPr lang="en-US" sz="2000" dirty="0" smtClean="0">
                <a:solidFill>
                  <a:schemeClr val="tx2"/>
                </a:solidFill>
                <a:latin typeface="Arial" charset="0"/>
                <a:ea typeface="+mn-ea"/>
                <a:cs typeface="Arial" charset="0"/>
              </a:rPr>
              <a:t>use it, </a:t>
            </a:r>
          </a:p>
          <a:p>
            <a:pPr marL="777875" lvl="1" indent="-457200" eaLnBrk="1" hangingPunct="1">
              <a:buFont typeface="Wingdings 2" pitchFamily="18" charset="2"/>
              <a:buChar char=""/>
              <a:defRPr/>
            </a:pPr>
            <a:r>
              <a:rPr lang="en-US" sz="2000" dirty="0" smtClean="0">
                <a:solidFill>
                  <a:schemeClr val="tx2"/>
                </a:solidFill>
                <a:latin typeface="Arial" charset="0"/>
                <a:ea typeface="+mn-ea"/>
                <a:cs typeface="Arial" charset="0"/>
              </a:rPr>
              <a:t>transport it, </a:t>
            </a:r>
          </a:p>
          <a:p>
            <a:pPr marL="777875" lvl="1" indent="-457200" eaLnBrk="1" hangingPunct="1">
              <a:buFont typeface="Wingdings 2" pitchFamily="18" charset="2"/>
              <a:buChar char=""/>
              <a:defRPr/>
            </a:pPr>
            <a:r>
              <a:rPr lang="en-US" sz="2000" dirty="0" smtClean="0">
                <a:solidFill>
                  <a:schemeClr val="tx2"/>
                </a:solidFill>
                <a:latin typeface="Arial" charset="0"/>
                <a:ea typeface="+mn-ea"/>
                <a:cs typeface="Arial" charset="0"/>
              </a:rPr>
              <a:t>store it, or </a:t>
            </a:r>
          </a:p>
          <a:p>
            <a:pPr marL="777875" lvl="1" indent="-457200" eaLnBrk="1" hangingPunct="1">
              <a:buFont typeface="Wingdings 2" pitchFamily="18" charset="2"/>
              <a:buChar char=""/>
              <a:defRPr/>
            </a:pPr>
            <a:r>
              <a:rPr lang="en-US" sz="2000" dirty="0" smtClean="0">
                <a:solidFill>
                  <a:schemeClr val="tx2"/>
                </a:solidFill>
                <a:latin typeface="Arial" charset="0"/>
                <a:ea typeface="+mn-ea"/>
                <a:cs typeface="Arial" charset="0"/>
              </a:rPr>
              <a:t>work around it in any manner. 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000" dirty="0" smtClean="0">
              <a:solidFill>
                <a:schemeClr val="tx2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20483" name="CaptionText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696075" y="6083300"/>
            <a:ext cx="2265363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spcAft>
                <a:spcPts val="100"/>
              </a:spcAft>
            </a:pPr>
            <a:r>
              <a:rPr lang="en-US" sz="1100" b="1" i="1" dirty="0" smtClean="0">
                <a:solidFill>
                  <a:srgbClr val="A50021"/>
                </a:solidFill>
              </a:rPr>
              <a:t>SDS </a:t>
            </a:r>
            <a:r>
              <a:rPr lang="en-US" sz="1100" b="1" i="1" dirty="0">
                <a:solidFill>
                  <a:srgbClr val="A50021"/>
                </a:solidFill>
              </a:rPr>
              <a:t>Section 1</a:t>
            </a:r>
          </a:p>
        </p:txBody>
      </p:sp>
      <p:grpSp>
        <p:nvGrpSpPr>
          <p:cNvPr id="20484" name="Group 5"/>
          <p:cNvGrpSpPr>
            <a:grpSpLocks/>
          </p:cNvGrpSpPr>
          <p:nvPr/>
        </p:nvGrpSpPr>
        <p:grpSpPr bwMode="auto">
          <a:xfrm>
            <a:off x="4533900" y="1732491"/>
            <a:ext cx="4427538" cy="4333875"/>
            <a:chOff x="3135281" y="2768207"/>
            <a:chExt cx="3619500" cy="2675660"/>
          </a:xfrm>
        </p:grpSpPr>
        <p:sp>
          <p:nvSpPr>
            <p:cNvPr id="7" name="Rectangle 6"/>
            <p:cNvSpPr/>
            <p:nvPr/>
          </p:nvSpPr>
          <p:spPr>
            <a:xfrm>
              <a:off x="3135281" y="2768207"/>
              <a:ext cx="3619500" cy="2671740"/>
            </a:xfrm>
            <a:prstGeom prst="rect">
              <a:avLst/>
            </a:prstGeom>
            <a:solidFill>
              <a:srgbClr val="FFFFFF"/>
            </a:solidFill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en-US" dirty="0"/>
            </a:p>
          </p:txBody>
        </p:sp>
        <p:pic>
          <p:nvPicPr>
            <p:cNvPr id="20486" name="Picture 5" descr="C:\Users\mj\AppData\Local\Microsoft\Windows\Temporary Internet Files\Content.IE5\LTQBHS4Q\chemistry_dating_crop[1]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90050" y="2839646"/>
              <a:ext cx="2138702" cy="7194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87" name="TextBox 8"/>
            <p:cNvSpPr txBox="1">
              <a:spLocks noChangeArrowheads="1"/>
            </p:cNvSpPr>
            <p:nvPr/>
          </p:nvSpPr>
          <p:spPr bwMode="auto">
            <a:xfrm>
              <a:off x="5421282" y="2974351"/>
              <a:ext cx="1199367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600"/>
                <a:t>Chemical </a:t>
              </a:r>
            </a:p>
            <a:p>
              <a:pPr eaLnBrk="1" hangingPunct="1"/>
              <a:r>
                <a:rPr lang="en-US" sz="1600"/>
                <a:t>Safety LLC</a:t>
              </a:r>
            </a:p>
          </p:txBody>
        </p:sp>
        <p:sp>
          <p:nvSpPr>
            <p:cNvPr id="20488" name="TextBox 9"/>
            <p:cNvSpPr txBox="1">
              <a:spLocks noChangeArrowheads="1"/>
            </p:cNvSpPr>
            <p:nvPr/>
          </p:nvSpPr>
          <p:spPr bwMode="auto">
            <a:xfrm>
              <a:off x="3687731" y="3647835"/>
              <a:ext cx="2706358" cy="266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600"/>
                <a:t>Product and Company Information</a:t>
              </a:r>
            </a:p>
          </p:txBody>
        </p:sp>
        <p:sp>
          <p:nvSpPr>
            <p:cNvPr id="20489" name="TextBox 10"/>
            <p:cNvSpPr txBox="1">
              <a:spLocks noChangeArrowheads="1"/>
            </p:cNvSpPr>
            <p:nvPr/>
          </p:nvSpPr>
          <p:spPr bwMode="auto">
            <a:xfrm>
              <a:off x="3241468" y="3873648"/>
              <a:ext cx="3448652" cy="1570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400" b="1" dirty="0"/>
                <a:t>Boron </a:t>
              </a:r>
              <a:r>
                <a:rPr lang="en-US" sz="1400" b="1" dirty="0" err="1"/>
                <a:t>Trichloride</a:t>
              </a:r>
              <a:endParaRPr lang="en-US" sz="1400" b="1" dirty="0"/>
            </a:p>
            <a:p>
              <a:pPr eaLnBrk="1" hangingPunct="1"/>
              <a:r>
                <a:rPr lang="en-US" sz="1400" dirty="0"/>
                <a:t>Product ID:  Boron </a:t>
              </a:r>
              <a:r>
                <a:rPr lang="en-US" sz="1400" dirty="0" err="1"/>
                <a:t>Trichloride</a:t>
              </a:r>
              <a:endParaRPr lang="en-US" sz="1400" dirty="0"/>
            </a:p>
            <a:p>
              <a:pPr eaLnBrk="1" hangingPunct="1"/>
              <a:r>
                <a:rPr lang="en-US" sz="1400" dirty="0"/>
                <a:t>Date of </a:t>
              </a:r>
              <a:r>
                <a:rPr lang="en-US" sz="1400" dirty="0" smtClean="0"/>
                <a:t>SDS</a:t>
              </a:r>
              <a:r>
                <a:rPr lang="en-US" sz="1400" dirty="0"/>
                <a:t>:  01/10/2014</a:t>
              </a:r>
            </a:p>
            <a:p>
              <a:pPr eaLnBrk="1" hangingPunct="1"/>
              <a:r>
                <a:rPr lang="en-US" sz="1400" dirty="0"/>
                <a:t>Technical Review Date:  08/1/2014</a:t>
              </a:r>
            </a:p>
            <a:p>
              <a:pPr eaLnBrk="1" hangingPunct="1"/>
              <a:r>
                <a:rPr lang="en-US" sz="1400" dirty="0"/>
                <a:t>Manufacturer:	Chemical Safety LLC</a:t>
              </a:r>
            </a:p>
            <a:p>
              <a:pPr eaLnBrk="1" hangingPunct="1"/>
              <a:r>
                <a:rPr lang="en-US" sz="1400" dirty="0"/>
                <a:t>		555 Our Chemical St.</a:t>
              </a:r>
            </a:p>
            <a:p>
              <a:pPr eaLnBrk="1" hangingPunct="1"/>
              <a:r>
                <a:rPr lang="en-US" sz="1400" dirty="0"/>
                <a:t>		Safety, NC  00099-3333</a:t>
              </a:r>
            </a:p>
            <a:p>
              <a:pPr eaLnBrk="1" hangingPunct="1"/>
              <a:r>
                <a:rPr lang="en-US" sz="1400" dirty="0"/>
                <a:t>Emergency Phone #:  (111) 000-2222</a:t>
              </a:r>
            </a:p>
            <a:p>
              <a:pPr eaLnBrk="1" hangingPunct="1"/>
              <a:r>
                <a:rPr lang="en-US" sz="1400" dirty="0"/>
                <a:t>Trade Names/Synonyms:  BCL3, Boron Chloride, 		     </a:t>
              </a:r>
              <a:r>
                <a:rPr lang="en-US" sz="1400" dirty="0" err="1"/>
                <a:t>TriChloroboron</a:t>
              </a:r>
              <a:endParaRPr lang="en-US" sz="1400" dirty="0"/>
            </a:p>
            <a:p>
              <a:pPr eaLnBrk="1" hangingPunct="1"/>
              <a:r>
                <a:rPr lang="en-US" sz="1400" dirty="0"/>
                <a:t>Chemical Family:  non-metallic, halides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>
                <a:latin typeface="Gill Sans MT" charset="0"/>
              </a:rPr>
              <a:t>Availability Requirement</a:t>
            </a:r>
          </a:p>
        </p:txBody>
      </p:sp>
      <p:sp>
        <p:nvSpPr>
          <p:cNvPr id="22530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marL="514350" indent="-514350" eaLnBrk="1" hangingPunct="1">
              <a:buClr>
                <a:schemeClr val="tx1"/>
              </a:buClr>
              <a:buSzPct val="74000"/>
              <a:buFont typeface="Wingdings" charset="0"/>
              <a:buChar char="v"/>
            </a:pPr>
            <a:r>
              <a:rPr lang="en-US" sz="2800" dirty="0">
                <a:solidFill>
                  <a:schemeClr val="tx2"/>
                </a:solidFill>
                <a:latin typeface="Arial" charset="0"/>
              </a:rPr>
              <a:t>A </a:t>
            </a:r>
            <a:r>
              <a:rPr lang="en-US" sz="2800" dirty="0" smtClean="0">
                <a:solidFill>
                  <a:schemeClr val="tx2"/>
                </a:solidFill>
                <a:latin typeface="Arial" charset="0"/>
              </a:rPr>
              <a:t>SDS </a:t>
            </a:r>
            <a:r>
              <a:rPr lang="en-US" sz="2800" dirty="0">
                <a:solidFill>
                  <a:schemeClr val="tx2"/>
                </a:solidFill>
                <a:latin typeface="Arial" charset="0"/>
              </a:rPr>
              <a:t>is required by Federal law to be prepared for each chemical imported or produced in this country.   </a:t>
            </a:r>
          </a:p>
          <a:p>
            <a:pPr marL="514350" indent="-514350" eaLnBrk="1" hangingPunct="1">
              <a:buClr>
                <a:schemeClr val="tx1"/>
              </a:buClr>
              <a:buSzPct val="74000"/>
              <a:buFont typeface="Wingdings" charset="0"/>
              <a:buChar char="v"/>
            </a:pPr>
            <a:r>
              <a:rPr lang="en-US" sz="2800" dirty="0">
                <a:solidFill>
                  <a:schemeClr val="tx2"/>
                </a:solidFill>
                <a:latin typeface="Arial" charset="0"/>
              </a:rPr>
              <a:t>It is the chemical manufacturer</a:t>
            </a:r>
            <a:r>
              <a:rPr lang="ja-JP" altLang="en-US" sz="2800" dirty="0">
                <a:solidFill>
                  <a:schemeClr val="tx2"/>
                </a:solidFill>
                <a:latin typeface="Arial" charset="0"/>
              </a:rPr>
              <a:t>’</a:t>
            </a:r>
            <a:r>
              <a:rPr lang="en-US" altLang="ja-JP" sz="2800" dirty="0">
                <a:solidFill>
                  <a:schemeClr val="tx2"/>
                </a:solidFill>
                <a:latin typeface="Arial" charset="0"/>
              </a:rPr>
              <a:t>s responsibility to prepare the </a:t>
            </a:r>
            <a:r>
              <a:rPr lang="en-US" altLang="ja-JP" sz="2800" dirty="0" smtClean="0">
                <a:solidFill>
                  <a:schemeClr val="tx2"/>
                </a:solidFill>
                <a:latin typeface="Arial" charset="0"/>
              </a:rPr>
              <a:t>SDS</a:t>
            </a:r>
            <a:r>
              <a:rPr lang="en-US" altLang="ja-JP" sz="2800" dirty="0">
                <a:solidFill>
                  <a:schemeClr val="tx2"/>
                </a:solidFill>
                <a:latin typeface="Arial" charset="0"/>
              </a:rPr>
              <a:t>.</a:t>
            </a:r>
          </a:p>
          <a:p>
            <a:pPr marL="514350" indent="-514350" eaLnBrk="1" hangingPunct="1">
              <a:buClr>
                <a:schemeClr val="tx1"/>
              </a:buClr>
              <a:buSzPct val="74000"/>
              <a:buFont typeface="Wingdings" charset="0"/>
              <a:buChar char="v"/>
            </a:pPr>
            <a:r>
              <a:rPr lang="en-US" sz="2800" dirty="0">
                <a:solidFill>
                  <a:schemeClr val="tx2"/>
                </a:solidFill>
                <a:latin typeface="Arial" charset="0"/>
              </a:rPr>
              <a:t>It is the responsibility of the employer to maintain an updated </a:t>
            </a:r>
            <a:r>
              <a:rPr lang="en-US" sz="2800" dirty="0" smtClean="0">
                <a:solidFill>
                  <a:schemeClr val="tx2"/>
                </a:solidFill>
                <a:latin typeface="Arial" charset="0"/>
              </a:rPr>
              <a:t>SDS </a:t>
            </a:r>
            <a:r>
              <a:rPr lang="en-US" sz="2800" dirty="0">
                <a:solidFill>
                  <a:schemeClr val="tx2"/>
                </a:solidFill>
                <a:latin typeface="Arial" charset="0"/>
              </a:rPr>
              <a:t>for all chemicals on the premises and to make them readily accessible to all employees. </a:t>
            </a:r>
          </a:p>
          <a:p>
            <a:pPr marL="514350" indent="-514350" eaLnBrk="1" hangingPunct="1">
              <a:buFont typeface="Wingdings" charset="0"/>
              <a:buNone/>
            </a:pPr>
            <a:endParaRPr lang="en-US" sz="2800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dirty="0">
                <a:latin typeface="Gill Sans MT" charset="0"/>
              </a:rPr>
              <a:t>What is in a </a:t>
            </a:r>
            <a:r>
              <a:rPr lang="en-US" dirty="0" smtClean="0">
                <a:latin typeface="Gill Sans MT" charset="0"/>
              </a:rPr>
              <a:t>SDS</a:t>
            </a:r>
            <a:r>
              <a:rPr lang="en-US" dirty="0">
                <a:latin typeface="Gill Sans MT" charset="0"/>
              </a:rPr>
              <a:t>?</a:t>
            </a:r>
          </a:p>
        </p:txBody>
      </p:sp>
      <p:sp>
        <p:nvSpPr>
          <p:cNvPr id="24578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spcBef>
                <a:spcPct val="0"/>
              </a:spcBef>
              <a:buFont typeface="Wingdings" charset="0"/>
              <a:buNone/>
            </a:pPr>
            <a:r>
              <a:rPr lang="en-US" sz="2600" dirty="0">
                <a:solidFill>
                  <a:schemeClr val="tx2"/>
                </a:solidFill>
                <a:latin typeface="Arial" charset="0"/>
              </a:rPr>
              <a:t>Examples of information contained in a </a:t>
            </a:r>
            <a:r>
              <a:rPr lang="en-US" sz="2600" dirty="0" smtClean="0">
                <a:solidFill>
                  <a:schemeClr val="tx2"/>
                </a:solidFill>
                <a:latin typeface="Arial" charset="0"/>
              </a:rPr>
              <a:t>SDS</a:t>
            </a:r>
            <a:endParaRPr lang="en-US" sz="2600" dirty="0">
              <a:solidFill>
                <a:schemeClr val="tx2"/>
              </a:solidFill>
              <a:latin typeface="Arial" charset="0"/>
            </a:endParaRPr>
          </a:p>
          <a:p>
            <a:pPr marL="508000" lvl="1" indent="-508000" eaLnBrk="1" hangingPunct="1">
              <a:lnSpc>
                <a:spcPct val="150000"/>
              </a:lnSpc>
              <a:spcBef>
                <a:spcPct val="0"/>
              </a:spcBef>
              <a:buFont typeface="Wingdings" charset="0"/>
              <a:buChar char="v"/>
            </a:pPr>
            <a:r>
              <a:rPr lang="en-US" dirty="0">
                <a:solidFill>
                  <a:schemeClr val="tx2"/>
                </a:solidFill>
                <a:latin typeface="Arial" charset="0"/>
                <a:cs typeface="Arial" charset="0"/>
              </a:rPr>
              <a:t>Hazards associated with a chemical</a:t>
            </a:r>
          </a:p>
          <a:p>
            <a:pPr marL="508000" lvl="1" indent="-508000" eaLnBrk="1" hangingPunct="1">
              <a:lnSpc>
                <a:spcPct val="150000"/>
              </a:lnSpc>
              <a:spcBef>
                <a:spcPct val="0"/>
              </a:spcBef>
              <a:buFont typeface="Wingdings" charset="0"/>
              <a:buChar char="v"/>
            </a:pPr>
            <a:r>
              <a:rPr lang="en-US" dirty="0">
                <a:solidFill>
                  <a:schemeClr val="tx2"/>
                </a:solidFill>
                <a:latin typeface="Arial" charset="0"/>
                <a:cs typeface="Arial" charset="0"/>
              </a:rPr>
              <a:t>Physical properties</a:t>
            </a:r>
          </a:p>
          <a:p>
            <a:pPr marL="508000" lvl="1" indent="-508000" eaLnBrk="1" hangingPunct="1">
              <a:lnSpc>
                <a:spcPct val="150000"/>
              </a:lnSpc>
              <a:spcBef>
                <a:spcPct val="0"/>
              </a:spcBef>
              <a:buFont typeface="Wingdings" charset="0"/>
              <a:buChar char="v"/>
            </a:pPr>
            <a:r>
              <a:rPr lang="en-US" dirty="0">
                <a:solidFill>
                  <a:schemeClr val="tx2"/>
                </a:solidFill>
                <a:latin typeface="Arial" charset="0"/>
                <a:cs typeface="Arial" charset="0"/>
              </a:rPr>
              <a:t>Handling information</a:t>
            </a:r>
          </a:p>
          <a:p>
            <a:pPr marL="508000" lvl="1" indent="-508000" eaLnBrk="1" hangingPunct="1">
              <a:lnSpc>
                <a:spcPct val="150000"/>
              </a:lnSpc>
              <a:spcBef>
                <a:spcPct val="0"/>
              </a:spcBef>
              <a:buFont typeface="Wingdings" charset="0"/>
              <a:buChar char="v"/>
            </a:pPr>
            <a:r>
              <a:rPr lang="en-US" dirty="0">
                <a:solidFill>
                  <a:schemeClr val="tx2"/>
                </a:solidFill>
                <a:latin typeface="Arial" charset="0"/>
                <a:cs typeface="Arial" charset="0"/>
              </a:rPr>
              <a:t>Emergency procedures for spills or human contact</a:t>
            </a:r>
          </a:p>
          <a:p>
            <a:pPr marL="508000" lvl="1" indent="-508000" eaLnBrk="1" hangingPunct="1">
              <a:lnSpc>
                <a:spcPct val="150000"/>
              </a:lnSpc>
              <a:spcBef>
                <a:spcPct val="0"/>
              </a:spcBef>
              <a:buFont typeface="Wingdings" charset="0"/>
              <a:buChar char="v"/>
            </a:pPr>
            <a:r>
              <a:rPr lang="en-US" dirty="0">
                <a:solidFill>
                  <a:schemeClr val="tx2"/>
                </a:solidFill>
                <a:latin typeface="Arial" charset="0"/>
                <a:cs typeface="Arial" charset="0"/>
              </a:rPr>
              <a:t>Flammability and reactivity properties</a:t>
            </a:r>
          </a:p>
          <a:p>
            <a:pPr marL="508000" lvl="1" indent="-508000" eaLnBrk="1" hangingPunct="1">
              <a:lnSpc>
                <a:spcPct val="150000"/>
              </a:lnSpc>
              <a:spcBef>
                <a:spcPct val="0"/>
              </a:spcBef>
              <a:buFont typeface="Wingdings" charset="0"/>
              <a:buChar char="v"/>
            </a:pPr>
            <a:r>
              <a:rPr lang="en-US" dirty="0">
                <a:solidFill>
                  <a:schemeClr val="tx2"/>
                </a:solidFill>
                <a:latin typeface="Arial" charset="0"/>
                <a:cs typeface="Arial" charset="0"/>
              </a:rPr>
              <a:t>Toxicity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dirty="0">
                <a:latin typeface="Gill Sans MT" charset="0"/>
              </a:rPr>
              <a:t>When should you review a </a:t>
            </a:r>
            <a:r>
              <a:rPr lang="en-US" dirty="0" smtClean="0">
                <a:latin typeface="Gill Sans MT" charset="0"/>
              </a:rPr>
              <a:t>SDS</a:t>
            </a:r>
            <a:r>
              <a:rPr lang="en-US" dirty="0">
                <a:latin typeface="Gill Sans MT" charset="0"/>
              </a:rPr>
              <a:t>?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4797425" cy="4495800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solidFill>
                  <a:schemeClr val="tx2"/>
                </a:solidFill>
                <a:latin typeface="Arial" charset="0"/>
                <a:ea typeface="+mn-ea"/>
                <a:cs typeface="Arial" charset="0"/>
              </a:rPr>
              <a:t>Before storing, handling or working with a chemical in any manner, you should become familiar with the information provided in the chemical's </a:t>
            </a:r>
            <a:r>
              <a:rPr lang="en-US" sz="2800" dirty="0" smtClean="0">
                <a:solidFill>
                  <a:schemeClr val="tx2"/>
                </a:solidFill>
                <a:latin typeface="Arial" charset="0"/>
                <a:ea typeface="+mn-ea"/>
                <a:cs typeface="Arial" charset="0"/>
              </a:rPr>
              <a:t>SDS</a:t>
            </a:r>
            <a:r>
              <a:rPr lang="en-US" sz="2800" dirty="0" smtClean="0">
                <a:solidFill>
                  <a:schemeClr val="tx2"/>
                </a:solidFill>
                <a:latin typeface="Arial" charset="0"/>
                <a:ea typeface="+mn-ea"/>
                <a:cs typeface="Arial" charset="0"/>
              </a:rPr>
              <a:t>. 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800" dirty="0" smtClean="0">
              <a:solidFill>
                <a:schemeClr val="tx2"/>
              </a:solidFill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4" name="Picture 4" descr="etch-bench-chemicals.gi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319" b="10893"/>
          <a:stretch>
            <a:fillRect/>
          </a:stretch>
        </p:blipFill>
        <p:spPr bwMode="auto">
          <a:xfrm>
            <a:off x="5530850" y="1560513"/>
            <a:ext cx="3311525" cy="2840037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8" name="CaptionText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724525" y="4762500"/>
            <a:ext cx="249555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Aft>
                <a:spcPts val="100"/>
              </a:spcAft>
            </a:pPr>
            <a:r>
              <a:rPr lang="en-US" sz="1100" b="1" i="1">
                <a:solidFill>
                  <a:schemeClr val="tx2"/>
                </a:solidFill>
              </a:rPr>
              <a:t>Working with Chemicals</a:t>
            </a:r>
          </a:p>
          <a:p>
            <a:pPr eaLnBrk="1" hangingPunct="1">
              <a:spcAft>
                <a:spcPts val="100"/>
              </a:spcAft>
            </a:pPr>
            <a:endParaRPr lang="en-US" sz="1100" b="1" i="1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>
                <a:latin typeface="Gill Sans MT" charset="0"/>
              </a:rPr>
              <a:t>OSHA Requirements</a:t>
            </a:r>
          </a:p>
        </p:txBody>
      </p:sp>
      <p:sp>
        <p:nvSpPr>
          <p:cNvPr id="28674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marL="0" indent="0" eaLnBrk="1" hangingPunct="1">
              <a:buFont typeface="Wingdings" charset="0"/>
              <a:buNone/>
            </a:pPr>
            <a:r>
              <a:rPr lang="en-US" sz="2600" dirty="0">
                <a:solidFill>
                  <a:schemeClr val="tx2"/>
                </a:solidFill>
                <a:latin typeface="Arial" charset="0"/>
              </a:rPr>
              <a:t>OSHA</a:t>
            </a:r>
            <a:r>
              <a:rPr lang="ja-JP" altLang="en-US" sz="2600" dirty="0">
                <a:solidFill>
                  <a:schemeClr val="tx2"/>
                </a:solidFill>
                <a:latin typeface="Arial" charset="0"/>
              </a:rPr>
              <a:t>’</a:t>
            </a:r>
            <a:r>
              <a:rPr lang="en-US" altLang="ja-JP" sz="2600" dirty="0">
                <a:solidFill>
                  <a:schemeClr val="tx2"/>
                </a:solidFill>
                <a:latin typeface="Arial" charset="0"/>
              </a:rPr>
              <a:t>s* Hazardous Communication Standard (</a:t>
            </a:r>
            <a:r>
              <a:rPr lang="en-US" altLang="ja-JP" sz="2600" dirty="0">
                <a:solidFill>
                  <a:schemeClr val="tx2"/>
                </a:solidFill>
                <a:latin typeface="Arial" charset="0"/>
                <a:hlinkClick r:id="rId3"/>
              </a:rPr>
              <a:t>29 CFR 1910.1200</a:t>
            </a:r>
            <a:r>
              <a:rPr lang="en-US" altLang="ja-JP" sz="2600" dirty="0">
                <a:solidFill>
                  <a:schemeClr val="tx2"/>
                </a:solidFill>
                <a:latin typeface="Arial" charset="0"/>
              </a:rPr>
              <a:t>) requires sixteen (16) sections that must be on a </a:t>
            </a:r>
            <a:r>
              <a:rPr lang="en-US" altLang="ja-JP" sz="2600" dirty="0" smtClean="0">
                <a:solidFill>
                  <a:schemeClr val="tx2"/>
                </a:solidFill>
                <a:latin typeface="Arial" charset="0"/>
              </a:rPr>
              <a:t>SDS</a:t>
            </a:r>
            <a:r>
              <a:rPr lang="en-US" altLang="ja-JP" sz="2600" dirty="0">
                <a:solidFill>
                  <a:schemeClr val="tx2"/>
                </a:solidFill>
                <a:latin typeface="Arial" charset="0"/>
              </a:rPr>
              <a:t>.  </a:t>
            </a:r>
          </a:p>
          <a:p>
            <a:pPr marL="0" indent="0" eaLnBrk="1" hangingPunct="1">
              <a:buFont typeface="Wingdings" charset="0"/>
              <a:buNone/>
            </a:pPr>
            <a:endParaRPr lang="en-US" sz="2600" dirty="0">
              <a:solidFill>
                <a:schemeClr val="tx2"/>
              </a:solidFill>
              <a:latin typeface="Arial" charset="0"/>
            </a:endParaRPr>
          </a:p>
          <a:p>
            <a:pPr marL="0" indent="0" eaLnBrk="1" hangingPunct="1">
              <a:buFont typeface="Wingdings" charset="0"/>
              <a:buNone/>
            </a:pPr>
            <a:r>
              <a:rPr lang="en-US" sz="2600" dirty="0">
                <a:solidFill>
                  <a:schemeClr val="tx2"/>
                </a:solidFill>
                <a:latin typeface="Arial" charset="0"/>
              </a:rPr>
              <a:t>These sections are explored in this learning module.</a:t>
            </a:r>
          </a:p>
          <a:p>
            <a:pPr marL="0" indent="0" eaLnBrk="1" hangingPunct="1">
              <a:buFont typeface="Wingdings" charset="0"/>
              <a:buNone/>
            </a:pPr>
            <a:endParaRPr lang="en-US" sz="2600" dirty="0">
              <a:solidFill>
                <a:schemeClr val="tx2"/>
              </a:solidFill>
              <a:latin typeface="Arial" charset="0"/>
            </a:endParaRPr>
          </a:p>
          <a:p>
            <a:pPr marL="0" indent="0" eaLnBrk="1" hangingPunct="1">
              <a:buFont typeface="Wingdings" charset="0"/>
              <a:buNone/>
            </a:pPr>
            <a:r>
              <a:rPr lang="en-US" sz="2600" dirty="0">
                <a:solidFill>
                  <a:schemeClr val="tx2"/>
                </a:solidFill>
                <a:latin typeface="Arial" charset="0"/>
              </a:rPr>
              <a:t>Additional sections are optional.  </a:t>
            </a:r>
          </a:p>
          <a:p>
            <a:pPr marL="0" indent="0" eaLnBrk="1" hangingPunct="1">
              <a:buFont typeface="Wingdings" charset="0"/>
              <a:buNone/>
            </a:pPr>
            <a:endParaRPr lang="en-US" sz="2600" dirty="0">
              <a:solidFill>
                <a:schemeClr val="tx2"/>
              </a:solidFill>
              <a:latin typeface="Arial" charset="0"/>
            </a:endParaRPr>
          </a:p>
          <a:p>
            <a:pPr marL="0" indent="0" eaLnBrk="1" hangingPunct="1">
              <a:buFont typeface="Wingdings" charset="0"/>
              <a:buNone/>
            </a:pPr>
            <a:r>
              <a:rPr lang="en-US" sz="2600" dirty="0">
                <a:solidFill>
                  <a:schemeClr val="tx2"/>
                </a:solidFill>
                <a:latin typeface="Arial" charset="0"/>
              </a:rPr>
              <a:t>*U.S. Occupational Health and Safety Administration (OSHA), an agency of the U.S. Department of Labor. </a:t>
            </a:r>
          </a:p>
          <a:p>
            <a:pPr marL="0" indent="0" eaLnBrk="1" hangingPunct="1">
              <a:buFont typeface="Wingdings" charset="0"/>
              <a:buNone/>
            </a:pPr>
            <a:endParaRPr lang="en-US" sz="2600" dirty="0">
              <a:solidFill>
                <a:schemeClr val="tx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Gill Sans MT" charset="0"/>
              </a:rPr>
              <a:t>SDS </a:t>
            </a:r>
            <a:r>
              <a:rPr lang="en-US" dirty="0">
                <a:latin typeface="Gill Sans MT" charset="0"/>
              </a:rPr>
              <a:t>Terminology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solidFill>
                  <a:schemeClr val="tx2"/>
                </a:solidFill>
                <a:latin typeface="Arial" charset="0"/>
                <a:ea typeface="+mn-ea"/>
                <a:cs typeface="Arial" charset="0"/>
              </a:rPr>
              <a:t>Much of the terminology found on a </a:t>
            </a:r>
            <a:r>
              <a:rPr lang="en-US" sz="2800" dirty="0" smtClean="0">
                <a:solidFill>
                  <a:schemeClr val="tx2"/>
                </a:solidFill>
                <a:latin typeface="Arial" charset="0"/>
                <a:ea typeface="+mn-ea"/>
                <a:cs typeface="Arial" charset="0"/>
              </a:rPr>
              <a:t>SDS </a:t>
            </a:r>
            <a:r>
              <a:rPr lang="en-US" sz="2800" dirty="0" smtClean="0">
                <a:solidFill>
                  <a:schemeClr val="tx2"/>
                </a:solidFill>
                <a:latin typeface="Arial" charset="0"/>
                <a:ea typeface="+mn-ea"/>
                <a:cs typeface="Arial" charset="0"/>
              </a:rPr>
              <a:t>is related to hazardous material, such as toxicity, flashpoint, and reactivity.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en-US" sz="2800" dirty="0" smtClean="0">
              <a:solidFill>
                <a:schemeClr val="tx2"/>
              </a:solidFill>
              <a:latin typeface="Arial" charset="0"/>
              <a:ea typeface="+mn-ea"/>
              <a:cs typeface="Arial" charset="0"/>
            </a:endParaRP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solidFill>
                  <a:schemeClr val="tx2"/>
                </a:solidFill>
                <a:latin typeface="Arial" charset="0"/>
                <a:ea typeface="+mn-ea"/>
                <a:cs typeface="Arial" charset="0"/>
              </a:rPr>
              <a:t>There are </a:t>
            </a:r>
            <a:r>
              <a:rPr lang="en-US" sz="2800" dirty="0" smtClean="0">
                <a:solidFill>
                  <a:schemeClr val="tx2"/>
                </a:solidFill>
                <a:latin typeface="Arial" charset="0"/>
                <a:ea typeface="+mn-ea"/>
                <a:cs typeface="Arial" charset="0"/>
              </a:rPr>
              <a:t>SDS </a:t>
            </a:r>
            <a:r>
              <a:rPr lang="en-US" sz="2800" dirty="0" smtClean="0">
                <a:solidFill>
                  <a:schemeClr val="tx2"/>
                </a:solidFill>
                <a:latin typeface="Arial" charset="0"/>
                <a:ea typeface="+mn-ea"/>
                <a:cs typeface="Arial" charset="0"/>
              </a:rPr>
              <a:t>glossaries that provide definitions for many of these terms.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800" dirty="0" smtClean="0">
              <a:latin typeface="Arial" charset="0"/>
              <a:ea typeface="+mn-ea"/>
              <a:cs typeface="Arial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latin typeface="Arial" charset="0"/>
                <a:ea typeface="+mn-ea"/>
                <a:cs typeface="Arial" charset="0"/>
              </a:rPr>
              <a:t>The </a:t>
            </a:r>
            <a:r>
              <a:rPr lang="en-US" sz="2800" u="sng" dirty="0" smtClean="0">
                <a:latin typeface="Arial" charset="0"/>
                <a:ea typeface="+mn-ea"/>
                <a:cs typeface="Arial" charset="0"/>
                <a:hlinkClick r:id="rId3"/>
              </a:rPr>
              <a:t>SDS </a:t>
            </a:r>
            <a:r>
              <a:rPr lang="en-US" sz="2800" u="sng" dirty="0" smtClean="0">
                <a:latin typeface="Arial" charset="0"/>
                <a:ea typeface="+mn-ea"/>
                <a:cs typeface="Arial" charset="0"/>
                <a:hlinkClick r:id="rId3"/>
              </a:rPr>
              <a:t>Hyperglossary</a:t>
            </a:r>
            <a:r>
              <a:rPr lang="en-US" sz="2800" dirty="0" smtClean="0">
                <a:latin typeface="Arial" charset="0"/>
                <a:ea typeface="+mn-ea"/>
                <a:cs typeface="Arial" charset="0"/>
                <a:hlinkClick r:id="rId3"/>
              </a:rPr>
              <a:t> </a:t>
            </a:r>
            <a:r>
              <a:rPr lang="en-US" sz="2800" dirty="0" smtClean="0">
                <a:latin typeface="Arial" charset="0"/>
                <a:ea typeface="+mn-ea"/>
                <a:cs typeface="Arial" charset="0"/>
              </a:rPr>
              <a:t>is a great reference. 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800" dirty="0" smtClean="0">
              <a:solidFill>
                <a:schemeClr val="tx2"/>
              </a:solidFill>
              <a:latin typeface="Arial" charset="0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CaptionText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MainGraphic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CaptionText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CaptionText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CaptionText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CaptionText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scme">
  <a:themeElements>
    <a:clrScheme name="Custom 8">
      <a:dk1>
        <a:srgbClr val="8A3C12"/>
      </a:dk1>
      <a:lt1>
        <a:srgbClr val="FFF2CB"/>
      </a:lt1>
      <a:dk2>
        <a:srgbClr val="732423"/>
      </a:dk2>
      <a:lt2>
        <a:srgbClr val="D4D4D6"/>
      </a:lt2>
      <a:accent1>
        <a:srgbClr val="9A302F"/>
      </a:accent1>
      <a:accent2>
        <a:srgbClr val="FFC000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2F75FF"/>
      </a:hlink>
      <a:folHlink>
        <a:srgbClr val="680000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scme</Template>
  <TotalTime>483</TotalTime>
  <Words>1155</Words>
  <Application>Microsoft Macintosh PowerPoint</Application>
  <PresentationFormat>On-screen Show (4:3)</PresentationFormat>
  <Paragraphs>217</Paragraphs>
  <Slides>24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</vt:lpstr>
      <vt:lpstr>ＭＳ Ｐゴシック</vt:lpstr>
      <vt:lpstr>Gill Sans MT</vt:lpstr>
      <vt:lpstr>Wingdings</vt:lpstr>
      <vt:lpstr>Wingdings 2</vt:lpstr>
      <vt:lpstr>Calibri</vt:lpstr>
      <vt:lpstr>scme</vt:lpstr>
      <vt:lpstr>Safety Data Sheets (SDS)</vt:lpstr>
      <vt:lpstr>Unit Overview</vt:lpstr>
      <vt:lpstr>Learning Module Objectives</vt:lpstr>
      <vt:lpstr>Introduction</vt:lpstr>
      <vt:lpstr>Availability Requirement</vt:lpstr>
      <vt:lpstr>What is in a SDS?</vt:lpstr>
      <vt:lpstr>When should you review a SDS?</vt:lpstr>
      <vt:lpstr>OSHA Requirements</vt:lpstr>
      <vt:lpstr>SDS Terminology</vt:lpstr>
      <vt:lpstr>A few SDS Acronyms</vt:lpstr>
      <vt:lpstr>Requirements of a SDS</vt:lpstr>
      <vt:lpstr>Requirements of a SDS (continued)</vt:lpstr>
      <vt:lpstr>Product Identification</vt:lpstr>
      <vt:lpstr>Question</vt:lpstr>
      <vt:lpstr>Hazard(s) Identification</vt:lpstr>
      <vt:lpstr>Exposure Controls/Personal Protection</vt:lpstr>
      <vt:lpstr>Physical and Chemical Properties</vt:lpstr>
      <vt:lpstr>Fire and Explosion Data</vt:lpstr>
      <vt:lpstr>Stability and Reactivity</vt:lpstr>
      <vt:lpstr>Question</vt:lpstr>
      <vt:lpstr>Question</vt:lpstr>
      <vt:lpstr>Other Information on SDSs</vt:lpstr>
      <vt:lpstr>Summary</vt:lpstr>
      <vt:lpstr>Acknowledgements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Material Safety Data Sheets (MSDS)</dc:title>
  <dc:creator>mjwillis</dc:creator>
  <cp:lastModifiedBy>MJ Willis</cp:lastModifiedBy>
  <cp:revision>99</cp:revision>
  <dcterms:created xsi:type="dcterms:W3CDTF">2008-12-01T20:34:14Z</dcterms:created>
  <dcterms:modified xsi:type="dcterms:W3CDTF">2017-01-27T18:46:17Z</dcterms:modified>
</cp:coreProperties>
</file>