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notesSlides/notesSlide4.xml" ContentType="application/vnd.openxmlformats-officedocument.presentationml.notesSlide+xml"/>
  <Override PartName="/ppt/comments/comment1.xml" ContentType="application/vnd.openxmlformats-officedocument.presentationml.comments+xml"/>
  <Override PartName="/ppt/tags/tag3.xml" ContentType="application/vnd.openxmlformats-officedocument.presentationml.tags+xml"/>
  <Override PartName="/ppt/tags/tag4.xml" ContentType="application/vnd.openxmlformats-officedocument.presentationml.tags+xml"/>
  <Override PartName="/ppt/notesSlides/notesSlide5.xml" ContentType="application/vnd.openxmlformats-officedocument.presentationml.notesSlide+xml"/>
  <Override PartName="/ppt/tags/tag5.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6.xml" ContentType="application/vnd.openxmlformats-officedocument.presentationml.tags+xml"/>
  <Override PartName="/ppt/notesSlides/notesSlide8.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9.xml" ContentType="application/vnd.openxmlformats-officedocument.presentationml.notesSlide+xml"/>
  <Override PartName="/ppt/tags/tag9.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omments/comment2.xml" ContentType="application/vnd.openxmlformats-officedocument.presentationml.comments+xml"/>
  <Override PartName="/ppt/tags/tag10.xml" ContentType="application/vnd.openxmlformats-officedocument.presentationml.tags+xml"/>
  <Override PartName="/ppt/tags/tag11.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12.xml" ContentType="application/vnd.openxmlformats-officedocument.presentationml.tags+xml"/>
  <Override PartName="/ppt/notesSlides/notesSlide14.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notesSlides/notesSlide19.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notesSlides/notesSlide20.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notesSlides/notesSlide21.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notesSlides/notesSlide22.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notesSlides/notesSlide23.xml" ContentType="application/vnd.openxmlformats-officedocument.presentationml.notesSlide+xml"/>
  <Override PartName="/ppt/tags/tag27.xml" ContentType="application/vnd.openxmlformats-officedocument.presentationml.tags+xml"/>
  <Override PartName="/ppt/notesSlides/notesSlide24.xml" ContentType="application/vnd.openxmlformats-officedocument.presentationml.notesSlide+xml"/>
  <Override PartName="/ppt/tags/tag28.xml" ContentType="application/vnd.openxmlformats-officedocument.presentationml.tags+xml"/>
  <Override PartName="/ppt/notesSlides/notesSlide25.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26.xml" ContentType="application/vnd.openxmlformats-officedocument.presentationml.notesSlide+xml"/>
  <Override PartName="/ppt/tags/tag32.xml" ContentType="application/vnd.openxmlformats-officedocument.presentationml.tags+xml"/>
  <Override PartName="/ppt/notesSlides/notesSlide27.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36"/>
  </p:notesMasterIdLst>
  <p:handoutMasterIdLst>
    <p:handoutMasterId r:id="rId37"/>
  </p:handoutMasterIdLst>
  <p:sldIdLst>
    <p:sldId id="260" r:id="rId2"/>
    <p:sldId id="261" r:id="rId3"/>
    <p:sldId id="262" r:id="rId4"/>
    <p:sldId id="263" r:id="rId5"/>
    <p:sldId id="267" r:id="rId6"/>
    <p:sldId id="268" r:id="rId7"/>
    <p:sldId id="272" r:id="rId8"/>
    <p:sldId id="269" r:id="rId9"/>
    <p:sldId id="270" r:id="rId10"/>
    <p:sldId id="271" r:id="rId11"/>
    <p:sldId id="273" r:id="rId12"/>
    <p:sldId id="274" r:id="rId13"/>
    <p:sldId id="275" r:id="rId14"/>
    <p:sldId id="276" r:id="rId15"/>
    <p:sldId id="277" r:id="rId16"/>
    <p:sldId id="278" r:id="rId17"/>
    <p:sldId id="279" r:id="rId18"/>
    <p:sldId id="280" r:id="rId19"/>
    <p:sldId id="281" r:id="rId20"/>
    <p:sldId id="282" r:id="rId21"/>
    <p:sldId id="283" r:id="rId22"/>
    <p:sldId id="284" r:id="rId23"/>
    <p:sldId id="285" r:id="rId24"/>
    <p:sldId id="286" r:id="rId25"/>
    <p:sldId id="292" r:id="rId26"/>
    <p:sldId id="287" r:id="rId27"/>
    <p:sldId id="288" r:id="rId28"/>
    <p:sldId id="289" r:id="rId29"/>
    <p:sldId id="290" r:id="rId30"/>
    <p:sldId id="291" r:id="rId31"/>
    <p:sldId id="293" r:id="rId32"/>
    <p:sldId id="266" r:id="rId33"/>
    <p:sldId id="264" r:id="rId34"/>
    <p:sldId id="265"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 Lopez" initials="BCL" lastIdx="2"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8899" autoAdjust="0"/>
  </p:normalViewPr>
  <p:slideViewPr>
    <p:cSldViewPr snapToGrid="0">
      <p:cViewPr>
        <p:scale>
          <a:sx n="85" d="100"/>
          <a:sy n="85" d="100"/>
        </p:scale>
        <p:origin x="-1504" y="-22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1" d="100"/>
          <a:sy n="81" d="100"/>
        </p:scale>
        <p:origin x="-208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notesMaster" Target="notesMasters/notes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handoutMaster" Target="handoutMasters/handoutMaster1.xml"/><Relationship Id="rId38" Type="http://schemas.openxmlformats.org/officeDocument/2006/relationships/printerSettings" Target="printerSettings/printerSettings1.bin"/><Relationship Id="rId39" Type="http://schemas.openxmlformats.org/officeDocument/2006/relationships/commentAuthors" Target="commentAuthors.xml"/><Relationship Id="rId40" Type="http://schemas.openxmlformats.org/officeDocument/2006/relationships/presProps" Target="presProps.xml"/><Relationship Id="rId41" Type="http://schemas.openxmlformats.org/officeDocument/2006/relationships/viewProps" Target="viewProps.xml"/><Relationship Id="rId42" Type="http://schemas.openxmlformats.org/officeDocument/2006/relationships/theme" Target="theme/theme1.xml"/><Relationship Id="rId43"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09-02-18T14:22:31.919" idx="1">
    <p:pos x="10" y="10"/>
    <p:text>added bullets</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09-02-18T14:35:57.521" idx="2">
    <p:pos x="4324" y="284"/>
    <p:text>I changed a couple of other formatting things on this slide</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5DBD8D2-E021-4195-9B00-EE358287A0D3}" type="datetimeFigureOut">
              <a:rPr lang="en-US" smtClean="0"/>
              <a:pPr/>
              <a:t>4/3/17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3F8B657-D611-4F5C-95FD-A20E006DD12B}" type="slidenum">
              <a:rPr lang="en-US" smtClean="0"/>
              <a:pPr/>
              <a:t>‹#›</a:t>
            </a:fld>
            <a:endParaRPr lang="en-US"/>
          </a:p>
        </p:txBody>
      </p:sp>
    </p:spTree>
    <p:extLst>
      <p:ext uri="{BB962C8B-B14F-4D97-AF65-F5344CB8AC3E}">
        <p14:creationId xmlns:p14="http://schemas.microsoft.com/office/powerpoint/2010/main" val="15360134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EBF19F-8D57-4DB4-B4C2-628EDCD0AA75}" type="datetimeFigureOut">
              <a:rPr lang="en-US" smtClean="0"/>
              <a:pPr/>
              <a:t>4/3/17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311456-05DC-4558-9296-21D949A545A1}" type="slidenum">
              <a:rPr lang="en-US" smtClean="0"/>
              <a:pPr/>
              <a:t>‹#›</a:t>
            </a:fld>
            <a:endParaRPr lang="en-US"/>
          </a:p>
        </p:txBody>
      </p:sp>
    </p:spTree>
    <p:extLst>
      <p:ext uri="{BB962C8B-B14F-4D97-AF65-F5344CB8AC3E}">
        <p14:creationId xmlns:p14="http://schemas.microsoft.com/office/powerpoint/2010/main" val="21658789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There are three basic steps to photolithography:  </a:t>
            </a:r>
          </a:p>
          <a:p>
            <a:r>
              <a:rPr lang="en-US" sz="1200" kern="1200" dirty="0" smtClean="0">
                <a:solidFill>
                  <a:schemeClr val="tx1"/>
                </a:solidFill>
                <a:latin typeface="+mn-lt"/>
                <a:ea typeface="+mn-ea"/>
                <a:cs typeface="+mn-cs"/>
              </a:rPr>
              <a:t> </a:t>
            </a:r>
          </a:p>
          <a:p>
            <a:r>
              <a:rPr lang="en-US" sz="1200" u="sng" kern="1200" dirty="0" smtClean="0">
                <a:solidFill>
                  <a:schemeClr val="tx1"/>
                </a:solidFill>
                <a:latin typeface="+mn-lt"/>
                <a:ea typeface="+mn-ea"/>
                <a:cs typeface="+mn-cs"/>
              </a:rPr>
              <a:t>Coat</a:t>
            </a:r>
            <a:r>
              <a:rPr lang="en-US" sz="1200" kern="1200" dirty="0" smtClean="0">
                <a:solidFill>
                  <a:schemeClr val="tx1"/>
                </a:solidFill>
                <a:latin typeface="+mn-lt"/>
                <a:ea typeface="+mn-ea"/>
                <a:cs typeface="+mn-cs"/>
              </a:rPr>
              <a:t> - A photosensitive material (photoresist or resist) is applied to the substrate surface.</a:t>
            </a:r>
          </a:p>
          <a:p>
            <a:r>
              <a:rPr lang="en-US" sz="1200" kern="1200" dirty="0" smtClean="0">
                <a:solidFill>
                  <a:schemeClr val="tx1"/>
                </a:solidFill>
                <a:latin typeface="+mn-lt"/>
                <a:ea typeface="+mn-ea"/>
                <a:cs typeface="+mn-cs"/>
              </a:rPr>
              <a:t> </a:t>
            </a:r>
          </a:p>
          <a:p>
            <a:r>
              <a:rPr lang="en-US" sz="1200" u="sng" kern="1200" dirty="0" smtClean="0">
                <a:solidFill>
                  <a:schemeClr val="tx1"/>
                </a:solidFill>
                <a:latin typeface="+mn-lt"/>
                <a:ea typeface="+mn-ea"/>
                <a:cs typeface="+mn-cs"/>
              </a:rPr>
              <a:t>Expose</a:t>
            </a:r>
            <a:r>
              <a:rPr lang="en-US" sz="1200" kern="1200" dirty="0" smtClean="0">
                <a:solidFill>
                  <a:schemeClr val="tx1"/>
                </a:solidFill>
                <a:latin typeface="+mn-lt"/>
                <a:ea typeface="+mn-ea"/>
                <a:cs typeface="+mn-cs"/>
              </a:rPr>
              <a:t> - The photoresist is exposed using a light source, such as Near UV (Ultraviolet), Deep UV or X-ray.</a:t>
            </a:r>
          </a:p>
          <a:p>
            <a:r>
              <a:rPr lang="en-US" sz="1200" kern="1200" dirty="0" smtClean="0">
                <a:solidFill>
                  <a:schemeClr val="tx1"/>
                </a:solidFill>
                <a:latin typeface="+mn-lt"/>
                <a:ea typeface="+mn-ea"/>
                <a:cs typeface="+mn-cs"/>
              </a:rPr>
              <a:t> </a:t>
            </a:r>
          </a:p>
          <a:p>
            <a:r>
              <a:rPr lang="en-US" sz="1200" u="sng" kern="1200" dirty="0" smtClean="0">
                <a:solidFill>
                  <a:schemeClr val="tx1"/>
                </a:solidFill>
                <a:latin typeface="+mn-lt"/>
                <a:ea typeface="+mn-ea"/>
                <a:cs typeface="+mn-cs"/>
              </a:rPr>
              <a:t>Develop</a:t>
            </a:r>
            <a:r>
              <a:rPr lang="en-US" sz="1200" kern="1200" dirty="0" smtClean="0">
                <a:solidFill>
                  <a:schemeClr val="tx1"/>
                </a:solidFill>
                <a:latin typeface="+mn-lt"/>
                <a:ea typeface="+mn-ea"/>
                <a:cs typeface="+mn-cs"/>
              </a:rPr>
              <a:t> - The exposed photoresist is subsequently dissolved with a chemical developer. The type of photoresist (positive or negative) determines which part of the resist is dissolved.  </a:t>
            </a:r>
          </a:p>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 first step of the Coat Process is Surface Conditioning.  Surface conditioning prepares the wafer to accept the photoresist by providing a clean surface, coated with an </a:t>
            </a:r>
            <a:r>
              <a:rPr lang="en-US" sz="1200" u="sng" kern="1200" dirty="0" smtClean="0">
                <a:solidFill>
                  <a:schemeClr val="tx1"/>
                </a:solidFill>
                <a:latin typeface="+mn-lt"/>
                <a:ea typeface="+mn-ea"/>
                <a:cs typeface="+mn-cs"/>
              </a:rPr>
              <a:t>intermediate</a:t>
            </a:r>
            <a:r>
              <a:rPr lang="en-US" sz="1200" kern="1200" dirty="0" smtClean="0">
                <a:solidFill>
                  <a:schemeClr val="tx1"/>
                </a:solidFill>
                <a:latin typeface="+mn-lt"/>
                <a:ea typeface="+mn-ea"/>
                <a:cs typeface="+mn-cs"/>
              </a:rPr>
              <a:t> chemical (such as HMDS or </a:t>
            </a:r>
            <a:r>
              <a:rPr lang="en-US" sz="1200" kern="1200" dirty="0" err="1" smtClean="0">
                <a:solidFill>
                  <a:schemeClr val="tx1"/>
                </a:solidFill>
                <a:latin typeface="+mn-lt"/>
                <a:ea typeface="+mn-ea"/>
                <a:cs typeface="+mn-cs"/>
              </a:rPr>
              <a:t>Hexamethyldisalizane</a:t>
            </a:r>
            <a:r>
              <a:rPr lang="en-US" sz="1200" kern="1200" dirty="0" smtClean="0">
                <a:solidFill>
                  <a:schemeClr val="tx1"/>
                </a:solidFill>
                <a:latin typeface="+mn-lt"/>
                <a:ea typeface="+mn-ea"/>
                <a:cs typeface="+mn-cs"/>
              </a:rPr>
              <a:t>) that creates a hydrophobic surface which boosts adhesion of the photoresist to the wafer’s surface.  HMDS is the most commonly used intermediate chemical.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There are several reasons for conditioning the wafer’s surface:</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The presence of other molecules or particles can create problems for resist adhesion and subsequent resist thickness uniformity; therefore, the wafer must be thoroughly cleaned and dried.</a:t>
            </a:r>
          </a:p>
          <a:p>
            <a:r>
              <a:rPr lang="en-US" sz="1200" kern="1200" dirty="0" smtClean="0">
                <a:solidFill>
                  <a:schemeClr val="tx1"/>
                </a:solidFill>
                <a:latin typeface="+mn-lt"/>
                <a:ea typeface="+mn-ea"/>
                <a:cs typeface="+mn-cs"/>
              </a:rPr>
              <a:t>Intermediates such as HMDS prepare the surface for adhesion of photoresist.</a:t>
            </a:r>
          </a:p>
          <a:p>
            <a:r>
              <a:rPr lang="en-US" sz="1200" kern="1200" dirty="0" smtClean="0">
                <a:solidFill>
                  <a:schemeClr val="tx1"/>
                </a:solidFill>
                <a:latin typeface="+mn-lt"/>
                <a:ea typeface="+mn-ea"/>
                <a:cs typeface="+mn-cs"/>
              </a:rPr>
              <a:t>Photoresist is an organic material that must interface with the substrate material which, in most cases, is inorganic.  As an intermediate, HMDS allows this interface to occur.</a:t>
            </a:r>
          </a:p>
          <a:p>
            <a:r>
              <a:rPr lang="en-US" sz="1200" kern="1200" dirty="0" smtClean="0">
                <a:solidFill>
                  <a:schemeClr val="tx1"/>
                </a:solidFill>
                <a:latin typeface="+mn-lt"/>
                <a:ea typeface="+mn-ea"/>
                <a:cs typeface="+mn-cs"/>
              </a:rPr>
              <a:t>Different surface materials can have different surface tensions or affinity for organic materials such as photoresist.  Again, as an intermediate between the underlying surface and the photoresist, HMDS acts as a buffer and promotes the adhesion of photoresist to a variety surface materials.</a:t>
            </a:r>
          </a:p>
          <a:p>
            <a:r>
              <a:rPr lang="en-US" sz="1200" kern="1200" dirty="0" smtClean="0">
                <a:solidFill>
                  <a:schemeClr val="tx1"/>
                </a:solidFill>
                <a:latin typeface="+mn-lt"/>
                <a:ea typeface="+mn-ea"/>
                <a:cs typeface="+mn-cs"/>
              </a:rPr>
              <a:t>Photoresist adheres best to a hydrophobic surface.  A hydrophobic surface is defined as a surface which does not like (phobic) water (hydro).  A layer of HMDS provides a hydrophobic surface.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3311456-05DC-4558-9296-21D949A545A1}"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There are three basic steps to conditioning the wafer’s surface:  bake, prime and cool.</a:t>
            </a:r>
          </a:p>
          <a:p>
            <a:r>
              <a:rPr lang="en-US" sz="1200" kern="1200" dirty="0" smtClean="0">
                <a:solidFill>
                  <a:schemeClr val="tx1"/>
                </a:solidFill>
                <a:latin typeface="+mn-lt"/>
                <a:ea typeface="+mn-ea"/>
                <a:cs typeface="+mn-cs"/>
              </a:rPr>
              <a:t> </a:t>
            </a:r>
          </a:p>
          <a:p>
            <a:r>
              <a:rPr lang="en-US" sz="1200" u="sng" kern="1200" dirty="0" smtClean="0">
                <a:solidFill>
                  <a:schemeClr val="tx1"/>
                </a:solidFill>
                <a:latin typeface="+mn-lt"/>
                <a:ea typeface="+mn-ea"/>
                <a:cs typeface="+mn-cs"/>
              </a:rPr>
              <a:t>Bake</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After the wafer is cleaned (rinsed/dried) and prior to applying a primer (HMDS), water molecules present on the wafer surface must be removed.   One way is to heat the wafer to 100° C, the boiling point of water.  The wafer is heated or baked in a small vacuum chamber or on a hot plate to remove water molecules on the wafer surface.</a:t>
            </a:r>
          </a:p>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There are three basic steps to conditioning the wafer’s surface:  bake, prime and cool.</a:t>
            </a:r>
          </a:p>
          <a:p>
            <a:r>
              <a:rPr lang="en-US" sz="1200" kern="1200" dirty="0" smtClean="0">
                <a:solidFill>
                  <a:schemeClr val="tx1"/>
                </a:solidFill>
                <a:latin typeface="+mn-lt"/>
                <a:ea typeface="+mn-ea"/>
                <a:cs typeface="+mn-cs"/>
              </a:rPr>
              <a:t> </a:t>
            </a:r>
          </a:p>
          <a:p>
            <a:r>
              <a:rPr lang="en-US" sz="1200" u="sng" kern="1200" dirty="0" smtClean="0">
                <a:solidFill>
                  <a:schemeClr val="tx1"/>
                </a:solidFill>
                <a:latin typeface="+mn-lt"/>
                <a:ea typeface="+mn-ea"/>
                <a:cs typeface="+mn-cs"/>
              </a:rPr>
              <a:t>Bake</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After the wafer is cleaned (rinsed/dried) and prior to applying a primer (HMDS), water molecules present on the wafer surface must be removed.   One way is to heat the wafer to 100° C, the boiling point of water.  The wafer is heated or baked in a small vacuum chamber or on a hot plate to remove water molecules on the wafer surface.</a:t>
            </a:r>
          </a:p>
          <a:p>
            <a:r>
              <a:rPr lang="en-US" sz="1200" kern="1200" dirty="0" smtClean="0">
                <a:solidFill>
                  <a:schemeClr val="tx1"/>
                </a:solidFill>
                <a:latin typeface="+mn-lt"/>
                <a:ea typeface="+mn-ea"/>
                <a:cs typeface="+mn-cs"/>
              </a:rPr>
              <a:t> </a:t>
            </a:r>
          </a:p>
          <a:p>
            <a:r>
              <a:rPr lang="en-US" sz="1200" u="sng" kern="1200" dirty="0" smtClean="0">
                <a:solidFill>
                  <a:schemeClr val="tx1"/>
                </a:solidFill>
                <a:latin typeface="+mn-lt"/>
                <a:ea typeface="+mn-ea"/>
                <a:cs typeface="+mn-cs"/>
              </a:rPr>
              <a:t>Prime</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HMDS is applied (prime) to create a hydrophobic surface.  The hydrophobic surface prevents water molecules from re-accumulating on the surface once the wafer is returned to the environment.</a:t>
            </a:r>
          </a:p>
          <a:p>
            <a:r>
              <a:rPr lang="en-US" sz="1200" kern="1200" dirty="0" smtClean="0">
                <a:solidFill>
                  <a:schemeClr val="tx1"/>
                </a:solidFill>
                <a:latin typeface="+mn-lt"/>
                <a:ea typeface="+mn-ea"/>
                <a:cs typeface="+mn-cs"/>
              </a:rPr>
              <a:t> </a:t>
            </a:r>
          </a:p>
          <a:p>
            <a:r>
              <a:rPr lang="en-US" sz="1200" u="sng" kern="1200" dirty="0" smtClean="0">
                <a:solidFill>
                  <a:schemeClr val="tx1"/>
                </a:solidFill>
                <a:latin typeface="+mn-lt"/>
                <a:ea typeface="+mn-ea"/>
                <a:cs typeface="+mn-cs"/>
              </a:rPr>
              <a:t>Cool</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After the wafer is primed, it is cooled to room temperature (sometimes using a chill plate).  This brings the wafer to the same temperature as the resist for the subsequent resist dispense step.</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After the surface is conditioned, the wafer is coated with photoresist.</a:t>
            </a:r>
          </a:p>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Photoresist is a mixture of organic compounds held together in a solvent solution.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There are two basic types of photoresist: negative or positive.  Their primary difference is how they respond to the light source (as shown in the graphic).</a:t>
            </a:r>
          </a:p>
          <a:p>
            <a:r>
              <a:rPr lang="en-US" sz="1200" kern="1200" dirty="0" smtClean="0">
                <a:solidFill>
                  <a:schemeClr val="tx1"/>
                </a:solidFill>
                <a:latin typeface="+mn-lt"/>
                <a:ea typeface="+mn-ea"/>
                <a:cs typeface="+mn-cs"/>
              </a:rPr>
              <a:t> </a:t>
            </a:r>
          </a:p>
          <a:p>
            <a:r>
              <a:rPr lang="en-US" sz="1200" u="sng" kern="1200" dirty="0" smtClean="0">
                <a:solidFill>
                  <a:schemeClr val="tx1"/>
                </a:solidFill>
                <a:latin typeface="+mn-lt"/>
                <a:ea typeface="+mn-ea"/>
                <a:cs typeface="+mn-cs"/>
              </a:rPr>
              <a:t>Negative resist</a:t>
            </a:r>
            <a:r>
              <a:rPr lang="en-US" sz="1200" kern="1200" dirty="0" smtClean="0">
                <a:solidFill>
                  <a:schemeClr val="tx1"/>
                </a:solidFill>
                <a:latin typeface="+mn-lt"/>
                <a:ea typeface="+mn-ea"/>
                <a:cs typeface="+mn-cs"/>
              </a:rPr>
              <a:t> and UV:   The regions of resist exposed to ultraviolet light (UV) become insoluble or harden.  When developed, the hardened resist remains on the wafer and the non-exposed resist dissolves.  The result is a negative resist pattern on the wafer.</a:t>
            </a:r>
          </a:p>
          <a:p>
            <a:r>
              <a:rPr lang="en-US" sz="1200" u="none" strike="noStrike"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u="sng" kern="1200" dirty="0" smtClean="0">
                <a:solidFill>
                  <a:schemeClr val="tx1"/>
                </a:solidFill>
                <a:latin typeface="+mn-lt"/>
                <a:ea typeface="+mn-ea"/>
                <a:cs typeface="+mn-cs"/>
              </a:rPr>
              <a:t>Positive resist</a:t>
            </a:r>
            <a:r>
              <a:rPr lang="en-US" sz="1200" kern="1200" dirty="0" smtClean="0">
                <a:solidFill>
                  <a:schemeClr val="tx1"/>
                </a:solidFill>
                <a:latin typeface="+mn-lt"/>
                <a:ea typeface="+mn-ea"/>
                <a:cs typeface="+mn-cs"/>
              </a:rPr>
              <a:t> and UV:  The regions of resist exposed to the UV become more soluble.  When developed, the exposed resist dissolves and the unexposed resist remains. A good way to remember this is “What shows, goes”.  The result is a positive resist pattern on the wafer. Positive resist is more commonly used for microsystems fabrication.</a:t>
            </a:r>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 coat process is the application of photoresist to the wafer’s surface.  There are several methods used to coat the wafer (spin, spray and </a:t>
            </a:r>
            <a:r>
              <a:rPr lang="en-US" sz="1200" kern="1200" dirty="0" err="1" smtClean="0">
                <a:solidFill>
                  <a:schemeClr val="tx1"/>
                </a:solidFill>
                <a:latin typeface="+mn-lt"/>
                <a:ea typeface="+mn-ea"/>
                <a:cs typeface="+mn-cs"/>
              </a:rPr>
              <a:t>electrodeposition</a:t>
            </a:r>
            <a:r>
              <a:rPr lang="en-US" sz="1200" kern="1200" dirty="0" smtClean="0">
                <a:solidFill>
                  <a:schemeClr val="tx1"/>
                </a:solidFill>
                <a:latin typeface="+mn-lt"/>
                <a:ea typeface="+mn-ea"/>
                <a:cs typeface="+mn-cs"/>
              </a:rPr>
              <a:t> (ED)).  The goal of the coat process is to distribute a uniform thickness of resist across the wafer's surface with a desired thickness.  The resist must be thick enough and durable enough to withstand the next process steps.  It must also be uniform in order to prevent problems during the expose process.</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Spin coating is the most common methods for coating a wafer. The image below shows a spin coater.  You can see the wafer sitting on the chuck and the excess resist (red) that has spun off the wafers.</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3311456-05DC-4558-9296-21D949A545A1}"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 wafer is placed on a vacuum chuck.</a:t>
            </a:r>
          </a:p>
          <a:p>
            <a:r>
              <a:rPr lang="en-US" sz="1200" kern="1200" dirty="0" smtClean="0">
                <a:solidFill>
                  <a:schemeClr val="tx1"/>
                </a:solidFill>
                <a:latin typeface="+mn-lt"/>
                <a:ea typeface="+mn-ea"/>
                <a:cs typeface="+mn-cs"/>
              </a:rPr>
              <a:t>A vacuum chuck holds the wafer.</a:t>
            </a:r>
          </a:p>
          <a:p>
            <a:r>
              <a:rPr lang="en-US" sz="1200" kern="1200" dirty="0" smtClean="0">
                <a:solidFill>
                  <a:schemeClr val="tx1"/>
                </a:solidFill>
                <a:latin typeface="+mn-lt"/>
                <a:ea typeface="+mn-ea"/>
                <a:cs typeface="+mn-cs"/>
              </a:rPr>
              <a:t>Photoresist is applied either before the chuck begins to spin (static dispense), or when the chuck starts to spin slowly (dynamic dispense).  </a:t>
            </a:r>
          </a:p>
          <a:p>
            <a:r>
              <a:rPr lang="en-US" sz="1200" kern="1200" dirty="0" smtClean="0">
                <a:solidFill>
                  <a:schemeClr val="tx1"/>
                </a:solidFill>
                <a:latin typeface="+mn-lt"/>
                <a:ea typeface="+mn-ea"/>
                <a:cs typeface="+mn-cs"/>
              </a:rPr>
              <a:t>The chuck quickly accelerates to a pre-programmed rpm to spread the resist across the entire wafer.</a:t>
            </a:r>
          </a:p>
          <a:p>
            <a:pPr lvl="0"/>
            <a:r>
              <a:rPr lang="en-US" sz="1200" kern="1200" dirty="0" smtClean="0">
                <a:solidFill>
                  <a:schemeClr val="tx1"/>
                </a:solidFill>
                <a:latin typeface="+mn-lt"/>
                <a:ea typeface="+mn-ea"/>
                <a:cs typeface="+mn-cs"/>
              </a:rPr>
              <a:t>At maximum spin speed (SS) the excess resist is thrown off the wafer and a uniform resist thickness results.</a:t>
            </a:r>
          </a:p>
          <a:p>
            <a:r>
              <a:rPr lang="en-US" sz="1200" kern="1200" dirty="0" smtClean="0">
                <a:solidFill>
                  <a:schemeClr val="tx1"/>
                </a:solidFill>
                <a:latin typeface="+mn-lt"/>
                <a:ea typeface="+mn-ea"/>
                <a:cs typeface="+mn-cs"/>
              </a:rPr>
              <a:t>The chuck continues to spin until most of the solvents in the resist have evaporated.</a:t>
            </a:r>
          </a:p>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After the photoresist is applied to the desired thickness, a </a:t>
            </a:r>
            <a:r>
              <a:rPr lang="en-US" sz="1200" i="1" kern="1200" dirty="0" err="1" smtClean="0">
                <a:solidFill>
                  <a:schemeClr val="tx1"/>
                </a:solidFill>
                <a:latin typeface="+mn-lt"/>
                <a:ea typeface="+mn-ea"/>
                <a:cs typeface="+mn-cs"/>
              </a:rPr>
              <a:t>softbake</a:t>
            </a:r>
            <a:r>
              <a:rPr lang="en-US" sz="1200" kern="1200" dirty="0" smtClean="0">
                <a:solidFill>
                  <a:schemeClr val="tx1"/>
                </a:solidFill>
                <a:latin typeface="+mn-lt"/>
                <a:ea typeface="+mn-ea"/>
                <a:cs typeface="+mn-cs"/>
              </a:rPr>
              <a:t> is used to remove the residual solvents of the photoresist.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After the </a:t>
            </a:r>
            <a:r>
              <a:rPr lang="en-US" sz="1200" kern="1200" dirty="0" err="1" smtClean="0">
                <a:solidFill>
                  <a:schemeClr val="tx1"/>
                </a:solidFill>
                <a:latin typeface="+mn-lt"/>
                <a:ea typeface="+mn-ea"/>
                <a:cs typeface="+mn-cs"/>
              </a:rPr>
              <a:t>softbake</a:t>
            </a:r>
            <a:r>
              <a:rPr lang="en-US" sz="1200" kern="1200" dirty="0" smtClean="0">
                <a:solidFill>
                  <a:schemeClr val="tx1"/>
                </a:solidFill>
                <a:latin typeface="+mn-lt"/>
                <a:ea typeface="+mn-ea"/>
                <a:cs typeface="+mn-cs"/>
              </a:rPr>
              <a:t>, the wafer is cooled to room temperature. </a:t>
            </a:r>
          </a:p>
          <a:p>
            <a:r>
              <a:rPr lang="en-US" sz="1200" kern="1200" dirty="0" smtClean="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 expose process consists of the align and expose steps.</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Alignment is one of the most critical steps in the entire microsystems fabrication process.  Due to the microscopic size of these devices, a misalignment of one micrometer (micron or 1μm) or even smaller can destroy the entire device and all the other devices on the wafer.  It is important that each layer is aligned properly and within specifications to the previous layers and subsequent layers.</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Take a look at the microscopic hinge.  Notice the 1μm scale in the bottom right.  Using this scale we might estimate the width of the space between the hinged component and the edge of the loop to be approximately 0.5 </a:t>
            </a:r>
            <a:r>
              <a:rPr lang="en-US" sz="1200" kern="1200" dirty="0" err="1" smtClean="0">
                <a:solidFill>
                  <a:schemeClr val="tx1"/>
                </a:solidFill>
                <a:latin typeface="+mn-lt"/>
                <a:ea typeface="+mn-ea"/>
                <a:cs typeface="+mn-cs"/>
              </a:rPr>
              <a:t>μm</a:t>
            </a:r>
            <a:r>
              <a:rPr lang="en-US" sz="1200" kern="1200" dirty="0" smtClean="0">
                <a:solidFill>
                  <a:schemeClr val="tx1"/>
                </a:solidFill>
                <a:latin typeface="+mn-lt"/>
                <a:ea typeface="+mn-ea"/>
                <a:cs typeface="+mn-cs"/>
              </a:rPr>
              <a:t> or 500 nm.  </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i="1" kern="1200" dirty="0" smtClean="0">
                <a:solidFill>
                  <a:schemeClr val="tx1"/>
                </a:solidFill>
                <a:latin typeface="+mn-lt"/>
                <a:ea typeface="+mn-ea"/>
                <a:cs typeface="+mn-cs"/>
              </a:rPr>
              <a:t>What would be the result if the mask for the loop component was misaligned by 0.5 </a:t>
            </a:r>
            <a:r>
              <a:rPr lang="en-US" sz="1200" i="1" kern="1200" dirty="0" err="1" smtClean="0">
                <a:solidFill>
                  <a:schemeClr val="tx1"/>
                </a:solidFill>
                <a:latin typeface="+mn-lt"/>
                <a:ea typeface="+mn-ea"/>
                <a:cs typeface="+mn-cs"/>
              </a:rPr>
              <a:t>μm</a:t>
            </a:r>
            <a:r>
              <a:rPr lang="en-US" sz="1200" i="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patterned mask (or reticle) is a quartz or glass plate with the desired pattern (usually in chrome).  The picture shows a mask used to expose an entire wafer. Notice that there is a repeating pattern throughout the mask.  Each of these patterns is a die containing few micro-sized components, in the case shown here.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Some equipment do not use masks.  Instead a smaller quartz plate is used with just a few die (inset). </a:t>
            </a:r>
          </a:p>
        </p:txBody>
      </p:sp>
      <p:sp>
        <p:nvSpPr>
          <p:cNvPr id="4" name="Slide Number Placeholder 3"/>
          <p:cNvSpPr>
            <a:spLocks noGrp="1"/>
          </p:cNvSpPr>
          <p:nvPr>
            <p:ph type="sldNum" sz="quarter" idx="10"/>
          </p:nvPr>
        </p:nvSpPr>
        <p:spPr/>
        <p:txBody>
          <a:bodyPr/>
          <a:lstStyle/>
          <a:p>
            <a:fld id="{C3311456-05DC-4558-9296-21D949A545A1}"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Regardless of which is used, a mask or a reticle, the plate is locked into the expose equipment.  The wafer is aligned to the mask or reticle along the x and y coordinates.  The z-coordinate is adjusted to define the </a:t>
            </a:r>
            <a:r>
              <a:rPr lang="en-US" sz="1200" u="sng" kern="1200" dirty="0" smtClean="0">
                <a:solidFill>
                  <a:schemeClr val="tx1"/>
                </a:solidFill>
                <a:latin typeface="+mn-lt"/>
                <a:ea typeface="+mn-ea"/>
                <a:cs typeface="+mn-cs"/>
              </a:rPr>
              <a:t>focal plane</a:t>
            </a:r>
            <a:r>
              <a:rPr lang="en-US" sz="1200" kern="1200" dirty="0" smtClean="0">
                <a:solidFill>
                  <a:schemeClr val="tx1"/>
                </a:solidFill>
                <a:latin typeface="+mn-lt"/>
                <a:ea typeface="+mn-ea"/>
                <a:cs typeface="+mn-cs"/>
              </a:rPr>
              <a:t> of the image.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When a mask is used, a single pulse of light will expose the entire wafer.  When a reticle is used, the wafer or the reticle is “stepped” in the x, then y directions, exposing a small portion of the wafer with each step. This type of expose equipment is called a "stepper".</a:t>
            </a:r>
          </a:p>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During expose, the photoresist layer is exposed when ultraviolet (UV) light from a source travels through the mask to the resist, exposing the resist.  UV light sources normally include mercury vapor lamps and </a:t>
            </a:r>
            <a:r>
              <a:rPr lang="en-US" sz="1200" kern="1200" dirty="0" err="1" smtClean="0">
                <a:solidFill>
                  <a:schemeClr val="tx1"/>
                </a:solidFill>
                <a:latin typeface="+mn-lt"/>
                <a:ea typeface="+mn-ea"/>
                <a:cs typeface="+mn-cs"/>
              </a:rPr>
              <a:t>excimer</a:t>
            </a:r>
            <a:r>
              <a:rPr lang="en-US" sz="1200" kern="1200" dirty="0" smtClean="0">
                <a:solidFill>
                  <a:schemeClr val="tx1"/>
                </a:solidFill>
                <a:latin typeface="+mn-lt"/>
                <a:ea typeface="+mn-ea"/>
                <a:cs typeface="+mn-cs"/>
              </a:rPr>
              <a:t> lasers.  The UV light hitting the resist causes a chemical reaction between the resist and the light.  Only those areas not protected by the mask undergo a chemical reaction.  </a:t>
            </a:r>
          </a:p>
          <a:p>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3311456-05DC-4558-9296-21D949A545A1}"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Let's see if you remember what happens when the light hits the resist.  Do you remember positive vs. negative photoresist?  </a:t>
            </a:r>
          </a:p>
          <a:p>
            <a:r>
              <a:rPr lang="en-US" sz="1200" kern="1200" dirty="0" smtClean="0">
                <a:solidFill>
                  <a:schemeClr val="tx1"/>
                </a:solidFill>
                <a:latin typeface="+mn-lt"/>
                <a:ea typeface="+mn-ea"/>
                <a:cs typeface="+mn-cs"/>
              </a:rPr>
              <a:t> </a:t>
            </a:r>
          </a:p>
          <a:p>
            <a:r>
              <a:rPr lang="en-US" sz="1200" i="1" kern="1200" dirty="0" smtClean="0">
                <a:solidFill>
                  <a:schemeClr val="tx1"/>
                </a:solidFill>
                <a:latin typeface="+mn-lt"/>
                <a:ea typeface="+mn-ea"/>
                <a:cs typeface="+mn-cs"/>
              </a:rPr>
              <a:t>What happens to exposed negative resist?</a:t>
            </a:r>
            <a:endParaRPr lang="en-US"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What happens to exposed positive resist?</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In the develop process, portions of the photoresist are dissolved by a chemical developer.  With positive resist (the more commonly used resist), the exposed resist is dissolved while the unexposed resist remains on the wafer.  With negative resist, the unexposed resist is dissolved while the exposed resist remains.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The develop process leaves a visible pattern (seen by the naked eye) within the resist.  </a:t>
            </a:r>
          </a:p>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Develop is usually a wet process.  The wafers are physically placed in the develop solution (immersion) or the developer is sprayed onto the wafer.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The timing of this process is critical. Too long of a time leads to an "overdeveloped resist"; too little of a time leads to an "underdeveloped resist" – both of which negatively affect line width.  An underdeveloped resist could prevent access to the underlying layer by leaving too much resist on the wafer.</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To stop the chemical reaction of the developer with the photoresist, the wafers are rinsed with de-ionized (DI) water then spin-dried.  </a:t>
            </a:r>
          </a:p>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Microsystems fabrication uses several layers to build devices.  These layers typically consist of thin films of metal, bulk silicon, silicon dioxide or nitride, or polysilicon.  The graphic illustrates the layers of a MEMS linkage assembly.  Each layer is a different component of that device.  Each layer requires a different pattern.</a:t>
            </a:r>
          </a:p>
          <a:p>
            <a:endParaRPr lang="en-US" dirty="0" smtClean="0"/>
          </a:p>
          <a:p>
            <a:r>
              <a:rPr lang="en-US" sz="1200" kern="1200" dirty="0" smtClean="0">
                <a:solidFill>
                  <a:schemeClr val="tx1"/>
                </a:solidFill>
                <a:latin typeface="+mn-lt"/>
                <a:ea typeface="+mn-ea"/>
                <a:cs typeface="+mn-cs"/>
              </a:rPr>
              <a:t>Photolithography is the process step used to define and transfer a pattern to its respective layer.  The photolithography process occurs several times during the fabrication of a microsystems device as layers build upon layers.  The linkage assembly would require "at least" six layers.  Can you see at least six layers?  (Hint:  In MEMS fabrication, some layers are “sacrificial layers”, meaning that they are completely removed leaving behind a void so that components can "float".) </a:t>
            </a:r>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Photolithography is the process that defines and transfers a pattern onto a thin film layer on the wafer.  In the photolithography process a light source is typically used to transfer an image from a patterned mask to a photosensitive layer (photoresist or resist) on a substrate or another thin film.  This same pattern is later transferred into the substrate or thin film (layer to be etched) using a different process called etch.</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For some layers, the resist pattern is used as a mask for a deposition process.  In such cases, the patterned resist would identify the areas that receive the deposited material and the areas that do not. Patterned photoresist is also used as a hard mask for some etch processes.  The photoresist is used to protect the areas of the film that are not to be etched. </a:t>
            </a:r>
          </a:p>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 photolithography process is analogous to a twentieth century photographic process which uses exposed film as the patterned mask (referred to as a "negative" in photography).  The exposed film is removed from a camera and developed to create the patterned mask or negative.  In a dark room, the negative (patterned mask) is placed between a light source and a prepared sheet of photosensitive paper.  </a:t>
            </a:r>
          </a:p>
          <a:p>
            <a:r>
              <a:rPr lang="en-US" sz="1200" kern="1200" dirty="0" smtClean="0">
                <a:solidFill>
                  <a:schemeClr val="tx1"/>
                </a:solidFill>
                <a:latin typeface="+mn-lt"/>
                <a:ea typeface="+mn-ea"/>
                <a:cs typeface="+mn-cs"/>
              </a:rPr>
              <a:t>The paper has been </a:t>
            </a:r>
            <a:r>
              <a:rPr lang="en-US" sz="1200" u="sng" kern="1200" dirty="0" smtClean="0">
                <a:solidFill>
                  <a:schemeClr val="tx1"/>
                </a:solidFill>
                <a:latin typeface="+mn-lt"/>
                <a:ea typeface="+mn-ea"/>
                <a:cs typeface="+mn-cs"/>
              </a:rPr>
              <a:t>coated</a:t>
            </a:r>
            <a:r>
              <a:rPr lang="en-US" sz="1200" kern="1200" dirty="0" smtClean="0">
                <a:solidFill>
                  <a:schemeClr val="tx1"/>
                </a:solidFill>
                <a:latin typeface="+mn-lt"/>
                <a:ea typeface="+mn-ea"/>
                <a:cs typeface="+mn-cs"/>
              </a:rPr>
              <a:t> with a light-sensitive photographic emulsion.  </a:t>
            </a:r>
          </a:p>
          <a:p>
            <a:r>
              <a:rPr lang="en-US" sz="1200" kern="1200" dirty="0" smtClean="0">
                <a:solidFill>
                  <a:schemeClr val="tx1"/>
                </a:solidFill>
                <a:latin typeface="+mn-lt"/>
                <a:ea typeface="+mn-ea"/>
                <a:cs typeface="+mn-cs"/>
              </a:rPr>
              <a:t>The paper is </a:t>
            </a:r>
            <a:r>
              <a:rPr lang="en-US" sz="1200" u="sng" kern="1200" dirty="0" smtClean="0">
                <a:solidFill>
                  <a:schemeClr val="tx1"/>
                </a:solidFill>
                <a:latin typeface="+mn-lt"/>
                <a:ea typeface="+mn-ea"/>
                <a:cs typeface="+mn-cs"/>
              </a:rPr>
              <a:t>exposed</a:t>
            </a:r>
            <a:r>
              <a:rPr lang="en-US" sz="1200" kern="1200" dirty="0" smtClean="0">
                <a:solidFill>
                  <a:schemeClr val="tx1"/>
                </a:solidFill>
                <a:latin typeface="+mn-lt"/>
                <a:ea typeface="+mn-ea"/>
                <a:cs typeface="+mn-cs"/>
              </a:rPr>
              <a:t> when the light travels through the negative.  </a:t>
            </a:r>
          </a:p>
          <a:p>
            <a:r>
              <a:rPr lang="en-US" sz="1200" kern="1200" dirty="0" smtClean="0">
                <a:solidFill>
                  <a:schemeClr val="tx1"/>
                </a:solidFill>
                <a:latin typeface="+mn-lt"/>
                <a:ea typeface="+mn-ea"/>
                <a:cs typeface="+mn-cs"/>
              </a:rPr>
              <a:t>The exposed paper is placed in a liquid </a:t>
            </a:r>
            <a:r>
              <a:rPr lang="en-US" sz="1200" u="sng" kern="1200" dirty="0" smtClean="0">
                <a:solidFill>
                  <a:schemeClr val="tx1"/>
                </a:solidFill>
                <a:latin typeface="+mn-lt"/>
                <a:ea typeface="+mn-ea"/>
                <a:cs typeface="+mn-cs"/>
              </a:rPr>
              <a:t>developer</a:t>
            </a:r>
            <a:r>
              <a:rPr lang="en-US" sz="1200" kern="1200" dirty="0" smtClean="0">
                <a:solidFill>
                  <a:schemeClr val="tx1"/>
                </a:solidFill>
                <a:latin typeface="+mn-lt"/>
                <a:ea typeface="+mn-ea"/>
                <a:cs typeface="+mn-cs"/>
              </a:rPr>
              <a:t> which chemically reacts with the emulsion, transferring the negative’s image to the photographic paper.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3311456-05DC-4558-9296-21D949A545A1}"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There are three basic steps to photolithography:  </a:t>
            </a:r>
          </a:p>
          <a:p>
            <a:r>
              <a:rPr lang="en-US" sz="1200" kern="1200" dirty="0" smtClean="0">
                <a:solidFill>
                  <a:schemeClr val="tx1"/>
                </a:solidFill>
                <a:latin typeface="+mn-lt"/>
                <a:ea typeface="+mn-ea"/>
                <a:cs typeface="+mn-cs"/>
              </a:rPr>
              <a:t> </a:t>
            </a:r>
          </a:p>
          <a:p>
            <a:r>
              <a:rPr lang="en-US" sz="1200" u="sng" kern="1200" dirty="0" smtClean="0">
                <a:solidFill>
                  <a:schemeClr val="tx1"/>
                </a:solidFill>
                <a:latin typeface="+mn-lt"/>
                <a:ea typeface="+mn-ea"/>
                <a:cs typeface="+mn-cs"/>
              </a:rPr>
              <a:t>Coat</a:t>
            </a:r>
            <a:r>
              <a:rPr lang="en-US" sz="1200" kern="1200" dirty="0" smtClean="0">
                <a:solidFill>
                  <a:schemeClr val="tx1"/>
                </a:solidFill>
                <a:latin typeface="+mn-lt"/>
                <a:ea typeface="+mn-ea"/>
                <a:cs typeface="+mn-cs"/>
              </a:rPr>
              <a:t> - A photosensitive material (photoresist or resist) is applied to the substrate surface.</a:t>
            </a:r>
          </a:p>
          <a:p>
            <a:r>
              <a:rPr lang="en-US" sz="1200" kern="1200" dirty="0" smtClean="0">
                <a:solidFill>
                  <a:schemeClr val="tx1"/>
                </a:solidFill>
                <a:latin typeface="+mn-lt"/>
                <a:ea typeface="+mn-ea"/>
                <a:cs typeface="+mn-cs"/>
              </a:rPr>
              <a:t> </a:t>
            </a:r>
          </a:p>
          <a:p>
            <a:r>
              <a:rPr lang="en-US" sz="1200" u="sng" kern="1200" dirty="0" smtClean="0">
                <a:solidFill>
                  <a:schemeClr val="tx1"/>
                </a:solidFill>
                <a:latin typeface="+mn-lt"/>
                <a:ea typeface="+mn-ea"/>
                <a:cs typeface="+mn-cs"/>
              </a:rPr>
              <a:t>Expose</a:t>
            </a:r>
            <a:r>
              <a:rPr lang="en-US" sz="1200" kern="1200" dirty="0" smtClean="0">
                <a:solidFill>
                  <a:schemeClr val="tx1"/>
                </a:solidFill>
                <a:latin typeface="+mn-lt"/>
                <a:ea typeface="+mn-ea"/>
                <a:cs typeface="+mn-cs"/>
              </a:rPr>
              <a:t> - The photoresist is exposed using a light source, such as Near UV (Ultraviolet), Deep UV or X-ray.</a:t>
            </a:r>
          </a:p>
          <a:p>
            <a:r>
              <a:rPr lang="en-US" sz="1200" kern="1200" dirty="0" smtClean="0">
                <a:solidFill>
                  <a:schemeClr val="tx1"/>
                </a:solidFill>
                <a:latin typeface="+mn-lt"/>
                <a:ea typeface="+mn-ea"/>
                <a:cs typeface="+mn-cs"/>
              </a:rPr>
              <a:t> </a:t>
            </a:r>
          </a:p>
          <a:p>
            <a:r>
              <a:rPr lang="en-US" sz="1200" u="sng" kern="1200" dirty="0" smtClean="0">
                <a:solidFill>
                  <a:schemeClr val="tx1"/>
                </a:solidFill>
                <a:latin typeface="+mn-lt"/>
                <a:ea typeface="+mn-ea"/>
                <a:cs typeface="+mn-cs"/>
              </a:rPr>
              <a:t>Develop</a:t>
            </a:r>
            <a:r>
              <a:rPr lang="en-US" sz="1200" kern="1200" dirty="0" smtClean="0">
                <a:solidFill>
                  <a:schemeClr val="tx1"/>
                </a:solidFill>
                <a:latin typeface="+mn-lt"/>
                <a:ea typeface="+mn-ea"/>
                <a:cs typeface="+mn-cs"/>
              </a:rPr>
              <a:t> - The exposed photoresist is subsequently dissolved with a chemical developer. The type of photoresist (positive or negative) determines which part of the resist is dissolved.  </a:t>
            </a:r>
          </a:p>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In the construction of microsystems, photolithography is used at any point in the process where a pattern needs to be defined on a layer.  This occurs several times during the fabrication of a microsystems device as layers build upon layers.  Remember the linkage assembly device?  Each layer required a pattern; therefore, each layer required photolithography.</a:t>
            </a:r>
          </a:p>
          <a:p>
            <a:endParaRPr lang="en-US" dirty="0" smtClean="0"/>
          </a:p>
          <a:p>
            <a:r>
              <a:rPr lang="en-US" sz="1200" kern="1200" dirty="0" smtClean="0">
                <a:solidFill>
                  <a:schemeClr val="tx1"/>
                </a:solidFill>
                <a:latin typeface="+mn-lt"/>
                <a:ea typeface="+mn-ea"/>
                <a:cs typeface="+mn-cs"/>
              </a:rPr>
              <a:t>Each layer within a microsystem has a unique pattern.  The initial process used to transfer this pattern into a layer is photolithography.  The photolithography process transfers the pattern of a mask or reticle (depending on the method of exposure) to a photosensitive layer (resist). In the construction of microsystem devices a subsequent process step, usually etch or liftoff, transfers the pattern from the photosensitive layer into an underlying layer.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After the pattern transfer, the resist is usually stripped or removed.</a:t>
            </a:r>
          </a:p>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lumMod val="90000"/>
          </a:schemeClr>
        </a:solidFill>
        <a:effectLst/>
      </p:bgPr>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1609725" y="409575"/>
            <a:ext cx="6477000" cy="1828800"/>
          </a:xfrm>
        </p:spPr>
        <p:txBody>
          <a:bodyPr anchor="b">
            <a:normAutofit/>
          </a:bodyPr>
          <a:lstStyle>
            <a:lvl1pPr algn="ctr">
              <a:defRPr sz="4400" cap="all" baseline="0">
                <a:effectLst>
                  <a:outerShdw blurRad="38100" dist="38100" dir="2700000" algn="tl">
                    <a:srgbClr val="000000">
                      <a:alpha val="43137"/>
                    </a:srgbClr>
                  </a:outerShdw>
                </a:effectLst>
              </a:defRPr>
            </a:lvl1pPr>
          </a:lstStyle>
          <a:p>
            <a:r>
              <a:rPr kumimoji="0" lang="en-US" smtClean="0"/>
              <a:t>Click to edit Master title style</a:t>
            </a:r>
            <a:endParaRPr kumimoji="0"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3" name="Picture Placeholder 12"/>
          <p:cNvSpPr>
            <a:spLocks noGrp="1"/>
          </p:cNvSpPr>
          <p:nvPr>
            <p:ph type="pic" sz="quarter" idx="11"/>
          </p:nvPr>
        </p:nvSpPr>
        <p:spPr>
          <a:xfrm>
            <a:off x="2752725" y="2600325"/>
            <a:ext cx="4352925" cy="2943225"/>
          </a:xfrm>
        </p:spPr>
        <p:txBody>
          <a:bodyPr/>
          <a:lstStyle/>
          <a:p>
            <a:r>
              <a:rPr lang="en-US" smtClean="0"/>
              <a:t>Click icon to add picture</a:t>
            </a:r>
            <a:endParaRPr lang="en-US"/>
          </a:p>
        </p:txBody>
      </p:sp>
      <p:pic>
        <p:nvPicPr>
          <p:cNvPr id="12" name="Picture 11" descr="logo-for-ppt.jpg"/>
          <p:cNvPicPr>
            <a:picLocks noChangeAspect="1"/>
          </p:cNvPicPr>
          <p:nvPr userDrawn="1"/>
        </p:nvPicPr>
        <p:blipFill>
          <a:blip r:embed="rId2"/>
          <a:stretch>
            <a:fillRect/>
          </a:stretch>
        </p:blipFill>
        <p:spPr>
          <a:xfrm>
            <a:off x="9204" y="6044858"/>
            <a:ext cx="2375855" cy="716545"/>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5" name="Footer Placeholder 4"/>
          <p:cNvSpPr>
            <a:spLocks noGrp="1"/>
          </p:cNvSpPr>
          <p:nvPr>
            <p:ph type="ftr" sz="quarter" idx="11"/>
          </p:nvPr>
        </p:nvSpPr>
        <p:spPr>
          <a:xfrm>
            <a:off x="457201" y="6248207"/>
            <a:ext cx="5573483" cy="365125"/>
          </a:xfrm>
          <a:prstGeom prst="rect">
            <a:avLst/>
          </a:prstGeom>
        </p:spPr>
        <p:txBody>
          <a:bodyPr/>
          <a:lstStyle/>
          <a:p>
            <a:endParaRPr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a:prstGeom prst="rect">
            <a:avLst/>
          </a:prstGeom>
        </p:spPr>
        <p:txBody>
          <a:bodyPr/>
          <a:lstStyle/>
          <a:p>
            <a:fld id="{D78F8377-172F-47A4-85FF-D8562118AE8C}" type="slidenum">
              <a:rPr lang="en-US" smtClean="0"/>
              <a:pPr/>
              <a:t>‹#›</a:t>
            </a:fld>
            <a:endParaRPr lang="en-US"/>
          </a:p>
        </p:txBody>
      </p:sp>
      <p:sp>
        <p:nvSpPr>
          <p:cNvPr id="10" name="Date Placeholder 1"/>
          <p:cNvSpPr>
            <a:spLocks noGrp="1"/>
          </p:cNvSpPr>
          <p:nvPr>
            <p:ph type="dt" sz="half" idx="10"/>
          </p:nvPr>
        </p:nvSpPr>
        <p:spPr>
          <a:xfrm>
            <a:off x="6524624" y="6248400"/>
            <a:ext cx="2238375" cy="365125"/>
          </a:xfrm>
          <a:prstGeom prst="rect">
            <a:avLst/>
          </a:prstGeom>
        </p:spPr>
        <p:txBody>
          <a:bodyPr/>
          <a:lstStyle>
            <a:lvl1pPr>
              <a:defRPr/>
            </a:lvl1pPr>
          </a:lstStyle>
          <a:p>
            <a:endParaRPr lang="en-US" dirty="0"/>
          </a:p>
        </p:txBody>
      </p:sp>
      <p:sp>
        <p:nvSpPr>
          <p:cNvPr id="11" name="Slide Number Placeholder 3"/>
          <p:cNvSpPr txBox="1">
            <a:spLocks/>
          </p:cNvSpPr>
          <p:nvPr userDrawn="1"/>
        </p:nvSpPr>
        <p:spPr>
          <a:xfrm>
            <a:off x="8296274" y="6248400"/>
            <a:ext cx="447675"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a:ln>
                <a:noFill/>
              </a:ln>
              <a:solidFill>
                <a:schemeClr val="tx2"/>
              </a:solidFill>
              <a:effectLst/>
              <a:uLnTx/>
              <a:uFillTx/>
              <a:latin typeface="+mn-lt"/>
              <a:ea typeface="+mn-ea"/>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dirty="0" smtClean="0"/>
              <a:t>Click to edit Master title style</a:t>
            </a:r>
            <a:endParaRPr kumimoji="0" lang="en-US" dirty="0"/>
          </a:p>
        </p:txBody>
      </p:sp>
      <p:sp>
        <p:nvSpPr>
          <p:cNvPr id="8" name="Content Placeholder 7"/>
          <p:cNvSpPr>
            <a:spLocks noGrp="1"/>
          </p:cNvSpPr>
          <p:nvPr>
            <p:ph sz="quarter" idx="1"/>
          </p:nvPr>
        </p:nvSpPr>
        <p:spPr>
          <a:xfrm>
            <a:off x="612648" y="1600200"/>
            <a:ext cx="8153400" cy="4495800"/>
          </a:xfrm>
        </p:spPr>
        <p:txBody>
          <a:bodyPr/>
          <a:lstStyle>
            <a:lvl1pPr>
              <a:buFont typeface="Wingdings" pitchFamily="2" charset="2"/>
              <a:buChar char="v"/>
              <a:defRPr/>
            </a:lvl1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34004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normAutofit/>
          </a:bodyPr>
          <a:lstStyle>
            <a:lvl1pPr algn="l">
              <a:buNone/>
              <a:defRPr sz="3600" b="0" cap="none">
                <a:solidFill>
                  <a:srgbClr val="FFFFFF"/>
                </a:solidFill>
              </a:defRPr>
            </a:lvl1pPr>
          </a:lstStyle>
          <a:p>
            <a:r>
              <a:rPr kumimoji="0" lang="en-US" smtClean="0"/>
              <a:t>Click to edit Master title style</a:t>
            </a:r>
            <a:endParaRPr kumimoji="0" lang="en-US" dirty="0"/>
          </a:p>
        </p:txBody>
      </p:sp>
      <p:sp>
        <p:nvSpPr>
          <p:cNvPr id="11"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1" name="Content Placeholder 10"/>
          <p:cNvSpPr>
            <a:spLocks noGrp="1"/>
          </p:cNvSpPr>
          <p:nvPr>
            <p:ph sz="quarter" idx="2"/>
          </p:nvPr>
        </p:nvSpPr>
        <p:spPr>
          <a:xfrm>
            <a:off x="4844901" y="1589567"/>
            <a:ext cx="3886200" cy="45720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3" name="Content Placeholder 12"/>
          <p:cNvSpPr>
            <a:spLocks noGrp="1"/>
          </p:cNvSpPr>
          <p:nvPr>
            <p:ph sz="quarter" idx="4"/>
          </p:nvPr>
        </p:nvSpPr>
        <p:spPr>
          <a:xfrm>
            <a:off x="4800600" y="2438400"/>
            <a:ext cx="3886200" cy="35814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
        <p:nvSpPr>
          <p:cNvPr id="12"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dirty="0"/>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dirty="0"/>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lide Number Placeholder 28"/>
          <p:cNvSpPr txBox="1">
            <a:spLocks/>
          </p:cNvSpPr>
          <p:nvPr/>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3600" kern="1200">
          <a:solidFill>
            <a:schemeClr val="tx2"/>
          </a:solidFill>
          <a:effectLst>
            <a:outerShdw blurRad="38100" dist="38100" dir="2700000" algn="tl">
              <a:srgbClr val="000000">
                <a:alpha val="43137"/>
              </a:srgbClr>
            </a:outerShdw>
          </a:effectLst>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pitchFamily="2" charset="2"/>
        <a:buChar char="v"/>
        <a:defRPr kumimoji="0" sz="2900" kern="1200">
          <a:solidFill>
            <a:schemeClr val="tx1"/>
          </a:solidFill>
          <a:latin typeface="Arial" pitchFamily="34" charset="0"/>
          <a:ea typeface="+mn-ea"/>
          <a:cs typeface="Arial"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Arial" pitchFamily="34" charset="0"/>
          <a:ea typeface="+mn-ea"/>
          <a:cs typeface="Arial"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Arial" pitchFamily="34" charset="0"/>
          <a:ea typeface="+mn-ea"/>
          <a:cs typeface="Arial"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Arial" pitchFamily="34" charset="0"/>
          <a:ea typeface="+mn-ea"/>
          <a:cs typeface="Arial"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tiff"/></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4" Type="http://schemas.openxmlformats.org/officeDocument/2006/relationships/image" Target="../media/image10.png"/><Relationship Id="rId1" Type="http://schemas.openxmlformats.org/officeDocument/2006/relationships/tags" Target="../tags/tag9.xml"/><Relationship Id="rId2"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comments" Target="../comments/comment2.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12.xml"/><Relationship Id="rId5" Type="http://schemas.openxmlformats.org/officeDocument/2006/relationships/image" Target="../media/image11.png"/><Relationship Id="rId1" Type="http://schemas.openxmlformats.org/officeDocument/2006/relationships/tags" Target="../tags/tag10.xml"/><Relationship Id="rId2" Type="http://schemas.openxmlformats.org/officeDocument/2006/relationships/tags" Target="../tags/tag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4" Type="http://schemas.openxmlformats.org/officeDocument/2006/relationships/image" Target="../media/image12.png"/><Relationship Id="rId1" Type="http://schemas.openxmlformats.org/officeDocument/2006/relationships/tags" Target="../tags/tag12.xml"/><Relationship Id="rId2"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15.xml"/><Relationship Id="rId5" Type="http://schemas.openxmlformats.org/officeDocument/2006/relationships/image" Target="../media/image13.png"/><Relationship Id="rId1" Type="http://schemas.openxmlformats.org/officeDocument/2006/relationships/tags" Target="../tags/tag13.xml"/><Relationship Id="rId2" Type="http://schemas.openxmlformats.org/officeDocument/2006/relationships/tags" Target="../tags/tag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17.xml"/><Relationship Id="rId5" Type="http://schemas.openxmlformats.org/officeDocument/2006/relationships/image" Target="../media/image14.png"/><Relationship Id="rId1" Type="http://schemas.openxmlformats.org/officeDocument/2006/relationships/tags" Target="../tags/tag15.xml"/><Relationship Id="rId2" Type="http://schemas.openxmlformats.org/officeDocument/2006/relationships/tags" Target="../tags/tag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5.jpe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19.xml"/><Relationship Id="rId5" Type="http://schemas.openxmlformats.org/officeDocument/2006/relationships/image" Target="../media/image16.png"/><Relationship Id="rId1" Type="http://schemas.openxmlformats.org/officeDocument/2006/relationships/tags" Target="../tags/tag17.xml"/><Relationship Id="rId2" Type="http://schemas.openxmlformats.org/officeDocument/2006/relationships/tags" Target="../tags/tag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20.xml"/><Relationship Id="rId5" Type="http://schemas.openxmlformats.org/officeDocument/2006/relationships/image" Target="../media/image17.png"/><Relationship Id="rId1" Type="http://schemas.openxmlformats.org/officeDocument/2006/relationships/tags" Target="../tags/tag19.xml"/><Relationship Id="rId2" Type="http://schemas.openxmlformats.org/officeDocument/2006/relationships/tags" Target="../tags/tag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21.xml"/><Relationship Id="rId5" Type="http://schemas.openxmlformats.org/officeDocument/2006/relationships/image" Target="../media/image17.png"/><Relationship Id="rId1" Type="http://schemas.openxmlformats.org/officeDocument/2006/relationships/tags" Target="../tags/tag21.xml"/><Relationship Id="rId2" Type="http://schemas.openxmlformats.org/officeDocument/2006/relationships/tags" Target="../tags/tag22.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22.xml"/><Relationship Id="rId5" Type="http://schemas.openxmlformats.org/officeDocument/2006/relationships/image" Target="../media/image18.png"/><Relationship Id="rId1" Type="http://schemas.openxmlformats.org/officeDocument/2006/relationships/tags" Target="../tags/tag23.xml"/><Relationship Id="rId2" Type="http://schemas.openxmlformats.org/officeDocument/2006/relationships/tags" Target="../tags/tag24.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23.xml"/><Relationship Id="rId5" Type="http://schemas.openxmlformats.org/officeDocument/2006/relationships/image" Target="../media/image19.png"/><Relationship Id="rId1" Type="http://schemas.openxmlformats.org/officeDocument/2006/relationships/tags" Target="../tags/tag25.xml"/><Relationship Id="rId2" Type="http://schemas.openxmlformats.org/officeDocument/2006/relationships/tags" Target="../tags/tag26.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4" Type="http://schemas.openxmlformats.org/officeDocument/2006/relationships/image" Target="../media/image6.png"/><Relationship Id="rId1" Type="http://schemas.openxmlformats.org/officeDocument/2006/relationships/tags" Target="../tags/tag27.xml"/><Relationship Id="rId2"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4" Type="http://schemas.openxmlformats.org/officeDocument/2006/relationships/image" Target="../media/image6.png"/><Relationship Id="rId1" Type="http://schemas.openxmlformats.org/officeDocument/2006/relationships/tags" Target="../tags/tag28.xml"/><Relationship Id="rId2"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tags" Target="../tags/tag31.xml"/><Relationship Id="rId4" Type="http://schemas.openxmlformats.org/officeDocument/2006/relationships/slideLayout" Target="../slideLayouts/slideLayout2.xml"/><Relationship Id="rId5" Type="http://schemas.openxmlformats.org/officeDocument/2006/relationships/notesSlide" Target="../notesSlides/notesSlide26.xml"/><Relationship Id="rId6" Type="http://schemas.openxmlformats.org/officeDocument/2006/relationships/image" Target="../media/image20.png"/><Relationship Id="rId1" Type="http://schemas.openxmlformats.org/officeDocument/2006/relationships/tags" Target="../tags/tag29.xml"/><Relationship Id="rId2" Type="http://schemas.openxmlformats.org/officeDocument/2006/relationships/tags" Target="../tags/tag30.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4" Type="http://schemas.openxmlformats.org/officeDocument/2006/relationships/image" Target="../media/image21.jpeg"/><Relationship Id="rId1" Type="http://schemas.openxmlformats.org/officeDocument/2006/relationships/tags" Target="../tags/tag32.xml"/><Relationship Id="rId2"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28.xml"/><Relationship Id="rId5" Type="http://schemas.openxmlformats.org/officeDocument/2006/relationships/image" Target="../media/image22.png"/><Relationship Id="rId1" Type="http://schemas.openxmlformats.org/officeDocument/2006/relationships/tags" Target="../tags/tag33.xml"/><Relationship Id="rId2" Type="http://schemas.openxmlformats.org/officeDocument/2006/relationships/tags" Target="../tags/tag3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30.xml"/><Relationship Id="rId5" Type="http://schemas.openxmlformats.org/officeDocument/2006/relationships/image" Target="../media/image23.png"/><Relationship Id="rId1" Type="http://schemas.openxmlformats.org/officeDocument/2006/relationships/tags" Target="../tags/tag35.xml"/><Relationship Id="rId2" Type="http://schemas.openxmlformats.org/officeDocument/2006/relationships/tags" Target="../tags/tag3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 Id="rId3" Type="http://schemas.openxmlformats.org/officeDocument/2006/relationships/hyperlink" Target="http://www.scme-nm.org" TargetMode="Externa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4.xml"/><Relationship Id="rId5" Type="http://schemas.openxmlformats.org/officeDocument/2006/relationships/image" Target="../media/image5.jpeg"/><Relationship Id="rId6" Type="http://schemas.openxmlformats.org/officeDocument/2006/relationships/comments" Target="../comments/comment1.xml"/><Relationship Id="rId1" Type="http://schemas.openxmlformats.org/officeDocument/2006/relationships/tags" Target="../tags/tag1.xml"/><Relationship Id="rId2" Type="http://schemas.openxmlformats.org/officeDocument/2006/relationships/tags" Target="../tags/tag2.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5.xml"/><Relationship Id="rId5" Type="http://schemas.openxmlformats.org/officeDocument/2006/relationships/image" Target="../media/image5.jpeg"/><Relationship Id="rId1" Type="http://schemas.openxmlformats.org/officeDocument/2006/relationships/tags" Target="../tags/tag3.xml"/><Relationship Id="rId2" Type="http://schemas.openxmlformats.org/officeDocument/2006/relationships/tags" Target="../tags/tag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4" Type="http://schemas.openxmlformats.org/officeDocument/2006/relationships/image" Target="../media/image6.png"/><Relationship Id="rId1" Type="http://schemas.openxmlformats.org/officeDocument/2006/relationships/tags" Target="../tags/tag5.xml"/><Relationship Id="rId2"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4" Type="http://schemas.openxmlformats.org/officeDocument/2006/relationships/image" Target="../media/image8.png"/><Relationship Id="rId1" Type="http://schemas.openxmlformats.org/officeDocument/2006/relationships/tags" Target="../tags/tag6.xml"/><Relationship Id="rId2"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9.xml"/><Relationship Id="rId5" Type="http://schemas.openxmlformats.org/officeDocument/2006/relationships/image" Target="../media/image9.png"/><Relationship Id="rId1" Type="http://schemas.openxmlformats.org/officeDocument/2006/relationships/tags" Target="../tags/tag7.xml"/><Relationship Id="rId2" Type="http://schemas.openxmlformats.org/officeDocument/2006/relationships/tags" Target="../tags/tag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fontScale="90000"/>
          </a:bodyPr>
          <a:lstStyle/>
          <a:p>
            <a:r>
              <a:rPr lang="en-US" dirty="0" smtClean="0"/>
              <a:t>Photolithography overview for Microsystems</a:t>
            </a:r>
            <a:endParaRPr lang="en-US" dirty="0"/>
          </a:p>
        </p:txBody>
      </p:sp>
      <p:sp>
        <p:nvSpPr>
          <p:cNvPr id="5" name="Subtitle 4"/>
          <p:cNvSpPr>
            <a:spLocks noGrp="1"/>
          </p:cNvSpPr>
          <p:nvPr>
            <p:ph type="subTitle" idx="1"/>
          </p:nvPr>
        </p:nvSpPr>
        <p:spPr/>
        <p:txBody>
          <a:bodyPr/>
          <a:lstStyle/>
          <a:p>
            <a:r>
              <a:rPr lang="en-US" dirty="0" smtClean="0"/>
              <a:t>Photolithography Overview Learning Module</a:t>
            </a:r>
            <a:endParaRPr lang="en-US" dirty="0"/>
          </a:p>
        </p:txBody>
      </p:sp>
      <p:pic>
        <p:nvPicPr>
          <p:cNvPr id="8" name="Picture 7" descr="Mask.tif"/>
          <p:cNvPicPr>
            <a:picLocks noChangeAspect="1"/>
          </p:cNvPicPr>
          <p:nvPr/>
        </p:nvPicPr>
        <p:blipFill>
          <a:blip r:embed="rId3"/>
          <a:stretch>
            <a:fillRect/>
          </a:stretch>
        </p:blipFill>
        <p:spPr>
          <a:xfrm>
            <a:off x="2810256" y="2554224"/>
            <a:ext cx="3797808" cy="2846832"/>
          </a:xfrm>
          <a:prstGeom prst="rect">
            <a:avLst/>
          </a:prstGeom>
          <a:ln>
            <a:noFill/>
          </a:ln>
          <a:effectLst>
            <a:outerShdw blurRad="292100" dist="139700" dir="2700000" algn="tl" rotWithShape="0">
              <a:srgbClr val="333333">
                <a:alpha val="65000"/>
              </a:srgbClr>
            </a:outerShdw>
          </a:effectLst>
        </p:spPr>
      </p:pic>
      <p:sp>
        <p:nvSpPr>
          <p:cNvPr id="9" name="TextBox 8"/>
          <p:cNvSpPr txBox="1"/>
          <p:nvPr/>
        </p:nvSpPr>
        <p:spPr>
          <a:xfrm>
            <a:off x="6707140" y="4450080"/>
            <a:ext cx="2253980" cy="923330"/>
          </a:xfrm>
          <a:prstGeom prst="rect">
            <a:avLst/>
          </a:prstGeom>
          <a:noFill/>
        </p:spPr>
        <p:txBody>
          <a:bodyPr wrap="square" rtlCol="0">
            <a:spAutoFit/>
          </a:bodyPr>
          <a:lstStyle/>
          <a:p>
            <a:r>
              <a:rPr lang="en-US" b="1" i="1" dirty="0" smtClean="0"/>
              <a:t>Patterned Mask for</a:t>
            </a:r>
          </a:p>
          <a:p>
            <a:r>
              <a:rPr lang="en-US" b="1" i="1" dirty="0" smtClean="0"/>
              <a:t>Photolithography Expose</a:t>
            </a:r>
            <a:endParaRPr lang="en-US" b="1" i="1"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 Steps of Photolithography</a:t>
            </a:r>
            <a:endParaRPr lang="en-US" dirty="0"/>
          </a:p>
        </p:txBody>
      </p:sp>
      <p:sp>
        <p:nvSpPr>
          <p:cNvPr id="3" name="Content Placeholder 2"/>
          <p:cNvSpPr>
            <a:spLocks noGrp="1"/>
          </p:cNvSpPr>
          <p:nvPr>
            <p:ph sz="quarter" idx="1"/>
          </p:nvPr>
        </p:nvSpPr>
        <p:spPr>
          <a:xfrm>
            <a:off x="612648" y="1600200"/>
            <a:ext cx="8153400" cy="2247900"/>
          </a:xfrm>
        </p:spPr>
        <p:txBody>
          <a:bodyPr>
            <a:normAutofit/>
          </a:bodyPr>
          <a:lstStyle/>
          <a:p>
            <a:pPr marL="508000" lvl="1" indent="-508000" fontAlgn="auto">
              <a:spcBef>
                <a:spcPts val="0"/>
              </a:spcBef>
              <a:spcAft>
                <a:spcPts val="0"/>
              </a:spcAft>
              <a:buFont typeface="Wingdings" pitchFamily="2" charset="2"/>
              <a:buChar char="v"/>
              <a:defRPr/>
            </a:pPr>
            <a:r>
              <a:rPr lang="en-US" sz="2200" dirty="0" smtClean="0">
                <a:latin typeface="Arial"/>
              </a:rPr>
              <a:t>Coat - A photosensitive material (</a:t>
            </a:r>
            <a:r>
              <a:rPr lang="en-US" sz="2200" dirty="0" err="1" smtClean="0">
                <a:latin typeface="Arial"/>
              </a:rPr>
              <a:t>photoresist</a:t>
            </a:r>
            <a:r>
              <a:rPr lang="en-US" sz="2200" dirty="0" smtClean="0">
                <a:latin typeface="Arial"/>
              </a:rPr>
              <a:t> or resist) is applied to the substrate surface.</a:t>
            </a:r>
          </a:p>
          <a:p>
            <a:pPr marL="508000" lvl="1" indent="-508000" fontAlgn="auto">
              <a:spcBef>
                <a:spcPts val="0"/>
              </a:spcBef>
              <a:spcAft>
                <a:spcPts val="0"/>
              </a:spcAft>
              <a:buFont typeface="Wingdings" pitchFamily="2" charset="2"/>
              <a:buChar char="v"/>
              <a:defRPr/>
            </a:pPr>
            <a:r>
              <a:rPr lang="en-US" sz="2200" dirty="0" smtClean="0">
                <a:latin typeface="Arial"/>
              </a:rPr>
              <a:t>Expose - The </a:t>
            </a:r>
            <a:r>
              <a:rPr lang="en-US" sz="2200" dirty="0" err="1" smtClean="0">
                <a:latin typeface="Arial"/>
              </a:rPr>
              <a:t>photoresist</a:t>
            </a:r>
            <a:r>
              <a:rPr lang="en-US" sz="2200" dirty="0" smtClean="0">
                <a:latin typeface="Arial"/>
              </a:rPr>
              <a:t> is exposed using a light source, such as Deep UV (ultraviolet), Near UV or x-ray.</a:t>
            </a:r>
          </a:p>
          <a:p>
            <a:pPr marL="508000" lvl="1" indent="-508000" fontAlgn="auto">
              <a:spcBef>
                <a:spcPts val="0"/>
              </a:spcBef>
              <a:spcAft>
                <a:spcPts val="0"/>
              </a:spcAft>
              <a:buFont typeface="Wingdings" pitchFamily="2" charset="2"/>
              <a:buChar char="v"/>
              <a:defRPr/>
            </a:pPr>
            <a:r>
              <a:rPr lang="en-US" sz="2200" dirty="0" smtClean="0">
                <a:latin typeface="Arial"/>
              </a:rPr>
              <a:t>Develop - The exposed </a:t>
            </a:r>
            <a:r>
              <a:rPr lang="en-US" sz="2200" dirty="0" err="1" smtClean="0">
                <a:latin typeface="Arial"/>
              </a:rPr>
              <a:t>photoresist</a:t>
            </a:r>
            <a:r>
              <a:rPr lang="en-US" sz="2200" dirty="0" smtClean="0">
                <a:latin typeface="Arial"/>
              </a:rPr>
              <a:t> is dissolved with a chemical developer.</a:t>
            </a:r>
          </a:p>
        </p:txBody>
      </p:sp>
      <p:pic>
        <p:nvPicPr>
          <p:cNvPr id="4" name="Picture 3" descr="Photo_Steps_hor9_22.tif"/>
          <p:cNvPicPr>
            <a:picLocks noChangeAspect="1"/>
          </p:cNvPicPr>
          <p:nvPr>
            <p:custDataLst>
              <p:tags r:id="rId1"/>
            </p:custDataLst>
          </p:nvPr>
        </p:nvPicPr>
        <p:blipFill>
          <a:blip r:embed="rId4"/>
          <a:srcRect/>
          <a:stretch>
            <a:fillRect/>
          </a:stretch>
        </p:blipFill>
        <p:spPr bwMode="auto">
          <a:xfrm>
            <a:off x="677863" y="3963988"/>
            <a:ext cx="8027987" cy="2163762"/>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Coat Step:  Surface Conditioning</a:t>
            </a:r>
            <a:endParaRPr lang="en-US" dirty="0"/>
          </a:p>
        </p:txBody>
      </p:sp>
      <p:sp>
        <p:nvSpPr>
          <p:cNvPr id="3" name="Content Placeholder 2"/>
          <p:cNvSpPr>
            <a:spLocks noGrp="1"/>
          </p:cNvSpPr>
          <p:nvPr>
            <p:ph sz="quarter" idx="1"/>
          </p:nvPr>
        </p:nvSpPr>
        <p:spPr>
          <a:xfrm>
            <a:off x="612648" y="1600200"/>
            <a:ext cx="8360664" cy="4495800"/>
          </a:xfrm>
        </p:spPr>
        <p:txBody>
          <a:bodyPr/>
          <a:lstStyle/>
          <a:p>
            <a:pPr fontAlgn="auto">
              <a:spcBef>
                <a:spcPts val="0"/>
              </a:spcBef>
              <a:spcAft>
                <a:spcPts val="0"/>
              </a:spcAft>
              <a:buNone/>
              <a:defRPr/>
            </a:pPr>
            <a:r>
              <a:rPr lang="en-US" sz="2000" dirty="0" smtClean="0">
                <a:latin typeface="Arial"/>
              </a:rPr>
              <a:t>In most applications, surface conditioning precedes the </a:t>
            </a:r>
            <a:r>
              <a:rPr lang="en-US" sz="2000" dirty="0" err="1" smtClean="0">
                <a:latin typeface="Arial"/>
              </a:rPr>
              <a:t>photoresist</a:t>
            </a:r>
            <a:r>
              <a:rPr lang="en-US" sz="2000" dirty="0" smtClean="0">
                <a:latin typeface="Arial"/>
              </a:rPr>
              <a:t>.  </a:t>
            </a:r>
          </a:p>
          <a:p>
            <a:pPr fontAlgn="auto">
              <a:spcBef>
                <a:spcPts val="0"/>
              </a:spcBef>
              <a:spcAft>
                <a:spcPts val="0"/>
              </a:spcAft>
              <a:buNone/>
              <a:defRPr/>
            </a:pPr>
            <a:r>
              <a:rPr lang="en-US" sz="2000" dirty="0" smtClean="0">
                <a:latin typeface="Arial"/>
              </a:rPr>
              <a:t>Reasons for conditioning the wafer’s surface:</a:t>
            </a:r>
          </a:p>
          <a:p>
            <a:pPr fontAlgn="auto">
              <a:spcBef>
                <a:spcPts val="0"/>
              </a:spcBef>
              <a:spcAft>
                <a:spcPts val="0"/>
              </a:spcAft>
              <a:buNone/>
              <a:defRPr/>
            </a:pPr>
            <a:endParaRPr lang="en-US" sz="2000" dirty="0" smtClean="0">
              <a:latin typeface="Arial"/>
            </a:endParaRPr>
          </a:p>
          <a:p>
            <a:pPr marL="508000" lvl="1" indent="-508000">
              <a:spcBef>
                <a:spcPts val="0"/>
              </a:spcBef>
              <a:buFont typeface="Wingdings" pitchFamily="2" charset="2"/>
              <a:buChar char="v"/>
              <a:defRPr/>
            </a:pPr>
            <a:r>
              <a:rPr lang="en-US" sz="2000" dirty="0" smtClean="0">
                <a:latin typeface="Arial"/>
              </a:rPr>
              <a:t>Presence of other molecules or particles create resist adhesion problems and resist thickness uniformity. </a:t>
            </a:r>
          </a:p>
          <a:p>
            <a:pPr marL="508000" lvl="1" indent="-508000">
              <a:spcBef>
                <a:spcPts val="0"/>
              </a:spcBef>
              <a:buFont typeface="Wingdings" pitchFamily="2" charset="2"/>
              <a:buChar char="v"/>
              <a:defRPr/>
            </a:pPr>
            <a:r>
              <a:rPr lang="en-US" sz="2000" dirty="0" smtClean="0">
                <a:latin typeface="Arial"/>
              </a:rPr>
              <a:t>Intermediates (i.e. HMDS) prepare the surface for adhesion by allowing </a:t>
            </a:r>
          </a:p>
          <a:p>
            <a:pPr marL="782320" lvl="2" indent="-508000">
              <a:spcBef>
                <a:spcPts val="0"/>
              </a:spcBef>
              <a:buClr>
                <a:schemeClr val="tx1"/>
              </a:buClr>
              <a:buFont typeface="Wingdings" pitchFamily="2" charset="2"/>
              <a:buChar char="q"/>
              <a:defRPr/>
            </a:pPr>
            <a:r>
              <a:rPr lang="en-US" sz="2000" dirty="0" smtClean="0">
                <a:latin typeface="Arial"/>
              </a:rPr>
              <a:t>an organic material (resist) to adhere to an inorganic surface (substrate)</a:t>
            </a:r>
          </a:p>
          <a:p>
            <a:pPr marL="782320" lvl="2" indent="-508000">
              <a:spcBef>
                <a:spcPts val="0"/>
              </a:spcBef>
              <a:buClr>
                <a:schemeClr val="tx1"/>
              </a:buClr>
              <a:buFont typeface="Wingdings" pitchFamily="2" charset="2"/>
              <a:buChar char="q"/>
              <a:defRPr/>
            </a:pPr>
            <a:r>
              <a:rPr lang="en-US" sz="2000" dirty="0" smtClean="0">
                <a:latin typeface="Arial"/>
              </a:rPr>
              <a:t>materials with different surface tensions to adhere to each other, by creating a hydrophobic surface for the resist to adhere to (which it likes to do).</a:t>
            </a:r>
          </a:p>
          <a:p>
            <a:pPr indent="-457200">
              <a:spcBef>
                <a:spcPts val="0"/>
              </a:spcBef>
              <a:buClr>
                <a:schemeClr val="accent1"/>
              </a:buClr>
              <a:buSzPct val="70000"/>
              <a:defRPr/>
            </a:pPr>
            <a:r>
              <a:rPr lang="en-US" sz="2000" dirty="0" smtClean="0">
                <a:latin typeface="Arial"/>
              </a:rPr>
              <a:t>The most commonly used intermediate is </a:t>
            </a:r>
            <a:r>
              <a:rPr lang="en-US" sz="2000" dirty="0" err="1" smtClean="0">
                <a:latin typeface="Arial"/>
              </a:rPr>
              <a:t>Hexamethyldisalizane</a:t>
            </a:r>
            <a:r>
              <a:rPr lang="en-US" sz="2000" dirty="0" smtClean="0">
                <a:latin typeface="Arial"/>
              </a:rPr>
              <a:t> (HMDS). </a:t>
            </a:r>
          </a:p>
          <a:p>
            <a:pPr>
              <a:buNone/>
            </a:pP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Surface Conditioning</a:t>
            </a:r>
            <a:endParaRPr lang="en-US" dirty="0"/>
          </a:p>
        </p:txBody>
      </p:sp>
      <p:sp>
        <p:nvSpPr>
          <p:cNvPr id="3" name="Content Placeholder 2"/>
          <p:cNvSpPr>
            <a:spLocks noGrp="1"/>
          </p:cNvSpPr>
          <p:nvPr>
            <p:ph sz="quarter" idx="1"/>
          </p:nvPr>
        </p:nvSpPr>
        <p:spPr>
          <a:xfrm>
            <a:off x="612647" y="1600199"/>
            <a:ext cx="4817481" cy="4955345"/>
          </a:xfrm>
        </p:spPr>
        <p:txBody>
          <a:bodyPr>
            <a:normAutofit/>
          </a:bodyPr>
          <a:lstStyle/>
          <a:p>
            <a:pPr>
              <a:lnSpc>
                <a:spcPct val="120000"/>
              </a:lnSpc>
              <a:buClr>
                <a:schemeClr val="tx1"/>
              </a:buClr>
              <a:buSzPct val="70000"/>
            </a:pPr>
            <a:r>
              <a:rPr lang="en-US" sz="2400" dirty="0" smtClean="0"/>
              <a:t>Photoresist </a:t>
            </a:r>
            <a:r>
              <a:rPr lang="en-US" sz="2400" dirty="0" smtClean="0"/>
              <a:t>adheres </a:t>
            </a:r>
            <a:r>
              <a:rPr lang="en-US" sz="2400" dirty="0" smtClean="0"/>
              <a:t>best to a hydrophobic surface (a surface devoid of water molecules). </a:t>
            </a:r>
          </a:p>
          <a:p>
            <a:pPr>
              <a:lnSpc>
                <a:spcPct val="120000"/>
              </a:lnSpc>
              <a:buClr>
                <a:schemeClr val="tx1"/>
              </a:buClr>
              <a:buSzPct val="70000"/>
            </a:pPr>
            <a:r>
              <a:rPr lang="en-US" sz="2400" dirty="0" smtClean="0"/>
              <a:t>It is the role of HMDS to provide such a surface. </a:t>
            </a:r>
          </a:p>
          <a:p>
            <a:pPr>
              <a:lnSpc>
                <a:spcPct val="120000"/>
              </a:lnSpc>
              <a:buClr>
                <a:schemeClr val="tx1"/>
              </a:buClr>
              <a:buSzPct val="70000"/>
            </a:pPr>
            <a:r>
              <a:rPr lang="en-US" sz="2400" dirty="0" smtClean="0"/>
              <a:t>Before </a:t>
            </a:r>
            <a:r>
              <a:rPr lang="en-US" sz="2400" dirty="0" smtClean="0"/>
              <a:t>applying the HMDS, any water </a:t>
            </a:r>
            <a:r>
              <a:rPr lang="en-US" sz="2400" dirty="0" smtClean="0"/>
              <a:t>molecules </a:t>
            </a:r>
            <a:r>
              <a:rPr lang="en-US" sz="2400" dirty="0" smtClean="0"/>
              <a:t>present on the wafer </a:t>
            </a:r>
            <a:r>
              <a:rPr lang="en-US" sz="2400" dirty="0" smtClean="0"/>
              <a:t>are removed by heating</a:t>
            </a:r>
            <a:r>
              <a:rPr lang="en-US" sz="2400" dirty="0"/>
              <a:t> </a:t>
            </a:r>
            <a:r>
              <a:rPr lang="en-US" sz="2400" dirty="0" smtClean="0"/>
              <a:t>the </a:t>
            </a:r>
            <a:r>
              <a:rPr lang="en-US" sz="2400" dirty="0" smtClean="0"/>
              <a:t>wafer to 100°C.</a:t>
            </a:r>
          </a:p>
          <a:p>
            <a:pPr>
              <a:buNone/>
            </a:pPr>
            <a:endParaRPr lang="en-US" sz="2400" dirty="0"/>
          </a:p>
        </p:txBody>
      </p:sp>
      <p:pic>
        <p:nvPicPr>
          <p:cNvPr id="4" name="Picture 4" descr="Pre-Bake9_22.tif"/>
          <p:cNvPicPr>
            <a:picLocks noChangeAspect="1"/>
          </p:cNvPicPr>
          <p:nvPr>
            <p:custDataLst>
              <p:tags r:id="rId1"/>
            </p:custDataLst>
          </p:nvPr>
        </p:nvPicPr>
        <p:blipFill>
          <a:blip r:embed="rId5"/>
          <a:srcRect/>
          <a:stretch>
            <a:fillRect/>
          </a:stretch>
        </p:blipFill>
        <p:spPr bwMode="auto">
          <a:xfrm>
            <a:off x="5702130" y="1640693"/>
            <a:ext cx="3195637" cy="2724150"/>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5759280" y="4671231"/>
            <a:ext cx="3176587" cy="1200150"/>
          </a:xfrm>
          <a:prstGeom prst="rect">
            <a:avLst/>
          </a:prstGeom>
          <a:noFill/>
          <a:ln w="9525">
            <a:noFill/>
            <a:miter lim="800000"/>
            <a:headEnd/>
            <a:tailEnd/>
          </a:ln>
        </p:spPr>
        <p:txBody>
          <a:bodyPr>
            <a:spAutoFit/>
          </a:bodyPr>
          <a:lstStyle/>
          <a:p>
            <a:pPr algn="r">
              <a:spcAft>
                <a:spcPts val="100"/>
              </a:spcAft>
            </a:pPr>
            <a:r>
              <a:rPr lang="en-US" sz="1200" b="1" i="1"/>
              <a:t>Hotplates are used to remove moisture from the wafer's surface or from coatings placed on the surface.  When the wafer is placed on the hotplate, the pins lower to provide contact between the hotplate and the wafer.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Surface Conditioning</a:t>
            </a:r>
            <a:endParaRPr lang="en-US" dirty="0"/>
          </a:p>
        </p:txBody>
      </p:sp>
      <p:sp>
        <p:nvSpPr>
          <p:cNvPr id="3" name="Content Placeholder 2"/>
          <p:cNvSpPr>
            <a:spLocks noGrp="1"/>
          </p:cNvSpPr>
          <p:nvPr>
            <p:ph sz="quarter" idx="1"/>
          </p:nvPr>
        </p:nvSpPr>
        <p:spPr/>
        <p:txBody>
          <a:bodyPr/>
          <a:lstStyle/>
          <a:p>
            <a:pPr marL="508000" lvl="1" indent="-508000" fontAlgn="auto">
              <a:spcBef>
                <a:spcPts val="600"/>
              </a:spcBef>
              <a:spcAft>
                <a:spcPts val="0"/>
              </a:spcAft>
              <a:buFont typeface="Wingdings" pitchFamily="2" charset="2"/>
              <a:buChar char="v"/>
              <a:defRPr/>
            </a:pPr>
            <a:r>
              <a:rPr lang="en-US" sz="2400" dirty="0">
                <a:latin typeface="Arial"/>
              </a:rPr>
              <a:t>P</a:t>
            </a:r>
            <a:r>
              <a:rPr lang="en-US" sz="2400" dirty="0" smtClean="0">
                <a:latin typeface="Arial"/>
              </a:rPr>
              <a:t>repares </a:t>
            </a:r>
            <a:r>
              <a:rPr lang="en-US" sz="2400" dirty="0" smtClean="0">
                <a:latin typeface="Arial"/>
              </a:rPr>
              <a:t>the wafer to accept the photoresist by providing a clean surface.</a:t>
            </a:r>
          </a:p>
          <a:p>
            <a:pPr marL="508000" lvl="1" indent="-508000" fontAlgn="auto">
              <a:spcBef>
                <a:spcPts val="600"/>
              </a:spcBef>
              <a:spcAft>
                <a:spcPts val="0"/>
              </a:spcAft>
              <a:buFont typeface="Wingdings" pitchFamily="2" charset="2"/>
              <a:buChar char="v"/>
              <a:defRPr/>
            </a:pPr>
            <a:r>
              <a:rPr lang="en-US" sz="2400" dirty="0" smtClean="0">
                <a:latin typeface="Arial"/>
              </a:rPr>
              <a:t>Heats the wafer to remove water </a:t>
            </a:r>
            <a:r>
              <a:rPr lang="en-US" sz="2400" dirty="0" smtClean="0">
                <a:latin typeface="Arial"/>
              </a:rPr>
              <a:t>molecules on the wafer </a:t>
            </a:r>
            <a:r>
              <a:rPr lang="en-US" sz="2400" dirty="0" smtClean="0">
                <a:latin typeface="Arial"/>
              </a:rPr>
              <a:t>surface.</a:t>
            </a:r>
          </a:p>
          <a:p>
            <a:pPr marL="508000" lvl="1" indent="-508000">
              <a:spcBef>
                <a:spcPts val="600"/>
              </a:spcBef>
              <a:buFont typeface="Wingdings" pitchFamily="2" charset="2"/>
              <a:buChar char="v"/>
              <a:defRPr/>
            </a:pPr>
            <a:r>
              <a:rPr lang="en-US" sz="2400" dirty="0">
                <a:latin typeface="Arial"/>
              </a:rPr>
              <a:t>Coats the wafer with an intermediate that boosts adhesion of the photoresist to the wafer’s surface.  (Usually </a:t>
            </a:r>
            <a:r>
              <a:rPr lang="en-US" sz="2400" dirty="0" err="1">
                <a:latin typeface="Arial"/>
              </a:rPr>
              <a:t>Hexamethyldisalizane</a:t>
            </a:r>
            <a:r>
              <a:rPr lang="en-US" sz="2400" dirty="0">
                <a:latin typeface="Arial"/>
              </a:rPr>
              <a:t>  or HMDS)</a:t>
            </a:r>
          </a:p>
          <a:p>
            <a:pPr marL="508000" lvl="1" indent="-508000" fontAlgn="auto">
              <a:spcBef>
                <a:spcPts val="600"/>
              </a:spcBef>
              <a:spcAft>
                <a:spcPts val="0"/>
              </a:spcAft>
              <a:buFont typeface="Wingdings" pitchFamily="2" charset="2"/>
              <a:buChar char="v"/>
              <a:defRPr/>
            </a:pPr>
            <a:endParaRPr lang="en-US" sz="2400" dirty="0" smtClean="0">
              <a:latin typeface="Arial"/>
            </a:endParaRP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Surface Conditioning Steps</a:t>
            </a:r>
            <a:endParaRPr lang="en-US" dirty="0"/>
          </a:p>
        </p:txBody>
      </p:sp>
      <p:sp>
        <p:nvSpPr>
          <p:cNvPr id="3" name="Content Placeholder 2"/>
          <p:cNvSpPr>
            <a:spLocks noGrp="1"/>
          </p:cNvSpPr>
          <p:nvPr>
            <p:ph sz="quarter" idx="1"/>
          </p:nvPr>
        </p:nvSpPr>
        <p:spPr>
          <a:xfrm>
            <a:off x="584511" y="4332854"/>
            <a:ext cx="8320337" cy="2525146"/>
          </a:xfrm>
        </p:spPr>
        <p:txBody>
          <a:bodyPr>
            <a:normAutofit/>
          </a:bodyPr>
          <a:lstStyle/>
          <a:p>
            <a:pPr>
              <a:buNone/>
            </a:pPr>
            <a:r>
              <a:rPr lang="en-US" sz="2200" dirty="0" smtClean="0"/>
              <a:t>Three basic steps:</a:t>
            </a:r>
          </a:p>
          <a:p>
            <a:pPr marL="508000" lvl="1" indent="-508000">
              <a:buFont typeface="Wingdings" pitchFamily="2" charset="2"/>
              <a:buChar char="v"/>
            </a:pPr>
            <a:r>
              <a:rPr lang="en-US" sz="2200" dirty="0" smtClean="0"/>
              <a:t>Wafer is baked to remove the water molecules on the wafer surface</a:t>
            </a:r>
          </a:p>
          <a:p>
            <a:pPr marL="508000" lvl="1" indent="-508000">
              <a:buFont typeface="Wingdings" pitchFamily="2" charset="2"/>
              <a:buChar char="v"/>
            </a:pPr>
            <a:r>
              <a:rPr lang="en-US" sz="2200" dirty="0" smtClean="0"/>
              <a:t>HMDS is applied (prime) to create a hydrophobic surface</a:t>
            </a:r>
          </a:p>
          <a:p>
            <a:pPr marL="508000" lvl="1" indent="-508000">
              <a:buFont typeface="Wingdings" pitchFamily="2" charset="2"/>
              <a:buChar char="v"/>
            </a:pPr>
            <a:r>
              <a:rPr lang="en-US" sz="2200" dirty="0" smtClean="0"/>
              <a:t>Wafer is cooled to room temperature.  </a:t>
            </a:r>
            <a:endParaRPr lang="en-US" dirty="0"/>
          </a:p>
        </p:txBody>
      </p:sp>
      <p:pic>
        <p:nvPicPr>
          <p:cNvPr id="4" name="Picture 3" descr="Surface_Conditioning_hor9_22.tif"/>
          <p:cNvPicPr>
            <a:picLocks noChangeAspect="1"/>
          </p:cNvPicPr>
          <p:nvPr>
            <p:custDataLst>
              <p:tags r:id="rId1"/>
            </p:custDataLst>
          </p:nvPr>
        </p:nvPicPr>
        <p:blipFill>
          <a:blip r:embed="rId4"/>
          <a:srcRect/>
          <a:stretch>
            <a:fillRect/>
          </a:stretch>
        </p:blipFill>
        <p:spPr bwMode="auto">
          <a:xfrm>
            <a:off x="962025" y="1598311"/>
            <a:ext cx="7389813" cy="2600325"/>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Photoresist</a:t>
            </a:r>
            <a:r>
              <a:rPr lang="en-US" dirty="0" smtClean="0"/>
              <a:t> (Resist)</a:t>
            </a:r>
            <a:endParaRPr lang="en-US" dirty="0"/>
          </a:p>
        </p:txBody>
      </p:sp>
      <p:sp>
        <p:nvSpPr>
          <p:cNvPr id="3" name="Content Placeholder 2"/>
          <p:cNvSpPr>
            <a:spLocks noGrp="1"/>
          </p:cNvSpPr>
          <p:nvPr>
            <p:ph sz="quarter" idx="1"/>
          </p:nvPr>
        </p:nvSpPr>
        <p:spPr>
          <a:xfrm>
            <a:off x="508000" y="1600200"/>
            <a:ext cx="4584505" cy="4885006"/>
          </a:xfrm>
        </p:spPr>
        <p:txBody>
          <a:bodyPr>
            <a:normAutofit fontScale="70000" lnSpcReduction="20000"/>
          </a:bodyPr>
          <a:lstStyle/>
          <a:p>
            <a:pPr>
              <a:lnSpc>
                <a:spcPct val="120000"/>
              </a:lnSpc>
              <a:buClr>
                <a:schemeClr val="tx1"/>
              </a:buClr>
              <a:buSzPct val="75000"/>
            </a:pPr>
            <a:r>
              <a:rPr lang="en-US" sz="3200" dirty="0" smtClean="0"/>
              <a:t>A mixture </a:t>
            </a:r>
            <a:r>
              <a:rPr lang="en-US" sz="3200" dirty="0" smtClean="0"/>
              <a:t>of organic compounds in a solvent solution. </a:t>
            </a:r>
          </a:p>
          <a:p>
            <a:pPr>
              <a:lnSpc>
                <a:spcPct val="120000"/>
              </a:lnSpc>
              <a:buClr>
                <a:schemeClr val="tx1"/>
              </a:buClr>
              <a:buSzPct val="75000"/>
            </a:pPr>
            <a:r>
              <a:rPr lang="en-US" sz="3200" dirty="0" smtClean="0"/>
              <a:t>There is negative or positive </a:t>
            </a:r>
            <a:r>
              <a:rPr lang="en-US" sz="3200" dirty="0" err="1" smtClean="0"/>
              <a:t>photoresist</a:t>
            </a:r>
            <a:r>
              <a:rPr lang="en-US" sz="3200" dirty="0" smtClean="0"/>
              <a:t> (depending on how it responds to light)  </a:t>
            </a:r>
          </a:p>
          <a:p>
            <a:pPr>
              <a:lnSpc>
                <a:spcPct val="120000"/>
              </a:lnSpc>
              <a:buClr>
                <a:schemeClr val="tx1"/>
              </a:buClr>
              <a:buSzPct val="75000"/>
            </a:pPr>
            <a:r>
              <a:rPr lang="en-US" sz="3200" i="1" dirty="0" smtClean="0"/>
              <a:t>Negative resist </a:t>
            </a:r>
            <a:r>
              <a:rPr lang="en-US" sz="3200" dirty="0" smtClean="0"/>
              <a:t>- Exposed materials harden. A negative mask is left after develop.  </a:t>
            </a:r>
          </a:p>
          <a:p>
            <a:pPr>
              <a:lnSpc>
                <a:spcPct val="120000"/>
              </a:lnSpc>
              <a:buClr>
                <a:schemeClr val="tx1"/>
              </a:buClr>
              <a:buSzPct val="75000"/>
            </a:pPr>
            <a:r>
              <a:rPr lang="en-US" sz="3200" i="1" dirty="0" smtClean="0"/>
              <a:t>Positive resist </a:t>
            </a:r>
            <a:r>
              <a:rPr lang="en-US" sz="3200" dirty="0" smtClean="0"/>
              <a:t>- Exposed regions become more soluble. A positive mask is left after develop. </a:t>
            </a:r>
          </a:p>
        </p:txBody>
      </p:sp>
      <p:pic>
        <p:nvPicPr>
          <p:cNvPr id="4" name="Picture 4" descr="pos-neg-resist9_25.tif"/>
          <p:cNvPicPr>
            <a:picLocks noChangeAspect="1"/>
          </p:cNvPicPr>
          <p:nvPr>
            <p:custDataLst>
              <p:tags r:id="rId1"/>
            </p:custDataLst>
          </p:nvPr>
        </p:nvPicPr>
        <p:blipFill>
          <a:blip r:embed="rId5"/>
          <a:srcRect/>
          <a:stretch>
            <a:fillRect/>
          </a:stretch>
        </p:blipFill>
        <p:spPr bwMode="auto">
          <a:xfrm>
            <a:off x="5115413" y="1614903"/>
            <a:ext cx="3813175" cy="4229100"/>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5124939" y="5982208"/>
            <a:ext cx="3813175" cy="261938"/>
          </a:xfrm>
          <a:prstGeom prst="rect">
            <a:avLst/>
          </a:prstGeom>
          <a:noFill/>
          <a:ln w="9525">
            <a:noFill/>
            <a:miter lim="800000"/>
            <a:headEnd/>
            <a:tailEnd/>
          </a:ln>
        </p:spPr>
        <p:txBody>
          <a:bodyPr>
            <a:spAutoFit/>
          </a:bodyPr>
          <a:lstStyle/>
          <a:p>
            <a:pPr algn="r">
              <a:spcAft>
                <a:spcPts val="100"/>
              </a:spcAft>
            </a:pPr>
            <a:r>
              <a:rPr lang="en-US" sz="1100" b="1" i="1" dirty="0" err="1"/>
              <a:t>Photoresist</a:t>
            </a:r>
            <a:r>
              <a:rPr lang="en-US" sz="1100" b="1" i="1" dirty="0"/>
              <a:t> - Positive vs. Negative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Coat Process</a:t>
            </a:r>
            <a:endParaRPr lang="en-US" dirty="0"/>
          </a:p>
        </p:txBody>
      </p:sp>
      <p:sp>
        <p:nvSpPr>
          <p:cNvPr id="3" name="Content Placeholder 2"/>
          <p:cNvSpPr>
            <a:spLocks noGrp="1"/>
          </p:cNvSpPr>
          <p:nvPr>
            <p:ph sz="quarter" idx="1"/>
          </p:nvPr>
        </p:nvSpPr>
        <p:spPr/>
        <p:txBody>
          <a:bodyPr>
            <a:normAutofit/>
          </a:bodyPr>
          <a:lstStyle/>
          <a:p>
            <a:pPr marL="508000" lvl="1" indent="-508000" fontAlgn="auto">
              <a:spcBef>
                <a:spcPts val="600"/>
              </a:spcBef>
              <a:spcAft>
                <a:spcPts val="0"/>
              </a:spcAft>
              <a:buFont typeface="Wingdings" pitchFamily="2" charset="2"/>
              <a:buChar char="v"/>
              <a:defRPr/>
            </a:pPr>
            <a:r>
              <a:rPr lang="en-US" dirty="0" smtClean="0">
                <a:latin typeface="Arial"/>
              </a:rPr>
              <a:t>The coat process is the application of </a:t>
            </a:r>
            <a:r>
              <a:rPr lang="en-US" dirty="0" err="1" smtClean="0">
                <a:latin typeface="Arial"/>
              </a:rPr>
              <a:t>photoresist</a:t>
            </a:r>
            <a:r>
              <a:rPr lang="en-US" dirty="0" smtClean="0">
                <a:latin typeface="Arial"/>
              </a:rPr>
              <a:t> to the wafer’s surface.  </a:t>
            </a:r>
          </a:p>
          <a:p>
            <a:pPr marL="508000" lvl="1" indent="-508000" fontAlgn="auto">
              <a:spcBef>
                <a:spcPts val="600"/>
              </a:spcBef>
              <a:spcAft>
                <a:spcPts val="0"/>
              </a:spcAft>
              <a:buFont typeface="Wingdings" pitchFamily="2" charset="2"/>
              <a:buChar char="v"/>
              <a:defRPr/>
            </a:pPr>
            <a:r>
              <a:rPr lang="en-US" dirty="0" smtClean="0">
                <a:latin typeface="Arial"/>
              </a:rPr>
              <a:t>The resist must be </a:t>
            </a:r>
            <a:endParaRPr lang="en-US" dirty="0" smtClean="0">
              <a:latin typeface="Arial"/>
            </a:endParaRPr>
          </a:p>
          <a:p>
            <a:pPr marL="782320" lvl="2" indent="-508000">
              <a:spcBef>
                <a:spcPts val="600"/>
              </a:spcBef>
              <a:buFont typeface="Wingdings" pitchFamily="2" charset="2"/>
              <a:buChar char="v"/>
              <a:defRPr/>
            </a:pPr>
            <a:r>
              <a:rPr lang="en-US" dirty="0" smtClean="0">
                <a:latin typeface="Arial"/>
              </a:rPr>
              <a:t>thick </a:t>
            </a:r>
            <a:r>
              <a:rPr lang="en-US" dirty="0" smtClean="0">
                <a:latin typeface="Arial"/>
              </a:rPr>
              <a:t>enough and durable enough to withstand the next process </a:t>
            </a:r>
            <a:r>
              <a:rPr lang="en-US" dirty="0" smtClean="0">
                <a:latin typeface="Arial"/>
              </a:rPr>
              <a:t>steps</a:t>
            </a:r>
            <a:r>
              <a:rPr lang="en-US" dirty="0">
                <a:latin typeface="Arial"/>
              </a:rPr>
              <a:t> </a:t>
            </a:r>
            <a:r>
              <a:rPr lang="en-US" dirty="0" smtClean="0">
                <a:latin typeface="Arial"/>
              </a:rPr>
              <a:t>and</a:t>
            </a:r>
            <a:endParaRPr lang="en-US" dirty="0" smtClean="0">
              <a:latin typeface="Arial"/>
            </a:endParaRPr>
          </a:p>
          <a:p>
            <a:pPr marL="782320" lvl="2" indent="-508000">
              <a:spcBef>
                <a:spcPts val="600"/>
              </a:spcBef>
              <a:buFont typeface="Wingdings" pitchFamily="2" charset="2"/>
              <a:buChar char="v"/>
              <a:defRPr/>
            </a:pPr>
            <a:r>
              <a:rPr lang="en-US" dirty="0" smtClean="0">
                <a:latin typeface="Arial"/>
              </a:rPr>
              <a:t>uniform </a:t>
            </a:r>
            <a:r>
              <a:rPr lang="en-US" dirty="0" smtClean="0">
                <a:latin typeface="Arial"/>
              </a:rPr>
              <a:t>(evenly distributed) in order to prevent problems during the expose process.</a:t>
            </a:r>
          </a:p>
          <a:p>
            <a:endParaRPr lang="en-US" sz="26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Spin Coating</a:t>
            </a:r>
            <a:endParaRPr lang="en-US" dirty="0"/>
          </a:p>
        </p:txBody>
      </p:sp>
      <p:sp>
        <p:nvSpPr>
          <p:cNvPr id="3" name="Content Placeholder 2"/>
          <p:cNvSpPr>
            <a:spLocks noGrp="1"/>
          </p:cNvSpPr>
          <p:nvPr>
            <p:ph sz="quarter" idx="1"/>
          </p:nvPr>
        </p:nvSpPr>
        <p:spPr>
          <a:xfrm>
            <a:off x="612648" y="1600200"/>
            <a:ext cx="4423586" cy="4495800"/>
          </a:xfrm>
        </p:spPr>
        <p:txBody>
          <a:bodyPr/>
          <a:lstStyle/>
          <a:p>
            <a:pPr marL="1588" indent="0" fontAlgn="auto">
              <a:spcBef>
                <a:spcPts val="0"/>
              </a:spcBef>
              <a:spcAft>
                <a:spcPts val="0"/>
              </a:spcAft>
              <a:buNone/>
              <a:defRPr/>
            </a:pPr>
            <a:r>
              <a:rPr lang="en-US" sz="2400" dirty="0" smtClean="0">
                <a:latin typeface="Arial"/>
              </a:rPr>
              <a:t>The most </a:t>
            </a:r>
            <a:r>
              <a:rPr lang="en-US" sz="2400" dirty="0" smtClean="0">
                <a:latin typeface="Arial"/>
              </a:rPr>
              <a:t>common </a:t>
            </a:r>
            <a:r>
              <a:rPr lang="en-US" sz="2400" dirty="0" smtClean="0">
                <a:latin typeface="Arial"/>
              </a:rPr>
              <a:t>method </a:t>
            </a:r>
            <a:r>
              <a:rPr lang="en-US" sz="2400" dirty="0" smtClean="0">
                <a:latin typeface="Arial"/>
              </a:rPr>
              <a:t>for coating a wafer. </a:t>
            </a:r>
          </a:p>
          <a:p>
            <a:pPr marL="508000" lvl="1" indent="-508000" fontAlgn="auto">
              <a:spcBef>
                <a:spcPts val="0"/>
              </a:spcBef>
              <a:spcAft>
                <a:spcPts val="0"/>
              </a:spcAft>
              <a:buFont typeface="Wingdings" pitchFamily="2" charset="2"/>
              <a:buChar char="v"/>
              <a:defRPr/>
            </a:pPr>
            <a:r>
              <a:rPr lang="en-US" sz="2400" dirty="0" smtClean="0">
                <a:latin typeface="Arial"/>
              </a:rPr>
              <a:t>Wafer is placed on a vacuum chuck</a:t>
            </a:r>
          </a:p>
          <a:p>
            <a:pPr marL="508000" lvl="1" indent="-508000" fontAlgn="auto">
              <a:spcBef>
                <a:spcPts val="0"/>
              </a:spcBef>
              <a:spcAft>
                <a:spcPts val="0"/>
              </a:spcAft>
              <a:buFont typeface="Wingdings" pitchFamily="2" charset="2"/>
              <a:buChar char="v"/>
              <a:defRPr/>
            </a:pPr>
            <a:r>
              <a:rPr lang="en-US" sz="2400" dirty="0" smtClean="0">
                <a:latin typeface="Arial"/>
              </a:rPr>
              <a:t>A vacuum holds the wafer on the chuck </a:t>
            </a:r>
          </a:p>
          <a:p>
            <a:pPr marL="508000" lvl="1" indent="-508000" fontAlgn="auto">
              <a:spcBef>
                <a:spcPts val="0"/>
              </a:spcBef>
              <a:spcAft>
                <a:spcPts val="0"/>
              </a:spcAft>
              <a:buFont typeface="Wingdings" pitchFamily="2" charset="2"/>
              <a:buChar char="v"/>
              <a:defRPr/>
            </a:pPr>
            <a:r>
              <a:rPr lang="en-US" sz="2400" dirty="0" smtClean="0">
                <a:latin typeface="Arial"/>
              </a:rPr>
              <a:t>Resist is applied </a:t>
            </a:r>
          </a:p>
          <a:p>
            <a:pPr marL="508000" lvl="1" indent="-508000" fontAlgn="auto">
              <a:spcBef>
                <a:spcPts val="0"/>
              </a:spcBef>
              <a:spcAft>
                <a:spcPts val="0"/>
              </a:spcAft>
              <a:buFont typeface="Wingdings" pitchFamily="2" charset="2"/>
              <a:buChar char="v"/>
              <a:defRPr/>
            </a:pPr>
            <a:r>
              <a:rPr lang="en-US" sz="2400" dirty="0" smtClean="0">
                <a:latin typeface="Arial"/>
              </a:rPr>
              <a:t>Chuck  accelerates for desired resist thickness </a:t>
            </a:r>
          </a:p>
          <a:p>
            <a:pPr marL="508000" lvl="1" indent="-508000" fontAlgn="auto">
              <a:spcBef>
                <a:spcPts val="0"/>
              </a:spcBef>
              <a:spcAft>
                <a:spcPts val="0"/>
              </a:spcAft>
              <a:buFont typeface="Wingdings" pitchFamily="2" charset="2"/>
              <a:buChar char="v"/>
              <a:defRPr/>
            </a:pPr>
            <a:r>
              <a:rPr lang="en-US" sz="2400" dirty="0" smtClean="0">
                <a:latin typeface="Arial"/>
              </a:rPr>
              <a:t>Chuck continues to spin to dry film</a:t>
            </a:r>
          </a:p>
          <a:p>
            <a:pPr>
              <a:buNone/>
            </a:pPr>
            <a:endParaRPr lang="en-US" dirty="0"/>
          </a:p>
        </p:txBody>
      </p:sp>
      <p:pic>
        <p:nvPicPr>
          <p:cNvPr id="4" name="Picture 4" descr="Spin_Coat9_22.tif"/>
          <p:cNvPicPr>
            <a:picLocks noChangeAspect="1"/>
          </p:cNvPicPr>
          <p:nvPr>
            <p:custDataLst>
              <p:tags r:id="rId1"/>
            </p:custDataLst>
          </p:nvPr>
        </p:nvPicPr>
        <p:blipFill>
          <a:blip r:embed="rId5"/>
          <a:srcRect/>
          <a:stretch>
            <a:fillRect/>
          </a:stretch>
        </p:blipFill>
        <p:spPr bwMode="auto">
          <a:xfrm>
            <a:off x="5218821" y="1692960"/>
            <a:ext cx="3692525" cy="3116263"/>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6653237" y="5032351"/>
            <a:ext cx="2205038" cy="261937"/>
          </a:xfrm>
          <a:prstGeom prst="rect">
            <a:avLst/>
          </a:prstGeom>
          <a:noFill/>
          <a:ln w="9525">
            <a:noFill/>
            <a:miter lim="800000"/>
            <a:headEnd/>
            <a:tailEnd/>
          </a:ln>
        </p:spPr>
        <p:txBody>
          <a:bodyPr>
            <a:spAutoFit/>
          </a:bodyPr>
          <a:lstStyle/>
          <a:p>
            <a:pPr algn="r">
              <a:spcAft>
                <a:spcPts val="100"/>
              </a:spcAft>
            </a:pPr>
            <a:r>
              <a:rPr lang="en-US" sz="1100" b="1" i="1"/>
              <a:t>Spin Coating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 Question</a:t>
            </a:r>
            <a:endParaRPr lang="en-US" dirty="0"/>
          </a:p>
        </p:txBody>
      </p:sp>
      <p:sp>
        <p:nvSpPr>
          <p:cNvPr id="3" name="Content Placeholder 2"/>
          <p:cNvSpPr>
            <a:spLocks noGrp="1"/>
          </p:cNvSpPr>
          <p:nvPr>
            <p:ph sz="quarter" idx="1"/>
          </p:nvPr>
        </p:nvSpPr>
        <p:spPr/>
        <p:txBody>
          <a:bodyPr>
            <a:normAutofit/>
          </a:bodyPr>
          <a:lstStyle/>
          <a:p>
            <a:pPr marL="1588" indent="0">
              <a:buNone/>
            </a:pPr>
            <a:r>
              <a:rPr lang="en-US" sz="2600" i="1" dirty="0" smtClean="0">
                <a:solidFill>
                  <a:srgbClr val="002060"/>
                </a:solidFill>
              </a:rPr>
              <a:t>What could affect the uniformity of the </a:t>
            </a:r>
            <a:r>
              <a:rPr lang="en-US" sz="2600" i="1" dirty="0" err="1" smtClean="0">
                <a:solidFill>
                  <a:srgbClr val="002060"/>
                </a:solidFill>
              </a:rPr>
              <a:t>photoresist</a:t>
            </a:r>
            <a:r>
              <a:rPr lang="en-US" sz="2600" i="1" dirty="0" smtClean="0">
                <a:solidFill>
                  <a:srgbClr val="002060"/>
                </a:solidFill>
              </a:rPr>
              <a:t> during the coat process?</a:t>
            </a:r>
          </a:p>
          <a:p>
            <a:pPr>
              <a:buNone/>
            </a:pPr>
            <a:endParaRPr lang="en-US" sz="2600" i="1" dirty="0">
              <a:solidFill>
                <a:srgbClr val="002060"/>
              </a:solidFill>
            </a:endParaRPr>
          </a:p>
        </p:txBody>
      </p:sp>
      <p:pic>
        <p:nvPicPr>
          <p:cNvPr id="4" name="Picture 3" descr="spin-on-resist"/>
          <p:cNvPicPr/>
          <p:nvPr/>
        </p:nvPicPr>
        <p:blipFill>
          <a:blip r:embed="rId3" cstate="print"/>
          <a:srcRect/>
          <a:stretch>
            <a:fillRect/>
          </a:stretch>
        </p:blipFill>
        <p:spPr bwMode="auto">
          <a:xfrm>
            <a:off x="5826061" y="2783967"/>
            <a:ext cx="2905125" cy="1924050"/>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Softbake</a:t>
            </a:r>
            <a:endParaRPr lang="en-US" dirty="0"/>
          </a:p>
        </p:txBody>
      </p:sp>
      <p:sp>
        <p:nvSpPr>
          <p:cNvPr id="3" name="Content Placeholder 2"/>
          <p:cNvSpPr>
            <a:spLocks noGrp="1"/>
          </p:cNvSpPr>
          <p:nvPr>
            <p:ph sz="quarter" idx="1"/>
          </p:nvPr>
        </p:nvSpPr>
        <p:spPr>
          <a:xfrm>
            <a:off x="612648" y="1600200"/>
            <a:ext cx="4620534" cy="4495800"/>
          </a:xfrm>
        </p:spPr>
        <p:txBody>
          <a:bodyPr>
            <a:normAutofit/>
          </a:bodyPr>
          <a:lstStyle/>
          <a:p>
            <a:pPr>
              <a:lnSpc>
                <a:spcPct val="120000"/>
              </a:lnSpc>
              <a:buClr>
                <a:schemeClr val="tx1"/>
              </a:buClr>
            </a:pPr>
            <a:r>
              <a:rPr lang="en-US" sz="2600" dirty="0" smtClean="0"/>
              <a:t>After the </a:t>
            </a:r>
            <a:r>
              <a:rPr lang="en-US" sz="2600" dirty="0" err="1" smtClean="0"/>
              <a:t>photoresist</a:t>
            </a:r>
            <a:r>
              <a:rPr lang="en-US" sz="2600" dirty="0" smtClean="0"/>
              <a:t> is applied to the desired thickness, a </a:t>
            </a:r>
            <a:r>
              <a:rPr lang="en-US" sz="2600" i="1" dirty="0" err="1" smtClean="0"/>
              <a:t>softbake</a:t>
            </a:r>
            <a:r>
              <a:rPr lang="en-US" sz="2600" i="1" dirty="0" smtClean="0"/>
              <a:t> is used to remove the residual solvents of the </a:t>
            </a:r>
            <a:r>
              <a:rPr lang="en-US" sz="2600" i="1" dirty="0" err="1" smtClean="0"/>
              <a:t>photoresist</a:t>
            </a:r>
            <a:r>
              <a:rPr lang="en-US" sz="2600" i="1" dirty="0" smtClean="0"/>
              <a:t>.  </a:t>
            </a:r>
          </a:p>
          <a:p>
            <a:pPr>
              <a:lnSpc>
                <a:spcPct val="120000"/>
              </a:lnSpc>
              <a:buClr>
                <a:schemeClr val="tx1"/>
              </a:buClr>
            </a:pPr>
            <a:r>
              <a:rPr lang="en-US" sz="2600" dirty="0" smtClean="0"/>
              <a:t>After the </a:t>
            </a:r>
            <a:r>
              <a:rPr lang="en-US" sz="2600" dirty="0" err="1" smtClean="0"/>
              <a:t>softbake</a:t>
            </a:r>
            <a:r>
              <a:rPr lang="en-US" sz="2600" dirty="0" smtClean="0"/>
              <a:t>, the wafer is cooled to room temperature.</a:t>
            </a:r>
          </a:p>
          <a:p>
            <a:pPr>
              <a:buNone/>
            </a:pPr>
            <a:endParaRPr lang="en-US" sz="2600" dirty="0"/>
          </a:p>
        </p:txBody>
      </p:sp>
      <p:pic>
        <p:nvPicPr>
          <p:cNvPr id="4" name="Picture 4" descr="Soft_Bake9_22.tif"/>
          <p:cNvPicPr>
            <a:picLocks noChangeAspect="1"/>
          </p:cNvPicPr>
          <p:nvPr>
            <p:custDataLst>
              <p:tags r:id="rId1"/>
            </p:custDataLst>
          </p:nvPr>
        </p:nvPicPr>
        <p:blipFill>
          <a:blip r:embed="rId5"/>
          <a:srcRect/>
          <a:stretch>
            <a:fillRect/>
          </a:stretch>
        </p:blipFill>
        <p:spPr bwMode="auto">
          <a:xfrm>
            <a:off x="5489575" y="1694766"/>
            <a:ext cx="3355975" cy="3908425"/>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5244514" y="5777767"/>
            <a:ext cx="3632200" cy="261938"/>
          </a:xfrm>
          <a:prstGeom prst="rect">
            <a:avLst/>
          </a:prstGeom>
          <a:noFill/>
          <a:ln w="9525">
            <a:noFill/>
            <a:miter lim="800000"/>
            <a:headEnd/>
            <a:tailEnd/>
          </a:ln>
        </p:spPr>
        <p:txBody>
          <a:bodyPr>
            <a:spAutoFit/>
          </a:bodyPr>
          <a:lstStyle/>
          <a:p>
            <a:pPr algn="r">
              <a:spcAft>
                <a:spcPts val="100"/>
              </a:spcAft>
            </a:pPr>
            <a:r>
              <a:rPr lang="en-US" sz="1100" b="1" i="1"/>
              <a:t>Softbake after Applying Resist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fontScale="92500" lnSpcReduction="20000"/>
          </a:bodyPr>
          <a:lstStyle/>
          <a:p>
            <a:r>
              <a:rPr lang="en-US" dirty="0" smtClean="0">
                <a:solidFill>
                  <a:schemeClr val="tx1"/>
                </a:solidFill>
              </a:rPr>
              <a:t>Photolithography occurs </a:t>
            </a:r>
            <a:r>
              <a:rPr lang="en-US" dirty="0" smtClean="0">
                <a:solidFill>
                  <a:schemeClr val="tx1"/>
                </a:solidFill>
              </a:rPr>
              <a:t>several times during the fabrication of a </a:t>
            </a:r>
            <a:r>
              <a:rPr lang="en-US" dirty="0" smtClean="0">
                <a:solidFill>
                  <a:schemeClr val="tx1"/>
                </a:solidFill>
              </a:rPr>
              <a:t>micro-sized device.</a:t>
            </a:r>
          </a:p>
          <a:p>
            <a:r>
              <a:rPr lang="en-US" dirty="0" smtClean="0">
                <a:solidFill>
                  <a:schemeClr val="tx1"/>
                </a:solidFill>
              </a:rPr>
              <a:t>Micro-sized devices usually have several layers and</a:t>
            </a:r>
            <a:r>
              <a:rPr lang="en-US" dirty="0">
                <a:solidFill>
                  <a:schemeClr val="tx1"/>
                </a:solidFill>
              </a:rPr>
              <a:t> e</a:t>
            </a:r>
            <a:r>
              <a:rPr lang="en-US" dirty="0" smtClean="0">
                <a:solidFill>
                  <a:schemeClr val="tx1"/>
                </a:solidFill>
              </a:rPr>
              <a:t>ach </a:t>
            </a:r>
            <a:r>
              <a:rPr lang="en-US" dirty="0" smtClean="0">
                <a:solidFill>
                  <a:schemeClr val="tx1"/>
                </a:solidFill>
              </a:rPr>
              <a:t>layer requires </a:t>
            </a:r>
            <a:r>
              <a:rPr lang="en-US" dirty="0" smtClean="0">
                <a:solidFill>
                  <a:schemeClr val="tx1"/>
                </a:solidFill>
              </a:rPr>
              <a:t>the photolithography step </a:t>
            </a:r>
            <a:r>
              <a:rPr lang="en-US" dirty="0" smtClean="0">
                <a:solidFill>
                  <a:schemeClr val="tx1"/>
                </a:solidFill>
              </a:rPr>
              <a:t>to identify </a:t>
            </a:r>
            <a:r>
              <a:rPr lang="en-US" dirty="0" smtClean="0">
                <a:solidFill>
                  <a:schemeClr val="tx1"/>
                </a:solidFill>
              </a:rPr>
              <a:t>the </a:t>
            </a:r>
            <a:r>
              <a:rPr lang="en-US" dirty="0" smtClean="0">
                <a:solidFill>
                  <a:schemeClr val="tx1"/>
                </a:solidFill>
              </a:rPr>
              <a:t>pattern for that layer.</a:t>
            </a:r>
          </a:p>
          <a:p>
            <a:r>
              <a:rPr lang="en-US" dirty="0" smtClean="0">
                <a:solidFill>
                  <a:schemeClr val="tx1"/>
                </a:solidFill>
              </a:rPr>
              <a:t>This unit provides an overview of the Photolithography </a:t>
            </a:r>
            <a:r>
              <a:rPr lang="en-US" dirty="0" smtClean="0">
                <a:solidFill>
                  <a:schemeClr val="tx1"/>
                </a:solidFill>
              </a:rPr>
              <a:t>process</a:t>
            </a:r>
            <a:r>
              <a:rPr lang="en-US" dirty="0">
                <a:solidFill>
                  <a:schemeClr val="tx1"/>
                </a:solidFill>
              </a:rPr>
              <a:t> </a:t>
            </a:r>
            <a:r>
              <a:rPr lang="en-US" dirty="0" smtClean="0">
                <a:solidFill>
                  <a:schemeClr val="tx1"/>
                </a:solidFill>
              </a:rPr>
              <a:t>and how patterns are created for each layer.</a:t>
            </a:r>
            <a:endParaRPr lang="en-US" dirty="0" smtClean="0">
              <a:solidFill>
                <a:schemeClr val="tx1"/>
              </a:solidFill>
            </a:endParaRPr>
          </a:p>
          <a:p>
            <a:endParaRPr lang="en-US" dirty="0">
              <a:solidFill>
                <a:schemeClr val="tx1"/>
              </a:solidFill>
            </a:endParaRPr>
          </a:p>
        </p:txBody>
      </p:sp>
      <p:sp>
        <p:nvSpPr>
          <p:cNvPr id="3" name="Title 2"/>
          <p:cNvSpPr>
            <a:spLocks noGrp="1"/>
          </p:cNvSpPr>
          <p:nvPr>
            <p:ph type="title"/>
          </p:nvPr>
        </p:nvSpPr>
        <p:spPr/>
        <p:txBody>
          <a:bodyPr/>
          <a:lstStyle/>
          <a:p>
            <a:r>
              <a:rPr lang="en-US" dirty="0" smtClean="0"/>
              <a:t>Unit Overview</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Alignment</a:t>
            </a:r>
            <a:endParaRPr lang="en-US" dirty="0"/>
          </a:p>
        </p:txBody>
      </p:sp>
      <p:sp>
        <p:nvSpPr>
          <p:cNvPr id="3" name="Content Placeholder 2"/>
          <p:cNvSpPr>
            <a:spLocks noGrp="1"/>
          </p:cNvSpPr>
          <p:nvPr>
            <p:ph sz="quarter" idx="1"/>
          </p:nvPr>
        </p:nvSpPr>
        <p:spPr>
          <a:xfrm>
            <a:off x="612648" y="1600200"/>
            <a:ext cx="4845617" cy="4913142"/>
          </a:xfrm>
        </p:spPr>
        <p:txBody>
          <a:bodyPr>
            <a:normAutofit fontScale="70000" lnSpcReduction="20000"/>
          </a:bodyPr>
          <a:lstStyle/>
          <a:p>
            <a:pPr>
              <a:lnSpc>
                <a:spcPct val="120000"/>
              </a:lnSpc>
              <a:buClr>
                <a:schemeClr val="tx1"/>
              </a:buClr>
            </a:pPr>
            <a:r>
              <a:rPr lang="en-US" sz="3200" dirty="0" smtClean="0"/>
              <a:t>"Align" is one of the most critical step in the entire microsystems fabrication process. </a:t>
            </a:r>
          </a:p>
          <a:p>
            <a:pPr>
              <a:lnSpc>
                <a:spcPct val="120000"/>
              </a:lnSpc>
              <a:buClr>
                <a:schemeClr val="tx1"/>
              </a:buClr>
            </a:pPr>
            <a:r>
              <a:rPr lang="en-US" sz="3200" dirty="0" smtClean="0"/>
              <a:t>Due to the microscopic size of these devices, a misalignment of one micron or smaller can destroy the device and all the devices on the wafer.  </a:t>
            </a:r>
          </a:p>
          <a:p>
            <a:pPr>
              <a:lnSpc>
                <a:spcPct val="120000"/>
              </a:lnSpc>
              <a:buClr>
                <a:schemeClr val="tx1"/>
              </a:buClr>
            </a:pPr>
            <a:r>
              <a:rPr lang="en-US" sz="3200" dirty="0" smtClean="0"/>
              <a:t>Each layer must be aligned properly and within specifications to the previous layers and subsequent layers.</a:t>
            </a:r>
          </a:p>
          <a:p>
            <a:pPr>
              <a:buNone/>
            </a:pPr>
            <a:endParaRPr lang="en-US" dirty="0"/>
          </a:p>
        </p:txBody>
      </p:sp>
      <p:pic>
        <p:nvPicPr>
          <p:cNvPr id="4" name="Picture 4" descr="small-hinge.png"/>
          <p:cNvPicPr>
            <a:picLocks noChangeAspect="1"/>
          </p:cNvPicPr>
          <p:nvPr>
            <p:custDataLst>
              <p:tags r:id="rId1"/>
            </p:custDataLst>
          </p:nvPr>
        </p:nvPicPr>
        <p:blipFill>
          <a:blip r:embed="rId5"/>
          <a:srcRect/>
          <a:stretch>
            <a:fillRect/>
          </a:stretch>
        </p:blipFill>
        <p:spPr bwMode="auto">
          <a:xfrm>
            <a:off x="5546627" y="1718361"/>
            <a:ext cx="3400425" cy="2924175"/>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6274484" y="4885473"/>
            <a:ext cx="2654300" cy="612988"/>
          </a:xfrm>
          <a:prstGeom prst="rect">
            <a:avLst/>
          </a:prstGeom>
          <a:noFill/>
          <a:ln w="9525">
            <a:noFill/>
            <a:miter lim="800000"/>
            <a:headEnd/>
            <a:tailEnd/>
          </a:ln>
        </p:spPr>
        <p:txBody>
          <a:bodyPr>
            <a:spAutoFit/>
          </a:bodyPr>
          <a:lstStyle/>
          <a:p>
            <a:pPr algn="r">
              <a:spcAft>
                <a:spcPts val="100"/>
              </a:spcAft>
            </a:pPr>
            <a:r>
              <a:rPr lang="en-US" sz="1100" b="1" i="1" dirty="0"/>
              <a:t>Microscopic Hinge </a:t>
            </a:r>
            <a:endParaRPr lang="en-US" sz="1100" b="1" i="1" dirty="0" smtClean="0"/>
          </a:p>
          <a:p>
            <a:pPr algn="r">
              <a:spcAft>
                <a:spcPts val="100"/>
              </a:spcAft>
            </a:pPr>
            <a:r>
              <a:rPr lang="en-US" sz="1100" b="1" i="1" dirty="0" smtClean="0"/>
              <a:t>[</a:t>
            </a:r>
            <a:r>
              <a:rPr lang="en-US" sz="1100" b="1" i="1" dirty="0"/>
              <a:t>Photo courtesy of Sandia National Laboratories]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Misalignment</a:t>
            </a:r>
            <a:endParaRPr lang="en-US" dirty="0"/>
          </a:p>
        </p:txBody>
      </p:sp>
      <p:sp>
        <p:nvSpPr>
          <p:cNvPr id="3" name="Content Placeholder 2"/>
          <p:cNvSpPr>
            <a:spLocks noGrp="1"/>
          </p:cNvSpPr>
          <p:nvPr>
            <p:ph sz="quarter" idx="1"/>
          </p:nvPr>
        </p:nvSpPr>
        <p:spPr>
          <a:xfrm>
            <a:off x="612648" y="1600199"/>
            <a:ext cx="4859684" cy="5011615"/>
          </a:xfrm>
        </p:spPr>
        <p:txBody>
          <a:bodyPr>
            <a:noAutofit/>
          </a:bodyPr>
          <a:lstStyle/>
          <a:p>
            <a:pPr>
              <a:spcBef>
                <a:spcPts val="600"/>
              </a:spcBef>
              <a:buClr>
                <a:schemeClr val="tx1"/>
              </a:buClr>
            </a:pPr>
            <a:r>
              <a:rPr lang="en-US" sz="2400" dirty="0" smtClean="0"/>
              <a:t>Take a look at the microscopic hinge.  Notice the 1μm scale in the bottom right.  Using this scale, we might estimate the width of the space between the hinged component and its enclosure (the loop) to be approximately 0.5 </a:t>
            </a:r>
            <a:r>
              <a:rPr lang="en-US" sz="2400" dirty="0" err="1" smtClean="0"/>
              <a:t>μm</a:t>
            </a:r>
            <a:r>
              <a:rPr lang="en-US" sz="2400" dirty="0" smtClean="0"/>
              <a:t> or 500 nm.  </a:t>
            </a:r>
          </a:p>
          <a:p>
            <a:pPr>
              <a:spcBef>
                <a:spcPts val="600"/>
              </a:spcBef>
              <a:buClr>
                <a:schemeClr val="tx1"/>
              </a:buClr>
            </a:pPr>
            <a:r>
              <a:rPr lang="en-US" sz="2400" i="1" dirty="0" smtClean="0">
                <a:solidFill>
                  <a:srgbClr val="002060"/>
                </a:solidFill>
              </a:rPr>
              <a:t>What would be the result if the mask for the loop was misaligned by 0.5 </a:t>
            </a:r>
            <a:r>
              <a:rPr lang="en-US" sz="2400" i="1" dirty="0" err="1" smtClean="0">
                <a:solidFill>
                  <a:srgbClr val="002060"/>
                </a:solidFill>
              </a:rPr>
              <a:t>μm</a:t>
            </a:r>
            <a:r>
              <a:rPr lang="en-US" sz="2400" i="1" dirty="0" smtClean="0">
                <a:solidFill>
                  <a:srgbClr val="002060"/>
                </a:solidFill>
              </a:rPr>
              <a:t>?</a:t>
            </a:r>
            <a:endParaRPr lang="en-US" sz="2400" dirty="0" smtClean="0">
              <a:solidFill>
                <a:srgbClr val="002060"/>
              </a:solidFill>
            </a:endParaRPr>
          </a:p>
          <a:p>
            <a:pPr>
              <a:buNone/>
            </a:pPr>
            <a:endParaRPr lang="en-US" sz="2000" dirty="0"/>
          </a:p>
        </p:txBody>
      </p:sp>
      <p:pic>
        <p:nvPicPr>
          <p:cNvPr id="4" name="Picture 4" descr="small-hinge.png"/>
          <p:cNvPicPr>
            <a:picLocks noChangeAspect="1"/>
          </p:cNvPicPr>
          <p:nvPr>
            <p:custDataLst>
              <p:tags r:id="rId1"/>
            </p:custDataLst>
          </p:nvPr>
        </p:nvPicPr>
        <p:blipFill>
          <a:blip r:embed="rId5"/>
          <a:srcRect/>
          <a:stretch>
            <a:fillRect/>
          </a:stretch>
        </p:blipFill>
        <p:spPr bwMode="auto">
          <a:xfrm>
            <a:off x="5546627" y="1718361"/>
            <a:ext cx="3400425" cy="2924175"/>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6274484" y="4885473"/>
            <a:ext cx="2654300" cy="612988"/>
          </a:xfrm>
          <a:prstGeom prst="rect">
            <a:avLst/>
          </a:prstGeom>
          <a:noFill/>
          <a:ln w="9525">
            <a:noFill/>
            <a:miter lim="800000"/>
            <a:headEnd/>
            <a:tailEnd/>
          </a:ln>
        </p:spPr>
        <p:txBody>
          <a:bodyPr>
            <a:spAutoFit/>
          </a:bodyPr>
          <a:lstStyle/>
          <a:p>
            <a:pPr algn="r">
              <a:spcAft>
                <a:spcPts val="100"/>
              </a:spcAft>
            </a:pPr>
            <a:r>
              <a:rPr lang="en-US" sz="1100" b="1" i="1" dirty="0"/>
              <a:t>Microscopic Hinge </a:t>
            </a:r>
            <a:endParaRPr lang="en-US" sz="1100" b="1" i="1" dirty="0" smtClean="0"/>
          </a:p>
          <a:p>
            <a:pPr algn="r">
              <a:spcAft>
                <a:spcPts val="100"/>
              </a:spcAft>
            </a:pPr>
            <a:r>
              <a:rPr lang="en-US" sz="1100" b="1" i="1" dirty="0" smtClean="0"/>
              <a:t>[</a:t>
            </a:r>
            <a:r>
              <a:rPr lang="en-US" sz="1100" b="1" i="1" dirty="0"/>
              <a:t>Photo courtesy of Sandia National Laboratories]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Mask vs. </a:t>
            </a:r>
            <a:r>
              <a:rPr lang="en-US" dirty="0" err="1" smtClean="0"/>
              <a:t>Reticle</a:t>
            </a:r>
            <a:endParaRPr lang="en-US" dirty="0"/>
          </a:p>
        </p:txBody>
      </p:sp>
      <p:sp>
        <p:nvSpPr>
          <p:cNvPr id="3" name="Content Placeholder 2"/>
          <p:cNvSpPr>
            <a:spLocks noGrp="1"/>
          </p:cNvSpPr>
          <p:nvPr>
            <p:ph sz="quarter" idx="1"/>
          </p:nvPr>
        </p:nvSpPr>
        <p:spPr>
          <a:xfrm>
            <a:off x="612648" y="1600199"/>
            <a:ext cx="4592398" cy="5039752"/>
          </a:xfrm>
        </p:spPr>
        <p:txBody>
          <a:bodyPr>
            <a:normAutofit fontScale="70000" lnSpcReduction="20000"/>
          </a:bodyPr>
          <a:lstStyle/>
          <a:p>
            <a:pPr>
              <a:lnSpc>
                <a:spcPct val="120000"/>
              </a:lnSpc>
              <a:buClr>
                <a:schemeClr val="tx1"/>
              </a:buClr>
            </a:pPr>
            <a:r>
              <a:rPr lang="en-US" sz="3200" dirty="0" smtClean="0"/>
              <a:t>A </a:t>
            </a:r>
            <a:r>
              <a:rPr lang="en-US" sz="3200" dirty="0" smtClean="0"/>
              <a:t>patterned mask (or reticle) is a quartz or glass plate with the desired pattern (usually in chrome).  The picture shows a </a:t>
            </a:r>
            <a:r>
              <a:rPr lang="en-US" sz="3200" dirty="0" smtClean="0"/>
              <a:t>“mask” </a:t>
            </a:r>
            <a:r>
              <a:rPr lang="en-US" sz="3200" dirty="0" smtClean="0"/>
              <a:t>used to expose an entire wafer. </a:t>
            </a:r>
            <a:endParaRPr lang="en-US" sz="3200" dirty="0" smtClean="0"/>
          </a:p>
          <a:p>
            <a:pPr>
              <a:lnSpc>
                <a:spcPct val="120000"/>
              </a:lnSpc>
              <a:buClr>
                <a:schemeClr val="tx1"/>
              </a:buClr>
            </a:pPr>
            <a:r>
              <a:rPr lang="en-US" sz="3200" dirty="0" smtClean="0"/>
              <a:t>Notice the repeating </a:t>
            </a:r>
            <a:r>
              <a:rPr lang="en-US" sz="3200" dirty="0" smtClean="0"/>
              <a:t>pattern throughout the mask.  Each </a:t>
            </a:r>
            <a:r>
              <a:rPr lang="en-US" sz="3200" dirty="0" smtClean="0"/>
              <a:t>pattern </a:t>
            </a:r>
            <a:r>
              <a:rPr lang="en-US" sz="3200" dirty="0" smtClean="0"/>
              <a:t>is a </a:t>
            </a:r>
            <a:r>
              <a:rPr lang="en-US" sz="3200" dirty="0" smtClean="0"/>
              <a:t>“reticle” </a:t>
            </a:r>
            <a:r>
              <a:rPr lang="en-US" sz="3200" dirty="0" smtClean="0"/>
              <a:t>or </a:t>
            </a:r>
            <a:r>
              <a:rPr lang="en-US" sz="3200" dirty="0" smtClean="0"/>
              <a:t>pattern </a:t>
            </a:r>
            <a:r>
              <a:rPr lang="en-US" sz="3200" dirty="0" smtClean="0"/>
              <a:t>for one device.</a:t>
            </a:r>
          </a:p>
          <a:p>
            <a:pPr>
              <a:lnSpc>
                <a:spcPct val="120000"/>
              </a:lnSpc>
              <a:buClr>
                <a:schemeClr val="tx1"/>
              </a:buClr>
            </a:pPr>
            <a:r>
              <a:rPr lang="en-US" sz="3200" dirty="0" smtClean="0"/>
              <a:t>Expose equipment may use </a:t>
            </a:r>
            <a:r>
              <a:rPr lang="en-US" sz="3200" dirty="0" smtClean="0"/>
              <a:t>a whole </a:t>
            </a:r>
            <a:r>
              <a:rPr lang="en-US" sz="3200" dirty="0" smtClean="0"/>
              <a:t>mask or a smaller </a:t>
            </a:r>
            <a:r>
              <a:rPr lang="en-US" sz="3200" dirty="0" smtClean="0"/>
              <a:t>quartz plate </a:t>
            </a:r>
            <a:r>
              <a:rPr lang="en-US" sz="3200" dirty="0" smtClean="0"/>
              <a:t>with </a:t>
            </a:r>
            <a:r>
              <a:rPr lang="en-US" sz="3200" dirty="0" smtClean="0"/>
              <a:t>just a few reticles (inset). </a:t>
            </a:r>
          </a:p>
          <a:p>
            <a:pPr>
              <a:buNone/>
            </a:pPr>
            <a:endParaRPr lang="en-US" dirty="0"/>
          </a:p>
        </p:txBody>
      </p:sp>
      <p:pic>
        <p:nvPicPr>
          <p:cNvPr id="4" name="Picture 4" descr="Mask-ret-inset.tif"/>
          <p:cNvPicPr>
            <a:picLocks noChangeAspect="1"/>
          </p:cNvPicPr>
          <p:nvPr>
            <p:custDataLst>
              <p:tags r:id="rId1"/>
            </p:custDataLst>
          </p:nvPr>
        </p:nvPicPr>
        <p:blipFill>
          <a:blip r:embed="rId5"/>
          <a:srcRect/>
          <a:stretch>
            <a:fillRect/>
          </a:stretch>
        </p:blipFill>
        <p:spPr bwMode="auto">
          <a:xfrm>
            <a:off x="5354906" y="1690053"/>
            <a:ext cx="3587750" cy="2770187"/>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6517982" y="4728967"/>
            <a:ext cx="2438400" cy="261937"/>
          </a:xfrm>
          <a:prstGeom prst="rect">
            <a:avLst/>
          </a:prstGeom>
          <a:noFill/>
          <a:ln w="9525">
            <a:noFill/>
            <a:miter lim="800000"/>
            <a:headEnd/>
            <a:tailEnd/>
          </a:ln>
        </p:spPr>
        <p:txBody>
          <a:bodyPr>
            <a:spAutoFit/>
          </a:bodyPr>
          <a:lstStyle/>
          <a:p>
            <a:pPr algn="r">
              <a:spcAft>
                <a:spcPts val="100"/>
              </a:spcAft>
            </a:pPr>
            <a:r>
              <a:rPr lang="en-US" sz="1100" b="1" i="1"/>
              <a:t>Mask and Reticle (inset)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Align</a:t>
            </a:r>
            <a:endParaRPr lang="en-US" dirty="0"/>
          </a:p>
        </p:txBody>
      </p:sp>
      <p:sp>
        <p:nvSpPr>
          <p:cNvPr id="3" name="Content Placeholder 2"/>
          <p:cNvSpPr>
            <a:spLocks noGrp="1"/>
          </p:cNvSpPr>
          <p:nvPr>
            <p:ph sz="quarter" idx="1"/>
          </p:nvPr>
        </p:nvSpPr>
        <p:spPr>
          <a:xfrm>
            <a:off x="612648" y="1600199"/>
            <a:ext cx="4507992" cy="5011615"/>
          </a:xfrm>
        </p:spPr>
        <p:txBody>
          <a:bodyPr>
            <a:normAutofit fontScale="62500" lnSpcReduction="20000"/>
          </a:bodyPr>
          <a:lstStyle/>
          <a:p>
            <a:pPr marL="514350" indent="-514350">
              <a:lnSpc>
                <a:spcPct val="120000"/>
              </a:lnSpc>
              <a:buClr>
                <a:schemeClr val="tx1"/>
              </a:buClr>
              <a:buSzPct val="71000"/>
            </a:pPr>
            <a:r>
              <a:rPr lang="en-US" sz="3200" dirty="0" smtClean="0"/>
              <a:t>The mask or </a:t>
            </a:r>
            <a:r>
              <a:rPr lang="en-US" sz="3200" dirty="0" err="1" smtClean="0"/>
              <a:t>reticle</a:t>
            </a:r>
            <a:r>
              <a:rPr lang="en-US" sz="3200" dirty="0" smtClean="0"/>
              <a:t> is locked into the expose equipment and the wafer is aligned to the mask along the x and y coordinates. </a:t>
            </a:r>
          </a:p>
          <a:p>
            <a:pPr marL="514350" indent="-514350">
              <a:lnSpc>
                <a:spcPct val="120000"/>
              </a:lnSpc>
              <a:buClr>
                <a:schemeClr val="tx1"/>
              </a:buClr>
              <a:buSzPct val="71000"/>
            </a:pPr>
            <a:r>
              <a:rPr lang="en-US" sz="3200" dirty="0" smtClean="0"/>
              <a:t>The z-coordinate is adjusted to define the focal plane of the image. </a:t>
            </a:r>
          </a:p>
          <a:p>
            <a:pPr marL="514350" indent="-514350">
              <a:lnSpc>
                <a:spcPct val="120000"/>
              </a:lnSpc>
              <a:buClr>
                <a:schemeClr val="tx1"/>
              </a:buClr>
              <a:buSzPct val="71000"/>
            </a:pPr>
            <a:r>
              <a:rPr lang="en-US" sz="3200" dirty="0" smtClean="0"/>
              <a:t>When a mask is used, a single pulse of light </a:t>
            </a:r>
            <a:r>
              <a:rPr lang="en-US" sz="3200" dirty="0" smtClean="0"/>
              <a:t>expose </a:t>
            </a:r>
            <a:r>
              <a:rPr lang="en-US" sz="3200" dirty="0" smtClean="0"/>
              <a:t>the entire wafer.  </a:t>
            </a:r>
            <a:endParaRPr lang="en-US" sz="3200" dirty="0" smtClean="0"/>
          </a:p>
          <a:p>
            <a:pPr marL="514350" indent="-514350">
              <a:lnSpc>
                <a:spcPct val="120000"/>
              </a:lnSpc>
              <a:buClr>
                <a:schemeClr val="tx1"/>
              </a:buClr>
              <a:buSzPct val="71000"/>
            </a:pPr>
            <a:r>
              <a:rPr lang="en-US" sz="3200" dirty="0" smtClean="0"/>
              <a:t>When </a:t>
            </a:r>
            <a:r>
              <a:rPr lang="en-US" sz="3200" dirty="0" smtClean="0"/>
              <a:t>a reticle is used, </a:t>
            </a:r>
            <a:r>
              <a:rPr lang="en-US" sz="3200" dirty="0" smtClean="0"/>
              <a:t>the reticle </a:t>
            </a:r>
            <a:r>
              <a:rPr lang="en-US" sz="3200" dirty="0" smtClean="0"/>
              <a:t>is "stepped" around the </a:t>
            </a:r>
            <a:r>
              <a:rPr lang="en-US" sz="3200" dirty="0" smtClean="0"/>
              <a:t>wafer exposing a small amount of the wafer with each step.</a:t>
            </a:r>
            <a:endParaRPr lang="en-US" sz="3200" dirty="0" smtClean="0"/>
          </a:p>
          <a:p>
            <a:pPr>
              <a:buNone/>
            </a:pPr>
            <a:endParaRPr lang="en-US" dirty="0"/>
          </a:p>
        </p:txBody>
      </p:sp>
      <p:pic>
        <p:nvPicPr>
          <p:cNvPr id="4" name="Picture 4" descr="Mask.tif"/>
          <p:cNvPicPr>
            <a:picLocks noChangeAspect="1"/>
          </p:cNvPicPr>
          <p:nvPr>
            <p:custDataLst>
              <p:tags r:id="rId1"/>
            </p:custDataLst>
          </p:nvPr>
        </p:nvPicPr>
        <p:blipFill>
          <a:blip r:embed="rId5"/>
          <a:srcRect/>
          <a:stretch>
            <a:fillRect/>
          </a:stretch>
        </p:blipFill>
        <p:spPr bwMode="auto">
          <a:xfrm>
            <a:off x="5147384" y="1681138"/>
            <a:ext cx="3797300" cy="2846388"/>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5166434" y="4760888"/>
            <a:ext cx="3797300" cy="261938"/>
          </a:xfrm>
          <a:prstGeom prst="rect">
            <a:avLst/>
          </a:prstGeom>
          <a:noFill/>
          <a:ln w="9525">
            <a:noFill/>
            <a:miter lim="800000"/>
            <a:headEnd/>
            <a:tailEnd/>
          </a:ln>
        </p:spPr>
        <p:txBody>
          <a:bodyPr>
            <a:spAutoFit/>
          </a:bodyPr>
          <a:lstStyle/>
          <a:p>
            <a:pPr algn="r">
              <a:spcAft>
                <a:spcPts val="100"/>
              </a:spcAft>
            </a:pPr>
            <a:r>
              <a:rPr lang="en-US" sz="1100" b="1" i="1"/>
              <a:t>Quartz Mask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Expose</a:t>
            </a:r>
            <a:endParaRPr lang="en-US" dirty="0"/>
          </a:p>
        </p:txBody>
      </p:sp>
      <p:sp>
        <p:nvSpPr>
          <p:cNvPr id="3" name="Content Placeholder 2"/>
          <p:cNvSpPr>
            <a:spLocks noGrp="1"/>
          </p:cNvSpPr>
          <p:nvPr>
            <p:ph sz="quarter" idx="1"/>
          </p:nvPr>
        </p:nvSpPr>
        <p:spPr>
          <a:xfrm>
            <a:off x="612648" y="4684542"/>
            <a:ext cx="8153400" cy="1997613"/>
          </a:xfrm>
        </p:spPr>
        <p:txBody>
          <a:bodyPr>
            <a:normAutofit fontScale="62500" lnSpcReduction="20000"/>
          </a:bodyPr>
          <a:lstStyle/>
          <a:p>
            <a:pPr>
              <a:lnSpc>
                <a:spcPct val="120000"/>
              </a:lnSpc>
              <a:buClr>
                <a:schemeClr val="tx1"/>
              </a:buClr>
            </a:pPr>
            <a:r>
              <a:rPr lang="en-US" sz="3200" dirty="0" smtClean="0"/>
              <a:t>The wafer is exposed by UV (ultraviolet) from a light </a:t>
            </a:r>
            <a:r>
              <a:rPr lang="en-US" sz="3200" dirty="0" smtClean="0"/>
              <a:t>source. </a:t>
            </a:r>
          </a:p>
          <a:p>
            <a:pPr>
              <a:lnSpc>
                <a:spcPct val="120000"/>
              </a:lnSpc>
              <a:buClr>
                <a:schemeClr val="tx1"/>
              </a:buClr>
            </a:pPr>
            <a:r>
              <a:rPr lang="en-US" sz="3200" dirty="0" smtClean="0"/>
              <a:t>UV travels through the mask to the resist.</a:t>
            </a:r>
            <a:endParaRPr lang="en-US" sz="3200" dirty="0"/>
          </a:p>
          <a:p>
            <a:pPr>
              <a:lnSpc>
                <a:spcPct val="120000"/>
              </a:lnSpc>
              <a:buClr>
                <a:schemeClr val="tx1"/>
              </a:buClr>
            </a:pPr>
            <a:r>
              <a:rPr lang="en-US" sz="3200" dirty="0" smtClean="0"/>
              <a:t>A </a:t>
            </a:r>
            <a:r>
              <a:rPr lang="en-US" sz="3200" dirty="0" smtClean="0"/>
              <a:t>chemical reaction occurs between the resist and the </a:t>
            </a:r>
            <a:r>
              <a:rPr lang="en-US" sz="3200" dirty="0" smtClean="0"/>
              <a:t>UV.  </a:t>
            </a:r>
            <a:endParaRPr lang="en-US" sz="3200" dirty="0" smtClean="0"/>
          </a:p>
          <a:p>
            <a:pPr>
              <a:lnSpc>
                <a:spcPct val="120000"/>
              </a:lnSpc>
              <a:buClr>
                <a:schemeClr val="tx1"/>
              </a:buClr>
            </a:pPr>
            <a:r>
              <a:rPr lang="en-US" sz="3200" dirty="0" smtClean="0"/>
              <a:t>Only those areas not protected by the mask undergo a chemical reaction. </a:t>
            </a:r>
          </a:p>
        </p:txBody>
      </p:sp>
      <p:pic>
        <p:nvPicPr>
          <p:cNvPr id="4" name="Picture 3" descr="Photo_Process9_22.tif"/>
          <p:cNvPicPr>
            <a:picLocks noChangeAspect="1"/>
          </p:cNvPicPr>
          <p:nvPr>
            <p:custDataLst>
              <p:tags r:id="rId1"/>
            </p:custDataLst>
          </p:nvPr>
        </p:nvPicPr>
        <p:blipFill>
          <a:blip r:embed="rId4"/>
          <a:srcRect/>
          <a:stretch>
            <a:fillRect/>
          </a:stretch>
        </p:blipFill>
        <p:spPr bwMode="auto">
          <a:xfrm>
            <a:off x="2055813" y="1585814"/>
            <a:ext cx="5070475" cy="2981325"/>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Question</a:t>
            </a:r>
            <a:endParaRPr lang="en-US" dirty="0"/>
          </a:p>
        </p:txBody>
      </p:sp>
      <p:sp>
        <p:nvSpPr>
          <p:cNvPr id="3" name="Content Placeholder 2"/>
          <p:cNvSpPr>
            <a:spLocks noGrp="1"/>
          </p:cNvSpPr>
          <p:nvPr>
            <p:ph sz="quarter" idx="1"/>
          </p:nvPr>
        </p:nvSpPr>
        <p:spPr>
          <a:xfrm>
            <a:off x="612648" y="4684542"/>
            <a:ext cx="8153400" cy="1997613"/>
          </a:xfrm>
        </p:spPr>
        <p:txBody>
          <a:bodyPr>
            <a:normAutofit/>
          </a:bodyPr>
          <a:lstStyle/>
          <a:p>
            <a:pPr marL="0" indent="0">
              <a:buNone/>
            </a:pPr>
            <a:r>
              <a:rPr lang="en-US" sz="2600" dirty="0" smtClean="0"/>
              <a:t>Remember </a:t>
            </a:r>
            <a:r>
              <a:rPr lang="en-US" sz="2600" dirty="0" smtClean="0"/>
              <a:t>positive vs. negative </a:t>
            </a:r>
            <a:r>
              <a:rPr lang="en-US" sz="2600" dirty="0" err="1" smtClean="0"/>
              <a:t>photoresist</a:t>
            </a:r>
            <a:r>
              <a:rPr lang="en-US" sz="2600" dirty="0" smtClean="0"/>
              <a:t>?  </a:t>
            </a:r>
          </a:p>
          <a:p>
            <a:pPr lvl="1">
              <a:buNone/>
            </a:pPr>
            <a:r>
              <a:rPr lang="en-US" i="1" dirty="0" smtClean="0">
                <a:solidFill>
                  <a:srgbClr val="002060"/>
                </a:solidFill>
              </a:rPr>
              <a:t>What happens </a:t>
            </a:r>
            <a:r>
              <a:rPr lang="en-US" i="1" dirty="0" smtClean="0">
                <a:solidFill>
                  <a:srgbClr val="002060"/>
                </a:solidFill>
              </a:rPr>
              <a:t>when UV hits negative </a:t>
            </a:r>
            <a:r>
              <a:rPr lang="en-US" i="1" dirty="0" smtClean="0">
                <a:solidFill>
                  <a:srgbClr val="002060"/>
                </a:solidFill>
              </a:rPr>
              <a:t>resist?</a:t>
            </a:r>
          </a:p>
          <a:p>
            <a:pPr lvl="1">
              <a:buNone/>
            </a:pPr>
            <a:r>
              <a:rPr lang="en-US" i="1" dirty="0" smtClean="0">
                <a:solidFill>
                  <a:srgbClr val="002060"/>
                </a:solidFill>
              </a:rPr>
              <a:t>What happens </a:t>
            </a:r>
            <a:r>
              <a:rPr lang="en-US" i="1" dirty="0" smtClean="0">
                <a:solidFill>
                  <a:srgbClr val="002060"/>
                </a:solidFill>
              </a:rPr>
              <a:t>when UV hits positive </a:t>
            </a:r>
            <a:r>
              <a:rPr lang="en-US" i="1" dirty="0" smtClean="0">
                <a:solidFill>
                  <a:srgbClr val="002060"/>
                </a:solidFill>
              </a:rPr>
              <a:t>resist?</a:t>
            </a:r>
            <a:endParaRPr lang="en-US" dirty="0" smtClean="0">
              <a:solidFill>
                <a:srgbClr val="002060"/>
              </a:solidFill>
            </a:endParaRPr>
          </a:p>
        </p:txBody>
      </p:sp>
      <p:pic>
        <p:nvPicPr>
          <p:cNvPr id="4" name="Picture 3" descr="Photo_Process9_22.tif"/>
          <p:cNvPicPr>
            <a:picLocks noChangeAspect="1"/>
          </p:cNvPicPr>
          <p:nvPr>
            <p:custDataLst>
              <p:tags r:id="rId1"/>
            </p:custDataLst>
          </p:nvPr>
        </p:nvPicPr>
        <p:blipFill>
          <a:blip r:embed="rId4"/>
          <a:srcRect/>
          <a:stretch>
            <a:fillRect/>
          </a:stretch>
        </p:blipFill>
        <p:spPr bwMode="auto">
          <a:xfrm>
            <a:off x="2055813" y="1585814"/>
            <a:ext cx="5070475" cy="2981325"/>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a:t>
            </a:r>
            <a:endParaRPr lang="en-US" dirty="0"/>
          </a:p>
        </p:txBody>
      </p:sp>
      <p:sp>
        <p:nvSpPr>
          <p:cNvPr id="7" name="MainTextLeft"/>
          <p:cNvSpPr txBox="1">
            <a:spLocks noChangeArrowheads="1"/>
          </p:cNvSpPr>
          <p:nvPr>
            <p:custDataLst>
              <p:tags r:id="rId1"/>
            </p:custDataLst>
          </p:nvPr>
        </p:nvSpPr>
        <p:spPr bwMode="auto">
          <a:xfrm>
            <a:off x="537882" y="1606897"/>
            <a:ext cx="4370889" cy="4832092"/>
          </a:xfrm>
          <a:prstGeom prst="rect">
            <a:avLst/>
          </a:prstGeom>
          <a:noFill/>
          <a:ln w="9525">
            <a:noFill/>
            <a:miter lim="800000"/>
            <a:headEnd/>
            <a:tailEnd/>
          </a:ln>
        </p:spPr>
        <p:txBody>
          <a:bodyPr wrap="square">
            <a:spAutoFit/>
          </a:bodyPr>
          <a:lstStyle/>
          <a:p>
            <a:pPr marL="457200" indent="-457200">
              <a:buClr>
                <a:schemeClr val="accent1"/>
              </a:buClr>
              <a:buSzPct val="70000"/>
              <a:buFont typeface="Wingdings" pitchFamily="2" charset="2"/>
              <a:buChar char="v"/>
            </a:pPr>
            <a:r>
              <a:rPr lang="en-US" sz="2200" dirty="0" smtClean="0">
                <a:latin typeface="Arial" pitchFamily="34" charset="0"/>
                <a:cs typeface="Arial" pitchFamily="34" charset="0"/>
              </a:rPr>
              <a:t>A chemical developer dissolves portions </a:t>
            </a:r>
            <a:r>
              <a:rPr lang="en-US" sz="2200" dirty="0">
                <a:latin typeface="Arial" pitchFamily="34" charset="0"/>
                <a:cs typeface="Arial" pitchFamily="34" charset="0"/>
              </a:rPr>
              <a:t>of </a:t>
            </a:r>
            <a:r>
              <a:rPr lang="en-US" sz="2200" dirty="0" smtClean="0">
                <a:latin typeface="Arial" pitchFamily="34" charset="0"/>
                <a:cs typeface="Arial" pitchFamily="34" charset="0"/>
              </a:rPr>
              <a:t>photoresist.  </a:t>
            </a:r>
            <a:endParaRPr lang="en-US" sz="2200" dirty="0">
              <a:latin typeface="Arial" pitchFamily="34" charset="0"/>
              <a:cs typeface="Arial" pitchFamily="34" charset="0"/>
            </a:endParaRPr>
          </a:p>
          <a:p>
            <a:pPr marL="457200" indent="-457200">
              <a:buClr>
                <a:schemeClr val="accent1"/>
              </a:buClr>
              <a:buSzPct val="70000"/>
              <a:buFont typeface="Wingdings" pitchFamily="2" charset="2"/>
              <a:buChar char="v"/>
            </a:pPr>
            <a:r>
              <a:rPr lang="en-US" sz="2200" dirty="0">
                <a:latin typeface="Arial" pitchFamily="34" charset="0"/>
                <a:cs typeface="Arial" pitchFamily="34" charset="0"/>
              </a:rPr>
              <a:t>With positive resist, the exposed resist is dissolved while the unexposed resist remains on the wafer.  </a:t>
            </a:r>
          </a:p>
          <a:p>
            <a:pPr marL="457200" indent="-457200">
              <a:buClr>
                <a:schemeClr val="accent1"/>
              </a:buClr>
              <a:buSzPct val="70000"/>
              <a:buFont typeface="Wingdings" pitchFamily="2" charset="2"/>
              <a:buChar char="v"/>
            </a:pPr>
            <a:r>
              <a:rPr lang="en-US" sz="2200" dirty="0">
                <a:latin typeface="Arial" pitchFamily="34" charset="0"/>
                <a:cs typeface="Arial" pitchFamily="34" charset="0"/>
              </a:rPr>
              <a:t>With negative resist, the unexposed resist is dissolved while the exposed resist remains.  </a:t>
            </a:r>
          </a:p>
          <a:p>
            <a:pPr marL="457200" indent="-457200">
              <a:buClr>
                <a:schemeClr val="accent1"/>
              </a:buClr>
              <a:buSzPct val="70000"/>
              <a:buFont typeface="Wingdings" pitchFamily="2" charset="2"/>
              <a:buChar char="v"/>
            </a:pPr>
            <a:r>
              <a:rPr lang="en-US" sz="2200" dirty="0">
                <a:latin typeface="Arial" pitchFamily="34" charset="0"/>
                <a:cs typeface="Arial" pitchFamily="34" charset="0"/>
              </a:rPr>
              <a:t>The develop process leaves a visible pattern within the resist. </a:t>
            </a:r>
          </a:p>
        </p:txBody>
      </p:sp>
      <p:pic>
        <p:nvPicPr>
          <p:cNvPr id="8" name="Picture 4" descr="Develop_immerse-420.tif"/>
          <p:cNvPicPr>
            <a:picLocks noChangeAspect="1"/>
          </p:cNvPicPr>
          <p:nvPr>
            <p:custDataLst>
              <p:tags r:id="rId2"/>
            </p:custDataLst>
          </p:nvPr>
        </p:nvPicPr>
        <p:blipFill>
          <a:blip r:embed="rId6"/>
          <a:srcRect/>
          <a:stretch>
            <a:fillRect/>
          </a:stretch>
        </p:blipFill>
        <p:spPr bwMode="auto">
          <a:xfrm>
            <a:off x="5131289" y="1687225"/>
            <a:ext cx="3821113" cy="3038475"/>
          </a:xfrm>
          <a:prstGeom prst="rect">
            <a:avLst/>
          </a:prstGeom>
          <a:ln>
            <a:noFill/>
          </a:ln>
          <a:effectLst>
            <a:outerShdw blurRad="292100" dist="139700" dir="2700000" algn="tl" rotWithShape="0">
              <a:srgbClr val="333333">
                <a:alpha val="65000"/>
              </a:srgbClr>
            </a:outerShdw>
          </a:effectLst>
        </p:spPr>
      </p:pic>
      <p:sp>
        <p:nvSpPr>
          <p:cNvPr id="9" name="CaptionText"/>
          <p:cNvSpPr txBox="1">
            <a:spLocks noChangeArrowheads="1"/>
          </p:cNvSpPr>
          <p:nvPr>
            <p:custDataLst>
              <p:tags r:id="rId3"/>
            </p:custDataLst>
          </p:nvPr>
        </p:nvSpPr>
        <p:spPr bwMode="auto">
          <a:xfrm>
            <a:off x="6962117" y="5006468"/>
            <a:ext cx="1979612" cy="261937"/>
          </a:xfrm>
          <a:prstGeom prst="rect">
            <a:avLst/>
          </a:prstGeom>
          <a:noFill/>
          <a:ln w="9525">
            <a:noFill/>
            <a:miter lim="800000"/>
            <a:headEnd/>
            <a:tailEnd/>
          </a:ln>
        </p:spPr>
        <p:txBody>
          <a:bodyPr>
            <a:spAutoFit/>
          </a:bodyPr>
          <a:lstStyle/>
          <a:p>
            <a:pPr algn="r">
              <a:spcAft>
                <a:spcPts val="100"/>
              </a:spcAft>
            </a:pPr>
            <a:r>
              <a:rPr lang="en-US" sz="1100" b="1" i="1" dirty="0"/>
              <a:t>The Develop Process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a:t>
            </a:r>
            <a:endParaRPr lang="en-US" dirty="0"/>
          </a:p>
        </p:txBody>
      </p:sp>
      <p:sp>
        <p:nvSpPr>
          <p:cNvPr id="3" name="Content Placeholder 2"/>
          <p:cNvSpPr>
            <a:spLocks noGrp="1"/>
          </p:cNvSpPr>
          <p:nvPr>
            <p:ph sz="quarter" idx="1"/>
          </p:nvPr>
        </p:nvSpPr>
        <p:spPr>
          <a:xfrm>
            <a:off x="612648" y="1600200"/>
            <a:ext cx="5000361" cy="4969412"/>
          </a:xfrm>
        </p:spPr>
        <p:txBody>
          <a:bodyPr>
            <a:normAutofit fontScale="70000" lnSpcReduction="20000"/>
          </a:bodyPr>
          <a:lstStyle/>
          <a:p>
            <a:pPr>
              <a:lnSpc>
                <a:spcPct val="120000"/>
              </a:lnSpc>
              <a:buClr>
                <a:schemeClr val="accent1"/>
              </a:buClr>
              <a:buSzPct val="70000"/>
            </a:pPr>
            <a:r>
              <a:rPr lang="en-US" sz="3200" dirty="0" smtClean="0"/>
              <a:t>Develop is a wet process.  </a:t>
            </a:r>
          </a:p>
          <a:p>
            <a:pPr>
              <a:lnSpc>
                <a:spcPct val="120000"/>
              </a:lnSpc>
              <a:buClr>
                <a:schemeClr val="accent1"/>
              </a:buClr>
              <a:buSzPct val="70000"/>
            </a:pPr>
            <a:r>
              <a:rPr lang="en-US" sz="3200" dirty="0" smtClean="0"/>
              <a:t>Wafers are immersed in the developer or the developer is sprayed on a wafer. </a:t>
            </a:r>
          </a:p>
          <a:p>
            <a:pPr>
              <a:lnSpc>
                <a:spcPct val="120000"/>
              </a:lnSpc>
              <a:buClr>
                <a:schemeClr val="accent1"/>
              </a:buClr>
              <a:buSzPct val="70000"/>
            </a:pPr>
            <a:r>
              <a:rPr lang="en-US" sz="3200" dirty="0" smtClean="0"/>
              <a:t>Timing is critical.  Too little or too much time could affect the critical dimensions of the pattern transfer.</a:t>
            </a:r>
          </a:p>
          <a:p>
            <a:pPr>
              <a:lnSpc>
                <a:spcPct val="120000"/>
              </a:lnSpc>
              <a:buClr>
                <a:schemeClr val="accent1"/>
              </a:buClr>
              <a:buSzPct val="70000"/>
            </a:pPr>
            <a:r>
              <a:rPr lang="en-US" sz="3200" dirty="0" smtClean="0"/>
              <a:t>To stop the chemical reaction of the developer with the </a:t>
            </a:r>
            <a:r>
              <a:rPr lang="en-US" sz="3200" dirty="0" err="1" smtClean="0"/>
              <a:t>photoresist</a:t>
            </a:r>
            <a:r>
              <a:rPr lang="en-US" sz="3200" dirty="0" smtClean="0"/>
              <a:t>, the wafers are rinsed with DI water then spin-dried. </a:t>
            </a:r>
          </a:p>
          <a:p>
            <a:pPr>
              <a:buNone/>
            </a:pPr>
            <a:endParaRPr lang="en-US" dirty="0"/>
          </a:p>
        </p:txBody>
      </p:sp>
      <p:pic>
        <p:nvPicPr>
          <p:cNvPr id="4" name="Picture 4" descr="Develop_Types9_22.jpg"/>
          <p:cNvPicPr>
            <a:picLocks noChangeAspect="1"/>
          </p:cNvPicPr>
          <p:nvPr>
            <p:custDataLst>
              <p:tags r:id="rId1"/>
            </p:custDataLst>
          </p:nvPr>
        </p:nvPicPr>
        <p:blipFill>
          <a:blip r:embed="rId4"/>
          <a:srcRect/>
          <a:stretch>
            <a:fillRect/>
          </a:stretch>
        </p:blipFill>
        <p:spPr bwMode="auto">
          <a:xfrm>
            <a:off x="5922498" y="1573457"/>
            <a:ext cx="2942371" cy="4615305"/>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Hardbake</a:t>
            </a:r>
            <a:endParaRPr lang="en-US" dirty="0"/>
          </a:p>
        </p:txBody>
      </p:sp>
      <p:sp>
        <p:nvSpPr>
          <p:cNvPr id="3" name="Content Placeholder 2"/>
          <p:cNvSpPr>
            <a:spLocks noGrp="1"/>
          </p:cNvSpPr>
          <p:nvPr>
            <p:ph sz="quarter" idx="1"/>
          </p:nvPr>
        </p:nvSpPr>
        <p:spPr>
          <a:xfrm>
            <a:off x="612649" y="1600199"/>
            <a:ext cx="4606466" cy="4941277"/>
          </a:xfrm>
        </p:spPr>
        <p:txBody>
          <a:bodyPr>
            <a:noAutofit/>
          </a:bodyPr>
          <a:lstStyle/>
          <a:p>
            <a:pPr>
              <a:buClr>
                <a:schemeClr val="tx1"/>
              </a:buClr>
            </a:pPr>
            <a:r>
              <a:rPr lang="en-US" sz="2300" dirty="0" smtClean="0"/>
              <a:t>Post-develop </a:t>
            </a:r>
            <a:r>
              <a:rPr lang="en-US" sz="2300" dirty="0" err="1" smtClean="0"/>
              <a:t>hardbake</a:t>
            </a:r>
            <a:r>
              <a:rPr lang="en-US" sz="2300" dirty="0" smtClean="0"/>
              <a:t> </a:t>
            </a:r>
            <a:r>
              <a:rPr lang="en-US" sz="2300" dirty="0" smtClean="0"/>
              <a:t>hardens </a:t>
            </a:r>
            <a:r>
              <a:rPr lang="en-US" sz="2300" dirty="0" smtClean="0"/>
              <a:t>the photoresist for the next process.</a:t>
            </a:r>
          </a:p>
          <a:p>
            <a:pPr>
              <a:buClr>
                <a:schemeClr val="tx1"/>
              </a:buClr>
            </a:pPr>
            <a:r>
              <a:rPr lang="en-US" sz="2300" dirty="0" smtClean="0"/>
              <a:t>The temperature of the </a:t>
            </a:r>
            <a:r>
              <a:rPr lang="en-US" sz="2300" dirty="0" err="1" smtClean="0"/>
              <a:t>hardbake</a:t>
            </a:r>
            <a:r>
              <a:rPr lang="en-US" sz="2300" dirty="0" smtClean="0"/>
              <a:t> is higher than </a:t>
            </a:r>
            <a:r>
              <a:rPr lang="en-US" sz="2300" dirty="0" smtClean="0"/>
              <a:t>the </a:t>
            </a:r>
            <a:r>
              <a:rPr lang="en-US" sz="2300" dirty="0" err="1" smtClean="0"/>
              <a:t>softbake</a:t>
            </a:r>
            <a:r>
              <a:rPr lang="en-US" sz="2300" dirty="0" smtClean="0"/>
              <a:t> after coat.  However, too high of a temperature could cause the </a:t>
            </a:r>
            <a:r>
              <a:rPr lang="en-US" sz="2300" dirty="0" err="1" smtClean="0"/>
              <a:t>photoresist</a:t>
            </a:r>
            <a:r>
              <a:rPr lang="en-US" sz="2300" dirty="0" smtClean="0"/>
              <a:t> to reflow, destroying the pattern.  </a:t>
            </a:r>
          </a:p>
          <a:p>
            <a:pPr>
              <a:buClr>
                <a:schemeClr val="tx1"/>
              </a:buClr>
            </a:pPr>
            <a:r>
              <a:rPr lang="en-US" sz="2300" dirty="0" smtClean="0"/>
              <a:t>After the </a:t>
            </a:r>
            <a:r>
              <a:rPr lang="en-US" sz="2300" dirty="0" err="1" smtClean="0"/>
              <a:t>hardbake</a:t>
            </a:r>
            <a:r>
              <a:rPr lang="en-US" sz="2300" dirty="0" smtClean="0"/>
              <a:t>, the wafer is cooled to room temperature.</a:t>
            </a:r>
          </a:p>
        </p:txBody>
      </p:sp>
      <p:pic>
        <p:nvPicPr>
          <p:cNvPr id="4" name="Picture 4" descr="Hard_Bake9_24.tif"/>
          <p:cNvPicPr>
            <a:picLocks noChangeAspect="1"/>
          </p:cNvPicPr>
          <p:nvPr>
            <p:custDataLst>
              <p:tags r:id="rId1"/>
            </p:custDataLst>
          </p:nvPr>
        </p:nvPicPr>
        <p:blipFill>
          <a:blip r:embed="rId5"/>
          <a:srcRect/>
          <a:stretch>
            <a:fillRect/>
          </a:stretch>
        </p:blipFill>
        <p:spPr bwMode="auto">
          <a:xfrm>
            <a:off x="5296438" y="1647092"/>
            <a:ext cx="3667125" cy="3238500"/>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6154567" y="5088084"/>
            <a:ext cx="2746375" cy="261937"/>
          </a:xfrm>
          <a:prstGeom prst="rect">
            <a:avLst/>
          </a:prstGeom>
          <a:noFill/>
          <a:ln w="9525">
            <a:noFill/>
            <a:miter lim="800000"/>
            <a:headEnd/>
            <a:tailEnd/>
          </a:ln>
        </p:spPr>
        <p:txBody>
          <a:bodyPr>
            <a:spAutoFit/>
          </a:bodyPr>
          <a:lstStyle/>
          <a:p>
            <a:pPr algn="r">
              <a:spcAft>
                <a:spcPts val="100"/>
              </a:spcAft>
            </a:pPr>
            <a:r>
              <a:rPr lang="en-US" sz="1100" b="1" i="1"/>
              <a:t>Hardbake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Inspect</a:t>
            </a:r>
            <a:endParaRPr lang="en-US" dirty="0"/>
          </a:p>
        </p:txBody>
      </p:sp>
      <p:sp>
        <p:nvSpPr>
          <p:cNvPr id="3" name="Content Placeholder 2"/>
          <p:cNvSpPr>
            <a:spLocks noGrp="1"/>
          </p:cNvSpPr>
          <p:nvPr>
            <p:ph sz="quarter" idx="1"/>
          </p:nvPr>
        </p:nvSpPr>
        <p:spPr>
          <a:xfrm>
            <a:off x="612648" y="1600199"/>
            <a:ext cx="8153400" cy="5011615"/>
          </a:xfrm>
        </p:spPr>
        <p:txBody>
          <a:bodyPr>
            <a:normAutofit fontScale="70000" lnSpcReduction="20000"/>
          </a:bodyPr>
          <a:lstStyle/>
          <a:p>
            <a:pPr>
              <a:lnSpc>
                <a:spcPct val="120000"/>
              </a:lnSpc>
              <a:buClr>
                <a:schemeClr val="tx1"/>
              </a:buClr>
            </a:pPr>
            <a:r>
              <a:rPr lang="en-US" sz="3200" dirty="0" smtClean="0"/>
              <a:t>Wafers are inspected immediately after the photolithography process.  </a:t>
            </a:r>
          </a:p>
          <a:p>
            <a:pPr>
              <a:lnSpc>
                <a:spcPct val="120000"/>
              </a:lnSpc>
              <a:spcAft>
                <a:spcPts val="600"/>
              </a:spcAft>
              <a:buClr>
                <a:schemeClr val="tx1"/>
              </a:buClr>
            </a:pPr>
            <a:r>
              <a:rPr lang="en-US" sz="3200" dirty="0" smtClean="0"/>
              <a:t>Three critical parameters </a:t>
            </a:r>
            <a:r>
              <a:rPr lang="en-US" sz="3200" dirty="0" smtClean="0"/>
              <a:t>inspected are </a:t>
            </a:r>
            <a:r>
              <a:rPr lang="en-US" sz="3200" dirty="0" smtClean="0"/>
              <a:t>alignment, line widths and defects.</a:t>
            </a:r>
          </a:p>
          <a:p>
            <a:pPr>
              <a:lnSpc>
                <a:spcPct val="120000"/>
              </a:lnSpc>
              <a:spcAft>
                <a:spcPts val="600"/>
              </a:spcAft>
              <a:buClr>
                <a:schemeClr val="tx1"/>
              </a:buClr>
            </a:pPr>
            <a:r>
              <a:rPr lang="en-US" sz="3200" i="1" dirty="0" smtClean="0"/>
              <a:t>Alignment</a:t>
            </a:r>
            <a:r>
              <a:rPr lang="en-US" sz="3200" dirty="0" smtClean="0"/>
              <a:t> – </a:t>
            </a:r>
            <a:r>
              <a:rPr lang="en-US" sz="3200" dirty="0" smtClean="0"/>
              <a:t>Is the </a:t>
            </a:r>
            <a:r>
              <a:rPr lang="en-US" sz="3200" dirty="0" smtClean="0"/>
              <a:t>pattern </a:t>
            </a:r>
            <a:r>
              <a:rPr lang="en-US" sz="3200" dirty="0" smtClean="0"/>
              <a:t>positioned </a:t>
            </a:r>
            <a:r>
              <a:rPr lang="en-US" sz="3200" dirty="0" smtClean="0"/>
              <a:t>accurately to the previously </a:t>
            </a:r>
            <a:r>
              <a:rPr lang="en-US" sz="3200" dirty="0" smtClean="0"/>
              <a:t>layer?</a:t>
            </a:r>
            <a:endParaRPr lang="en-US" sz="3200" dirty="0" smtClean="0"/>
          </a:p>
          <a:p>
            <a:pPr>
              <a:lnSpc>
                <a:spcPct val="120000"/>
              </a:lnSpc>
              <a:spcAft>
                <a:spcPts val="600"/>
              </a:spcAft>
              <a:buClr>
                <a:schemeClr val="tx1"/>
              </a:buClr>
            </a:pPr>
            <a:r>
              <a:rPr lang="en-US" sz="3200" i="1" dirty="0" smtClean="0"/>
              <a:t>Line width or critical dimension (CD) </a:t>
            </a:r>
            <a:r>
              <a:rPr lang="en-US" sz="3200" dirty="0" smtClean="0"/>
              <a:t>– </a:t>
            </a:r>
            <a:r>
              <a:rPr lang="en-US" sz="3200" dirty="0" smtClean="0"/>
              <a:t>Are </a:t>
            </a:r>
            <a:r>
              <a:rPr lang="en-US" sz="3200" dirty="0" smtClean="0"/>
              <a:t>pattern images </a:t>
            </a:r>
            <a:r>
              <a:rPr lang="en-US" sz="3200" dirty="0" smtClean="0"/>
              <a:t>in </a:t>
            </a:r>
            <a:r>
              <a:rPr lang="en-US" sz="3200" dirty="0" smtClean="0"/>
              <a:t>focus and have the correct </a:t>
            </a:r>
            <a:r>
              <a:rPr lang="en-US" sz="3200" dirty="0" smtClean="0"/>
              <a:t>size (CD)?</a:t>
            </a:r>
            <a:endParaRPr lang="en-US" sz="3200" dirty="0" smtClean="0"/>
          </a:p>
          <a:p>
            <a:pPr>
              <a:lnSpc>
                <a:spcPct val="120000"/>
              </a:lnSpc>
              <a:spcAft>
                <a:spcPts val="600"/>
              </a:spcAft>
              <a:buClr>
                <a:schemeClr val="tx1"/>
              </a:buClr>
            </a:pPr>
            <a:r>
              <a:rPr lang="en-US" sz="3200" i="1" dirty="0" smtClean="0"/>
              <a:t>Defects</a:t>
            </a:r>
            <a:r>
              <a:rPr lang="en-US" sz="3200" dirty="0" smtClean="0"/>
              <a:t> – </a:t>
            </a:r>
            <a:r>
              <a:rPr lang="en-US" sz="3200" dirty="0" smtClean="0"/>
              <a:t>Are there defects </a:t>
            </a:r>
            <a:r>
              <a:rPr lang="en-US" sz="3200" dirty="0" smtClean="0"/>
              <a:t>that could affect subsequent processes </a:t>
            </a:r>
            <a:r>
              <a:rPr lang="en-US" sz="3200" dirty="0" smtClean="0"/>
              <a:t>or the </a:t>
            </a:r>
            <a:r>
              <a:rPr lang="en-US" sz="3200" dirty="0" smtClean="0"/>
              <a:t>operation of the </a:t>
            </a:r>
            <a:r>
              <a:rPr lang="en-US" sz="3200" dirty="0" smtClean="0"/>
              <a:t>device?</a:t>
            </a:r>
            <a:endParaRPr lang="en-US" sz="3200" dirty="0" smtClean="0"/>
          </a:p>
          <a:p>
            <a:pPr lvl="1">
              <a:lnSpc>
                <a:spcPct val="120000"/>
              </a:lnSpc>
              <a:spcAft>
                <a:spcPts val="600"/>
              </a:spcAft>
              <a:buClr>
                <a:schemeClr val="tx1"/>
              </a:buClr>
            </a:pPr>
            <a:r>
              <a:rPr lang="en-US" dirty="0" smtClean="0"/>
              <a:t>e.g. particles, scratches, peeling (lifting) of the resist, holes in the resist, </a:t>
            </a:r>
            <a:r>
              <a:rPr lang="en-US" dirty="0" err="1" smtClean="0"/>
              <a:t>scumming</a:t>
            </a:r>
            <a:r>
              <a:rPr lang="en-US" dirty="0" smtClean="0"/>
              <a:t> (an underdeveloped or underexposed pattern)</a:t>
            </a:r>
          </a:p>
          <a:p>
            <a:pPr>
              <a:buNone/>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1"/>
            <a:ext cx="7123113" cy="3371850"/>
          </a:xfrm>
        </p:spPr>
        <p:txBody>
          <a:bodyPr>
            <a:normAutofit/>
          </a:bodyPr>
          <a:lstStyle/>
          <a:p>
            <a:pPr marL="514350" lvl="1" indent="-514350">
              <a:spcBef>
                <a:spcPts val="700"/>
              </a:spcBef>
              <a:buClr>
                <a:schemeClr val="accent2"/>
              </a:buClr>
              <a:buSzPct val="60000"/>
              <a:buFont typeface="Wingdings" pitchFamily="2" charset="2"/>
              <a:buChar char="v"/>
            </a:pPr>
            <a:r>
              <a:rPr lang="en-US" sz="2600" dirty="0" smtClean="0">
                <a:solidFill>
                  <a:schemeClr val="tx1"/>
                </a:solidFill>
              </a:rPr>
              <a:t>Develop an outline of the photolithography process.</a:t>
            </a:r>
          </a:p>
          <a:p>
            <a:pPr marL="514350" lvl="1" indent="-514350">
              <a:spcBef>
                <a:spcPts val="700"/>
              </a:spcBef>
              <a:buClr>
                <a:schemeClr val="accent2"/>
              </a:buClr>
              <a:buSzPct val="60000"/>
              <a:buFont typeface="Wingdings" pitchFamily="2" charset="2"/>
              <a:buChar char="v"/>
            </a:pPr>
            <a:r>
              <a:rPr lang="en-US" sz="2600" dirty="0" smtClean="0">
                <a:solidFill>
                  <a:schemeClr val="tx1"/>
                </a:solidFill>
              </a:rPr>
              <a:t>Describe each step of the photolithography process.</a:t>
            </a:r>
          </a:p>
          <a:p>
            <a:pPr marL="514350" indent="-514350">
              <a:buFont typeface="Wingdings" pitchFamily="2" charset="2"/>
              <a:buChar char="v"/>
            </a:pPr>
            <a:endParaRPr lang="en-US" sz="2600" dirty="0">
              <a:solidFill>
                <a:schemeClr val="tx1"/>
              </a:solidFill>
            </a:endParaRPr>
          </a:p>
        </p:txBody>
      </p:sp>
      <p:sp>
        <p:nvSpPr>
          <p:cNvPr id="3" name="Title 2"/>
          <p:cNvSpPr>
            <a:spLocks noGrp="1"/>
          </p:cNvSpPr>
          <p:nvPr>
            <p:ph type="title"/>
          </p:nvPr>
        </p:nvSpPr>
        <p:spPr/>
        <p:txBody>
          <a:bodyPr/>
          <a:lstStyle/>
          <a:p>
            <a:r>
              <a:rPr lang="en-US" dirty="0" smtClean="0"/>
              <a:t>Objectives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Inspect</a:t>
            </a:r>
            <a:endParaRPr lang="en-US" dirty="0"/>
          </a:p>
        </p:txBody>
      </p:sp>
      <p:sp>
        <p:nvSpPr>
          <p:cNvPr id="3" name="Content Placeholder 2"/>
          <p:cNvSpPr>
            <a:spLocks noGrp="1"/>
          </p:cNvSpPr>
          <p:nvPr>
            <p:ph sz="quarter" idx="1"/>
          </p:nvPr>
        </p:nvSpPr>
        <p:spPr>
          <a:xfrm>
            <a:off x="612648" y="1600200"/>
            <a:ext cx="4666488" cy="5257800"/>
          </a:xfrm>
        </p:spPr>
        <p:txBody>
          <a:bodyPr>
            <a:normAutofit fontScale="70000" lnSpcReduction="20000"/>
          </a:bodyPr>
          <a:lstStyle/>
          <a:p>
            <a:pPr>
              <a:lnSpc>
                <a:spcPct val="120000"/>
              </a:lnSpc>
              <a:buClr>
                <a:schemeClr val="tx1"/>
              </a:buClr>
            </a:pPr>
            <a:r>
              <a:rPr lang="en-US" sz="3200" dirty="0" smtClean="0"/>
              <a:t>High powered microscopic equipment is used to inspect wafers.</a:t>
            </a:r>
          </a:p>
          <a:p>
            <a:pPr>
              <a:lnSpc>
                <a:spcPct val="120000"/>
              </a:lnSpc>
              <a:buClr>
                <a:schemeClr val="tx1"/>
              </a:buClr>
            </a:pPr>
            <a:r>
              <a:rPr lang="en-US" sz="3200" dirty="0"/>
              <a:t>S</a:t>
            </a:r>
            <a:r>
              <a:rPr lang="en-US" sz="3200" dirty="0" smtClean="0"/>
              <a:t>oftware measures </a:t>
            </a:r>
            <a:r>
              <a:rPr lang="en-US" sz="3200" dirty="0" smtClean="0"/>
              <a:t>the width of a printed structure and </a:t>
            </a:r>
            <a:r>
              <a:rPr lang="en-US" sz="3200" dirty="0" smtClean="0"/>
              <a:t>provides </a:t>
            </a:r>
            <a:r>
              <a:rPr lang="en-US" sz="3200" dirty="0" smtClean="0"/>
              <a:t>information to the technician.  </a:t>
            </a:r>
          </a:p>
          <a:p>
            <a:pPr>
              <a:lnSpc>
                <a:spcPct val="120000"/>
              </a:lnSpc>
              <a:buClr>
                <a:schemeClr val="tx1"/>
              </a:buClr>
            </a:pPr>
            <a:r>
              <a:rPr lang="en-US" sz="3200" dirty="0" smtClean="0"/>
              <a:t>Alignment marks are designed into the masks and reticles and </a:t>
            </a:r>
            <a:r>
              <a:rPr lang="en-US" sz="3200" dirty="0" smtClean="0"/>
              <a:t>patterned </a:t>
            </a:r>
            <a:r>
              <a:rPr lang="en-US" sz="3200" dirty="0" smtClean="0"/>
              <a:t>into each layer as reference points during inspect. </a:t>
            </a:r>
            <a:r>
              <a:rPr lang="en-US" sz="3200" dirty="0" smtClean="0"/>
              <a:t>This allows the overlay </a:t>
            </a:r>
            <a:r>
              <a:rPr lang="en-US" sz="3200" dirty="0" smtClean="0"/>
              <a:t>of a subsequent step </a:t>
            </a:r>
            <a:r>
              <a:rPr lang="en-US" sz="3200" dirty="0" smtClean="0"/>
              <a:t>to </a:t>
            </a:r>
            <a:r>
              <a:rPr lang="en-US" sz="3200" dirty="0" smtClean="0"/>
              <a:t>be measured against the previous step </a:t>
            </a:r>
            <a:r>
              <a:rPr lang="en-US" sz="3200" dirty="0" smtClean="0"/>
              <a:t>to identify misalignment or CD.</a:t>
            </a:r>
            <a:endParaRPr lang="en-US" sz="3200" dirty="0" smtClean="0"/>
          </a:p>
          <a:p>
            <a:pPr>
              <a:buNone/>
            </a:pPr>
            <a:endParaRPr lang="en-US" dirty="0"/>
          </a:p>
        </p:txBody>
      </p:sp>
      <p:pic>
        <p:nvPicPr>
          <p:cNvPr id="4" name="Picture 4" descr="inspect.tif"/>
          <p:cNvPicPr>
            <a:picLocks noChangeAspect="1"/>
          </p:cNvPicPr>
          <p:nvPr>
            <p:custDataLst>
              <p:tags r:id="rId1"/>
            </p:custDataLst>
          </p:nvPr>
        </p:nvPicPr>
        <p:blipFill>
          <a:blip r:embed="rId5" cstate="print"/>
          <a:srcRect/>
          <a:stretch>
            <a:fillRect/>
          </a:stretch>
        </p:blipFill>
        <p:spPr bwMode="auto">
          <a:xfrm>
            <a:off x="5344891" y="1671051"/>
            <a:ext cx="3624092" cy="2718069"/>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6705600" y="4651516"/>
            <a:ext cx="2261415" cy="612988"/>
          </a:xfrm>
          <a:prstGeom prst="rect">
            <a:avLst/>
          </a:prstGeom>
          <a:noFill/>
          <a:ln w="9525">
            <a:noFill/>
            <a:miter lim="800000"/>
            <a:headEnd/>
            <a:tailEnd/>
          </a:ln>
        </p:spPr>
        <p:txBody>
          <a:bodyPr wrap="square">
            <a:spAutoFit/>
          </a:bodyPr>
          <a:lstStyle/>
          <a:p>
            <a:pPr algn="r">
              <a:spcAft>
                <a:spcPts val="100"/>
              </a:spcAft>
            </a:pPr>
            <a:r>
              <a:rPr lang="en-US" sz="1100" b="1" i="1" dirty="0"/>
              <a:t>Wafer </a:t>
            </a:r>
            <a:r>
              <a:rPr lang="en-US" sz="1100" b="1" i="1" dirty="0" smtClean="0"/>
              <a:t>Inspect</a:t>
            </a:r>
          </a:p>
          <a:p>
            <a:pPr algn="r">
              <a:spcAft>
                <a:spcPts val="100"/>
              </a:spcAft>
            </a:pPr>
            <a:r>
              <a:rPr lang="en-US" sz="1100" b="1" i="1" dirty="0" smtClean="0"/>
              <a:t>[Photo courtesy of the MTTC, University of New Mexico</a:t>
            </a:r>
            <a:endParaRPr lang="en-US" sz="1100" b="1" i="1"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Think About It</a:t>
            </a:r>
            <a:endParaRPr lang="en-US" dirty="0"/>
          </a:p>
        </p:txBody>
      </p:sp>
      <p:sp>
        <p:nvSpPr>
          <p:cNvPr id="3" name="Content Placeholder 2"/>
          <p:cNvSpPr>
            <a:spLocks noGrp="1"/>
          </p:cNvSpPr>
          <p:nvPr>
            <p:ph sz="quarter" idx="1"/>
          </p:nvPr>
        </p:nvSpPr>
        <p:spPr/>
        <p:txBody>
          <a:bodyPr>
            <a:normAutofit fontScale="70000" lnSpcReduction="20000"/>
          </a:bodyPr>
          <a:lstStyle/>
          <a:p>
            <a:pPr indent="0">
              <a:lnSpc>
                <a:spcPct val="120000"/>
              </a:lnSpc>
              <a:spcBef>
                <a:spcPts val="600"/>
              </a:spcBef>
              <a:buNone/>
            </a:pPr>
            <a:r>
              <a:rPr lang="en-US" sz="3200" i="1" dirty="0" smtClean="0">
                <a:solidFill>
                  <a:srgbClr val="002060"/>
                </a:solidFill>
              </a:rPr>
              <a:t>What are some of the critical parameters </a:t>
            </a:r>
            <a:r>
              <a:rPr lang="en-US" sz="3200" i="1" dirty="0" smtClean="0">
                <a:solidFill>
                  <a:srgbClr val="002060"/>
                </a:solidFill>
              </a:rPr>
              <a:t>inspected </a:t>
            </a:r>
            <a:r>
              <a:rPr lang="en-US" sz="3200" i="1" dirty="0" smtClean="0">
                <a:solidFill>
                  <a:srgbClr val="002060"/>
                </a:solidFill>
              </a:rPr>
              <a:t>during the photolithography process and as a final inspection?</a:t>
            </a:r>
          </a:p>
          <a:p>
            <a:pPr indent="0">
              <a:lnSpc>
                <a:spcPct val="120000"/>
              </a:lnSpc>
              <a:spcBef>
                <a:spcPts val="600"/>
              </a:spcBef>
              <a:buNone/>
            </a:pPr>
            <a:endParaRPr lang="en-US" sz="3200" i="1" dirty="0" smtClean="0"/>
          </a:p>
          <a:p>
            <a:pPr indent="0">
              <a:lnSpc>
                <a:spcPct val="120000"/>
              </a:lnSpc>
              <a:spcBef>
                <a:spcPts val="600"/>
              </a:spcBef>
              <a:buNone/>
            </a:pPr>
            <a:r>
              <a:rPr lang="en-US" sz="3200" dirty="0" smtClean="0"/>
              <a:t>Critical dimensions are getting smaller.  Objects are getting smaller.  In microsystems technology, some objects are required to "float" above the substrate.  </a:t>
            </a:r>
          </a:p>
          <a:p>
            <a:pPr indent="0">
              <a:lnSpc>
                <a:spcPct val="120000"/>
              </a:lnSpc>
              <a:spcBef>
                <a:spcPts val="600"/>
              </a:spcBef>
              <a:buNone/>
            </a:pPr>
            <a:endParaRPr lang="en-US" sz="3200" dirty="0" smtClean="0"/>
          </a:p>
          <a:p>
            <a:pPr indent="0">
              <a:lnSpc>
                <a:spcPct val="120000"/>
              </a:lnSpc>
              <a:spcBef>
                <a:spcPts val="600"/>
              </a:spcBef>
              <a:buNone/>
            </a:pPr>
            <a:r>
              <a:rPr lang="en-US" sz="3200" i="1" dirty="0" smtClean="0">
                <a:solidFill>
                  <a:srgbClr val="002060"/>
                </a:solidFill>
              </a:rPr>
              <a:t>What do you think are some of the limitations, if any, of the photolithography process described here when applied to these advancing technologies?</a:t>
            </a:r>
            <a:endParaRPr lang="en-US" sz="3200" dirty="0" smtClean="0">
              <a:solidFill>
                <a:srgbClr val="002060"/>
              </a:solidFill>
            </a:endParaRPr>
          </a:p>
          <a:p>
            <a:pPr>
              <a:buNone/>
            </a:pP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1"/>
            <a:ext cx="7123113" cy="3371850"/>
          </a:xfrm>
        </p:spPr>
        <p:txBody>
          <a:bodyPr>
            <a:normAutofit fontScale="92500" lnSpcReduction="10000"/>
          </a:bodyPr>
          <a:lstStyle/>
          <a:p>
            <a:r>
              <a:rPr lang="en-US" dirty="0" smtClean="0">
                <a:solidFill>
                  <a:schemeClr val="tx1"/>
                </a:solidFill>
              </a:rPr>
              <a:t>Photolithography uses three basic process steps to transfer a pattern from a mask to a wafer:  coat, develop, expose.  </a:t>
            </a:r>
          </a:p>
          <a:p>
            <a:r>
              <a:rPr lang="en-US" dirty="0" smtClean="0">
                <a:solidFill>
                  <a:schemeClr val="tx1"/>
                </a:solidFill>
              </a:rPr>
              <a:t>The pattern is transferred into the wafer’s surface layer during a subsequent process.  </a:t>
            </a:r>
          </a:p>
          <a:p>
            <a:r>
              <a:rPr lang="en-US" dirty="0" smtClean="0">
                <a:solidFill>
                  <a:schemeClr val="tx1"/>
                </a:solidFill>
              </a:rPr>
              <a:t>In some cases, the resist pattern can also be used to define the pattern for a deposited thin film.</a:t>
            </a:r>
          </a:p>
          <a:p>
            <a:endParaRPr lang="en-US" dirty="0">
              <a:solidFill>
                <a:schemeClr val="tx1"/>
              </a:solidFill>
            </a:endParaRPr>
          </a:p>
        </p:txBody>
      </p:sp>
      <p:sp>
        <p:nvSpPr>
          <p:cNvPr id="3" name="Title 2"/>
          <p:cNvSpPr>
            <a:spLocks noGrp="1"/>
          </p:cNvSpPr>
          <p:nvPr>
            <p:ph type="title"/>
          </p:nvPr>
        </p:nvSpPr>
        <p:spPr/>
        <p:txBody>
          <a:bodyPr/>
          <a:lstStyle/>
          <a:p>
            <a:r>
              <a:rPr lang="en-US" dirty="0" smtClean="0"/>
              <a:t>Summary</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fontScale="92500"/>
          </a:bodyPr>
          <a:lstStyle/>
          <a:p>
            <a:r>
              <a:rPr lang="en-US" i="1" dirty="0" smtClean="0"/>
              <a:t>The information contained herein is considered to be true and accurate; however the Southwest Center for Microsystems Education (SCME) makes no guarantees concerning the authenticity of any statement.  SCME accepts no liability for the content of this unit, or for the consequences of any actions taken on the basis of the information provided.</a:t>
            </a:r>
          </a:p>
          <a:p>
            <a:endParaRPr lang="en-US" dirty="0"/>
          </a:p>
        </p:txBody>
      </p:sp>
      <p:sp>
        <p:nvSpPr>
          <p:cNvPr id="3" name="Title 2"/>
          <p:cNvSpPr>
            <a:spLocks noGrp="1"/>
          </p:cNvSpPr>
          <p:nvPr>
            <p:ph type="title"/>
          </p:nvPr>
        </p:nvSpPr>
        <p:spPr/>
        <p:txBody>
          <a:bodyPr/>
          <a:lstStyle/>
          <a:p>
            <a:r>
              <a:rPr lang="en-US" dirty="0" smtClean="0"/>
              <a:t>Disclaimer</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0"/>
            <a:ext cx="7123113" cy="3657600"/>
          </a:xfrm>
        </p:spPr>
        <p:txBody>
          <a:bodyPr>
            <a:normAutofit fontScale="70000" lnSpcReduction="20000"/>
          </a:bodyPr>
          <a:lstStyle/>
          <a:p>
            <a:pPr algn="ctr">
              <a:lnSpc>
                <a:spcPct val="120000"/>
              </a:lnSpc>
              <a:spcBef>
                <a:spcPts val="600"/>
              </a:spcBef>
            </a:pPr>
            <a:r>
              <a:rPr lang="en-US" sz="2000" dirty="0"/>
              <a:t>Made possible through grants from the National Science Foundation Department of Undergraduate Education #0830384, 0902411, and 1205138</a:t>
            </a:r>
            <a:r>
              <a:rPr lang="en-US" sz="2000" dirty="0" smtClean="0"/>
              <a:t>.</a:t>
            </a:r>
            <a:endParaRPr lang="en-US" sz="2000" dirty="0"/>
          </a:p>
          <a:p>
            <a:pPr algn="ctr">
              <a:lnSpc>
                <a:spcPct val="120000"/>
              </a:lnSpc>
              <a:spcBef>
                <a:spcPts val="600"/>
              </a:spcBef>
            </a:pPr>
            <a:r>
              <a:rPr lang="en-US" sz="2000" dirty="0"/>
              <a:t>Any opinions, findings and conclusions or recommendations expressed in this material are those of the authors and creators, and do not necessarily reflect the views of the National Science Foundation.</a:t>
            </a:r>
          </a:p>
          <a:p>
            <a:pPr algn="ctr">
              <a:lnSpc>
                <a:spcPct val="120000"/>
              </a:lnSpc>
              <a:spcBef>
                <a:spcPts val="600"/>
              </a:spcBef>
            </a:pPr>
            <a:r>
              <a:rPr lang="en-US" sz="2000" b="1" dirty="0"/>
              <a:t> </a:t>
            </a:r>
            <a:endParaRPr lang="en-US" sz="2000" dirty="0"/>
          </a:p>
          <a:p>
            <a:pPr algn="ctr">
              <a:lnSpc>
                <a:spcPct val="120000"/>
              </a:lnSpc>
              <a:spcBef>
                <a:spcPts val="600"/>
              </a:spcBef>
            </a:pPr>
            <a:r>
              <a:rPr lang="en-US" sz="2000" dirty="0"/>
              <a:t>Southwest Center for Microsystems Education (SCME) NSF ATE Center</a:t>
            </a:r>
          </a:p>
          <a:p>
            <a:pPr algn="ctr">
              <a:lnSpc>
                <a:spcPct val="120000"/>
              </a:lnSpc>
              <a:spcBef>
                <a:spcPts val="600"/>
              </a:spcBef>
            </a:pPr>
            <a:r>
              <a:rPr lang="en-US" sz="2000" dirty="0"/>
              <a:t>© </a:t>
            </a:r>
            <a:r>
              <a:rPr lang="en-US" sz="2000" dirty="0" smtClean="0"/>
              <a:t>2010 </a:t>
            </a:r>
            <a:r>
              <a:rPr lang="en-US" sz="2000" dirty="0"/>
              <a:t>Regents of the University of New </a:t>
            </a:r>
            <a:r>
              <a:rPr lang="en-US" sz="2000" dirty="0" smtClean="0"/>
              <a:t>Mexico</a:t>
            </a:r>
            <a:endParaRPr lang="en-US" sz="2000" dirty="0"/>
          </a:p>
          <a:p>
            <a:pPr algn="ctr">
              <a:lnSpc>
                <a:spcPct val="120000"/>
              </a:lnSpc>
              <a:spcBef>
                <a:spcPts val="600"/>
              </a:spcBef>
            </a:pPr>
            <a:r>
              <a:rPr lang="en-US" sz="2000" dirty="0"/>
              <a:t>Content is protected by the CC Attribution Non-Commercial Share Alike license.</a:t>
            </a:r>
          </a:p>
          <a:p>
            <a:pPr algn="ctr">
              <a:lnSpc>
                <a:spcPct val="120000"/>
              </a:lnSpc>
              <a:spcBef>
                <a:spcPts val="600"/>
              </a:spcBef>
            </a:pPr>
            <a:r>
              <a:rPr lang="en-US" sz="2000" dirty="0"/>
              <a:t> </a:t>
            </a:r>
          </a:p>
          <a:p>
            <a:pPr algn="ctr">
              <a:lnSpc>
                <a:spcPct val="120000"/>
              </a:lnSpc>
              <a:spcBef>
                <a:spcPts val="600"/>
              </a:spcBef>
            </a:pPr>
            <a:r>
              <a:rPr lang="en-US" sz="2000" dirty="0"/>
              <a:t>Website:  </a:t>
            </a:r>
            <a:r>
              <a:rPr lang="en-US" sz="2000" u="sng" dirty="0">
                <a:hlinkClick r:id="rId3"/>
              </a:rPr>
              <a:t>www.scme-nm.org</a:t>
            </a:r>
            <a:endParaRPr lang="en-US" sz="2000" dirty="0"/>
          </a:p>
          <a:p>
            <a:pPr algn="ctr">
              <a:lnSpc>
                <a:spcPct val="120000"/>
              </a:lnSpc>
              <a:spcBef>
                <a:spcPts val="600"/>
              </a:spcBef>
            </a:pPr>
            <a:r>
              <a:rPr lang="en-US" sz="2000" dirty="0"/>
              <a:t> </a:t>
            </a:r>
          </a:p>
          <a:p>
            <a:pPr algn="ctr"/>
            <a:endParaRPr lang="en-US" dirty="0"/>
          </a:p>
        </p:txBody>
      </p:sp>
      <p:sp>
        <p:nvSpPr>
          <p:cNvPr id="3" name="Title 2"/>
          <p:cNvSpPr>
            <a:spLocks noGrp="1"/>
          </p:cNvSpPr>
          <p:nvPr>
            <p:ph type="title"/>
          </p:nvPr>
        </p:nvSpPr>
        <p:spPr/>
        <p:txBody>
          <a:bodyPr/>
          <a:lstStyle/>
          <a:p>
            <a:r>
              <a:rPr lang="en-US" dirty="0" smtClean="0"/>
              <a:t>Acknowledgements</a:t>
            </a:r>
            <a:endParaRPr lang="en-US" dirty="0"/>
          </a:p>
        </p:txBody>
      </p:sp>
      <p:sp>
        <p:nvSpPr>
          <p:cNvPr id="4" name="TextBox 3"/>
          <p:cNvSpPr txBox="1"/>
          <p:nvPr/>
        </p:nvSpPr>
        <p:spPr>
          <a:xfrm>
            <a:off x="292608" y="6291072"/>
            <a:ext cx="953339" cy="276999"/>
          </a:xfrm>
          <a:prstGeom prst="rect">
            <a:avLst/>
          </a:prstGeom>
          <a:noFill/>
        </p:spPr>
        <p:txBody>
          <a:bodyPr wrap="none" rtlCol="0">
            <a:spAutoFit/>
          </a:bodyPr>
          <a:lstStyle/>
          <a:p>
            <a:r>
              <a:rPr lang="en-US" sz="1200" i="1" dirty="0" smtClean="0"/>
              <a:t>March 2017</a:t>
            </a:r>
            <a:endParaRPr lang="en-US" sz="1200" i="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Photolithography and MEMS</a:t>
            </a:r>
            <a:endParaRPr lang="en-US" dirty="0"/>
          </a:p>
        </p:txBody>
      </p:sp>
      <p:sp>
        <p:nvSpPr>
          <p:cNvPr id="3" name="Content Placeholder 2"/>
          <p:cNvSpPr>
            <a:spLocks noGrp="1"/>
          </p:cNvSpPr>
          <p:nvPr>
            <p:ph sz="quarter" idx="1"/>
          </p:nvPr>
        </p:nvSpPr>
        <p:spPr>
          <a:xfrm>
            <a:off x="612648" y="1600200"/>
            <a:ext cx="4289552" cy="4965700"/>
          </a:xfrm>
        </p:spPr>
        <p:txBody>
          <a:bodyPr>
            <a:normAutofit fontScale="62500" lnSpcReduction="20000"/>
          </a:bodyPr>
          <a:lstStyle/>
          <a:p>
            <a:pPr>
              <a:lnSpc>
                <a:spcPct val="120000"/>
              </a:lnSpc>
              <a:buClr>
                <a:schemeClr val="tx1"/>
              </a:buClr>
            </a:pPr>
            <a:r>
              <a:rPr lang="en-US" sz="3200" dirty="0" err="1" smtClean="0"/>
              <a:t>Microelectromechanical</a:t>
            </a:r>
            <a:r>
              <a:rPr lang="en-US" sz="3200" dirty="0" smtClean="0"/>
              <a:t> system </a:t>
            </a:r>
            <a:r>
              <a:rPr lang="en-US" sz="3200" dirty="0" smtClean="0"/>
              <a:t>(MEMS) fabrication uses several layers to build </a:t>
            </a:r>
            <a:r>
              <a:rPr lang="en-US" sz="3200" dirty="0" smtClean="0"/>
              <a:t>micro-sized devices</a:t>
            </a:r>
            <a:r>
              <a:rPr lang="en-US" sz="3200" dirty="0" smtClean="0"/>
              <a:t>.  </a:t>
            </a:r>
            <a:endParaRPr lang="en-US" sz="3200" dirty="0" smtClean="0"/>
          </a:p>
          <a:p>
            <a:pPr>
              <a:lnSpc>
                <a:spcPct val="120000"/>
              </a:lnSpc>
              <a:buClr>
                <a:schemeClr val="tx1"/>
              </a:buClr>
            </a:pPr>
            <a:r>
              <a:rPr lang="en-US" sz="3200" dirty="0" smtClean="0"/>
              <a:t>Layers </a:t>
            </a:r>
            <a:r>
              <a:rPr lang="en-US" sz="3200" dirty="0" smtClean="0"/>
              <a:t>include </a:t>
            </a:r>
            <a:r>
              <a:rPr lang="en-US" sz="3200" dirty="0" smtClean="0"/>
              <a:t>thin </a:t>
            </a:r>
            <a:r>
              <a:rPr lang="en-US" sz="3200" dirty="0" smtClean="0"/>
              <a:t>films of metal, bulk silicon or </a:t>
            </a:r>
            <a:r>
              <a:rPr lang="en-US" sz="3200" dirty="0" err="1" smtClean="0"/>
              <a:t>polysilicon</a:t>
            </a:r>
            <a:r>
              <a:rPr lang="en-US" sz="3200" dirty="0" smtClean="0"/>
              <a:t>.  </a:t>
            </a:r>
          </a:p>
          <a:p>
            <a:pPr>
              <a:lnSpc>
                <a:spcPct val="120000"/>
              </a:lnSpc>
              <a:buClr>
                <a:schemeClr val="tx1"/>
              </a:buClr>
            </a:pPr>
            <a:r>
              <a:rPr lang="en-US" sz="3200" dirty="0" smtClean="0"/>
              <a:t>This linkage assembly illustrates how each </a:t>
            </a:r>
            <a:r>
              <a:rPr lang="en-US" sz="3200" dirty="0" smtClean="0"/>
              <a:t>layer is a different component of the </a:t>
            </a:r>
            <a:r>
              <a:rPr lang="en-US" sz="3200" dirty="0" smtClean="0"/>
              <a:t>device, requiring </a:t>
            </a:r>
            <a:r>
              <a:rPr lang="en-US" sz="3200" dirty="0" smtClean="0"/>
              <a:t>a different pattern.</a:t>
            </a:r>
          </a:p>
          <a:p>
            <a:pPr>
              <a:lnSpc>
                <a:spcPct val="120000"/>
              </a:lnSpc>
              <a:buClr>
                <a:schemeClr val="tx1"/>
              </a:buClr>
            </a:pPr>
            <a:r>
              <a:rPr lang="en-US" sz="3200" dirty="0" smtClean="0"/>
              <a:t>Photolithography defines and </a:t>
            </a:r>
            <a:r>
              <a:rPr lang="en-US" sz="3200" dirty="0" smtClean="0"/>
              <a:t>transfers a pattern </a:t>
            </a:r>
            <a:r>
              <a:rPr lang="en-US" sz="3200" dirty="0" smtClean="0"/>
              <a:t>to </a:t>
            </a:r>
            <a:r>
              <a:rPr lang="en-US" sz="3200" dirty="0" smtClean="0"/>
              <a:t>its respective </a:t>
            </a:r>
            <a:r>
              <a:rPr lang="en-US" sz="3200" dirty="0" smtClean="0"/>
              <a:t>layer. </a:t>
            </a:r>
          </a:p>
          <a:p>
            <a:pPr>
              <a:buNone/>
            </a:pPr>
            <a:endParaRPr lang="en-US" dirty="0"/>
          </a:p>
        </p:txBody>
      </p:sp>
      <p:pic>
        <p:nvPicPr>
          <p:cNvPr id="4" name="Picture 4" descr="linkage-assembly.jpg"/>
          <p:cNvPicPr>
            <a:picLocks noChangeAspect="1"/>
          </p:cNvPicPr>
          <p:nvPr>
            <p:custDataLst>
              <p:tags r:id="rId1"/>
            </p:custDataLst>
          </p:nvPr>
        </p:nvPicPr>
        <p:blipFill>
          <a:blip r:embed="rId5"/>
          <a:srcRect/>
          <a:stretch>
            <a:fillRect/>
          </a:stretch>
        </p:blipFill>
        <p:spPr bwMode="auto">
          <a:xfrm>
            <a:off x="4960938" y="1673225"/>
            <a:ext cx="4014787" cy="2697163"/>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5907088" y="4630738"/>
            <a:ext cx="3097212" cy="795089"/>
          </a:xfrm>
          <a:prstGeom prst="rect">
            <a:avLst/>
          </a:prstGeom>
          <a:noFill/>
          <a:ln w="9525">
            <a:noFill/>
            <a:miter lim="800000"/>
            <a:headEnd/>
            <a:tailEnd/>
          </a:ln>
        </p:spPr>
        <p:txBody>
          <a:bodyPr>
            <a:spAutoFit/>
          </a:bodyPr>
          <a:lstStyle/>
          <a:p>
            <a:pPr algn="r">
              <a:spcAft>
                <a:spcPts val="100"/>
              </a:spcAft>
            </a:pPr>
            <a:r>
              <a:rPr lang="en-US" sz="1100" b="1" i="1" dirty="0"/>
              <a:t>MEMS Linkage </a:t>
            </a:r>
            <a:r>
              <a:rPr lang="en-US" sz="1100" b="1" i="1" dirty="0" smtClean="0"/>
              <a:t>Assembly</a:t>
            </a:r>
          </a:p>
          <a:p>
            <a:pPr algn="r">
              <a:spcAft>
                <a:spcPts val="100"/>
              </a:spcAft>
            </a:pPr>
            <a:r>
              <a:rPr lang="en-US" sz="1100" i="1" dirty="0" smtClean="0"/>
              <a:t>[Linkage graphic courtesy of </a:t>
            </a:r>
            <a:r>
              <a:rPr lang="en-US" sz="1100" i="1" dirty="0" err="1" smtClean="0"/>
              <a:t>Khalil</a:t>
            </a:r>
            <a:r>
              <a:rPr lang="en-US" sz="1100" i="1" dirty="0" smtClean="0"/>
              <a:t> </a:t>
            </a:r>
            <a:r>
              <a:rPr lang="en-US" sz="1100" i="1" dirty="0" err="1" smtClean="0"/>
              <a:t>Najafi</a:t>
            </a:r>
            <a:r>
              <a:rPr lang="en-US" sz="1100" i="1" dirty="0" smtClean="0"/>
              <a:t>, University of Michigan]</a:t>
            </a:r>
            <a:endParaRPr lang="en-US" sz="1100" dirty="0" smtClean="0"/>
          </a:p>
          <a:p>
            <a:pPr algn="r">
              <a:spcAft>
                <a:spcPts val="100"/>
              </a:spcAft>
            </a:pPr>
            <a:endParaRPr lang="en-US" sz="1100" b="1" i="1"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Photolithography and MEMS</a:t>
            </a:r>
            <a:endParaRPr lang="en-US" dirty="0"/>
          </a:p>
        </p:txBody>
      </p:sp>
      <p:sp>
        <p:nvSpPr>
          <p:cNvPr id="3" name="Content Placeholder 2"/>
          <p:cNvSpPr>
            <a:spLocks noGrp="1"/>
          </p:cNvSpPr>
          <p:nvPr>
            <p:ph sz="quarter" idx="1"/>
          </p:nvPr>
        </p:nvSpPr>
        <p:spPr>
          <a:xfrm>
            <a:off x="612648" y="4521200"/>
            <a:ext cx="8153400" cy="2057400"/>
          </a:xfrm>
        </p:spPr>
        <p:txBody>
          <a:bodyPr>
            <a:normAutofit/>
          </a:bodyPr>
          <a:lstStyle/>
          <a:p>
            <a:pPr>
              <a:lnSpc>
                <a:spcPct val="120000"/>
              </a:lnSpc>
              <a:buNone/>
            </a:pPr>
            <a:r>
              <a:rPr lang="en-US" sz="2400" dirty="0" smtClean="0"/>
              <a:t>This linkage assembly </a:t>
            </a:r>
            <a:r>
              <a:rPr lang="en-US" sz="2400" dirty="0" smtClean="0"/>
              <a:t>requires </a:t>
            </a:r>
            <a:r>
              <a:rPr lang="en-US" sz="2400" dirty="0" smtClean="0"/>
              <a:t>"at least" five layers.  </a:t>
            </a:r>
          </a:p>
          <a:p>
            <a:pPr indent="0">
              <a:lnSpc>
                <a:spcPct val="120000"/>
              </a:lnSpc>
              <a:buNone/>
            </a:pPr>
            <a:r>
              <a:rPr lang="en-US" sz="2400" dirty="0" smtClean="0">
                <a:solidFill>
                  <a:srgbClr val="002060"/>
                </a:solidFill>
              </a:rPr>
              <a:t>Can you see at least five layers?  </a:t>
            </a:r>
            <a:endParaRPr lang="en-US" sz="2400" dirty="0" smtClean="0">
              <a:solidFill>
                <a:srgbClr val="002060"/>
              </a:solidFill>
            </a:endParaRPr>
          </a:p>
          <a:p>
            <a:pPr indent="0">
              <a:lnSpc>
                <a:spcPct val="120000"/>
              </a:lnSpc>
              <a:buNone/>
            </a:pPr>
            <a:r>
              <a:rPr lang="en-US" sz="1800" i="1" dirty="0" smtClean="0"/>
              <a:t>(</a:t>
            </a:r>
            <a:r>
              <a:rPr lang="en-US" sz="1800" i="1" dirty="0" smtClean="0"/>
              <a:t>Hint:  In MEMS fabrication, some layers are removed completely leaving behind a void so that components can "float".)</a:t>
            </a:r>
            <a:endParaRPr lang="en-US" sz="1800" i="1" dirty="0"/>
          </a:p>
        </p:txBody>
      </p:sp>
      <p:pic>
        <p:nvPicPr>
          <p:cNvPr id="4" name="Picture 3" descr="linkage-assembly.jpg"/>
          <p:cNvPicPr>
            <a:picLocks noChangeAspect="1"/>
          </p:cNvPicPr>
          <p:nvPr>
            <p:custDataLst>
              <p:tags r:id="rId1"/>
            </p:custDataLst>
          </p:nvPr>
        </p:nvPicPr>
        <p:blipFill>
          <a:blip r:embed="rId5"/>
          <a:srcRect/>
          <a:stretch>
            <a:fillRect/>
          </a:stretch>
        </p:blipFill>
        <p:spPr bwMode="auto">
          <a:xfrm>
            <a:off x="3589338" y="1641475"/>
            <a:ext cx="3827462" cy="2570163"/>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1281113" y="3453638"/>
            <a:ext cx="2257425" cy="795089"/>
          </a:xfrm>
          <a:prstGeom prst="rect">
            <a:avLst/>
          </a:prstGeom>
          <a:noFill/>
          <a:ln w="9525">
            <a:noFill/>
            <a:miter lim="800000"/>
            <a:headEnd/>
            <a:tailEnd/>
          </a:ln>
        </p:spPr>
        <p:txBody>
          <a:bodyPr>
            <a:spAutoFit/>
          </a:bodyPr>
          <a:lstStyle/>
          <a:p>
            <a:pPr algn="r">
              <a:spcAft>
                <a:spcPts val="100"/>
              </a:spcAft>
            </a:pPr>
            <a:r>
              <a:rPr lang="en-US" sz="1100" b="1" i="1" dirty="0"/>
              <a:t>MEMS Linkage </a:t>
            </a:r>
            <a:r>
              <a:rPr lang="en-US" sz="1100" b="1" i="1" dirty="0" smtClean="0"/>
              <a:t>Assembly</a:t>
            </a:r>
          </a:p>
          <a:p>
            <a:pPr algn="r">
              <a:spcAft>
                <a:spcPts val="100"/>
              </a:spcAft>
            </a:pPr>
            <a:r>
              <a:rPr lang="en-US" sz="1100" i="1" dirty="0" smtClean="0"/>
              <a:t>[Linkage graphic courtesy of </a:t>
            </a:r>
            <a:r>
              <a:rPr lang="en-US" sz="1100" i="1" dirty="0" err="1" smtClean="0"/>
              <a:t>Khalil</a:t>
            </a:r>
            <a:r>
              <a:rPr lang="en-US" sz="1100" i="1" dirty="0" smtClean="0"/>
              <a:t> </a:t>
            </a:r>
            <a:r>
              <a:rPr lang="en-US" sz="1100" i="1" dirty="0" err="1" smtClean="0"/>
              <a:t>Najafi</a:t>
            </a:r>
            <a:r>
              <a:rPr lang="en-US" sz="1100" i="1" dirty="0" smtClean="0"/>
              <a:t>, University of Michigan]</a:t>
            </a:r>
            <a:endParaRPr lang="en-US" sz="1100" dirty="0" smtClean="0"/>
          </a:p>
          <a:p>
            <a:pPr algn="r">
              <a:spcAft>
                <a:spcPts val="100"/>
              </a:spcAft>
            </a:pPr>
            <a:endParaRPr lang="en-US" sz="1100" b="1" i="1"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 Photolithography Process</a:t>
            </a:r>
            <a:endParaRPr lang="en-US" dirty="0"/>
          </a:p>
        </p:txBody>
      </p:sp>
      <p:sp>
        <p:nvSpPr>
          <p:cNvPr id="3" name="Content Placeholder 2"/>
          <p:cNvSpPr>
            <a:spLocks noGrp="1"/>
          </p:cNvSpPr>
          <p:nvPr>
            <p:ph sz="quarter" idx="1"/>
          </p:nvPr>
        </p:nvSpPr>
        <p:spPr>
          <a:xfrm>
            <a:off x="612648" y="4597400"/>
            <a:ext cx="8153400" cy="1968500"/>
          </a:xfrm>
        </p:spPr>
        <p:txBody>
          <a:bodyPr>
            <a:normAutofit fontScale="70000" lnSpcReduction="20000"/>
          </a:bodyPr>
          <a:lstStyle/>
          <a:p>
            <a:pPr>
              <a:lnSpc>
                <a:spcPct val="120000"/>
              </a:lnSpc>
              <a:buNone/>
            </a:pPr>
            <a:r>
              <a:rPr lang="en-US" sz="3200" dirty="0" smtClean="0"/>
              <a:t>Photolithography transfers a pattern onto a wafer.  </a:t>
            </a:r>
          </a:p>
          <a:p>
            <a:pPr>
              <a:lnSpc>
                <a:spcPct val="120000"/>
              </a:lnSpc>
              <a:buClr>
                <a:schemeClr val="tx1"/>
              </a:buClr>
            </a:pPr>
            <a:r>
              <a:rPr lang="en-US" sz="3200" dirty="0" smtClean="0"/>
              <a:t>A light source is used to transfer an image on a mask to a substrate covered with a photosensitive material.  </a:t>
            </a:r>
          </a:p>
          <a:p>
            <a:pPr>
              <a:lnSpc>
                <a:spcPct val="120000"/>
              </a:lnSpc>
              <a:buClr>
                <a:schemeClr val="tx1"/>
              </a:buClr>
            </a:pPr>
            <a:r>
              <a:rPr lang="en-US" sz="3200" dirty="0" smtClean="0"/>
              <a:t>This same pattern is later transferred into another layer using a different process. </a:t>
            </a:r>
          </a:p>
          <a:p>
            <a:pPr>
              <a:buNone/>
            </a:pPr>
            <a:endParaRPr lang="en-US" dirty="0"/>
          </a:p>
        </p:txBody>
      </p:sp>
      <p:pic>
        <p:nvPicPr>
          <p:cNvPr id="4" name="Picture 3" descr="Photo_Process9_22.tif"/>
          <p:cNvPicPr>
            <a:picLocks noChangeAspect="1"/>
          </p:cNvPicPr>
          <p:nvPr>
            <p:custDataLst>
              <p:tags r:id="rId1"/>
            </p:custDataLst>
          </p:nvPr>
        </p:nvPicPr>
        <p:blipFill>
          <a:blip r:embed="rId4"/>
          <a:srcRect/>
          <a:stretch>
            <a:fillRect/>
          </a:stretch>
        </p:blipFill>
        <p:spPr bwMode="auto">
          <a:xfrm>
            <a:off x="2212975" y="1601788"/>
            <a:ext cx="4845050" cy="2849562"/>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Photolithography vs. Photography</a:t>
            </a:r>
            <a:endParaRPr lang="en-US" dirty="0"/>
          </a:p>
        </p:txBody>
      </p:sp>
      <p:sp>
        <p:nvSpPr>
          <p:cNvPr id="3" name="Content Placeholder 2"/>
          <p:cNvSpPr>
            <a:spLocks noGrp="1"/>
          </p:cNvSpPr>
          <p:nvPr>
            <p:ph sz="quarter" idx="1"/>
          </p:nvPr>
        </p:nvSpPr>
        <p:spPr>
          <a:xfrm>
            <a:off x="493118" y="1600200"/>
            <a:ext cx="5965952" cy="4955345"/>
          </a:xfrm>
        </p:spPr>
        <p:txBody>
          <a:bodyPr>
            <a:normAutofit fontScale="92500" lnSpcReduction="10000"/>
          </a:bodyPr>
          <a:lstStyle/>
          <a:p>
            <a:pPr marL="1588" indent="0" fontAlgn="auto">
              <a:lnSpc>
                <a:spcPct val="110000"/>
              </a:lnSpc>
              <a:spcBef>
                <a:spcPts val="0"/>
              </a:spcBef>
              <a:spcAft>
                <a:spcPts val="0"/>
              </a:spcAft>
              <a:buNone/>
              <a:defRPr/>
            </a:pPr>
            <a:r>
              <a:rPr lang="en-US" sz="2400" dirty="0" smtClean="0">
                <a:latin typeface="Arial"/>
              </a:rPr>
              <a:t>A twentieth century photographic process uses exposed film to create a patterned mask (negative).  In a dark room, the negative is placed between a light source and a photosensitive paper.  </a:t>
            </a:r>
          </a:p>
          <a:p>
            <a:pPr marL="508000" lvl="1" indent="-508000" fontAlgn="auto">
              <a:lnSpc>
                <a:spcPct val="110000"/>
              </a:lnSpc>
              <a:spcBef>
                <a:spcPts val="0"/>
              </a:spcBef>
              <a:spcAft>
                <a:spcPts val="0"/>
              </a:spcAft>
              <a:buFont typeface="Wingdings" pitchFamily="2" charset="2"/>
              <a:buChar char="v"/>
              <a:defRPr/>
            </a:pPr>
            <a:r>
              <a:rPr lang="en-US" sz="2400" dirty="0" smtClean="0">
                <a:latin typeface="Arial"/>
              </a:rPr>
              <a:t>The paper has been coated with a light-sensitive emulsion.  </a:t>
            </a:r>
          </a:p>
          <a:p>
            <a:pPr marL="508000" lvl="1" indent="-508000" fontAlgn="auto">
              <a:lnSpc>
                <a:spcPct val="110000"/>
              </a:lnSpc>
              <a:spcBef>
                <a:spcPts val="0"/>
              </a:spcBef>
              <a:spcAft>
                <a:spcPts val="0"/>
              </a:spcAft>
              <a:buFont typeface="Wingdings" pitchFamily="2" charset="2"/>
              <a:buChar char="v"/>
              <a:defRPr/>
            </a:pPr>
            <a:r>
              <a:rPr lang="en-US" sz="2400" dirty="0" smtClean="0">
                <a:latin typeface="Arial"/>
              </a:rPr>
              <a:t>The paper is exposed when the light travels through the negative.  </a:t>
            </a:r>
          </a:p>
          <a:p>
            <a:pPr marL="508000" lvl="1" indent="-508000" fontAlgn="auto">
              <a:lnSpc>
                <a:spcPct val="110000"/>
              </a:lnSpc>
              <a:spcBef>
                <a:spcPts val="0"/>
              </a:spcBef>
              <a:spcAft>
                <a:spcPts val="0"/>
              </a:spcAft>
              <a:buFont typeface="Wingdings" pitchFamily="2" charset="2"/>
              <a:buChar char="v"/>
              <a:defRPr/>
            </a:pPr>
            <a:r>
              <a:rPr lang="en-US" sz="2400" dirty="0" smtClean="0">
                <a:latin typeface="Arial"/>
              </a:rPr>
              <a:t>The exposed paper is placed in a liquid developer which chemically reacts with the emulsion, transferring the negative’s image to the photographic paper.  </a:t>
            </a:r>
            <a:r>
              <a:rPr lang="en-US" sz="1800" i="1" dirty="0" smtClean="0">
                <a:latin typeface="Arial"/>
              </a:rPr>
              <a:t>(see picture right)</a:t>
            </a:r>
            <a:r>
              <a:rPr lang="en-US" sz="2400" dirty="0" smtClean="0">
                <a:latin typeface="Arial"/>
              </a:rPr>
              <a:t> </a:t>
            </a:r>
          </a:p>
          <a:p>
            <a:pPr>
              <a:buNone/>
            </a:pPr>
            <a:endParaRPr lang="en-US" dirty="0"/>
          </a:p>
        </p:txBody>
      </p:sp>
      <p:pic>
        <p:nvPicPr>
          <p:cNvPr id="1027" name="Picture 3"/>
          <p:cNvPicPr>
            <a:picLocks noChangeAspect="1" noChangeArrowheads="1"/>
          </p:cNvPicPr>
          <p:nvPr/>
        </p:nvPicPr>
        <p:blipFill>
          <a:blip r:embed="rId3"/>
          <a:srcRect/>
          <a:stretch>
            <a:fillRect/>
          </a:stretch>
        </p:blipFill>
        <p:spPr bwMode="auto">
          <a:xfrm>
            <a:off x="6402926" y="1668781"/>
            <a:ext cx="2544127" cy="3643141"/>
          </a:xfrm>
          <a:prstGeom prst="rect">
            <a:avLst/>
          </a:prstGeom>
          <a:ln>
            <a:noFill/>
          </a:ln>
          <a:effectLst>
            <a:outerShdw blurRad="292100" dist="139700" dir="2700000" algn="tl" rotWithShape="0">
              <a:srgbClr val="333333">
                <a:alpha val="65000"/>
              </a:srgbClr>
            </a:outerShdw>
          </a:effectLst>
        </p:spPr>
      </p:pic>
      <p:sp>
        <p:nvSpPr>
          <p:cNvPr id="6" name="TextBox 5"/>
          <p:cNvSpPr txBox="1"/>
          <p:nvPr/>
        </p:nvSpPr>
        <p:spPr>
          <a:xfrm>
            <a:off x="6246055" y="5584875"/>
            <a:ext cx="2658794" cy="769441"/>
          </a:xfrm>
          <a:prstGeom prst="rect">
            <a:avLst/>
          </a:prstGeom>
          <a:noFill/>
        </p:spPr>
        <p:txBody>
          <a:bodyPr wrap="square" rtlCol="0">
            <a:spAutoFit/>
          </a:bodyPr>
          <a:lstStyle/>
          <a:p>
            <a:pPr algn="r"/>
            <a:r>
              <a:rPr lang="en-US" sz="1100" b="1" i="1" dirty="0" smtClean="0"/>
              <a:t>Photographer/Painter</a:t>
            </a:r>
            <a:r>
              <a:rPr lang="en-US" sz="1100" b="1" i="1" dirty="0" smtClean="0">
                <a:sym typeface="Wingdings" pitchFamily="2" charset="2"/>
              </a:rPr>
              <a:t>:  </a:t>
            </a:r>
            <a:r>
              <a:rPr lang="en-US" sz="1100" b="1" i="1" dirty="0" smtClean="0"/>
              <a:t>Jean-</a:t>
            </a:r>
            <a:r>
              <a:rPr lang="en-US" sz="1100" b="1" i="1" dirty="0" err="1" smtClean="0"/>
              <a:t>Pol</a:t>
            </a:r>
            <a:r>
              <a:rPr lang="en-US" sz="1100" b="1" i="1" dirty="0" smtClean="0"/>
              <a:t> </a:t>
            </a:r>
            <a:r>
              <a:rPr lang="en-US" sz="1100" b="1" i="1" dirty="0" err="1" smtClean="0"/>
              <a:t>Grandmont</a:t>
            </a:r>
            <a:r>
              <a:rPr lang="en-US" sz="1100" b="1" i="1" dirty="0" smtClean="0"/>
              <a:t>, shot and develop </a:t>
            </a:r>
          </a:p>
          <a:p>
            <a:pPr algn="r"/>
            <a:r>
              <a:rPr lang="en-US" sz="1100" b="1" i="1" dirty="0" smtClean="0"/>
              <a:t>(</a:t>
            </a:r>
            <a:r>
              <a:rPr lang="en-US" sz="1100" b="1" i="1" dirty="0" err="1" smtClean="0"/>
              <a:t>b&amp;W</a:t>
            </a:r>
            <a:r>
              <a:rPr lang="en-US" sz="1100" b="1" i="1" dirty="0" smtClean="0"/>
              <a:t>) and scanner</a:t>
            </a:r>
          </a:p>
          <a:p>
            <a:pPr algn="r"/>
            <a:r>
              <a:rPr lang="en-US" sz="1100" b="1" i="1" dirty="0" smtClean="0"/>
              <a:t>[Courtesy of Jean-</a:t>
            </a:r>
            <a:r>
              <a:rPr lang="en-US" sz="1100" b="1" i="1" dirty="0" err="1" smtClean="0"/>
              <a:t>PolGrandmont</a:t>
            </a:r>
            <a:r>
              <a:rPr lang="en-US" sz="1100" b="1" i="1" dirty="0" smtClean="0"/>
              <a:t>]</a:t>
            </a:r>
            <a:endParaRPr lang="en-US" sz="1100" b="1" i="1" dirty="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 of Photolithography Steps</a:t>
            </a:r>
            <a:endParaRPr lang="en-US" dirty="0"/>
          </a:p>
        </p:txBody>
      </p:sp>
      <p:sp>
        <p:nvSpPr>
          <p:cNvPr id="3" name="Content Placeholder 2"/>
          <p:cNvSpPr>
            <a:spLocks noGrp="1"/>
          </p:cNvSpPr>
          <p:nvPr>
            <p:ph sz="quarter" idx="1"/>
          </p:nvPr>
        </p:nvSpPr>
        <p:spPr>
          <a:xfrm>
            <a:off x="612648" y="1600200"/>
            <a:ext cx="5267452" cy="4495800"/>
          </a:xfrm>
        </p:spPr>
        <p:txBody>
          <a:bodyPr>
            <a:noAutofit/>
          </a:bodyPr>
          <a:lstStyle/>
          <a:p>
            <a:pPr marL="1588" indent="0">
              <a:lnSpc>
                <a:spcPct val="120000"/>
              </a:lnSpc>
              <a:buNone/>
              <a:defRPr/>
            </a:pPr>
            <a:r>
              <a:rPr lang="en-US" sz="2400" dirty="0" smtClean="0"/>
              <a:t>In the </a:t>
            </a:r>
            <a:r>
              <a:rPr lang="en-US" sz="2400" dirty="0" smtClean="0"/>
              <a:t>fabrication </a:t>
            </a:r>
            <a:r>
              <a:rPr lang="en-US" sz="2400" dirty="0" smtClean="0"/>
              <a:t>of </a:t>
            </a:r>
            <a:r>
              <a:rPr lang="en-US" sz="2400" dirty="0" smtClean="0"/>
              <a:t>MEMS, </a:t>
            </a:r>
            <a:r>
              <a:rPr lang="en-US" sz="2400" dirty="0" smtClean="0"/>
              <a:t>photolithography is used several </a:t>
            </a:r>
            <a:r>
              <a:rPr lang="en-US" sz="2400" dirty="0" smtClean="0"/>
              <a:t>times, </a:t>
            </a:r>
            <a:r>
              <a:rPr lang="en-US" sz="2400" dirty="0" smtClean="0"/>
              <a:t>any point in the process when a pattern needs to be defined.  </a:t>
            </a:r>
          </a:p>
          <a:p>
            <a:pPr>
              <a:lnSpc>
                <a:spcPct val="120000"/>
              </a:lnSpc>
              <a:buNone/>
              <a:defRPr/>
            </a:pPr>
            <a:endParaRPr lang="en-US" sz="600" dirty="0" smtClean="0"/>
          </a:p>
          <a:p>
            <a:pPr marL="1588" indent="0">
              <a:lnSpc>
                <a:spcPct val="120000"/>
              </a:lnSpc>
              <a:buNone/>
              <a:defRPr/>
            </a:pPr>
            <a:r>
              <a:rPr lang="en-US" sz="2400" dirty="0" smtClean="0"/>
              <a:t>This unit provides an overview of the three primary steps of the photolithography process:  </a:t>
            </a:r>
          </a:p>
          <a:p>
            <a:pPr marL="777240" lvl="1" indent="-457200">
              <a:buFont typeface="Wingdings" pitchFamily="2" charset="2"/>
              <a:buChar char="v"/>
              <a:defRPr/>
            </a:pPr>
            <a:r>
              <a:rPr lang="en-US" sz="2000" dirty="0" smtClean="0"/>
              <a:t>Coat</a:t>
            </a:r>
          </a:p>
          <a:p>
            <a:pPr marL="777240" lvl="1" indent="-457200">
              <a:buFont typeface="Wingdings" pitchFamily="2" charset="2"/>
              <a:buChar char="v"/>
              <a:defRPr/>
            </a:pPr>
            <a:r>
              <a:rPr lang="en-US" sz="2000" dirty="0" smtClean="0"/>
              <a:t>Expose</a:t>
            </a:r>
          </a:p>
          <a:p>
            <a:pPr marL="777240" lvl="1" indent="-457200">
              <a:buFont typeface="Wingdings" pitchFamily="2" charset="2"/>
              <a:buChar char="v"/>
              <a:defRPr/>
            </a:pPr>
            <a:r>
              <a:rPr lang="en-US" sz="2000" dirty="0" smtClean="0"/>
              <a:t>Develop</a:t>
            </a:r>
          </a:p>
          <a:p>
            <a:pPr>
              <a:buNone/>
            </a:pPr>
            <a:endParaRPr lang="en-US" sz="2000" dirty="0"/>
          </a:p>
        </p:txBody>
      </p:sp>
      <p:pic>
        <p:nvPicPr>
          <p:cNvPr id="4" name="Picture 4" descr="Photo_Steps_ver9_22.tif"/>
          <p:cNvPicPr>
            <a:picLocks noChangeAspect="1"/>
          </p:cNvPicPr>
          <p:nvPr>
            <p:custDataLst>
              <p:tags r:id="rId1"/>
            </p:custDataLst>
          </p:nvPr>
        </p:nvPicPr>
        <p:blipFill>
          <a:blip r:embed="rId4"/>
          <a:srcRect/>
          <a:stretch>
            <a:fillRect/>
          </a:stretch>
        </p:blipFill>
        <p:spPr bwMode="auto">
          <a:xfrm>
            <a:off x="6172200" y="1611313"/>
            <a:ext cx="2692211" cy="4611687"/>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Pattern Transfer</a:t>
            </a:r>
            <a:endParaRPr lang="en-US" dirty="0"/>
          </a:p>
        </p:txBody>
      </p:sp>
      <p:sp>
        <p:nvSpPr>
          <p:cNvPr id="3" name="Content Placeholder 2"/>
          <p:cNvSpPr>
            <a:spLocks noGrp="1"/>
          </p:cNvSpPr>
          <p:nvPr>
            <p:ph sz="quarter" idx="1"/>
          </p:nvPr>
        </p:nvSpPr>
        <p:spPr>
          <a:xfrm>
            <a:off x="612648" y="4318000"/>
            <a:ext cx="8315452" cy="2235200"/>
          </a:xfrm>
        </p:spPr>
        <p:txBody>
          <a:bodyPr>
            <a:noAutofit/>
          </a:bodyPr>
          <a:lstStyle/>
          <a:p>
            <a:pPr>
              <a:buNone/>
            </a:pPr>
            <a:r>
              <a:rPr lang="en-US" sz="2000" dirty="0" smtClean="0"/>
              <a:t>Each layer </a:t>
            </a:r>
            <a:r>
              <a:rPr lang="en-US" sz="2000" dirty="0" smtClean="0"/>
              <a:t>of </a:t>
            </a:r>
            <a:r>
              <a:rPr lang="en-US" sz="2000" dirty="0" smtClean="0"/>
              <a:t>a </a:t>
            </a:r>
            <a:r>
              <a:rPr lang="en-US" sz="2000" dirty="0" smtClean="0"/>
              <a:t>MEMS or microsystems device </a:t>
            </a:r>
            <a:r>
              <a:rPr lang="en-US" sz="2000" dirty="0" smtClean="0"/>
              <a:t>has a unique pattern.  </a:t>
            </a:r>
          </a:p>
          <a:p>
            <a:pPr>
              <a:buClr>
                <a:schemeClr val="tx1"/>
              </a:buClr>
            </a:pPr>
            <a:r>
              <a:rPr lang="en-US" sz="2000" dirty="0" smtClean="0"/>
              <a:t>Photolithography transfers this pattern from a mask to a photosensitive layer. </a:t>
            </a:r>
          </a:p>
          <a:p>
            <a:pPr>
              <a:buClr>
                <a:schemeClr val="tx1"/>
              </a:buClr>
            </a:pPr>
            <a:r>
              <a:rPr lang="en-US" sz="2000" dirty="0" smtClean="0"/>
              <a:t>Another process </a:t>
            </a:r>
            <a:r>
              <a:rPr lang="en-US" sz="2000" dirty="0" smtClean="0"/>
              <a:t>transfers </a:t>
            </a:r>
            <a:r>
              <a:rPr lang="en-US" sz="2000" dirty="0" smtClean="0"/>
              <a:t>the pattern from the photosensitive layer into an underlying layer.  </a:t>
            </a:r>
          </a:p>
          <a:p>
            <a:pPr>
              <a:buClr>
                <a:schemeClr val="tx1"/>
              </a:buClr>
            </a:pPr>
            <a:r>
              <a:rPr lang="en-US" sz="2000" dirty="0" smtClean="0"/>
              <a:t>After the pattern transfer, the resist is stripped (removed).</a:t>
            </a:r>
          </a:p>
        </p:txBody>
      </p:sp>
      <p:pic>
        <p:nvPicPr>
          <p:cNvPr id="4" name="Picture 3" descr="PhotoToEtch9_22.tif"/>
          <p:cNvPicPr>
            <a:picLocks noChangeAspect="1"/>
          </p:cNvPicPr>
          <p:nvPr>
            <p:custDataLst>
              <p:tags r:id="rId1"/>
            </p:custDataLst>
          </p:nvPr>
        </p:nvPicPr>
        <p:blipFill>
          <a:blip r:embed="rId5"/>
          <a:srcRect/>
          <a:stretch>
            <a:fillRect/>
          </a:stretch>
        </p:blipFill>
        <p:spPr bwMode="auto">
          <a:xfrm>
            <a:off x="1371599" y="1649414"/>
            <a:ext cx="4965701" cy="2459319"/>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6584951" y="1795463"/>
            <a:ext cx="1746250" cy="430887"/>
          </a:xfrm>
          <a:prstGeom prst="rect">
            <a:avLst/>
          </a:prstGeom>
          <a:noFill/>
          <a:ln w="9525">
            <a:noFill/>
            <a:miter lim="800000"/>
            <a:headEnd/>
            <a:tailEnd/>
          </a:ln>
        </p:spPr>
        <p:txBody>
          <a:bodyPr wrap="square">
            <a:spAutoFit/>
          </a:bodyPr>
          <a:lstStyle/>
          <a:p>
            <a:pPr>
              <a:spcAft>
                <a:spcPts val="100"/>
              </a:spcAft>
            </a:pPr>
            <a:r>
              <a:rPr lang="en-US" sz="1100" b="1" i="1" dirty="0"/>
              <a:t>Pattern Transfer to Underlying Layer</a:t>
            </a:r>
          </a:p>
        </p:txBody>
      </p:sp>
    </p:spTree>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HAPENAME" val="MainGraphic"/>
</p:tagLst>
</file>

<file path=ppt/tags/tag10.xml><?xml version="1.0" encoding="utf-8"?>
<p:tagLst xmlns:a="http://schemas.openxmlformats.org/drawingml/2006/main" xmlns:r="http://schemas.openxmlformats.org/officeDocument/2006/relationships" xmlns:p="http://schemas.openxmlformats.org/presentationml/2006/main">
  <p:tag name="SHAPENAME" val="MainGraphic"/>
</p:tagLst>
</file>

<file path=ppt/tags/tag11.xml><?xml version="1.0" encoding="utf-8"?>
<p:tagLst xmlns:a="http://schemas.openxmlformats.org/drawingml/2006/main" xmlns:r="http://schemas.openxmlformats.org/officeDocument/2006/relationships" xmlns:p="http://schemas.openxmlformats.org/presentationml/2006/main">
  <p:tag name="SHAPENAME" val="CaptionText"/>
</p:tagLst>
</file>

<file path=ppt/tags/tag12.xml><?xml version="1.0" encoding="utf-8"?>
<p:tagLst xmlns:a="http://schemas.openxmlformats.org/drawingml/2006/main" xmlns:r="http://schemas.openxmlformats.org/officeDocument/2006/relationships" xmlns:p="http://schemas.openxmlformats.org/presentationml/2006/main">
  <p:tag name="SHAPENAME" val="MainGraphic"/>
</p:tagLst>
</file>

<file path=ppt/tags/tag13.xml><?xml version="1.0" encoding="utf-8"?>
<p:tagLst xmlns:a="http://schemas.openxmlformats.org/drawingml/2006/main" xmlns:r="http://schemas.openxmlformats.org/officeDocument/2006/relationships" xmlns:p="http://schemas.openxmlformats.org/presentationml/2006/main">
  <p:tag name="SHAPENAME" val="MainGraphic"/>
</p:tagLst>
</file>

<file path=ppt/tags/tag14.xml><?xml version="1.0" encoding="utf-8"?>
<p:tagLst xmlns:a="http://schemas.openxmlformats.org/drawingml/2006/main" xmlns:r="http://schemas.openxmlformats.org/officeDocument/2006/relationships" xmlns:p="http://schemas.openxmlformats.org/presentationml/2006/main">
  <p:tag name="SHAPENAME" val="CaptionText"/>
</p:tagLst>
</file>

<file path=ppt/tags/tag15.xml><?xml version="1.0" encoding="utf-8"?>
<p:tagLst xmlns:a="http://schemas.openxmlformats.org/drawingml/2006/main" xmlns:r="http://schemas.openxmlformats.org/officeDocument/2006/relationships" xmlns:p="http://schemas.openxmlformats.org/presentationml/2006/main">
  <p:tag name="SHAPENAME" val="MainGraphic"/>
</p:tagLst>
</file>

<file path=ppt/tags/tag16.xml><?xml version="1.0" encoding="utf-8"?>
<p:tagLst xmlns:a="http://schemas.openxmlformats.org/drawingml/2006/main" xmlns:r="http://schemas.openxmlformats.org/officeDocument/2006/relationships" xmlns:p="http://schemas.openxmlformats.org/presentationml/2006/main">
  <p:tag name="SHAPENAME" val="CaptionText"/>
</p:tagLst>
</file>

<file path=ppt/tags/tag17.xml><?xml version="1.0" encoding="utf-8"?>
<p:tagLst xmlns:a="http://schemas.openxmlformats.org/drawingml/2006/main" xmlns:r="http://schemas.openxmlformats.org/officeDocument/2006/relationships" xmlns:p="http://schemas.openxmlformats.org/presentationml/2006/main">
  <p:tag name="SHAPENAME" val="MainGraphic"/>
</p:tagLst>
</file>

<file path=ppt/tags/tag18.xml><?xml version="1.0" encoding="utf-8"?>
<p:tagLst xmlns:a="http://schemas.openxmlformats.org/drawingml/2006/main" xmlns:r="http://schemas.openxmlformats.org/officeDocument/2006/relationships" xmlns:p="http://schemas.openxmlformats.org/presentationml/2006/main">
  <p:tag name="SHAPENAME" val="CaptionText"/>
</p:tagLst>
</file>

<file path=ppt/tags/tag19.xml><?xml version="1.0" encoding="utf-8"?>
<p:tagLst xmlns:a="http://schemas.openxmlformats.org/drawingml/2006/main" xmlns:r="http://schemas.openxmlformats.org/officeDocument/2006/relationships" xmlns:p="http://schemas.openxmlformats.org/presentationml/2006/main">
  <p:tag name="SHAPENAME" val="MainGraphic"/>
</p:tagLst>
</file>

<file path=ppt/tags/tag2.xml><?xml version="1.0" encoding="utf-8"?>
<p:tagLst xmlns:a="http://schemas.openxmlformats.org/drawingml/2006/main" xmlns:r="http://schemas.openxmlformats.org/officeDocument/2006/relationships" xmlns:p="http://schemas.openxmlformats.org/presentationml/2006/main">
  <p:tag name="SHAPENAME" val="CaptionText"/>
</p:tagLst>
</file>

<file path=ppt/tags/tag20.xml><?xml version="1.0" encoding="utf-8"?>
<p:tagLst xmlns:a="http://schemas.openxmlformats.org/drawingml/2006/main" xmlns:r="http://schemas.openxmlformats.org/officeDocument/2006/relationships" xmlns:p="http://schemas.openxmlformats.org/presentationml/2006/main">
  <p:tag name="SHAPENAME" val="CaptionText"/>
</p:tagLst>
</file>

<file path=ppt/tags/tag21.xml><?xml version="1.0" encoding="utf-8"?>
<p:tagLst xmlns:a="http://schemas.openxmlformats.org/drawingml/2006/main" xmlns:r="http://schemas.openxmlformats.org/officeDocument/2006/relationships" xmlns:p="http://schemas.openxmlformats.org/presentationml/2006/main">
  <p:tag name="SHAPENAME" val="MainGraphic"/>
</p:tagLst>
</file>

<file path=ppt/tags/tag22.xml><?xml version="1.0" encoding="utf-8"?>
<p:tagLst xmlns:a="http://schemas.openxmlformats.org/drawingml/2006/main" xmlns:r="http://schemas.openxmlformats.org/officeDocument/2006/relationships" xmlns:p="http://schemas.openxmlformats.org/presentationml/2006/main">
  <p:tag name="SHAPENAME" val="CaptionText"/>
</p:tagLst>
</file>

<file path=ppt/tags/tag23.xml><?xml version="1.0" encoding="utf-8"?>
<p:tagLst xmlns:a="http://schemas.openxmlformats.org/drawingml/2006/main" xmlns:r="http://schemas.openxmlformats.org/officeDocument/2006/relationships" xmlns:p="http://schemas.openxmlformats.org/presentationml/2006/main">
  <p:tag name="SHAPENAME" val="MainGraphic"/>
</p:tagLst>
</file>

<file path=ppt/tags/tag24.xml><?xml version="1.0" encoding="utf-8"?>
<p:tagLst xmlns:a="http://schemas.openxmlformats.org/drawingml/2006/main" xmlns:r="http://schemas.openxmlformats.org/officeDocument/2006/relationships" xmlns:p="http://schemas.openxmlformats.org/presentationml/2006/main">
  <p:tag name="SHAPENAME" val="CaptionText"/>
</p:tagLst>
</file>

<file path=ppt/tags/tag25.xml><?xml version="1.0" encoding="utf-8"?>
<p:tagLst xmlns:a="http://schemas.openxmlformats.org/drawingml/2006/main" xmlns:r="http://schemas.openxmlformats.org/officeDocument/2006/relationships" xmlns:p="http://schemas.openxmlformats.org/presentationml/2006/main">
  <p:tag name="SHAPENAME" val="MainGraphic"/>
</p:tagLst>
</file>

<file path=ppt/tags/tag26.xml><?xml version="1.0" encoding="utf-8"?>
<p:tagLst xmlns:a="http://schemas.openxmlformats.org/drawingml/2006/main" xmlns:r="http://schemas.openxmlformats.org/officeDocument/2006/relationships" xmlns:p="http://schemas.openxmlformats.org/presentationml/2006/main">
  <p:tag name="SHAPENAME" val="CaptionText"/>
</p:tagLst>
</file>

<file path=ppt/tags/tag27.xml><?xml version="1.0" encoding="utf-8"?>
<p:tagLst xmlns:a="http://schemas.openxmlformats.org/drawingml/2006/main" xmlns:r="http://schemas.openxmlformats.org/officeDocument/2006/relationships" xmlns:p="http://schemas.openxmlformats.org/presentationml/2006/main">
  <p:tag name="SHAPENAME" val="MainGraphic"/>
</p:tagLst>
</file>

<file path=ppt/tags/tag28.xml><?xml version="1.0" encoding="utf-8"?>
<p:tagLst xmlns:a="http://schemas.openxmlformats.org/drawingml/2006/main" xmlns:r="http://schemas.openxmlformats.org/officeDocument/2006/relationships" xmlns:p="http://schemas.openxmlformats.org/presentationml/2006/main">
  <p:tag name="SHAPENAME" val="MainGraphic"/>
</p:tagLst>
</file>

<file path=ppt/tags/tag29.xml><?xml version="1.0" encoding="utf-8"?>
<p:tagLst xmlns:a="http://schemas.openxmlformats.org/drawingml/2006/main" xmlns:r="http://schemas.openxmlformats.org/officeDocument/2006/relationships" xmlns:p="http://schemas.openxmlformats.org/presentationml/2006/main">
  <p:tag name="SHAPENAME" val="MainTextLeft"/>
</p:tagLst>
</file>

<file path=ppt/tags/tag3.xml><?xml version="1.0" encoding="utf-8"?>
<p:tagLst xmlns:a="http://schemas.openxmlformats.org/drawingml/2006/main" xmlns:r="http://schemas.openxmlformats.org/officeDocument/2006/relationships" xmlns:p="http://schemas.openxmlformats.org/presentationml/2006/main">
  <p:tag name="SHAPENAME" val="MainGraphic"/>
</p:tagLst>
</file>

<file path=ppt/tags/tag30.xml><?xml version="1.0" encoding="utf-8"?>
<p:tagLst xmlns:a="http://schemas.openxmlformats.org/drawingml/2006/main" xmlns:r="http://schemas.openxmlformats.org/officeDocument/2006/relationships" xmlns:p="http://schemas.openxmlformats.org/presentationml/2006/main">
  <p:tag name="SHAPENAME" val="MainGraphic"/>
</p:tagLst>
</file>

<file path=ppt/tags/tag31.xml><?xml version="1.0" encoding="utf-8"?>
<p:tagLst xmlns:a="http://schemas.openxmlformats.org/drawingml/2006/main" xmlns:r="http://schemas.openxmlformats.org/officeDocument/2006/relationships" xmlns:p="http://schemas.openxmlformats.org/presentationml/2006/main">
  <p:tag name="SHAPENAME" val="CaptionText"/>
</p:tagLst>
</file>

<file path=ppt/tags/tag32.xml><?xml version="1.0" encoding="utf-8"?>
<p:tagLst xmlns:a="http://schemas.openxmlformats.org/drawingml/2006/main" xmlns:r="http://schemas.openxmlformats.org/officeDocument/2006/relationships" xmlns:p="http://schemas.openxmlformats.org/presentationml/2006/main">
  <p:tag name="SHAPENAME" val="MainGraphic"/>
</p:tagLst>
</file>

<file path=ppt/tags/tag33.xml><?xml version="1.0" encoding="utf-8"?>
<p:tagLst xmlns:a="http://schemas.openxmlformats.org/drawingml/2006/main" xmlns:r="http://schemas.openxmlformats.org/officeDocument/2006/relationships" xmlns:p="http://schemas.openxmlformats.org/presentationml/2006/main">
  <p:tag name="SHAPENAME" val="MainGraphic"/>
</p:tagLst>
</file>

<file path=ppt/tags/tag34.xml><?xml version="1.0" encoding="utf-8"?>
<p:tagLst xmlns:a="http://schemas.openxmlformats.org/drawingml/2006/main" xmlns:r="http://schemas.openxmlformats.org/officeDocument/2006/relationships" xmlns:p="http://schemas.openxmlformats.org/presentationml/2006/main">
  <p:tag name="SHAPENAME" val="CaptionText"/>
</p:tagLst>
</file>

<file path=ppt/tags/tag35.xml><?xml version="1.0" encoding="utf-8"?>
<p:tagLst xmlns:a="http://schemas.openxmlformats.org/drawingml/2006/main" xmlns:r="http://schemas.openxmlformats.org/officeDocument/2006/relationships" xmlns:p="http://schemas.openxmlformats.org/presentationml/2006/main">
  <p:tag name="SHAPENAME" val="MainGraphic"/>
</p:tagLst>
</file>

<file path=ppt/tags/tag36.xml><?xml version="1.0" encoding="utf-8"?>
<p:tagLst xmlns:a="http://schemas.openxmlformats.org/drawingml/2006/main" xmlns:r="http://schemas.openxmlformats.org/officeDocument/2006/relationships" xmlns:p="http://schemas.openxmlformats.org/presentationml/2006/main">
  <p:tag name="SHAPENAME" val="CaptionText"/>
</p:tagLst>
</file>

<file path=ppt/tags/tag4.xml><?xml version="1.0" encoding="utf-8"?>
<p:tagLst xmlns:a="http://schemas.openxmlformats.org/drawingml/2006/main" xmlns:r="http://schemas.openxmlformats.org/officeDocument/2006/relationships" xmlns:p="http://schemas.openxmlformats.org/presentationml/2006/main">
  <p:tag name="SHAPENAME" val="CaptionText"/>
</p:tagLst>
</file>

<file path=ppt/tags/tag5.xml><?xml version="1.0" encoding="utf-8"?>
<p:tagLst xmlns:a="http://schemas.openxmlformats.org/drawingml/2006/main" xmlns:r="http://schemas.openxmlformats.org/officeDocument/2006/relationships" xmlns:p="http://schemas.openxmlformats.org/presentationml/2006/main">
  <p:tag name="SHAPENAME" val="MainGraphic"/>
</p:tagLst>
</file>

<file path=ppt/tags/tag6.xml><?xml version="1.0" encoding="utf-8"?>
<p:tagLst xmlns:a="http://schemas.openxmlformats.org/drawingml/2006/main" xmlns:r="http://schemas.openxmlformats.org/officeDocument/2006/relationships" xmlns:p="http://schemas.openxmlformats.org/presentationml/2006/main">
  <p:tag name="SHAPENAME" val="MainGraphic"/>
</p:tagLst>
</file>

<file path=ppt/tags/tag7.xml><?xml version="1.0" encoding="utf-8"?>
<p:tagLst xmlns:a="http://schemas.openxmlformats.org/drawingml/2006/main" xmlns:r="http://schemas.openxmlformats.org/officeDocument/2006/relationships" xmlns:p="http://schemas.openxmlformats.org/presentationml/2006/main">
  <p:tag name="SHAPENAME" val="MainGraphic"/>
</p:tagLst>
</file>

<file path=ppt/tags/tag8.xml><?xml version="1.0" encoding="utf-8"?>
<p:tagLst xmlns:a="http://schemas.openxmlformats.org/drawingml/2006/main" xmlns:r="http://schemas.openxmlformats.org/officeDocument/2006/relationships" xmlns:p="http://schemas.openxmlformats.org/presentationml/2006/main">
  <p:tag name="SHAPENAME" val="CaptionText"/>
</p:tagLst>
</file>

<file path=ppt/tags/tag9.xml><?xml version="1.0" encoding="utf-8"?>
<p:tagLst xmlns:a="http://schemas.openxmlformats.org/drawingml/2006/main" xmlns:r="http://schemas.openxmlformats.org/officeDocument/2006/relationships" xmlns:p="http://schemas.openxmlformats.org/presentationml/2006/main">
  <p:tag name="SHAPENAME" val="MainGraphic"/>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scme3">
  <a:themeElements>
    <a:clrScheme name="Custom 4">
      <a:dk1>
        <a:srgbClr val="8A3C12"/>
      </a:dk1>
      <a:lt1>
        <a:srgbClr val="FFF2CB"/>
      </a:lt1>
      <a:dk2>
        <a:srgbClr val="9A302F"/>
      </a:dk2>
      <a:lt2>
        <a:srgbClr val="D4D4D6"/>
      </a:lt2>
      <a:accent1>
        <a:srgbClr val="9A302F"/>
      </a:accent1>
      <a:accent2>
        <a:srgbClr val="FFD558"/>
      </a:accent2>
      <a:accent3>
        <a:srgbClr val="E66C7D"/>
      </a:accent3>
      <a:accent4>
        <a:srgbClr val="6BB76D"/>
      </a:accent4>
      <a:accent5>
        <a:srgbClr val="E88651"/>
      </a:accent5>
      <a:accent6>
        <a:srgbClr val="C64847"/>
      </a:accent6>
      <a:hlink>
        <a:srgbClr val="2F75FF"/>
      </a:hlink>
      <a:folHlink>
        <a:srgbClr val="680000"/>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scme3</Template>
  <TotalTime>240</TotalTime>
  <Words>3457</Words>
  <Application>Microsoft Macintosh PowerPoint</Application>
  <PresentationFormat>On-screen Show (4:3)</PresentationFormat>
  <Paragraphs>317</Paragraphs>
  <Slides>34</Slides>
  <Notes>34</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scme3</vt:lpstr>
      <vt:lpstr>Photolithography overview for Microsystems</vt:lpstr>
      <vt:lpstr>Unit Overview</vt:lpstr>
      <vt:lpstr>Objectives</vt:lpstr>
      <vt:lpstr>Photolithography and MEMS</vt:lpstr>
      <vt:lpstr>Photolithography and MEMS</vt:lpstr>
      <vt:lpstr>Introduction – Photolithography Process</vt:lpstr>
      <vt:lpstr>Photolithography vs. Photography</vt:lpstr>
      <vt:lpstr>Overview of Photolithography Steps</vt:lpstr>
      <vt:lpstr>Pattern Transfer</vt:lpstr>
      <vt:lpstr>Three Steps of Photolithography</vt:lpstr>
      <vt:lpstr>Coat Step:  Surface Conditioning</vt:lpstr>
      <vt:lpstr>Surface Conditioning</vt:lpstr>
      <vt:lpstr>Surface Conditioning</vt:lpstr>
      <vt:lpstr>Surface Conditioning Steps</vt:lpstr>
      <vt:lpstr>Photoresist (Resist)</vt:lpstr>
      <vt:lpstr>Coat Process</vt:lpstr>
      <vt:lpstr>Spin Coating</vt:lpstr>
      <vt:lpstr>Challenge Question</vt:lpstr>
      <vt:lpstr>Softbake</vt:lpstr>
      <vt:lpstr>Alignment</vt:lpstr>
      <vt:lpstr>Misalignment</vt:lpstr>
      <vt:lpstr>Mask vs. Reticle</vt:lpstr>
      <vt:lpstr>Align</vt:lpstr>
      <vt:lpstr>Expose</vt:lpstr>
      <vt:lpstr>Review Question</vt:lpstr>
      <vt:lpstr>Develop</vt:lpstr>
      <vt:lpstr>Develop</vt:lpstr>
      <vt:lpstr>Hardbake</vt:lpstr>
      <vt:lpstr>Inspect</vt:lpstr>
      <vt:lpstr>Inspect</vt:lpstr>
      <vt:lpstr>Let’s Think About It</vt:lpstr>
      <vt:lpstr>Summary</vt:lpstr>
      <vt:lpstr>Disclaimer</vt:lpstr>
      <vt:lpstr>Acknowledgements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mjwillis</dc:creator>
  <cp:lastModifiedBy>MJ Willis</cp:lastModifiedBy>
  <cp:revision>84</cp:revision>
  <dcterms:created xsi:type="dcterms:W3CDTF">2009-02-10T03:03:58Z</dcterms:created>
  <dcterms:modified xsi:type="dcterms:W3CDTF">2017-04-03T17:43:58Z</dcterms:modified>
</cp:coreProperties>
</file>