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7.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8.xml" ContentType="application/vnd.openxmlformats-officedocument.presentationml.tags+xml"/>
  <Override PartName="/ppt/notesSlides/notesSlide1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16.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17.xml" ContentType="application/vnd.openxmlformats-officedocument.presentationml.notesSlide+xml"/>
  <Override PartName="/ppt/tags/tag13.xml" ContentType="application/vnd.openxmlformats-officedocument.presentationml.tags+xml"/>
  <Override PartName="/ppt/notesSlides/notesSlide18.xml" ContentType="application/vnd.openxmlformats-officedocument.presentationml.notesSlide+xml"/>
  <Override PartName="/ppt/tags/tag14.xml" ContentType="application/vnd.openxmlformats-officedocument.presentationml.tags+xml"/>
  <Override PartName="/ppt/notesSlides/notesSlide19.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20.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21.xml" ContentType="application/vnd.openxmlformats-officedocument.presentationml.notesSlide+xml"/>
  <Override PartName="/ppt/tags/tag19.xml" ContentType="application/vnd.openxmlformats-officedocument.presentationml.tags+xml"/>
  <Override PartName="/ppt/notesSlides/notesSlide2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22.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1"/>
  </p:notesMasterIdLst>
  <p:handoutMasterIdLst>
    <p:handoutMasterId r:id="rId32"/>
  </p:handoutMasterIdLst>
  <p:sldIdLst>
    <p:sldId id="260" r:id="rId2"/>
    <p:sldId id="261" r:id="rId3"/>
    <p:sldId id="262" r:id="rId4"/>
    <p:sldId id="263" r:id="rId5"/>
    <p:sldId id="267" r:id="rId6"/>
    <p:sldId id="268" r:id="rId7"/>
    <p:sldId id="269" r:id="rId8"/>
    <p:sldId id="270" r:id="rId9"/>
    <p:sldId id="271" r:id="rId10"/>
    <p:sldId id="273" r:id="rId11"/>
    <p:sldId id="272" r:id="rId12"/>
    <p:sldId id="290" r:id="rId13"/>
    <p:sldId id="275" r:id="rId14"/>
    <p:sldId id="276" r:id="rId15"/>
    <p:sldId id="288" r:id="rId16"/>
    <p:sldId id="277" r:id="rId17"/>
    <p:sldId id="278" r:id="rId18"/>
    <p:sldId id="291" r:id="rId19"/>
    <p:sldId id="279" r:id="rId20"/>
    <p:sldId id="280" r:id="rId21"/>
    <p:sldId id="281" r:id="rId22"/>
    <p:sldId id="274" r:id="rId23"/>
    <p:sldId id="282" r:id="rId24"/>
    <p:sldId id="287" r:id="rId25"/>
    <p:sldId id="285" r:id="rId26"/>
    <p:sldId id="286" r:id="rId27"/>
    <p:sldId id="266" r:id="rId28"/>
    <p:sldId id="289" r:id="rId29"/>
    <p:sldId id="26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8" autoAdjust="0"/>
  </p:normalViewPr>
  <p:slideViewPr>
    <p:cSldViewPr snapToGrid="0">
      <p:cViewPr>
        <p:scale>
          <a:sx n="116" d="100"/>
          <a:sy n="116" d="100"/>
        </p:scale>
        <p:origin x="-2248" y="-125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8/15/17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29301365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BF19F-8D57-4DB4-B4C2-628EDCD0AA75}" type="datetimeFigureOut">
              <a:rPr lang="en-US" smtClean="0"/>
              <a:pPr/>
              <a:t>8/15/17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11456-05DC-4558-9296-21D949A545A1}" type="slidenum">
              <a:rPr lang="en-US" smtClean="0"/>
              <a:pPr/>
              <a:t>‹#›</a:t>
            </a:fld>
            <a:endParaRPr lang="en-US"/>
          </a:p>
        </p:txBody>
      </p:sp>
    </p:spTree>
    <p:extLst>
      <p:ext uri="{BB962C8B-B14F-4D97-AF65-F5344CB8AC3E}">
        <p14:creationId xmlns:p14="http://schemas.microsoft.com/office/powerpoint/2010/main" val="2054577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0" y="6044577"/>
            <a:ext cx="2369127" cy="730293"/>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
        <p:nvSpPr>
          <p:cNvPr id="3" name="TextBox 2"/>
          <p:cNvSpPr txBox="1"/>
          <p:nvPr userDrawn="1"/>
        </p:nvSpPr>
        <p:spPr>
          <a:xfrm>
            <a:off x="0" y="6596390"/>
            <a:ext cx="1165704" cy="261610"/>
          </a:xfrm>
          <a:prstGeom prst="rect">
            <a:avLst/>
          </a:prstGeom>
          <a:noFill/>
        </p:spPr>
        <p:txBody>
          <a:bodyPr wrap="none" rtlCol="0">
            <a:spAutoFit/>
          </a:bodyPr>
          <a:lstStyle/>
          <a:p>
            <a:r>
              <a:rPr lang="en-US" sz="1100" i="1" dirty="0" smtClean="0"/>
              <a:t>Revised 01/15/10</a:t>
            </a:r>
            <a:endParaRPr lang="en-US" sz="1100" i="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tx1"/>
        </a:buClr>
        <a:buSzPct val="75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4.jpeg"/><Relationship Id="rId1" Type="http://schemas.openxmlformats.org/officeDocument/2006/relationships/tags" Target="../tags/tag1.x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image" Target="../media/image8.jpeg"/><Relationship Id="rId1" Type="http://schemas.openxmlformats.org/officeDocument/2006/relationships/tags" Target="../tags/tag6.x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image" Target="../media/image10.jpeg"/><Relationship Id="rId1" Type="http://schemas.openxmlformats.org/officeDocument/2006/relationships/tags" Target="../tags/tag7.x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12.jpeg"/><Relationship Id="rId1" Type="http://schemas.openxmlformats.org/officeDocument/2006/relationships/tags" Target="../tags/tag8.x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6.xml"/><Relationship Id="rId5" Type="http://schemas.openxmlformats.org/officeDocument/2006/relationships/image" Target="../media/image13.jpeg"/><Relationship Id="rId1" Type="http://schemas.openxmlformats.org/officeDocument/2006/relationships/tags" Target="../tags/tag9.xml"/><Relationship Id="rId2" Type="http://schemas.openxmlformats.org/officeDocument/2006/relationships/tags" Target="../tags/tag10.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7.xml"/><Relationship Id="rId5" Type="http://schemas.openxmlformats.org/officeDocument/2006/relationships/image" Target="../media/image14.jpeg"/><Relationship Id="rId1" Type="http://schemas.openxmlformats.org/officeDocument/2006/relationships/tags" Target="../tags/tag11.xml"/><Relationship Id="rId2" Type="http://schemas.openxmlformats.org/officeDocument/2006/relationships/tags" Target="../tags/tag1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image" Target="../media/image15.jpeg"/><Relationship Id="rId1" Type="http://schemas.openxmlformats.org/officeDocument/2006/relationships/tags" Target="../tags/tag13.x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image" Target="../media/image16.jpeg"/><Relationship Id="rId1" Type="http://schemas.openxmlformats.org/officeDocument/2006/relationships/tags" Target="../tags/tag14.x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0.xml"/><Relationship Id="rId5" Type="http://schemas.openxmlformats.org/officeDocument/2006/relationships/image" Target="../media/image17.jpeg"/><Relationship Id="rId1" Type="http://schemas.openxmlformats.org/officeDocument/2006/relationships/tags" Target="../tags/tag15.xml"/><Relationship Id="rId2" Type="http://schemas.openxmlformats.org/officeDocument/2006/relationships/tags" Target="../tags/tag16.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1.xml"/><Relationship Id="rId5" Type="http://schemas.openxmlformats.org/officeDocument/2006/relationships/image" Target="../media/image18.jpeg"/><Relationship Id="rId1" Type="http://schemas.openxmlformats.org/officeDocument/2006/relationships/tags" Target="../tags/tag17.xml"/><Relationship Id="rId2" Type="http://schemas.openxmlformats.org/officeDocument/2006/relationships/tags" Target="../tags/tag1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image" Target="../media/image5.jpeg"/><Relationship Id="rId1" Type="http://schemas.openxmlformats.org/officeDocument/2006/relationships/tags" Target="../tags/tag19.x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3.xml"/><Relationship Id="rId5" Type="http://schemas.openxmlformats.org/officeDocument/2006/relationships/image" Target="../media/image19.jpeg"/><Relationship Id="rId1" Type="http://schemas.openxmlformats.org/officeDocument/2006/relationships/tags" Target="../tags/tag20.xml"/><Relationship Id="rId2" Type="http://schemas.openxmlformats.org/officeDocument/2006/relationships/tags" Target="../tags/tag21.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image" Target="../media/image22.jpeg"/><Relationship Id="rId1" Type="http://schemas.openxmlformats.org/officeDocument/2006/relationships/tags" Target="../tags/tag22.x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hyperlink" Target="http://www.scme-nm.org" TargetMode="External"/><Relationship Id="rId4" Type="http://schemas.openxmlformats.org/officeDocument/2006/relationships/hyperlink" Target="http://www.bio-link.org" TargetMode="External"/><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image" Target="../media/image5.jpeg"/><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8.xml"/><Relationship Id="rId5" Type="http://schemas.openxmlformats.org/officeDocument/2006/relationships/image" Target="../media/image6.jpeg"/><Relationship Id="rId1" Type="http://schemas.openxmlformats.org/officeDocument/2006/relationships/tags" Target="../tags/tag3.xml"/><Relationship Id="rId2" Type="http://schemas.openxmlformats.org/officeDocument/2006/relationships/tags" Target="../tags/tag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image" Target="../media/image7.jpeg"/><Relationship Id="rId1" Type="http://schemas.openxmlformats.org/officeDocument/2006/relationships/tags" Target="../tags/tag5.x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err="1" smtClean="0"/>
              <a:t>BioMems</a:t>
            </a:r>
            <a:r>
              <a:rPr lang="en-US" dirty="0" smtClean="0"/>
              <a:t> applications Overview</a:t>
            </a:r>
            <a:endParaRPr lang="en-US" dirty="0"/>
          </a:p>
        </p:txBody>
      </p:sp>
      <p:sp>
        <p:nvSpPr>
          <p:cNvPr id="5" name="Subtitle 4"/>
          <p:cNvSpPr>
            <a:spLocks noGrp="1"/>
          </p:cNvSpPr>
          <p:nvPr>
            <p:ph type="subTitle" idx="1"/>
          </p:nvPr>
        </p:nvSpPr>
        <p:spPr/>
        <p:txBody>
          <a:bodyPr/>
          <a:lstStyle/>
          <a:p>
            <a:r>
              <a:rPr lang="en-US" dirty="0" err="1" smtClean="0"/>
              <a:t>BioMEMS</a:t>
            </a:r>
            <a:r>
              <a:rPr lang="en-US" dirty="0" smtClean="0"/>
              <a:t> Applications Learning Module</a:t>
            </a:r>
            <a:endParaRPr lang="en-US" dirty="0"/>
          </a:p>
        </p:txBody>
      </p:sp>
      <p:sp>
        <p:nvSpPr>
          <p:cNvPr id="8" name="CaptionText"/>
          <p:cNvSpPr txBox="1">
            <a:spLocks noChangeArrowheads="1"/>
          </p:cNvSpPr>
          <p:nvPr>
            <p:custDataLst>
              <p:tags r:id="rId1"/>
            </p:custDataLst>
          </p:nvPr>
        </p:nvSpPr>
        <p:spPr bwMode="auto">
          <a:xfrm>
            <a:off x="1911928" y="5201920"/>
            <a:ext cx="6664036" cy="523220"/>
          </a:xfrm>
          <a:prstGeom prst="rect">
            <a:avLst/>
          </a:prstGeom>
          <a:noFill/>
          <a:ln w="9525" algn="ctr">
            <a:noFill/>
            <a:miter lim="800000"/>
            <a:headEnd/>
            <a:tailEnd/>
          </a:ln>
        </p:spPr>
        <p:txBody>
          <a:bodyPr wrap="square">
            <a:spAutoFit/>
          </a:bodyPr>
          <a:lstStyle/>
          <a:p>
            <a:pPr algn="ctr"/>
            <a:r>
              <a:rPr lang="en-US" sz="1400" b="1" i="1" dirty="0" smtClean="0"/>
              <a:t>Biochip slide for testing protein arrays </a:t>
            </a:r>
            <a:endParaRPr lang="en-US" sz="1400" b="1" dirty="0" smtClean="0"/>
          </a:p>
          <a:p>
            <a:pPr algn="ctr"/>
            <a:r>
              <a:rPr lang="en-US" sz="1400" b="1" i="1" dirty="0" smtClean="0"/>
              <a:t>[Image courtesy of Argonne National Laboratories]</a:t>
            </a:r>
            <a:endParaRPr lang="en-US" sz="1400" b="1" dirty="0"/>
          </a:p>
        </p:txBody>
      </p:sp>
      <p:pic>
        <p:nvPicPr>
          <p:cNvPr id="6" name="Picture 5" descr="biochip-title.jpg"/>
          <p:cNvPicPr>
            <a:picLocks noChangeAspect="1"/>
          </p:cNvPicPr>
          <p:nvPr/>
        </p:nvPicPr>
        <p:blipFill>
          <a:blip r:embed="rId4"/>
          <a:stretch>
            <a:fillRect/>
          </a:stretch>
        </p:blipFill>
        <p:spPr>
          <a:xfrm>
            <a:off x="3021546" y="2500191"/>
            <a:ext cx="3878018" cy="257057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Externally Connected bioMEMS </a:t>
            </a:r>
            <a:endParaRPr lang="en-US" dirty="0"/>
          </a:p>
        </p:txBody>
      </p:sp>
      <p:sp>
        <p:nvSpPr>
          <p:cNvPr id="3" name="Content Placeholder 2"/>
          <p:cNvSpPr>
            <a:spLocks noGrp="1"/>
          </p:cNvSpPr>
          <p:nvPr>
            <p:ph sz="quarter" idx="1"/>
          </p:nvPr>
        </p:nvSpPr>
        <p:spPr>
          <a:xfrm>
            <a:off x="584939" y="4391890"/>
            <a:ext cx="8153400" cy="2286000"/>
          </a:xfrm>
        </p:spPr>
        <p:txBody>
          <a:bodyPr>
            <a:normAutofit/>
          </a:bodyPr>
          <a:lstStyle/>
          <a:p>
            <a:pPr marL="342900" indent="-342900">
              <a:spcBef>
                <a:spcPts val="400"/>
              </a:spcBef>
              <a:buClr>
                <a:schemeClr val="tx1"/>
              </a:buClr>
              <a:buSzPct val="70000"/>
            </a:pPr>
            <a:r>
              <a:rPr lang="en-US" sz="1800" dirty="0" smtClean="0"/>
              <a:t>The </a:t>
            </a:r>
            <a:r>
              <a:rPr lang="en-US" sz="1800" dirty="0" err="1" smtClean="0"/>
              <a:t>MiniMed</a:t>
            </a:r>
            <a:r>
              <a:rPr lang="en-US" sz="1800" dirty="0" smtClean="0"/>
              <a:t> system </a:t>
            </a:r>
            <a:r>
              <a:rPr lang="en-US" sz="1800" i="1" dirty="0" smtClean="0"/>
              <a:t>(shown above)</a:t>
            </a:r>
            <a:r>
              <a:rPr lang="en-US" sz="1800" dirty="0" smtClean="0"/>
              <a:t> uses an in vivo glucose sensor that transmits its results to a micropump that delivers insulin continuously to the body</a:t>
            </a:r>
          </a:p>
          <a:p>
            <a:pPr marL="342900" indent="-342900">
              <a:spcBef>
                <a:spcPts val="400"/>
              </a:spcBef>
              <a:buClr>
                <a:schemeClr val="tx1"/>
              </a:buClr>
              <a:buSzPct val="70000"/>
            </a:pPr>
            <a:r>
              <a:rPr lang="en-US" sz="1800" dirty="0" smtClean="0"/>
              <a:t>The One Touch© </a:t>
            </a:r>
            <a:r>
              <a:rPr lang="en-US" sz="1800" dirty="0" err="1" smtClean="0"/>
              <a:t>Ping</a:t>
            </a:r>
            <a:r>
              <a:rPr lang="en-US" sz="1800" baseline="30000" dirty="0" err="1" smtClean="0"/>
              <a:t>TM</a:t>
            </a:r>
            <a:r>
              <a:rPr lang="en-US" sz="1800" dirty="0" smtClean="0"/>
              <a:t> uses skin sensors to measure blood sugar without a poke or a prick.  </a:t>
            </a:r>
          </a:p>
          <a:p>
            <a:pPr marL="342900" indent="-342900">
              <a:spcBef>
                <a:spcPts val="400"/>
              </a:spcBef>
              <a:buClr>
                <a:schemeClr val="tx1"/>
              </a:buClr>
              <a:buSzPct val="70000"/>
            </a:pPr>
            <a:r>
              <a:rPr lang="en-US" sz="1800" dirty="0" err="1" smtClean="0"/>
              <a:t>GlucoDay</a:t>
            </a:r>
            <a:r>
              <a:rPr lang="en-US" sz="1800" dirty="0" smtClean="0"/>
              <a:t>® S consists of a micro-pump and a microfiber biosensor inserted under the skin. </a:t>
            </a:r>
          </a:p>
        </p:txBody>
      </p:sp>
      <p:sp>
        <p:nvSpPr>
          <p:cNvPr id="5" name="CaptionText"/>
          <p:cNvSpPr txBox="1">
            <a:spLocks noChangeArrowheads="1"/>
          </p:cNvSpPr>
          <p:nvPr>
            <p:custDataLst>
              <p:tags r:id="rId1"/>
            </p:custDataLst>
          </p:nvPr>
        </p:nvSpPr>
        <p:spPr bwMode="auto">
          <a:xfrm>
            <a:off x="3994814" y="3114426"/>
            <a:ext cx="2524125" cy="1169551"/>
          </a:xfrm>
          <a:prstGeom prst="rect">
            <a:avLst/>
          </a:prstGeom>
          <a:noFill/>
          <a:ln w="9525" algn="ctr">
            <a:noFill/>
            <a:miter lim="800000"/>
            <a:headEnd/>
            <a:tailEnd/>
          </a:ln>
        </p:spPr>
        <p:txBody>
          <a:bodyPr>
            <a:spAutoFit/>
          </a:bodyPr>
          <a:lstStyle/>
          <a:p>
            <a:r>
              <a:rPr lang="en-US" sz="1400" b="1" i="1" dirty="0" err="1" smtClean="0"/>
              <a:t>MiniMed</a:t>
            </a:r>
            <a:r>
              <a:rPr lang="en-US" sz="1400" b="1" i="1" dirty="0" smtClean="0"/>
              <a:t> Paradigm[R] 522 insulin pump, with </a:t>
            </a:r>
            <a:r>
              <a:rPr lang="en-US" sz="1400" b="1" i="1" dirty="0" err="1" smtClean="0"/>
              <a:t>MiniLink</a:t>
            </a:r>
            <a:r>
              <a:rPr lang="en-US" sz="1400" b="1" i="1" baseline="30000" dirty="0" err="1" smtClean="0"/>
              <a:t>TM</a:t>
            </a:r>
            <a:r>
              <a:rPr lang="en-US" sz="1400" b="1" i="1" dirty="0" smtClean="0"/>
              <a:t> transmitter and infusion set. [Printed with permission from Medtronic Diabetes]</a:t>
            </a:r>
            <a:endParaRPr lang="en-US" sz="1400" b="1" dirty="0"/>
          </a:p>
        </p:txBody>
      </p:sp>
      <p:pic>
        <p:nvPicPr>
          <p:cNvPr id="2050" name="Picture 2" descr="1174346717956"/>
          <p:cNvPicPr>
            <a:picLocks noChangeAspect="1" noChangeArrowheads="1"/>
          </p:cNvPicPr>
          <p:nvPr/>
        </p:nvPicPr>
        <p:blipFill>
          <a:blip r:embed="rId4" cstate="print"/>
          <a:srcRect/>
          <a:stretch>
            <a:fillRect/>
          </a:stretch>
        </p:blipFill>
        <p:spPr bwMode="auto">
          <a:xfrm>
            <a:off x="1293389" y="2174301"/>
            <a:ext cx="2498725" cy="2030413"/>
          </a:xfrm>
          <a:prstGeom prst="rect">
            <a:avLst/>
          </a:prstGeom>
          <a:ln>
            <a:solidFill>
              <a:schemeClr val="tx1"/>
            </a:solidFill>
          </a:ln>
          <a:effectLst>
            <a:outerShdw blurRad="292100" dist="139700" dir="2700000" algn="tl" rotWithShape="0">
              <a:srgbClr val="333333">
                <a:alpha val="65000"/>
              </a:srgbClr>
            </a:outerShdw>
          </a:effectLst>
        </p:spPr>
      </p:pic>
      <p:sp>
        <p:nvSpPr>
          <p:cNvPr id="6" name="TextBox 5"/>
          <p:cNvSpPr txBox="1"/>
          <p:nvPr/>
        </p:nvSpPr>
        <p:spPr>
          <a:xfrm>
            <a:off x="1801091" y="1634835"/>
            <a:ext cx="6138219" cy="461665"/>
          </a:xfrm>
          <a:prstGeom prst="rect">
            <a:avLst/>
          </a:prstGeom>
          <a:noFill/>
        </p:spPr>
        <p:txBody>
          <a:bodyPr wrap="none" rtlCol="0">
            <a:spAutoFit/>
          </a:bodyPr>
          <a:lstStyle/>
          <a:p>
            <a:r>
              <a:rPr lang="en-US" sz="2400" b="1" dirty="0" smtClean="0">
                <a:latin typeface="Arial" pitchFamily="34" charset="0"/>
                <a:cs typeface="Arial" pitchFamily="34" charset="0"/>
              </a:rPr>
              <a:t>Glucometers and Drug Delivery Systems</a:t>
            </a:r>
            <a:endParaRPr lang="en-US" sz="2400" b="1" dirty="0">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Implantable bioMEMS</a:t>
            </a:r>
            <a:endParaRPr lang="en-US" dirty="0"/>
          </a:p>
        </p:txBody>
      </p:sp>
      <p:sp>
        <p:nvSpPr>
          <p:cNvPr id="3" name="Content Placeholder 2"/>
          <p:cNvSpPr>
            <a:spLocks noGrp="1"/>
          </p:cNvSpPr>
          <p:nvPr>
            <p:ph sz="quarter" idx="1"/>
          </p:nvPr>
        </p:nvSpPr>
        <p:spPr>
          <a:xfrm>
            <a:off x="612648" y="1600200"/>
            <a:ext cx="8153400" cy="1627909"/>
          </a:xfrm>
        </p:spPr>
        <p:txBody>
          <a:bodyPr>
            <a:normAutofit fontScale="70000" lnSpcReduction="20000"/>
          </a:bodyPr>
          <a:lstStyle/>
          <a:p>
            <a:pPr marL="0" indent="0">
              <a:lnSpc>
                <a:spcPct val="120000"/>
              </a:lnSpc>
              <a:spcBef>
                <a:spcPts val="0"/>
              </a:spcBef>
              <a:buNone/>
            </a:pPr>
            <a:r>
              <a:rPr lang="en-US" dirty="0" smtClean="0"/>
              <a:t>The third category of sensor is the fully implanted device.  This area of bioMEMS has numerous possibilities, but few of these devices have made it to market.  Implantable bioMEMS that have been on the market for years are defibrillators and pacemakers </a:t>
            </a:r>
            <a:r>
              <a:rPr lang="en-US" i="1" dirty="0" smtClean="0"/>
              <a:t>(see graphics below).</a:t>
            </a:r>
            <a:endParaRPr lang="en-US" dirty="0" smtClean="0"/>
          </a:p>
          <a:p>
            <a:pPr marL="0" indent="0">
              <a:buNone/>
            </a:pPr>
            <a:endParaRPr lang="en-US" dirty="0"/>
          </a:p>
        </p:txBody>
      </p:sp>
      <p:pic>
        <p:nvPicPr>
          <p:cNvPr id="4" name="Picture 3" descr="defib-pacer.jpg"/>
          <p:cNvPicPr>
            <a:picLocks noChangeAspect="1"/>
          </p:cNvPicPr>
          <p:nvPr/>
        </p:nvPicPr>
        <p:blipFill>
          <a:blip r:embed="rId3"/>
          <a:stretch>
            <a:fillRect/>
          </a:stretch>
        </p:blipFill>
        <p:spPr>
          <a:xfrm>
            <a:off x="942109" y="3393931"/>
            <a:ext cx="4572000" cy="2924175"/>
          </a:xfrm>
          <a:prstGeom prst="rect">
            <a:avLst/>
          </a:prstGeom>
          <a:ln>
            <a:solidFill>
              <a:schemeClr val="accent1"/>
            </a:solidFill>
          </a:ln>
          <a:effectLst>
            <a:outerShdw blurRad="292100" dist="139700" dir="2700000" algn="tl" rotWithShape="0">
              <a:srgbClr val="333333">
                <a:alpha val="65000"/>
              </a:srgbClr>
            </a:outerShdw>
          </a:effectLst>
        </p:spPr>
      </p:pic>
      <p:sp>
        <p:nvSpPr>
          <p:cNvPr id="40961" name="Rectangle 1"/>
          <p:cNvSpPr>
            <a:spLocks noChangeArrowheads="1"/>
          </p:cNvSpPr>
          <p:nvPr/>
        </p:nvSpPr>
        <p:spPr bwMode="auto">
          <a:xfrm>
            <a:off x="5832764" y="3402421"/>
            <a:ext cx="2978727" cy="24622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Arial" pitchFamily="34" charset="0"/>
                <a:ea typeface="Times New Roman" pitchFamily="18" charset="0"/>
              </a:rPr>
              <a:t>(Left)  Implantable Defibrillator (used to control dangerous irregular heartbeats)</a:t>
            </a:r>
            <a:endParaRPr kumimoji="0" lang="en-US" sz="1400" b="1"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Arial" pitchFamily="34" charset="0"/>
                <a:ea typeface="Times New Roman" pitchFamily="18" charset="0"/>
              </a:rPr>
              <a:t>(Right)  Implantable Pacemaker (used to control less-dangerous irregular heartbeats or to beat the heart in cases of second and third-degree heart block)</a:t>
            </a:r>
            <a:endParaRPr kumimoji="0" lang="en-US" sz="1400" b="1"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Arial" pitchFamily="34" charset="0"/>
                <a:ea typeface="Times New Roman" pitchFamily="18" charset="0"/>
              </a:rPr>
              <a:t>[Courtesy of National Heart Lung and Blood Institute – National Institute of Health]</a:t>
            </a:r>
            <a:endParaRPr kumimoji="0" lang="en-US" sz="1400" b="1"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Implantable bioMEMS</a:t>
            </a:r>
            <a:endParaRPr lang="en-US" dirty="0"/>
          </a:p>
        </p:txBody>
      </p:sp>
      <p:sp>
        <p:nvSpPr>
          <p:cNvPr id="3" name="Content Placeholder 2"/>
          <p:cNvSpPr>
            <a:spLocks noGrp="1"/>
          </p:cNvSpPr>
          <p:nvPr>
            <p:ph sz="quarter" idx="1"/>
          </p:nvPr>
        </p:nvSpPr>
        <p:spPr>
          <a:xfrm>
            <a:off x="612648" y="1600200"/>
            <a:ext cx="8153400" cy="4911436"/>
          </a:xfrm>
        </p:spPr>
        <p:txBody>
          <a:bodyPr>
            <a:normAutofit/>
          </a:bodyPr>
          <a:lstStyle/>
          <a:p>
            <a:pPr marL="0" indent="0">
              <a:buNone/>
            </a:pPr>
            <a:r>
              <a:rPr lang="en-US" sz="2400" dirty="0" smtClean="0"/>
              <a:t>Other emerging applications for implantable devices include the following:</a:t>
            </a:r>
          </a:p>
          <a:p>
            <a:pPr marL="514350" indent="-514350"/>
            <a:r>
              <a:rPr lang="en-US" sz="2400" dirty="0" smtClean="0"/>
              <a:t>Neural implants</a:t>
            </a:r>
          </a:p>
          <a:p>
            <a:pPr marL="514350" indent="-514350"/>
            <a:r>
              <a:rPr lang="en-US" sz="2400" dirty="0" smtClean="0"/>
              <a:t>Spinal cord stimulators to treat intractable pain and spasticity. </a:t>
            </a:r>
          </a:p>
          <a:p>
            <a:pPr marL="514350" indent="-514350"/>
            <a:r>
              <a:rPr lang="en-US" sz="2400" dirty="0" smtClean="0"/>
              <a:t>Pressure sensors for cardiovascular monitoring, glaucoma monitoring, and monitoring of intracranial pressure</a:t>
            </a:r>
          </a:p>
          <a:p>
            <a:pPr marL="0" indent="0">
              <a:buNone/>
            </a:pPr>
            <a:r>
              <a:rPr lang="en-US" sz="2400" dirty="0" smtClean="0"/>
              <a:t>It may take years for more of these devices to get FDA approval due to the regulations for proof of concept to prototype to FDA approval. </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Biological Molecules Sensors</a:t>
            </a:r>
            <a:endParaRPr lang="en-US" dirty="0"/>
          </a:p>
        </p:txBody>
      </p:sp>
      <p:sp>
        <p:nvSpPr>
          <p:cNvPr id="3" name="Content Placeholder 2"/>
          <p:cNvSpPr>
            <a:spLocks noGrp="1"/>
          </p:cNvSpPr>
          <p:nvPr>
            <p:ph sz="quarter" idx="1"/>
          </p:nvPr>
        </p:nvSpPr>
        <p:spPr>
          <a:xfrm>
            <a:off x="543378" y="4038255"/>
            <a:ext cx="8500872" cy="2636520"/>
          </a:xfrm>
        </p:spPr>
        <p:txBody>
          <a:bodyPr>
            <a:normAutofit/>
          </a:bodyPr>
          <a:lstStyle/>
          <a:p>
            <a:pPr marL="0" indent="0">
              <a:lnSpc>
                <a:spcPct val="120000"/>
              </a:lnSpc>
              <a:buNone/>
            </a:pPr>
            <a:r>
              <a:rPr lang="en-US" sz="2000" dirty="0" smtClean="0"/>
              <a:t>Biological molecules have the ability to detect and recognize other biomolecules. This characteristic has enabled the development of biosensors that detect, capture and analyze specific analytes.</a:t>
            </a:r>
          </a:p>
          <a:p>
            <a:pPr marL="0" indent="0">
              <a:lnSpc>
                <a:spcPct val="120000"/>
              </a:lnSpc>
              <a:buNone/>
            </a:pPr>
            <a:r>
              <a:rPr lang="en-US" sz="2000" dirty="0" smtClean="0"/>
              <a:t>An example - The home pregnancy test kit that employs antibodies as biosensors</a:t>
            </a:r>
            <a:r>
              <a:rPr lang="en-US" sz="2000" i="1" dirty="0" smtClean="0"/>
              <a:t>.</a:t>
            </a:r>
            <a:r>
              <a:rPr lang="en-US" sz="2000" dirty="0" smtClean="0"/>
              <a:t> The antibodies have an attached reporter group which detects a protein produced during pregnancy and present in the urine.</a:t>
            </a:r>
            <a:endParaRPr lang="en-US" sz="2000" dirty="0"/>
          </a:p>
        </p:txBody>
      </p:sp>
      <p:sp>
        <p:nvSpPr>
          <p:cNvPr id="4" name="CaptionText"/>
          <p:cNvSpPr txBox="1">
            <a:spLocks noChangeArrowheads="1"/>
          </p:cNvSpPr>
          <p:nvPr>
            <p:custDataLst>
              <p:tags r:id="rId1"/>
            </p:custDataLst>
          </p:nvPr>
        </p:nvSpPr>
        <p:spPr bwMode="auto">
          <a:xfrm>
            <a:off x="602297" y="1644333"/>
            <a:ext cx="1833563" cy="584775"/>
          </a:xfrm>
          <a:prstGeom prst="rect">
            <a:avLst/>
          </a:prstGeom>
          <a:noFill/>
          <a:ln w="9525" algn="ctr">
            <a:noFill/>
            <a:miter lim="800000"/>
            <a:headEnd/>
            <a:tailEnd/>
          </a:ln>
        </p:spPr>
        <p:txBody>
          <a:bodyPr>
            <a:spAutoFit/>
          </a:bodyPr>
          <a:lstStyle/>
          <a:p>
            <a:pPr algn="r">
              <a:spcBef>
                <a:spcPct val="0"/>
              </a:spcBef>
              <a:spcAft>
                <a:spcPts val="100"/>
              </a:spcAft>
            </a:pPr>
            <a:r>
              <a:rPr lang="en-US" sz="1600" b="1" i="1" dirty="0">
                <a:solidFill>
                  <a:srgbClr val="A50021"/>
                </a:solidFill>
              </a:rPr>
              <a:t>Home </a:t>
            </a:r>
            <a:r>
              <a:rPr lang="en-US" sz="1600" b="1" i="1" dirty="0"/>
              <a:t>Pregnancy</a:t>
            </a:r>
            <a:r>
              <a:rPr lang="en-US" sz="1600" b="1" i="1" dirty="0">
                <a:solidFill>
                  <a:srgbClr val="A50021"/>
                </a:solidFill>
              </a:rPr>
              <a:t> Test</a:t>
            </a:r>
          </a:p>
        </p:txBody>
      </p:sp>
      <p:pic>
        <p:nvPicPr>
          <p:cNvPr id="5" name="Picture 8" descr="Preg_Test_DiagramF9_05"/>
          <p:cNvPicPr>
            <a:picLocks noChangeAspect="1" noChangeArrowheads="1"/>
          </p:cNvPicPr>
          <p:nvPr/>
        </p:nvPicPr>
        <p:blipFill>
          <a:blip r:embed="rId4"/>
          <a:srcRect/>
          <a:stretch>
            <a:fillRect/>
          </a:stretch>
        </p:blipFill>
        <p:spPr bwMode="auto">
          <a:xfrm>
            <a:off x="2593571" y="1644333"/>
            <a:ext cx="5662064" cy="230899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Glucometer</a:t>
            </a:r>
            <a:endParaRPr lang="en-US" dirty="0"/>
          </a:p>
        </p:txBody>
      </p:sp>
      <p:sp>
        <p:nvSpPr>
          <p:cNvPr id="3" name="Content Placeholder 2"/>
          <p:cNvSpPr>
            <a:spLocks noGrp="1"/>
          </p:cNvSpPr>
          <p:nvPr>
            <p:ph sz="quarter" idx="1"/>
          </p:nvPr>
        </p:nvSpPr>
        <p:spPr>
          <a:xfrm>
            <a:off x="580610" y="4433455"/>
            <a:ext cx="8226552" cy="2424545"/>
          </a:xfrm>
        </p:spPr>
        <p:txBody>
          <a:bodyPr>
            <a:normAutofit/>
          </a:bodyPr>
          <a:lstStyle/>
          <a:p>
            <a:pPr marL="0" indent="0">
              <a:buNone/>
            </a:pPr>
            <a:r>
              <a:rPr lang="en-US" sz="2000" dirty="0" smtClean="0"/>
              <a:t>The glucometer is a diagnostic biosensor that monitors blood glucose levels of diabetics from a single drop of blood.</a:t>
            </a:r>
          </a:p>
          <a:p>
            <a:pPr marL="0" indent="0">
              <a:buNone/>
            </a:pPr>
            <a:r>
              <a:rPr lang="en-US" sz="2000" dirty="0" smtClean="0"/>
              <a:t>It contains a strip impregnated with enzymes that react with glucose, and an electrode which tracks chemical changes through fluctuations in current.</a:t>
            </a:r>
          </a:p>
          <a:p>
            <a:pPr>
              <a:buNone/>
            </a:pPr>
            <a:endParaRPr lang="en-US" sz="2000" dirty="0"/>
          </a:p>
        </p:txBody>
      </p:sp>
      <p:sp>
        <p:nvSpPr>
          <p:cNvPr id="7" name="TextBox 6"/>
          <p:cNvSpPr txBox="1"/>
          <p:nvPr/>
        </p:nvSpPr>
        <p:spPr>
          <a:xfrm>
            <a:off x="5791201" y="1828801"/>
            <a:ext cx="2978726" cy="2031325"/>
          </a:xfrm>
          <a:prstGeom prst="rect">
            <a:avLst/>
          </a:prstGeom>
          <a:noFill/>
        </p:spPr>
        <p:txBody>
          <a:bodyPr wrap="square" rtlCol="0">
            <a:spAutoFit/>
          </a:bodyPr>
          <a:lstStyle/>
          <a:p>
            <a:r>
              <a:rPr lang="en-US" sz="1400" b="1" i="1" dirty="0" smtClean="0"/>
              <a:t>This is an external glucometer that requires the patient to place a drop of blood on the MEMS sensor.  To get the blood sample, the patient must prick a finger.</a:t>
            </a:r>
          </a:p>
          <a:p>
            <a:r>
              <a:rPr lang="en-US" sz="1400" b="1" i="1" dirty="0" smtClean="0"/>
              <a:t>The glucose in the blood reacts with the enzymes on the coating of the biosensor.  </a:t>
            </a:r>
            <a:r>
              <a:rPr lang="en-US" sz="1400" b="1" i="1" dirty="0" err="1" smtClean="0"/>
              <a:t>Gluconolactone</a:t>
            </a:r>
            <a:r>
              <a:rPr lang="en-US" sz="1400" b="1" i="1" dirty="0" smtClean="0"/>
              <a:t> is produced releasing an electron.  </a:t>
            </a:r>
            <a:endParaRPr lang="en-US" sz="1400" b="1" i="1" dirty="0"/>
          </a:p>
        </p:txBody>
      </p:sp>
      <p:pic>
        <p:nvPicPr>
          <p:cNvPr id="8" name="Picture 7" descr="glucose-biosensor_ppt.jpg"/>
          <p:cNvPicPr>
            <a:picLocks noChangeAspect="1"/>
          </p:cNvPicPr>
          <p:nvPr/>
        </p:nvPicPr>
        <p:blipFill>
          <a:blip r:embed="rId3"/>
          <a:stretch>
            <a:fillRect/>
          </a:stretch>
        </p:blipFill>
        <p:spPr>
          <a:xfrm>
            <a:off x="1357753" y="1701222"/>
            <a:ext cx="4178299" cy="255904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Implantable Glucometer</a:t>
            </a:r>
            <a:endParaRPr lang="en-US" dirty="0"/>
          </a:p>
        </p:txBody>
      </p:sp>
      <p:sp>
        <p:nvSpPr>
          <p:cNvPr id="3" name="Content Placeholder 2"/>
          <p:cNvSpPr>
            <a:spLocks noGrp="1"/>
          </p:cNvSpPr>
          <p:nvPr>
            <p:ph sz="quarter" idx="1"/>
          </p:nvPr>
        </p:nvSpPr>
        <p:spPr>
          <a:xfrm>
            <a:off x="612648" y="1600200"/>
            <a:ext cx="5372516" cy="4911436"/>
          </a:xfrm>
        </p:spPr>
        <p:txBody>
          <a:bodyPr>
            <a:noAutofit/>
          </a:bodyPr>
          <a:lstStyle/>
          <a:p>
            <a:pPr marL="0" indent="0">
              <a:buNone/>
            </a:pPr>
            <a:r>
              <a:rPr lang="en-US" sz="2000" dirty="0" smtClean="0"/>
              <a:t>Implantable devices cross the boundary into therapeutics and contain an actuator or micropump that administers the necessary glucose. The implantable glucometer (C)  shown in the picture </a:t>
            </a:r>
          </a:p>
          <a:p>
            <a:pPr marL="457200" indent="-457200">
              <a:buClr>
                <a:schemeClr val="tx1"/>
              </a:buClr>
              <a:buSzPct val="75000"/>
            </a:pPr>
            <a:r>
              <a:rPr lang="en-US" sz="2000" dirty="0" smtClean="0"/>
              <a:t>monitors the glucose (C) and </a:t>
            </a:r>
          </a:p>
          <a:p>
            <a:pPr marL="457200" indent="-457200">
              <a:buClr>
                <a:schemeClr val="tx1"/>
              </a:buClr>
              <a:buSzPct val="75000"/>
            </a:pPr>
            <a:r>
              <a:rPr lang="en-US" sz="2000" dirty="0" smtClean="0"/>
              <a:t>delivers insulin on an as-needed basis using a micropump (A) and cannula (B). </a:t>
            </a:r>
          </a:p>
          <a:p>
            <a:pPr marL="457200" indent="-457200">
              <a:buClr>
                <a:schemeClr val="tx1"/>
              </a:buClr>
              <a:buSzPct val="75000"/>
            </a:pPr>
            <a:r>
              <a:rPr lang="en-US" sz="2000" dirty="0" smtClean="0"/>
              <a:t>D is the transmitter that relays the information from the glucose sensor (C) to the computer (A).</a:t>
            </a:r>
          </a:p>
          <a:p>
            <a:pPr>
              <a:buNone/>
            </a:pPr>
            <a:endParaRPr lang="en-US" sz="2000" dirty="0"/>
          </a:p>
        </p:txBody>
      </p:sp>
      <p:sp>
        <p:nvSpPr>
          <p:cNvPr id="5" name="CaptionText"/>
          <p:cNvSpPr txBox="1">
            <a:spLocks noChangeArrowheads="1"/>
          </p:cNvSpPr>
          <p:nvPr>
            <p:custDataLst>
              <p:tags r:id="rId1"/>
            </p:custDataLst>
          </p:nvPr>
        </p:nvSpPr>
        <p:spPr bwMode="auto">
          <a:xfrm>
            <a:off x="6428510" y="4591830"/>
            <a:ext cx="2476154" cy="1169551"/>
          </a:xfrm>
          <a:prstGeom prst="rect">
            <a:avLst/>
          </a:prstGeom>
          <a:noFill/>
          <a:ln w="9525" algn="ctr">
            <a:noFill/>
            <a:miter lim="800000"/>
            <a:headEnd/>
            <a:tailEnd/>
          </a:ln>
        </p:spPr>
        <p:txBody>
          <a:bodyPr wrap="square">
            <a:spAutoFit/>
          </a:bodyPr>
          <a:lstStyle/>
          <a:p>
            <a:pPr algn="r"/>
            <a:r>
              <a:rPr lang="en-US" sz="1400" b="1" i="1" dirty="0" err="1" smtClean="0"/>
              <a:t>MiniMed</a:t>
            </a:r>
            <a:r>
              <a:rPr lang="en-US" sz="1400" b="1" i="1" dirty="0" smtClean="0"/>
              <a:t> Paradigm[R] REAL-Time System from Medtronic Diabetes [Printed with permission from Medtronic Diabetes]</a:t>
            </a:r>
            <a:endParaRPr lang="en-US" sz="1400" b="1" i="1" dirty="0"/>
          </a:p>
        </p:txBody>
      </p:sp>
      <p:pic>
        <p:nvPicPr>
          <p:cNvPr id="3074" name="Picture 1"/>
          <p:cNvPicPr>
            <a:picLocks noChangeAspect="1" noChangeArrowheads="1"/>
          </p:cNvPicPr>
          <p:nvPr/>
        </p:nvPicPr>
        <p:blipFill>
          <a:blip r:embed="rId4"/>
          <a:srcRect/>
          <a:stretch>
            <a:fillRect/>
          </a:stretch>
        </p:blipFill>
        <p:spPr bwMode="auto">
          <a:xfrm>
            <a:off x="5985164" y="1616220"/>
            <a:ext cx="2990560" cy="2711222"/>
          </a:xfrm>
          <a:prstGeom prst="rect">
            <a:avLst/>
          </a:prstGeom>
          <a:ln>
            <a:solidFill>
              <a:schemeClr val="tx1"/>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a:t>
            </a:r>
            <a:r>
              <a:rPr lang="en-US" dirty="0" err="1" smtClean="0"/>
              <a:t>Microfluidics</a:t>
            </a:r>
            <a:endParaRPr lang="en-US" dirty="0"/>
          </a:p>
        </p:txBody>
      </p:sp>
      <p:sp>
        <p:nvSpPr>
          <p:cNvPr id="3" name="Content Placeholder 2"/>
          <p:cNvSpPr>
            <a:spLocks noGrp="1"/>
          </p:cNvSpPr>
          <p:nvPr>
            <p:ph sz="quarter" idx="1"/>
          </p:nvPr>
        </p:nvSpPr>
        <p:spPr>
          <a:xfrm>
            <a:off x="612648" y="1600200"/>
            <a:ext cx="5159502" cy="5257800"/>
          </a:xfrm>
        </p:spPr>
        <p:txBody>
          <a:bodyPr>
            <a:normAutofit fontScale="62500" lnSpcReduction="20000"/>
          </a:bodyPr>
          <a:lstStyle/>
          <a:p>
            <a:pPr marL="514350" indent="-514350">
              <a:lnSpc>
                <a:spcPct val="120000"/>
              </a:lnSpc>
              <a:buClr>
                <a:schemeClr val="tx1"/>
              </a:buClr>
              <a:buSzPct val="75000"/>
            </a:pPr>
            <a:r>
              <a:rPr lang="en-US" sz="3200" dirty="0" err="1" smtClean="0"/>
              <a:t>Microfluidics</a:t>
            </a:r>
            <a:r>
              <a:rPr lang="en-US" sz="3200" dirty="0" smtClean="0"/>
              <a:t> are integrated microchips  that allow separations, chemical reactions, and calibration-free  measurements to be directly performed with minute quantities of complex samples (blood, environmental gases).</a:t>
            </a:r>
          </a:p>
          <a:p>
            <a:pPr marL="514350" indent="-514350">
              <a:lnSpc>
                <a:spcPct val="120000"/>
              </a:lnSpc>
              <a:buClr>
                <a:schemeClr val="tx1"/>
              </a:buClr>
              <a:buSzPct val="75000"/>
            </a:pPr>
            <a:r>
              <a:rPr lang="en-US" sz="3200" dirty="0" err="1" smtClean="0"/>
              <a:t>Microfluidics</a:t>
            </a:r>
            <a:r>
              <a:rPr lang="en-US" sz="3200" dirty="0" smtClean="0"/>
              <a:t> applications are used in remote locations for clinical diagnostics and environmental sensing. </a:t>
            </a:r>
          </a:p>
          <a:p>
            <a:pPr marL="514350" indent="-514350">
              <a:lnSpc>
                <a:spcPct val="120000"/>
              </a:lnSpc>
              <a:buClr>
                <a:schemeClr val="tx1"/>
              </a:buClr>
              <a:buSzPct val="75000"/>
            </a:pPr>
            <a:r>
              <a:rPr lang="en-US" sz="3200" dirty="0" smtClean="0"/>
              <a:t>Lab-on-a-Chip (LOC) systems enable the design of small, portable, rugged, low-cost, easy to use, yet extremely versatile and capable diagnostic instruments. </a:t>
            </a:r>
          </a:p>
          <a:p>
            <a:pPr>
              <a:lnSpc>
                <a:spcPct val="120000"/>
              </a:lnSpc>
              <a:buNone/>
            </a:pPr>
            <a:endParaRPr lang="en-US" dirty="0"/>
          </a:p>
        </p:txBody>
      </p:sp>
      <p:pic>
        <p:nvPicPr>
          <p:cNvPr id="4" name="Picture 5" descr="lab-on-a-chip"/>
          <p:cNvPicPr>
            <a:picLocks noChangeAspect="1" noChangeArrowheads="1"/>
          </p:cNvPicPr>
          <p:nvPr>
            <p:custDataLst>
              <p:tags r:id="rId1"/>
            </p:custDataLst>
          </p:nvPr>
        </p:nvPicPr>
        <p:blipFill>
          <a:blip r:embed="rId5"/>
          <a:srcRect/>
          <a:stretch>
            <a:fillRect/>
          </a:stretch>
        </p:blipFill>
        <p:spPr bwMode="auto">
          <a:xfrm>
            <a:off x="5852795" y="1721485"/>
            <a:ext cx="3048000" cy="3322638"/>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386647" y="5258776"/>
            <a:ext cx="3496686" cy="954107"/>
          </a:xfrm>
          <a:prstGeom prst="rect">
            <a:avLst/>
          </a:prstGeom>
          <a:noFill/>
          <a:ln w="9525" algn="ctr">
            <a:noFill/>
            <a:miter lim="800000"/>
            <a:headEnd/>
            <a:tailEnd/>
          </a:ln>
        </p:spPr>
        <p:txBody>
          <a:bodyPr wrap="square">
            <a:spAutoFit/>
          </a:bodyPr>
          <a:lstStyle/>
          <a:p>
            <a:pPr algn="r"/>
            <a:r>
              <a:rPr lang="en-US" sz="1400" b="1" i="1" dirty="0" smtClean="0"/>
              <a:t>Lab-on-a-chip (LOC) </a:t>
            </a:r>
            <a:endParaRPr lang="en-US" sz="1400" b="1" dirty="0" smtClean="0"/>
          </a:p>
          <a:p>
            <a:pPr algn="r"/>
            <a:r>
              <a:rPr lang="en-US" sz="1400" b="1" i="1" dirty="0" smtClean="0"/>
              <a:t>[Printed with permission from </a:t>
            </a:r>
            <a:r>
              <a:rPr lang="en-US" sz="1400" b="1" i="1" dirty="0" err="1" smtClean="0"/>
              <a:t>Blazej,R.G.,Kumaresan,P</a:t>
            </a:r>
            <a:r>
              <a:rPr lang="en-US" sz="1400" b="1" i="1" dirty="0" smtClean="0"/>
              <a:t>. and </a:t>
            </a:r>
            <a:r>
              <a:rPr lang="en-US" sz="1400" b="1" i="1" dirty="0" err="1" smtClean="0"/>
              <a:t>Mathies</a:t>
            </a:r>
            <a:r>
              <a:rPr lang="en-US" sz="1400" b="1" i="1" dirty="0" smtClean="0"/>
              <a:t>, R.A. PNAS 103,7240-7245 (2006)]</a:t>
            </a:r>
            <a:endParaRPr lang="en-US" sz="1400" b="1" i="1"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ELISA</a:t>
            </a:r>
            <a:endParaRPr lang="en-US" dirty="0"/>
          </a:p>
        </p:txBody>
      </p:sp>
      <p:sp>
        <p:nvSpPr>
          <p:cNvPr id="3" name="Content Placeholder 2"/>
          <p:cNvSpPr>
            <a:spLocks noGrp="1"/>
          </p:cNvSpPr>
          <p:nvPr>
            <p:ph sz="quarter" idx="1"/>
          </p:nvPr>
        </p:nvSpPr>
        <p:spPr>
          <a:xfrm>
            <a:off x="612648" y="1600200"/>
            <a:ext cx="5117592" cy="4495800"/>
          </a:xfrm>
        </p:spPr>
        <p:txBody>
          <a:bodyPr>
            <a:normAutofit fontScale="70000" lnSpcReduction="20000"/>
          </a:bodyPr>
          <a:lstStyle/>
          <a:p>
            <a:pPr marL="0" indent="0">
              <a:lnSpc>
                <a:spcPct val="120000"/>
              </a:lnSpc>
              <a:buNone/>
            </a:pPr>
            <a:r>
              <a:rPr lang="en-US" sz="3200" dirty="0" err="1" smtClean="0"/>
              <a:t>BioLOC</a:t>
            </a:r>
            <a:r>
              <a:rPr lang="en-US" sz="3200" dirty="0" smtClean="0"/>
              <a:t> developed a LOC to perform ELISAs (Enzyme-linked </a:t>
            </a:r>
            <a:r>
              <a:rPr lang="en-US" sz="3200" dirty="0" err="1" smtClean="0"/>
              <a:t>Immunosorbent</a:t>
            </a:r>
            <a:r>
              <a:rPr lang="en-US" sz="3200" dirty="0" smtClean="0"/>
              <a:t> Assays) on a polymeric compact disk </a:t>
            </a:r>
            <a:r>
              <a:rPr lang="en-US" sz="3200" i="1" dirty="0" smtClean="0"/>
              <a:t>(shown in the figure)</a:t>
            </a:r>
            <a:r>
              <a:rPr lang="en-US" sz="3200" dirty="0" smtClean="0"/>
              <a:t>. </a:t>
            </a:r>
          </a:p>
          <a:p>
            <a:pPr>
              <a:lnSpc>
                <a:spcPct val="120000"/>
              </a:lnSpc>
              <a:buNone/>
            </a:pPr>
            <a:r>
              <a:rPr lang="en-US" sz="3200" dirty="0" smtClean="0"/>
              <a:t>ELISAs use antibodies as biosensors for applications such as</a:t>
            </a:r>
          </a:p>
          <a:p>
            <a:pPr lvl="1">
              <a:lnSpc>
                <a:spcPct val="120000"/>
              </a:lnSpc>
            </a:pPr>
            <a:r>
              <a:rPr lang="en-US" dirty="0" smtClean="0"/>
              <a:t> </a:t>
            </a:r>
            <a:r>
              <a:rPr lang="en-US" sz="2900" dirty="0" smtClean="0"/>
              <a:t>medical diagnostics and research</a:t>
            </a:r>
          </a:p>
          <a:p>
            <a:pPr lvl="1">
              <a:lnSpc>
                <a:spcPct val="120000"/>
              </a:lnSpc>
            </a:pPr>
            <a:r>
              <a:rPr lang="en-US" sz="2900" dirty="0" smtClean="0"/>
              <a:t> drug screening</a:t>
            </a:r>
          </a:p>
          <a:p>
            <a:pPr lvl="1">
              <a:lnSpc>
                <a:spcPct val="120000"/>
              </a:lnSpc>
            </a:pPr>
            <a:r>
              <a:rPr lang="en-US" sz="2900" dirty="0" smtClean="0"/>
              <a:t> food safety</a:t>
            </a:r>
          </a:p>
          <a:p>
            <a:pPr lvl="1">
              <a:lnSpc>
                <a:spcPct val="120000"/>
              </a:lnSpc>
            </a:pPr>
            <a:r>
              <a:rPr lang="en-US" sz="2900" dirty="0" smtClean="0"/>
              <a:t> environmental monitoring</a:t>
            </a:r>
          </a:p>
          <a:p>
            <a:pPr>
              <a:buNone/>
            </a:pPr>
            <a:endParaRPr lang="en-US" dirty="0"/>
          </a:p>
        </p:txBody>
      </p:sp>
      <p:pic>
        <p:nvPicPr>
          <p:cNvPr id="4" name="Picture 5" descr="elisa"/>
          <p:cNvPicPr>
            <a:picLocks noChangeAspect="1" noChangeArrowheads="1"/>
          </p:cNvPicPr>
          <p:nvPr>
            <p:custDataLst>
              <p:tags r:id="rId1"/>
            </p:custDataLst>
          </p:nvPr>
        </p:nvPicPr>
        <p:blipFill>
          <a:blip r:embed="rId5"/>
          <a:srcRect/>
          <a:stretch>
            <a:fillRect/>
          </a:stretch>
        </p:blipFill>
        <p:spPr bwMode="auto">
          <a:xfrm>
            <a:off x="6263323" y="1700530"/>
            <a:ext cx="2484437" cy="2103438"/>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310948" y="4093210"/>
            <a:ext cx="2436812" cy="738664"/>
          </a:xfrm>
          <a:prstGeom prst="rect">
            <a:avLst/>
          </a:prstGeom>
          <a:noFill/>
          <a:ln w="9525" algn="ctr">
            <a:noFill/>
            <a:miter lim="800000"/>
            <a:headEnd/>
            <a:tailEnd/>
          </a:ln>
        </p:spPr>
        <p:txBody>
          <a:bodyPr wrap="square">
            <a:spAutoFit/>
          </a:bodyPr>
          <a:lstStyle/>
          <a:p>
            <a:pPr algn="r"/>
            <a:r>
              <a:rPr lang="en-US" sz="1400" b="1" i="1" dirty="0" err="1" smtClean="0"/>
              <a:t>BioLOC's</a:t>
            </a:r>
            <a:r>
              <a:rPr lang="en-US" sz="1400" b="1" i="1" dirty="0" smtClean="0"/>
              <a:t> CD-ELISA</a:t>
            </a:r>
            <a:r>
              <a:rPr lang="en-US" sz="1400" b="1" i="1" baseline="30000" dirty="0" smtClean="0"/>
              <a:t>TM</a:t>
            </a:r>
            <a:r>
              <a:rPr lang="en-US" sz="1400" b="1" i="1" dirty="0" smtClean="0"/>
              <a:t> </a:t>
            </a:r>
            <a:endParaRPr lang="en-US" sz="1400" b="1" dirty="0" smtClean="0"/>
          </a:p>
          <a:p>
            <a:pPr algn="r"/>
            <a:r>
              <a:rPr lang="en-US" sz="1400" b="1" i="1" dirty="0" smtClean="0"/>
              <a:t>[Printed with permission of </a:t>
            </a:r>
            <a:r>
              <a:rPr lang="en-US" sz="1400" b="1" i="1" dirty="0" err="1" smtClean="0"/>
              <a:t>BioLOC</a:t>
            </a:r>
            <a:r>
              <a:rPr lang="en-US" sz="1400" b="1" i="1" dirty="0" smtClean="0"/>
              <a:t> LLC]</a:t>
            </a:r>
            <a:endParaRPr lang="en-US" sz="1400" b="1" i="1"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DNA and </a:t>
            </a:r>
            <a:r>
              <a:rPr lang="en-US" dirty="0" err="1" smtClean="0"/>
              <a:t>bioMEMS</a:t>
            </a:r>
            <a:endParaRPr lang="en-US" dirty="0"/>
          </a:p>
        </p:txBody>
      </p:sp>
      <p:sp>
        <p:nvSpPr>
          <p:cNvPr id="3" name="Content Placeholder 2"/>
          <p:cNvSpPr>
            <a:spLocks noGrp="1"/>
          </p:cNvSpPr>
          <p:nvPr>
            <p:ph sz="quarter" idx="1"/>
          </p:nvPr>
        </p:nvSpPr>
        <p:spPr>
          <a:xfrm>
            <a:off x="612647" y="1600199"/>
            <a:ext cx="5130927" cy="5257801"/>
          </a:xfrm>
        </p:spPr>
        <p:txBody>
          <a:bodyPr>
            <a:noAutofit/>
          </a:bodyPr>
          <a:lstStyle/>
          <a:p>
            <a:pPr marL="0" indent="0">
              <a:spcBef>
                <a:spcPts val="500"/>
              </a:spcBef>
              <a:buNone/>
            </a:pPr>
            <a:r>
              <a:rPr lang="en-US" sz="2400" dirty="0" smtClean="0"/>
              <a:t>DNA microarrays are tools used to analyze and measure the activity of genes as well as detect and identify specific genes and gene mutations. </a:t>
            </a:r>
          </a:p>
          <a:p>
            <a:pPr marL="0" indent="0">
              <a:spcBef>
                <a:spcPts val="500"/>
              </a:spcBef>
              <a:buNone/>
            </a:pPr>
            <a:endParaRPr lang="en-US" sz="2400" dirty="0"/>
          </a:p>
          <a:p>
            <a:pPr marL="0" indent="0">
              <a:spcBef>
                <a:spcPts val="500"/>
              </a:spcBef>
              <a:buNone/>
            </a:pPr>
            <a:r>
              <a:rPr lang="en-US" sz="2400" dirty="0"/>
              <a:t>The DNA microarray in the graphic uses single-stranded DNA probes to identify the target DNA in a sample.</a:t>
            </a:r>
          </a:p>
          <a:p>
            <a:pPr marL="0" indent="0">
              <a:spcBef>
                <a:spcPts val="500"/>
              </a:spcBef>
              <a:buNone/>
            </a:pPr>
            <a:endParaRPr lang="en-US" sz="2400" dirty="0" smtClean="0"/>
          </a:p>
          <a:p>
            <a:pPr marL="0" indent="0">
              <a:buNone/>
            </a:pPr>
            <a:endParaRPr lang="en-US" sz="2400" dirty="0"/>
          </a:p>
        </p:txBody>
      </p:sp>
      <p:sp>
        <p:nvSpPr>
          <p:cNvPr id="5" name="CaptionText"/>
          <p:cNvSpPr txBox="1">
            <a:spLocks noChangeArrowheads="1"/>
          </p:cNvSpPr>
          <p:nvPr>
            <p:custDataLst>
              <p:tags r:id="rId1"/>
            </p:custDataLst>
          </p:nvPr>
        </p:nvSpPr>
        <p:spPr bwMode="auto">
          <a:xfrm>
            <a:off x="1712422" y="4846145"/>
            <a:ext cx="7202748" cy="1477328"/>
          </a:xfrm>
          <a:prstGeom prst="rect">
            <a:avLst/>
          </a:prstGeom>
          <a:noFill/>
          <a:ln w="9525" algn="ctr">
            <a:noFill/>
            <a:miter lim="800000"/>
            <a:headEnd/>
            <a:tailEnd/>
          </a:ln>
        </p:spPr>
        <p:txBody>
          <a:bodyPr wrap="square">
            <a:spAutoFit/>
          </a:bodyPr>
          <a:lstStyle/>
          <a:p>
            <a:pPr algn="r"/>
            <a:r>
              <a:rPr lang="en-US" i="1" dirty="0" smtClean="0"/>
              <a:t>Identifying  specific DNA through the hybridization process</a:t>
            </a:r>
          </a:p>
          <a:p>
            <a:pPr algn="r"/>
            <a:r>
              <a:rPr lang="en-US" i="1" dirty="0" smtClean="0"/>
              <a:t> (Graphic illustrates what happens in a DNA microarray: The target single strand DNA in the test samples bond with a complementary DNA probe on the substrate creating a hybrid and enabling the identification of the target DNA as well as its quantity and/or activity in the sample.)</a:t>
            </a:r>
            <a:endParaRPr lang="en-US" dirty="0"/>
          </a:p>
        </p:txBody>
      </p:sp>
      <p:pic>
        <p:nvPicPr>
          <p:cNvPr id="6" name="Picture 5" descr="DNA_biochip5_13_10 copy.jpg"/>
          <p:cNvPicPr>
            <a:picLocks noChangeAspect="1"/>
          </p:cNvPicPr>
          <p:nvPr/>
        </p:nvPicPr>
        <p:blipFill>
          <a:blip r:embed="rId4"/>
          <a:stretch>
            <a:fillRect/>
          </a:stretch>
        </p:blipFill>
        <p:spPr>
          <a:xfrm>
            <a:off x="5791201" y="1647824"/>
            <a:ext cx="3057523" cy="305752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DNA and </a:t>
            </a:r>
            <a:r>
              <a:rPr lang="en-US" dirty="0" err="1" smtClean="0"/>
              <a:t>bioMEMS</a:t>
            </a:r>
            <a:endParaRPr lang="en-US" dirty="0"/>
          </a:p>
        </p:txBody>
      </p:sp>
      <p:sp>
        <p:nvSpPr>
          <p:cNvPr id="3" name="Content Placeholder 2"/>
          <p:cNvSpPr>
            <a:spLocks noGrp="1"/>
          </p:cNvSpPr>
          <p:nvPr>
            <p:ph sz="quarter" idx="1"/>
          </p:nvPr>
        </p:nvSpPr>
        <p:spPr>
          <a:xfrm>
            <a:off x="612648" y="1600200"/>
            <a:ext cx="4859897" cy="4495800"/>
          </a:xfrm>
        </p:spPr>
        <p:txBody>
          <a:bodyPr>
            <a:normAutofit/>
          </a:bodyPr>
          <a:lstStyle/>
          <a:p>
            <a:pPr>
              <a:buClr>
                <a:schemeClr val="tx1"/>
              </a:buClr>
            </a:pPr>
            <a:r>
              <a:rPr lang="en-US" sz="2000" dirty="0" smtClean="0"/>
              <a:t>Microarrays measure changes in gene expression (activity) and thereby identify how cells respond to a disease, a drug or drug dosage, or another stimuli.  </a:t>
            </a:r>
          </a:p>
          <a:p>
            <a:pPr>
              <a:buClr>
                <a:schemeClr val="tx1"/>
              </a:buClr>
            </a:pPr>
            <a:r>
              <a:rPr lang="en-US" sz="2000" dirty="0" smtClean="0"/>
              <a:t>Gene expression microarrays measure tens of thousands of genes on a single array and provide scientists the data to understand regulatory processes at the cellular level. </a:t>
            </a:r>
          </a:p>
          <a:p>
            <a:pPr>
              <a:buClr>
                <a:schemeClr val="tx1"/>
              </a:buClr>
              <a:buNone/>
            </a:pPr>
            <a:endParaRPr lang="en-US" dirty="0"/>
          </a:p>
        </p:txBody>
      </p:sp>
      <p:sp>
        <p:nvSpPr>
          <p:cNvPr id="5" name="CaptionText"/>
          <p:cNvSpPr txBox="1">
            <a:spLocks noChangeArrowheads="1"/>
          </p:cNvSpPr>
          <p:nvPr>
            <p:custDataLst>
              <p:tags r:id="rId1"/>
            </p:custDataLst>
          </p:nvPr>
        </p:nvSpPr>
        <p:spPr bwMode="auto">
          <a:xfrm>
            <a:off x="2971800" y="4954731"/>
            <a:ext cx="5981701" cy="1384995"/>
          </a:xfrm>
          <a:prstGeom prst="rect">
            <a:avLst/>
          </a:prstGeom>
          <a:noFill/>
          <a:ln w="9525" algn="ctr">
            <a:noFill/>
            <a:miter lim="800000"/>
            <a:headEnd/>
            <a:tailEnd/>
          </a:ln>
        </p:spPr>
        <p:txBody>
          <a:bodyPr wrap="square">
            <a:spAutoFit/>
          </a:bodyPr>
          <a:lstStyle/>
          <a:p>
            <a:pPr algn="r"/>
            <a:r>
              <a:rPr lang="en-US" sz="1400" i="1" dirty="0" smtClean="0"/>
              <a:t>Gene expression values from microarray experiments can be represented as heat maps or optical maps to visualize the results of data analysis. The green represents activity between probe DNA on the array and target DNA in the control sample.  Red represents activity between probe DNA and DNA in the test sample. The black areas represent no activity with either the control or test sample.  </a:t>
            </a:r>
          </a:p>
          <a:p>
            <a:pPr algn="r"/>
            <a:r>
              <a:rPr lang="en-US" sz="1400" i="1" dirty="0" smtClean="0"/>
              <a:t> [This image is public domain. Image source:  Wikipedia:  Gene Expression Profiling]</a:t>
            </a:r>
            <a:endParaRPr lang="en-US" sz="1400" i="1" dirty="0"/>
          </a:p>
        </p:txBody>
      </p:sp>
      <p:pic>
        <p:nvPicPr>
          <p:cNvPr id="7" name="Picture 6" descr="genearray-Heatmap.jpg"/>
          <p:cNvPicPr>
            <a:picLocks noChangeAspect="1"/>
          </p:cNvPicPr>
          <p:nvPr/>
        </p:nvPicPr>
        <p:blipFill>
          <a:blip r:embed="rId4"/>
          <a:stretch>
            <a:fillRect/>
          </a:stretch>
        </p:blipFill>
        <p:spPr>
          <a:xfrm>
            <a:off x="5805055" y="1731853"/>
            <a:ext cx="3082601" cy="3082601"/>
          </a:xfrm>
          <a:prstGeom prst="rect">
            <a:avLst/>
          </a:prstGeom>
          <a:ln>
            <a:solidFill>
              <a:schemeClr val="accent1"/>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sz="2400" dirty="0" smtClean="0">
                <a:solidFill>
                  <a:schemeClr val="tx1"/>
                </a:solidFill>
              </a:rPr>
              <a:t>Imagine a device that restores sight when implanted on the retina of the eye, or a "skin patch"  capable of detecting an invading microorganism before symptoms develop.  </a:t>
            </a:r>
          </a:p>
          <a:p>
            <a:r>
              <a:rPr lang="en-US" sz="2400" dirty="0" smtClean="0">
                <a:solidFill>
                  <a:schemeClr val="tx1"/>
                </a:solidFill>
              </a:rPr>
              <a:t>These are two possible future applications of </a:t>
            </a:r>
            <a:r>
              <a:rPr lang="en-US" sz="2400" dirty="0" err="1" smtClean="0">
                <a:solidFill>
                  <a:schemeClr val="tx1"/>
                </a:solidFill>
              </a:rPr>
              <a:t>bioMEMS</a:t>
            </a:r>
            <a:r>
              <a:rPr lang="en-US" sz="2400" dirty="0" smtClean="0">
                <a:solidFill>
                  <a:schemeClr val="tx1"/>
                </a:solidFill>
              </a:rPr>
              <a:t> devices. </a:t>
            </a:r>
          </a:p>
          <a:p>
            <a:r>
              <a:rPr lang="en-US" sz="2400" dirty="0" smtClean="0">
                <a:solidFill>
                  <a:schemeClr val="tx1"/>
                </a:solidFill>
              </a:rPr>
              <a:t>This unit explores several current and future applications of bioMEMS.</a:t>
            </a:r>
          </a:p>
          <a:p>
            <a:endParaRPr lang="en-US" sz="2400" dirty="0">
              <a:solidFill>
                <a:schemeClr val="tx1"/>
              </a:solidFill>
            </a:endParaRPr>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Protein and </a:t>
            </a:r>
            <a:r>
              <a:rPr lang="en-US" dirty="0" err="1" smtClean="0"/>
              <a:t>bioMEMS</a:t>
            </a:r>
            <a:endParaRPr lang="en-US" dirty="0"/>
          </a:p>
        </p:txBody>
      </p:sp>
      <p:sp>
        <p:nvSpPr>
          <p:cNvPr id="3" name="Content Placeholder 2"/>
          <p:cNvSpPr>
            <a:spLocks noGrp="1"/>
          </p:cNvSpPr>
          <p:nvPr>
            <p:ph sz="quarter" idx="1"/>
          </p:nvPr>
        </p:nvSpPr>
        <p:spPr>
          <a:xfrm>
            <a:off x="612649" y="1600200"/>
            <a:ext cx="4099052" cy="4495800"/>
          </a:xfrm>
        </p:spPr>
        <p:txBody>
          <a:bodyPr>
            <a:normAutofit lnSpcReduction="10000"/>
          </a:bodyPr>
          <a:lstStyle/>
          <a:p>
            <a:pPr marL="0" indent="0">
              <a:buNone/>
            </a:pPr>
            <a:r>
              <a:rPr lang="en-US" sz="2200" dirty="0" smtClean="0"/>
              <a:t>Like DNA microarrays, protein microarrays </a:t>
            </a:r>
          </a:p>
          <a:p>
            <a:pPr marL="508000" lvl="1" indent="-508000">
              <a:buFont typeface="Wingdings" pitchFamily="2" charset="2"/>
              <a:buChar char="v"/>
            </a:pPr>
            <a:r>
              <a:rPr lang="en-US" sz="2200" dirty="0" smtClean="0"/>
              <a:t>allow for the simultaneous analysis of thousands of proteins</a:t>
            </a:r>
          </a:p>
          <a:p>
            <a:pPr marL="508000" lvl="1" indent="-508000">
              <a:buFont typeface="Wingdings" pitchFamily="2" charset="2"/>
              <a:buChar char="v"/>
            </a:pPr>
            <a:r>
              <a:rPr lang="en-US" sz="2200" dirty="0" smtClean="0"/>
              <a:t>provide a high throughput study of protein abundance and function</a:t>
            </a:r>
          </a:p>
          <a:p>
            <a:pPr marL="508000" lvl="1" indent="-508000">
              <a:buFont typeface="Wingdings" pitchFamily="2" charset="2"/>
              <a:buChar char="v"/>
            </a:pPr>
            <a:r>
              <a:rPr lang="en-US" sz="2200" dirty="0" smtClean="0"/>
              <a:t>allow for the creation of antigen microarrays for vaccine development and the diagnosis of infectious diseases. </a:t>
            </a:r>
          </a:p>
          <a:p>
            <a:pPr>
              <a:buNone/>
            </a:pPr>
            <a:endParaRPr lang="en-US" dirty="0"/>
          </a:p>
        </p:txBody>
      </p:sp>
      <p:pic>
        <p:nvPicPr>
          <p:cNvPr id="4" name="Picture 5" descr="biochip-protein-arrays"/>
          <p:cNvPicPr>
            <a:picLocks noChangeAspect="1" noChangeArrowheads="1"/>
          </p:cNvPicPr>
          <p:nvPr>
            <p:custDataLst>
              <p:tags r:id="rId1"/>
            </p:custDataLst>
          </p:nvPr>
        </p:nvPicPr>
        <p:blipFill>
          <a:blip r:embed="rId5"/>
          <a:srcRect/>
          <a:stretch>
            <a:fillRect/>
          </a:stretch>
        </p:blipFill>
        <p:spPr bwMode="auto">
          <a:xfrm>
            <a:off x="5304488" y="1647538"/>
            <a:ext cx="3581327" cy="2716644"/>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4546600" y="4545442"/>
            <a:ext cx="4366060" cy="1815882"/>
          </a:xfrm>
          <a:prstGeom prst="rect">
            <a:avLst/>
          </a:prstGeom>
          <a:noFill/>
          <a:ln w="9525" algn="ctr">
            <a:noFill/>
            <a:miter lim="800000"/>
            <a:headEnd/>
            <a:tailEnd/>
          </a:ln>
        </p:spPr>
        <p:txBody>
          <a:bodyPr wrap="square">
            <a:spAutoFit/>
          </a:bodyPr>
          <a:lstStyle/>
          <a:p>
            <a:pPr algn="r"/>
            <a:r>
              <a:rPr lang="en-US" sz="1400" b="1" i="1" dirty="0" smtClean="0"/>
              <a:t>Biochip slide for testing protein arrays </a:t>
            </a:r>
          </a:p>
          <a:p>
            <a:pPr algn="r"/>
            <a:r>
              <a:rPr lang="en-US" sz="1400" i="1" dirty="0" smtClean="0"/>
              <a:t>[Image courtesy of Argonne National Laboratories]</a:t>
            </a:r>
          </a:p>
          <a:p>
            <a:pPr algn="r"/>
            <a:r>
              <a:rPr lang="en-US" sz="1400" i="1" dirty="0" smtClean="0"/>
              <a:t>The picture shows a biochip slide developed at Argonne National Laboratories.  Each biochip has hundreds to thousands of gel drops on a glass, plastic or membrane support.  The biochip system can identify infectious disease strains in less than 15 minutes when testing protein arrays and in less than two hours when testing nucleic acid arrays.</a:t>
            </a:r>
            <a:endParaRPr lang="en-US" sz="1400" i="1"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Therapeutics: Drug Delivery Systems</a:t>
            </a:r>
            <a:endParaRPr lang="en-US" dirty="0"/>
          </a:p>
        </p:txBody>
      </p:sp>
      <p:sp>
        <p:nvSpPr>
          <p:cNvPr id="3" name="Content Placeholder 2"/>
          <p:cNvSpPr>
            <a:spLocks noGrp="1"/>
          </p:cNvSpPr>
          <p:nvPr>
            <p:ph sz="quarter" idx="1"/>
          </p:nvPr>
        </p:nvSpPr>
        <p:spPr>
          <a:xfrm>
            <a:off x="612648" y="1600200"/>
            <a:ext cx="4541243" cy="4495800"/>
          </a:xfrm>
        </p:spPr>
        <p:txBody>
          <a:bodyPr>
            <a:noAutofit/>
          </a:bodyPr>
          <a:lstStyle/>
          <a:p>
            <a:pPr marL="0" indent="0">
              <a:lnSpc>
                <a:spcPct val="110000"/>
              </a:lnSpc>
              <a:buNone/>
            </a:pPr>
            <a:r>
              <a:rPr lang="en-US" sz="2200" dirty="0" smtClean="0"/>
              <a:t>Pumps delivering insulin in implantable devices are examples of a drug delivery system </a:t>
            </a:r>
            <a:r>
              <a:rPr lang="en-US" sz="2200" i="1" dirty="0" smtClean="0"/>
              <a:t>(see figure)</a:t>
            </a:r>
            <a:r>
              <a:rPr lang="en-US" sz="2200" dirty="0" smtClean="0"/>
              <a:t>. </a:t>
            </a:r>
          </a:p>
          <a:p>
            <a:pPr marL="0" indent="0">
              <a:lnSpc>
                <a:spcPct val="110000"/>
              </a:lnSpc>
              <a:buNone/>
            </a:pPr>
            <a:r>
              <a:rPr lang="en-US" sz="2200" dirty="0" smtClean="0"/>
              <a:t>Other examples include the Medtronic </a:t>
            </a:r>
            <a:r>
              <a:rPr lang="en-US" sz="2200" dirty="0" err="1" smtClean="0"/>
              <a:t>SynchroMed</a:t>
            </a:r>
            <a:r>
              <a:rPr lang="en-US" sz="2200" dirty="0" smtClean="0"/>
              <a:t> Pump that administers morphine within the spine, and </a:t>
            </a:r>
            <a:r>
              <a:rPr lang="en-US" sz="2200" dirty="0" err="1" smtClean="0"/>
              <a:t>piezoelectrically</a:t>
            </a:r>
            <a:r>
              <a:rPr lang="en-US" sz="2200" dirty="0" smtClean="0"/>
              <a:t> activated pumping devices used for various drug delivery applications.</a:t>
            </a:r>
          </a:p>
          <a:p>
            <a:pPr>
              <a:buNone/>
            </a:pPr>
            <a:endParaRPr lang="en-US" sz="2200" dirty="0"/>
          </a:p>
        </p:txBody>
      </p:sp>
      <p:pic>
        <p:nvPicPr>
          <p:cNvPr id="4" name="Picture 5" descr="insulin-pump-chip"/>
          <p:cNvPicPr>
            <a:picLocks noChangeAspect="1" noChangeArrowheads="1"/>
          </p:cNvPicPr>
          <p:nvPr>
            <p:custDataLst>
              <p:tags r:id="rId1"/>
            </p:custDataLst>
          </p:nvPr>
        </p:nvPicPr>
        <p:blipFill>
          <a:blip r:embed="rId5"/>
          <a:srcRect/>
          <a:stretch>
            <a:fillRect/>
          </a:stretch>
        </p:blipFill>
        <p:spPr bwMode="auto">
          <a:xfrm>
            <a:off x="5153905" y="1676400"/>
            <a:ext cx="3783144" cy="2285999"/>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4991100" y="4088482"/>
            <a:ext cx="3967742" cy="1846659"/>
          </a:xfrm>
          <a:prstGeom prst="rect">
            <a:avLst/>
          </a:prstGeom>
          <a:noFill/>
          <a:ln w="9525" algn="ctr">
            <a:noFill/>
            <a:miter lim="800000"/>
            <a:headEnd/>
            <a:tailEnd/>
          </a:ln>
        </p:spPr>
        <p:txBody>
          <a:bodyPr wrap="square">
            <a:spAutoFit/>
          </a:bodyPr>
          <a:lstStyle/>
          <a:p>
            <a:pPr algn="r"/>
            <a:r>
              <a:rPr lang="en-US" sz="1600" b="1" i="1" dirty="0" smtClean="0"/>
              <a:t>Insulin pump for drug delivery system </a:t>
            </a:r>
          </a:p>
          <a:p>
            <a:pPr algn="r"/>
            <a:r>
              <a:rPr lang="en-US" sz="1400" i="1" dirty="0" smtClean="0"/>
              <a:t>[Printed with permission from </a:t>
            </a:r>
            <a:r>
              <a:rPr lang="en-US" sz="1400" i="1" dirty="0" err="1" smtClean="0"/>
              <a:t>Debiotech</a:t>
            </a:r>
            <a:r>
              <a:rPr lang="en-US" sz="1400" i="1" dirty="0" smtClean="0"/>
              <a:t> SA]</a:t>
            </a:r>
          </a:p>
          <a:p>
            <a:pPr algn="r"/>
            <a:endParaRPr lang="en-US" sz="1400" b="1" i="1" dirty="0" smtClean="0"/>
          </a:p>
          <a:p>
            <a:pPr algn="r"/>
            <a:r>
              <a:rPr lang="en-US" sz="1400" i="1" dirty="0" smtClean="0"/>
              <a:t>In 2014 </a:t>
            </a:r>
            <a:r>
              <a:rPr lang="en-US" sz="1400" i="1" dirty="0" err="1"/>
              <a:t>Debiotech</a:t>
            </a:r>
            <a:r>
              <a:rPr lang="en-US" sz="1400" i="1" dirty="0"/>
              <a:t> introduced its </a:t>
            </a:r>
            <a:r>
              <a:rPr lang="en-US" sz="1400" i="1" dirty="0" err="1"/>
              <a:t>JewelPUMP</a:t>
            </a:r>
            <a:r>
              <a:rPr lang="en-US" sz="1400" i="1" dirty="0"/>
              <a:t> Insulin delivery platform with smartphone remote control for diabetic patients.  The </a:t>
            </a:r>
            <a:r>
              <a:rPr lang="en-US" sz="1400" i="1" dirty="0" err="1"/>
              <a:t>JewelPUMP</a:t>
            </a:r>
            <a:r>
              <a:rPr lang="en-US" sz="1400" i="1" dirty="0"/>
              <a:t> is a patch containing a reservoir that holds a week’s worth of insulin, a MEMS pump-chip, </a:t>
            </a:r>
            <a:r>
              <a:rPr lang="en-US" sz="1400" i="1" dirty="0" err="1"/>
              <a:t>canula</a:t>
            </a:r>
            <a:r>
              <a:rPr lang="en-US" sz="1400" i="1" dirty="0"/>
              <a:t> and </a:t>
            </a:r>
            <a:r>
              <a:rPr lang="en-US" sz="1400" i="1" dirty="0" err="1"/>
              <a:t>nano</a:t>
            </a:r>
            <a:r>
              <a:rPr lang="en-US" sz="1400" i="1" dirty="0"/>
              <a:t>-sized needle.  </a:t>
            </a:r>
            <a:endParaRPr lang="en-US" sz="1400" b="1" i="1"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Microchips</a:t>
            </a:r>
            <a:endParaRPr lang="en-US" dirty="0"/>
          </a:p>
        </p:txBody>
      </p:sp>
      <p:sp>
        <p:nvSpPr>
          <p:cNvPr id="3" name="Content Placeholder 2"/>
          <p:cNvSpPr>
            <a:spLocks noGrp="1"/>
          </p:cNvSpPr>
          <p:nvPr>
            <p:ph sz="quarter" idx="1"/>
          </p:nvPr>
        </p:nvSpPr>
        <p:spPr>
          <a:xfrm>
            <a:off x="612648" y="1600200"/>
            <a:ext cx="5732734" cy="4495800"/>
          </a:xfrm>
        </p:spPr>
        <p:txBody>
          <a:bodyPr>
            <a:normAutofit fontScale="62500" lnSpcReduction="20000"/>
          </a:bodyPr>
          <a:lstStyle/>
          <a:p>
            <a:pPr marL="0" indent="0">
              <a:lnSpc>
                <a:spcPct val="120000"/>
              </a:lnSpc>
              <a:buNone/>
            </a:pPr>
            <a:r>
              <a:rPr lang="en-US" sz="3200" dirty="0" smtClean="0"/>
              <a:t>Microchips are being developed that contain arrays of micro-reservoirs each of which can contain combinations of drugs, biosensors, or reagents/chemicals.   </a:t>
            </a:r>
          </a:p>
          <a:p>
            <a:pPr marL="514350" indent="-514350">
              <a:lnSpc>
                <a:spcPct val="120000"/>
              </a:lnSpc>
              <a:buClr>
                <a:schemeClr val="tx1"/>
              </a:buClr>
              <a:buSzPct val="74000"/>
            </a:pPr>
            <a:r>
              <a:rPr lang="en-US" sz="3200" dirty="0" smtClean="0"/>
              <a:t>Such an example is the </a:t>
            </a:r>
            <a:r>
              <a:rPr lang="en-US" sz="3200" dirty="0" err="1" smtClean="0"/>
              <a:t>MicroCHIPS</a:t>
            </a:r>
            <a:r>
              <a:rPr lang="en-US" sz="3200" dirty="0" smtClean="0"/>
              <a:t> drug delivery system in the figure.</a:t>
            </a:r>
          </a:p>
          <a:p>
            <a:pPr marL="514350" indent="-514350">
              <a:lnSpc>
                <a:spcPct val="120000"/>
              </a:lnSpc>
              <a:buClr>
                <a:schemeClr val="tx1"/>
              </a:buClr>
              <a:buSzPct val="74000"/>
            </a:pPr>
            <a:r>
              <a:rPr lang="en-US" sz="3200" dirty="0" smtClean="0"/>
              <a:t>Microspheres or beads are also being exploited in drug delivery systems where they function as carriers of drugs. </a:t>
            </a:r>
          </a:p>
          <a:p>
            <a:pPr marL="514350" indent="-514350">
              <a:lnSpc>
                <a:spcPct val="120000"/>
              </a:lnSpc>
              <a:buClr>
                <a:schemeClr val="tx1"/>
              </a:buClr>
              <a:buSzPct val="74000"/>
            </a:pPr>
            <a:r>
              <a:rPr lang="en-US" sz="3200" dirty="0" smtClean="0"/>
              <a:t>Microspheres can stay in the bloodstream or at the site for prolonged periods of time, providing slow release of the drug. </a:t>
            </a:r>
            <a:r>
              <a:rPr lang="en-US" sz="2200" i="1" dirty="0" smtClean="0"/>
              <a:t>(Some of these devices are still in development as of 2014.)</a:t>
            </a:r>
          </a:p>
          <a:p>
            <a:pPr>
              <a:buNone/>
            </a:pPr>
            <a:endParaRPr lang="en-US" dirty="0"/>
          </a:p>
        </p:txBody>
      </p:sp>
      <p:sp>
        <p:nvSpPr>
          <p:cNvPr id="4" name="CaptionText"/>
          <p:cNvSpPr txBox="1">
            <a:spLocks noChangeArrowheads="1"/>
          </p:cNvSpPr>
          <p:nvPr>
            <p:custDataLst>
              <p:tags r:id="rId1"/>
            </p:custDataLst>
          </p:nvPr>
        </p:nvSpPr>
        <p:spPr bwMode="auto">
          <a:xfrm>
            <a:off x="6400800" y="4569691"/>
            <a:ext cx="2452255" cy="1877437"/>
          </a:xfrm>
          <a:prstGeom prst="rect">
            <a:avLst/>
          </a:prstGeom>
          <a:noFill/>
          <a:ln w="9525" algn="ctr">
            <a:noFill/>
            <a:miter lim="800000"/>
            <a:headEnd/>
            <a:tailEnd/>
          </a:ln>
        </p:spPr>
        <p:txBody>
          <a:bodyPr wrap="square">
            <a:spAutoFit/>
          </a:bodyPr>
          <a:lstStyle/>
          <a:p>
            <a:pPr algn="r"/>
            <a:r>
              <a:rPr lang="en-US" sz="1400" b="1" i="1" dirty="0" err="1" smtClean="0"/>
              <a:t>MicroCHIPS</a:t>
            </a:r>
            <a:r>
              <a:rPr lang="en-US" sz="1400" b="1" i="1" dirty="0" smtClean="0"/>
              <a:t> Subcutaneous Active Drug Delivery System</a:t>
            </a:r>
          </a:p>
          <a:p>
            <a:pPr algn="r"/>
            <a:r>
              <a:rPr lang="en-US" sz="1100" b="1" i="1" dirty="0" smtClean="0"/>
              <a:t>This technology is unique in its use of wireless signaling, its system of reservoirs allowing precise, efficient delivery of solids, liquids or gels, and its small size.  </a:t>
            </a:r>
          </a:p>
          <a:p>
            <a:pPr algn="r"/>
            <a:r>
              <a:rPr lang="en-US" sz="1100" b="1" i="1" dirty="0" smtClean="0"/>
              <a:t>[Figure reproduced by permission of </a:t>
            </a:r>
            <a:r>
              <a:rPr lang="en-US" sz="1100" b="1" i="1" dirty="0" err="1" smtClean="0"/>
              <a:t>MicroCHIPS</a:t>
            </a:r>
            <a:r>
              <a:rPr lang="en-US" sz="1100" b="1" i="1" dirty="0" smtClean="0"/>
              <a:t>, Inc.]</a:t>
            </a:r>
          </a:p>
          <a:p>
            <a:pPr algn="r">
              <a:spcBef>
                <a:spcPct val="0"/>
              </a:spcBef>
              <a:spcAft>
                <a:spcPts val="100"/>
              </a:spcAft>
            </a:pPr>
            <a:endParaRPr lang="en-US" sz="1100" b="1" i="1" dirty="0"/>
          </a:p>
        </p:txBody>
      </p:sp>
      <p:pic>
        <p:nvPicPr>
          <p:cNvPr id="5" name="Picture 4" descr="drug-delivery.jpg"/>
          <p:cNvPicPr>
            <a:picLocks noChangeAspect="1"/>
          </p:cNvPicPr>
          <p:nvPr/>
        </p:nvPicPr>
        <p:blipFill>
          <a:blip r:embed="rId4"/>
          <a:stretch>
            <a:fillRect/>
          </a:stretch>
        </p:blipFill>
        <p:spPr>
          <a:xfrm>
            <a:off x="6959600" y="1727780"/>
            <a:ext cx="1847850" cy="256063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Applications</a:t>
            </a:r>
            <a:endParaRPr lang="en-US" dirty="0"/>
          </a:p>
        </p:txBody>
      </p:sp>
      <p:sp>
        <p:nvSpPr>
          <p:cNvPr id="3" name="Content Placeholder 2"/>
          <p:cNvSpPr>
            <a:spLocks noGrp="1"/>
          </p:cNvSpPr>
          <p:nvPr>
            <p:ph sz="quarter" idx="1"/>
          </p:nvPr>
        </p:nvSpPr>
        <p:spPr>
          <a:xfrm>
            <a:off x="612648" y="1600200"/>
            <a:ext cx="5040007" cy="5049982"/>
          </a:xfrm>
        </p:spPr>
        <p:txBody>
          <a:bodyPr>
            <a:normAutofit fontScale="62500" lnSpcReduction="20000"/>
          </a:bodyPr>
          <a:lstStyle/>
          <a:p>
            <a:pPr marL="0" indent="0">
              <a:lnSpc>
                <a:spcPct val="120000"/>
              </a:lnSpc>
              <a:buNone/>
            </a:pPr>
            <a:r>
              <a:rPr lang="en-US" sz="3200" dirty="0" smtClean="0"/>
              <a:t>Environmental applications are a growing part of the </a:t>
            </a:r>
            <a:r>
              <a:rPr lang="en-US" sz="3200" dirty="0" err="1" smtClean="0"/>
              <a:t>bioMEMS</a:t>
            </a:r>
            <a:r>
              <a:rPr lang="en-US" sz="3200" dirty="0" smtClean="0"/>
              <a:t> field. </a:t>
            </a:r>
          </a:p>
          <a:p>
            <a:pPr marL="0" indent="0">
              <a:lnSpc>
                <a:spcPct val="120000"/>
              </a:lnSpc>
              <a:buNone/>
            </a:pPr>
            <a:r>
              <a:rPr lang="en-US" sz="3200" dirty="0" smtClean="0"/>
              <a:t>One example adds a gene from a firefly to mammalian cells so that the cells glow when exposed to the toxin dioxin </a:t>
            </a:r>
            <a:r>
              <a:rPr lang="en-US" sz="3200" i="1" dirty="0" smtClean="0"/>
              <a:t>(see figure).</a:t>
            </a:r>
            <a:endParaRPr lang="en-US" sz="3200" dirty="0" smtClean="0"/>
          </a:p>
          <a:p>
            <a:pPr marL="514350" indent="-514350">
              <a:lnSpc>
                <a:spcPct val="120000"/>
              </a:lnSpc>
              <a:buClr>
                <a:schemeClr val="tx1"/>
              </a:buClr>
              <a:buSzPct val="74000"/>
            </a:pPr>
            <a:r>
              <a:rPr lang="en-US" sz="3200" dirty="0" smtClean="0"/>
              <a:t>As the amount of dioxin increases, the cells glow more brightly. </a:t>
            </a:r>
          </a:p>
          <a:p>
            <a:pPr marL="514350" indent="-514350">
              <a:lnSpc>
                <a:spcPct val="120000"/>
              </a:lnSpc>
              <a:buClr>
                <a:schemeClr val="tx1"/>
              </a:buClr>
              <a:buSzPct val="74000"/>
            </a:pPr>
            <a:r>
              <a:rPr lang="en-US" sz="3200" dirty="0" smtClean="0"/>
              <a:t>This assay provides a quick and simple test for dioxin.  </a:t>
            </a:r>
          </a:p>
          <a:p>
            <a:pPr marL="514350" indent="-514350">
              <a:lnSpc>
                <a:spcPct val="120000"/>
              </a:lnSpc>
              <a:buClr>
                <a:schemeClr val="tx1"/>
              </a:buClr>
              <a:buSzPct val="74000"/>
            </a:pPr>
            <a:r>
              <a:rPr lang="en-US" sz="3200" dirty="0" smtClean="0"/>
              <a:t>The figure shows how the firefly </a:t>
            </a:r>
            <a:r>
              <a:rPr lang="en-US" sz="3200" dirty="0" err="1" smtClean="0"/>
              <a:t>luciferase</a:t>
            </a:r>
            <a:r>
              <a:rPr lang="en-US" sz="3200" dirty="0" smtClean="0"/>
              <a:t> reporter gene </a:t>
            </a:r>
            <a:r>
              <a:rPr lang="en-US" sz="3200" dirty="0" err="1" smtClean="0"/>
              <a:t>luminesces</a:t>
            </a:r>
            <a:r>
              <a:rPr lang="en-US" sz="3200" dirty="0" smtClean="0"/>
              <a:t> to test for the presence of dioxin in environmental samples.</a:t>
            </a:r>
          </a:p>
          <a:p>
            <a:pPr>
              <a:buNone/>
            </a:pPr>
            <a:endParaRPr lang="en-US" dirty="0"/>
          </a:p>
        </p:txBody>
      </p:sp>
      <p:pic>
        <p:nvPicPr>
          <p:cNvPr id="4" name="Picture 5" descr="dixondots2"/>
          <p:cNvPicPr>
            <a:picLocks noChangeAspect="1" noChangeArrowheads="1"/>
          </p:cNvPicPr>
          <p:nvPr>
            <p:custDataLst>
              <p:tags r:id="rId1"/>
            </p:custDataLst>
          </p:nvPr>
        </p:nvPicPr>
        <p:blipFill>
          <a:blip r:embed="rId5"/>
          <a:srcRect/>
          <a:stretch>
            <a:fillRect/>
          </a:stretch>
        </p:blipFill>
        <p:spPr bwMode="auto">
          <a:xfrm>
            <a:off x="5762769" y="1743080"/>
            <a:ext cx="3206750" cy="2078038"/>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916761" y="3969625"/>
            <a:ext cx="3079750" cy="1195199"/>
          </a:xfrm>
          <a:prstGeom prst="rect">
            <a:avLst/>
          </a:prstGeom>
          <a:noFill/>
          <a:ln w="9525" algn="ctr">
            <a:noFill/>
            <a:miter lim="800000"/>
            <a:headEnd/>
            <a:tailEnd/>
          </a:ln>
        </p:spPr>
        <p:txBody>
          <a:bodyPr>
            <a:spAutoFit/>
          </a:bodyPr>
          <a:lstStyle/>
          <a:p>
            <a:pPr algn="r">
              <a:spcBef>
                <a:spcPct val="0"/>
              </a:spcBef>
              <a:spcAft>
                <a:spcPts val="100"/>
              </a:spcAft>
            </a:pPr>
            <a:r>
              <a:rPr lang="en-US" sz="1400" b="1" i="1" dirty="0"/>
              <a:t>Firefly </a:t>
            </a:r>
            <a:r>
              <a:rPr lang="en-US" sz="1400" b="1" i="1" dirty="0" err="1"/>
              <a:t>luciferase</a:t>
            </a:r>
            <a:r>
              <a:rPr lang="en-US" sz="1400" b="1" i="1" dirty="0"/>
              <a:t> reporter gene </a:t>
            </a:r>
            <a:endParaRPr lang="en-US" sz="1400" b="1" i="1" dirty="0" smtClean="0"/>
          </a:p>
          <a:p>
            <a:pPr algn="r">
              <a:spcBef>
                <a:spcPct val="0"/>
              </a:spcBef>
              <a:spcAft>
                <a:spcPts val="100"/>
              </a:spcAft>
            </a:pPr>
            <a:r>
              <a:rPr lang="en-US" sz="1400" b="1" i="1" dirty="0" smtClean="0"/>
              <a:t>[National Institute of Environmental Health Sciences, NIH, Photo credit: Michael </a:t>
            </a:r>
            <a:r>
              <a:rPr lang="en-US" sz="1400" b="1" i="1" dirty="0" err="1" smtClean="0"/>
              <a:t>Dension</a:t>
            </a:r>
            <a:endParaRPr lang="en-US" sz="1400" b="1" i="1" dirty="0" smtClean="0"/>
          </a:p>
          <a:p>
            <a:pPr algn="r">
              <a:spcBef>
                <a:spcPct val="0"/>
              </a:spcBef>
              <a:spcAft>
                <a:spcPts val="100"/>
              </a:spcAft>
            </a:pPr>
            <a:r>
              <a:rPr lang="en-US" sz="1400" b="1" i="1" dirty="0" smtClean="0"/>
              <a:t>Printed with permission]</a:t>
            </a:r>
            <a:endParaRPr lang="en-US" sz="1400" i="1"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Applications</a:t>
            </a:r>
            <a:endParaRPr lang="en-US" dirty="0"/>
          </a:p>
        </p:txBody>
      </p:sp>
      <p:sp>
        <p:nvSpPr>
          <p:cNvPr id="3" name="Content Placeholder 2"/>
          <p:cNvSpPr>
            <a:spLocks noGrp="1"/>
          </p:cNvSpPr>
          <p:nvPr>
            <p:ph sz="quarter" idx="1"/>
          </p:nvPr>
        </p:nvSpPr>
        <p:spPr>
          <a:xfrm>
            <a:off x="612647" y="1544781"/>
            <a:ext cx="8184989" cy="1087583"/>
          </a:xfrm>
        </p:spPr>
        <p:txBody>
          <a:bodyPr>
            <a:noAutofit/>
          </a:bodyPr>
          <a:lstStyle/>
          <a:p>
            <a:pPr marL="0" indent="0">
              <a:buNone/>
            </a:pPr>
            <a:r>
              <a:rPr lang="en-US" sz="2000" dirty="0" smtClean="0"/>
              <a:t>Rapid detection and identification of bacteria and other pathogens. </a:t>
            </a:r>
          </a:p>
        </p:txBody>
      </p:sp>
      <p:sp>
        <p:nvSpPr>
          <p:cNvPr id="6" name="TextBox 5"/>
          <p:cNvSpPr txBox="1"/>
          <p:nvPr/>
        </p:nvSpPr>
        <p:spPr>
          <a:xfrm>
            <a:off x="614796" y="4813949"/>
            <a:ext cx="8381999" cy="1631216"/>
          </a:xfrm>
          <a:prstGeom prst="rect">
            <a:avLst/>
          </a:prstGeom>
          <a:noFill/>
        </p:spPr>
        <p:txBody>
          <a:bodyPr wrap="square" rtlCol="0">
            <a:spAutoFit/>
          </a:bodyPr>
          <a:lstStyle/>
          <a:p>
            <a:r>
              <a:rPr lang="en-US" sz="2000" dirty="0" smtClean="0">
                <a:latin typeface="Arial" pitchFamily="34" charset="0"/>
                <a:cs typeface="Arial" pitchFamily="34" charset="0"/>
              </a:rPr>
              <a:t>Researchers are working on </a:t>
            </a:r>
            <a:r>
              <a:rPr lang="en-US" sz="2000" dirty="0" err="1" smtClean="0">
                <a:latin typeface="Arial" pitchFamily="34" charset="0"/>
                <a:cs typeface="Arial" pitchFamily="34" charset="0"/>
              </a:rPr>
              <a:t>microdevices</a:t>
            </a:r>
            <a:r>
              <a:rPr lang="en-US" sz="2000" dirty="0" smtClean="0">
                <a:latin typeface="Arial" pitchFamily="34" charset="0"/>
                <a:cs typeface="Arial" pitchFamily="34" charset="0"/>
              </a:rPr>
              <a:t> for detecting pathogens in a sample concentration. A working example is the surface acoustic wave (SAW) sensor array developed by Sandia National Labs.  This device </a:t>
            </a:r>
            <a:r>
              <a:rPr lang="en-US" sz="2000" dirty="0">
                <a:latin typeface="Arial" pitchFamily="34" charset="0"/>
                <a:cs typeface="Arial" pitchFamily="34" charset="0"/>
              </a:rPr>
              <a:t>p</a:t>
            </a:r>
            <a:r>
              <a:rPr lang="en-US" sz="2000" dirty="0" smtClean="0">
                <a:latin typeface="Arial" pitchFamily="34" charset="0"/>
                <a:cs typeface="Arial" pitchFamily="34" charset="0"/>
              </a:rPr>
              <a:t>rovides portable, rapid detection and early warning of the presence of pathogens in air or water.</a:t>
            </a:r>
          </a:p>
        </p:txBody>
      </p:sp>
      <p:pic>
        <p:nvPicPr>
          <p:cNvPr id="2050" name="Picture 2" descr="SAW-sandia"/>
          <p:cNvPicPr>
            <a:picLocks noChangeAspect="1" noChangeArrowheads="1"/>
          </p:cNvPicPr>
          <p:nvPr/>
        </p:nvPicPr>
        <p:blipFill>
          <a:blip r:embed="rId3"/>
          <a:srcRect/>
          <a:stretch>
            <a:fillRect/>
          </a:stretch>
        </p:blipFill>
        <p:spPr bwMode="auto">
          <a:xfrm>
            <a:off x="714546" y="2029239"/>
            <a:ext cx="2708275" cy="2124075"/>
          </a:xfrm>
          <a:prstGeom prst="rect">
            <a:avLst/>
          </a:prstGeom>
          <a:ln>
            <a:noFill/>
          </a:ln>
          <a:effectLst>
            <a:outerShdw blurRad="292100" dist="139700" dir="2700000" algn="tl" rotWithShape="0">
              <a:srgbClr val="333333">
                <a:alpha val="65000"/>
              </a:srgbClr>
            </a:outerShdw>
          </a:effectLst>
        </p:spPr>
      </p:pic>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1" name="Text Box 3"/>
          <p:cNvSpPr txBox="1">
            <a:spLocks noChangeArrowheads="1"/>
          </p:cNvSpPr>
          <p:nvPr/>
        </p:nvSpPr>
        <p:spPr bwMode="auto">
          <a:xfrm>
            <a:off x="3505948" y="2029239"/>
            <a:ext cx="3560618" cy="11695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i="1" u="none" strike="noStrike" cap="none" normalizeH="0" baseline="0" dirty="0" smtClean="0">
                <a:ln>
                  <a:noFill/>
                </a:ln>
                <a:solidFill>
                  <a:schemeClr val="tx1"/>
                </a:solidFill>
                <a:effectLst/>
                <a:ea typeface="Times New Roman" pitchFamily="18" charset="0"/>
                <a:cs typeface="Arial" pitchFamily="34" charset="0"/>
              </a:rPr>
              <a:t>The eight-sensor </a:t>
            </a:r>
            <a:r>
              <a:rPr kumimoji="0" lang="en-US" sz="1400" i="1" u="none" strike="noStrike" cap="none" normalizeH="0" baseline="0" dirty="0" err="1" smtClean="0">
                <a:ln>
                  <a:noFill/>
                </a:ln>
                <a:solidFill>
                  <a:schemeClr val="tx1"/>
                </a:solidFill>
                <a:effectLst/>
                <a:ea typeface="Times New Roman" pitchFamily="18" charset="0"/>
                <a:cs typeface="Arial" pitchFamily="34" charset="0"/>
              </a:rPr>
              <a:t>MicroChemLab</a:t>
            </a:r>
            <a:r>
              <a:rPr kumimoji="0" lang="en-US" sz="1400" i="1" u="none" strike="noStrike" cap="none" normalizeH="0" baseline="0" dirty="0" smtClean="0">
                <a:ln>
                  <a:noFill/>
                </a:ln>
                <a:solidFill>
                  <a:schemeClr val="tx1"/>
                </a:solidFill>
                <a:effectLst/>
                <a:ea typeface="Times New Roman" pitchFamily="18" charset="0"/>
                <a:cs typeface="Arial" pitchFamily="34" charset="0"/>
              </a:rPr>
              <a:t> surface acoustic wave (SAW) based sensor system-on-a-chip is capable of near simultaneous detection of a wide variety of chemical compounds. It is about the size of dime</a:t>
            </a:r>
            <a:r>
              <a:rPr kumimoji="0" lang="en-US" sz="1100" i="1" u="none" strike="noStrike" cap="none" normalizeH="0" baseline="0" dirty="0" smtClean="0">
                <a:ln>
                  <a:noFill/>
                </a:ln>
                <a:solidFill>
                  <a:schemeClr val="tx1"/>
                </a:solidFill>
                <a:effectLst/>
                <a:ea typeface="Times New Roman" pitchFamily="18" charset="0"/>
                <a:cs typeface="Arial" pitchFamily="34" charset="0"/>
              </a:rPr>
              <a:t>. [Image courtesy of Sandia National Laboratories]</a:t>
            </a:r>
          </a:p>
        </p:txBody>
      </p:sp>
      <p:pic>
        <p:nvPicPr>
          <p:cNvPr id="68610" name="Picture 2" descr="Sandia-Saw-orange"/>
          <p:cNvPicPr>
            <a:picLocks noChangeAspect="1" noChangeArrowheads="1"/>
          </p:cNvPicPr>
          <p:nvPr/>
        </p:nvPicPr>
        <p:blipFill>
          <a:blip r:embed="rId4" cstate="print"/>
          <a:srcRect/>
          <a:stretch>
            <a:fillRect/>
          </a:stretch>
        </p:blipFill>
        <p:spPr bwMode="auto">
          <a:xfrm>
            <a:off x="6941127" y="3091276"/>
            <a:ext cx="2055668" cy="1643805"/>
          </a:xfrm>
          <a:prstGeom prst="rect">
            <a:avLst/>
          </a:prstGeom>
          <a:noFill/>
          <a:ln w="9525">
            <a:noFill/>
            <a:miter lim="800000"/>
            <a:headEnd/>
            <a:tailEnd/>
          </a:ln>
        </p:spPr>
      </p:pic>
      <p:sp>
        <p:nvSpPr>
          <p:cNvPr id="68611" name="Text Box 3"/>
          <p:cNvSpPr txBox="1">
            <a:spLocks noChangeArrowheads="1"/>
          </p:cNvSpPr>
          <p:nvPr/>
        </p:nvSpPr>
        <p:spPr bwMode="auto">
          <a:xfrm>
            <a:off x="4098925" y="3303159"/>
            <a:ext cx="2743200" cy="13849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i="1" u="none" strike="noStrike" cap="none" normalizeH="0" baseline="0" dirty="0" smtClean="0">
                <a:ln>
                  <a:noFill/>
                </a:ln>
                <a:solidFill>
                  <a:schemeClr val="tx1"/>
                </a:solidFill>
                <a:effectLst/>
                <a:latin typeface="Calibri" pitchFamily="34" charset="0"/>
                <a:cs typeface="Arial" pitchFamily="34" charset="0"/>
              </a:rPr>
              <a:t>ORANGE YOU TINY? -- Some 30 individual chips with acoustic wave sensors make up this quarter of a wafer, which fits nicely on an orange slice</a:t>
            </a:r>
            <a:r>
              <a:rPr kumimoji="0" lang="en-US" sz="1100" i="1" u="none" strike="noStrike" cap="none" normalizeH="0" baseline="0" dirty="0" smtClean="0">
                <a:ln>
                  <a:noFill/>
                </a:ln>
                <a:solidFill>
                  <a:schemeClr val="tx1"/>
                </a:solidFill>
                <a:effectLst/>
                <a:latin typeface="Calibri" pitchFamily="34" charset="0"/>
                <a:cs typeface="Arial" pitchFamily="34" charset="0"/>
              </a:rPr>
              <a:t>.</a:t>
            </a:r>
            <a:r>
              <a:rPr kumimoji="0" lang="en-US" sz="1100" i="1" u="none" strike="noStrike" cap="none" normalizeH="0" baseline="30000" dirty="0" smtClean="0">
                <a:ln>
                  <a:noFill/>
                </a:ln>
                <a:solidFill>
                  <a:schemeClr val="tx1"/>
                </a:solidFill>
                <a:effectLst/>
                <a:latin typeface="Calibri" pitchFamily="34" charset="0"/>
                <a:cs typeface="Arial" pitchFamily="34" charset="0"/>
              </a:rPr>
              <a:t> </a:t>
            </a:r>
            <a:r>
              <a:rPr kumimoji="0" lang="en-US" sz="1100" i="1" u="none" strike="noStrike" cap="none" normalizeH="0" baseline="0" dirty="0" smtClean="0">
                <a:ln>
                  <a:noFill/>
                </a:ln>
                <a:solidFill>
                  <a:schemeClr val="tx1"/>
                </a:solidFill>
                <a:effectLst/>
                <a:latin typeface="Calibri" pitchFamily="34" charset="0"/>
                <a:cs typeface="Arial" pitchFamily="34" charset="0"/>
              </a:rPr>
              <a:t> [Image courtesy of Sandia National Laboratories]</a:t>
            </a:r>
            <a:endParaRPr kumimoji="0" lang="en-US"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Applications</a:t>
            </a:r>
            <a:endParaRPr lang="en-US" dirty="0"/>
          </a:p>
        </p:txBody>
      </p:sp>
      <p:sp>
        <p:nvSpPr>
          <p:cNvPr id="3" name="Content Placeholder 2"/>
          <p:cNvSpPr>
            <a:spLocks noGrp="1"/>
          </p:cNvSpPr>
          <p:nvPr>
            <p:ph sz="quarter" idx="1"/>
          </p:nvPr>
        </p:nvSpPr>
        <p:spPr>
          <a:xfrm>
            <a:off x="612648" y="1600200"/>
            <a:ext cx="4610516" cy="4495800"/>
          </a:xfrm>
        </p:spPr>
        <p:txBody>
          <a:bodyPr>
            <a:normAutofit/>
          </a:bodyPr>
          <a:lstStyle/>
          <a:p>
            <a:pPr marL="0" indent="0">
              <a:buNone/>
            </a:pPr>
            <a:r>
              <a:rPr lang="en-US" sz="2400" dirty="0" smtClean="0"/>
              <a:t>Many other bioMEMS applications have been developed and are emerging:</a:t>
            </a:r>
          </a:p>
          <a:p>
            <a:pPr marL="508000" lvl="1" indent="-508000">
              <a:buFont typeface="Wingdings" pitchFamily="2" charset="2"/>
              <a:buChar char="v"/>
            </a:pPr>
            <a:r>
              <a:rPr lang="en-US" sz="2400" dirty="0" smtClean="0"/>
              <a:t>point-of-care clinical diagnosis</a:t>
            </a:r>
          </a:p>
          <a:p>
            <a:pPr marL="508000" lvl="1" indent="-508000">
              <a:buFont typeface="Wingdings" pitchFamily="2" charset="2"/>
              <a:buChar char="v"/>
            </a:pPr>
            <a:r>
              <a:rPr lang="en-US" sz="2400" dirty="0" smtClean="0"/>
              <a:t>neural probes</a:t>
            </a:r>
          </a:p>
          <a:p>
            <a:pPr marL="508000" lvl="1" indent="-508000">
              <a:buFont typeface="Wingdings" pitchFamily="2" charset="2"/>
              <a:buChar char="v"/>
            </a:pPr>
            <a:r>
              <a:rPr lang="en-US" sz="2400" dirty="0" smtClean="0"/>
              <a:t>nerve regeneration</a:t>
            </a:r>
          </a:p>
          <a:p>
            <a:pPr marL="508000" lvl="1" indent="-508000">
              <a:buFont typeface="Wingdings" pitchFamily="2" charset="2"/>
              <a:buChar char="v"/>
            </a:pPr>
            <a:r>
              <a:rPr lang="en-US" sz="2400" dirty="0" smtClean="0"/>
              <a:t>retinal implants</a:t>
            </a:r>
          </a:p>
          <a:p>
            <a:pPr marL="508000" lvl="1" indent="-508000">
              <a:buFont typeface="Wingdings" pitchFamily="2" charset="2"/>
              <a:buChar char="v"/>
            </a:pPr>
            <a:r>
              <a:rPr lang="en-US" sz="2400" dirty="0" smtClean="0"/>
              <a:t>tissue engineering </a:t>
            </a:r>
            <a:r>
              <a:rPr lang="en-US" sz="2000" i="1" dirty="0" smtClean="0"/>
              <a:t>(see figure)</a:t>
            </a:r>
            <a:endParaRPr lang="en-US" sz="2400" dirty="0" smtClean="0"/>
          </a:p>
          <a:p>
            <a:pPr marL="508000" lvl="1" indent="-508000">
              <a:buFont typeface="Wingdings" pitchFamily="2" charset="2"/>
              <a:buChar char="v"/>
            </a:pPr>
            <a:r>
              <a:rPr lang="en-US" sz="2400" dirty="0" smtClean="0"/>
              <a:t>olfactory sensors</a:t>
            </a:r>
          </a:p>
          <a:p>
            <a:pPr>
              <a:buNone/>
            </a:pPr>
            <a:endParaRPr lang="en-US" sz="2400" dirty="0"/>
          </a:p>
        </p:txBody>
      </p:sp>
      <p:sp>
        <p:nvSpPr>
          <p:cNvPr id="5" name="CaptionText"/>
          <p:cNvSpPr txBox="1">
            <a:spLocks noChangeArrowheads="1"/>
          </p:cNvSpPr>
          <p:nvPr>
            <p:custDataLst>
              <p:tags r:id="rId1"/>
            </p:custDataLst>
          </p:nvPr>
        </p:nvSpPr>
        <p:spPr bwMode="auto">
          <a:xfrm>
            <a:off x="4800600" y="5530706"/>
            <a:ext cx="4113067" cy="738664"/>
          </a:xfrm>
          <a:prstGeom prst="rect">
            <a:avLst/>
          </a:prstGeom>
          <a:noFill/>
          <a:ln w="9525" algn="ctr">
            <a:noFill/>
            <a:miter lim="800000"/>
            <a:headEnd/>
            <a:tailEnd/>
          </a:ln>
        </p:spPr>
        <p:txBody>
          <a:bodyPr wrap="square">
            <a:spAutoFit/>
          </a:bodyPr>
          <a:lstStyle/>
          <a:p>
            <a:pPr algn="r"/>
            <a:r>
              <a:rPr lang="en-US" sz="1400" b="1" i="1" dirty="0" smtClean="0"/>
              <a:t>Artificial Kidney Tissue  </a:t>
            </a:r>
          </a:p>
          <a:p>
            <a:pPr algn="r"/>
            <a:r>
              <a:rPr lang="en-US" sz="1400" b="1" i="1" dirty="0" smtClean="0"/>
              <a:t>[© The Charles Stark Draper Laboratory, Inc.  All rights reserved. Reprinted with permission]</a:t>
            </a:r>
            <a:endParaRPr lang="en-US" sz="1400" b="1" dirty="0"/>
          </a:p>
        </p:txBody>
      </p:sp>
      <p:pic>
        <p:nvPicPr>
          <p:cNvPr id="6" name="Picture 5" descr="draper-kidneymems-hires.jpg"/>
          <p:cNvPicPr>
            <a:picLocks noChangeAspect="1"/>
          </p:cNvPicPr>
          <p:nvPr/>
        </p:nvPicPr>
        <p:blipFill>
          <a:blip r:embed="rId4" cstate="print"/>
          <a:stretch>
            <a:fillRect/>
          </a:stretch>
        </p:blipFill>
        <p:spPr>
          <a:xfrm>
            <a:off x="5340925" y="1669473"/>
            <a:ext cx="3595255" cy="359525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Think?</a:t>
            </a:r>
            <a:endParaRPr lang="en-US" dirty="0"/>
          </a:p>
        </p:txBody>
      </p:sp>
      <p:sp>
        <p:nvSpPr>
          <p:cNvPr id="3" name="Content Placeholder 2"/>
          <p:cNvSpPr>
            <a:spLocks noGrp="1"/>
          </p:cNvSpPr>
          <p:nvPr>
            <p:ph sz="quarter" idx="1"/>
          </p:nvPr>
        </p:nvSpPr>
        <p:spPr/>
        <p:txBody>
          <a:bodyPr/>
          <a:lstStyle/>
          <a:p>
            <a:pPr marL="508000" lvl="1" indent="-508000">
              <a:buFont typeface="Wingdings" pitchFamily="2" charset="2"/>
              <a:buChar char="v"/>
            </a:pPr>
            <a:r>
              <a:rPr lang="en-US" sz="2400" i="1" dirty="0" smtClean="0"/>
              <a:t>Why do biological molecules provide an approach to the development of specific biosensors?</a:t>
            </a:r>
          </a:p>
          <a:p>
            <a:pPr marL="508000" lvl="1" indent="-508000">
              <a:buFont typeface="Wingdings" pitchFamily="2" charset="2"/>
              <a:buChar char="v"/>
            </a:pPr>
            <a:r>
              <a:rPr lang="en-US" sz="2400" i="1" dirty="0" smtClean="0"/>
              <a:t>What are some examples of bioMEMS that have been approved for commercialization during the past 5 years?</a:t>
            </a:r>
          </a:p>
          <a:p>
            <a:pPr marL="508000" lvl="1" indent="-508000">
              <a:buFont typeface="Wingdings" pitchFamily="2" charset="2"/>
              <a:buChar char="v"/>
            </a:pPr>
            <a:r>
              <a:rPr lang="en-US" sz="2400" i="1" dirty="0" smtClean="0"/>
              <a:t>How have bioMEMS impacted your life?</a:t>
            </a:r>
            <a:endParaRPr lang="en-US" sz="2400" i="1"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rmAutofit/>
          </a:bodyPr>
          <a:lstStyle/>
          <a:p>
            <a:r>
              <a:rPr lang="en-US" sz="2600" dirty="0" smtClean="0">
                <a:solidFill>
                  <a:schemeClr val="tx1"/>
                </a:solidFill>
              </a:rPr>
              <a:t>Based on the numerous applications and application possibilities, it seems safe to say that </a:t>
            </a:r>
            <a:r>
              <a:rPr lang="en-US" sz="2600" dirty="0" err="1" smtClean="0">
                <a:solidFill>
                  <a:schemeClr val="tx1"/>
                </a:solidFill>
              </a:rPr>
              <a:t>bioMEMS</a:t>
            </a:r>
            <a:r>
              <a:rPr lang="en-US" sz="2600" dirty="0" smtClean="0">
                <a:solidFill>
                  <a:schemeClr val="tx1"/>
                </a:solidFill>
              </a:rPr>
              <a:t> devices will impact every aspect of our lives, from medical devices to food and environmental screening. Ultimately these systems promise to significantly improve medical care on a global scale.</a:t>
            </a:r>
          </a:p>
          <a:p>
            <a:endParaRPr lang="en-US" sz="2600" dirty="0">
              <a:solidFill>
                <a:schemeClr val="tx1"/>
              </a:solidFill>
            </a:endParaRP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a:bodyPr>
          <a:lstStyle/>
          <a:p>
            <a:r>
              <a:rPr lang="en-US" i="1" dirty="0" smtClean="0"/>
              <a:t>The information contained herein is considered to be true and accurate; however the Southwest Center for Microsystems Education (SCME) makes no guarantees concerning the authenticity of any statement.  SCME accepts no liability for the content of this unit, or for the consequences of any actions taken on the basis of the information provided.</a:t>
            </a:r>
          </a:p>
          <a:p>
            <a:endParaRPr lang="en-US" dirty="0"/>
          </a:p>
        </p:txBody>
      </p:sp>
      <p:sp>
        <p:nvSpPr>
          <p:cNvPr id="3" name="Title 2"/>
          <p:cNvSpPr>
            <a:spLocks noGrp="1"/>
          </p:cNvSpPr>
          <p:nvPr>
            <p:ph type="title"/>
          </p:nvPr>
        </p:nvSpPr>
        <p:spPr/>
        <p:txBody>
          <a:bodyPr/>
          <a:lstStyle/>
          <a:p>
            <a:r>
              <a:rPr lang="en-US" dirty="0" smtClean="0"/>
              <a:t>Disclaimer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Autofit/>
          </a:bodyPr>
          <a:lstStyle/>
          <a:p>
            <a:pPr algn="ctr"/>
            <a:r>
              <a:rPr lang="en-US" sz="1200" dirty="0"/>
              <a:t>Made possible through grants from the National Science Foundation Department of Undergraduate Education #0830384, 0902411, and 1205138.</a:t>
            </a:r>
          </a:p>
          <a:p>
            <a:pPr algn="ctr"/>
            <a:r>
              <a:rPr lang="en-US" sz="1200" dirty="0"/>
              <a:t> </a:t>
            </a:r>
          </a:p>
          <a:p>
            <a:pPr algn="ctr"/>
            <a:r>
              <a:rPr lang="en-US" sz="1200" dirty="0"/>
              <a:t>Any opinions, findings and conclusions or recommendations expressed in this material are those of the authors and creators, and do not necessarily reflect the views of the National Science Foundation.</a:t>
            </a:r>
          </a:p>
          <a:p>
            <a:pPr algn="ctr"/>
            <a:r>
              <a:rPr lang="en-US" sz="1200" b="1" dirty="0"/>
              <a:t> </a:t>
            </a:r>
            <a:endParaRPr lang="en-US" sz="1200" dirty="0"/>
          </a:p>
          <a:p>
            <a:pPr algn="ctr"/>
            <a:r>
              <a:rPr lang="en-US" sz="1200" dirty="0"/>
              <a:t>Southwest Center for Microsystems Education (SCME) NSF ATE Center</a:t>
            </a:r>
          </a:p>
          <a:p>
            <a:pPr algn="ctr"/>
            <a:r>
              <a:rPr lang="en-US" sz="1200" dirty="0"/>
              <a:t>© 2010 Regents of the University of New </a:t>
            </a:r>
            <a:r>
              <a:rPr lang="en-US" sz="1200" dirty="0" smtClean="0"/>
              <a:t>Mexico</a:t>
            </a:r>
            <a:endParaRPr lang="en-US" sz="1200" dirty="0"/>
          </a:p>
          <a:p>
            <a:pPr algn="ctr"/>
            <a:r>
              <a:rPr lang="en-US" sz="1200" dirty="0"/>
              <a:t>Content is protected by the CC Attribution Non-Commercial Share Alike </a:t>
            </a:r>
            <a:r>
              <a:rPr lang="en-US" sz="1200" dirty="0" smtClean="0"/>
              <a:t>license.</a:t>
            </a:r>
          </a:p>
          <a:p>
            <a:pPr algn="ctr"/>
            <a:r>
              <a:rPr lang="en-US" sz="1200" dirty="0" smtClean="0"/>
              <a:t> </a:t>
            </a:r>
          </a:p>
          <a:p>
            <a:pPr algn="ctr"/>
            <a:r>
              <a:rPr lang="en-US" sz="1200" dirty="0" smtClean="0"/>
              <a:t>Website</a:t>
            </a:r>
            <a:r>
              <a:rPr lang="en-US" sz="1200" dirty="0"/>
              <a:t>:  </a:t>
            </a:r>
            <a:r>
              <a:rPr lang="en-US" sz="1200" u="sng" dirty="0">
                <a:hlinkClick r:id="rId3"/>
              </a:rPr>
              <a:t>www.scme-nm.org</a:t>
            </a:r>
            <a:endParaRPr lang="en-US" sz="1200" dirty="0"/>
          </a:p>
          <a:p>
            <a:pPr algn="ctr"/>
            <a:endParaRPr lang="en-US" sz="1200" i="1" dirty="0" smtClean="0"/>
          </a:p>
          <a:p>
            <a:pPr algn="ctr"/>
            <a:r>
              <a:rPr lang="en-US" sz="1200" i="1" dirty="0" smtClean="0"/>
              <a:t>This Learning Module was developed in conjunction with Bio-Link, a National Science Foundation Advanced Technological Education (ATE) Center for Biotechnology @ </a:t>
            </a:r>
            <a:r>
              <a:rPr lang="en-US" sz="1200" i="1" u="sng" dirty="0" smtClean="0">
                <a:hlinkClick r:id="rId4"/>
              </a:rPr>
              <a:t>www.bio-link.org</a:t>
            </a:r>
            <a:r>
              <a:rPr lang="en-US" sz="1200" i="1" dirty="0" smtClean="0"/>
              <a:t>.</a:t>
            </a:r>
            <a:endParaRPr lang="en-US" sz="1200" dirty="0" smtClean="0"/>
          </a:p>
          <a:p>
            <a:pPr algn="ctr"/>
            <a:endParaRPr lang="en-US" sz="1200"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197059" y="6492587"/>
            <a:ext cx="837326" cy="246221"/>
          </a:xfrm>
          <a:prstGeom prst="rect">
            <a:avLst/>
          </a:prstGeom>
          <a:noFill/>
        </p:spPr>
        <p:txBody>
          <a:bodyPr wrap="none" rtlCol="0">
            <a:spAutoFit/>
          </a:bodyPr>
          <a:lstStyle/>
          <a:p>
            <a:r>
              <a:rPr lang="en-US" sz="1000" dirty="0" smtClean="0"/>
              <a:t>August 2017</a:t>
            </a:r>
            <a:endParaRPr lang="en-US" sz="10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lstStyle/>
          <a:p>
            <a:pPr marL="508000" lvl="1" indent="-508000">
              <a:buFont typeface="Wingdings" pitchFamily="2" charset="2"/>
              <a:buChar char="v"/>
            </a:pPr>
            <a:r>
              <a:rPr lang="en-US" sz="2400" dirty="0" smtClean="0">
                <a:solidFill>
                  <a:schemeClr val="tx1"/>
                </a:solidFill>
              </a:rPr>
              <a:t>Summarize at least three (3) areas of applications for </a:t>
            </a:r>
            <a:r>
              <a:rPr lang="en-US" sz="2400" dirty="0" err="1" smtClean="0">
                <a:solidFill>
                  <a:schemeClr val="tx1"/>
                </a:solidFill>
              </a:rPr>
              <a:t>bioMEMS</a:t>
            </a:r>
            <a:r>
              <a:rPr lang="en-US" sz="2400" dirty="0" smtClean="0">
                <a:solidFill>
                  <a:schemeClr val="tx1"/>
                </a:solidFill>
              </a:rPr>
              <a:t> devices.</a:t>
            </a:r>
          </a:p>
          <a:p>
            <a:pPr marL="508000" lvl="1" indent="-508000">
              <a:buFont typeface="Wingdings" pitchFamily="2" charset="2"/>
              <a:buChar char="v"/>
            </a:pPr>
            <a:r>
              <a:rPr lang="en-US" sz="2400" dirty="0" smtClean="0">
                <a:solidFill>
                  <a:schemeClr val="tx1"/>
                </a:solidFill>
              </a:rPr>
              <a:t>Describe specific examples within at least three (3) areas of applications for </a:t>
            </a:r>
            <a:r>
              <a:rPr lang="en-US" sz="2400" dirty="0" err="1" smtClean="0">
                <a:solidFill>
                  <a:schemeClr val="tx1"/>
                </a:solidFill>
              </a:rPr>
              <a:t>bioMEMS</a:t>
            </a:r>
            <a:r>
              <a:rPr lang="en-US" sz="2400" dirty="0" smtClean="0">
                <a:solidFill>
                  <a:schemeClr val="tx1"/>
                </a:solidFill>
              </a:rPr>
              <a:t> devices.</a:t>
            </a:r>
          </a:p>
          <a:p>
            <a:pPr marL="508000" lvl="1" indent="-508000">
              <a:buFont typeface="Wingdings" pitchFamily="2" charset="2"/>
              <a:buChar char="v"/>
            </a:pPr>
            <a:r>
              <a:rPr lang="en-US" sz="2400" dirty="0" smtClean="0">
                <a:solidFill>
                  <a:schemeClr val="tx1"/>
                </a:solidFill>
              </a:rPr>
              <a:t>Analyze advantages and possible disadvantages of </a:t>
            </a:r>
            <a:r>
              <a:rPr lang="en-US" sz="2400" dirty="0" err="1" smtClean="0">
                <a:solidFill>
                  <a:schemeClr val="tx1"/>
                </a:solidFill>
              </a:rPr>
              <a:t>bioMEMS</a:t>
            </a:r>
            <a:r>
              <a:rPr lang="en-US" sz="2400" dirty="0" smtClean="0">
                <a:solidFill>
                  <a:schemeClr val="tx1"/>
                </a:solidFill>
              </a:rPr>
              <a:t> devices.</a:t>
            </a:r>
          </a:p>
          <a:p>
            <a:pPr>
              <a:buFont typeface="Wingdings" pitchFamily="2" charset="2"/>
              <a:buChar char="v"/>
            </a:pPr>
            <a:endParaRPr lang="en-US" dirty="0">
              <a:solidFill>
                <a:schemeClr val="tx1"/>
              </a:solidFill>
            </a:endParaRPr>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Market</a:t>
            </a:r>
            <a:endParaRPr lang="en-US" dirty="0"/>
          </a:p>
        </p:txBody>
      </p:sp>
      <p:sp>
        <p:nvSpPr>
          <p:cNvPr id="3" name="Content Placeholder 2"/>
          <p:cNvSpPr>
            <a:spLocks noGrp="1"/>
          </p:cNvSpPr>
          <p:nvPr>
            <p:ph sz="quarter" idx="1"/>
          </p:nvPr>
        </p:nvSpPr>
        <p:spPr>
          <a:xfrm>
            <a:off x="612648" y="1600199"/>
            <a:ext cx="4773999" cy="5077691"/>
          </a:xfrm>
        </p:spPr>
        <p:txBody>
          <a:bodyPr>
            <a:normAutofit/>
          </a:bodyPr>
          <a:lstStyle/>
          <a:p>
            <a:pPr>
              <a:buNone/>
            </a:pPr>
            <a:r>
              <a:rPr lang="en-US" sz="2200" dirty="0" err="1" smtClean="0"/>
              <a:t>BioMEMS</a:t>
            </a:r>
            <a:r>
              <a:rPr lang="en-US" sz="2200" dirty="0" smtClean="0"/>
              <a:t> products include </a:t>
            </a:r>
          </a:p>
          <a:p>
            <a:pPr marL="508000" lvl="1" indent="-508000">
              <a:buFont typeface="Wingdings" pitchFamily="2" charset="2"/>
              <a:buChar char="v"/>
            </a:pPr>
            <a:r>
              <a:rPr lang="en-US" sz="2200" dirty="0" smtClean="0"/>
              <a:t>DNA and protein analysis chips (microarrays)</a:t>
            </a:r>
          </a:p>
          <a:p>
            <a:pPr marL="508000" lvl="1" indent="-508000">
              <a:buFont typeface="Wingdings" pitchFamily="2" charset="2"/>
              <a:buChar char="v"/>
            </a:pPr>
            <a:r>
              <a:rPr lang="en-US" sz="2200" dirty="0" smtClean="0"/>
              <a:t>Lab-on-a-chip (LOC) devices</a:t>
            </a:r>
          </a:p>
          <a:p>
            <a:pPr marL="508000" lvl="1" indent="-508000">
              <a:buFont typeface="Wingdings" pitchFamily="2" charset="2"/>
              <a:buChar char="v"/>
            </a:pPr>
            <a:r>
              <a:rPr lang="en-US" sz="2200" dirty="0" smtClean="0"/>
              <a:t>Miniaturized sensors for smart catheters</a:t>
            </a:r>
          </a:p>
          <a:p>
            <a:pPr marL="508000" lvl="1" indent="-508000">
              <a:buFont typeface="Wingdings" pitchFamily="2" charset="2"/>
              <a:buChar char="v"/>
            </a:pPr>
            <a:r>
              <a:rPr lang="en-US" sz="2200" dirty="0" smtClean="0"/>
              <a:t>Chemical and biological sensors</a:t>
            </a:r>
          </a:p>
          <a:p>
            <a:pPr marL="508000" lvl="1" indent="-508000">
              <a:buFont typeface="Wingdings" pitchFamily="2" charset="2"/>
              <a:buChar char="v"/>
            </a:pPr>
            <a:r>
              <a:rPr lang="en-US" sz="2200" dirty="0" smtClean="0"/>
              <a:t>Optical devices for medical imaging </a:t>
            </a:r>
          </a:p>
          <a:p>
            <a:pPr>
              <a:buNone/>
            </a:pPr>
            <a:r>
              <a:rPr lang="en-US" sz="2200" dirty="0" smtClean="0"/>
              <a:t>"..over the past few years, bioMEMS devices have become the largest and most diverse applications of MEMS devices." </a:t>
            </a:r>
            <a:r>
              <a:rPr lang="en-US" sz="2200" i="1" baseline="-25000" dirty="0" smtClean="0"/>
              <a:t>(R&amp;D Magazine)</a:t>
            </a:r>
            <a:r>
              <a:rPr lang="en-US" sz="2200" dirty="0" smtClean="0"/>
              <a:t> </a:t>
            </a:r>
          </a:p>
          <a:p>
            <a:pPr>
              <a:buNone/>
            </a:pPr>
            <a:endParaRPr lang="en-US" dirty="0"/>
          </a:p>
        </p:txBody>
      </p:sp>
      <p:sp>
        <p:nvSpPr>
          <p:cNvPr id="4" name="CaptionText"/>
          <p:cNvSpPr txBox="1">
            <a:spLocks noChangeArrowheads="1"/>
          </p:cNvSpPr>
          <p:nvPr>
            <p:custDataLst>
              <p:tags r:id="rId1"/>
            </p:custDataLst>
          </p:nvPr>
        </p:nvSpPr>
        <p:spPr bwMode="auto">
          <a:xfrm>
            <a:off x="5237017" y="4722287"/>
            <a:ext cx="3680316" cy="1626086"/>
          </a:xfrm>
          <a:prstGeom prst="rect">
            <a:avLst/>
          </a:prstGeom>
          <a:noFill/>
          <a:ln w="9525" algn="ctr">
            <a:noFill/>
            <a:miter lim="800000"/>
            <a:headEnd/>
            <a:tailEnd/>
          </a:ln>
        </p:spPr>
        <p:txBody>
          <a:bodyPr wrap="square">
            <a:spAutoFit/>
          </a:bodyPr>
          <a:lstStyle/>
          <a:p>
            <a:pPr algn="r">
              <a:spcBef>
                <a:spcPct val="0"/>
              </a:spcBef>
              <a:spcAft>
                <a:spcPts val="100"/>
              </a:spcAft>
            </a:pPr>
            <a:r>
              <a:rPr lang="en-US" sz="1400" b="1" i="1" dirty="0" err="1" smtClean="0"/>
              <a:t>MicroCHIPS</a:t>
            </a:r>
            <a:r>
              <a:rPr lang="en-US" sz="1400" b="1" i="1" dirty="0" smtClean="0"/>
              <a:t> Subcutaneous </a:t>
            </a:r>
            <a:r>
              <a:rPr lang="en-US" sz="1400" b="1" i="1" dirty="0" err="1" smtClean="0"/>
              <a:t>Activie</a:t>
            </a:r>
            <a:r>
              <a:rPr lang="en-US" sz="1400" b="1" i="1" dirty="0" smtClean="0"/>
              <a:t> Drug Delivery System contains a reservoir, microprocessor, and sensor feedback system allowing for a controlled release of a drug.</a:t>
            </a:r>
          </a:p>
          <a:p>
            <a:pPr algn="r">
              <a:spcBef>
                <a:spcPct val="0"/>
              </a:spcBef>
              <a:spcAft>
                <a:spcPts val="100"/>
              </a:spcAft>
            </a:pPr>
            <a:r>
              <a:rPr lang="en-US" sz="1400" b="1" i="1" dirty="0" smtClean="0"/>
              <a:t>[</a:t>
            </a:r>
            <a:r>
              <a:rPr lang="en-US" sz="1400" b="1" i="1" dirty="0"/>
              <a:t>Figure reproduced by permission of </a:t>
            </a:r>
            <a:r>
              <a:rPr lang="en-US" sz="1400" b="1" i="1" dirty="0" err="1"/>
              <a:t>MicroCHIPS</a:t>
            </a:r>
            <a:r>
              <a:rPr lang="en-US" sz="1400" b="1" i="1" dirty="0"/>
              <a:t>, Inc.]</a:t>
            </a:r>
          </a:p>
          <a:p>
            <a:pPr algn="r">
              <a:spcBef>
                <a:spcPct val="0"/>
              </a:spcBef>
              <a:spcAft>
                <a:spcPts val="100"/>
              </a:spcAft>
            </a:pPr>
            <a:endParaRPr lang="en-US" sz="1400" b="1" i="1" dirty="0"/>
          </a:p>
        </p:txBody>
      </p:sp>
      <p:pic>
        <p:nvPicPr>
          <p:cNvPr id="5" name="Picture 4" descr="drug-delivery.jpg"/>
          <p:cNvPicPr>
            <a:picLocks noChangeAspect="1"/>
          </p:cNvPicPr>
          <p:nvPr/>
        </p:nvPicPr>
        <p:blipFill>
          <a:blip r:embed="rId4"/>
          <a:stretch>
            <a:fillRect/>
          </a:stretch>
        </p:blipFill>
        <p:spPr>
          <a:xfrm>
            <a:off x="6583680" y="1629903"/>
            <a:ext cx="2130108" cy="2953603"/>
          </a:xfrm>
          <a:prstGeom prst="rect">
            <a:avLst/>
          </a:prstGeom>
          <a:ln>
            <a:solidFill>
              <a:schemeClr val="tx1"/>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Will Learn?</a:t>
            </a:r>
            <a:endParaRPr lang="en-US" dirty="0"/>
          </a:p>
        </p:txBody>
      </p:sp>
      <p:sp>
        <p:nvSpPr>
          <p:cNvPr id="3" name="Content Placeholder 2"/>
          <p:cNvSpPr>
            <a:spLocks noGrp="1"/>
          </p:cNvSpPr>
          <p:nvPr>
            <p:ph sz="quarter" idx="1"/>
          </p:nvPr>
        </p:nvSpPr>
        <p:spPr/>
        <p:txBody>
          <a:bodyPr/>
          <a:lstStyle/>
          <a:p>
            <a:pPr>
              <a:buNone/>
            </a:pPr>
            <a:r>
              <a:rPr lang="en-US" sz="2400" dirty="0" smtClean="0"/>
              <a:t>This unit answers the questions</a:t>
            </a:r>
          </a:p>
          <a:p>
            <a:pPr marL="508000" lvl="1" indent="-508000">
              <a:buFont typeface="Wingdings" pitchFamily="2" charset="2"/>
              <a:buChar char="v"/>
            </a:pPr>
            <a:r>
              <a:rPr lang="en-US" sz="2400" i="1" dirty="0" smtClean="0"/>
              <a:t>Where might you encounter </a:t>
            </a:r>
            <a:r>
              <a:rPr lang="en-US" sz="2400" i="1" dirty="0" err="1" smtClean="0"/>
              <a:t>bioMEMS</a:t>
            </a:r>
            <a:r>
              <a:rPr lang="en-US" sz="2400" i="1" dirty="0" smtClean="0"/>
              <a:t> devices?</a:t>
            </a:r>
          </a:p>
          <a:p>
            <a:pPr marL="508000" lvl="1" indent="-508000">
              <a:buFont typeface="Wingdings" pitchFamily="2" charset="2"/>
              <a:buChar char="v"/>
            </a:pPr>
            <a:r>
              <a:rPr lang="en-US" sz="2400" i="1" dirty="0" smtClean="0"/>
              <a:t>How will </a:t>
            </a:r>
            <a:r>
              <a:rPr lang="en-US" sz="2400" i="1" dirty="0" err="1" smtClean="0"/>
              <a:t>bioMEMS</a:t>
            </a:r>
            <a:r>
              <a:rPr lang="en-US" sz="2400" i="1" dirty="0" smtClean="0"/>
              <a:t> impact your life?</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State of </a:t>
            </a:r>
            <a:r>
              <a:rPr lang="en-US" dirty="0" err="1" smtClean="0"/>
              <a:t>bioMEMS</a:t>
            </a:r>
            <a:endParaRPr lang="en-US" dirty="0"/>
          </a:p>
        </p:txBody>
      </p:sp>
      <p:sp>
        <p:nvSpPr>
          <p:cNvPr id="3" name="Content Placeholder 2"/>
          <p:cNvSpPr>
            <a:spLocks noGrp="1"/>
          </p:cNvSpPr>
          <p:nvPr>
            <p:ph sz="quarter" idx="1"/>
          </p:nvPr>
        </p:nvSpPr>
        <p:spPr/>
        <p:txBody>
          <a:bodyPr>
            <a:normAutofit fontScale="92500"/>
          </a:bodyPr>
          <a:lstStyle/>
          <a:p>
            <a:pPr marL="0" indent="0">
              <a:buNone/>
            </a:pPr>
            <a:r>
              <a:rPr lang="en-US" sz="2400" dirty="0" smtClean="0"/>
              <a:t>Applications for </a:t>
            </a:r>
            <a:r>
              <a:rPr lang="en-US" sz="2400" dirty="0" err="1" smtClean="0"/>
              <a:t>bioMEMS</a:t>
            </a:r>
            <a:r>
              <a:rPr lang="en-US" sz="2400" dirty="0" smtClean="0"/>
              <a:t> devices exist in clinical medicine and environmental, biological, and chemical analysis. </a:t>
            </a:r>
          </a:p>
          <a:p>
            <a:pPr marL="0" indent="0">
              <a:buNone/>
            </a:pPr>
            <a:r>
              <a:rPr lang="en-US" sz="2400" dirty="0" smtClean="0"/>
              <a:t>Applications can be </a:t>
            </a:r>
          </a:p>
          <a:p>
            <a:pPr marL="457200" indent="-457200">
              <a:buClr>
                <a:schemeClr val="tx1"/>
              </a:buClr>
            </a:pPr>
            <a:r>
              <a:rPr lang="en-US" sz="2400" dirty="0" smtClean="0"/>
              <a:t>clinical diagnostics and therapeutics, </a:t>
            </a:r>
          </a:p>
          <a:p>
            <a:pPr marL="457200" indent="-457200">
              <a:buClr>
                <a:schemeClr val="tx1"/>
              </a:buClr>
            </a:pPr>
            <a:r>
              <a:rPr lang="en-US" sz="2400" dirty="0" smtClean="0"/>
              <a:t>environmental applications including Homeland Security,</a:t>
            </a:r>
          </a:p>
          <a:p>
            <a:pPr marL="457200" indent="-457200">
              <a:buClr>
                <a:schemeClr val="tx1"/>
              </a:buClr>
            </a:pPr>
            <a:r>
              <a:rPr lang="en-US" sz="2400" dirty="0" smtClean="0"/>
              <a:t>food safety, and </a:t>
            </a:r>
          </a:p>
          <a:p>
            <a:pPr marL="457200" indent="-457200">
              <a:buClr>
                <a:schemeClr val="tx1"/>
              </a:buClr>
            </a:pPr>
            <a:r>
              <a:rPr lang="en-US" sz="2400" dirty="0" err="1" smtClean="0"/>
              <a:t>bioprocessing</a:t>
            </a:r>
            <a:r>
              <a:rPr lang="en-US" sz="2400" dirty="0" smtClean="0"/>
              <a:t>.  </a:t>
            </a:r>
          </a:p>
          <a:p>
            <a:pPr marL="0" indent="0">
              <a:buNone/>
            </a:pPr>
            <a:r>
              <a:rPr lang="en-US" sz="2400" dirty="0" smtClean="0"/>
              <a:t>In addition, there are basic research applications that inform and drive applications in other areas.</a:t>
            </a:r>
          </a:p>
          <a:p>
            <a:pPr marL="0" indent="0">
              <a:buNone/>
            </a:pPr>
            <a:r>
              <a:rPr lang="en-US" sz="2400" dirty="0" err="1" smtClean="0"/>
              <a:t>BioMEMS</a:t>
            </a:r>
            <a:r>
              <a:rPr lang="en-US" sz="2400" dirty="0" smtClean="0"/>
              <a:t> is expected to revolutionize the field of medicine. </a:t>
            </a:r>
          </a:p>
          <a:p>
            <a:pPr>
              <a:buNone/>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Sensor Placement</a:t>
            </a:r>
            <a:endParaRPr lang="en-US" dirty="0"/>
          </a:p>
        </p:txBody>
      </p:sp>
      <p:sp>
        <p:nvSpPr>
          <p:cNvPr id="3" name="Content Placeholder 2"/>
          <p:cNvSpPr>
            <a:spLocks noGrp="1"/>
          </p:cNvSpPr>
          <p:nvPr>
            <p:ph sz="quarter" idx="1"/>
          </p:nvPr>
        </p:nvSpPr>
        <p:spPr/>
        <p:txBody>
          <a:bodyPr/>
          <a:lstStyle/>
          <a:p>
            <a:pPr marL="0" indent="0">
              <a:buNone/>
            </a:pPr>
            <a:r>
              <a:rPr lang="en-US" sz="2400" dirty="0" err="1" smtClean="0"/>
              <a:t>BioMEMS</a:t>
            </a:r>
            <a:r>
              <a:rPr lang="en-US" sz="2400" dirty="0" smtClean="0"/>
              <a:t> sensor placement depends on the device and its application.  </a:t>
            </a:r>
          </a:p>
          <a:p>
            <a:pPr>
              <a:buNone/>
            </a:pPr>
            <a:r>
              <a:rPr lang="en-US" sz="2400" dirty="0" smtClean="0"/>
              <a:t>A sensor can be</a:t>
            </a:r>
          </a:p>
          <a:p>
            <a:pPr marL="508000" lvl="1" indent="-508000">
              <a:buFont typeface="Wingdings" pitchFamily="2" charset="2"/>
              <a:buChar char="v"/>
            </a:pPr>
            <a:r>
              <a:rPr lang="en-US" sz="2400" dirty="0" smtClean="0"/>
              <a:t>topical  (applied to skin or placed in the mouth)</a:t>
            </a:r>
          </a:p>
          <a:p>
            <a:pPr marL="508000" lvl="1" indent="-508000">
              <a:buFont typeface="Wingdings" pitchFamily="2" charset="2"/>
              <a:buChar char="v"/>
            </a:pPr>
            <a:r>
              <a:rPr lang="en-US" sz="2400" dirty="0" smtClean="0"/>
              <a:t>externally connected  (</a:t>
            </a:r>
            <a:r>
              <a:rPr lang="en-US" sz="2400" i="1" dirty="0" smtClean="0"/>
              <a:t>in vitro </a:t>
            </a:r>
            <a:r>
              <a:rPr lang="en-US" sz="2400" dirty="0" smtClean="0"/>
              <a:t>or external with </a:t>
            </a:r>
            <a:r>
              <a:rPr lang="en-US" sz="2400" i="1" dirty="0" smtClean="0"/>
              <a:t>in vivo</a:t>
            </a:r>
            <a:r>
              <a:rPr lang="en-US" sz="2400" dirty="0" smtClean="0"/>
              <a:t> or internal device)</a:t>
            </a:r>
          </a:p>
          <a:p>
            <a:pPr marL="508000" lvl="1" indent="-508000">
              <a:buFont typeface="Wingdings" pitchFamily="2" charset="2"/>
              <a:buChar char="v"/>
            </a:pPr>
            <a:r>
              <a:rPr lang="en-US" sz="2400" dirty="0" smtClean="0"/>
              <a:t>implanted devices  (totally </a:t>
            </a:r>
            <a:r>
              <a:rPr lang="en-US" sz="2400" i="1" dirty="0" smtClean="0"/>
              <a:t>in vivo</a:t>
            </a:r>
            <a:r>
              <a:rPr lang="en-US" sz="2400" dirty="0" smtClean="0"/>
              <a:t>)</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Topical Sensors</a:t>
            </a:r>
            <a:endParaRPr lang="en-US" dirty="0"/>
          </a:p>
        </p:txBody>
      </p:sp>
      <p:sp>
        <p:nvSpPr>
          <p:cNvPr id="3" name="Content Placeholder 2"/>
          <p:cNvSpPr>
            <a:spLocks noGrp="1"/>
          </p:cNvSpPr>
          <p:nvPr>
            <p:ph sz="quarter" idx="1"/>
          </p:nvPr>
        </p:nvSpPr>
        <p:spPr>
          <a:xfrm>
            <a:off x="612648" y="1600200"/>
            <a:ext cx="4888992" cy="4495800"/>
          </a:xfrm>
        </p:spPr>
        <p:txBody>
          <a:bodyPr>
            <a:normAutofit fontScale="77500" lnSpcReduction="20000"/>
          </a:bodyPr>
          <a:lstStyle/>
          <a:p>
            <a:pPr>
              <a:lnSpc>
                <a:spcPct val="120000"/>
              </a:lnSpc>
              <a:buClr>
                <a:schemeClr val="tx1"/>
              </a:buClr>
            </a:pPr>
            <a:r>
              <a:rPr lang="en-US" sz="3200" dirty="0" smtClean="0"/>
              <a:t>Topical sensors are those that are applied to skin or placed in the mouth. </a:t>
            </a:r>
          </a:p>
          <a:p>
            <a:pPr>
              <a:lnSpc>
                <a:spcPct val="120000"/>
              </a:lnSpc>
              <a:buClr>
                <a:schemeClr val="tx1"/>
              </a:buClr>
            </a:pPr>
            <a:r>
              <a:rPr lang="en-US" sz="3200" dirty="0" smtClean="0"/>
              <a:t>One familiar device is the thermometer used for measuring body temperature.</a:t>
            </a:r>
          </a:p>
          <a:p>
            <a:pPr>
              <a:lnSpc>
                <a:spcPct val="120000"/>
              </a:lnSpc>
              <a:buClr>
                <a:schemeClr val="tx1"/>
              </a:buClr>
            </a:pPr>
            <a:r>
              <a:rPr lang="en-US" sz="3200" dirty="0" smtClean="0"/>
              <a:t>Thick-film disposable </a:t>
            </a:r>
            <a:r>
              <a:rPr lang="en-US" sz="3200" dirty="0" err="1" smtClean="0"/>
              <a:t>thermistors</a:t>
            </a:r>
            <a:r>
              <a:rPr lang="en-US" sz="3200" dirty="0" smtClean="0"/>
              <a:t> and infrared ear thermometers have largely replaced the mercury thermometer.</a:t>
            </a:r>
          </a:p>
          <a:p>
            <a:endParaRPr lang="en-US" dirty="0"/>
          </a:p>
        </p:txBody>
      </p:sp>
      <p:pic>
        <p:nvPicPr>
          <p:cNvPr id="4" name="Picture 5" descr="ear-thermo"/>
          <p:cNvPicPr>
            <a:picLocks noChangeAspect="1" noChangeArrowheads="1"/>
          </p:cNvPicPr>
          <p:nvPr>
            <p:custDataLst>
              <p:tags r:id="rId1"/>
            </p:custDataLst>
          </p:nvPr>
        </p:nvPicPr>
        <p:blipFill>
          <a:blip r:embed="rId5"/>
          <a:srcRect/>
          <a:stretch>
            <a:fillRect/>
          </a:stretch>
        </p:blipFill>
        <p:spPr bwMode="auto">
          <a:xfrm>
            <a:off x="5790565" y="1722755"/>
            <a:ext cx="2930525" cy="3454400"/>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336540" y="5354320"/>
            <a:ext cx="3365500" cy="751488"/>
          </a:xfrm>
          <a:prstGeom prst="rect">
            <a:avLst/>
          </a:prstGeom>
          <a:noFill/>
          <a:ln w="9525" algn="ctr">
            <a:noFill/>
            <a:miter lim="800000"/>
            <a:headEnd/>
            <a:tailEnd/>
          </a:ln>
        </p:spPr>
        <p:txBody>
          <a:bodyPr>
            <a:spAutoFit/>
          </a:bodyPr>
          <a:lstStyle/>
          <a:p>
            <a:pPr algn="r">
              <a:spcBef>
                <a:spcPct val="0"/>
              </a:spcBef>
              <a:spcAft>
                <a:spcPts val="100"/>
              </a:spcAft>
            </a:pPr>
            <a:r>
              <a:rPr lang="en-US" sz="1400" b="1" i="1" dirty="0"/>
              <a:t>Infrared Ear Thermometer </a:t>
            </a:r>
          </a:p>
          <a:p>
            <a:pPr algn="r">
              <a:spcBef>
                <a:spcPct val="0"/>
              </a:spcBef>
              <a:spcAft>
                <a:spcPts val="100"/>
              </a:spcAft>
            </a:pPr>
            <a:r>
              <a:rPr lang="en-US" sz="1400" b="1" i="1" dirty="0"/>
              <a:t>[Image courtesy of NASA Jet Propulsion Laboratory)</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Externally Connected bioMEMS</a:t>
            </a:r>
            <a:endParaRPr lang="en-US" dirty="0"/>
          </a:p>
        </p:txBody>
      </p:sp>
      <p:sp>
        <p:nvSpPr>
          <p:cNvPr id="3" name="Content Placeholder 2"/>
          <p:cNvSpPr>
            <a:spLocks noGrp="1"/>
          </p:cNvSpPr>
          <p:nvPr>
            <p:ph sz="quarter" idx="1"/>
          </p:nvPr>
        </p:nvSpPr>
        <p:spPr>
          <a:xfrm>
            <a:off x="612648" y="1600200"/>
            <a:ext cx="4965192" cy="4495800"/>
          </a:xfrm>
        </p:spPr>
        <p:txBody>
          <a:bodyPr>
            <a:normAutofit fontScale="70000" lnSpcReduction="20000"/>
          </a:bodyPr>
          <a:lstStyle/>
          <a:p>
            <a:pPr marL="0" indent="0">
              <a:lnSpc>
                <a:spcPct val="120000"/>
              </a:lnSpc>
              <a:buNone/>
            </a:pPr>
            <a:r>
              <a:rPr lang="en-US" sz="3200" dirty="0" smtClean="0"/>
              <a:t>Externally connected sensors are devices that contain both an in vivo part and an external part.  </a:t>
            </a:r>
          </a:p>
          <a:p>
            <a:pPr marL="0" indent="0">
              <a:lnSpc>
                <a:spcPct val="120000"/>
              </a:lnSpc>
              <a:buNone/>
            </a:pPr>
            <a:r>
              <a:rPr lang="en-US" sz="3200" dirty="0" smtClean="0"/>
              <a:t>An example of such a device is the cochlear implant </a:t>
            </a:r>
            <a:r>
              <a:rPr lang="en-US" sz="3200" i="1" dirty="0" smtClean="0"/>
              <a:t>(see figure</a:t>
            </a:r>
            <a:r>
              <a:rPr lang="en-US" sz="3200" dirty="0" smtClean="0"/>
              <a:t>). </a:t>
            </a:r>
          </a:p>
          <a:p>
            <a:pPr marL="0" indent="0">
              <a:lnSpc>
                <a:spcPct val="120000"/>
              </a:lnSpc>
              <a:buNone/>
            </a:pPr>
            <a:r>
              <a:rPr lang="en-US" sz="3200" dirty="0" smtClean="0"/>
              <a:t>These devices contain a microphone, a speech processor, a transmitter and receiver/stimulator, and an electrode array. </a:t>
            </a:r>
          </a:p>
          <a:p>
            <a:pPr marL="0" indent="0">
              <a:lnSpc>
                <a:spcPct val="120000"/>
              </a:lnSpc>
              <a:buNone/>
            </a:pPr>
            <a:r>
              <a:rPr lang="en-US" sz="3200" dirty="0" smtClean="0"/>
              <a:t>The implant gives a deaf person a useful representation of his environment.</a:t>
            </a:r>
          </a:p>
          <a:p>
            <a:pPr>
              <a:buNone/>
            </a:pPr>
            <a:endParaRPr lang="en-US" dirty="0"/>
          </a:p>
        </p:txBody>
      </p:sp>
      <p:sp>
        <p:nvSpPr>
          <p:cNvPr id="5" name="CaptionText"/>
          <p:cNvSpPr txBox="1">
            <a:spLocks noChangeArrowheads="1"/>
          </p:cNvSpPr>
          <p:nvPr>
            <p:custDataLst>
              <p:tags r:id="rId1"/>
            </p:custDataLst>
          </p:nvPr>
        </p:nvSpPr>
        <p:spPr bwMode="auto">
          <a:xfrm>
            <a:off x="5932314" y="5185440"/>
            <a:ext cx="3011487" cy="738664"/>
          </a:xfrm>
          <a:prstGeom prst="rect">
            <a:avLst/>
          </a:prstGeom>
          <a:noFill/>
          <a:ln w="9525" algn="ctr">
            <a:noFill/>
            <a:miter lim="800000"/>
            <a:headEnd/>
            <a:tailEnd/>
          </a:ln>
        </p:spPr>
        <p:txBody>
          <a:bodyPr>
            <a:spAutoFit/>
          </a:bodyPr>
          <a:lstStyle/>
          <a:p>
            <a:pPr algn="r"/>
            <a:r>
              <a:rPr lang="en-US" sz="1400" b="1" i="1" dirty="0" smtClean="0"/>
              <a:t>Cochlear Implant</a:t>
            </a:r>
            <a:endParaRPr lang="en-US" sz="1400" b="1" dirty="0" smtClean="0"/>
          </a:p>
          <a:p>
            <a:pPr algn="r"/>
            <a:r>
              <a:rPr lang="en-US" sz="1400" b="1" i="1" dirty="0" smtClean="0"/>
              <a:t> [Modified from image courtesy of National Institute of Health]</a:t>
            </a:r>
            <a:endParaRPr lang="en-US" sz="1400" b="1" dirty="0"/>
          </a:p>
        </p:txBody>
      </p:sp>
      <p:pic>
        <p:nvPicPr>
          <p:cNvPr id="1026" name="Picture 2" descr="Cochlear_implant-pd_labeled"/>
          <p:cNvPicPr>
            <a:picLocks noChangeAspect="1" noChangeArrowheads="1"/>
          </p:cNvPicPr>
          <p:nvPr/>
        </p:nvPicPr>
        <p:blipFill>
          <a:blip r:embed="rId4"/>
          <a:srcRect/>
          <a:stretch>
            <a:fillRect/>
          </a:stretch>
        </p:blipFill>
        <p:spPr bwMode="auto">
          <a:xfrm>
            <a:off x="5458694" y="1652181"/>
            <a:ext cx="3519632" cy="3245374"/>
          </a:xfrm>
          <a:prstGeom prst="rect">
            <a:avLst/>
          </a:prstGeom>
          <a:ln>
            <a:solidFill>
              <a:schemeClr val="tx1"/>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0.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1.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3.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5.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6.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7.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8.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9.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0.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xml><?xml version="1.0" encoding="utf-8"?>
<p:tagLst xmlns:a="http://schemas.openxmlformats.org/drawingml/2006/main" xmlns:r="http://schemas.openxmlformats.org/officeDocument/2006/relationships" xmlns:p="http://schemas.openxmlformats.org/presentationml/2006/main">
  <p:tag name="SHAPENAME" val="MainGraphic"/>
</p:tagLst>
</file>

<file path=ppt/tags/tag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5.xml><?xml version="1.0" encoding="utf-8"?>
<p:tagLst xmlns:a="http://schemas.openxmlformats.org/drawingml/2006/main" xmlns:r="http://schemas.openxmlformats.org/officeDocument/2006/relationships" xmlns:p="http://schemas.openxmlformats.org/presentationml/2006/main">
  <p:tag name="SHAPENAME" val="CaptionText"/>
</p:tagLst>
</file>

<file path=ppt/tags/tag6.xml><?xml version="1.0" encoding="utf-8"?>
<p:tagLst xmlns:a="http://schemas.openxmlformats.org/drawingml/2006/main" xmlns:r="http://schemas.openxmlformats.org/officeDocument/2006/relationships" xmlns:p="http://schemas.openxmlformats.org/presentationml/2006/main">
  <p:tag name="SHAPENAME" val="CaptionText"/>
</p:tagLst>
</file>

<file path=ppt/tags/tag7.xml><?xml version="1.0" encoding="utf-8"?>
<p:tagLst xmlns:a="http://schemas.openxmlformats.org/drawingml/2006/main" xmlns:r="http://schemas.openxmlformats.org/officeDocument/2006/relationships" xmlns:p="http://schemas.openxmlformats.org/presentationml/2006/main">
  <p:tag name="SHAPENAME" val="CaptionText"/>
</p:tagLst>
</file>

<file path=ppt/tags/tag8.xml><?xml version="1.0" encoding="utf-8"?>
<p:tagLst xmlns:a="http://schemas.openxmlformats.org/drawingml/2006/main" xmlns:r="http://schemas.openxmlformats.org/officeDocument/2006/relationships" xmlns:p="http://schemas.openxmlformats.org/presentationml/2006/main">
  <p:tag name="SHAPENAME" val="CaptionText"/>
</p:tagLst>
</file>

<file path=ppt/tags/tag9.xml><?xml version="1.0" encoding="utf-8"?>
<p:tagLst xmlns:a="http://schemas.openxmlformats.org/drawingml/2006/main" xmlns:r="http://schemas.openxmlformats.org/officeDocument/2006/relationships" xmlns:p="http://schemas.openxmlformats.org/presentationml/2006/main">
  <p:tag name="SHAPENAME" val="MainGraphic"/>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9">
      <a:dk1>
        <a:srgbClr val="8A3C12"/>
      </a:dk1>
      <a:lt1>
        <a:srgbClr val="FFF2CB"/>
      </a:lt1>
      <a:dk2>
        <a:srgbClr val="732423"/>
      </a:dk2>
      <a:lt2>
        <a:srgbClr val="D4D4D6"/>
      </a:lt2>
      <a:accent1>
        <a:srgbClr val="9A302F"/>
      </a:accent1>
      <a:accent2>
        <a:srgbClr val="FFC000"/>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305</TotalTime>
  <Words>2378</Words>
  <Application>Microsoft Macintosh PowerPoint</Application>
  <PresentationFormat>On-screen Show (4:3)</PresentationFormat>
  <Paragraphs>209</Paragraphs>
  <Slides>29</Slides>
  <Notes>29</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scme3</vt:lpstr>
      <vt:lpstr>BioMems applications Overview</vt:lpstr>
      <vt:lpstr>Unit Overview</vt:lpstr>
      <vt:lpstr>Objectives</vt:lpstr>
      <vt:lpstr>BioMEMS Market</vt:lpstr>
      <vt:lpstr>What You Will Learn?</vt:lpstr>
      <vt:lpstr>The State of bioMEMS</vt:lpstr>
      <vt:lpstr>BioMEMS Sensor Placement</vt:lpstr>
      <vt:lpstr>Topical Sensors</vt:lpstr>
      <vt:lpstr>Externally Connected bioMEMS</vt:lpstr>
      <vt:lpstr>Other Externally Connected bioMEMS </vt:lpstr>
      <vt:lpstr>Implantable bioMEMS</vt:lpstr>
      <vt:lpstr>Implantable bioMEMS</vt:lpstr>
      <vt:lpstr>Biological Molecules Sensors</vt:lpstr>
      <vt:lpstr>Glucometer</vt:lpstr>
      <vt:lpstr>Implantable Glucometer</vt:lpstr>
      <vt:lpstr>BioMEMS Microfluidics</vt:lpstr>
      <vt:lpstr>ELISA</vt:lpstr>
      <vt:lpstr>DNA and bioMEMS</vt:lpstr>
      <vt:lpstr>DNA and bioMEMS</vt:lpstr>
      <vt:lpstr>Protein and bioMEMS</vt:lpstr>
      <vt:lpstr>Therapeutics: Drug Delivery Systems</vt:lpstr>
      <vt:lpstr>Microchips</vt:lpstr>
      <vt:lpstr>Environmental Applications</vt:lpstr>
      <vt:lpstr>Environmental Applications</vt:lpstr>
      <vt:lpstr>Additional Applications</vt:lpstr>
      <vt:lpstr>What Do You Think?</vt:lpstr>
      <vt:lpstr>Summary</vt:lpstr>
      <vt:lpstr>Disclaimer</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BioMems applications Overview</dc:title>
  <dc:creator>mjwillis</dc:creator>
  <cp:lastModifiedBy>MJ Willis</cp:lastModifiedBy>
  <cp:revision>118</cp:revision>
  <dcterms:created xsi:type="dcterms:W3CDTF">2009-02-03T04:06:34Z</dcterms:created>
  <dcterms:modified xsi:type="dcterms:W3CDTF">2017-08-15T17:09:26Z</dcterms:modified>
</cp:coreProperties>
</file>