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5.xml" ContentType="application/vnd.openxmlformats-officedocument.presentationml.tags+xml"/>
  <Override PartName="/ppt/notesSlides/notesSlide1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13.xml" ContentType="application/vnd.openxmlformats-officedocument.presentationml.notesSlide+xml"/>
  <Override PartName="/ppt/tags/tag8.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9"/>
  </p:notesMasterIdLst>
  <p:handoutMasterIdLst>
    <p:handoutMasterId r:id="rId20"/>
  </p:handoutMasterIdLst>
  <p:sldIdLst>
    <p:sldId id="260" r:id="rId2"/>
    <p:sldId id="262" r:id="rId3"/>
    <p:sldId id="294" r:id="rId4"/>
    <p:sldId id="295" r:id="rId5"/>
    <p:sldId id="296" r:id="rId6"/>
    <p:sldId id="268" r:id="rId7"/>
    <p:sldId id="269" r:id="rId8"/>
    <p:sldId id="270" r:id="rId9"/>
    <p:sldId id="271" r:id="rId10"/>
    <p:sldId id="272" r:id="rId11"/>
    <p:sldId id="290" r:id="rId12"/>
    <p:sldId id="275" r:id="rId13"/>
    <p:sldId id="277" r:id="rId14"/>
    <p:sldId id="291" r:id="rId15"/>
    <p:sldId id="297" r:id="rId16"/>
    <p:sldId id="298" r:id="rId17"/>
    <p:sldId id="265" r:id="rId18"/>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58792" autoAdjust="0"/>
  </p:normalViewPr>
  <p:slideViewPr>
    <p:cSldViewPr snapToGrid="0">
      <p:cViewPr>
        <p:scale>
          <a:sx n="112" d="100"/>
          <a:sy n="112" d="100"/>
        </p:scale>
        <p:origin x="-1488" y="-304"/>
      </p:cViewPr>
      <p:guideLst>
        <p:guide orient="horz" pos="180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20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72502F-6289-4080-88F4-59C17E970CA5}" type="doc">
      <dgm:prSet loTypeId="urn:microsoft.com/office/officeart/2005/8/layout/venn1" loCatId="relationship" qsTypeId="urn:microsoft.com/office/officeart/2005/8/quickstyle/simple1" qsCatId="simple" csTypeId="urn:microsoft.com/office/officeart/2005/8/colors/accent1_2" csCatId="accent1" phldr="1"/>
      <dgm:spPr/>
    </dgm:pt>
    <dgm:pt modelId="{5FF0CA1A-5B38-47DD-8F97-A611764775EF}">
      <dgm:prSet phldrT="[Text]"/>
      <dgm:spPr/>
      <dgm:t>
        <a:bodyPr/>
        <a:lstStyle/>
        <a:p>
          <a:pPr algn="ctr"/>
          <a:r>
            <a:rPr lang="en-US" b="1" dirty="0" smtClean="0"/>
            <a:t>Detection</a:t>
          </a:r>
          <a:endParaRPr lang="en-US" b="1" dirty="0"/>
        </a:p>
      </dgm:t>
    </dgm:pt>
    <dgm:pt modelId="{0A5EC151-1A29-4261-9A70-F1D2B0A4002A}" type="parTrans" cxnId="{77CE225F-300C-4FD1-8C09-323F07CFD8B4}">
      <dgm:prSet/>
      <dgm:spPr/>
      <dgm:t>
        <a:bodyPr/>
        <a:lstStyle/>
        <a:p>
          <a:pPr algn="ctr"/>
          <a:endParaRPr lang="en-US" b="1"/>
        </a:p>
      </dgm:t>
    </dgm:pt>
    <dgm:pt modelId="{FDBE8C92-0DBF-468F-B291-1BDFFCA5D06B}" type="sibTrans" cxnId="{77CE225F-300C-4FD1-8C09-323F07CFD8B4}">
      <dgm:prSet/>
      <dgm:spPr/>
      <dgm:t>
        <a:bodyPr/>
        <a:lstStyle/>
        <a:p>
          <a:pPr algn="ctr"/>
          <a:endParaRPr lang="en-US" b="1"/>
        </a:p>
      </dgm:t>
    </dgm:pt>
    <dgm:pt modelId="{0914CE42-76CD-424C-9890-199E2389C699}">
      <dgm:prSet phldrT="[Text]"/>
      <dgm:spPr/>
      <dgm:t>
        <a:bodyPr/>
        <a:lstStyle/>
        <a:p>
          <a:pPr algn="ctr"/>
          <a:r>
            <a:rPr lang="en-US" b="1" dirty="0" smtClean="0"/>
            <a:t>Analysis</a:t>
          </a:r>
          <a:endParaRPr lang="en-US" b="1" dirty="0"/>
        </a:p>
      </dgm:t>
    </dgm:pt>
    <dgm:pt modelId="{EB03C189-4B6F-4734-9438-19C7C129A000}" type="parTrans" cxnId="{1AFF38B0-5C17-49E7-A275-79C41892A52B}">
      <dgm:prSet/>
      <dgm:spPr/>
      <dgm:t>
        <a:bodyPr/>
        <a:lstStyle/>
        <a:p>
          <a:pPr algn="ctr"/>
          <a:endParaRPr lang="en-US" b="1"/>
        </a:p>
      </dgm:t>
    </dgm:pt>
    <dgm:pt modelId="{54A3404A-CEB4-4861-9C42-4D091E79B575}" type="sibTrans" cxnId="{1AFF38B0-5C17-49E7-A275-79C41892A52B}">
      <dgm:prSet/>
      <dgm:spPr/>
      <dgm:t>
        <a:bodyPr/>
        <a:lstStyle/>
        <a:p>
          <a:pPr algn="ctr"/>
          <a:endParaRPr lang="en-US" b="1"/>
        </a:p>
      </dgm:t>
    </dgm:pt>
    <dgm:pt modelId="{30DEC923-AFC7-4B3B-8DFB-017AC516815F}">
      <dgm:prSet phldrT="[Text]"/>
      <dgm:spPr/>
      <dgm:t>
        <a:bodyPr/>
        <a:lstStyle/>
        <a:p>
          <a:pPr algn="ctr"/>
          <a:r>
            <a:rPr lang="en-US" b="1" dirty="0" smtClean="0"/>
            <a:t>Diagnostics</a:t>
          </a:r>
          <a:endParaRPr lang="en-US" b="1" dirty="0"/>
        </a:p>
      </dgm:t>
    </dgm:pt>
    <dgm:pt modelId="{271154A8-FEE6-4DB9-A692-C0B6DCE3D749}" type="parTrans" cxnId="{5CCC71B3-FB4E-49F5-8362-5A4DBD8C12D1}">
      <dgm:prSet/>
      <dgm:spPr/>
      <dgm:t>
        <a:bodyPr/>
        <a:lstStyle/>
        <a:p>
          <a:pPr algn="ctr"/>
          <a:endParaRPr lang="en-US" b="1"/>
        </a:p>
      </dgm:t>
    </dgm:pt>
    <dgm:pt modelId="{F7CD58FC-C52A-489D-89AF-655C23B38629}" type="sibTrans" cxnId="{5CCC71B3-FB4E-49F5-8362-5A4DBD8C12D1}">
      <dgm:prSet/>
      <dgm:spPr/>
      <dgm:t>
        <a:bodyPr/>
        <a:lstStyle/>
        <a:p>
          <a:pPr algn="ctr"/>
          <a:endParaRPr lang="en-US" b="1"/>
        </a:p>
      </dgm:t>
    </dgm:pt>
    <dgm:pt modelId="{4B0ED1BA-853C-4AE2-8A35-70782B897D51}">
      <dgm:prSet phldrT="[Text]"/>
      <dgm:spPr/>
      <dgm:t>
        <a:bodyPr/>
        <a:lstStyle/>
        <a:p>
          <a:pPr algn="ctr"/>
          <a:r>
            <a:rPr lang="en-US" b="1" dirty="0" smtClean="0"/>
            <a:t>Drug Delivery</a:t>
          </a:r>
          <a:endParaRPr lang="en-US" b="1" dirty="0"/>
        </a:p>
      </dgm:t>
    </dgm:pt>
    <dgm:pt modelId="{189CBAF8-A4BD-44B5-BBF5-5C6D0827E98D}" type="parTrans" cxnId="{5C1FD3BF-DC58-4ECB-9582-E7E10D57CD6A}">
      <dgm:prSet/>
      <dgm:spPr/>
      <dgm:t>
        <a:bodyPr/>
        <a:lstStyle/>
        <a:p>
          <a:pPr algn="ctr"/>
          <a:endParaRPr lang="en-US" b="1"/>
        </a:p>
      </dgm:t>
    </dgm:pt>
    <dgm:pt modelId="{13A709AF-909A-45B5-B74B-D872AEE0588E}" type="sibTrans" cxnId="{5C1FD3BF-DC58-4ECB-9582-E7E10D57CD6A}">
      <dgm:prSet/>
      <dgm:spPr/>
      <dgm:t>
        <a:bodyPr/>
        <a:lstStyle/>
        <a:p>
          <a:pPr algn="ctr"/>
          <a:endParaRPr lang="en-US" b="1"/>
        </a:p>
      </dgm:t>
    </dgm:pt>
    <dgm:pt modelId="{8EF72EC4-EDAC-4789-979B-830DA3C3AEDF}">
      <dgm:prSet phldrT="[Text]"/>
      <dgm:spPr/>
      <dgm:t>
        <a:bodyPr/>
        <a:lstStyle/>
        <a:p>
          <a:pPr algn="ctr"/>
          <a:r>
            <a:rPr lang="en-US" b="1" dirty="0" smtClean="0"/>
            <a:t>Cell Culture</a:t>
          </a:r>
          <a:endParaRPr lang="en-US" b="1" dirty="0"/>
        </a:p>
      </dgm:t>
    </dgm:pt>
    <dgm:pt modelId="{CE87A45B-FBF3-4790-BC83-E56B49193E1B}" type="parTrans" cxnId="{C5F2B6D1-56E5-4B3F-AE7B-B69BD0E14263}">
      <dgm:prSet/>
      <dgm:spPr/>
      <dgm:t>
        <a:bodyPr/>
        <a:lstStyle/>
        <a:p>
          <a:pPr algn="ctr"/>
          <a:endParaRPr lang="en-US" b="1"/>
        </a:p>
      </dgm:t>
    </dgm:pt>
    <dgm:pt modelId="{CDE7A079-BCCE-4305-B1B6-9222062D0584}" type="sibTrans" cxnId="{C5F2B6D1-56E5-4B3F-AE7B-B69BD0E14263}">
      <dgm:prSet/>
      <dgm:spPr/>
      <dgm:t>
        <a:bodyPr/>
        <a:lstStyle/>
        <a:p>
          <a:pPr algn="ctr"/>
          <a:endParaRPr lang="en-US" b="1"/>
        </a:p>
      </dgm:t>
    </dgm:pt>
    <dgm:pt modelId="{12BC33EA-B538-442A-9F5A-AEF99A733BBC}">
      <dgm:prSet phldrT="[Text]"/>
      <dgm:spPr/>
      <dgm:t>
        <a:bodyPr/>
        <a:lstStyle/>
        <a:p>
          <a:pPr algn="ctr"/>
          <a:r>
            <a:rPr lang="en-US" b="1" dirty="0" smtClean="0"/>
            <a:t>New Emerging</a:t>
          </a:r>
          <a:endParaRPr lang="en-US" b="1" dirty="0"/>
        </a:p>
      </dgm:t>
    </dgm:pt>
    <dgm:pt modelId="{0E32F68F-3C91-45B3-B81F-899BEDE4307E}" type="parTrans" cxnId="{9FEBF3A9-3A4F-46B7-AC29-E8E2FD78F189}">
      <dgm:prSet/>
      <dgm:spPr/>
      <dgm:t>
        <a:bodyPr/>
        <a:lstStyle/>
        <a:p>
          <a:pPr algn="ctr"/>
          <a:endParaRPr lang="en-US" b="1"/>
        </a:p>
      </dgm:t>
    </dgm:pt>
    <dgm:pt modelId="{C5C632F5-194D-45BD-B762-241E682DB78D}" type="sibTrans" cxnId="{9FEBF3A9-3A4F-46B7-AC29-E8E2FD78F189}">
      <dgm:prSet/>
      <dgm:spPr/>
      <dgm:t>
        <a:bodyPr/>
        <a:lstStyle/>
        <a:p>
          <a:pPr algn="ctr"/>
          <a:endParaRPr lang="en-US" b="1"/>
        </a:p>
      </dgm:t>
    </dgm:pt>
    <dgm:pt modelId="{A3D858CF-6C5A-49D1-A547-A892DD66E69F}">
      <dgm:prSet phldrT="[Text]"/>
      <dgm:spPr/>
      <dgm:t>
        <a:bodyPr/>
        <a:lstStyle/>
        <a:p>
          <a:pPr algn="ctr"/>
          <a:r>
            <a:rPr lang="en-US" b="1" dirty="0"/>
            <a:t>Therapeutics</a:t>
          </a:r>
        </a:p>
      </dgm:t>
    </dgm:pt>
    <dgm:pt modelId="{2BDF6633-6024-4BB7-8E52-31F553B1AF7A}" type="parTrans" cxnId="{2EA876B5-045D-4A80-89B9-F312FEFFB1B8}">
      <dgm:prSet/>
      <dgm:spPr/>
      <dgm:t>
        <a:bodyPr/>
        <a:lstStyle/>
        <a:p>
          <a:pPr algn="ctr"/>
          <a:endParaRPr lang="en-US" b="1"/>
        </a:p>
      </dgm:t>
    </dgm:pt>
    <dgm:pt modelId="{8504B638-F55C-4DDB-B2FA-AFDB6551E5A0}" type="sibTrans" cxnId="{2EA876B5-045D-4A80-89B9-F312FEFFB1B8}">
      <dgm:prSet/>
      <dgm:spPr/>
      <dgm:t>
        <a:bodyPr/>
        <a:lstStyle/>
        <a:p>
          <a:pPr algn="ctr"/>
          <a:endParaRPr lang="en-US" b="1"/>
        </a:p>
      </dgm:t>
    </dgm:pt>
    <dgm:pt modelId="{66D4F1F9-23EF-4930-A7B3-8BC2770018E3}" type="pres">
      <dgm:prSet presAssocID="{FB72502F-6289-4080-88F4-59C17E970CA5}" presName="compositeShape" presStyleCnt="0">
        <dgm:presLayoutVars>
          <dgm:chMax val="7"/>
          <dgm:dir/>
          <dgm:resizeHandles val="exact"/>
        </dgm:presLayoutVars>
      </dgm:prSet>
      <dgm:spPr/>
    </dgm:pt>
    <dgm:pt modelId="{E9303C1F-3CC0-4C4D-8A27-C2D20D7126E7}" type="pres">
      <dgm:prSet presAssocID="{5FF0CA1A-5B38-47DD-8F97-A611764775EF}" presName="circ1" presStyleLbl="vennNode1" presStyleIdx="0" presStyleCnt="7"/>
      <dgm:spPr/>
      <dgm:t>
        <a:bodyPr/>
        <a:lstStyle/>
        <a:p>
          <a:endParaRPr lang="en-US"/>
        </a:p>
      </dgm:t>
    </dgm:pt>
    <dgm:pt modelId="{858A2C81-C654-481F-B599-26021C96239F}" type="pres">
      <dgm:prSet presAssocID="{5FF0CA1A-5B38-47DD-8F97-A611764775EF}" presName="circ1Tx" presStyleLbl="revTx" presStyleIdx="0" presStyleCnt="0">
        <dgm:presLayoutVars>
          <dgm:chMax val="0"/>
          <dgm:chPref val="0"/>
          <dgm:bulletEnabled val="1"/>
        </dgm:presLayoutVars>
      </dgm:prSet>
      <dgm:spPr/>
      <dgm:t>
        <a:bodyPr/>
        <a:lstStyle/>
        <a:p>
          <a:endParaRPr lang="en-US"/>
        </a:p>
      </dgm:t>
    </dgm:pt>
    <dgm:pt modelId="{486BA495-09CB-4FFC-8B7F-EEB793E0F26B}" type="pres">
      <dgm:prSet presAssocID="{0914CE42-76CD-424C-9890-199E2389C699}" presName="circ2" presStyleLbl="vennNode1" presStyleIdx="1" presStyleCnt="7"/>
      <dgm:spPr/>
      <dgm:t>
        <a:bodyPr/>
        <a:lstStyle/>
        <a:p>
          <a:endParaRPr lang="en-US"/>
        </a:p>
      </dgm:t>
    </dgm:pt>
    <dgm:pt modelId="{AC894337-5B1D-46C2-80F9-8CA52FB2D3EA}" type="pres">
      <dgm:prSet presAssocID="{0914CE42-76CD-424C-9890-199E2389C699}" presName="circ2Tx" presStyleLbl="revTx" presStyleIdx="0" presStyleCnt="0">
        <dgm:presLayoutVars>
          <dgm:chMax val="0"/>
          <dgm:chPref val="0"/>
          <dgm:bulletEnabled val="1"/>
        </dgm:presLayoutVars>
      </dgm:prSet>
      <dgm:spPr/>
      <dgm:t>
        <a:bodyPr/>
        <a:lstStyle/>
        <a:p>
          <a:endParaRPr lang="en-US"/>
        </a:p>
      </dgm:t>
    </dgm:pt>
    <dgm:pt modelId="{9557E53E-FD01-4B64-9252-4F55D458CF58}" type="pres">
      <dgm:prSet presAssocID="{30DEC923-AFC7-4B3B-8DFB-017AC516815F}" presName="circ3" presStyleLbl="vennNode1" presStyleIdx="2" presStyleCnt="7"/>
      <dgm:spPr/>
      <dgm:t>
        <a:bodyPr/>
        <a:lstStyle/>
        <a:p>
          <a:endParaRPr lang="en-US"/>
        </a:p>
      </dgm:t>
    </dgm:pt>
    <dgm:pt modelId="{41401AEA-449A-4F7F-B5EE-D5D3DE272CE2}" type="pres">
      <dgm:prSet presAssocID="{30DEC923-AFC7-4B3B-8DFB-017AC516815F}" presName="circ3Tx" presStyleLbl="revTx" presStyleIdx="0" presStyleCnt="0">
        <dgm:presLayoutVars>
          <dgm:chMax val="0"/>
          <dgm:chPref val="0"/>
          <dgm:bulletEnabled val="1"/>
        </dgm:presLayoutVars>
      </dgm:prSet>
      <dgm:spPr/>
      <dgm:t>
        <a:bodyPr/>
        <a:lstStyle/>
        <a:p>
          <a:endParaRPr lang="en-US"/>
        </a:p>
      </dgm:t>
    </dgm:pt>
    <dgm:pt modelId="{FEF9D1DA-BC5B-482C-94DD-F295E51880EA}" type="pres">
      <dgm:prSet presAssocID="{A3D858CF-6C5A-49D1-A547-A892DD66E69F}" presName="circ4" presStyleLbl="vennNode1" presStyleIdx="3" presStyleCnt="7"/>
      <dgm:spPr/>
    </dgm:pt>
    <dgm:pt modelId="{C935C53A-A14A-4F20-AB1C-6377D80EFB76}" type="pres">
      <dgm:prSet presAssocID="{A3D858CF-6C5A-49D1-A547-A892DD66E69F}" presName="circ4Tx" presStyleLbl="revTx" presStyleIdx="0" presStyleCnt="0">
        <dgm:presLayoutVars>
          <dgm:chMax val="0"/>
          <dgm:chPref val="0"/>
          <dgm:bulletEnabled val="1"/>
        </dgm:presLayoutVars>
      </dgm:prSet>
      <dgm:spPr/>
      <dgm:t>
        <a:bodyPr/>
        <a:lstStyle/>
        <a:p>
          <a:endParaRPr lang="en-US"/>
        </a:p>
      </dgm:t>
    </dgm:pt>
    <dgm:pt modelId="{B3F68874-7E53-4CE1-A673-E430A9A80B56}" type="pres">
      <dgm:prSet presAssocID="{4B0ED1BA-853C-4AE2-8A35-70782B897D51}" presName="circ5" presStyleLbl="vennNode1" presStyleIdx="4" presStyleCnt="7"/>
      <dgm:spPr/>
    </dgm:pt>
    <dgm:pt modelId="{86EBC742-3314-49C2-91D9-760591EDB6A0}" type="pres">
      <dgm:prSet presAssocID="{4B0ED1BA-853C-4AE2-8A35-70782B897D51}" presName="circ5Tx" presStyleLbl="revTx" presStyleIdx="0" presStyleCnt="0">
        <dgm:presLayoutVars>
          <dgm:chMax val="0"/>
          <dgm:chPref val="0"/>
          <dgm:bulletEnabled val="1"/>
        </dgm:presLayoutVars>
      </dgm:prSet>
      <dgm:spPr/>
      <dgm:t>
        <a:bodyPr/>
        <a:lstStyle/>
        <a:p>
          <a:endParaRPr lang="en-US"/>
        </a:p>
      </dgm:t>
    </dgm:pt>
    <dgm:pt modelId="{8D769DE7-1A8C-4B5E-BBA8-773899A4146A}" type="pres">
      <dgm:prSet presAssocID="{8EF72EC4-EDAC-4789-979B-830DA3C3AEDF}" presName="circ6" presStyleLbl="vennNode1" presStyleIdx="5" presStyleCnt="7"/>
      <dgm:spPr/>
    </dgm:pt>
    <dgm:pt modelId="{00768A6D-F596-462F-82B0-42D7B908D928}" type="pres">
      <dgm:prSet presAssocID="{8EF72EC4-EDAC-4789-979B-830DA3C3AEDF}" presName="circ6Tx" presStyleLbl="revTx" presStyleIdx="0" presStyleCnt="0">
        <dgm:presLayoutVars>
          <dgm:chMax val="0"/>
          <dgm:chPref val="0"/>
          <dgm:bulletEnabled val="1"/>
        </dgm:presLayoutVars>
      </dgm:prSet>
      <dgm:spPr/>
      <dgm:t>
        <a:bodyPr/>
        <a:lstStyle/>
        <a:p>
          <a:endParaRPr lang="en-US"/>
        </a:p>
      </dgm:t>
    </dgm:pt>
    <dgm:pt modelId="{F854D5A1-CF8D-4E46-AE90-7F94290CA76C}" type="pres">
      <dgm:prSet presAssocID="{12BC33EA-B538-442A-9F5A-AEF99A733BBC}" presName="circ7" presStyleLbl="vennNode1" presStyleIdx="6" presStyleCnt="7"/>
      <dgm:spPr/>
      <dgm:t>
        <a:bodyPr/>
        <a:lstStyle/>
        <a:p>
          <a:endParaRPr lang="en-US"/>
        </a:p>
      </dgm:t>
    </dgm:pt>
    <dgm:pt modelId="{A0824F58-491B-45D7-BB6B-62F4451E4DD8}" type="pres">
      <dgm:prSet presAssocID="{12BC33EA-B538-442A-9F5A-AEF99A733BBC}" presName="circ7Tx" presStyleLbl="revTx" presStyleIdx="0" presStyleCnt="0">
        <dgm:presLayoutVars>
          <dgm:chMax val="0"/>
          <dgm:chPref val="0"/>
          <dgm:bulletEnabled val="1"/>
        </dgm:presLayoutVars>
      </dgm:prSet>
      <dgm:spPr/>
      <dgm:t>
        <a:bodyPr/>
        <a:lstStyle/>
        <a:p>
          <a:endParaRPr lang="en-US"/>
        </a:p>
      </dgm:t>
    </dgm:pt>
  </dgm:ptLst>
  <dgm:cxnLst>
    <dgm:cxn modelId="{BFAB5CD3-48AA-489F-8905-1DE0AB620AA5}" type="presOf" srcId="{30DEC923-AFC7-4B3B-8DFB-017AC516815F}" destId="{41401AEA-449A-4F7F-B5EE-D5D3DE272CE2}" srcOrd="0" destOrd="0" presId="urn:microsoft.com/office/officeart/2005/8/layout/venn1"/>
    <dgm:cxn modelId="{A1353194-3E01-4683-9BED-5EAE5009E001}" type="presOf" srcId="{12BC33EA-B538-442A-9F5A-AEF99A733BBC}" destId="{A0824F58-491B-45D7-BB6B-62F4451E4DD8}" srcOrd="0" destOrd="0" presId="urn:microsoft.com/office/officeart/2005/8/layout/venn1"/>
    <dgm:cxn modelId="{C8A49D68-AA7D-4472-8815-CD0799DF12FB}" type="presOf" srcId="{5FF0CA1A-5B38-47DD-8F97-A611764775EF}" destId="{858A2C81-C654-481F-B599-26021C96239F}" srcOrd="0" destOrd="0" presId="urn:microsoft.com/office/officeart/2005/8/layout/venn1"/>
    <dgm:cxn modelId="{09814ABB-7CF6-44F0-B009-401400125D07}" type="presOf" srcId="{4B0ED1BA-853C-4AE2-8A35-70782B897D51}" destId="{86EBC742-3314-49C2-91D9-760591EDB6A0}" srcOrd="0" destOrd="0" presId="urn:microsoft.com/office/officeart/2005/8/layout/venn1"/>
    <dgm:cxn modelId="{C5F2B6D1-56E5-4B3F-AE7B-B69BD0E14263}" srcId="{FB72502F-6289-4080-88F4-59C17E970CA5}" destId="{8EF72EC4-EDAC-4789-979B-830DA3C3AEDF}" srcOrd="5" destOrd="0" parTransId="{CE87A45B-FBF3-4790-BC83-E56B49193E1B}" sibTransId="{CDE7A079-BCCE-4305-B1B6-9222062D0584}"/>
    <dgm:cxn modelId="{3B9E9FD4-408C-4547-BE4F-28C01DF6F232}" type="presOf" srcId="{FB72502F-6289-4080-88F4-59C17E970CA5}" destId="{66D4F1F9-23EF-4930-A7B3-8BC2770018E3}" srcOrd="0" destOrd="0" presId="urn:microsoft.com/office/officeart/2005/8/layout/venn1"/>
    <dgm:cxn modelId="{1AFF38B0-5C17-49E7-A275-79C41892A52B}" srcId="{FB72502F-6289-4080-88F4-59C17E970CA5}" destId="{0914CE42-76CD-424C-9890-199E2389C699}" srcOrd="1" destOrd="0" parTransId="{EB03C189-4B6F-4734-9438-19C7C129A000}" sibTransId="{54A3404A-CEB4-4861-9C42-4D091E79B575}"/>
    <dgm:cxn modelId="{5C1FD3BF-DC58-4ECB-9582-E7E10D57CD6A}" srcId="{FB72502F-6289-4080-88F4-59C17E970CA5}" destId="{4B0ED1BA-853C-4AE2-8A35-70782B897D51}" srcOrd="4" destOrd="0" parTransId="{189CBAF8-A4BD-44B5-BBF5-5C6D0827E98D}" sibTransId="{13A709AF-909A-45B5-B74B-D872AEE0588E}"/>
    <dgm:cxn modelId="{63DD8A77-F045-490E-9106-EA9FC935C0CF}" type="presOf" srcId="{8EF72EC4-EDAC-4789-979B-830DA3C3AEDF}" destId="{00768A6D-F596-462F-82B0-42D7B908D928}" srcOrd="0" destOrd="0" presId="urn:microsoft.com/office/officeart/2005/8/layout/venn1"/>
    <dgm:cxn modelId="{77CE225F-300C-4FD1-8C09-323F07CFD8B4}" srcId="{FB72502F-6289-4080-88F4-59C17E970CA5}" destId="{5FF0CA1A-5B38-47DD-8F97-A611764775EF}" srcOrd="0" destOrd="0" parTransId="{0A5EC151-1A29-4261-9A70-F1D2B0A4002A}" sibTransId="{FDBE8C92-0DBF-468F-B291-1BDFFCA5D06B}"/>
    <dgm:cxn modelId="{5CCC71B3-FB4E-49F5-8362-5A4DBD8C12D1}" srcId="{FB72502F-6289-4080-88F4-59C17E970CA5}" destId="{30DEC923-AFC7-4B3B-8DFB-017AC516815F}" srcOrd="2" destOrd="0" parTransId="{271154A8-FEE6-4DB9-A692-C0B6DCE3D749}" sibTransId="{F7CD58FC-C52A-489D-89AF-655C23B38629}"/>
    <dgm:cxn modelId="{2EA876B5-045D-4A80-89B9-F312FEFFB1B8}" srcId="{FB72502F-6289-4080-88F4-59C17E970CA5}" destId="{A3D858CF-6C5A-49D1-A547-A892DD66E69F}" srcOrd="3" destOrd="0" parTransId="{2BDF6633-6024-4BB7-8E52-31F553B1AF7A}" sibTransId="{8504B638-F55C-4DDB-B2FA-AFDB6551E5A0}"/>
    <dgm:cxn modelId="{162D4BB8-6203-4095-91ED-F6A3A92004DF}" type="presOf" srcId="{0914CE42-76CD-424C-9890-199E2389C699}" destId="{AC894337-5B1D-46C2-80F9-8CA52FB2D3EA}" srcOrd="0" destOrd="0" presId="urn:microsoft.com/office/officeart/2005/8/layout/venn1"/>
    <dgm:cxn modelId="{9FEBF3A9-3A4F-46B7-AC29-E8E2FD78F189}" srcId="{FB72502F-6289-4080-88F4-59C17E970CA5}" destId="{12BC33EA-B538-442A-9F5A-AEF99A733BBC}" srcOrd="6" destOrd="0" parTransId="{0E32F68F-3C91-45B3-B81F-899BEDE4307E}" sibTransId="{C5C632F5-194D-45BD-B762-241E682DB78D}"/>
    <dgm:cxn modelId="{D2A7E1D3-7191-4CA8-8F96-A9297D971F58}" type="presOf" srcId="{A3D858CF-6C5A-49D1-A547-A892DD66E69F}" destId="{C935C53A-A14A-4F20-AB1C-6377D80EFB76}" srcOrd="0" destOrd="0" presId="urn:microsoft.com/office/officeart/2005/8/layout/venn1"/>
    <dgm:cxn modelId="{92939FE5-4A28-4380-A761-5CF69D6A0E0F}" type="presParOf" srcId="{66D4F1F9-23EF-4930-A7B3-8BC2770018E3}" destId="{E9303C1F-3CC0-4C4D-8A27-C2D20D7126E7}" srcOrd="0" destOrd="0" presId="urn:microsoft.com/office/officeart/2005/8/layout/venn1"/>
    <dgm:cxn modelId="{D07EE1E8-E159-4BCE-99DA-EFE7E928FFB9}" type="presParOf" srcId="{66D4F1F9-23EF-4930-A7B3-8BC2770018E3}" destId="{858A2C81-C654-481F-B599-26021C96239F}" srcOrd="1" destOrd="0" presId="urn:microsoft.com/office/officeart/2005/8/layout/venn1"/>
    <dgm:cxn modelId="{873F9B3D-62A6-4C97-8510-4560FDAB4C0C}" type="presParOf" srcId="{66D4F1F9-23EF-4930-A7B3-8BC2770018E3}" destId="{486BA495-09CB-4FFC-8B7F-EEB793E0F26B}" srcOrd="2" destOrd="0" presId="urn:microsoft.com/office/officeart/2005/8/layout/venn1"/>
    <dgm:cxn modelId="{0EEE05CF-7293-4397-A11E-9F42AB4B8303}" type="presParOf" srcId="{66D4F1F9-23EF-4930-A7B3-8BC2770018E3}" destId="{AC894337-5B1D-46C2-80F9-8CA52FB2D3EA}" srcOrd="3" destOrd="0" presId="urn:microsoft.com/office/officeart/2005/8/layout/venn1"/>
    <dgm:cxn modelId="{451D3CF5-5AF1-4DD0-8279-C7A10C5064B0}" type="presParOf" srcId="{66D4F1F9-23EF-4930-A7B3-8BC2770018E3}" destId="{9557E53E-FD01-4B64-9252-4F55D458CF58}" srcOrd="4" destOrd="0" presId="urn:microsoft.com/office/officeart/2005/8/layout/venn1"/>
    <dgm:cxn modelId="{6C5ECA67-6B1A-4C7F-BFBF-7456E3B04A72}" type="presParOf" srcId="{66D4F1F9-23EF-4930-A7B3-8BC2770018E3}" destId="{41401AEA-449A-4F7F-B5EE-D5D3DE272CE2}" srcOrd="5" destOrd="0" presId="urn:microsoft.com/office/officeart/2005/8/layout/venn1"/>
    <dgm:cxn modelId="{910F5EA7-BEAA-4333-A15B-D93BB11BFF0F}" type="presParOf" srcId="{66D4F1F9-23EF-4930-A7B3-8BC2770018E3}" destId="{FEF9D1DA-BC5B-482C-94DD-F295E51880EA}" srcOrd="6" destOrd="0" presId="urn:microsoft.com/office/officeart/2005/8/layout/venn1"/>
    <dgm:cxn modelId="{3222785F-4BA5-484C-B8F1-59B61F9CC924}" type="presParOf" srcId="{66D4F1F9-23EF-4930-A7B3-8BC2770018E3}" destId="{C935C53A-A14A-4F20-AB1C-6377D80EFB76}" srcOrd="7" destOrd="0" presId="urn:microsoft.com/office/officeart/2005/8/layout/venn1"/>
    <dgm:cxn modelId="{10DE65B0-81D1-4BCB-B6C3-B45C01A2AC5F}" type="presParOf" srcId="{66D4F1F9-23EF-4930-A7B3-8BC2770018E3}" destId="{B3F68874-7E53-4CE1-A673-E430A9A80B56}" srcOrd="8" destOrd="0" presId="urn:microsoft.com/office/officeart/2005/8/layout/venn1"/>
    <dgm:cxn modelId="{3035CC3F-0FAE-4D13-9BF5-94DD8AC60F7F}" type="presParOf" srcId="{66D4F1F9-23EF-4930-A7B3-8BC2770018E3}" destId="{86EBC742-3314-49C2-91D9-760591EDB6A0}" srcOrd="9" destOrd="0" presId="urn:microsoft.com/office/officeart/2005/8/layout/venn1"/>
    <dgm:cxn modelId="{ABEC54D7-6705-44F5-8504-C8F10D33F1FD}" type="presParOf" srcId="{66D4F1F9-23EF-4930-A7B3-8BC2770018E3}" destId="{8D769DE7-1A8C-4B5E-BBA8-773899A4146A}" srcOrd="10" destOrd="0" presId="urn:microsoft.com/office/officeart/2005/8/layout/venn1"/>
    <dgm:cxn modelId="{EBF471EF-A685-4995-9855-E1F687B6CC37}" type="presParOf" srcId="{66D4F1F9-23EF-4930-A7B3-8BC2770018E3}" destId="{00768A6D-F596-462F-82B0-42D7B908D928}" srcOrd="11" destOrd="0" presId="urn:microsoft.com/office/officeart/2005/8/layout/venn1"/>
    <dgm:cxn modelId="{4834D9DC-B935-46DE-8138-456F3DD277DB}" type="presParOf" srcId="{66D4F1F9-23EF-4930-A7B3-8BC2770018E3}" destId="{F854D5A1-CF8D-4E46-AE90-7F94290CA76C}" srcOrd="12" destOrd="0" presId="urn:microsoft.com/office/officeart/2005/8/layout/venn1"/>
    <dgm:cxn modelId="{2692C183-2012-44AE-A8B9-19382B52E20E}" type="presParOf" srcId="{66D4F1F9-23EF-4930-A7B3-8BC2770018E3}" destId="{A0824F58-491B-45D7-BB6B-62F4451E4DD8}" srcOrd="13"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72502F-6289-4080-88F4-59C17E970CA5}" type="doc">
      <dgm:prSet loTypeId="urn:microsoft.com/office/officeart/2005/8/layout/venn1" loCatId="relationship" qsTypeId="urn:microsoft.com/office/officeart/2005/8/quickstyle/simple1" qsCatId="simple" csTypeId="urn:microsoft.com/office/officeart/2005/8/colors/accent1_2" csCatId="accent1" phldr="1"/>
      <dgm:spPr/>
    </dgm:pt>
    <dgm:pt modelId="{5FF0CA1A-5B38-47DD-8F97-A611764775EF}">
      <dgm:prSet phldrT="[Text]"/>
      <dgm:spPr/>
      <dgm:t>
        <a:bodyPr/>
        <a:lstStyle/>
        <a:p>
          <a:pPr algn="ctr"/>
          <a:r>
            <a:rPr lang="en-US" b="1" dirty="0" smtClean="0"/>
            <a:t>Detection</a:t>
          </a:r>
          <a:endParaRPr lang="en-US" b="1" dirty="0"/>
        </a:p>
      </dgm:t>
    </dgm:pt>
    <dgm:pt modelId="{0A5EC151-1A29-4261-9A70-F1D2B0A4002A}" type="parTrans" cxnId="{77CE225F-300C-4FD1-8C09-323F07CFD8B4}">
      <dgm:prSet/>
      <dgm:spPr/>
      <dgm:t>
        <a:bodyPr/>
        <a:lstStyle/>
        <a:p>
          <a:pPr algn="ctr"/>
          <a:endParaRPr lang="en-US" b="1"/>
        </a:p>
      </dgm:t>
    </dgm:pt>
    <dgm:pt modelId="{FDBE8C92-0DBF-468F-B291-1BDFFCA5D06B}" type="sibTrans" cxnId="{77CE225F-300C-4FD1-8C09-323F07CFD8B4}">
      <dgm:prSet/>
      <dgm:spPr/>
      <dgm:t>
        <a:bodyPr/>
        <a:lstStyle/>
        <a:p>
          <a:pPr algn="ctr"/>
          <a:endParaRPr lang="en-US" b="1"/>
        </a:p>
      </dgm:t>
    </dgm:pt>
    <dgm:pt modelId="{0914CE42-76CD-424C-9890-199E2389C699}">
      <dgm:prSet phldrT="[Text]"/>
      <dgm:spPr/>
      <dgm:t>
        <a:bodyPr/>
        <a:lstStyle/>
        <a:p>
          <a:pPr algn="ctr"/>
          <a:r>
            <a:rPr lang="en-US" b="1" dirty="0" smtClean="0"/>
            <a:t>Analysis</a:t>
          </a:r>
          <a:endParaRPr lang="en-US" b="1" dirty="0"/>
        </a:p>
      </dgm:t>
    </dgm:pt>
    <dgm:pt modelId="{EB03C189-4B6F-4734-9438-19C7C129A000}" type="parTrans" cxnId="{1AFF38B0-5C17-49E7-A275-79C41892A52B}">
      <dgm:prSet/>
      <dgm:spPr/>
      <dgm:t>
        <a:bodyPr/>
        <a:lstStyle/>
        <a:p>
          <a:pPr algn="ctr"/>
          <a:endParaRPr lang="en-US" b="1"/>
        </a:p>
      </dgm:t>
    </dgm:pt>
    <dgm:pt modelId="{54A3404A-CEB4-4861-9C42-4D091E79B575}" type="sibTrans" cxnId="{1AFF38B0-5C17-49E7-A275-79C41892A52B}">
      <dgm:prSet/>
      <dgm:spPr/>
      <dgm:t>
        <a:bodyPr/>
        <a:lstStyle/>
        <a:p>
          <a:pPr algn="ctr"/>
          <a:endParaRPr lang="en-US" b="1"/>
        </a:p>
      </dgm:t>
    </dgm:pt>
    <dgm:pt modelId="{30DEC923-AFC7-4B3B-8DFB-017AC516815F}">
      <dgm:prSet phldrT="[Text]"/>
      <dgm:spPr/>
      <dgm:t>
        <a:bodyPr/>
        <a:lstStyle/>
        <a:p>
          <a:pPr algn="ctr"/>
          <a:r>
            <a:rPr lang="en-US" b="1" dirty="0" smtClean="0"/>
            <a:t>Diagnostics</a:t>
          </a:r>
          <a:endParaRPr lang="en-US" b="1" dirty="0"/>
        </a:p>
      </dgm:t>
    </dgm:pt>
    <dgm:pt modelId="{271154A8-FEE6-4DB9-A692-C0B6DCE3D749}" type="parTrans" cxnId="{5CCC71B3-FB4E-49F5-8362-5A4DBD8C12D1}">
      <dgm:prSet/>
      <dgm:spPr/>
      <dgm:t>
        <a:bodyPr/>
        <a:lstStyle/>
        <a:p>
          <a:pPr algn="ctr"/>
          <a:endParaRPr lang="en-US" b="1"/>
        </a:p>
      </dgm:t>
    </dgm:pt>
    <dgm:pt modelId="{F7CD58FC-C52A-489D-89AF-655C23B38629}" type="sibTrans" cxnId="{5CCC71B3-FB4E-49F5-8362-5A4DBD8C12D1}">
      <dgm:prSet/>
      <dgm:spPr/>
      <dgm:t>
        <a:bodyPr/>
        <a:lstStyle/>
        <a:p>
          <a:pPr algn="ctr"/>
          <a:endParaRPr lang="en-US" b="1"/>
        </a:p>
      </dgm:t>
    </dgm:pt>
    <dgm:pt modelId="{4B0ED1BA-853C-4AE2-8A35-70782B897D51}">
      <dgm:prSet phldrT="[Text]"/>
      <dgm:spPr/>
      <dgm:t>
        <a:bodyPr/>
        <a:lstStyle/>
        <a:p>
          <a:pPr algn="ctr"/>
          <a:r>
            <a:rPr lang="en-US" b="1" dirty="0" smtClean="0"/>
            <a:t>Drug Delivery</a:t>
          </a:r>
          <a:endParaRPr lang="en-US" b="1" dirty="0"/>
        </a:p>
      </dgm:t>
    </dgm:pt>
    <dgm:pt modelId="{189CBAF8-A4BD-44B5-BBF5-5C6D0827E98D}" type="parTrans" cxnId="{5C1FD3BF-DC58-4ECB-9582-E7E10D57CD6A}">
      <dgm:prSet/>
      <dgm:spPr/>
      <dgm:t>
        <a:bodyPr/>
        <a:lstStyle/>
        <a:p>
          <a:pPr algn="ctr"/>
          <a:endParaRPr lang="en-US" b="1"/>
        </a:p>
      </dgm:t>
    </dgm:pt>
    <dgm:pt modelId="{13A709AF-909A-45B5-B74B-D872AEE0588E}" type="sibTrans" cxnId="{5C1FD3BF-DC58-4ECB-9582-E7E10D57CD6A}">
      <dgm:prSet/>
      <dgm:spPr/>
      <dgm:t>
        <a:bodyPr/>
        <a:lstStyle/>
        <a:p>
          <a:pPr algn="ctr"/>
          <a:endParaRPr lang="en-US" b="1"/>
        </a:p>
      </dgm:t>
    </dgm:pt>
    <dgm:pt modelId="{8EF72EC4-EDAC-4789-979B-830DA3C3AEDF}">
      <dgm:prSet phldrT="[Text]"/>
      <dgm:spPr/>
      <dgm:t>
        <a:bodyPr/>
        <a:lstStyle/>
        <a:p>
          <a:pPr algn="ctr"/>
          <a:r>
            <a:rPr lang="en-US" b="1" dirty="0" smtClean="0"/>
            <a:t>Cell Culture</a:t>
          </a:r>
          <a:endParaRPr lang="en-US" b="1" dirty="0"/>
        </a:p>
      </dgm:t>
    </dgm:pt>
    <dgm:pt modelId="{CE87A45B-FBF3-4790-BC83-E56B49193E1B}" type="parTrans" cxnId="{C5F2B6D1-56E5-4B3F-AE7B-B69BD0E14263}">
      <dgm:prSet/>
      <dgm:spPr/>
      <dgm:t>
        <a:bodyPr/>
        <a:lstStyle/>
        <a:p>
          <a:pPr algn="ctr"/>
          <a:endParaRPr lang="en-US" b="1"/>
        </a:p>
      </dgm:t>
    </dgm:pt>
    <dgm:pt modelId="{CDE7A079-BCCE-4305-B1B6-9222062D0584}" type="sibTrans" cxnId="{C5F2B6D1-56E5-4B3F-AE7B-B69BD0E14263}">
      <dgm:prSet/>
      <dgm:spPr/>
      <dgm:t>
        <a:bodyPr/>
        <a:lstStyle/>
        <a:p>
          <a:pPr algn="ctr"/>
          <a:endParaRPr lang="en-US" b="1"/>
        </a:p>
      </dgm:t>
    </dgm:pt>
    <dgm:pt modelId="{12BC33EA-B538-442A-9F5A-AEF99A733BBC}">
      <dgm:prSet phldrT="[Text]"/>
      <dgm:spPr/>
      <dgm:t>
        <a:bodyPr/>
        <a:lstStyle/>
        <a:p>
          <a:pPr algn="ctr"/>
          <a:r>
            <a:rPr lang="en-US" b="1" dirty="0" smtClean="0"/>
            <a:t>New Emerging</a:t>
          </a:r>
          <a:endParaRPr lang="en-US" b="1" dirty="0"/>
        </a:p>
      </dgm:t>
    </dgm:pt>
    <dgm:pt modelId="{0E32F68F-3C91-45B3-B81F-899BEDE4307E}" type="parTrans" cxnId="{9FEBF3A9-3A4F-46B7-AC29-E8E2FD78F189}">
      <dgm:prSet/>
      <dgm:spPr/>
      <dgm:t>
        <a:bodyPr/>
        <a:lstStyle/>
        <a:p>
          <a:pPr algn="ctr"/>
          <a:endParaRPr lang="en-US" b="1"/>
        </a:p>
      </dgm:t>
    </dgm:pt>
    <dgm:pt modelId="{C5C632F5-194D-45BD-B762-241E682DB78D}" type="sibTrans" cxnId="{9FEBF3A9-3A4F-46B7-AC29-E8E2FD78F189}">
      <dgm:prSet/>
      <dgm:spPr/>
      <dgm:t>
        <a:bodyPr/>
        <a:lstStyle/>
        <a:p>
          <a:pPr algn="ctr"/>
          <a:endParaRPr lang="en-US" b="1"/>
        </a:p>
      </dgm:t>
    </dgm:pt>
    <dgm:pt modelId="{A3D858CF-6C5A-49D1-A547-A892DD66E69F}">
      <dgm:prSet phldrT="[Text]"/>
      <dgm:spPr/>
      <dgm:t>
        <a:bodyPr/>
        <a:lstStyle/>
        <a:p>
          <a:pPr algn="ctr"/>
          <a:r>
            <a:rPr lang="en-US" b="1" dirty="0"/>
            <a:t>Therapeutics</a:t>
          </a:r>
        </a:p>
      </dgm:t>
    </dgm:pt>
    <dgm:pt modelId="{2BDF6633-6024-4BB7-8E52-31F553B1AF7A}" type="parTrans" cxnId="{2EA876B5-045D-4A80-89B9-F312FEFFB1B8}">
      <dgm:prSet/>
      <dgm:spPr/>
      <dgm:t>
        <a:bodyPr/>
        <a:lstStyle/>
        <a:p>
          <a:pPr algn="ctr"/>
          <a:endParaRPr lang="en-US" b="1"/>
        </a:p>
      </dgm:t>
    </dgm:pt>
    <dgm:pt modelId="{8504B638-F55C-4DDB-B2FA-AFDB6551E5A0}" type="sibTrans" cxnId="{2EA876B5-045D-4A80-89B9-F312FEFFB1B8}">
      <dgm:prSet/>
      <dgm:spPr/>
      <dgm:t>
        <a:bodyPr/>
        <a:lstStyle/>
        <a:p>
          <a:pPr algn="ctr"/>
          <a:endParaRPr lang="en-US" b="1"/>
        </a:p>
      </dgm:t>
    </dgm:pt>
    <dgm:pt modelId="{66D4F1F9-23EF-4930-A7B3-8BC2770018E3}" type="pres">
      <dgm:prSet presAssocID="{FB72502F-6289-4080-88F4-59C17E970CA5}" presName="compositeShape" presStyleCnt="0">
        <dgm:presLayoutVars>
          <dgm:chMax val="7"/>
          <dgm:dir/>
          <dgm:resizeHandles val="exact"/>
        </dgm:presLayoutVars>
      </dgm:prSet>
      <dgm:spPr/>
    </dgm:pt>
    <dgm:pt modelId="{E9303C1F-3CC0-4C4D-8A27-C2D20D7126E7}" type="pres">
      <dgm:prSet presAssocID="{5FF0CA1A-5B38-47DD-8F97-A611764775EF}" presName="circ1" presStyleLbl="vennNode1" presStyleIdx="0" presStyleCnt="7"/>
      <dgm:spPr/>
      <dgm:t>
        <a:bodyPr/>
        <a:lstStyle/>
        <a:p>
          <a:endParaRPr lang="en-US"/>
        </a:p>
      </dgm:t>
    </dgm:pt>
    <dgm:pt modelId="{858A2C81-C654-481F-B599-26021C96239F}" type="pres">
      <dgm:prSet presAssocID="{5FF0CA1A-5B38-47DD-8F97-A611764775EF}" presName="circ1Tx" presStyleLbl="revTx" presStyleIdx="0" presStyleCnt="0">
        <dgm:presLayoutVars>
          <dgm:chMax val="0"/>
          <dgm:chPref val="0"/>
          <dgm:bulletEnabled val="1"/>
        </dgm:presLayoutVars>
      </dgm:prSet>
      <dgm:spPr/>
      <dgm:t>
        <a:bodyPr/>
        <a:lstStyle/>
        <a:p>
          <a:endParaRPr lang="en-US"/>
        </a:p>
      </dgm:t>
    </dgm:pt>
    <dgm:pt modelId="{486BA495-09CB-4FFC-8B7F-EEB793E0F26B}" type="pres">
      <dgm:prSet presAssocID="{0914CE42-76CD-424C-9890-199E2389C699}" presName="circ2" presStyleLbl="vennNode1" presStyleIdx="1" presStyleCnt="7"/>
      <dgm:spPr/>
      <dgm:t>
        <a:bodyPr/>
        <a:lstStyle/>
        <a:p>
          <a:endParaRPr lang="en-US"/>
        </a:p>
      </dgm:t>
    </dgm:pt>
    <dgm:pt modelId="{AC894337-5B1D-46C2-80F9-8CA52FB2D3EA}" type="pres">
      <dgm:prSet presAssocID="{0914CE42-76CD-424C-9890-199E2389C699}" presName="circ2Tx" presStyleLbl="revTx" presStyleIdx="0" presStyleCnt="0">
        <dgm:presLayoutVars>
          <dgm:chMax val="0"/>
          <dgm:chPref val="0"/>
          <dgm:bulletEnabled val="1"/>
        </dgm:presLayoutVars>
      </dgm:prSet>
      <dgm:spPr/>
      <dgm:t>
        <a:bodyPr/>
        <a:lstStyle/>
        <a:p>
          <a:endParaRPr lang="en-US"/>
        </a:p>
      </dgm:t>
    </dgm:pt>
    <dgm:pt modelId="{9557E53E-FD01-4B64-9252-4F55D458CF58}" type="pres">
      <dgm:prSet presAssocID="{30DEC923-AFC7-4B3B-8DFB-017AC516815F}" presName="circ3" presStyleLbl="vennNode1" presStyleIdx="2" presStyleCnt="7"/>
      <dgm:spPr/>
      <dgm:t>
        <a:bodyPr/>
        <a:lstStyle/>
        <a:p>
          <a:endParaRPr lang="en-US"/>
        </a:p>
      </dgm:t>
    </dgm:pt>
    <dgm:pt modelId="{41401AEA-449A-4F7F-B5EE-D5D3DE272CE2}" type="pres">
      <dgm:prSet presAssocID="{30DEC923-AFC7-4B3B-8DFB-017AC516815F}" presName="circ3Tx" presStyleLbl="revTx" presStyleIdx="0" presStyleCnt="0">
        <dgm:presLayoutVars>
          <dgm:chMax val="0"/>
          <dgm:chPref val="0"/>
          <dgm:bulletEnabled val="1"/>
        </dgm:presLayoutVars>
      </dgm:prSet>
      <dgm:spPr/>
      <dgm:t>
        <a:bodyPr/>
        <a:lstStyle/>
        <a:p>
          <a:endParaRPr lang="en-US"/>
        </a:p>
      </dgm:t>
    </dgm:pt>
    <dgm:pt modelId="{FEF9D1DA-BC5B-482C-94DD-F295E51880EA}" type="pres">
      <dgm:prSet presAssocID="{A3D858CF-6C5A-49D1-A547-A892DD66E69F}" presName="circ4" presStyleLbl="vennNode1" presStyleIdx="3" presStyleCnt="7"/>
      <dgm:spPr/>
    </dgm:pt>
    <dgm:pt modelId="{C935C53A-A14A-4F20-AB1C-6377D80EFB76}" type="pres">
      <dgm:prSet presAssocID="{A3D858CF-6C5A-49D1-A547-A892DD66E69F}" presName="circ4Tx" presStyleLbl="revTx" presStyleIdx="0" presStyleCnt="0">
        <dgm:presLayoutVars>
          <dgm:chMax val="0"/>
          <dgm:chPref val="0"/>
          <dgm:bulletEnabled val="1"/>
        </dgm:presLayoutVars>
      </dgm:prSet>
      <dgm:spPr/>
      <dgm:t>
        <a:bodyPr/>
        <a:lstStyle/>
        <a:p>
          <a:endParaRPr lang="en-US"/>
        </a:p>
      </dgm:t>
    </dgm:pt>
    <dgm:pt modelId="{B3F68874-7E53-4CE1-A673-E430A9A80B56}" type="pres">
      <dgm:prSet presAssocID="{4B0ED1BA-853C-4AE2-8A35-70782B897D51}" presName="circ5" presStyleLbl="vennNode1" presStyleIdx="4" presStyleCnt="7"/>
      <dgm:spPr/>
    </dgm:pt>
    <dgm:pt modelId="{86EBC742-3314-49C2-91D9-760591EDB6A0}" type="pres">
      <dgm:prSet presAssocID="{4B0ED1BA-853C-4AE2-8A35-70782B897D51}" presName="circ5Tx" presStyleLbl="revTx" presStyleIdx="0" presStyleCnt="0">
        <dgm:presLayoutVars>
          <dgm:chMax val="0"/>
          <dgm:chPref val="0"/>
          <dgm:bulletEnabled val="1"/>
        </dgm:presLayoutVars>
      </dgm:prSet>
      <dgm:spPr/>
      <dgm:t>
        <a:bodyPr/>
        <a:lstStyle/>
        <a:p>
          <a:endParaRPr lang="en-US"/>
        </a:p>
      </dgm:t>
    </dgm:pt>
    <dgm:pt modelId="{8D769DE7-1A8C-4B5E-BBA8-773899A4146A}" type="pres">
      <dgm:prSet presAssocID="{8EF72EC4-EDAC-4789-979B-830DA3C3AEDF}" presName="circ6" presStyleLbl="vennNode1" presStyleIdx="5" presStyleCnt="7"/>
      <dgm:spPr/>
    </dgm:pt>
    <dgm:pt modelId="{00768A6D-F596-462F-82B0-42D7B908D928}" type="pres">
      <dgm:prSet presAssocID="{8EF72EC4-EDAC-4789-979B-830DA3C3AEDF}" presName="circ6Tx" presStyleLbl="revTx" presStyleIdx="0" presStyleCnt="0">
        <dgm:presLayoutVars>
          <dgm:chMax val="0"/>
          <dgm:chPref val="0"/>
          <dgm:bulletEnabled val="1"/>
        </dgm:presLayoutVars>
      </dgm:prSet>
      <dgm:spPr/>
      <dgm:t>
        <a:bodyPr/>
        <a:lstStyle/>
        <a:p>
          <a:endParaRPr lang="en-US"/>
        </a:p>
      </dgm:t>
    </dgm:pt>
    <dgm:pt modelId="{F854D5A1-CF8D-4E46-AE90-7F94290CA76C}" type="pres">
      <dgm:prSet presAssocID="{12BC33EA-B538-442A-9F5A-AEF99A733BBC}" presName="circ7" presStyleLbl="vennNode1" presStyleIdx="6" presStyleCnt="7"/>
      <dgm:spPr/>
      <dgm:t>
        <a:bodyPr/>
        <a:lstStyle/>
        <a:p>
          <a:endParaRPr lang="en-US"/>
        </a:p>
      </dgm:t>
    </dgm:pt>
    <dgm:pt modelId="{A0824F58-491B-45D7-BB6B-62F4451E4DD8}" type="pres">
      <dgm:prSet presAssocID="{12BC33EA-B538-442A-9F5A-AEF99A733BBC}" presName="circ7Tx" presStyleLbl="revTx" presStyleIdx="0" presStyleCnt="0">
        <dgm:presLayoutVars>
          <dgm:chMax val="0"/>
          <dgm:chPref val="0"/>
          <dgm:bulletEnabled val="1"/>
        </dgm:presLayoutVars>
      </dgm:prSet>
      <dgm:spPr/>
      <dgm:t>
        <a:bodyPr/>
        <a:lstStyle/>
        <a:p>
          <a:endParaRPr lang="en-US"/>
        </a:p>
      </dgm:t>
    </dgm:pt>
  </dgm:ptLst>
  <dgm:cxnLst>
    <dgm:cxn modelId="{77CE225F-300C-4FD1-8C09-323F07CFD8B4}" srcId="{FB72502F-6289-4080-88F4-59C17E970CA5}" destId="{5FF0CA1A-5B38-47DD-8F97-A611764775EF}" srcOrd="0" destOrd="0" parTransId="{0A5EC151-1A29-4261-9A70-F1D2B0A4002A}" sibTransId="{FDBE8C92-0DBF-468F-B291-1BDFFCA5D06B}"/>
    <dgm:cxn modelId="{9FEBF3A9-3A4F-46B7-AC29-E8E2FD78F189}" srcId="{FB72502F-6289-4080-88F4-59C17E970CA5}" destId="{12BC33EA-B538-442A-9F5A-AEF99A733BBC}" srcOrd="6" destOrd="0" parTransId="{0E32F68F-3C91-45B3-B81F-899BEDE4307E}" sibTransId="{C5C632F5-194D-45BD-B762-241E682DB78D}"/>
    <dgm:cxn modelId="{57A1C5A9-E7D0-ED45-8C62-E0C56F57A446}" type="presOf" srcId="{0914CE42-76CD-424C-9890-199E2389C699}" destId="{AC894337-5B1D-46C2-80F9-8CA52FB2D3EA}" srcOrd="0" destOrd="0" presId="urn:microsoft.com/office/officeart/2005/8/layout/venn1"/>
    <dgm:cxn modelId="{E1DFFE7B-73B4-3D4B-B8F0-E423BB4A0361}" type="presOf" srcId="{8EF72EC4-EDAC-4789-979B-830DA3C3AEDF}" destId="{00768A6D-F596-462F-82B0-42D7B908D928}" srcOrd="0" destOrd="0" presId="urn:microsoft.com/office/officeart/2005/8/layout/venn1"/>
    <dgm:cxn modelId="{C5F2B6D1-56E5-4B3F-AE7B-B69BD0E14263}" srcId="{FB72502F-6289-4080-88F4-59C17E970CA5}" destId="{8EF72EC4-EDAC-4789-979B-830DA3C3AEDF}" srcOrd="5" destOrd="0" parTransId="{CE87A45B-FBF3-4790-BC83-E56B49193E1B}" sibTransId="{CDE7A079-BCCE-4305-B1B6-9222062D0584}"/>
    <dgm:cxn modelId="{2EA876B5-045D-4A80-89B9-F312FEFFB1B8}" srcId="{FB72502F-6289-4080-88F4-59C17E970CA5}" destId="{A3D858CF-6C5A-49D1-A547-A892DD66E69F}" srcOrd="3" destOrd="0" parTransId="{2BDF6633-6024-4BB7-8E52-31F553B1AF7A}" sibTransId="{8504B638-F55C-4DDB-B2FA-AFDB6551E5A0}"/>
    <dgm:cxn modelId="{C0E5E1F3-E857-7A4E-BE06-6896507FD3A0}" type="presOf" srcId="{A3D858CF-6C5A-49D1-A547-A892DD66E69F}" destId="{C935C53A-A14A-4F20-AB1C-6377D80EFB76}" srcOrd="0" destOrd="0" presId="urn:microsoft.com/office/officeart/2005/8/layout/venn1"/>
    <dgm:cxn modelId="{5CCC71B3-FB4E-49F5-8362-5A4DBD8C12D1}" srcId="{FB72502F-6289-4080-88F4-59C17E970CA5}" destId="{30DEC923-AFC7-4B3B-8DFB-017AC516815F}" srcOrd="2" destOrd="0" parTransId="{271154A8-FEE6-4DB9-A692-C0B6DCE3D749}" sibTransId="{F7CD58FC-C52A-489D-89AF-655C23B38629}"/>
    <dgm:cxn modelId="{5ACCF61A-79BF-4F40-904F-E48F9530257E}" type="presOf" srcId="{5FF0CA1A-5B38-47DD-8F97-A611764775EF}" destId="{858A2C81-C654-481F-B599-26021C96239F}" srcOrd="0" destOrd="0" presId="urn:microsoft.com/office/officeart/2005/8/layout/venn1"/>
    <dgm:cxn modelId="{C0256CE6-49F3-7047-9D18-44EDCC163ADD}" type="presOf" srcId="{12BC33EA-B538-442A-9F5A-AEF99A733BBC}" destId="{A0824F58-491B-45D7-BB6B-62F4451E4DD8}" srcOrd="0" destOrd="0" presId="urn:microsoft.com/office/officeart/2005/8/layout/venn1"/>
    <dgm:cxn modelId="{5C1FD3BF-DC58-4ECB-9582-E7E10D57CD6A}" srcId="{FB72502F-6289-4080-88F4-59C17E970CA5}" destId="{4B0ED1BA-853C-4AE2-8A35-70782B897D51}" srcOrd="4" destOrd="0" parTransId="{189CBAF8-A4BD-44B5-BBF5-5C6D0827E98D}" sibTransId="{13A709AF-909A-45B5-B74B-D872AEE0588E}"/>
    <dgm:cxn modelId="{7D33DC54-2DF6-4140-818C-64B461D12712}" type="presOf" srcId="{FB72502F-6289-4080-88F4-59C17E970CA5}" destId="{66D4F1F9-23EF-4930-A7B3-8BC2770018E3}" srcOrd="0" destOrd="0" presId="urn:microsoft.com/office/officeart/2005/8/layout/venn1"/>
    <dgm:cxn modelId="{EF0F0DF1-00E1-4B4A-AAF5-7B2B392A0743}" type="presOf" srcId="{30DEC923-AFC7-4B3B-8DFB-017AC516815F}" destId="{41401AEA-449A-4F7F-B5EE-D5D3DE272CE2}" srcOrd="0" destOrd="0" presId="urn:microsoft.com/office/officeart/2005/8/layout/venn1"/>
    <dgm:cxn modelId="{1AFF38B0-5C17-49E7-A275-79C41892A52B}" srcId="{FB72502F-6289-4080-88F4-59C17E970CA5}" destId="{0914CE42-76CD-424C-9890-199E2389C699}" srcOrd="1" destOrd="0" parTransId="{EB03C189-4B6F-4734-9438-19C7C129A000}" sibTransId="{54A3404A-CEB4-4861-9C42-4D091E79B575}"/>
    <dgm:cxn modelId="{56B59F78-7D64-8841-9C06-E3DFB1C18ADF}" type="presOf" srcId="{4B0ED1BA-853C-4AE2-8A35-70782B897D51}" destId="{86EBC742-3314-49C2-91D9-760591EDB6A0}" srcOrd="0" destOrd="0" presId="urn:microsoft.com/office/officeart/2005/8/layout/venn1"/>
    <dgm:cxn modelId="{E9DBECDD-F94C-2345-88DE-FAD12C2F5B04}" type="presParOf" srcId="{66D4F1F9-23EF-4930-A7B3-8BC2770018E3}" destId="{E9303C1F-3CC0-4C4D-8A27-C2D20D7126E7}" srcOrd="0" destOrd="0" presId="urn:microsoft.com/office/officeart/2005/8/layout/venn1"/>
    <dgm:cxn modelId="{40C7B413-44D7-DA4C-9036-D5BA03D63E3D}" type="presParOf" srcId="{66D4F1F9-23EF-4930-A7B3-8BC2770018E3}" destId="{858A2C81-C654-481F-B599-26021C96239F}" srcOrd="1" destOrd="0" presId="urn:microsoft.com/office/officeart/2005/8/layout/venn1"/>
    <dgm:cxn modelId="{99635333-9E60-954A-A427-0A2DF2BBB590}" type="presParOf" srcId="{66D4F1F9-23EF-4930-A7B3-8BC2770018E3}" destId="{486BA495-09CB-4FFC-8B7F-EEB793E0F26B}" srcOrd="2" destOrd="0" presId="urn:microsoft.com/office/officeart/2005/8/layout/venn1"/>
    <dgm:cxn modelId="{B8430954-AC65-D943-97FB-AFC1C711ECA0}" type="presParOf" srcId="{66D4F1F9-23EF-4930-A7B3-8BC2770018E3}" destId="{AC894337-5B1D-46C2-80F9-8CA52FB2D3EA}" srcOrd="3" destOrd="0" presId="urn:microsoft.com/office/officeart/2005/8/layout/venn1"/>
    <dgm:cxn modelId="{254CAFC2-850E-314D-8F86-5750D41006E6}" type="presParOf" srcId="{66D4F1F9-23EF-4930-A7B3-8BC2770018E3}" destId="{9557E53E-FD01-4B64-9252-4F55D458CF58}" srcOrd="4" destOrd="0" presId="urn:microsoft.com/office/officeart/2005/8/layout/venn1"/>
    <dgm:cxn modelId="{8F9F311D-5B65-DD4D-A04D-94B61FFF7D62}" type="presParOf" srcId="{66D4F1F9-23EF-4930-A7B3-8BC2770018E3}" destId="{41401AEA-449A-4F7F-B5EE-D5D3DE272CE2}" srcOrd="5" destOrd="0" presId="urn:microsoft.com/office/officeart/2005/8/layout/venn1"/>
    <dgm:cxn modelId="{D0DAD26B-C559-0F41-B13A-4CBD180D6F3C}" type="presParOf" srcId="{66D4F1F9-23EF-4930-A7B3-8BC2770018E3}" destId="{FEF9D1DA-BC5B-482C-94DD-F295E51880EA}" srcOrd="6" destOrd="0" presId="urn:microsoft.com/office/officeart/2005/8/layout/venn1"/>
    <dgm:cxn modelId="{56733CDF-C76F-FD4B-8323-29F17A939136}" type="presParOf" srcId="{66D4F1F9-23EF-4930-A7B3-8BC2770018E3}" destId="{C935C53A-A14A-4F20-AB1C-6377D80EFB76}" srcOrd="7" destOrd="0" presId="urn:microsoft.com/office/officeart/2005/8/layout/venn1"/>
    <dgm:cxn modelId="{E4A01825-FD5D-1742-8E34-EFB81A66D9D5}" type="presParOf" srcId="{66D4F1F9-23EF-4930-A7B3-8BC2770018E3}" destId="{B3F68874-7E53-4CE1-A673-E430A9A80B56}" srcOrd="8" destOrd="0" presId="urn:microsoft.com/office/officeart/2005/8/layout/venn1"/>
    <dgm:cxn modelId="{D3EEC76C-A4A3-4F40-9D35-B30881D33B21}" type="presParOf" srcId="{66D4F1F9-23EF-4930-A7B3-8BC2770018E3}" destId="{86EBC742-3314-49C2-91D9-760591EDB6A0}" srcOrd="9" destOrd="0" presId="urn:microsoft.com/office/officeart/2005/8/layout/venn1"/>
    <dgm:cxn modelId="{401241E4-8F20-4F43-AE1E-2D28D63BC7B9}" type="presParOf" srcId="{66D4F1F9-23EF-4930-A7B3-8BC2770018E3}" destId="{8D769DE7-1A8C-4B5E-BBA8-773899A4146A}" srcOrd="10" destOrd="0" presId="urn:microsoft.com/office/officeart/2005/8/layout/venn1"/>
    <dgm:cxn modelId="{65F3CA03-A274-094F-A007-14FE8445AD20}" type="presParOf" srcId="{66D4F1F9-23EF-4930-A7B3-8BC2770018E3}" destId="{00768A6D-F596-462F-82B0-42D7B908D928}" srcOrd="11" destOrd="0" presId="urn:microsoft.com/office/officeart/2005/8/layout/venn1"/>
    <dgm:cxn modelId="{C5A86054-73D4-7641-A837-4F1191CF4C07}" type="presParOf" srcId="{66D4F1F9-23EF-4930-A7B3-8BC2770018E3}" destId="{F854D5A1-CF8D-4E46-AE90-7F94290CA76C}" srcOrd="12" destOrd="0" presId="urn:microsoft.com/office/officeart/2005/8/layout/venn1"/>
    <dgm:cxn modelId="{6154426D-4F44-524F-9670-7564ADB29E4E}" type="presParOf" srcId="{66D4F1F9-23EF-4930-A7B3-8BC2770018E3}" destId="{A0824F58-491B-45D7-BB6B-62F4451E4DD8}" srcOrd="13"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303C1F-3CC0-4C4D-8A27-C2D20D7126E7}">
      <dsp:nvSpPr>
        <dsp:cNvPr id="0" name=""/>
        <dsp:cNvSpPr/>
      </dsp:nvSpPr>
      <dsp:spPr>
        <a:xfrm>
          <a:off x="2087235" y="999892"/>
          <a:ext cx="1280931" cy="1281088"/>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58A2C81-C654-481F-B599-26021C96239F}">
      <dsp:nvSpPr>
        <dsp:cNvPr id="0" name=""/>
        <dsp:cNvSpPr/>
      </dsp:nvSpPr>
      <dsp:spPr>
        <a:xfrm>
          <a:off x="1993834" y="0"/>
          <a:ext cx="1467733" cy="78546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1" kern="1200" dirty="0" smtClean="0"/>
            <a:t>Detection</a:t>
          </a:r>
          <a:endParaRPr lang="en-US" sz="1800" b="1" kern="1200" dirty="0"/>
        </a:p>
      </dsp:txBody>
      <dsp:txXfrm>
        <a:off x="1993834" y="0"/>
        <a:ext cx="1467733" cy="785461"/>
      </dsp:txXfrm>
    </dsp:sp>
    <dsp:sp modelId="{486BA495-09CB-4FFC-8B7F-EEB793E0F26B}">
      <dsp:nvSpPr>
        <dsp:cNvPr id="0" name=""/>
        <dsp:cNvSpPr/>
      </dsp:nvSpPr>
      <dsp:spPr>
        <a:xfrm>
          <a:off x="2462975" y="1180549"/>
          <a:ext cx="1280931" cy="1281088"/>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C894337-5B1D-46C2-80F9-8CA52FB2D3EA}">
      <dsp:nvSpPr>
        <dsp:cNvPr id="0" name=""/>
        <dsp:cNvSpPr/>
      </dsp:nvSpPr>
      <dsp:spPr>
        <a:xfrm>
          <a:off x="3901888" y="746188"/>
          <a:ext cx="1387675" cy="86400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1" kern="1200" dirty="0" smtClean="0"/>
            <a:t>Analysis</a:t>
          </a:r>
          <a:endParaRPr lang="en-US" sz="1800" b="1" kern="1200" dirty="0"/>
        </a:p>
      </dsp:txBody>
      <dsp:txXfrm>
        <a:off x="3901888" y="746188"/>
        <a:ext cx="1387675" cy="864007"/>
      </dsp:txXfrm>
    </dsp:sp>
    <dsp:sp modelId="{9557E53E-FD01-4B64-9252-4F55D458CF58}">
      <dsp:nvSpPr>
        <dsp:cNvPr id="0" name=""/>
        <dsp:cNvSpPr/>
      </dsp:nvSpPr>
      <dsp:spPr>
        <a:xfrm>
          <a:off x="2555309" y="1587025"/>
          <a:ext cx="1280931" cy="1281088"/>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41401AEA-449A-4F7F-B5EE-D5D3DE272CE2}">
      <dsp:nvSpPr>
        <dsp:cNvPr id="0" name=""/>
        <dsp:cNvSpPr/>
      </dsp:nvSpPr>
      <dsp:spPr>
        <a:xfrm>
          <a:off x="4035318" y="1845835"/>
          <a:ext cx="1360989" cy="92291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1" kern="1200" dirty="0" smtClean="0"/>
            <a:t>Diagnostics</a:t>
          </a:r>
          <a:endParaRPr lang="en-US" sz="1800" b="1" kern="1200" dirty="0"/>
        </a:p>
      </dsp:txBody>
      <dsp:txXfrm>
        <a:off x="4035318" y="1845835"/>
        <a:ext cx="1360989" cy="922917"/>
      </dsp:txXfrm>
    </dsp:sp>
    <dsp:sp modelId="{FEF9D1DA-BC5B-482C-94DD-F295E51880EA}">
      <dsp:nvSpPr>
        <dsp:cNvPr id="0" name=""/>
        <dsp:cNvSpPr/>
      </dsp:nvSpPr>
      <dsp:spPr>
        <a:xfrm>
          <a:off x="2295387" y="1912992"/>
          <a:ext cx="1280931" cy="1281088"/>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935C53A-A14A-4F20-AB1C-6377D80EFB76}">
      <dsp:nvSpPr>
        <dsp:cNvPr id="0" name=""/>
        <dsp:cNvSpPr/>
      </dsp:nvSpPr>
      <dsp:spPr>
        <a:xfrm>
          <a:off x="3448225" y="3082937"/>
          <a:ext cx="1467733" cy="84437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1" kern="1200" dirty="0"/>
            <a:t>Therapeutics</a:t>
          </a:r>
        </a:p>
      </dsp:txBody>
      <dsp:txXfrm>
        <a:off x="3448225" y="3082937"/>
        <a:ext cx="1467733" cy="844371"/>
      </dsp:txXfrm>
    </dsp:sp>
    <dsp:sp modelId="{B3F68874-7E53-4CE1-A673-E430A9A80B56}">
      <dsp:nvSpPr>
        <dsp:cNvPr id="0" name=""/>
        <dsp:cNvSpPr/>
      </dsp:nvSpPr>
      <dsp:spPr>
        <a:xfrm>
          <a:off x="1879084" y="1912992"/>
          <a:ext cx="1280931" cy="1281088"/>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6EBC742-3314-49C2-91D9-760591EDB6A0}">
      <dsp:nvSpPr>
        <dsp:cNvPr id="0" name=""/>
        <dsp:cNvSpPr/>
      </dsp:nvSpPr>
      <dsp:spPr>
        <a:xfrm>
          <a:off x="539444" y="3082937"/>
          <a:ext cx="1467733" cy="84437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1" kern="1200" dirty="0" smtClean="0"/>
            <a:t>Drug Delivery</a:t>
          </a:r>
          <a:endParaRPr lang="en-US" sz="1800" b="1" kern="1200" dirty="0"/>
        </a:p>
      </dsp:txBody>
      <dsp:txXfrm>
        <a:off x="539444" y="3082937"/>
        <a:ext cx="1467733" cy="844371"/>
      </dsp:txXfrm>
    </dsp:sp>
    <dsp:sp modelId="{8D769DE7-1A8C-4B5E-BBA8-773899A4146A}">
      <dsp:nvSpPr>
        <dsp:cNvPr id="0" name=""/>
        <dsp:cNvSpPr/>
      </dsp:nvSpPr>
      <dsp:spPr>
        <a:xfrm>
          <a:off x="1619162" y="1587025"/>
          <a:ext cx="1280931" cy="1281088"/>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00768A6D-F596-462F-82B0-42D7B908D928}">
      <dsp:nvSpPr>
        <dsp:cNvPr id="0" name=""/>
        <dsp:cNvSpPr/>
      </dsp:nvSpPr>
      <dsp:spPr>
        <a:xfrm>
          <a:off x="59095" y="1845835"/>
          <a:ext cx="1360989" cy="92291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1" kern="1200" dirty="0" smtClean="0"/>
            <a:t>Cell Culture</a:t>
          </a:r>
          <a:endParaRPr lang="en-US" sz="1800" b="1" kern="1200" dirty="0"/>
        </a:p>
      </dsp:txBody>
      <dsp:txXfrm>
        <a:off x="59095" y="1845835"/>
        <a:ext cx="1360989" cy="922917"/>
      </dsp:txXfrm>
    </dsp:sp>
    <dsp:sp modelId="{F854D5A1-CF8D-4E46-AE90-7F94290CA76C}">
      <dsp:nvSpPr>
        <dsp:cNvPr id="0" name=""/>
        <dsp:cNvSpPr/>
      </dsp:nvSpPr>
      <dsp:spPr>
        <a:xfrm>
          <a:off x="1711496" y="1180549"/>
          <a:ext cx="1280931" cy="1281088"/>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0824F58-491B-45D7-BB6B-62F4451E4DD8}">
      <dsp:nvSpPr>
        <dsp:cNvPr id="0" name=""/>
        <dsp:cNvSpPr/>
      </dsp:nvSpPr>
      <dsp:spPr>
        <a:xfrm>
          <a:off x="165839" y="746188"/>
          <a:ext cx="1387675" cy="86400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1" kern="1200" dirty="0" smtClean="0"/>
            <a:t>New Emerging</a:t>
          </a:r>
          <a:endParaRPr lang="en-US" sz="1800" b="1" kern="1200" dirty="0"/>
        </a:p>
      </dsp:txBody>
      <dsp:txXfrm>
        <a:off x="165839" y="746188"/>
        <a:ext cx="1387675" cy="8640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303C1F-3CC0-4C4D-8A27-C2D20D7126E7}">
      <dsp:nvSpPr>
        <dsp:cNvPr id="0" name=""/>
        <dsp:cNvSpPr/>
      </dsp:nvSpPr>
      <dsp:spPr>
        <a:xfrm>
          <a:off x="2087235" y="999892"/>
          <a:ext cx="1280931" cy="1281088"/>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58A2C81-C654-481F-B599-26021C96239F}">
      <dsp:nvSpPr>
        <dsp:cNvPr id="0" name=""/>
        <dsp:cNvSpPr/>
      </dsp:nvSpPr>
      <dsp:spPr>
        <a:xfrm>
          <a:off x="1993834" y="0"/>
          <a:ext cx="1467733" cy="78546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1" kern="1200" dirty="0" smtClean="0"/>
            <a:t>Detection</a:t>
          </a:r>
          <a:endParaRPr lang="en-US" sz="1800" b="1" kern="1200" dirty="0"/>
        </a:p>
      </dsp:txBody>
      <dsp:txXfrm>
        <a:off x="1993834" y="0"/>
        <a:ext cx="1467733" cy="785461"/>
      </dsp:txXfrm>
    </dsp:sp>
    <dsp:sp modelId="{486BA495-09CB-4FFC-8B7F-EEB793E0F26B}">
      <dsp:nvSpPr>
        <dsp:cNvPr id="0" name=""/>
        <dsp:cNvSpPr/>
      </dsp:nvSpPr>
      <dsp:spPr>
        <a:xfrm>
          <a:off x="2462975" y="1180549"/>
          <a:ext cx="1280931" cy="1281088"/>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C894337-5B1D-46C2-80F9-8CA52FB2D3EA}">
      <dsp:nvSpPr>
        <dsp:cNvPr id="0" name=""/>
        <dsp:cNvSpPr/>
      </dsp:nvSpPr>
      <dsp:spPr>
        <a:xfrm>
          <a:off x="3901888" y="746188"/>
          <a:ext cx="1387675" cy="86400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1" kern="1200" dirty="0" smtClean="0"/>
            <a:t>Analysis</a:t>
          </a:r>
          <a:endParaRPr lang="en-US" sz="1800" b="1" kern="1200" dirty="0"/>
        </a:p>
      </dsp:txBody>
      <dsp:txXfrm>
        <a:off x="3901888" y="746188"/>
        <a:ext cx="1387675" cy="864007"/>
      </dsp:txXfrm>
    </dsp:sp>
    <dsp:sp modelId="{9557E53E-FD01-4B64-9252-4F55D458CF58}">
      <dsp:nvSpPr>
        <dsp:cNvPr id="0" name=""/>
        <dsp:cNvSpPr/>
      </dsp:nvSpPr>
      <dsp:spPr>
        <a:xfrm>
          <a:off x="2555309" y="1587025"/>
          <a:ext cx="1280931" cy="1281088"/>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41401AEA-449A-4F7F-B5EE-D5D3DE272CE2}">
      <dsp:nvSpPr>
        <dsp:cNvPr id="0" name=""/>
        <dsp:cNvSpPr/>
      </dsp:nvSpPr>
      <dsp:spPr>
        <a:xfrm>
          <a:off x="4035318" y="1845835"/>
          <a:ext cx="1360989" cy="92291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1" kern="1200" dirty="0" smtClean="0"/>
            <a:t>Diagnostics</a:t>
          </a:r>
          <a:endParaRPr lang="en-US" sz="1800" b="1" kern="1200" dirty="0"/>
        </a:p>
      </dsp:txBody>
      <dsp:txXfrm>
        <a:off x="4035318" y="1845835"/>
        <a:ext cx="1360989" cy="922917"/>
      </dsp:txXfrm>
    </dsp:sp>
    <dsp:sp modelId="{FEF9D1DA-BC5B-482C-94DD-F295E51880EA}">
      <dsp:nvSpPr>
        <dsp:cNvPr id="0" name=""/>
        <dsp:cNvSpPr/>
      </dsp:nvSpPr>
      <dsp:spPr>
        <a:xfrm>
          <a:off x="2295387" y="1912992"/>
          <a:ext cx="1280931" cy="1281088"/>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935C53A-A14A-4F20-AB1C-6377D80EFB76}">
      <dsp:nvSpPr>
        <dsp:cNvPr id="0" name=""/>
        <dsp:cNvSpPr/>
      </dsp:nvSpPr>
      <dsp:spPr>
        <a:xfrm>
          <a:off x="3448225" y="3082937"/>
          <a:ext cx="1467733" cy="84437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1" kern="1200" dirty="0"/>
            <a:t>Therapeutics</a:t>
          </a:r>
        </a:p>
      </dsp:txBody>
      <dsp:txXfrm>
        <a:off x="3448225" y="3082937"/>
        <a:ext cx="1467733" cy="844371"/>
      </dsp:txXfrm>
    </dsp:sp>
    <dsp:sp modelId="{B3F68874-7E53-4CE1-A673-E430A9A80B56}">
      <dsp:nvSpPr>
        <dsp:cNvPr id="0" name=""/>
        <dsp:cNvSpPr/>
      </dsp:nvSpPr>
      <dsp:spPr>
        <a:xfrm>
          <a:off x="1879084" y="1912992"/>
          <a:ext cx="1280931" cy="1281088"/>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6EBC742-3314-49C2-91D9-760591EDB6A0}">
      <dsp:nvSpPr>
        <dsp:cNvPr id="0" name=""/>
        <dsp:cNvSpPr/>
      </dsp:nvSpPr>
      <dsp:spPr>
        <a:xfrm>
          <a:off x="539444" y="3082937"/>
          <a:ext cx="1467733" cy="84437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1" kern="1200" dirty="0" smtClean="0"/>
            <a:t>Drug Delivery</a:t>
          </a:r>
          <a:endParaRPr lang="en-US" sz="1800" b="1" kern="1200" dirty="0"/>
        </a:p>
      </dsp:txBody>
      <dsp:txXfrm>
        <a:off x="539444" y="3082937"/>
        <a:ext cx="1467733" cy="844371"/>
      </dsp:txXfrm>
    </dsp:sp>
    <dsp:sp modelId="{8D769DE7-1A8C-4B5E-BBA8-773899A4146A}">
      <dsp:nvSpPr>
        <dsp:cNvPr id="0" name=""/>
        <dsp:cNvSpPr/>
      </dsp:nvSpPr>
      <dsp:spPr>
        <a:xfrm>
          <a:off x="1619162" y="1587025"/>
          <a:ext cx="1280931" cy="1281088"/>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00768A6D-F596-462F-82B0-42D7B908D928}">
      <dsp:nvSpPr>
        <dsp:cNvPr id="0" name=""/>
        <dsp:cNvSpPr/>
      </dsp:nvSpPr>
      <dsp:spPr>
        <a:xfrm>
          <a:off x="59095" y="1845835"/>
          <a:ext cx="1360989" cy="92291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1" kern="1200" dirty="0" smtClean="0"/>
            <a:t>Cell Culture</a:t>
          </a:r>
          <a:endParaRPr lang="en-US" sz="1800" b="1" kern="1200" dirty="0"/>
        </a:p>
      </dsp:txBody>
      <dsp:txXfrm>
        <a:off x="59095" y="1845835"/>
        <a:ext cx="1360989" cy="922917"/>
      </dsp:txXfrm>
    </dsp:sp>
    <dsp:sp modelId="{F854D5A1-CF8D-4E46-AE90-7F94290CA76C}">
      <dsp:nvSpPr>
        <dsp:cNvPr id="0" name=""/>
        <dsp:cNvSpPr/>
      </dsp:nvSpPr>
      <dsp:spPr>
        <a:xfrm>
          <a:off x="1711496" y="1180549"/>
          <a:ext cx="1280931" cy="1281088"/>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0824F58-491B-45D7-BB6B-62F4451E4DD8}">
      <dsp:nvSpPr>
        <dsp:cNvPr id="0" name=""/>
        <dsp:cNvSpPr/>
      </dsp:nvSpPr>
      <dsp:spPr>
        <a:xfrm>
          <a:off x="165839" y="746188"/>
          <a:ext cx="1387675" cy="86400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1" kern="1200" dirty="0" smtClean="0"/>
            <a:t>New Emerging</a:t>
          </a:r>
          <a:endParaRPr lang="en-US" sz="1800" b="1" kern="1200" dirty="0"/>
        </a:p>
      </dsp:txBody>
      <dsp:txXfrm>
        <a:off x="165839" y="746188"/>
        <a:ext cx="1387675" cy="864007"/>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BD8D2-E021-4195-9B00-EE358287A0D3}" type="datetimeFigureOut">
              <a:rPr lang="en-US" smtClean="0"/>
              <a:pPr/>
              <a:t>1/27/15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F8B657-D611-4F5C-95FD-A20E006DD12B}" type="slidenum">
              <a:rPr lang="en-US" smtClean="0"/>
              <a:pPr/>
              <a:t>‹#›</a:t>
            </a:fld>
            <a:endParaRPr lang="en-US"/>
          </a:p>
        </p:txBody>
      </p:sp>
    </p:spTree>
    <p:extLst>
      <p:ext uri="{BB962C8B-B14F-4D97-AF65-F5344CB8AC3E}">
        <p14:creationId xmlns:p14="http://schemas.microsoft.com/office/powerpoint/2010/main" val="29301365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EBF19F-8D57-4DB4-B4C2-628EDCD0AA75}" type="datetimeFigureOut">
              <a:rPr lang="en-US" smtClean="0"/>
              <a:pPr/>
              <a:t>1/27/15</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311456-05DC-4558-9296-21D949A545A1}" type="slidenum">
              <a:rPr lang="en-US" smtClean="0"/>
              <a:pPr/>
              <a:t>‹#›</a:t>
            </a:fld>
            <a:endParaRPr lang="en-US"/>
          </a:p>
        </p:txBody>
      </p:sp>
    </p:spTree>
    <p:extLst>
      <p:ext uri="{BB962C8B-B14F-4D97-AF65-F5344CB8AC3E}">
        <p14:creationId xmlns:p14="http://schemas.microsoft.com/office/powerpoint/2010/main" val="2054577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third category of bioMEMS is the fully implanted device or in vivo device.  This area of bioMEMS has numerous possibilities, but few of these devices have made it to market.  Implantable bioMEMS that have been on the market for years are defibrillators and pacemakers </a:t>
            </a:r>
            <a:r>
              <a:rPr lang="en-US" i="0" baseline="0" dirty="0" smtClean="0"/>
              <a:t>we mentioned earlier.  Such devices have been around since the 1970’s.  Another in vivo bioMEMS currently on the market is this pill used for endoscopy and </a:t>
            </a:r>
            <a:r>
              <a:rPr lang="en-US" i="0" baseline="0" dirty="0" err="1" smtClean="0"/>
              <a:t>colonscopies</a:t>
            </a:r>
            <a:r>
              <a:rPr lang="en-US" i="0" baseline="0" dirty="0" smtClean="0"/>
              <a:t>.  This pill, about the size of a calcium pill contains its on light source, battery, camera, lens and transmitter.  The patient swallows the pill in the morning and goes about his daily routine.  During the day, the pill travels through the entire gastrointestinal or GI track – the esophagus, stomach, small intestine and large intestine – recording color images at a rate of  </a:t>
            </a:r>
            <a:r>
              <a:rPr lang="en-US" i="0" baseline="0" dirty="0" smtClean="0"/>
              <a:t>2 frames per second.  </a:t>
            </a:r>
            <a:r>
              <a:rPr lang="en-US" i="0" baseline="0" dirty="0" smtClean="0"/>
              <a:t>The images are transmitted to a receiver that the patient wears on his belt.  At the end of the day the patient returns the receiver to the clinic where the images are downloaded and analyzed.  The pill is expelled and flushed </a:t>
            </a:r>
            <a:r>
              <a:rPr lang="en-US" i="0" baseline="0" dirty="0" smtClean="0"/>
              <a:t>within 12 </a:t>
            </a:r>
            <a:r>
              <a:rPr lang="en-US" i="0" baseline="0" dirty="0" smtClean="0"/>
              <a:t>hours. </a:t>
            </a:r>
            <a:endParaRPr lang="en-US"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smtClean="0"/>
              <a:t>Source of specifications:  http://</a:t>
            </a:r>
            <a:r>
              <a:rPr lang="en-US" i="0" baseline="0" dirty="0" err="1" smtClean="0"/>
              <a:t>www.eetimes.com</a:t>
            </a:r>
            <a:r>
              <a:rPr lang="en-US" i="0" baseline="0" dirty="0" smtClean="0"/>
              <a:t>/</a:t>
            </a:r>
            <a:r>
              <a:rPr lang="en-US" i="0" baseline="0" dirty="0" err="1" smtClean="0"/>
              <a:t>document.asp?doc_id</a:t>
            </a:r>
            <a:r>
              <a:rPr lang="en-US" i="0" baseline="0" dirty="0" smtClean="0"/>
              <a:t>=1281134</a:t>
            </a:r>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pPr marL="0" indent="0">
              <a:buNone/>
            </a:pPr>
            <a:r>
              <a:rPr lang="en-US" sz="1200" dirty="0" smtClean="0"/>
              <a:t>Other emerging applications for implantable devices include the following:</a:t>
            </a:r>
          </a:p>
          <a:p>
            <a:pPr marL="514350" indent="-514350"/>
            <a:r>
              <a:rPr lang="en-US" sz="1200" dirty="0" smtClean="0"/>
              <a:t>Neural implants and probes, Spinal cord stimulators to treat intractable pain and spasticity. </a:t>
            </a:r>
          </a:p>
          <a:p>
            <a:pPr marL="514350" indent="-514350"/>
            <a:r>
              <a:rPr lang="en-US" sz="1200" dirty="0" smtClean="0"/>
              <a:t>Pressure sensors for cardiovascular monitoring, glaucoma monitoring, and monitoring of intracranial pressure</a:t>
            </a:r>
          </a:p>
          <a:p>
            <a:pPr marL="0" indent="0">
              <a:buNone/>
            </a:pPr>
            <a:r>
              <a:rPr lang="en-US" sz="1200" dirty="0" smtClean="0"/>
              <a:t>It may take years for more of these devices to get FDA approval due to the regulations for proof of concept to prototype to FDA approval. </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pPr marL="0" indent="0">
              <a:lnSpc>
                <a:spcPct val="120000"/>
              </a:lnSpc>
              <a:buNone/>
            </a:pPr>
            <a:r>
              <a:rPr lang="en-US" sz="1200" dirty="0" smtClean="0"/>
              <a:t>Biological molecules have the ability to detect and recognize other biomolecules. This characteristic has enabled the development of biosensors that detect, capture and analyze specific analytes.</a:t>
            </a:r>
          </a:p>
          <a:p>
            <a:pPr marL="0" indent="0">
              <a:lnSpc>
                <a:spcPct val="120000"/>
              </a:lnSpc>
              <a:buNone/>
            </a:pPr>
            <a:r>
              <a:rPr lang="en-US" sz="1200" dirty="0" smtClean="0"/>
              <a:t>An example - The home pregnancy test kit that employs antibodies as biosensors</a:t>
            </a:r>
            <a:r>
              <a:rPr lang="en-US" sz="1200" i="1" dirty="0" smtClean="0"/>
              <a:t>.</a:t>
            </a:r>
            <a:r>
              <a:rPr lang="en-US" sz="1200" dirty="0" smtClean="0"/>
              <a:t> The antibodies have an attached reporter group which detects a protein produced during pregnancy and present in the urine.</a:t>
            </a:r>
          </a:p>
          <a:p>
            <a:pPr marL="0" indent="0">
              <a:lnSpc>
                <a:spcPct val="120000"/>
              </a:lnSpc>
              <a:buNone/>
            </a:pPr>
            <a:endParaRPr lang="en-US" sz="1200" dirty="0" smtClean="0"/>
          </a:p>
          <a:p>
            <a:pPr marL="0" indent="0">
              <a:buNone/>
            </a:pPr>
            <a:r>
              <a:rPr lang="en-US" sz="1200" dirty="0" smtClean="0"/>
              <a:t>The glucometer is a diagnostic biosensor that monitors blood glucose levels of diabetics from a single drop of blood.</a:t>
            </a:r>
          </a:p>
          <a:p>
            <a:r>
              <a:rPr lang="en-US" sz="1200" dirty="0" smtClean="0"/>
              <a:t>It contains a strip impregnated with enzymes that react with glucose, and an electrode which tracks chemical changes through fluctuations in current. </a:t>
            </a:r>
            <a:r>
              <a:rPr lang="en-US" sz="1200" b="1" i="1" dirty="0" smtClean="0"/>
              <a:t>This is an external glucometer that requires the patient to place a drop of blood on the MEMS sensor.  To get the blood sample, the patient must prick a finger.</a:t>
            </a:r>
          </a:p>
          <a:p>
            <a:r>
              <a:rPr lang="en-US" sz="1200" b="1" i="1" dirty="0" smtClean="0"/>
              <a:t>The glucose in the blood reacts with the enzymes on the coating of the biosensor.  </a:t>
            </a:r>
            <a:r>
              <a:rPr lang="en-US" sz="1200" b="1" i="1" dirty="0" err="1" smtClean="0"/>
              <a:t>Gluconolactone</a:t>
            </a:r>
            <a:r>
              <a:rPr lang="en-US" sz="1200" b="1" i="1" dirty="0" smtClean="0"/>
              <a:t> is produced releasing an electron.  </a:t>
            </a:r>
          </a:p>
          <a:p>
            <a:pPr marL="0" indent="0">
              <a:buNone/>
            </a:pPr>
            <a:endParaRPr lang="en-US" sz="1200" dirty="0" smtClean="0"/>
          </a:p>
          <a:p>
            <a:pPr marL="0" indent="0">
              <a:lnSpc>
                <a:spcPct val="120000"/>
              </a:lnSpc>
              <a:buNone/>
            </a:pPr>
            <a:endParaRPr lang="en-US" sz="1200"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pPr marL="514350" indent="-514350">
              <a:lnSpc>
                <a:spcPct val="120000"/>
              </a:lnSpc>
              <a:buClr>
                <a:schemeClr val="tx1"/>
              </a:buClr>
              <a:buSzPct val="75000"/>
            </a:pPr>
            <a:r>
              <a:rPr lang="en-US" sz="1200" dirty="0" smtClean="0"/>
              <a:t>Microfluidics are integrated microchips  that allow separations, chemical reactions, and calibration-free  measurements to be directly performed with minute quantities of complex samples (blood, environmental gases). </a:t>
            </a:r>
            <a:r>
              <a:rPr lang="en-US" sz="1200" baseline="0" dirty="0" smtClean="0"/>
              <a:t>.  </a:t>
            </a:r>
            <a:r>
              <a:rPr lang="en-US" sz="1200" dirty="0" smtClean="0"/>
              <a:t>One such microfluidic device</a:t>
            </a:r>
            <a:r>
              <a:rPr lang="en-US" sz="1200" baseline="0" dirty="0" smtClean="0"/>
              <a:t> is the lab-on-a chip or LOC. </a:t>
            </a:r>
            <a:r>
              <a:rPr lang="en-US" sz="1200" dirty="0" smtClean="0"/>
              <a:t> The previous</a:t>
            </a:r>
            <a:r>
              <a:rPr lang="en-US" sz="1200" baseline="0" dirty="0" smtClean="0"/>
              <a:t> two </a:t>
            </a:r>
            <a:r>
              <a:rPr lang="en-US" sz="1200" baseline="0" dirty="0" err="1" smtClean="0"/>
              <a:t>bioMEMS</a:t>
            </a:r>
            <a:r>
              <a:rPr lang="en-US" sz="1200" baseline="0" dirty="0" smtClean="0"/>
              <a:t> – the pregnancy test and the glucometer – are types of LOCs.  Lab on a chip is a general term for a micro-size devices that can test for the presence of biological molecules or </a:t>
            </a:r>
            <a:r>
              <a:rPr lang="en-US" sz="1200" baseline="0" dirty="0" err="1" smtClean="0"/>
              <a:t>analytes</a:t>
            </a:r>
            <a:r>
              <a:rPr lang="en-US" sz="1200" baseline="0" dirty="0" smtClean="0"/>
              <a:t>.  Some devices test for one or a few </a:t>
            </a:r>
            <a:r>
              <a:rPr lang="en-US" sz="1200" baseline="0" dirty="0" err="1" smtClean="0"/>
              <a:t>analytes</a:t>
            </a:r>
            <a:r>
              <a:rPr lang="en-US" sz="1200" baseline="0" dirty="0" smtClean="0"/>
              <a:t>, such this LOC that test for HIV and </a:t>
            </a:r>
            <a:r>
              <a:rPr lang="en-US" sz="1200" baseline="0" dirty="0" err="1" smtClean="0"/>
              <a:t>heptitis</a:t>
            </a:r>
            <a:r>
              <a:rPr lang="en-US" sz="1200" baseline="0" dirty="0" smtClean="0"/>
              <a:t> C and B from the same sample.  Such applications of LOCs allow for remote testing and home based testing.  Still in the design and development phase are the LOCs that can accurately test for many analytics from one small sample.  One day, a person may only need to provide a drop of blood to get a complete blood analysis, rather than several vials.   The image on the right is just such a device.  You can see the numerous fluidic channels through which the sample flows. In each channel the sample is tested for a different </a:t>
            </a:r>
            <a:r>
              <a:rPr lang="en-US" sz="1200" baseline="0" dirty="0" err="1" smtClean="0"/>
              <a:t>analyte</a:t>
            </a:r>
            <a:r>
              <a:rPr lang="en-US" sz="1200" baseline="0" dirty="0" smtClean="0"/>
              <a:t>.</a:t>
            </a:r>
          </a:p>
          <a:p>
            <a:pPr marL="514350" marR="0" indent="-514350" algn="l" defTabSz="914400" rtl="0" eaLnBrk="1" fontAlgn="auto" latinLnBrk="0" hangingPunct="1">
              <a:lnSpc>
                <a:spcPct val="120000"/>
              </a:lnSpc>
              <a:spcBef>
                <a:spcPts val="0"/>
              </a:spcBef>
              <a:spcAft>
                <a:spcPts val="0"/>
              </a:spcAft>
              <a:buClr>
                <a:schemeClr val="tx1"/>
              </a:buClr>
              <a:buSzPct val="75000"/>
              <a:buFontTx/>
              <a:buNone/>
              <a:tabLst/>
              <a:defRPr/>
            </a:pPr>
            <a:r>
              <a:rPr lang="en-US" sz="1200" dirty="0" smtClean="0"/>
              <a:t>Lab-on-a-Chip (LOC) systems enable the design of small, portable, rugged, low-cost, easy to use, yet extremely versatile and capable diagnostic instruments</a:t>
            </a:r>
            <a:r>
              <a:rPr lang="en-US" sz="1200" baseline="0" dirty="0" smtClean="0"/>
              <a:t> that can be used in remote locations for clinical diagnostics as well as environmental sensing.</a:t>
            </a:r>
            <a:r>
              <a:rPr lang="en-US" sz="1200" dirty="0" smtClean="0"/>
              <a:t> </a:t>
            </a:r>
          </a:p>
          <a:p>
            <a:pPr marL="514350" indent="-514350">
              <a:lnSpc>
                <a:spcPct val="120000"/>
              </a:lnSpc>
              <a:buClr>
                <a:schemeClr val="tx1"/>
              </a:buClr>
              <a:buSzPct val="75000"/>
            </a:pPr>
            <a:endParaRPr lang="en-US" sz="1200" baseline="0" dirty="0" smtClean="0"/>
          </a:p>
          <a:p>
            <a:pPr marL="514350" indent="-514350">
              <a:lnSpc>
                <a:spcPct val="120000"/>
              </a:lnSpc>
              <a:buClr>
                <a:schemeClr val="tx1"/>
              </a:buClr>
              <a:buSzPct val="75000"/>
            </a:pPr>
            <a:endParaRPr lang="en-US" sz="1200" dirty="0" smtClean="0"/>
          </a:p>
        </p:txBody>
      </p:sp>
      <p:sp>
        <p:nvSpPr>
          <p:cNvPr id="4" name="Slide Number Placeholder 3"/>
          <p:cNvSpPr>
            <a:spLocks noGrp="1"/>
          </p:cNvSpPr>
          <p:nvPr>
            <p:ph type="sldNum" sz="quarter" idx="10"/>
          </p:nvPr>
        </p:nvSpPr>
        <p:spPr/>
        <p:txBody>
          <a:bodyPr/>
          <a:lstStyle/>
          <a:p>
            <a:fld id="{C3311456-05DC-4558-9296-21D949A545A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pPr marL="0" indent="0">
              <a:spcBef>
                <a:spcPts val="500"/>
              </a:spcBef>
              <a:buNone/>
            </a:pPr>
            <a:r>
              <a:rPr lang="en-US" sz="1200" dirty="0" smtClean="0"/>
              <a:t>DNA microarrays are tools used to analyze and measure the activity of genes as well as detect and identify specific genes and gene mutations. </a:t>
            </a:r>
          </a:p>
          <a:p>
            <a:pPr marL="0" indent="0">
              <a:spcBef>
                <a:spcPts val="500"/>
              </a:spcBef>
              <a:buNone/>
            </a:pPr>
            <a:endParaRPr lang="en-US" sz="1200" dirty="0" smtClean="0"/>
          </a:p>
          <a:p>
            <a:pPr marL="0" indent="0">
              <a:spcBef>
                <a:spcPts val="500"/>
              </a:spcBef>
              <a:buNone/>
            </a:pPr>
            <a:r>
              <a:rPr lang="en-US" sz="1200" dirty="0" smtClean="0"/>
              <a:t>The DNA microarray in the graphic uses single-stranded DNA probes called oligonucleotides to identify the target DNA in a sample.  On</a:t>
            </a:r>
            <a:r>
              <a:rPr lang="en-US" sz="1200" baseline="0" dirty="0" smtClean="0"/>
              <a:t>e DNA microarray can consist of thousands of addresses, with each </a:t>
            </a:r>
            <a:r>
              <a:rPr lang="en-US" sz="1200" baseline="0" dirty="0" err="1" smtClean="0"/>
              <a:t>speicific</a:t>
            </a:r>
            <a:r>
              <a:rPr lang="en-US" sz="1200" baseline="0" dirty="0" smtClean="0"/>
              <a:t> address consisting of hundreds of identical probes.  This image illustrate a DNA microarray here at the base and it expands to illustrate a single address.  Notice that all of the probes on this address are identical.  </a:t>
            </a:r>
          </a:p>
          <a:p>
            <a:pPr marL="0" indent="0">
              <a:spcBef>
                <a:spcPts val="500"/>
              </a:spcBef>
              <a:buNone/>
            </a:pPr>
            <a:endParaRPr lang="en-US" sz="1200" baseline="0" dirty="0" smtClean="0"/>
          </a:p>
          <a:p>
            <a:pPr marL="0" indent="0">
              <a:spcBef>
                <a:spcPts val="500"/>
              </a:spcBef>
              <a:buNone/>
            </a:pPr>
            <a:r>
              <a:rPr lang="en-US" sz="1200" baseline="0" dirty="0" smtClean="0"/>
              <a:t>To identify the presence or activity of DNA in a sample (like the DNA from a cancer patient), copies of the patient’s DNA are made into single-stranded DNA copies which are the targets.  When the base pairs of a target match up with the base pairs of a probe, a double-stranded DNA hybrid is formed.  The green and red tags at the top of the targets help to identify specific hybridization during the interpretation process.</a:t>
            </a:r>
            <a:endParaRPr lang="en-US" sz="1200" dirty="0" smtClean="0"/>
          </a:p>
          <a:p>
            <a:pPr marL="0" indent="0">
              <a:spcBef>
                <a:spcPts val="500"/>
              </a:spcBef>
              <a:buNone/>
            </a:pPr>
            <a:endParaRPr lang="en-US" sz="1200" dirty="0" smtClean="0"/>
          </a:p>
          <a:p>
            <a:pPr marL="0" indent="0">
              <a:buNone/>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smtClean="0">
                <a:solidFill>
                  <a:schemeClr val="tx1"/>
                </a:solidFill>
                <a:effectLst/>
                <a:latin typeface="+mn-lt"/>
                <a:ea typeface="+mn-ea"/>
                <a:cs typeface="+mn-cs"/>
              </a:rPr>
              <a:t>BioPOETS</a:t>
            </a:r>
            <a:r>
              <a:rPr lang="en-US" sz="1200" kern="1200" baseline="0" dirty="0" smtClean="0">
                <a:solidFill>
                  <a:schemeClr val="tx1"/>
                </a:solidFill>
                <a:effectLst/>
                <a:latin typeface="+mn-lt"/>
                <a:ea typeface="+mn-ea"/>
                <a:cs typeface="+mn-cs"/>
              </a:rPr>
              <a:t> at the </a:t>
            </a:r>
            <a:r>
              <a:rPr lang="en-US" sz="1200" kern="1200" baseline="0" dirty="0" err="1" smtClean="0">
                <a:solidFill>
                  <a:schemeClr val="tx1"/>
                </a:solidFill>
                <a:effectLst/>
                <a:latin typeface="+mn-lt"/>
                <a:ea typeface="+mn-ea"/>
                <a:cs typeface="+mn-cs"/>
              </a:rPr>
              <a:t>Univerity</a:t>
            </a:r>
            <a:r>
              <a:rPr lang="en-US" sz="1200" kern="1200" baseline="0" dirty="0" smtClean="0">
                <a:solidFill>
                  <a:schemeClr val="tx1"/>
                </a:solidFill>
                <a:effectLst/>
                <a:latin typeface="+mn-lt"/>
                <a:ea typeface="+mn-ea"/>
                <a:cs typeface="+mn-cs"/>
              </a:rPr>
              <a:t> of California Berkeley has developed a MEMS cell culture array.  This array uses microfluidics to create an optimal micro-environment for cell cultivation. </a:t>
            </a:r>
            <a:r>
              <a:rPr lang="en-US" sz="1200" kern="1200" dirty="0" smtClean="0">
                <a:solidFill>
                  <a:schemeClr val="tx1"/>
                </a:solidFill>
                <a:effectLst/>
                <a:latin typeface="+mn-lt"/>
                <a:ea typeface="+mn-ea"/>
                <a:cs typeface="+mn-cs"/>
              </a:rPr>
              <a:t>This array creates a microenvironment for growing cells in vitro and in parallel, allowing for the analysis of multiple cell growth conditions. The inset shows the microenvironment of each array component. </a:t>
            </a:r>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15</a:t>
            </a:fld>
            <a:endParaRPr lang="en-US"/>
          </a:p>
        </p:txBody>
      </p:sp>
    </p:spTree>
    <p:extLst>
      <p:ext uri="{BB962C8B-B14F-4D97-AF65-F5344CB8AC3E}">
        <p14:creationId xmlns:p14="http://schemas.microsoft.com/office/powerpoint/2010/main" val="30182487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Based on the numerous applications and application possibilities, it seems safe to say that </a:t>
            </a:r>
            <a:r>
              <a:rPr lang="en-US" sz="1200" dirty="0" err="1" smtClean="0">
                <a:solidFill>
                  <a:schemeClr val="tx1"/>
                </a:solidFill>
              </a:rPr>
              <a:t>bioMEMS</a:t>
            </a:r>
            <a:r>
              <a:rPr lang="en-US" sz="1200" dirty="0" smtClean="0">
                <a:solidFill>
                  <a:schemeClr val="tx1"/>
                </a:solidFill>
              </a:rPr>
              <a:t> devices will impact every aspect of our lives, from medical devices to food and environmental screening. Ultimately these systems promise to significantly improve medical care on a global scale.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16</a:t>
            </a:fld>
            <a:endParaRPr lang="en-US"/>
          </a:p>
        </p:txBody>
      </p:sp>
    </p:spTree>
    <p:extLst>
      <p:ext uri="{BB962C8B-B14F-4D97-AF65-F5344CB8AC3E}">
        <p14:creationId xmlns:p14="http://schemas.microsoft.com/office/powerpoint/2010/main" val="1770126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pPr>
              <a:lnSpc>
                <a:spcPct val="110000"/>
              </a:lnSpc>
            </a:pPr>
            <a:r>
              <a:rPr lang="en-US" sz="1200" dirty="0" smtClean="0"/>
              <a:t>MEMS (</a:t>
            </a:r>
            <a:r>
              <a:rPr lang="en-US" sz="1200" dirty="0" err="1" smtClean="0"/>
              <a:t>Microelectromechnical</a:t>
            </a:r>
            <a:r>
              <a:rPr lang="en-US" sz="1200" dirty="0" smtClean="0"/>
              <a:t> Systems) use micro-sized components for sensors, transducers, actuators, and electronic devices.  </a:t>
            </a:r>
          </a:p>
          <a:p>
            <a:pPr>
              <a:lnSpc>
                <a:spcPct val="110000"/>
              </a:lnSpc>
            </a:pPr>
            <a:r>
              <a:rPr lang="en-US" sz="1200" dirty="0" smtClean="0"/>
              <a:t>Many of the MEMS used in the medical field perform the same tasks as those used in other applications such as environmental, aerospace and consumer products. </a:t>
            </a:r>
          </a:p>
          <a:p>
            <a:pPr>
              <a:lnSpc>
                <a:spcPct val="110000"/>
              </a:lnSpc>
            </a:pPr>
            <a:r>
              <a:rPr lang="en-US" sz="1200" dirty="0" smtClean="0"/>
              <a:t>For example, the MEMS inertial sensor found in airbag deployment mechanisms is also found in a pacemaker</a:t>
            </a:r>
          </a:p>
          <a:p>
            <a:pPr>
              <a:lnSpc>
                <a:spcPct val="110000"/>
              </a:lnSpc>
            </a:pPr>
            <a:r>
              <a:rPr lang="en-US" dirty="0" smtClean="0"/>
              <a:t>MEMS used in the medical field are called bioMEMS </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20000"/>
              </a:lnSpc>
              <a:buNone/>
            </a:pPr>
            <a:r>
              <a:rPr lang="en-US" dirty="0" smtClean="0"/>
              <a:t>BioMEMS</a:t>
            </a:r>
            <a:r>
              <a:rPr lang="en-US" baseline="0" dirty="0" smtClean="0"/>
              <a:t> currently on the market include this 24/7 therapeutics system for diabetics that not only monitors glucose levels with an internal sensor shown here at location C, but provides a precise amount of insulin when needed via a cannula and micro-sized needle inserted below the skin.  There are also systems in use that help monitor and maintain a healthy heart rate such as pacemakers and defibrillators and systems that improve the hearing for those who can not hear. This cochlear implant uses an electrode array implanted inside the ear to stimulate the eardrum when it receives audio vibrations from an external transmitter.  </a:t>
            </a:r>
            <a:r>
              <a:rPr lang="en-US" sz="1200" dirty="0" smtClean="0"/>
              <a:t>The implant gives a deaf person a useful representation of his environment.</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3</a:t>
            </a:fld>
            <a:endParaRPr lang="en-US"/>
          </a:p>
        </p:txBody>
      </p:sp>
    </p:spTree>
    <p:extLst>
      <p:ext uri="{BB962C8B-B14F-4D97-AF65-F5344CB8AC3E}">
        <p14:creationId xmlns:p14="http://schemas.microsoft.com/office/powerpoint/2010/main" val="9293997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possibilities for bioMEMS in the future is endless.  Tissue engineering is a huge field that is working toward the development of artificial organs and organ tissue to help alleviate some of the problems surrounding organ failure and organ donation.  </a:t>
            </a:r>
            <a:r>
              <a:rPr lang="en-US" baseline="0" dirty="0" smtClean="0"/>
              <a:t>This image shows artificial kidney tissue developed by The Charles Stark Draper Laboratory.</a:t>
            </a:r>
          </a:p>
          <a:p>
            <a:endParaRPr lang="en-US" baseline="0" dirty="0" smtClean="0"/>
          </a:p>
          <a:p>
            <a:r>
              <a:rPr lang="en-US" baseline="0" dirty="0" smtClean="0"/>
              <a:t>The </a:t>
            </a:r>
            <a:r>
              <a:rPr lang="en-US" baseline="0" dirty="0" smtClean="0"/>
              <a:t>development of drug delivery systems that can identify specific tissue or cells is another huge market.  Microtechnology is already developing and producing some types of in vivo drug development system, but is still working on the perfecting systems with high selectivity and specificity, such as using micro-sized liposome vesicle to carry drugs through the bloodstream to a specific cancerous tissue where is attaches to the tissue and </a:t>
            </a:r>
            <a:r>
              <a:rPr lang="en-US" baseline="0" dirty="0" smtClean="0"/>
              <a:t>releases </a:t>
            </a:r>
            <a:r>
              <a:rPr lang="en-US" baseline="0" dirty="0" smtClean="0"/>
              <a:t>a drug that kills the cancerous tissue. </a:t>
            </a:r>
            <a:r>
              <a:rPr lang="en-US" baseline="0" dirty="0" smtClean="0"/>
              <a:t> A number of </a:t>
            </a:r>
            <a:r>
              <a:rPr lang="en-US" baseline="0" dirty="0" err="1" smtClean="0"/>
              <a:t>lipsomes</a:t>
            </a:r>
            <a:r>
              <a:rPr lang="en-US" baseline="0" dirty="0" smtClean="0"/>
              <a:t> </a:t>
            </a:r>
            <a:r>
              <a:rPr lang="en-US" baseline="0" dirty="0" err="1" smtClean="0"/>
              <a:t>microparticles</a:t>
            </a:r>
            <a:r>
              <a:rPr lang="en-US" baseline="0" dirty="0" smtClean="0"/>
              <a:t> are already on the market such as those being used to delivery antimicrobial drugs for diseases such as tuberculosis, and there are many more being tested in clinical trials for the delivery of cancer drugs, anti-inflammatories, antibiotics and even for cosmetic applications.</a:t>
            </a:r>
          </a:p>
          <a:p>
            <a:endParaRPr lang="en-US" baseline="0" dirty="0" smtClean="0"/>
          </a:p>
        </p:txBody>
      </p:sp>
      <p:sp>
        <p:nvSpPr>
          <p:cNvPr id="4" name="Slide Number Placeholder 3"/>
          <p:cNvSpPr>
            <a:spLocks noGrp="1"/>
          </p:cNvSpPr>
          <p:nvPr>
            <p:ph type="sldNum" sz="quarter" idx="10"/>
          </p:nvPr>
        </p:nvSpPr>
        <p:spPr/>
        <p:txBody>
          <a:bodyPr/>
          <a:lstStyle/>
          <a:p>
            <a:fld id="{C3311456-05DC-4558-9296-21D949A545A1}" type="slidenum">
              <a:rPr lang="en-US" smtClean="0"/>
              <a:pPr/>
              <a:t>4</a:t>
            </a:fld>
            <a:endParaRPr lang="en-US"/>
          </a:p>
        </p:txBody>
      </p:sp>
    </p:spTree>
    <p:extLst>
      <p:ext uri="{BB962C8B-B14F-4D97-AF65-F5344CB8AC3E}">
        <p14:creationId xmlns:p14="http://schemas.microsoft.com/office/powerpoint/2010/main" val="501680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 what exactly are bioMEMS?  In</a:t>
            </a:r>
            <a:r>
              <a:rPr lang="en-US" baseline="0" dirty="0" smtClean="0"/>
              <a:t> general, bioMEMS are MEMS that are used in the medical field. For example, pacemakers and defibrillators are bioMEMS that use the same MEMS accelerometers that are found in cars, </a:t>
            </a:r>
            <a:r>
              <a:rPr lang="en-US" baseline="0" dirty="0" err="1" smtClean="0"/>
              <a:t>iphones</a:t>
            </a:r>
            <a:r>
              <a:rPr lang="en-US" baseline="0" dirty="0" smtClean="0"/>
              <a:t> and cameras.  Such MEMS perform a medical application or function.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Other types of bioMEMS use biological components to perform a medical function or application.  These cantilevers use biomolecules to identify and grab hold of other specific biomolecules.  For example, our bodies produce antibodies when they sense invading antigens such as viruses and bacteria.  These antibodies can be placed on the surface of biological sensors such as these cantilevers, to identify a specific virus or bacteria in a small sample of blood or other bodily fluid.  </a:t>
            </a:r>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5</a:t>
            </a:fld>
            <a:endParaRPr lang="en-US"/>
          </a:p>
        </p:txBody>
      </p:sp>
    </p:spTree>
    <p:extLst>
      <p:ext uri="{BB962C8B-B14F-4D97-AF65-F5344CB8AC3E}">
        <p14:creationId xmlns:p14="http://schemas.microsoft.com/office/powerpoint/2010/main" val="960761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pPr marL="0" indent="0">
              <a:buNone/>
            </a:pPr>
            <a:r>
              <a:rPr lang="en-US" sz="1200" dirty="0" smtClean="0"/>
              <a:t>Applications for bioMEMS devices exist in clinical medicine and environmental, biological, and chemical analysis. </a:t>
            </a:r>
          </a:p>
          <a:p>
            <a:pPr marL="0" indent="0">
              <a:buNone/>
            </a:pPr>
            <a:r>
              <a:rPr lang="en-US" sz="1200" dirty="0" smtClean="0"/>
              <a:t>Applications can be </a:t>
            </a:r>
          </a:p>
          <a:p>
            <a:pPr marL="457200" indent="-457200">
              <a:buClr>
                <a:schemeClr val="tx1"/>
              </a:buClr>
            </a:pPr>
            <a:r>
              <a:rPr lang="en-US" sz="1200" dirty="0" smtClean="0"/>
              <a:t>clinical diagnostics and therapeutics, </a:t>
            </a:r>
          </a:p>
          <a:p>
            <a:pPr marL="457200" indent="-457200">
              <a:buClr>
                <a:schemeClr val="tx1"/>
              </a:buClr>
            </a:pPr>
            <a:r>
              <a:rPr lang="en-US" sz="1200" dirty="0" smtClean="0"/>
              <a:t>environmental applications including Homeland Security,</a:t>
            </a:r>
          </a:p>
          <a:p>
            <a:pPr marL="457200" indent="-457200">
              <a:buClr>
                <a:schemeClr val="tx1"/>
              </a:buClr>
            </a:pPr>
            <a:r>
              <a:rPr lang="en-US" sz="1200" dirty="0" smtClean="0"/>
              <a:t>food safety, and </a:t>
            </a:r>
          </a:p>
          <a:p>
            <a:pPr marL="457200" indent="-457200">
              <a:buClr>
                <a:schemeClr val="tx1"/>
              </a:buClr>
            </a:pPr>
            <a:r>
              <a:rPr lang="en-US" sz="1200" dirty="0" smtClean="0"/>
              <a:t>bioprocessing.  </a:t>
            </a:r>
          </a:p>
          <a:p>
            <a:pPr marL="0" indent="0">
              <a:buNone/>
            </a:pPr>
            <a:r>
              <a:rPr lang="en-US" sz="1200" dirty="0" smtClean="0"/>
              <a:t>In addition, there are basic research applications that inform and drive applications in other areas.</a:t>
            </a:r>
          </a:p>
          <a:p>
            <a:pPr marL="0" indent="0">
              <a:buNone/>
            </a:pPr>
            <a:r>
              <a:rPr lang="en-US" sz="1200" dirty="0" smtClean="0"/>
              <a:t>BioMEMS is expected to revolutionize the field of medicine. </a:t>
            </a:r>
          </a:p>
          <a:p>
            <a:pPr>
              <a:buNone/>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pPr>
              <a:lnSpc>
                <a:spcPct val="120000"/>
              </a:lnSpc>
              <a:buClr>
                <a:schemeClr val="tx1"/>
              </a:buClr>
            </a:pPr>
            <a:r>
              <a:rPr lang="en-US" sz="1200" dirty="0" smtClean="0"/>
              <a:t>Applied to skin or placed in the mouth. </a:t>
            </a:r>
          </a:p>
          <a:p>
            <a:pPr>
              <a:lnSpc>
                <a:spcPct val="120000"/>
              </a:lnSpc>
              <a:buClr>
                <a:schemeClr val="tx1"/>
              </a:buClr>
            </a:pPr>
            <a:r>
              <a:rPr lang="en-US" sz="1200" dirty="0" smtClean="0"/>
              <a:t>One familiar device is the thermometer used for measuring body temperature.</a:t>
            </a:r>
          </a:p>
          <a:p>
            <a:pPr>
              <a:lnSpc>
                <a:spcPct val="120000"/>
              </a:lnSpc>
              <a:buClr>
                <a:schemeClr val="tx1"/>
              </a:buClr>
            </a:pPr>
            <a:r>
              <a:rPr lang="en-US" sz="1200" dirty="0" smtClean="0"/>
              <a:t>Thick-film disposable thermistors and infrared ear thermometers have largely replaced the mercury thermometer.</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pPr marL="0" indent="0">
              <a:lnSpc>
                <a:spcPct val="120000"/>
              </a:lnSpc>
              <a:buNone/>
            </a:pPr>
            <a:r>
              <a:rPr lang="en-US" sz="1200" dirty="0" smtClean="0"/>
              <a:t>Externally connected sensors are devices that contain both an in vivo part and an external part.  </a:t>
            </a:r>
          </a:p>
          <a:p>
            <a:pPr marL="0" indent="0">
              <a:lnSpc>
                <a:spcPct val="120000"/>
              </a:lnSpc>
              <a:buNone/>
            </a:pPr>
            <a:r>
              <a:rPr lang="en-US" sz="1200" dirty="0" smtClean="0"/>
              <a:t>An example of such a device is the retinal prosthesis.  This</a:t>
            </a:r>
            <a:r>
              <a:rPr lang="en-US" sz="1200" baseline="0" dirty="0" smtClean="0"/>
              <a:t> bioMEMS contains a micro-sized electrode array that is implanted on the retinal tissue in the back of the eye.  The patient wears glasses that contain a video camera, receiver and transmitter that sends signals to the array, stimulating individual electrodes on the array which in turn, stimulate the cells below the retina.  This stimulation travels up the optic nerve to the brain which interprets the signal and provides a “rough visual”.  </a:t>
            </a:r>
            <a:r>
              <a:rPr lang="en-US" sz="1200" dirty="0" smtClean="0"/>
              <a:t>This bioMEMS has given some blind people a somewhat useful representation of they are looking at</a:t>
            </a:r>
            <a:r>
              <a:rPr lang="en-US" sz="1200" baseline="0" dirty="0" smtClean="0"/>
              <a:t> – “it’s better than nothing” as one might say.</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4975860"/>
            <a:ext cx="9144000" cy="7391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5036820"/>
            <a:ext cx="6784848" cy="59436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1609725" y="341313"/>
            <a:ext cx="6477000" cy="1524000"/>
          </a:xfrm>
        </p:spPr>
        <p:txBody>
          <a:bodyPr anchor="b">
            <a:normAutofit/>
          </a:bodyPr>
          <a:lstStyle>
            <a:lvl1pPr algn="ctr">
              <a:defRPr sz="4400" cap="all" baseline="0">
                <a:effectLst>
                  <a:outerShdw blurRad="38100" dist="38100" dir="2700000" algn="tl">
                    <a:srgbClr val="000000">
                      <a:alpha val="43137"/>
                    </a:srgbClr>
                  </a:outerShdw>
                </a:effectLst>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5041698"/>
            <a:ext cx="6705600" cy="5715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Picture Placeholder 12"/>
          <p:cNvSpPr>
            <a:spLocks noGrp="1"/>
          </p:cNvSpPr>
          <p:nvPr>
            <p:ph type="pic" sz="quarter" idx="11"/>
          </p:nvPr>
        </p:nvSpPr>
        <p:spPr>
          <a:xfrm>
            <a:off x="2752728" y="2166939"/>
            <a:ext cx="4352925" cy="2452688"/>
          </a:xfrm>
        </p:spPr>
        <p:txBody>
          <a:bodyPr/>
          <a:lstStyle/>
          <a:p>
            <a:r>
              <a:rPr lang="en-US" smtClean="0"/>
              <a:t>Click icon to add picture</a:t>
            </a:r>
            <a:endParaRPr lang="en-US"/>
          </a:p>
        </p:txBody>
      </p:sp>
      <p:pic>
        <p:nvPicPr>
          <p:cNvPr id="12" name="Picture 11" descr="logo-for-ppt.jpg"/>
          <p:cNvPicPr>
            <a:picLocks noChangeAspect="1"/>
          </p:cNvPicPr>
          <p:nvPr userDrawn="1"/>
        </p:nvPicPr>
        <p:blipFill>
          <a:blip r:embed="rId2"/>
          <a:stretch>
            <a:fillRect/>
          </a:stretch>
        </p:blipFill>
        <p:spPr>
          <a:xfrm>
            <a:off x="3" y="5037149"/>
            <a:ext cx="2369127" cy="608578"/>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508001"/>
            <a:ext cx="2057400" cy="4597136"/>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08001"/>
            <a:ext cx="5562600" cy="4597137"/>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a:xfrm>
            <a:off x="457204" y="5206840"/>
            <a:ext cx="5573483" cy="304271"/>
          </a:xfrm>
          <a:prstGeom prst="rect">
            <a:avLst/>
          </a:prstGeom>
        </p:spPr>
        <p:txBody>
          <a:bodyPr/>
          <a:lstStyle/>
          <a:p>
            <a:endParaRPr lang="en-US" dirty="0"/>
          </a:p>
        </p:txBody>
      </p:sp>
      <p:sp>
        <p:nvSpPr>
          <p:cNvPr id="7" name="Rectangle 6"/>
          <p:cNvSpPr/>
          <p:nvPr/>
        </p:nvSpPr>
        <p:spPr bwMode="white">
          <a:xfrm>
            <a:off x="6096318" y="0"/>
            <a:ext cx="320040" cy="5715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508000"/>
            <a:ext cx="228600" cy="52070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4445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6034088" y="100012"/>
            <a:ext cx="444500" cy="244476"/>
          </a:xfrm>
          <a:prstGeom prst="rect">
            <a:avLst/>
          </a:prstGeom>
        </p:spPr>
        <p:txBody>
          <a:bodyPr/>
          <a:lstStyle/>
          <a:p>
            <a:fld id="{D78F8377-172F-47A4-85FF-D8562118AE8C}" type="slidenum">
              <a:rPr lang="en-US" smtClean="0"/>
              <a:pPr/>
              <a:t>‹#›</a:t>
            </a:fld>
            <a:endParaRPr lang="en-US"/>
          </a:p>
        </p:txBody>
      </p:sp>
      <p:sp>
        <p:nvSpPr>
          <p:cNvPr id="10" name="Date Placeholder 1"/>
          <p:cNvSpPr>
            <a:spLocks noGrp="1"/>
          </p:cNvSpPr>
          <p:nvPr>
            <p:ph type="dt" sz="half" idx="10"/>
          </p:nvPr>
        </p:nvSpPr>
        <p:spPr>
          <a:xfrm>
            <a:off x="6524627" y="5207000"/>
            <a:ext cx="2238375" cy="304271"/>
          </a:xfrm>
          <a:prstGeom prst="rect">
            <a:avLst/>
          </a:prstGeom>
        </p:spPr>
        <p:txBody>
          <a:bodyPr/>
          <a:lstStyle>
            <a:lvl1pPr>
              <a:defRPr/>
            </a:lvl1pPr>
          </a:lstStyle>
          <a:p>
            <a:endParaRPr lang="en-US" dirty="0"/>
          </a:p>
        </p:txBody>
      </p:sp>
      <p:sp>
        <p:nvSpPr>
          <p:cNvPr id="11" name="Slide Number Placeholder 3"/>
          <p:cNvSpPr txBox="1">
            <a:spLocks/>
          </p:cNvSpPr>
          <p:nvPr userDrawn="1"/>
        </p:nvSpPr>
        <p:spPr>
          <a:xfrm>
            <a:off x="8296277" y="5207000"/>
            <a:ext cx="447675" cy="3175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chemeClr val="tx2"/>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190500"/>
            <a:ext cx="8153400" cy="825500"/>
          </a:xfrm>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612648" y="1333500"/>
            <a:ext cx="8153400" cy="37465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2" y="2286001"/>
            <a:ext cx="7123113" cy="2833688"/>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270000"/>
            <a:ext cx="9144000" cy="9525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333500"/>
            <a:ext cx="1295400" cy="8255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333500"/>
            <a:ext cx="7772400" cy="8255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333500"/>
            <a:ext cx="7620000" cy="825500"/>
          </a:xfrm>
        </p:spPr>
        <p:txBody>
          <a:bodyPr>
            <a:normAutofit/>
          </a:bodyPr>
          <a:lstStyle>
            <a:lvl1pPr algn="l">
              <a:buNone/>
              <a:defRPr sz="3600" b="0" cap="none">
                <a:solidFill>
                  <a:srgbClr val="FFFFFF"/>
                </a:solidFill>
              </a:defRPr>
            </a:lvl1pPr>
          </a:lstStyle>
          <a:p>
            <a:r>
              <a:rPr kumimoji="0" lang="en-US" smtClean="0"/>
              <a:t>Click to edit Master title style</a:t>
            </a:r>
            <a:endParaRPr kumimoji="0"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324639"/>
            <a:ext cx="3886200" cy="3810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1" name="Content Placeholder 10"/>
          <p:cNvSpPr>
            <a:spLocks noGrp="1"/>
          </p:cNvSpPr>
          <p:nvPr>
            <p:ph sz="quarter" idx="2"/>
          </p:nvPr>
        </p:nvSpPr>
        <p:spPr>
          <a:xfrm>
            <a:off x="4844901" y="1324639"/>
            <a:ext cx="3886200" cy="3810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27542"/>
            <a:ext cx="8153400" cy="724959"/>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032000"/>
            <a:ext cx="3886200" cy="29845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Content Placeholder 12"/>
          <p:cNvSpPr>
            <a:spLocks noGrp="1"/>
          </p:cNvSpPr>
          <p:nvPr>
            <p:ph sz="quarter" idx="4"/>
          </p:nvPr>
        </p:nvSpPr>
        <p:spPr>
          <a:xfrm>
            <a:off x="4800600" y="2032000"/>
            <a:ext cx="3886200" cy="29845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Text Placeholder 15"/>
          <p:cNvSpPr>
            <a:spLocks noGrp="1"/>
          </p:cNvSpPr>
          <p:nvPr>
            <p:ph type="body" sz="quarter" idx="1"/>
          </p:nvPr>
        </p:nvSpPr>
        <p:spPr>
          <a:xfrm>
            <a:off x="609600" y="1460500"/>
            <a:ext cx="3886200" cy="53340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460500"/>
            <a:ext cx="3886200" cy="53340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Slide Number Placeholder 28"/>
          <p:cNvSpPr txBox="1">
            <a:spLocks/>
          </p:cNvSpPr>
          <p:nvPr userDrawn="1"/>
        </p:nvSpPr>
        <p:spPr>
          <a:xfrm>
            <a:off x="600075" y="5207000"/>
            <a:ext cx="8191500" cy="3175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
        <p:nvSpPr>
          <p:cNvPr id="3" name="TextBox 2"/>
          <p:cNvSpPr txBox="1"/>
          <p:nvPr userDrawn="1"/>
        </p:nvSpPr>
        <p:spPr>
          <a:xfrm>
            <a:off x="2" y="5496992"/>
            <a:ext cx="1141659" cy="261610"/>
          </a:xfrm>
          <a:prstGeom prst="rect">
            <a:avLst/>
          </a:prstGeom>
          <a:noFill/>
        </p:spPr>
        <p:txBody>
          <a:bodyPr wrap="none" rtlCol="0">
            <a:spAutoFit/>
          </a:bodyPr>
          <a:lstStyle/>
          <a:p>
            <a:r>
              <a:rPr lang="en-US" sz="1100" i="1" dirty="0" smtClean="0"/>
              <a:t>Revised 01/15/10</a:t>
            </a:r>
            <a:endParaRPr lang="en-US" sz="1100" i="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27542"/>
            <a:ext cx="8077200" cy="724959"/>
          </a:xfrm>
        </p:spPr>
        <p:txBody>
          <a:bodyPr anchor="ctr"/>
          <a:lstStyle>
            <a:lvl1pPr algn="l">
              <a:buNone/>
              <a:defRPr sz="44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460500"/>
            <a:ext cx="1600200" cy="36195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460500"/>
            <a:ext cx="6400800" cy="3683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4572000"/>
            <a:ext cx="7315200" cy="5715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3810000"/>
            <a:ext cx="9144000" cy="7391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3886200"/>
            <a:ext cx="1463040" cy="59436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3878580"/>
            <a:ext cx="7598664" cy="59436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3873500"/>
            <a:ext cx="7315200" cy="5715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572262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1560576" y="0"/>
            <a:ext cx="7583424" cy="3807460"/>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
        <p:nvSpPr>
          <p:cNvPr id="12" name="Slide Number Placeholder 28"/>
          <p:cNvSpPr txBox="1">
            <a:spLocks/>
          </p:cNvSpPr>
          <p:nvPr userDrawn="1"/>
        </p:nvSpPr>
        <p:spPr>
          <a:xfrm>
            <a:off x="600075" y="5207000"/>
            <a:ext cx="8191500" cy="3175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190500"/>
            <a:ext cx="8153400" cy="8255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333500"/>
            <a:ext cx="8153400" cy="377190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7" name="Rectangle 6"/>
          <p:cNvSpPr/>
          <p:nvPr/>
        </p:nvSpPr>
        <p:spPr bwMode="white">
          <a:xfrm>
            <a:off x="0" y="1028700"/>
            <a:ext cx="9144000" cy="2667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066800"/>
            <a:ext cx="533400" cy="1905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066800"/>
            <a:ext cx="8553450" cy="1905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sz="3600" kern="1200">
          <a:solidFill>
            <a:schemeClr val="tx2"/>
          </a:solidFill>
          <a:effectLst>
            <a:outerShdw blurRad="38100" dist="38100" dir="2700000" algn="tl">
              <a:srgbClr val="000000">
                <a:alpha val="43137"/>
              </a:srgbClr>
            </a:outerShdw>
          </a:effectLst>
          <a:latin typeface="+mj-lt"/>
          <a:ea typeface="+mj-ea"/>
          <a:cs typeface="+mj-cs"/>
        </a:defRPr>
      </a:lvl1pPr>
    </p:titleStyle>
    <p:bodyStyle>
      <a:lvl1pPr marL="320040" indent="-320040" algn="l" rtl="0" eaLnBrk="1" latinLnBrk="0" hangingPunct="1">
        <a:spcBef>
          <a:spcPts val="700"/>
        </a:spcBef>
        <a:buClr>
          <a:schemeClr val="tx1"/>
        </a:buClr>
        <a:buSzPct val="75000"/>
        <a:buFont typeface="Wingdings" pitchFamily="2" charset="2"/>
        <a:buChar char="v"/>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4.png"/><Relationship Id="rId1" Type="http://schemas.openxmlformats.org/officeDocument/2006/relationships/tags" Target="../tags/tag1.x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jp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image" Target="../media/image16.jpeg"/><Relationship Id="rId5" Type="http://schemas.openxmlformats.org/officeDocument/2006/relationships/image" Target="../media/image17.jpeg"/><Relationship Id="rId1" Type="http://schemas.openxmlformats.org/officeDocument/2006/relationships/tags" Target="../tags/tag5.x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3.xml"/><Relationship Id="rId5" Type="http://schemas.openxmlformats.org/officeDocument/2006/relationships/image" Target="../media/image18.jpeg"/><Relationship Id="rId6" Type="http://schemas.openxmlformats.org/officeDocument/2006/relationships/image" Target="../media/image19.jpg"/><Relationship Id="rId1" Type="http://schemas.openxmlformats.org/officeDocument/2006/relationships/tags" Target="../tags/tag6.xml"/><Relationship Id="rId2" Type="http://schemas.openxmlformats.org/officeDocument/2006/relationships/tags" Target="../tags/tag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image" Target="../media/image20.jpg"/><Relationship Id="rId5" Type="http://schemas.openxmlformats.org/officeDocument/2006/relationships/image" Target="../media/image21.png"/><Relationship Id="rId1" Type="http://schemas.openxmlformats.org/officeDocument/2006/relationships/tags" Target="../tags/tag8.x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g"/><Relationship Id="rId4" Type="http://schemas.openxmlformats.org/officeDocument/2006/relationships/image" Target="../media/image23.jp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hyperlink" Target="http://www.scme-nm.org/" TargetMode="External"/><Relationship Id="rId4" Type="http://schemas.openxmlformats.org/officeDocument/2006/relationships/image" Target="../media/image3.jpeg"/><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jpeg"/><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png"/><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8.xml"/><Relationship Id="rId5" Type="http://schemas.openxmlformats.org/officeDocument/2006/relationships/image" Target="../media/image11.jpeg"/><Relationship Id="rId1" Type="http://schemas.openxmlformats.org/officeDocument/2006/relationships/tags" Target="../tags/tag2.xml"/><Relationship Id="rId2" Type="http://schemas.openxmlformats.org/officeDocument/2006/relationships/tags" Target="../tags/tag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image" Target="../media/image12.png"/><Relationship Id="rId1" Type="http://schemas.openxmlformats.org/officeDocument/2006/relationships/tags" Target="../tags/tag4.x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609725" y="341313"/>
            <a:ext cx="6477000" cy="1130800"/>
          </a:xfrm>
        </p:spPr>
        <p:txBody>
          <a:bodyPr>
            <a:normAutofit fontScale="90000"/>
          </a:bodyPr>
          <a:lstStyle/>
          <a:p>
            <a:r>
              <a:rPr lang="en-US" dirty="0" err="1" smtClean="0"/>
              <a:t>biomems</a:t>
            </a:r>
            <a:r>
              <a:rPr lang="en-US" dirty="0" smtClean="0"/>
              <a:t>  and their applications</a:t>
            </a:r>
            <a:endParaRPr lang="en-US" dirty="0"/>
          </a:p>
        </p:txBody>
      </p:sp>
      <p:sp>
        <p:nvSpPr>
          <p:cNvPr id="5" name="Subtitle 4"/>
          <p:cNvSpPr>
            <a:spLocks noGrp="1"/>
          </p:cNvSpPr>
          <p:nvPr>
            <p:ph type="subTitle" idx="1"/>
          </p:nvPr>
        </p:nvSpPr>
        <p:spPr/>
        <p:txBody>
          <a:bodyPr>
            <a:normAutofit fontScale="92500"/>
          </a:bodyPr>
          <a:lstStyle/>
          <a:p>
            <a:r>
              <a:rPr lang="en-US" dirty="0" smtClean="0"/>
              <a:t>Southwest Center for Microsystems Education</a:t>
            </a:r>
            <a:endParaRPr lang="en-US" dirty="0"/>
          </a:p>
        </p:txBody>
      </p:sp>
      <p:sp>
        <p:nvSpPr>
          <p:cNvPr id="8" name="CaptionText"/>
          <p:cNvSpPr txBox="1">
            <a:spLocks noChangeArrowheads="1"/>
          </p:cNvSpPr>
          <p:nvPr>
            <p:custDataLst>
              <p:tags r:id="rId1"/>
            </p:custDataLst>
          </p:nvPr>
        </p:nvSpPr>
        <p:spPr bwMode="auto">
          <a:xfrm>
            <a:off x="351528" y="4254804"/>
            <a:ext cx="2007116" cy="523220"/>
          </a:xfrm>
          <a:prstGeom prst="rect">
            <a:avLst/>
          </a:prstGeom>
          <a:noFill/>
          <a:ln w="9525" algn="ctr">
            <a:noFill/>
            <a:miter lim="800000"/>
            <a:headEnd/>
            <a:tailEnd/>
          </a:ln>
        </p:spPr>
        <p:txBody>
          <a:bodyPr wrap="square">
            <a:spAutoFit/>
          </a:bodyPr>
          <a:lstStyle/>
          <a:p>
            <a:pPr algn="r"/>
            <a:r>
              <a:rPr lang="en-US" sz="1400" b="1" i="1" dirty="0" smtClean="0"/>
              <a:t>Capsule for Endoscopy and </a:t>
            </a:r>
            <a:r>
              <a:rPr lang="en-US" sz="1400" b="1" i="1" dirty="0" err="1" smtClean="0"/>
              <a:t>Colonscopy</a:t>
            </a:r>
            <a:endParaRPr lang="en-US" sz="1400" b="1"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22749" y="1462115"/>
            <a:ext cx="4834617" cy="3391098"/>
          </a:xfrm>
          <a:prstGeom prst="rect">
            <a:avLst/>
          </a:prstGeom>
        </p:spPr>
      </p:pic>
      <p:sp>
        <p:nvSpPr>
          <p:cNvPr id="3" name="TextBox 2"/>
          <p:cNvSpPr txBox="1"/>
          <p:nvPr/>
        </p:nvSpPr>
        <p:spPr>
          <a:xfrm>
            <a:off x="850900" y="5169529"/>
            <a:ext cx="1415772" cy="369332"/>
          </a:xfrm>
          <a:prstGeom prst="rect">
            <a:avLst/>
          </a:prstGeom>
          <a:noFill/>
        </p:spPr>
        <p:txBody>
          <a:bodyPr wrap="none" rtlCol="0">
            <a:spAutoFit/>
          </a:bodyPr>
          <a:lstStyle/>
          <a:p>
            <a:r>
              <a:rPr lang="en-US" dirty="0" smtClean="0"/>
              <a:t>Scme-nm.org</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Implantable or In Vivo bioMEMS</a:t>
            </a:r>
            <a:endParaRPr lang="en-US" dirty="0"/>
          </a:p>
        </p:txBody>
      </p:sp>
      <p:sp>
        <p:nvSpPr>
          <p:cNvPr id="40961" name="Rectangle 1"/>
          <p:cNvSpPr>
            <a:spLocks noChangeArrowheads="1"/>
          </p:cNvSpPr>
          <p:nvPr/>
        </p:nvSpPr>
        <p:spPr bwMode="auto">
          <a:xfrm>
            <a:off x="5889465" y="1407170"/>
            <a:ext cx="2978727"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chemeClr val="tx1"/>
                </a:solidFill>
                <a:effectLst/>
                <a:latin typeface="Arial" pitchFamily="34" charset="0"/>
                <a:ea typeface="Times New Roman" pitchFamily="18" charset="0"/>
              </a:rPr>
              <a:t>Pill Cam (Capsule Endoscopy)</a:t>
            </a:r>
          </a:p>
          <a:p>
            <a:pPr marL="0" marR="0" lvl="0" indent="0" defTabSz="914400" rtl="0" eaLnBrk="1" fontAlgn="base" latinLnBrk="0" hangingPunct="1">
              <a:lnSpc>
                <a:spcPct val="100000"/>
              </a:lnSpc>
              <a:spcBef>
                <a:spcPct val="0"/>
              </a:spcBef>
              <a:spcAft>
                <a:spcPct val="0"/>
              </a:spcAft>
              <a:buClrTx/>
              <a:buSzTx/>
              <a:buFontTx/>
              <a:buNone/>
              <a:tabLst/>
            </a:pPr>
            <a:r>
              <a:rPr lang="en-US" sz="1600" b="1" i="1" dirty="0" smtClean="0">
                <a:latin typeface="Arial" pitchFamily="34" charset="0"/>
                <a:ea typeface="Times New Roman" pitchFamily="18" charset="0"/>
              </a:rPr>
              <a:t>A small pill that is swallowed by the patient and gives the physician high resolution images of the patient’s gastrointestinal tract, particularly the small intestines.</a:t>
            </a:r>
          </a:p>
          <a:p>
            <a:pPr marL="0" marR="0" lvl="0" indent="0" defTabSz="914400" rtl="0" eaLnBrk="1" fontAlgn="base" latinLnBrk="0" hangingPunct="1">
              <a:lnSpc>
                <a:spcPct val="100000"/>
              </a:lnSpc>
              <a:spcBef>
                <a:spcPct val="0"/>
              </a:spcBef>
              <a:spcAft>
                <a:spcPct val="0"/>
              </a:spcAft>
              <a:buClrTx/>
              <a:buSzTx/>
              <a:buFontTx/>
              <a:buNone/>
              <a:tabLst/>
            </a:pPr>
            <a:endParaRPr kumimoji="0" lang="en-US" sz="1600" b="1" i="1" u="none" strike="noStrike" cap="none" normalizeH="0" baseline="0" dirty="0">
              <a:ln>
                <a:noFill/>
              </a:ln>
              <a:solidFill>
                <a:schemeClr val="tx1"/>
              </a:solidFill>
              <a:effectLst/>
              <a:latin typeface="Arial" pitchFamily="34" charset="0"/>
              <a:ea typeface="Times New Roman" pitchFamily="18" charset="0"/>
            </a:endParaRPr>
          </a:p>
          <a:p>
            <a:pPr marL="0" marR="0" lvl="0" indent="0" defTabSz="914400" rtl="0" eaLnBrk="1" fontAlgn="base" latinLnBrk="0" hangingPunct="1">
              <a:lnSpc>
                <a:spcPct val="100000"/>
              </a:lnSpc>
              <a:spcBef>
                <a:spcPct val="0"/>
              </a:spcBef>
              <a:spcAft>
                <a:spcPct val="0"/>
              </a:spcAft>
              <a:buClrTx/>
              <a:buSzTx/>
              <a:buFontTx/>
              <a:buNone/>
              <a:tabLst/>
            </a:pPr>
            <a:r>
              <a:rPr lang="en-US" sz="1600" b="1" i="1" dirty="0" smtClean="0">
                <a:latin typeface="Arial" pitchFamily="34" charset="0"/>
                <a:ea typeface="Times New Roman" pitchFamily="18" charset="0"/>
              </a:rPr>
              <a:t>Has an eight hour battery life</a:t>
            </a:r>
          </a:p>
          <a:p>
            <a:pPr marL="0" marR="0" lvl="0" indent="0" defTabSz="914400" rtl="0" eaLnBrk="1" fontAlgn="base" latinLnBrk="0" hangingPunct="1">
              <a:lnSpc>
                <a:spcPct val="100000"/>
              </a:lnSpc>
              <a:spcBef>
                <a:spcPct val="0"/>
              </a:spcBef>
              <a:spcAft>
                <a:spcPct val="0"/>
              </a:spcAft>
              <a:buClrTx/>
              <a:buSzTx/>
              <a:buFontTx/>
              <a:buNone/>
              <a:tabLst/>
            </a:pPr>
            <a:endParaRPr kumimoji="0" lang="en-US" sz="1600" b="1" i="1" u="none" strike="noStrike" cap="none" normalizeH="0" baseline="0" dirty="0" smtClean="0">
              <a:ln>
                <a:noFill/>
              </a:ln>
              <a:solidFill>
                <a:schemeClr val="tx1"/>
              </a:solidFill>
              <a:effectLst/>
              <a:latin typeface="Arial" pitchFamily="34" charset="0"/>
              <a:ea typeface="Times New Roman" pitchFamily="18" charset="0"/>
            </a:endParaRPr>
          </a:p>
          <a:p>
            <a:pPr marL="0" marR="0" lvl="0" indent="0"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chemeClr val="tx1"/>
                </a:solidFill>
                <a:effectLst/>
                <a:latin typeface="Arial" pitchFamily="34" charset="0"/>
                <a:ea typeface="Times New Roman" pitchFamily="18" charset="0"/>
              </a:rPr>
              <a:t>Can</a:t>
            </a:r>
            <a:r>
              <a:rPr kumimoji="0" lang="en-US" sz="1600" b="1" i="1" u="none" strike="noStrike" cap="none" normalizeH="0" dirty="0" smtClean="0">
                <a:ln>
                  <a:noFill/>
                </a:ln>
                <a:solidFill>
                  <a:schemeClr val="tx1"/>
                </a:solidFill>
                <a:effectLst/>
                <a:latin typeface="Arial" pitchFamily="34" charset="0"/>
                <a:ea typeface="Times New Roman" pitchFamily="18" charset="0"/>
              </a:rPr>
              <a:t> supply up to 57,000 images at 2 frames/second.</a:t>
            </a:r>
            <a:endParaRPr kumimoji="0" lang="en-US" sz="1600" b="1" i="1" u="none" strike="noStrike" cap="none" normalizeH="0" baseline="0" dirty="0" smtClean="0">
              <a:ln>
                <a:noFill/>
              </a:ln>
              <a:solidFill>
                <a:schemeClr val="tx1"/>
              </a:solidFill>
              <a:effectLst/>
              <a:latin typeface="Arial" pitchFamily="34" charset="0"/>
              <a:ea typeface="Times New Roman" pitchFamily="18" charset="0"/>
            </a:endParaRPr>
          </a:p>
          <a:p>
            <a:pPr marL="0" marR="0" lvl="0" indent="0"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Arial" pitchFamily="34"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060" y="1422548"/>
            <a:ext cx="5116213" cy="407547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Implantable bioMEMS</a:t>
            </a:r>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25504" y="1464595"/>
            <a:ext cx="4432516" cy="3171126"/>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3918" y="2588218"/>
            <a:ext cx="4362698" cy="2944678"/>
          </a:xfrm>
          <a:prstGeom prst="rect">
            <a:avLst/>
          </a:prstGeom>
        </p:spPr>
      </p:pic>
      <p:sp>
        <p:nvSpPr>
          <p:cNvPr id="7" name="TextBox 6"/>
          <p:cNvSpPr txBox="1"/>
          <p:nvPr/>
        </p:nvSpPr>
        <p:spPr>
          <a:xfrm>
            <a:off x="525734" y="1459137"/>
            <a:ext cx="3813791" cy="923330"/>
          </a:xfrm>
          <a:prstGeom prst="rect">
            <a:avLst/>
          </a:prstGeom>
          <a:noFill/>
        </p:spPr>
        <p:txBody>
          <a:bodyPr wrap="square" rtlCol="0">
            <a:spAutoFit/>
          </a:bodyPr>
          <a:lstStyle/>
          <a:p>
            <a:r>
              <a:rPr lang="en-US" b="1" dirty="0" smtClean="0"/>
              <a:t>Neural probes (right)</a:t>
            </a:r>
          </a:p>
          <a:p>
            <a:r>
              <a:rPr lang="en-US" b="1" dirty="0" smtClean="0"/>
              <a:t>Various probes for internal use (below)</a:t>
            </a:r>
            <a:endParaRPr lang="en-US" b="1"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Biological Molecules Sensors</a:t>
            </a:r>
            <a:endParaRPr lang="en-US" dirty="0"/>
          </a:p>
        </p:txBody>
      </p:sp>
      <p:sp>
        <p:nvSpPr>
          <p:cNvPr id="4" name="CaptionText"/>
          <p:cNvSpPr txBox="1">
            <a:spLocks noChangeArrowheads="1"/>
          </p:cNvSpPr>
          <p:nvPr>
            <p:custDataLst>
              <p:tags r:id="rId1"/>
            </p:custDataLst>
          </p:nvPr>
        </p:nvSpPr>
        <p:spPr bwMode="auto">
          <a:xfrm>
            <a:off x="6444456" y="1390330"/>
            <a:ext cx="2251615" cy="707886"/>
          </a:xfrm>
          <a:prstGeom prst="rect">
            <a:avLst/>
          </a:prstGeom>
          <a:noFill/>
          <a:ln w="9525" algn="ctr">
            <a:noFill/>
            <a:miter lim="800000"/>
            <a:headEnd/>
            <a:tailEnd/>
          </a:ln>
        </p:spPr>
        <p:txBody>
          <a:bodyPr wrap="square">
            <a:spAutoFit/>
          </a:bodyPr>
          <a:lstStyle/>
          <a:p>
            <a:pPr>
              <a:spcBef>
                <a:spcPct val="0"/>
              </a:spcBef>
              <a:spcAft>
                <a:spcPts val="100"/>
              </a:spcAft>
            </a:pPr>
            <a:r>
              <a:rPr lang="en-US" sz="2000" b="1" i="1" dirty="0">
                <a:solidFill>
                  <a:srgbClr val="A50021"/>
                </a:solidFill>
              </a:rPr>
              <a:t>Home </a:t>
            </a:r>
            <a:r>
              <a:rPr lang="en-US" sz="2000" b="1" i="1" dirty="0"/>
              <a:t>Pregnancy</a:t>
            </a:r>
            <a:r>
              <a:rPr lang="en-US" sz="2000" b="1" i="1" dirty="0">
                <a:solidFill>
                  <a:srgbClr val="A50021"/>
                </a:solidFill>
              </a:rPr>
              <a:t> Test</a:t>
            </a:r>
          </a:p>
        </p:txBody>
      </p:sp>
      <p:pic>
        <p:nvPicPr>
          <p:cNvPr id="6" name="Picture 5" descr="glucose-biosensor_ppt.jpg"/>
          <p:cNvPicPr>
            <a:picLocks noChangeAspect="1"/>
          </p:cNvPicPr>
          <p:nvPr/>
        </p:nvPicPr>
        <p:blipFill>
          <a:blip r:embed="rId4"/>
          <a:stretch>
            <a:fillRect/>
          </a:stretch>
        </p:blipFill>
        <p:spPr>
          <a:xfrm>
            <a:off x="4786154" y="3322412"/>
            <a:ext cx="4178299" cy="2358572"/>
          </a:xfrm>
          <a:prstGeom prst="rect">
            <a:avLst/>
          </a:prstGeom>
        </p:spPr>
      </p:pic>
      <p:pic>
        <p:nvPicPr>
          <p:cNvPr id="5" name="Picture 8" descr="Preg_Test_DiagramF9_05"/>
          <p:cNvPicPr>
            <a:picLocks noChangeAspect="1" noChangeArrowheads="1"/>
          </p:cNvPicPr>
          <p:nvPr/>
        </p:nvPicPr>
        <p:blipFill>
          <a:blip r:embed="rId5"/>
          <a:srcRect/>
          <a:stretch>
            <a:fillRect/>
          </a:stretch>
        </p:blipFill>
        <p:spPr bwMode="auto">
          <a:xfrm>
            <a:off x="599791" y="1404689"/>
            <a:ext cx="5643114" cy="2405313"/>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7620236" y="2891518"/>
            <a:ext cx="1317413" cy="369332"/>
          </a:xfrm>
          <a:prstGeom prst="rect">
            <a:avLst/>
          </a:prstGeom>
          <a:noFill/>
        </p:spPr>
        <p:txBody>
          <a:bodyPr wrap="none" rtlCol="0">
            <a:spAutoFit/>
          </a:bodyPr>
          <a:lstStyle/>
          <a:p>
            <a:r>
              <a:rPr lang="en-US" dirty="0" smtClean="0"/>
              <a:t>Glucometer</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BioMEMS</a:t>
            </a:r>
            <a:r>
              <a:rPr lang="en-US" dirty="0" smtClean="0"/>
              <a:t> </a:t>
            </a:r>
            <a:r>
              <a:rPr lang="en-US" dirty="0" smtClean="0"/>
              <a:t>Lab-on-a-Chip (LOC)</a:t>
            </a:r>
            <a:endParaRPr lang="en-US" dirty="0"/>
          </a:p>
        </p:txBody>
      </p:sp>
      <p:pic>
        <p:nvPicPr>
          <p:cNvPr id="4" name="Picture 5" descr="lab-on-a-chip"/>
          <p:cNvPicPr>
            <a:picLocks noChangeAspect="1" noChangeArrowheads="1"/>
          </p:cNvPicPr>
          <p:nvPr>
            <p:custDataLst>
              <p:tags r:id="rId1"/>
            </p:custDataLst>
          </p:nvPr>
        </p:nvPicPr>
        <p:blipFill>
          <a:blip r:embed="rId5"/>
          <a:srcRect/>
          <a:stretch>
            <a:fillRect/>
          </a:stretch>
        </p:blipFill>
        <p:spPr bwMode="auto">
          <a:xfrm>
            <a:off x="5852795" y="1434572"/>
            <a:ext cx="3048000" cy="2768866"/>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386647" y="4382316"/>
            <a:ext cx="3496686" cy="954107"/>
          </a:xfrm>
          <a:prstGeom prst="rect">
            <a:avLst/>
          </a:prstGeom>
          <a:noFill/>
          <a:ln w="9525" algn="ctr">
            <a:noFill/>
            <a:miter lim="800000"/>
            <a:headEnd/>
            <a:tailEnd/>
          </a:ln>
        </p:spPr>
        <p:txBody>
          <a:bodyPr wrap="square">
            <a:spAutoFit/>
          </a:bodyPr>
          <a:lstStyle/>
          <a:p>
            <a:pPr algn="r"/>
            <a:r>
              <a:rPr lang="en-US" sz="1400" b="1" i="1" dirty="0" smtClean="0"/>
              <a:t>Lab-on-a-chip (LOC) </a:t>
            </a:r>
            <a:endParaRPr lang="en-US" sz="1400" b="1" dirty="0" smtClean="0"/>
          </a:p>
          <a:p>
            <a:pPr algn="r"/>
            <a:r>
              <a:rPr lang="en-US" sz="1400" b="1" i="1" dirty="0" smtClean="0"/>
              <a:t>[Printed with permission from </a:t>
            </a:r>
            <a:r>
              <a:rPr lang="en-US" sz="1400" b="1" i="1" dirty="0" err="1" smtClean="0"/>
              <a:t>Blazej,R.G.,Kumaresan,P</a:t>
            </a:r>
            <a:r>
              <a:rPr lang="en-US" sz="1400" b="1" i="1" dirty="0" smtClean="0"/>
              <a:t>. and </a:t>
            </a:r>
            <a:r>
              <a:rPr lang="en-US" sz="1400" b="1" i="1" dirty="0" err="1" smtClean="0"/>
              <a:t>Mathies</a:t>
            </a:r>
            <a:r>
              <a:rPr lang="en-US" sz="1400" b="1" i="1" dirty="0" smtClean="0"/>
              <a:t>, R.A. PNAS 103,7240-7245 (2006)]</a:t>
            </a:r>
            <a:endParaRPr lang="en-US" sz="1400" b="1" i="1" dirty="0"/>
          </a:p>
        </p:txBody>
      </p:sp>
      <p:pic>
        <p:nvPicPr>
          <p:cNvPr id="6" name="Picture 5" descr="multiplo-hiv-test_ppt.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3934" y="1533073"/>
            <a:ext cx="3676447" cy="330880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DNA and </a:t>
            </a:r>
            <a:r>
              <a:rPr lang="en-US" dirty="0" err="1" smtClean="0"/>
              <a:t>bioMEMS</a:t>
            </a:r>
            <a:endParaRPr lang="en-US" dirty="0"/>
          </a:p>
        </p:txBody>
      </p:sp>
      <p:pic>
        <p:nvPicPr>
          <p:cNvPr id="4" name="Picture 3" descr="DNA_microarray_ppt.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0859" y="1349374"/>
            <a:ext cx="3283105" cy="3696607"/>
          </a:xfrm>
          <a:prstGeom prst="rect">
            <a:avLst/>
          </a:prstGeom>
        </p:spPr>
      </p:pic>
      <p:pic>
        <p:nvPicPr>
          <p:cNvPr id="9" name="Picture 8" descr="ssDNA_Hybrid2013.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48194" y="1281340"/>
            <a:ext cx="3995805" cy="3972775"/>
          </a:xfrm>
          <a:prstGeom prst="rect">
            <a:avLst/>
          </a:prstGeom>
        </p:spPr>
      </p:pic>
      <p:sp>
        <p:nvSpPr>
          <p:cNvPr id="5" name="CaptionText"/>
          <p:cNvSpPr txBox="1">
            <a:spLocks noChangeArrowheads="1"/>
          </p:cNvSpPr>
          <p:nvPr>
            <p:custDataLst>
              <p:tags r:id="rId1"/>
            </p:custDataLst>
          </p:nvPr>
        </p:nvSpPr>
        <p:spPr bwMode="auto">
          <a:xfrm>
            <a:off x="2381471" y="4423977"/>
            <a:ext cx="3526491" cy="1169551"/>
          </a:xfrm>
          <a:prstGeom prst="rect">
            <a:avLst/>
          </a:prstGeom>
          <a:noFill/>
          <a:ln w="9525" algn="ctr">
            <a:noFill/>
            <a:miter lim="800000"/>
            <a:headEnd/>
            <a:tailEnd/>
          </a:ln>
        </p:spPr>
        <p:txBody>
          <a:bodyPr wrap="square">
            <a:spAutoFit/>
          </a:bodyPr>
          <a:lstStyle/>
          <a:p>
            <a:pPr algn="r"/>
            <a:r>
              <a:rPr lang="en-US" sz="1400" i="1" dirty="0" smtClean="0"/>
              <a:t>The single </a:t>
            </a:r>
            <a:r>
              <a:rPr lang="en-US" sz="1400" i="1" dirty="0" smtClean="0"/>
              <a:t>strand </a:t>
            </a:r>
            <a:r>
              <a:rPr lang="en-US" sz="1400" i="1" dirty="0" smtClean="0"/>
              <a:t>DNA target </a:t>
            </a:r>
            <a:r>
              <a:rPr lang="en-US" sz="1400" i="1" dirty="0" smtClean="0"/>
              <a:t>in the test samples bond with a complementary DNA probe on the </a:t>
            </a:r>
            <a:r>
              <a:rPr lang="en-US" sz="1400" i="1" dirty="0" smtClean="0"/>
              <a:t>microarray </a:t>
            </a:r>
            <a:r>
              <a:rPr lang="en-US" sz="1400" i="1" dirty="0" smtClean="0"/>
              <a:t>creating a hybrid and enabling the identification of the target DNA as well as its quantity and/or activity in the sample</a:t>
            </a:r>
            <a:r>
              <a:rPr lang="en-US" sz="1400" i="1" dirty="0" smtClean="0"/>
              <a:t>.</a:t>
            </a:r>
            <a:endParaRPr lang="en-US" sz="1400"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MEMS Cell Culture Array</a:t>
            </a:r>
            <a:endParaRPr lang="en-US" dirty="0"/>
          </a:p>
        </p:txBody>
      </p:sp>
      <p:pic>
        <p:nvPicPr>
          <p:cNvPr id="5" name="Picture 4" descr="cellculture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6414" y="2755446"/>
            <a:ext cx="4572591" cy="2812144"/>
          </a:xfrm>
          <a:prstGeom prst="rect">
            <a:avLst/>
          </a:prstGeom>
        </p:spPr>
      </p:pic>
      <p:pic>
        <p:nvPicPr>
          <p:cNvPr id="4" name="Picture 3" descr="cellculture2-inset.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3987" y="1360714"/>
            <a:ext cx="4248451" cy="3186339"/>
          </a:xfrm>
          <a:prstGeom prst="rect">
            <a:avLst/>
          </a:prstGeom>
        </p:spPr>
      </p:pic>
      <p:sp>
        <p:nvSpPr>
          <p:cNvPr id="6" name="TextBox 5"/>
          <p:cNvSpPr txBox="1"/>
          <p:nvPr/>
        </p:nvSpPr>
        <p:spPr>
          <a:xfrm>
            <a:off x="510281" y="1394731"/>
            <a:ext cx="4325523" cy="461665"/>
          </a:xfrm>
          <a:prstGeom prst="rect">
            <a:avLst/>
          </a:prstGeom>
          <a:noFill/>
        </p:spPr>
        <p:txBody>
          <a:bodyPr wrap="none" rtlCol="0">
            <a:spAutoFit/>
          </a:bodyPr>
          <a:lstStyle/>
          <a:p>
            <a:r>
              <a:rPr lang="en-US" sz="2400" dirty="0" smtClean="0"/>
              <a:t>Grows cell in vitro and in parallel</a:t>
            </a:r>
            <a:endParaRPr lang="en-US" sz="2400" dirty="0"/>
          </a:p>
        </p:txBody>
      </p:sp>
      <p:sp>
        <p:nvSpPr>
          <p:cNvPr id="7" name="TextBox 6"/>
          <p:cNvSpPr txBox="1"/>
          <p:nvPr/>
        </p:nvSpPr>
        <p:spPr>
          <a:xfrm>
            <a:off x="5102837" y="4705804"/>
            <a:ext cx="3356533" cy="523220"/>
          </a:xfrm>
          <a:prstGeom prst="rect">
            <a:avLst/>
          </a:prstGeom>
          <a:noFill/>
        </p:spPr>
        <p:txBody>
          <a:bodyPr wrap="square" rtlCol="0">
            <a:spAutoFit/>
          </a:bodyPr>
          <a:lstStyle/>
          <a:p>
            <a:r>
              <a:rPr lang="en-US" sz="1400" i="1" dirty="0"/>
              <a:t>Developed by and </a:t>
            </a:r>
            <a:r>
              <a:rPr lang="en-US" sz="1400" i="1" dirty="0" smtClean="0"/>
              <a:t>images courtesy </a:t>
            </a:r>
            <a:r>
              <a:rPr lang="en-US" sz="1400" i="1" dirty="0"/>
              <a:t>of </a:t>
            </a:r>
            <a:r>
              <a:rPr lang="en-US" sz="1400" i="1" dirty="0" err="1"/>
              <a:t>BioPOETS</a:t>
            </a:r>
            <a:r>
              <a:rPr lang="en-US" sz="1400" i="1" dirty="0"/>
              <a:t> Lab, UC-Berkeley</a:t>
            </a:r>
          </a:p>
        </p:txBody>
      </p:sp>
    </p:spTree>
    <p:extLst>
      <p:ext uri="{BB962C8B-B14F-4D97-AF65-F5344CB8AC3E}">
        <p14:creationId xmlns:p14="http://schemas.microsoft.com/office/powerpoint/2010/main" val="17007184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graphicFrame>
        <p:nvGraphicFramePr>
          <p:cNvPr id="4" name="Diagram 3"/>
          <p:cNvGraphicFramePr/>
          <p:nvPr>
            <p:extLst>
              <p:ext uri="{D42A27DB-BD31-4B8C-83A1-F6EECF244321}">
                <p14:modId xmlns:p14="http://schemas.microsoft.com/office/powerpoint/2010/main" val="3632625343"/>
              </p:ext>
            </p:extLst>
          </p:nvPr>
        </p:nvGraphicFramePr>
        <p:xfrm>
          <a:off x="1845893" y="1453623"/>
          <a:ext cx="5455403" cy="39273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357323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2" y="2286000"/>
            <a:ext cx="7123113" cy="3048000"/>
          </a:xfrm>
        </p:spPr>
        <p:txBody>
          <a:bodyPr>
            <a:normAutofit/>
          </a:bodyPr>
          <a:lstStyle/>
          <a:p>
            <a:pPr algn="ctr"/>
            <a:r>
              <a:rPr lang="en-US" sz="2000" dirty="0" smtClean="0"/>
              <a:t>For more information about </a:t>
            </a:r>
            <a:r>
              <a:rPr lang="en-US" sz="2000" dirty="0" err="1" smtClean="0"/>
              <a:t>BioMEMS</a:t>
            </a:r>
            <a:r>
              <a:rPr lang="en-US" sz="2000" dirty="0" smtClean="0"/>
              <a:t>, please visit our website:</a:t>
            </a:r>
            <a:endParaRPr lang="en-US" sz="2000" dirty="0" smtClean="0"/>
          </a:p>
          <a:p>
            <a:pPr algn="ctr"/>
            <a:r>
              <a:rPr lang="en-US" sz="2000" u="sng" dirty="0" smtClean="0">
                <a:hlinkClick r:id="rId3"/>
              </a:rPr>
              <a:t>www.scme</a:t>
            </a:r>
            <a:r>
              <a:rPr lang="en-US" sz="2000" u="sng" dirty="0" smtClean="0">
                <a:hlinkClick r:id="rId3"/>
              </a:rPr>
              <a:t>-</a:t>
            </a:r>
            <a:r>
              <a:rPr lang="en-US" sz="2000" u="sng" dirty="0" smtClean="0">
                <a:hlinkClick r:id="rId3"/>
              </a:rPr>
              <a:t>nm.org</a:t>
            </a:r>
            <a:endParaRPr lang="en-US" sz="2000" i="1" dirty="0" smtClean="0"/>
          </a:p>
          <a:p>
            <a:pPr algn="ctr"/>
            <a:r>
              <a:rPr lang="en-US" sz="2000" dirty="0" smtClean="0"/>
              <a:t>Click on Educationa</a:t>
            </a:r>
            <a:r>
              <a:rPr lang="en-US" sz="2000" dirty="0"/>
              <a:t>l</a:t>
            </a:r>
            <a:r>
              <a:rPr lang="en-US" sz="2000" dirty="0" smtClean="0"/>
              <a:t> Materials to view and download our series of learning modules on </a:t>
            </a:r>
            <a:r>
              <a:rPr lang="en-US" sz="2000" dirty="0" err="1" smtClean="0"/>
              <a:t>BioMEMS</a:t>
            </a:r>
            <a:r>
              <a:rPr lang="en-US" sz="2000" dirty="0" smtClean="0"/>
              <a:t>.</a:t>
            </a:r>
          </a:p>
          <a:p>
            <a:pPr algn="ctr"/>
            <a:endParaRPr lang="en-US" sz="2000" dirty="0" smtClean="0"/>
          </a:p>
          <a:p>
            <a:pPr algn="ctr"/>
            <a:r>
              <a:rPr lang="en-US" sz="1800" dirty="0" smtClean="0"/>
              <a:t>This video was made possible through a grant from the National Science Foundation DUE#1205138.</a:t>
            </a:r>
            <a:endParaRPr lang="en-US" sz="1800" dirty="0"/>
          </a:p>
        </p:txBody>
      </p:sp>
      <p:sp>
        <p:nvSpPr>
          <p:cNvPr id="3" name="Title 2"/>
          <p:cNvSpPr>
            <a:spLocks noGrp="1"/>
          </p:cNvSpPr>
          <p:nvPr>
            <p:ph type="title"/>
          </p:nvPr>
        </p:nvSpPr>
        <p:spPr/>
        <p:txBody>
          <a:bodyPr>
            <a:normAutofit fontScale="90000"/>
          </a:bodyPr>
          <a:lstStyle/>
          <a:p>
            <a:r>
              <a:rPr lang="en-US" sz="2800" dirty="0" smtClean="0"/>
              <a:t>© Southwestern Center for Microsystems Education</a:t>
            </a:r>
            <a:endParaRPr lang="en-US" sz="2800" dirty="0"/>
          </a:p>
        </p:txBody>
      </p:sp>
      <p:pic>
        <p:nvPicPr>
          <p:cNvPr id="4" name="Picture 3" descr="logo-for-ppt.jpg"/>
          <p:cNvPicPr>
            <a:picLocks noChangeAspect="1"/>
          </p:cNvPicPr>
          <p:nvPr/>
        </p:nvPicPr>
        <p:blipFill rotWithShape="1">
          <a:blip r:embed="rId4"/>
          <a:srcRect r="46305"/>
          <a:stretch/>
        </p:blipFill>
        <p:spPr>
          <a:xfrm>
            <a:off x="0" y="1315357"/>
            <a:ext cx="1304058" cy="87188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2" y="2286001"/>
            <a:ext cx="7123113" cy="3112576"/>
          </a:xfrm>
        </p:spPr>
        <p:txBody>
          <a:bodyPr>
            <a:normAutofit lnSpcReduction="10000"/>
          </a:bodyPr>
          <a:lstStyle/>
          <a:p>
            <a:pPr>
              <a:lnSpc>
                <a:spcPct val="110000"/>
              </a:lnSpc>
            </a:pPr>
            <a:r>
              <a:rPr lang="en-US" sz="2600" dirty="0" smtClean="0"/>
              <a:t>MEMS (</a:t>
            </a:r>
            <a:r>
              <a:rPr lang="en-US" sz="2600" dirty="0" err="1" smtClean="0"/>
              <a:t>Microelectromechnical</a:t>
            </a:r>
            <a:r>
              <a:rPr lang="en-US" sz="2600" dirty="0" smtClean="0"/>
              <a:t> Systems) </a:t>
            </a:r>
            <a:r>
              <a:rPr lang="en-US" sz="2600" dirty="0"/>
              <a:t>use micro-sized components </a:t>
            </a:r>
            <a:r>
              <a:rPr lang="en-US" sz="2600" dirty="0" smtClean="0"/>
              <a:t>for transducers, sensors</a:t>
            </a:r>
            <a:r>
              <a:rPr lang="en-US" sz="2600" dirty="0"/>
              <a:t>, </a:t>
            </a:r>
            <a:r>
              <a:rPr lang="en-US" sz="2600" dirty="0" smtClean="0"/>
              <a:t>transducers, </a:t>
            </a:r>
            <a:r>
              <a:rPr lang="en-US" sz="2600" dirty="0"/>
              <a:t>and electronic </a:t>
            </a:r>
            <a:r>
              <a:rPr lang="en-US" sz="2600" dirty="0" smtClean="0"/>
              <a:t>components.</a:t>
            </a:r>
          </a:p>
          <a:p>
            <a:pPr>
              <a:lnSpc>
                <a:spcPct val="110000"/>
              </a:lnSpc>
            </a:pPr>
            <a:r>
              <a:rPr lang="en-US" sz="2600" dirty="0" smtClean="0"/>
              <a:t>  </a:t>
            </a:r>
            <a:endParaRPr lang="en-US" sz="2600" dirty="0"/>
          </a:p>
          <a:p>
            <a:pPr>
              <a:lnSpc>
                <a:spcPct val="110000"/>
              </a:lnSpc>
            </a:pPr>
            <a:r>
              <a:rPr lang="en-US" dirty="0" smtClean="0"/>
              <a:t>MEMS </a:t>
            </a:r>
            <a:r>
              <a:rPr lang="en-US" dirty="0"/>
              <a:t>used in the medical field are called </a:t>
            </a:r>
            <a:r>
              <a:rPr lang="en-US" dirty="0" smtClean="0"/>
              <a:t>bioMEMS.</a:t>
            </a:r>
            <a:endParaRPr lang="en-US" dirty="0"/>
          </a:p>
          <a:p>
            <a:pPr>
              <a:lnSpc>
                <a:spcPct val="110000"/>
              </a:lnSpc>
            </a:pPr>
            <a:endParaRPr lang="en-US" dirty="0">
              <a:solidFill>
                <a:schemeClr val="tx1"/>
              </a:solidFill>
            </a:endParaRPr>
          </a:p>
        </p:txBody>
      </p:sp>
      <p:sp>
        <p:nvSpPr>
          <p:cNvPr id="3" name="Title 2"/>
          <p:cNvSpPr>
            <a:spLocks noGrp="1"/>
          </p:cNvSpPr>
          <p:nvPr>
            <p:ph type="title"/>
          </p:nvPr>
        </p:nvSpPr>
        <p:spPr/>
        <p:txBody>
          <a:bodyPr/>
          <a:lstStyle/>
          <a:p>
            <a:r>
              <a:rPr lang="en-US" dirty="0" smtClean="0"/>
              <a:t>MEMS and bioMEMS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BioMEMS </a:t>
            </a:r>
            <a:r>
              <a:rPr lang="en-US" dirty="0" smtClean="0"/>
              <a:t>Currently </a:t>
            </a:r>
            <a:r>
              <a:rPr lang="en-US" dirty="0"/>
              <a:t>on the Market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1173" y="1596329"/>
            <a:ext cx="3423833" cy="3011067"/>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47263" y="1629261"/>
            <a:ext cx="3337308" cy="2978135"/>
          </a:xfrm>
          <a:prstGeom prst="rect">
            <a:avLst/>
          </a:prstGeom>
        </p:spPr>
      </p:pic>
      <p:sp>
        <p:nvSpPr>
          <p:cNvPr id="6" name="TextBox 5"/>
          <p:cNvSpPr txBox="1"/>
          <p:nvPr/>
        </p:nvSpPr>
        <p:spPr>
          <a:xfrm>
            <a:off x="714204" y="4696474"/>
            <a:ext cx="4093493" cy="707886"/>
          </a:xfrm>
          <a:prstGeom prst="rect">
            <a:avLst/>
          </a:prstGeom>
          <a:noFill/>
        </p:spPr>
        <p:txBody>
          <a:bodyPr wrap="none" rtlCol="0">
            <a:spAutoFit/>
          </a:bodyPr>
          <a:lstStyle/>
          <a:p>
            <a:r>
              <a:rPr lang="en-US" sz="2400" dirty="0" smtClean="0"/>
              <a:t>24/7 Therapeutics for diabetics</a:t>
            </a:r>
          </a:p>
          <a:p>
            <a:r>
              <a:rPr lang="en-US" sz="1600" i="1" dirty="0"/>
              <a:t>[Printed with permission from Medtronic Diabetes]</a:t>
            </a:r>
            <a:endParaRPr lang="en-US" sz="1600" dirty="0"/>
          </a:p>
        </p:txBody>
      </p:sp>
      <p:sp>
        <p:nvSpPr>
          <p:cNvPr id="7" name="TextBox 6"/>
          <p:cNvSpPr txBox="1"/>
          <p:nvPr/>
        </p:nvSpPr>
        <p:spPr>
          <a:xfrm>
            <a:off x="5816472" y="4696473"/>
            <a:ext cx="2337499" cy="461665"/>
          </a:xfrm>
          <a:prstGeom prst="rect">
            <a:avLst/>
          </a:prstGeom>
          <a:noFill/>
        </p:spPr>
        <p:txBody>
          <a:bodyPr wrap="none" rtlCol="0">
            <a:spAutoFit/>
          </a:bodyPr>
          <a:lstStyle/>
          <a:p>
            <a:r>
              <a:rPr lang="en-US" sz="2400" dirty="0" smtClean="0"/>
              <a:t>Cochlear Implant</a:t>
            </a:r>
            <a:endParaRPr lang="en-US" sz="2400" dirty="0"/>
          </a:p>
        </p:txBody>
      </p:sp>
    </p:spTree>
    <p:extLst>
      <p:ext uri="{BB962C8B-B14F-4D97-AF65-F5344CB8AC3E}">
        <p14:creationId xmlns:p14="http://schemas.microsoft.com/office/powerpoint/2010/main" val="53236988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BioMEMS in the </a:t>
            </a:r>
            <a:r>
              <a:rPr lang="en-US" dirty="0" smtClean="0"/>
              <a:t>Future</a:t>
            </a: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6674" y="1611824"/>
            <a:ext cx="3258520" cy="3099661"/>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3514" y="1611824"/>
            <a:ext cx="2515485" cy="3099661"/>
          </a:xfrm>
          <a:prstGeom prst="rect">
            <a:avLst/>
          </a:prstGeom>
        </p:spPr>
      </p:pic>
      <p:sp>
        <p:nvSpPr>
          <p:cNvPr id="5" name="TextBox 4"/>
          <p:cNvSpPr txBox="1"/>
          <p:nvPr/>
        </p:nvSpPr>
        <p:spPr>
          <a:xfrm>
            <a:off x="617482" y="4698582"/>
            <a:ext cx="4184543" cy="800219"/>
          </a:xfrm>
          <a:prstGeom prst="rect">
            <a:avLst/>
          </a:prstGeom>
          <a:noFill/>
        </p:spPr>
        <p:txBody>
          <a:bodyPr wrap="square" rtlCol="0">
            <a:spAutoFit/>
          </a:bodyPr>
          <a:lstStyle/>
          <a:p>
            <a:pPr algn="ctr"/>
            <a:r>
              <a:rPr lang="en-US" b="1" i="1" dirty="0"/>
              <a:t>Artificial </a:t>
            </a:r>
            <a:r>
              <a:rPr lang="en-US" b="1" i="1" dirty="0" smtClean="0"/>
              <a:t>Kidney Tissue </a:t>
            </a:r>
            <a:endParaRPr lang="en-US" b="1" dirty="0"/>
          </a:p>
          <a:p>
            <a:pPr algn="ctr"/>
            <a:r>
              <a:rPr lang="en-US" sz="1400" i="1" dirty="0"/>
              <a:t>[© The Charles Stark Draper Laboratory, Inc.  All rights reserved. Reprinted with </a:t>
            </a:r>
            <a:r>
              <a:rPr lang="en-US" sz="1400" i="1" dirty="0" smtClean="0"/>
              <a:t>permission]</a:t>
            </a:r>
            <a:endParaRPr lang="en-US" sz="1400" dirty="0"/>
          </a:p>
        </p:txBody>
      </p:sp>
      <p:sp>
        <p:nvSpPr>
          <p:cNvPr id="6" name="TextBox 5"/>
          <p:cNvSpPr txBox="1"/>
          <p:nvPr/>
        </p:nvSpPr>
        <p:spPr>
          <a:xfrm>
            <a:off x="5122091" y="4696037"/>
            <a:ext cx="3078329" cy="861774"/>
          </a:xfrm>
          <a:prstGeom prst="rect">
            <a:avLst/>
          </a:prstGeom>
          <a:noFill/>
        </p:spPr>
        <p:txBody>
          <a:bodyPr wrap="square" rtlCol="0">
            <a:spAutoFit/>
          </a:bodyPr>
          <a:lstStyle/>
          <a:p>
            <a:pPr algn="ctr"/>
            <a:r>
              <a:rPr lang="en-US" b="1" dirty="0" smtClean="0"/>
              <a:t>Liposome Vesicle</a:t>
            </a:r>
          </a:p>
          <a:p>
            <a:pPr algn="ctr"/>
            <a:r>
              <a:rPr lang="en-US" sz="1600" dirty="0" smtClean="0"/>
              <a:t>Filled with a drug to be used for selective treatment</a:t>
            </a:r>
            <a:endParaRPr lang="en-US" sz="1600" dirty="0"/>
          </a:p>
        </p:txBody>
      </p:sp>
    </p:spTree>
    <p:extLst>
      <p:ext uri="{BB962C8B-B14F-4D97-AF65-F5344CB8AC3E}">
        <p14:creationId xmlns:p14="http://schemas.microsoft.com/office/powerpoint/2010/main" val="37010491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BioMEMS?</a:t>
            </a:r>
            <a:endParaRPr lang="en-US" dirty="0"/>
          </a:p>
        </p:txBody>
      </p:sp>
      <p:sp>
        <p:nvSpPr>
          <p:cNvPr id="3" name="Content Placeholder 2"/>
          <p:cNvSpPr>
            <a:spLocks noGrp="1"/>
          </p:cNvSpPr>
          <p:nvPr>
            <p:ph sz="quarter" idx="1"/>
          </p:nvPr>
        </p:nvSpPr>
        <p:spPr>
          <a:xfrm>
            <a:off x="612648" y="1333500"/>
            <a:ext cx="8153400" cy="913754"/>
          </a:xfrm>
        </p:spPr>
        <p:txBody>
          <a:bodyPr>
            <a:normAutofit/>
          </a:bodyPr>
          <a:lstStyle/>
          <a:p>
            <a:pPr marL="0" indent="0">
              <a:buNone/>
            </a:pPr>
            <a:r>
              <a:rPr lang="en-US" sz="2000" dirty="0"/>
              <a:t>BioMEMS are MEMS that have biological and/or biomedical functions or applications.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692" y="2042051"/>
            <a:ext cx="4440265" cy="2839919"/>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46429" y="2077344"/>
            <a:ext cx="2656067" cy="2773630"/>
          </a:xfrm>
          <a:prstGeom prst="rect">
            <a:avLst/>
          </a:prstGeom>
        </p:spPr>
      </p:pic>
      <p:sp>
        <p:nvSpPr>
          <p:cNvPr id="7" name="Rectangle 6"/>
          <p:cNvSpPr/>
          <p:nvPr/>
        </p:nvSpPr>
        <p:spPr>
          <a:xfrm>
            <a:off x="534692" y="4976336"/>
            <a:ext cx="4572000" cy="738664"/>
          </a:xfrm>
          <a:prstGeom prst="rect">
            <a:avLst/>
          </a:prstGeom>
        </p:spPr>
        <p:txBody>
          <a:bodyPr>
            <a:spAutoFit/>
          </a:bodyPr>
          <a:lstStyle/>
          <a:p>
            <a:pPr lvl="0" eaLnBrk="0" fontAlgn="base" hangingPunct="0">
              <a:spcBef>
                <a:spcPct val="0"/>
              </a:spcBef>
              <a:spcAft>
                <a:spcPct val="0"/>
              </a:spcAft>
            </a:pPr>
            <a:r>
              <a:rPr lang="en-US" b="1" i="1" dirty="0" smtClean="0">
                <a:latin typeface="Arial" pitchFamily="34" charset="0"/>
                <a:ea typeface="Times New Roman" pitchFamily="18" charset="0"/>
              </a:rPr>
              <a:t>Defibrillators and Pacemakers </a:t>
            </a:r>
            <a:r>
              <a:rPr lang="en-US" sz="1200" i="1" dirty="0" smtClean="0">
                <a:latin typeface="Arial" pitchFamily="34" charset="0"/>
                <a:ea typeface="Times New Roman" pitchFamily="18" charset="0"/>
              </a:rPr>
              <a:t>[Image </a:t>
            </a:r>
            <a:r>
              <a:rPr lang="en-US" sz="1200" i="1" dirty="0" err="1" smtClean="0">
                <a:latin typeface="Arial" pitchFamily="34" charset="0"/>
                <a:ea typeface="Times New Roman" pitchFamily="18" charset="0"/>
              </a:rPr>
              <a:t>sourtesy</a:t>
            </a:r>
            <a:r>
              <a:rPr lang="en-US" sz="1200" i="1" dirty="0" smtClean="0">
                <a:latin typeface="Arial" pitchFamily="34" charset="0"/>
                <a:ea typeface="Times New Roman" pitchFamily="18" charset="0"/>
              </a:rPr>
              <a:t> </a:t>
            </a:r>
            <a:r>
              <a:rPr lang="en-US" sz="1200" i="1" dirty="0">
                <a:latin typeface="Arial" pitchFamily="34" charset="0"/>
                <a:ea typeface="Times New Roman" pitchFamily="18" charset="0"/>
              </a:rPr>
              <a:t>of National Heart Lung and Blood Institute – National Institute of Health]</a:t>
            </a:r>
            <a:endParaRPr lang="en-US" sz="1200" dirty="0">
              <a:latin typeface="Arial" pitchFamily="34" charset="0"/>
            </a:endParaRPr>
          </a:p>
        </p:txBody>
      </p:sp>
    </p:spTree>
    <p:extLst>
      <p:ext uri="{BB962C8B-B14F-4D97-AF65-F5344CB8AC3E}">
        <p14:creationId xmlns:p14="http://schemas.microsoft.com/office/powerpoint/2010/main" val="372398472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State of </a:t>
            </a:r>
            <a:r>
              <a:rPr lang="en-US" dirty="0" err="1" smtClean="0"/>
              <a:t>bioMEMS</a:t>
            </a:r>
            <a:endParaRPr lang="en-US" dirty="0"/>
          </a:p>
        </p:txBody>
      </p:sp>
      <p:graphicFrame>
        <p:nvGraphicFramePr>
          <p:cNvPr id="4" name="Diagram 3"/>
          <p:cNvGraphicFramePr/>
          <p:nvPr>
            <p:extLst>
              <p:ext uri="{D42A27DB-BD31-4B8C-83A1-F6EECF244321}">
                <p14:modId xmlns:p14="http://schemas.microsoft.com/office/powerpoint/2010/main" val="4261789255"/>
              </p:ext>
            </p:extLst>
          </p:nvPr>
        </p:nvGraphicFramePr>
        <p:xfrm>
          <a:off x="3456121" y="1419605"/>
          <a:ext cx="5455403" cy="39273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526941" y="1605422"/>
            <a:ext cx="2758699" cy="3416320"/>
          </a:xfrm>
          <a:prstGeom prst="rect">
            <a:avLst/>
          </a:prstGeom>
        </p:spPr>
        <p:txBody>
          <a:bodyPr wrap="square">
            <a:spAutoFit/>
          </a:bodyPr>
          <a:lstStyle/>
          <a:p>
            <a:pPr>
              <a:buNone/>
            </a:pPr>
            <a:r>
              <a:rPr lang="en-US" sz="2400" b="1" dirty="0"/>
              <a:t>"..over the past few years, bioMEMS devices have become the largest and most diverse applications of MEMS devices</a:t>
            </a:r>
            <a:r>
              <a:rPr lang="en-US" sz="2400" b="1" dirty="0" smtClean="0"/>
              <a:t>.“</a:t>
            </a:r>
          </a:p>
          <a:p>
            <a:pPr>
              <a:buNone/>
            </a:pPr>
            <a:r>
              <a:rPr lang="en-US" sz="2400" b="1" i="1" baseline="-25000" dirty="0" smtClean="0"/>
              <a:t>(</a:t>
            </a:r>
            <a:r>
              <a:rPr lang="en-US" sz="2400" b="1" i="1" baseline="-25000" dirty="0"/>
              <a:t>R&amp;D Magazine)</a:t>
            </a:r>
            <a:r>
              <a:rPr lang="en-US" sz="2400" b="1" dirty="0"/>
              <a:t> </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BioMEMS</a:t>
            </a:r>
            <a:r>
              <a:rPr lang="en-US" dirty="0" smtClean="0"/>
              <a:t> Sensor Placement</a:t>
            </a:r>
            <a:endParaRPr lang="en-US" dirty="0"/>
          </a:p>
        </p:txBody>
      </p:sp>
      <p:sp>
        <p:nvSpPr>
          <p:cNvPr id="3" name="Content Placeholder 2"/>
          <p:cNvSpPr>
            <a:spLocks noGrp="1"/>
          </p:cNvSpPr>
          <p:nvPr>
            <p:ph sz="quarter" idx="1"/>
          </p:nvPr>
        </p:nvSpPr>
        <p:spPr/>
        <p:txBody>
          <a:bodyPr/>
          <a:lstStyle/>
          <a:p>
            <a:pPr marL="0" indent="0">
              <a:buNone/>
            </a:pPr>
            <a:r>
              <a:rPr lang="en-US" sz="2400" dirty="0" err="1" smtClean="0"/>
              <a:t>BioMEMS</a:t>
            </a:r>
            <a:r>
              <a:rPr lang="en-US" sz="2400" dirty="0" smtClean="0"/>
              <a:t> sensor placement depends on the device and its application.  </a:t>
            </a:r>
          </a:p>
          <a:p>
            <a:pPr>
              <a:buNone/>
            </a:pPr>
            <a:r>
              <a:rPr lang="en-US" sz="2400" dirty="0" smtClean="0"/>
              <a:t>A sensor can be</a:t>
            </a:r>
          </a:p>
          <a:p>
            <a:pPr marL="508000" lvl="1" indent="-508000">
              <a:buFont typeface="Wingdings" pitchFamily="2" charset="2"/>
              <a:buChar char="v"/>
            </a:pPr>
            <a:r>
              <a:rPr lang="en-US" sz="2400" dirty="0" smtClean="0"/>
              <a:t>topical  (applied to skin or placed in the mouth)</a:t>
            </a:r>
          </a:p>
          <a:p>
            <a:pPr marL="508000" lvl="1" indent="-508000">
              <a:buFont typeface="Wingdings" pitchFamily="2" charset="2"/>
              <a:buChar char="v"/>
            </a:pPr>
            <a:r>
              <a:rPr lang="en-US" sz="2400" dirty="0" smtClean="0"/>
              <a:t>externally connected  (</a:t>
            </a:r>
            <a:r>
              <a:rPr lang="en-US" sz="2400" i="1" dirty="0" smtClean="0"/>
              <a:t>in vitro </a:t>
            </a:r>
            <a:r>
              <a:rPr lang="en-US" sz="2400" dirty="0" smtClean="0"/>
              <a:t>or external with </a:t>
            </a:r>
            <a:r>
              <a:rPr lang="en-US" sz="2400" i="1" dirty="0" smtClean="0"/>
              <a:t>in vivo</a:t>
            </a:r>
            <a:r>
              <a:rPr lang="en-US" sz="2400" dirty="0" smtClean="0"/>
              <a:t> or internal device)</a:t>
            </a:r>
          </a:p>
          <a:p>
            <a:pPr marL="508000" lvl="1" indent="-508000">
              <a:buFont typeface="Wingdings" pitchFamily="2" charset="2"/>
              <a:buChar char="v"/>
            </a:pPr>
            <a:r>
              <a:rPr lang="en-US" sz="2400" dirty="0" smtClean="0"/>
              <a:t>implanted devices  (totally </a:t>
            </a:r>
            <a:r>
              <a:rPr lang="en-US" sz="2400" i="1" dirty="0" smtClean="0"/>
              <a:t>in vivo</a:t>
            </a:r>
            <a:r>
              <a:rPr lang="en-US" sz="2400" dirty="0" smtClean="0"/>
              <a:t>)</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Topical Sensors</a:t>
            </a:r>
            <a:endParaRPr lang="en-US" dirty="0"/>
          </a:p>
        </p:txBody>
      </p:sp>
      <p:sp>
        <p:nvSpPr>
          <p:cNvPr id="3" name="Content Placeholder 2"/>
          <p:cNvSpPr>
            <a:spLocks noGrp="1"/>
          </p:cNvSpPr>
          <p:nvPr>
            <p:ph sz="quarter" idx="1"/>
          </p:nvPr>
        </p:nvSpPr>
        <p:spPr>
          <a:xfrm>
            <a:off x="612648" y="1333500"/>
            <a:ext cx="4888992" cy="3746500"/>
          </a:xfrm>
        </p:spPr>
        <p:txBody>
          <a:bodyPr>
            <a:normAutofit fontScale="92500"/>
          </a:bodyPr>
          <a:lstStyle/>
          <a:p>
            <a:pPr marL="0" indent="0">
              <a:lnSpc>
                <a:spcPct val="120000"/>
              </a:lnSpc>
              <a:buClr>
                <a:schemeClr val="tx1"/>
              </a:buClr>
              <a:buNone/>
            </a:pPr>
            <a:r>
              <a:rPr lang="en-US" sz="3200" dirty="0" smtClean="0"/>
              <a:t>Applied to skin or placed in the mouth. </a:t>
            </a:r>
          </a:p>
          <a:p>
            <a:pPr lvl="1">
              <a:lnSpc>
                <a:spcPct val="120000"/>
              </a:lnSpc>
              <a:buClr>
                <a:schemeClr val="tx1"/>
              </a:buClr>
            </a:pPr>
            <a:r>
              <a:rPr lang="en-US" dirty="0" smtClean="0"/>
              <a:t>Thermometer used for measuring body temperature.</a:t>
            </a:r>
          </a:p>
          <a:p>
            <a:pPr lvl="1">
              <a:lnSpc>
                <a:spcPct val="120000"/>
              </a:lnSpc>
              <a:buClr>
                <a:schemeClr val="tx1"/>
              </a:buClr>
            </a:pPr>
            <a:r>
              <a:rPr lang="en-US" dirty="0" smtClean="0"/>
              <a:t>Thick-film disposable thermistors and infrared ear thermometers</a:t>
            </a:r>
            <a:endParaRPr lang="en-US" dirty="0"/>
          </a:p>
        </p:txBody>
      </p:sp>
      <p:pic>
        <p:nvPicPr>
          <p:cNvPr id="4" name="Picture 5" descr="ear-thermo"/>
          <p:cNvPicPr>
            <a:picLocks noChangeAspect="1" noChangeArrowheads="1"/>
          </p:cNvPicPr>
          <p:nvPr>
            <p:custDataLst>
              <p:tags r:id="rId1"/>
            </p:custDataLst>
          </p:nvPr>
        </p:nvPicPr>
        <p:blipFill>
          <a:blip r:embed="rId5"/>
          <a:srcRect/>
          <a:stretch>
            <a:fillRect/>
          </a:stretch>
        </p:blipFill>
        <p:spPr bwMode="auto">
          <a:xfrm>
            <a:off x="5790568" y="1435629"/>
            <a:ext cx="2930525" cy="2878667"/>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336540" y="4461933"/>
            <a:ext cx="3365500" cy="751488"/>
          </a:xfrm>
          <a:prstGeom prst="rect">
            <a:avLst/>
          </a:prstGeom>
          <a:noFill/>
          <a:ln w="9525" algn="ctr">
            <a:noFill/>
            <a:miter lim="800000"/>
            <a:headEnd/>
            <a:tailEnd/>
          </a:ln>
        </p:spPr>
        <p:txBody>
          <a:bodyPr>
            <a:spAutoFit/>
          </a:bodyPr>
          <a:lstStyle/>
          <a:p>
            <a:pPr algn="r">
              <a:spcBef>
                <a:spcPct val="0"/>
              </a:spcBef>
              <a:spcAft>
                <a:spcPts val="100"/>
              </a:spcAft>
            </a:pPr>
            <a:r>
              <a:rPr lang="en-US" sz="1400" b="1" i="1" dirty="0"/>
              <a:t>Infrared Ear Thermometer </a:t>
            </a:r>
          </a:p>
          <a:p>
            <a:pPr algn="r">
              <a:spcBef>
                <a:spcPct val="0"/>
              </a:spcBef>
              <a:spcAft>
                <a:spcPts val="100"/>
              </a:spcAft>
            </a:pPr>
            <a:r>
              <a:rPr lang="en-US" sz="1400" b="1" i="1" dirty="0"/>
              <a:t>[Image courtesy of NASA Jet Propulsion Laboratory)</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Externally Connected bioMEMS</a:t>
            </a:r>
            <a:endParaRPr lang="en-US" dirty="0"/>
          </a:p>
        </p:txBody>
      </p:sp>
      <p:sp>
        <p:nvSpPr>
          <p:cNvPr id="3" name="Content Placeholder 2"/>
          <p:cNvSpPr>
            <a:spLocks noGrp="1"/>
          </p:cNvSpPr>
          <p:nvPr>
            <p:ph sz="quarter" idx="1"/>
          </p:nvPr>
        </p:nvSpPr>
        <p:spPr>
          <a:xfrm>
            <a:off x="612648" y="1240512"/>
            <a:ext cx="8221386" cy="1285714"/>
          </a:xfrm>
        </p:spPr>
        <p:txBody>
          <a:bodyPr>
            <a:normAutofit/>
          </a:bodyPr>
          <a:lstStyle/>
          <a:p>
            <a:pPr marL="0" indent="0">
              <a:lnSpc>
                <a:spcPct val="120000"/>
              </a:lnSpc>
              <a:buNone/>
            </a:pPr>
            <a:r>
              <a:rPr lang="en-US" sz="2400" dirty="0" smtClean="0"/>
              <a:t>Devices that contain both an in vivo and in vitro part.</a:t>
            </a:r>
          </a:p>
          <a:p>
            <a:pPr>
              <a:buNone/>
            </a:pPr>
            <a:endParaRPr lang="en-US" sz="2400" dirty="0"/>
          </a:p>
        </p:txBody>
      </p:sp>
      <p:sp>
        <p:nvSpPr>
          <p:cNvPr id="5" name="CaptionText"/>
          <p:cNvSpPr txBox="1">
            <a:spLocks noChangeArrowheads="1"/>
          </p:cNvSpPr>
          <p:nvPr>
            <p:custDataLst>
              <p:tags r:id="rId1"/>
            </p:custDataLst>
          </p:nvPr>
        </p:nvSpPr>
        <p:spPr bwMode="auto">
          <a:xfrm>
            <a:off x="4980272" y="4906437"/>
            <a:ext cx="3011487" cy="707886"/>
          </a:xfrm>
          <a:prstGeom prst="rect">
            <a:avLst/>
          </a:prstGeom>
          <a:noFill/>
          <a:ln w="9525" algn="ctr">
            <a:noFill/>
            <a:miter lim="800000"/>
            <a:headEnd/>
            <a:tailEnd/>
          </a:ln>
        </p:spPr>
        <p:txBody>
          <a:bodyPr>
            <a:spAutoFit/>
          </a:bodyPr>
          <a:lstStyle/>
          <a:p>
            <a:pPr algn="r"/>
            <a:r>
              <a:rPr lang="en-US" sz="2000" b="1" i="1" dirty="0" smtClean="0"/>
              <a:t>Retinal Prosthesis</a:t>
            </a:r>
            <a:endParaRPr lang="en-US" sz="2000" b="1" dirty="0" smtClean="0"/>
          </a:p>
          <a:p>
            <a:pPr algn="r"/>
            <a:r>
              <a:rPr lang="en-US" sz="2000" b="1" i="1" dirty="0" smtClean="0"/>
              <a:t> </a:t>
            </a:r>
            <a:endParaRPr lang="en-US" sz="20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6325" y="1761865"/>
            <a:ext cx="5951350" cy="3868378"/>
          </a:xfrm>
          <a:prstGeom prst="rect">
            <a:avLst/>
          </a:prstGeom>
        </p:spPr>
      </p:pic>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xml><?xml version="1.0" encoding="utf-8"?>
<p:tagLst xmlns:a="http://schemas.openxmlformats.org/drawingml/2006/main" xmlns:r="http://schemas.openxmlformats.org/officeDocument/2006/relationships" xmlns:p="http://schemas.openxmlformats.org/presentationml/2006/main">
  <p:tag name="SHAPENAME" val="MainGraphic"/>
</p:tagLst>
</file>

<file path=ppt/tags/tag3.xml><?xml version="1.0" encoding="utf-8"?>
<p:tagLst xmlns:a="http://schemas.openxmlformats.org/drawingml/2006/main" xmlns:r="http://schemas.openxmlformats.org/officeDocument/2006/relationships" xmlns:p="http://schemas.openxmlformats.org/presentationml/2006/main">
  <p:tag name="SHAPENAME" val="CaptionText"/>
</p:tagLst>
</file>

<file path=ppt/tags/tag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5.xml><?xml version="1.0" encoding="utf-8"?>
<p:tagLst xmlns:a="http://schemas.openxmlformats.org/drawingml/2006/main" xmlns:r="http://schemas.openxmlformats.org/officeDocument/2006/relationships" xmlns:p="http://schemas.openxmlformats.org/presentationml/2006/main">
  <p:tag name="SHAPENAME" val="CaptionText"/>
</p:tagLst>
</file>

<file path=ppt/tags/tag6.xml><?xml version="1.0" encoding="utf-8"?>
<p:tagLst xmlns:a="http://schemas.openxmlformats.org/drawingml/2006/main" xmlns:r="http://schemas.openxmlformats.org/officeDocument/2006/relationships" xmlns:p="http://schemas.openxmlformats.org/presentationml/2006/main">
  <p:tag name="SHAPENAME" val="MainGraphic"/>
</p:tagLst>
</file>

<file path=ppt/tags/tag7.xml><?xml version="1.0" encoding="utf-8"?>
<p:tagLst xmlns:a="http://schemas.openxmlformats.org/drawingml/2006/main" xmlns:r="http://schemas.openxmlformats.org/officeDocument/2006/relationships" xmlns:p="http://schemas.openxmlformats.org/presentationml/2006/main">
  <p:tag name="SHAPENAME" val="CaptionText"/>
</p:tagLst>
</file>

<file path=ppt/tags/tag8.xml><?xml version="1.0" encoding="utf-8"?>
<p:tagLst xmlns:a="http://schemas.openxmlformats.org/drawingml/2006/main" xmlns:r="http://schemas.openxmlformats.org/officeDocument/2006/relationships" xmlns:p="http://schemas.openxmlformats.org/presentationml/2006/main">
  <p:tag name="SHAPENAME" val="CaptionTex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9">
      <a:dk1>
        <a:srgbClr val="8A3C12"/>
      </a:dk1>
      <a:lt1>
        <a:srgbClr val="FFF2CB"/>
      </a:lt1>
      <a:dk2>
        <a:srgbClr val="732423"/>
      </a:dk2>
      <a:lt2>
        <a:srgbClr val="D4D4D6"/>
      </a:lt2>
      <a:accent1>
        <a:srgbClr val="9A302F"/>
      </a:accent1>
      <a:accent2>
        <a:srgbClr val="FFC000"/>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931</TotalTime>
  <Words>2352</Words>
  <Application>Microsoft Macintosh PowerPoint</Application>
  <PresentationFormat>On-screen Show (16:10)</PresentationFormat>
  <Paragraphs>144</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scme3</vt:lpstr>
      <vt:lpstr>biomems  and their applications</vt:lpstr>
      <vt:lpstr>MEMS and bioMEMS</vt:lpstr>
      <vt:lpstr>BioMEMS Currently on the Market</vt:lpstr>
      <vt:lpstr>BioMEMS in the Future</vt:lpstr>
      <vt:lpstr>What are BioMEMS?</vt:lpstr>
      <vt:lpstr>The State of bioMEMS</vt:lpstr>
      <vt:lpstr>BioMEMS Sensor Placement</vt:lpstr>
      <vt:lpstr>Topical Sensors</vt:lpstr>
      <vt:lpstr>Externally Connected bioMEMS</vt:lpstr>
      <vt:lpstr>Implantable or In Vivo bioMEMS</vt:lpstr>
      <vt:lpstr>Other Implantable bioMEMS</vt:lpstr>
      <vt:lpstr>Biological Molecules Sensors</vt:lpstr>
      <vt:lpstr>BioMEMS Lab-on-a-Chip (LOC)</vt:lpstr>
      <vt:lpstr>DNA and bioMEMS</vt:lpstr>
      <vt:lpstr>MEMS Cell Culture Array</vt:lpstr>
      <vt:lpstr>Summary</vt:lpstr>
      <vt:lpstr>© Southwestern Center for Microsystems Education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BioMems applications Overview</dc:title>
  <dc:creator>mjwillis</dc:creator>
  <cp:lastModifiedBy>MJ Willis</cp:lastModifiedBy>
  <cp:revision>168</cp:revision>
  <dcterms:created xsi:type="dcterms:W3CDTF">2009-02-03T04:06:34Z</dcterms:created>
  <dcterms:modified xsi:type="dcterms:W3CDTF">2015-01-27T20:21:20Z</dcterms:modified>
</cp:coreProperties>
</file>