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2.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4"/>
  </p:notesMasterIdLst>
  <p:handoutMasterIdLst>
    <p:handoutMasterId r:id="rId35"/>
  </p:handoutMasterIdLst>
  <p:sldIdLst>
    <p:sldId id="260" r:id="rId2"/>
    <p:sldId id="261" r:id="rId3"/>
    <p:sldId id="262" r:id="rId4"/>
    <p:sldId id="263" r:id="rId5"/>
    <p:sldId id="278" r:id="rId6"/>
    <p:sldId id="267" r:id="rId7"/>
    <p:sldId id="268" r:id="rId8"/>
    <p:sldId id="269" r:id="rId9"/>
    <p:sldId id="279" r:id="rId10"/>
    <p:sldId id="270" r:id="rId11"/>
    <p:sldId id="271" r:id="rId12"/>
    <p:sldId id="274" r:id="rId13"/>
    <p:sldId id="273" r:id="rId14"/>
    <p:sldId id="272" r:id="rId15"/>
    <p:sldId id="280" r:id="rId16"/>
    <p:sldId id="281" r:id="rId17"/>
    <p:sldId id="282" r:id="rId18"/>
    <p:sldId id="283" r:id="rId19"/>
    <p:sldId id="284" r:id="rId20"/>
    <p:sldId id="293" r:id="rId21"/>
    <p:sldId id="294" r:id="rId22"/>
    <p:sldId id="295" r:id="rId23"/>
    <p:sldId id="286" r:id="rId24"/>
    <p:sldId id="296" r:id="rId25"/>
    <p:sldId id="287" r:id="rId26"/>
    <p:sldId id="288" r:id="rId27"/>
    <p:sldId id="289" r:id="rId28"/>
    <p:sldId id="297" r:id="rId29"/>
    <p:sldId id="275" r:id="rId30"/>
    <p:sldId id="277" r:id="rId31"/>
    <p:sldId id="266" r:id="rId32"/>
    <p:sldId id="265"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3428" autoAdjust="0"/>
  </p:normalViewPr>
  <p:slideViewPr>
    <p:cSldViewPr snapToGrid="0">
      <p:cViewPr>
        <p:scale>
          <a:sx n="90" d="100"/>
          <a:sy n="90" d="100"/>
        </p:scale>
        <p:origin x="-2160" y="-17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2/22/17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19362070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2/22/17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37313665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9F36978-6961-4975-A93D-593BDD9CFA72}" type="slidenum">
              <a:rPr lang="en-US" smtClean="0"/>
              <a:pPr>
                <a:defRPr/>
              </a:pPr>
              <a:t>16</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Wheatstone Bridge is fabricated on top of the membrane. The membrane helps to form a sealed chamber of air at room temperature and atmospheric pressure (1 </a:t>
            </a:r>
            <a:r>
              <a:rPr lang="en-US" dirty="0" err="1" smtClean="0"/>
              <a:t>atm</a:t>
            </a:r>
            <a:r>
              <a:rPr lang="en-US" dirty="0" smtClean="0"/>
              <a:t>).  The chamber is actually a "hole" etched into the silicon substrate then sealed by the membrane.  The sealed chamber is the reference pressure.  When the air pressure above the membrane changes (increases or decreases), the pressure sensor measures the change in pressure.</a:t>
            </a:r>
            <a:endParaRPr lang="en-US" dirty="0"/>
          </a:p>
        </p:txBody>
      </p:sp>
      <p:sp>
        <p:nvSpPr>
          <p:cNvPr id="4" name="Slide Number Placeholder 3"/>
          <p:cNvSpPr>
            <a:spLocks noGrp="1"/>
          </p:cNvSpPr>
          <p:nvPr>
            <p:ph type="sldNum" sz="quarter" idx="10"/>
          </p:nvPr>
        </p:nvSpPr>
        <p:spPr/>
        <p:txBody>
          <a:bodyPr/>
          <a:lstStyle/>
          <a:p>
            <a:pPr>
              <a:defRPr/>
            </a:pPr>
            <a:fld id="{09F36978-6961-4975-A93D-593BDD9CFA72}" type="slidenum">
              <a:rPr lang="en-US" smtClean="0"/>
              <a:pPr>
                <a:defRPr/>
              </a:pPr>
              <a:t>17</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9F36978-6961-4975-A93D-593BDD9CFA72}" type="slidenum">
              <a:rPr lang="en-US" smtClean="0"/>
              <a:pPr>
                <a:defRPr/>
              </a:pPr>
              <a:t>18</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9F36978-6961-4975-A93D-593BDD9CFA72}" type="slidenum">
              <a:rPr lang="en-US" smtClean="0"/>
              <a:pPr>
                <a:defRPr/>
              </a:pPr>
              <a:t>19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 the etch process the exposed material of</a:t>
            </a:r>
            <a:r>
              <a:rPr lang="en-US" baseline="0" dirty="0" smtClean="0"/>
              <a:t> the underlying layer</a:t>
            </a:r>
            <a:r>
              <a:rPr lang="en-US" dirty="0" smtClean="0"/>
              <a:t> is etched away in either a wet or dry etch process.  Once the resist pattern has been transferred to the underlying layer, the resist is removed or stripped leaving the patterned material layer.  </a:t>
            </a:r>
          </a:p>
          <a:p>
            <a:pPr eaLnBrk="1" hangingPunct="1">
              <a:spcBef>
                <a:spcPct val="0"/>
              </a:spcBef>
            </a:pPr>
            <a:endParaRPr lang="en-US" dirty="0" smtClean="0"/>
          </a:p>
          <a:p>
            <a:pPr eaLnBrk="1" hangingPunct="1">
              <a:spcBef>
                <a:spcPct val="0"/>
              </a:spcBef>
            </a:pPr>
            <a:r>
              <a:rPr lang="en-US" dirty="0" smtClean="0"/>
              <a:t>At this point another layer is deposited on top and the photolithography process is repeated with a different pattern or mask.</a:t>
            </a:r>
          </a:p>
          <a:p>
            <a:pPr eaLnBrk="1" hangingPunct="1">
              <a:spcBef>
                <a:spcPct val="0"/>
              </a:spcBef>
            </a:pPr>
            <a:endParaRPr lang="en-US" dirty="0" smtClean="0"/>
          </a:p>
        </p:txBody>
      </p:sp>
      <p:sp>
        <p:nvSpPr>
          <p:cNvPr id="3482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60466DB-D01F-4220-BE05-A05487DF4C67}"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solidFill>
                  <a:srgbClr val="000000"/>
                </a:solidFill>
                <a:ea typeface="Times New Roman" pitchFamily="18" charset="0"/>
                <a:cs typeface="Arial" pitchFamily="34" charset="0"/>
              </a:rPr>
              <a:t>Bulk Micromachining is a selective subtractive process which usually removes the bulk of a material. </a:t>
            </a:r>
            <a:r>
              <a:rPr lang="en-US" smtClean="0">
                <a:ea typeface="Times New Roman" pitchFamily="18" charset="0"/>
                <a:cs typeface="Arial" pitchFamily="34" charset="0"/>
              </a:rPr>
              <a:t>The sculpturing of Mt. Rushmore and ancient Indian cliff dwellings are examples of bulk processing.   Here the idea is “Take a cliff and remove everything that doesn’t look like a dwelling”</a:t>
            </a:r>
            <a:endParaRPr lang="en-US" smtClean="0">
              <a:solidFill>
                <a:srgbClr val="000000"/>
              </a:solidFill>
              <a:ea typeface="Times New Roman" pitchFamily="18" charset="0"/>
              <a:cs typeface="Arial" pitchFamily="34" charset="0"/>
            </a:endParaRPr>
          </a:p>
          <a:p>
            <a:pPr eaLnBrk="1" hangingPunct="1">
              <a:spcBef>
                <a:spcPct val="0"/>
              </a:spcBef>
            </a:pPr>
            <a:endParaRPr lang="en-US" smtClean="0">
              <a:solidFill>
                <a:srgbClr val="000000"/>
              </a:solidFill>
              <a:ea typeface="Times New Roman" pitchFamily="18" charset="0"/>
              <a:cs typeface="Arial" pitchFamily="34" charset="0"/>
            </a:endParaRPr>
          </a:p>
          <a:p>
            <a:pPr eaLnBrk="1" hangingPunct="1">
              <a:spcBef>
                <a:spcPct val="0"/>
              </a:spcBef>
            </a:pPr>
            <a:endParaRPr lang="en-US" smtClean="0">
              <a:ea typeface="Times New Roman" pitchFamily="18" charset="0"/>
              <a:cs typeface="Arial" pitchFamily="34" charset="0"/>
            </a:endParaRPr>
          </a:p>
          <a:p>
            <a:pPr eaLnBrk="1" hangingPunct="1">
              <a:spcBef>
                <a:spcPct val="0"/>
              </a:spcBef>
            </a:pPr>
            <a:endParaRPr lang="en-US" smtClean="0">
              <a:ea typeface="Times New Roman" pitchFamily="18" charset="0"/>
              <a:cs typeface="Arial" pitchFamily="34" charset="0"/>
            </a:endParaRPr>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F56EBAD-108C-4D37-AED9-DD8F1EB1EF0C}" type="slidenum">
              <a:rPr lang="en-US" smtClean="0"/>
              <a:pPr fontAlgn="base">
                <a:spcBef>
                  <a:spcPct val="0"/>
                </a:spcBef>
                <a:spcAft>
                  <a:spcPct val="0"/>
                </a:spcAft>
                <a:defRPr/>
              </a:pPr>
              <a:t>25</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solidFill>
                  <a:srgbClr val="000000"/>
                </a:solidFill>
                <a:ea typeface="Times New Roman" pitchFamily="18" charset="0"/>
                <a:cs typeface="Arial" pitchFamily="34" charset="0"/>
              </a:rPr>
              <a:t>Bulk Micromachining is a process in which </a:t>
            </a:r>
            <a:r>
              <a:rPr lang="en-US" dirty="0" err="1" smtClean="0">
                <a:solidFill>
                  <a:srgbClr val="000000"/>
                </a:solidFill>
                <a:ea typeface="Times New Roman" pitchFamily="18" charset="0"/>
                <a:cs typeface="Arial" pitchFamily="34" charset="0"/>
              </a:rPr>
              <a:t>monocrystalline</a:t>
            </a:r>
            <a:r>
              <a:rPr lang="en-US" dirty="0" smtClean="0">
                <a:solidFill>
                  <a:srgbClr val="000000"/>
                </a:solidFill>
                <a:ea typeface="Times New Roman" pitchFamily="18" charset="0"/>
                <a:cs typeface="Arial" pitchFamily="34" charset="0"/>
              </a:rPr>
              <a:t> silicon wafers are selectively etched to form three-dimensional MEMS devices. This is a subtractive process in which the silicon substrate of the wafer is selectively removed.   </a:t>
            </a:r>
          </a:p>
          <a:p>
            <a:pPr eaLnBrk="1" hangingPunct="1">
              <a:spcBef>
                <a:spcPct val="0"/>
              </a:spcBef>
            </a:pPr>
            <a:endParaRPr lang="en-US" dirty="0" smtClean="0">
              <a:solidFill>
                <a:srgbClr val="000000"/>
              </a:solidFill>
              <a:ea typeface="Times New Roman" pitchFamily="18" charset="0"/>
              <a:cs typeface="Arial" pitchFamily="34" charset="0"/>
            </a:endParaRPr>
          </a:p>
          <a:p>
            <a:pPr eaLnBrk="1" hangingPunct="1">
              <a:spcBef>
                <a:spcPct val="0"/>
              </a:spcBef>
            </a:pPr>
            <a:r>
              <a:rPr lang="en-US" dirty="0" smtClean="0">
                <a:ea typeface="Times New Roman" pitchFamily="18" charset="0"/>
                <a:cs typeface="Arial" pitchFamily="34" charset="0"/>
              </a:rPr>
              <a:t>Bulk micromachining takes advantage of the crystalline structure of silicon by using anisotropic etch processes.  Here the etchant preferentially etc</a:t>
            </a:r>
            <a:r>
              <a:rPr lang="en-US" b="0" dirty="0" smtClean="0">
                <a:ea typeface="Times New Roman" pitchFamily="18" charset="0"/>
                <a:cs typeface="Arial" pitchFamily="34" charset="0"/>
              </a:rPr>
              <a:t>h</a:t>
            </a:r>
            <a:r>
              <a:rPr lang="en-US" b="0" dirty="0" smtClean="0">
                <a:solidFill>
                  <a:srgbClr val="0070C0"/>
                </a:solidFill>
                <a:ea typeface="Times New Roman" pitchFamily="18" charset="0"/>
                <a:cs typeface="Arial" pitchFamily="34" charset="0"/>
              </a:rPr>
              <a:t>es</a:t>
            </a:r>
            <a:r>
              <a:rPr lang="en-US" b="0" dirty="0" smtClean="0">
                <a:ea typeface="Times New Roman" pitchFamily="18" charset="0"/>
                <a:cs typeface="Arial" pitchFamily="34" charset="0"/>
              </a:rPr>
              <a:t> </a:t>
            </a:r>
            <a:r>
              <a:rPr lang="en-US" dirty="0" smtClean="0">
                <a:ea typeface="Times New Roman" pitchFamily="18" charset="0"/>
                <a:cs typeface="Arial" pitchFamily="34" charset="0"/>
              </a:rPr>
              <a:t>the (100) plane of the silicon – the beveled edges seen represent the (111) crystal planes which etch 400 times slower than the (100) plane.    The upper photo was taken from the backside of a micro pressure sensor fabrication wafer.  Bulk silicon is </a:t>
            </a:r>
            <a:r>
              <a:rPr lang="en-US" dirty="0" err="1" smtClean="0">
                <a:ea typeface="Times New Roman" pitchFamily="18" charset="0"/>
                <a:cs typeface="Arial" pitchFamily="34" charset="0"/>
              </a:rPr>
              <a:t>anisotropically</a:t>
            </a:r>
            <a:r>
              <a:rPr lang="en-US" dirty="0" smtClean="0">
                <a:ea typeface="Times New Roman" pitchFamily="18" charset="0"/>
                <a:cs typeface="Arial" pitchFamily="34" charset="0"/>
              </a:rPr>
              <a:t> </a:t>
            </a:r>
            <a:r>
              <a:rPr lang="en-US" b="0" dirty="0" smtClean="0">
                <a:ea typeface="Times New Roman" pitchFamily="18" charset="0"/>
                <a:cs typeface="Arial" pitchFamily="34" charset="0"/>
              </a:rPr>
              <a:t>etched up to the silicon </a:t>
            </a:r>
            <a:r>
              <a:rPr lang="en-US" dirty="0" smtClean="0">
                <a:ea typeface="Times New Roman" pitchFamily="18" charset="0"/>
                <a:cs typeface="Arial" pitchFamily="34" charset="0"/>
              </a:rPr>
              <a:t>nitride membrane which acts as an etch stop layer.</a:t>
            </a:r>
          </a:p>
          <a:p>
            <a:pPr eaLnBrk="1" hangingPunct="1">
              <a:spcBef>
                <a:spcPct val="0"/>
              </a:spcBef>
            </a:pPr>
            <a:endParaRPr lang="en-US" dirty="0" smtClean="0">
              <a:solidFill>
                <a:srgbClr val="000000"/>
              </a:solidFill>
              <a:ea typeface="Times New Roman" pitchFamily="18" charset="0"/>
              <a:cs typeface="Arial" pitchFamily="34" charset="0"/>
            </a:endParaRPr>
          </a:p>
          <a:p>
            <a:pPr eaLnBrk="1" hangingPunct="1">
              <a:spcBef>
                <a:spcPct val="0"/>
              </a:spcBef>
            </a:pPr>
            <a:r>
              <a:rPr lang="en-US" dirty="0" smtClean="0">
                <a:solidFill>
                  <a:srgbClr val="000000"/>
                </a:solidFill>
                <a:ea typeface="Times New Roman" pitchFamily="18" charset="0"/>
                <a:cs typeface="Arial" pitchFamily="34" charset="0"/>
              </a:rPr>
              <a:t>Using this bulk micromachining method, devices such as pressure sensors and </a:t>
            </a:r>
            <a:r>
              <a:rPr lang="en-US" dirty="0" err="1" smtClean="0">
                <a:solidFill>
                  <a:srgbClr val="000000"/>
                </a:solidFill>
                <a:ea typeface="Times New Roman" pitchFamily="18" charset="0"/>
                <a:cs typeface="Arial" pitchFamily="34" charset="0"/>
              </a:rPr>
              <a:t>microfluidic</a:t>
            </a:r>
            <a:r>
              <a:rPr lang="en-US" dirty="0" smtClean="0">
                <a:solidFill>
                  <a:srgbClr val="000000"/>
                </a:solidFill>
                <a:ea typeface="Times New Roman" pitchFamily="18" charset="0"/>
                <a:cs typeface="Arial" pitchFamily="34" charset="0"/>
              </a:rPr>
              <a:t> systems are manufactured in high volume.  The bottom image shows</a:t>
            </a:r>
            <a:r>
              <a:rPr lang="en-US" baseline="0" dirty="0" smtClean="0">
                <a:solidFill>
                  <a:srgbClr val="000000"/>
                </a:solidFill>
                <a:ea typeface="Times New Roman" pitchFamily="18" charset="0"/>
                <a:cs typeface="Arial" pitchFamily="34" charset="0"/>
              </a:rPr>
              <a:t> a series of fluidic chambers and channels that have been bulk etched into a substrate.  </a:t>
            </a:r>
            <a:endParaRPr lang="en-US" dirty="0" smtClean="0">
              <a:solidFill>
                <a:srgbClr val="000000"/>
              </a:solidFill>
              <a:ea typeface="Times New Roman" pitchFamily="18" charset="0"/>
              <a:cs typeface="Arial" pitchFamily="34" charset="0"/>
            </a:endParaRPr>
          </a:p>
          <a:p>
            <a:pPr eaLnBrk="1" hangingPunct="1">
              <a:spcBef>
                <a:spcPct val="0"/>
              </a:spcBef>
            </a:pPr>
            <a:endParaRPr lang="en-US" dirty="0" smtClean="0">
              <a:solidFill>
                <a:srgbClr val="000000"/>
              </a:solidFill>
              <a:ea typeface="Times New Roman" pitchFamily="18" charset="0"/>
              <a:cs typeface="Arial" pitchFamily="34" charset="0"/>
            </a:endParaRPr>
          </a:p>
          <a:p>
            <a:pPr eaLnBrk="1" hangingPunct="1">
              <a:spcBef>
                <a:spcPct val="0"/>
              </a:spcBef>
            </a:pPr>
            <a:r>
              <a:rPr lang="en-US" dirty="0" smtClean="0">
                <a:solidFill>
                  <a:srgbClr val="000000"/>
                </a:solidFill>
                <a:ea typeface="Times New Roman" pitchFamily="18" charset="0"/>
                <a:cs typeface="Arial" pitchFamily="34" charset="0"/>
              </a:rPr>
              <a:t>Bulk </a:t>
            </a:r>
            <a:r>
              <a:rPr lang="en-US" dirty="0" err="1" smtClean="0">
                <a:solidFill>
                  <a:srgbClr val="000000"/>
                </a:solidFill>
                <a:ea typeface="Times New Roman" pitchFamily="18" charset="0"/>
                <a:cs typeface="Arial" pitchFamily="34" charset="0"/>
              </a:rPr>
              <a:t>micromachined</a:t>
            </a:r>
            <a:r>
              <a:rPr lang="en-US" dirty="0" smtClean="0">
                <a:solidFill>
                  <a:srgbClr val="000000"/>
                </a:solidFill>
                <a:ea typeface="Times New Roman" pitchFamily="18" charset="0"/>
                <a:cs typeface="Arial" pitchFamily="34" charset="0"/>
              </a:rPr>
              <a:t> devices typically have high aspect ratios (the ratio of height to width). </a:t>
            </a:r>
          </a:p>
          <a:p>
            <a:pPr eaLnBrk="1" hangingPunct="1">
              <a:spcBef>
                <a:spcPct val="0"/>
              </a:spcBef>
            </a:pPr>
            <a:endParaRPr lang="en-US" dirty="0" smtClean="0">
              <a:solidFill>
                <a:srgbClr val="000000"/>
              </a:solidFill>
              <a:ea typeface="Times New Roman" pitchFamily="18" charset="0"/>
              <a:cs typeface="Arial" pitchFamily="34" charset="0"/>
            </a:endParaRPr>
          </a:p>
          <a:p>
            <a:pPr eaLnBrk="1" hangingPunct="1">
              <a:spcBef>
                <a:spcPct val="0"/>
              </a:spcBef>
            </a:pPr>
            <a:r>
              <a:rPr lang="en-US" dirty="0" smtClean="0">
                <a:solidFill>
                  <a:srgbClr val="000000"/>
                </a:solidFill>
                <a:ea typeface="Times New Roman" pitchFamily="18" charset="0"/>
                <a:cs typeface="Arial" pitchFamily="34" charset="0"/>
              </a:rPr>
              <a:t>Omit the following</a:t>
            </a:r>
            <a:r>
              <a:rPr lang="en-US" baseline="0" dirty="0" smtClean="0">
                <a:solidFill>
                  <a:srgbClr val="000000"/>
                </a:solidFill>
                <a:ea typeface="Times New Roman" pitchFamily="18" charset="0"/>
                <a:cs typeface="Arial" pitchFamily="34" charset="0"/>
              </a:rPr>
              <a:t> from the script.</a:t>
            </a:r>
            <a:endParaRPr lang="en-US" dirty="0" smtClean="0">
              <a:solidFill>
                <a:srgbClr val="000000"/>
              </a:solidFill>
              <a:ea typeface="Times New Roman" pitchFamily="18" charset="0"/>
              <a:cs typeface="Arial" pitchFamily="34" charset="0"/>
            </a:endParaRPr>
          </a:p>
          <a:p>
            <a:pPr eaLnBrk="1" hangingPunct="1">
              <a:spcBef>
                <a:spcPct val="0"/>
              </a:spcBef>
            </a:pPr>
            <a:r>
              <a:rPr lang="en-US" dirty="0" smtClean="0">
                <a:solidFill>
                  <a:srgbClr val="000000"/>
                </a:solidFill>
                <a:ea typeface="Times New Roman" pitchFamily="18" charset="0"/>
                <a:cs typeface="Arial" pitchFamily="34" charset="0"/>
              </a:rPr>
              <a:t>Credit for </a:t>
            </a:r>
            <a:r>
              <a:rPr lang="en-US" dirty="0" err="1" smtClean="0">
                <a:solidFill>
                  <a:srgbClr val="000000"/>
                </a:solidFill>
                <a:ea typeface="Times New Roman" pitchFamily="18" charset="0"/>
                <a:cs typeface="Arial" pitchFamily="34" charset="0"/>
              </a:rPr>
              <a:t>microfluidic</a:t>
            </a:r>
            <a:r>
              <a:rPr lang="en-US" baseline="0" dirty="0" smtClean="0">
                <a:solidFill>
                  <a:srgbClr val="000000"/>
                </a:solidFill>
                <a:ea typeface="Times New Roman" pitchFamily="18" charset="0"/>
                <a:cs typeface="Arial" pitchFamily="34" charset="0"/>
              </a:rPr>
              <a:t> chambers/channels</a:t>
            </a:r>
            <a:r>
              <a:rPr lang="en-US" dirty="0" smtClean="0">
                <a:solidFill>
                  <a:srgbClr val="000000"/>
                </a:solidFill>
                <a:ea typeface="Times New Roman" pitchFamily="18" charset="0"/>
                <a:cs typeface="Arial" pitchFamily="34" charset="0"/>
              </a:rPr>
              <a:t>:  </a:t>
            </a:r>
            <a:r>
              <a:rPr lang="en-US" i="1" dirty="0" err="1" smtClean="0">
                <a:ea typeface="Times New Roman" pitchFamily="18" charset="0"/>
                <a:cs typeface="Arial" pitchFamily="34" charset="0"/>
              </a:rPr>
              <a:t>Microfluidic</a:t>
            </a:r>
            <a:r>
              <a:rPr lang="en-US" i="1" dirty="0" smtClean="0">
                <a:ea typeface="Times New Roman" pitchFamily="18" charset="0"/>
                <a:cs typeface="Arial" pitchFamily="34" charset="0"/>
              </a:rPr>
              <a:t> channels with high aspect ratio fluidic chambers [Image courtesy of Berkeley. Ref:  C. </a:t>
            </a:r>
            <a:r>
              <a:rPr lang="en-US" i="1" dirty="0" err="1" smtClean="0">
                <a:ea typeface="Times New Roman" pitchFamily="18" charset="0"/>
                <a:cs typeface="Arial" pitchFamily="34" charset="0"/>
              </a:rPr>
              <a:t>Ionescu-Zanetti</a:t>
            </a:r>
            <a:r>
              <a:rPr lang="en-US" i="1" dirty="0" smtClean="0">
                <a:ea typeface="Times New Roman" pitchFamily="18" charset="0"/>
                <a:cs typeface="Arial" pitchFamily="34" charset="0"/>
              </a:rPr>
              <a:t>, R. M. Shaw, J. </a:t>
            </a:r>
            <a:r>
              <a:rPr lang="en-US" i="1" dirty="0" err="1" smtClean="0">
                <a:ea typeface="Times New Roman" pitchFamily="18" charset="0"/>
                <a:cs typeface="Arial" pitchFamily="34" charset="0"/>
              </a:rPr>
              <a:t>Seo</a:t>
            </a:r>
            <a:r>
              <a:rPr lang="en-US" i="1" dirty="0" smtClean="0">
                <a:ea typeface="Times New Roman" pitchFamily="18" charset="0"/>
                <a:cs typeface="Arial" pitchFamily="34" charset="0"/>
              </a:rPr>
              <a:t>, Y. Jan, L. Y. Jan, and L. P.  Lee (PNAS, 2005)]</a:t>
            </a:r>
            <a:endParaRPr lang="en-US" dirty="0" smtClean="0">
              <a:ea typeface="Times New Roman" pitchFamily="18" charset="0"/>
              <a:cs typeface="Arial" pitchFamily="34" charset="0"/>
            </a:endParaRPr>
          </a:p>
          <a:p>
            <a:pPr eaLnBrk="1" hangingPunct="1">
              <a:spcBef>
                <a:spcPct val="0"/>
              </a:spcBef>
            </a:pPr>
            <a:endParaRPr lang="en-US" dirty="0" smtClean="0">
              <a:ea typeface="Times New Roman" pitchFamily="18" charset="0"/>
              <a:cs typeface="Arial" pitchFamily="34" charset="0"/>
            </a:endParaRPr>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210FD62-146E-425C-8D3C-08992DB95C45}" type="slidenum">
              <a:rPr lang="en-US" smtClean="0"/>
              <a:pPr fontAlgn="base">
                <a:spcBef>
                  <a:spcPct val="0"/>
                </a:spcBef>
                <a:spcAft>
                  <a:spcPct val="0"/>
                </a:spcAft>
                <a:defRPr/>
              </a:pPr>
              <a:t>26</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Bulk Micromachining involves elements of surface micromachining.  Thin films are deposited which are subsequently patterned using photolithography and then etched using dry or wet etchants.  Layers of alternating structural and sacrificial layers are deposited, patterned and etched to produce complex 3D MEMS components.</a:t>
            </a:r>
          </a:p>
          <a:p>
            <a:pPr eaLnBrk="1" hangingPunct="1">
              <a:spcBef>
                <a:spcPct val="0"/>
              </a:spcBef>
            </a:pPr>
            <a:endParaRPr lang="en-US" dirty="0" smtClean="0"/>
          </a:p>
          <a:p>
            <a:pPr eaLnBrk="1" hangingPunct="1">
              <a:spcBef>
                <a:spcPct val="0"/>
              </a:spcBef>
            </a:pPr>
            <a:r>
              <a:rPr lang="en-US" dirty="0" smtClean="0"/>
              <a:t>To produce a bulk etched component, the process starts with a single crystal substrate on which a thin film of material that is inert to chemical etchants is deposited. </a:t>
            </a:r>
          </a:p>
          <a:p>
            <a:pPr eaLnBrk="1" hangingPunct="1">
              <a:spcBef>
                <a:spcPct val="0"/>
              </a:spcBef>
            </a:pPr>
            <a:endParaRPr lang="en-US" dirty="0" smtClean="0"/>
          </a:p>
          <a:p>
            <a:pPr eaLnBrk="1" hangingPunct="1">
              <a:spcBef>
                <a:spcPct val="0"/>
              </a:spcBef>
            </a:pPr>
            <a:r>
              <a:rPr lang="en-US" dirty="0" smtClean="0"/>
              <a:t>Bulk </a:t>
            </a:r>
            <a:r>
              <a:rPr lang="en-US" dirty="0" err="1" smtClean="0"/>
              <a:t>micromachined</a:t>
            </a:r>
            <a:r>
              <a:rPr lang="en-US" dirty="0" smtClean="0"/>
              <a:t> structures can be coupled with surface </a:t>
            </a:r>
            <a:r>
              <a:rPr lang="en-US" dirty="0" err="1" smtClean="0"/>
              <a:t>micromachined</a:t>
            </a:r>
            <a:r>
              <a:rPr lang="en-US" dirty="0" smtClean="0"/>
              <a:t> components such as thin membranes, valves, thin </a:t>
            </a:r>
            <a:r>
              <a:rPr lang="en-US" dirty="0" err="1" smtClean="0"/>
              <a:t>piezoresistors</a:t>
            </a:r>
            <a:r>
              <a:rPr lang="en-US" dirty="0" smtClean="0"/>
              <a:t> and cantilevers, to produce complex devices.</a:t>
            </a:r>
          </a:p>
          <a:p>
            <a:pPr eaLnBrk="1" hangingPunct="1">
              <a:spcBef>
                <a:spcPct val="0"/>
              </a:spcBef>
            </a:pPr>
            <a:endParaRPr lang="en-US" dirty="0" smtClean="0"/>
          </a:p>
          <a:p>
            <a:pPr eaLnBrk="1" hangingPunct="1">
              <a:spcBef>
                <a:spcPct val="0"/>
              </a:spcBef>
            </a:pPr>
            <a:r>
              <a:rPr lang="en-US" dirty="0" smtClean="0"/>
              <a:t>Here we see two types of structures:</a:t>
            </a:r>
            <a:r>
              <a:rPr lang="en-US" baseline="0" dirty="0" smtClean="0"/>
              <a:t>  The top images show the electronic sensing circuit of a micro pressure sensor on the left and the reference chamber on the right.  The sensing circuit has been patterned into a metal layer using surface micromachining.  The image on the right is the backside of the pressure sensor that consists of a bulk etched chamber.  You can see the sensing elements of the sensing circuit at the top of the chamber.  </a:t>
            </a:r>
          </a:p>
          <a:p>
            <a:pPr eaLnBrk="1" hangingPunct="1">
              <a:spcBef>
                <a:spcPct val="0"/>
              </a:spcBef>
            </a:pPr>
            <a:endParaRPr lang="en-US" baseline="0" dirty="0" smtClean="0"/>
          </a:p>
          <a:p>
            <a:pPr eaLnBrk="1" hangingPunct="1">
              <a:spcBef>
                <a:spcPct val="0"/>
              </a:spcBef>
            </a:pPr>
            <a:r>
              <a:rPr lang="en-US" dirty="0" smtClean="0"/>
              <a:t>The bottom image is a </a:t>
            </a:r>
            <a:r>
              <a:rPr lang="en-US" dirty="0" err="1" smtClean="0"/>
              <a:t>microfluidic</a:t>
            </a:r>
            <a:r>
              <a:rPr lang="en-US" dirty="0" smtClean="0"/>
              <a:t> membrane valve with a bulk etched inlet and surface </a:t>
            </a:r>
            <a:r>
              <a:rPr lang="en-US" dirty="0" err="1" smtClean="0"/>
              <a:t>micromachined</a:t>
            </a:r>
            <a:r>
              <a:rPr lang="en-US" dirty="0" smtClean="0"/>
              <a:t> valve plate on top and a bulk – etched silicon proof mass used in inertial sensors.</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ea typeface="Times New Roman" pitchFamily="18" charset="0"/>
              <a:cs typeface="Arial" pitchFamily="34" charset="0"/>
            </a:endParaRPr>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26A7AE8-0330-4C54-A7B9-9EBEC51E7F26}" type="slidenum">
              <a:rPr lang="en-US" smtClean="0"/>
              <a:pPr fontAlgn="base">
                <a:spcBef>
                  <a:spcPct val="0"/>
                </a:spcBef>
                <a:spcAft>
                  <a:spcPct val="0"/>
                </a:spcAft>
                <a:defRPr/>
              </a:pPr>
              <a:t>27</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If you consider that the overall mass of the resistor (the total amount of the material) does not change due to the conservation of mass principal, and that the density of the material doesn’t change either, you can therefore assume that the total volume of the resistor has to stay constant.  Since volume, V,  can be written as a product  of length (L) and area (A),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V = L x A</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then as </a:t>
            </a:r>
            <a:r>
              <a:rPr lang="en-US" sz="1200" i="1" kern="1200" dirty="0" smtClean="0">
                <a:solidFill>
                  <a:schemeClr val="tx1"/>
                </a:solidFill>
                <a:latin typeface="+mn-lt"/>
                <a:ea typeface="+mn-ea"/>
                <a:cs typeface="+mn-cs"/>
              </a:rPr>
              <a:t>L</a:t>
            </a:r>
            <a:r>
              <a:rPr lang="en-US" sz="1200" kern="1200" dirty="0" smtClean="0">
                <a:solidFill>
                  <a:schemeClr val="tx1"/>
                </a:solidFill>
                <a:latin typeface="+mn-lt"/>
                <a:ea typeface="+mn-ea"/>
                <a:cs typeface="+mn-cs"/>
              </a:rPr>
              <a:t> gets longer, </a:t>
            </a:r>
            <a:r>
              <a:rPr lang="en-US" sz="1200" i="1" kern="1200" dirty="0" smtClean="0">
                <a:solidFill>
                  <a:schemeClr val="tx1"/>
                </a:solidFill>
                <a:latin typeface="+mn-lt"/>
                <a:ea typeface="+mn-ea"/>
                <a:cs typeface="+mn-cs"/>
              </a:rPr>
              <a:t>A</a:t>
            </a:r>
            <a:r>
              <a:rPr lang="en-US" sz="1200" kern="1200" dirty="0" smtClean="0">
                <a:solidFill>
                  <a:schemeClr val="tx1"/>
                </a:solidFill>
                <a:latin typeface="+mn-lt"/>
                <a:ea typeface="+mn-ea"/>
                <a:cs typeface="+mn-cs"/>
              </a:rPr>
              <a:t> must get smaller in order for the volume to remain constant.  </a:t>
            </a:r>
          </a:p>
          <a:p>
            <a:r>
              <a:rPr lang="en-US" sz="1200" kern="1200" dirty="0" smtClean="0">
                <a:solidFill>
                  <a:schemeClr val="tx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NOTE:  We have assumed the density of the material does not change; however, it could, if the temperature of the material changes.  Therefore it is critical for the bridge circuit design to automatically compensate for temperature fluctuations (which could occur in a wide variety of applications).</a:t>
            </a:r>
          </a:p>
          <a:p>
            <a:endParaRPr lang="en-US" sz="1200" kern="1200" dirty="0" smtClean="0">
              <a:solidFill>
                <a:schemeClr val="tx1"/>
              </a:solidFill>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31</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photo shows three blood pressure sensors on the head of a pin.  These sensors were developed by Lucas </a:t>
            </a:r>
            <a:r>
              <a:rPr lang="en-US" sz="1200" kern="1200" dirty="0" err="1" smtClean="0">
                <a:solidFill>
                  <a:schemeClr val="tx1"/>
                </a:solidFill>
                <a:latin typeface="+mn-lt"/>
                <a:ea typeface="+mn-ea"/>
                <a:cs typeface="+mn-cs"/>
              </a:rPr>
              <a:t>NovaSensor</a:t>
            </a:r>
            <a:r>
              <a:rPr lang="en-US" sz="1200" kern="1200" dirty="0" smtClean="0">
                <a:solidFill>
                  <a:schemeClr val="tx1"/>
                </a:solidFill>
                <a:latin typeface="+mn-lt"/>
                <a:ea typeface="+mn-ea"/>
                <a:cs typeface="+mn-cs"/>
              </a:rPr>
              <a:t> to measure blood pressure and provide an electrical output representative of the pressure.  RF elements are incorporated into the MEMS device allowing the sensor to transmit its measurements to an external receiver.  </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51507"/>
            <a:ext cx="2423160"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file:///C:\scme-scos\crystallography\graphics\ps-membrane-sem.jpg" TargetMode="External"/><Relationship Id="rId5"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4.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5.pn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7.jpeg"/></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http://www.scme-nm.org"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6.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Modeling a Micro Pressure Sensor Activity</a:t>
            </a:r>
            <a:endParaRPr lang="en-US" dirty="0"/>
          </a:p>
        </p:txBody>
      </p:sp>
      <p:sp>
        <p:nvSpPr>
          <p:cNvPr id="5" name="Subtitle 4"/>
          <p:cNvSpPr>
            <a:spLocks noGrp="1"/>
          </p:cNvSpPr>
          <p:nvPr>
            <p:ph type="subTitle" idx="1"/>
          </p:nvPr>
        </p:nvSpPr>
        <p:spPr/>
        <p:txBody>
          <a:bodyPr/>
          <a:lstStyle/>
          <a:p>
            <a:r>
              <a:rPr lang="en-US" dirty="0" smtClean="0"/>
              <a:t>Modeling a Micro Pressure Sensor Activity</a:t>
            </a:r>
            <a:endParaRPr lang="en-US" dirty="0"/>
          </a:p>
        </p:txBody>
      </p:sp>
      <p:pic>
        <p:nvPicPr>
          <p:cNvPr id="7" name="Picture 6" descr="DVM_hookup.jpg"/>
          <p:cNvPicPr/>
          <p:nvPr/>
        </p:nvPicPr>
        <p:blipFill>
          <a:blip r:embed="rId3" cstate="print"/>
          <a:stretch>
            <a:fillRect/>
          </a:stretch>
        </p:blipFill>
        <p:spPr>
          <a:xfrm>
            <a:off x="2673457" y="2450738"/>
            <a:ext cx="4443623" cy="3188062"/>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Micro Pressure Sensor</a:t>
            </a:r>
            <a:endParaRPr lang="en-US" dirty="0"/>
          </a:p>
        </p:txBody>
      </p:sp>
      <p:sp>
        <p:nvSpPr>
          <p:cNvPr id="3" name="Content Placeholder 2"/>
          <p:cNvSpPr>
            <a:spLocks noGrp="1"/>
          </p:cNvSpPr>
          <p:nvPr>
            <p:ph sz="quarter" idx="1"/>
          </p:nvPr>
        </p:nvSpPr>
        <p:spPr>
          <a:xfrm>
            <a:off x="612648" y="1600200"/>
            <a:ext cx="8153400" cy="2392680"/>
          </a:xfrm>
        </p:spPr>
        <p:txBody>
          <a:bodyPr>
            <a:normAutofit lnSpcReduction="10000"/>
          </a:bodyPr>
          <a:lstStyle/>
          <a:p>
            <a:r>
              <a:rPr lang="en-US" sz="2400" dirty="0" smtClean="0"/>
              <a:t>Many micro pressure sensors use a Wheatstone </a:t>
            </a:r>
            <a:r>
              <a:rPr lang="en-US" sz="2400" dirty="0" smtClean="0"/>
              <a:t>bridge (WB) </a:t>
            </a:r>
            <a:r>
              <a:rPr lang="en-US" sz="2400" dirty="0" smtClean="0"/>
              <a:t>configuration </a:t>
            </a:r>
            <a:r>
              <a:rPr lang="en-US" sz="1800" i="1" dirty="0" smtClean="0"/>
              <a:t>(below)</a:t>
            </a:r>
            <a:r>
              <a:rPr lang="en-US" sz="1800" dirty="0" smtClean="0"/>
              <a:t> </a:t>
            </a:r>
            <a:r>
              <a:rPr lang="en-US" sz="2400" dirty="0" smtClean="0"/>
              <a:t>as the sensing circuit.  </a:t>
            </a:r>
            <a:endParaRPr lang="en-US" sz="2400" dirty="0" smtClean="0"/>
          </a:p>
          <a:p>
            <a:r>
              <a:rPr lang="en-US" sz="2400" dirty="0" smtClean="0"/>
              <a:t>The WB circuit </a:t>
            </a:r>
            <a:r>
              <a:rPr lang="en-US" sz="2400" dirty="0" smtClean="0"/>
              <a:t>is mounted on a membrane or diaphragm. </a:t>
            </a:r>
            <a:endParaRPr lang="en-US" sz="2400" dirty="0" smtClean="0"/>
          </a:p>
          <a:p>
            <a:r>
              <a:rPr lang="en-US" sz="2400" dirty="0" smtClean="0"/>
              <a:t> </a:t>
            </a:r>
            <a:r>
              <a:rPr lang="en-US" sz="2400" dirty="0"/>
              <a:t>R</a:t>
            </a:r>
            <a:r>
              <a:rPr lang="en-US" sz="2400" dirty="0" smtClean="0"/>
              <a:t>esistors </a:t>
            </a:r>
            <a:r>
              <a:rPr lang="en-US" sz="2400" dirty="0" smtClean="0"/>
              <a:t>in the </a:t>
            </a:r>
            <a:r>
              <a:rPr lang="en-US" sz="2400" dirty="0" smtClean="0"/>
              <a:t>WB are </a:t>
            </a:r>
            <a:r>
              <a:rPr lang="en-US" sz="2400" dirty="0" smtClean="0"/>
              <a:t>made of a </a:t>
            </a:r>
            <a:r>
              <a:rPr lang="en-US" sz="2400" dirty="0" err="1" smtClean="0"/>
              <a:t>piezoresistive</a:t>
            </a:r>
            <a:r>
              <a:rPr lang="en-US" sz="2400" dirty="0" smtClean="0"/>
              <a:t> </a:t>
            </a:r>
            <a:r>
              <a:rPr lang="en-US" sz="2400" dirty="0" smtClean="0"/>
              <a:t>material</a:t>
            </a:r>
            <a:r>
              <a:rPr lang="en-US" sz="2400" dirty="0"/>
              <a:t>.</a:t>
            </a:r>
            <a:endParaRPr lang="en-US" sz="2400" dirty="0" smtClean="0"/>
          </a:p>
          <a:p>
            <a:endParaRPr lang="en-US" sz="2400" dirty="0"/>
          </a:p>
        </p:txBody>
      </p:sp>
      <p:pic>
        <p:nvPicPr>
          <p:cNvPr id="4" name="Picture 3" descr="WB"/>
          <p:cNvPicPr/>
          <p:nvPr/>
        </p:nvPicPr>
        <p:blipFill>
          <a:blip r:embed="rId3" cstate="print"/>
          <a:srcRect/>
          <a:stretch>
            <a:fillRect/>
          </a:stretch>
        </p:blipFill>
        <p:spPr bwMode="auto">
          <a:xfrm>
            <a:off x="2804160" y="4058920"/>
            <a:ext cx="3489959" cy="2326640"/>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Micro Pressure Sensor</a:t>
            </a:r>
            <a:endParaRPr lang="en-US" dirty="0"/>
          </a:p>
        </p:txBody>
      </p:sp>
      <p:sp>
        <p:nvSpPr>
          <p:cNvPr id="3" name="Content Placeholder 2"/>
          <p:cNvSpPr>
            <a:spLocks noGrp="1"/>
          </p:cNvSpPr>
          <p:nvPr>
            <p:ph sz="quarter" idx="1"/>
          </p:nvPr>
        </p:nvSpPr>
        <p:spPr>
          <a:xfrm>
            <a:off x="612648" y="1600200"/>
            <a:ext cx="8153400" cy="2773680"/>
          </a:xfrm>
        </p:spPr>
        <p:txBody>
          <a:bodyPr>
            <a:normAutofit/>
          </a:bodyPr>
          <a:lstStyle/>
          <a:p>
            <a:r>
              <a:rPr lang="en-US" sz="2400" dirty="0" smtClean="0"/>
              <a:t>In the circuit below, gold </a:t>
            </a:r>
            <a:r>
              <a:rPr lang="en-US" sz="2400" dirty="0" smtClean="0"/>
              <a:t>is used for the bridge circuit.  </a:t>
            </a:r>
            <a:endParaRPr lang="en-US" sz="2400" dirty="0" smtClean="0"/>
          </a:p>
          <a:p>
            <a:r>
              <a:rPr lang="en-US" sz="2400" dirty="0" smtClean="0"/>
              <a:t>The </a:t>
            </a:r>
            <a:r>
              <a:rPr lang="en-US" sz="2400" dirty="0" smtClean="0"/>
              <a:t>pressure sensor diaphragm is a thin film of material </a:t>
            </a:r>
            <a:r>
              <a:rPr lang="en-US" sz="2400" dirty="0" smtClean="0"/>
              <a:t>of silicon nitride. </a:t>
            </a:r>
          </a:p>
          <a:p>
            <a:r>
              <a:rPr lang="en-US" sz="2400" dirty="0" smtClean="0"/>
              <a:t>One </a:t>
            </a:r>
            <a:r>
              <a:rPr lang="en-US" sz="2400" dirty="0" smtClean="0"/>
              <a:t>side of the diaphragm is sealed to provide a reference pressure.  The other side is open to the environment and subject to air pressure variation.  </a:t>
            </a:r>
          </a:p>
          <a:p>
            <a:pPr>
              <a:buNone/>
            </a:pPr>
            <a:endParaRPr lang="en-US" sz="2800" dirty="0"/>
          </a:p>
        </p:txBody>
      </p:sp>
      <p:pic>
        <p:nvPicPr>
          <p:cNvPr id="4" name="Picture 3"/>
          <p:cNvPicPr/>
          <p:nvPr/>
        </p:nvPicPr>
        <p:blipFill>
          <a:blip r:embed="rId3" cstate="print"/>
          <a:srcRect/>
          <a:stretch>
            <a:fillRect/>
          </a:stretch>
        </p:blipFill>
        <p:spPr bwMode="auto">
          <a:xfrm>
            <a:off x="1842134" y="4334827"/>
            <a:ext cx="2897505" cy="2157413"/>
          </a:xfrm>
          <a:prstGeom prst="rect">
            <a:avLst/>
          </a:prstGeom>
          <a:noFill/>
          <a:ln w="9525">
            <a:noFill/>
            <a:miter lim="800000"/>
            <a:headEnd/>
            <a:tailEnd/>
          </a:ln>
        </p:spPr>
      </p:pic>
      <p:sp>
        <p:nvSpPr>
          <p:cNvPr id="2050" name="Text Box 2"/>
          <p:cNvSpPr txBox="1">
            <a:spLocks noChangeArrowheads="1"/>
          </p:cNvSpPr>
          <p:nvPr/>
        </p:nvSpPr>
        <p:spPr bwMode="auto">
          <a:xfrm>
            <a:off x="4788464" y="4644814"/>
            <a:ext cx="3370580" cy="13747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1" u="none" strike="noStrike" cap="none" normalizeH="0" baseline="0" dirty="0" smtClean="0">
                <a:ln>
                  <a:noFill/>
                </a:ln>
                <a:effectLst/>
                <a:latin typeface="Calibri" pitchFamily="34" charset="0"/>
                <a:cs typeface="Arial" pitchFamily="34" charset="0"/>
              </a:rPr>
              <a:t>Pressure Sensor illustrating the Wheatstone bridge and the Silicon Nitride Membrane (Diaphragm)</a:t>
            </a:r>
            <a:endParaRPr kumimoji="0" lang="en-US" sz="1400" b="1" i="1" u="none" strike="noStrike" cap="none" normalizeH="0" baseline="0" dirty="0" smtClean="0">
              <a:ln>
                <a:noFill/>
              </a:ln>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1" u="none" strike="noStrike" cap="none" normalizeH="0" baseline="0" dirty="0" smtClean="0">
                <a:ln>
                  <a:noFill/>
                </a:ln>
                <a:effectLst/>
                <a:latin typeface="Calibri" pitchFamily="34" charset="0"/>
                <a:cs typeface="Arial" pitchFamily="34" charset="0"/>
              </a:rPr>
              <a:t>[Image of a pressure sensor built at the Manufacturing Technology Training Center (MTTC) at the University of New Mexico (UNM)]</a:t>
            </a:r>
            <a:endParaRPr kumimoji="0" lang="en-US" sz="1800" b="1"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Micro Pressure Sensor</a:t>
            </a:r>
            <a:endParaRPr lang="en-US" dirty="0"/>
          </a:p>
        </p:txBody>
      </p:sp>
      <p:sp>
        <p:nvSpPr>
          <p:cNvPr id="3" name="Content Placeholder 2"/>
          <p:cNvSpPr>
            <a:spLocks noGrp="1"/>
          </p:cNvSpPr>
          <p:nvPr>
            <p:ph sz="quarter" idx="1"/>
          </p:nvPr>
        </p:nvSpPr>
        <p:spPr>
          <a:xfrm>
            <a:off x="612648" y="1600200"/>
            <a:ext cx="8153400" cy="2773680"/>
          </a:xfrm>
        </p:spPr>
        <p:txBody>
          <a:bodyPr>
            <a:normAutofit/>
          </a:bodyPr>
          <a:lstStyle/>
          <a:p>
            <a:pPr marL="0" indent="0">
              <a:buNone/>
            </a:pPr>
            <a:r>
              <a:rPr lang="en-US" sz="2400" dirty="0" smtClean="0"/>
              <a:t>As the diaphragm moves due to pressure changes, the membrane expands and stretches.  The bridge resistors mounted on the membrane also expand and stretch.  This expansion translates to a change of resistance in the conductive material of the bridge.  As the conductive material stretches, its resistance increases.</a:t>
            </a:r>
          </a:p>
          <a:p>
            <a:pPr>
              <a:buNone/>
            </a:pPr>
            <a:endParaRPr lang="en-US" sz="2800" dirty="0"/>
          </a:p>
        </p:txBody>
      </p:sp>
      <p:pic>
        <p:nvPicPr>
          <p:cNvPr id="4" name="Picture 3"/>
          <p:cNvPicPr/>
          <p:nvPr/>
        </p:nvPicPr>
        <p:blipFill>
          <a:blip r:embed="rId3" cstate="print"/>
          <a:srcRect/>
          <a:stretch>
            <a:fillRect/>
          </a:stretch>
        </p:blipFill>
        <p:spPr bwMode="auto">
          <a:xfrm>
            <a:off x="1842134" y="4334827"/>
            <a:ext cx="2897505" cy="2157413"/>
          </a:xfrm>
          <a:prstGeom prst="rect">
            <a:avLst/>
          </a:prstGeom>
          <a:noFill/>
          <a:ln w="9525">
            <a:noFill/>
            <a:miter lim="800000"/>
            <a:headEnd/>
            <a:tailEnd/>
          </a:ln>
        </p:spPr>
      </p:pic>
      <p:sp>
        <p:nvSpPr>
          <p:cNvPr id="2050" name="Text Box 2"/>
          <p:cNvSpPr txBox="1">
            <a:spLocks noChangeArrowheads="1"/>
          </p:cNvSpPr>
          <p:nvPr/>
        </p:nvSpPr>
        <p:spPr bwMode="auto">
          <a:xfrm>
            <a:off x="4774353" y="4658924"/>
            <a:ext cx="3370580" cy="137473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400" b="1" i="1" u="none" strike="noStrike" cap="none" normalizeH="0" baseline="0" dirty="0" smtClean="0">
                <a:ln>
                  <a:noFill/>
                </a:ln>
                <a:effectLst/>
                <a:latin typeface="Calibri" pitchFamily="34" charset="0"/>
                <a:cs typeface="Arial" pitchFamily="34" charset="0"/>
              </a:rPr>
              <a:t>Pressure Sensor illustrating the Wheatstone bridge and the Silicon Nitride Membrane (Diaphragm)</a:t>
            </a:r>
            <a:endParaRPr kumimoji="0" lang="en-US" sz="1400" b="1" i="1" u="none" strike="noStrike" cap="none" normalizeH="0" baseline="0" dirty="0" smtClean="0">
              <a:ln>
                <a:noFill/>
              </a:ln>
              <a:effectLst/>
              <a:latin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1" i="1" u="none" strike="noStrike" cap="none" normalizeH="0" baseline="0" dirty="0" smtClean="0">
                <a:ln>
                  <a:noFill/>
                </a:ln>
                <a:effectLst/>
                <a:latin typeface="Calibri" pitchFamily="34" charset="0"/>
                <a:cs typeface="Arial" pitchFamily="34" charset="0"/>
              </a:rPr>
              <a:t>[Image of a pressure sensor built at the Manufacturing Technology Training Center (MTTC) at the University of New Mexico (UNM)]</a:t>
            </a:r>
            <a:endParaRPr kumimoji="0" lang="en-US" sz="1800" b="1"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Resistivity</a:t>
            </a:r>
            <a:endParaRPr lang="en-US" dirty="0"/>
          </a:p>
        </p:txBody>
      </p:sp>
      <p:sp>
        <p:nvSpPr>
          <p:cNvPr id="3" name="Content Placeholder 2"/>
          <p:cNvSpPr>
            <a:spLocks noGrp="1"/>
          </p:cNvSpPr>
          <p:nvPr>
            <p:ph sz="quarter" idx="1"/>
          </p:nvPr>
        </p:nvSpPr>
        <p:spPr>
          <a:xfrm>
            <a:off x="612648" y="1600199"/>
            <a:ext cx="8153400" cy="3437467"/>
          </a:xfrm>
        </p:spPr>
        <p:txBody>
          <a:bodyPr>
            <a:normAutofit/>
          </a:bodyPr>
          <a:lstStyle/>
          <a:p>
            <a:r>
              <a:rPr lang="en-US" sz="2400" dirty="0" smtClean="0"/>
              <a:t>All materials have electrical resistance.  </a:t>
            </a:r>
            <a:endParaRPr lang="en-US" sz="2400" dirty="0" smtClean="0"/>
          </a:p>
          <a:p>
            <a:r>
              <a:rPr lang="en-US" sz="2400" dirty="0"/>
              <a:t>R</a:t>
            </a:r>
            <a:r>
              <a:rPr lang="en-US" sz="2400" dirty="0" smtClean="0"/>
              <a:t>esistance </a:t>
            </a:r>
            <a:r>
              <a:rPr lang="en-US" sz="2400" dirty="0" smtClean="0"/>
              <a:t>to electrical current </a:t>
            </a:r>
            <a:r>
              <a:rPr lang="en-US" sz="2400" dirty="0" smtClean="0"/>
              <a:t>flow </a:t>
            </a:r>
            <a:r>
              <a:rPr lang="en-US" sz="2400" dirty="0" smtClean="0"/>
              <a:t>is related to a material property called resistivity (</a:t>
            </a:r>
            <a:r>
              <a:rPr lang="en-US" sz="2400" i="1" dirty="0" smtClean="0"/>
              <a:t>ρ</a:t>
            </a:r>
            <a:r>
              <a:rPr lang="en-US" sz="2400" dirty="0" smtClean="0"/>
              <a:t>), and the object’s geometry -  length, width, </a:t>
            </a:r>
            <a:r>
              <a:rPr lang="en-US" sz="2400" dirty="0" smtClean="0"/>
              <a:t>thickness</a:t>
            </a:r>
            <a:r>
              <a:rPr lang="en-US" sz="2400" dirty="0" smtClean="0"/>
              <a:t>.  </a:t>
            </a:r>
            <a:endParaRPr lang="en-US" sz="2400" dirty="0" smtClean="0"/>
          </a:p>
          <a:p>
            <a:r>
              <a:rPr lang="en-US" sz="2400" dirty="0" smtClean="0"/>
              <a:t>The combination </a:t>
            </a:r>
            <a:r>
              <a:rPr lang="en-US" sz="2400" dirty="0" smtClean="0"/>
              <a:t>of the geometry (shape) and material property (</a:t>
            </a:r>
            <a:r>
              <a:rPr lang="en-US" sz="2400" dirty="0" smtClean="0"/>
              <a:t>resistivity) determines </a:t>
            </a:r>
            <a:r>
              <a:rPr lang="en-US" sz="2400" dirty="0" smtClean="0"/>
              <a:t>the overall electrical characteristic (resistance).</a:t>
            </a:r>
            <a:endParaRPr lang="en-US" sz="2400" dirty="0"/>
          </a:p>
        </p:txBody>
      </p:sp>
      <p:sp>
        <p:nvSpPr>
          <p:cNvPr id="614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5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6152"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6151"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3778391" y="5201356"/>
            <a:ext cx="1533525" cy="1019175"/>
          </a:xfrm>
          <a:prstGeom prst="rect">
            <a:avLst/>
          </a:prstGeom>
          <a:noFill/>
        </p:spPr>
      </p:pic>
      <p:sp>
        <p:nvSpPr>
          <p:cNvPr id="6153" name="Rectangle 9"/>
          <p:cNvSpPr>
            <a:spLocks noChangeArrowheads="1"/>
          </p:cNvSpPr>
          <p:nvPr/>
        </p:nvSpPr>
        <p:spPr bwMode="auto">
          <a:xfrm>
            <a:off x="0" y="14763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Resistivity</a:t>
            </a:r>
            <a:endParaRPr lang="en-US" dirty="0"/>
          </a:p>
        </p:txBody>
      </p:sp>
      <p:sp>
        <p:nvSpPr>
          <p:cNvPr id="3" name="Content Placeholder 2"/>
          <p:cNvSpPr>
            <a:spLocks noGrp="1"/>
          </p:cNvSpPr>
          <p:nvPr>
            <p:ph sz="quarter" idx="1"/>
          </p:nvPr>
        </p:nvSpPr>
        <p:spPr>
          <a:xfrm>
            <a:off x="612648" y="1600200"/>
            <a:ext cx="8153400" cy="4800600"/>
          </a:xfrm>
        </p:spPr>
        <p:txBody>
          <a:bodyPr>
            <a:normAutofit/>
          </a:bodyPr>
          <a:lstStyle/>
          <a:p>
            <a:r>
              <a:rPr lang="en-US" sz="2400" dirty="0" smtClean="0"/>
              <a:t>Resistivity </a:t>
            </a:r>
            <a:r>
              <a:rPr lang="en-US" sz="2400" dirty="0" smtClean="0"/>
              <a:t>is </a:t>
            </a:r>
            <a:r>
              <a:rPr lang="en-US" sz="2400" dirty="0" smtClean="0"/>
              <a:t>constant under constant temperature and stress (e.g., pressure). </a:t>
            </a:r>
            <a:endParaRPr lang="en-US" sz="2400" dirty="0" smtClean="0"/>
          </a:p>
          <a:p>
            <a:r>
              <a:rPr lang="en-US" sz="2400" dirty="0" smtClean="0"/>
              <a:t>R</a:t>
            </a:r>
            <a:r>
              <a:rPr lang="en-US" sz="2400" dirty="0" smtClean="0"/>
              <a:t>esistivity </a:t>
            </a:r>
            <a:r>
              <a:rPr lang="en-US" sz="2400" dirty="0" smtClean="0"/>
              <a:t>of a material, ρ, is inversely proportional  to its conductivity, σ: </a:t>
            </a:r>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r>
              <a:rPr lang="en-US" sz="2400" dirty="0" smtClean="0"/>
              <a:t>As </a:t>
            </a:r>
            <a:r>
              <a:rPr lang="en-US" sz="2400" dirty="0" smtClean="0"/>
              <a:t>the conductive (resistive) material stretches, the length increases while the cross-sectional area decreases.  This increase in length and decrease in cross-sectional area results in an increase in overall resistance. </a:t>
            </a:r>
          </a:p>
          <a:p>
            <a:pPr marL="0" indent="0">
              <a:buNone/>
            </a:pPr>
            <a:endParaRPr lang="en-US" sz="2400" dirty="0" smtClean="0"/>
          </a:p>
          <a:p>
            <a:pPr>
              <a:buNone/>
            </a:pPr>
            <a:endParaRPr lang="en-US" sz="2400" dirty="0"/>
          </a:p>
        </p:txBody>
      </p:sp>
      <p:sp>
        <p:nvSpPr>
          <p:cNvPr id="819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819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8195"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123524" y="3002845"/>
            <a:ext cx="1110189" cy="109728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i="1" dirty="0" smtClean="0"/>
              <a:t>In this activity you build a macro-size pressure sensor that is modeled after micro pressure sensor designed and built at the MTTC / UNM.  To better understand the components of your pressure sensor, let’s take a look at how a micro pressure sensor is fabricated.</a:t>
            </a:r>
            <a:endParaRPr lang="en-US" i="1" dirty="0"/>
          </a:p>
        </p:txBody>
      </p:sp>
      <p:sp>
        <p:nvSpPr>
          <p:cNvPr id="3" name="Title 2"/>
          <p:cNvSpPr>
            <a:spLocks noGrp="1"/>
          </p:cNvSpPr>
          <p:nvPr>
            <p:ph type="title"/>
          </p:nvPr>
        </p:nvSpPr>
        <p:spPr/>
        <p:txBody>
          <a:bodyPr/>
          <a:lstStyle/>
          <a:p>
            <a:r>
              <a:rPr lang="en-US" dirty="0"/>
              <a:t>M</a:t>
            </a:r>
            <a:r>
              <a:rPr lang="en-US" dirty="0" smtClean="0"/>
              <a:t>icro Pressure Sensor Fabrication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MTTC Pressure Sensor</a:t>
            </a:r>
            <a:endParaRPr lang="en-US" dirty="0"/>
          </a:p>
        </p:txBody>
      </p:sp>
      <p:sp>
        <p:nvSpPr>
          <p:cNvPr id="3" name="Content Placeholder 2"/>
          <p:cNvSpPr>
            <a:spLocks noGrp="1"/>
          </p:cNvSpPr>
          <p:nvPr>
            <p:ph sz="quarter" idx="1"/>
          </p:nvPr>
        </p:nvSpPr>
        <p:spPr>
          <a:xfrm>
            <a:off x="612648" y="1600200"/>
            <a:ext cx="4791865" cy="4495800"/>
          </a:xfrm>
        </p:spPr>
        <p:txBody>
          <a:bodyPr>
            <a:normAutofit lnSpcReduction="10000"/>
          </a:bodyPr>
          <a:lstStyle/>
          <a:p>
            <a:r>
              <a:rPr lang="en-US" dirty="0" smtClean="0"/>
              <a:t>Process developed at the UNM MTTC/CNM</a:t>
            </a:r>
          </a:p>
          <a:p>
            <a:r>
              <a:rPr lang="en-US" dirty="0" smtClean="0"/>
              <a:t>Design incorporates a Wheatstone bridge (WB) as an electronic sensing circuit</a:t>
            </a:r>
          </a:p>
          <a:p>
            <a:r>
              <a:rPr lang="en-US" dirty="0" smtClean="0"/>
              <a:t>4 Resistors (2 fixed, 2 variable)</a:t>
            </a:r>
          </a:p>
          <a:p>
            <a:r>
              <a:rPr lang="en-US" dirty="0" smtClean="0"/>
              <a:t>Conducting metal is gold</a:t>
            </a:r>
          </a:p>
          <a:p>
            <a:r>
              <a:rPr lang="en-US" dirty="0" smtClean="0"/>
              <a:t>4 pads as leads</a:t>
            </a:r>
          </a:p>
          <a:p>
            <a:endParaRPr lang="en-US" dirty="0" smtClean="0"/>
          </a:p>
          <a:p>
            <a:endParaRPr lang="en-US" dirty="0"/>
          </a:p>
        </p:txBody>
      </p:sp>
      <p:pic>
        <p:nvPicPr>
          <p:cNvPr id="75781" name="Picture 5" descr="PSExample"/>
          <p:cNvPicPr>
            <a:picLocks noChangeAspect="1" noChangeArrowheads="1"/>
          </p:cNvPicPr>
          <p:nvPr/>
        </p:nvPicPr>
        <p:blipFill>
          <a:blip r:embed="rId3"/>
          <a:srcRect/>
          <a:stretch>
            <a:fillRect/>
          </a:stretch>
        </p:blipFill>
        <p:spPr bwMode="auto">
          <a:xfrm>
            <a:off x="5703449" y="1598906"/>
            <a:ext cx="3440551" cy="3218754"/>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scme-scos\crystallography\graphics\ps-membrane-sem.jpg"/>
          <p:cNvPicPr>
            <a:picLocks noChangeAspect="1" noChangeArrowheads="1"/>
          </p:cNvPicPr>
          <p:nvPr/>
        </p:nvPicPr>
        <p:blipFill>
          <a:blip r:embed="rId3" r:link="rId4"/>
          <a:srcRect/>
          <a:stretch>
            <a:fillRect/>
          </a:stretch>
        </p:blipFill>
        <p:spPr bwMode="auto">
          <a:xfrm>
            <a:off x="6075440" y="1684470"/>
            <a:ext cx="2825294" cy="2125530"/>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lstStyle/>
          <a:p>
            <a:r>
              <a:rPr lang="en-US" dirty="0" smtClean="0"/>
              <a:t>Determining Change in Pressure</a:t>
            </a:r>
            <a:endParaRPr lang="en-US" dirty="0"/>
          </a:p>
        </p:txBody>
      </p:sp>
      <p:sp>
        <p:nvSpPr>
          <p:cNvPr id="3" name="Content Placeholder 2"/>
          <p:cNvSpPr>
            <a:spLocks noGrp="1"/>
          </p:cNvSpPr>
          <p:nvPr>
            <p:ph sz="quarter" idx="1"/>
          </p:nvPr>
        </p:nvSpPr>
        <p:spPr>
          <a:xfrm>
            <a:off x="612647" y="1600200"/>
            <a:ext cx="5378720" cy="4754880"/>
          </a:xfrm>
        </p:spPr>
        <p:txBody>
          <a:bodyPr>
            <a:normAutofit fontScale="92500" lnSpcReduction="10000"/>
          </a:bodyPr>
          <a:lstStyle/>
          <a:p>
            <a:r>
              <a:rPr lang="en-US" sz="2000" dirty="0"/>
              <a:t>T</a:t>
            </a:r>
            <a:r>
              <a:rPr lang="en-US" sz="2000" dirty="0" smtClean="0"/>
              <a:t>hin </a:t>
            </a:r>
            <a:r>
              <a:rPr lang="en-US" sz="2000" dirty="0" smtClean="0"/>
              <a:t>film of silicon nitride is the sensing membrane or diaphragm.</a:t>
            </a:r>
          </a:p>
          <a:p>
            <a:r>
              <a:rPr lang="en-US" sz="2000" dirty="0" smtClean="0"/>
              <a:t>WB </a:t>
            </a:r>
            <a:r>
              <a:rPr lang="en-US" sz="2000" dirty="0" smtClean="0"/>
              <a:t>is fabricated on the membrane and a constant voltage is applied to the bridge.</a:t>
            </a:r>
          </a:p>
          <a:p>
            <a:r>
              <a:rPr lang="en-US" sz="2000" dirty="0"/>
              <a:t>C</a:t>
            </a:r>
            <a:r>
              <a:rPr lang="en-US" sz="2000" dirty="0" smtClean="0"/>
              <a:t>avity </a:t>
            </a:r>
            <a:r>
              <a:rPr lang="en-US" sz="2000" dirty="0" smtClean="0"/>
              <a:t>underneath the membrane is a reference pressure.</a:t>
            </a:r>
          </a:p>
          <a:p>
            <a:r>
              <a:rPr lang="en-US" sz="2000" dirty="0"/>
              <a:t>M</a:t>
            </a:r>
            <a:r>
              <a:rPr lang="en-US" sz="2000" dirty="0" smtClean="0"/>
              <a:t>embrane </a:t>
            </a:r>
            <a:r>
              <a:rPr lang="en-US" sz="2000" dirty="0" smtClean="0"/>
              <a:t>deflects when pressures on opposite sides of the membrane are different.</a:t>
            </a:r>
          </a:p>
          <a:p>
            <a:r>
              <a:rPr lang="en-US" sz="2000" dirty="0" smtClean="0"/>
              <a:t>As the membrane deflects, </a:t>
            </a:r>
            <a:r>
              <a:rPr lang="en-US" sz="2000" dirty="0" smtClean="0"/>
              <a:t>resistance </a:t>
            </a:r>
            <a:r>
              <a:rPr lang="en-US" sz="2000" dirty="0" smtClean="0"/>
              <a:t>changes in the variable resistors of the bridge circuit.</a:t>
            </a:r>
          </a:p>
          <a:p>
            <a:r>
              <a:rPr lang="en-US" sz="2000" dirty="0"/>
              <a:t>A</a:t>
            </a:r>
            <a:r>
              <a:rPr lang="en-US" sz="2000" dirty="0" smtClean="0"/>
              <a:t>mount </a:t>
            </a:r>
            <a:r>
              <a:rPr lang="en-US" sz="2000" dirty="0" smtClean="0"/>
              <a:t>of change in resistance is correlated to the change in pressure. </a:t>
            </a:r>
          </a:p>
          <a:p>
            <a:r>
              <a:rPr lang="en-US" sz="2000" dirty="0"/>
              <a:t>C</a:t>
            </a:r>
            <a:r>
              <a:rPr lang="en-US" sz="2000" dirty="0" smtClean="0"/>
              <a:t>alibration curves </a:t>
            </a:r>
            <a:r>
              <a:rPr lang="en-US" sz="2000" dirty="0" smtClean="0"/>
              <a:t>are</a:t>
            </a:r>
            <a:r>
              <a:rPr lang="en-US" sz="2000" dirty="0" smtClean="0"/>
              <a:t> </a:t>
            </a:r>
            <a:r>
              <a:rPr lang="en-US" sz="2000" dirty="0" smtClean="0"/>
              <a:t>created using known pressure differences.</a:t>
            </a:r>
          </a:p>
          <a:p>
            <a:endParaRPr lang="en-US" sz="2000" dirty="0" smtClean="0"/>
          </a:p>
          <a:p>
            <a:endParaRPr lang="en-US" sz="2000" dirty="0"/>
          </a:p>
        </p:txBody>
      </p:sp>
      <p:pic>
        <p:nvPicPr>
          <p:cNvPr id="5" name="Picture 5" descr="PSExample"/>
          <p:cNvPicPr>
            <a:picLocks noChangeAspect="1" noChangeArrowheads="1"/>
          </p:cNvPicPr>
          <p:nvPr/>
        </p:nvPicPr>
        <p:blipFill>
          <a:blip r:embed="rId5"/>
          <a:srcRect/>
          <a:stretch>
            <a:fillRect/>
          </a:stretch>
        </p:blipFill>
        <p:spPr bwMode="auto">
          <a:xfrm>
            <a:off x="6294121" y="3912247"/>
            <a:ext cx="2225040" cy="208160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Sensor Physical Features</a:t>
            </a:r>
            <a:endParaRPr lang="en-US" dirty="0"/>
          </a:p>
        </p:txBody>
      </p:sp>
      <p:sp>
        <p:nvSpPr>
          <p:cNvPr id="3" name="Content Placeholder 2"/>
          <p:cNvSpPr>
            <a:spLocks noGrp="1"/>
          </p:cNvSpPr>
          <p:nvPr>
            <p:ph sz="quarter" idx="1"/>
          </p:nvPr>
        </p:nvSpPr>
        <p:spPr/>
        <p:txBody>
          <a:bodyPr>
            <a:normAutofit/>
          </a:bodyPr>
          <a:lstStyle/>
          <a:p>
            <a:pPr>
              <a:spcAft>
                <a:spcPts val="600"/>
              </a:spcAft>
            </a:pPr>
            <a:r>
              <a:rPr lang="en-US" sz="2800" dirty="0" smtClean="0"/>
              <a:t>Sensing Membrane</a:t>
            </a:r>
          </a:p>
          <a:p>
            <a:pPr>
              <a:spcAft>
                <a:spcPts val="600"/>
              </a:spcAft>
            </a:pPr>
            <a:r>
              <a:rPr lang="en-US" sz="2800" dirty="0" smtClean="0"/>
              <a:t>Wheatstone bridge electronic sensing circuit</a:t>
            </a:r>
          </a:p>
          <a:p>
            <a:pPr>
              <a:spcAft>
                <a:spcPts val="600"/>
              </a:spcAft>
            </a:pPr>
            <a:r>
              <a:rPr lang="en-US" sz="2800" dirty="0" smtClean="0"/>
              <a:t>Reference chamber</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Pressure Sensor Fabrication Process</a:t>
            </a:r>
            <a:endParaRPr lang="en-US" dirty="0"/>
          </a:p>
        </p:txBody>
      </p:sp>
      <p:sp>
        <p:nvSpPr>
          <p:cNvPr id="3" name="Content Placeholder 2"/>
          <p:cNvSpPr>
            <a:spLocks noGrp="1"/>
          </p:cNvSpPr>
          <p:nvPr>
            <p:ph sz="quarter" idx="1"/>
          </p:nvPr>
        </p:nvSpPr>
        <p:spPr/>
        <p:txBody>
          <a:bodyPr>
            <a:normAutofit fontScale="85000" lnSpcReduction="20000"/>
          </a:bodyPr>
          <a:lstStyle/>
          <a:p>
            <a:r>
              <a:rPr lang="en-US" sz="2400" dirty="0" smtClean="0"/>
              <a:t>MTTC Pressure Sensor Process uses 2 micromachining process techniques</a:t>
            </a:r>
          </a:p>
          <a:p>
            <a:pPr lvl="1"/>
            <a:r>
              <a:rPr lang="en-US" sz="2000" dirty="0" smtClean="0"/>
              <a:t>Surface micromachining</a:t>
            </a:r>
          </a:p>
          <a:p>
            <a:pPr lvl="1"/>
            <a:r>
              <a:rPr lang="en-US" sz="2000" dirty="0" smtClean="0"/>
              <a:t>Bulk micromachining</a:t>
            </a:r>
          </a:p>
          <a:p>
            <a:r>
              <a:rPr lang="en-US" sz="2400" dirty="0" smtClean="0"/>
              <a:t>Sensing Membrane</a:t>
            </a:r>
          </a:p>
          <a:p>
            <a:pPr lvl="1"/>
            <a:r>
              <a:rPr lang="en-US" sz="2000" dirty="0" smtClean="0"/>
              <a:t>Deposit Silicon Nitride thin film on silicon substrate</a:t>
            </a:r>
          </a:p>
          <a:p>
            <a:pPr lvl="1"/>
            <a:r>
              <a:rPr lang="en-US" sz="2000" i="1" dirty="0" smtClean="0">
                <a:solidFill>
                  <a:srgbClr val="0070C0"/>
                </a:solidFill>
              </a:rPr>
              <a:t>Surface micromachining</a:t>
            </a:r>
            <a:endParaRPr lang="en-US" sz="2000" dirty="0" smtClean="0"/>
          </a:p>
          <a:p>
            <a:r>
              <a:rPr lang="en-US" sz="2400" dirty="0" smtClean="0"/>
              <a:t>Wheatstone bridge electronic sensing circuit</a:t>
            </a:r>
          </a:p>
          <a:p>
            <a:pPr lvl="1"/>
            <a:r>
              <a:rPr lang="en-US" sz="2000" dirty="0" smtClean="0"/>
              <a:t>Define the circuit pattern - Photolithography</a:t>
            </a:r>
          </a:p>
          <a:p>
            <a:pPr lvl="1"/>
            <a:r>
              <a:rPr lang="en-US" sz="2000" dirty="0" smtClean="0"/>
              <a:t>Deposit metal (chrome/gold) on membrane</a:t>
            </a:r>
          </a:p>
          <a:p>
            <a:pPr lvl="1"/>
            <a:r>
              <a:rPr lang="en-US" sz="2000" i="1" dirty="0" smtClean="0">
                <a:solidFill>
                  <a:srgbClr val="0070C0"/>
                </a:solidFill>
              </a:rPr>
              <a:t>Surface micromachining </a:t>
            </a:r>
            <a:endParaRPr lang="en-US" sz="2400" dirty="0" smtClean="0"/>
          </a:p>
          <a:p>
            <a:r>
              <a:rPr lang="en-US" sz="2400" dirty="0" smtClean="0"/>
              <a:t>Reference chamber</a:t>
            </a:r>
          </a:p>
          <a:p>
            <a:pPr lvl="1"/>
            <a:r>
              <a:rPr lang="en-US" sz="2000" dirty="0" smtClean="0"/>
              <a:t>Selectively etch a hole through the silicon substrate under the membrane for the reference chamber</a:t>
            </a:r>
          </a:p>
          <a:p>
            <a:pPr lvl="1"/>
            <a:r>
              <a:rPr lang="en-US" sz="2000" i="1" dirty="0" smtClean="0">
                <a:solidFill>
                  <a:srgbClr val="0070C0"/>
                </a:solidFill>
              </a:rPr>
              <a:t>Bulk micromachining</a:t>
            </a:r>
          </a:p>
          <a:p>
            <a:pPr lvl="1"/>
            <a:endParaRPr lang="en-US" sz="2000" dirty="0" smtClean="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1" y="2743200"/>
            <a:ext cx="5013959" cy="3855720"/>
          </a:xfrm>
        </p:spPr>
        <p:txBody>
          <a:bodyPr>
            <a:normAutofit/>
          </a:bodyPr>
          <a:lstStyle/>
          <a:p>
            <a:r>
              <a:rPr lang="en-US" sz="2400" dirty="0" smtClean="0"/>
              <a:t>In this activity you will use basic materials to build a macro pressure sensor with a Wheatstone bridge sensing circuit </a:t>
            </a:r>
            <a:r>
              <a:rPr lang="en-US" sz="2400" i="1" dirty="0" smtClean="0"/>
              <a:t>(circuit right)</a:t>
            </a:r>
            <a:r>
              <a:rPr lang="en-US" sz="2400" dirty="0" smtClean="0"/>
              <a:t> on a flexible diaphragm.  </a:t>
            </a:r>
            <a:endParaRPr lang="en-US" sz="2400" dirty="0" smtClean="0"/>
          </a:p>
          <a:p>
            <a:r>
              <a:rPr lang="en-US" sz="2400" dirty="0" smtClean="0"/>
              <a:t>You will test your sensor and analyze how it works.  </a:t>
            </a:r>
          </a:p>
          <a:p>
            <a:r>
              <a:rPr lang="en-US" sz="2400" dirty="0" smtClean="0"/>
              <a:t>Results simulate those found in micro pressure sensors.</a:t>
            </a:r>
            <a:endParaRPr lang="en-US" sz="2400" dirty="0" smtClean="0"/>
          </a:p>
          <a:p>
            <a:pPr marL="514350" indent="-514350">
              <a:buFont typeface="Wingdings" pitchFamily="2" charset="2"/>
              <a:buChar char="v"/>
            </a:pPr>
            <a:endParaRPr lang="en-US" sz="2400" dirty="0"/>
          </a:p>
        </p:txBody>
      </p:sp>
      <p:sp>
        <p:nvSpPr>
          <p:cNvPr id="3" name="Title 2"/>
          <p:cNvSpPr>
            <a:spLocks noGrp="1"/>
          </p:cNvSpPr>
          <p:nvPr>
            <p:ph type="title"/>
          </p:nvPr>
        </p:nvSpPr>
        <p:spPr/>
        <p:txBody>
          <a:bodyPr/>
          <a:lstStyle/>
          <a:p>
            <a:r>
              <a:rPr lang="en-US" dirty="0" smtClean="0"/>
              <a:t>Unit Overview</a:t>
            </a:r>
            <a:endParaRPr lang="en-US" dirty="0"/>
          </a:p>
        </p:txBody>
      </p:sp>
      <p:pic>
        <p:nvPicPr>
          <p:cNvPr id="4" name="Picture 3" descr="WB"/>
          <p:cNvPicPr/>
          <p:nvPr/>
        </p:nvPicPr>
        <p:blipFill>
          <a:blip r:embed="rId3" cstate="print"/>
          <a:srcRect/>
          <a:stretch>
            <a:fillRect/>
          </a:stretch>
        </p:blipFill>
        <p:spPr bwMode="auto">
          <a:xfrm>
            <a:off x="6394767" y="2794000"/>
            <a:ext cx="2541905" cy="16357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Silicon Nitride Deposition</a:t>
            </a:r>
            <a:endParaRPr lang="en-US" dirty="0"/>
          </a:p>
        </p:txBody>
      </p:sp>
      <p:sp>
        <p:nvSpPr>
          <p:cNvPr id="3" name="Content Placeholder 2"/>
          <p:cNvSpPr>
            <a:spLocks noGrp="1"/>
          </p:cNvSpPr>
          <p:nvPr>
            <p:ph sz="quarter" idx="1"/>
          </p:nvPr>
        </p:nvSpPr>
        <p:spPr/>
        <p:txBody>
          <a:bodyPr>
            <a:normAutofit/>
          </a:bodyPr>
          <a:lstStyle/>
          <a:p>
            <a:r>
              <a:rPr lang="en-US" sz="2600" dirty="0" smtClean="0">
                <a:solidFill>
                  <a:schemeClr val="accent1"/>
                </a:solidFill>
              </a:rPr>
              <a:t>A chemical vapor deposition (CVD) process is used to deposit a thin film of silicon nitride on the silicon substrate.</a:t>
            </a:r>
          </a:p>
          <a:p>
            <a:r>
              <a:rPr lang="en-US" sz="2600" dirty="0" smtClean="0">
                <a:solidFill>
                  <a:schemeClr val="accent1"/>
                </a:solidFill>
              </a:rPr>
              <a:t>CVD is the most widely used deposition method. </a:t>
            </a:r>
          </a:p>
          <a:p>
            <a:r>
              <a:rPr lang="en-US" sz="2600" dirty="0" smtClean="0">
                <a:solidFill>
                  <a:schemeClr val="accent1"/>
                </a:solidFill>
              </a:rPr>
              <a:t>Films deposited during CVD are a result of the chemical reaction </a:t>
            </a:r>
          </a:p>
          <a:p>
            <a:pPr marL="662940" lvl="1" indent="-342900"/>
            <a:r>
              <a:rPr lang="en-US" sz="2300" dirty="0" smtClean="0">
                <a:solidFill>
                  <a:schemeClr val="accent1"/>
                </a:solidFill>
              </a:rPr>
              <a:t>between the reactive gas(</a:t>
            </a:r>
            <a:r>
              <a:rPr lang="en-US" sz="2300" dirty="0" err="1" smtClean="0">
                <a:solidFill>
                  <a:schemeClr val="accent1"/>
                </a:solidFill>
              </a:rPr>
              <a:t>es</a:t>
            </a:r>
            <a:r>
              <a:rPr lang="en-US" sz="2300" dirty="0" smtClean="0">
                <a:solidFill>
                  <a:schemeClr val="accent1"/>
                </a:solidFill>
              </a:rPr>
              <a:t>) and </a:t>
            </a:r>
          </a:p>
          <a:p>
            <a:pPr marL="662940" lvl="1" indent="-342900"/>
            <a:r>
              <a:rPr lang="en-US" sz="2300" dirty="0" smtClean="0">
                <a:solidFill>
                  <a:schemeClr val="accent1"/>
                </a:solidFill>
              </a:rPr>
              <a:t>between the reactive gases and the atoms of the substrate surface. </a:t>
            </a:r>
          </a:p>
          <a:p>
            <a:pPr marL="0" indent="0">
              <a:buNone/>
            </a:pPr>
            <a:endParaRPr lang="en-US" sz="2600" dirty="0" smtClean="0">
              <a:solidFill>
                <a:schemeClr val="accent1"/>
              </a:solidFill>
            </a:endParaRPr>
          </a:p>
          <a:p>
            <a:endParaRPr lang="en-US" sz="2600" dirty="0">
              <a:solidFill>
                <a:schemeClr val="accent1"/>
              </a:solidFill>
            </a:endParaRP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CVD_Furnace_ppt.jpg"/>
          <p:cNvPicPr>
            <a:picLocks noChangeAspect="1"/>
          </p:cNvPicPr>
          <p:nvPr/>
        </p:nvPicPr>
        <p:blipFill>
          <a:blip r:embed="rId3"/>
          <a:stretch>
            <a:fillRect/>
          </a:stretch>
        </p:blipFill>
        <p:spPr>
          <a:xfrm>
            <a:off x="3574265" y="1585632"/>
            <a:ext cx="5445349" cy="3147733"/>
          </a:xfrm>
          <a:prstGeom prst="rect">
            <a:avLst/>
          </a:prstGeom>
        </p:spPr>
      </p:pic>
      <p:sp>
        <p:nvSpPr>
          <p:cNvPr id="2" name="Title 1"/>
          <p:cNvSpPr>
            <a:spLocks noGrp="1"/>
          </p:cNvSpPr>
          <p:nvPr>
            <p:ph type="title"/>
          </p:nvPr>
        </p:nvSpPr>
        <p:spPr/>
        <p:txBody>
          <a:bodyPr/>
          <a:lstStyle/>
          <a:p>
            <a:r>
              <a:rPr lang="en-US" dirty="0" smtClean="0"/>
              <a:t>CVD Process</a:t>
            </a:r>
            <a:endParaRPr lang="en-US" dirty="0"/>
          </a:p>
        </p:txBody>
      </p:sp>
      <p:sp>
        <p:nvSpPr>
          <p:cNvPr id="3" name="Content Placeholder 2"/>
          <p:cNvSpPr>
            <a:spLocks noGrp="1"/>
          </p:cNvSpPr>
          <p:nvPr>
            <p:ph sz="quarter" idx="1"/>
          </p:nvPr>
        </p:nvSpPr>
        <p:spPr>
          <a:xfrm>
            <a:off x="558860" y="4760260"/>
            <a:ext cx="8101046" cy="1949823"/>
          </a:xfrm>
        </p:spPr>
        <p:txBody>
          <a:bodyPr>
            <a:normAutofit/>
          </a:bodyPr>
          <a:lstStyle/>
          <a:p>
            <a:pPr marL="508000" lvl="1" indent="-508000">
              <a:buSzPct val="100000"/>
              <a:buFont typeface="Wingdings" pitchFamily="2" charset="2"/>
              <a:buChar char="v"/>
            </a:pPr>
            <a:r>
              <a:rPr lang="en-US" sz="2000" dirty="0" smtClean="0">
                <a:solidFill>
                  <a:schemeClr val="accent1"/>
                </a:solidFill>
              </a:rPr>
              <a:t>Gas molecules chemically react with each other or with the substrate forming a solid thin film on the wafer surface. </a:t>
            </a:r>
          </a:p>
          <a:p>
            <a:pPr marL="508000" lvl="1" indent="-508000">
              <a:buSzPct val="100000"/>
              <a:buFont typeface="Wingdings" pitchFamily="2" charset="2"/>
              <a:buChar char="v"/>
            </a:pPr>
            <a:r>
              <a:rPr lang="en-US" sz="2000" dirty="0" smtClean="0">
                <a:solidFill>
                  <a:schemeClr val="accent1"/>
                </a:solidFill>
              </a:rPr>
              <a:t>Gaseous by-products produced by the chemical reaction are removed from the chamber. </a:t>
            </a:r>
          </a:p>
        </p:txBody>
      </p:sp>
      <p:sp>
        <p:nvSpPr>
          <p:cNvPr id="10" name="Rectangle 9"/>
          <p:cNvSpPr/>
          <p:nvPr/>
        </p:nvSpPr>
        <p:spPr>
          <a:xfrm>
            <a:off x="564777" y="1637436"/>
            <a:ext cx="3550023" cy="3093154"/>
          </a:xfrm>
          <a:prstGeom prst="rect">
            <a:avLst/>
          </a:prstGeom>
        </p:spPr>
        <p:txBody>
          <a:bodyPr wrap="square">
            <a:spAutoFit/>
          </a:bodyPr>
          <a:lstStyle/>
          <a:p>
            <a:pPr marL="508000" lvl="1" indent="-508000">
              <a:spcAft>
                <a:spcPts val="600"/>
              </a:spcAft>
              <a:buFont typeface="Wingdings" pitchFamily="2" charset="2"/>
              <a:buChar char="v"/>
            </a:pPr>
            <a:r>
              <a:rPr lang="en-US" sz="2000" dirty="0" smtClean="0">
                <a:solidFill>
                  <a:schemeClr val="accent1"/>
                </a:solidFill>
                <a:latin typeface="Arial" pitchFamily="34" charset="0"/>
                <a:cs typeface="Arial" pitchFamily="34" charset="0"/>
              </a:rPr>
              <a:t>Substrate is placed inside reactor </a:t>
            </a:r>
          </a:p>
          <a:p>
            <a:pPr marL="508000" lvl="1" indent="-508000">
              <a:spcAft>
                <a:spcPts val="600"/>
              </a:spcAft>
              <a:buFont typeface="Wingdings" pitchFamily="2" charset="2"/>
              <a:buChar char="v"/>
            </a:pPr>
            <a:r>
              <a:rPr lang="en-US" sz="2000" dirty="0" smtClean="0">
                <a:solidFill>
                  <a:schemeClr val="accent1"/>
                </a:solidFill>
                <a:latin typeface="Arial" pitchFamily="34" charset="0"/>
                <a:cs typeface="Arial" pitchFamily="34" charset="0"/>
              </a:rPr>
              <a:t>Chamber pressure is set to process pressure.</a:t>
            </a:r>
          </a:p>
          <a:p>
            <a:pPr marL="508000" lvl="1" indent="-508000">
              <a:spcAft>
                <a:spcPts val="600"/>
              </a:spcAft>
              <a:buFont typeface="Wingdings" pitchFamily="2" charset="2"/>
              <a:buChar char="v"/>
            </a:pPr>
            <a:r>
              <a:rPr lang="en-US" sz="2000" dirty="0" smtClean="0">
                <a:solidFill>
                  <a:schemeClr val="accent1"/>
                </a:solidFill>
                <a:latin typeface="Arial" pitchFamily="34" charset="0"/>
                <a:cs typeface="Arial" pitchFamily="34" charset="0"/>
              </a:rPr>
              <a:t>Heat is applied (to substrate or entire chamber)</a:t>
            </a:r>
          </a:p>
          <a:p>
            <a:pPr marL="508000" lvl="1" indent="-508000">
              <a:spcAft>
                <a:spcPts val="600"/>
              </a:spcAft>
              <a:buFont typeface="Wingdings" pitchFamily="2" charset="2"/>
              <a:buChar char="v"/>
            </a:pPr>
            <a:r>
              <a:rPr lang="en-US" sz="2000" dirty="0" smtClean="0">
                <a:solidFill>
                  <a:schemeClr val="accent1"/>
                </a:solidFill>
                <a:latin typeface="Arial" pitchFamily="34" charset="0"/>
                <a:cs typeface="Arial" pitchFamily="34" charset="0"/>
              </a:rPr>
              <a:t>Select (reactants) gases are introduced. </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Wheatstone Bridge Fabrication</a:t>
            </a:r>
            <a:endParaRPr lang="en-US" dirty="0"/>
          </a:p>
        </p:txBody>
      </p:sp>
      <p:sp>
        <p:nvSpPr>
          <p:cNvPr id="3" name="Content Placeholder 2"/>
          <p:cNvSpPr>
            <a:spLocks noGrp="1"/>
          </p:cNvSpPr>
          <p:nvPr>
            <p:ph sz="quarter" idx="1"/>
          </p:nvPr>
        </p:nvSpPr>
        <p:spPr/>
        <p:txBody>
          <a:bodyPr/>
          <a:lstStyle/>
          <a:p>
            <a:pPr>
              <a:buNone/>
            </a:pPr>
            <a:r>
              <a:rPr lang="en-US" dirty="0" smtClean="0"/>
              <a:t>Fabrication of the Wheatstone bridge sensing circuit requires photolithography and metal deposition.</a:t>
            </a:r>
          </a:p>
          <a:p>
            <a:pPr>
              <a:buNone/>
            </a:pPr>
            <a:r>
              <a:rPr lang="en-US" dirty="0" smtClean="0"/>
              <a:t>The MTTC process uses metal evaporation to deposit the chrome and gold layers for the sensing circuit.</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Photolithography – 3 Step process</a:t>
            </a:r>
            <a:endParaRPr lang="en-US" dirty="0"/>
          </a:p>
        </p:txBody>
      </p:sp>
      <p:sp>
        <p:nvSpPr>
          <p:cNvPr id="8" name="Content Placeholder 7"/>
          <p:cNvSpPr>
            <a:spLocks noGrp="1"/>
          </p:cNvSpPr>
          <p:nvPr>
            <p:ph sz="quarter" idx="1"/>
          </p:nvPr>
        </p:nvSpPr>
        <p:spPr>
          <a:xfrm>
            <a:off x="612648" y="1600200"/>
            <a:ext cx="8153400" cy="2346960"/>
          </a:xfrm>
        </p:spPr>
        <p:txBody>
          <a:bodyPr/>
          <a:lstStyle/>
          <a:p>
            <a:pPr marL="508000" lvl="1" indent="-508000" fontAlgn="auto">
              <a:spcBef>
                <a:spcPts val="0"/>
              </a:spcBef>
              <a:spcAft>
                <a:spcPts val="0"/>
              </a:spcAft>
              <a:buFont typeface="Wingdings" pitchFamily="2" charset="2"/>
              <a:buChar char="v"/>
              <a:defRPr/>
            </a:pPr>
            <a:r>
              <a:rPr lang="en-US" sz="2200" dirty="0" smtClean="0">
                <a:latin typeface="Arial"/>
              </a:rPr>
              <a:t>Coat - A photosensitive material (photoresist or resist) is applied to the substrate surface.</a:t>
            </a:r>
          </a:p>
          <a:p>
            <a:pPr marL="508000" lvl="1" indent="-508000" fontAlgn="auto">
              <a:spcBef>
                <a:spcPts val="0"/>
              </a:spcBef>
              <a:spcAft>
                <a:spcPts val="0"/>
              </a:spcAft>
              <a:buFont typeface="Wingdings" pitchFamily="2" charset="2"/>
              <a:buChar char="v"/>
              <a:defRPr/>
            </a:pPr>
            <a:r>
              <a:rPr lang="en-US" sz="2200" dirty="0" smtClean="0">
                <a:latin typeface="Arial"/>
              </a:rPr>
              <a:t>Expose - The photoresist is exposed using a light source, such as Deep UV (ultraviolet), Near UV or x-ray.</a:t>
            </a:r>
          </a:p>
          <a:p>
            <a:pPr marL="508000" lvl="1" indent="-508000" fontAlgn="auto">
              <a:spcBef>
                <a:spcPts val="0"/>
              </a:spcBef>
              <a:spcAft>
                <a:spcPts val="0"/>
              </a:spcAft>
              <a:buFont typeface="Wingdings" pitchFamily="2" charset="2"/>
              <a:buChar char="v"/>
              <a:defRPr/>
            </a:pPr>
            <a:r>
              <a:rPr lang="en-US" sz="2200" dirty="0" smtClean="0">
                <a:latin typeface="Arial"/>
              </a:rPr>
              <a:t>Develop - The exposed photoresist is dissolved with a chemical developer.</a:t>
            </a:r>
          </a:p>
          <a:p>
            <a:pPr>
              <a:buNone/>
            </a:pPr>
            <a:endParaRPr lang="en-US" dirty="0"/>
          </a:p>
        </p:txBody>
      </p:sp>
      <p:pic>
        <p:nvPicPr>
          <p:cNvPr id="9" name="Picture 8" descr="Photo_Steps_hor9_22.tif"/>
          <p:cNvPicPr>
            <a:picLocks noChangeAspect="1"/>
          </p:cNvPicPr>
          <p:nvPr>
            <p:custDataLst>
              <p:tags r:id="rId1"/>
            </p:custDataLst>
          </p:nvPr>
        </p:nvPicPr>
        <p:blipFill>
          <a:blip r:embed="rId4"/>
          <a:srcRect/>
          <a:stretch>
            <a:fillRect/>
          </a:stretch>
        </p:blipFill>
        <p:spPr bwMode="auto">
          <a:xfrm>
            <a:off x="677863" y="3963988"/>
            <a:ext cx="8027987" cy="216376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Metal Deposition - Evaporation Process</a:t>
            </a:r>
            <a:endParaRPr lang="en-US" dirty="0"/>
          </a:p>
        </p:txBody>
      </p:sp>
      <p:sp>
        <p:nvSpPr>
          <p:cNvPr id="3" name="Content Placeholder 2"/>
          <p:cNvSpPr>
            <a:spLocks noGrp="1"/>
          </p:cNvSpPr>
          <p:nvPr>
            <p:ph sz="quarter" idx="1"/>
          </p:nvPr>
        </p:nvSpPr>
        <p:spPr>
          <a:xfrm>
            <a:off x="612648" y="1600200"/>
            <a:ext cx="4268634" cy="4948518"/>
          </a:xfrm>
        </p:spPr>
        <p:txBody>
          <a:bodyPr>
            <a:normAutofit fontScale="62500" lnSpcReduction="20000"/>
          </a:bodyPr>
          <a:lstStyle/>
          <a:p>
            <a:pPr marL="342900" indent="-342900">
              <a:lnSpc>
                <a:spcPct val="120000"/>
              </a:lnSpc>
            </a:pPr>
            <a:r>
              <a:rPr lang="en-US" sz="3200" dirty="0" smtClean="0">
                <a:solidFill>
                  <a:schemeClr val="accent1"/>
                </a:solidFill>
              </a:rPr>
              <a:t>A thin layer of chrome followed by gold is evaporated onto the wafer.</a:t>
            </a:r>
          </a:p>
          <a:p>
            <a:pPr marL="342900" indent="-342900">
              <a:lnSpc>
                <a:spcPct val="120000"/>
              </a:lnSpc>
            </a:pPr>
            <a:r>
              <a:rPr lang="en-US" sz="3200" dirty="0" smtClean="0">
                <a:solidFill>
                  <a:schemeClr val="accent1"/>
                </a:solidFill>
              </a:rPr>
              <a:t>Chamber is evacuated to process pressure.</a:t>
            </a:r>
          </a:p>
          <a:p>
            <a:pPr marL="342900" indent="-342900">
              <a:lnSpc>
                <a:spcPct val="120000"/>
              </a:lnSpc>
            </a:pPr>
            <a:r>
              <a:rPr lang="en-US" sz="3200" dirty="0" smtClean="0">
                <a:solidFill>
                  <a:schemeClr val="accent1"/>
                </a:solidFill>
              </a:rPr>
              <a:t>Source material is heated to its vaporization temperature.</a:t>
            </a:r>
          </a:p>
          <a:p>
            <a:pPr marL="342900" indent="-342900">
              <a:lnSpc>
                <a:spcPct val="120000"/>
              </a:lnSpc>
            </a:pPr>
            <a:r>
              <a:rPr lang="en-US" sz="3200" dirty="0" smtClean="0">
                <a:solidFill>
                  <a:schemeClr val="accent1"/>
                </a:solidFill>
              </a:rPr>
              <a:t>Source molecules and atoms travel to the wafers.  Vacuum allows travel with minimal collisions.  </a:t>
            </a:r>
          </a:p>
          <a:p>
            <a:pPr marL="342900" indent="-342900">
              <a:lnSpc>
                <a:spcPct val="120000"/>
              </a:lnSpc>
            </a:pPr>
            <a:r>
              <a:rPr lang="en-US" sz="3200" dirty="0" smtClean="0">
                <a:solidFill>
                  <a:schemeClr val="accent1"/>
                </a:solidFill>
              </a:rPr>
              <a:t>Molecules and atoms condense on all surfaces including the wafers.</a:t>
            </a:r>
          </a:p>
          <a:p>
            <a:endParaRPr lang="en-US" dirty="0">
              <a:solidFill>
                <a:schemeClr val="accent1"/>
              </a:solidFill>
            </a:endParaRPr>
          </a:p>
        </p:txBody>
      </p:sp>
      <p:pic>
        <p:nvPicPr>
          <p:cNvPr id="6" name="Picture 5" descr="Evaporator-sys4_10_ppt.jpg"/>
          <p:cNvPicPr>
            <a:picLocks noChangeAspect="1"/>
          </p:cNvPicPr>
          <p:nvPr/>
        </p:nvPicPr>
        <p:blipFill>
          <a:blip r:embed="rId3"/>
          <a:stretch>
            <a:fillRect/>
          </a:stretch>
        </p:blipFill>
        <p:spPr>
          <a:xfrm>
            <a:off x="5459441" y="1694329"/>
            <a:ext cx="3227360" cy="449499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Bulk Micromachining</a:t>
            </a:r>
            <a:endParaRPr lang="en-US" dirty="0"/>
          </a:p>
        </p:txBody>
      </p:sp>
      <p:sp>
        <p:nvSpPr>
          <p:cNvPr id="4" name="Content Placeholder 3"/>
          <p:cNvSpPr>
            <a:spLocks noGrp="1"/>
          </p:cNvSpPr>
          <p:nvPr>
            <p:ph sz="quarter" idx="1"/>
          </p:nvPr>
        </p:nvSpPr>
        <p:spPr>
          <a:xfrm>
            <a:off x="612775" y="1600200"/>
            <a:ext cx="3760788" cy="4770438"/>
          </a:xfrm>
        </p:spPr>
        <p:txBody>
          <a:bodyPr>
            <a:normAutofit fontScale="85000" lnSpcReduction="10000"/>
          </a:bodyPr>
          <a:lstStyle/>
          <a:p>
            <a:pPr marL="274320" indent="-274320" eaLnBrk="1" fontAlgn="auto" hangingPunct="1">
              <a:spcAft>
                <a:spcPts val="0"/>
              </a:spcAft>
              <a:buSzPct val="100000"/>
              <a:defRPr/>
            </a:pPr>
            <a:r>
              <a:rPr lang="en-US" sz="2400" dirty="0" smtClean="0"/>
              <a:t>Bulk micromachining defines structures by selectively etching inside a substrate,  usually by removing the “bulk” of a material.</a:t>
            </a:r>
          </a:p>
          <a:p>
            <a:pPr marL="274320" indent="-274320" eaLnBrk="1" fontAlgn="auto" hangingPunct="1">
              <a:spcAft>
                <a:spcPts val="0"/>
              </a:spcAft>
              <a:buSzPct val="100000"/>
              <a:defRPr/>
            </a:pPr>
            <a:r>
              <a:rPr lang="en-US" sz="2400" dirty="0" smtClean="0"/>
              <a:t>This is a subtractive process.</a:t>
            </a:r>
          </a:p>
          <a:p>
            <a:pPr marL="274320" indent="-274320" eaLnBrk="1" fontAlgn="auto" hangingPunct="1">
              <a:spcAft>
                <a:spcPts val="0"/>
              </a:spcAft>
              <a:buSzPct val="100000"/>
              <a:defRPr/>
            </a:pPr>
            <a:r>
              <a:rPr lang="en-US" sz="2400" dirty="0" smtClean="0">
                <a:ea typeface="Times New Roman" pitchFamily="18" charset="0"/>
              </a:rPr>
              <a:t>E</a:t>
            </a:r>
            <a:r>
              <a:rPr lang="en-US" sz="2400" dirty="0" smtClean="0">
                <a:ea typeface="Times New Roman" pitchFamily="18" charset="0"/>
              </a:rPr>
              <a:t>xample:  </a:t>
            </a:r>
            <a:r>
              <a:rPr lang="en-US" sz="2400" dirty="0">
                <a:ea typeface="Times New Roman" pitchFamily="18" charset="0"/>
              </a:rPr>
              <a:t>C</a:t>
            </a:r>
            <a:r>
              <a:rPr lang="en-US" sz="2400" dirty="0" smtClean="0">
                <a:ea typeface="Times New Roman" pitchFamily="18" charset="0"/>
              </a:rPr>
              <a:t>liff </a:t>
            </a:r>
            <a:r>
              <a:rPr lang="en-US" sz="2400" dirty="0" smtClean="0">
                <a:ea typeface="Times New Roman" pitchFamily="18" charset="0"/>
              </a:rPr>
              <a:t>dwellings at Mesa </a:t>
            </a:r>
            <a:r>
              <a:rPr lang="en-US" sz="2400" dirty="0" smtClean="0">
                <a:ea typeface="Times New Roman" pitchFamily="18" charset="0"/>
              </a:rPr>
              <a:t>Verde, Colorado, were “bulked etched” below </a:t>
            </a:r>
            <a:r>
              <a:rPr lang="en-US" sz="2400" dirty="0" smtClean="0">
                <a:ea typeface="Times New Roman" pitchFamily="18" charset="0"/>
              </a:rPr>
              <a:t>the surface of the flat topped </a:t>
            </a:r>
            <a:r>
              <a:rPr lang="en-US" sz="2400" dirty="0" smtClean="0">
                <a:ea typeface="Times New Roman" pitchFamily="18" charset="0"/>
              </a:rPr>
              <a:t>mesa by man and nature.</a:t>
            </a:r>
          </a:p>
          <a:p>
            <a:pPr marL="274320" indent="-274320" eaLnBrk="1" fontAlgn="auto" hangingPunct="1">
              <a:spcAft>
                <a:spcPts val="0"/>
              </a:spcAft>
              <a:buSzPct val="100000"/>
              <a:defRPr/>
            </a:pPr>
            <a:r>
              <a:rPr lang="en-US" sz="2400" dirty="0" smtClean="0">
                <a:ea typeface="Times New Roman" pitchFamily="18" charset="0"/>
              </a:rPr>
              <a:t>The </a:t>
            </a:r>
            <a:r>
              <a:rPr lang="en-US" sz="2400" dirty="0" smtClean="0">
                <a:ea typeface="Times New Roman" pitchFamily="18" charset="0"/>
              </a:rPr>
              <a:t>chamber of the pressure sensor is formed in the same manner.</a:t>
            </a:r>
            <a:endParaRPr lang="en-US" sz="2400" dirty="0" smtClean="0"/>
          </a:p>
        </p:txBody>
      </p:sp>
      <p:pic>
        <p:nvPicPr>
          <p:cNvPr id="5" name="Picture 4" descr="Mesa Verde.jpg"/>
          <p:cNvPicPr>
            <a:picLocks noChangeAspect="1"/>
          </p:cNvPicPr>
          <p:nvPr/>
        </p:nvPicPr>
        <p:blipFill>
          <a:blip r:embed="rId3"/>
          <a:srcRect l="17368" r="16541" b="13684"/>
          <a:stretch>
            <a:fillRect/>
          </a:stretch>
        </p:blipFill>
        <p:spPr>
          <a:xfrm>
            <a:off x="4479925" y="1616075"/>
            <a:ext cx="4465638" cy="4373563"/>
          </a:xfrm>
          <a:prstGeom prst="rect">
            <a:avLst/>
          </a:prstGeom>
          <a:ln>
            <a:noFill/>
          </a:ln>
          <a:effectLst>
            <a:outerShdw blurRad="292100" dist="139700" dir="2700000" algn="tl" rotWithShape="0">
              <a:srgbClr val="333333">
                <a:alpha val="65000"/>
              </a:srgbClr>
            </a:outerShdw>
          </a:effectLst>
        </p:spPr>
      </p:pic>
      <p:sp>
        <p:nvSpPr>
          <p:cNvPr id="11269" name="TextBox 5"/>
          <p:cNvSpPr txBox="1">
            <a:spLocks noChangeArrowheads="1"/>
          </p:cNvSpPr>
          <p:nvPr/>
        </p:nvSpPr>
        <p:spPr bwMode="auto">
          <a:xfrm>
            <a:off x="5897563" y="6110288"/>
            <a:ext cx="3159125" cy="277812"/>
          </a:xfrm>
          <a:prstGeom prst="rect">
            <a:avLst/>
          </a:prstGeom>
          <a:noFill/>
          <a:ln w="9525">
            <a:noFill/>
            <a:miter lim="800000"/>
            <a:headEnd/>
            <a:tailEnd/>
          </a:ln>
        </p:spPr>
        <p:txBody>
          <a:bodyPr wrap="none">
            <a:spAutoFit/>
          </a:bodyPr>
          <a:lstStyle/>
          <a:p>
            <a:r>
              <a:rPr lang="en-US" sz="1200" i="1">
                <a:latin typeface="Gill Sans MT" pitchFamily="34" charset="0"/>
              </a:rPr>
              <a:t>[Image printed with permission from Barb Lopez]</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Bulk Etch – Reference Chamber</a:t>
            </a:r>
            <a:endParaRPr lang="en-US" dirty="0"/>
          </a:p>
        </p:txBody>
      </p:sp>
      <p:sp>
        <p:nvSpPr>
          <p:cNvPr id="12291" name="Content Placeholder 3"/>
          <p:cNvSpPr>
            <a:spLocks noGrp="1"/>
          </p:cNvSpPr>
          <p:nvPr>
            <p:ph sz="quarter" idx="1"/>
          </p:nvPr>
        </p:nvSpPr>
        <p:spPr>
          <a:xfrm>
            <a:off x="612775" y="1600200"/>
            <a:ext cx="3997325" cy="4770438"/>
          </a:xfrm>
        </p:spPr>
        <p:txBody>
          <a:bodyPr/>
          <a:lstStyle/>
          <a:p>
            <a:pPr marL="273050" indent="-273050" eaLnBrk="1" hangingPunct="1">
              <a:buSzPct val="100000"/>
            </a:pPr>
            <a:r>
              <a:rPr lang="en-US" sz="2000" dirty="0"/>
              <a:t>S</a:t>
            </a:r>
            <a:r>
              <a:rPr lang="en-US" sz="2000" dirty="0" smtClean="0"/>
              <a:t>ilicon </a:t>
            </a:r>
            <a:r>
              <a:rPr lang="en-US" sz="2000" dirty="0" smtClean="0"/>
              <a:t>in the wafer substrate is selectively removed using anisotropic chemistries.</a:t>
            </a:r>
          </a:p>
          <a:p>
            <a:pPr marL="273050" indent="-273050" eaLnBrk="1" hangingPunct="1">
              <a:buSzPct val="100000"/>
            </a:pPr>
            <a:r>
              <a:rPr lang="en-US" sz="2000" dirty="0" smtClean="0">
                <a:cs typeface="Times New Roman" pitchFamily="18" charset="0"/>
              </a:rPr>
              <a:t>The silicon removed is directly beneath the WB sensing circuit.</a:t>
            </a:r>
          </a:p>
          <a:p>
            <a:pPr marL="273050" indent="-273050" eaLnBrk="1" hangingPunct="1">
              <a:buSzPct val="100000"/>
            </a:pPr>
            <a:r>
              <a:rPr lang="en-US" sz="2000" dirty="0" smtClean="0">
                <a:cs typeface="Times New Roman" pitchFamily="18" charset="0"/>
              </a:rPr>
              <a:t>This process allows our </a:t>
            </a:r>
            <a:r>
              <a:rPr lang="en-US" sz="2000" dirty="0" err="1" smtClean="0">
                <a:cs typeface="Times New Roman" pitchFamily="18" charset="0"/>
              </a:rPr>
              <a:t>piezoresistive</a:t>
            </a:r>
            <a:r>
              <a:rPr lang="en-US" sz="2000" dirty="0" smtClean="0">
                <a:cs typeface="Times New Roman" pitchFamily="18" charset="0"/>
              </a:rPr>
              <a:t> pressure sensors to be manufactured in high volume. </a:t>
            </a:r>
            <a:endParaRPr lang="en-US" sz="2000" dirty="0" smtClean="0"/>
          </a:p>
        </p:txBody>
      </p:sp>
      <p:sp>
        <p:nvSpPr>
          <p:cNvPr id="12292" name="TextBox 6"/>
          <p:cNvSpPr txBox="1">
            <a:spLocks noChangeArrowheads="1"/>
          </p:cNvSpPr>
          <p:nvPr/>
        </p:nvSpPr>
        <p:spPr bwMode="auto">
          <a:xfrm>
            <a:off x="5455920" y="1705610"/>
            <a:ext cx="2956560" cy="1477328"/>
          </a:xfrm>
          <a:prstGeom prst="rect">
            <a:avLst/>
          </a:prstGeom>
          <a:noFill/>
          <a:ln w="9525">
            <a:noFill/>
            <a:miter lim="800000"/>
            <a:headEnd/>
            <a:tailEnd/>
          </a:ln>
        </p:spPr>
        <p:txBody>
          <a:bodyPr wrap="square">
            <a:spAutoFit/>
          </a:bodyPr>
          <a:lstStyle/>
          <a:p>
            <a:pPr algn="ctr"/>
            <a:r>
              <a:rPr lang="en-US" b="1" i="1" dirty="0" smtClean="0">
                <a:latin typeface="Gill Sans MT" pitchFamily="34" charset="0"/>
              </a:rPr>
              <a:t>Front side and Backside </a:t>
            </a:r>
            <a:r>
              <a:rPr lang="en-US" b="1" i="1" dirty="0">
                <a:latin typeface="Gill Sans MT" pitchFamily="34" charset="0"/>
              </a:rPr>
              <a:t>of </a:t>
            </a:r>
            <a:endParaRPr lang="en-US" b="1" i="1" dirty="0" smtClean="0">
              <a:latin typeface="Gill Sans MT" pitchFamily="34" charset="0"/>
            </a:endParaRPr>
          </a:p>
          <a:p>
            <a:pPr algn="ctr"/>
            <a:r>
              <a:rPr lang="en-US" b="1" i="1" dirty="0" smtClean="0">
                <a:latin typeface="Gill Sans MT" pitchFamily="34" charset="0"/>
              </a:rPr>
              <a:t>MTTC </a:t>
            </a:r>
            <a:r>
              <a:rPr lang="en-US" b="1" i="1" dirty="0">
                <a:latin typeface="Gill Sans MT" pitchFamily="34" charset="0"/>
              </a:rPr>
              <a:t>Pressure </a:t>
            </a:r>
            <a:r>
              <a:rPr lang="en-US" b="1" i="1" dirty="0" smtClean="0">
                <a:latin typeface="Gill Sans MT" pitchFamily="34" charset="0"/>
              </a:rPr>
              <a:t>Sensor</a:t>
            </a:r>
          </a:p>
          <a:p>
            <a:pPr algn="ctr"/>
            <a:r>
              <a:rPr lang="en-US" b="1" i="1" dirty="0" smtClean="0"/>
              <a:t>[Images courtesy of MTTC/UNM]</a:t>
            </a:r>
            <a:endParaRPr lang="en-US" b="1" dirty="0" smtClean="0"/>
          </a:p>
          <a:p>
            <a:pPr algn="ctr"/>
            <a:endParaRPr lang="en-US" b="1" i="1" dirty="0">
              <a:latin typeface="Gill Sans MT" pitchFamily="34" charset="0"/>
            </a:endParaRPr>
          </a:p>
        </p:txBody>
      </p:sp>
      <p:sp>
        <p:nvSpPr>
          <p:cNvPr id="4"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pic>
        <p:nvPicPr>
          <p:cNvPr id="13" name="Picture 12" descr="Step10back"/>
          <p:cNvPicPr/>
          <p:nvPr/>
        </p:nvPicPr>
        <p:blipFill>
          <a:blip r:embed="rId3"/>
          <a:srcRect l="51508"/>
          <a:stretch>
            <a:fillRect/>
          </a:stretch>
        </p:blipFill>
        <p:spPr bwMode="auto">
          <a:xfrm>
            <a:off x="6588729" y="3728777"/>
            <a:ext cx="1990725" cy="2000250"/>
          </a:xfrm>
          <a:prstGeom prst="rect">
            <a:avLst/>
          </a:prstGeom>
          <a:ln>
            <a:noFill/>
          </a:ln>
          <a:effectLst>
            <a:outerShdw blurRad="292100" dist="139700" dir="2700000" algn="tl" rotWithShape="0">
              <a:srgbClr val="333333">
                <a:alpha val="65000"/>
              </a:srgbClr>
            </a:outerShdw>
          </a:effectLst>
        </p:spPr>
      </p:pic>
      <p:pic>
        <p:nvPicPr>
          <p:cNvPr id="14" name="Picture 13" descr="Step10front"/>
          <p:cNvPicPr/>
          <p:nvPr/>
        </p:nvPicPr>
        <p:blipFill>
          <a:blip r:embed="rId4"/>
          <a:srcRect l="51972"/>
          <a:stretch>
            <a:fillRect/>
          </a:stretch>
        </p:blipFill>
        <p:spPr bwMode="auto">
          <a:xfrm>
            <a:off x="5132709" y="3248025"/>
            <a:ext cx="1971675" cy="200977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775" y="228600"/>
            <a:ext cx="8153400" cy="990600"/>
          </a:xfrm>
        </p:spPr>
        <p:txBody>
          <a:bodyPr/>
          <a:lstStyle/>
          <a:p>
            <a:pPr eaLnBrk="1" fontAlgn="auto" hangingPunct="1">
              <a:spcAft>
                <a:spcPts val="0"/>
              </a:spcAft>
              <a:defRPr/>
            </a:pPr>
            <a:r>
              <a:rPr lang="en-US" dirty="0" smtClean="0"/>
              <a:t>Bulk Micromachining - Backside</a:t>
            </a:r>
            <a:endParaRPr lang="en-US" dirty="0"/>
          </a:p>
        </p:txBody>
      </p:sp>
      <p:sp>
        <p:nvSpPr>
          <p:cNvPr id="13315" name="Content Placeholder 3"/>
          <p:cNvSpPr>
            <a:spLocks noGrp="1"/>
          </p:cNvSpPr>
          <p:nvPr>
            <p:ph sz="quarter" idx="1"/>
          </p:nvPr>
        </p:nvSpPr>
        <p:spPr>
          <a:xfrm>
            <a:off x="612775" y="1600200"/>
            <a:ext cx="3760788" cy="4770438"/>
          </a:xfrm>
        </p:spPr>
        <p:txBody>
          <a:bodyPr>
            <a:normAutofit/>
          </a:bodyPr>
          <a:lstStyle/>
          <a:p>
            <a:pPr marL="0" indent="0" eaLnBrk="1" hangingPunct="1">
              <a:spcBef>
                <a:spcPts val="0"/>
              </a:spcBef>
              <a:spcAft>
                <a:spcPts val="600"/>
              </a:spcAft>
              <a:buNone/>
            </a:pPr>
            <a:r>
              <a:rPr lang="en-US" sz="2000" dirty="0" smtClean="0"/>
              <a:t>Bulk Micromachining involves deposition, photolithography and etch.</a:t>
            </a:r>
          </a:p>
          <a:p>
            <a:pPr marL="457200" indent="-457200">
              <a:spcBef>
                <a:spcPts val="0"/>
              </a:spcBef>
              <a:spcAft>
                <a:spcPts val="600"/>
              </a:spcAft>
            </a:pPr>
            <a:r>
              <a:rPr lang="en-US" sz="2000" dirty="0"/>
              <a:t>S</a:t>
            </a:r>
            <a:r>
              <a:rPr lang="en-US" sz="2000" dirty="0" smtClean="0"/>
              <a:t>ilicon </a:t>
            </a:r>
            <a:r>
              <a:rPr lang="en-US" sz="2000" dirty="0" smtClean="0"/>
              <a:t>nitride film is deposited on the backside of the wafer.</a:t>
            </a:r>
          </a:p>
          <a:p>
            <a:pPr marL="457200" indent="-457200">
              <a:spcBef>
                <a:spcPts val="0"/>
              </a:spcBef>
              <a:spcAft>
                <a:spcPts val="600"/>
              </a:spcAft>
            </a:pPr>
            <a:r>
              <a:rPr lang="en-US" sz="2000" dirty="0"/>
              <a:t>P</a:t>
            </a:r>
            <a:r>
              <a:rPr lang="en-US" sz="2000" dirty="0" smtClean="0"/>
              <a:t>attern </a:t>
            </a:r>
            <a:r>
              <a:rPr lang="en-US" sz="2000" dirty="0" smtClean="0"/>
              <a:t>for the chamber “holes” is created in the silicon nitride using photolithography.</a:t>
            </a:r>
          </a:p>
          <a:p>
            <a:pPr marL="457200" indent="-457200">
              <a:spcBef>
                <a:spcPts val="0"/>
              </a:spcBef>
              <a:spcAft>
                <a:spcPts val="600"/>
              </a:spcAft>
            </a:pPr>
            <a:r>
              <a:rPr lang="en-US" sz="2000" dirty="0" smtClean="0"/>
              <a:t>Bulk etch (wet anisotropic etch) is used to removed the silicon from within the “holes”.</a:t>
            </a:r>
          </a:p>
        </p:txBody>
      </p:sp>
      <p:pic>
        <p:nvPicPr>
          <p:cNvPr id="11" name="Picture 10" descr="Step5Small.jpg"/>
          <p:cNvPicPr>
            <a:picLocks noChangeAspect="1"/>
          </p:cNvPicPr>
          <p:nvPr/>
        </p:nvPicPr>
        <p:blipFill>
          <a:blip r:embed="rId3"/>
          <a:stretch>
            <a:fillRect/>
          </a:stretch>
        </p:blipFill>
        <p:spPr>
          <a:xfrm>
            <a:off x="5217360" y="1739900"/>
            <a:ext cx="3408479" cy="1125220"/>
          </a:xfrm>
          <a:prstGeom prst="rect">
            <a:avLst/>
          </a:prstGeom>
        </p:spPr>
      </p:pic>
      <p:grpSp>
        <p:nvGrpSpPr>
          <p:cNvPr id="12" name="Group 12"/>
          <p:cNvGrpSpPr>
            <a:grpSpLocks/>
          </p:cNvGrpSpPr>
          <p:nvPr/>
        </p:nvGrpSpPr>
        <p:grpSpPr bwMode="auto">
          <a:xfrm>
            <a:off x="4742180" y="3870643"/>
            <a:ext cx="4164013" cy="2759075"/>
            <a:chOff x="4742180" y="3596323"/>
            <a:chExt cx="4164013" cy="2759075"/>
          </a:xfrm>
        </p:grpSpPr>
        <p:pic>
          <p:nvPicPr>
            <p:cNvPr id="13" name="Picture 12" descr="KeyencePS.jpg"/>
            <p:cNvPicPr>
              <a:picLocks noChangeAspect="1"/>
            </p:cNvPicPr>
            <p:nvPr/>
          </p:nvPicPr>
          <p:blipFill>
            <a:blip r:embed="rId4"/>
            <a:srcRect t="20222" r="9667"/>
            <a:stretch>
              <a:fillRect/>
            </a:stretch>
          </p:blipFill>
          <p:spPr>
            <a:xfrm>
              <a:off x="4742180" y="3596323"/>
              <a:ext cx="4164013" cy="2759075"/>
            </a:xfrm>
            <a:prstGeom prst="rect">
              <a:avLst/>
            </a:prstGeom>
            <a:ln>
              <a:noFill/>
            </a:ln>
            <a:effectLst>
              <a:outerShdw blurRad="292100" dist="139700" dir="2700000" algn="tl" rotWithShape="0">
                <a:srgbClr val="333333">
                  <a:alpha val="65000"/>
                </a:srgbClr>
              </a:outerShdw>
            </a:effectLst>
          </p:spPr>
        </p:pic>
        <p:sp>
          <p:nvSpPr>
            <p:cNvPr id="14" name="TextBox 7"/>
            <p:cNvSpPr txBox="1">
              <a:spLocks noChangeArrowheads="1"/>
            </p:cNvSpPr>
            <p:nvPr/>
          </p:nvSpPr>
          <p:spPr bwMode="auto">
            <a:xfrm>
              <a:off x="8001000" y="3916680"/>
              <a:ext cx="723275" cy="369332"/>
            </a:xfrm>
            <a:prstGeom prst="rect">
              <a:avLst/>
            </a:prstGeom>
            <a:noFill/>
            <a:ln w="9525">
              <a:noFill/>
              <a:miter lim="800000"/>
              <a:headEnd/>
              <a:tailEnd/>
            </a:ln>
          </p:spPr>
          <p:txBody>
            <a:bodyPr wrap="none">
              <a:spAutoFit/>
            </a:bodyPr>
            <a:lstStyle/>
            <a:p>
              <a:r>
                <a:rPr lang="en-US" b="1" dirty="0"/>
                <a:t>(100)</a:t>
              </a:r>
            </a:p>
          </p:txBody>
        </p:sp>
        <p:sp>
          <p:nvSpPr>
            <p:cNvPr id="15" name="TextBox 8"/>
            <p:cNvSpPr txBox="1">
              <a:spLocks noChangeArrowheads="1"/>
            </p:cNvSpPr>
            <p:nvPr/>
          </p:nvSpPr>
          <p:spPr bwMode="auto">
            <a:xfrm>
              <a:off x="6537960" y="4053840"/>
              <a:ext cx="697755" cy="369332"/>
            </a:xfrm>
            <a:prstGeom prst="rect">
              <a:avLst/>
            </a:prstGeom>
            <a:noFill/>
            <a:ln w="9525">
              <a:noFill/>
              <a:miter lim="800000"/>
              <a:headEnd/>
              <a:tailEnd/>
            </a:ln>
          </p:spPr>
          <p:txBody>
            <a:bodyPr wrap="none">
              <a:spAutoFit/>
            </a:bodyPr>
            <a:lstStyle/>
            <a:p>
              <a:r>
                <a:rPr lang="en-US" b="1" dirty="0"/>
                <a:t>(111)</a:t>
              </a:r>
            </a:p>
          </p:txBody>
        </p:sp>
        <p:sp>
          <p:nvSpPr>
            <p:cNvPr id="16" name="TextBox 9"/>
            <p:cNvSpPr txBox="1">
              <a:spLocks noChangeArrowheads="1"/>
            </p:cNvSpPr>
            <p:nvPr/>
          </p:nvSpPr>
          <p:spPr bwMode="auto">
            <a:xfrm>
              <a:off x="6061675" y="5273040"/>
              <a:ext cx="1710725" cy="369332"/>
            </a:xfrm>
            <a:prstGeom prst="rect">
              <a:avLst/>
            </a:prstGeom>
            <a:noFill/>
            <a:ln w="9525">
              <a:noFill/>
              <a:miter lim="800000"/>
              <a:headEnd/>
              <a:tailEnd/>
            </a:ln>
          </p:spPr>
          <p:txBody>
            <a:bodyPr wrap="none">
              <a:spAutoFit/>
            </a:bodyPr>
            <a:lstStyle/>
            <a:p>
              <a:r>
                <a:rPr lang="en-US" b="1" dirty="0"/>
                <a:t>Silicon nitride</a:t>
              </a:r>
            </a:p>
          </p:txBody>
        </p:sp>
        <p:cxnSp>
          <p:nvCxnSpPr>
            <p:cNvPr id="17" name="Straight Arrow Connector 16"/>
            <p:cNvCxnSpPr/>
            <p:nvPr/>
          </p:nvCxnSpPr>
          <p:spPr>
            <a:xfrm rot="16200000" flipV="1">
              <a:off x="7033261" y="4900295"/>
              <a:ext cx="487362" cy="3190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18" name="TextBox 6"/>
          <p:cNvSpPr txBox="1">
            <a:spLocks noChangeArrowheads="1"/>
          </p:cNvSpPr>
          <p:nvPr/>
        </p:nvSpPr>
        <p:spPr bwMode="auto">
          <a:xfrm>
            <a:off x="4724401" y="3077210"/>
            <a:ext cx="4130040" cy="584775"/>
          </a:xfrm>
          <a:prstGeom prst="rect">
            <a:avLst/>
          </a:prstGeom>
          <a:noFill/>
          <a:ln w="9525">
            <a:noFill/>
            <a:miter lim="800000"/>
            <a:headEnd/>
            <a:tailEnd/>
          </a:ln>
        </p:spPr>
        <p:txBody>
          <a:bodyPr wrap="square">
            <a:spAutoFit/>
          </a:bodyPr>
          <a:lstStyle/>
          <a:p>
            <a:pPr algn="ctr"/>
            <a:r>
              <a:rPr lang="en-US" sz="1600" i="1" dirty="0">
                <a:latin typeface="Gill Sans MT" pitchFamily="34" charset="0"/>
              </a:rPr>
              <a:t>Backside of MTTC Pressure </a:t>
            </a:r>
            <a:r>
              <a:rPr lang="en-US" sz="1600" i="1" dirty="0" smtClean="0">
                <a:latin typeface="Gill Sans MT" pitchFamily="34" charset="0"/>
              </a:rPr>
              <a:t>Sensor</a:t>
            </a:r>
          </a:p>
          <a:p>
            <a:pPr algn="ctr"/>
            <a:r>
              <a:rPr lang="en-US" sz="1600" i="1" dirty="0" smtClean="0">
                <a:latin typeface="Gill Sans MT" pitchFamily="34" charset="0"/>
              </a:rPr>
              <a:t>before (top) and after (bottom) etch</a:t>
            </a:r>
            <a:endParaRPr lang="en-US" sz="1600" i="1" dirty="0">
              <a:latin typeface="Gill Sans MT" pitchFamily="34" charset="0"/>
            </a:endParaRPr>
          </a:p>
        </p:txBody>
      </p:sp>
      <p:cxnSp>
        <p:nvCxnSpPr>
          <p:cNvPr id="20" name="Straight Arrow Connector 19"/>
          <p:cNvCxnSpPr/>
          <p:nvPr/>
        </p:nvCxnSpPr>
        <p:spPr>
          <a:xfrm flipV="1">
            <a:off x="3947160" y="2606040"/>
            <a:ext cx="1569720" cy="18288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4069080" y="2301240"/>
            <a:ext cx="2514600" cy="1417320"/>
          </a:xfrm>
          <a:prstGeom prst="straightConnector1">
            <a:avLst/>
          </a:prstGeom>
          <a:ln w="28575">
            <a:solidFill>
              <a:srgbClr val="00206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r>
              <a:rPr lang="en-US" dirty="0" smtClean="0"/>
              <a:t>In the model that you build, </a:t>
            </a:r>
          </a:p>
          <a:p>
            <a:pPr marL="514350" indent="-514350">
              <a:buFont typeface="Wingdings" pitchFamily="2" charset="2"/>
              <a:buChar char="v"/>
            </a:pPr>
            <a:r>
              <a:rPr lang="en-US" dirty="0" smtClean="0"/>
              <a:t>a balloon will be used as the membrane, </a:t>
            </a:r>
          </a:p>
          <a:p>
            <a:pPr marL="514350" indent="-514350">
              <a:buFont typeface="Wingdings" pitchFamily="2" charset="2"/>
              <a:buChar char="v"/>
            </a:pPr>
            <a:r>
              <a:rPr lang="en-US" dirty="0" smtClean="0"/>
              <a:t>graphene (graphite) as the WB circuit, and</a:t>
            </a:r>
          </a:p>
          <a:p>
            <a:pPr marL="514350" indent="-514350">
              <a:buFont typeface="Wingdings" pitchFamily="2" charset="2"/>
              <a:buChar char="v"/>
            </a:pPr>
            <a:r>
              <a:rPr lang="en-US" dirty="0" smtClean="0"/>
              <a:t>a sealed paint can as the reference chamber.</a:t>
            </a:r>
            <a:endParaRPr lang="en-US" dirty="0"/>
          </a:p>
        </p:txBody>
      </p:sp>
      <p:sp>
        <p:nvSpPr>
          <p:cNvPr id="3" name="Title 2"/>
          <p:cNvSpPr>
            <a:spLocks noGrp="1"/>
          </p:cNvSpPr>
          <p:nvPr>
            <p:ph type="title"/>
          </p:nvPr>
        </p:nvSpPr>
        <p:spPr/>
        <p:txBody>
          <a:bodyPr/>
          <a:lstStyle/>
          <a:p>
            <a:r>
              <a:rPr lang="en-US" dirty="0" smtClean="0"/>
              <a:t>Modeling a Micro Pressure Sensor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Graphene</a:t>
            </a:r>
            <a:r>
              <a:rPr lang="en-US" dirty="0" smtClean="0"/>
              <a:t>?</a:t>
            </a:r>
            <a:endParaRPr lang="en-US" dirty="0"/>
          </a:p>
        </p:txBody>
      </p:sp>
      <p:sp>
        <p:nvSpPr>
          <p:cNvPr id="3" name="Content Placeholder 2"/>
          <p:cNvSpPr>
            <a:spLocks noGrp="1"/>
          </p:cNvSpPr>
          <p:nvPr>
            <p:ph sz="quarter" idx="1"/>
          </p:nvPr>
        </p:nvSpPr>
        <p:spPr>
          <a:xfrm>
            <a:off x="612648" y="1600200"/>
            <a:ext cx="4636685" cy="4749800"/>
          </a:xfrm>
        </p:spPr>
        <p:txBody>
          <a:bodyPr>
            <a:normAutofit/>
          </a:bodyPr>
          <a:lstStyle/>
          <a:p>
            <a:r>
              <a:rPr lang="en-US" sz="2400" dirty="0" smtClean="0"/>
              <a:t>Gra</a:t>
            </a:r>
            <a:r>
              <a:rPr lang="en-US" sz="2400" dirty="0" smtClean="0"/>
              <a:t>phite is used </a:t>
            </a:r>
            <a:r>
              <a:rPr lang="en-US" sz="2400" dirty="0" smtClean="0"/>
              <a:t>to </a:t>
            </a:r>
            <a:r>
              <a:rPr lang="en-US" sz="2400" dirty="0" smtClean="0"/>
              <a:t>construct the </a:t>
            </a:r>
            <a:r>
              <a:rPr lang="en-US" sz="2400" dirty="0" smtClean="0"/>
              <a:t>WB circuit</a:t>
            </a:r>
            <a:r>
              <a:rPr lang="en-US" sz="2400" dirty="0" smtClean="0"/>
              <a:t>.  </a:t>
            </a:r>
            <a:endParaRPr lang="en-US" sz="2400" dirty="0" smtClean="0"/>
          </a:p>
          <a:p>
            <a:r>
              <a:rPr lang="en-US" sz="2400" dirty="0" smtClean="0"/>
              <a:t>Graphite </a:t>
            </a:r>
            <a:r>
              <a:rPr lang="en-US" sz="2400" dirty="0" smtClean="0"/>
              <a:t>consists of stacks of </a:t>
            </a:r>
            <a:r>
              <a:rPr lang="en-US" sz="2400" dirty="0" err="1" smtClean="0"/>
              <a:t>graphene</a:t>
            </a:r>
            <a:r>
              <a:rPr lang="en-US" sz="2400" dirty="0" smtClean="0"/>
              <a:t> sheets. </a:t>
            </a:r>
            <a:endParaRPr lang="en-US" sz="2400" dirty="0" smtClean="0"/>
          </a:p>
          <a:p>
            <a:r>
              <a:rPr lang="en-US" sz="2400" dirty="0" err="1" smtClean="0"/>
              <a:t>Graphene</a:t>
            </a:r>
            <a:r>
              <a:rPr lang="en-US" sz="2400" dirty="0" smtClean="0"/>
              <a:t> </a:t>
            </a:r>
            <a:r>
              <a:rPr lang="en-US" sz="2400" dirty="0" smtClean="0"/>
              <a:t>is a material formed when carbon atoms arrange in sheets.  </a:t>
            </a:r>
            <a:endParaRPr lang="en-US" sz="2400" dirty="0" smtClean="0"/>
          </a:p>
          <a:p>
            <a:r>
              <a:rPr lang="en-US" sz="2400" dirty="0" err="1" smtClean="0"/>
              <a:t>Graphene</a:t>
            </a:r>
            <a:r>
              <a:rPr lang="en-US" sz="2400" dirty="0" smtClean="0"/>
              <a:t> </a:t>
            </a:r>
            <a:r>
              <a:rPr lang="en-US" sz="2400" dirty="0" smtClean="0"/>
              <a:t>is a one-atom-thick planar sheet of carbon atoms densely packed in a honeycomb crystal lattice </a:t>
            </a:r>
            <a:r>
              <a:rPr lang="en-US" sz="1200" i="1" dirty="0" smtClean="0"/>
              <a:t>(as shown in the graphic </a:t>
            </a:r>
            <a:r>
              <a:rPr lang="en-US" sz="1200" i="1" dirty="0" smtClean="0"/>
              <a:t>right</a:t>
            </a:r>
            <a:r>
              <a:rPr lang="en-US" sz="1200" i="1" dirty="0" smtClean="0"/>
              <a:t>)</a:t>
            </a:r>
            <a:r>
              <a:rPr lang="en-US" sz="1200" dirty="0" smtClean="0"/>
              <a:t>. </a:t>
            </a:r>
            <a:endParaRPr lang="en-US" sz="2400" dirty="0" smtClean="0"/>
          </a:p>
        </p:txBody>
      </p:sp>
      <p:pic>
        <p:nvPicPr>
          <p:cNvPr id="4" name="Picture 3" descr="Graphene_Test2.jpg"/>
          <p:cNvPicPr/>
          <p:nvPr/>
        </p:nvPicPr>
        <p:blipFill>
          <a:blip r:embed="rId3" cstate="print"/>
          <a:stretch>
            <a:fillRect/>
          </a:stretch>
        </p:blipFill>
        <p:spPr>
          <a:xfrm>
            <a:off x="5334000" y="1721395"/>
            <a:ext cx="3622146" cy="270949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a:bodyPr>
          <a:lstStyle/>
          <a:p>
            <a:pPr marL="457200" lvl="0" indent="-457200">
              <a:buFont typeface="Wingdings" pitchFamily="2" charset="2"/>
              <a:buChar char="v"/>
            </a:pPr>
            <a:r>
              <a:rPr lang="en-US" sz="2400" dirty="0" smtClean="0"/>
              <a:t>Demonstrate how a change in length and cross-sectional area affects a material's resistance.</a:t>
            </a:r>
          </a:p>
          <a:p>
            <a:pPr marL="457200" lvl="0" indent="-457200">
              <a:buFont typeface="Wingdings" pitchFamily="2" charset="2"/>
              <a:buChar char="v"/>
            </a:pPr>
            <a:r>
              <a:rPr lang="en-US" sz="2400" dirty="0" smtClean="0"/>
              <a:t>Using your pressure sensor model, demonstrate how pressure affects the resistance and output voltage of the bridge circuit.</a:t>
            </a:r>
          </a:p>
          <a:p>
            <a:endParaRPr lang="en-US" sz="2400" dirty="0"/>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t>
            </a:r>
            <a:r>
              <a:rPr lang="en-US" dirty="0" err="1" smtClean="0"/>
              <a:t>Graphene</a:t>
            </a:r>
            <a:r>
              <a:rPr lang="en-US" dirty="0" smtClean="0"/>
              <a:t>?</a:t>
            </a:r>
            <a:endParaRPr lang="en-US" dirty="0"/>
          </a:p>
        </p:txBody>
      </p:sp>
      <p:sp>
        <p:nvSpPr>
          <p:cNvPr id="3" name="Content Placeholder 2"/>
          <p:cNvSpPr>
            <a:spLocks noGrp="1"/>
          </p:cNvSpPr>
          <p:nvPr>
            <p:ph sz="quarter" idx="1"/>
          </p:nvPr>
        </p:nvSpPr>
        <p:spPr>
          <a:xfrm>
            <a:off x="612648" y="1600200"/>
            <a:ext cx="4782312" cy="1767840"/>
          </a:xfrm>
        </p:spPr>
        <p:txBody>
          <a:bodyPr>
            <a:normAutofit/>
          </a:bodyPr>
          <a:lstStyle/>
          <a:p>
            <a:pPr marL="0" indent="0">
              <a:buNone/>
            </a:pPr>
            <a:r>
              <a:rPr lang="en-US" sz="2400" dirty="0" smtClean="0"/>
              <a:t>Graphene is used as the structural element for fullerenes such as carbon </a:t>
            </a:r>
            <a:r>
              <a:rPr lang="en-US" sz="2400" dirty="0" err="1" smtClean="0"/>
              <a:t>nanotubes</a:t>
            </a:r>
            <a:r>
              <a:rPr lang="en-US" sz="2400" dirty="0" smtClean="0"/>
              <a:t> </a:t>
            </a:r>
            <a:r>
              <a:rPr lang="en-US" sz="1600" i="1" dirty="0" smtClean="0"/>
              <a:t>(graphic)</a:t>
            </a:r>
            <a:r>
              <a:rPr lang="en-US" sz="1600" dirty="0" smtClean="0"/>
              <a:t> </a:t>
            </a:r>
            <a:r>
              <a:rPr lang="en-US" sz="2400" dirty="0" smtClean="0"/>
              <a:t>and </a:t>
            </a:r>
            <a:r>
              <a:rPr lang="en-US" sz="2400" dirty="0" err="1" smtClean="0"/>
              <a:t>buckyballs</a:t>
            </a:r>
            <a:r>
              <a:rPr lang="en-US" sz="2400" dirty="0" smtClean="0"/>
              <a:t>. </a:t>
            </a:r>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endParaRPr lang="en-US" sz="2400" dirty="0" smtClean="0"/>
          </a:p>
          <a:p>
            <a:pPr marL="0" indent="0">
              <a:buNone/>
            </a:pPr>
            <a:endParaRPr lang="en-US" sz="2400" dirty="0"/>
          </a:p>
        </p:txBody>
      </p:sp>
      <p:pic>
        <p:nvPicPr>
          <p:cNvPr id="4" name="Picture 3" descr="Nanotube_Test2.jpg"/>
          <p:cNvPicPr>
            <a:picLocks noChangeAspect="1"/>
          </p:cNvPicPr>
          <p:nvPr/>
        </p:nvPicPr>
        <p:blipFill>
          <a:blip r:embed="rId2"/>
          <a:stretch>
            <a:fillRect/>
          </a:stretch>
        </p:blipFill>
        <p:spPr>
          <a:xfrm>
            <a:off x="5516880" y="1668780"/>
            <a:ext cx="2865120" cy="214884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640081" y="3917692"/>
            <a:ext cx="8016239" cy="2462212"/>
          </a:xfrm>
          <a:prstGeom prst="rect">
            <a:avLst/>
          </a:prstGeom>
          <a:noFill/>
        </p:spPr>
        <p:txBody>
          <a:bodyPr wrap="square" rtlCol="0">
            <a:spAutoFit/>
          </a:bodyPr>
          <a:lstStyle/>
          <a:p>
            <a:pPr marL="342900" indent="-342900">
              <a:buFont typeface="Arial"/>
              <a:buChar char="•"/>
            </a:pPr>
            <a:r>
              <a:rPr lang="en-US" sz="2200" dirty="0" smtClean="0">
                <a:latin typeface="Arial" pitchFamily="34" charset="0"/>
                <a:cs typeface="Arial" pitchFamily="34" charset="0"/>
              </a:rPr>
              <a:t>In this activity</a:t>
            </a:r>
            <a:r>
              <a:rPr lang="en-US" sz="2200" dirty="0" smtClean="0">
                <a:latin typeface="Arial" pitchFamily="34" charset="0"/>
                <a:cs typeface="Arial" pitchFamily="34" charset="0"/>
              </a:rPr>
              <a:t>, the </a:t>
            </a:r>
            <a:r>
              <a:rPr lang="en-US" sz="2200" dirty="0" smtClean="0">
                <a:latin typeface="Arial" pitchFamily="34" charset="0"/>
                <a:cs typeface="Arial" pitchFamily="34" charset="0"/>
              </a:rPr>
              <a:t>mixture of graphite (pencil lead) and rubber cement </a:t>
            </a:r>
            <a:r>
              <a:rPr lang="en-US" sz="2200" dirty="0" smtClean="0">
                <a:latin typeface="Arial" pitchFamily="34" charset="0"/>
                <a:cs typeface="Arial" pitchFamily="34" charset="0"/>
              </a:rPr>
              <a:t>used </a:t>
            </a:r>
            <a:r>
              <a:rPr lang="en-US" sz="2200" dirty="0" smtClean="0">
                <a:latin typeface="Arial" pitchFamily="34" charset="0"/>
                <a:cs typeface="Arial" pitchFamily="34" charset="0"/>
              </a:rPr>
              <a:t>to construct the </a:t>
            </a:r>
            <a:r>
              <a:rPr lang="en-US" sz="2200" dirty="0" smtClean="0">
                <a:latin typeface="Arial" pitchFamily="34" charset="0"/>
                <a:cs typeface="Arial" pitchFamily="34" charset="0"/>
              </a:rPr>
              <a:t>WB contains </a:t>
            </a:r>
            <a:r>
              <a:rPr lang="en-US" sz="2200" dirty="0" smtClean="0">
                <a:latin typeface="Arial" pitchFamily="34" charset="0"/>
                <a:cs typeface="Arial" pitchFamily="34" charset="0"/>
              </a:rPr>
              <a:t>sheets of </a:t>
            </a:r>
            <a:r>
              <a:rPr lang="en-US" sz="2200" dirty="0" err="1" smtClean="0">
                <a:latin typeface="Arial" pitchFamily="34" charset="0"/>
                <a:cs typeface="Arial" pitchFamily="34" charset="0"/>
              </a:rPr>
              <a:t>graphene</a:t>
            </a:r>
            <a:r>
              <a:rPr lang="en-US" sz="2200" dirty="0" smtClean="0">
                <a:latin typeface="Arial" pitchFamily="34" charset="0"/>
                <a:cs typeface="Arial" pitchFamily="34" charset="0"/>
              </a:rPr>
              <a:t>.  </a:t>
            </a:r>
            <a:endParaRPr lang="en-US" sz="2200" dirty="0" smtClean="0">
              <a:latin typeface="Arial" pitchFamily="34" charset="0"/>
              <a:cs typeface="Arial" pitchFamily="34" charset="0"/>
            </a:endParaRPr>
          </a:p>
          <a:p>
            <a:pPr marL="342900" indent="-342900">
              <a:buFont typeface="Arial"/>
              <a:buChar char="•"/>
            </a:pPr>
            <a:r>
              <a:rPr lang="en-US" sz="2200" dirty="0" smtClean="0">
                <a:latin typeface="Arial" pitchFamily="34" charset="0"/>
                <a:cs typeface="Arial" pitchFamily="34" charset="0"/>
              </a:rPr>
              <a:t>These </a:t>
            </a:r>
            <a:r>
              <a:rPr lang="en-US" sz="2200" dirty="0" smtClean="0">
                <a:latin typeface="Arial" pitchFamily="34" charset="0"/>
                <a:cs typeface="Arial" pitchFamily="34" charset="0"/>
              </a:rPr>
              <a:t>sheets are thought to maintain contact as they slide on top of each other when the conductive material stretches</a:t>
            </a:r>
            <a:r>
              <a:rPr lang="en-US" sz="2200" dirty="0" smtClean="0">
                <a:latin typeface="Arial" pitchFamily="34" charset="0"/>
                <a:cs typeface="Arial" pitchFamily="34" charset="0"/>
              </a:rPr>
              <a:t>.</a:t>
            </a:r>
          </a:p>
          <a:p>
            <a:pPr marL="342900" indent="-342900">
              <a:buFont typeface="Arial"/>
              <a:buChar char="•"/>
            </a:pPr>
            <a:r>
              <a:rPr lang="en-US" sz="2200" dirty="0" smtClean="0">
                <a:latin typeface="Arial" pitchFamily="34" charset="0"/>
                <a:cs typeface="Arial" pitchFamily="34" charset="0"/>
              </a:rPr>
              <a:t>The material stretches as pressure is applied to the membrane.</a:t>
            </a:r>
            <a:r>
              <a:rPr lang="en-US" sz="2200" dirty="0" smtClean="0">
                <a:latin typeface="Arial" pitchFamily="34" charset="0"/>
                <a:cs typeface="Arial" pitchFamily="34" charset="0"/>
              </a:rPr>
              <a:t>  </a:t>
            </a:r>
            <a:endParaRPr lang="en-US" sz="2200" dirty="0">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Autofit/>
          </a:bodyPr>
          <a:lstStyle/>
          <a:p>
            <a:r>
              <a:rPr lang="en-US" sz="2400" dirty="0" smtClean="0"/>
              <a:t>Now you know how micro pressure sensors are used and fabricated.  </a:t>
            </a:r>
          </a:p>
          <a:p>
            <a:r>
              <a:rPr lang="en-US" sz="2400" dirty="0" smtClean="0"/>
              <a:t>Think about the micro fabrication processes as you construct your model.</a:t>
            </a:r>
          </a:p>
          <a:p>
            <a:r>
              <a:rPr lang="en-US" sz="2400" dirty="0" smtClean="0"/>
              <a:t>Once your model is built, you will test it by applying various pressures and observing changes in resistance and voltage.</a:t>
            </a: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85000" lnSpcReduction="20000"/>
          </a:bodyPr>
          <a:lstStyle/>
          <a:p>
            <a:pPr algn="ctr">
              <a:lnSpc>
                <a:spcPct val="110000"/>
              </a:lnSpc>
              <a:spcBef>
                <a:spcPts val="0"/>
              </a:spcBef>
            </a:pPr>
            <a:r>
              <a:rPr lang="en-US" sz="2000" dirty="0"/>
              <a:t>Made possible through grants from the National Science Foundation Department of Undergraduate Education #0830384, 0902411, and 1205138.</a:t>
            </a:r>
          </a:p>
          <a:p>
            <a:pPr algn="ctr">
              <a:lnSpc>
                <a:spcPct val="110000"/>
              </a:lnSpc>
              <a:spcBef>
                <a:spcPts val="0"/>
              </a:spcBef>
            </a:pPr>
            <a:r>
              <a:rPr lang="en-US" sz="2000" dirty="0"/>
              <a:t> </a:t>
            </a:r>
          </a:p>
          <a:p>
            <a:pPr algn="ctr">
              <a:lnSpc>
                <a:spcPct val="110000"/>
              </a:lnSpc>
              <a:spcBef>
                <a:spcPts val="0"/>
              </a:spcBef>
            </a:pPr>
            <a:r>
              <a:rPr lang="en-US" sz="2000" dirty="0"/>
              <a:t>Any opinions, findings and conclusions or recommendations expressed in this material are those of the authors and creators, and do not necessarily reflect the views of the National Science Foundation.</a:t>
            </a:r>
          </a:p>
          <a:p>
            <a:pPr algn="ctr">
              <a:lnSpc>
                <a:spcPct val="110000"/>
              </a:lnSpc>
              <a:spcBef>
                <a:spcPts val="0"/>
              </a:spcBef>
            </a:pPr>
            <a:r>
              <a:rPr lang="en-US" sz="2000" b="1" dirty="0"/>
              <a:t> </a:t>
            </a:r>
            <a:endParaRPr lang="en-US" sz="2000" dirty="0"/>
          </a:p>
          <a:p>
            <a:pPr algn="ctr">
              <a:lnSpc>
                <a:spcPct val="110000"/>
              </a:lnSpc>
              <a:spcBef>
                <a:spcPts val="0"/>
              </a:spcBef>
            </a:pPr>
            <a:r>
              <a:rPr lang="en-US" sz="2000" dirty="0"/>
              <a:t>Southwest Center for Microsystems Education (SCME) NSF ATE Center</a:t>
            </a:r>
          </a:p>
          <a:p>
            <a:pPr algn="ctr">
              <a:lnSpc>
                <a:spcPct val="110000"/>
              </a:lnSpc>
              <a:spcBef>
                <a:spcPts val="0"/>
              </a:spcBef>
            </a:pPr>
            <a:r>
              <a:rPr lang="en-US" sz="2000" dirty="0"/>
              <a:t>© 2012 Regents of the University of New Mexico</a:t>
            </a:r>
          </a:p>
          <a:p>
            <a:pPr algn="ctr">
              <a:lnSpc>
                <a:spcPct val="110000"/>
              </a:lnSpc>
              <a:spcBef>
                <a:spcPts val="0"/>
              </a:spcBef>
            </a:pPr>
            <a:r>
              <a:rPr lang="en-US" sz="2000" dirty="0"/>
              <a:t> </a:t>
            </a:r>
          </a:p>
          <a:p>
            <a:pPr algn="ctr">
              <a:lnSpc>
                <a:spcPct val="110000"/>
              </a:lnSpc>
              <a:spcBef>
                <a:spcPts val="0"/>
              </a:spcBef>
            </a:pPr>
            <a:r>
              <a:rPr lang="en-US" sz="2000" dirty="0"/>
              <a:t>Content is protected by the CC Attribution Non-Commercial Share Alike license.</a:t>
            </a:r>
          </a:p>
          <a:p>
            <a:pPr algn="ctr">
              <a:lnSpc>
                <a:spcPct val="110000"/>
              </a:lnSpc>
              <a:spcBef>
                <a:spcPts val="0"/>
              </a:spcBef>
            </a:pPr>
            <a:r>
              <a:rPr lang="en-US" sz="2000" dirty="0"/>
              <a:t> </a:t>
            </a:r>
          </a:p>
          <a:p>
            <a:pPr algn="ctr">
              <a:lnSpc>
                <a:spcPct val="110000"/>
              </a:lnSpc>
              <a:spcBef>
                <a:spcPts val="0"/>
              </a:spcBef>
            </a:pPr>
            <a:r>
              <a:rPr lang="en-US" sz="2000" dirty="0"/>
              <a:t>Website:  </a:t>
            </a:r>
            <a:r>
              <a:rPr lang="en-US" sz="2000" u="sng" dirty="0">
                <a:hlinkClick r:id="rId3"/>
              </a:rPr>
              <a:t>www.scme-nm.org</a:t>
            </a:r>
            <a:r>
              <a:rPr lang="en-US" sz="2000" dirty="0"/>
              <a:t> </a:t>
            </a:r>
          </a:p>
          <a:p>
            <a:pPr algn="ctr"/>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183444" y="6335889"/>
            <a:ext cx="1457112" cy="307777"/>
          </a:xfrm>
          <a:prstGeom prst="rect">
            <a:avLst/>
          </a:prstGeom>
          <a:noFill/>
        </p:spPr>
        <p:txBody>
          <a:bodyPr wrap="none" rtlCol="0">
            <a:spAutoFit/>
          </a:bodyPr>
          <a:lstStyle/>
          <a:p>
            <a:r>
              <a:rPr lang="en-US" sz="1400" dirty="0" smtClean="0"/>
              <a:t>Revised Feb 2017</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 Pressure Sensors</a:t>
            </a:r>
            <a:endParaRPr lang="en-US" dirty="0"/>
          </a:p>
        </p:txBody>
      </p:sp>
      <p:sp>
        <p:nvSpPr>
          <p:cNvPr id="3" name="Content Placeholder 2"/>
          <p:cNvSpPr>
            <a:spLocks noGrp="1"/>
          </p:cNvSpPr>
          <p:nvPr>
            <p:ph sz="quarter" idx="1"/>
          </p:nvPr>
        </p:nvSpPr>
        <p:spPr>
          <a:xfrm>
            <a:off x="612648" y="1600200"/>
            <a:ext cx="4949952" cy="4800600"/>
          </a:xfrm>
        </p:spPr>
        <p:txBody>
          <a:bodyPr>
            <a:normAutofit/>
          </a:bodyPr>
          <a:lstStyle/>
          <a:p>
            <a:r>
              <a:rPr lang="en-US" sz="2400" dirty="0"/>
              <a:t>D</a:t>
            </a:r>
            <a:r>
              <a:rPr lang="en-US" sz="2400" dirty="0" smtClean="0"/>
              <a:t>esigned </a:t>
            </a:r>
            <a:r>
              <a:rPr lang="en-US" sz="2400" dirty="0" smtClean="0"/>
              <a:t>to measure absolute or differential pressures.  </a:t>
            </a:r>
            <a:endParaRPr lang="en-US" sz="2400" dirty="0" smtClean="0"/>
          </a:p>
          <a:p>
            <a:r>
              <a:rPr lang="en-US" sz="2400" dirty="0"/>
              <a:t>C</a:t>
            </a:r>
            <a:r>
              <a:rPr lang="en-US" sz="2400" dirty="0" smtClean="0"/>
              <a:t>onvert </a:t>
            </a:r>
            <a:r>
              <a:rPr lang="en-US" sz="2400" dirty="0" smtClean="0"/>
              <a:t>physical quantities such as air flow and liquid levels into pressure values that are measured by an electronic system.  </a:t>
            </a:r>
            <a:endParaRPr lang="en-US" sz="2400" dirty="0" smtClean="0"/>
          </a:p>
          <a:p>
            <a:r>
              <a:rPr lang="en-US" sz="2400" dirty="0" smtClean="0"/>
              <a:t>Used in </a:t>
            </a:r>
            <a:r>
              <a:rPr lang="en-US" sz="2400" dirty="0" smtClean="0"/>
              <a:t>conjunction with other sensors such as temperature sensors and accelerometers for </a:t>
            </a:r>
            <a:r>
              <a:rPr lang="en-US" sz="2400" dirty="0" err="1" smtClean="0"/>
              <a:t>multisensing</a:t>
            </a:r>
            <a:r>
              <a:rPr lang="en-US" sz="2400" dirty="0" smtClean="0"/>
              <a:t> </a:t>
            </a:r>
            <a:r>
              <a:rPr lang="en-US" sz="2400" dirty="0" smtClean="0"/>
              <a:t>applications.  </a:t>
            </a:r>
            <a:endParaRPr lang="en-US" sz="2400" dirty="0" smtClean="0"/>
          </a:p>
          <a:p>
            <a:pPr>
              <a:buNone/>
            </a:pPr>
            <a:endParaRPr lang="en-US" sz="2400" dirty="0">
              <a:solidFill>
                <a:schemeClr val="tx2"/>
              </a:solidFill>
            </a:endParaRPr>
          </a:p>
        </p:txBody>
      </p:sp>
      <p:pic>
        <p:nvPicPr>
          <p:cNvPr id="4" name="Picture 3" descr="barametric-ppt.jpg"/>
          <p:cNvPicPr>
            <a:picLocks noChangeAspect="1"/>
          </p:cNvPicPr>
          <p:nvPr/>
        </p:nvPicPr>
        <p:blipFill>
          <a:blip r:embed="rId4"/>
          <a:stretch>
            <a:fillRect/>
          </a:stretch>
        </p:blipFill>
        <p:spPr>
          <a:xfrm>
            <a:off x="5684420" y="1667747"/>
            <a:ext cx="3234839" cy="284665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1"/>
            </p:custDataLst>
          </p:nvPr>
        </p:nvSpPr>
        <p:spPr bwMode="auto">
          <a:xfrm>
            <a:off x="6184470" y="4741843"/>
            <a:ext cx="2692400" cy="951543"/>
          </a:xfrm>
          <a:prstGeom prst="rect">
            <a:avLst/>
          </a:prstGeom>
          <a:noFill/>
          <a:ln w="9525" algn="ctr">
            <a:noFill/>
            <a:miter lim="800000"/>
            <a:headEnd/>
            <a:tailEnd/>
          </a:ln>
        </p:spPr>
        <p:txBody>
          <a:bodyPr>
            <a:spAutoFit/>
          </a:bodyPr>
          <a:lstStyle/>
          <a:p>
            <a:pPr algn="r">
              <a:spcBef>
                <a:spcPct val="0"/>
              </a:spcBef>
              <a:spcAft>
                <a:spcPts val="100"/>
              </a:spcAft>
            </a:pPr>
            <a:r>
              <a:rPr lang="en-US" sz="1100" b="1" i="1" dirty="0"/>
              <a:t>Barometric Pressure Sensors </a:t>
            </a:r>
            <a:r>
              <a:rPr lang="en-US" sz="1100" b="1" i="1" dirty="0" smtClean="0"/>
              <a:t>used in wind tunnels and for weather monitoring applications.</a:t>
            </a:r>
            <a:endParaRPr lang="en-US" sz="1100" b="1" i="1" dirty="0"/>
          </a:p>
          <a:p>
            <a:pPr algn="r">
              <a:spcBef>
                <a:spcPct val="0"/>
              </a:spcBef>
              <a:spcAft>
                <a:spcPts val="100"/>
              </a:spcAft>
            </a:pPr>
            <a:r>
              <a:rPr lang="en-US" sz="1100" b="1" i="1" dirty="0"/>
              <a:t>(Photo courtesy of </a:t>
            </a:r>
            <a:r>
              <a:rPr lang="en-US" sz="1100" b="1" i="1" dirty="0" err="1"/>
              <a:t>Khalil</a:t>
            </a:r>
            <a:r>
              <a:rPr lang="en-US" sz="1100" b="1" i="1" dirty="0"/>
              <a:t> </a:t>
            </a:r>
            <a:r>
              <a:rPr lang="en-US" sz="1100" b="1" i="1" dirty="0" err="1"/>
              <a:t>Najafi</a:t>
            </a:r>
            <a:r>
              <a:rPr lang="en-US" sz="1100" b="1" i="1" dirty="0"/>
              <a:t>, University of Michigan)</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endParaRPr lang="en-US" dirty="0" smtClean="0"/>
          </a:p>
          <a:p>
            <a:r>
              <a:rPr lang="en-US" i="1" dirty="0" smtClean="0"/>
              <a:t>Let’s take a look at some of the applications for which micro pressure sensor are used.  </a:t>
            </a:r>
            <a:endParaRPr lang="en-US" i="1" dirty="0"/>
          </a:p>
        </p:txBody>
      </p:sp>
      <p:sp>
        <p:nvSpPr>
          <p:cNvPr id="3" name="Title 2"/>
          <p:cNvSpPr>
            <a:spLocks noGrp="1"/>
          </p:cNvSpPr>
          <p:nvPr>
            <p:ph type="title"/>
          </p:nvPr>
        </p:nvSpPr>
        <p:spPr/>
        <p:txBody>
          <a:bodyPr/>
          <a:lstStyle/>
          <a:p>
            <a:r>
              <a:rPr lang="en-US" dirty="0" smtClean="0"/>
              <a:t>Micro Pressure Sensor Applications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 Pressure Sensor Applications</a:t>
            </a:r>
            <a:endParaRPr lang="en-US" dirty="0"/>
          </a:p>
        </p:txBody>
      </p:sp>
      <p:sp>
        <p:nvSpPr>
          <p:cNvPr id="3" name="Content Placeholder 2"/>
          <p:cNvSpPr>
            <a:spLocks noGrp="1"/>
          </p:cNvSpPr>
          <p:nvPr>
            <p:ph sz="quarter" idx="1"/>
          </p:nvPr>
        </p:nvSpPr>
        <p:spPr>
          <a:xfrm>
            <a:off x="658368" y="1558833"/>
            <a:ext cx="4462272" cy="4541520"/>
          </a:xfrm>
        </p:spPr>
        <p:txBody>
          <a:bodyPr>
            <a:normAutofit/>
          </a:bodyPr>
          <a:lstStyle/>
          <a:p>
            <a:pPr marL="0" indent="0">
              <a:buNone/>
            </a:pPr>
            <a:r>
              <a:rPr lang="en-US" sz="2400" dirty="0" smtClean="0"/>
              <a:t>In the automotive industry, micro pressure sensors monitor the absolute air pressure within the intake manifold of the engine or within a tire </a:t>
            </a:r>
            <a:r>
              <a:rPr lang="en-US" sz="1800" i="1" dirty="0" smtClean="0"/>
              <a:t>(graphic right)</a:t>
            </a:r>
            <a:r>
              <a:rPr lang="en-US" sz="1800" dirty="0" smtClean="0"/>
              <a:t>.  </a:t>
            </a:r>
            <a:r>
              <a:rPr lang="en-US" sz="2400" dirty="0" smtClean="0"/>
              <a:t>They have also been designed to sense tire pressure, fuel pressure, and air flow. </a:t>
            </a:r>
          </a:p>
          <a:p>
            <a:pPr marL="0" indent="0">
              <a:buNone/>
            </a:pPr>
            <a:endParaRPr lang="en-US" sz="2400" dirty="0" smtClean="0"/>
          </a:p>
          <a:p>
            <a:pPr marL="0" lvl="1" indent="0">
              <a:spcBef>
                <a:spcPts val="700"/>
              </a:spcBef>
              <a:buClr>
                <a:schemeClr val="tx1"/>
              </a:buClr>
              <a:buSzPct val="75000"/>
              <a:buNone/>
            </a:pPr>
            <a:r>
              <a:rPr lang="en-US" sz="2000" i="1" dirty="0" smtClean="0">
                <a:solidFill>
                  <a:srgbClr val="002060"/>
                </a:solidFill>
              </a:rPr>
              <a:t>What other applications are possible within the automotive industry?</a:t>
            </a:r>
          </a:p>
          <a:p>
            <a:pPr marL="0" indent="0">
              <a:buNone/>
            </a:pPr>
            <a:endParaRPr lang="en-US" sz="2400" dirty="0" smtClean="0"/>
          </a:p>
          <a:p>
            <a:pPr>
              <a:buNone/>
            </a:pPr>
            <a:endParaRPr lang="en-US" sz="2400" dirty="0"/>
          </a:p>
        </p:txBody>
      </p:sp>
      <p:pic>
        <p:nvPicPr>
          <p:cNvPr id="4" name="Picture 3" descr="tire_pressure_sensor5_17_ppt.jpg"/>
          <p:cNvPicPr>
            <a:picLocks noChangeAspect="1"/>
          </p:cNvPicPr>
          <p:nvPr/>
        </p:nvPicPr>
        <p:blipFill>
          <a:blip r:embed="rId3"/>
          <a:stretch>
            <a:fillRect/>
          </a:stretch>
        </p:blipFill>
        <p:spPr>
          <a:xfrm>
            <a:off x="4998417" y="1730828"/>
            <a:ext cx="3824177" cy="404513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Pressure Sensors</a:t>
            </a:r>
            <a:endParaRPr lang="en-US" dirty="0"/>
          </a:p>
        </p:txBody>
      </p:sp>
      <p:sp>
        <p:nvSpPr>
          <p:cNvPr id="3" name="Content Placeholder 2"/>
          <p:cNvSpPr>
            <a:spLocks noGrp="1"/>
          </p:cNvSpPr>
          <p:nvPr>
            <p:ph sz="quarter" idx="1"/>
          </p:nvPr>
        </p:nvSpPr>
        <p:spPr>
          <a:xfrm>
            <a:off x="612648" y="1600200"/>
            <a:ext cx="5498592" cy="4846320"/>
          </a:xfrm>
        </p:spPr>
        <p:txBody>
          <a:bodyPr>
            <a:normAutofit fontScale="92500" lnSpcReduction="10000"/>
          </a:bodyPr>
          <a:lstStyle/>
          <a:p>
            <a:pPr marL="0" indent="0">
              <a:buNone/>
            </a:pPr>
            <a:r>
              <a:rPr lang="en-US" sz="2400" dirty="0" smtClean="0"/>
              <a:t>In the biomedical field, current and developing applications for micro pressure sensors include </a:t>
            </a:r>
          </a:p>
          <a:p>
            <a:pPr marL="457200" indent="-457200"/>
            <a:r>
              <a:rPr lang="en-US" sz="2400" dirty="0" smtClean="0"/>
              <a:t>blood pressure sensors </a:t>
            </a:r>
            <a:r>
              <a:rPr lang="en-US" sz="1800" i="1" dirty="0" smtClean="0"/>
              <a:t>(see photo right)</a:t>
            </a:r>
            <a:r>
              <a:rPr lang="en-US" sz="1800" dirty="0" smtClean="0"/>
              <a:t>, </a:t>
            </a:r>
          </a:p>
          <a:p>
            <a:pPr marL="457200" indent="-457200"/>
            <a:r>
              <a:rPr lang="en-US" sz="2400" dirty="0" smtClean="0"/>
              <a:t>single and multipoint catheters, </a:t>
            </a:r>
          </a:p>
          <a:p>
            <a:pPr marL="457200" indent="-457200"/>
            <a:r>
              <a:rPr lang="en-US" sz="2400" dirty="0" smtClean="0"/>
              <a:t>intracranial pressure sensors, </a:t>
            </a:r>
          </a:p>
          <a:p>
            <a:pPr marL="457200" indent="-457200"/>
            <a:r>
              <a:rPr lang="en-US" sz="2400" dirty="0" smtClean="0"/>
              <a:t>cerebrospinal fluid pressure sensors, </a:t>
            </a:r>
          </a:p>
          <a:p>
            <a:pPr marL="457200" indent="-457200"/>
            <a:r>
              <a:rPr lang="en-US" sz="2400" dirty="0" smtClean="0"/>
              <a:t>intraocular pressure (IOP) monitors, and </a:t>
            </a:r>
          </a:p>
          <a:p>
            <a:pPr marL="457200" indent="-457200"/>
            <a:r>
              <a:rPr lang="en-US" sz="2400" dirty="0" smtClean="0"/>
              <a:t>other implanted coronary pressure measurements. </a:t>
            </a:r>
          </a:p>
          <a:p>
            <a:pPr marL="457200" indent="-457200"/>
            <a:r>
              <a:rPr lang="en-US" sz="2400" i="1" dirty="0" smtClean="0"/>
              <a:t>MEMS – </a:t>
            </a:r>
            <a:r>
              <a:rPr lang="en-US" sz="2400" i="1" dirty="0" err="1" smtClean="0"/>
              <a:t>microelectromechanical</a:t>
            </a:r>
            <a:r>
              <a:rPr lang="en-US" sz="2400" i="1" dirty="0" smtClean="0"/>
              <a:t> systems</a:t>
            </a:r>
            <a:endParaRPr lang="en-US" sz="2400" i="1" dirty="0"/>
          </a:p>
        </p:txBody>
      </p:sp>
      <p:pic>
        <p:nvPicPr>
          <p:cNvPr id="1026" name="Picture 2"/>
          <p:cNvPicPr>
            <a:picLocks noChangeAspect="1" noChangeArrowheads="1"/>
          </p:cNvPicPr>
          <p:nvPr/>
        </p:nvPicPr>
        <p:blipFill>
          <a:blip r:embed="rId3"/>
          <a:srcRect/>
          <a:stretch>
            <a:fillRect/>
          </a:stretch>
        </p:blipFill>
        <p:spPr bwMode="auto">
          <a:xfrm>
            <a:off x="6217920" y="1710372"/>
            <a:ext cx="2580640" cy="3059002"/>
          </a:xfrm>
          <a:prstGeom prst="rect">
            <a:avLst/>
          </a:prstGeom>
          <a:ln>
            <a:noFill/>
          </a:ln>
          <a:effectLst>
            <a:outerShdw blurRad="292100" dist="139700" dir="2700000" algn="tl" rotWithShape="0">
              <a:srgbClr val="333333">
                <a:alpha val="65000"/>
              </a:srgbClr>
            </a:outerShdw>
          </a:effectLst>
        </p:spPr>
      </p:pic>
      <p:sp>
        <p:nvSpPr>
          <p:cNvPr id="5" name="Rectangle 1"/>
          <p:cNvSpPr>
            <a:spLocks noChangeArrowheads="1"/>
          </p:cNvSpPr>
          <p:nvPr/>
        </p:nvSpPr>
        <p:spPr bwMode="auto">
          <a:xfrm>
            <a:off x="5997039" y="5082639"/>
            <a:ext cx="2755075" cy="6001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effectLst/>
                <a:latin typeface="Arial" pitchFamily="34" charset="0"/>
                <a:ea typeface="Times New Roman" pitchFamily="18" charset="0"/>
                <a:cs typeface="Arial" pitchFamily="34" charset="0"/>
              </a:rPr>
              <a:t>MEMS Blood Pressure Sensors on the head of a pin.  [Photo courtesy of Lucas </a:t>
            </a:r>
            <a:r>
              <a:rPr kumimoji="0" lang="en-US" sz="1100" b="1" i="1" u="none" strike="noStrike" cap="none" normalizeH="0" baseline="0" dirty="0" err="1" smtClean="0">
                <a:ln>
                  <a:noFill/>
                </a:ln>
                <a:effectLst/>
                <a:latin typeface="Arial" pitchFamily="34" charset="0"/>
                <a:ea typeface="Times New Roman" pitchFamily="18" charset="0"/>
                <a:cs typeface="Arial" pitchFamily="34" charset="0"/>
              </a:rPr>
              <a:t>NovaSensor</a:t>
            </a:r>
            <a:r>
              <a:rPr kumimoji="0" lang="en-US" sz="1100" b="1" i="1" u="none" strike="noStrike" cap="none" normalizeH="0" baseline="0" dirty="0" smtClean="0">
                <a:ln>
                  <a:noFill/>
                </a:ln>
                <a:effectLst/>
                <a:latin typeface="Arial" pitchFamily="34" charset="0"/>
                <a:ea typeface="Times New Roman" pitchFamily="18" charset="0"/>
                <a:cs typeface="Arial" pitchFamily="34" charset="0"/>
              </a:rPr>
              <a:t>, Fremont, CA]</a:t>
            </a:r>
            <a:endParaRPr kumimoji="0" lang="en-US" sz="1600" b="1" i="0" u="none" strike="noStrike" cap="none" normalizeH="0" baseline="0" dirty="0" smtClean="0">
              <a:ln>
                <a:noFill/>
              </a:ln>
              <a:effectLst/>
              <a:latin typeface="Arial" pitchFamily="34" charset="0"/>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Pressure Sensors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400" dirty="0" smtClean="0"/>
              <a:t>Micro pressure sensors are also incorporated into </a:t>
            </a:r>
          </a:p>
          <a:p>
            <a:pPr marL="457200" indent="-457200"/>
            <a:r>
              <a:rPr lang="en-US" sz="2400" dirty="0" smtClean="0"/>
              <a:t>endoscopes for measuring pressure in the stomach and other organs, </a:t>
            </a:r>
          </a:p>
          <a:p>
            <a:pPr marL="457200" indent="-457200"/>
            <a:r>
              <a:rPr lang="en-US" sz="2400" dirty="0" smtClean="0"/>
              <a:t>infusion pumps for monitoring blockage, and </a:t>
            </a:r>
          </a:p>
          <a:p>
            <a:pPr marL="457200" indent="-457200"/>
            <a:r>
              <a:rPr lang="en-US" sz="2400" dirty="0" smtClean="0"/>
              <a:t>noninvasive blood pressure monitors.  </a:t>
            </a:r>
          </a:p>
          <a:p>
            <a:pPr marL="0" indent="0">
              <a:buNone/>
            </a:pPr>
            <a:endParaRPr lang="en-US" sz="2400" dirty="0" smtClean="0"/>
          </a:p>
          <a:p>
            <a:pPr marL="0" indent="0">
              <a:buNone/>
            </a:pPr>
            <a:r>
              <a:rPr lang="en-US" sz="2400" dirty="0" smtClean="0"/>
              <a:t>Applications of micro pressure sensors within the biomedical field and other industries are numerous.</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endParaRPr lang="en-US" dirty="0" smtClean="0"/>
          </a:p>
          <a:p>
            <a:r>
              <a:rPr lang="en-US" i="1" dirty="0" smtClean="0"/>
              <a:t>To understand the pressure sensor model that you will be building, you should know how it works.  So – let’s take a look.</a:t>
            </a:r>
          </a:p>
          <a:p>
            <a:endParaRPr lang="en-US" i="1" dirty="0" smtClean="0"/>
          </a:p>
          <a:p>
            <a:r>
              <a:rPr lang="en-US" sz="2200" i="1" dirty="0" smtClean="0"/>
              <a:t>The images in the following slides are of a micro pressure sensor built at the Manufacturing Technology Training Center (MTTC) at the University of New Mexico (UNM).</a:t>
            </a:r>
            <a:endParaRPr lang="en-US" sz="2200" i="1" dirty="0"/>
          </a:p>
        </p:txBody>
      </p:sp>
      <p:sp>
        <p:nvSpPr>
          <p:cNvPr id="3" name="Title 2"/>
          <p:cNvSpPr>
            <a:spLocks noGrp="1"/>
          </p:cNvSpPr>
          <p:nvPr>
            <p:ph type="title"/>
          </p:nvPr>
        </p:nvSpPr>
        <p:spPr/>
        <p:txBody>
          <a:bodyPr/>
          <a:lstStyle/>
          <a:p>
            <a:r>
              <a:rPr lang="en-US" dirty="0" smtClean="0"/>
              <a:t>Micro Pressure Sensor Operation</a:t>
            </a:r>
            <a:endParaRPr lang="en-US" dirty="0"/>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5">
      <a:dk1>
        <a:srgbClr val="8A3C12"/>
      </a:dk1>
      <a:lt1>
        <a:srgbClr val="FFF2CB"/>
      </a:lt1>
      <a:dk2>
        <a:srgbClr val="8A3C12"/>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367</TotalTime>
  <Words>2703</Words>
  <Application>Microsoft Macintosh PowerPoint</Application>
  <PresentationFormat>On-screen Show (4:3)</PresentationFormat>
  <Paragraphs>247</Paragraphs>
  <Slides>32</Slides>
  <Notes>26</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scme3</vt:lpstr>
      <vt:lpstr>Modeling a Micro Pressure Sensor Activity</vt:lpstr>
      <vt:lpstr>Unit Overview</vt:lpstr>
      <vt:lpstr>Objectives</vt:lpstr>
      <vt:lpstr>Micro Pressure Sensors</vt:lpstr>
      <vt:lpstr>Micro Pressure Sensor Applications</vt:lpstr>
      <vt:lpstr>Micro Pressure Sensor Applications</vt:lpstr>
      <vt:lpstr>BioMEMS Pressure Sensors</vt:lpstr>
      <vt:lpstr>BioMEMS Pressure Sensors</vt:lpstr>
      <vt:lpstr>Micro Pressure Sensor Operation</vt:lpstr>
      <vt:lpstr>A Micro Pressure Sensor</vt:lpstr>
      <vt:lpstr>A Micro Pressure Sensor</vt:lpstr>
      <vt:lpstr>A Micro Pressure Sensor</vt:lpstr>
      <vt:lpstr>Resistivity</vt:lpstr>
      <vt:lpstr>Resistivity</vt:lpstr>
      <vt:lpstr>Micro Pressure Sensor Fabrication</vt:lpstr>
      <vt:lpstr>MTTC Pressure Sensor</vt:lpstr>
      <vt:lpstr>Determining Change in Pressure</vt:lpstr>
      <vt:lpstr>Pressure Sensor Physical Features</vt:lpstr>
      <vt:lpstr>Pressure Sensor Fabrication Process</vt:lpstr>
      <vt:lpstr>Silicon Nitride Deposition</vt:lpstr>
      <vt:lpstr>CVD Process</vt:lpstr>
      <vt:lpstr>Wheatstone Bridge Fabrication</vt:lpstr>
      <vt:lpstr>Photolithography – 3 Step process</vt:lpstr>
      <vt:lpstr>Metal Deposition - Evaporation Process</vt:lpstr>
      <vt:lpstr>Bulk Micromachining</vt:lpstr>
      <vt:lpstr>Bulk Etch – Reference Chamber</vt:lpstr>
      <vt:lpstr>Bulk Micromachining - Backside</vt:lpstr>
      <vt:lpstr>Modeling a Micro Pressure Sensor</vt:lpstr>
      <vt:lpstr>What is Graphene?</vt:lpstr>
      <vt:lpstr>What is Graphene?</vt:lpstr>
      <vt:lpstr>Summary</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Pressure sensor model activity</dc:title>
  <dc:creator>mjwillis</dc:creator>
  <cp:lastModifiedBy>MJ Willis</cp:lastModifiedBy>
  <cp:revision>63</cp:revision>
  <dcterms:created xsi:type="dcterms:W3CDTF">2010-05-26T17:05:35Z</dcterms:created>
  <dcterms:modified xsi:type="dcterms:W3CDTF">2017-02-22T21:54:43Z</dcterms:modified>
</cp:coreProperties>
</file>