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1.bin" ContentType="application/vnd.openxmlformats-officedocument.oleObject"/>
  <Override PartName="/ppt/notesSlides/notesSlide11.xml" ContentType="application/vnd.openxmlformats-officedocument.presentationml.notesSlide+xml"/>
  <Override PartName="/ppt/embeddings/oleObject2.bin" ContentType="application/vnd.openxmlformats-officedocument.oleObject"/>
  <Override PartName="/ppt/notesSlides/notesSlide12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13.xml" ContentType="application/vnd.openxmlformats-officedocument.presentationml.notesSlide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notesSlides/notesSlide17.xml" ContentType="application/vnd.openxmlformats-officedocument.presentationml.notesSlide+xml"/>
  <Override PartName="/ppt/embeddings/oleObject12.bin" ContentType="application/vnd.openxmlformats-officedocument.oleObject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6"/>
  </p:notesMasterIdLst>
  <p:handoutMasterIdLst>
    <p:handoutMasterId r:id="rId27"/>
  </p:handoutMasterIdLst>
  <p:sldIdLst>
    <p:sldId id="260" r:id="rId2"/>
    <p:sldId id="261" r:id="rId3"/>
    <p:sldId id="262" r:id="rId4"/>
    <p:sldId id="263" r:id="rId5"/>
    <p:sldId id="267" r:id="rId6"/>
    <p:sldId id="288" r:id="rId7"/>
    <p:sldId id="289" r:id="rId8"/>
    <p:sldId id="290" r:id="rId9"/>
    <p:sldId id="291" r:id="rId10"/>
    <p:sldId id="292" r:id="rId11"/>
    <p:sldId id="293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266" r:id="rId24"/>
    <p:sldId id="265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8" autoAdjust="0"/>
  </p:normalViewPr>
  <p:slideViewPr>
    <p:cSldViewPr snapToGrid="0">
      <p:cViewPr>
        <p:scale>
          <a:sx n="108" d="100"/>
          <a:sy n="108" d="100"/>
        </p:scale>
        <p:origin x="-1640" y="-1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208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Relationship Id="rId2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wmf"/><Relationship Id="rId1" Type="http://schemas.openxmlformats.org/officeDocument/2006/relationships/image" Target="../media/image14.emf"/><Relationship Id="rId2" Type="http://schemas.openxmlformats.org/officeDocument/2006/relationships/image" Target="../media/image1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452E040-4231-432A-AC3D-7139BD181C03}" type="datetimeFigureOut">
              <a:rPr lang="en-US"/>
              <a:pPr>
                <a:defRPr/>
              </a:pPr>
              <a:t>2/22/17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8BFDF4-5992-41A3-90C2-B96C2A11D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5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FA7FCD-C230-4BFF-AE6F-779B29ED8EC7}" type="datetimeFigureOut">
              <a:rPr lang="en-US"/>
              <a:pPr>
                <a:defRPr/>
              </a:pPr>
              <a:t>2/22/17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3AD9DB-388B-4F78-B2AD-519AF0A22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1425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CC5F354-FF60-4630-9ED5-BF9CC12E2E2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5981A7C-7D2B-415C-9662-2749443EDD5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486C58-0CED-4826-9694-C389E350D6C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A8DB4AA-AF2B-4A39-866A-90F994ACA8F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27E10D-CE4D-4344-86F3-687CC1CF127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DFBB63-B7FB-49FD-9E46-D9D2DBFA402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35B3AF-0354-4125-AB11-C5BA33D3D08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67CC6E-3BAB-4BC2-8709-521FE095222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BB2E58-09E9-4BEC-BEB3-9E5F94F0E18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07C841-76CE-4435-A172-06E262E50C8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590864-DFE5-47DD-B5D3-63632299DC4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7D588F-77C3-4C30-BF84-22D7FFA27F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21471F9-A911-414D-84D3-9F3EAD11FA8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984F7E-6943-451F-980D-9DF5A77A38F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721E3A1-7713-47F2-96AC-E4A1E93E6C8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6B3C8C-A7AC-4220-829D-650DE3A0E82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3D7C41-B289-47AD-B3EB-15687B59A4B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E68B9F-2357-411E-BDFB-7EFB278E5EF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3B33BC0-8623-45A6-A9C9-0A684E37EC2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0DE087-1A1F-4A72-8712-E1816FAA8D2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262BA2-BB50-4A11-A00E-D1DFE4D07D2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81A74E-7407-4FC5-A2A4-0E15094A52D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12F710-A5C0-44FE-926F-5F2B45DFC5F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EB4345-5683-4D58-BF70-06F4D0F5D01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13" descr="logo-for-ppt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" y="6040438"/>
            <a:ext cx="2276475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609725" y="409575"/>
            <a:ext cx="6477000" cy="1828800"/>
          </a:xfrm>
        </p:spPr>
        <p:txBody>
          <a:bodyPr anchor="b"/>
          <a:lstStyle>
            <a:lvl1pPr algn="ctr">
              <a:defRPr sz="4400" cap="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752725" y="2600325"/>
            <a:ext cx="4352925" cy="2943225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8296275" y="6248400"/>
            <a:ext cx="447675" cy="381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5DBBB2B5-21F2-4BB2-928D-2F5602E527A1}" type="slidenum">
              <a:rPr lang="en-US" sz="1400" b="1" smtClean="0">
                <a:latin typeface="+mn-lt"/>
                <a:cs typeface="+mn-cs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>
              <a:latin typeface="+mn-lt"/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457200" y="6248400"/>
            <a:ext cx="5573713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1"/>
          </p:nvPr>
        </p:nvSpPr>
        <p:spPr>
          <a:xfrm rot="5400000">
            <a:off x="5989638" y="144462"/>
            <a:ext cx="533400" cy="24447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B3C35E7-B45F-4C66-9E78-73C68537F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2"/>
          </p:nvPr>
        </p:nvSpPr>
        <p:spPr>
          <a:xfrm>
            <a:off x="6524625" y="6248400"/>
            <a:ext cx="2238375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+mn-lt"/>
                <a:cs typeface="+mn-cs"/>
              </a:rPr>
              <a:t>							</a:t>
            </a:r>
            <a:endParaRPr lang="en-US" sz="1400" b="1" dirty="0">
              <a:latin typeface="+mn-lt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4004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36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>
            <a:lvl1pPr>
              <a:buFont typeface="Wingdings" pitchFamily="2" charset="2"/>
              <a:buChar char="v"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+mn-lt"/>
                <a:cs typeface="+mn-cs"/>
              </a:rPr>
              <a:t>							                                 </a:t>
            </a:r>
            <a:fld id="{D45F5EE4-944F-40D8-BBDA-E8FEB5156CF9}" type="slidenum">
              <a:rPr lang="en-US" sz="1400" b="1" smtClean="0">
                <a:latin typeface="+mn-lt"/>
                <a:cs typeface="+mn-cs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lide Number Placeholder 28"/>
          <p:cNvSpPr txBox="1">
            <a:spLocks/>
          </p:cNvSpPr>
          <p:nvPr userDrawn="1"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+mn-lt"/>
                <a:cs typeface="+mn-cs"/>
              </a:rPr>
              <a:t>							                                 </a:t>
            </a:r>
            <a:fld id="{F7D69256-C659-4024-AD06-18448A42C46A}" type="slidenum">
              <a:rPr lang="en-US" sz="1400" b="1" smtClean="0">
                <a:latin typeface="+mn-lt"/>
                <a:cs typeface="+mn-cs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latin typeface="+mn-lt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17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Slide Number Placeholder 28"/>
          <p:cNvSpPr txBox="1">
            <a:spLocks/>
          </p:cNvSpPr>
          <p:nvPr/>
        </p:nvSpPr>
        <p:spPr>
          <a:xfrm>
            <a:off x="600075" y="6248400"/>
            <a:ext cx="8191500" cy="381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latin typeface="+mn-lt"/>
                <a:cs typeface="+mn-cs"/>
              </a:rPr>
              <a:t>							</a:t>
            </a:r>
            <a:endParaRPr lang="en-US" sz="1400" b="1" dirty="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13" r:id="rId2"/>
    <p:sldLayoutId id="2147483820" r:id="rId3"/>
    <p:sldLayoutId id="2147483814" r:id="rId4"/>
    <p:sldLayoutId id="2147483815" r:id="rId5"/>
    <p:sldLayoutId id="2147483816" r:id="rId6"/>
    <p:sldLayoutId id="2147483821" r:id="rId7"/>
    <p:sldLayoutId id="2147483817" r:id="rId8"/>
    <p:sldLayoutId id="2147483822" r:id="rId9"/>
    <p:sldLayoutId id="2147483818" r:id="rId10"/>
    <p:sldLayoutId id="214748382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ill Sans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v"/>
        <a:defRPr sz="2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E66C7D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6BB76D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image" Target="../media/image10.jpeg"/><Relationship Id="rId5" Type="http://schemas.openxmlformats.org/officeDocument/2006/relationships/oleObject" Target="../embeddings/oleObject1.bin"/><Relationship Id="rId6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image" Target="../media/image10.jpeg"/><Relationship Id="rId5" Type="http://schemas.openxmlformats.org/officeDocument/2006/relationships/oleObject" Target="../embeddings/oleObject2.bin"/><Relationship Id="rId6" Type="http://schemas.openxmlformats.org/officeDocument/2006/relationships/image" Target="../media/image11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12.emf"/><Relationship Id="rId6" Type="http://schemas.openxmlformats.org/officeDocument/2006/relationships/oleObject" Target="../embeddings/oleObject4.bin"/><Relationship Id="rId7" Type="http://schemas.openxmlformats.org/officeDocument/2006/relationships/image" Target="../media/image13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14.e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15.emf"/><Relationship Id="rId8" Type="http://schemas.openxmlformats.org/officeDocument/2006/relationships/oleObject" Target="../embeddings/oleObject7.bin"/><Relationship Id="rId9" Type="http://schemas.openxmlformats.org/officeDocument/2006/relationships/image" Target="../media/image16.emf"/><Relationship Id="rId10" Type="http://schemas.openxmlformats.org/officeDocument/2006/relationships/oleObject" Target="../embeddings/oleObject8.bin"/><Relationship Id="rId11" Type="http://schemas.openxmlformats.org/officeDocument/2006/relationships/image" Target="../media/image17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image" Target="../media/image19.jpeg"/><Relationship Id="rId5" Type="http://schemas.openxmlformats.org/officeDocument/2006/relationships/oleObject" Target="../embeddings/oleObject9.bin"/><Relationship Id="rId6" Type="http://schemas.openxmlformats.org/officeDocument/2006/relationships/image" Target="../media/image20.emf"/><Relationship Id="rId7" Type="http://schemas.openxmlformats.org/officeDocument/2006/relationships/oleObject" Target="../embeddings/oleObject10.bin"/><Relationship Id="rId8" Type="http://schemas.openxmlformats.org/officeDocument/2006/relationships/image" Target="../media/image21.emf"/><Relationship Id="rId9" Type="http://schemas.openxmlformats.org/officeDocument/2006/relationships/oleObject" Target="../embeddings/oleObject11.bin"/><Relationship Id="rId10" Type="http://schemas.openxmlformats.org/officeDocument/2006/relationships/image" Target="../media/image2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4" Type="http://schemas.openxmlformats.org/officeDocument/2006/relationships/oleObject" Target="../embeddings/oleObject12.bin"/><Relationship Id="rId5" Type="http://schemas.openxmlformats.org/officeDocument/2006/relationships/image" Target="../media/image23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www.scme-nm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14400" y="771525"/>
            <a:ext cx="7953375" cy="23526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Wheatstone Bridge Overview</a:t>
            </a:r>
            <a:endParaRPr lang="en-US" sz="2200" dirty="0"/>
          </a:p>
        </p:txBody>
      </p:sp>
      <p:sp>
        <p:nvSpPr>
          <p:cNvPr id="7171" name="Subtitle 4"/>
          <p:cNvSpPr>
            <a:spLocks noGrp="1"/>
          </p:cNvSpPr>
          <p:nvPr>
            <p:ph type="subTitle" idx="1"/>
          </p:nvPr>
        </p:nvSpPr>
        <p:spPr>
          <a:xfrm>
            <a:off x="2362200" y="6049963"/>
            <a:ext cx="6705600" cy="685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dirty="0" smtClean="0">
                <a:latin typeface="Arial" charset="0"/>
                <a:cs typeface="Arial" charset="0"/>
              </a:rPr>
              <a:t>Micro Pressure Sensors &amp; The Wheatstone Bridge Learning Module</a:t>
            </a:r>
          </a:p>
        </p:txBody>
      </p:sp>
      <p:pic>
        <p:nvPicPr>
          <p:cNvPr id="717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24250" y="3400425"/>
            <a:ext cx="2695575" cy="2120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Ohm’s Law cont…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5835650" cy="4495800"/>
          </a:xfrm>
        </p:spPr>
        <p:txBody>
          <a:bodyPr/>
          <a:lstStyle/>
          <a:p>
            <a:pPr marL="0">
              <a:buFont typeface="Wingdings" pitchFamily="2" charset="2"/>
              <a:buNone/>
              <a:defRPr/>
            </a:pPr>
            <a:r>
              <a:rPr lang="en-US" sz="2000" dirty="0" smtClean="0"/>
              <a:t>Let's put some numbers to this Voltage divider circuit and check out our calculations.</a:t>
            </a:r>
          </a:p>
          <a:p>
            <a:pPr>
              <a:defRPr/>
            </a:pPr>
            <a:endParaRPr lang="en-US" sz="2000" dirty="0" smtClean="0"/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000" dirty="0" smtClean="0"/>
              <a:t>  Using Ohm's Law, calculate I</a:t>
            </a:r>
            <a:r>
              <a:rPr lang="en-US" sz="2000" baseline="-25000" dirty="0" smtClean="0"/>
              <a:t>in</a:t>
            </a:r>
            <a:r>
              <a:rPr lang="en-US" sz="2000" dirty="0" smtClean="0"/>
              <a:t>,V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and V</a:t>
            </a:r>
            <a:r>
              <a:rPr lang="en-US" sz="2000" baseline="-25000" dirty="0" smtClean="0"/>
              <a:t>2</a:t>
            </a:r>
            <a:endParaRPr lang="en-US" sz="2000" dirty="0" smtClean="0"/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000" dirty="0" smtClean="0"/>
              <a:t> </a:t>
            </a:r>
            <a:endParaRPr lang="en-US" sz="20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endParaRPr lang="en-US" sz="2000" dirty="0" smtClean="0"/>
          </a:p>
          <a:p>
            <a:pPr>
              <a:defRPr/>
            </a:pPr>
            <a:endParaRPr lang="en-US" sz="2000" dirty="0" smtClean="0"/>
          </a:p>
          <a:p>
            <a:pPr>
              <a:buFont typeface="Wingdings" pitchFamily="2" charset="2"/>
              <a:buNone/>
              <a:defRPr/>
            </a:pPr>
            <a:endParaRPr lang="en-US" sz="2000" dirty="0" smtClean="0"/>
          </a:p>
          <a:p>
            <a:pPr>
              <a:buFont typeface="Wingdings" pitchFamily="2" charset="2"/>
              <a:buNone/>
              <a:defRPr/>
            </a:pPr>
            <a:endParaRPr lang="en-US" sz="2000" dirty="0" smtClean="0"/>
          </a:p>
          <a:p>
            <a:pPr>
              <a:buFont typeface="Wingdings" pitchFamily="2" charset="2"/>
              <a:buNone/>
              <a:defRPr/>
            </a:pPr>
            <a:endParaRPr lang="en-US" sz="2000" dirty="0" smtClean="0"/>
          </a:p>
          <a:p>
            <a:pPr>
              <a:buFont typeface="Wingdings" pitchFamily="2" charset="2"/>
              <a:buNone/>
              <a:defRPr/>
            </a:pPr>
            <a:r>
              <a:rPr lang="en-US" sz="2000" dirty="0" smtClean="0"/>
              <a:t>Now try it!</a:t>
            </a:r>
          </a:p>
          <a:p>
            <a:pPr>
              <a:buFont typeface="Wingdings" pitchFamily="2" charset="2"/>
              <a:buNone/>
              <a:defRPr/>
            </a:pPr>
            <a:endParaRPr lang="en-US" sz="2000" dirty="0" smtClean="0"/>
          </a:p>
          <a:p>
            <a:pPr>
              <a:buFont typeface="Wingdings" pitchFamily="2" charset="2"/>
              <a:buNone/>
              <a:defRPr/>
            </a:pPr>
            <a:endParaRPr lang="en-US" sz="2000" dirty="0"/>
          </a:p>
        </p:txBody>
      </p:sp>
      <p:pic>
        <p:nvPicPr>
          <p:cNvPr id="93188" name="Picture 91" descr="voltage-divider"/>
          <p:cNvPicPr>
            <a:picLocks noChangeAspect="1" noChangeArrowheads="1"/>
          </p:cNvPicPr>
          <p:nvPr/>
        </p:nvPicPr>
        <p:blipFill>
          <a:blip r:embed="rId4" cstate="print"/>
          <a:srcRect r="9283"/>
          <a:stretch>
            <a:fillRect/>
          </a:stretch>
        </p:blipFill>
        <p:spPr bwMode="auto">
          <a:xfrm>
            <a:off x="5807075" y="2233613"/>
            <a:ext cx="2978150" cy="2732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800100" y="3449638"/>
          <a:ext cx="1416050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Equation" r:id="rId5" imgW="507960" imgH="431640" progId="Equation.3">
                  <p:embed/>
                </p:oleObj>
              </mc:Choice>
              <mc:Fallback>
                <p:oleObj name="Equation" r:id="rId5" imgW="507960" imgH="431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3449638"/>
                        <a:ext cx="1416050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49300" y="4584701"/>
            <a:ext cx="5448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>
                    <a:lumMod val="10000"/>
                  </a:schemeClr>
                </a:solidFill>
              </a:rPr>
              <a:t>I</a:t>
            </a:r>
            <a:r>
              <a:rPr lang="en-GB" sz="1600" baseline="-25000" dirty="0" smtClean="0">
                <a:solidFill>
                  <a:schemeClr val="bg1">
                    <a:lumMod val="10000"/>
                  </a:schemeClr>
                </a:solidFill>
              </a:rPr>
              <a:t>in</a:t>
            </a:r>
            <a:r>
              <a:rPr lang="en-GB" sz="1600" dirty="0" smtClean="0">
                <a:solidFill>
                  <a:schemeClr val="bg1">
                    <a:lumMod val="10000"/>
                  </a:schemeClr>
                </a:solidFill>
              </a:rPr>
              <a:t> is the current which flows through the circuit</a:t>
            </a:r>
          </a:p>
          <a:p>
            <a:r>
              <a:rPr lang="en-GB" sz="1600" dirty="0" smtClean="0">
                <a:solidFill>
                  <a:schemeClr val="bg1">
                    <a:lumMod val="10000"/>
                  </a:schemeClr>
                </a:solidFill>
              </a:rPr>
              <a:t>V</a:t>
            </a:r>
            <a:r>
              <a:rPr lang="en-GB" sz="1600" baseline="-25000" dirty="0" smtClean="0">
                <a:solidFill>
                  <a:schemeClr val="bg1">
                    <a:lumMod val="10000"/>
                  </a:schemeClr>
                </a:solidFill>
              </a:rPr>
              <a:t>in</a:t>
            </a:r>
            <a:r>
              <a:rPr lang="en-GB" sz="1600" dirty="0" smtClean="0">
                <a:solidFill>
                  <a:schemeClr val="bg1">
                    <a:lumMod val="10000"/>
                  </a:schemeClr>
                </a:solidFill>
              </a:rPr>
              <a:t> is the voltage applied to the circuit</a:t>
            </a:r>
          </a:p>
          <a:p>
            <a:r>
              <a:rPr lang="en-GB" sz="1600" dirty="0" err="1" smtClean="0">
                <a:solidFill>
                  <a:schemeClr val="bg1">
                    <a:lumMod val="10000"/>
                  </a:schemeClr>
                </a:solidFill>
              </a:rPr>
              <a:t>R</a:t>
            </a:r>
            <a:r>
              <a:rPr lang="en-GB" sz="1600" baseline="-25000" dirty="0" err="1" smtClean="0">
                <a:solidFill>
                  <a:schemeClr val="bg1">
                    <a:lumMod val="10000"/>
                  </a:schemeClr>
                </a:solidFill>
              </a:rPr>
              <a:t>t</a:t>
            </a:r>
            <a:r>
              <a:rPr lang="en-GB" sz="1600" dirty="0" smtClean="0">
                <a:solidFill>
                  <a:schemeClr val="bg1">
                    <a:lumMod val="10000"/>
                  </a:schemeClr>
                </a:solidFill>
              </a:rPr>
              <a:t> is the total resistance that the current flows through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Ohm’s Law cont…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5835650" cy="4495800"/>
          </a:xfrm>
        </p:spPr>
        <p:txBody>
          <a:bodyPr/>
          <a:lstStyle/>
          <a:p>
            <a:pPr marL="0">
              <a:buFont typeface="Wingdings" pitchFamily="2" charset="2"/>
              <a:buNone/>
              <a:defRPr/>
            </a:pPr>
            <a:r>
              <a:rPr lang="en-US" sz="1600" dirty="0" smtClean="0"/>
              <a:t>Let’s see how you did: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1600" dirty="0" smtClean="0"/>
              <a:t> The total circuit resistance </a:t>
            </a:r>
            <a:r>
              <a:rPr lang="en-US" sz="1600" i="1" dirty="0" err="1" smtClean="0"/>
              <a:t>R</a:t>
            </a:r>
            <a:r>
              <a:rPr lang="en-US" sz="1600" i="1" baseline="-25000" dirty="0" err="1" smtClean="0"/>
              <a:t>t</a:t>
            </a:r>
            <a:r>
              <a:rPr lang="en-US" sz="1600" dirty="0" smtClean="0"/>
              <a:t> = R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 + R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</a:t>
            </a:r>
            <a:endParaRPr lang="en-US" sz="1600" i="1" dirty="0" smtClean="0"/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endParaRPr lang="en-US" sz="1600" i="1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endParaRPr lang="en-US" sz="1600" dirty="0" smtClean="0">
              <a:solidFill>
                <a:schemeClr val="bg1">
                  <a:lumMod val="10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1600" dirty="0" smtClean="0"/>
              <a:t> 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1800" dirty="0" smtClean="0"/>
              <a:t>The voltage drop, V</a:t>
            </a:r>
            <a:r>
              <a:rPr lang="en-US" sz="1800" baseline="-25000" dirty="0" smtClean="0"/>
              <a:t>1</a:t>
            </a:r>
            <a:r>
              <a:rPr lang="en-US" sz="1800" dirty="0" smtClean="0"/>
              <a:t> across resistor </a:t>
            </a:r>
            <a:r>
              <a:rPr lang="en-US" sz="1800" i="1" dirty="0" smtClean="0"/>
              <a:t>R</a:t>
            </a:r>
            <a:r>
              <a:rPr lang="en-US" sz="1800" i="1" baseline="-25000" dirty="0" smtClean="0"/>
              <a:t>1</a:t>
            </a:r>
            <a:r>
              <a:rPr lang="en-US" sz="1800" dirty="0" smtClean="0"/>
              <a:t> is 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1800" i="1" dirty="0" smtClean="0"/>
              <a:t>    V</a:t>
            </a:r>
            <a:r>
              <a:rPr lang="en-US" sz="1800" i="1" baseline="-25000" dirty="0" smtClean="0"/>
              <a:t>1</a:t>
            </a:r>
            <a:r>
              <a:rPr lang="en-US" sz="1800" i="1" dirty="0" smtClean="0"/>
              <a:t> = I</a:t>
            </a:r>
            <a:r>
              <a:rPr lang="en-US" sz="1800" i="1" baseline="-25000" dirty="0" smtClean="0"/>
              <a:t>in</a:t>
            </a:r>
            <a:r>
              <a:rPr lang="en-US" sz="1800" i="1" dirty="0" smtClean="0"/>
              <a:t>R</a:t>
            </a:r>
            <a:r>
              <a:rPr lang="en-US" sz="1800" i="1" baseline="-25000" dirty="0" smtClean="0"/>
              <a:t>1</a:t>
            </a:r>
            <a:r>
              <a:rPr lang="en-US" sz="1800" dirty="0" smtClean="0"/>
              <a:t>  </a:t>
            </a:r>
            <a:r>
              <a:rPr lang="en-US" sz="1800" i="1" dirty="0" smtClean="0"/>
              <a:t>or  10mA*500 </a:t>
            </a:r>
            <a:r>
              <a:rPr lang="en-US" sz="1800" i="1" dirty="0" smtClean="0">
                <a:latin typeface="Symbol" pitchFamily="18" charset="2"/>
              </a:rPr>
              <a:t>W</a:t>
            </a:r>
            <a:r>
              <a:rPr lang="en-US" sz="1800" i="1" dirty="0" smtClean="0"/>
              <a:t> = 0.01A*500 </a:t>
            </a:r>
            <a:r>
              <a:rPr lang="en-US" sz="1800" i="1" dirty="0" smtClean="0">
                <a:latin typeface="Symbol" pitchFamily="18" charset="2"/>
              </a:rPr>
              <a:t>W</a:t>
            </a:r>
            <a:r>
              <a:rPr lang="en-US" sz="1800" i="1" dirty="0" smtClean="0"/>
              <a:t> =5V</a:t>
            </a:r>
            <a:endParaRPr lang="en-US" sz="1800" dirty="0" smtClean="0"/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1800" dirty="0" smtClean="0"/>
              <a:t> The voltage drop, V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 across resistor </a:t>
            </a:r>
            <a:r>
              <a:rPr lang="en-US" sz="1800" i="1" dirty="0" smtClean="0"/>
              <a:t>R</a:t>
            </a:r>
            <a:r>
              <a:rPr lang="en-US" sz="1800" i="1" baseline="-25000" dirty="0" smtClean="0"/>
              <a:t>2</a:t>
            </a:r>
            <a:r>
              <a:rPr lang="en-US" sz="1800" dirty="0" smtClean="0"/>
              <a:t> is </a:t>
            </a:r>
          </a:p>
          <a:p>
            <a:pPr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1800" dirty="0" smtClean="0"/>
              <a:t> </a:t>
            </a:r>
            <a:r>
              <a:rPr lang="en-US" sz="1800" i="1" dirty="0" smtClean="0"/>
              <a:t>   V</a:t>
            </a:r>
            <a:r>
              <a:rPr lang="en-US" sz="1800" i="1" baseline="-25000" dirty="0" smtClean="0"/>
              <a:t>2</a:t>
            </a:r>
            <a:r>
              <a:rPr lang="en-US" sz="1800" i="1" dirty="0" smtClean="0"/>
              <a:t> = I</a:t>
            </a:r>
            <a:r>
              <a:rPr lang="en-US" sz="1800" i="1" baseline="-25000" dirty="0" smtClean="0"/>
              <a:t>in</a:t>
            </a:r>
            <a:r>
              <a:rPr lang="en-US" sz="1800" i="1" dirty="0" smtClean="0"/>
              <a:t>R</a:t>
            </a:r>
            <a:r>
              <a:rPr lang="en-US" sz="1800" i="1" baseline="-25000" dirty="0" smtClean="0"/>
              <a:t>2</a:t>
            </a:r>
            <a:r>
              <a:rPr lang="en-US" sz="1800" dirty="0" smtClean="0"/>
              <a:t> </a:t>
            </a:r>
            <a:r>
              <a:rPr lang="en-US" sz="1800" i="1" dirty="0" smtClean="0"/>
              <a:t> or 10mA*500 </a:t>
            </a:r>
            <a:r>
              <a:rPr lang="en-US" sz="1800" i="1" dirty="0" smtClean="0">
                <a:latin typeface="Symbol" pitchFamily="18" charset="2"/>
              </a:rPr>
              <a:t>W</a:t>
            </a:r>
            <a:r>
              <a:rPr lang="en-US" sz="1800" i="1" dirty="0" smtClean="0"/>
              <a:t> = 0.01A*500 </a:t>
            </a:r>
            <a:r>
              <a:rPr lang="en-US" sz="1800" i="1" dirty="0" smtClean="0">
                <a:latin typeface="Symbol" pitchFamily="18" charset="2"/>
              </a:rPr>
              <a:t>W</a:t>
            </a:r>
            <a:r>
              <a:rPr lang="en-US" sz="1800" i="1" dirty="0" smtClean="0"/>
              <a:t> =5V</a:t>
            </a:r>
            <a:endParaRPr lang="en-US" sz="1800" dirty="0" smtClean="0"/>
          </a:p>
          <a:p>
            <a:pPr>
              <a:defRPr/>
            </a:pPr>
            <a:endParaRPr lang="en-US" sz="1500" dirty="0"/>
          </a:p>
        </p:txBody>
      </p:sp>
      <p:pic>
        <p:nvPicPr>
          <p:cNvPr id="93188" name="Picture 91" descr="voltage-divider"/>
          <p:cNvPicPr>
            <a:picLocks noChangeAspect="1" noChangeArrowheads="1"/>
          </p:cNvPicPr>
          <p:nvPr/>
        </p:nvPicPr>
        <p:blipFill>
          <a:blip r:embed="rId4" cstate="print"/>
          <a:srcRect r="9283"/>
          <a:stretch>
            <a:fillRect/>
          </a:stretch>
        </p:blipFill>
        <p:spPr bwMode="auto">
          <a:xfrm>
            <a:off x="5924550" y="3338513"/>
            <a:ext cx="2978150" cy="2732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715963" y="2543175"/>
          <a:ext cx="6735762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5" imgW="3822480" imgH="431640" progId="Equation.3">
                  <p:embed/>
                </p:oleObj>
              </mc:Choice>
              <mc:Fallback>
                <p:oleObj name="Equation" r:id="rId5" imgW="382248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5963" y="2543175"/>
                        <a:ext cx="6735762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Kirchoff’s</a:t>
            </a:r>
            <a:r>
              <a:rPr lang="en-US" dirty="0" smtClean="0"/>
              <a:t> Law</a:t>
            </a:r>
            <a:endParaRPr lang="en-US" dirty="0"/>
          </a:p>
        </p:txBody>
      </p:sp>
      <p:sp>
        <p:nvSpPr>
          <p:cNvPr id="3077" name="Content Placeholder 8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88325" cy="4495800"/>
          </a:xfrm>
        </p:spPr>
        <p:txBody>
          <a:bodyPr/>
          <a:lstStyle/>
          <a:p>
            <a:pPr marL="0">
              <a:buFont typeface="Wingdings" pitchFamily="2" charset="2"/>
              <a:buNone/>
            </a:pPr>
            <a:r>
              <a:rPr lang="en-US" sz="2400" smtClean="0">
                <a:latin typeface="Arial" charset="0"/>
                <a:cs typeface="Arial" charset="0"/>
              </a:rPr>
              <a:t>Kirchhoff’s voltage law, states that the sum of the voltage drops across a collection of resistors arranged in series within a circuit is equal to the applied voltage (</a:t>
            </a:r>
            <a:r>
              <a:rPr lang="en-US" sz="2400" i="1" smtClean="0">
                <a:latin typeface="Arial" charset="0"/>
                <a:cs typeface="Arial" charset="0"/>
              </a:rPr>
              <a:t>V</a:t>
            </a:r>
            <a:r>
              <a:rPr lang="en-US" sz="2400" i="1" baseline="-25000" smtClean="0">
                <a:latin typeface="Arial" charset="0"/>
                <a:cs typeface="Arial" charset="0"/>
              </a:rPr>
              <a:t>in</a:t>
            </a:r>
            <a:r>
              <a:rPr lang="en-US" sz="2400" smtClean="0">
                <a:latin typeface="Arial" charset="0"/>
                <a:cs typeface="Arial" charset="0"/>
              </a:rPr>
              <a:t>).  </a:t>
            </a: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r>
              <a:rPr lang="en-US" sz="2400" smtClean="0">
                <a:latin typeface="Arial" charset="0"/>
                <a:cs typeface="Arial" charset="0"/>
              </a:rPr>
              <a:t>Notice that the previous problem shows this to be true:  </a:t>
            </a:r>
          </a:p>
          <a:p>
            <a:pPr marL="0">
              <a:buFont typeface="Wingdings" pitchFamily="2" charset="2"/>
              <a:buNone/>
            </a:pPr>
            <a:r>
              <a:rPr lang="en-US" sz="2400" i="1" smtClean="0">
                <a:latin typeface="Arial" charset="0"/>
                <a:cs typeface="Arial" charset="0"/>
              </a:rPr>
              <a:t>10 v (V</a:t>
            </a:r>
            <a:r>
              <a:rPr lang="en-US" sz="2400" i="1" baseline="-25000" smtClean="0">
                <a:latin typeface="Arial" charset="0"/>
                <a:cs typeface="Arial" charset="0"/>
              </a:rPr>
              <a:t>in</a:t>
            </a:r>
            <a:r>
              <a:rPr lang="en-US" sz="2400" i="1" smtClean="0">
                <a:latin typeface="Arial" charset="0"/>
                <a:cs typeface="Arial" charset="0"/>
              </a:rPr>
              <a:t>) = 5 v + 5v</a:t>
            </a: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454275" y="3063875"/>
          <a:ext cx="4403725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4" imgW="2178431" imgH="305357" progId="Equation.3">
                  <p:embed/>
                </p:oleObj>
              </mc:Choice>
              <mc:Fallback>
                <p:oleObj name="Equation" r:id="rId4" imgW="2178431" imgH="305357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4275" y="3063875"/>
                        <a:ext cx="4403725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3929063" y="4730750"/>
          <a:ext cx="1652587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6" imgW="902462" imgH="305357" progId="Equation.3">
                  <p:embed/>
                </p:oleObj>
              </mc:Choice>
              <mc:Fallback>
                <p:oleObj name="Equation" r:id="rId6" imgW="902462" imgH="30535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9063" y="4730750"/>
                        <a:ext cx="1652587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8" name="TextBox 13"/>
          <p:cNvSpPr txBox="1">
            <a:spLocks noChangeArrowheads="1"/>
          </p:cNvSpPr>
          <p:nvPr/>
        </p:nvSpPr>
        <p:spPr bwMode="auto">
          <a:xfrm>
            <a:off x="4495800" y="3984625"/>
            <a:ext cx="4587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or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Kirchoff’s</a:t>
            </a:r>
            <a:r>
              <a:rPr lang="en-US" dirty="0" smtClean="0"/>
              <a:t> Law cont…</a:t>
            </a:r>
            <a:endParaRPr lang="en-US" dirty="0"/>
          </a:p>
        </p:txBody>
      </p:sp>
      <p:sp>
        <p:nvSpPr>
          <p:cNvPr id="4103" name="Content Placeholder 8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5241925" cy="1955800"/>
          </a:xfrm>
        </p:spPr>
        <p:txBody>
          <a:bodyPr/>
          <a:lstStyle/>
          <a:p>
            <a:pPr marL="0">
              <a:buFont typeface="Wingdings" pitchFamily="2" charset="2"/>
              <a:buNone/>
            </a:pPr>
            <a:r>
              <a:rPr lang="en-US" sz="2400" smtClean="0">
                <a:latin typeface="Arial" charset="0"/>
                <a:cs typeface="Arial" charset="0"/>
              </a:rPr>
              <a:t>The voltage drop across a specific resistor in series with other resistors is the fraction of that resistor to the sum of the series resistors, multiplied by the applied voltage. </a:t>
            </a:r>
          </a:p>
          <a:p>
            <a:pPr marL="0">
              <a:buFont typeface="Wingdings" pitchFamily="2" charset="2"/>
              <a:buNone/>
            </a:pPr>
            <a:r>
              <a:rPr lang="en-US" sz="2400" smtClean="0">
                <a:latin typeface="Arial" charset="0"/>
                <a:cs typeface="Arial" charset="0"/>
              </a:rPr>
              <a:t>The formula is derived on the right.</a:t>
            </a: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r>
              <a:rPr lang="en-US" sz="2400" smtClean="0">
                <a:latin typeface="Arial" charset="0"/>
                <a:cs typeface="Arial" charset="0"/>
              </a:rPr>
              <a:t>Applying the values of the previous circuit, we get:</a:t>
            </a: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6096000" y="1608138"/>
          <a:ext cx="1963738" cy="1046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Equation" r:id="rId4" imgW="1015450" imgH="541856" progId="Equation.3">
                  <p:embed/>
                </p:oleObj>
              </mc:Choice>
              <mc:Fallback>
                <p:oleObj name="Equation" r:id="rId4" imgW="1015450" imgH="54185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1608138"/>
                        <a:ext cx="1963738" cy="1046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5"/>
          <p:cNvGraphicFramePr>
            <a:graphicFrameLocks noChangeAspect="1"/>
          </p:cNvGraphicFramePr>
          <p:nvPr/>
        </p:nvGraphicFramePr>
        <p:xfrm>
          <a:off x="6096000" y="2971800"/>
          <a:ext cx="2960688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Equation" r:id="rId6" imgW="1772179" imgH="520225" progId="Equation.3">
                  <p:embed/>
                </p:oleObj>
              </mc:Choice>
              <mc:Fallback>
                <p:oleObj name="Equation" r:id="rId6" imgW="1772179" imgH="520225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2971800"/>
                        <a:ext cx="2960688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6"/>
          <p:cNvGraphicFramePr>
            <a:graphicFrameLocks noChangeAspect="1"/>
          </p:cNvGraphicFramePr>
          <p:nvPr/>
        </p:nvGraphicFramePr>
        <p:xfrm>
          <a:off x="6096000" y="4284663"/>
          <a:ext cx="2563813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Equation" r:id="rId8" imgW="1139952" imgH="497152" progId="Equation.3">
                  <p:embed/>
                </p:oleObj>
              </mc:Choice>
              <mc:Fallback>
                <p:oleObj name="Equation" r:id="rId8" imgW="1139952" imgH="497152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4284663"/>
                        <a:ext cx="2563813" cy="111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7"/>
          <p:cNvGraphicFramePr>
            <a:graphicFrameLocks noChangeAspect="1"/>
          </p:cNvGraphicFramePr>
          <p:nvPr/>
        </p:nvGraphicFramePr>
        <p:xfrm>
          <a:off x="630238" y="5286375"/>
          <a:ext cx="3970337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Equation" r:id="rId10" imgW="1765080" imgH="393480" progId="Equation.3">
                  <p:embed/>
                </p:oleObj>
              </mc:Choice>
              <mc:Fallback>
                <p:oleObj name="Equation" r:id="rId10" imgW="1765080" imgH="393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238" y="5286375"/>
                        <a:ext cx="3970337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err="1" smtClean="0"/>
              <a:t>Kirchoff’s</a:t>
            </a:r>
            <a:r>
              <a:rPr lang="en-US" dirty="0" smtClean="0"/>
              <a:t> Law cont…</a:t>
            </a:r>
            <a:endParaRPr lang="en-US" dirty="0"/>
          </a:p>
        </p:txBody>
      </p:sp>
      <p:sp>
        <p:nvSpPr>
          <p:cNvPr id="22531" name="Content Placeholder 8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289925" cy="1955800"/>
          </a:xfrm>
        </p:spPr>
        <p:txBody>
          <a:bodyPr/>
          <a:lstStyle/>
          <a:p>
            <a:pPr marL="0">
              <a:buFont typeface="Wingdings" pitchFamily="2" charset="2"/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Wheatstone </a:t>
            </a:r>
            <a:r>
              <a:rPr lang="en-US" sz="2400" dirty="0" smtClean="0">
                <a:latin typeface="Arial" charset="0"/>
                <a:cs typeface="Arial" charset="0"/>
              </a:rPr>
              <a:t>bridge has two such voltage dividers connected in parallel</a:t>
            </a:r>
          </a:p>
          <a:p>
            <a:pPr marL="0">
              <a:buFont typeface="Wingdings" pitchFamily="2" charset="2"/>
              <a:buNone/>
            </a:pPr>
            <a:r>
              <a:rPr lang="en-US" sz="2400" dirty="0">
                <a:latin typeface="Arial" charset="0"/>
                <a:cs typeface="Arial" charset="0"/>
              </a:rPr>
              <a:t>A</a:t>
            </a:r>
            <a:r>
              <a:rPr lang="en-US" sz="2400" dirty="0" smtClean="0">
                <a:latin typeface="Arial" charset="0"/>
                <a:cs typeface="Arial" charset="0"/>
              </a:rPr>
              <a:t>nalysis </a:t>
            </a:r>
            <a:r>
              <a:rPr lang="en-US" sz="2400" dirty="0" smtClean="0">
                <a:latin typeface="Arial" charset="0"/>
                <a:cs typeface="Arial" charset="0"/>
              </a:rPr>
              <a:t>of the </a:t>
            </a:r>
            <a:r>
              <a:rPr lang="en-US" sz="2400" i="1" dirty="0" smtClean="0">
                <a:latin typeface="Arial" charset="0"/>
                <a:cs typeface="Arial" charset="0"/>
              </a:rPr>
              <a:t>resistive voltage divider </a:t>
            </a:r>
            <a:r>
              <a:rPr lang="en-US" sz="2400" dirty="0" smtClean="0">
                <a:latin typeface="Arial" charset="0"/>
                <a:cs typeface="Arial" charset="0"/>
              </a:rPr>
              <a:t>circuit can be applied to the Wheatstone bridge circuit.  </a:t>
            </a:r>
          </a:p>
          <a:p>
            <a:pPr marL="0">
              <a:buFont typeface="Wingdings" pitchFamily="2" charset="2"/>
              <a:buNone/>
            </a:pPr>
            <a:r>
              <a:rPr lang="en-US" sz="2400" dirty="0">
                <a:latin typeface="Arial" charset="0"/>
                <a:cs typeface="Arial" charset="0"/>
              </a:rPr>
              <a:t>I</a:t>
            </a:r>
            <a:r>
              <a:rPr lang="en-US" sz="2400" dirty="0" smtClean="0">
                <a:latin typeface="Arial" charset="0"/>
                <a:cs typeface="Arial" charset="0"/>
              </a:rPr>
              <a:t>dentify </a:t>
            </a:r>
            <a:r>
              <a:rPr lang="en-US" sz="2400" dirty="0" smtClean="0">
                <a:latin typeface="Arial" charset="0"/>
                <a:cs typeface="Arial" charset="0"/>
              </a:rPr>
              <a:t>the two voltage divider circuits in the circuit </a:t>
            </a:r>
            <a:r>
              <a:rPr lang="en-US" sz="2400" dirty="0" smtClean="0">
                <a:latin typeface="Arial" charset="0"/>
                <a:cs typeface="Arial" charset="0"/>
              </a:rPr>
              <a:t>below,</a:t>
            </a:r>
            <a:endParaRPr lang="en-US" sz="2400" dirty="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400" dirty="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dirty="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dirty="0" smtClean="0">
              <a:latin typeface="Arial" charset="0"/>
              <a:cs typeface="Arial" charset="0"/>
            </a:endParaRPr>
          </a:p>
        </p:txBody>
      </p:sp>
      <p:pic>
        <p:nvPicPr>
          <p:cNvPr id="97286" name="Picture 3" descr="W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9010" y="3848099"/>
            <a:ext cx="4062065" cy="2604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33" name="Rectangle 3"/>
          <p:cNvSpPr>
            <a:spLocks noChangeArrowheads="1"/>
          </p:cNvSpPr>
          <p:nvPr/>
        </p:nvSpPr>
        <p:spPr bwMode="auto">
          <a:xfrm>
            <a:off x="6256338" y="4088884"/>
            <a:ext cx="2562225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600" i="1" dirty="0"/>
              <a:t> Wheatstone </a:t>
            </a:r>
            <a:r>
              <a:rPr lang="en-US" sz="1600" i="1" dirty="0" smtClean="0"/>
              <a:t>bridge </a:t>
            </a:r>
            <a:r>
              <a:rPr lang="en-US" sz="1600" i="1" dirty="0"/>
              <a:t>with 2 variable resistors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Wheatstone Bridge and Difference Voltage</a:t>
            </a:r>
            <a:endParaRPr lang="en-US" dirty="0"/>
          </a:p>
        </p:txBody>
      </p:sp>
      <p:sp>
        <p:nvSpPr>
          <p:cNvPr id="23555" name="Content Placeholder 8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531225" cy="1955800"/>
          </a:xfrm>
        </p:spPr>
        <p:txBody>
          <a:bodyPr/>
          <a:lstStyle/>
          <a:p>
            <a:pPr marL="0">
              <a:buFont typeface="Wingdings" pitchFamily="2" charset="2"/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This figure shows the schematic circuit diagram of a Wheatstone bridge.  The resistor pair R</a:t>
            </a:r>
            <a:r>
              <a:rPr lang="en-US" sz="2400" baseline="-25000" dirty="0" smtClean="0">
                <a:latin typeface="Arial" charset="0"/>
                <a:cs typeface="Arial" charset="0"/>
              </a:rPr>
              <a:t>1</a:t>
            </a:r>
            <a:r>
              <a:rPr lang="en-US" sz="2400" dirty="0" smtClean="0">
                <a:latin typeface="Arial" charset="0"/>
                <a:cs typeface="Arial" charset="0"/>
              </a:rPr>
              <a:t> and R</a:t>
            </a:r>
            <a:r>
              <a:rPr lang="en-US" sz="2400" baseline="-25000" dirty="0" smtClean="0">
                <a:latin typeface="Arial" charset="0"/>
                <a:cs typeface="Arial" charset="0"/>
              </a:rPr>
              <a:t>2</a:t>
            </a:r>
            <a:r>
              <a:rPr lang="en-US" sz="2400" dirty="0" smtClean="0">
                <a:latin typeface="Arial" charset="0"/>
                <a:cs typeface="Arial" charset="0"/>
              </a:rPr>
              <a:t> is a </a:t>
            </a:r>
            <a:r>
              <a:rPr lang="en-US" sz="2400" i="1" dirty="0" smtClean="0">
                <a:latin typeface="Arial" charset="0"/>
                <a:cs typeface="Arial" charset="0"/>
              </a:rPr>
              <a:t>resistive voltage divider </a:t>
            </a:r>
            <a:r>
              <a:rPr lang="en-US" sz="2400" dirty="0" smtClean="0">
                <a:latin typeface="Arial" charset="0"/>
                <a:cs typeface="Arial" charset="0"/>
              </a:rPr>
              <a:t>and resistors R</a:t>
            </a:r>
            <a:r>
              <a:rPr lang="en-US" sz="2400" baseline="-25000" dirty="0" smtClean="0">
                <a:latin typeface="Arial" charset="0"/>
                <a:cs typeface="Arial" charset="0"/>
              </a:rPr>
              <a:t>3</a:t>
            </a:r>
            <a:r>
              <a:rPr lang="en-US" sz="2400" dirty="0" smtClean="0">
                <a:latin typeface="Arial" charset="0"/>
                <a:cs typeface="Arial" charset="0"/>
              </a:rPr>
              <a:t> and R</a:t>
            </a:r>
            <a:r>
              <a:rPr lang="en-US" sz="2400" baseline="-25000" dirty="0" smtClean="0">
                <a:latin typeface="Arial" charset="0"/>
                <a:cs typeface="Arial" charset="0"/>
              </a:rPr>
              <a:t>4</a:t>
            </a:r>
            <a:r>
              <a:rPr lang="en-US" sz="2400" dirty="0" smtClean="0">
                <a:latin typeface="Arial" charset="0"/>
                <a:cs typeface="Arial" charset="0"/>
              </a:rPr>
              <a:t> form another voltage divider in parallel with R</a:t>
            </a:r>
            <a:r>
              <a:rPr lang="en-US" sz="2400" baseline="-25000" dirty="0" smtClean="0">
                <a:latin typeface="Arial" charset="0"/>
                <a:cs typeface="Arial" charset="0"/>
              </a:rPr>
              <a:t>1 </a:t>
            </a:r>
            <a:r>
              <a:rPr lang="en-US" sz="2400" dirty="0" smtClean="0">
                <a:latin typeface="Arial" charset="0"/>
                <a:cs typeface="Arial" charset="0"/>
              </a:rPr>
              <a:t>and R</a:t>
            </a:r>
            <a:r>
              <a:rPr lang="en-US" sz="2400" baseline="-25000" dirty="0" smtClean="0">
                <a:latin typeface="Arial" charset="0"/>
                <a:cs typeface="Arial" charset="0"/>
              </a:rPr>
              <a:t>2</a:t>
            </a:r>
            <a:r>
              <a:rPr lang="en-US" sz="2400" dirty="0" smtClean="0">
                <a:latin typeface="Arial" charset="0"/>
                <a:cs typeface="Arial" charset="0"/>
              </a:rPr>
              <a:t>.   </a:t>
            </a:r>
          </a:p>
          <a:p>
            <a:pPr marL="0">
              <a:buFont typeface="Wingdings" pitchFamily="2" charset="2"/>
              <a:buNone/>
            </a:pPr>
            <a:endParaRPr lang="en-US" sz="2400" dirty="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dirty="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dirty="0" smtClean="0">
              <a:latin typeface="Arial" charset="0"/>
              <a:cs typeface="Arial" charset="0"/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2941637" y="6063167"/>
            <a:ext cx="48427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1600" i="1" dirty="0"/>
              <a:t> Wheatstone </a:t>
            </a:r>
            <a:r>
              <a:rPr lang="en-US" sz="1600" i="1" dirty="0" smtClean="0"/>
              <a:t>bridge </a:t>
            </a:r>
            <a:r>
              <a:rPr lang="en-US" sz="1600" i="1" dirty="0"/>
              <a:t>with one variable resistor</a:t>
            </a:r>
            <a:endParaRPr lang="en-US" sz="1600" dirty="0"/>
          </a:p>
        </p:txBody>
      </p:sp>
      <p:pic>
        <p:nvPicPr>
          <p:cNvPr id="98306" name="Picture 7" descr="WB-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3740" y="3217352"/>
            <a:ext cx="5287505" cy="2767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Wheatstone Bridge and Difference Voltage cont…</a:t>
            </a:r>
            <a:endParaRPr lang="en-US" dirty="0"/>
          </a:p>
        </p:txBody>
      </p:sp>
      <p:sp>
        <p:nvSpPr>
          <p:cNvPr id="5126" name="Content Placeholder 8"/>
          <p:cNvSpPr>
            <a:spLocks noGrp="1"/>
          </p:cNvSpPr>
          <p:nvPr>
            <p:ph sz="quarter" idx="1"/>
          </p:nvPr>
        </p:nvSpPr>
        <p:spPr>
          <a:xfrm>
            <a:off x="625475" y="1600200"/>
            <a:ext cx="8289925" cy="1955800"/>
          </a:xfrm>
        </p:spPr>
        <p:txBody>
          <a:bodyPr/>
          <a:lstStyle/>
          <a:p>
            <a:pPr marL="0">
              <a:buFont typeface="Wingdings" pitchFamily="2" charset="2"/>
              <a:buNone/>
            </a:pPr>
            <a:r>
              <a:rPr lang="en-US" sz="2400" smtClean="0">
                <a:latin typeface="Arial" charset="0"/>
                <a:cs typeface="Arial" charset="0"/>
              </a:rPr>
              <a:t>The circuit is sensitive to the difference in voltage between node-</a:t>
            </a:r>
            <a:r>
              <a:rPr lang="en-US" sz="2400" b="1" smtClean="0">
                <a:latin typeface="Arial" charset="0"/>
                <a:cs typeface="Arial" charset="0"/>
              </a:rPr>
              <a:t>a</a:t>
            </a:r>
            <a:r>
              <a:rPr lang="en-US" sz="2400" smtClean="0">
                <a:latin typeface="Arial" charset="0"/>
                <a:cs typeface="Arial" charset="0"/>
              </a:rPr>
              <a:t> and node-</a:t>
            </a:r>
            <a:r>
              <a:rPr lang="en-US" sz="2400" b="1" smtClean="0">
                <a:latin typeface="Arial" charset="0"/>
                <a:cs typeface="Arial" charset="0"/>
              </a:rPr>
              <a:t>b</a:t>
            </a:r>
            <a:r>
              <a:rPr lang="en-US" sz="2400" smtClean="0">
                <a:latin typeface="Arial" charset="0"/>
                <a:cs typeface="Arial" charset="0"/>
              </a:rPr>
              <a:t>.  </a:t>
            </a:r>
            <a:r>
              <a:rPr lang="en-US" sz="2400" i="1" smtClean="0">
                <a:latin typeface="Arial" charset="0"/>
                <a:cs typeface="Arial" charset="0"/>
              </a:rPr>
              <a:t>V</a:t>
            </a:r>
            <a:r>
              <a:rPr lang="en-US" sz="2400" i="1" baseline="-25000" smtClean="0">
                <a:latin typeface="Arial" charset="0"/>
                <a:cs typeface="Arial" charset="0"/>
              </a:rPr>
              <a:t>a</a:t>
            </a:r>
            <a:r>
              <a:rPr lang="en-US" sz="2400" i="1" smtClean="0">
                <a:latin typeface="Arial" charset="0"/>
                <a:cs typeface="Arial" charset="0"/>
              </a:rPr>
              <a:t> and V</a:t>
            </a:r>
            <a:r>
              <a:rPr lang="en-US" sz="2400" i="1" baseline="-25000" smtClean="0">
                <a:latin typeface="Arial" charset="0"/>
                <a:cs typeface="Arial" charset="0"/>
              </a:rPr>
              <a:t>b</a:t>
            </a:r>
            <a:r>
              <a:rPr lang="en-US" sz="2400" i="1" smtClean="0">
                <a:latin typeface="Arial" charset="0"/>
                <a:cs typeface="Arial" charset="0"/>
              </a:rPr>
              <a:t> </a:t>
            </a:r>
            <a:r>
              <a:rPr lang="en-US" sz="2400" smtClean="0">
                <a:latin typeface="Arial" charset="0"/>
                <a:cs typeface="Arial" charset="0"/>
              </a:rPr>
              <a:t>can be explained by:</a:t>
            </a: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</p:txBody>
      </p:sp>
      <p:sp>
        <p:nvSpPr>
          <p:cNvPr id="5127" name="Rectangle 3"/>
          <p:cNvSpPr>
            <a:spLocks noChangeArrowheads="1"/>
          </p:cNvSpPr>
          <p:nvPr/>
        </p:nvSpPr>
        <p:spPr bwMode="auto">
          <a:xfrm>
            <a:off x="998538" y="4857750"/>
            <a:ext cx="3611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 i="1" dirty="0"/>
              <a:t> Wheatstone </a:t>
            </a:r>
            <a:r>
              <a:rPr lang="en-US" sz="1200" i="1" dirty="0" smtClean="0"/>
              <a:t>bridge </a:t>
            </a:r>
            <a:r>
              <a:rPr lang="en-US" sz="1200" i="1" dirty="0"/>
              <a:t>with one variable resistor</a:t>
            </a:r>
            <a:endParaRPr lang="en-US" sz="1200" dirty="0"/>
          </a:p>
        </p:txBody>
      </p:sp>
      <p:pic>
        <p:nvPicPr>
          <p:cNvPr id="98306" name="Picture 7" descr="WB-o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2527300"/>
            <a:ext cx="4100513" cy="2146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6281738" y="2598738"/>
          <a:ext cx="2593975" cy="1122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Equation" r:id="rId5" imgW="1251500" imgH="541856" progId="Equation.3">
                  <p:embed/>
                </p:oleObj>
              </mc:Choice>
              <mc:Fallback>
                <p:oleObj name="Equation" r:id="rId5" imgW="1251500" imgH="541856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1738" y="2598738"/>
                        <a:ext cx="2593975" cy="1122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6510338" y="3748088"/>
          <a:ext cx="2365375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Equation" r:id="rId7" imgW="1251500" imgH="554474" progId="Equation.3">
                  <p:embed/>
                </p:oleObj>
              </mc:Choice>
              <mc:Fallback>
                <p:oleObj name="Equation" r:id="rId7" imgW="1251500" imgH="554474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0338" y="3748088"/>
                        <a:ext cx="2365375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4010025" y="5067300"/>
          <a:ext cx="4865688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Equation" r:id="rId9" imgW="2956391" imgH="610354" progId="Equation.3">
                  <p:embed/>
                </p:oleObj>
              </mc:Choice>
              <mc:Fallback>
                <p:oleObj name="Equation" r:id="rId9" imgW="2956391" imgH="610354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0025" y="5067300"/>
                        <a:ext cx="4865688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Wheatstone Bridge and Difference Voltage cont…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25475" y="1600200"/>
            <a:ext cx="8289925" cy="3886200"/>
          </a:xfrm>
        </p:spPr>
        <p:txBody>
          <a:bodyPr/>
          <a:lstStyle/>
          <a:p>
            <a:pPr>
              <a:defRPr/>
            </a:pPr>
            <a:r>
              <a:rPr lang="en-US" sz="2200" dirty="0"/>
              <a:t>B</a:t>
            </a:r>
            <a:r>
              <a:rPr lang="en-US" sz="2200" dirty="0" smtClean="0"/>
              <a:t>ridge </a:t>
            </a:r>
            <a:r>
              <a:rPr lang="en-US" sz="2200" dirty="0" smtClean="0"/>
              <a:t>is balanced when </a:t>
            </a:r>
            <a:r>
              <a:rPr lang="en-US" sz="2200" i="1" dirty="0" err="1" smtClean="0"/>
              <a:t>V</a:t>
            </a:r>
            <a:r>
              <a:rPr lang="en-US" sz="2200" i="1" baseline="-25000" dirty="0" err="1" smtClean="0"/>
              <a:t>ab</a:t>
            </a:r>
            <a:r>
              <a:rPr lang="en-US" sz="2200" dirty="0" smtClean="0"/>
              <a:t> = 0 volts </a:t>
            </a:r>
          </a:p>
          <a:p>
            <a:pPr>
              <a:defRPr/>
            </a:pPr>
            <a:r>
              <a:rPr lang="en-US" sz="2200" dirty="0" smtClean="0"/>
              <a:t>This occurs when </a:t>
            </a:r>
            <a:r>
              <a:rPr lang="en-US" sz="2200" i="1" dirty="0" smtClean="0"/>
              <a:t>R</a:t>
            </a:r>
            <a:r>
              <a:rPr lang="en-US" sz="2200" i="1" baseline="-25000" dirty="0" smtClean="0"/>
              <a:t>1</a:t>
            </a:r>
            <a:r>
              <a:rPr lang="en-US" sz="2200" i="1" dirty="0" smtClean="0"/>
              <a:t>/R</a:t>
            </a:r>
            <a:r>
              <a:rPr lang="en-US" sz="2200" i="1" baseline="-25000" dirty="0" smtClean="0"/>
              <a:t>2</a:t>
            </a:r>
            <a:r>
              <a:rPr lang="en-US" sz="2200" i="1" dirty="0" smtClean="0"/>
              <a:t> = R</a:t>
            </a:r>
            <a:r>
              <a:rPr lang="en-US" sz="2200" i="1" baseline="-25000" dirty="0" smtClean="0"/>
              <a:t>3</a:t>
            </a:r>
            <a:r>
              <a:rPr lang="en-US" sz="2200" i="1" dirty="0" smtClean="0"/>
              <a:t>/R</a:t>
            </a:r>
            <a:r>
              <a:rPr lang="en-US" sz="2200" i="1" baseline="-25000" dirty="0" smtClean="0"/>
              <a:t>4</a:t>
            </a:r>
            <a:endParaRPr lang="en-US" sz="2200" dirty="0" smtClean="0"/>
          </a:p>
          <a:p>
            <a:pPr>
              <a:defRPr/>
            </a:pPr>
            <a:r>
              <a:rPr lang="en-US" sz="2200" dirty="0" smtClean="0"/>
              <a:t>In a typical sensing device, a variable resistor </a:t>
            </a:r>
            <a:r>
              <a:rPr lang="en-US" sz="2200" i="1" dirty="0" smtClean="0"/>
              <a:t>R</a:t>
            </a:r>
            <a:r>
              <a:rPr lang="en-US" sz="2200" i="1" baseline="-25000" dirty="0" smtClean="0"/>
              <a:t>4</a:t>
            </a:r>
            <a:r>
              <a:rPr lang="en-US" sz="2200" i="1" dirty="0" smtClean="0"/>
              <a:t> (R</a:t>
            </a:r>
            <a:r>
              <a:rPr lang="en-US" sz="2200" i="1" baseline="-25000" dirty="0" smtClean="0"/>
              <a:t>S</a:t>
            </a:r>
            <a:r>
              <a:rPr lang="en-US" sz="2200" dirty="0" smtClean="0"/>
              <a:t>) is used</a:t>
            </a:r>
          </a:p>
          <a:p>
            <a:pPr>
              <a:defRPr/>
            </a:pPr>
            <a:r>
              <a:rPr lang="en-US" sz="2200" dirty="0"/>
              <a:t>O</a:t>
            </a:r>
            <a:r>
              <a:rPr lang="en-US" sz="2200" dirty="0" smtClean="0"/>
              <a:t>ther </a:t>
            </a:r>
            <a:r>
              <a:rPr lang="en-US" sz="2200" dirty="0" smtClean="0"/>
              <a:t>three resistors are fixed  </a:t>
            </a:r>
          </a:p>
          <a:p>
            <a:pPr>
              <a:defRPr/>
            </a:pPr>
            <a:r>
              <a:rPr lang="en-US" sz="2200" dirty="0" smtClean="0"/>
              <a:t>Wheatstone </a:t>
            </a:r>
            <a:r>
              <a:rPr lang="en-US" sz="2200" dirty="0" smtClean="0"/>
              <a:t>bridge is initially balanced with all of the R’s having the same resistance value by design, including </a:t>
            </a:r>
            <a:r>
              <a:rPr lang="en-US" sz="2200" i="1" dirty="0" smtClean="0"/>
              <a:t>R</a:t>
            </a:r>
            <a:r>
              <a:rPr lang="en-US" sz="2200" i="1" baseline="-25000" dirty="0" smtClean="0"/>
              <a:t>S </a:t>
            </a:r>
            <a:r>
              <a:rPr lang="en-US" sz="2200" dirty="0" smtClean="0"/>
              <a:t> (the resistance of the sensing element).  </a:t>
            </a:r>
          </a:p>
          <a:p>
            <a:pPr>
              <a:defRPr/>
            </a:pPr>
            <a:r>
              <a:rPr lang="en-US" sz="2200" dirty="0"/>
              <a:t>V</a:t>
            </a:r>
            <a:r>
              <a:rPr lang="en-US" sz="2200" dirty="0" smtClean="0"/>
              <a:t>alue </a:t>
            </a:r>
            <a:r>
              <a:rPr lang="en-US" sz="2200" dirty="0" smtClean="0"/>
              <a:t>of </a:t>
            </a:r>
            <a:r>
              <a:rPr lang="en-US" sz="2200" i="1" dirty="0" smtClean="0"/>
              <a:t>R</a:t>
            </a:r>
            <a:r>
              <a:rPr lang="en-US" sz="2200" i="1" baseline="-25000" dirty="0" smtClean="0"/>
              <a:t>S</a:t>
            </a:r>
            <a:r>
              <a:rPr lang="en-US" sz="2200" dirty="0" smtClean="0"/>
              <a:t> changes when the external environment  changes thus affecting </a:t>
            </a:r>
            <a:r>
              <a:rPr lang="en-US" sz="2200" i="1" dirty="0" err="1" smtClean="0"/>
              <a:t>V</a:t>
            </a:r>
            <a:r>
              <a:rPr lang="en-US" sz="2200" i="1" baseline="-25000" dirty="0" err="1" smtClean="0"/>
              <a:t>ab</a:t>
            </a:r>
            <a:r>
              <a:rPr lang="en-US" sz="2200" dirty="0" smtClean="0"/>
              <a:t> as </a:t>
            </a:r>
          </a:p>
          <a:p>
            <a:pPr marL="0">
              <a:buFont typeface="Wingdings" pitchFamily="2" charset="2"/>
              <a:buNone/>
              <a:defRPr/>
            </a:pPr>
            <a:endParaRPr lang="en-US" sz="2400" dirty="0" smtClean="0"/>
          </a:p>
          <a:p>
            <a:pPr marL="0">
              <a:buFont typeface="Wingdings" pitchFamily="2" charset="2"/>
              <a:buNone/>
              <a:defRPr/>
            </a:pPr>
            <a:endParaRPr lang="en-US" sz="1600" dirty="0" smtClean="0"/>
          </a:p>
          <a:p>
            <a:pPr marL="0">
              <a:buFont typeface="Wingdings" pitchFamily="2" charset="2"/>
              <a:buNone/>
              <a:defRPr/>
            </a:pPr>
            <a:endParaRPr lang="en-US" sz="1600" dirty="0" smtClean="0"/>
          </a:p>
        </p:txBody>
      </p:sp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14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5027094"/>
              </p:ext>
            </p:extLst>
          </p:nvPr>
        </p:nvGraphicFramePr>
        <p:xfrm>
          <a:off x="3953869" y="5108225"/>
          <a:ext cx="4457700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name="Equation" r:id="rId4" imgW="1816100" imgH="482600" progId="Equation.3">
                  <p:embed/>
                </p:oleObj>
              </mc:Choice>
              <mc:Fallback>
                <p:oleObj name="Equation" r:id="rId4" imgW="1816100" imgH="482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3869" y="5108225"/>
                        <a:ext cx="4457700" cy="1193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One Variable Resistor</a:t>
            </a:r>
            <a:endParaRPr lang="en-US" dirty="0"/>
          </a:p>
        </p:txBody>
      </p:sp>
      <p:sp>
        <p:nvSpPr>
          <p:cNvPr id="24579" name="Content Placeholder 8"/>
          <p:cNvSpPr>
            <a:spLocks noGrp="1"/>
          </p:cNvSpPr>
          <p:nvPr>
            <p:ph sz="quarter" idx="1"/>
          </p:nvPr>
        </p:nvSpPr>
        <p:spPr>
          <a:xfrm>
            <a:off x="625475" y="1600200"/>
            <a:ext cx="8264525" cy="3886200"/>
          </a:xfrm>
        </p:spPr>
        <p:txBody>
          <a:bodyPr/>
          <a:lstStyle/>
          <a:p>
            <a:pPr marL="0">
              <a:buFont typeface="Wingdings" pitchFamily="2" charset="2"/>
              <a:buNone/>
            </a:pPr>
            <a:r>
              <a:rPr lang="en-US" sz="2000" smtClean="0">
                <a:latin typeface="Arial" charset="0"/>
                <a:cs typeface="Arial" charset="0"/>
              </a:rPr>
              <a:t>Assuming the transducer resistance </a:t>
            </a:r>
            <a:r>
              <a:rPr lang="en-US" sz="2000" i="1" smtClean="0">
                <a:latin typeface="Arial" charset="0"/>
                <a:cs typeface="Arial" charset="0"/>
              </a:rPr>
              <a:t>R</a:t>
            </a:r>
            <a:r>
              <a:rPr lang="en-US" sz="2000" i="1" baseline="-25000" smtClean="0">
                <a:latin typeface="Arial" charset="0"/>
                <a:cs typeface="Arial" charset="0"/>
              </a:rPr>
              <a:t>S</a:t>
            </a:r>
            <a:r>
              <a:rPr lang="en-US" sz="2000" smtClean="0">
                <a:latin typeface="Arial" charset="0"/>
                <a:cs typeface="Arial" charset="0"/>
              </a:rPr>
              <a:t> is initially 100 </a:t>
            </a:r>
            <a:r>
              <a:rPr lang="en-US" sz="2000" smtClean="0">
                <a:latin typeface="Symbol" pitchFamily="18" charset="2"/>
                <a:cs typeface="Arial" charset="0"/>
              </a:rPr>
              <a:t>W</a:t>
            </a:r>
            <a:r>
              <a:rPr lang="en-US" sz="2000" smtClean="0">
                <a:latin typeface="Arial" charset="0"/>
                <a:cs typeface="Arial" charset="0"/>
              </a:rPr>
              <a:t>, and </a:t>
            </a:r>
            <a:r>
              <a:rPr lang="en-US" sz="2000" i="1" smtClean="0">
                <a:latin typeface="Arial" charset="0"/>
                <a:cs typeface="Arial" charset="0"/>
              </a:rPr>
              <a:t>R</a:t>
            </a:r>
            <a:r>
              <a:rPr lang="en-US" sz="2000" i="1" baseline="-25000" smtClean="0">
                <a:latin typeface="Arial" charset="0"/>
                <a:cs typeface="Arial" charset="0"/>
              </a:rPr>
              <a:t>1</a:t>
            </a:r>
            <a:r>
              <a:rPr lang="en-US" sz="2000" smtClean="0">
                <a:latin typeface="Arial" charset="0"/>
                <a:cs typeface="Arial" charset="0"/>
              </a:rPr>
              <a:t> = </a:t>
            </a:r>
            <a:r>
              <a:rPr lang="en-US" sz="2000" i="1" smtClean="0">
                <a:latin typeface="Arial" charset="0"/>
                <a:cs typeface="Arial" charset="0"/>
              </a:rPr>
              <a:t>R</a:t>
            </a:r>
            <a:r>
              <a:rPr lang="en-US" sz="2000" i="1" baseline="-25000" smtClean="0">
                <a:latin typeface="Arial" charset="0"/>
                <a:cs typeface="Arial" charset="0"/>
              </a:rPr>
              <a:t>2</a:t>
            </a:r>
            <a:r>
              <a:rPr lang="en-US" sz="2000" smtClean="0">
                <a:latin typeface="Arial" charset="0"/>
                <a:cs typeface="Arial" charset="0"/>
              </a:rPr>
              <a:t> = </a:t>
            </a:r>
            <a:r>
              <a:rPr lang="en-US" sz="2000" i="1" smtClean="0">
                <a:latin typeface="Arial" charset="0"/>
                <a:cs typeface="Arial" charset="0"/>
              </a:rPr>
              <a:t>R</a:t>
            </a:r>
            <a:r>
              <a:rPr lang="en-US" sz="2000" i="1" baseline="-25000" smtClean="0">
                <a:latin typeface="Arial" charset="0"/>
                <a:cs typeface="Arial" charset="0"/>
              </a:rPr>
              <a:t>3</a:t>
            </a:r>
            <a:r>
              <a:rPr lang="en-US" sz="2000" smtClean="0">
                <a:latin typeface="Arial" charset="0"/>
                <a:cs typeface="Arial" charset="0"/>
              </a:rPr>
              <a:t> = 100 </a:t>
            </a:r>
            <a:r>
              <a:rPr lang="en-US" sz="2000" smtClean="0">
                <a:latin typeface="Symbol" pitchFamily="18" charset="2"/>
                <a:cs typeface="Arial" charset="0"/>
              </a:rPr>
              <a:t>W</a:t>
            </a:r>
            <a:r>
              <a:rPr lang="en-US" sz="2000" smtClean="0">
                <a:latin typeface="Arial" charset="0"/>
                <a:cs typeface="Arial" charset="0"/>
              </a:rPr>
              <a:t>, then </a:t>
            </a:r>
            <a:r>
              <a:rPr lang="en-US" sz="2000" i="1" smtClean="0">
                <a:latin typeface="Arial" charset="0"/>
                <a:cs typeface="Arial" charset="0"/>
              </a:rPr>
              <a:t>V</a:t>
            </a:r>
            <a:r>
              <a:rPr lang="en-US" sz="2000" i="1" baseline="-25000" smtClean="0">
                <a:latin typeface="Arial" charset="0"/>
                <a:cs typeface="Arial" charset="0"/>
              </a:rPr>
              <a:t>ab</a:t>
            </a:r>
            <a:r>
              <a:rPr lang="en-US" sz="2000" smtClean="0">
                <a:latin typeface="Arial" charset="0"/>
                <a:cs typeface="Arial" charset="0"/>
              </a:rPr>
              <a:t> can be plotted versus </a:t>
            </a:r>
            <a:r>
              <a:rPr lang="en-US" sz="2000" i="1" smtClean="0">
                <a:latin typeface="Arial" charset="0"/>
                <a:cs typeface="Arial" charset="0"/>
              </a:rPr>
              <a:t>R</a:t>
            </a:r>
            <a:r>
              <a:rPr lang="en-US" sz="2000" i="1" baseline="-25000" smtClean="0">
                <a:latin typeface="Arial" charset="0"/>
                <a:cs typeface="Arial" charset="0"/>
              </a:rPr>
              <a:t>S</a:t>
            </a:r>
            <a:r>
              <a:rPr lang="en-US" sz="2000" smtClean="0">
                <a:latin typeface="Arial" charset="0"/>
                <a:cs typeface="Arial" charset="0"/>
              </a:rPr>
              <a:t>.</a:t>
            </a: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r>
              <a:rPr lang="en-US" sz="1800" smtClean="0">
                <a:latin typeface="Arial" charset="0"/>
                <a:cs typeface="Arial" charset="0"/>
              </a:rPr>
              <a:t>  </a:t>
            </a:r>
            <a:endParaRPr lang="en-US" sz="1800" b="1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r>
              <a:rPr lang="en-US" sz="2400" smtClean="0">
                <a:latin typeface="Arial" charset="0"/>
                <a:cs typeface="Arial" charset="0"/>
              </a:rPr>
              <a:t>  </a:t>
            </a:r>
            <a:endParaRPr lang="en-US" sz="2400" b="1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4581" name="Picture 6" descr="1VarResPl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575" y="2451100"/>
            <a:ext cx="5775325" cy="426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6527800" y="2463800"/>
            <a:ext cx="24638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B</a:t>
            </a:r>
            <a:r>
              <a:rPr lang="en-US" dirty="0" smtClean="0"/>
              <a:t>ridge </a:t>
            </a:r>
            <a:r>
              <a:rPr lang="en-US" dirty="0"/>
              <a:t>is balanced when </a:t>
            </a:r>
          </a:p>
          <a:p>
            <a:r>
              <a:rPr lang="en-US" i="1" dirty="0"/>
              <a:t>R</a:t>
            </a:r>
            <a:r>
              <a:rPr lang="en-US" i="1" baseline="-25000" dirty="0"/>
              <a:t>S</a:t>
            </a:r>
            <a:r>
              <a:rPr lang="en-US" dirty="0"/>
              <a:t> = 100 </a:t>
            </a:r>
            <a:r>
              <a:rPr lang="en-US" dirty="0">
                <a:latin typeface="Symbol" pitchFamily="18" charset="2"/>
              </a:rPr>
              <a:t>W</a:t>
            </a:r>
            <a:endParaRPr lang="en-US" dirty="0"/>
          </a:p>
          <a:p>
            <a:r>
              <a:rPr lang="en-US" i="1" dirty="0" err="1"/>
              <a:t>V</a:t>
            </a:r>
            <a:r>
              <a:rPr lang="en-US" i="1" baseline="-25000" dirty="0" err="1"/>
              <a:t>ab</a:t>
            </a:r>
            <a:r>
              <a:rPr lang="en-US" dirty="0"/>
              <a:t>=0 volts</a:t>
            </a:r>
          </a:p>
          <a:p>
            <a:endParaRPr lang="en-US" dirty="0"/>
          </a:p>
          <a:p>
            <a:r>
              <a:rPr lang="en-US" dirty="0"/>
              <a:t>Changes in the environment affects resistance creating an unbalanced bridge</a:t>
            </a:r>
          </a:p>
          <a:p>
            <a:endParaRPr lang="en-US" dirty="0"/>
          </a:p>
          <a:p>
            <a:r>
              <a:rPr lang="en-US" dirty="0"/>
              <a:t>This results in a voltage proportional to resistance change 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Two Variable Resistors</a:t>
            </a:r>
            <a:endParaRPr lang="en-US" dirty="0"/>
          </a:p>
        </p:txBody>
      </p:sp>
      <p:sp>
        <p:nvSpPr>
          <p:cNvPr id="25603" name="Content Placeholder 8"/>
          <p:cNvSpPr>
            <a:spLocks noGrp="1"/>
          </p:cNvSpPr>
          <p:nvPr>
            <p:ph sz="quarter" idx="1"/>
          </p:nvPr>
        </p:nvSpPr>
        <p:spPr>
          <a:xfrm>
            <a:off x="625475" y="1600200"/>
            <a:ext cx="8264525" cy="3886200"/>
          </a:xfrm>
        </p:spPr>
        <p:txBody>
          <a:bodyPr/>
          <a:lstStyle/>
          <a:p>
            <a:pPr marL="0">
              <a:buFont typeface="Wingdings" pitchFamily="2" charset="2"/>
              <a:buNone/>
            </a:pPr>
            <a:r>
              <a:rPr lang="en-US" sz="2000" smtClean="0">
                <a:latin typeface="Arial" charset="0"/>
                <a:cs typeface="Arial" charset="0"/>
              </a:rPr>
              <a:t>Adding another variable resistor results in a more sensitive circuit</a:t>
            </a:r>
          </a:p>
          <a:p>
            <a:pPr marL="0">
              <a:buFont typeface="Wingdings" pitchFamily="2" charset="2"/>
              <a:buNone/>
            </a:pPr>
            <a:r>
              <a:rPr lang="en-US" sz="2000" smtClean="0">
                <a:latin typeface="Arial" charset="0"/>
                <a:cs typeface="Arial" charset="0"/>
              </a:rPr>
              <a:t>Where R</a:t>
            </a:r>
            <a:r>
              <a:rPr lang="en-US" sz="2000" baseline="-25000" smtClean="0">
                <a:latin typeface="Arial" charset="0"/>
                <a:cs typeface="Arial" charset="0"/>
              </a:rPr>
              <a:t>1</a:t>
            </a:r>
            <a:r>
              <a:rPr lang="en-US" sz="2000" smtClean="0">
                <a:latin typeface="Arial" charset="0"/>
                <a:cs typeface="Arial" charset="0"/>
              </a:rPr>
              <a:t> and R</a:t>
            </a:r>
            <a:r>
              <a:rPr lang="en-US" sz="2000" baseline="-25000" smtClean="0">
                <a:latin typeface="Arial" charset="0"/>
                <a:cs typeface="Arial" charset="0"/>
              </a:rPr>
              <a:t>4</a:t>
            </a:r>
            <a:r>
              <a:rPr lang="en-US" sz="2000" smtClean="0">
                <a:latin typeface="Arial" charset="0"/>
                <a:cs typeface="Arial" charset="0"/>
              </a:rPr>
              <a:t> are both variable resistors</a:t>
            </a: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r>
              <a:rPr lang="en-US" sz="2000" smtClean="0">
                <a:latin typeface="Arial" charset="0"/>
                <a:cs typeface="Arial" charset="0"/>
              </a:rPr>
              <a:t>If the R</a:t>
            </a:r>
            <a:r>
              <a:rPr lang="en-US" sz="2000" baseline="-25000" smtClean="0">
                <a:latin typeface="Arial" charset="0"/>
                <a:cs typeface="Arial" charset="0"/>
              </a:rPr>
              <a:t>1</a:t>
            </a:r>
            <a:r>
              <a:rPr lang="en-US" sz="2000" smtClean="0">
                <a:latin typeface="Arial" charset="0"/>
                <a:cs typeface="Arial" charset="0"/>
              </a:rPr>
              <a:t> and R</a:t>
            </a:r>
            <a:r>
              <a:rPr lang="en-US" sz="2000" baseline="-25000" smtClean="0">
                <a:latin typeface="Arial" charset="0"/>
                <a:cs typeface="Arial" charset="0"/>
              </a:rPr>
              <a:t>4</a:t>
            </a:r>
            <a:r>
              <a:rPr lang="en-US" sz="2000" smtClean="0">
                <a:latin typeface="Arial" charset="0"/>
                <a:cs typeface="Arial" charset="0"/>
              </a:rPr>
              <a:t> resistors are both variable and react in the same manner to an external environmental change, then the effect on the output voltage, V</a:t>
            </a:r>
            <a:r>
              <a:rPr lang="en-US" sz="2000" baseline="-25000" smtClean="0">
                <a:latin typeface="Arial" charset="0"/>
                <a:cs typeface="Arial" charset="0"/>
              </a:rPr>
              <a:t>ab</a:t>
            </a:r>
            <a:r>
              <a:rPr lang="en-US" sz="2000" smtClean="0">
                <a:latin typeface="Arial" charset="0"/>
                <a:cs typeface="Arial" charset="0"/>
              </a:rPr>
              <a:t> is multiplied! </a:t>
            </a: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r>
              <a:rPr lang="en-US" sz="1800" smtClean="0">
                <a:latin typeface="Arial" charset="0"/>
                <a:cs typeface="Arial" charset="0"/>
              </a:rPr>
              <a:t>  </a:t>
            </a:r>
            <a:endParaRPr lang="en-US" sz="1800" b="1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r>
              <a:rPr lang="en-US" sz="2400" smtClean="0">
                <a:latin typeface="Arial" charset="0"/>
                <a:cs typeface="Arial" charset="0"/>
              </a:rPr>
              <a:t>  </a:t>
            </a:r>
            <a:endParaRPr lang="en-US" sz="2400" b="1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24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  <a:p>
            <a:pPr marL="0">
              <a:buFont typeface="Wingdings" pitchFamily="2" charset="2"/>
              <a:buNone/>
            </a:pPr>
            <a:endParaRPr lang="en-US" sz="1600" smtClean="0">
              <a:latin typeface="Arial" charset="0"/>
              <a:cs typeface="Arial" charset="0"/>
            </a:endParaRPr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14690" name="Picture 9" descr="WB-tw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900" y="2705100"/>
            <a:ext cx="4318000" cy="223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606" name="Rectangle 3"/>
          <p:cNvSpPr>
            <a:spLocks noChangeArrowheads="1"/>
          </p:cNvSpPr>
          <p:nvPr/>
        </p:nvSpPr>
        <p:spPr bwMode="auto">
          <a:xfrm>
            <a:off x="5265738" y="2686050"/>
            <a:ext cx="3611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 i="1" dirty="0"/>
              <a:t> Wheatstone </a:t>
            </a:r>
            <a:r>
              <a:rPr lang="en-US" sz="1200" i="1" dirty="0" smtClean="0"/>
              <a:t>bridge </a:t>
            </a:r>
            <a:r>
              <a:rPr lang="en-US" sz="1200" i="1" dirty="0"/>
              <a:t>with two variable resistors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latin typeface="Arial" charset="0"/>
                <a:cs typeface="Arial" charset="0"/>
              </a:rPr>
              <a:t> </a:t>
            </a:r>
          </a:p>
          <a:p>
            <a:r>
              <a:rPr lang="en-US" sz="2400" dirty="0" smtClean="0">
                <a:latin typeface="Arial" charset="0"/>
                <a:cs typeface="Arial" charset="0"/>
              </a:rPr>
              <a:t>This Wheatstone Bridge Overview provides information on the electronic circuitry of a Wheatstone bridge.  </a:t>
            </a:r>
            <a:endParaRPr lang="en-US" sz="2400" dirty="0" smtClean="0">
              <a:latin typeface="Arial" charset="0"/>
              <a:cs typeface="Arial" charset="0"/>
            </a:endParaRPr>
          </a:p>
          <a:p>
            <a:r>
              <a:rPr lang="en-US" sz="2400" dirty="0" smtClean="0">
                <a:latin typeface="Arial" charset="0"/>
                <a:cs typeface="Arial" charset="0"/>
              </a:rPr>
              <a:t>This </a:t>
            </a:r>
            <a:r>
              <a:rPr lang="en-US" sz="2400" dirty="0" smtClean="0">
                <a:latin typeface="Arial" charset="0"/>
                <a:cs typeface="Arial" charset="0"/>
              </a:rPr>
              <a:t>overview will help you to understand how a Wheatstone bridge is used for sensing changes in pressure when used in a micro pressure sensor.   </a:t>
            </a:r>
          </a:p>
          <a:p>
            <a:pPr eaLnBrk="1" hangingPunct="1"/>
            <a:endParaRPr lang="en-US" sz="2400" dirty="0" smtClean="0">
              <a:latin typeface="Arial" charset="0"/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Unit Overview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Two Variable Resistors</a:t>
            </a:r>
            <a:endParaRPr lang="en-US" dirty="0"/>
          </a:p>
        </p:txBody>
      </p:sp>
      <p:sp>
        <p:nvSpPr>
          <p:cNvPr id="2662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115714" name="Picture 20" descr="2VarResPlo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0100" y="2717800"/>
            <a:ext cx="5232400" cy="387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Content Placeholder 8"/>
          <p:cNvSpPr txBox="1">
            <a:spLocks/>
          </p:cNvSpPr>
          <p:nvPr/>
        </p:nvSpPr>
        <p:spPr bwMode="auto">
          <a:xfrm>
            <a:off x="625475" y="1600200"/>
            <a:ext cx="85185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000" dirty="0"/>
              <a:t>Graphing </a:t>
            </a:r>
            <a:r>
              <a:rPr lang="en-US" sz="2000" dirty="0" err="1"/>
              <a:t>V</a:t>
            </a:r>
            <a:r>
              <a:rPr lang="en-US" sz="2000" baseline="-25000" dirty="0" err="1"/>
              <a:t>ab</a:t>
            </a:r>
            <a:r>
              <a:rPr lang="en-US" sz="2000" dirty="0"/>
              <a:t> as a function of the variable resistances of R</a:t>
            </a:r>
            <a:r>
              <a:rPr lang="en-US" sz="2000" baseline="-25000" dirty="0"/>
              <a:t>1</a:t>
            </a:r>
            <a:r>
              <a:rPr lang="en-US" sz="2000" dirty="0"/>
              <a:t> and R</a:t>
            </a:r>
            <a:r>
              <a:rPr lang="en-US" sz="2000" baseline="-25000" dirty="0"/>
              <a:t>4</a:t>
            </a:r>
            <a:r>
              <a:rPr lang="en-US" sz="2000" dirty="0"/>
              <a:t> (in this case changing by the same amount while the other two, R</a:t>
            </a:r>
            <a:r>
              <a:rPr lang="en-US" sz="2000" baseline="-25000" dirty="0"/>
              <a:t>2</a:t>
            </a:r>
            <a:r>
              <a:rPr lang="en-US" sz="2000" dirty="0"/>
              <a:t> and R</a:t>
            </a:r>
            <a:r>
              <a:rPr lang="en-US" sz="2000" baseline="-25000" dirty="0"/>
              <a:t>3</a:t>
            </a:r>
            <a:r>
              <a:rPr lang="en-US" sz="2000" dirty="0"/>
              <a:t> remain constant at 100Ω) results in the following graph.  </a:t>
            </a:r>
            <a:endParaRPr lang="en-US" sz="2400" dirty="0"/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Wheatstone Bridge as a Micro Pressure Sensor</a:t>
            </a:r>
            <a:endParaRPr lang="en-US" dirty="0"/>
          </a:p>
        </p:txBody>
      </p:sp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" name="Content Placeholder 8"/>
          <p:cNvSpPr txBox="1">
            <a:spLocks/>
          </p:cNvSpPr>
          <p:nvPr/>
        </p:nvSpPr>
        <p:spPr bwMode="auto">
          <a:xfrm>
            <a:off x="625475" y="1600200"/>
            <a:ext cx="85185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2000" dirty="0"/>
              <a:t>When the Wheatstone </a:t>
            </a:r>
            <a:r>
              <a:rPr lang="en-US" sz="2000" dirty="0" smtClean="0"/>
              <a:t>bridge </a:t>
            </a:r>
            <a:r>
              <a:rPr lang="en-US" sz="2000" dirty="0"/>
              <a:t>is used in a </a:t>
            </a:r>
            <a:r>
              <a:rPr lang="en-US" sz="2000" dirty="0" smtClean="0"/>
              <a:t>micro pressure </a:t>
            </a:r>
            <a:r>
              <a:rPr lang="en-US" sz="2000" dirty="0"/>
              <a:t>sensor, the resistors are oriented such that R</a:t>
            </a:r>
            <a:r>
              <a:rPr lang="en-US" sz="2000" baseline="-25000" dirty="0"/>
              <a:t>1</a:t>
            </a:r>
            <a:r>
              <a:rPr lang="en-US" sz="2000" dirty="0"/>
              <a:t> and R</a:t>
            </a:r>
            <a:r>
              <a:rPr lang="en-US" sz="2000" baseline="-25000" dirty="0"/>
              <a:t>4 </a:t>
            </a:r>
            <a:r>
              <a:rPr lang="en-US" sz="2000" dirty="0"/>
              <a:t>are variable under the stress of a flexible membrane on which they are made.  </a:t>
            </a:r>
            <a:endParaRPr lang="en-US" sz="2000" b="1" dirty="0"/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6738" name="Object 1"/>
          <p:cNvPicPr>
            <a:picLocks noChangeArrowheads="1"/>
          </p:cNvPicPr>
          <p:nvPr/>
        </p:nvPicPr>
        <p:blipFill>
          <a:blip r:embed="rId3" cstate="print"/>
          <a:srcRect t="-223" r="-56" b="-288"/>
          <a:stretch>
            <a:fillRect/>
          </a:stretch>
        </p:blipFill>
        <p:spPr bwMode="auto">
          <a:xfrm>
            <a:off x="596900" y="2852738"/>
            <a:ext cx="3330575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654" name="Rectangle 3"/>
          <p:cNvSpPr>
            <a:spLocks noChangeArrowheads="1"/>
          </p:cNvSpPr>
          <p:nvPr/>
        </p:nvSpPr>
        <p:spPr bwMode="auto">
          <a:xfrm>
            <a:off x="808038" y="6029325"/>
            <a:ext cx="36115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 i="1" dirty="0"/>
              <a:t> Wheatstone </a:t>
            </a:r>
            <a:r>
              <a:rPr lang="en-US" sz="1200" i="1" dirty="0" smtClean="0"/>
              <a:t>bridge </a:t>
            </a:r>
            <a:r>
              <a:rPr lang="en-US" sz="1200" i="1" dirty="0"/>
              <a:t>as a Pressure Sensor</a:t>
            </a:r>
            <a:endParaRPr lang="en-US" sz="1200" dirty="0"/>
          </a:p>
        </p:txBody>
      </p:sp>
      <p:pic>
        <p:nvPicPr>
          <p:cNvPr id="116739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5700" y="2863850"/>
            <a:ext cx="3616325" cy="284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656" name="Rectangle 3"/>
          <p:cNvSpPr>
            <a:spLocks noChangeArrowheads="1"/>
          </p:cNvSpPr>
          <p:nvPr/>
        </p:nvSpPr>
        <p:spPr bwMode="auto">
          <a:xfrm>
            <a:off x="4592638" y="5937250"/>
            <a:ext cx="43608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 i="1" dirty="0" smtClean="0"/>
              <a:t>Micro Pressure </a:t>
            </a:r>
            <a:r>
              <a:rPr lang="en-US" sz="1200" i="1" dirty="0"/>
              <a:t>Sensor illustrating the Wheatstone </a:t>
            </a:r>
            <a:r>
              <a:rPr lang="en-US" sz="1200" i="1" dirty="0" smtClean="0"/>
              <a:t>bridge </a:t>
            </a:r>
            <a:r>
              <a:rPr lang="en-US" sz="1200" i="1" dirty="0"/>
              <a:t>and the Silicon Nitride Membrane (Diaphragm)</a:t>
            </a:r>
            <a:endParaRPr lang="en-US" sz="1200" dirty="0"/>
          </a:p>
        </p:txBody>
      </p:sp>
      <p:cxnSp>
        <p:nvCxnSpPr>
          <p:cNvPr id="27658" name="AutoShape 10"/>
          <p:cNvCxnSpPr>
            <a:cxnSpLocks noChangeShapeType="1"/>
          </p:cNvCxnSpPr>
          <p:nvPr/>
        </p:nvCxnSpPr>
        <p:spPr bwMode="auto">
          <a:xfrm rot="10800000">
            <a:off x="2935288" y="3559174"/>
            <a:ext cx="1382712" cy="40322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11" name="TextBox 10"/>
          <p:cNvSpPr txBox="1"/>
          <p:nvPr/>
        </p:nvSpPr>
        <p:spPr>
          <a:xfrm>
            <a:off x="3568700" y="3911600"/>
            <a:ext cx="13244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Membrane</a:t>
            </a:r>
          </a:p>
          <a:p>
            <a:r>
              <a:rPr lang="en-US" sz="1600" dirty="0" smtClean="0"/>
              <a:t>(Diaphragm)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Calibration</a:t>
            </a:r>
            <a:endParaRPr lang="en-US" dirty="0"/>
          </a:p>
        </p:txBody>
      </p:sp>
      <p:sp>
        <p:nvSpPr>
          <p:cNvPr id="2867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" name="Content Placeholder 8"/>
          <p:cNvSpPr txBox="1">
            <a:spLocks/>
          </p:cNvSpPr>
          <p:nvPr/>
        </p:nvSpPr>
        <p:spPr bwMode="auto">
          <a:xfrm>
            <a:off x="625475" y="1600200"/>
            <a:ext cx="85185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20040" indent="-320040">
              <a:spcBef>
                <a:spcPts val="700"/>
              </a:spcBef>
              <a:buClr>
                <a:srgbClr val="FFC000"/>
              </a:buClr>
              <a:buSzPct val="60000"/>
              <a:buFont typeface="Wingdings" pitchFamily="2" charset="2"/>
              <a:buChar char="v"/>
              <a:defRPr/>
            </a:pPr>
            <a:r>
              <a:rPr lang="en-US" sz="2400" dirty="0"/>
              <a:t>To calibrate a Wheatstone bridge as a pressure transducer, a series of known pressure differences is applied to the sensing element(s).  </a:t>
            </a:r>
          </a:p>
          <a:p>
            <a:pPr marL="320040" indent="-320040">
              <a:lnSpc>
                <a:spcPct val="150000"/>
              </a:lnSpc>
              <a:spcBef>
                <a:spcPts val="700"/>
              </a:spcBef>
              <a:buClr>
                <a:srgbClr val="FFC000"/>
              </a:buClr>
              <a:buSzPct val="60000"/>
              <a:buFont typeface="Wingdings" pitchFamily="2" charset="2"/>
              <a:buChar char="v"/>
              <a:defRPr/>
            </a:pPr>
            <a:r>
              <a:rPr lang="en-US" sz="2400" dirty="0"/>
              <a:t>The output voltage (</a:t>
            </a:r>
            <a:r>
              <a:rPr lang="en-US" sz="2400" i="1" dirty="0" err="1"/>
              <a:t>V</a:t>
            </a:r>
            <a:r>
              <a:rPr lang="en-US" sz="2400" i="1" baseline="-25000" dirty="0" err="1"/>
              <a:t>ab</a:t>
            </a:r>
            <a:r>
              <a:rPr lang="en-US" sz="2400" dirty="0"/>
              <a:t>) is measured using a voltmeter</a:t>
            </a:r>
          </a:p>
          <a:p>
            <a:pPr marL="320040" indent="-320040">
              <a:lnSpc>
                <a:spcPct val="150000"/>
              </a:lnSpc>
              <a:spcBef>
                <a:spcPts val="700"/>
              </a:spcBef>
              <a:buClr>
                <a:srgbClr val="FFC000"/>
              </a:buClr>
              <a:buSzPct val="60000"/>
              <a:buFont typeface="Wingdings" pitchFamily="2" charset="2"/>
              <a:buChar char="v"/>
              <a:defRPr/>
            </a:pPr>
            <a:r>
              <a:rPr lang="en-US" sz="2400" i="1" dirty="0" err="1"/>
              <a:t>V</a:t>
            </a:r>
            <a:r>
              <a:rPr lang="en-US" sz="2400" i="1" baseline="-25000" dirty="0" err="1"/>
              <a:t>ab</a:t>
            </a:r>
            <a:r>
              <a:rPr lang="en-US" sz="2400" i="1" baseline="-25000" dirty="0"/>
              <a:t> </a:t>
            </a:r>
            <a:r>
              <a:rPr lang="en-US" sz="2400" dirty="0"/>
              <a:t>versus pressure is plotted</a:t>
            </a:r>
          </a:p>
          <a:p>
            <a:pPr marL="320040" indent="-320040">
              <a:spcBef>
                <a:spcPts val="700"/>
              </a:spcBef>
              <a:buClr>
                <a:srgbClr val="FFC000"/>
              </a:buClr>
              <a:buSzPct val="60000"/>
              <a:buFont typeface="Wingdings" pitchFamily="2" charset="2"/>
              <a:buChar char="v"/>
              <a:defRPr/>
            </a:pPr>
            <a:r>
              <a:rPr lang="en-US" sz="2400" dirty="0"/>
              <a:t>When an unknown pressure is applied and the output voltage read, the calibration curve of </a:t>
            </a:r>
            <a:r>
              <a:rPr lang="en-US" sz="2400" i="1" dirty="0" err="1"/>
              <a:t>V</a:t>
            </a:r>
            <a:r>
              <a:rPr lang="en-US" sz="2400" i="1" baseline="-25000" dirty="0" err="1"/>
              <a:t>ab</a:t>
            </a:r>
            <a:r>
              <a:rPr lang="en-US" sz="2400" i="1" dirty="0"/>
              <a:t> </a:t>
            </a:r>
            <a:r>
              <a:rPr lang="en-US" sz="2400" dirty="0"/>
              <a:t>vs. </a:t>
            </a:r>
            <a:r>
              <a:rPr lang="en-US" sz="2400" i="1" dirty="0"/>
              <a:t>Pressure</a:t>
            </a:r>
            <a:r>
              <a:rPr lang="en-US" sz="2400" dirty="0"/>
              <a:t> can be used to determine the actual pressure.</a:t>
            </a: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r>
              <a:rPr lang="en-US" dirty="0">
                <a:latin typeface="Arial" pitchFamily="34" charset="0"/>
                <a:cs typeface="Arial" pitchFamily="34" charset="0"/>
              </a:rPr>
              <a:t>  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 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indent="-319088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  <a:defRPr/>
            </a:pP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52550" y="2724150"/>
            <a:ext cx="7658100" cy="3981450"/>
          </a:xfrm>
        </p:spPr>
        <p:txBody>
          <a:bodyPr>
            <a:normAutofit fontScale="70000" lnSpcReduction="20000"/>
          </a:bodyPr>
          <a:lstStyle/>
          <a:p>
            <a:pPr marL="320040" indent="-320040">
              <a:buFont typeface="Wingdings" pitchFamily="2" charset="2"/>
              <a:buChar char="v"/>
              <a:defRPr/>
            </a:pPr>
            <a:r>
              <a:rPr lang="en-US" dirty="0" smtClean="0"/>
              <a:t>Wheatstone </a:t>
            </a:r>
            <a:r>
              <a:rPr lang="en-US" dirty="0" smtClean="0"/>
              <a:t>bridge is a simple circuit used to measure transducer responses by measuring changes in voltage.  </a:t>
            </a:r>
          </a:p>
          <a:p>
            <a:pPr marL="320040" indent="-320040">
              <a:buFont typeface="Wingdings" pitchFamily="2" charset="2"/>
              <a:buChar char="v"/>
              <a:defRPr/>
            </a:pPr>
            <a:r>
              <a:rPr lang="en-US" dirty="0" smtClean="0"/>
              <a:t>Basic circuit analysis is used to determine the resistance when the bridge is balanced.  </a:t>
            </a:r>
          </a:p>
          <a:p>
            <a:pPr marL="320040" indent="-320040">
              <a:buFont typeface="Wingdings" pitchFamily="2" charset="2"/>
              <a:buChar char="v"/>
              <a:defRPr/>
            </a:pPr>
            <a:r>
              <a:rPr lang="en-US" dirty="0" smtClean="0"/>
              <a:t>Any changes in transducer resistance cause the bridge to be unbalanced providing a voltage roughly proportional to the change in resistance and corresponding to the change in pressure.  </a:t>
            </a:r>
          </a:p>
          <a:p>
            <a:pPr marL="320040" indent="-320040">
              <a:buFont typeface="Wingdings" pitchFamily="2" charset="2"/>
              <a:buChar char="v"/>
              <a:defRPr/>
            </a:pPr>
            <a:r>
              <a:rPr lang="en-US" dirty="0" smtClean="0"/>
              <a:t>A voltmeter measures the output of the Wheatstone bridge which can be equated to a corresponding pressure.  </a:t>
            </a:r>
          </a:p>
          <a:p>
            <a:pPr marL="320040" indent="-320040">
              <a:buFont typeface="Wingdings" pitchFamily="2" charset="2"/>
              <a:buChar char="v"/>
              <a:defRPr/>
            </a:pPr>
            <a:r>
              <a:rPr lang="en-US" dirty="0" smtClean="0"/>
              <a:t>In a micro pressure sensor where the Wheatstone bridge is the sensing circuit, its output can be amplified and processed to send information or to initiate a mechanical response.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657600"/>
          </a:xfrm>
        </p:spPr>
        <p:txBody>
          <a:bodyPr>
            <a:normAutofit fontScale="55000" lnSpcReduction="20000"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900" dirty="0"/>
              <a:t>Made possible through grants from the National Science Foundation Department of Undergraduate Education #0830384, 0902411, and 1205138.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900" dirty="0"/>
              <a:t> 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900" dirty="0"/>
              <a:t>Any opinions, findings and conclusions or recommendations expressed in this material are those of the authors and creators, and do not necessarily reflect the views of the National Science Foundation.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900" b="1" dirty="0"/>
              <a:t> </a:t>
            </a:r>
            <a:endParaRPr lang="en-US" sz="2900" dirty="0"/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900" dirty="0"/>
              <a:t>Southwest Center for Microsystems Education (SCME) NSF ATE Center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900" dirty="0"/>
              <a:t>© 2012 Regents of the University of New Mexico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900" dirty="0"/>
              <a:t> 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900" dirty="0"/>
              <a:t>Content is protected by the CC Attribution Non-Commercial Share Alike license.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900" dirty="0"/>
              <a:t> 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900" dirty="0"/>
              <a:t>Website:  </a:t>
            </a:r>
            <a:r>
              <a:rPr lang="en-US" sz="2900" u="sng" dirty="0">
                <a:hlinkClick r:id="rId3"/>
              </a:rPr>
              <a:t>www.scme-nm.org</a:t>
            </a:r>
            <a:r>
              <a:rPr lang="en-US" sz="2900" dirty="0"/>
              <a:t>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6383" y="6349455"/>
            <a:ext cx="1364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Revised Feb 2017</a:t>
            </a:r>
            <a:endParaRPr lang="en-US" sz="1100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Placeholder 1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3371850"/>
          </a:xfrm>
        </p:spPr>
        <p:txBody>
          <a:bodyPr/>
          <a:lstStyle/>
          <a:p>
            <a:pPr marL="457200" indent="-457200">
              <a:buClr>
                <a:schemeClr val="tx2"/>
              </a:buClr>
              <a:buSzPct val="100000"/>
              <a:buFont typeface="Wingdings" pitchFamily="2" charset="2"/>
              <a:buChar char="v"/>
            </a:pPr>
            <a:r>
              <a:rPr lang="en-US" dirty="0" smtClean="0">
                <a:latin typeface="Arial" charset="0"/>
                <a:cs typeface="Arial" charset="0"/>
              </a:rPr>
              <a:t>Define the variable components of the Wheatstone bridge</a:t>
            </a:r>
          </a:p>
          <a:p>
            <a:pPr marL="457200" indent="-457200">
              <a:buClr>
                <a:schemeClr val="tx2"/>
              </a:buClr>
              <a:buSzPct val="100000"/>
              <a:buFont typeface="Wingdings" pitchFamily="2" charset="2"/>
              <a:buChar char="v"/>
            </a:pPr>
            <a:endParaRPr lang="en-US" dirty="0" smtClean="0">
              <a:latin typeface="Arial" charset="0"/>
              <a:cs typeface="Arial" charset="0"/>
            </a:endParaRPr>
          </a:p>
          <a:p>
            <a:pPr marL="457200" indent="-457200">
              <a:buClr>
                <a:schemeClr val="tx2"/>
              </a:buClr>
              <a:buSzPct val="100000"/>
              <a:buFont typeface="Wingdings" pitchFamily="2" charset="2"/>
              <a:buChar char="v"/>
            </a:pPr>
            <a:r>
              <a:rPr lang="en-US" dirty="0" smtClean="0">
                <a:latin typeface="Arial" charset="0"/>
                <a:cs typeface="Arial" charset="0"/>
              </a:rPr>
              <a:t>Describe how the Wheatstone bridge works</a:t>
            </a:r>
          </a:p>
          <a:p>
            <a:pPr eaLnBrk="1" hangingPunct="1">
              <a:buSzPct val="100000"/>
              <a:buFont typeface="Arial" charset="0"/>
              <a:buChar char="•"/>
            </a:pPr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Introduction to Wheatstone Bridge</a:t>
            </a:r>
            <a:endParaRPr lang="en-US" dirty="0"/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>
          <a:xfrm>
            <a:off x="590550" y="1600200"/>
            <a:ext cx="6543675" cy="5086350"/>
          </a:xfrm>
        </p:spPr>
        <p:txBody>
          <a:bodyPr/>
          <a:lstStyle/>
          <a:p>
            <a:r>
              <a:rPr lang="en-US" sz="2200" dirty="0" smtClean="0">
                <a:latin typeface="Arial" charset="0"/>
                <a:cs typeface="Arial" charset="0"/>
              </a:rPr>
              <a:t>An electrical circuit design dating back to early 1800's</a:t>
            </a:r>
          </a:p>
          <a:p>
            <a:r>
              <a:rPr lang="en-US" sz="2200" dirty="0">
                <a:latin typeface="Arial" charset="0"/>
                <a:cs typeface="Arial" charset="0"/>
              </a:rPr>
              <a:t>N</a:t>
            </a:r>
            <a:r>
              <a:rPr lang="en-US" sz="2200" dirty="0" smtClean="0">
                <a:latin typeface="Arial" charset="0"/>
                <a:cs typeface="Arial" charset="0"/>
              </a:rPr>
              <a:t>amed </a:t>
            </a:r>
            <a:r>
              <a:rPr lang="en-US" sz="2200" dirty="0" smtClean="0">
                <a:latin typeface="Arial" charset="0"/>
                <a:cs typeface="Arial" charset="0"/>
              </a:rPr>
              <a:t>for its most famous user, Sir Charles </a:t>
            </a:r>
            <a:r>
              <a:rPr lang="en-US" sz="2200" dirty="0" smtClean="0">
                <a:latin typeface="Arial" charset="0"/>
                <a:cs typeface="Arial" charset="0"/>
              </a:rPr>
              <a:t>Wheatstone who</a:t>
            </a:r>
            <a:endParaRPr lang="en-US" sz="2200" dirty="0" smtClean="0">
              <a:latin typeface="Arial" charset="0"/>
              <a:cs typeface="Arial" charset="0"/>
            </a:endParaRPr>
          </a:p>
          <a:p>
            <a:pPr lvl="1"/>
            <a:r>
              <a:rPr lang="en-US" sz="2100" dirty="0" smtClean="0">
                <a:latin typeface="Arial" charset="0"/>
                <a:cs typeface="Arial" charset="0"/>
              </a:rPr>
              <a:t>never </a:t>
            </a:r>
            <a:r>
              <a:rPr lang="en-US" sz="2100" dirty="0" smtClean="0">
                <a:latin typeface="Arial" charset="0"/>
                <a:cs typeface="Arial" charset="0"/>
              </a:rPr>
              <a:t>claimed to have invented it, but did develop multiple uses for it</a:t>
            </a:r>
          </a:p>
          <a:p>
            <a:pPr lvl="1"/>
            <a:r>
              <a:rPr lang="en-US" sz="2100" dirty="0" smtClean="0">
                <a:latin typeface="Arial" charset="0"/>
                <a:cs typeface="Arial" charset="0"/>
              </a:rPr>
              <a:t>called </a:t>
            </a:r>
            <a:r>
              <a:rPr lang="en-US" sz="2100" dirty="0" smtClean="0">
                <a:latin typeface="Arial" charset="0"/>
                <a:cs typeface="Arial" charset="0"/>
              </a:rPr>
              <a:t>the circuit a “Differential Resistance Measurer”</a:t>
            </a:r>
          </a:p>
        </p:txBody>
      </p:sp>
      <p:pic>
        <p:nvPicPr>
          <p:cNvPr id="10246" name="Picture 7" descr="Wheatstone, detail of a chalk drawing by Samuel Laurence; in the National Portrait Gallery, London&#10;[Credits : Courtesy of the National Portrait Gallery, London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9150" y="1604963"/>
            <a:ext cx="1828800" cy="2295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9" name="Rectangle 8"/>
          <p:cNvSpPr>
            <a:spLocks noChangeArrowheads="1"/>
          </p:cNvSpPr>
          <p:nvPr/>
        </p:nvSpPr>
        <p:spPr bwMode="auto">
          <a:xfrm>
            <a:off x="7258050" y="4057650"/>
            <a:ext cx="1885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1200" i="1">
                <a:cs typeface="Times New Roman" pitchFamily="18" charset="0"/>
              </a:rPr>
              <a:t>Sir Charles Wheatstone</a:t>
            </a:r>
            <a:endParaRPr lang="en-US" sz="800"/>
          </a:p>
          <a:p>
            <a:pPr algn="ctr" eaLnBrk="0" hangingPunct="0"/>
            <a:r>
              <a:rPr lang="en-US" sz="800" i="1">
                <a:cs typeface="Times New Roman" pitchFamily="18" charset="0"/>
              </a:rPr>
              <a:t>National Portrait Gallery, London</a:t>
            </a:r>
            <a:endParaRPr lang="en-US"/>
          </a:p>
        </p:txBody>
      </p:sp>
      <p:sp>
        <p:nvSpPr>
          <p:cNvPr id="16390" name="TextBox 9"/>
          <p:cNvSpPr txBox="1">
            <a:spLocks noChangeArrowheads="1"/>
          </p:cNvSpPr>
          <p:nvPr/>
        </p:nvSpPr>
        <p:spPr bwMode="auto">
          <a:xfrm>
            <a:off x="469900" y="4521200"/>
            <a:ext cx="8496300" cy="196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indent="-319088">
              <a:spcBef>
                <a:spcPts val="700"/>
              </a:spcBef>
              <a:buClr>
                <a:srgbClr val="FFC000"/>
              </a:buClr>
              <a:buSzPct val="60000"/>
              <a:buFont typeface="Wingdings" pitchFamily="2" charset="2"/>
              <a:buChar char="v"/>
            </a:pPr>
            <a:r>
              <a:rPr lang="en-US" sz="2200" dirty="0" smtClean="0"/>
              <a:t>Invented </a:t>
            </a:r>
            <a:r>
              <a:rPr lang="en-US" sz="2200" dirty="0"/>
              <a:t>by Samuel Hunter Christie (1784-1865) </a:t>
            </a:r>
          </a:p>
          <a:p>
            <a:pPr lvl="1" indent="-319088">
              <a:spcBef>
                <a:spcPts val="700"/>
              </a:spcBef>
              <a:buClr>
                <a:srgbClr val="FFC000"/>
              </a:buClr>
              <a:buSzPct val="60000"/>
              <a:buFont typeface="Wingdings" pitchFamily="2" charset="2"/>
              <a:buChar char="v"/>
            </a:pPr>
            <a:r>
              <a:rPr lang="en-US" sz="2200" dirty="0"/>
              <a:t>O</a:t>
            </a:r>
            <a:r>
              <a:rPr lang="en-US" sz="2200" dirty="0" smtClean="0"/>
              <a:t>ne </a:t>
            </a:r>
            <a:r>
              <a:rPr lang="en-US" sz="2200" dirty="0"/>
              <a:t>of the most sensitive and precise methods of measuring small changes in </a:t>
            </a:r>
            <a:r>
              <a:rPr lang="en-US" sz="2200" dirty="0" smtClean="0"/>
              <a:t>resistance through its use of transducers.</a:t>
            </a:r>
            <a:endParaRPr lang="en-US" sz="2200" dirty="0"/>
          </a:p>
          <a:p>
            <a:pPr lvl="1" indent="-319088">
              <a:spcBef>
                <a:spcPts val="700"/>
              </a:spcBef>
              <a:buClr>
                <a:srgbClr val="FFC000"/>
              </a:buClr>
              <a:buSzPct val="60000"/>
              <a:buFont typeface="Wingdings" pitchFamily="2" charset="2"/>
              <a:buChar char="v"/>
            </a:pPr>
            <a:r>
              <a:rPr lang="en-US" sz="2200" dirty="0"/>
              <a:t>W</a:t>
            </a:r>
            <a:r>
              <a:rPr lang="en-US" sz="2200" dirty="0" smtClean="0"/>
              <a:t>idely </a:t>
            </a:r>
            <a:r>
              <a:rPr lang="en-US" sz="2200" dirty="0"/>
              <a:t>used today in macro and micro-sized sensors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Wheatstone Bridge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sz="quarter" idx="1"/>
          </p:nvPr>
        </p:nvSpPr>
        <p:spPr>
          <a:xfrm>
            <a:off x="590550" y="1600200"/>
            <a:ext cx="8439150" cy="49530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Arial" charset="0"/>
                <a:cs typeface="Arial" charset="0"/>
              </a:rPr>
              <a:t>A </a:t>
            </a:r>
            <a:r>
              <a:rPr lang="en-US" sz="2000" dirty="0" smtClean="0">
                <a:latin typeface="Arial" charset="0"/>
                <a:cs typeface="Arial" charset="0"/>
              </a:rPr>
              <a:t>simple </a:t>
            </a:r>
            <a:r>
              <a:rPr lang="en-US" sz="2000" dirty="0" smtClean="0">
                <a:latin typeface="Arial" charset="0"/>
                <a:cs typeface="Arial" charset="0"/>
              </a:rPr>
              <a:t>circuit used to measure small changes in resistance of a </a:t>
            </a:r>
            <a:r>
              <a:rPr lang="en-US" sz="2000" dirty="0" smtClean="0">
                <a:latin typeface="Arial" charset="0"/>
                <a:cs typeface="Arial" charset="0"/>
              </a:rPr>
              <a:t>transducer.</a:t>
            </a:r>
            <a:endParaRPr lang="en-US" sz="20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sz="2000" dirty="0" smtClean="0">
                <a:latin typeface="Arial" charset="0"/>
                <a:cs typeface="Arial" charset="0"/>
              </a:rPr>
              <a:t>Classic configuration </a:t>
            </a:r>
            <a:r>
              <a:rPr lang="en-US" sz="2000" dirty="0" smtClean="0">
                <a:latin typeface="Arial" charset="0"/>
                <a:cs typeface="Arial" charset="0"/>
              </a:rPr>
              <a:t>consists of four resistors</a:t>
            </a:r>
          </a:p>
          <a:p>
            <a:pPr lvl="1" eaLnBrk="1" hangingPunct="1"/>
            <a:r>
              <a:rPr lang="en-US" sz="1600" dirty="0" smtClean="0">
                <a:latin typeface="Arial" charset="0"/>
                <a:cs typeface="Arial" charset="0"/>
              </a:rPr>
              <a:t> </a:t>
            </a:r>
            <a:r>
              <a:rPr lang="en-US" sz="1600" dirty="0">
                <a:latin typeface="Arial" charset="0"/>
                <a:cs typeface="Arial" charset="0"/>
              </a:rPr>
              <a:t>T</a:t>
            </a:r>
            <a:r>
              <a:rPr lang="en-US" sz="1600" dirty="0" smtClean="0">
                <a:latin typeface="Arial" charset="0"/>
                <a:cs typeface="Arial" charset="0"/>
              </a:rPr>
              <a:t>hree </a:t>
            </a:r>
            <a:r>
              <a:rPr lang="en-US" sz="1600" dirty="0" smtClean="0">
                <a:latin typeface="Arial" charset="0"/>
                <a:cs typeface="Arial" charset="0"/>
              </a:rPr>
              <a:t>fixed value </a:t>
            </a:r>
            <a:r>
              <a:rPr lang="en-US" sz="1600" dirty="0" smtClean="0">
                <a:latin typeface="Arial" charset="0"/>
                <a:cs typeface="Arial" charset="0"/>
              </a:rPr>
              <a:t>and one variable value</a:t>
            </a:r>
            <a:endParaRPr lang="en-US" sz="1600" dirty="0" smtClean="0">
              <a:latin typeface="Arial" charset="0"/>
              <a:cs typeface="Arial" charset="0"/>
            </a:endParaRPr>
          </a:p>
          <a:p>
            <a:pPr lvl="1" eaLnBrk="1" hangingPunct="1"/>
            <a:r>
              <a:rPr lang="en-US" sz="1600" dirty="0">
                <a:latin typeface="Arial" charset="0"/>
                <a:cs typeface="Arial" charset="0"/>
              </a:rPr>
              <a:t>V</a:t>
            </a:r>
            <a:r>
              <a:rPr lang="en-US" sz="1600" dirty="0" smtClean="0">
                <a:latin typeface="Arial" charset="0"/>
                <a:cs typeface="Arial" charset="0"/>
              </a:rPr>
              <a:t>ariable </a:t>
            </a:r>
            <a:r>
              <a:rPr lang="en-US" sz="1600" dirty="0" smtClean="0">
                <a:latin typeface="Arial" charset="0"/>
                <a:cs typeface="Arial" charset="0"/>
              </a:rPr>
              <a:t>resistor is the sensing element (transducer) (See R</a:t>
            </a:r>
            <a:r>
              <a:rPr lang="en-US" sz="1600" baseline="-25000" dirty="0" smtClean="0">
                <a:latin typeface="Arial" charset="0"/>
                <a:cs typeface="Arial" charset="0"/>
              </a:rPr>
              <a:t>4</a:t>
            </a:r>
            <a:r>
              <a:rPr lang="en-US" sz="1600" dirty="0" smtClean="0">
                <a:latin typeface="Arial" charset="0"/>
                <a:cs typeface="Arial" charset="0"/>
              </a:rPr>
              <a:t> in diagram below)</a:t>
            </a:r>
          </a:p>
          <a:p>
            <a:pPr lvl="1" eaLnBrk="1" hangingPunct="1"/>
            <a:r>
              <a:rPr lang="en-US" sz="1600" dirty="0">
                <a:latin typeface="Arial" charset="0"/>
                <a:cs typeface="Arial" charset="0"/>
              </a:rPr>
              <a:t>R</a:t>
            </a:r>
            <a:r>
              <a:rPr lang="en-US" sz="1600" dirty="0" smtClean="0">
                <a:latin typeface="Arial" charset="0"/>
                <a:cs typeface="Arial" charset="0"/>
              </a:rPr>
              <a:t>esistance </a:t>
            </a:r>
            <a:r>
              <a:rPr lang="en-US" sz="1600" dirty="0" smtClean="0">
                <a:latin typeface="Arial" charset="0"/>
                <a:cs typeface="Arial" charset="0"/>
              </a:rPr>
              <a:t>of the variable resistor </a:t>
            </a:r>
            <a:r>
              <a:rPr lang="en-US" sz="1600" dirty="0" smtClean="0">
                <a:latin typeface="Arial" charset="0"/>
                <a:cs typeface="Arial" charset="0"/>
              </a:rPr>
              <a:t>changes </a:t>
            </a:r>
            <a:r>
              <a:rPr lang="en-US" sz="1600" dirty="0" smtClean="0">
                <a:latin typeface="Arial" charset="0"/>
                <a:cs typeface="Arial" charset="0"/>
              </a:rPr>
              <a:t>due to a change in an environmental factor such as stress, pressure, or temperature  </a:t>
            </a:r>
          </a:p>
          <a:p>
            <a:pPr eaLnBrk="1" hangingPunct="1"/>
            <a:endParaRPr lang="en-US" sz="1100" dirty="0" smtClean="0">
              <a:latin typeface="Arial" charset="0"/>
              <a:cs typeface="Arial" charset="0"/>
            </a:endParaRP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6896100" y="4143375"/>
            <a:ext cx="20955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 i="1" dirty="0"/>
              <a:t>Basic Wheatstone </a:t>
            </a:r>
            <a:r>
              <a:rPr lang="en-US" sz="1200" i="1" dirty="0" smtClean="0"/>
              <a:t>bridge </a:t>
            </a:r>
            <a:r>
              <a:rPr lang="en-US" sz="1200" i="1" dirty="0"/>
              <a:t>Configuration with one transducer or sensing element (R</a:t>
            </a:r>
            <a:r>
              <a:rPr lang="en-US" sz="1200" i="1" baseline="-25000" dirty="0"/>
              <a:t>4</a:t>
            </a:r>
            <a:r>
              <a:rPr lang="en-US" sz="1200" i="1" dirty="0"/>
              <a:t>) </a:t>
            </a:r>
            <a:endParaRPr lang="en-US" sz="1200" dirty="0"/>
          </a:p>
        </p:txBody>
      </p:sp>
      <p:sp>
        <p:nvSpPr>
          <p:cNvPr id="18" name="Rectangle 17"/>
          <p:cNvSpPr/>
          <p:nvPr/>
        </p:nvSpPr>
        <p:spPr>
          <a:xfrm>
            <a:off x="2114550" y="3949700"/>
            <a:ext cx="4438650" cy="257175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7414" name="Object 2"/>
          <p:cNvPicPr>
            <a:picLocks noChangeArrowheads="1"/>
          </p:cNvPicPr>
          <p:nvPr/>
        </p:nvPicPr>
        <p:blipFill>
          <a:blip r:embed="rId3" cstate="print"/>
          <a:srcRect t="-310" r="-37" b="-1085"/>
          <a:stretch>
            <a:fillRect/>
          </a:stretch>
        </p:blipFill>
        <p:spPr bwMode="auto">
          <a:xfrm>
            <a:off x="2286000" y="4064000"/>
            <a:ext cx="40767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Wheatstone Bridge – 2 Variable Resistors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>
          <a:xfrm>
            <a:off x="590550" y="1600200"/>
            <a:ext cx="8553450" cy="4953000"/>
          </a:xfrm>
        </p:spPr>
        <p:txBody>
          <a:bodyPr/>
          <a:lstStyle/>
          <a:p>
            <a:pPr eaLnBrk="1" hangingPunct="1"/>
            <a:r>
              <a:rPr lang="en-US" sz="1900" dirty="0" smtClean="0">
                <a:latin typeface="Arial" charset="0"/>
                <a:cs typeface="Arial" charset="0"/>
              </a:rPr>
              <a:t>Maximized effect </a:t>
            </a:r>
            <a:r>
              <a:rPr lang="en-US" sz="1900" dirty="0" smtClean="0">
                <a:latin typeface="Arial" charset="0"/>
                <a:cs typeface="Arial" charset="0"/>
              </a:rPr>
              <a:t>of the input</a:t>
            </a:r>
          </a:p>
          <a:p>
            <a:pPr eaLnBrk="1" hangingPunct="1"/>
            <a:r>
              <a:rPr lang="en-US" sz="1900" dirty="0" smtClean="0">
                <a:latin typeface="Arial" charset="0"/>
                <a:cs typeface="Arial" charset="0"/>
              </a:rPr>
              <a:t>Provides the largest voltage variation as a function of the changing input</a:t>
            </a:r>
          </a:p>
          <a:p>
            <a:pPr eaLnBrk="1" hangingPunct="1"/>
            <a:r>
              <a:rPr lang="en-US" sz="1900" dirty="0">
                <a:latin typeface="Arial" charset="0"/>
                <a:cs typeface="Arial" charset="0"/>
              </a:rPr>
              <a:t>H</a:t>
            </a:r>
            <a:r>
              <a:rPr lang="en-US" sz="1900" dirty="0" smtClean="0">
                <a:latin typeface="Arial" charset="0"/>
                <a:cs typeface="Arial" charset="0"/>
              </a:rPr>
              <a:t>as </a:t>
            </a:r>
            <a:r>
              <a:rPr lang="en-US" sz="1900" dirty="0" smtClean="0">
                <a:latin typeface="Arial" charset="0"/>
                <a:cs typeface="Arial" charset="0"/>
              </a:rPr>
              <a:t>2 fixed resistors &amp; 2 variable resistors (transducers/sensing elements)</a:t>
            </a:r>
          </a:p>
          <a:p>
            <a:pPr eaLnBrk="1" hangingPunct="1"/>
            <a:r>
              <a:rPr lang="en-US" sz="1900" dirty="0" smtClean="0">
                <a:latin typeface="Arial" charset="0"/>
                <a:cs typeface="Arial" charset="0"/>
              </a:rPr>
              <a:t>DC </a:t>
            </a:r>
            <a:r>
              <a:rPr lang="en-US" sz="1900" dirty="0" smtClean="0">
                <a:latin typeface="Arial" charset="0"/>
                <a:cs typeface="Arial" charset="0"/>
              </a:rPr>
              <a:t>voltage source (V</a:t>
            </a:r>
            <a:r>
              <a:rPr lang="en-US" sz="1900" baseline="-25000" dirty="0" smtClean="0">
                <a:latin typeface="Arial" charset="0"/>
                <a:cs typeface="Arial" charset="0"/>
              </a:rPr>
              <a:t>in</a:t>
            </a:r>
            <a:r>
              <a:rPr lang="en-US" sz="1900" dirty="0" smtClean="0">
                <a:latin typeface="Arial" charset="0"/>
                <a:cs typeface="Arial" charset="0"/>
              </a:rPr>
              <a:t>) such as a battery or power supply </a:t>
            </a:r>
            <a:endParaRPr lang="en-US" sz="1900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n-US" sz="1900" dirty="0" smtClean="0">
                <a:latin typeface="Arial" charset="0"/>
                <a:cs typeface="Arial" charset="0"/>
              </a:rPr>
              <a:t>Output voltage </a:t>
            </a:r>
            <a:r>
              <a:rPr lang="en-US" sz="1900" dirty="0" smtClean="0">
                <a:latin typeface="Arial" charset="0"/>
                <a:cs typeface="Arial" charset="0"/>
              </a:rPr>
              <a:t>(V</a:t>
            </a:r>
            <a:r>
              <a:rPr lang="en-US" sz="1900" baseline="-25000" dirty="0" smtClean="0">
                <a:latin typeface="Arial" charset="0"/>
                <a:cs typeface="Arial" charset="0"/>
              </a:rPr>
              <a:t>g</a:t>
            </a:r>
            <a:r>
              <a:rPr lang="en-US" sz="1900" dirty="0" smtClean="0">
                <a:latin typeface="Arial" charset="0"/>
                <a:cs typeface="Arial" charset="0"/>
              </a:rPr>
              <a:t>) </a:t>
            </a:r>
            <a:r>
              <a:rPr lang="en-US" sz="1900" dirty="0" smtClean="0">
                <a:latin typeface="Arial" charset="0"/>
                <a:cs typeface="Arial" charset="0"/>
              </a:rPr>
              <a:t>represents </a:t>
            </a:r>
            <a:r>
              <a:rPr lang="en-US" sz="1900" dirty="0" smtClean="0">
                <a:latin typeface="Arial" charset="0"/>
                <a:cs typeface="Arial" charset="0"/>
              </a:rPr>
              <a:t>the difference in the transducers’ resistance values to the reference resistance of the bridge configuration</a:t>
            </a:r>
          </a:p>
          <a:p>
            <a:pPr eaLnBrk="1" hangingPunct="1"/>
            <a:r>
              <a:rPr lang="en-US" sz="1800" dirty="0">
                <a:latin typeface="Arial" charset="0"/>
                <a:cs typeface="Arial" charset="0"/>
              </a:rPr>
              <a:t>D</a:t>
            </a:r>
            <a:r>
              <a:rPr lang="en-US" sz="1800" dirty="0" smtClean="0">
                <a:latin typeface="Arial" charset="0"/>
                <a:cs typeface="Arial" charset="0"/>
              </a:rPr>
              <a:t>esign </a:t>
            </a:r>
            <a:r>
              <a:rPr lang="en-US" sz="1800" dirty="0" smtClean="0">
                <a:latin typeface="Arial" charset="0"/>
                <a:cs typeface="Arial" charset="0"/>
              </a:rPr>
              <a:t>allows for the measurement of very small changes in the environmental factor that affects the transducers while greatly suppressing electrical noise and thus improving the “signal to noise ratio”</a:t>
            </a:r>
          </a:p>
          <a:p>
            <a:pPr eaLnBrk="1" hangingPunct="1"/>
            <a:endParaRPr lang="en-US" sz="1800" dirty="0" smtClean="0">
              <a:latin typeface="Arial" charset="0"/>
              <a:cs typeface="Arial" charset="0"/>
            </a:endParaRPr>
          </a:p>
        </p:txBody>
      </p:sp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2502421" y="5181147"/>
            <a:ext cx="309086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en-US" sz="1400" i="1" dirty="0"/>
              <a:t>Basic Wheatstone Bridge Configuration with two transducers or sensing elements (R</a:t>
            </a:r>
            <a:r>
              <a:rPr lang="en-US" sz="1400" i="1" baseline="-25000" dirty="0"/>
              <a:t>1</a:t>
            </a:r>
            <a:r>
              <a:rPr lang="en-US" sz="1400" i="1" dirty="0"/>
              <a:t> and R</a:t>
            </a:r>
            <a:r>
              <a:rPr lang="en-US" sz="1400" i="1" baseline="-25000" dirty="0"/>
              <a:t>4</a:t>
            </a:r>
            <a:r>
              <a:rPr lang="en-US" sz="1400" i="1" dirty="0"/>
              <a:t>) </a:t>
            </a:r>
            <a:endParaRPr lang="en-US" sz="1400" dirty="0"/>
          </a:p>
        </p:txBody>
      </p:sp>
      <p:pic>
        <p:nvPicPr>
          <p:cNvPr id="87043" name="Object 4"/>
          <p:cNvPicPr>
            <a:picLocks noChangeArrowheads="1"/>
          </p:cNvPicPr>
          <p:nvPr/>
        </p:nvPicPr>
        <p:blipFill>
          <a:blip r:embed="rId3" cstate="print"/>
          <a:srcRect t="-249" b="-449"/>
          <a:stretch>
            <a:fillRect/>
          </a:stretch>
        </p:blipFill>
        <p:spPr bwMode="auto">
          <a:xfrm>
            <a:off x="5691299" y="4494294"/>
            <a:ext cx="3227174" cy="2137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Background Circuits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sz="quarter" idx="1"/>
          </p:nvPr>
        </p:nvSpPr>
        <p:spPr>
          <a:xfrm>
            <a:off x="590550" y="1600200"/>
            <a:ext cx="8553450" cy="4953000"/>
          </a:xfrm>
        </p:spPr>
        <p:txBody>
          <a:bodyPr/>
          <a:lstStyle/>
          <a:p>
            <a:r>
              <a:rPr lang="en-US" sz="2800" dirty="0" smtClean="0">
                <a:latin typeface="Arial" charset="0"/>
                <a:cs typeface="Arial" charset="0"/>
              </a:rPr>
              <a:t>There are three concepts discussed here which are needed to understand Wheatstone bridges: </a:t>
            </a:r>
          </a:p>
          <a:p>
            <a:pPr lvl="1"/>
            <a:r>
              <a:rPr lang="en-US" sz="2400" dirty="0" smtClean="0">
                <a:latin typeface="Arial" charset="0"/>
                <a:cs typeface="Arial" charset="0"/>
              </a:rPr>
              <a:t>Resistor voltage dividers</a:t>
            </a:r>
          </a:p>
          <a:p>
            <a:pPr lvl="1"/>
            <a:r>
              <a:rPr lang="en-US" sz="2400" dirty="0" smtClean="0">
                <a:latin typeface="Arial" charset="0"/>
                <a:cs typeface="Arial" charset="0"/>
              </a:rPr>
              <a:t>Ohm’s Law (I=V/R)</a:t>
            </a:r>
          </a:p>
          <a:p>
            <a:pPr lvl="1"/>
            <a:r>
              <a:rPr lang="en-US" sz="2400" dirty="0" err="1" smtClean="0">
                <a:latin typeface="Arial" charset="0"/>
                <a:cs typeface="Arial" charset="0"/>
              </a:rPr>
              <a:t>Kirchoff’s</a:t>
            </a:r>
            <a:r>
              <a:rPr lang="en-US" sz="2400" dirty="0" smtClean="0">
                <a:latin typeface="Arial" charset="0"/>
                <a:cs typeface="Arial" charset="0"/>
              </a:rPr>
              <a:t> Circuit Laws</a:t>
            </a:r>
          </a:p>
          <a:p>
            <a:pPr eaLnBrk="1" hangingPunct="1"/>
            <a:endParaRPr lang="en-US" sz="18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Resistor Voltage Dividers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>
          <a:xfrm>
            <a:off x="590550" y="1600200"/>
            <a:ext cx="8553450" cy="4953000"/>
          </a:xfrm>
        </p:spPr>
        <p:txBody>
          <a:bodyPr/>
          <a:lstStyle/>
          <a:p>
            <a:r>
              <a:rPr lang="en-US" sz="2000" dirty="0">
                <a:latin typeface="Arial" charset="0"/>
                <a:cs typeface="Arial" charset="0"/>
              </a:rPr>
              <a:t>D</a:t>
            </a:r>
            <a:r>
              <a:rPr lang="en-US" sz="2000" dirty="0" smtClean="0">
                <a:latin typeface="Arial" charset="0"/>
                <a:cs typeface="Arial" charset="0"/>
              </a:rPr>
              <a:t>iagram </a:t>
            </a:r>
            <a:r>
              <a:rPr lang="en-US" sz="2000" dirty="0" smtClean="0">
                <a:latin typeface="Arial" charset="0"/>
                <a:cs typeface="Arial" charset="0"/>
              </a:rPr>
              <a:t>below is made up of two resistors labeled R</a:t>
            </a:r>
            <a:r>
              <a:rPr lang="en-US" sz="2000" baseline="-25000" dirty="0" smtClean="0">
                <a:latin typeface="Arial" charset="0"/>
                <a:cs typeface="Arial" charset="0"/>
              </a:rPr>
              <a:t>1</a:t>
            </a:r>
            <a:r>
              <a:rPr lang="en-US" sz="2000" dirty="0" smtClean="0">
                <a:latin typeface="Arial" charset="0"/>
                <a:cs typeface="Arial" charset="0"/>
              </a:rPr>
              <a:t>, R</a:t>
            </a:r>
            <a:r>
              <a:rPr lang="en-US" sz="2000" baseline="-25000" dirty="0" smtClean="0">
                <a:latin typeface="Arial" charset="0"/>
                <a:cs typeface="Arial" charset="0"/>
              </a:rPr>
              <a:t>2</a:t>
            </a:r>
            <a:r>
              <a:rPr lang="en-US" sz="2000" dirty="0" smtClean="0">
                <a:latin typeface="Arial" charset="0"/>
                <a:cs typeface="Arial" charset="0"/>
              </a:rPr>
              <a:t>, and a power supply V</a:t>
            </a:r>
            <a:r>
              <a:rPr lang="en-US" sz="2000" baseline="-25000" dirty="0" smtClean="0">
                <a:latin typeface="Arial" charset="0"/>
                <a:cs typeface="Arial" charset="0"/>
              </a:rPr>
              <a:t>in </a:t>
            </a:r>
            <a:r>
              <a:rPr lang="en-US" sz="2000" dirty="0" smtClean="0">
                <a:latin typeface="Arial" charset="0"/>
                <a:cs typeface="Arial" charset="0"/>
              </a:rPr>
              <a:t>(battery).</a:t>
            </a:r>
          </a:p>
          <a:p>
            <a:r>
              <a:rPr lang="en-US" sz="2000" dirty="0">
                <a:latin typeface="Arial" charset="0"/>
                <a:cs typeface="Arial" charset="0"/>
              </a:rPr>
              <a:t>E</a:t>
            </a:r>
            <a:r>
              <a:rPr lang="en-US" sz="2000" dirty="0" smtClean="0">
                <a:latin typeface="Arial" charset="0"/>
                <a:cs typeface="Arial" charset="0"/>
              </a:rPr>
              <a:t>lectron </a:t>
            </a:r>
            <a:r>
              <a:rPr lang="en-US" sz="2000" dirty="0" smtClean="0">
                <a:latin typeface="Arial" charset="0"/>
                <a:cs typeface="Arial" charset="0"/>
              </a:rPr>
              <a:t>flow or current </a:t>
            </a:r>
            <a:r>
              <a:rPr lang="en-US" sz="2000" i="1" dirty="0" err="1" smtClean="0">
                <a:latin typeface="Arial" charset="0"/>
                <a:cs typeface="Arial" charset="0"/>
              </a:rPr>
              <a:t>I</a:t>
            </a:r>
            <a:r>
              <a:rPr lang="en-US" sz="2000" i="1" baseline="-25000" dirty="0" err="1" smtClean="0">
                <a:latin typeface="Arial" charset="0"/>
                <a:cs typeface="Arial" charset="0"/>
              </a:rPr>
              <a:t>in</a:t>
            </a:r>
            <a:r>
              <a:rPr lang="en-US" sz="2000" dirty="0" smtClean="0">
                <a:latin typeface="Arial" charset="0"/>
                <a:cs typeface="Arial" charset="0"/>
              </a:rPr>
              <a:t> (measured in Amperes (A)) travels from the negative terminal of the battery through the resistors to the positive terminal of the battery. </a:t>
            </a:r>
          </a:p>
        </p:txBody>
      </p:sp>
      <p:sp>
        <p:nvSpPr>
          <p:cNvPr id="5" name="Rectangle 4"/>
          <p:cNvSpPr/>
          <p:nvPr/>
        </p:nvSpPr>
        <p:spPr>
          <a:xfrm>
            <a:off x="4844659" y="3177610"/>
            <a:ext cx="3496914" cy="2913164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0485" name="Object 3"/>
          <p:cNvPicPr>
            <a:picLocks noChangeArrowheads="1"/>
          </p:cNvPicPr>
          <p:nvPr/>
        </p:nvPicPr>
        <p:blipFill>
          <a:blip r:embed="rId3" cstate="print"/>
          <a:srcRect t="-272" r="-3374" b="-378"/>
          <a:stretch>
            <a:fillRect/>
          </a:stretch>
        </p:blipFill>
        <p:spPr bwMode="auto">
          <a:xfrm>
            <a:off x="4762346" y="3258985"/>
            <a:ext cx="3632909" cy="281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989612" y="4095600"/>
            <a:ext cx="25622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r>
              <a:rPr lang="en-US" i="1" dirty="0"/>
              <a:t>Resistive Voltage Divider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Ohm’s Law</a:t>
            </a:r>
            <a:endParaRPr lang="en-US" dirty="0"/>
          </a:p>
        </p:txBody>
      </p:sp>
      <p:sp>
        <p:nvSpPr>
          <p:cNvPr id="21507" name="Content Placeholder 8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5368925" cy="4495800"/>
          </a:xfrm>
        </p:spPr>
        <p:txBody>
          <a:bodyPr/>
          <a:lstStyle/>
          <a:p>
            <a:r>
              <a:rPr lang="en-US" sz="1800" dirty="0" smtClean="0">
                <a:latin typeface="Arial" charset="0"/>
                <a:cs typeface="Arial" charset="0"/>
              </a:rPr>
              <a:t>Ohm's Law determines the voltage drop across a resistor if the resistance </a:t>
            </a:r>
            <a:r>
              <a:rPr lang="en-US" sz="1800" i="1" dirty="0" smtClean="0">
                <a:latin typeface="Arial" charset="0"/>
                <a:cs typeface="Arial" charset="0"/>
              </a:rPr>
              <a:t>R</a:t>
            </a:r>
            <a:r>
              <a:rPr lang="en-US" sz="1800" dirty="0" smtClean="0">
                <a:latin typeface="Arial" charset="0"/>
                <a:cs typeface="Arial" charset="0"/>
              </a:rPr>
              <a:t> and current </a:t>
            </a:r>
            <a:r>
              <a:rPr lang="en-US" sz="1800" i="1" dirty="0" smtClean="0">
                <a:latin typeface="Arial" charset="0"/>
                <a:cs typeface="Arial" charset="0"/>
              </a:rPr>
              <a:t>I </a:t>
            </a:r>
            <a:r>
              <a:rPr lang="en-US" sz="1800" dirty="0" smtClean="0">
                <a:latin typeface="Arial" charset="0"/>
                <a:cs typeface="Arial" charset="0"/>
              </a:rPr>
              <a:t>are both known.  </a:t>
            </a:r>
          </a:p>
          <a:p>
            <a:r>
              <a:rPr lang="en-US" sz="1800" dirty="0" smtClean="0">
                <a:latin typeface="Arial" charset="0"/>
                <a:cs typeface="Arial" charset="0"/>
              </a:rPr>
              <a:t>Ohm's Law states: </a:t>
            </a:r>
            <a:r>
              <a:rPr lang="en-US" sz="1800" i="1" dirty="0" smtClean="0">
                <a:latin typeface="Arial" charset="0"/>
                <a:cs typeface="Arial" charset="0"/>
              </a:rPr>
              <a:t>V = IR</a:t>
            </a:r>
            <a:r>
              <a:rPr lang="en-US" sz="1800" dirty="0" smtClean="0">
                <a:latin typeface="Arial" charset="0"/>
                <a:cs typeface="Arial" charset="0"/>
              </a:rPr>
              <a:t> </a:t>
            </a:r>
          </a:p>
          <a:p>
            <a:pPr lvl="1"/>
            <a:r>
              <a:rPr lang="en-US" sz="1500" dirty="0" smtClean="0">
                <a:latin typeface="Arial" charset="0"/>
                <a:cs typeface="Arial" charset="0"/>
              </a:rPr>
              <a:t>where </a:t>
            </a:r>
            <a:r>
              <a:rPr lang="en-US" sz="1500" i="1" dirty="0" smtClean="0">
                <a:latin typeface="Arial" charset="0"/>
                <a:cs typeface="Arial" charset="0"/>
              </a:rPr>
              <a:t>V</a:t>
            </a:r>
            <a:r>
              <a:rPr lang="en-US" sz="1500" dirty="0" smtClean="0">
                <a:latin typeface="Arial" charset="0"/>
                <a:cs typeface="Arial" charset="0"/>
              </a:rPr>
              <a:t> is the voltage across a resistor </a:t>
            </a:r>
            <a:r>
              <a:rPr lang="en-US" sz="1500" i="1" dirty="0" smtClean="0">
                <a:latin typeface="Arial" charset="0"/>
                <a:cs typeface="Arial" charset="0"/>
              </a:rPr>
              <a:t>R</a:t>
            </a:r>
            <a:r>
              <a:rPr lang="en-US" sz="1500" dirty="0" smtClean="0">
                <a:latin typeface="Arial" charset="0"/>
                <a:cs typeface="Arial" charset="0"/>
              </a:rPr>
              <a:t> that has current </a:t>
            </a:r>
            <a:r>
              <a:rPr lang="en-US" sz="1500" i="1" dirty="0" smtClean="0">
                <a:latin typeface="Arial" charset="0"/>
                <a:cs typeface="Arial" charset="0"/>
              </a:rPr>
              <a:t>I</a:t>
            </a:r>
            <a:r>
              <a:rPr lang="en-US" sz="1500" dirty="0" smtClean="0">
                <a:latin typeface="Arial" charset="0"/>
                <a:cs typeface="Arial" charset="0"/>
              </a:rPr>
              <a:t> flowing through it</a:t>
            </a:r>
          </a:p>
          <a:p>
            <a:r>
              <a:rPr lang="en-US" sz="1800" dirty="0" smtClean="0">
                <a:latin typeface="Arial" charset="0"/>
                <a:cs typeface="Arial" charset="0"/>
              </a:rPr>
              <a:t>In the Resistive Voltage Divider circuit to the right, the voltage drop, V</a:t>
            </a:r>
            <a:r>
              <a:rPr lang="en-US" sz="1800" baseline="-25000" dirty="0" smtClean="0">
                <a:latin typeface="Arial" charset="0"/>
                <a:cs typeface="Arial" charset="0"/>
              </a:rPr>
              <a:t>1</a:t>
            </a:r>
            <a:r>
              <a:rPr lang="en-US" sz="1800" dirty="0" smtClean="0">
                <a:latin typeface="Arial" charset="0"/>
                <a:cs typeface="Arial" charset="0"/>
              </a:rPr>
              <a:t> across resistor </a:t>
            </a:r>
            <a:r>
              <a:rPr lang="en-US" sz="1800" i="1" dirty="0" smtClean="0">
                <a:latin typeface="Arial" charset="0"/>
                <a:cs typeface="Arial" charset="0"/>
              </a:rPr>
              <a:t>R</a:t>
            </a:r>
            <a:r>
              <a:rPr lang="en-US" sz="1800" i="1" baseline="-25000" dirty="0" smtClean="0">
                <a:latin typeface="Arial" charset="0"/>
                <a:cs typeface="Arial" charset="0"/>
              </a:rPr>
              <a:t>1</a:t>
            </a:r>
            <a:r>
              <a:rPr lang="en-US" sz="1800" dirty="0" smtClean="0">
                <a:latin typeface="Arial" charset="0"/>
                <a:cs typeface="Arial" charset="0"/>
              </a:rPr>
              <a:t> is </a:t>
            </a:r>
          </a:p>
          <a:p>
            <a:pPr lvl="1" algn="ctr">
              <a:buFont typeface="Wingdings 2" pitchFamily="18" charset="2"/>
              <a:buNone/>
            </a:pPr>
            <a:r>
              <a:rPr lang="en-US" sz="2100" i="1" dirty="0" smtClean="0">
                <a:latin typeface="Arial" charset="0"/>
                <a:cs typeface="Arial" charset="0"/>
              </a:rPr>
              <a:t>V</a:t>
            </a:r>
            <a:r>
              <a:rPr lang="en-US" sz="2100" i="1" baseline="-25000" dirty="0" smtClean="0">
                <a:latin typeface="Arial" charset="0"/>
                <a:cs typeface="Arial" charset="0"/>
              </a:rPr>
              <a:t>1</a:t>
            </a:r>
            <a:r>
              <a:rPr lang="en-US" sz="2100" i="1" dirty="0" smtClean="0">
                <a:latin typeface="Arial" charset="0"/>
                <a:cs typeface="Arial" charset="0"/>
              </a:rPr>
              <a:t> = I</a:t>
            </a:r>
            <a:r>
              <a:rPr lang="en-US" sz="2100" i="1" baseline="-25000" dirty="0" smtClean="0">
                <a:latin typeface="Arial" charset="0"/>
                <a:cs typeface="Arial" charset="0"/>
              </a:rPr>
              <a:t>in</a:t>
            </a:r>
            <a:r>
              <a:rPr lang="en-US" sz="2100" i="1" dirty="0" smtClean="0">
                <a:latin typeface="Arial" charset="0"/>
                <a:cs typeface="Arial" charset="0"/>
              </a:rPr>
              <a:t>R</a:t>
            </a:r>
            <a:r>
              <a:rPr lang="en-US" sz="2100" i="1" baseline="-25000" dirty="0" smtClean="0">
                <a:latin typeface="Arial" charset="0"/>
                <a:cs typeface="Arial" charset="0"/>
              </a:rPr>
              <a:t>1</a:t>
            </a:r>
            <a:r>
              <a:rPr lang="en-US" sz="2100" dirty="0" smtClean="0">
                <a:latin typeface="Arial" charset="0"/>
                <a:cs typeface="Arial" charset="0"/>
              </a:rPr>
              <a:t> </a:t>
            </a:r>
            <a:endParaRPr lang="en-US" sz="1500" dirty="0" smtClean="0">
              <a:latin typeface="Arial" charset="0"/>
              <a:cs typeface="Arial" charset="0"/>
            </a:endParaRPr>
          </a:p>
          <a:p>
            <a:r>
              <a:rPr lang="en-US" sz="1800" dirty="0" smtClean="0">
                <a:latin typeface="Arial" charset="0"/>
                <a:cs typeface="Arial" charset="0"/>
              </a:rPr>
              <a:t>The voltage drop, V</a:t>
            </a:r>
            <a:r>
              <a:rPr lang="en-US" sz="1800" baseline="-25000" dirty="0" smtClean="0">
                <a:latin typeface="Arial" charset="0"/>
                <a:cs typeface="Arial" charset="0"/>
              </a:rPr>
              <a:t>2</a:t>
            </a:r>
            <a:r>
              <a:rPr lang="en-US" sz="1800" dirty="0" smtClean="0">
                <a:latin typeface="Arial" charset="0"/>
                <a:cs typeface="Arial" charset="0"/>
              </a:rPr>
              <a:t>  across resistor </a:t>
            </a:r>
            <a:r>
              <a:rPr lang="en-US" sz="1800" i="1" dirty="0" smtClean="0">
                <a:latin typeface="Arial" charset="0"/>
                <a:cs typeface="Arial" charset="0"/>
              </a:rPr>
              <a:t>R</a:t>
            </a:r>
            <a:r>
              <a:rPr lang="en-US" sz="1800" i="1" baseline="-25000" dirty="0" smtClean="0">
                <a:latin typeface="Arial" charset="0"/>
                <a:cs typeface="Arial" charset="0"/>
              </a:rPr>
              <a:t>2</a:t>
            </a:r>
            <a:r>
              <a:rPr lang="en-US" sz="1800" dirty="0" smtClean="0">
                <a:latin typeface="Arial" charset="0"/>
                <a:cs typeface="Arial" charset="0"/>
              </a:rPr>
              <a:t> is  </a:t>
            </a:r>
          </a:p>
          <a:p>
            <a:pPr lvl="1" algn="ctr">
              <a:buFont typeface="Wingdings 2" pitchFamily="18" charset="2"/>
              <a:buNone/>
            </a:pPr>
            <a:r>
              <a:rPr lang="en-US" sz="2100" i="1" dirty="0" smtClean="0">
                <a:latin typeface="Arial" charset="0"/>
                <a:cs typeface="Arial" charset="0"/>
              </a:rPr>
              <a:t>V</a:t>
            </a:r>
            <a:r>
              <a:rPr lang="en-US" sz="2100" i="1" baseline="-25000" dirty="0" smtClean="0">
                <a:latin typeface="Arial" charset="0"/>
                <a:cs typeface="Arial" charset="0"/>
              </a:rPr>
              <a:t>2</a:t>
            </a:r>
            <a:r>
              <a:rPr lang="en-US" sz="2100" i="1" dirty="0" smtClean="0">
                <a:latin typeface="Arial" charset="0"/>
                <a:cs typeface="Arial" charset="0"/>
              </a:rPr>
              <a:t> = I</a:t>
            </a:r>
            <a:r>
              <a:rPr lang="en-US" sz="2100" i="1" baseline="-25000" dirty="0" smtClean="0">
                <a:latin typeface="Arial" charset="0"/>
                <a:cs typeface="Arial" charset="0"/>
              </a:rPr>
              <a:t>in</a:t>
            </a:r>
            <a:r>
              <a:rPr lang="en-US" sz="2100" i="1" dirty="0" smtClean="0">
                <a:latin typeface="Arial" charset="0"/>
                <a:cs typeface="Arial" charset="0"/>
              </a:rPr>
              <a:t>R</a:t>
            </a:r>
            <a:r>
              <a:rPr lang="en-US" sz="2100" i="1" baseline="-25000" dirty="0" smtClean="0">
                <a:latin typeface="Arial" charset="0"/>
                <a:cs typeface="Arial" charset="0"/>
              </a:rPr>
              <a:t>2</a:t>
            </a:r>
            <a:r>
              <a:rPr lang="en-US" sz="2100" dirty="0" smtClean="0">
                <a:latin typeface="Arial" charset="0"/>
                <a:cs typeface="Arial" charset="0"/>
              </a:rPr>
              <a:t>.</a:t>
            </a:r>
            <a:endParaRPr lang="en-US" sz="1500" dirty="0" smtClean="0">
              <a:latin typeface="Arial" charset="0"/>
              <a:cs typeface="Arial" charset="0"/>
            </a:endParaRPr>
          </a:p>
          <a:p>
            <a:pPr lvl="1"/>
            <a:r>
              <a:rPr lang="en-US" sz="1500" dirty="0" smtClean="0">
                <a:latin typeface="Arial" charset="0"/>
                <a:cs typeface="Arial" charset="0"/>
              </a:rPr>
              <a:t>A voltmeter measures across R</a:t>
            </a:r>
            <a:r>
              <a:rPr lang="en-US" sz="1500" baseline="-25000" dirty="0" smtClean="0">
                <a:latin typeface="Arial" charset="0"/>
                <a:cs typeface="Arial" charset="0"/>
              </a:rPr>
              <a:t>2 </a:t>
            </a:r>
            <a:r>
              <a:rPr lang="en-US" sz="1500" dirty="0" smtClean="0">
                <a:latin typeface="Arial" charset="0"/>
                <a:cs typeface="Arial" charset="0"/>
              </a:rPr>
              <a:t> with one lead at ground and the other connected between R</a:t>
            </a:r>
            <a:r>
              <a:rPr lang="en-US" sz="1500" baseline="-25000" dirty="0" smtClean="0">
                <a:latin typeface="Arial" charset="0"/>
                <a:cs typeface="Arial" charset="0"/>
              </a:rPr>
              <a:t>1</a:t>
            </a:r>
            <a:r>
              <a:rPr lang="en-US" sz="1500" dirty="0" smtClean="0">
                <a:latin typeface="Arial" charset="0"/>
                <a:cs typeface="Arial" charset="0"/>
              </a:rPr>
              <a:t> and R</a:t>
            </a:r>
            <a:r>
              <a:rPr lang="en-US" sz="1500" baseline="-25000" dirty="0" smtClean="0"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027738" y="1600200"/>
            <a:ext cx="2971800" cy="256222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1509" name="Object 3"/>
          <p:cNvPicPr>
            <a:picLocks noChangeArrowheads="1"/>
          </p:cNvPicPr>
          <p:nvPr/>
        </p:nvPicPr>
        <p:blipFill>
          <a:blip r:embed="rId3" cstate="print"/>
          <a:srcRect t="-272" r="-3374" b="-378"/>
          <a:stretch>
            <a:fillRect/>
          </a:stretch>
        </p:blipFill>
        <p:spPr bwMode="auto">
          <a:xfrm>
            <a:off x="6151563" y="1666875"/>
            <a:ext cx="2878137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Rectangle 3"/>
          <p:cNvSpPr>
            <a:spLocks noChangeArrowheads="1"/>
          </p:cNvSpPr>
          <p:nvPr/>
        </p:nvSpPr>
        <p:spPr bwMode="auto">
          <a:xfrm>
            <a:off x="6348413" y="4391025"/>
            <a:ext cx="2562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 i="1"/>
              <a:t>Resistive Voltage Divider</a:t>
            </a:r>
            <a:endParaRPr lang="en-US" sz="12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cme3">
  <a:themeElements>
    <a:clrScheme name="Custom 9">
      <a:dk1>
        <a:srgbClr val="8A3C12"/>
      </a:dk1>
      <a:lt1>
        <a:srgbClr val="FFF2CB"/>
      </a:lt1>
      <a:dk2>
        <a:srgbClr val="732423"/>
      </a:dk2>
      <a:lt2>
        <a:srgbClr val="D4D4D6"/>
      </a:lt2>
      <a:accent1>
        <a:srgbClr val="9A302F"/>
      </a:accent1>
      <a:accent2>
        <a:srgbClr val="FFC000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2F75FF"/>
      </a:hlink>
      <a:folHlink>
        <a:srgbClr val="68000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scme3</Template>
  <TotalTime>642</TotalTime>
  <Words>1357</Words>
  <Application>Microsoft Macintosh PowerPoint</Application>
  <PresentationFormat>On-screen Show (4:3)</PresentationFormat>
  <Paragraphs>253</Paragraphs>
  <Slides>24</Slides>
  <Notes>24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scme3</vt:lpstr>
      <vt:lpstr>Equation</vt:lpstr>
      <vt:lpstr>Wheatstone Bridge Overview</vt:lpstr>
      <vt:lpstr>Unit Overview</vt:lpstr>
      <vt:lpstr>Objectives</vt:lpstr>
      <vt:lpstr>Introduction to Wheatstone Bridge</vt:lpstr>
      <vt:lpstr>The Wheatstone Bridge</vt:lpstr>
      <vt:lpstr>The Wheatstone Bridge – 2 Variable Resistors</vt:lpstr>
      <vt:lpstr>Background Circuits</vt:lpstr>
      <vt:lpstr>Resistor Voltage Dividers</vt:lpstr>
      <vt:lpstr>Ohm’s Law</vt:lpstr>
      <vt:lpstr>Ohm’s Law cont…</vt:lpstr>
      <vt:lpstr>Ohm’s Law cont…</vt:lpstr>
      <vt:lpstr>Kirchoff’s Law</vt:lpstr>
      <vt:lpstr>Kirchoff’s Law cont…</vt:lpstr>
      <vt:lpstr>Kirchoff’s Law cont…</vt:lpstr>
      <vt:lpstr>Wheatstone Bridge and Difference Voltage</vt:lpstr>
      <vt:lpstr>Wheatstone Bridge and Difference Voltage cont…</vt:lpstr>
      <vt:lpstr>Wheatstone Bridge and Difference Voltage cont…</vt:lpstr>
      <vt:lpstr>One Variable Resistor</vt:lpstr>
      <vt:lpstr>Two Variable Resistors</vt:lpstr>
      <vt:lpstr>Two Variable Resistors</vt:lpstr>
      <vt:lpstr>Wheatstone Bridge as a Micro Pressure Sensor</vt:lpstr>
      <vt:lpstr>Calibration</vt:lpstr>
      <vt:lpstr>Summary</vt:lpstr>
      <vt:lpstr>Acknowledgements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MEMS</dc:title>
  <dc:creator>Barb Lopez</dc:creator>
  <cp:lastModifiedBy>MJ Willis</cp:lastModifiedBy>
  <cp:revision>144</cp:revision>
  <dcterms:created xsi:type="dcterms:W3CDTF">2009-01-20T01:51:22Z</dcterms:created>
  <dcterms:modified xsi:type="dcterms:W3CDTF">2017-02-22T22:11:20Z</dcterms:modified>
</cp:coreProperties>
</file>