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328" y="-18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85750" y="0"/>
            <a:ext cx="1085850" cy="9142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14350" y="3251200"/>
            <a:ext cx="6342063" cy="1016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514350" y="3048000"/>
            <a:ext cx="5829300" cy="1524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43050" y="5486400"/>
            <a:ext cx="4800600" cy="2336800"/>
          </a:xfrm>
        </p:spPr>
        <p:txBody>
          <a:bodyPr/>
          <a:lstStyle>
            <a:lvl1pPr marL="0" indent="0" algn="ctr">
              <a:buFont typeface="Wingdings" charset="0"/>
              <a:buNone/>
              <a:defRPr b="0">
                <a:latin typeface="Times New Roman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4673600"/>
            <a:ext cx="3543300" cy="2032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33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64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3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81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6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89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40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33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406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5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85750" y="0"/>
            <a:ext cx="1085850" cy="9142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14300" y="2336800"/>
            <a:ext cx="3543300" cy="2032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14350" y="8839200"/>
            <a:ext cx="2628900" cy="3032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71500" y="1016000"/>
            <a:ext cx="6284913" cy="1016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2296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229600"/>
            <a:ext cx="21717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229600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371600" y="2743200"/>
            <a:ext cx="5715000" cy="533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sz="2800" b="1"/>
          </a:p>
          <a:p>
            <a:r>
              <a:rPr lang="en-US" sz="3200" b="1"/>
              <a:t>RULES TO BRAINSTORMING</a:t>
            </a:r>
            <a:endParaRPr lang="en-US" sz="2800" b="1"/>
          </a:p>
          <a:p>
            <a:pPr>
              <a:buFont typeface="Almanac MT" charset="0"/>
              <a:buChar char="C"/>
            </a:pPr>
            <a:r>
              <a:rPr lang="en-US" sz="2800" b="1"/>
              <a:t>   Freewheel.  </a:t>
            </a:r>
          </a:p>
          <a:p>
            <a:pPr>
              <a:buFont typeface="Almanac MT" charset="0"/>
              <a:buNone/>
            </a:pPr>
            <a:r>
              <a:rPr lang="en-US" sz="2800" b="1"/>
              <a:t>       Don</a:t>
            </a:r>
            <a:r>
              <a:rPr lang="ja-JP" altLang="en-US" sz="2800" b="1">
                <a:latin typeface="Arial"/>
              </a:rPr>
              <a:t>’</a:t>
            </a:r>
            <a:r>
              <a:rPr lang="en-US" sz="2800" b="1"/>
              <a:t>t hold back on ideas.  </a:t>
            </a:r>
          </a:p>
          <a:p>
            <a:pPr>
              <a:buFont typeface="Almanac MT" charset="0"/>
              <a:buNone/>
            </a:pPr>
            <a:r>
              <a:rPr lang="en-US" sz="2800" b="1"/>
              <a:t>                     GET WILD!</a:t>
            </a:r>
          </a:p>
          <a:p>
            <a:pPr>
              <a:buFont typeface="Almanac MT" charset="0"/>
              <a:buChar char="C"/>
            </a:pPr>
            <a:r>
              <a:rPr lang="en-US" sz="2800" b="1"/>
              <a:t>   Don</a:t>
            </a:r>
            <a:r>
              <a:rPr lang="ja-JP" altLang="en-US" sz="2800" b="1">
                <a:latin typeface="Arial"/>
              </a:rPr>
              <a:t>’</a:t>
            </a:r>
            <a:r>
              <a:rPr lang="en-US" sz="2800" b="1"/>
              <a:t>t Evaluate.   </a:t>
            </a:r>
          </a:p>
          <a:p>
            <a:pPr>
              <a:buFont typeface="Almanac MT" charset="0"/>
              <a:buNone/>
            </a:pPr>
            <a:r>
              <a:rPr lang="en-US" sz="2800" b="1"/>
              <a:t>       Discussion comes later.</a:t>
            </a:r>
          </a:p>
          <a:p>
            <a:pPr>
              <a:buFont typeface="Almanac MT" charset="0"/>
              <a:buChar char="C"/>
            </a:pPr>
            <a:r>
              <a:rPr lang="en-US" sz="2800" b="1"/>
              <a:t>   Piggyback off of others</a:t>
            </a:r>
            <a:r>
              <a:rPr lang="ja-JP" altLang="en-US" sz="2800" b="1">
                <a:latin typeface="Arial"/>
              </a:rPr>
              <a:t>’</a:t>
            </a:r>
            <a:r>
              <a:rPr lang="en-US" sz="2800" b="1"/>
              <a:t> ideas.</a:t>
            </a:r>
          </a:p>
          <a:p>
            <a:pPr>
              <a:buFont typeface="Almanac MT" charset="0"/>
              <a:buChar char="C"/>
            </a:pPr>
            <a:r>
              <a:rPr lang="en-US" sz="2800" b="1"/>
              <a:t>   Strive for Quantity.</a:t>
            </a:r>
          </a:p>
          <a:p>
            <a:pPr>
              <a:buFont typeface="Almanac MT" charset="0"/>
              <a:buChar char="C"/>
            </a:pPr>
            <a:endParaRPr lang="en-US" sz="2800" b="1"/>
          </a:p>
          <a:p>
            <a:endParaRPr lang="en-US" sz="2800" b="1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971550" y="381000"/>
            <a:ext cx="5505450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800" b="1"/>
              <a:t>BRAINSTORMING</a:t>
            </a:r>
          </a:p>
          <a:p>
            <a:pPr algn="ctr"/>
            <a:endParaRPr lang="en-US" sz="1800" b="1" i="1"/>
          </a:p>
          <a:p>
            <a:pPr algn="ctr"/>
            <a:r>
              <a:rPr lang="en-US" sz="2800" b="1" i="1">
                <a:solidFill>
                  <a:schemeClr val="hlink"/>
                </a:solidFill>
              </a:rPr>
              <a:t>A free-form approach to generating </a:t>
            </a:r>
          </a:p>
          <a:p>
            <a:pPr algn="ctr"/>
            <a:r>
              <a:rPr lang="en-US" sz="2800" b="1" i="1">
                <a:solidFill>
                  <a:schemeClr val="hlink"/>
                </a:solidFill>
              </a:rPr>
              <a:t>a list of ideas.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365250" y="2895600"/>
            <a:ext cx="6026150" cy="545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/>
              <a:t>Recently, the City of </a:t>
            </a:r>
          </a:p>
          <a:p>
            <a:r>
              <a:rPr lang="en-US" sz="3200" b="1"/>
              <a:t>Albuquerque</a:t>
            </a:r>
          </a:p>
          <a:p>
            <a:r>
              <a:rPr lang="en-US" sz="3200" b="1"/>
              <a:t>set up a program to help </a:t>
            </a:r>
          </a:p>
          <a:p>
            <a:r>
              <a:rPr lang="en-US" sz="3200" b="1"/>
              <a:t>people replace their high flow</a:t>
            </a:r>
          </a:p>
          <a:p>
            <a:r>
              <a:rPr lang="en-US" sz="3200" b="1"/>
              <a:t>toilets with low flow toilets.  </a:t>
            </a:r>
          </a:p>
          <a:p>
            <a:r>
              <a:rPr lang="en-US" sz="3200" b="1"/>
              <a:t>This program has left the city </a:t>
            </a:r>
          </a:p>
          <a:p>
            <a:r>
              <a:rPr lang="en-US" sz="3200" b="1"/>
              <a:t>with a large supply of old </a:t>
            </a:r>
          </a:p>
          <a:p>
            <a:r>
              <a:rPr lang="en-US" sz="3200" b="1"/>
              <a:t>toilets.  Your job is to come up with recycling ideas</a:t>
            </a:r>
          </a:p>
          <a:p>
            <a:r>
              <a:rPr lang="en-US" sz="3200" b="1"/>
              <a:t>that will keep these toilets </a:t>
            </a:r>
          </a:p>
          <a:p>
            <a:r>
              <a:rPr lang="en-US" sz="3200" b="1"/>
              <a:t>out of the landfill.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914400" y="381000"/>
            <a:ext cx="52514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BRAINSTORMING PRACTICE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819400" y="1219200"/>
            <a:ext cx="2906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 i="1">
                <a:solidFill>
                  <a:schemeClr val="hlink"/>
                </a:solidFill>
              </a:rPr>
              <a:t>Recycled Toilets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33400" y="3352800"/>
            <a:ext cx="60340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	Use good problem solving skills</a:t>
            </a:r>
          </a:p>
          <a:p>
            <a:pPr lvl="2">
              <a:buFont typeface="Almanac MT" charset="0"/>
              <a:buChar char="C"/>
            </a:pPr>
            <a:r>
              <a:rPr lang="en-US" sz="2800" b="1"/>
              <a:t>  Brainstorm</a:t>
            </a:r>
          </a:p>
          <a:p>
            <a:pPr lvl="2">
              <a:buFont typeface="Almanac MT" charset="0"/>
              <a:buChar char="C"/>
            </a:pPr>
            <a:r>
              <a:rPr lang="en-US" sz="2800" b="1"/>
              <a:t>  Develop a </a:t>
            </a:r>
          </a:p>
          <a:p>
            <a:pPr lvl="2">
              <a:buFont typeface="Almanac MT" charset="0"/>
              <a:buNone/>
            </a:pPr>
            <a:r>
              <a:rPr lang="en-US" sz="2800" b="1"/>
              <a:t>	Cause and Effect Diagram</a:t>
            </a:r>
          </a:p>
          <a:p>
            <a:pPr lvl="2">
              <a:buFont typeface="Almanac MT" charset="0"/>
              <a:buChar char="C"/>
            </a:pPr>
            <a:r>
              <a:rPr lang="en-US" sz="2800" b="1"/>
              <a:t>  Prioritize possible causes </a:t>
            </a:r>
          </a:p>
          <a:p>
            <a:pPr lvl="2">
              <a:buFont typeface="Almanac MT" charset="0"/>
              <a:buChar char="C"/>
            </a:pPr>
            <a:r>
              <a:rPr lang="en-US" sz="2800" b="1"/>
              <a:t>  Identify 3 - 5 major causes </a:t>
            </a:r>
          </a:p>
          <a:p>
            <a:pPr lvl="2">
              <a:buFont typeface="Almanac MT" charset="0"/>
              <a:buNone/>
            </a:pPr>
            <a:r>
              <a:rPr lang="en-US" sz="2800" b="1"/>
              <a:t>	to the problem</a:t>
            </a:r>
          </a:p>
          <a:p>
            <a:pPr lvl="2">
              <a:buFont typeface="Almanac MT" charset="0"/>
              <a:buChar char="C"/>
            </a:pPr>
            <a:r>
              <a:rPr lang="en-US" sz="2800" b="1"/>
              <a:t>  Identify people to work </a:t>
            </a:r>
          </a:p>
          <a:p>
            <a:pPr lvl="3">
              <a:buFont typeface="Almanac MT" charset="0"/>
              <a:buNone/>
            </a:pPr>
            <a:r>
              <a:rPr lang="en-US" sz="2800" b="1"/>
              <a:t>	toward solutions the </a:t>
            </a:r>
          </a:p>
          <a:p>
            <a:pPr lvl="3">
              <a:buFont typeface="Almanac MT" charset="0"/>
              <a:buNone/>
            </a:pPr>
            <a:r>
              <a:rPr lang="en-US" sz="2800" b="1"/>
              <a:t>	major causes.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159000" y="219075"/>
            <a:ext cx="370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PROBLEM SOLVING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127125" y="11842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536700" y="1066800"/>
            <a:ext cx="51736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800" b="1" i="1">
                <a:solidFill>
                  <a:schemeClr val="hlink"/>
                </a:solidFill>
              </a:rPr>
              <a:t>HOW TO APPROACH A </a:t>
            </a:r>
          </a:p>
          <a:p>
            <a:pPr algn="r"/>
            <a:r>
              <a:rPr lang="en-US" sz="2800" b="1" i="1">
                <a:solidFill>
                  <a:schemeClr val="hlink"/>
                </a:solidFill>
              </a:rPr>
              <a:t>SOLUTION TO THE PROBLEM</a:t>
            </a:r>
            <a:endParaRPr lang="en-US" i="1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74" name="Group 58"/>
          <p:cNvGrpSpPr>
            <a:grpSpLocks/>
          </p:cNvGrpSpPr>
          <p:nvPr/>
        </p:nvGrpSpPr>
        <p:grpSpPr bwMode="auto">
          <a:xfrm>
            <a:off x="1435100" y="2638425"/>
            <a:ext cx="5346700" cy="6124575"/>
            <a:chOff x="409" y="1000"/>
            <a:chExt cx="3609" cy="4354"/>
          </a:xfrm>
        </p:grpSpPr>
        <p:sp>
          <p:nvSpPr>
            <p:cNvPr id="9275" name="Rectangle 59"/>
            <p:cNvSpPr>
              <a:spLocks noChangeArrowheads="1"/>
            </p:cNvSpPr>
            <p:nvPr/>
          </p:nvSpPr>
          <p:spPr bwMode="auto">
            <a:xfrm>
              <a:off x="409" y="1000"/>
              <a:ext cx="3609" cy="4354"/>
            </a:xfrm>
            <a:prstGeom prst="rect">
              <a:avLst/>
            </a:prstGeom>
            <a:noFill/>
            <a:ln w="57150" cmpd="thickThin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6" name="Line 60"/>
            <p:cNvSpPr>
              <a:spLocks noChangeShapeType="1"/>
            </p:cNvSpPr>
            <p:nvPr/>
          </p:nvSpPr>
          <p:spPr bwMode="auto">
            <a:xfrm>
              <a:off x="2218" y="1000"/>
              <a:ext cx="0" cy="4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auto">
            <a:xfrm>
              <a:off x="436" y="1791"/>
              <a:ext cx="35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Line 62"/>
            <p:cNvSpPr>
              <a:spLocks noChangeShapeType="1"/>
            </p:cNvSpPr>
            <p:nvPr/>
          </p:nvSpPr>
          <p:spPr bwMode="auto">
            <a:xfrm>
              <a:off x="441" y="2505"/>
              <a:ext cx="35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9" name="Line 63"/>
            <p:cNvSpPr>
              <a:spLocks noChangeShapeType="1"/>
            </p:cNvSpPr>
            <p:nvPr/>
          </p:nvSpPr>
          <p:spPr bwMode="auto">
            <a:xfrm>
              <a:off x="441" y="3223"/>
              <a:ext cx="35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80" name="Line 64"/>
            <p:cNvSpPr>
              <a:spLocks noChangeShapeType="1"/>
            </p:cNvSpPr>
            <p:nvPr/>
          </p:nvSpPr>
          <p:spPr bwMode="auto">
            <a:xfrm>
              <a:off x="450" y="3976"/>
              <a:ext cx="35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81" name="Line 65"/>
            <p:cNvSpPr>
              <a:spLocks noChangeShapeType="1"/>
            </p:cNvSpPr>
            <p:nvPr/>
          </p:nvSpPr>
          <p:spPr bwMode="auto">
            <a:xfrm>
              <a:off x="441" y="4650"/>
              <a:ext cx="35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82" name="Text Box 66"/>
            <p:cNvSpPr txBox="1">
              <a:spLocks noChangeArrowheads="1"/>
            </p:cNvSpPr>
            <p:nvPr/>
          </p:nvSpPr>
          <p:spPr bwMode="auto">
            <a:xfrm>
              <a:off x="433" y="1106"/>
              <a:ext cx="1568" cy="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/>
                <a:t>Identify and define the problem.</a:t>
              </a:r>
              <a:endParaRPr lang="en-US" sz="1200"/>
            </a:p>
            <a:p>
              <a:r>
                <a:rPr lang="en-US" sz="1200"/>
                <a:t>If a difference exists between a </a:t>
              </a:r>
            </a:p>
            <a:p>
              <a:r>
                <a:rPr lang="en-US" sz="1200"/>
                <a:t>standard and a performance, then a</a:t>
              </a:r>
            </a:p>
            <a:p>
              <a:r>
                <a:rPr lang="en-US" sz="1200"/>
                <a:t>problem exists.</a:t>
              </a:r>
            </a:p>
          </p:txBody>
        </p:sp>
        <p:sp>
          <p:nvSpPr>
            <p:cNvPr id="9283" name="Text Box 67"/>
            <p:cNvSpPr txBox="1">
              <a:spLocks noChangeArrowheads="1"/>
            </p:cNvSpPr>
            <p:nvPr/>
          </p:nvSpPr>
          <p:spPr bwMode="auto">
            <a:xfrm>
              <a:off x="2248" y="1097"/>
              <a:ext cx="12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1200"/>
            </a:p>
          </p:txBody>
        </p:sp>
        <p:sp>
          <p:nvSpPr>
            <p:cNvPr id="9284" name="Text Box 68"/>
            <p:cNvSpPr txBox="1">
              <a:spLocks noChangeArrowheads="1"/>
            </p:cNvSpPr>
            <p:nvPr/>
          </p:nvSpPr>
          <p:spPr bwMode="auto">
            <a:xfrm>
              <a:off x="2226" y="1079"/>
              <a:ext cx="1590" cy="7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At this point you are looking for</a:t>
              </a:r>
            </a:p>
            <a:p>
              <a:r>
                <a:rPr lang="en-US" sz="1200"/>
                <a:t>symptoms, evidence that a problem</a:t>
              </a:r>
            </a:p>
            <a:p>
              <a:r>
                <a:rPr lang="en-US" sz="1200"/>
                <a:t>exists, not causes.  In identifying</a:t>
              </a:r>
            </a:p>
            <a:p>
              <a:r>
                <a:rPr lang="en-US" sz="1200"/>
                <a:t>the problem look at what IS and</a:t>
              </a:r>
            </a:p>
            <a:p>
              <a:r>
                <a:rPr lang="en-US" sz="1200"/>
                <a:t>what IS NOT.</a:t>
              </a:r>
            </a:p>
          </p:txBody>
        </p:sp>
        <p:sp>
          <p:nvSpPr>
            <p:cNvPr id="9285" name="Text Box 69"/>
            <p:cNvSpPr txBox="1">
              <a:spLocks noChangeArrowheads="1"/>
            </p:cNvSpPr>
            <p:nvPr/>
          </p:nvSpPr>
          <p:spPr bwMode="auto">
            <a:xfrm>
              <a:off x="493" y="1897"/>
              <a:ext cx="12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1200"/>
            </a:p>
          </p:txBody>
        </p:sp>
        <p:sp>
          <p:nvSpPr>
            <p:cNvPr id="9286" name="Text Box 70"/>
            <p:cNvSpPr txBox="1">
              <a:spLocks noChangeArrowheads="1"/>
            </p:cNvSpPr>
            <p:nvPr/>
          </p:nvSpPr>
          <p:spPr bwMode="auto">
            <a:xfrm>
              <a:off x="460" y="2573"/>
              <a:ext cx="1706" cy="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200" b="1"/>
                <a:t>Develop solutions</a:t>
              </a:r>
            </a:p>
            <a:p>
              <a:r>
                <a:rPr lang="en-US" sz="1200"/>
                <a:t>Develop a strategy / game plan for approaching the solution to the problem.</a:t>
              </a:r>
              <a:endParaRPr lang="en-US" sz="1200" b="1"/>
            </a:p>
            <a:p>
              <a:endParaRPr lang="en-US" sz="1200" b="1"/>
            </a:p>
          </p:txBody>
        </p:sp>
        <p:sp>
          <p:nvSpPr>
            <p:cNvPr id="9287" name="Text Box 71"/>
            <p:cNvSpPr txBox="1">
              <a:spLocks noChangeArrowheads="1"/>
            </p:cNvSpPr>
            <p:nvPr/>
          </p:nvSpPr>
          <p:spPr bwMode="auto">
            <a:xfrm>
              <a:off x="477" y="3280"/>
              <a:ext cx="1447" cy="4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/>
                <a:t>Select the best solution</a:t>
              </a:r>
            </a:p>
            <a:p>
              <a:r>
                <a:rPr lang="en-US" sz="1200"/>
                <a:t>Prioritize the possible solutions.</a:t>
              </a:r>
              <a:endParaRPr lang="en-US" sz="1200" b="1"/>
            </a:p>
            <a:p>
              <a:endParaRPr lang="en-US" sz="1200" b="1"/>
            </a:p>
          </p:txBody>
        </p:sp>
        <p:sp>
          <p:nvSpPr>
            <p:cNvPr id="9288" name="Text Box 72"/>
            <p:cNvSpPr txBox="1">
              <a:spLocks noChangeArrowheads="1"/>
            </p:cNvSpPr>
            <p:nvPr/>
          </p:nvSpPr>
          <p:spPr bwMode="auto">
            <a:xfrm>
              <a:off x="2251" y="3232"/>
              <a:ext cx="1605" cy="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Priorities can based on what can be </a:t>
              </a:r>
            </a:p>
            <a:p>
              <a:r>
                <a:rPr lang="en-US" sz="1200"/>
                <a:t>eliminated easily or solved easily.</a:t>
              </a:r>
            </a:p>
            <a:p>
              <a:r>
                <a:rPr lang="en-US" sz="1200"/>
                <a:t>The potential costs of the solution</a:t>
              </a:r>
            </a:p>
            <a:p>
              <a:r>
                <a:rPr lang="en-US" sz="1200"/>
                <a:t>should be weighed against the</a:t>
              </a:r>
            </a:p>
            <a:p>
              <a:r>
                <a:rPr lang="en-US" sz="1200"/>
                <a:t>potential rewards.</a:t>
              </a:r>
            </a:p>
          </p:txBody>
        </p:sp>
        <p:sp>
          <p:nvSpPr>
            <p:cNvPr id="9289" name="Text Box 73"/>
            <p:cNvSpPr txBox="1">
              <a:spLocks noChangeArrowheads="1"/>
            </p:cNvSpPr>
            <p:nvPr/>
          </p:nvSpPr>
          <p:spPr bwMode="auto">
            <a:xfrm>
              <a:off x="2246" y="1792"/>
              <a:ext cx="1593" cy="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Answer these four questions:</a:t>
              </a:r>
            </a:p>
            <a:p>
              <a:r>
                <a:rPr lang="en-US" sz="1200"/>
                <a:t>What is the deviation?</a:t>
              </a:r>
            </a:p>
            <a:p>
              <a:r>
                <a:rPr lang="en-US" sz="1200"/>
                <a:t>Where is the deviation occurring?</a:t>
              </a:r>
            </a:p>
            <a:p>
              <a:r>
                <a:rPr lang="en-US" sz="1200"/>
                <a:t>When did the deviation occur?</a:t>
              </a:r>
            </a:p>
            <a:p>
              <a:r>
                <a:rPr lang="en-US" sz="1200"/>
                <a:t>What is the extent of the deviation?</a:t>
              </a:r>
            </a:p>
          </p:txBody>
        </p:sp>
        <p:sp>
          <p:nvSpPr>
            <p:cNvPr id="9290" name="Text Box 74"/>
            <p:cNvSpPr txBox="1">
              <a:spLocks noChangeArrowheads="1"/>
            </p:cNvSpPr>
            <p:nvPr/>
          </p:nvSpPr>
          <p:spPr bwMode="auto">
            <a:xfrm>
              <a:off x="2246" y="2566"/>
              <a:ext cx="1596" cy="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There is usually more than one way</a:t>
              </a:r>
            </a:p>
            <a:p>
              <a:r>
                <a:rPr lang="en-US" sz="1200"/>
                <a:t>to solve a problem; all possibilities</a:t>
              </a:r>
            </a:p>
            <a:p>
              <a:r>
                <a:rPr lang="en-US" sz="1200"/>
                <a:t>should be considered.  Plan before</a:t>
              </a:r>
            </a:p>
            <a:p>
              <a:r>
                <a:rPr lang="en-US" sz="1200"/>
                <a:t>acting.</a:t>
              </a:r>
            </a:p>
          </p:txBody>
        </p:sp>
        <p:sp>
          <p:nvSpPr>
            <p:cNvPr id="9291" name="Text Box 75"/>
            <p:cNvSpPr txBox="1">
              <a:spLocks noChangeArrowheads="1"/>
            </p:cNvSpPr>
            <p:nvPr/>
          </p:nvSpPr>
          <p:spPr bwMode="auto">
            <a:xfrm>
              <a:off x="470" y="4006"/>
              <a:ext cx="1633" cy="4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/>
                <a:t>Implement the solution</a:t>
              </a:r>
            </a:p>
            <a:p>
              <a:r>
                <a:rPr lang="en-US" sz="1200"/>
                <a:t>Take action on the selected solution.</a:t>
              </a:r>
              <a:endParaRPr lang="en-US" sz="1200" b="1"/>
            </a:p>
            <a:p>
              <a:endParaRPr lang="en-US" sz="1200"/>
            </a:p>
          </p:txBody>
        </p:sp>
        <p:sp>
          <p:nvSpPr>
            <p:cNvPr id="9292" name="Text Box 76"/>
            <p:cNvSpPr txBox="1">
              <a:spLocks noChangeArrowheads="1"/>
            </p:cNvSpPr>
            <p:nvPr/>
          </p:nvSpPr>
          <p:spPr bwMode="auto">
            <a:xfrm>
              <a:off x="2246" y="4006"/>
              <a:ext cx="1556" cy="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Develop an action plan that details</a:t>
              </a:r>
            </a:p>
            <a:p>
              <a:r>
                <a:rPr lang="en-US" sz="1200"/>
                <a:t>the steps needed to implement</a:t>
              </a:r>
            </a:p>
            <a:p>
              <a:r>
                <a:rPr lang="en-US" sz="1200"/>
                <a:t>your solution and the resources </a:t>
              </a:r>
            </a:p>
            <a:p>
              <a:r>
                <a:rPr lang="en-US" sz="1200"/>
                <a:t>needed to do it - then DO IT.</a:t>
              </a:r>
            </a:p>
          </p:txBody>
        </p:sp>
        <p:sp>
          <p:nvSpPr>
            <p:cNvPr id="9293" name="Text Box 77"/>
            <p:cNvSpPr txBox="1">
              <a:spLocks noChangeArrowheads="1"/>
            </p:cNvSpPr>
            <p:nvPr/>
          </p:nvSpPr>
          <p:spPr bwMode="auto">
            <a:xfrm>
              <a:off x="470" y="4678"/>
              <a:ext cx="1579" cy="5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/>
                <a:t>Verify the solution</a:t>
              </a:r>
            </a:p>
            <a:p>
              <a:r>
                <a:rPr lang="en-US" sz="1200"/>
                <a:t>The problem is not solved until</a:t>
              </a:r>
            </a:p>
            <a:p>
              <a:r>
                <a:rPr lang="en-US" sz="1200"/>
                <a:t>what is actually happening is the</a:t>
              </a:r>
            </a:p>
            <a:p>
              <a:r>
                <a:rPr lang="en-US" sz="1200"/>
                <a:t>same as what should be happening.</a:t>
              </a:r>
            </a:p>
          </p:txBody>
        </p:sp>
        <p:sp>
          <p:nvSpPr>
            <p:cNvPr id="9294" name="Text Box 78"/>
            <p:cNvSpPr txBox="1">
              <a:spLocks noChangeArrowheads="1"/>
            </p:cNvSpPr>
            <p:nvPr/>
          </p:nvSpPr>
          <p:spPr bwMode="auto">
            <a:xfrm>
              <a:off x="2246" y="4667"/>
              <a:ext cx="1565" cy="5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Always evaluate the situation to</a:t>
              </a:r>
            </a:p>
            <a:p>
              <a:r>
                <a:rPr lang="en-US" sz="1200"/>
                <a:t>ensure that the action taken  was</a:t>
              </a:r>
            </a:p>
            <a:p>
              <a:r>
                <a:rPr lang="en-US" sz="1200"/>
                <a:t>effective.  Evaluate to confirm that</a:t>
              </a:r>
            </a:p>
            <a:p>
              <a:r>
                <a:rPr lang="en-US" sz="1200"/>
                <a:t>the problem no longer exists.</a:t>
              </a:r>
            </a:p>
          </p:txBody>
        </p:sp>
        <p:sp>
          <p:nvSpPr>
            <p:cNvPr id="9295" name="Text Box 79"/>
            <p:cNvSpPr txBox="1">
              <a:spLocks noChangeArrowheads="1"/>
            </p:cNvSpPr>
            <p:nvPr/>
          </p:nvSpPr>
          <p:spPr bwMode="auto">
            <a:xfrm>
              <a:off x="470" y="1848"/>
              <a:ext cx="1516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b="1"/>
                <a:t>Identify possible causes</a:t>
              </a:r>
            </a:p>
            <a:p>
              <a:r>
                <a:rPr lang="en-US" sz="1200"/>
                <a:t>Brainstorm for all of the possible </a:t>
              </a:r>
            </a:p>
            <a:p>
              <a:r>
                <a:rPr lang="en-US" sz="1200"/>
                <a:t>causes to the problem identified.</a:t>
              </a:r>
            </a:p>
          </p:txBody>
        </p:sp>
      </p:grpSp>
      <p:sp>
        <p:nvSpPr>
          <p:cNvPr id="9297" name="Text Box 81"/>
          <p:cNvSpPr txBox="1">
            <a:spLocks noChangeArrowheads="1"/>
          </p:cNvSpPr>
          <p:nvPr/>
        </p:nvSpPr>
        <p:spPr bwMode="auto">
          <a:xfrm>
            <a:off x="2159000" y="219075"/>
            <a:ext cx="370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PROBLEM SOLVING</a:t>
            </a:r>
          </a:p>
        </p:txBody>
      </p:sp>
      <p:sp>
        <p:nvSpPr>
          <p:cNvPr id="9298" name="Text Box 82"/>
          <p:cNvSpPr txBox="1">
            <a:spLocks noChangeArrowheads="1"/>
          </p:cNvSpPr>
          <p:nvPr/>
        </p:nvSpPr>
        <p:spPr bwMode="auto">
          <a:xfrm>
            <a:off x="3581400" y="1219200"/>
            <a:ext cx="2909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chemeClr val="hlink"/>
                </a:solidFill>
              </a:rPr>
              <a:t>Six Step Approach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ct Overview (Standard)">
  <a:themeElements>
    <a:clrScheme name="Project Overview (Standard)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Project Overview (Standard)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Project Overview (Standard)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(Standard)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Office\Templates\Presentations\Project Overview (Standard).pot</Template>
  <TotalTime>116</TotalTime>
  <Words>379</Words>
  <Application>Microsoft Macintosh PowerPoint</Application>
  <PresentationFormat>On-screen Show (4:3)</PresentationFormat>
  <Paragraphs>84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Times New Roman</vt:lpstr>
      <vt:lpstr>Arial</vt:lpstr>
      <vt:lpstr>Wingdings</vt:lpstr>
      <vt:lpstr>Almanac MT</vt:lpstr>
      <vt:lpstr>Project Overview (Standard)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mjwillis</dc:creator>
  <cp:lastModifiedBy>MJ Willis</cp:lastModifiedBy>
  <cp:revision>7</cp:revision>
  <cp:lastPrinted>1999-01-15T16:25:22Z</cp:lastPrinted>
  <dcterms:created xsi:type="dcterms:W3CDTF">1998-09-09T02:12:34Z</dcterms:created>
  <dcterms:modified xsi:type="dcterms:W3CDTF">2017-07-10T21:05:31Z</dcterms:modified>
</cp:coreProperties>
</file>