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1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3300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61" d="100"/>
          <a:sy n="161" d="100"/>
        </p:scale>
        <p:origin x="-120" y="-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printerSettings" Target="printerSettings/printerSettings1.bin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ChangeArrowheads="1"/>
          </p:cNvSpPr>
          <p:nvPr/>
        </p:nvSpPr>
        <p:spPr bwMode="invGray">
          <a:xfrm>
            <a:off x="8809038" y="0"/>
            <a:ext cx="334962" cy="68580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50000">
                <a:schemeClr val="hlink"/>
              </a:gs>
              <a:gs pos="100000">
                <a:schemeClr val="accent2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8435" name="Freeform 3"/>
          <p:cNvSpPr>
            <a:spLocks/>
          </p:cNvSpPr>
          <p:nvPr/>
        </p:nvSpPr>
        <p:spPr bwMode="white">
          <a:xfrm>
            <a:off x="-9525" y="4489450"/>
            <a:ext cx="5754688" cy="2368550"/>
          </a:xfrm>
          <a:custGeom>
            <a:avLst/>
            <a:gdLst>
              <a:gd name="T0" fmla="*/ 0 w 3625"/>
              <a:gd name="T1" fmla="*/ 1491 h 1492"/>
              <a:gd name="T2" fmla="*/ 0 w 3625"/>
              <a:gd name="T3" fmla="*/ 0 h 1492"/>
              <a:gd name="T4" fmla="*/ 171 w 3625"/>
              <a:gd name="T5" fmla="*/ 3 h 1492"/>
              <a:gd name="T6" fmla="*/ 355 w 3625"/>
              <a:gd name="T7" fmla="*/ 9 h 1492"/>
              <a:gd name="T8" fmla="*/ 499 w 3625"/>
              <a:gd name="T9" fmla="*/ 21 h 1492"/>
              <a:gd name="T10" fmla="*/ 650 w 3625"/>
              <a:gd name="T11" fmla="*/ 36 h 1492"/>
              <a:gd name="T12" fmla="*/ 809 w 3625"/>
              <a:gd name="T13" fmla="*/ 54 h 1492"/>
              <a:gd name="T14" fmla="*/ 957 w 3625"/>
              <a:gd name="T15" fmla="*/ 78 h 1492"/>
              <a:gd name="T16" fmla="*/ 1119 w 3625"/>
              <a:gd name="T17" fmla="*/ 105 h 1492"/>
              <a:gd name="T18" fmla="*/ 1261 w 3625"/>
              <a:gd name="T19" fmla="*/ 133 h 1492"/>
              <a:gd name="T20" fmla="*/ 1441 w 3625"/>
              <a:gd name="T21" fmla="*/ 175 h 1492"/>
              <a:gd name="T22" fmla="*/ 1598 w 3625"/>
              <a:gd name="T23" fmla="*/ 217 h 1492"/>
              <a:gd name="T24" fmla="*/ 1763 w 3625"/>
              <a:gd name="T25" fmla="*/ 269 h 1492"/>
              <a:gd name="T26" fmla="*/ 1887 w 3625"/>
              <a:gd name="T27" fmla="*/ 308 h 1492"/>
              <a:gd name="T28" fmla="*/ 2085 w 3625"/>
              <a:gd name="T29" fmla="*/ 384 h 1492"/>
              <a:gd name="T30" fmla="*/ 2230 w 3625"/>
              <a:gd name="T31" fmla="*/ 444 h 1492"/>
              <a:gd name="T32" fmla="*/ 2456 w 3625"/>
              <a:gd name="T33" fmla="*/ 547 h 1492"/>
              <a:gd name="T34" fmla="*/ 2666 w 3625"/>
              <a:gd name="T35" fmla="*/ 662 h 1492"/>
              <a:gd name="T36" fmla="*/ 2859 w 3625"/>
              <a:gd name="T37" fmla="*/ 786 h 1492"/>
              <a:gd name="T38" fmla="*/ 3046 w 3625"/>
              <a:gd name="T39" fmla="*/ 920 h 1492"/>
              <a:gd name="T40" fmla="*/ 3193 w 3625"/>
              <a:gd name="T41" fmla="*/ 1038 h 1492"/>
              <a:gd name="T42" fmla="*/ 3332 w 3625"/>
              <a:gd name="T43" fmla="*/ 1168 h 1492"/>
              <a:gd name="T44" fmla="*/ 3440 w 3625"/>
              <a:gd name="T45" fmla="*/ 1280 h 1492"/>
              <a:gd name="T46" fmla="*/ 3524 w 3625"/>
              <a:gd name="T47" fmla="*/ 1380 h 1492"/>
              <a:gd name="T48" fmla="*/ 3624 w 3625"/>
              <a:gd name="T49" fmla="*/ 1491 h 1492"/>
              <a:gd name="T50" fmla="*/ 3608 w 3625"/>
              <a:gd name="T51" fmla="*/ 1491 h 1492"/>
              <a:gd name="T52" fmla="*/ 0 w 3625"/>
              <a:gd name="T53" fmla="*/ 1491 h 14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625" h="1492">
                <a:moveTo>
                  <a:pt x="0" y="1491"/>
                </a:moveTo>
                <a:lnTo>
                  <a:pt x="0" y="0"/>
                </a:lnTo>
                <a:lnTo>
                  <a:pt x="171" y="3"/>
                </a:lnTo>
                <a:lnTo>
                  <a:pt x="355" y="9"/>
                </a:lnTo>
                <a:lnTo>
                  <a:pt x="499" y="21"/>
                </a:lnTo>
                <a:lnTo>
                  <a:pt x="650" y="36"/>
                </a:lnTo>
                <a:lnTo>
                  <a:pt x="809" y="54"/>
                </a:lnTo>
                <a:lnTo>
                  <a:pt x="957" y="78"/>
                </a:lnTo>
                <a:lnTo>
                  <a:pt x="1119" y="105"/>
                </a:lnTo>
                <a:lnTo>
                  <a:pt x="1261" y="133"/>
                </a:lnTo>
                <a:lnTo>
                  <a:pt x="1441" y="175"/>
                </a:lnTo>
                <a:lnTo>
                  <a:pt x="1598" y="217"/>
                </a:lnTo>
                <a:lnTo>
                  <a:pt x="1763" y="269"/>
                </a:lnTo>
                <a:lnTo>
                  <a:pt x="1887" y="308"/>
                </a:lnTo>
                <a:lnTo>
                  <a:pt x="2085" y="384"/>
                </a:lnTo>
                <a:lnTo>
                  <a:pt x="2230" y="444"/>
                </a:lnTo>
                <a:lnTo>
                  <a:pt x="2456" y="547"/>
                </a:lnTo>
                <a:lnTo>
                  <a:pt x="2666" y="662"/>
                </a:lnTo>
                <a:lnTo>
                  <a:pt x="2859" y="786"/>
                </a:lnTo>
                <a:lnTo>
                  <a:pt x="3046" y="920"/>
                </a:lnTo>
                <a:lnTo>
                  <a:pt x="3193" y="1038"/>
                </a:lnTo>
                <a:lnTo>
                  <a:pt x="3332" y="1168"/>
                </a:lnTo>
                <a:lnTo>
                  <a:pt x="3440" y="1280"/>
                </a:lnTo>
                <a:lnTo>
                  <a:pt x="3524" y="1380"/>
                </a:lnTo>
                <a:lnTo>
                  <a:pt x="3624" y="1491"/>
                </a:lnTo>
                <a:lnTo>
                  <a:pt x="3608" y="1491"/>
                </a:lnTo>
                <a:lnTo>
                  <a:pt x="0" y="1491"/>
                </a:lnTo>
              </a:path>
            </a:pathLst>
          </a:cu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8436" name="Freeform 4"/>
          <p:cNvSpPr>
            <a:spLocks/>
          </p:cNvSpPr>
          <p:nvPr/>
        </p:nvSpPr>
        <p:spPr bwMode="white">
          <a:xfrm>
            <a:off x="0" y="3817938"/>
            <a:ext cx="8164513" cy="3019425"/>
          </a:xfrm>
          <a:custGeom>
            <a:avLst/>
            <a:gdLst>
              <a:gd name="T0" fmla="*/ 2718 w 5143"/>
              <a:gd name="T1" fmla="*/ 405 h 1902"/>
              <a:gd name="T2" fmla="*/ 2466 w 5143"/>
              <a:gd name="T3" fmla="*/ 333 h 1902"/>
              <a:gd name="T4" fmla="*/ 2202 w 5143"/>
              <a:gd name="T5" fmla="*/ 261 h 1902"/>
              <a:gd name="T6" fmla="*/ 1929 w 5143"/>
              <a:gd name="T7" fmla="*/ 198 h 1902"/>
              <a:gd name="T8" fmla="*/ 1695 w 5143"/>
              <a:gd name="T9" fmla="*/ 153 h 1902"/>
              <a:gd name="T10" fmla="*/ 1434 w 5143"/>
              <a:gd name="T11" fmla="*/ 111 h 1902"/>
              <a:gd name="T12" fmla="*/ 1188 w 5143"/>
              <a:gd name="T13" fmla="*/ 75 h 1902"/>
              <a:gd name="T14" fmla="*/ 957 w 5143"/>
              <a:gd name="T15" fmla="*/ 48 h 1902"/>
              <a:gd name="T16" fmla="*/ 747 w 5143"/>
              <a:gd name="T17" fmla="*/ 30 h 1902"/>
              <a:gd name="T18" fmla="*/ 501 w 5143"/>
              <a:gd name="T19" fmla="*/ 15 h 1902"/>
              <a:gd name="T20" fmla="*/ 246 w 5143"/>
              <a:gd name="T21" fmla="*/ 3 h 1902"/>
              <a:gd name="T22" fmla="*/ 0 w 5143"/>
              <a:gd name="T23" fmla="*/ 0 h 1902"/>
              <a:gd name="T24" fmla="*/ 0 w 5143"/>
              <a:gd name="T25" fmla="*/ 275 h 1902"/>
              <a:gd name="T26" fmla="*/ 0 w 5143"/>
              <a:gd name="T27" fmla="*/ 345 h 1902"/>
              <a:gd name="T28" fmla="*/ 0 w 5143"/>
              <a:gd name="T29" fmla="*/ 275 h 1902"/>
              <a:gd name="T30" fmla="*/ 0 w 5143"/>
              <a:gd name="T31" fmla="*/ 342 h 1902"/>
              <a:gd name="T32" fmla="*/ 339 w 5143"/>
              <a:gd name="T33" fmla="*/ 351 h 1902"/>
              <a:gd name="T34" fmla="*/ 606 w 5143"/>
              <a:gd name="T35" fmla="*/ 372 h 1902"/>
              <a:gd name="T36" fmla="*/ 852 w 5143"/>
              <a:gd name="T37" fmla="*/ 399 h 1902"/>
              <a:gd name="T38" fmla="*/ 1068 w 5143"/>
              <a:gd name="T39" fmla="*/ 435 h 1902"/>
              <a:gd name="T40" fmla="*/ 1275 w 5143"/>
              <a:gd name="T41" fmla="*/ 474 h 1902"/>
              <a:gd name="T42" fmla="*/ 1545 w 5143"/>
              <a:gd name="T43" fmla="*/ 540 h 1902"/>
              <a:gd name="T44" fmla="*/ 1761 w 5143"/>
              <a:gd name="T45" fmla="*/ 603 h 1902"/>
              <a:gd name="T46" fmla="*/ 1971 w 5143"/>
              <a:gd name="T47" fmla="*/ 678 h 1902"/>
              <a:gd name="T48" fmla="*/ 2166 w 5143"/>
              <a:gd name="T49" fmla="*/ 747 h 1902"/>
              <a:gd name="T50" fmla="*/ 2397 w 5143"/>
              <a:gd name="T51" fmla="*/ 852 h 1902"/>
              <a:gd name="T52" fmla="*/ 2613 w 5143"/>
              <a:gd name="T53" fmla="*/ 960 h 1902"/>
              <a:gd name="T54" fmla="*/ 2832 w 5143"/>
              <a:gd name="T55" fmla="*/ 1095 h 1902"/>
              <a:gd name="T56" fmla="*/ 3012 w 5143"/>
              <a:gd name="T57" fmla="*/ 1212 h 1902"/>
              <a:gd name="T58" fmla="*/ 3186 w 5143"/>
              <a:gd name="T59" fmla="*/ 1347 h 1902"/>
              <a:gd name="T60" fmla="*/ 3351 w 5143"/>
              <a:gd name="T61" fmla="*/ 1497 h 1902"/>
              <a:gd name="T62" fmla="*/ 3480 w 5143"/>
              <a:gd name="T63" fmla="*/ 1629 h 1902"/>
              <a:gd name="T64" fmla="*/ 3612 w 5143"/>
              <a:gd name="T65" fmla="*/ 1785 h 1902"/>
              <a:gd name="T66" fmla="*/ 3699 w 5143"/>
              <a:gd name="T67" fmla="*/ 1901 h 1902"/>
              <a:gd name="T68" fmla="*/ 5142 w 5143"/>
              <a:gd name="T69" fmla="*/ 1901 h 1902"/>
              <a:gd name="T70" fmla="*/ 5076 w 5143"/>
              <a:gd name="T71" fmla="*/ 1827 h 1902"/>
              <a:gd name="T72" fmla="*/ 4968 w 5143"/>
              <a:gd name="T73" fmla="*/ 1707 h 1902"/>
              <a:gd name="T74" fmla="*/ 4797 w 5143"/>
              <a:gd name="T75" fmla="*/ 1539 h 1902"/>
              <a:gd name="T76" fmla="*/ 4617 w 5143"/>
              <a:gd name="T77" fmla="*/ 1383 h 1902"/>
              <a:gd name="T78" fmla="*/ 4410 w 5143"/>
              <a:gd name="T79" fmla="*/ 1221 h 1902"/>
              <a:gd name="T80" fmla="*/ 4185 w 5143"/>
              <a:gd name="T81" fmla="*/ 1071 h 1902"/>
              <a:gd name="T82" fmla="*/ 3960 w 5143"/>
              <a:gd name="T83" fmla="*/ 939 h 1902"/>
              <a:gd name="T84" fmla="*/ 3708 w 5143"/>
              <a:gd name="T85" fmla="*/ 801 h 1902"/>
              <a:gd name="T86" fmla="*/ 3492 w 5143"/>
              <a:gd name="T87" fmla="*/ 702 h 1902"/>
              <a:gd name="T88" fmla="*/ 3231 w 5143"/>
              <a:gd name="T89" fmla="*/ 588 h 1902"/>
              <a:gd name="T90" fmla="*/ 2964 w 5143"/>
              <a:gd name="T91" fmla="*/ 489 h 1902"/>
              <a:gd name="T92" fmla="*/ 2718 w 5143"/>
              <a:gd name="T93" fmla="*/ 405 h 1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143" h="1902">
                <a:moveTo>
                  <a:pt x="2718" y="405"/>
                </a:moveTo>
                <a:lnTo>
                  <a:pt x="2466" y="333"/>
                </a:lnTo>
                <a:lnTo>
                  <a:pt x="2202" y="261"/>
                </a:lnTo>
                <a:lnTo>
                  <a:pt x="1929" y="198"/>
                </a:lnTo>
                <a:lnTo>
                  <a:pt x="1695" y="153"/>
                </a:lnTo>
                <a:lnTo>
                  <a:pt x="1434" y="111"/>
                </a:lnTo>
                <a:lnTo>
                  <a:pt x="1188" y="75"/>
                </a:lnTo>
                <a:lnTo>
                  <a:pt x="957" y="48"/>
                </a:lnTo>
                <a:lnTo>
                  <a:pt x="747" y="30"/>
                </a:lnTo>
                <a:lnTo>
                  <a:pt x="501" y="15"/>
                </a:lnTo>
                <a:lnTo>
                  <a:pt x="246" y="3"/>
                </a:lnTo>
                <a:lnTo>
                  <a:pt x="0" y="0"/>
                </a:lnTo>
                <a:lnTo>
                  <a:pt x="0" y="275"/>
                </a:lnTo>
                <a:lnTo>
                  <a:pt x="0" y="345"/>
                </a:lnTo>
                <a:lnTo>
                  <a:pt x="0" y="275"/>
                </a:lnTo>
                <a:lnTo>
                  <a:pt x="0" y="342"/>
                </a:lnTo>
                <a:lnTo>
                  <a:pt x="339" y="351"/>
                </a:lnTo>
                <a:lnTo>
                  <a:pt x="606" y="372"/>
                </a:lnTo>
                <a:lnTo>
                  <a:pt x="852" y="399"/>
                </a:lnTo>
                <a:lnTo>
                  <a:pt x="1068" y="435"/>
                </a:lnTo>
                <a:lnTo>
                  <a:pt x="1275" y="474"/>
                </a:lnTo>
                <a:lnTo>
                  <a:pt x="1545" y="540"/>
                </a:lnTo>
                <a:lnTo>
                  <a:pt x="1761" y="603"/>
                </a:lnTo>
                <a:lnTo>
                  <a:pt x="1971" y="678"/>
                </a:lnTo>
                <a:lnTo>
                  <a:pt x="2166" y="747"/>
                </a:lnTo>
                <a:lnTo>
                  <a:pt x="2397" y="852"/>
                </a:lnTo>
                <a:lnTo>
                  <a:pt x="2613" y="960"/>
                </a:lnTo>
                <a:lnTo>
                  <a:pt x="2832" y="1095"/>
                </a:lnTo>
                <a:lnTo>
                  <a:pt x="3012" y="1212"/>
                </a:lnTo>
                <a:lnTo>
                  <a:pt x="3186" y="1347"/>
                </a:lnTo>
                <a:lnTo>
                  <a:pt x="3351" y="1497"/>
                </a:lnTo>
                <a:lnTo>
                  <a:pt x="3480" y="1629"/>
                </a:lnTo>
                <a:lnTo>
                  <a:pt x="3612" y="1785"/>
                </a:lnTo>
                <a:lnTo>
                  <a:pt x="3699" y="1901"/>
                </a:lnTo>
                <a:lnTo>
                  <a:pt x="5142" y="1901"/>
                </a:lnTo>
                <a:lnTo>
                  <a:pt x="5076" y="1827"/>
                </a:lnTo>
                <a:lnTo>
                  <a:pt x="4968" y="1707"/>
                </a:lnTo>
                <a:lnTo>
                  <a:pt x="4797" y="1539"/>
                </a:lnTo>
                <a:lnTo>
                  <a:pt x="4617" y="1383"/>
                </a:lnTo>
                <a:lnTo>
                  <a:pt x="4410" y="1221"/>
                </a:lnTo>
                <a:lnTo>
                  <a:pt x="4185" y="1071"/>
                </a:lnTo>
                <a:lnTo>
                  <a:pt x="3960" y="939"/>
                </a:lnTo>
                <a:lnTo>
                  <a:pt x="3708" y="801"/>
                </a:lnTo>
                <a:lnTo>
                  <a:pt x="3492" y="702"/>
                </a:lnTo>
                <a:lnTo>
                  <a:pt x="3231" y="588"/>
                </a:lnTo>
                <a:lnTo>
                  <a:pt x="2964" y="489"/>
                </a:lnTo>
                <a:lnTo>
                  <a:pt x="2718" y="405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8437" name="Freeform 5"/>
          <p:cNvSpPr>
            <a:spLocks/>
          </p:cNvSpPr>
          <p:nvPr/>
        </p:nvSpPr>
        <p:spPr bwMode="white">
          <a:xfrm>
            <a:off x="0" y="3146425"/>
            <a:ext cx="9144000" cy="3690938"/>
          </a:xfrm>
          <a:custGeom>
            <a:avLst/>
            <a:gdLst>
              <a:gd name="T0" fmla="*/ 0 w 5760"/>
              <a:gd name="T1" fmla="*/ 0 h 2325"/>
              <a:gd name="T2" fmla="*/ 0 w 5760"/>
              <a:gd name="T3" fmla="*/ 339 h 2325"/>
              <a:gd name="T4" fmla="*/ 558 w 5760"/>
              <a:gd name="T5" fmla="*/ 357 h 2325"/>
              <a:gd name="T6" fmla="*/ 807 w 5760"/>
              <a:gd name="T7" fmla="*/ 375 h 2325"/>
              <a:gd name="T8" fmla="*/ 1056 w 5760"/>
              <a:gd name="T9" fmla="*/ 399 h 2325"/>
              <a:gd name="T10" fmla="*/ 1272 w 5760"/>
              <a:gd name="T11" fmla="*/ 426 h 2325"/>
              <a:gd name="T12" fmla="*/ 1539 w 5760"/>
              <a:gd name="T13" fmla="*/ 465 h 2325"/>
              <a:gd name="T14" fmla="*/ 1791 w 5760"/>
              <a:gd name="T15" fmla="*/ 510 h 2325"/>
              <a:gd name="T16" fmla="*/ 2076 w 5760"/>
              <a:gd name="T17" fmla="*/ 570 h 2325"/>
              <a:gd name="T18" fmla="*/ 2334 w 5760"/>
              <a:gd name="T19" fmla="*/ 630 h 2325"/>
              <a:gd name="T20" fmla="*/ 2544 w 5760"/>
              <a:gd name="T21" fmla="*/ 687 h 2325"/>
              <a:gd name="T22" fmla="*/ 2775 w 5760"/>
              <a:gd name="T23" fmla="*/ 759 h 2325"/>
              <a:gd name="T24" fmla="*/ 3003 w 5760"/>
              <a:gd name="T25" fmla="*/ 837 h 2325"/>
              <a:gd name="T26" fmla="*/ 3231 w 5760"/>
              <a:gd name="T27" fmla="*/ 924 h 2325"/>
              <a:gd name="T28" fmla="*/ 3438 w 5760"/>
              <a:gd name="T29" fmla="*/ 1005 h 2325"/>
              <a:gd name="T30" fmla="*/ 3663 w 5760"/>
              <a:gd name="T31" fmla="*/ 1110 h 2325"/>
              <a:gd name="T32" fmla="*/ 3903 w 5760"/>
              <a:gd name="T33" fmla="*/ 1233 h 2325"/>
              <a:gd name="T34" fmla="*/ 4149 w 5760"/>
              <a:gd name="T35" fmla="*/ 1374 h 2325"/>
              <a:gd name="T36" fmla="*/ 4353 w 5760"/>
              <a:gd name="T37" fmla="*/ 1506 h 2325"/>
              <a:gd name="T38" fmla="*/ 4491 w 5760"/>
              <a:gd name="T39" fmla="*/ 1602 h 2325"/>
              <a:gd name="T40" fmla="*/ 4668 w 5760"/>
              <a:gd name="T41" fmla="*/ 1740 h 2325"/>
              <a:gd name="T42" fmla="*/ 4824 w 5760"/>
              <a:gd name="T43" fmla="*/ 1875 h 2325"/>
              <a:gd name="T44" fmla="*/ 4968 w 5760"/>
              <a:gd name="T45" fmla="*/ 2016 h 2325"/>
              <a:gd name="T46" fmla="*/ 5100 w 5760"/>
              <a:gd name="T47" fmla="*/ 2154 h 2325"/>
              <a:gd name="T48" fmla="*/ 5238 w 5760"/>
              <a:gd name="T49" fmla="*/ 2324 h 2325"/>
              <a:gd name="T50" fmla="*/ 5759 w 5760"/>
              <a:gd name="T51" fmla="*/ 2324 h 2325"/>
              <a:gd name="T52" fmla="*/ 5759 w 5760"/>
              <a:gd name="T53" fmla="*/ 1245 h 2325"/>
              <a:gd name="T54" fmla="*/ 5580 w 5760"/>
              <a:gd name="T55" fmla="*/ 1119 h 2325"/>
              <a:gd name="T56" fmla="*/ 5400 w 5760"/>
              <a:gd name="T57" fmla="*/ 1020 h 2325"/>
              <a:gd name="T58" fmla="*/ 5205 w 5760"/>
              <a:gd name="T59" fmla="*/ 918 h 2325"/>
              <a:gd name="T60" fmla="*/ 5031 w 5760"/>
              <a:gd name="T61" fmla="*/ 837 h 2325"/>
              <a:gd name="T62" fmla="*/ 4866 w 5760"/>
              <a:gd name="T63" fmla="*/ 771 h 2325"/>
              <a:gd name="T64" fmla="*/ 4710 w 5760"/>
              <a:gd name="T65" fmla="*/ 711 h 2325"/>
              <a:gd name="T66" fmla="*/ 4545 w 5760"/>
              <a:gd name="T67" fmla="*/ 651 h 2325"/>
              <a:gd name="T68" fmla="*/ 4386 w 5760"/>
              <a:gd name="T69" fmla="*/ 600 h 2325"/>
              <a:gd name="T70" fmla="*/ 4248 w 5760"/>
              <a:gd name="T71" fmla="*/ 552 h 2325"/>
              <a:gd name="T72" fmla="*/ 3993 w 5760"/>
              <a:gd name="T73" fmla="*/ 483 h 2325"/>
              <a:gd name="T74" fmla="*/ 3777 w 5760"/>
              <a:gd name="T75" fmla="*/ 423 h 2325"/>
              <a:gd name="T76" fmla="*/ 3564 w 5760"/>
              <a:gd name="T77" fmla="*/ 375 h 2325"/>
              <a:gd name="T78" fmla="*/ 3282 w 5760"/>
              <a:gd name="T79" fmla="*/ 312 h 2325"/>
              <a:gd name="T80" fmla="*/ 3003 w 5760"/>
              <a:gd name="T81" fmla="*/ 261 h 2325"/>
              <a:gd name="T82" fmla="*/ 2733 w 5760"/>
              <a:gd name="T83" fmla="*/ 213 h 2325"/>
              <a:gd name="T84" fmla="*/ 2451 w 5760"/>
              <a:gd name="T85" fmla="*/ 171 h 2325"/>
              <a:gd name="T86" fmla="*/ 2211 w 5760"/>
              <a:gd name="T87" fmla="*/ 138 h 2325"/>
              <a:gd name="T88" fmla="*/ 1974 w 5760"/>
              <a:gd name="T89" fmla="*/ 108 h 2325"/>
              <a:gd name="T90" fmla="*/ 1665 w 5760"/>
              <a:gd name="T91" fmla="*/ 81 h 2325"/>
              <a:gd name="T92" fmla="*/ 1437 w 5760"/>
              <a:gd name="T93" fmla="*/ 60 h 2325"/>
              <a:gd name="T94" fmla="*/ 1125 w 5760"/>
              <a:gd name="T95" fmla="*/ 36 h 2325"/>
              <a:gd name="T96" fmla="*/ 828 w 5760"/>
              <a:gd name="T97" fmla="*/ 21 h 2325"/>
              <a:gd name="T98" fmla="*/ 558 w 5760"/>
              <a:gd name="T99" fmla="*/ 12 h 2325"/>
              <a:gd name="T100" fmla="*/ 282 w 5760"/>
              <a:gd name="T101" fmla="*/ 3 h 2325"/>
              <a:gd name="T102" fmla="*/ 0 w 5760"/>
              <a:gd name="T103" fmla="*/ 0 h 23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5760" h="2325">
                <a:moveTo>
                  <a:pt x="0" y="0"/>
                </a:moveTo>
                <a:lnTo>
                  <a:pt x="0" y="339"/>
                </a:lnTo>
                <a:lnTo>
                  <a:pt x="558" y="357"/>
                </a:lnTo>
                <a:lnTo>
                  <a:pt x="807" y="375"/>
                </a:lnTo>
                <a:lnTo>
                  <a:pt x="1056" y="399"/>
                </a:lnTo>
                <a:lnTo>
                  <a:pt x="1272" y="426"/>
                </a:lnTo>
                <a:lnTo>
                  <a:pt x="1539" y="465"/>
                </a:lnTo>
                <a:lnTo>
                  <a:pt x="1791" y="510"/>
                </a:lnTo>
                <a:lnTo>
                  <a:pt x="2076" y="570"/>
                </a:lnTo>
                <a:lnTo>
                  <a:pt x="2334" y="630"/>
                </a:lnTo>
                <a:lnTo>
                  <a:pt x="2544" y="687"/>
                </a:lnTo>
                <a:lnTo>
                  <a:pt x="2775" y="759"/>
                </a:lnTo>
                <a:lnTo>
                  <a:pt x="3003" y="837"/>
                </a:lnTo>
                <a:lnTo>
                  <a:pt x="3231" y="924"/>
                </a:lnTo>
                <a:lnTo>
                  <a:pt x="3438" y="1005"/>
                </a:lnTo>
                <a:lnTo>
                  <a:pt x="3663" y="1110"/>
                </a:lnTo>
                <a:lnTo>
                  <a:pt x="3903" y="1233"/>
                </a:lnTo>
                <a:lnTo>
                  <a:pt x="4149" y="1374"/>
                </a:lnTo>
                <a:lnTo>
                  <a:pt x="4353" y="1506"/>
                </a:lnTo>
                <a:lnTo>
                  <a:pt x="4491" y="1602"/>
                </a:lnTo>
                <a:lnTo>
                  <a:pt x="4668" y="1740"/>
                </a:lnTo>
                <a:lnTo>
                  <a:pt x="4824" y="1875"/>
                </a:lnTo>
                <a:lnTo>
                  <a:pt x="4968" y="2016"/>
                </a:lnTo>
                <a:lnTo>
                  <a:pt x="5100" y="2154"/>
                </a:lnTo>
                <a:lnTo>
                  <a:pt x="5238" y="2324"/>
                </a:lnTo>
                <a:lnTo>
                  <a:pt x="5759" y="2324"/>
                </a:lnTo>
                <a:lnTo>
                  <a:pt x="5759" y="1245"/>
                </a:lnTo>
                <a:lnTo>
                  <a:pt x="5580" y="1119"/>
                </a:lnTo>
                <a:lnTo>
                  <a:pt x="5400" y="1020"/>
                </a:lnTo>
                <a:lnTo>
                  <a:pt x="5205" y="918"/>
                </a:lnTo>
                <a:lnTo>
                  <a:pt x="5031" y="837"/>
                </a:lnTo>
                <a:lnTo>
                  <a:pt x="4866" y="771"/>
                </a:lnTo>
                <a:lnTo>
                  <a:pt x="4710" y="711"/>
                </a:lnTo>
                <a:lnTo>
                  <a:pt x="4545" y="651"/>
                </a:lnTo>
                <a:lnTo>
                  <a:pt x="4386" y="600"/>
                </a:lnTo>
                <a:lnTo>
                  <a:pt x="4248" y="552"/>
                </a:lnTo>
                <a:lnTo>
                  <a:pt x="3993" y="483"/>
                </a:lnTo>
                <a:lnTo>
                  <a:pt x="3777" y="423"/>
                </a:lnTo>
                <a:lnTo>
                  <a:pt x="3564" y="375"/>
                </a:lnTo>
                <a:lnTo>
                  <a:pt x="3282" y="312"/>
                </a:lnTo>
                <a:lnTo>
                  <a:pt x="3003" y="261"/>
                </a:lnTo>
                <a:lnTo>
                  <a:pt x="2733" y="213"/>
                </a:lnTo>
                <a:lnTo>
                  <a:pt x="2451" y="171"/>
                </a:lnTo>
                <a:lnTo>
                  <a:pt x="2211" y="138"/>
                </a:lnTo>
                <a:lnTo>
                  <a:pt x="1974" y="108"/>
                </a:lnTo>
                <a:lnTo>
                  <a:pt x="1665" y="81"/>
                </a:lnTo>
                <a:lnTo>
                  <a:pt x="1437" y="60"/>
                </a:lnTo>
                <a:lnTo>
                  <a:pt x="1125" y="36"/>
                </a:lnTo>
                <a:lnTo>
                  <a:pt x="828" y="21"/>
                </a:lnTo>
                <a:lnTo>
                  <a:pt x="558" y="12"/>
                </a:lnTo>
                <a:lnTo>
                  <a:pt x="282" y="3"/>
                </a:lnTo>
                <a:lnTo>
                  <a:pt x="0" y="0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8438" name="Freeform 6"/>
          <p:cNvSpPr>
            <a:spLocks/>
          </p:cNvSpPr>
          <p:nvPr/>
        </p:nvSpPr>
        <p:spPr bwMode="white">
          <a:xfrm>
            <a:off x="0" y="2460625"/>
            <a:ext cx="9144000" cy="2497138"/>
          </a:xfrm>
          <a:custGeom>
            <a:avLst/>
            <a:gdLst>
              <a:gd name="T0" fmla="*/ 0 w 5760"/>
              <a:gd name="T1" fmla="*/ 0 h 1573"/>
              <a:gd name="T2" fmla="*/ 0 w 5760"/>
              <a:gd name="T3" fmla="*/ 351 h 1573"/>
              <a:gd name="T4" fmla="*/ 282 w 5760"/>
              <a:gd name="T5" fmla="*/ 357 h 1573"/>
              <a:gd name="T6" fmla="*/ 627 w 5760"/>
              <a:gd name="T7" fmla="*/ 363 h 1573"/>
              <a:gd name="T8" fmla="*/ 960 w 5760"/>
              <a:gd name="T9" fmla="*/ 375 h 1573"/>
              <a:gd name="T10" fmla="*/ 1218 w 5760"/>
              <a:gd name="T11" fmla="*/ 393 h 1573"/>
              <a:gd name="T12" fmla="*/ 1470 w 5760"/>
              <a:gd name="T13" fmla="*/ 411 h 1573"/>
              <a:gd name="T14" fmla="*/ 1746 w 5760"/>
              <a:gd name="T15" fmla="*/ 435 h 1573"/>
              <a:gd name="T16" fmla="*/ 2022 w 5760"/>
              <a:gd name="T17" fmla="*/ 462 h 1573"/>
              <a:gd name="T18" fmla="*/ 2340 w 5760"/>
              <a:gd name="T19" fmla="*/ 504 h 1573"/>
              <a:gd name="T20" fmla="*/ 2664 w 5760"/>
              <a:gd name="T21" fmla="*/ 549 h 1573"/>
              <a:gd name="T22" fmla="*/ 2952 w 5760"/>
              <a:gd name="T23" fmla="*/ 597 h 1573"/>
              <a:gd name="T24" fmla="*/ 3225 w 5760"/>
              <a:gd name="T25" fmla="*/ 648 h 1573"/>
              <a:gd name="T26" fmla="*/ 3513 w 5760"/>
              <a:gd name="T27" fmla="*/ 708 h 1573"/>
              <a:gd name="T28" fmla="*/ 3693 w 5760"/>
              <a:gd name="T29" fmla="*/ 750 h 1573"/>
              <a:gd name="T30" fmla="*/ 3936 w 5760"/>
              <a:gd name="T31" fmla="*/ 810 h 1573"/>
              <a:gd name="T32" fmla="*/ 4095 w 5760"/>
              <a:gd name="T33" fmla="*/ 855 h 1573"/>
              <a:gd name="T34" fmla="*/ 4281 w 5760"/>
              <a:gd name="T35" fmla="*/ 909 h 1573"/>
              <a:gd name="T36" fmla="*/ 4503 w 5760"/>
              <a:gd name="T37" fmla="*/ 981 h 1573"/>
              <a:gd name="T38" fmla="*/ 4704 w 5760"/>
              <a:gd name="T39" fmla="*/ 1053 h 1573"/>
              <a:gd name="T40" fmla="*/ 4911 w 5760"/>
              <a:gd name="T41" fmla="*/ 1131 h 1573"/>
              <a:gd name="T42" fmla="*/ 5073 w 5760"/>
              <a:gd name="T43" fmla="*/ 1197 h 1573"/>
              <a:gd name="T44" fmla="*/ 5256 w 5760"/>
              <a:gd name="T45" fmla="*/ 1281 h 1573"/>
              <a:gd name="T46" fmla="*/ 5475 w 5760"/>
              <a:gd name="T47" fmla="*/ 1401 h 1573"/>
              <a:gd name="T48" fmla="*/ 5628 w 5760"/>
              <a:gd name="T49" fmla="*/ 1482 h 1573"/>
              <a:gd name="T50" fmla="*/ 5759 w 5760"/>
              <a:gd name="T51" fmla="*/ 1572 h 1573"/>
              <a:gd name="T52" fmla="*/ 5759 w 5760"/>
              <a:gd name="T53" fmla="*/ 633 h 1573"/>
              <a:gd name="T54" fmla="*/ 5493 w 5760"/>
              <a:gd name="T55" fmla="*/ 570 h 1573"/>
              <a:gd name="T56" fmla="*/ 5214 w 5760"/>
              <a:gd name="T57" fmla="*/ 501 h 1573"/>
              <a:gd name="T58" fmla="*/ 4950 w 5760"/>
              <a:gd name="T59" fmla="*/ 444 h 1573"/>
              <a:gd name="T60" fmla="*/ 4701 w 5760"/>
              <a:gd name="T61" fmla="*/ 396 h 1573"/>
              <a:gd name="T62" fmla="*/ 4425 w 5760"/>
              <a:gd name="T63" fmla="*/ 348 h 1573"/>
              <a:gd name="T64" fmla="*/ 4110 w 5760"/>
              <a:gd name="T65" fmla="*/ 294 h 1573"/>
              <a:gd name="T66" fmla="*/ 3813 w 5760"/>
              <a:gd name="T67" fmla="*/ 252 h 1573"/>
              <a:gd name="T68" fmla="*/ 3549 w 5760"/>
              <a:gd name="T69" fmla="*/ 213 h 1573"/>
              <a:gd name="T70" fmla="*/ 3261 w 5760"/>
              <a:gd name="T71" fmla="*/ 183 h 1573"/>
              <a:gd name="T72" fmla="*/ 3015 w 5760"/>
              <a:gd name="T73" fmla="*/ 153 h 1573"/>
              <a:gd name="T74" fmla="*/ 2757 w 5760"/>
              <a:gd name="T75" fmla="*/ 129 h 1573"/>
              <a:gd name="T76" fmla="*/ 2520 w 5760"/>
              <a:gd name="T77" fmla="*/ 105 h 1573"/>
              <a:gd name="T78" fmla="*/ 2301 w 5760"/>
              <a:gd name="T79" fmla="*/ 87 h 1573"/>
              <a:gd name="T80" fmla="*/ 2013 w 5760"/>
              <a:gd name="T81" fmla="*/ 66 h 1573"/>
              <a:gd name="T82" fmla="*/ 1731 w 5760"/>
              <a:gd name="T83" fmla="*/ 48 h 1573"/>
              <a:gd name="T84" fmla="*/ 1524 w 5760"/>
              <a:gd name="T85" fmla="*/ 39 h 1573"/>
              <a:gd name="T86" fmla="*/ 1260 w 5760"/>
              <a:gd name="T87" fmla="*/ 27 h 1573"/>
              <a:gd name="T88" fmla="*/ 966 w 5760"/>
              <a:gd name="T89" fmla="*/ 15 h 1573"/>
              <a:gd name="T90" fmla="*/ 714 w 5760"/>
              <a:gd name="T91" fmla="*/ 12 h 1573"/>
              <a:gd name="T92" fmla="*/ 510 w 5760"/>
              <a:gd name="T93" fmla="*/ 6 h 1573"/>
              <a:gd name="T94" fmla="*/ 243 w 5760"/>
              <a:gd name="T95" fmla="*/ 0 h 1573"/>
              <a:gd name="T96" fmla="*/ 0 w 5760"/>
              <a:gd name="T97" fmla="*/ 0 h 15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760" h="1573">
                <a:moveTo>
                  <a:pt x="0" y="0"/>
                </a:moveTo>
                <a:lnTo>
                  <a:pt x="0" y="351"/>
                </a:lnTo>
                <a:lnTo>
                  <a:pt x="282" y="357"/>
                </a:lnTo>
                <a:lnTo>
                  <a:pt x="627" y="363"/>
                </a:lnTo>
                <a:lnTo>
                  <a:pt x="960" y="375"/>
                </a:lnTo>
                <a:lnTo>
                  <a:pt x="1218" y="393"/>
                </a:lnTo>
                <a:lnTo>
                  <a:pt x="1470" y="411"/>
                </a:lnTo>
                <a:lnTo>
                  <a:pt x="1746" y="435"/>
                </a:lnTo>
                <a:lnTo>
                  <a:pt x="2022" y="462"/>
                </a:lnTo>
                <a:lnTo>
                  <a:pt x="2340" y="504"/>
                </a:lnTo>
                <a:lnTo>
                  <a:pt x="2664" y="549"/>
                </a:lnTo>
                <a:lnTo>
                  <a:pt x="2952" y="597"/>
                </a:lnTo>
                <a:lnTo>
                  <a:pt x="3225" y="648"/>
                </a:lnTo>
                <a:lnTo>
                  <a:pt x="3513" y="708"/>
                </a:lnTo>
                <a:lnTo>
                  <a:pt x="3693" y="750"/>
                </a:lnTo>
                <a:lnTo>
                  <a:pt x="3936" y="810"/>
                </a:lnTo>
                <a:lnTo>
                  <a:pt x="4095" y="855"/>
                </a:lnTo>
                <a:lnTo>
                  <a:pt x="4281" y="909"/>
                </a:lnTo>
                <a:lnTo>
                  <a:pt x="4503" y="981"/>
                </a:lnTo>
                <a:lnTo>
                  <a:pt x="4704" y="1053"/>
                </a:lnTo>
                <a:lnTo>
                  <a:pt x="4911" y="1131"/>
                </a:lnTo>
                <a:lnTo>
                  <a:pt x="5073" y="1197"/>
                </a:lnTo>
                <a:lnTo>
                  <a:pt x="5256" y="1281"/>
                </a:lnTo>
                <a:lnTo>
                  <a:pt x="5475" y="1401"/>
                </a:lnTo>
                <a:lnTo>
                  <a:pt x="5628" y="1482"/>
                </a:lnTo>
                <a:lnTo>
                  <a:pt x="5759" y="1572"/>
                </a:lnTo>
                <a:lnTo>
                  <a:pt x="5759" y="633"/>
                </a:lnTo>
                <a:lnTo>
                  <a:pt x="5493" y="570"/>
                </a:lnTo>
                <a:lnTo>
                  <a:pt x="5214" y="501"/>
                </a:lnTo>
                <a:lnTo>
                  <a:pt x="4950" y="444"/>
                </a:lnTo>
                <a:lnTo>
                  <a:pt x="4701" y="396"/>
                </a:lnTo>
                <a:lnTo>
                  <a:pt x="4425" y="348"/>
                </a:lnTo>
                <a:lnTo>
                  <a:pt x="4110" y="294"/>
                </a:lnTo>
                <a:lnTo>
                  <a:pt x="3813" y="252"/>
                </a:lnTo>
                <a:lnTo>
                  <a:pt x="3549" y="213"/>
                </a:lnTo>
                <a:lnTo>
                  <a:pt x="3261" y="183"/>
                </a:lnTo>
                <a:lnTo>
                  <a:pt x="3015" y="153"/>
                </a:lnTo>
                <a:lnTo>
                  <a:pt x="2757" y="129"/>
                </a:lnTo>
                <a:lnTo>
                  <a:pt x="2520" y="105"/>
                </a:lnTo>
                <a:lnTo>
                  <a:pt x="2301" y="87"/>
                </a:lnTo>
                <a:lnTo>
                  <a:pt x="2013" y="66"/>
                </a:lnTo>
                <a:lnTo>
                  <a:pt x="1731" y="48"/>
                </a:lnTo>
                <a:lnTo>
                  <a:pt x="1524" y="39"/>
                </a:lnTo>
                <a:lnTo>
                  <a:pt x="1260" y="27"/>
                </a:lnTo>
                <a:lnTo>
                  <a:pt x="966" y="15"/>
                </a:lnTo>
                <a:lnTo>
                  <a:pt x="714" y="12"/>
                </a:lnTo>
                <a:lnTo>
                  <a:pt x="510" y="6"/>
                </a:lnTo>
                <a:lnTo>
                  <a:pt x="243" y="0"/>
                </a:lnTo>
                <a:lnTo>
                  <a:pt x="0" y="0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8439" name="Freeform 7"/>
          <p:cNvSpPr>
            <a:spLocks/>
          </p:cNvSpPr>
          <p:nvPr/>
        </p:nvSpPr>
        <p:spPr bwMode="white">
          <a:xfrm>
            <a:off x="0" y="1793875"/>
            <a:ext cx="9144000" cy="1539875"/>
          </a:xfrm>
          <a:custGeom>
            <a:avLst/>
            <a:gdLst>
              <a:gd name="T0" fmla="*/ 0 w 5760"/>
              <a:gd name="T1" fmla="*/ 0 h 970"/>
              <a:gd name="T2" fmla="*/ 0 w 5760"/>
              <a:gd name="T3" fmla="*/ 339 h 970"/>
              <a:gd name="T4" fmla="*/ 318 w 5760"/>
              <a:gd name="T5" fmla="*/ 342 h 970"/>
              <a:gd name="T6" fmla="*/ 591 w 5760"/>
              <a:gd name="T7" fmla="*/ 348 h 970"/>
              <a:gd name="T8" fmla="*/ 846 w 5760"/>
              <a:gd name="T9" fmla="*/ 354 h 970"/>
              <a:gd name="T10" fmla="*/ 1074 w 5760"/>
              <a:gd name="T11" fmla="*/ 360 h 970"/>
              <a:gd name="T12" fmla="*/ 1314 w 5760"/>
              <a:gd name="T13" fmla="*/ 366 h 970"/>
              <a:gd name="T14" fmla="*/ 1599 w 5760"/>
              <a:gd name="T15" fmla="*/ 381 h 970"/>
              <a:gd name="T16" fmla="*/ 1911 w 5760"/>
              <a:gd name="T17" fmla="*/ 399 h 970"/>
              <a:gd name="T18" fmla="*/ 2241 w 5760"/>
              <a:gd name="T19" fmla="*/ 420 h 970"/>
              <a:gd name="T20" fmla="*/ 2619 w 5760"/>
              <a:gd name="T21" fmla="*/ 453 h 970"/>
              <a:gd name="T22" fmla="*/ 2889 w 5760"/>
              <a:gd name="T23" fmla="*/ 477 h 970"/>
              <a:gd name="T24" fmla="*/ 3177 w 5760"/>
              <a:gd name="T25" fmla="*/ 507 h 970"/>
              <a:gd name="T26" fmla="*/ 3498 w 5760"/>
              <a:gd name="T27" fmla="*/ 543 h 970"/>
              <a:gd name="T28" fmla="*/ 3813 w 5760"/>
              <a:gd name="T29" fmla="*/ 585 h 970"/>
              <a:gd name="T30" fmla="*/ 4044 w 5760"/>
              <a:gd name="T31" fmla="*/ 618 h 970"/>
              <a:gd name="T32" fmla="*/ 4365 w 5760"/>
              <a:gd name="T33" fmla="*/ 669 h 970"/>
              <a:gd name="T34" fmla="*/ 4683 w 5760"/>
              <a:gd name="T35" fmla="*/ 726 h 970"/>
              <a:gd name="T36" fmla="*/ 4980 w 5760"/>
              <a:gd name="T37" fmla="*/ 786 h 970"/>
              <a:gd name="T38" fmla="*/ 5268 w 5760"/>
              <a:gd name="T39" fmla="*/ 846 h 970"/>
              <a:gd name="T40" fmla="*/ 5646 w 5760"/>
              <a:gd name="T41" fmla="*/ 942 h 970"/>
              <a:gd name="T42" fmla="*/ 5759 w 5760"/>
              <a:gd name="T43" fmla="*/ 969 h 970"/>
              <a:gd name="T44" fmla="*/ 5759 w 5760"/>
              <a:gd name="T45" fmla="*/ 0 h 970"/>
              <a:gd name="T46" fmla="*/ 0 w 5760"/>
              <a:gd name="T47" fmla="*/ 0 h 9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5760" h="970">
                <a:moveTo>
                  <a:pt x="0" y="0"/>
                </a:moveTo>
                <a:lnTo>
                  <a:pt x="0" y="339"/>
                </a:lnTo>
                <a:lnTo>
                  <a:pt x="318" y="342"/>
                </a:lnTo>
                <a:lnTo>
                  <a:pt x="591" y="348"/>
                </a:lnTo>
                <a:lnTo>
                  <a:pt x="846" y="354"/>
                </a:lnTo>
                <a:lnTo>
                  <a:pt x="1074" y="360"/>
                </a:lnTo>
                <a:lnTo>
                  <a:pt x="1314" y="366"/>
                </a:lnTo>
                <a:lnTo>
                  <a:pt x="1599" y="381"/>
                </a:lnTo>
                <a:lnTo>
                  <a:pt x="1911" y="399"/>
                </a:lnTo>
                <a:lnTo>
                  <a:pt x="2241" y="420"/>
                </a:lnTo>
                <a:lnTo>
                  <a:pt x="2619" y="453"/>
                </a:lnTo>
                <a:lnTo>
                  <a:pt x="2889" y="477"/>
                </a:lnTo>
                <a:lnTo>
                  <a:pt x="3177" y="507"/>
                </a:lnTo>
                <a:lnTo>
                  <a:pt x="3498" y="543"/>
                </a:lnTo>
                <a:lnTo>
                  <a:pt x="3813" y="585"/>
                </a:lnTo>
                <a:lnTo>
                  <a:pt x="4044" y="618"/>
                </a:lnTo>
                <a:lnTo>
                  <a:pt x="4365" y="669"/>
                </a:lnTo>
                <a:lnTo>
                  <a:pt x="4683" y="726"/>
                </a:lnTo>
                <a:lnTo>
                  <a:pt x="4980" y="786"/>
                </a:lnTo>
                <a:lnTo>
                  <a:pt x="5268" y="846"/>
                </a:lnTo>
                <a:lnTo>
                  <a:pt x="5646" y="942"/>
                </a:lnTo>
                <a:lnTo>
                  <a:pt x="5759" y="969"/>
                </a:lnTo>
                <a:lnTo>
                  <a:pt x="5759" y="0"/>
                </a:lnTo>
                <a:lnTo>
                  <a:pt x="0" y="0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8440" name="Freeform 8"/>
          <p:cNvSpPr>
            <a:spLocks/>
          </p:cNvSpPr>
          <p:nvPr/>
        </p:nvSpPr>
        <p:spPr bwMode="white">
          <a:xfrm>
            <a:off x="0" y="-20638"/>
            <a:ext cx="9144000" cy="1682751"/>
          </a:xfrm>
          <a:custGeom>
            <a:avLst/>
            <a:gdLst>
              <a:gd name="T0" fmla="*/ 0 w 5760"/>
              <a:gd name="T1" fmla="*/ 753 h 1060"/>
              <a:gd name="T2" fmla="*/ 0 w 5760"/>
              <a:gd name="T3" fmla="*/ 1059 h 1060"/>
              <a:gd name="T4" fmla="*/ 5759 w 5760"/>
              <a:gd name="T5" fmla="*/ 1059 h 1060"/>
              <a:gd name="T6" fmla="*/ 5759 w 5760"/>
              <a:gd name="T7" fmla="*/ 0 h 1060"/>
              <a:gd name="T8" fmla="*/ 5430 w 5760"/>
              <a:gd name="T9" fmla="*/ 0 h 1060"/>
              <a:gd name="T10" fmla="*/ 5298 w 5760"/>
              <a:gd name="T11" fmla="*/ 84 h 1060"/>
              <a:gd name="T12" fmla="*/ 5136 w 5760"/>
              <a:gd name="T13" fmla="*/ 159 h 1060"/>
              <a:gd name="T14" fmla="*/ 4968 w 5760"/>
              <a:gd name="T15" fmla="*/ 222 h 1060"/>
              <a:gd name="T16" fmla="*/ 4812 w 5760"/>
              <a:gd name="T17" fmla="*/ 267 h 1060"/>
              <a:gd name="T18" fmla="*/ 4626 w 5760"/>
              <a:gd name="T19" fmla="*/ 324 h 1060"/>
              <a:gd name="T20" fmla="*/ 4440 w 5760"/>
              <a:gd name="T21" fmla="*/ 366 h 1060"/>
              <a:gd name="T22" fmla="*/ 4230 w 5760"/>
              <a:gd name="T23" fmla="*/ 414 h 1060"/>
              <a:gd name="T24" fmla="*/ 3939 w 5760"/>
              <a:gd name="T25" fmla="*/ 468 h 1060"/>
              <a:gd name="T26" fmla="*/ 3711 w 5760"/>
              <a:gd name="T27" fmla="*/ 504 h 1060"/>
              <a:gd name="T28" fmla="*/ 3441 w 5760"/>
              <a:gd name="T29" fmla="*/ 543 h 1060"/>
              <a:gd name="T30" fmla="*/ 3189 w 5760"/>
              <a:gd name="T31" fmla="*/ 579 h 1060"/>
              <a:gd name="T32" fmla="*/ 2925 w 5760"/>
              <a:gd name="T33" fmla="*/ 606 h 1060"/>
              <a:gd name="T34" fmla="*/ 2679 w 5760"/>
              <a:gd name="T35" fmla="*/ 633 h 1060"/>
              <a:gd name="T36" fmla="*/ 2418 w 5760"/>
              <a:gd name="T37" fmla="*/ 654 h 1060"/>
              <a:gd name="T38" fmla="*/ 2142 w 5760"/>
              <a:gd name="T39" fmla="*/ 675 h 1060"/>
              <a:gd name="T40" fmla="*/ 1896 w 5760"/>
              <a:gd name="T41" fmla="*/ 693 h 1060"/>
              <a:gd name="T42" fmla="*/ 1647 w 5760"/>
              <a:gd name="T43" fmla="*/ 708 h 1060"/>
              <a:gd name="T44" fmla="*/ 1404 w 5760"/>
              <a:gd name="T45" fmla="*/ 720 h 1060"/>
              <a:gd name="T46" fmla="*/ 1170 w 5760"/>
              <a:gd name="T47" fmla="*/ 732 h 1060"/>
              <a:gd name="T48" fmla="*/ 906 w 5760"/>
              <a:gd name="T49" fmla="*/ 738 h 1060"/>
              <a:gd name="T50" fmla="*/ 534 w 5760"/>
              <a:gd name="T51" fmla="*/ 747 h 1060"/>
              <a:gd name="T52" fmla="*/ 201 w 5760"/>
              <a:gd name="T53" fmla="*/ 753 h 1060"/>
              <a:gd name="T54" fmla="*/ 0 w 5760"/>
              <a:gd name="T55" fmla="*/ 753 h 10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5760" h="1060">
                <a:moveTo>
                  <a:pt x="0" y="753"/>
                </a:moveTo>
                <a:lnTo>
                  <a:pt x="0" y="1059"/>
                </a:lnTo>
                <a:lnTo>
                  <a:pt x="5759" y="1059"/>
                </a:lnTo>
                <a:lnTo>
                  <a:pt x="5759" y="0"/>
                </a:lnTo>
                <a:lnTo>
                  <a:pt x="5430" y="0"/>
                </a:lnTo>
                <a:lnTo>
                  <a:pt x="5298" y="84"/>
                </a:lnTo>
                <a:lnTo>
                  <a:pt x="5136" y="159"/>
                </a:lnTo>
                <a:lnTo>
                  <a:pt x="4968" y="222"/>
                </a:lnTo>
                <a:lnTo>
                  <a:pt x="4812" y="267"/>
                </a:lnTo>
                <a:lnTo>
                  <a:pt x="4626" y="324"/>
                </a:lnTo>
                <a:lnTo>
                  <a:pt x="4440" y="366"/>
                </a:lnTo>
                <a:lnTo>
                  <a:pt x="4230" y="414"/>
                </a:lnTo>
                <a:lnTo>
                  <a:pt x="3939" y="468"/>
                </a:lnTo>
                <a:lnTo>
                  <a:pt x="3711" y="504"/>
                </a:lnTo>
                <a:lnTo>
                  <a:pt x="3441" y="543"/>
                </a:lnTo>
                <a:lnTo>
                  <a:pt x="3189" y="579"/>
                </a:lnTo>
                <a:lnTo>
                  <a:pt x="2925" y="606"/>
                </a:lnTo>
                <a:lnTo>
                  <a:pt x="2679" y="633"/>
                </a:lnTo>
                <a:lnTo>
                  <a:pt x="2418" y="654"/>
                </a:lnTo>
                <a:lnTo>
                  <a:pt x="2142" y="675"/>
                </a:lnTo>
                <a:lnTo>
                  <a:pt x="1896" y="693"/>
                </a:lnTo>
                <a:lnTo>
                  <a:pt x="1647" y="708"/>
                </a:lnTo>
                <a:lnTo>
                  <a:pt x="1404" y="720"/>
                </a:lnTo>
                <a:lnTo>
                  <a:pt x="1170" y="732"/>
                </a:lnTo>
                <a:lnTo>
                  <a:pt x="906" y="738"/>
                </a:lnTo>
                <a:lnTo>
                  <a:pt x="534" y="747"/>
                </a:lnTo>
                <a:lnTo>
                  <a:pt x="201" y="753"/>
                </a:lnTo>
                <a:lnTo>
                  <a:pt x="0" y="753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8441" name="Freeform 9"/>
          <p:cNvSpPr>
            <a:spLocks/>
          </p:cNvSpPr>
          <p:nvPr/>
        </p:nvSpPr>
        <p:spPr bwMode="white">
          <a:xfrm>
            <a:off x="0" y="-20638"/>
            <a:ext cx="8388350" cy="1068388"/>
          </a:xfrm>
          <a:custGeom>
            <a:avLst/>
            <a:gdLst>
              <a:gd name="T0" fmla="*/ 0 w 5284"/>
              <a:gd name="T1" fmla="*/ 366 h 673"/>
              <a:gd name="T2" fmla="*/ 0 w 5284"/>
              <a:gd name="T3" fmla="*/ 672 h 673"/>
              <a:gd name="T4" fmla="*/ 303 w 5284"/>
              <a:gd name="T5" fmla="*/ 672 h 673"/>
              <a:gd name="T6" fmla="*/ 723 w 5284"/>
              <a:gd name="T7" fmla="*/ 663 h 673"/>
              <a:gd name="T8" fmla="*/ 1020 w 5284"/>
              <a:gd name="T9" fmla="*/ 654 h 673"/>
              <a:gd name="T10" fmla="*/ 1302 w 5284"/>
              <a:gd name="T11" fmla="*/ 642 h 673"/>
              <a:gd name="T12" fmla="*/ 1554 w 5284"/>
              <a:gd name="T13" fmla="*/ 630 h 673"/>
              <a:gd name="T14" fmla="*/ 1779 w 5284"/>
              <a:gd name="T15" fmla="*/ 615 h 673"/>
              <a:gd name="T16" fmla="*/ 1962 w 5284"/>
              <a:gd name="T17" fmla="*/ 606 h 673"/>
              <a:gd name="T18" fmla="*/ 2193 w 5284"/>
              <a:gd name="T19" fmla="*/ 588 h 673"/>
              <a:gd name="T20" fmla="*/ 2448 w 5284"/>
              <a:gd name="T21" fmla="*/ 570 h 673"/>
              <a:gd name="T22" fmla="*/ 2700 w 5284"/>
              <a:gd name="T23" fmla="*/ 546 h 673"/>
              <a:gd name="T24" fmla="*/ 2904 w 5284"/>
              <a:gd name="T25" fmla="*/ 528 h 673"/>
              <a:gd name="T26" fmla="*/ 3138 w 5284"/>
              <a:gd name="T27" fmla="*/ 498 h 673"/>
              <a:gd name="T28" fmla="*/ 3324 w 5284"/>
              <a:gd name="T29" fmla="*/ 474 h 673"/>
              <a:gd name="T30" fmla="*/ 3534 w 5284"/>
              <a:gd name="T31" fmla="*/ 447 h 673"/>
              <a:gd name="T32" fmla="*/ 3735 w 5284"/>
              <a:gd name="T33" fmla="*/ 420 h 673"/>
              <a:gd name="T34" fmla="*/ 3933 w 5284"/>
              <a:gd name="T35" fmla="*/ 384 h 673"/>
              <a:gd name="T36" fmla="*/ 4116 w 5284"/>
              <a:gd name="T37" fmla="*/ 351 h 673"/>
              <a:gd name="T38" fmla="*/ 4266 w 5284"/>
              <a:gd name="T39" fmla="*/ 318 h 673"/>
              <a:gd name="T40" fmla="*/ 4446 w 5284"/>
              <a:gd name="T41" fmla="*/ 279 h 673"/>
              <a:gd name="T42" fmla="*/ 4620 w 5284"/>
              <a:gd name="T43" fmla="*/ 237 h 673"/>
              <a:gd name="T44" fmla="*/ 4779 w 5284"/>
              <a:gd name="T45" fmla="*/ 192 h 673"/>
              <a:gd name="T46" fmla="*/ 4920 w 5284"/>
              <a:gd name="T47" fmla="*/ 147 h 673"/>
              <a:gd name="T48" fmla="*/ 5085 w 5284"/>
              <a:gd name="T49" fmla="*/ 90 h 673"/>
              <a:gd name="T50" fmla="*/ 5193 w 5284"/>
              <a:gd name="T51" fmla="*/ 42 h 673"/>
              <a:gd name="T52" fmla="*/ 5283 w 5284"/>
              <a:gd name="T53" fmla="*/ 0 h 673"/>
              <a:gd name="T54" fmla="*/ 3201 w 5284"/>
              <a:gd name="T55" fmla="*/ 0 h 673"/>
              <a:gd name="T56" fmla="*/ 2982 w 5284"/>
              <a:gd name="T57" fmla="*/ 57 h 673"/>
              <a:gd name="T58" fmla="*/ 2775 w 5284"/>
              <a:gd name="T59" fmla="*/ 108 h 673"/>
              <a:gd name="T60" fmla="*/ 2562 w 5284"/>
              <a:gd name="T61" fmla="*/ 150 h 673"/>
              <a:gd name="T62" fmla="*/ 2397 w 5284"/>
              <a:gd name="T63" fmla="*/ 183 h 673"/>
              <a:gd name="T64" fmla="*/ 2205 w 5284"/>
              <a:gd name="T65" fmla="*/ 213 h 673"/>
              <a:gd name="T66" fmla="*/ 2001 w 5284"/>
              <a:gd name="T67" fmla="*/ 243 h 673"/>
              <a:gd name="T68" fmla="*/ 1776 w 5284"/>
              <a:gd name="T69" fmla="*/ 273 h 673"/>
              <a:gd name="T70" fmla="*/ 1536 w 5284"/>
              <a:gd name="T71" fmla="*/ 297 h 673"/>
              <a:gd name="T72" fmla="*/ 1344 w 5284"/>
              <a:gd name="T73" fmla="*/ 312 h 673"/>
              <a:gd name="T74" fmla="*/ 1134 w 5284"/>
              <a:gd name="T75" fmla="*/ 330 h 673"/>
              <a:gd name="T76" fmla="*/ 921 w 5284"/>
              <a:gd name="T77" fmla="*/ 342 h 673"/>
              <a:gd name="T78" fmla="*/ 696 w 5284"/>
              <a:gd name="T79" fmla="*/ 354 h 673"/>
              <a:gd name="T80" fmla="*/ 501 w 5284"/>
              <a:gd name="T81" fmla="*/ 360 h 673"/>
              <a:gd name="T82" fmla="*/ 279 w 5284"/>
              <a:gd name="T83" fmla="*/ 366 h 673"/>
              <a:gd name="T84" fmla="*/ 99 w 5284"/>
              <a:gd name="T85" fmla="*/ 369 h 673"/>
              <a:gd name="T86" fmla="*/ 0 w 5284"/>
              <a:gd name="T87" fmla="*/ 366 h 6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284" h="673">
                <a:moveTo>
                  <a:pt x="0" y="366"/>
                </a:moveTo>
                <a:lnTo>
                  <a:pt x="0" y="672"/>
                </a:lnTo>
                <a:lnTo>
                  <a:pt x="303" y="672"/>
                </a:lnTo>
                <a:lnTo>
                  <a:pt x="723" y="663"/>
                </a:lnTo>
                <a:lnTo>
                  <a:pt x="1020" y="654"/>
                </a:lnTo>
                <a:lnTo>
                  <a:pt x="1302" y="642"/>
                </a:lnTo>
                <a:lnTo>
                  <a:pt x="1554" y="630"/>
                </a:lnTo>
                <a:lnTo>
                  <a:pt x="1779" y="615"/>
                </a:lnTo>
                <a:lnTo>
                  <a:pt x="1962" y="606"/>
                </a:lnTo>
                <a:lnTo>
                  <a:pt x="2193" y="588"/>
                </a:lnTo>
                <a:lnTo>
                  <a:pt x="2448" y="570"/>
                </a:lnTo>
                <a:lnTo>
                  <a:pt x="2700" y="546"/>
                </a:lnTo>
                <a:lnTo>
                  <a:pt x="2904" y="528"/>
                </a:lnTo>
                <a:lnTo>
                  <a:pt x="3138" y="498"/>
                </a:lnTo>
                <a:lnTo>
                  <a:pt x="3324" y="474"/>
                </a:lnTo>
                <a:lnTo>
                  <a:pt x="3534" y="447"/>
                </a:lnTo>
                <a:lnTo>
                  <a:pt x="3735" y="420"/>
                </a:lnTo>
                <a:lnTo>
                  <a:pt x="3933" y="384"/>
                </a:lnTo>
                <a:lnTo>
                  <a:pt x="4116" y="351"/>
                </a:lnTo>
                <a:lnTo>
                  <a:pt x="4266" y="318"/>
                </a:lnTo>
                <a:lnTo>
                  <a:pt x="4446" y="279"/>
                </a:lnTo>
                <a:lnTo>
                  <a:pt x="4620" y="237"/>
                </a:lnTo>
                <a:lnTo>
                  <a:pt x="4779" y="192"/>
                </a:lnTo>
                <a:lnTo>
                  <a:pt x="4920" y="147"/>
                </a:lnTo>
                <a:lnTo>
                  <a:pt x="5085" y="90"/>
                </a:lnTo>
                <a:lnTo>
                  <a:pt x="5193" y="42"/>
                </a:lnTo>
                <a:lnTo>
                  <a:pt x="5283" y="0"/>
                </a:lnTo>
                <a:lnTo>
                  <a:pt x="3201" y="0"/>
                </a:lnTo>
                <a:lnTo>
                  <a:pt x="2982" y="57"/>
                </a:lnTo>
                <a:lnTo>
                  <a:pt x="2775" y="108"/>
                </a:lnTo>
                <a:lnTo>
                  <a:pt x="2562" y="150"/>
                </a:lnTo>
                <a:lnTo>
                  <a:pt x="2397" y="183"/>
                </a:lnTo>
                <a:lnTo>
                  <a:pt x="2205" y="213"/>
                </a:lnTo>
                <a:lnTo>
                  <a:pt x="2001" y="243"/>
                </a:lnTo>
                <a:lnTo>
                  <a:pt x="1776" y="273"/>
                </a:lnTo>
                <a:lnTo>
                  <a:pt x="1536" y="297"/>
                </a:lnTo>
                <a:lnTo>
                  <a:pt x="1344" y="312"/>
                </a:lnTo>
                <a:lnTo>
                  <a:pt x="1134" y="330"/>
                </a:lnTo>
                <a:lnTo>
                  <a:pt x="921" y="342"/>
                </a:lnTo>
                <a:lnTo>
                  <a:pt x="696" y="354"/>
                </a:lnTo>
                <a:lnTo>
                  <a:pt x="501" y="360"/>
                </a:lnTo>
                <a:lnTo>
                  <a:pt x="279" y="366"/>
                </a:lnTo>
                <a:lnTo>
                  <a:pt x="99" y="369"/>
                </a:lnTo>
                <a:lnTo>
                  <a:pt x="0" y="366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8442" name="Freeform 10"/>
          <p:cNvSpPr>
            <a:spLocks/>
          </p:cNvSpPr>
          <p:nvPr/>
        </p:nvSpPr>
        <p:spPr bwMode="white">
          <a:xfrm>
            <a:off x="0" y="-20638"/>
            <a:ext cx="4578350" cy="454026"/>
          </a:xfrm>
          <a:custGeom>
            <a:avLst/>
            <a:gdLst>
              <a:gd name="T0" fmla="*/ 0 w 2884"/>
              <a:gd name="T1" fmla="*/ 0 h 286"/>
              <a:gd name="T2" fmla="*/ 0 w 2884"/>
              <a:gd name="T3" fmla="*/ 285 h 286"/>
              <a:gd name="T4" fmla="*/ 192 w 2884"/>
              <a:gd name="T5" fmla="*/ 285 h 286"/>
              <a:gd name="T6" fmla="*/ 384 w 2884"/>
              <a:gd name="T7" fmla="*/ 282 h 286"/>
              <a:gd name="T8" fmla="*/ 579 w 2884"/>
              <a:gd name="T9" fmla="*/ 276 h 286"/>
              <a:gd name="T10" fmla="*/ 789 w 2884"/>
              <a:gd name="T11" fmla="*/ 267 h 286"/>
              <a:gd name="T12" fmla="*/ 999 w 2884"/>
              <a:gd name="T13" fmla="*/ 258 h 286"/>
              <a:gd name="T14" fmla="*/ 1161 w 2884"/>
              <a:gd name="T15" fmla="*/ 246 h 286"/>
              <a:gd name="T16" fmla="*/ 1302 w 2884"/>
              <a:gd name="T17" fmla="*/ 234 h 286"/>
              <a:gd name="T18" fmla="*/ 1458 w 2884"/>
              <a:gd name="T19" fmla="*/ 222 h 286"/>
              <a:gd name="T20" fmla="*/ 1665 w 2884"/>
              <a:gd name="T21" fmla="*/ 201 h 286"/>
              <a:gd name="T22" fmla="*/ 1992 w 2884"/>
              <a:gd name="T23" fmla="*/ 159 h 286"/>
              <a:gd name="T24" fmla="*/ 2301 w 2884"/>
              <a:gd name="T25" fmla="*/ 117 h 286"/>
              <a:gd name="T26" fmla="*/ 2604 w 2884"/>
              <a:gd name="T27" fmla="*/ 60 h 286"/>
              <a:gd name="T28" fmla="*/ 2883 w 2884"/>
              <a:gd name="T29" fmla="*/ 0 h 286"/>
              <a:gd name="T30" fmla="*/ 0 w 2884"/>
              <a:gd name="T31" fmla="*/ 0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884" h="286">
                <a:moveTo>
                  <a:pt x="0" y="0"/>
                </a:moveTo>
                <a:lnTo>
                  <a:pt x="0" y="285"/>
                </a:lnTo>
                <a:lnTo>
                  <a:pt x="192" y="285"/>
                </a:lnTo>
                <a:lnTo>
                  <a:pt x="384" y="282"/>
                </a:lnTo>
                <a:lnTo>
                  <a:pt x="579" y="276"/>
                </a:lnTo>
                <a:lnTo>
                  <a:pt x="789" y="267"/>
                </a:lnTo>
                <a:lnTo>
                  <a:pt x="999" y="258"/>
                </a:lnTo>
                <a:lnTo>
                  <a:pt x="1161" y="246"/>
                </a:lnTo>
                <a:lnTo>
                  <a:pt x="1302" y="234"/>
                </a:lnTo>
                <a:lnTo>
                  <a:pt x="1458" y="222"/>
                </a:lnTo>
                <a:lnTo>
                  <a:pt x="1665" y="201"/>
                </a:lnTo>
                <a:lnTo>
                  <a:pt x="1992" y="159"/>
                </a:lnTo>
                <a:lnTo>
                  <a:pt x="2301" y="117"/>
                </a:lnTo>
                <a:lnTo>
                  <a:pt x="2604" y="60"/>
                </a:lnTo>
                <a:lnTo>
                  <a:pt x="2883" y="0"/>
                </a:lnTo>
                <a:lnTo>
                  <a:pt x="0" y="0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8443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18444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  <p:sp>
        <p:nvSpPr>
          <p:cNvPr id="18445" name="Rectangle 13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8446" name="Rectangle 14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8447" name="Rectangle 15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4D9E33DB-9452-584D-8B56-E1C4A2254AD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5"/>
                                            </p:cond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animBg="1"/>
    </p:bld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86EDA0C-FA8D-7C40-AE14-1A7711AED51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69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4197BFA-96F7-EE49-81C2-ACBBE55D723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47642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1CD9E8-B9A2-4A4B-9CF4-AAAF50732E2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34477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0B20F7-DF42-5242-A90F-162819238DF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21834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750010-07A0-854C-93AE-21BF47DE668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69199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4B79610-C9D7-E149-9326-5CD129F8224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96324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444C75-A28F-B641-BFEE-62DCE345D0A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00565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2F93F5-CD87-014A-B4A6-875C240FF7D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20366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B2080C-B2FD-5A4A-B112-9F54F634ABD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5640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D666BE-AEB6-D342-8EFA-D22D74BD5B1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8405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invGray">
      <p:bgPr>
        <a:gradFill rotWithShape="0">
          <a:gsLst>
            <a:gs pos="0">
              <a:schemeClr val="bg2"/>
            </a:gs>
            <a:gs pos="100000">
              <a:schemeClr val="bg1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ChangeArrowheads="1"/>
          </p:cNvSpPr>
          <p:nvPr/>
        </p:nvSpPr>
        <p:spPr bwMode="invGray">
          <a:xfrm>
            <a:off x="8809038" y="0"/>
            <a:ext cx="334962" cy="68580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50000">
                <a:schemeClr val="hlink"/>
              </a:gs>
              <a:gs pos="100000">
                <a:schemeClr val="accent2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411" name="Freeform 3"/>
          <p:cNvSpPr>
            <a:spLocks/>
          </p:cNvSpPr>
          <p:nvPr/>
        </p:nvSpPr>
        <p:spPr bwMode="white">
          <a:xfrm>
            <a:off x="-9525" y="4489450"/>
            <a:ext cx="5754688" cy="2368550"/>
          </a:xfrm>
          <a:custGeom>
            <a:avLst/>
            <a:gdLst>
              <a:gd name="T0" fmla="*/ 0 w 3625"/>
              <a:gd name="T1" fmla="*/ 1491 h 1492"/>
              <a:gd name="T2" fmla="*/ 0 w 3625"/>
              <a:gd name="T3" fmla="*/ 0 h 1492"/>
              <a:gd name="T4" fmla="*/ 171 w 3625"/>
              <a:gd name="T5" fmla="*/ 3 h 1492"/>
              <a:gd name="T6" fmla="*/ 355 w 3625"/>
              <a:gd name="T7" fmla="*/ 9 h 1492"/>
              <a:gd name="T8" fmla="*/ 499 w 3625"/>
              <a:gd name="T9" fmla="*/ 21 h 1492"/>
              <a:gd name="T10" fmla="*/ 650 w 3625"/>
              <a:gd name="T11" fmla="*/ 36 h 1492"/>
              <a:gd name="T12" fmla="*/ 809 w 3625"/>
              <a:gd name="T13" fmla="*/ 54 h 1492"/>
              <a:gd name="T14" fmla="*/ 957 w 3625"/>
              <a:gd name="T15" fmla="*/ 78 h 1492"/>
              <a:gd name="T16" fmla="*/ 1119 w 3625"/>
              <a:gd name="T17" fmla="*/ 105 h 1492"/>
              <a:gd name="T18" fmla="*/ 1261 w 3625"/>
              <a:gd name="T19" fmla="*/ 133 h 1492"/>
              <a:gd name="T20" fmla="*/ 1441 w 3625"/>
              <a:gd name="T21" fmla="*/ 175 h 1492"/>
              <a:gd name="T22" fmla="*/ 1598 w 3625"/>
              <a:gd name="T23" fmla="*/ 217 h 1492"/>
              <a:gd name="T24" fmla="*/ 1763 w 3625"/>
              <a:gd name="T25" fmla="*/ 269 h 1492"/>
              <a:gd name="T26" fmla="*/ 1887 w 3625"/>
              <a:gd name="T27" fmla="*/ 308 h 1492"/>
              <a:gd name="T28" fmla="*/ 2085 w 3625"/>
              <a:gd name="T29" fmla="*/ 384 h 1492"/>
              <a:gd name="T30" fmla="*/ 2230 w 3625"/>
              <a:gd name="T31" fmla="*/ 444 h 1492"/>
              <a:gd name="T32" fmla="*/ 2456 w 3625"/>
              <a:gd name="T33" fmla="*/ 547 h 1492"/>
              <a:gd name="T34" fmla="*/ 2666 w 3625"/>
              <a:gd name="T35" fmla="*/ 662 h 1492"/>
              <a:gd name="T36" fmla="*/ 2859 w 3625"/>
              <a:gd name="T37" fmla="*/ 786 h 1492"/>
              <a:gd name="T38" fmla="*/ 3046 w 3625"/>
              <a:gd name="T39" fmla="*/ 920 h 1492"/>
              <a:gd name="T40" fmla="*/ 3193 w 3625"/>
              <a:gd name="T41" fmla="*/ 1038 h 1492"/>
              <a:gd name="T42" fmla="*/ 3332 w 3625"/>
              <a:gd name="T43" fmla="*/ 1168 h 1492"/>
              <a:gd name="T44" fmla="*/ 3440 w 3625"/>
              <a:gd name="T45" fmla="*/ 1280 h 1492"/>
              <a:gd name="T46" fmla="*/ 3524 w 3625"/>
              <a:gd name="T47" fmla="*/ 1380 h 1492"/>
              <a:gd name="T48" fmla="*/ 3624 w 3625"/>
              <a:gd name="T49" fmla="*/ 1491 h 1492"/>
              <a:gd name="T50" fmla="*/ 3608 w 3625"/>
              <a:gd name="T51" fmla="*/ 1491 h 1492"/>
              <a:gd name="T52" fmla="*/ 0 w 3625"/>
              <a:gd name="T53" fmla="*/ 1491 h 14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625" h="1492">
                <a:moveTo>
                  <a:pt x="0" y="1491"/>
                </a:moveTo>
                <a:lnTo>
                  <a:pt x="0" y="0"/>
                </a:lnTo>
                <a:lnTo>
                  <a:pt x="171" y="3"/>
                </a:lnTo>
                <a:lnTo>
                  <a:pt x="355" y="9"/>
                </a:lnTo>
                <a:lnTo>
                  <a:pt x="499" y="21"/>
                </a:lnTo>
                <a:lnTo>
                  <a:pt x="650" y="36"/>
                </a:lnTo>
                <a:lnTo>
                  <a:pt x="809" y="54"/>
                </a:lnTo>
                <a:lnTo>
                  <a:pt x="957" y="78"/>
                </a:lnTo>
                <a:lnTo>
                  <a:pt x="1119" y="105"/>
                </a:lnTo>
                <a:lnTo>
                  <a:pt x="1261" y="133"/>
                </a:lnTo>
                <a:lnTo>
                  <a:pt x="1441" y="175"/>
                </a:lnTo>
                <a:lnTo>
                  <a:pt x="1598" y="217"/>
                </a:lnTo>
                <a:lnTo>
                  <a:pt x="1763" y="269"/>
                </a:lnTo>
                <a:lnTo>
                  <a:pt x="1887" y="308"/>
                </a:lnTo>
                <a:lnTo>
                  <a:pt x="2085" y="384"/>
                </a:lnTo>
                <a:lnTo>
                  <a:pt x="2230" y="444"/>
                </a:lnTo>
                <a:lnTo>
                  <a:pt x="2456" y="547"/>
                </a:lnTo>
                <a:lnTo>
                  <a:pt x="2666" y="662"/>
                </a:lnTo>
                <a:lnTo>
                  <a:pt x="2859" y="786"/>
                </a:lnTo>
                <a:lnTo>
                  <a:pt x="3046" y="920"/>
                </a:lnTo>
                <a:lnTo>
                  <a:pt x="3193" y="1038"/>
                </a:lnTo>
                <a:lnTo>
                  <a:pt x="3332" y="1168"/>
                </a:lnTo>
                <a:lnTo>
                  <a:pt x="3440" y="1280"/>
                </a:lnTo>
                <a:lnTo>
                  <a:pt x="3524" y="1380"/>
                </a:lnTo>
                <a:lnTo>
                  <a:pt x="3624" y="1491"/>
                </a:lnTo>
                <a:lnTo>
                  <a:pt x="3608" y="1491"/>
                </a:lnTo>
                <a:lnTo>
                  <a:pt x="0" y="1491"/>
                </a:lnTo>
              </a:path>
            </a:pathLst>
          </a:cu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412" name="Freeform 4"/>
          <p:cNvSpPr>
            <a:spLocks/>
          </p:cNvSpPr>
          <p:nvPr/>
        </p:nvSpPr>
        <p:spPr bwMode="white">
          <a:xfrm>
            <a:off x="0" y="3817938"/>
            <a:ext cx="8164513" cy="3019425"/>
          </a:xfrm>
          <a:custGeom>
            <a:avLst/>
            <a:gdLst>
              <a:gd name="T0" fmla="*/ 2718 w 5143"/>
              <a:gd name="T1" fmla="*/ 405 h 1902"/>
              <a:gd name="T2" fmla="*/ 2466 w 5143"/>
              <a:gd name="T3" fmla="*/ 333 h 1902"/>
              <a:gd name="T4" fmla="*/ 2202 w 5143"/>
              <a:gd name="T5" fmla="*/ 261 h 1902"/>
              <a:gd name="T6" fmla="*/ 1929 w 5143"/>
              <a:gd name="T7" fmla="*/ 198 h 1902"/>
              <a:gd name="T8" fmla="*/ 1695 w 5143"/>
              <a:gd name="T9" fmla="*/ 153 h 1902"/>
              <a:gd name="T10" fmla="*/ 1434 w 5143"/>
              <a:gd name="T11" fmla="*/ 111 h 1902"/>
              <a:gd name="T12" fmla="*/ 1188 w 5143"/>
              <a:gd name="T13" fmla="*/ 75 h 1902"/>
              <a:gd name="T14" fmla="*/ 957 w 5143"/>
              <a:gd name="T15" fmla="*/ 48 h 1902"/>
              <a:gd name="T16" fmla="*/ 747 w 5143"/>
              <a:gd name="T17" fmla="*/ 30 h 1902"/>
              <a:gd name="T18" fmla="*/ 501 w 5143"/>
              <a:gd name="T19" fmla="*/ 15 h 1902"/>
              <a:gd name="T20" fmla="*/ 246 w 5143"/>
              <a:gd name="T21" fmla="*/ 3 h 1902"/>
              <a:gd name="T22" fmla="*/ 0 w 5143"/>
              <a:gd name="T23" fmla="*/ 0 h 1902"/>
              <a:gd name="T24" fmla="*/ 0 w 5143"/>
              <a:gd name="T25" fmla="*/ 275 h 1902"/>
              <a:gd name="T26" fmla="*/ 0 w 5143"/>
              <a:gd name="T27" fmla="*/ 345 h 1902"/>
              <a:gd name="T28" fmla="*/ 0 w 5143"/>
              <a:gd name="T29" fmla="*/ 275 h 1902"/>
              <a:gd name="T30" fmla="*/ 0 w 5143"/>
              <a:gd name="T31" fmla="*/ 342 h 1902"/>
              <a:gd name="T32" fmla="*/ 339 w 5143"/>
              <a:gd name="T33" fmla="*/ 351 h 1902"/>
              <a:gd name="T34" fmla="*/ 606 w 5143"/>
              <a:gd name="T35" fmla="*/ 372 h 1902"/>
              <a:gd name="T36" fmla="*/ 852 w 5143"/>
              <a:gd name="T37" fmla="*/ 399 h 1902"/>
              <a:gd name="T38" fmla="*/ 1068 w 5143"/>
              <a:gd name="T39" fmla="*/ 435 h 1902"/>
              <a:gd name="T40" fmla="*/ 1275 w 5143"/>
              <a:gd name="T41" fmla="*/ 474 h 1902"/>
              <a:gd name="T42" fmla="*/ 1545 w 5143"/>
              <a:gd name="T43" fmla="*/ 540 h 1902"/>
              <a:gd name="T44" fmla="*/ 1761 w 5143"/>
              <a:gd name="T45" fmla="*/ 603 h 1902"/>
              <a:gd name="T46" fmla="*/ 1971 w 5143"/>
              <a:gd name="T47" fmla="*/ 678 h 1902"/>
              <a:gd name="T48" fmla="*/ 2166 w 5143"/>
              <a:gd name="T49" fmla="*/ 747 h 1902"/>
              <a:gd name="T50" fmla="*/ 2397 w 5143"/>
              <a:gd name="T51" fmla="*/ 852 h 1902"/>
              <a:gd name="T52" fmla="*/ 2613 w 5143"/>
              <a:gd name="T53" fmla="*/ 960 h 1902"/>
              <a:gd name="T54" fmla="*/ 2832 w 5143"/>
              <a:gd name="T55" fmla="*/ 1095 h 1902"/>
              <a:gd name="T56" fmla="*/ 3012 w 5143"/>
              <a:gd name="T57" fmla="*/ 1212 h 1902"/>
              <a:gd name="T58" fmla="*/ 3186 w 5143"/>
              <a:gd name="T59" fmla="*/ 1347 h 1902"/>
              <a:gd name="T60" fmla="*/ 3351 w 5143"/>
              <a:gd name="T61" fmla="*/ 1497 h 1902"/>
              <a:gd name="T62" fmla="*/ 3480 w 5143"/>
              <a:gd name="T63" fmla="*/ 1629 h 1902"/>
              <a:gd name="T64" fmla="*/ 3612 w 5143"/>
              <a:gd name="T65" fmla="*/ 1785 h 1902"/>
              <a:gd name="T66" fmla="*/ 3699 w 5143"/>
              <a:gd name="T67" fmla="*/ 1901 h 1902"/>
              <a:gd name="T68" fmla="*/ 5142 w 5143"/>
              <a:gd name="T69" fmla="*/ 1901 h 1902"/>
              <a:gd name="T70" fmla="*/ 5076 w 5143"/>
              <a:gd name="T71" fmla="*/ 1827 h 1902"/>
              <a:gd name="T72" fmla="*/ 4968 w 5143"/>
              <a:gd name="T73" fmla="*/ 1707 h 1902"/>
              <a:gd name="T74" fmla="*/ 4797 w 5143"/>
              <a:gd name="T75" fmla="*/ 1539 h 1902"/>
              <a:gd name="T76" fmla="*/ 4617 w 5143"/>
              <a:gd name="T77" fmla="*/ 1383 h 1902"/>
              <a:gd name="T78" fmla="*/ 4410 w 5143"/>
              <a:gd name="T79" fmla="*/ 1221 h 1902"/>
              <a:gd name="T80" fmla="*/ 4185 w 5143"/>
              <a:gd name="T81" fmla="*/ 1071 h 1902"/>
              <a:gd name="T82" fmla="*/ 3960 w 5143"/>
              <a:gd name="T83" fmla="*/ 939 h 1902"/>
              <a:gd name="T84" fmla="*/ 3708 w 5143"/>
              <a:gd name="T85" fmla="*/ 801 h 1902"/>
              <a:gd name="T86" fmla="*/ 3492 w 5143"/>
              <a:gd name="T87" fmla="*/ 702 h 1902"/>
              <a:gd name="T88" fmla="*/ 3231 w 5143"/>
              <a:gd name="T89" fmla="*/ 588 h 1902"/>
              <a:gd name="T90" fmla="*/ 2964 w 5143"/>
              <a:gd name="T91" fmla="*/ 489 h 1902"/>
              <a:gd name="T92" fmla="*/ 2718 w 5143"/>
              <a:gd name="T93" fmla="*/ 405 h 1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143" h="1902">
                <a:moveTo>
                  <a:pt x="2718" y="405"/>
                </a:moveTo>
                <a:lnTo>
                  <a:pt x="2466" y="333"/>
                </a:lnTo>
                <a:lnTo>
                  <a:pt x="2202" y="261"/>
                </a:lnTo>
                <a:lnTo>
                  <a:pt x="1929" y="198"/>
                </a:lnTo>
                <a:lnTo>
                  <a:pt x="1695" y="153"/>
                </a:lnTo>
                <a:lnTo>
                  <a:pt x="1434" y="111"/>
                </a:lnTo>
                <a:lnTo>
                  <a:pt x="1188" y="75"/>
                </a:lnTo>
                <a:lnTo>
                  <a:pt x="957" y="48"/>
                </a:lnTo>
                <a:lnTo>
                  <a:pt x="747" y="30"/>
                </a:lnTo>
                <a:lnTo>
                  <a:pt x="501" y="15"/>
                </a:lnTo>
                <a:lnTo>
                  <a:pt x="246" y="3"/>
                </a:lnTo>
                <a:lnTo>
                  <a:pt x="0" y="0"/>
                </a:lnTo>
                <a:lnTo>
                  <a:pt x="0" y="275"/>
                </a:lnTo>
                <a:lnTo>
                  <a:pt x="0" y="345"/>
                </a:lnTo>
                <a:lnTo>
                  <a:pt x="0" y="275"/>
                </a:lnTo>
                <a:lnTo>
                  <a:pt x="0" y="342"/>
                </a:lnTo>
                <a:lnTo>
                  <a:pt x="339" y="351"/>
                </a:lnTo>
                <a:lnTo>
                  <a:pt x="606" y="372"/>
                </a:lnTo>
                <a:lnTo>
                  <a:pt x="852" y="399"/>
                </a:lnTo>
                <a:lnTo>
                  <a:pt x="1068" y="435"/>
                </a:lnTo>
                <a:lnTo>
                  <a:pt x="1275" y="474"/>
                </a:lnTo>
                <a:lnTo>
                  <a:pt x="1545" y="540"/>
                </a:lnTo>
                <a:lnTo>
                  <a:pt x="1761" y="603"/>
                </a:lnTo>
                <a:lnTo>
                  <a:pt x="1971" y="678"/>
                </a:lnTo>
                <a:lnTo>
                  <a:pt x="2166" y="747"/>
                </a:lnTo>
                <a:lnTo>
                  <a:pt x="2397" y="852"/>
                </a:lnTo>
                <a:lnTo>
                  <a:pt x="2613" y="960"/>
                </a:lnTo>
                <a:lnTo>
                  <a:pt x="2832" y="1095"/>
                </a:lnTo>
                <a:lnTo>
                  <a:pt x="3012" y="1212"/>
                </a:lnTo>
                <a:lnTo>
                  <a:pt x="3186" y="1347"/>
                </a:lnTo>
                <a:lnTo>
                  <a:pt x="3351" y="1497"/>
                </a:lnTo>
                <a:lnTo>
                  <a:pt x="3480" y="1629"/>
                </a:lnTo>
                <a:lnTo>
                  <a:pt x="3612" y="1785"/>
                </a:lnTo>
                <a:lnTo>
                  <a:pt x="3699" y="1901"/>
                </a:lnTo>
                <a:lnTo>
                  <a:pt x="5142" y="1901"/>
                </a:lnTo>
                <a:lnTo>
                  <a:pt x="5076" y="1827"/>
                </a:lnTo>
                <a:lnTo>
                  <a:pt x="4968" y="1707"/>
                </a:lnTo>
                <a:lnTo>
                  <a:pt x="4797" y="1539"/>
                </a:lnTo>
                <a:lnTo>
                  <a:pt x="4617" y="1383"/>
                </a:lnTo>
                <a:lnTo>
                  <a:pt x="4410" y="1221"/>
                </a:lnTo>
                <a:lnTo>
                  <a:pt x="4185" y="1071"/>
                </a:lnTo>
                <a:lnTo>
                  <a:pt x="3960" y="939"/>
                </a:lnTo>
                <a:lnTo>
                  <a:pt x="3708" y="801"/>
                </a:lnTo>
                <a:lnTo>
                  <a:pt x="3492" y="702"/>
                </a:lnTo>
                <a:lnTo>
                  <a:pt x="3231" y="588"/>
                </a:lnTo>
                <a:lnTo>
                  <a:pt x="2964" y="489"/>
                </a:lnTo>
                <a:lnTo>
                  <a:pt x="2718" y="405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413" name="Freeform 5"/>
          <p:cNvSpPr>
            <a:spLocks/>
          </p:cNvSpPr>
          <p:nvPr/>
        </p:nvSpPr>
        <p:spPr bwMode="white">
          <a:xfrm>
            <a:off x="0" y="3146425"/>
            <a:ext cx="9144000" cy="3690938"/>
          </a:xfrm>
          <a:custGeom>
            <a:avLst/>
            <a:gdLst>
              <a:gd name="T0" fmla="*/ 0 w 5760"/>
              <a:gd name="T1" fmla="*/ 0 h 2325"/>
              <a:gd name="T2" fmla="*/ 0 w 5760"/>
              <a:gd name="T3" fmla="*/ 339 h 2325"/>
              <a:gd name="T4" fmla="*/ 558 w 5760"/>
              <a:gd name="T5" fmla="*/ 357 h 2325"/>
              <a:gd name="T6" fmla="*/ 807 w 5760"/>
              <a:gd name="T7" fmla="*/ 375 h 2325"/>
              <a:gd name="T8" fmla="*/ 1056 w 5760"/>
              <a:gd name="T9" fmla="*/ 399 h 2325"/>
              <a:gd name="T10" fmla="*/ 1272 w 5760"/>
              <a:gd name="T11" fmla="*/ 426 h 2325"/>
              <a:gd name="T12" fmla="*/ 1539 w 5760"/>
              <a:gd name="T13" fmla="*/ 465 h 2325"/>
              <a:gd name="T14" fmla="*/ 1791 w 5760"/>
              <a:gd name="T15" fmla="*/ 510 h 2325"/>
              <a:gd name="T16" fmla="*/ 2076 w 5760"/>
              <a:gd name="T17" fmla="*/ 570 h 2325"/>
              <a:gd name="T18" fmla="*/ 2334 w 5760"/>
              <a:gd name="T19" fmla="*/ 630 h 2325"/>
              <a:gd name="T20" fmla="*/ 2544 w 5760"/>
              <a:gd name="T21" fmla="*/ 687 h 2325"/>
              <a:gd name="T22" fmla="*/ 2775 w 5760"/>
              <a:gd name="T23" fmla="*/ 759 h 2325"/>
              <a:gd name="T24" fmla="*/ 3003 w 5760"/>
              <a:gd name="T25" fmla="*/ 837 h 2325"/>
              <a:gd name="T26" fmla="*/ 3231 w 5760"/>
              <a:gd name="T27" fmla="*/ 924 h 2325"/>
              <a:gd name="T28" fmla="*/ 3438 w 5760"/>
              <a:gd name="T29" fmla="*/ 1005 h 2325"/>
              <a:gd name="T30" fmla="*/ 3663 w 5760"/>
              <a:gd name="T31" fmla="*/ 1110 h 2325"/>
              <a:gd name="T32" fmla="*/ 3903 w 5760"/>
              <a:gd name="T33" fmla="*/ 1233 h 2325"/>
              <a:gd name="T34" fmla="*/ 4149 w 5760"/>
              <a:gd name="T35" fmla="*/ 1374 h 2325"/>
              <a:gd name="T36" fmla="*/ 4353 w 5760"/>
              <a:gd name="T37" fmla="*/ 1506 h 2325"/>
              <a:gd name="T38" fmla="*/ 4491 w 5760"/>
              <a:gd name="T39" fmla="*/ 1602 h 2325"/>
              <a:gd name="T40" fmla="*/ 4668 w 5760"/>
              <a:gd name="T41" fmla="*/ 1740 h 2325"/>
              <a:gd name="T42" fmla="*/ 4824 w 5760"/>
              <a:gd name="T43" fmla="*/ 1875 h 2325"/>
              <a:gd name="T44" fmla="*/ 4968 w 5760"/>
              <a:gd name="T45" fmla="*/ 2016 h 2325"/>
              <a:gd name="T46" fmla="*/ 5100 w 5760"/>
              <a:gd name="T47" fmla="*/ 2154 h 2325"/>
              <a:gd name="T48" fmla="*/ 5238 w 5760"/>
              <a:gd name="T49" fmla="*/ 2324 h 2325"/>
              <a:gd name="T50" fmla="*/ 5759 w 5760"/>
              <a:gd name="T51" fmla="*/ 2324 h 2325"/>
              <a:gd name="T52" fmla="*/ 5759 w 5760"/>
              <a:gd name="T53" fmla="*/ 1245 h 2325"/>
              <a:gd name="T54" fmla="*/ 5580 w 5760"/>
              <a:gd name="T55" fmla="*/ 1119 h 2325"/>
              <a:gd name="T56" fmla="*/ 5400 w 5760"/>
              <a:gd name="T57" fmla="*/ 1020 h 2325"/>
              <a:gd name="T58" fmla="*/ 5205 w 5760"/>
              <a:gd name="T59" fmla="*/ 918 h 2325"/>
              <a:gd name="T60" fmla="*/ 5031 w 5760"/>
              <a:gd name="T61" fmla="*/ 837 h 2325"/>
              <a:gd name="T62" fmla="*/ 4866 w 5760"/>
              <a:gd name="T63" fmla="*/ 771 h 2325"/>
              <a:gd name="T64" fmla="*/ 4710 w 5760"/>
              <a:gd name="T65" fmla="*/ 711 h 2325"/>
              <a:gd name="T66" fmla="*/ 4545 w 5760"/>
              <a:gd name="T67" fmla="*/ 651 h 2325"/>
              <a:gd name="T68" fmla="*/ 4386 w 5760"/>
              <a:gd name="T69" fmla="*/ 600 h 2325"/>
              <a:gd name="T70" fmla="*/ 4248 w 5760"/>
              <a:gd name="T71" fmla="*/ 552 h 2325"/>
              <a:gd name="T72" fmla="*/ 3993 w 5760"/>
              <a:gd name="T73" fmla="*/ 483 h 2325"/>
              <a:gd name="T74" fmla="*/ 3777 w 5760"/>
              <a:gd name="T75" fmla="*/ 423 h 2325"/>
              <a:gd name="T76" fmla="*/ 3564 w 5760"/>
              <a:gd name="T77" fmla="*/ 375 h 2325"/>
              <a:gd name="T78" fmla="*/ 3282 w 5760"/>
              <a:gd name="T79" fmla="*/ 312 h 2325"/>
              <a:gd name="T80" fmla="*/ 3003 w 5760"/>
              <a:gd name="T81" fmla="*/ 261 h 2325"/>
              <a:gd name="T82" fmla="*/ 2733 w 5760"/>
              <a:gd name="T83" fmla="*/ 213 h 2325"/>
              <a:gd name="T84" fmla="*/ 2451 w 5760"/>
              <a:gd name="T85" fmla="*/ 171 h 2325"/>
              <a:gd name="T86" fmla="*/ 2211 w 5760"/>
              <a:gd name="T87" fmla="*/ 138 h 2325"/>
              <a:gd name="T88" fmla="*/ 1974 w 5760"/>
              <a:gd name="T89" fmla="*/ 108 h 2325"/>
              <a:gd name="T90" fmla="*/ 1665 w 5760"/>
              <a:gd name="T91" fmla="*/ 81 h 2325"/>
              <a:gd name="T92" fmla="*/ 1437 w 5760"/>
              <a:gd name="T93" fmla="*/ 60 h 2325"/>
              <a:gd name="T94" fmla="*/ 1125 w 5760"/>
              <a:gd name="T95" fmla="*/ 36 h 2325"/>
              <a:gd name="T96" fmla="*/ 828 w 5760"/>
              <a:gd name="T97" fmla="*/ 21 h 2325"/>
              <a:gd name="T98" fmla="*/ 558 w 5760"/>
              <a:gd name="T99" fmla="*/ 12 h 2325"/>
              <a:gd name="T100" fmla="*/ 282 w 5760"/>
              <a:gd name="T101" fmla="*/ 3 h 2325"/>
              <a:gd name="T102" fmla="*/ 0 w 5760"/>
              <a:gd name="T103" fmla="*/ 0 h 23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5760" h="2325">
                <a:moveTo>
                  <a:pt x="0" y="0"/>
                </a:moveTo>
                <a:lnTo>
                  <a:pt x="0" y="339"/>
                </a:lnTo>
                <a:lnTo>
                  <a:pt x="558" y="357"/>
                </a:lnTo>
                <a:lnTo>
                  <a:pt x="807" y="375"/>
                </a:lnTo>
                <a:lnTo>
                  <a:pt x="1056" y="399"/>
                </a:lnTo>
                <a:lnTo>
                  <a:pt x="1272" y="426"/>
                </a:lnTo>
                <a:lnTo>
                  <a:pt x="1539" y="465"/>
                </a:lnTo>
                <a:lnTo>
                  <a:pt x="1791" y="510"/>
                </a:lnTo>
                <a:lnTo>
                  <a:pt x="2076" y="570"/>
                </a:lnTo>
                <a:lnTo>
                  <a:pt x="2334" y="630"/>
                </a:lnTo>
                <a:lnTo>
                  <a:pt x="2544" y="687"/>
                </a:lnTo>
                <a:lnTo>
                  <a:pt x="2775" y="759"/>
                </a:lnTo>
                <a:lnTo>
                  <a:pt x="3003" y="837"/>
                </a:lnTo>
                <a:lnTo>
                  <a:pt x="3231" y="924"/>
                </a:lnTo>
                <a:lnTo>
                  <a:pt x="3438" y="1005"/>
                </a:lnTo>
                <a:lnTo>
                  <a:pt x="3663" y="1110"/>
                </a:lnTo>
                <a:lnTo>
                  <a:pt x="3903" y="1233"/>
                </a:lnTo>
                <a:lnTo>
                  <a:pt x="4149" y="1374"/>
                </a:lnTo>
                <a:lnTo>
                  <a:pt x="4353" y="1506"/>
                </a:lnTo>
                <a:lnTo>
                  <a:pt x="4491" y="1602"/>
                </a:lnTo>
                <a:lnTo>
                  <a:pt x="4668" y="1740"/>
                </a:lnTo>
                <a:lnTo>
                  <a:pt x="4824" y="1875"/>
                </a:lnTo>
                <a:lnTo>
                  <a:pt x="4968" y="2016"/>
                </a:lnTo>
                <a:lnTo>
                  <a:pt x="5100" y="2154"/>
                </a:lnTo>
                <a:lnTo>
                  <a:pt x="5238" y="2324"/>
                </a:lnTo>
                <a:lnTo>
                  <a:pt x="5759" y="2324"/>
                </a:lnTo>
                <a:lnTo>
                  <a:pt x="5759" y="1245"/>
                </a:lnTo>
                <a:lnTo>
                  <a:pt x="5580" y="1119"/>
                </a:lnTo>
                <a:lnTo>
                  <a:pt x="5400" y="1020"/>
                </a:lnTo>
                <a:lnTo>
                  <a:pt x="5205" y="918"/>
                </a:lnTo>
                <a:lnTo>
                  <a:pt x="5031" y="837"/>
                </a:lnTo>
                <a:lnTo>
                  <a:pt x="4866" y="771"/>
                </a:lnTo>
                <a:lnTo>
                  <a:pt x="4710" y="711"/>
                </a:lnTo>
                <a:lnTo>
                  <a:pt x="4545" y="651"/>
                </a:lnTo>
                <a:lnTo>
                  <a:pt x="4386" y="600"/>
                </a:lnTo>
                <a:lnTo>
                  <a:pt x="4248" y="552"/>
                </a:lnTo>
                <a:lnTo>
                  <a:pt x="3993" y="483"/>
                </a:lnTo>
                <a:lnTo>
                  <a:pt x="3777" y="423"/>
                </a:lnTo>
                <a:lnTo>
                  <a:pt x="3564" y="375"/>
                </a:lnTo>
                <a:lnTo>
                  <a:pt x="3282" y="312"/>
                </a:lnTo>
                <a:lnTo>
                  <a:pt x="3003" y="261"/>
                </a:lnTo>
                <a:lnTo>
                  <a:pt x="2733" y="213"/>
                </a:lnTo>
                <a:lnTo>
                  <a:pt x="2451" y="171"/>
                </a:lnTo>
                <a:lnTo>
                  <a:pt x="2211" y="138"/>
                </a:lnTo>
                <a:lnTo>
                  <a:pt x="1974" y="108"/>
                </a:lnTo>
                <a:lnTo>
                  <a:pt x="1665" y="81"/>
                </a:lnTo>
                <a:lnTo>
                  <a:pt x="1437" y="60"/>
                </a:lnTo>
                <a:lnTo>
                  <a:pt x="1125" y="36"/>
                </a:lnTo>
                <a:lnTo>
                  <a:pt x="828" y="21"/>
                </a:lnTo>
                <a:lnTo>
                  <a:pt x="558" y="12"/>
                </a:lnTo>
                <a:lnTo>
                  <a:pt x="282" y="3"/>
                </a:lnTo>
                <a:lnTo>
                  <a:pt x="0" y="0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414" name="Freeform 6"/>
          <p:cNvSpPr>
            <a:spLocks/>
          </p:cNvSpPr>
          <p:nvPr/>
        </p:nvSpPr>
        <p:spPr bwMode="white">
          <a:xfrm>
            <a:off x="0" y="2460625"/>
            <a:ext cx="9144000" cy="2497138"/>
          </a:xfrm>
          <a:custGeom>
            <a:avLst/>
            <a:gdLst>
              <a:gd name="T0" fmla="*/ 0 w 5760"/>
              <a:gd name="T1" fmla="*/ 0 h 1573"/>
              <a:gd name="T2" fmla="*/ 0 w 5760"/>
              <a:gd name="T3" fmla="*/ 351 h 1573"/>
              <a:gd name="T4" fmla="*/ 282 w 5760"/>
              <a:gd name="T5" fmla="*/ 357 h 1573"/>
              <a:gd name="T6" fmla="*/ 627 w 5760"/>
              <a:gd name="T7" fmla="*/ 363 h 1573"/>
              <a:gd name="T8" fmla="*/ 960 w 5760"/>
              <a:gd name="T9" fmla="*/ 375 h 1573"/>
              <a:gd name="T10" fmla="*/ 1218 w 5760"/>
              <a:gd name="T11" fmla="*/ 393 h 1573"/>
              <a:gd name="T12" fmla="*/ 1470 w 5760"/>
              <a:gd name="T13" fmla="*/ 411 h 1573"/>
              <a:gd name="T14" fmla="*/ 1746 w 5760"/>
              <a:gd name="T15" fmla="*/ 435 h 1573"/>
              <a:gd name="T16" fmla="*/ 2022 w 5760"/>
              <a:gd name="T17" fmla="*/ 462 h 1573"/>
              <a:gd name="T18" fmla="*/ 2340 w 5760"/>
              <a:gd name="T19" fmla="*/ 504 h 1573"/>
              <a:gd name="T20" fmla="*/ 2664 w 5760"/>
              <a:gd name="T21" fmla="*/ 549 h 1573"/>
              <a:gd name="T22" fmla="*/ 2952 w 5760"/>
              <a:gd name="T23" fmla="*/ 597 h 1573"/>
              <a:gd name="T24" fmla="*/ 3225 w 5760"/>
              <a:gd name="T25" fmla="*/ 648 h 1573"/>
              <a:gd name="T26" fmla="*/ 3513 w 5760"/>
              <a:gd name="T27" fmla="*/ 708 h 1573"/>
              <a:gd name="T28" fmla="*/ 3693 w 5760"/>
              <a:gd name="T29" fmla="*/ 750 h 1573"/>
              <a:gd name="T30" fmla="*/ 3936 w 5760"/>
              <a:gd name="T31" fmla="*/ 810 h 1573"/>
              <a:gd name="T32" fmla="*/ 4095 w 5760"/>
              <a:gd name="T33" fmla="*/ 855 h 1573"/>
              <a:gd name="T34" fmla="*/ 4281 w 5760"/>
              <a:gd name="T35" fmla="*/ 909 h 1573"/>
              <a:gd name="T36" fmla="*/ 4503 w 5760"/>
              <a:gd name="T37" fmla="*/ 981 h 1573"/>
              <a:gd name="T38" fmla="*/ 4704 w 5760"/>
              <a:gd name="T39" fmla="*/ 1053 h 1573"/>
              <a:gd name="T40" fmla="*/ 4911 w 5760"/>
              <a:gd name="T41" fmla="*/ 1131 h 1573"/>
              <a:gd name="T42" fmla="*/ 5073 w 5760"/>
              <a:gd name="T43" fmla="*/ 1197 h 1573"/>
              <a:gd name="T44" fmla="*/ 5256 w 5760"/>
              <a:gd name="T45" fmla="*/ 1281 h 1573"/>
              <a:gd name="T46" fmla="*/ 5475 w 5760"/>
              <a:gd name="T47" fmla="*/ 1401 h 1573"/>
              <a:gd name="T48" fmla="*/ 5628 w 5760"/>
              <a:gd name="T49" fmla="*/ 1482 h 1573"/>
              <a:gd name="T50" fmla="*/ 5759 w 5760"/>
              <a:gd name="T51" fmla="*/ 1572 h 1573"/>
              <a:gd name="T52" fmla="*/ 5759 w 5760"/>
              <a:gd name="T53" fmla="*/ 633 h 1573"/>
              <a:gd name="T54" fmla="*/ 5493 w 5760"/>
              <a:gd name="T55" fmla="*/ 570 h 1573"/>
              <a:gd name="T56" fmla="*/ 5214 w 5760"/>
              <a:gd name="T57" fmla="*/ 501 h 1573"/>
              <a:gd name="T58" fmla="*/ 4950 w 5760"/>
              <a:gd name="T59" fmla="*/ 444 h 1573"/>
              <a:gd name="T60" fmla="*/ 4701 w 5760"/>
              <a:gd name="T61" fmla="*/ 396 h 1573"/>
              <a:gd name="T62" fmla="*/ 4425 w 5760"/>
              <a:gd name="T63" fmla="*/ 348 h 1573"/>
              <a:gd name="T64" fmla="*/ 4110 w 5760"/>
              <a:gd name="T65" fmla="*/ 294 h 1573"/>
              <a:gd name="T66" fmla="*/ 3813 w 5760"/>
              <a:gd name="T67" fmla="*/ 252 h 1573"/>
              <a:gd name="T68" fmla="*/ 3549 w 5760"/>
              <a:gd name="T69" fmla="*/ 213 h 1573"/>
              <a:gd name="T70" fmla="*/ 3261 w 5760"/>
              <a:gd name="T71" fmla="*/ 183 h 1573"/>
              <a:gd name="T72" fmla="*/ 3015 w 5760"/>
              <a:gd name="T73" fmla="*/ 153 h 1573"/>
              <a:gd name="T74" fmla="*/ 2757 w 5760"/>
              <a:gd name="T75" fmla="*/ 129 h 1573"/>
              <a:gd name="T76" fmla="*/ 2520 w 5760"/>
              <a:gd name="T77" fmla="*/ 105 h 1573"/>
              <a:gd name="T78" fmla="*/ 2301 w 5760"/>
              <a:gd name="T79" fmla="*/ 87 h 1573"/>
              <a:gd name="T80" fmla="*/ 2013 w 5760"/>
              <a:gd name="T81" fmla="*/ 66 h 1573"/>
              <a:gd name="T82" fmla="*/ 1731 w 5760"/>
              <a:gd name="T83" fmla="*/ 48 h 1573"/>
              <a:gd name="T84" fmla="*/ 1524 w 5760"/>
              <a:gd name="T85" fmla="*/ 39 h 1573"/>
              <a:gd name="T86" fmla="*/ 1260 w 5760"/>
              <a:gd name="T87" fmla="*/ 27 h 1573"/>
              <a:gd name="T88" fmla="*/ 966 w 5760"/>
              <a:gd name="T89" fmla="*/ 15 h 1573"/>
              <a:gd name="T90" fmla="*/ 714 w 5760"/>
              <a:gd name="T91" fmla="*/ 12 h 1573"/>
              <a:gd name="T92" fmla="*/ 510 w 5760"/>
              <a:gd name="T93" fmla="*/ 6 h 1573"/>
              <a:gd name="T94" fmla="*/ 243 w 5760"/>
              <a:gd name="T95" fmla="*/ 0 h 1573"/>
              <a:gd name="T96" fmla="*/ 0 w 5760"/>
              <a:gd name="T97" fmla="*/ 0 h 15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760" h="1573">
                <a:moveTo>
                  <a:pt x="0" y="0"/>
                </a:moveTo>
                <a:lnTo>
                  <a:pt x="0" y="351"/>
                </a:lnTo>
                <a:lnTo>
                  <a:pt x="282" y="357"/>
                </a:lnTo>
                <a:lnTo>
                  <a:pt x="627" y="363"/>
                </a:lnTo>
                <a:lnTo>
                  <a:pt x="960" y="375"/>
                </a:lnTo>
                <a:lnTo>
                  <a:pt x="1218" y="393"/>
                </a:lnTo>
                <a:lnTo>
                  <a:pt x="1470" y="411"/>
                </a:lnTo>
                <a:lnTo>
                  <a:pt x="1746" y="435"/>
                </a:lnTo>
                <a:lnTo>
                  <a:pt x="2022" y="462"/>
                </a:lnTo>
                <a:lnTo>
                  <a:pt x="2340" y="504"/>
                </a:lnTo>
                <a:lnTo>
                  <a:pt x="2664" y="549"/>
                </a:lnTo>
                <a:lnTo>
                  <a:pt x="2952" y="597"/>
                </a:lnTo>
                <a:lnTo>
                  <a:pt x="3225" y="648"/>
                </a:lnTo>
                <a:lnTo>
                  <a:pt x="3513" y="708"/>
                </a:lnTo>
                <a:lnTo>
                  <a:pt x="3693" y="750"/>
                </a:lnTo>
                <a:lnTo>
                  <a:pt x="3936" y="810"/>
                </a:lnTo>
                <a:lnTo>
                  <a:pt x="4095" y="855"/>
                </a:lnTo>
                <a:lnTo>
                  <a:pt x="4281" y="909"/>
                </a:lnTo>
                <a:lnTo>
                  <a:pt x="4503" y="981"/>
                </a:lnTo>
                <a:lnTo>
                  <a:pt x="4704" y="1053"/>
                </a:lnTo>
                <a:lnTo>
                  <a:pt x="4911" y="1131"/>
                </a:lnTo>
                <a:lnTo>
                  <a:pt x="5073" y="1197"/>
                </a:lnTo>
                <a:lnTo>
                  <a:pt x="5256" y="1281"/>
                </a:lnTo>
                <a:lnTo>
                  <a:pt x="5475" y="1401"/>
                </a:lnTo>
                <a:lnTo>
                  <a:pt x="5628" y="1482"/>
                </a:lnTo>
                <a:lnTo>
                  <a:pt x="5759" y="1572"/>
                </a:lnTo>
                <a:lnTo>
                  <a:pt x="5759" y="633"/>
                </a:lnTo>
                <a:lnTo>
                  <a:pt x="5493" y="570"/>
                </a:lnTo>
                <a:lnTo>
                  <a:pt x="5214" y="501"/>
                </a:lnTo>
                <a:lnTo>
                  <a:pt x="4950" y="444"/>
                </a:lnTo>
                <a:lnTo>
                  <a:pt x="4701" y="396"/>
                </a:lnTo>
                <a:lnTo>
                  <a:pt x="4425" y="348"/>
                </a:lnTo>
                <a:lnTo>
                  <a:pt x="4110" y="294"/>
                </a:lnTo>
                <a:lnTo>
                  <a:pt x="3813" y="252"/>
                </a:lnTo>
                <a:lnTo>
                  <a:pt x="3549" y="213"/>
                </a:lnTo>
                <a:lnTo>
                  <a:pt x="3261" y="183"/>
                </a:lnTo>
                <a:lnTo>
                  <a:pt x="3015" y="153"/>
                </a:lnTo>
                <a:lnTo>
                  <a:pt x="2757" y="129"/>
                </a:lnTo>
                <a:lnTo>
                  <a:pt x="2520" y="105"/>
                </a:lnTo>
                <a:lnTo>
                  <a:pt x="2301" y="87"/>
                </a:lnTo>
                <a:lnTo>
                  <a:pt x="2013" y="66"/>
                </a:lnTo>
                <a:lnTo>
                  <a:pt x="1731" y="48"/>
                </a:lnTo>
                <a:lnTo>
                  <a:pt x="1524" y="39"/>
                </a:lnTo>
                <a:lnTo>
                  <a:pt x="1260" y="27"/>
                </a:lnTo>
                <a:lnTo>
                  <a:pt x="966" y="15"/>
                </a:lnTo>
                <a:lnTo>
                  <a:pt x="714" y="12"/>
                </a:lnTo>
                <a:lnTo>
                  <a:pt x="510" y="6"/>
                </a:lnTo>
                <a:lnTo>
                  <a:pt x="243" y="0"/>
                </a:lnTo>
                <a:lnTo>
                  <a:pt x="0" y="0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415" name="Freeform 7"/>
          <p:cNvSpPr>
            <a:spLocks/>
          </p:cNvSpPr>
          <p:nvPr/>
        </p:nvSpPr>
        <p:spPr bwMode="white">
          <a:xfrm>
            <a:off x="0" y="1793875"/>
            <a:ext cx="9144000" cy="1539875"/>
          </a:xfrm>
          <a:custGeom>
            <a:avLst/>
            <a:gdLst>
              <a:gd name="T0" fmla="*/ 0 w 5760"/>
              <a:gd name="T1" fmla="*/ 0 h 970"/>
              <a:gd name="T2" fmla="*/ 0 w 5760"/>
              <a:gd name="T3" fmla="*/ 339 h 970"/>
              <a:gd name="T4" fmla="*/ 318 w 5760"/>
              <a:gd name="T5" fmla="*/ 342 h 970"/>
              <a:gd name="T6" fmla="*/ 591 w 5760"/>
              <a:gd name="T7" fmla="*/ 348 h 970"/>
              <a:gd name="T8" fmla="*/ 846 w 5760"/>
              <a:gd name="T9" fmla="*/ 354 h 970"/>
              <a:gd name="T10" fmla="*/ 1074 w 5760"/>
              <a:gd name="T11" fmla="*/ 360 h 970"/>
              <a:gd name="T12" fmla="*/ 1314 w 5760"/>
              <a:gd name="T13" fmla="*/ 366 h 970"/>
              <a:gd name="T14" fmla="*/ 1599 w 5760"/>
              <a:gd name="T15" fmla="*/ 381 h 970"/>
              <a:gd name="T16" fmla="*/ 1911 w 5760"/>
              <a:gd name="T17" fmla="*/ 399 h 970"/>
              <a:gd name="T18" fmla="*/ 2241 w 5760"/>
              <a:gd name="T19" fmla="*/ 420 h 970"/>
              <a:gd name="T20" fmla="*/ 2619 w 5760"/>
              <a:gd name="T21" fmla="*/ 453 h 970"/>
              <a:gd name="T22" fmla="*/ 2889 w 5760"/>
              <a:gd name="T23" fmla="*/ 477 h 970"/>
              <a:gd name="T24" fmla="*/ 3177 w 5760"/>
              <a:gd name="T25" fmla="*/ 507 h 970"/>
              <a:gd name="T26" fmla="*/ 3498 w 5760"/>
              <a:gd name="T27" fmla="*/ 543 h 970"/>
              <a:gd name="T28" fmla="*/ 3813 w 5760"/>
              <a:gd name="T29" fmla="*/ 585 h 970"/>
              <a:gd name="T30" fmla="*/ 4044 w 5760"/>
              <a:gd name="T31" fmla="*/ 618 h 970"/>
              <a:gd name="T32" fmla="*/ 4365 w 5760"/>
              <a:gd name="T33" fmla="*/ 669 h 970"/>
              <a:gd name="T34" fmla="*/ 4683 w 5760"/>
              <a:gd name="T35" fmla="*/ 726 h 970"/>
              <a:gd name="T36" fmla="*/ 4980 w 5760"/>
              <a:gd name="T37" fmla="*/ 786 h 970"/>
              <a:gd name="T38" fmla="*/ 5268 w 5760"/>
              <a:gd name="T39" fmla="*/ 846 h 970"/>
              <a:gd name="T40" fmla="*/ 5646 w 5760"/>
              <a:gd name="T41" fmla="*/ 942 h 970"/>
              <a:gd name="T42" fmla="*/ 5759 w 5760"/>
              <a:gd name="T43" fmla="*/ 969 h 970"/>
              <a:gd name="T44" fmla="*/ 5759 w 5760"/>
              <a:gd name="T45" fmla="*/ 0 h 970"/>
              <a:gd name="T46" fmla="*/ 0 w 5760"/>
              <a:gd name="T47" fmla="*/ 0 h 9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5760" h="970">
                <a:moveTo>
                  <a:pt x="0" y="0"/>
                </a:moveTo>
                <a:lnTo>
                  <a:pt x="0" y="339"/>
                </a:lnTo>
                <a:lnTo>
                  <a:pt x="318" y="342"/>
                </a:lnTo>
                <a:lnTo>
                  <a:pt x="591" y="348"/>
                </a:lnTo>
                <a:lnTo>
                  <a:pt x="846" y="354"/>
                </a:lnTo>
                <a:lnTo>
                  <a:pt x="1074" y="360"/>
                </a:lnTo>
                <a:lnTo>
                  <a:pt x="1314" y="366"/>
                </a:lnTo>
                <a:lnTo>
                  <a:pt x="1599" y="381"/>
                </a:lnTo>
                <a:lnTo>
                  <a:pt x="1911" y="399"/>
                </a:lnTo>
                <a:lnTo>
                  <a:pt x="2241" y="420"/>
                </a:lnTo>
                <a:lnTo>
                  <a:pt x="2619" y="453"/>
                </a:lnTo>
                <a:lnTo>
                  <a:pt x="2889" y="477"/>
                </a:lnTo>
                <a:lnTo>
                  <a:pt x="3177" y="507"/>
                </a:lnTo>
                <a:lnTo>
                  <a:pt x="3498" y="543"/>
                </a:lnTo>
                <a:lnTo>
                  <a:pt x="3813" y="585"/>
                </a:lnTo>
                <a:lnTo>
                  <a:pt x="4044" y="618"/>
                </a:lnTo>
                <a:lnTo>
                  <a:pt x="4365" y="669"/>
                </a:lnTo>
                <a:lnTo>
                  <a:pt x="4683" y="726"/>
                </a:lnTo>
                <a:lnTo>
                  <a:pt x="4980" y="786"/>
                </a:lnTo>
                <a:lnTo>
                  <a:pt x="5268" y="846"/>
                </a:lnTo>
                <a:lnTo>
                  <a:pt x="5646" y="942"/>
                </a:lnTo>
                <a:lnTo>
                  <a:pt x="5759" y="969"/>
                </a:lnTo>
                <a:lnTo>
                  <a:pt x="5759" y="0"/>
                </a:lnTo>
                <a:lnTo>
                  <a:pt x="0" y="0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416" name="Freeform 8"/>
          <p:cNvSpPr>
            <a:spLocks/>
          </p:cNvSpPr>
          <p:nvPr/>
        </p:nvSpPr>
        <p:spPr bwMode="white">
          <a:xfrm>
            <a:off x="0" y="-20638"/>
            <a:ext cx="9144000" cy="1682751"/>
          </a:xfrm>
          <a:custGeom>
            <a:avLst/>
            <a:gdLst>
              <a:gd name="T0" fmla="*/ 0 w 5760"/>
              <a:gd name="T1" fmla="*/ 753 h 1060"/>
              <a:gd name="T2" fmla="*/ 0 w 5760"/>
              <a:gd name="T3" fmla="*/ 1059 h 1060"/>
              <a:gd name="T4" fmla="*/ 5759 w 5760"/>
              <a:gd name="T5" fmla="*/ 1059 h 1060"/>
              <a:gd name="T6" fmla="*/ 5759 w 5760"/>
              <a:gd name="T7" fmla="*/ 0 h 1060"/>
              <a:gd name="T8" fmla="*/ 5430 w 5760"/>
              <a:gd name="T9" fmla="*/ 0 h 1060"/>
              <a:gd name="T10" fmla="*/ 5298 w 5760"/>
              <a:gd name="T11" fmla="*/ 84 h 1060"/>
              <a:gd name="T12" fmla="*/ 5136 w 5760"/>
              <a:gd name="T13" fmla="*/ 159 h 1060"/>
              <a:gd name="T14" fmla="*/ 4968 w 5760"/>
              <a:gd name="T15" fmla="*/ 222 h 1060"/>
              <a:gd name="T16" fmla="*/ 4812 w 5760"/>
              <a:gd name="T17" fmla="*/ 267 h 1060"/>
              <a:gd name="T18" fmla="*/ 4626 w 5760"/>
              <a:gd name="T19" fmla="*/ 324 h 1060"/>
              <a:gd name="T20" fmla="*/ 4440 w 5760"/>
              <a:gd name="T21" fmla="*/ 366 h 1060"/>
              <a:gd name="T22" fmla="*/ 4230 w 5760"/>
              <a:gd name="T23" fmla="*/ 414 h 1060"/>
              <a:gd name="T24" fmla="*/ 3939 w 5760"/>
              <a:gd name="T25" fmla="*/ 468 h 1060"/>
              <a:gd name="T26" fmla="*/ 3711 w 5760"/>
              <a:gd name="T27" fmla="*/ 504 h 1060"/>
              <a:gd name="T28" fmla="*/ 3441 w 5760"/>
              <a:gd name="T29" fmla="*/ 543 h 1060"/>
              <a:gd name="T30" fmla="*/ 3189 w 5760"/>
              <a:gd name="T31" fmla="*/ 579 h 1060"/>
              <a:gd name="T32" fmla="*/ 2925 w 5760"/>
              <a:gd name="T33" fmla="*/ 606 h 1060"/>
              <a:gd name="T34" fmla="*/ 2679 w 5760"/>
              <a:gd name="T35" fmla="*/ 633 h 1060"/>
              <a:gd name="T36" fmla="*/ 2418 w 5760"/>
              <a:gd name="T37" fmla="*/ 654 h 1060"/>
              <a:gd name="T38" fmla="*/ 2142 w 5760"/>
              <a:gd name="T39" fmla="*/ 675 h 1060"/>
              <a:gd name="T40" fmla="*/ 1896 w 5760"/>
              <a:gd name="T41" fmla="*/ 693 h 1060"/>
              <a:gd name="T42" fmla="*/ 1647 w 5760"/>
              <a:gd name="T43" fmla="*/ 708 h 1060"/>
              <a:gd name="T44" fmla="*/ 1404 w 5760"/>
              <a:gd name="T45" fmla="*/ 720 h 1060"/>
              <a:gd name="T46" fmla="*/ 1170 w 5760"/>
              <a:gd name="T47" fmla="*/ 732 h 1060"/>
              <a:gd name="T48" fmla="*/ 906 w 5760"/>
              <a:gd name="T49" fmla="*/ 738 h 1060"/>
              <a:gd name="T50" fmla="*/ 534 w 5760"/>
              <a:gd name="T51" fmla="*/ 747 h 1060"/>
              <a:gd name="T52" fmla="*/ 201 w 5760"/>
              <a:gd name="T53" fmla="*/ 753 h 1060"/>
              <a:gd name="T54" fmla="*/ 0 w 5760"/>
              <a:gd name="T55" fmla="*/ 753 h 10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5760" h="1060">
                <a:moveTo>
                  <a:pt x="0" y="753"/>
                </a:moveTo>
                <a:lnTo>
                  <a:pt x="0" y="1059"/>
                </a:lnTo>
                <a:lnTo>
                  <a:pt x="5759" y="1059"/>
                </a:lnTo>
                <a:lnTo>
                  <a:pt x="5759" y="0"/>
                </a:lnTo>
                <a:lnTo>
                  <a:pt x="5430" y="0"/>
                </a:lnTo>
                <a:lnTo>
                  <a:pt x="5298" y="84"/>
                </a:lnTo>
                <a:lnTo>
                  <a:pt x="5136" y="159"/>
                </a:lnTo>
                <a:lnTo>
                  <a:pt x="4968" y="222"/>
                </a:lnTo>
                <a:lnTo>
                  <a:pt x="4812" y="267"/>
                </a:lnTo>
                <a:lnTo>
                  <a:pt x="4626" y="324"/>
                </a:lnTo>
                <a:lnTo>
                  <a:pt x="4440" y="366"/>
                </a:lnTo>
                <a:lnTo>
                  <a:pt x="4230" y="414"/>
                </a:lnTo>
                <a:lnTo>
                  <a:pt x="3939" y="468"/>
                </a:lnTo>
                <a:lnTo>
                  <a:pt x="3711" y="504"/>
                </a:lnTo>
                <a:lnTo>
                  <a:pt x="3441" y="543"/>
                </a:lnTo>
                <a:lnTo>
                  <a:pt x="3189" y="579"/>
                </a:lnTo>
                <a:lnTo>
                  <a:pt x="2925" y="606"/>
                </a:lnTo>
                <a:lnTo>
                  <a:pt x="2679" y="633"/>
                </a:lnTo>
                <a:lnTo>
                  <a:pt x="2418" y="654"/>
                </a:lnTo>
                <a:lnTo>
                  <a:pt x="2142" y="675"/>
                </a:lnTo>
                <a:lnTo>
                  <a:pt x="1896" y="693"/>
                </a:lnTo>
                <a:lnTo>
                  <a:pt x="1647" y="708"/>
                </a:lnTo>
                <a:lnTo>
                  <a:pt x="1404" y="720"/>
                </a:lnTo>
                <a:lnTo>
                  <a:pt x="1170" y="732"/>
                </a:lnTo>
                <a:lnTo>
                  <a:pt x="906" y="738"/>
                </a:lnTo>
                <a:lnTo>
                  <a:pt x="534" y="747"/>
                </a:lnTo>
                <a:lnTo>
                  <a:pt x="201" y="753"/>
                </a:lnTo>
                <a:lnTo>
                  <a:pt x="0" y="753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417" name="Freeform 9"/>
          <p:cNvSpPr>
            <a:spLocks/>
          </p:cNvSpPr>
          <p:nvPr/>
        </p:nvSpPr>
        <p:spPr bwMode="white">
          <a:xfrm>
            <a:off x="0" y="-20638"/>
            <a:ext cx="8388350" cy="1068388"/>
          </a:xfrm>
          <a:custGeom>
            <a:avLst/>
            <a:gdLst>
              <a:gd name="T0" fmla="*/ 0 w 5284"/>
              <a:gd name="T1" fmla="*/ 366 h 673"/>
              <a:gd name="T2" fmla="*/ 0 w 5284"/>
              <a:gd name="T3" fmla="*/ 672 h 673"/>
              <a:gd name="T4" fmla="*/ 303 w 5284"/>
              <a:gd name="T5" fmla="*/ 672 h 673"/>
              <a:gd name="T6" fmla="*/ 723 w 5284"/>
              <a:gd name="T7" fmla="*/ 663 h 673"/>
              <a:gd name="T8" fmla="*/ 1020 w 5284"/>
              <a:gd name="T9" fmla="*/ 654 h 673"/>
              <a:gd name="T10" fmla="*/ 1302 w 5284"/>
              <a:gd name="T11" fmla="*/ 642 h 673"/>
              <a:gd name="T12" fmla="*/ 1554 w 5284"/>
              <a:gd name="T13" fmla="*/ 630 h 673"/>
              <a:gd name="T14" fmla="*/ 1779 w 5284"/>
              <a:gd name="T15" fmla="*/ 615 h 673"/>
              <a:gd name="T16" fmla="*/ 1962 w 5284"/>
              <a:gd name="T17" fmla="*/ 606 h 673"/>
              <a:gd name="T18" fmla="*/ 2193 w 5284"/>
              <a:gd name="T19" fmla="*/ 588 h 673"/>
              <a:gd name="T20" fmla="*/ 2448 w 5284"/>
              <a:gd name="T21" fmla="*/ 570 h 673"/>
              <a:gd name="T22" fmla="*/ 2700 w 5284"/>
              <a:gd name="T23" fmla="*/ 546 h 673"/>
              <a:gd name="T24" fmla="*/ 2904 w 5284"/>
              <a:gd name="T25" fmla="*/ 528 h 673"/>
              <a:gd name="T26" fmla="*/ 3138 w 5284"/>
              <a:gd name="T27" fmla="*/ 498 h 673"/>
              <a:gd name="T28" fmla="*/ 3324 w 5284"/>
              <a:gd name="T29" fmla="*/ 474 h 673"/>
              <a:gd name="T30" fmla="*/ 3534 w 5284"/>
              <a:gd name="T31" fmla="*/ 447 h 673"/>
              <a:gd name="T32" fmla="*/ 3735 w 5284"/>
              <a:gd name="T33" fmla="*/ 420 h 673"/>
              <a:gd name="T34" fmla="*/ 3933 w 5284"/>
              <a:gd name="T35" fmla="*/ 384 h 673"/>
              <a:gd name="T36" fmla="*/ 4116 w 5284"/>
              <a:gd name="T37" fmla="*/ 351 h 673"/>
              <a:gd name="T38" fmla="*/ 4266 w 5284"/>
              <a:gd name="T39" fmla="*/ 318 h 673"/>
              <a:gd name="T40" fmla="*/ 4446 w 5284"/>
              <a:gd name="T41" fmla="*/ 279 h 673"/>
              <a:gd name="T42" fmla="*/ 4620 w 5284"/>
              <a:gd name="T43" fmla="*/ 237 h 673"/>
              <a:gd name="T44" fmla="*/ 4779 w 5284"/>
              <a:gd name="T45" fmla="*/ 192 h 673"/>
              <a:gd name="T46" fmla="*/ 4920 w 5284"/>
              <a:gd name="T47" fmla="*/ 147 h 673"/>
              <a:gd name="T48" fmla="*/ 5085 w 5284"/>
              <a:gd name="T49" fmla="*/ 90 h 673"/>
              <a:gd name="T50" fmla="*/ 5193 w 5284"/>
              <a:gd name="T51" fmla="*/ 42 h 673"/>
              <a:gd name="T52" fmla="*/ 5283 w 5284"/>
              <a:gd name="T53" fmla="*/ 0 h 673"/>
              <a:gd name="T54" fmla="*/ 3201 w 5284"/>
              <a:gd name="T55" fmla="*/ 0 h 673"/>
              <a:gd name="T56" fmla="*/ 2982 w 5284"/>
              <a:gd name="T57" fmla="*/ 57 h 673"/>
              <a:gd name="T58" fmla="*/ 2775 w 5284"/>
              <a:gd name="T59" fmla="*/ 108 h 673"/>
              <a:gd name="T60" fmla="*/ 2562 w 5284"/>
              <a:gd name="T61" fmla="*/ 150 h 673"/>
              <a:gd name="T62" fmla="*/ 2397 w 5284"/>
              <a:gd name="T63" fmla="*/ 183 h 673"/>
              <a:gd name="T64" fmla="*/ 2205 w 5284"/>
              <a:gd name="T65" fmla="*/ 213 h 673"/>
              <a:gd name="T66" fmla="*/ 2001 w 5284"/>
              <a:gd name="T67" fmla="*/ 243 h 673"/>
              <a:gd name="T68" fmla="*/ 1776 w 5284"/>
              <a:gd name="T69" fmla="*/ 273 h 673"/>
              <a:gd name="T70" fmla="*/ 1536 w 5284"/>
              <a:gd name="T71" fmla="*/ 297 h 673"/>
              <a:gd name="T72" fmla="*/ 1344 w 5284"/>
              <a:gd name="T73" fmla="*/ 312 h 673"/>
              <a:gd name="T74" fmla="*/ 1134 w 5284"/>
              <a:gd name="T75" fmla="*/ 330 h 673"/>
              <a:gd name="T76" fmla="*/ 921 w 5284"/>
              <a:gd name="T77" fmla="*/ 342 h 673"/>
              <a:gd name="T78" fmla="*/ 696 w 5284"/>
              <a:gd name="T79" fmla="*/ 354 h 673"/>
              <a:gd name="T80" fmla="*/ 501 w 5284"/>
              <a:gd name="T81" fmla="*/ 360 h 673"/>
              <a:gd name="T82" fmla="*/ 279 w 5284"/>
              <a:gd name="T83" fmla="*/ 366 h 673"/>
              <a:gd name="T84" fmla="*/ 99 w 5284"/>
              <a:gd name="T85" fmla="*/ 369 h 673"/>
              <a:gd name="T86" fmla="*/ 0 w 5284"/>
              <a:gd name="T87" fmla="*/ 366 h 6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284" h="673">
                <a:moveTo>
                  <a:pt x="0" y="366"/>
                </a:moveTo>
                <a:lnTo>
                  <a:pt x="0" y="672"/>
                </a:lnTo>
                <a:lnTo>
                  <a:pt x="303" y="672"/>
                </a:lnTo>
                <a:lnTo>
                  <a:pt x="723" y="663"/>
                </a:lnTo>
                <a:lnTo>
                  <a:pt x="1020" y="654"/>
                </a:lnTo>
                <a:lnTo>
                  <a:pt x="1302" y="642"/>
                </a:lnTo>
                <a:lnTo>
                  <a:pt x="1554" y="630"/>
                </a:lnTo>
                <a:lnTo>
                  <a:pt x="1779" y="615"/>
                </a:lnTo>
                <a:lnTo>
                  <a:pt x="1962" y="606"/>
                </a:lnTo>
                <a:lnTo>
                  <a:pt x="2193" y="588"/>
                </a:lnTo>
                <a:lnTo>
                  <a:pt x="2448" y="570"/>
                </a:lnTo>
                <a:lnTo>
                  <a:pt x="2700" y="546"/>
                </a:lnTo>
                <a:lnTo>
                  <a:pt x="2904" y="528"/>
                </a:lnTo>
                <a:lnTo>
                  <a:pt x="3138" y="498"/>
                </a:lnTo>
                <a:lnTo>
                  <a:pt x="3324" y="474"/>
                </a:lnTo>
                <a:lnTo>
                  <a:pt x="3534" y="447"/>
                </a:lnTo>
                <a:lnTo>
                  <a:pt x="3735" y="420"/>
                </a:lnTo>
                <a:lnTo>
                  <a:pt x="3933" y="384"/>
                </a:lnTo>
                <a:lnTo>
                  <a:pt x="4116" y="351"/>
                </a:lnTo>
                <a:lnTo>
                  <a:pt x="4266" y="318"/>
                </a:lnTo>
                <a:lnTo>
                  <a:pt x="4446" y="279"/>
                </a:lnTo>
                <a:lnTo>
                  <a:pt x="4620" y="237"/>
                </a:lnTo>
                <a:lnTo>
                  <a:pt x="4779" y="192"/>
                </a:lnTo>
                <a:lnTo>
                  <a:pt x="4920" y="147"/>
                </a:lnTo>
                <a:lnTo>
                  <a:pt x="5085" y="90"/>
                </a:lnTo>
                <a:lnTo>
                  <a:pt x="5193" y="42"/>
                </a:lnTo>
                <a:lnTo>
                  <a:pt x="5283" y="0"/>
                </a:lnTo>
                <a:lnTo>
                  <a:pt x="3201" y="0"/>
                </a:lnTo>
                <a:lnTo>
                  <a:pt x="2982" y="57"/>
                </a:lnTo>
                <a:lnTo>
                  <a:pt x="2775" y="108"/>
                </a:lnTo>
                <a:lnTo>
                  <a:pt x="2562" y="150"/>
                </a:lnTo>
                <a:lnTo>
                  <a:pt x="2397" y="183"/>
                </a:lnTo>
                <a:lnTo>
                  <a:pt x="2205" y="213"/>
                </a:lnTo>
                <a:lnTo>
                  <a:pt x="2001" y="243"/>
                </a:lnTo>
                <a:lnTo>
                  <a:pt x="1776" y="273"/>
                </a:lnTo>
                <a:lnTo>
                  <a:pt x="1536" y="297"/>
                </a:lnTo>
                <a:lnTo>
                  <a:pt x="1344" y="312"/>
                </a:lnTo>
                <a:lnTo>
                  <a:pt x="1134" y="330"/>
                </a:lnTo>
                <a:lnTo>
                  <a:pt x="921" y="342"/>
                </a:lnTo>
                <a:lnTo>
                  <a:pt x="696" y="354"/>
                </a:lnTo>
                <a:lnTo>
                  <a:pt x="501" y="360"/>
                </a:lnTo>
                <a:lnTo>
                  <a:pt x="279" y="366"/>
                </a:lnTo>
                <a:lnTo>
                  <a:pt x="99" y="369"/>
                </a:lnTo>
                <a:lnTo>
                  <a:pt x="0" y="366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 cmpd="sng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418" name="Freeform 10"/>
          <p:cNvSpPr>
            <a:spLocks/>
          </p:cNvSpPr>
          <p:nvPr/>
        </p:nvSpPr>
        <p:spPr bwMode="white">
          <a:xfrm>
            <a:off x="0" y="-20638"/>
            <a:ext cx="4578350" cy="454026"/>
          </a:xfrm>
          <a:custGeom>
            <a:avLst/>
            <a:gdLst>
              <a:gd name="T0" fmla="*/ 0 w 2884"/>
              <a:gd name="T1" fmla="*/ 0 h 286"/>
              <a:gd name="T2" fmla="*/ 0 w 2884"/>
              <a:gd name="T3" fmla="*/ 285 h 286"/>
              <a:gd name="T4" fmla="*/ 192 w 2884"/>
              <a:gd name="T5" fmla="*/ 285 h 286"/>
              <a:gd name="T6" fmla="*/ 384 w 2884"/>
              <a:gd name="T7" fmla="*/ 282 h 286"/>
              <a:gd name="T8" fmla="*/ 579 w 2884"/>
              <a:gd name="T9" fmla="*/ 276 h 286"/>
              <a:gd name="T10" fmla="*/ 789 w 2884"/>
              <a:gd name="T11" fmla="*/ 267 h 286"/>
              <a:gd name="T12" fmla="*/ 999 w 2884"/>
              <a:gd name="T13" fmla="*/ 258 h 286"/>
              <a:gd name="T14" fmla="*/ 1161 w 2884"/>
              <a:gd name="T15" fmla="*/ 246 h 286"/>
              <a:gd name="T16" fmla="*/ 1302 w 2884"/>
              <a:gd name="T17" fmla="*/ 234 h 286"/>
              <a:gd name="T18" fmla="*/ 1458 w 2884"/>
              <a:gd name="T19" fmla="*/ 222 h 286"/>
              <a:gd name="T20" fmla="*/ 1665 w 2884"/>
              <a:gd name="T21" fmla="*/ 201 h 286"/>
              <a:gd name="T22" fmla="*/ 1992 w 2884"/>
              <a:gd name="T23" fmla="*/ 159 h 286"/>
              <a:gd name="T24" fmla="*/ 2301 w 2884"/>
              <a:gd name="T25" fmla="*/ 117 h 286"/>
              <a:gd name="T26" fmla="*/ 2604 w 2884"/>
              <a:gd name="T27" fmla="*/ 60 h 286"/>
              <a:gd name="T28" fmla="*/ 2883 w 2884"/>
              <a:gd name="T29" fmla="*/ 0 h 286"/>
              <a:gd name="T30" fmla="*/ 0 w 2884"/>
              <a:gd name="T31" fmla="*/ 0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884" h="286">
                <a:moveTo>
                  <a:pt x="0" y="0"/>
                </a:moveTo>
                <a:lnTo>
                  <a:pt x="0" y="285"/>
                </a:lnTo>
                <a:lnTo>
                  <a:pt x="192" y="285"/>
                </a:lnTo>
                <a:lnTo>
                  <a:pt x="384" y="282"/>
                </a:lnTo>
                <a:lnTo>
                  <a:pt x="579" y="276"/>
                </a:lnTo>
                <a:lnTo>
                  <a:pt x="789" y="267"/>
                </a:lnTo>
                <a:lnTo>
                  <a:pt x="999" y="258"/>
                </a:lnTo>
                <a:lnTo>
                  <a:pt x="1161" y="246"/>
                </a:lnTo>
                <a:lnTo>
                  <a:pt x="1302" y="234"/>
                </a:lnTo>
                <a:lnTo>
                  <a:pt x="1458" y="222"/>
                </a:lnTo>
                <a:lnTo>
                  <a:pt x="1665" y="201"/>
                </a:lnTo>
                <a:lnTo>
                  <a:pt x="1992" y="159"/>
                </a:lnTo>
                <a:lnTo>
                  <a:pt x="2301" y="117"/>
                </a:lnTo>
                <a:lnTo>
                  <a:pt x="2604" y="60"/>
                </a:lnTo>
                <a:lnTo>
                  <a:pt x="2883" y="0"/>
                </a:lnTo>
                <a:lnTo>
                  <a:pt x="0" y="0"/>
                </a:lnTo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419" name="Rectangle 1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742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7421" name="Rectangle 13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7422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7423" name="Rectangle 1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39D0C9D-BD2B-144B-9992-A5E43A7DB6EF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4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4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5"/>
                                            </p:cond>
                                          </p:stCondLst>
                                        </p:cTn>
                                        <p:tgtEl>
                                          <p:spTgt spid="174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0" grpId="0" animBg="1"/>
    </p:bld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ea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ea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ea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ea typeface="ＭＳ Ｐゴシック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ea typeface="ＭＳ Ｐゴシック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ea typeface="ＭＳ Ｐゴシック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ea typeface="ＭＳ Ｐゴシック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ea typeface="ＭＳ Ｐゴシック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5400" b="1"/>
              <a:t>Control Charts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3600"/>
              <a:t>A JIT on-line process tool</a:t>
            </a:r>
          </a:p>
          <a:p>
            <a:r>
              <a:rPr lang="en-US" sz="3600"/>
              <a:t>Detects assignable causes</a:t>
            </a:r>
          </a:p>
          <a:p>
            <a:r>
              <a:rPr lang="en-US" sz="3600"/>
              <a:t>Shows </a:t>
            </a:r>
            <a:r>
              <a:rPr lang="ja-JP" altLang="en-US" sz="3600">
                <a:latin typeface="Arial"/>
              </a:rPr>
              <a:t>“</a:t>
            </a:r>
            <a:r>
              <a:rPr lang="en-US" sz="3600"/>
              <a:t>inherent</a:t>
            </a:r>
            <a:r>
              <a:rPr lang="ja-JP" altLang="en-US" sz="3600">
                <a:latin typeface="Arial"/>
              </a:rPr>
              <a:t>”</a:t>
            </a:r>
            <a:r>
              <a:rPr lang="en-US" sz="3600"/>
              <a:t> variation of the process</a:t>
            </a:r>
          </a:p>
          <a:p>
            <a:r>
              <a:rPr lang="en-US" sz="3600"/>
              <a:t>Looks @ </a:t>
            </a:r>
            <a:r>
              <a:rPr lang="ja-JP" altLang="en-US" sz="3600">
                <a:latin typeface="Arial"/>
              </a:rPr>
              <a:t>“</a:t>
            </a:r>
            <a:r>
              <a:rPr lang="en-US" sz="3600"/>
              <a:t>controllable</a:t>
            </a:r>
            <a:r>
              <a:rPr lang="ja-JP" altLang="en-US" sz="3600">
                <a:latin typeface="Arial"/>
              </a:rPr>
              <a:t>”</a:t>
            </a:r>
            <a:r>
              <a:rPr lang="en-US" sz="3600"/>
              <a:t> parameters</a:t>
            </a:r>
          </a:p>
          <a:p>
            <a:r>
              <a:rPr lang="en-US" sz="3600"/>
              <a:t>Shows the capability of the process</a:t>
            </a:r>
          </a:p>
          <a:p>
            <a:endParaRPr lang="en-US" sz="36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0038"/>
            <a:ext cx="7772400" cy="1143000"/>
          </a:xfrm>
        </p:spPr>
        <p:txBody>
          <a:bodyPr/>
          <a:lstStyle/>
          <a:p>
            <a:r>
              <a:rPr lang="en-US" sz="5400" b="1"/>
              <a:t>Western Electric Rules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27088" y="1690688"/>
            <a:ext cx="7707312" cy="1066800"/>
          </a:xfrm>
        </p:spPr>
        <p:txBody>
          <a:bodyPr/>
          <a:lstStyle/>
          <a:p>
            <a:pPr>
              <a:buFont typeface="Monotype Sorts" charset="0"/>
              <a:buNone/>
            </a:pPr>
            <a:r>
              <a:rPr lang="en-US"/>
              <a:t>Rule 6:  (Trends)</a:t>
            </a:r>
          </a:p>
          <a:p>
            <a:pPr>
              <a:buFont typeface="Monotype Sorts" charset="0"/>
              <a:buNone/>
            </a:pPr>
            <a:r>
              <a:rPr lang="en-US"/>
              <a:t>7 consecutive points increasing or decreasing.</a:t>
            </a:r>
          </a:p>
          <a:p>
            <a:pPr>
              <a:buFont typeface="Monotype Sorts" charset="0"/>
              <a:buNone/>
            </a:pPr>
            <a:endParaRPr lang="en-US"/>
          </a:p>
        </p:txBody>
      </p:sp>
      <p:sp>
        <p:nvSpPr>
          <p:cNvPr id="21508" name="Rectangle 4"/>
          <p:cNvSpPr>
            <a:spLocks noChangeArrowheads="1"/>
          </p:cNvSpPr>
          <p:nvPr/>
        </p:nvSpPr>
        <p:spPr bwMode="auto">
          <a:xfrm>
            <a:off x="1828800" y="47529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09" name="Rectangle 5"/>
          <p:cNvSpPr>
            <a:spLocks noChangeArrowheads="1"/>
          </p:cNvSpPr>
          <p:nvPr/>
        </p:nvSpPr>
        <p:spPr bwMode="auto">
          <a:xfrm>
            <a:off x="1828800" y="40671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0" name="Rectangle 6"/>
          <p:cNvSpPr>
            <a:spLocks noChangeArrowheads="1"/>
          </p:cNvSpPr>
          <p:nvPr/>
        </p:nvSpPr>
        <p:spPr bwMode="auto">
          <a:xfrm>
            <a:off x="1828800" y="5438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1" name="Rectangle 7"/>
          <p:cNvSpPr>
            <a:spLocks noChangeArrowheads="1"/>
          </p:cNvSpPr>
          <p:nvPr/>
        </p:nvSpPr>
        <p:spPr bwMode="auto">
          <a:xfrm>
            <a:off x="1828800" y="3533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2" name="Line 8"/>
          <p:cNvSpPr>
            <a:spLocks noChangeShapeType="1"/>
          </p:cNvSpPr>
          <p:nvPr/>
        </p:nvSpPr>
        <p:spPr bwMode="auto">
          <a:xfrm>
            <a:off x="1828800" y="3381375"/>
            <a:ext cx="0" cy="281940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3" name="Line 9"/>
          <p:cNvSpPr>
            <a:spLocks noChangeShapeType="1"/>
          </p:cNvSpPr>
          <p:nvPr/>
        </p:nvSpPr>
        <p:spPr bwMode="auto">
          <a:xfrm>
            <a:off x="1828800" y="4752975"/>
            <a:ext cx="5100638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4" name="Line 10"/>
          <p:cNvSpPr>
            <a:spLocks noChangeShapeType="1"/>
          </p:cNvSpPr>
          <p:nvPr/>
        </p:nvSpPr>
        <p:spPr bwMode="auto">
          <a:xfrm>
            <a:off x="1828800" y="36861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5" name="Line 11"/>
          <p:cNvSpPr>
            <a:spLocks noChangeShapeType="1"/>
          </p:cNvSpPr>
          <p:nvPr/>
        </p:nvSpPr>
        <p:spPr bwMode="auto">
          <a:xfrm>
            <a:off x="1828800" y="5743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6" name="Text Box 12"/>
          <p:cNvSpPr txBox="1">
            <a:spLocks noChangeArrowheads="1"/>
          </p:cNvSpPr>
          <p:nvPr/>
        </p:nvSpPr>
        <p:spPr bwMode="auto">
          <a:xfrm>
            <a:off x="7070725" y="3449638"/>
            <a:ext cx="8112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UCL</a:t>
            </a:r>
          </a:p>
        </p:txBody>
      </p:sp>
      <p:sp>
        <p:nvSpPr>
          <p:cNvPr id="21517" name="Text Box 13"/>
          <p:cNvSpPr txBox="1">
            <a:spLocks noChangeArrowheads="1"/>
          </p:cNvSpPr>
          <p:nvPr/>
        </p:nvSpPr>
        <p:spPr bwMode="auto">
          <a:xfrm>
            <a:off x="7086600" y="5576888"/>
            <a:ext cx="7762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LCL</a:t>
            </a:r>
          </a:p>
        </p:txBody>
      </p:sp>
      <p:sp>
        <p:nvSpPr>
          <p:cNvPr id="21518" name="Text Box 14"/>
          <p:cNvSpPr txBox="1">
            <a:spLocks noChangeArrowheads="1"/>
          </p:cNvSpPr>
          <p:nvPr/>
        </p:nvSpPr>
        <p:spPr bwMode="auto">
          <a:xfrm>
            <a:off x="6994525" y="4487863"/>
            <a:ext cx="11160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Target</a:t>
            </a:r>
          </a:p>
        </p:txBody>
      </p:sp>
      <p:sp>
        <p:nvSpPr>
          <p:cNvPr id="21519" name="Oval 15"/>
          <p:cNvSpPr>
            <a:spLocks noChangeArrowheads="1"/>
          </p:cNvSpPr>
          <p:nvPr/>
        </p:nvSpPr>
        <p:spPr bwMode="auto">
          <a:xfrm>
            <a:off x="3276600" y="55086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0" name="Oval 16"/>
          <p:cNvSpPr>
            <a:spLocks noChangeArrowheads="1"/>
          </p:cNvSpPr>
          <p:nvPr/>
        </p:nvSpPr>
        <p:spPr bwMode="auto">
          <a:xfrm>
            <a:off x="3733800" y="5286375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1" name="Oval 17"/>
          <p:cNvSpPr>
            <a:spLocks noChangeArrowheads="1"/>
          </p:cNvSpPr>
          <p:nvPr/>
        </p:nvSpPr>
        <p:spPr bwMode="auto">
          <a:xfrm>
            <a:off x="4906963" y="487997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2" name="Line 18"/>
          <p:cNvSpPr>
            <a:spLocks noChangeShapeType="1"/>
          </p:cNvSpPr>
          <p:nvPr/>
        </p:nvSpPr>
        <p:spPr bwMode="auto">
          <a:xfrm>
            <a:off x="1828800" y="4011613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3" name="Line 19"/>
          <p:cNvSpPr>
            <a:spLocks noChangeShapeType="1"/>
          </p:cNvSpPr>
          <p:nvPr/>
        </p:nvSpPr>
        <p:spPr bwMode="auto">
          <a:xfrm>
            <a:off x="1828800" y="43719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4" name="Line 20"/>
          <p:cNvSpPr>
            <a:spLocks noChangeShapeType="1"/>
          </p:cNvSpPr>
          <p:nvPr/>
        </p:nvSpPr>
        <p:spPr bwMode="auto">
          <a:xfrm>
            <a:off x="1870075" y="5108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5" name="Line 21"/>
          <p:cNvSpPr>
            <a:spLocks noChangeShapeType="1"/>
          </p:cNvSpPr>
          <p:nvPr/>
        </p:nvSpPr>
        <p:spPr bwMode="auto">
          <a:xfrm>
            <a:off x="1849438" y="53975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6" name="Text Box 22"/>
          <p:cNvSpPr txBox="1">
            <a:spLocks noChangeArrowheads="1"/>
          </p:cNvSpPr>
          <p:nvPr/>
        </p:nvSpPr>
        <p:spPr bwMode="auto">
          <a:xfrm>
            <a:off x="7050088" y="377983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2 Sx</a:t>
            </a:r>
          </a:p>
          <a:p>
            <a:r>
              <a:rPr lang="en-US">
                <a:latin typeface="Arial" charset="0"/>
              </a:rPr>
              <a:t>1 Sx</a:t>
            </a:r>
          </a:p>
        </p:txBody>
      </p:sp>
      <p:sp>
        <p:nvSpPr>
          <p:cNvPr id="21527" name="Text Box 23"/>
          <p:cNvSpPr txBox="1">
            <a:spLocks noChangeArrowheads="1"/>
          </p:cNvSpPr>
          <p:nvPr/>
        </p:nvSpPr>
        <p:spPr bwMode="auto">
          <a:xfrm>
            <a:off x="7070725" y="481488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1 Sx</a:t>
            </a:r>
          </a:p>
          <a:p>
            <a:r>
              <a:rPr lang="en-US">
                <a:latin typeface="Arial" charset="0"/>
              </a:rPr>
              <a:t>2 Sx</a:t>
            </a:r>
          </a:p>
        </p:txBody>
      </p:sp>
      <p:sp>
        <p:nvSpPr>
          <p:cNvPr id="21528" name="Oval 24"/>
          <p:cNvSpPr>
            <a:spLocks noChangeArrowheads="1"/>
          </p:cNvSpPr>
          <p:nvPr/>
        </p:nvSpPr>
        <p:spPr bwMode="auto">
          <a:xfrm>
            <a:off x="4402138" y="518477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9" name="Line 25"/>
          <p:cNvSpPr>
            <a:spLocks noChangeShapeType="1"/>
          </p:cNvSpPr>
          <p:nvPr/>
        </p:nvSpPr>
        <p:spPr bwMode="auto">
          <a:xfrm flipV="1">
            <a:off x="3375025" y="5341938"/>
            <a:ext cx="434975" cy="2286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0" name="Line 26"/>
          <p:cNvSpPr>
            <a:spLocks noChangeShapeType="1"/>
          </p:cNvSpPr>
          <p:nvPr/>
        </p:nvSpPr>
        <p:spPr bwMode="auto">
          <a:xfrm flipV="1">
            <a:off x="3830638" y="5259388"/>
            <a:ext cx="661987" cy="8255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1" name="Oval 27"/>
          <p:cNvSpPr>
            <a:spLocks noChangeArrowheads="1"/>
          </p:cNvSpPr>
          <p:nvPr/>
        </p:nvSpPr>
        <p:spPr bwMode="auto">
          <a:xfrm>
            <a:off x="3706813" y="5275263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2" name="Oval 28"/>
          <p:cNvSpPr>
            <a:spLocks noChangeArrowheads="1"/>
          </p:cNvSpPr>
          <p:nvPr/>
        </p:nvSpPr>
        <p:spPr bwMode="auto">
          <a:xfrm>
            <a:off x="2870200" y="5226050"/>
            <a:ext cx="152400" cy="152400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3" name="Oval 29"/>
          <p:cNvSpPr>
            <a:spLocks noChangeArrowheads="1"/>
          </p:cNvSpPr>
          <p:nvPr/>
        </p:nvSpPr>
        <p:spPr bwMode="auto">
          <a:xfrm>
            <a:off x="2517775" y="4873625"/>
            <a:ext cx="152400" cy="152400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4" name="Oval 30"/>
          <p:cNvSpPr>
            <a:spLocks noChangeArrowheads="1"/>
          </p:cNvSpPr>
          <p:nvPr/>
        </p:nvSpPr>
        <p:spPr bwMode="auto">
          <a:xfrm>
            <a:off x="2144713" y="5040313"/>
            <a:ext cx="152400" cy="152400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5" name="Oval 31"/>
          <p:cNvSpPr>
            <a:spLocks noChangeArrowheads="1"/>
          </p:cNvSpPr>
          <p:nvPr/>
        </p:nvSpPr>
        <p:spPr bwMode="auto">
          <a:xfrm>
            <a:off x="5354638" y="468788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6" name="Line 32"/>
          <p:cNvSpPr>
            <a:spLocks noChangeShapeType="1"/>
          </p:cNvSpPr>
          <p:nvPr/>
        </p:nvSpPr>
        <p:spPr bwMode="auto">
          <a:xfrm flipV="1">
            <a:off x="2214563" y="4949825"/>
            <a:ext cx="393700" cy="144463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7" name="Line 33"/>
          <p:cNvSpPr>
            <a:spLocks noChangeShapeType="1"/>
          </p:cNvSpPr>
          <p:nvPr/>
        </p:nvSpPr>
        <p:spPr bwMode="auto">
          <a:xfrm>
            <a:off x="2608263" y="4970463"/>
            <a:ext cx="331787" cy="31115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8" name="Line 34"/>
          <p:cNvSpPr>
            <a:spLocks noChangeShapeType="1"/>
          </p:cNvSpPr>
          <p:nvPr/>
        </p:nvSpPr>
        <p:spPr bwMode="auto">
          <a:xfrm>
            <a:off x="2898775" y="5257800"/>
            <a:ext cx="455613" cy="312738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39" name="Line 35"/>
          <p:cNvSpPr>
            <a:spLocks noChangeShapeType="1"/>
          </p:cNvSpPr>
          <p:nvPr/>
        </p:nvSpPr>
        <p:spPr bwMode="auto">
          <a:xfrm flipV="1">
            <a:off x="4471988" y="4949825"/>
            <a:ext cx="517525" cy="309563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41" name="Oval 37"/>
          <p:cNvSpPr>
            <a:spLocks noChangeArrowheads="1"/>
          </p:cNvSpPr>
          <p:nvPr/>
        </p:nvSpPr>
        <p:spPr bwMode="auto">
          <a:xfrm>
            <a:off x="5810250" y="4481513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42" name="Oval 38"/>
          <p:cNvSpPr>
            <a:spLocks noChangeArrowheads="1"/>
          </p:cNvSpPr>
          <p:nvPr/>
        </p:nvSpPr>
        <p:spPr bwMode="auto">
          <a:xfrm>
            <a:off x="6286500" y="410845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44" name="Line 40"/>
          <p:cNvSpPr>
            <a:spLocks noChangeShapeType="1"/>
          </p:cNvSpPr>
          <p:nvPr/>
        </p:nvSpPr>
        <p:spPr bwMode="auto">
          <a:xfrm flipV="1">
            <a:off x="4989513" y="4741863"/>
            <a:ext cx="455612" cy="207962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45" name="Line 41"/>
          <p:cNvSpPr>
            <a:spLocks noChangeShapeType="1"/>
          </p:cNvSpPr>
          <p:nvPr/>
        </p:nvSpPr>
        <p:spPr bwMode="auto">
          <a:xfrm flipV="1">
            <a:off x="5445125" y="4535488"/>
            <a:ext cx="455613" cy="20637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46" name="Line 42"/>
          <p:cNvSpPr>
            <a:spLocks noChangeShapeType="1"/>
          </p:cNvSpPr>
          <p:nvPr/>
        </p:nvSpPr>
        <p:spPr bwMode="auto">
          <a:xfrm flipV="1">
            <a:off x="5900738" y="4162425"/>
            <a:ext cx="476250" cy="373063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0038"/>
            <a:ext cx="7772400" cy="1143000"/>
          </a:xfrm>
        </p:spPr>
        <p:txBody>
          <a:bodyPr/>
          <a:lstStyle/>
          <a:p>
            <a:r>
              <a:rPr lang="en-US" sz="5400" b="1"/>
              <a:t>Western Electric Rules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27088" y="1690688"/>
            <a:ext cx="7707312" cy="1066800"/>
          </a:xfrm>
        </p:spPr>
        <p:txBody>
          <a:bodyPr/>
          <a:lstStyle/>
          <a:p>
            <a:pPr>
              <a:buFont typeface="Monotype Sorts" charset="0"/>
              <a:buNone/>
            </a:pPr>
            <a:r>
              <a:rPr lang="en-US"/>
              <a:t>Rule 7:  </a:t>
            </a:r>
          </a:p>
          <a:p>
            <a:pPr>
              <a:buFont typeface="Monotype Sorts" charset="0"/>
              <a:buNone/>
            </a:pPr>
            <a:r>
              <a:rPr lang="en-US"/>
              <a:t>15+ points within +/- 1 Sx either above or below center line.</a:t>
            </a:r>
          </a:p>
          <a:p>
            <a:pPr>
              <a:buFont typeface="Monotype Sorts" charset="0"/>
              <a:buNone/>
            </a:pPr>
            <a:endParaRPr lang="en-US"/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1828800" y="47529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33" name="Rectangle 5"/>
          <p:cNvSpPr>
            <a:spLocks noChangeArrowheads="1"/>
          </p:cNvSpPr>
          <p:nvPr/>
        </p:nvSpPr>
        <p:spPr bwMode="auto">
          <a:xfrm>
            <a:off x="1828800" y="40671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34" name="Rectangle 6"/>
          <p:cNvSpPr>
            <a:spLocks noChangeArrowheads="1"/>
          </p:cNvSpPr>
          <p:nvPr/>
        </p:nvSpPr>
        <p:spPr bwMode="auto">
          <a:xfrm>
            <a:off x="1828800" y="5438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35" name="Rectangle 7"/>
          <p:cNvSpPr>
            <a:spLocks noChangeArrowheads="1"/>
          </p:cNvSpPr>
          <p:nvPr/>
        </p:nvSpPr>
        <p:spPr bwMode="auto">
          <a:xfrm>
            <a:off x="1828800" y="3533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36" name="Line 8"/>
          <p:cNvSpPr>
            <a:spLocks noChangeShapeType="1"/>
          </p:cNvSpPr>
          <p:nvPr/>
        </p:nvSpPr>
        <p:spPr bwMode="auto">
          <a:xfrm>
            <a:off x="1828800" y="3381375"/>
            <a:ext cx="0" cy="281940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37" name="Line 9"/>
          <p:cNvSpPr>
            <a:spLocks noChangeShapeType="1"/>
          </p:cNvSpPr>
          <p:nvPr/>
        </p:nvSpPr>
        <p:spPr bwMode="auto">
          <a:xfrm>
            <a:off x="1828800" y="4752975"/>
            <a:ext cx="5100638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38" name="Line 10"/>
          <p:cNvSpPr>
            <a:spLocks noChangeShapeType="1"/>
          </p:cNvSpPr>
          <p:nvPr/>
        </p:nvSpPr>
        <p:spPr bwMode="auto">
          <a:xfrm>
            <a:off x="1828800" y="36861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39" name="Line 11"/>
          <p:cNvSpPr>
            <a:spLocks noChangeShapeType="1"/>
          </p:cNvSpPr>
          <p:nvPr/>
        </p:nvSpPr>
        <p:spPr bwMode="auto">
          <a:xfrm>
            <a:off x="1828800" y="5743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40" name="Text Box 12"/>
          <p:cNvSpPr txBox="1">
            <a:spLocks noChangeArrowheads="1"/>
          </p:cNvSpPr>
          <p:nvPr/>
        </p:nvSpPr>
        <p:spPr bwMode="auto">
          <a:xfrm>
            <a:off x="7070725" y="3449638"/>
            <a:ext cx="8112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UCL</a:t>
            </a:r>
          </a:p>
        </p:txBody>
      </p:sp>
      <p:sp>
        <p:nvSpPr>
          <p:cNvPr id="22541" name="Text Box 13"/>
          <p:cNvSpPr txBox="1">
            <a:spLocks noChangeArrowheads="1"/>
          </p:cNvSpPr>
          <p:nvPr/>
        </p:nvSpPr>
        <p:spPr bwMode="auto">
          <a:xfrm>
            <a:off x="7086600" y="5576888"/>
            <a:ext cx="7762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LCL</a:t>
            </a:r>
          </a:p>
        </p:txBody>
      </p:sp>
      <p:sp>
        <p:nvSpPr>
          <p:cNvPr id="22542" name="Text Box 14"/>
          <p:cNvSpPr txBox="1">
            <a:spLocks noChangeArrowheads="1"/>
          </p:cNvSpPr>
          <p:nvPr/>
        </p:nvSpPr>
        <p:spPr bwMode="auto">
          <a:xfrm>
            <a:off x="6994525" y="4487863"/>
            <a:ext cx="11160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Target</a:t>
            </a:r>
          </a:p>
        </p:txBody>
      </p:sp>
      <p:sp>
        <p:nvSpPr>
          <p:cNvPr id="22543" name="Oval 15"/>
          <p:cNvSpPr>
            <a:spLocks noChangeArrowheads="1"/>
          </p:cNvSpPr>
          <p:nvPr/>
        </p:nvSpPr>
        <p:spPr bwMode="auto">
          <a:xfrm>
            <a:off x="3297238" y="453548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45" name="Oval 17"/>
          <p:cNvSpPr>
            <a:spLocks noChangeArrowheads="1"/>
          </p:cNvSpPr>
          <p:nvPr/>
        </p:nvSpPr>
        <p:spPr bwMode="auto">
          <a:xfrm>
            <a:off x="4535488" y="49625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46" name="Line 18"/>
          <p:cNvSpPr>
            <a:spLocks noChangeShapeType="1"/>
          </p:cNvSpPr>
          <p:nvPr/>
        </p:nvSpPr>
        <p:spPr bwMode="auto">
          <a:xfrm>
            <a:off x="1828800" y="4011613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47" name="Line 19"/>
          <p:cNvSpPr>
            <a:spLocks noChangeShapeType="1"/>
          </p:cNvSpPr>
          <p:nvPr/>
        </p:nvSpPr>
        <p:spPr bwMode="auto">
          <a:xfrm>
            <a:off x="1828800" y="43719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48" name="Line 20"/>
          <p:cNvSpPr>
            <a:spLocks noChangeShapeType="1"/>
          </p:cNvSpPr>
          <p:nvPr/>
        </p:nvSpPr>
        <p:spPr bwMode="auto">
          <a:xfrm>
            <a:off x="1870075" y="5108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49" name="Line 21"/>
          <p:cNvSpPr>
            <a:spLocks noChangeShapeType="1"/>
          </p:cNvSpPr>
          <p:nvPr/>
        </p:nvSpPr>
        <p:spPr bwMode="auto">
          <a:xfrm>
            <a:off x="1849438" y="53975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50" name="Text Box 22"/>
          <p:cNvSpPr txBox="1">
            <a:spLocks noChangeArrowheads="1"/>
          </p:cNvSpPr>
          <p:nvPr/>
        </p:nvSpPr>
        <p:spPr bwMode="auto">
          <a:xfrm>
            <a:off x="7050088" y="377983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2 Sx</a:t>
            </a:r>
          </a:p>
          <a:p>
            <a:r>
              <a:rPr lang="en-US">
                <a:latin typeface="Arial" charset="0"/>
              </a:rPr>
              <a:t>1 Sx</a:t>
            </a:r>
          </a:p>
        </p:txBody>
      </p:sp>
      <p:sp>
        <p:nvSpPr>
          <p:cNvPr id="22551" name="Text Box 23"/>
          <p:cNvSpPr txBox="1">
            <a:spLocks noChangeArrowheads="1"/>
          </p:cNvSpPr>
          <p:nvPr/>
        </p:nvSpPr>
        <p:spPr bwMode="auto">
          <a:xfrm>
            <a:off x="7070725" y="481488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1 Sx</a:t>
            </a:r>
          </a:p>
          <a:p>
            <a:r>
              <a:rPr lang="en-US">
                <a:latin typeface="Arial" charset="0"/>
              </a:rPr>
              <a:t>2 Sx</a:t>
            </a:r>
          </a:p>
        </p:txBody>
      </p:sp>
      <p:sp>
        <p:nvSpPr>
          <p:cNvPr id="22552" name="Oval 24"/>
          <p:cNvSpPr>
            <a:spLocks noChangeArrowheads="1"/>
          </p:cNvSpPr>
          <p:nvPr/>
        </p:nvSpPr>
        <p:spPr bwMode="auto">
          <a:xfrm>
            <a:off x="3843338" y="450215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53" name="Oval 25"/>
          <p:cNvSpPr>
            <a:spLocks noChangeArrowheads="1"/>
          </p:cNvSpPr>
          <p:nvPr/>
        </p:nvSpPr>
        <p:spPr bwMode="auto">
          <a:xfrm>
            <a:off x="3560763" y="48609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54" name="Oval 26"/>
          <p:cNvSpPr>
            <a:spLocks noChangeArrowheads="1"/>
          </p:cNvSpPr>
          <p:nvPr/>
        </p:nvSpPr>
        <p:spPr bwMode="auto">
          <a:xfrm>
            <a:off x="2808288" y="462597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55" name="Oval 27"/>
          <p:cNvSpPr>
            <a:spLocks noChangeArrowheads="1"/>
          </p:cNvSpPr>
          <p:nvPr/>
        </p:nvSpPr>
        <p:spPr bwMode="auto">
          <a:xfrm>
            <a:off x="2538413" y="45212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56" name="Oval 28"/>
          <p:cNvSpPr>
            <a:spLocks noChangeArrowheads="1"/>
          </p:cNvSpPr>
          <p:nvPr/>
        </p:nvSpPr>
        <p:spPr bwMode="auto">
          <a:xfrm>
            <a:off x="2103438" y="48133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57" name="Oval 29"/>
          <p:cNvSpPr>
            <a:spLocks noChangeArrowheads="1"/>
          </p:cNvSpPr>
          <p:nvPr/>
        </p:nvSpPr>
        <p:spPr bwMode="auto">
          <a:xfrm>
            <a:off x="4111625" y="48133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58" name="Oval 30"/>
          <p:cNvSpPr>
            <a:spLocks noChangeArrowheads="1"/>
          </p:cNvSpPr>
          <p:nvPr/>
        </p:nvSpPr>
        <p:spPr bwMode="auto">
          <a:xfrm>
            <a:off x="1876425" y="446087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59" name="Oval 31"/>
          <p:cNvSpPr>
            <a:spLocks noChangeArrowheads="1"/>
          </p:cNvSpPr>
          <p:nvPr/>
        </p:nvSpPr>
        <p:spPr bwMode="auto">
          <a:xfrm>
            <a:off x="4973638" y="484663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60" name="Oval 32"/>
          <p:cNvSpPr>
            <a:spLocks noChangeArrowheads="1"/>
          </p:cNvSpPr>
          <p:nvPr/>
        </p:nvSpPr>
        <p:spPr bwMode="auto">
          <a:xfrm>
            <a:off x="5470525" y="47212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61" name="Oval 33"/>
          <p:cNvSpPr>
            <a:spLocks noChangeArrowheads="1"/>
          </p:cNvSpPr>
          <p:nvPr/>
        </p:nvSpPr>
        <p:spPr bwMode="auto">
          <a:xfrm>
            <a:off x="6175375" y="4576763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62" name="Oval 34"/>
          <p:cNvSpPr>
            <a:spLocks noChangeArrowheads="1"/>
          </p:cNvSpPr>
          <p:nvPr/>
        </p:nvSpPr>
        <p:spPr bwMode="auto">
          <a:xfrm>
            <a:off x="5884863" y="47847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63" name="Oval 35"/>
          <p:cNvSpPr>
            <a:spLocks noChangeArrowheads="1"/>
          </p:cNvSpPr>
          <p:nvPr/>
        </p:nvSpPr>
        <p:spPr bwMode="auto">
          <a:xfrm>
            <a:off x="6526213" y="447357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2577" name="Oval 49"/>
          <p:cNvSpPr>
            <a:spLocks noChangeArrowheads="1"/>
          </p:cNvSpPr>
          <p:nvPr/>
        </p:nvSpPr>
        <p:spPr bwMode="auto">
          <a:xfrm>
            <a:off x="6754813" y="4805363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0038"/>
            <a:ext cx="7772400" cy="1143000"/>
          </a:xfrm>
        </p:spPr>
        <p:txBody>
          <a:bodyPr/>
          <a:lstStyle/>
          <a:p>
            <a:r>
              <a:rPr lang="en-US" sz="5400" b="1"/>
              <a:t>Western Electric Rules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27088" y="1690688"/>
            <a:ext cx="7707312" cy="1066800"/>
          </a:xfrm>
        </p:spPr>
        <p:txBody>
          <a:bodyPr/>
          <a:lstStyle/>
          <a:p>
            <a:pPr>
              <a:buFont typeface="Monotype Sorts" charset="0"/>
              <a:buNone/>
            </a:pPr>
            <a:r>
              <a:rPr lang="en-US"/>
              <a:t>Rule 8:  </a:t>
            </a:r>
          </a:p>
          <a:p>
            <a:pPr>
              <a:buFont typeface="Monotype Sorts" charset="0"/>
              <a:buNone/>
            </a:pPr>
            <a:r>
              <a:rPr lang="en-US"/>
              <a:t>8 consecutive points on both sides of the Target and outside +/- 1 Sx..</a:t>
            </a:r>
          </a:p>
          <a:p>
            <a:pPr>
              <a:buFont typeface="Monotype Sorts" charset="0"/>
              <a:buNone/>
            </a:pPr>
            <a:endParaRPr lang="en-US"/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1828800" y="47529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57" name="Rectangle 5"/>
          <p:cNvSpPr>
            <a:spLocks noChangeArrowheads="1"/>
          </p:cNvSpPr>
          <p:nvPr/>
        </p:nvSpPr>
        <p:spPr bwMode="auto">
          <a:xfrm>
            <a:off x="1828800" y="40671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58" name="Rectangle 6"/>
          <p:cNvSpPr>
            <a:spLocks noChangeArrowheads="1"/>
          </p:cNvSpPr>
          <p:nvPr/>
        </p:nvSpPr>
        <p:spPr bwMode="auto">
          <a:xfrm>
            <a:off x="1828800" y="5438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59" name="Rectangle 7"/>
          <p:cNvSpPr>
            <a:spLocks noChangeArrowheads="1"/>
          </p:cNvSpPr>
          <p:nvPr/>
        </p:nvSpPr>
        <p:spPr bwMode="auto">
          <a:xfrm>
            <a:off x="1828800" y="3533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60" name="Line 8"/>
          <p:cNvSpPr>
            <a:spLocks noChangeShapeType="1"/>
          </p:cNvSpPr>
          <p:nvPr/>
        </p:nvSpPr>
        <p:spPr bwMode="auto">
          <a:xfrm>
            <a:off x="1828800" y="3381375"/>
            <a:ext cx="0" cy="281940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61" name="Line 9"/>
          <p:cNvSpPr>
            <a:spLocks noChangeShapeType="1"/>
          </p:cNvSpPr>
          <p:nvPr/>
        </p:nvSpPr>
        <p:spPr bwMode="auto">
          <a:xfrm>
            <a:off x="1828800" y="4752975"/>
            <a:ext cx="5100638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62" name="Line 10"/>
          <p:cNvSpPr>
            <a:spLocks noChangeShapeType="1"/>
          </p:cNvSpPr>
          <p:nvPr/>
        </p:nvSpPr>
        <p:spPr bwMode="auto">
          <a:xfrm>
            <a:off x="1828800" y="36861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63" name="Line 11"/>
          <p:cNvSpPr>
            <a:spLocks noChangeShapeType="1"/>
          </p:cNvSpPr>
          <p:nvPr/>
        </p:nvSpPr>
        <p:spPr bwMode="auto">
          <a:xfrm>
            <a:off x="1828800" y="5743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64" name="Text Box 12"/>
          <p:cNvSpPr txBox="1">
            <a:spLocks noChangeArrowheads="1"/>
          </p:cNvSpPr>
          <p:nvPr/>
        </p:nvSpPr>
        <p:spPr bwMode="auto">
          <a:xfrm>
            <a:off x="7070725" y="3449638"/>
            <a:ext cx="8112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UCL</a:t>
            </a:r>
          </a:p>
        </p:txBody>
      </p:sp>
      <p:sp>
        <p:nvSpPr>
          <p:cNvPr id="23565" name="Text Box 13"/>
          <p:cNvSpPr txBox="1">
            <a:spLocks noChangeArrowheads="1"/>
          </p:cNvSpPr>
          <p:nvPr/>
        </p:nvSpPr>
        <p:spPr bwMode="auto">
          <a:xfrm>
            <a:off x="7086600" y="5576888"/>
            <a:ext cx="7762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LCL</a:t>
            </a:r>
          </a:p>
        </p:txBody>
      </p:sp>
      <p:sp>
        <p:nvSpPr>
          <p:cNvPr id="23566" name="Text Box 14"/>
          <p:cNvSpPr txBox="1">
            <a:spLocks noChangeArrowheads="1"/>
          </p:cNvSpPr>
          <p:nvPr/>
        </p:nvSpPr>
        <p:spPr bwMode="auto">
          <a:xfrm>
            <a:off x="6994525" y="4487863"/>
            <a:ext cx="11160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Target</a:t>
            </a:r>
          </a:p>
        </p:txBody>
      </p:sp>
      <p:sp>
        <p:nvSpPr>
          <p:cNvPr id="23567" name="Oval 15"/>
          <p:cNvSpPr>
            <a:spLocks noChangeArrowheads="1"/>
          </p:cNvSpPr>
          <p:nvPr/>
        </p:nvSpPr>
        <p:spPr bwMode="auto">
          <a:xfrm>
            <a:off x="3317875" y="4183063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69" name="Oval 17"/>
          <p:cNvSpPr>
            <a:spLocks noChangeArrowheads="1"/>
          </p:cNvSpPr>
          <p:nvPr/>
        </p:nvSpPr>
        <p:spPr bwMode="auto">
          <a:xfrm>
            <a:off x="4349750" y="51689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70" name="Line 18"/>
          <p:cNvSpPr>
            <a:spLocks noChangeShapeType="1"/>
          </p:cNvSpPr>
          <p:nvPr/>
        </p:nvSpPr>
        <p:spPr bwMode="auto">
          <a:xfrm>
            <a:off x="1828800" y="4011613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71" name="Line 19"/>
          <p:cNvSpPr>
            <a:spLocks noChangeShapeType="1"/>
          </p:cNvSpPr>
          <p:nvPr/>
        </p:nvSpPr>
        <p:spPr bwMode="auto">
          <a:xfrm>
            <a:off x="1828800" y="43719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72" name="Line 20"/>
          <p:cNvSpPr>
            <a:spLocks noChangeShapeType="1"/>
          </p:cNvSpPr>
          <p:nvPr/>
        </p:nvSpPr>
        <p:spPr bwMode="auto">
          <a:xfrm>
            <a:off x="1870075" y="5108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73" name="Line 21"/>
          <p:cNvSpPr>
            <a:spLocks noChangeShapeType="1"/>
          </p:cNvSpPr>
          <p:nvPr/>
        </p:nvSpPr>
        <p:spPr bwMode="auto">
          <a:xfrm>
            <a:off x="1849438" y="53975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74" name="Text Box 22"/>
          <p:cNvSpPr txBox="1">
            <a:spLocks noChangeArrowheads="1"/>
          </p:cNvSpPr>
          <p:nvPr/>
        </p:nvSpPr>
        <p:spPr bwMode="auto">
          <a:xfrm>
            <a:off x="7050088" y="377983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2 Sx</a:t>
            </a:r>
          </a:p>
          <a:p>
            <a:r>
              <a:rPr lang="en-US">
                <a:latin typeface="Arial" charset="0"/>
              </a:rPr>
              <a:t>1 Sx</a:t>
            </a:r>
          </a:p>
        </p:txBody>
      </p:sp>
      <p:sp>
        <p:nvSpPr>
          <p:cNvPr id="23575" name="Text Box 23"/>
          <p:cNvSpPr txBox="1">
            <a:spLocks noChangeArrowheads="1"/>
          </p:cNvSpPr>
          <p:nvPr/>
        </p:nvSpPr>
        <p:spPr bwMode="auto">
          <a:xfrm>
            <a:off x="7070725" y="481488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1 Sx</a:t>
            </a:r>
          </a:p>
          <a:p>
            <a:r>
              <a:rPr lang="en-US">
                <a:latin typeface="Arial" charset="0"/>
              </a:rPr>
              <a:t>2 Sx</a:t>
            </a:r>
          </a:p>
        </p:txBody>
      </p:sp>
      <p:sp>
        <p:nvSpPr>
          <p:cNvPr id="23576" name="Oval 24"/>
          <p:cNvSpPr>
            <a:spLocks noChangeArrowheads="1"/>
          </p:cNvSpPr>
          <p:nvPr/>
        </p:nvSpPr>
        <p:spPr bwMode="auto">
          <a:xfrm>
            <a:off x="3822700" y="41910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78" name="Oval 26"/>
          <p:cNvSpPr>
            <a:spLocks noChangeArrowheads="1"/>
          </p:cNvSpPr>
          <p:nvPr/>
        </p:nvSpPr>
        <p:spPr bwMode="auto">
          <a:xfrm>
            <a:off x="2870200" y="522605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79" name="Oval 27"/>
          <p:cNvSpPr>
            <a:spLocks noChangeArrowheads="1"/>
          </p:cNvSpPr>
          <p:nvPr/>
        </p:nvSpPr>
        <p:spPr bwMode="auto">
          <a:xfrm>
            <a:off x="2538413" y="4521200"/>
            <a:ext cx="152400" cy="152400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80" name="Oval 28"/>
          <p:cNvSpPr>
            <a:spLocks noChangeArrowheads="1"/>
          </p:cNvSpPr>
          <p:nvPr/>
        </p:nvSpPr>
        <p:spPr bwMode="auto">
          <a:xfrm>
            <a:off x="2144713" y="5040313"/>
            <a:ext cx="152400" cy="152400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81" name="Oval 29"/>
          <p:cNvSpPr>
            <a:spLocks noChangeArrowheads="1"/>
          </p:cNvSpPr>
          <p:nvPr/>
        </p:nvSpPr>
        <p:spPr bwMode="auto">
          <a:xfrm>
            <a:off x="5064125" y="381793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82" name="Oval 30"/>
          <p:cNvSpPr>
            <a:spLocks noChangeArrowheads="1"/>
          </p:cNvSpPr>
          <p:nvPr/>
        </p:nvSpPr>
        <p:spPr bwMode="auto">
          <a:xfrm>
            <a:off x="1876425" y="4149725"/>
            <a:ext cx="152400" cy="152400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83" name="Oval 31"/>
          <p:cNvSpPr>
            <a:spLocks noChangeArrowheads="1"/>
          </p:cNvSpPr>
          <p:nvPr/>
        </p:nvSpPr>
        <p:spPr bwMode="auto">
          <a:xfrm>
            <a:off x="5491163" y="55086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85" name="Oval 33"/>
          <p:cNvSpPr>
            <a:spLocks noChangeArrowheads="1"/>
          </p:cNvSpPr>
          <p:nvPr/>
        </p:nvSpPr>
        <p:spPr bwMode="auto">
          <a:xfrm>
            <a:off x="5948363" y="51562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86" name="Oval 34"/>
          <p:cNvSpPr>
            <a:spLocks noChangeArrowheads="1"/>
          </p:cNvSpPr>
          <p:nvPr/>
        </p:nvSpPr>
        <p:spPr bwMode="auto">
          <a:xfrm>
            <a:off x="6423025" y="41624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88" name="Line 36"/>
          <p:cNvSpPr>
            <a:spLocks noChangeShapeType="1"/>
          </p:cNvSpPr>
          <p:nvPr/>
        </p:nvSpPr>
        <p:spPr bwMode="auto">
          <a:xfrm>
            <a:off x="1966913" y="4224338"/>
            <a:ext cx="247650" cy="91122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90" name="Line 38"/>
          <p:cNvSpPr>
            <a:spLocks noChangeShapeType="1"/>
          </p:cNvSpPr>
          <p:nvPr/>
        </p:nvSpPr>
        <p:spPr bwMode="auto">
          <a:xfrm>
            <a:off x="2628900" y="4556125"/>
            <a:ext cx="311150" cy="744538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594" name="Line 42"/>
          <p:cNvSpPr>
            <a:spLocks noChangeShapeType="1"/>
          </p:cNvSpPr>
          <p:nvPr/>
        </p:nvSpPr>
        <p:spPr bwMode="auto">
          <a:xfrm>
            <a:off x="3892550" y="4244975"/>
            <a:ext cx="476250" cy="103505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601" name="Line 49"/>
          <p:cNvSpPr>
            <a:spLocks noChangeShapeType="1"/>
          </p:cNvSpPr>
          <p:nvPr/>
        </p:nvSpPr>
        <p:spPr bwMode="auto">
          <a:xfrm flipV="1">
            <a:off x="2214563" y="4576763"/>
            <a:ext cx="414337" cy="538162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602" name="Line 50"/>
          <p:cNvSpPr>
            <a:spLocks noChangeShapeType="1"/>
          </p:cNvSpPr>
          <p:nvPr/>
        </p:nvSpPr>
        <p:spPr bwMode="auto">
          <a:xfrm flipV="1">
            <a:off x="2940050" y="4224338"/>
            <a:ext cx="455613" cy="107632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604" name="Line 52"/>
          <p:cNvSpPr>
            <a:spLocks noChangeShapeType="1"/>
          </p:cNvSpPr>
          <p:nvPr/>
        </p:nvSpPr>
        <p:spPr bwMode="auto">
          <a:xfrm>
            <a:off x="3395663" y="4244975"/>
            <a:ext cx="517525" cy="20638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605" name="Line 53"/>
          <p:cNvSpPr>
            <a:spLocks noChangeShapeType="1"/>
          </p:cNvSpPr>
          <p:nvPr/>
        </p:nvSpPr>
        <p:spPr bwMode="auto">
          <a:xfrm flipV="1">
            <a:off x="4430713" y="3871913"/>
            <a:ext cx="723900" cy="138747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606" name="Line 54"/>
          <p:cNvSpPr>
            <a:spLocks noChangeShapeType="1"/>
          </p:cNvSpPr>
          <p:nvPr/>
        </p:nvSpPr>
        <p:spPr bwMode="auto">
          <a:xfrm>
            <a:off x="5154613" y="3851275"/>
            <a:ext cx="414337" cy="17399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607" name="Line 55"/>
          <p:cNvSpPr>
            <a:spLocks noChangeShapeType="1"/>
          </p:cNvSpPr>
          <p:nvPr/>
        </p:nvSpPr>
        <p:spPr bwMode="auto">
          <a:xfrm flipV="1">
            <a:off x="5568950" y="5218113"/>
            <a:ext cx="476250" cy="373062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3608" name="Line 56"/>
          <p:cNvSpPr>
            <a:spLocks noChangeShapeType="1"/>
          </p:cNvSpPr>
          <p:nvPr/>
        </p:nvSpPr>
        <p:spPr bwMode="auto">
          <a:xfrm flipV="1">
            <a:off x="6065838" y="4224338"/>
            <a:ext cx="434975" cy="99377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0038"/>
            <a:ext cx="7772400" cy="1143000"/>
          </a:xfrm>
        </p:spPr>
        <p:txBody>
          <a:bodyPr/>
          <a:lstStyle/>
          <a:p>
            <a:r>
              <a:rPr lang="en-US" sz="5400" b="1"/>
              <a:t>Western Electric Rules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27088" y="1690688"/>
            <a:ext cx="7707312" cy="1066800"/>
          </a:xfrm>
        </p:spPr>
        <p:txBody>
          <a:bodyPr/>
          <a:lstStyle/>
          <a:p>
            <a:pPr>
              <a:buFont typeface="Monotype Sorts" charset="0"/>
              <a:buNone/>
            </a:pPr>
            <a:r>
              <a:rPr lang="en-US"/>
              <a:t>Rule 9:  </a:t>
            </a:r>
          </a:p>
          <a:p>
            <a:pPr>
              <a:buFont typeface="Monotype Sorts" charset="0"/>
              <a:buNone/>
            </a:pPr>
            <a:r>
              <a:rPr lang="en-US"/>
              <a:t>A tendency of one chart to follow another.</a:t>
            </a:r>
          </a:p>
          <a:p>
            <a:pPr>
              <a:buFont typeface="Monotype Sorts" charset="0"/>
              <a:buNone/>
            </a:pPr>
            <a:endParaRPr lang="en-US"/>
          </a:p>
        </p:txBody>
      </p:sp>
      <p:grpSp>
        <p:nvGrpSpPr>
          <p:cNvPr id="24615" name="Group 39"/>
          <p:cNvGrpSpPr>
            <a:grpSpLocks/>
          </p:cNvGrpSpPr>
          <p:nvPr/>
        </p:nvGrpSpPr>
        <p:grpSpPr bwMode="auto">
          <a:xfrm>
            <a:off x="419100" y="3775075"/>
            <a:ext cx="3714750" cy="1990725"/>
            <a:chOff x="264" y="2378"/>
            <a:chExt cx="2340" cy="1254"/>
          </a:xfrm>
        </p:grpSpPr>
        <p:sp>
          <p:nvSpPr>
            <p:cNvPr id="24580" name="Rectangle 4"/>
            <p:cNvSpPr>
              <a:spLocks noChangeArrowheads="1"/>
            </p:cNvSpPr>
            <p:nvPr/>
          </p:nvSpPr>
          <p:spPr bwMode="auto">
            <a:xfrm>
              <a:off x="264" y="2988"/>
              <a:ext cx="2340" cy="305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81" name="Rectangle 5"/>
            <p:cNvSpPr>
              <a:spLocks noChangeArrowheads="1"/>
            </p:cNvSpPr>
            <p:nvPr/>
          </p:nvSpPr>
          <p:spPr bwMode="auto">
            <a:xfrm>
              <a:off x="264" y="2683"/>
              <a:ext cx="2340" cy="305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82" name="Rectangle 6"/>
            <p:cNvSpPr>
              <a:spLocks noChangeArrowheads="1"/>
            </p:cNvSpPr>
            <p:nvPr/>
          </p:nvSpPr>
          <p:spPr bwMode="auto">
            <a:xfrm>
              <a:off x="264" y="3293"/>
              <a:ext cx="2340" cy="271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83" name="Rectangle 7"/>
            <p:cNvSpPr>
              <a:spLocks noChangeArrowheads="1"/>
            </p:cNvSpPr>
            <p:nvPr/>
          </p:nvSpPr>
          <p:spPr bwMode="auto">
            <a:xfrm>
              <a:off x="264" y="2446"/>
              <a:ext cx="2340" cy="271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84" name="Line 8"/>
            <p:cNvSpPr>
              <a:spLocks noChangeShapeType="1"/>
            </p:cNvSpPr>
            <p:nvPr/>
          </p:nvSpPr>
          <p:spPr bwMode="auto">
            <a:xfrm>
              <a:off x="264" y="2378"/>
              <a:ext cx="0" cy="1254"/>
            </a:xfrm>
            <a:prstGeom prst="line">
              <a:avLst/>
            </a:prstGeom>
            <a:noFill/>
            <a:ln w="38100">
              <a:solidFill>
                <a:srgbClr val="CC33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85" name="Line 9"/>
            <p:cNvSpPr>
              <a:spLocks noChangeShapeType="1"/>
            </p:cNvSpPr>
            <p:nvPr/>
          </p:nvSpPr>
          <p:spPr bwMode="auto">
            <a:xfrm>
              <a:off x="264" y="2988"/>
              <a:ext cx="2303" cy="0"/>
            </a:xfrm>
            <a:prstGeom prst="line">
              <a:avLst/>
            </a:prstGeom>
            <a:noFill/>
            <a:ln w="38100">
              <a:solidFill>
                <a:srgbClr val="CC33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86" name="Line 10"/>
            <p:cNvSpPr>
              <a:spLocks noChangeShapeType="1"/>
            </p:cNvSpPr>
            <p:nvPr/>
          </p:nvSpPr>
          <p:spPr bwMode="auto">
            <a:xfrm>
              <a:off x="264" y="2514"/>
              <a:ext cx="2267" cy="0"/>
            </a:xfrm>
            <a:prstGeom prst="line">
              <a:avLst/>
            </a:prstGeom>
            <a:noFill/>
            <a:ln w="5715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87" name="Line 11"/>
            <p:cNvSpPr>
              <a:spLocks noChangeShapeType="1"/>
            </p:cNvSpPr>
            <p:nvPr/>
          </p:nvSpPr>
          <p:spPr bwMode="auto">
            <a:xfrm>
              <a:off x="264" y="3428"/>
              <a:ext cx="2267" cy="0"/>
            </a:xfrm>
            <a:prstGeom prst="line">
              <a:avLst/>
            </a:prstGeom>
            <a:noFill/>
            <a:ln w="5715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94" name="Line 18"/>
            <p:cNvSpPr>
              <a:spLocks noChangeShapeType="1"/>
            </p:cNvSpPr>
            <p:nvPr/>
          </p:nvSpPr>
          <p:spPr bwMode="auto">
            <a:xfrm>
              <a:off x="264" y="2658"/>
              <a:ext cx="2267" cy="0"/>
            </a:xfrm>
            <a:prstGeom prst="line">
              <a:avLst/>
            </a:prstGeom>
            <a:noFill/>
            <a:ln w="5715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95" name="Line 19"/>
            <p:cNvSpPr>
              <a:spLocks noChangeShapeType="1"/>
            </p:cNvSpPr>
            <p:nvPr/>
          </p:nvSpPr>
          <p:spPr bwMode="auto">
            <a:xfrm>
              <a:off x="264" y="2818"/>
              <a:ext cx="2267" cy="0"/>
            </a:xfrm>
            <a:prstGeom prst="line">
              <a:avLst/>
            </a:prstGeom>
            <a:noFill/>
            <a:ln w="5715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96" name="Line 20"/>
            <p:cNvSpPr>
              <a:spLocks noChangeShapeType="1"/>
            </p:cNvSpPr>
            <p:nvPr/>
          </p:nvSpPr>
          <p:spPr bwMode="auto">
            <a:xfrm>
              <a:off x="283" y="3146"/>
              <a:ext cx="2266" cy="0"/>
            </a:xfrm>
            <a:prstGeom prst="line">
              <a:avLst/>
            </a:prstGeom>
            <a:noFill/>
            <a:ln w="5715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597" name="Line 21"/>
            <p:cNvSpPr>
              <a:spLocks noChangeShapeType="1"/>
            </p:cNvSpPr>
            <p:nvPr/>
          </p:nvSpPr>
          <p:spPr bwMode="auto">
            <a:xfrm>
              <a:off x="273" y="3275"/>
              <a:ext cx="2267" cy="0"/>
            </a:xfrm>
            <a:prstGeom prst="line">
              <a:avLst/>
            </a:prstGeom>
            <a:noFill/>
            <a:ln w="5715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24613" name="Group 37"/>
            <p:cNvGrpSpPr>
              <a:grpSpLocks/>
            </p:cNvGrpSpPr>
            <p:nvPr/>
          </p:nvGrpSpPr>
          <p:grpSpPr bwMode="auto">
            <a:xfrm>
              <a:off x="416" y="2765"/>
              <a:ext cx="1574" cy="350"/>
              <a:chOff x="1351" y="3070"/>
              <a:chExt cx="2196" cy="496"/>
            </a:xfrm>
          </p:grpSpPr>
          <p:sp>
            <p:nvSpPr>
              <p:cNvPr id="24591" name="Oval 15"/>
              <p:cNvSpPr>
                <a:spLocks noChangeArrowheads="1"/>
              </p:cNvSpPr>
              <p:nvPr/>
            </p:nvSpPr>
            <p:spPr bwMode="auto">
              <a:xfrm>
                <a:off x="2064" y="3470"/>
                <a:ext cx="96" cy="9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592" name="Oval 16"/>
              <p:cNvSpPr>
                <a:spLocks noChangeArrowheads="1"/>
              </p:cNvSpPr>
              <p:nvPr/>
            </p:nvSpPr>
            <p:spPr bwMode="auto">
              <a:xfrm>
                <a:off x="2352" y="3330"/>
                <a:ext cx="96" cy="96"/>
              </a:xfrm>
              <a:prstGeom prst="ellipse">
                <a:avLst/>
              </a:prstGeom>
              <a:solidFill>
                <a:schemeClr val="accent2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593" name="Oval 17"/>
              <p:cNvSpPr>
                <a:spLocks noChangeArrowheads="1"/>
              </p:cNvSpPr>
              <p:nvPr/>
            </p:nvSpPr>
            <p:spPr bwMode="auto">
              <a:xfrm>
                <a:off x="3091" y="3074"/>
                <a:ext cx="96" cy="96"/>
              </a:xfrm>
              <a:prstGeom prst="ellipse">
                <a:avLst/>
              </a:prstGeom>
              <a:solidFill>
                <a:srgbClr val="FFFF00"/>
              </a:solidFill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0" name="Oval 24"/>
              <p:cNvSpPr>
                <a:spLocks noChangeArrowheads="1"/>
              </p:cNvSpPr>
              <p:nvPr/>
            </p:nvSpPr>
            <p:spPr bwMode="auto">
              <a:xfrm>
                <a:off x="2773" y="3266"/>
                <a:ext cx="96" cy="9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1" name="Line 25"/>
              <p:cNvSpPr>
                <a:spLocks noChangeShapeType="1"/>
              </p:cNvSpPr>
              <p:nvPr/>
            </p:nvSpPr>
            <p:spPr bwMode="auto">
              <a:xfrm flipV="1">
                <a:off x="2126" y="3365"/>
                <a:ext cx="274" cy="144"/>
              </a:xfrm>
              <a:prstGeom prst="line">
                <a:avLst/>
              </a:prstGeom>
              <a:noFill/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2" name="Line 26"/>
              <p:cNvSpPr>
                <a:spLocks noChangeShapeType="1"/>
              </p:cNvSpPr>
              <p:nvPr/>
            </p:nvSpPr>
            <p:spPr bwMode="auto">
              <a:xfrm flipV="1">
                <a:off x="2413" y="3313"/>
                <a:ext cx="417" cy="52"/>
              </a:xfrm>
              <a:prstGeom prst="line">
                <a:avLst/>
              </a:prstGeom>
              <a:noFill/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3" name="Oval 27"/>
              <p:cNvSpPr>
                <a:spLocks noChangeArrowheads="1"/>
              </p:cNvSpPr>
              <p:nvPr/>
            </p:nvSpPr>
            <p:spPr bwMode="auto">
              <a:xfrm>
                <a:off x="2335" y="3323"/>
                <a:ext cx="96" cy="9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4" name="Oval 28"/>
              <p:cNvSpPr>
                <a:spLocks noChangeArrowheads="1"/>
              </p:cNvSpPr>
              <p:nvPr/>
            </p:nvSpPr>
            <p:spPr bwMode="auto">
              <a:xfrm>
                <a:off x="1808" y="3292"/>
                <a:ext cx="96" cy="9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5" name="Oval 29"/>
              <p:cNvSpPr>
                <a:spLocks noChangeArrowheads="1"/>
              </p:cNvSpPr>
              <p:nvPr/>
            </p:nvSpPr>
            <p:spPr bwMode="auto">
              <a:xfrm>
                <a:off x="1586" y="3070"/>
                <a:ext cx="96" cy="9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6" name="Oval 30"/>
              <p:cNvSpPr>
                <a:spLocks noChangeArrowheads="1"/>
              </p:cNvSpPr>
              <p:nvPr/>
            </p:nvSpPr>
            <p:spPr bwMode="auto">
              <a:xfrm>
                <a:off x="1351" y="3175"/>
                <a:ext cx="96" cy="9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7" name="Oval 31"/>
              <p:cNvSpPr>
                <a:spLocks noChangeArrowheads="1"/>
              </p:cNvSpPr>
              <p:nvPr/>
            </p:nvSpPr>
            <p:spPr bwMode="auto">
              <a:xfrm>
                <a:off x="3451" y="3149"/>
                <a:ext cx="96" cy="9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8" name="Line 32"/>
              <p:cNvSpPr>
                <a:spLocks noChangeShapeType="1"/>
              </p:cNvSpPr>
              <p:nvPr/>
            </p:nvSpPr>
            <p:spPr bwMode="auto">
              <a:xfrm flipV="1">
                <a:off x="1395" y="3118"/>
                <a:ext cx="248" cy="91"/>
              </a:xfrm>
              <a:prstGeom prst="line">
                <a:avLst/>
              </a:prstGeom>
              <a:noFill/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09" name="Line 33"/>
              <p:cNvSpPr>
                <a:spLocks noChangeShapeType="1"/>
              </p:cNvSpPr>
              <p:nvPr/>
            </p:nvSpPr>
            <p:spPr bwMode="auto">
              <a:xfrm>
                <a:off x="1643" y="3131"/>
                <a:ext cx="222" cy="222"/>
              </a:xfrm>
              <a:prstGeom prst="line">
                <a:avLst/>
              </a:prstGeom>
              <a:noFill/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10" name="Line 34"/>
              <p:cNvSpPr>
                <a:spLocks noChangeShapeType="1"/>
              </p:cNvSpPr>
              <p:nvPr/>
            </p:nvSpPr>
            <p:spPr bwMode="auto">
              <a:xfrm>
                <a:off x="1865" y="3339"/>
                <a:ext cx="248" cy="170"/>
              </a:xfrm>
              <a:prstGeom prst="line">
                <a:avLst/>
              </a:prstGeom>
              <a:noFill/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11" name="Line 35"/>
              <p:cNvSpPr>
                <a:spLocks noChangeShapeType="1"/>
              </p:cNvSpPr>
              <p:nvPr/>
            </p:nvSpPr>
            <p:spPr bwMode="auto">
              <a:xfrm flipV="1">
                <a:off x="2817" y="3118"/>
                <a:ext cx="326" cy="195"/>
              </a:xfrm>
              <a:prstGeom prst="line">
                <a:avLst/>
              </a:prstGeom>
              <a:noFill/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612" name="Line 36"/>
              <p:cNvSpPr>
                <a:spLocks noChangeShapeType="1"/>
              </p:cNvSpPr>
              <p:nvPr/>
            </p:nvSpPr>
            <p:spPr bwMode="auto">
              <a:xfrm>
                <a:off x="3143" y="3118"/>
                <a:ext cx="352" cy="78"/>
              </a:xfrm>
              <a:prstGeom prst="line">
                <a:avLst/>
              </a:prstGeom>
              <a:noFill/>
              <a:ln w="28575">
                <a:solidFill>
                  <a:schemeClr val="accent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chemeClr val="bg2">
                          <a:alpha val="74998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24617" name="Rectangle 41"/>
          <p:cNvSpPr>
            <a:spLocks noChangeArrowheads="1"/>
          </p:cNvSpPr>
          <p:nvPr/>
        </p:nvSpPr>
        <p:spPr bwMode="auto">
          <a:xfrm>
            <a:off x="4899025" y="4730750"/>
            <a:ext cx="3714750" cy="484188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4618" name="Rectangle 42"/>
          <p:cNvSpPr>
            <a:spLocks noChangeArrowheads="1"/>
          </p:cNvSpPr>
          <p:nvPr/>
        </p:nvSpPr>
        <p:spPr bwMode="auto">
          <a:xfrm>
            <a:off x="4899025" y="4246563"/>
            <a:ext cx="3714750" cy="484187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4619" name="Rectangle 43"/>
          <p:cNvSpPr>
            <a:spLocks noChangeArrowheads="1"/>
          </p:cNvSpPr>
          <p:nvPr/>
        </p:nvSpPr>
        <p:spPr bwMode="auto">
          <a:xfrm>
            <a:off x="4899025" y="5214938"/>
            <a:ext cx="3714750" cy="430212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4620" name="Rectangle 44"/>
          <p:cNvSpPr>
            <a:spLocks noChangeArrowheads="1"/>
          </p:cNvSpPr>
          <p:nvPr/>
        </p:nvSpPr>
        <p:spPr bwMode="auto">
          <a:xfrm>
            <a:off x="4899025" y="3870325"/>
            <a:ext cx="3714750" cy="430213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4621" name="Line 45"/>
          <p:cNvSpPr>
            <a:spLocks noChangeShapeType="1"/>
          </p:cNvSpPr>
          <p:nvPr/>
        </p:nvSpPr>
        <p:spPr bwMode="auto">
          <a:xfrm>
            <a:off x="4899025" y="3762375"/>
            <a:ext cx="0" cy="1990725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4622" name="Line 46"/>
          <p:cNvSpPr>
            <a:spLocks noChangeShapeType="1"/>
          </p:cNvSpPr>
          <p:nvPr/>
        </p:nvSpPr>
        <p:spPr bwMode="auto">
          <a:xfrm>
            <a:off x="4899025" y="4730750"/>
            <a:ext cx="3656013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4623" name="Line 47"/>
          <p:cNvSpPr>
            <a:spLocks noChangeShapeType="1"/>
          </p:cNvSpPr>
          <p:nvPr/>
        </p:nvSpPr>
        <p:spPr bwMode="auto">
          <a:xfrm>
            <a:off x="4899025" y="3978275"/>
            <a:ext cx="3598863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4624" name="Line 48"/>
          <p:cNvSpPr>
            <a:spLocks noChangeShapeType="1"/>
          </p:cNvSpPr>
          <p:nvPr/>
        </p:nvSpPr>
        <p:spPr bwMode="auto">
          <a:xfrm>
            <a:off x="4899025" y="5429250"/>
            <a:ext cx="3598863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4629" name="Group 53"/>
          <p:cNvGrpSpPr>
            <a:grpSpLocks/>
          </p:cNvGrpSpPr>
          <p:nvPr/>
        </p:nvGrpSpPr>
        <p:grpSpPr bwMode="auto">
          <a:xfrm>
            <a:off x="5140325" y="4376738"/>
            <a:ext cx="2498725" cy="555625"/>
            <a:chOff x="1351" y="3070"/>
            <a:chExt cx="2196" cy="496"/>
          </a:xfrm>
        </p:grpSpPr>
        <p:sp>
          <p:nvSpPr>
            <p:cNvPr id="24630" name="Oval 54"/>
            <p:cNvSpPr>
              <a:spLocks noChangeArrowheads="1"/>
            </p:cNvSpPr>
            <p:nvPr/>
          </p:nvSpPr>
          <p:spPr bwMode="auto">
            <a:xfrm>
              <a:off x="2064" y="3470"/>
              <a:ext cx="96" cy="9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31" name="Oval 55"/>
            <p:cNvSpPr>
              <a:spLocks noChangeArrowheads="1"/>
            </p:cNvSpPr>
            <p:nvPr/>
          </p:nvSpPr>
          <p:spPr bwMode="auto">
            <a:xfrm>
              <a:off x="2352" y="3330"/>
              <a:ext cx="96" cy="96"/>
            </a:xfrm>
            <a:prstGeom prst="ellipse">
              <a:avLst/>
            </a:prstGeom>
            <a:solidFill>
              <a:schemeClr val="accent2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32" name="Oval 56"/>
            <p:cNvSpPr>
              <a:spLocks noChangeArrowheads="1"/>
            </p:cNvSpPr>
            <p:nvPr/>
          </p:nvSpPr>
          <p:spPr bwMode="auto">
            <a:xfrm>
              <a:off x="3091" y="3074"/>
              <a:ext cx="96" cy="96"/>
            </a:xfrm>
            <a:prstGeom prst="ellipse">
              <a:avLst/>
            </a:prstGeom>
            <a:solidFill>
              <a:srgbClr val="FFFF00"/>
            </a:solidFill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33" name="Oval 57"/>
            <p:cNvSpPr>
              <a:spLocks noChangeArrowheads="1"/>
            </p:cNvSpPr>
            <p:nvPr/>
          </p:nvSpPr>
          <p:spPr bwMode="auto">
            <a:xfrm>
              <a:off x="2773" y="3266"/>
              <a:ext cx="96" cy="9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34" name="Line 58"/>
            <p:cNvSpPr>
              <a:spLocks noChangeShapeType="1"/>
            </p:cNvSpPr>
            <p:nvPr/>
          </p:nvSpPr>
          <p:spPr bwMode="auto">
            <a:xfrm flipV="1">
              <a:off x="2126" y="3365"/>
              <a:ext cx="274" cy="144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35" name="Line 59"/>
            <p:cNvSpPr>
              <a:spLocks noChangeShapeType="1"/>
            </p:cNvSpPr>
            <p:nvPr/>
          </p:nvSpPr>
          <p:spPr bwMode="auto">
            <a:xfrm flipV="1">
              <a:off x="2413" y="3313"/>
              <a:ext cx="417" cy="52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36" name="Oval 60"/>
            <p:cNvSpPr>
              <a:spLocks noChangeArrowheads="1"/>
            </p:cNvSpPr>
            <p:nvPr/>
          </p:nvSpPr>
          <p:spPr bwMode="auto">
            <a:xfrm>
              <a:off x="2335" y="3323"/>
              <a:ext cx="96" cy="9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37" name="Oval 61"/>
            <p:cNvSpPr>
              <a:spLocks noChangeArrowheads="1"/>
            </p:cNvSpPr>
            <p:nvPr/>
          </p:nvSpPr>
          <p:spPr bwMode="auto">
            <a:xfrm>
              <a:off x="1808" y="3292"/>
              <a:ext cx="96" cy="9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38" name="Oval 62"/>
            <p:cNvSpPr>
              <a:spLocks noChangeArrowheads="1"/>
            </p:cNvSpPr>
            <p:nvPr/>
          </p:nvSpPr>
          <p:spPr bwMode="auto">
            <a:xfrm>
              <a:off x="1586" y="3070"/>
              <a:ext cx="96" cy="9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39" name="Oval 63"/>
            <p:cNvSpPr>
              <a:spLocks noChangeArrowheads="1"/>
            </p:cNvSpPr>
            <p:nvPr/>
          </p:nvSpPr>
          <p:spPr bwMode="auto">
            <a:xfrm>
              <a:off x="1351" y="3175"/>
              <a:ext cx="96" cy="9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40" name="Oval 64"/>
            <p:cNvSpPr>
              <a:spLocks noChangeArrowheads="1"/>
            </p:cNvSpPr>
            <p:nvPr/>
          </p:nvSpPr>
          <p:spPr bwMode="auto">
            <a:xfrm>
              <a:off x="3451" y="3149"/>
              <a:ext cx="96" cy="9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41" name="Line 65"/>
            <p:cNvSpPr>
              <a:spLocks noChangeShapeType="1"/>
            </p:cNvSpPr>
            <p:nvPr/>
          </p:nvSpPr>
          <p:spPr bwMode="auto">
            <a:xfrm flipV="1">
              <a:off x="1395" y="3118"/>
              <a:ext cx="248" cy="91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42" name="Line 66"/>
            <p:cNvSpPr>
              <a:spLocks noChangeShapeType="1"/>
            </p:cNvSpPr>
            <p:nvPr/>
          </p:nvSpPr>
          <p:spPr bwMode="auto">
            <a:xfrm>
              <a:off x="1643" y="3131"/>
              <a:ext cx="222" cy="222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43" name="Line 67"/>
            <p:cNvSpPr>
              <a:spLocks noChangeShapeType="1"/>
            </p:cNvSpPr>
            <p:nvPr/>
          </p:nvSpPr>
          <p:spPr bwMode="auto">
            <a:xfrm>
              <a:off x="1865" y="3339"/>
              <a:ext cx="248" cy="170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44" name="Line 68"/>
            <p:cNvSpPr>
              <a:spLocks noChangeShapeType="1"/>
            </p:cNvSpPr>
            <p:nvPr/>
          </p:nvSpPr>
          <p:spPr bwMode="auto">
            <a:xfrm flipV="1">
              <a:off x="2817" y="3118"/>
              <a:ext cx="326" cy="195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4645" name="Line 69"/>
            <p:cNvSpPr>
              <a:spLocks noChangeShapeType="1"/>
            </p:cNvSpPr>
            <p:nvPr/>
          </p:nvSpPr>
          <p:spPr bwMode="auto">
            <a:xfrm>
              <a:off x="3143" y="3118"/>
              <a:ext cx="352" cy="78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24646" name="Text Box 70"/>
          <p:cNvSpPr txBox="1">
            <a:spLocks noChangeArrowheads="1"/>
          </p:cNvSpPr>
          <p:nvPr/>
        </p:nvSpPr>
        <p:spPr bwMode="auto">
          <a:xfrm>
            <a:off x="1254125" y="3140075"/>
            <a:ext cx="157956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X-bar chart</a:t>
            </a:r>
          </a:p>
        </p:txBody>
      </p:sp>
      <p:sp>
        <p:nvSpPr>
          <p:cNvPr id="24647" name="Text Box 71"/>
          <p:cNvSpPr txBox="1">
            <a:spLocks noChangeArrowheads="1"/>
          </p:cNvSpPr>
          <p:nvPr/>
        </p:nvSpPr>
        <p:spPr bwMode="auto">
          <a:xfrm>
            <a:off x="5788025" y="3117850"/>
            <a:ext cx="124936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R - chart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768350" y="320675"/>
            <a:ext cx="7772400" cy="1143000"/>
          </a:xfrm>
        </p:spPr>
        <p:txBody>
          <a:bodyPr/>
          <a:lstStyle/>
          <a:p>
            <a:r>
              <a:rPr lang="en-US" sz="5400" b="1"/>
              <a:t>Patterns</a:t>
            </a:r>
          </a:p>
        </p:txBody>
      </p:sp>
      <p:grpSp>
        <p:nvGrpSpPr>
          <p:cNvPr id="25619" name="Group 19"/>
          <p:cNvGrpSpPr>
            <a:grpSpLocks/>
          </p:cNvGrpSpPr>
          <p:nvPr/>
        </p:nvGrpSpPr>
        <p:grpSpPr bwMode="auto">
          <a:xfrm>
            <a:off x="758825" y="2668588"/>
            <a:ext cx="4514850" cy="939800"/>
            <a:chOff x="1056" y="2160"/>
            <a:chExt cx="2688" cy="384"/>
          </a:xfrm>
        </p:grpSpPr>
        <p:grpSp>
          <p:nvGrpSpPr>
            <p:cNvPr id="25620" name="Group 20"/>
            <p:cNvGrpSpPr>
              <a:grpSpLocks/>
            </p:cNvGrpSpPr>
            <p:nvPr/>
          </p:nvGrpSpPr>
          <p:grpSpPr bwMode="auto">
            <a:xfrm>
              <a:off x="1056" y="2160"/>
              <a:ext cx="2688" cy="384"/>
              <a:chOff x="1056" y="2160"/>
              <a:chExt cx="2688" cy="384"/>
            </a:xfrm>
          </p:grpSpPr>
          <p:sp>
            <p:nvSpPr>
              <p:cNvPr id="25621" name="Line 21"/>
              <p:cNvSpPr>
                <a:spLocks noChangeShapeType="1"/>
              </p:cNvSpPr>
              <p:nvPr/>
            </p:nvSpPr>
            <p:spPr bwMode="auto">
              <a:xfrm>
                <a:off x="1056" y="2160"/>
                <a:ext cx="2688" cy="0"/>
              </a:xfrm>
              <a:prstGeom prst="line">
                <a:avLst/>
              </a:prstGeom>
              <a:noFill/>
              <a:ln w="28575">
                <a:solidFill>
                  <a:srgbClr val="FFFF00"/>
                </a:solidFill>
                <a:prstDash val="dash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22" name="Line 22"/>
              <p:cNvSpPr>
                <a:spLocks noChangeShapeType="1"/>
              </p:cNvSpPr>
              <p:nvPr/>
            </p:nvSpPr>
            <p:spPr bwMode="auto">
              <a:xfrm>
                <a:off x="1056" y="2352"/>
                <a:ext cx="2688" cy="0"/>
              </a:xfrm>
              <a:prstGeom prst="line">
                <a:avLst/>
              </a:prstGeom>
              <a:noFill/>
              <a:ln w="28575">
                <a:solidFill>
                  <a:srgbClr val="FFFF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23" name="Line 23"/>
              <p:cNvSpPr>
                <a:spLocks noChangeShapeType="1"/>
              </p:cNvSpPr>
              <p:nvPr/>
            </p:nvSpPr>
            <p:spPr bwMode="auto">
              <a:xfrm>
                <a:off x="1056" y="2544"/>
                <a:ext cx="2688" cy="0"/>
              </a:xfrm>
              <a:prstGeom prst="line">
                <a:avLst/>
              </a:prstGeom>
              <a:noFill/>
              <a:ln w="28575">
                <a:solidFill>
                  <a:srgbClr val="FFFF00"/>
                </a:solidFill>
                <a:prstDash val="dash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25624" name="Line 24"/>
            <p:cNvSpPr>
              <a:spLocks noChangeShapeType="1"/>
            </p:cNvSpPr>
            <p:nvPr/>
          </p:nvSpPr>
          <p:spPr bwMode="auto">
            <a:xfrm>
              <a:off x="1152" y="2256"/>
              <a:ext cx="48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25" name="Line 25"/>
            <p:cNvSpPr>
              <a:spLocks noChangeShapeType="1"/>
            </p:cNvSpPr>
            <p:nvPr/>
          </p:nvSpPr>
          <p:spPr bwMode="auto">
            <a:xfrm>
              <a:off x="1200" y="2400"/>
              <a:ext cx="96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26" name="Line 26"/>
            <p:cNvSpPr>
              <a:spLocks noChangeShapeType="1"/>
            </p:cNvSpPr>
            <p:nvPr/>
          </p:nvSpPr>
          <p:spPr bwMode="auto">
            <a:xfrm flipV="1">
              <a:off x="1296" y="2304"/>
              <a:ext cx="96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27" name="Line 27"/>
            <p:cNvSpPr>
              <a:spLocks noChangeShapeType="1"/>
            </p:cNvSpPr>
            <p:nvPr/>
          </p:nvSpPr>
          <p:spPr bwMode="auto">
            <a:xfrm flipV="1">
              <a:off x="1392" y="2208"/>
              <a:ext cx="96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28" name="Line 28"/>
            <p:cNvSpPr>
              <a:spLocks noChangeShapeType="1"/>
            </p:cNvSpPr>
            <p:nvPr/>
          </p:nvSpPr>
          <p:spPr bwMode="auto">
            <a:xfrm>
              <a:off x="1488" y="2208"/>
              <a:ext cx="144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29" name="Line 29"/>
            <p:cNvSpPr>
              <a:spLocks noChangeShapeType="1"/>
            </p:cNvSpPr>
            <p:nvPr/>
          </p:nvSpPr>
          <p:spPr bwMode="auto">
            <a:xfrm>
              <a:off x="1632" y="2256"/>
              <a:ext cx="96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0" name="Line 30"/>
            <p:cNvSpPr>
              <a:spLocks noChangeShapeType="1"/>
            </p:cNvSpPr>
            <p:nvPr/>
          </p:nvSpPr>
          <p:spPr bwMode="auto">
            <a:xfrm>
              <a:off x="1728" y="2400"/>
              <a:ext cx="144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1" name="Line 31"/>
            <p:cNvSpPr>
              <a:spLocks noChangeShapeType="1"/>
            </p:cNvSpPr>
            <p:nvPr/>
          </p:nvSpPr>
          <p:spPr bwMode="auto">
            <a:xfrm flipV="1">
              <a:off x="1872" y="2400"/>
              <a:ext cx="144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2" name="Line 32"/>
            <p:cNvSpPr>
              <a:spLocks noChangeShapeType="1"/>
            </p:cNvSpPr>
            <p:nvPr/>
          </p:nvSpPr>
          <p:spPr bwMode="auto">
            <a:xfrm flipV="1">
              <a:off x="2016" y="2256"/>
              <a:ext cx="144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3" name="Line 33"/>
            <p:cNvSpPr>
              <a:spLocks noChangeShapeType="1"/>
            </p:cNvSpPr>
            <p:nvPr/>
          </p:nvSpPr>
          <p:spPr bwMode="auto">
            <a:xfrm flipV="1">
              <a:off x="2160" y="2208"/>
              <a:ext cx="192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4" name="Line 34"/>
            <p:cNvSpPr>
              <a:spLocks noChangeShapeType="1"/>
            </p:cNvSpPr>
            <p:nvPr/>
          </p:nvSpPr>
          <p:spPr bwMode="auto">
            <a:xfrm>
              <a:off x="2352" y="2208"/>
              <a:ext cx="144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5" name="Line 35"/>
            <p:cNvSpPr>
              <a:spLocks noChangeShapeType="1"/>
            </p:cNvSpPr>
            <p:nvPr/>
          </p:nvSpPr>
          <p:spPr bwMode="auto">
            <a:xfrm>
              <a:off x="2496" y="2304"/>
              <a:ext cx="96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6" name="Line 36"/>
            <p:cNvSpPr>
              <a:spLocks noChangeShapeType="1"/>
            </p:cNvSpPr>
            <p:nvPr/>
          </p:nvSpPr>
          <p:spPr bwMode="auto">
            <a:xfrm flipV="1">
              <a:off x="2592" y="2448"/>
              <a:ext cx="192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7" name="Line 37"/>
            <p:cNvSpPr>
              <a:spLocks noChangeShapeType="1"/>
            </p:cNvSpPr>
            <p:nvPr/>
          </p:nvSpPr>
          <p:spPr bwMode="auto">
            <a:xfrm flipV="1">
              <a:off x="2784" y="2304"/>
              <a:ext cx="96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8" name="Line 38"/>
            <p:cNvSpPr>
              <a:spLocks noChangeShapeType="1"/>
            </p:cNvSpPr>
            <p:nvPr/>
          </p:nvSpPr>
          <p:spPr bwMode="auto">
            <a:xfrm flipV="1">
              <a:off x="2880" y="2208"/>
              <a:ext cx="144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39" name="Line 39"/>
            <p:cNvSpPr>
              <a:spLocks noChangeShapeType="1"/>
            </p:cNvSpPr>
            <p:nvPr/>
          </p:nvSpPr>
          <p:spPr bwMode="auto">
            <a:xfrm>
              <a:off x="3024" y="2208"/>
              <a:ext cx="192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40" name="Line 40"/>
            <p:cNvSpPr>
              <a:spLocks noChangeShapeType="1"/>
            </p:cNvSpPr>
            <p:nvPr/>
          </p:nvSpPr>
          <p:spPr bwMode="auto">
            <a:xfrm>
              <a:off x="3216" y="2256"/>
              <a:ext cx="96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41" name="Line 41"/>
            <p:cNvSpPr>
              <a:spLocks noChangeShapeType="1"/>
            </p:cNvSpPr>
            <p:nvPr/>
          </p:nvSpPr>
          <p:spPr bwMode="auto">
            <a:xfrm>
              <a:off x="3312" y="2400"/>
              <a:ext cx="144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42" name="Line 42"/>
            <p:cNvSpPr>
              <a:spLocks noChangeShapeType="1"/>
            </p:cNvSpPr>
            <p:nvPr/>
          </p:nvSpPr>
          <p:spPr bwMode="auto">
            <a:xfrm flipV="1">
              <a:off x="3456" y="2400"/>
              <a:ext cx="192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25644" name="Text Box 44"/>
          <p:cNvSpPr txBox="1">
            <a:spLocks noChangeArrowheads="1"/>
          </p:cNvSpPr>
          <p:nvPr/>
        </p:nvSpPr>
        <p:spPr bwMode="auto">
          <a:xfrm>
            <a:off x="1003300" y="1784350"/>
            <a:ext cx="457517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/>
              <a:t>Cyclic or oscillatory patterns</a:t>
            </a:r>
          </a:p>
        </p:txBody>
      </p:sp>
      <p:grpSp>
        <p:nvGrpSpPr>
          <p:cNvPr id="25645" name="Group 45"/>
          <p:cNvGrpSpPr>
            <a:grpSpLocks/>
          </p:cNvGrpSpPr>
          <p:nvPr/>
        </p:nvGrpSpPr>
        <p:grpSpPr bwMode="auto">
          <a:xfrm>
            <a:off x="3584575" y="5016500"/>
            <a:ext cx="5011738" cy="984250"/>
            <a:chOff x="1104" y="2928"/>
            <a:chExt cx="2688" cy="384"/>
          </a:xfrm>
        </p:grpSpPr>
        <p:grpSp>
          <p:nvGrpSpPr>
            <p:cNvPr id="25646" name="Group 46"/>
            <p:cNvGrpSpPr>
              <a:grpSpLocks/>
            </p:cNvGrpSpPr>
            <p:nvPr/>
          </p:nvGrpSpPr>
          <p:grpSpPr bwMode="auto">
            <a:xfrm>
              <a:off x="1104" y="2928"/>
              <a:ext cx="2688" cy="384"/>
              <a:chOff x="1056" y="2160"/>
              <a:chExt cx="2688" cy="384"/>
            </a:xfrm>
          </p:grpSpPr>
          <p:sp>
            <p:nvSpPr>
              <p:cNvPr id="25647" name="Line 47"/>
              <p:cNvSpPr>
                <a:spLocks noChangeShapeType="1"/>
              </p:cNvSpPr>
              <p:nvPr/>
            </p:nvSpPr>
            <p:spPr bwMode="auto">
              <a:xfrm>
                <a:off x="1056" y="2160"/>
                <a:ext cx="2688" cy="0"/>
              </a:xfrm>
              <a:prstGeom prst="line">
                <a:avLst/>
              </a:prstGeom>
              <a:noFill/>
              <a:ln w="28575">
                <a:solidFill>
                  <a:srgbClr val="FFFF00"/>
                </a:solidFill>
                <a:prstDash val="dash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48" name="Line 48"/>
              <p:cNvSpPr>
                <a:spLocks noChangeShapeType="1"/>
              </p:cNvSpPr>
              <p:nvPr/>
            </p:nvSpPr>
            <p:spPr bwMode="auto">
              <a:xfrm>
                <a:off x="1056" y="2352"/>
                <a:ext cx="2688" cy="0"/>
              </a:xfrm>
              <a:prstGeom prst="line">
                <a:avLst/>
              </a:prstGeom>
              <a:noFill/>
              <a:ln w="28575">
                <a:solidFill>
                  <a:srgbClr val="FFFF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5649" name="Line 49"/>
              <p:cNvSpPr>
                <a:spLocks noChangeShapeType="1"/>
              </p:cNvSpPr>
              <p:nvPr/>
            </p:nvSpPr>
            <p:spPr bwMode="auto">
              <a:xfrm>
                <a:off x="1056" y="2544"/>
                <a:ext cx="2688" cy="0"/>
              </a:xfrm>
              <a:prstGeom prst="line">
                <a:avLst/>
              </a:prstGeom>
              <a:noFill/>
              <a:ln w="28575">
                <a:solidFill>
                  <a:srgbClr val="FFFF00"/>
                </a:solidFill>
                <a:prstDash val="dash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25650" name="Line 50"/>
            <p:cNvSpPr>
              <a:spLocks noChangeShapeType="1"/>
            </p:cNvSpPr>
            <p:nvPr/>
          </p:nvSpPr>
          <p:spPr bwMode="auto">
            <a:xfrm flipV="1">
              <a:off x="1200" y="3024"/>
              <a:ext cx="144" cy="24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51" name="Line 51"/>
            <p:cNvSpPr>
              <a:spLocks noChangeShapeType="1"/>
            </p:cNvSpPr>
            <p:nvPr/>
          </p:nvSpPr>
          <p:spPr bwMode="auto">
            <a:xfrm>
              <a:off x="1344" y="3024"/>
              <a:ext cx="96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52" name="Line 52"/>
            <p:cNvSpPr>
              <a:spLocks noChangeShapeType="1"/>
            </p:cNvSpPr>
            <p:nvPr/>
          </p:nvSpPr>
          <p:spPr bwMode="auto">
            <a:xfrm flipV="1">
              <a:off x="1440" y="2976"/>
              <a:ext cx="192" cy="24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53" name="Line 53"/>
            <p:cNvSpPr>
              <a:spLocks noChangeShapeType="1"/>
            </p:cNvSpPr>
            <p:nvPr/>
          </p:nvSpPr>
          <p:spPr bwMode="auto">
            <a:xfrm>
              <a:off x="1632" y="2976"/>
              <a:ext cx="96" cy="28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54" name="Line 54"/>
            <p:cNvSpPr>
              <a:spLocks noChangeShapeType="1"/>
            </p:cNvSpPr>
            <p:nvPr/>
          </p:nvSpPr>
          <p:spPr bwMode="auto">
            <a:xfrm flipV="1">
              <a:off x="1728" y="3072"/>
              <a:ext cx="144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55" name="Line 55"/>
            <p:cNvSpPr>
              <a:spLocks noChangeShapeType="1"/>
            </p:cNvSpPr>
            <p:nvPr/>
          </p:nvSpPr>
          <p:spPr bwMode="auto">
            <a:xfrm>
              <a:off x="1872" y="3072"/>
              <a:ext cx="48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56" name="Line 56"/>
            <p:cNvSpPr>
              <a:spLocks noChangeShapeType="1"/>
            </p:cNvSpPr>
            <p:nvPr/>
          </p:nvSpPr>
          <p:spPr bwMode="auto">
            <a:xfrm flipV="1">
              <a:off x="1920" y="3024"/>
              <a:ext cx="144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57" name="Line 57"/>
            <p:cNvSpPr>
              <a:spLocks noChangeShapeType="1"/>
            </p:cNvSpPr>
            <p:nvPr/>
          </p:nvSpPr>
          <p:spPr bwMode="auto">
            <a:xfrm>
              <a:off x="2064" y="3024"/>
              <a:ext cx="96" cy="24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58" name="Line 58"/>
            <p:cNvSpPr>
              <a:spLocks noChangeShapeType="1"/>
            </p:cNvSpPr>
            <p:nvPr/>
          </p:nvSpPr>
          <p:spPr bwMode="auto">
            <a:xfrm flipV="1">
              <a:off x="2160" y="2976"/>
              <a:ext cx="144" cy="28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59" name="Line 59"/>
            <p:cNvSpPr>
              <a:spLocks noChangeShapeType="1"/>
            </p:cNvSpPr>
            <p:nvPr/>
          </p:nvSpPr>
          <p:spPr bwMode="auto">
            <a:xfrm>
              <a:off x="2304" y="2976"/>
              <a:ext cx="144" cy="24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60" name="Line 60"/>
            <p:cNvSpPr>
              <a:spLocks noChangeShapeType="1"/>
            </p:cNvSpPr>
            <p:nvPr/>
          </p:nvSpPr>
          <p:spPr bwMode="auto">
            <a:xfrm flipV="1">
              <a:off x="2448" y="3024"/>
              <a:ext cx="144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61" name="Line 61"/>
            <p:cNvSpPr>
              <a:spLocks noChangeShapeType="1"/>
            </p:cNvSpPr>
            <p:nvPr/>
          </p:nvSpPr>
          <p:spPr bwMode="auto">
            <a:xfrm>
              <a:off x="2592" y="3024"/>
              <a:ext cx="96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62" name="Line 62"/>
            <p:cNvSpPr>
              <a:spLocks noChangeShapeType="1"/>
            </p:cNvSpPr>
            <p:nvPr/>
          </p:nvSpPr>
          <p:spPr bwMode="auto">
            <a:xfrm flipV="1">
              <a:off x="2688" y="3024"/>
              <a:ext cx="96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63" name="Line 63"/>
            <p:cNvSpPr>
              <a:spLocks noChangeShapeType="1"/>
            </p:cNvSpPr>
            <p:nvPr/>
          </p:nvSpPr>
          <p:spPr bwMode="auto">
            <a:xfrm>
              <a:off x="2784" y="3024"/>
              <a:ext cx="144" cy="24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64" name="Line 64"/>
            <p:cNvSpPr>
              <a:spLocks noChangeShapeType="1"/>
            </p:cNvSpPr>
            <p:nvPr/>
          </p:nvSpPr>
          <p:spPr bwMode="auto">
            <a:xfrm flipV="1">
              <a:off x="2928" y="3024"/>
              <a:ext cx="144" cy="24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65" name="Line 65"/>
            <p:cNvSpPr>
              <a:spLocks noChangeShapeType="1"/>
            </p:cNvSpPr>
            <p:nvPr/>
          </p:nvSpPr>
          <p:spPr bwMode="auto">
            <a:xfrm>
              <a:off x="3072" y="3024"/>
              <a:ext cx="144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66" name="Line 66"/>
            <p:cNvSpPr>
              <a:spLocks noChangeShapeType="1"/>
            </p:cNvSpPr>
            <p:nvPr/>
          </p:nvSpPr>
          <p:spPr bwMode="auto">
            <a:xfrm flipV="1">
              <a:off x="3216" y="3024"/>
              <a:ext cx="144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67" name="Line 67"/>
            <p:cNvSpPr>
              <a:spLocks noChangeShapeType="1"/>
            </p:cNvSpPr>
            <p:nvPr/>
          </p:nvSpPr>
          <p:spPr bwMode="auto">
            <a:xfrm>
              <a:off x="3360" y="3024"/>
              <a:ext cx="96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5668" name="Line 68"/>
            <p:cNvSpPr>
              <a:spLocks noChangeShapeType="1"/>
            </p:cNvSpPr>
            <p:nvPr/>
          </p:nvSpPr>
          <p:spPr bwMode="auto">
            <a:xfrm flipV="1">
              <a:off x="3456" y="3024"/>
              <a:ext cx="192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25669" name="Text Box 69"/>
          <p:cNvSpPr txBox="1">
            <a:spLocks noChangeArrowheads="1"/>
          </p:cNvSpPr>
          <p:nvPr/>
        </p:nvSpPr>
        <p:spPr bwMode="auto">
          <a:xfrm>
            <a:off x="4359275" y="4124325"/>
            <a:ext cx="160972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/>
              <a:t>Sawtooth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768350" y="320675"/>
            <a:ext cx="7772400" cy="1143000"/>
          </a:xfrm>
        </p:spPr>
        <p:txBody>
          <a:bodyPr/>
          <a:lstStyle/>
          <a:p>
            <a:r>
              <a:rPr lang="en-US" sz="5400" b="1"/>
              <a:t>Patterns</a:t>
            </a:r>
          </a:p>
        </p:txBody>
      </p:sp>
      <p:sp>
        <p:nvSpPr>
          <p:cNvPr id="26651" name="Text Box 27"/>
          <p:cNvSpPr txBox="1">
            <a:spLocks noChangeArrowheads="1"/>
          </p:cNvSpPr>
          <p:nvPr/>
        </p:nvSpPr>
        <p:spPr bwMode="auto">
          <a:xfrm>
            <a:off x="1023938" y="1700213"/>
            <a:ext cx="1270000" cy="519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/>
              <a:t>Trends</a:t>
            </a:r>
          </a:p>
        </p:txBody>
      </p:sp>
      <p:grpSp>
        <p:nvGrpSpPr>
          <p:cNvPr id="26677" name="Group 53"/>
          <p:cNvGrpSpPr>
            <a:grpSpLocks/>
          </p:cNvGrpSpPr>
          <p:nvPr/>
        </p:nvGrpSpPr>
        <p:grpSpPr bwMode="auto">
          <a:xfrm>
            <a:off x="541338" y="2549525"/>
            <a:ext cx="4679950" cy="1549400"/>
            <a:chOff x="576" y="864"/>
            <a:chExt cx="2688" cy="480"/>
          </a:xfrm>
        </p:grpSpPr>
        <p:sp>
          <p:nvSpPr>
            <p:cNvPr id="26678" name="Line 54"/>
            <p:cNvSpPr>
              <a:spLocks noChangeShapeType="1"/>
            </p:cNvSpPr>
            <p:nvPr/>
          </p:nvSpPr>
          <p:spPr bwMode="auto">
            <a:xfrm>
              <a:off x="576" y="864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6679" name="Line 55"/>
            <p:cNvSpPr>
              <a:spLocks noChangeShapeType="1"/>
            </p:cNvSpPr>
            <p:nvPr/>
          </p:nvSpPr>
          <p:spPr bwMode="auto">
            <a:xfrm>
              <a:off x="576" y="1104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6680" name="Line 56"/>
            <p:cNvSpPr>
              <a:spLocks noChangeShapeType="1"/>
            </p:cNvSpPr>
            <p:nvPr/>
          </p:nvSpPr>
          <p:spPr bwMode="auto">
            <a:xfrm>
              <a:off x="576" y="1344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6681" name="Line 57"/>
            <p:cNvSpPr>
              <a:spLocks noChangeShapeType="1"/>
            </p:cNvSpPr>
            <p:nvPr/>
          </p:nvSpPr>
          <p:spPr bwMode="auto">
            <a:xfrm flipV="1">
              <a:off x="672" y="1200"/>
              <a:ext cx="144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82" name="Line 58"/>
            <p:cNvSpPr>
              <a:spLocks noChangeShapeType="1"/>
            </p:cNvSpPr>
            <p:nvPr/>
          </p:nvSpPr>
          <p:spPr bwMode="auto">
            <a:xfrm>
              <a:off x="816" y="1200"/>
              <a:ext cx="144" cy="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83" name="Line 59"/>
            <p:cNvSpPr>
              <a:spLocks noChangeShapeType="1"/>
            </p:cNvSpPr>
            <p:nvPr/>
          </p:nvSpPr>
          <p:spPr bwMode="auto">
            <a:xfrm flipV="1">
              <a:off x="960" y="1152"/>
              <a:ext cx="192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84" name="Line 60"/>
            <p:cNvSpPr>
              <a:spLocks noChangeShapeType="1"/>
            </p:cNvSpPr>
            <p:nvPr/>
          </p:nvSpPr>
          <p:spPr bwMode="auto">
            <a:xfrm flipV="1">
              <a:off x="1152" y="1104"/>
              <a:ext cx="288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85" name="Line 61"/>
            <p:cNvSpPr>
              <a:spLocks noChangeShapeType="1"/>
            </p:cNvSpPr>
            <p:nvPr/>
          </p:nvSpPr>
          <p:spPr bwMode="auto">
            <a:xfrm flipV="1">
              <a:off x="1440" y="1008"/>
              <a:ext cx="240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86" name="Line 62"/>
            <p:cNvSpPr>
              <a:spLocks noChangeShapeType="1"/>
            </p:cNvSpPr>
            <p:nvPr/>
          </p:nvSpPr>
          <p:spPr bwMode="auto">
            <a:xfrm>
              <a:off x="1680" y="1008"/>
              <a:ext cx="192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87" name="Line 63"/>
            <p:cNvSpPr>
              <a:spLocks noChangeShapeType="1"/>
            </p:cNvSpPr>
            <p:nvPr/>
          </p:nvSpPr>
          <p:spPr bwMode="auto">
            <a:xfrm flipV="1">
              <a:off x="1872" y="960"/>
              <a:ext cx="240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88" name="Line 64"/>
            <p:cNvSpPr>
              <a:spLocks noChangeShapeType="1"/>
            </p:cNvSpPr>
            <p:nvPr/>
          </p:nvSpPr>
          <p:spPr bwMode="auto">
            <a:xfrm flipV="1">
              <a:off x="2112" y="912"/>
              <a:ext cx="240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89" name="Line 65"/>
            <p:cNvSpPr>
              <a:spLocks noChangeShapeType="1"/>
            </p:cNvSpPr>
            <p:nvPr/>
          </p:nvSpPr>
          <p:spPr bwMode="auto">
            <a:xfrm flipV="1">
              <a:off x="2352" y="864"/>
              <a:ext cx="240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26690" name="Group 66"/>
          <p:cNvGrpSpPr>
            <a:grpSpLocks/>
          </p:cNvGrpSpPr>
          <p:nvPr/>
        </p:nvGrpSpPr>
        <p:grpSpPr bwMode="auto">
          <a:xfrm>
            <a:off x="3578225" y="4587875"/>
            <a:ext cx="5095875" cy="1619250"/>
            <a:chOff x="2400" y="528"/>
            <a:chExt cx="2688" cy="576"/>
          </a:xfrm>
        </p:grpSpPr>
        <p:sp>
          <p:nvSpPr>
            <p:cNvPr id="26691" name="Line 67"/>
            <p:cNvSpPr>
              <a:spLocks noChangeShapeType="1"/>
            </p:cNvSpPr>
            <p:nvPr/>
          </p:nvSpPr>
          <p:spPr bwMode="auto">
            <a:xfrm>
              <a:off x="2400" y="528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6692" name="Line 68"/>
            <p:cNvSpPr>
              <a:spLocks noChangeShapeType="1"/>
            </p:cNvSpPr>
            <p:nvPr/>
          </p:nvSpPr>
          <p:spPr bwMode="auto">
            <a:xfrm>
              <a:off x="2400" y="816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6693" name="Line 69"/>
            <p:cNvSpPr>
              <a:spLocks noChangeShapeType="1"/>
            </p:cNvSpPr>
            <p:nvPr/>
          </p:nvSpPr>
          <p:spPr bwMode="auto">
            <a:xfrm>
              <a:off x="2400" y="1104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6694" name="Line 70"/>
            <p:cNvSpPr>
              <a:spLocks noChangeShapeType="1"/>
            </p:cNvSpPr>
            <p:nvPr/>
          </p:nvSpPr>
          <p:spPr bwMode="auto">
            <a:xfrm flipV="1">
              <a:off x="2544" y="768"/>
              <a:ext cx="192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95" name="Line 71"/>
            <p:cNvSpPr>
              <a:spLocks noChangeShapeType="1"/>
            </p:cNvSpPr>
            <p:nvPr/>
          </p:nvSpPr>
          <p:spPr bwMode="auto">
            <a:xfrm flipV="1">
              <a:off x="2736" y="672"/>
              <a:ext cx="240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96" name="Line 72"/>
            <p:cNvSpPr>
              <a:spLocks noChangeShapeType="1"/>
            </p:cNvSpPr>
            <p:nvPr/>
          </p:nvSpPr>
          <p:spPr bwMode="auto">
            <a:xfrm flipV="1">
              <a:off x="2976" y="576"/>
              <a:ext cx="192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97" name="Line 73"/>
            <p:cNvSpPr>
              <a:spLocks noChangeShapeType="1"/>
            </p:cNvSpPr>
            <p:nvPr/>
          </p:nvSpPr>
          <p:spPr bwMode="auto">
            <a:xfrm>
              <a:off x="3168" y="576"/>
              <a:ext cx="192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98" name="Line 74"/>
            <p:cNvSpPr>
              <a:spLocks noChangeShapeType="1"/>
            </p:cNvSpPr>
            <p:nvPr/>
          </p:nvSpPr>
          <p:spPr bwMode="auto">
            <a:xfrm>
              <a:off x="3360" y="672"/>
              <a:ext cx="240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699" name="Line 75"/>
            <p:cNvSpPr>
              <a:spLocks noChangeShapeType="1"/>
            </p:cNvSpPr>
            <p:nvPr/>
          </p:nvSpPr>
          <p:spPr bwMode="auto">
            <a:xfrm>
              <a:off x="3600" y="720"/>
              <a:ext cx="240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700" name="Line 76"/>
            <p:cNvSpPr>
              <a:spLocks noChangeShapeType="1"/>
            </p:cNvSpPr>
            <p:nvPr/>
          </p:nvSpPr>
          <p:spPr bwMode="auto">
            <a:xfrm>
              <a:off x="3840" y="816"/>
              <a:ext cx="144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701" name="Line 77"/>
            <p:cNvSpPr>
              <a:spLocks noChangeShapeType="1"/>
            </p:cNvSpPr>
            <p:nvPr/>
          </p:nvSpPr>
          <p:spPr bwMode="auto">
            <a:xfrm flipV="1">
              <a:off x="3984" y="912"/>
              <a:ext cx="240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702" name="Line 78"/>
            <p:cNvSpPr>
              <a:spLocks noChangeShapeType="1"/>
            </p:cNvSpPr>
            <p:nvPr/>
          </p:nvSpPr>
          <p:spPr bwMode="auto">
            <a:xfrm>
              <a:off x="4224" y="912"/>
              <a:ext cx="192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703" name="Line 79"/>
            <p:cNvSpPr>
              <a:spLocks noChangeShapeType="1"/>
            </p:cNvSpPr>
            <p:nvPr/>
          </p:nvSpPr>
          <p:spPr bwMode="auto">
            <a:xfrm>
              <a:off x="4416" y="1008"/>
              <a:ext cx="240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6704" name="Line 80"/>
            <p:cNvSpPr>
              <a:spLocks noChangeShapeType="1"/>
            </p:cNvSpPr>
            <p:nvPr/>
          </p:nvSpPr>
          <p:spPr bwMode="auto">
            <a:xfrm>
              <a:off x="4656" y="1056"/>
              <a:ext cx="288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768350" y="320675"/>
            <a:ext cx="7772400" cy="1143000"/>
          </a:xfrm>
        </p:spPr>
        <p:txBody>
          <a:bodyPr/>
          <a:lstStyle/>
          <a:p>
            <a:r>
              <a:rPr lang="en-US" sz="5400" b="1"/>
              <a:t>Patterns</a:t>
            </a:r>
          </a:p>
        </p:txBody>
      </p:sp>
      <p:sp>
        <p:nvSpPr>
          <p:cNvPr id="27675" name="Text Box 27"/>
          <p:cNvSpPr txBox="1">
            <a:spLocks noChangeArrowheads="1"/>
          </p:cNvSpPr>
          <p:nvPr/>
        </p:nvSpPr>
        <p:spPr bwMode="auto">
          <a:xfrm>
            <a:off x="1003300" y="1784350"/>
            <a:ext cx="156527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/>
              <a:t>Mixtures</a:t>
            </a:r>
          </a:p>
        </p:txBody>
      </p:sp>
      <p:sp>
        <p:nvSpPr>
          <p:cNvPr id="27700" name="Text Box 52"/>
          <p:cNvSpPr txBox="1">
            <a:spLocks noChangeArrowheads="1"/>
          </p:cNvSpPr>
          <p:nvPr/>
        </p:nvSpPr>
        <p:spPr bwMode="auto">
          <a:xfrm>
            <a:off x="5808663" y="4165600"/>
            <a:ext cx="2535237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/>
              <a:t>Shift in Process</a:t>
            </a:r>
          </a:p>
        </p:txBody>
      </p:sp>
      <p:grpSp>
        <p:nvGrpSpPr>
          <p:cNvPr id="27701" name="Group 53"/>
          <p:cNvGrpSpPr>
            <a:grpSpLocks/>
          </p:cNvGrpSpPr>
          <p:nvPr/>
        </p:nvGrpSpPr>
        <p:grpSpPr bwMode="auto">
          <a:xfrm>
            <a:off x="944563" y="2444750"/>
            <a:ext cx="4556125" cy="1593850"/>
            <a:chOff x="1056" y="1968"/>
            <a:chExt cx="2688" cy="768"/>
          </a:xfrm>
        </p:grpSpPr>
        <p:sp>
          <p:nvSpPr>
            <p:cNvPr id="27702" name="Line 54"/>
            <p:cNvSpPr>
              <a:spLocks noChangeShapeType="1"/>
            </p:cNvSpPr>
            <p:nvPr/>
          </p:nvSpPr>
          <p:spPr bwMode="auto">
            <a:xfrm>
              <a:off x="1056" y="2016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7703" name="Line 55"/>
            <p:cNvSpPr>
              <a:spLocks noChangeShapeType="1"/>
            </p:cNvSpPr>
            <p:nvPr/>
          </p:nvSpPr>
          <p:spPr bwMode="auto">
            <a:xfrm>
              <a:off x="1056" y="2352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7704" name="Line 56"/>
            <p:cNvSpPr>
              <a:spLocks noChangeShapeType="1"/>
            </p:cNvSpPr>
            <p:nvPr/>
          </p:nvSpPr>
          <p:spPr bwMode="auto">
            <a:xfrm>
              <a:off x="1056" y="2688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7705" name="Line 57"/>
            <p:cNvSpPr>
              <a:spLocks noChangeShapeType="1"/>
            </p:cNvSpPr>
            <p:nvPr/>
          </p:nvSpPr>
          <p:spPr bwMode="auto">
            <a:xfrm>
              <a:off x="1104" y="2064"/>
              <a:ext cx="144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06" name="Line 58"/>
            <p:cNvSpPr>
              <a:spLocks noChangeShapeType="1"/>
            </p:cNvSpPr>
            <p:nvPr/>
          </p:nvSpPr>
          <p:spPr bwMode="auto">
            <a:xfrm>
              <a:off x="1248" y="2112"/>
              <a:ext cx="144" cy="48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07" name="Line 59"/>
            <p:cNvSpPr>
              <a:spLocks noChangeShapeType="1"/>
            </p:cNvSpPr>
            <p:nvPr/>
          </p:nvSpPr>
          <p:spPr bwMode="auto">
            <a:xfrm flipV="1">
              <a:off x="1392" y="2544"/>
              <a:ext cx="144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08" name="Line 60"/>
            <p:cNvSpPr>
              <a:spLocks noChangeShapeType="1"/>
            </p:cNvSpPr>
            <p:nvPr/>
          </p:nvSpPr>
          <p:spPr bwMode="auto">
            <a:xfrm>
              <a:off x="1536" y="2544"/>
              <a:ext cx="96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09" name="Line 61"/>
            <p:cNvSpPr>
              <a:spLocks noChangeShapeType="1"/>
            </p:cNvSpPr>
            <p:nvPr/>
          </p:nvSpPr>
          <p:spPr bwMode="auto">
            <a:xfrm flipV="1">
              <a:off x="1632" y="2112"/>
              <a:ext cx="144" cy="57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0" name="Line 62"/>
            <p:cNvSpPr>
              <a:spLocks noChangeShapeType="1"/>
            </p:cNvSpPr>
            <p:nvPr/>
          </p:nvSpPr>
          <p:spPr bwMode="auto">
            <a:xfrm flipV="1">
              <a:off x="1776" y="2064"/>
              <a:ext cx="96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1" name="Line 63"/>
            <p:cNvSpPr>
              <a:spLocks noChangeShapeType="1"/>
            </p:cNvSpPr>
            <p:nvPr/>
          </p:nvSpPr>
          <p:spPr bwMode="auto">
            <a:xfrm>
              <a:off x="1872" y="2064"/>
              <a:ext cx="144" cy="52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2" name="Line 64"/>
            <p:cNvSpPr>
              <a:spLocks noChangeShapeType="1"/>
            </p:cNvSpPr>
            <p:nvPr/>
          </p:nvSpPr>
          <p:spPr bwMode="auto">
            <a:xfrm>
              <a:off x="2016" y="2592"/>
              <a:ext cx="96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3" name="Line 65"/>
            <p:cNvSpPr>
              <a:spLocks noChangeShapeType="1"/>
            </p:cNvSpPr>
            <p:nvPr/>
          </p:nvSpPr>
          <p:spPr bwMode="auto">
            <a:xfrm flipV="1">
              <a:off x="2112" y="2592"/>
              <a:ext cx="144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4" name="Line 66"/>
            <p:cNvSpPr>
              <a:spLocks noChangeShapeType="1"/>
            </p:cNvSpPr>
            <p:nvPr/>
          </p:nvSpPr>
          <p:spPr bwMode="auto">
            <a:xfrm flipV="1">
              <a:off x="2256" y="2160"/>
              <a:ext cx="144" cy="43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5" name="Line 67"/>
            <p:cNvSpPr>
              <a:spLocks noChangeShapeType="1"/>
            </p:cNvSpPr>
            <p:nvPr/>
          </p:nvSpPr>
          <p:spPr bwMode="auto">
            <a:xfrm flipV="1">
              <a:off x="2400" y="1968"/>
              <a:ext cx="144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6" name="Line 68"/>
            <p:cNvSpPr>
              <a:spLocks noChangeShapeType="1"/>
            </p:cNvSpPr>
            <p:nvPr/>
          </p:nvSpPr>
          <p:spPr bwMode="auto">
            <a:xfrm>
              <a:off x="2544" y="1968"/>
              <a:ext cx="144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7" name="Line 69"/>
            <p:cNvSpPr>
              <a:spLocks noChangeShapeType="1"/>
            </p:cNvSpPr>
            <p:nvPr/>
          </p:nvSpPr>
          <p:spPr bwMode="auto">
            <a:xfrm>
              <a:off x="2688" y="2016"/>
              <a:ext cx="96" cy="57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8" name="Line 70"/>
            <p:cNvSpPr>
              <a:spLocks noChangeShapeType="1"/>
            </p:cNvSpPr>
            <p:nvPr/>
          </p:nvSpPr>
          <p:spPr bwMode="auto">
            <a:xfrm>
              <a:off x="2784" y="2592"/>
              <a:ext cx="96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19" name="Line 71"/>
            <p:cNvSpPr>
              <a:spLocks noChangeShapeType="1"/>
            </p:cNvSpPr>
            <p:nvPr/>
          </p:nvSpPr>
          <p:spPr bwMode="auto">
            <a:xfrm flipV="1">
              <a:off x="2880" y="2112"/>
              <a:ext cx="144" cy="62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20" name="Line 72"/>
            <p:cNvSpPr>
              <a:spLocks noChangeShapeType="1"/>
            </p:cNvSpPr>
            <p:nvPr/>
          </p:nvSpPr>
          <p:spPr bwMode="auto">
            <a:xfrm>
              <a:off x="3024" y="2112"/>
              <a:ext cx="144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21" name="Line 73"/>
            <p:cNvSpPr>
              <a:spLocks noChangeShapeType="1"/>
            </p:cNvSpPr>
            <p:nvPr/>
          </p:nvSpPr>
          <p:spPr bwMode="auto">
            <a:xfrm>
              <a:off x="3168" y="2160"/>
              <a:ext cx="192" cy="48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22" name="Line 74"/>
            <p:cNvSpPr>
              <a:spLocks noChangeShapeType="1"/>
            </p:cNvSpPr>
            <p:nvPr/>
          </p:nvSpPr>
          <p:spPr bwMode="auto">
            <a:xfrm flipV="1">
              <a:off x="3360" y="2064"/>
              <a:ext cx="144" cy="57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27723" name="Group 75"/>
          <p:cNvGrpSpPr>
            <a:grpSpLocks/>
          </p:cNvGrpSpPr>
          <p:nvPr/>
        </p:nvGrpSpPr>
        <p:grpSpPr bwMode="auto">
          <a:xfrm>
            <a:off x="4000500" y="4927600"/>
            <a:ext cx="4473575" cy="1244600"/>
            <a:chOff x="1104" y="720"/>
            <a:chExt cx="2688" cy="576"/>
          </a:xfrm>
        </p:grpSpPr>
        <p:sp>
          <p:nvSpPr>
            <p:cNvPr id="27724" name="Line 76"/>
            <p:cNvSpPr>
              <a:spLocks noChangeShapeType="1"/>
            </p:cNvSpPr>
            <p:nvPr/>
          </p:nvSpPr>
          <p:spPr bwMode="auto">
            <a:xfrm>
              <a:off x="1104" y="720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7725" name="Line 77"/>
            <p:cNvSpPr>
              <a:spLocks noChangeShapeType="1"/>
            </p:cNvSpPr>
            <p:nvPr/>
          </p:nvSpPr>
          <p:spPr bwMode="auto">
            <a:xfrm>
              <a:off x="1104" y="1008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7726" name="Line 78"/>
            <p:cNvSpPr>
              <a:spLocks noChangeShapeType="1"/>
            </p:cNvSpPr>
            <p:nvPr/>
          </p:nvSpPr>
          <p:spPr bwMode="auto">
            <a:xfrm>
              <a:off x="1104" y="1296"/>
              <a:ext cx="2688" cy="0"/>
            </a:xfrm>
            <a:prstGeom prst="line">
              <a:avLst/>
            </a:prstGeom>
            <a:noFill/>
            <a:ln w="28575">
              <a:solidFill>
                <a:srgbClr val="FFFF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7727" name="Line 79"/>
            <p:cNvSpPr>
              <a:spLocks noChangeShapeType="1"/>
            </p:cNvSpPr>
            <p:nvPr/>
          </p:nvSpPr>
          <p:spPr bwMode="auto">
            <a:xfrm flipV="1">
              <a:off x="1152" y="960"/>
              <a:ext cx="96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28" name="Line 80"/>
            <p:cNvSpPr>
              <a:spLocks noChangeShapeType="1"/>
            </p:cNvSpPr>
            <p:nvPr/>
          </p:nvSpPr>
          <p:spPr bwMode="auto">
            <a:xfrm flipV="1">
              <a:off x="1248" y="912"/>
              <a:ext cx="96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29" name="Line 81"/>
            <p:cNvSpPr>
              <a:spLocks noChangeShapeType="1"/>
            </p:cNvSpPr>
            <p:nvPr/>
          </p:nvSpPr>
          <p:spPr bwMode="auto">
            <a:xfrm>
              <a:off x="1344" y="912"/>
              <a:ext cx="144" cy="0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0" name="Line 82"/>
            <p:cNvSpPr>
              <a:spLocks noChangeShapeType="1"/>
            </p:cNvSpPr>
            <p:nvPr/>
          </p:nvSpPr>
          <p:spPr bwMode="auto">
            <a:xfrm>
              <a:off x="1488" y="912"/>
              <a:ext cx="48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1" name="Line 83"/>
            <p:cNvSpPr>
              <a:spLocks noChangeShapeType="1"/>
            </p:cNvSpPr>
            <p:nvPr/>
          </p:nvSpPr>
          <p:spPr bwMode="auto">
            <a:xfrm>
              <a:off x="1536" y="1056"/>
              <a:ext cx="144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2" name="Line 84"/>
            <p:cNvSpPr>
              <a:spLocks noChangeShapeType="1"/>
            </p:cNvSpPr>
            <p:nvPr/>
          </p:nvSpPr>
          <p:spPr bwMode="auto">
            <a:xfrm flipV="1">
              <a:off x="1680" y="1008"/>
              <a:ext cx="144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3" name="Line 85"/>
            <p:cNvSpPr>
              <a:spLocks noChangeShapeType="1"/>
            </p:cNvSpPr>
            <p:nvPr/>
          </p:nvSpPr>
          <p:spPr bwMode="auto">
            <a:xfrm>
              <a:off x="1824" y="1008"/>
              <a:ext cx="192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4" name="Line 86"/>
            <p:cNvSpPr>
              <a:spLocks noChangeShapeType="1"/>
            </p:cNvSpPr>
            <p:nvPr/>
          </p:nvSpPr>
          <p:spPr bwMode="auto">
            <a:xfrm>
              <a:off x="2016" y="1056"/>
              <a:ext cx="96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5" name="Line 87"/>
            <p:cNvSpPr>
              <a:spLocks noChangeShapeType="1"/>
            </p:cNvSpPr>
            <p:nvPr/>
          </p:nvSpPr>
          <p:spPr bwMode="auto">
            <a:xfrm flipV="1">
              <a:off x="2112" y="1152"/>
              <a:ext cx="192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6" name="Line 88"/>
            <p:cNvSpPr>
              <a:spLocks noChangeShapeType="1"/>
            </p:cNvSpPr>
            <p:nvPr/>
          </p:nvSpPr>
          <p:spPr bwMode="auto">
            <a:xfrm flipV="1">
              <a:off x="2304" y="1056"/>
              <a:ext cx="144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7" name="Line 89"/>
            <p:cNvSpPr>
              <a:spLocks noChangeShapeType="1"/>
            </p:cNvSpPr>
            <p:nvPr/>
          </p:nvSpPr>
          <p:spPr bwMode="auto">
            <a:xfrm>
              <a:off x="2448" y="1056"/>
              <a:ext cx="96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8" name="Line 90"/>
            <p:cNvSpPr>
              <a:spLocks noChangeShapeType="1"/>
            </p:cNvSpPr>
            <p:nvPr/>
          </p:nvSpPr>
          <p:spPr bwMode="auto">
            <a:xfrm flipV="1">
              <a:off x="2544" y="1152"/>
              <a:ext cx="192" cy="96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39" name="Line 91"/>
            <p:cNvSpPr>
              <a:spLocks noChangeShapeType="1"/>
            </p:cNvSpPr>
            <p:nvPr/>
          </p:nvSpPr>
          <p:spPr bwMode="auto">
            <a:xfrm>
              <a:off x="2736" y="1152"/>
              <a:ext cx="192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40" name="Line 92"/>
            <p:cNvSpPr>
              <a:spLocks noChangeShapeType="1"/>
            </p:cNvSpPr>
            <p:nvPr/>
          </p:nvSpPr>
          <p:spPr bwMode="auto">
            <a:xfrm flipV="1">
              <a:off x="2928" y="1056"/>
              <a:ext cx="192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41" name="Line 93"/>
            <p:cNvSpPr>
              <a:spLocks noChangeShapeType="1"/>
            </p:cNvSpPr>
            <p:nvPr/>
          </p:nvSpPr>
          <p:spPr bwMode="auto">
            <a:xfrm>
              <a:off x="3120" y="1056"/>
              <a:ext cx="144" cy="192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42" name="Line 94"/>
            <p:cNvSpPr>
              <a:spLocks noChangeShapeType="1"/>
            </p:cNvSpPr>
            <p:nvPr/>
          </p:nvSpPr>
          <p:spPr bwMode="auto">
            <a:xfrm flipV="1">
              <a:off x="3264" y="1200"/>
              <a:ext cx="240" cy="48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7743" name="Line 95"/>
            <p:cNvSpPr>
              <a:spLocks noChangeShapeType="1"/>
            </p:cNvSpPr>
            <p:nvPr/>
          </p:nvSpPr>
          <p:spPr bwMode="auto">
            <a:xfrm flipV="1">
              <a:off x="3504" y="1056"/>
              <a:ext cx="144" cy="144"/>
            </a:xfrm>
            <a:prstGeom prst="line">
              <a:avLst/>
            </a:prstGeom>
            <a:noFill/>
            <a:ln w="19050">
              <a:solidFill>
                <a:srgbClr val="FFFF00"/>
              </a:solidFill>
              <a:round/>
              <a:headEnd type="oval" w="med" len="med"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5400" b="1"/>
              <a:t>Control Charts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487863"/>
          </a:xfrm>
        </p:spPr>
        <p:txBody>
          <a:bodyPr/>
          <a:lstStyle/>
          <a:p>
            <a:r>
              <a:rPr lang="en-US" sz="3600"/>
              <a:t>Used to reduce variability</a:t>
            </a:r>
          </a:p>
          <a:p>
            <a:r>
              <a:rPr lang="en-US" sz="3600"/>
              <a:t>Used to determine process capability</a:t>
            </a:r>
          </a:p>
          <a:p>
            <a:r>
              <a:rPr lang="en-US" sz="3600"/>
              <a:t>Prevents system tampering</a:t>
            </a:r>
          </a:p>
          <a:p>
            <a:r>
              <a:rPr lang="en-US" sz="3600"/>
              <a:t>Provides diagnostic information</a:t>
            </a:r>
          </a:p>
          <a:p>
            <a:r>
              <a:rPr lang="en-US" sz="3600"/>
              <a:t>Tells what the process is doing NOW and has done in the past</a:t>
            </a:r>
          </a:p>
          <a:p>
            <a:r>
              <a:rPr lang="en-US" sz="3600"/>
              <a:t>Used to predict the future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5400" b="1"/>
              <a:t>Control Charts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3600"/>
              <a:t>Technicians use control charts </a:t>
            </a:r>
            <a:r>
              <a:rPr lang="ja-JP" altLang="en-US" sz="3600">
                <a:latin typeface="Arial"/>
              </a:rPr>
              <a:t>“</a:t>
            </a:r>
            <a:r>
              <a:rPr lang="en-US" sz="3600"/>
              <a:t>hourly</a:t>
            </a:r>
            <a:r>
              <a:rPr lang="ja-JP" altLang="en-US" sz="3600">
                <a:latin typeface="Arial"/>
              </a:rPr>
              <a:t>”</a:t>
            </a:r>
            <a:r>
              <a:rPr lang="en-US" sz="3600"/>
              <a:t>, everyday to keep track of what the process </a:t>
            </a:r>
            <a:r>
              <a:rPr lang="ja-JP" altLang="en-US" sz="3600">
                <a:latin typeface="Arial"/>
              </a:rPr>
              <a:t>“</a:t>
            </a:r>
            <a:r>
              <a:rPr lang="en-US" sz="3600"/>
              <a:t>is doing</a:t>
            </a:r>
            <a:r>
              <a:rPr lang="ja-JP" altLang="en-US" sz="3600">
                <a:latin typeface="Arial"/>
              </a:rPr>
              <a:t>”</a:t>
            </a:r>
            <a:r>
              <a:rPr lang="en-US" sz="3600"/>
              <a:t>.</a:t>
            </a:r>
          </a:p>
          <a:p>
            <a:r>
              <a:rPr lang="en-US" sz="3600"/>
              <a:t>Engineers used control charts periodically to see what the process </a:t>
            </a:r>
            <a:r>
              <a:rPr lang="ja-JP" altLang="en-US" sz="3600">
                <a:latin typeface="Arial"/>
              </a:rPr>
              <a:t>“</a:t>
            </a:r>
            <a:r>
              <a:rPr lang="en-US" sz="3600"/>
              <a:t>has done</a:t>
            </a:r>
            <a:r>
              <a:rPr lang="ja-JP" altLang="en-US" sz="3600">
                <a:latin typeface="Arial"/>
              </a:rPr>
              <a:t>”</a:t>
            </a:r>
            <a:r>
              <a:rPr lang="en-US" sz="3600"/>
              <a:t>, the estimate what the process is </a:t>
            </a:r>
            <a:r>
              <a:rPr lang="ja-JP" altLang="en-US" sz="3600">
                <a:latin typeface="Arial"/>
              </a:rPr>
              <a:t>“</a:t>
            </a:r>
            <a:r>
              <a:rPr lang="en-US" sz="3600"/>
              <a:t>capable</a:t>
            </a:r>
            <a:r>
              <a:rPr lang="ja-JP" altLang="en-US" sz="3600">
                <a:latin typeface="Arial"/>
              </a:rPr>
              <a:t>”</a:t>
            </a:r>
            <a:r>
              <a:rPr lang="en-US" sz="3600"/>
              <a:t> of doing.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5400" b="1"/>
              <a:t>Control Charts</a:t>
            </a:r>
          </a:p>
        </p:txBody>
      </p:sp>
      <p:grpSp>
        <p:nvGrpSpPr>
          <p:cNvPr id="6159" name="Group 15"/>
          <p:cNvGrpSpPr>
            <a:grpSpLocks/>
          </p:cNvGrpSpPr>
          <p:nvPr/>
        </p:nvGrpSpPr>
        <p:grpSpPr bwMode="auto">
          <a:xfrm>
            <a:off x="762000" y="2514600"/>
            <a:ext cx="5943600" cy="3429000"/>
            <a:chOff x="1152" y="1632"/>
            <a:chExt cx="3744" cy="2160"/>
          </a:xfrm>
        </p:grpSpPr>
        <p:sp>
          <p:nvSpPr>
            <p:cNvPr id="6149" name="Rectangle 5" descr="20%"/>
            <p:cNvSpPr>
              <a:spLocks noChangeArrowheads="1"/>
            </p:cNvSpPr>
            <p:nvPr/>
          </p:nvSpPr>
          <p:spPr bwMode="auto">
            <a:xfrm>
              <a:off x="1152" y="2683"/>
              <a:ext cx="3744" cy="525"/>
            </a:xfrm>
            <a:prstGeom prst="rect">
              <a:avLst/>
            </a:prstGeom>
            <a:pattFill prst="pct20">
              <a:fgClr>
                <a:schemeClr val="bg2"/>
              </a:fgClr>
              <a:bgClr>
                <a:srgbClr val="FFFFFF"/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0" name="Rectangle 6" descr="20%"/>
            <p:cNvSpPr>
              <a:spLocks noChangeArrowheads="1"/>
            </p:cNvSpPr>
            <p:nvPr/>
          </p:nvSpPr>
          <p:spPr bwMode="auto">
            <a:xfrm>
              <a:off x="1152" y="2157"/>
              <a:ext cx="3744" cy="526"/>
            </a:xfrm>
            <a:prstGeom prst="rect">
              <a:avLst/>
            </a:prstGeom>
            <a:pattFill prst="pct20">
              <a:fgClr>
                <a:schemeClr val="bg2"/>
              </a:fgClr>
              <a:bgClr>
                <a:srgbClr val="FFFFFF"/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1" name="Rectangle 7" descr="Wide downward diagonal"/>
            <p:cNvSpPr>
              <a:spLocks noChangeArrowheads="1"/>
            </p:cNvSpPr>
            <p:nvPr/>
          </p:nvSpPr>
          <p:spPr bwMode="auto">
            <a:xfrm>
              <a:off x="1152" y="3208"/>
              <a:ext cx="3744" cy="467"/>
            </a:xfrm>
            <a:prstGeom prst="rect">
              <a:avLst/>
            </a:prstGeom>
            <a:pattFill prst="wdDnDiag">
              <a:fgClr>
                <a:schemeClr val="bg2"/>
              </a:fgClr>
              <a:bgClr>
                <a:srgbClr val="FFFFFF"/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2" name="Rectangle 8" descr="Wide downward diagonal"/>
            <p:cNvSpPr>
              <a:spLocks noChangeArrowheads="1"/>
            </p:cNvSpPr>
            <p:nvPr/>
          </p:nvSpPr>
          <p:spPr bwMode="auto">
            <a:xfrm>
              <a:off x="1152" y="1749"/>
              <a:ext cx="3744" cy="467"/>
            </a:xfrm>
            <a:prstGeom prst="rect">
              <a:avLst/>
            </a:prstGeom>
            <a:pattFill prst="wdDnDiag">
              <a:fgClr>
                <a:schemeClr val="bg2"/>
              </a:fgClr>
              <a:bgClr>
                <a:srgbClr val="FFFFFF"/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3" name="Line 9"/>
            <p:cNvSpPr>
              <a:spLocks noChangeShapeType="1"/>
            </p:cNvSpPr>
            <p:nvPr/>
          </p:nvSpPr>
          <p:spPr bwMode="auto">
            <a:xfrm>
              <a:off x="1152" y="1632"/>
              <a:ext cx="0" cy="2160"/>
            </a:xfrm>
            <a:prstGeom prst="line">
              <a:avLst/>
            </a:prstGeom>
            <a:noFill/>
            <a:ln w="38100">
              <a:solidFill>
                <a:srgbClr val="CC33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4" name="Line 10"/>
            <p:cNvSpPr>
              <a:spLocks noChangeShapeType="1"/>
            </p:cNvSpPr>
            <p:nvPr/>
          </p:nvSpPr>
          <p:spPr bwMode="auto">
            <a:xfrm>
              <a:off x="1152" y="2683"/>
              <a:ext cx="3686" cy="0"/>
            </a:xfrm>
            <a:prstGeom prst="line">
              <a:avLst/>
            </a:prstGeom>
            <a:noFill/>
            <a:ln w="38100">
              <a:solidFill>
                <a:srgbClr val="CC33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5" name="Line 11"/>
            <p:cNvSpPr>
              <a:spLocks noChangeShapeType="1"/>
            </p:cNvSpPr>
            <p:nvPr/>
          </p:nvSpPr>
          <p:spPr bwMode="auto">
            <a:xfrm>
              <a:off x="1152" y="1749"/>
              <a:ext cx="3627" cy="0"/>
            </a:xfrm>
            <a:prstGeom prst="line">
              <a:avLst/>
            </a:prstGeom>
            <a:noFill/>
            <a:ln w="5715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6" name="Line 12"/>
            <p:cNvSpPr>
              <a:spLocks noChangeShapeType="1"/>
            </p:cNvSpPr>
            <p:nvPr/>
          </p:nvSpPr>
          <p:spPr bwMode="auto">
            <a:xfrm>
              <a:off x="1152" y="3675"/>
              <a:ext cx="3627" cy="0"/>
            </a:xfrm>
            <a:prstGeom prst="line">
              <a:avLst/>
            </a:prstGeom>
            <a:noFill/>
            <a:ln w="5715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7" name="Line 13"/>
            <p:cNvSpPr>
              <a:spLocks noChangeShapeType="1"/>
            </p:cNvSpPr>
            <p:nvPr/>
          </p:nvSpPr>
          <p:spPr bwMode="auto">
            <a:xfrm>
              <a:off x="1152" y="3208"/>
              <a:ext cx="3627" cy="0"/>
            </a:xfrm>
            <a:prstGeom prst="line">
              <a:avLst/>
            </a:prstGeom>
            <a:noFill/>
            <a:ln w="3810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8" name="Line 14"/>
            <p:cNvSpPr>
              <a:spLocks noChangeShapeType="1"/>
            </p:cNvSpPr>
            <p:nvPr/>
          </p:nvSpPr>
          <p:spPr bwMode="auto">
            <a:xfrm flipV="1">
              <a:off x="1152" y="2208"/>
              <a:ext cx="3744" cy="8"/>
            </a:xfrm>
            <a:prstGeom prst="line">
              <a:avLst/>
            </a:prstGeom>
            <a:noFill/>
            <a:ln w="38100">
              <a:solidFill>
                <a:srgbClr val="CC3300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6160" name="Text Box 16"/>
          <p:cNvSpPr txBox="1">
            <a:spLocks noChangeArrowheads="1"/>
          </p:cNvSpPr>
          <p:nvPr/>
        </p:nvSpPr>
        <p:spPr bwMode="auto">
          <a:xfrm>
            <a:off x="6765925" y="2478088"/>
            <a:ext cx="8112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UCL</a:t>
            </a:r>
          </a:p>
        </p:txBody>
      </p:sp>
      <p:sp>
        <p:nvSpPr>
          <p:cNvPr id="6161" name="Text Box 17"/>
          <p:cNvSpPr txBox="1">
            <a:spLocks noChangeArrowheads="1"/>
          </p:cNvSpPr>
          <p:nvPr/>
        </p:nvSpPr>
        <p:spPr bwMode="auto">
          <a:xfrm>
            <a:off x="6765925" y="3163888"/>
            <a:ext cx="8778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UWL</a:t>
            </a:r>
          </a:p>
        </p:txBody>
      </p:sp>
      <p:sp>
        <p:nvSpPr>
          <p:cNvPr id="6162" name="Text Box 18"/>
          <p:cNvSpPr txBox="1">
            <a:spLocks noChangeArrowheads="1"/>
          </p:cNvSpPr>
          <p:nvPr/>
        </p:nvSpPr>
        <p:spPr bwMode="auto">
          <a:xfrm>
            <a:off x="6765925" y="3925888"/>
            <a:ext cx="14366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TARGET</a:t>
            </a:r>
          </a:p>
        </p:txBody>
      </p:sp>
      <p:sp>
        <p:nvSpPr>
          <p:cNvPr id="6163" name="Text Box 19"/>
          <p:cNvSpPr txBox="1">
            <a:spLocks noChangeArrowheads="1"/>
          </p:cNvSpPr>
          <p:nvPr/>
        </p:nvSpPr>
        <p:spPr bwMode="auto">
          <a:xfrm>
            <a:off x="6777038" y="4722813"/>
            <a:ext cx="842962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LWL</a:t>
            </a:r>
          </a:p>
        </p:txBody>
      </p:sp>
      <p:sp>
        <p:nvSpPr>
          <p:cNvPr id="6164" name="Text Box 20"/>
          <p:cNvSpPr txBox="1">
            <a:spLocks noChangeArrowheads="1"/>
          </p:cNvSpPr>
          <p:nvPr/>
        </p:nvSpPr>
        <p:spPr bwMode="auto">
          <a:xfrm>
            <a:off x="6765925" y="5526088"/>
            <a:ext cx="7762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LCL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20675"/>
            <a:ext cx="7772400" cy="1143000"/>
          </a:xfrm>
        </p:spPr>
        <p:txBody>
          <a:bodyPr/>
          <a:lstStyle/>
          <a:p>
            <a:r>
              <a:rPr lang="en-US" sz="5400" b="1"/>
              <a:t>Western Electric Rules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65163" y="1554163"/>
            <a:ext cx="8153400" cy="1066800"/>
          </a:xfrm>
        </p:spPr>
        <p:txBody>
          <a:bodyPr/>
          <a:lstStyle/>
          <a:p>
            <a:pPr>
              <a:buFont typeface="Monotype Sorts" charset="0"/>
              <a:buNone/>
            </a:pPr>
            <a:r>
              <a:rPr lang="en-US"/>
              <a:t>Rule 1:  </a:t>
            </a:r>
          </a:p>
          <a:p>
            <a:pPr>
              <a:buFont typeface="Monotype Sorts" charset="0"/>
              <a:buNone/>
            </a:pPr>
            <a:r>
              <a:rPr lang="en-US"/>
              <a:t>One point outside the UCL or LCL.</a:t>
            </a:r>
          </a:p>
          <a:p>
            <a:pPr>
              <a:buFont typeface="Monotype Sorts" charset="0"/>
              <a:buNone/>
            </a:pPr>
            <a:endParaRPr lang="en-US"/>
          </a:p>
        </p:txBody>
      </p:sp>
      <p:sp>
        <p:nvSpPr>
          <p:cNvPr id="8197" name="Rectangle 5"/>
          <p:cNvSpPr>
            <a:spLocks noChangeArrowheads="1"/>
          </p:cNvSpPr>
          <p:nvPr/>
        </p:nvSpPr>
        <p:spPr bwMode="auto">
          <a:xfrm>
            <a:off x="2133600" y="4724400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98" name="Rectangle 6"/>
          <p:cNvSpPr>
            <a:spLocks noChangeArrowheads="1"/>
          </p:cNvSpPr>
          <p:nvPr/>
        </p:nvSpPr>
        <p:spPr bwMode="auto">
          <a:xfrm>
            <a:off x="2133600" y="4038600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99" name="Rectangle 7"/>
          <p:cNvSpPr>
            <a:spLocks noChangeArrowheads="1"/>
          </p:cNvSpPr>
          <p:nvPr/>
        </p:nvSpPr>
        <p:spPr bwMode="auto">
          <a:xfrm>
            <a:off x="2133600" y="5410200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00" name="Rectangle 8"/>
          <p:cNvSpPr>
            <a:spLocks noChangeArrowheads="1"/>
          </p:cNvSpPr>
          <p:nvPr/>
        </p:nvSpPr>
        <p:spPr bwMode="auto">
          <a:xfrm>
            <a:off x="2133600" y="3505200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01" name="Line 9"/>
          <p:cNvSpPr>
            <a:spLocks noChangeShapeType="1"/>
          </p:cNvSpPr>
          <p:nvPr/>
        </p:nvSpPr>
        <p:spPr bwMode="auto">
          <a:xfrm>
            <a:off x="2133600" y="3352800"/>
            <a:ext cx="0" cy="281940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02" name="Line 10"/>
          <p:cNvSpPr>
            <a:spLocks noChangeShapeType="1"/>
          </p:cNvSpPr>
          <p:nvPr/>
        </p:nvSpPr>
        <p:spPr bwMode="auto">
          <a:xfrm>
            <a:off x="2133600" y="4724400"/>
            <a:ext cx="5100638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03" name="Line 11"/>
          <p:cNvSpPr>
            <a:spLocks noChangeShapeType="1"/>
          </p:cNvSpPr>
          <p:nvPr/>
        </p:nvSpPr>
        <p:spPr bwMode="auto">
          <a:xfrm>
            <a:off x="2133600" y="37338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04" name="Line 12"/>
          <p:cNvSpPr>
            <a:spLocks noChangeShapeType="1"/>
          </p:cNvSpPr>
          <p:nvPr/>
        </p:nvSpPr>
        <p:spPr bwMode="auto">
          <a:xfrm>
            <a:off x="2133600" y="57150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07" name="Text Box 15"/>
          <p:cNvSpPr txBox="1">
            <a:spLocks noChangeArrowheads="1"/>
          </p:cNvSpPr>
          <p:nvPr/>
        </p:nvSpPr>
        <p:spPr bwMode="auto">
          <a:xfrm>
            <a:off x="7375525" y="3544888"/>
            <a:ext cx="8112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UCL</a:t>
            </a:r>
          </a:p>
        </p:txBody>
      </p:sp>
      <p:sp>
        <p:nvSpPr>
          <p:cNvPr id="8208" name="Text Box 16"/>
          <p:cNvSpPr txBox="1">
            <a:spLocks noChangeArrowheads="1"/>
          </p:cNvSpPr>
          <p:nvPr/>
        </p:nvSpPr>
        <p:spPr bwMode="auto">
          <a:xfrm>
            <a:off x="7391400" y="5486400"/>
            <a:ext cx="7762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LCL</a:t>
            </a:r>
          </a:p>
        </p:txBody>
      </p:sp>
      <p:sp>
        <p:nvSpPr>
          <p:cNvPr id="8209" name="Text Box 17"/>
          <p:cNvSpPr txBox="1">
            <a:spLocks noChangeArrowheads="1"/>
          </p:cNvSpPr>
          <p:nvPr/>
        </p:nvSpPr>
        <p:spPr bwMode="auto">
          <a:xfrm>
            <a:off x="7299325" y="4459288"/>
            <a:ext cx="11160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Target</a:t>
            </a:r>
          </a:p>
        </p:txBody>
      </p:sp>
      <p:sp>
        <p:nvSpPr>
          <p:cNvPr id="8210" name="Oval 18"/>
          <p:cNvSpPr>
            <a:spLocks noChangeArrowheads="1"/>
          </p:cNvSpPr>
          <p:nvPr/>
        </p:nvSpPr>
        <p:spPr bwMode="auto">
          <a:xfrm>
            <a:off x="2209800" y="49530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1" name="Oval 19"/>
          <p:cNvSpPr>
            <a:spLocks noChangeArrowheads="1"/>
          </p:cNvSpPr>
          <p:nvPr/>
        </p:nvSpPr>
        <p:spPr bwMode="auto">
          <a:xfrm>
            <a:off x="2743200" y="44958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2" name="Oval 20"/>
          <p:cNvSpPr>
            <a:spLocks noChangeArrowheads="1"/>
          </p:cNvSpPr>
          <p:nvPr/>
        </p:nvSpPr>
        <p:spPr bwMode="auto">
          <a:xfrm>
            <a:off x="3200400" y="48768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3" name="Oval 21"/>
          <p:cNvSpPr>
            <a:spLocks noChangeArrowheads="1"/>
          </p:cNvSpPr>
          <p:nvPr/>
        </p:nvSpPr>
        <p:spPr bwMode="auto">
          <a:xfrm>
            <a:off x="3581400" y="57912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4" name="Oval 22"/>
          <p:cNvSpPr>
            <a:spLocks noChangeArrowheads="1"/>
          </p:cNvSpPr>
          <p:nvPr/>
        </p:nvSpPr>
        <p:spPr bwMode="auto">
          <a:xfrm>
            <a:off x="4038600" y="52578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5" name="Oval 23"/>
          <p:cNvSpPr>
            <a:spLocks noChangeArrowheads="1"/>
          </p:cNvSpPr>
          <p:nvPr/>
        </p:nvSpPr>
        <p:spPr bwMode="auto">
          <a:xfrm>
            <a:off x="4648200" y="43434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6" name="Oval 24"/>
          <p:cNvSpPr>
            <a:spLocks noChangeArrowheads="1"/>
          </p:cNvSpPr>
          <p:nvPr/>
        </p:nvSpPr>
        <p:spPr bwMode="auto">
          <a:xfrm>
            <a:off x="5181600" y="46482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7" name="Oval 25"/>
          <p:cNvSpPr>
            <a:spLocks noChangeArrowheads="1"/>
          </p:cNvSpPr>
          <p:nvPr/>
        </p:nvSpPr>
        <p:spPr bwMode="auto">
          <a:xfrm>
            <a:off x="5791200" y="3505200"/>
            <a:ext cx="152400" cy="152400"/>
          </a:xfrm>
          <a:prstGeom prst="ellipse">
            <a:avLst/>
          </a:prstGeom>
          <a:solidFill>
            <a:srgbClr val="FFFF00"/>
          </a:solidFill>
          <a:ln w="952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8" name="Oval 26"/>
          <p:cNvSpPr>
            <a:spLocks noChangeArrowheads="1"/>
          </p:cNvSpPr>
          <p:nvPr/>
        </p:nvSpPr>
        <p:spPr bwMode="auto">
          <a:xfrm>
            <a:off x="6248400" y="4343400"/>
            <a:ext cx="152400" cy="152400"/>
          </a:xfrm>
          <a:prstGeom prst="ellipse">
            <a:avLst/>
          </a:prstGeom>
          <a:solidFill>
            <a:schemeClr val="accent2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19" name="Line 27"/>
          <p:cNvSpPr>
            <a:spLocks noChangeShapeType="1"/>
          </p:cNvSpPr>
          <p:nvPr/>
        </p:nvSpPr>
        <p:spPr bwMode="auto">
          <a:xfrm flipV="1">
            <a:off x="2286000" y="4572000"/>
            <a:ext cx="533400" cy="4572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20" name="Line 28"/>
          <p:cNvSpPr>
            <a:spLocks noChangeShapeType="1"/>
          </p:cNvSpPr>
          <p:nvPr/>
        </p:nvSpPr>
        <p:spPr bwMode="auto">
          <a:xfrm>
            <a:off x="2819400" y="4572000"/>
            <a:ext cx="457200" cy="3810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21" name="Line 29"/>
          <p:cNvSpPr>
            <a:spLocks noChangeShapeType="1"/>
          </p:cNvSpPr>
          <p:nvPr/>
        </p:nvSpPr>
        <p:spPr bwMode="auto">
          <a:xfrm>
            <a:off x="3276600" y="4953000"/>
            <a:ext cx="381000" cy="9144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22" name="Line 30"/>
          <p:cNvSpPr>
            <a:spLocks noChangeShapeType="1"/>
          </p:cNvSpPr>
          <p:nvPr/>
        </p:nvSpPr>
        <p:spPr bwMode="auto">
          <a:xfrm flipV="1">
            <a:off x="3657600" y="5334000"/>
            <a:ext cx="457200" cy="5334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23" name="Line 31"/>
          <p:cNvSpPr>
            <a:spLocks noChangeShapeType="1"/>
          </p:cNvSpPr>
          <p:nvPr/>
        </p:nvSpPr>
        <p:spPr bwMode="auto">
          <a:xfrm flipV="1">
            <a:off x="4114800" y="4419600"/>
            <a:ext cx="609600" cy="9906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24" name="Line 32"/>
          <p:cNvSpPr>
            <a:spLocks noChangeShapeType="1"/>
          </p:cNvSpPr>
          <p:nvPr/>
        </p:nvSpPr>
        <p:spPr bwMode="auto">
          <a:xfrm>
            <a:off x="4724400" y="4419600"/>
            <a:ext cx="533400" cy="3048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25" name="Line 33"/>
          <p:cNvSpPr>
            <a:spLocks noChangeShapeType="1"/>
          </p:cNvSpPr>
          <p:nvPr/>
        </p:nvSpPr>
        <p:spPr bwMode="auto">
          <a:xfrm flipV="1">
            <a:off x="5257800" y="3581400"/>
            <a:ext cx="609600" cy="11430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26" name="Line 34"/>
          <p:cNvSpPr>
            <a:spLocks noChangeShapeType="1"/>
          </p:cNvSpPr>
          <p:nvPr/>
        </p:nvSpPr>
        <p:spPr bwMode="auto">
          <a:xfrm>
            <a:off x="5867400" y="3581400"/>
            <a:ext cx="457200" cy="8382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0038"/>
            <a:ext cx="7772400" cy="1143000"/>
          </a:xfrm>
        </p:spPr>
        <p:txBody>
          <a:bodyPr/>
          <a:lstStyle/>
          <a:p>
            <a:r>
              <a:rPr lang="en-US" sz="5400" b="1"/>
              <a:t>Western Electric Rules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20725" y="1546225"/>
            <a:ext cx="8153400" cy="1687513"/>
          </a:xfrm>
        </p:spPr>
        <p:txBody>
          <a:bodyPr/>
          <a:lstStyle/>
          <a:p>
            <a:pPr>
              <a:buFont typeface="Monotype Sorts" charset="0"/>
              <a:buNone/>
            </a:pPr>
            <a:r>
              <a:rPr lang="en-US"/>
              <a:t>Rule 2:  </a:t>
            </a:r>
          </a:p>
          <a:p>
            <a:pPr>
              <a:buFont typeface="Monotype Sorts" charset="0"/>
              <a:buNone/>
            </a:pPr>
            <a:r>
              <a:rPr lang="en-US"/>
              <a:t>2 of 3 consecutive points between 2 and 3 Sx from the target.</a:t>
            </a:r>
          </a:p>
          <a:p>
            <a:pPr>
              <a:buFont typeface="Monotype Sorts" charset="0"/>
              <a:buNone/>
            </a:pPr>
            <a:endParaRPr lang="en-US"/>
          </a:p>
        </p:txBody>
      </p:sp>
      <p:sp>
        <p:nvSpPr>
          <p:cNvPr id="9220" name="Rectangle 4"/>
          <p:cNvSpPr>
            <a:spLocks noChangeArrowheads="1"/>
          </p:cNvSpPr>
          <p:nvPr/>
        </p:nvSpPr>
        <p:spPr bwMode="auto">
          <a:xfrm>
            <a:off x="1828800" y="5105400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1" name="Rectangle 5"/>
          <p:cNvSpPr>
            <a:spLocks noChangeArrowheads="1"/>
          </p:cNvSpPr>
          <p:nvPr/>
        </p:nvSpPr>
        <p:spPr bwMode="auto">
          <a:xfrm>
            <a:off x="1828800" y="4419600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2" name="Rectangle 6"/>
          <p:cNvSpPr>
            <a:spLocks noChangeArrowheads="1"/>
          </p:cNvSpPr>
          <p:nvPr/>
        </p:nvSpPr>
        <p:spPr bwMode="auto">
          <a:xfrm>
            <a:off x="1828800" y="5791200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3" name="Rectangle 7"/>
          <p:cNvSpPr>
            <a:spLocks noChangeArrowheads="1"/>
          </p:cNvSpPr>
          <p:nvPr/>
        </p:nvSpPr>
        <p:spPr bwMode="auto">
          <a:xfrm>
            <a:off x="1828800" y="3886200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4" name="Line 8"/>
          <p:cNvSpPr>
            <a:spLocks noChangeShapeType="1"/>
          </p:cNvSpPr>
          <p:nvPr/>
        </p:nvSpPr>
        <p:spPr bwMode="auto">
          <a:xfrm>
            <a:off x="1828800" y="3733800"/>
            <a:ext cx="0" cy="281940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5" name="Line 9"/>
          <p:cNvSpPr>
            <a:spLocks noChangeShapeType="1"/>
          </p:cNvSpPr>
          <p:nvPr/>
        </p:nvSpPr>
        <p:spPr bwMode="auto">
          <a:xfrm>
            <a:off x="1828800" y="5105400"/>
            <a:ext cx="5100638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6" name="Line 10"/>
          <p:cNvSpPr>
            <a:spLocks noChangeShapeType="1"/>
          </p:cNvSpPr>
          <p:nvPr/>
        </p:nvSpPr>
        <p:spPr bwMode="auto">
          <a:xfrm>
            <a:off x="1828800" y="40386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7" name="Line 11"/>
          <p:cNvSpPr>
            <a:spLocks noChangeShapeType="1"/>
          </p:cNvSpPr>
          <p:nvPr/>
        </p:nvSpPr>
        <p:spPr bwMode="auto">
          <a:xfrm>
            <a:off x="1828800" y="60960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8" name="Text Box 12"/>
          <p:cNvSpPr txBox="1">
            <a:spLocks noChangeArrowheads="1"/>
          </p:cNvSpPr>
          <p:nvPr/>
        </p:nvSpPr>
        <p:spPr bwMode="auto">
          <a:xfrm>
            <a:off x="7070725" y="3802063"/>
            <a:ext cx="8112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UCL</a:t>
            </a:r>
          </a:p>
        </p:txBody>
      </p:sp>
      <p:sp>
        <p:nvSpPr>
          <p:cNvPr id="9229" name="Text Box 13"/>
          <p:cNvSpPr txBox="1">
            <a:spLocks noChangeArrowheads="1"/>
          </p:cNvSpPr>
          <p:nvPr/>
        </p:nvSpPr>
        <p:spPr bwMode="auto">
          <a:xfrm>
            <a:off x="7086600" y="5929313"/>
            <a:ext cx="7762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LCL</a:t>
            </a:r>
          </a:p>
        </p:txBody>
      </p:sp>
      <p:sp>
        <p:nvSpPr>
          <p:cNvPr id="9230" name="Text Box 14"/>
          <p:cNvSpPr txBox="1">
            <a:spLocks noChangeArrowheads="1"/>
          </p:cNvSpPr>
          <p:nvPr/>
        </p:nvSpPr>
        <p:spPr bwMode="auto">
          <a:xfrm>
            <a:off x="6994525" y="4840288"/>
            <a:ext cx="11160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Target</a:t>
            </a:r>
          </a:p>
        </p:txBody>
      </p:sp>
      <p:sp>
        <p:nvSpPr>
          <p:cNvPr id="9231" name="Oval 15"/>
          <p:cNvSpPr>
            <a:spLocks noChangeArrowheads="1"/>
          </p:cNvSpPr>
          <p:nvPr/>
        </p:nvSpPr>
        <p:spPr bwMode="auto">
          <a:xfrm>
            <a:off x="1905000" y="53340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32" name="Oval 16"/>
          <p:cNvSpPr>
            <a:spLocks noChangeArrowheads="1"/>
          </p:cNvSpPr>
          <p:nvPr/>
        </p:nvSpPr>
        <p:spPr bwMode="auto">
          <a:xfrm>
            <a:off x="2438400" y="48768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33" name="Oval 17"/>
          <p:cNvSpPr>
            <a:spLocks noChangeArrowheads="1"/>
          </p:cNvSpPr>
          <p:nvPr/>
        </p:nvSpPr>
        <p:spPr bwMode="auto">
          <a:xfrm>
            <a:off x="2895600" y="52578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34" name="Oval 18"/>
          <p:cNvSpPr>
            <a:spLocks noChangeArrowheads="1"/>
          </p:cNvSpPr>
          <p:nvPr/>
        </p:nvSpPr>
        <p:spPr bwMode="auto">
          <a:xfrm>
            <a:off x="3276600" y="586105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35" name="Oval 19"/>
          <p:cNvSpPr>
            <a:spLocks noChangeArrowheads="1"/>
          </p:cNvSpPr>
          <p:nvPr/>
        </p:nvSpPr>
        <p:spPr bwMode="auto">
          <a:xfrm>
            <a:off x="3733800" y="56388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37" name="Oval 21"/>
          <p:cNvSpPr>
            <a:spLocks noChangeArrowheads="1"/>
          </p:cNvSpPr>
          <p:nvPr/>
        </p:nvSpPr>
        <p:spPr bwMode="auto">
          <a:xfrm>
            <a:off x="4876800" y="50292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38" name="Oval 22"/>
          <p:cNvSpPr>
            <a:spLocks noChangeArrowheads="1"/>
          </p:cNvSpPr>
          <p:nvPr/>
        </p:nvSpPr>
        <p:spPr bwMode="auto">
          <a:xfrm>
            <a:off x="5486400" y="3886200"/>
            <a:ext cx="152400" cy="152400"/>
          </a:xfrm>
          <a:prstGeom prst="ellipse">
            <a:avLst/>
          </a:prstGeom>
          <a:solidFill>
            <a:srgbClr val="FFFF00"/>
          </a:solidFill>
          <a:ln w="952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39" name="Oval 23"/>
          <p:cNvSpPr>
            <a:spLocks noChangeArrowheads="1"/>
          </p:cNvSpPr>
          <p:nvPr/>
        </p:nvSpPr>
        <p:spPr bwMode="auto">
          <a:xfrm>
            <a:off x="5943600" y="4724400"/>
            <a:ext cx="152400" cy="152400"/>
          </a:xfrm>
          <a:prstGeom prst="ellipse">
            <a:avLst/>
          </a:prstGeom>
          <a:solidFill>
            <a:schemeClr val="accent2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40" name="Line 24"/>
          <p:cNvSpPr>
            <a:spLocks noChangeShapeType="1"/>
          </p:cNvSpPr>
          <p:nvPr/>
        </p:nvSpPr>
        <p:spPr bwMode="auto">
          <a:xfrm flipV="1">
            <a:off x="1981200" y="4953000"/>
            <a:ext cx="533400" cy="4572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41" name="Line 25"/>
          <p:cNvSpPr>
            <a:spLocks noChangeShapeType="1"/>
          </p:cNvSpPr>
          <p:nvPr/>
        </p:nvSpPr>
        <p:spPr bwMode="auto">
          <a:xfrm>
            <a:off x="2514600" y="4953000"/>
            <a:ext cx="457200" cy="3810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46" name="Line 30"/>
          <p:cNvSpPr>
            <a:spLocks noChangeShapeType="1"/>
          </p:cNvSpPr>
          <p:nvPr/>
        </p:nvSpPr>
        <p:spPr bwMode="auto">
          <a:xfrm flipV="1">
            <a:off x="4953000" y="3962400"/>
            <a:ext cx="609600" cy="11430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47" name="Line 31"/>
          <p:cNvSpPr>
            <a:spLocks noChangeShapeType="1"/>
          </p:cNvSpPr>
          <p:nvPr/>
        </p:nvSpPr>
        <p:spPr bwMode="auto">
          <a:xfrm>
            <a:off x="5562600" y="3962400"/>
            <a:ext cx="457200" cy="8382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48" name="Line 32"/>
          <p:cNvSpPr>
            <a:spLocks noChangeShapeType="1"/>
          </p:cNvSpPr>
          <p:nvPr/>
        </p:nvSpPr>
        <p:spPr bwMode="auto">
          <a:xfrm>
            <a:off x="1828800" y="4364038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49" name="Line 33"/>
          <p:cNvSpPr>
            <a:spLocks noChangeShapeType="1"/>
          </p:cNvSpPr>
          <p:nvPr/>
        </p:nvSpPr>
        <p:spPr bwMode="auto">
          <a:xfrm>
            <a:off x="1828800" y="47244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50" name="Line 34"/>
          <p:cNvSpPr>
            <a:spLocks noChangeShapeType="1"/>
          </p:cNvSpPr>
          <p:nvPr/>
        </p:nvSpPr>
        <p:spPr bwMode="auto">
          <a:xfrm>
            <a:off x="1870075" y="54610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51" name="Line 35"/>
          <p:cNvSpPr>
            <a:spLocks noChangeShapeType="1"/>
          </p:cNvSpPr>
          <p:nvPr/>
        </p:nvSpPr>
        <p:spPr bwMode="auto">
          <a:xfrm>
            <a:off x="1849438" y="574992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52" name="Text Box 36"/>
          <p:cNvSpPr txBox="1">
            <a:spLocks noChangeArrowheads="1"/>
          </p:cNvSpPr>
          <p:nvPr/>
        </p:nvSpPr>
        <p:spPr bwMode="auto">
          <a:xfrm>
            <a:off x="7050088" y="4132263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2 Sx</a:t>
            </a:r>
          </a:p>
          <a:p>
            <a:r>
              <a:rPr lang="en-US">
                <a:latin typeface="Arial" charset="0"/>
              </a:rPr>
              <a:t>1 Sx</a:t>
            </a:r>
          </a:p>
        </p:txBody>
      </p:sp>
      <p:sp>
        <p:nvSpPr>
          <p:cNvPr id="9253" name="Text Box 37"/>
          <p:cNvSpPr txBox="1">
            <a:spLocks noChangeArrowheads="1"/>
          </p:cNvSpPr>
          <p:nvPr/>
        </p:nvSpPr>
        <p:spPr bwMode="auto">
          <a:xfrm>
            <a:off x="7070725" y="5167313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1 Sx</a:t>
            </a:r>
          </a:p>
          <a:p>
            <a:r>
              <a:rPr lang="en-US">
                <a:latin typeface="Arial" charset="0"/>
              </a:rPr>
              <a:t>2 Sx</a:t>
            </a:r>
          </a:p>
        </p:txBody>
      </p:sp>
      <p:sp>
        <p:nvSpPr>
          <p:cNvPr id="9254" name="Oval 38"/>
          <p:cNvSpPr>
            <a:spLocks noChangeArrowheads="1"/>
          </p:cNvSpPr>
          <p:nvPr/>
        </p:nvSpPr>
        <p:spPr bwMode="auto">
          <a:xfrm>
            <a:off x="4257675" y="584835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55" name="Line 39"/>
          <p:cNvSpPr>
            <a:spLocks noChangeShapeType="1"/>
          </p:cNvSpPr>
          <p:nvPr/>
        </p:nvSpPr>
        <p:spPr bwMode="auto">
          <a:xfrm>
            <a:off x="2981325" y="5322888"/>
            <a:ext cx="373063" cy="60007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56" name="Line 40"/>
          <p:cNvSpPr>
            <a:spLocks noChangeShapeType="1"/>
          </p:cNvSpPr>
          <p:nvPr/>
        </p:nvSpPr>
        <p:spPr bwMode="auto">
          <a:xfrm flipV="1">
            <a:off x="3375025" y="5694363"/>
            <a:ext cx="434975" cy="2286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57" name="Line 41"/>
          <p:cNvSpPr>
            <a:spLocks noChangeShapeType="1"/>
          </p:cNvSpPr>
          <p:nvPr/>
        </p:nvSpPr>
        <p:spPr bwMode="auto">
          <a:xfrm>
            <a:off x="3830638" y="5694363"/>
            <a:ext cx="496887" cy="2286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58" name="Line 42"/>
          <p:cNvSpPr>
            <a:spLocks noChangeShapeType="1"/>
          </p:cNvSpPr>
          <p:nvPr/>
        </p:nvSpPr>
        <p:spPr bwMode="auto">
          <a:xfrm flipV="1">
            <a:off x="4327525" y="5073650"/>
            <a:ext cx="620713" cy="849313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665163" y="361950"/>
            <a:ext cx="7772400" cy="1143000"/>
          </a:xfrm>
        </p:spPr>
        <p:txBody>
          <a:bodyPr/>
          <a:lstStyle/>
          <a:p>
            <a:r>
              <a:rPr lang="en-US" sz="5400" b="1"/>
              <a:t>Western Electric Rules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8500" y="1649413"/>
            <a:ext cx="8153400" cy="1066800"/>
          </a:xfrm>
        </p:spPr>
        <p:txBody>
          <a:bodyPr/>
          <a:lstStyle/>
          <a:p>
            <a:pPr>
              <a:buFont typeface="Monotype Sorts" charset="0"/>
              <a:buNone/>
            </a:pPr>
            <a:r>
              <a:rPr lang="en-US"/>
              <a:t>Rule 3:  </a:t>
            </a:r>
          </a:p>
          <a:p>
            <a:pPr>
              <a:buFont typeface="Monotype Sorts" charset="0"/>
              <a:buNone/>
            </a:pPr>
            <a:r>
              <a:rPr lang="en-US"/>
              <a:t>4 of 5 consecutive points beyond +/- 1Sx from the target.</a:t>
            </a:r>
          </a:p>
          <a:p>
            <a:pPr>
              <a:buFont typeface="Monotype Sorts" charset="0"/>
              <a:buNone/>
            </a:pPr>
            <a:endParaRPr lang="en-US"/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1828800" y="5105400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65" name="Rectangle 5"/>
          <p:cNvSpPr>
            <a:spLocks noChangeArrowheads="1"/>
          </p:cNvSpPr>
          <p:nvPr/>
        </p:nvSpPr>
        <p:spPr bwMode="auto">
          <a:xfrm>
            <a:off x="1828800" y="4419600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66" name="Rectangle 6"/>
          <p:cNvSpPr>
            <a:spLocks noChangeArrowheads="1"/>
          </p:cNvSpPr>
          <p:nvPr/>
        </p:nvSpPr>
        <p:spPr bwMode="auto">
          <a:xfrm>
            <a:off x="1828800" y="5791200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67" name="Rectangle 7"/>
          <p:cNvSpPr>
            <a:spLocks noChangeArrowheads="1"/>
          </p:cNvSpPr>
          <p:nvPr/>
        </p:nvSpPr>
        <p:spPr bwMode="auto">
          <a:xfrm>
            <a:off x="1828800" y="3886200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68" name="Line 8"/>
          <p:cNvSpPr>
            <a:spLocks noChangeShapeType="1"/>
          </p:cNvSpPr>
          <p:nvPr/>
        </p:nvSpPr>
        <p:spPr bwMode="auto">
          <a:xfrm>
            <a:off x="1828800" y="3733800"/>
            <a:ext cx="0" cy="281940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69" name="Line 9"/>
          <p:cNvSpPr>
            <a:spLocks noChangeShapeType="1"/>
          </p:cNvSpPr>
          <p:nvPr/>
        </p:nvSpPr>
        <p:spPr bwMode="auto">
          <a:xfrm>
            <a:off x="1828800" y="5105400"/>
            <a:ext cx="5100638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70" name="Line 10"/>
          <p:cNvSpPr>
            <a:spLocks noChangeShapeType="1"/>
          </p:cNvSpPr>
          <p:nvPr/>
        </p:nvSpPr>
        <p:spPr bwMode="auto">
          <a:xfrm>
            <a:off x="1828800" y="40386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71" name="Line 11"/>
          <p:cNvSpPr>
            <a:spLocks noChangeShapeType="1"/>
          </p:cNvSpPr>
          <p:nvPr/>
        </p:nvSpPr>
        <p:spPr bwMode="auto">
          <a:xfrm>
            <a:off x="1828800" y="60960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72" name="Text Box 12"/>
          <p:cNvSpPr txBox="1">
            <a:spLocks noChangeArrowheads="1"/>
          </p:cNvSpPr>
          <p:nvPr/>
        </p:nvSpPr>
        <p:spPr bwMode="auto">
          <a:xfrm>
            <a:off x="7070725" y="3802063"/>
            <a:ext cx="8112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UCL</a:t>
            </a:r>
          </a:p>
        </p:txBody>
      </p:sp>
      <p:sp>
        <p:nvSpPr>
          <p:cNvPr id="15373" name="Text Box 13"/>
          <p:cNvSpPr txBox="1">
            <a:spLocks noChangeArrowheads="1"/>
          </p:cNvSpPr>
          <p:nvPr/>
        </p:nvSpPr>
        <p:spPr bwMode="auto">
          <a:xfrm>
            <a:off x="7086600" y="5929313"/>
            <a:ext cx="7762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LCL</a:t>
            </a:r>
          </a:p>
        </p:txBody>
      </p:sp>
      <p:sp>
        <p:nvSpPr>
          <p:cNvPr id="15374" name="Text Box 14"/>
          <p:cNvSpPr txBox="1">
            <a:spLocks noChangeArrowheads="1"/>
          </p:cNvSpPr>
          <p:nvPr/>
        </p:nvSpPr>
        <p:spPr bwMode="auto">
          <a:xfrm>
            <a:off x="6994525" y="4840288"/>
            <a:ext cx="11160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Target</a:t>
            </a:r>
          </a:p>
        </p:txBody>
      </p:sp>
      <p:sp>
        <p:nvSpPr>
          <p:cNvPr id="15375" name="Oval 15"/>
          <p:cNvSpPr>
            <a:spLocks noChangeArrowheads="1"/>
          </p:cNvSpPr>
          <p:nvPr/>
        </p:nvSpPr>
        <p:spPr bwMode="auto">
          <a:xfrm>
            <a:off x="1905000" y="53340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76" name="Oval 16"/>
          <p:cNvSpPr>
            <a:spLocks noChangeArrowheads="1"/>
          </p:cNvSpPr>
          <p:nvPr/>
        </p:nvSpPr>
        <p:spPr bwMode="auto">
          <a:xfrm>
            <a:off x="2438400" y="48768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77" name="Oval 17"/>
          <p:cNvSpPr>
            <a:spLocks noChangeArrowheads="1"/>
          </p:cNvSpPr>
          <p:nvPr/>
        </p:nvSpPr>
        <p:spPr bwMode="auto">
          <a:xfrm>
            <a:off x="2895600" y="52578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78" name="Oval 18"/>
          <p:cNvSpPr>
            <a:spLocks noChangeArrowheads="1"/>
          </p:cNvSpPr>
          <p:nvPr/>
        </p:nvSpPr>
        <p:spPr bwMode="auto">
          <a:xfrm>
            <a:off x="3276600" y="586105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79" name="Oval 19"/>
          <p:cNvSpPr>
            <a:spLocks noChangeArrowheads="1"/>
          </p:cNvSpPr>
          <p:nvPr/>
        </p:nvSpPr>
        <p:spPr bwMode="auto">
          <a:xfrm>
            <a:off x="3733800" y="56388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80" name="Oval 20"/>
          <p:cNvSpPr>
            <a:spLocks noChangeArrowheads="1"/>
          </p:cNvSpPr>
          <p:nvPr/>
        </p:nvSpPr>
        <p:spPr bwMode="auto">
          <a:xfrm>
            <a:off x="4876800" y="5029200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81" name="Oval 21"/>
          <p:cNvSpPr>
            <a:spLocks noChangeArrowheads="1"/>
          </p:cNvSpPr>
          <p:nvPr/>
        </p:nvSpPr>
        <p:spPr bwMode="auto">
          <a:xfrm>
            <a:off x="5156200" y="5541963"/>
            <a:ext cx="152400" cy="152400"/>
          </a:xfrm>
          <a:prstGeom prst="ellipse">
            <a:avLst/>
          </a:prstGeom>
          <a:solidFill>
            <a:srgbClr val="FFFF00"/>
          </a:solidFill>
          <a:ln w="952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83" name="Line 23"/>
          <p:cNvSpPr>
            <a:spLocks noChangeShapeType="1"/>
          </p:cNvSpPr>
          <p:nvPr/>
        </p:nvSpPr>
        <p:spPr bwMode="auto">
          <a:xfrm flipV="1">
            <a:off x="1981200" y="4953000"/>
            <a:ext cx="533400" cy="4572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84" name="Line 24"/>
          <p:cNvSpPr>
            <a:spLocks noChangeShapeType="1"/>
          </p:cNvSpPr>
          <p:nvPr/>
        </p:nvSpPr>
        <p:spPr bwMode="auto">
          <a:xfrm>
            <a:off x="2514600" y="4953000"/>
            <a:ext cx="457200" cy="3810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87" name="Line 27"/>
          <p:cNvSpPr>
            <a:spLocks noChangeShapeType="1"/>
          </p:cNvSpPr>
          <p:nvPr/>
        </p:nvSpPr>
        <p:spPr bwMode="auto">
          <a:xfrm>
            <a:off x="1828800" y="4364038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88" name="Line 28"/>
          <p:cNvSpPr>
            <a:spLocks noChangeShapeType="1"/>
          </p:cNvSpPr>
          <p:nvPr/>
        </p:nvSpPr>
        <p:spPr bwMode="auto">
          <a:xfrm>
            <a:off x="1828800" y="47244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89" name="Line 29"/>
          <p:cNvSpPr>
            <a:spLocks noChangeShapeType="1"/>
          </p:cNvSpPr>
          <p:nvPr/>
        </p:nvSpPr>
        <p:spPr bwMode="auto">
          <a:xfrm>
            <a:off x="1870075" y="54610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90" name="Line 30"/>
          <p:cNvSpPr>
            <a:spLocks noChangeShapeType="1"/>
          </p:cNvSpPr>
          <p:nvPr/>
        </p:nvSpPr>
        <p:spPr bwMode="auto">
          <a:xfrm>
            <a:off x="1849438" y="574992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91" name="Text Box 31"/>
          <p:cNvSpPr txBox="1">
            <a:spLocks noChangeArrowheads="1"/>
          </p:cNvSpPr>
          <p:nvPr/>
        </p:nvSpPr>
        <p:spPr bwMode="auto">
          <a:xfrm>
            <a:off x="7050088" y="4132263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2 Sx</a:t>
            </a:r>
          </a:p>
          <a:p>
            <a:r>
              <a:rPr lang="en-US">
                <a:latin typeface="Arial" charset="0"/>
              </a:rPr>
              <a:t>1 Sx</a:t>
            </a:r>
          </a:p>
        </p:txBody>
      </p:sp>
      <p:sp>
        <p:nvSpPr>
          <p:cNvPr id="15392" name="Text Box 32"/>
          <p:cNvSpPr txBox="1">
            <a:spLocks noChangeArrowheads="1"/>
          </p:cNvSpPr>
          <p:nvPr/>
        </p:nvSpPr>
        <p:spPr bwMode="auto">
          <a:xfrm>
            <a:off x="7070725" y="5167313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1 Sx</a:t>
            </a:r>
          </a:p>
          <a:p>
            <a:r>
              <a:rPr lang="en-US">
                <a:latin typeface="Arial" charset="0"/>
              </a:rPr>
              <a:t>2 Sx</a:t>
            </a:r>
          </a:p>
        </p:txBody>
      </p:sp>
      <p:sp>
        <p:nvSpPr>
          <p:cNvPr id="15393" name="Oval 33"/>
          <p:cNvSpPr>
            <a:spLocks noChangeArrowheads="1"/>
          </p:cNvSpPr>
          <p:nvPr/>
        </p:nvSpPr>
        <p:spPr bwMode="auto">
          <a:xfrm>
            <a:off x="4402138" y="55372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94" name="Line 34"/>
          <p:cNvSpPr>
            <a:spLocks noChangeShapeType="1"/>
          </p:cNvSpPr>
          <p:nvPr/>
        </p:nvSpPr>
        <p:spPr bwMode="auto">
          <a:xfrm>
            <a:off x="2981325" y="5322888"/>
            <a:ext cx="373063" cy="60007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95" name="Line 35"/>
          <p:cNvSpPr>
            <a:spLocks noChangeShapeType="1"/>
          </p:cNvSpPr>
          <p:nvPr/>
        </p:nvSpPr>
        <p:spPr bwMode="auto">
          <a:xfrm flipV="1">
            <a:off x="3375025" y="5694363"/>
            <a:ext cx="434975" cy="2286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96" name="Line 36"/>
          <p:cNvSpPr>
            <a:spLocks noChangeShapeType="1"/>
          </p:cNvSpPr>
          <p:nvPr/>
        </p:nvSpPr>
        <p:spPr bwMode="auto">
          <a:xfrm flipV="1">
            <a:off x="3830638" y="5611813"/>
            <a:ext cx="661987" cy="8255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98" name="Oval 38"/>
          <p:cNvSpPr>
            <a:spLocks noChangeArrowheads="1"/>
          </p:cNvSpPr>
          <p:nvPr/>
        </p:nvSpPr>
        <p:spPr bwMode="auto">
          <a:xfrm>
            <a:off x="3706813" y="562768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401" name="Line 41"/>
          <p:cNvSpPr>
            <a:spLocks noChangeShapeType="1"/>
          </p:cNvSpPr>
          <p:nvPr/>
        </p:nvSpPr>
        <p:spPr bwMode="auto">
          <a:xfrm flipV="1">
            <a:off x="4492625" y="5114925"/>
            <a:ext cx="455613" cy="496888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402" name="Line 42"/>
          <p:cNvSpPr>
            <a:spLocks noChangeShapeType="1"/>
          </p:cNvSpPr>
          <p:nvPr/>
        </p:nvSpPr>
        <p:spPr bwMode="auto">
          <a:xfrm>
            <a:off x="4948238" y="5094288"/>
            <a:ext cx="268287" cy="538162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0038"/>
            <a:ext cx="7772400" cy="1143000"/>
          </a:xfrm>
        </p:spPr>
        <p:txBody>
          <a:bodyPr/>
          <a:lstStyle/>
          <a:p>
            <a:r>
              <a:rPr lang="en-US" sz="5400" b="1"/>
              <a:t>Western Electric Rules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27088" y="1690688"/>
            <a:ext cx="7707312" cy="1066800"/>
          </a:xfrm>
        </p:spPr>
        <p:txBody>
          <a:bodyPr/>
          <a:lstStyle/>
          <a:p>
            <a:pPr>
              <a:buFont typeface="Monotype Sorts" charset="0"/>
              <a:buNone/>
            </a:pPr>
            <a:r>
              <a:rPr lang="en-US"/>
              <a:t>Rule 4:  </a:t>
            </a:r>
          </a:p>
          <a:p>
            <a:pPr>
              <a:buFont typeface="Monotype Sorts" charset="0"/>
              <a:buNone/>
            </a:pPr>
            <a:r>
              <a:rPr lang="en-US"/>
              <a:t>8 consecutive points on one side of target.</a:t>
            </a:r>
          </a:p>
          <a:p>
            <a:pPr>
              <a:buFont typeface="Monotype Sorts" charset="0"/>
              <a:buNone/>
            </a:pPr>
            <a:endParaRPr lang="en-US"/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1828800" y="47529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389" name="Rectangle 5"/>
          <p:cNvSpPr>
            <a:spLocks noChangeArrowheads="1"/>
          </p:cNvSpPr>
          <p:nvPr/>
        </p:nvSpPr>
        <p:spPr bwMode="auto">
          <a:xfrm>
            <a:off x="1828800" y="40671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390" name="Rectangle 6"/>
          <p:cNvSpPr>
            <a:spLocks noChangeArrowheads="1"/>
          </p:cNvSpPr>
          <p:nvPr/>
        </p:nvSpPr>
        <p:spPr bwMode="auto">
          <a:xfrm>
            <a:off x="1828800" y="5438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391" name="Rectangle 7"/>
          <p:cNvSpPr>
            <a:spLocks noChangeArrowheads="1"/>
          </p:cNvSpPr>
          <p:nvPr/>
        </p:nvSpPr>
        <p:spPr bwMode="auto">
          <a:xfrm>
            <a:off x="1828800" y="3533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392" name="Line 8"/>
          <p:cNvSpPr>
            <a:spLocks noChangeShapeType="1"/>
          </p:cNvSpPr>
          <p:nvPr/>
        </p:nvSpPr>
        <p:spPr bwMode="auto">
          <a:xfrm>
            <a:off x="1828800" y="3381375"/>
            <a:ext cx="0" cy="281940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393" name="Line 9"/>
          <p:cNvSpPr>
            <a:spLocks noChangeShapeType="1"/>
          </p:cNvSpPr>
          <p:nvPr/>
        </p:nvSpPr>
        <p:spPr bwMode="auto">
          <a:xfrm>
            <a:off x="1828800" y="4752975"/>
            <a:ext cx="5100638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394" name="Line 10"/>
          <p:cNvSpPr>
            <a:spLocks noChangeShapeType="1"/>
          </p:cNvSpPr>
          <p:nvPr/>
        </p:nvSpPr>
        <p:spPr bwMode="auto">
          <a:xfrm>
            <a:off x="1828800" y="36861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395" name="Line 11"/>
          <p:cNvSpPr>
            <a:spLocks noChangeShapeType="1"/>
          </p:cNvSpPr>
          <p:nvPr/>
        </p:nvSpPr>
        <p:spPr bwMode="auto">
          <a:xfrm>
            <a:off x="1828800" y="5743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396" name="Text Box 12"/>
          <p:cNvSpPr txBox="1">
            <a:spLocks noChangeArrowheads="1"/>
          </p:cNvSpPr>
          <p:nvPr/>
        </p:nvSpPr>
        <p:spPr bwMode="auto">
          <a:xfrm>
            <a:off x="7070725" y="3449638"/>
            <a:ext cx="8112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UCL</a:t>
            </a:r>
          </a:p>
        </p:txBody>
      </p:sp>
      <p:sp>
        <p:nvSpPr>
          <p:cNvPr id="16397" name="Text Box 13"/>
          <p:cNvSpPr txBox="1">
            <a:spLocks noChangeArrowheads="1"/>
          </p:cNvSpPr>
          <p:nvPr/>
        </p:nvSpPr>
        <p:spPr bwMode="auto">
          <a:xfrm>
            <a:off x="7086600" y="5576888"/>
            <a:ext cx="7762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LCL</a:t>
            </a:r>
          </a:p>
        </p:txBody>
      </p:sp>
      <p:sp>
        <p:nvSpPr>
          <p:cNvPr id="16398" name="Text Box 14"/>
          <p:cNvSpPr txBox="1">
            <a:spLocks noChangeArrowheads="1"/>
          </p:cNvSpPr>
          <p:nvPr/>
        </p:nvSpPr>
        <p:spPr bwMode="auto">
          <a:xfrm>
            <a:off x="6994525" y="4487863"/>
            <a:ext cx="11160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Target</a:t>
            </a:r>
          </a:p>
        </p:txBody>
      </p:sp>
      <p:sp>
        <p:nvSpPr>
          <p:cNvPr id="16402" name="Oval 18"/>
          <p:cNvSpPr>
            <a:spLocks noChangeArrowheads="1"/>
          </p:cNvSpPr>
          <p:nvPr/>
        </p:nvSpPr>
        <p:spPr bwMode="auto">
          <a:xfrm>
            <a:off x="3276600" y="55086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03" name="Oval 19"/>
          <p:cNvSpPr>
            <a:spLocks noChangeArrowheads="1"/>
          </p:cNvSpPr>
          <p:nvPr/>
        </p:nvSpPr>
        <p:spPr bwMode="auto">
          <a:xfrm>
            <a:off x="3733800" y="5286375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05" name="Oval 21"/>
          <p:cNvSpPr>
            <a:spLocks noChangeArrowheads="1"/>
          </p:cNvSpPr>
          <p:nvPr/>
        </p:nvSpPr>
        <p:spPr bwMode="auto">
          <a:xfrm>
            <a:off x="4906963" y="4879975"/>
            <a:ext cx="152400" cy="152400"/>
          </a:xfrm>
          <a:prstGeom prst="ellipse">
            <a:avLst/>
          </a:prstGeom>
          <a:solidFill>
            <a:srgbClr val="FFFF00"/>
          </a:solidFill>
          <a:ln w="952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09" name="Line 25"/>
          <p:cNvSpPr>
            <a:spLocks noChangeShapeType="1"/>
          </p:cNvSpPr>
          <p:nvPr/>
        </p:nvSpPr>
        <p:spPr bwMode="auto">
          <a:xfrm>
            <a:off x="1828800" y="4011613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10" name="Line 26"/>
          <p:cNvSpPr>
            <a:spLocks noChangeShapeType="1"/>
          </p:cNvSpPr>
          <p:nvPr/>
        </p:nvSpPr>
        <p:spPr bwMode="auto">
          <a:xfrm>
            <a:off x="1828800" y="43719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11" name="Line 27"/>
          <p:cNvSpPr>
            <a:spLocks noChangeShapeType="1"/>
          </p:cNvSpPr>
          <p:nvPr/>
        </p:nvSpPr>
        <p:spPr bwMode="auto">
          <a:xfrm>
            <a:off x="1870075" y="5108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12" name="Line 28"/>
          <p:cNvSpPr>
            <a:spLocks noChangeShapeType="1"/>
          </p:cNvSpPr>
          <p:nvPr/>
        </p:nvSpPr>
        <p:spPr bwMode="auto">
          <a:xfrm>
            <a:off x="1849438" y="53975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13" name="Text Box 29"/>
          <p:cNvSpPr txBox="1">
            <a:spLocks noChangeArrowheads="1"/>
          </p:cNvSpPr>
          <p:nvPr/>
        </p:nvSpPr>
        <p:spPr bwMode="auto">
          <a:xfrm>
            <a:off x="7050088" y="377983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2 Sx</a:t>
            </a:r>
          </a:p>
          <a:p>
            <a:r>
              <a:rPr lang="en-US">
                <a:latin typeface="Arial" charset="0"/>
              </a:rPr>
              <a:t>1 Sx</a:t>
            </a:r>
          </a:p>
        </p:txBody>
      </p:sp>
      <p:sp>
        <p:nvSpPr>
          <p:cNvPr id="16414" name="Text Box 30"/>
          <p:cNvSpPr txBox="1">
            <a:spLocks noChangeArrowheads="1"/>
          </p:cNvSpPr>
          <p:nvPr/>
        </p:nvSpPr>
        <p:spPr bwMode="auto">
          <a:xfrm>
            <a:off x="7070725" y="481488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1 Sx</a:t>
            </a:r>
          </a:p>
          <a:p>
            <a:r>
              <a:rPr lang="en-US">
                <a:latin typeface="Arial" charset="0"/>
              </a:rPr>
              <a:t>2 Sx</a:t>
            </a:r>
          </a:p>
        </p:txBody>
      </p:sp>
      <p:sp>
        <p:nvSpPr>
          <p:cNvPr id="16415" name="Oval 31"/>
          <p:cNvSpPr>
            <a:spLocks noChangeArrowheads="1"/>
          </p:cNvSpPr>
          <p:nvPr/>
        </p:nvSpPr>
        <p:spPr bwMode="auto">
          <a:xfrm>
            <a:off x="4402138" y="518477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17" name="Line 33"/>
          <p:cNvSpPr>
            <a:spLocks noChangeShapeType="1"/>
          </p:cNvSpPr>
          <p:nvPr/>
        </p:nvSpPr>
        <p:spPr bwMode="auto">
          <a:xfrm flipV="1">
            <a:off x="3375025" y="5341938"/>
            <a:ext cx="434975" cy="2286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18" name="Line 34"/>
          <p:cNvSpPr>
            <a:spLocks noChangeShapeType="1"/>
          </p:cNvSpPr>
          <p:nvPr/>
        </p:nvSpPr>
        <p:spPr bwMode="auto">
          <a:xfrm flipV="1">
            <a:off x="3830638" y="5259388"/>
            <a:ext cx="661987" cy="8255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19" name="Oval 35"/>
          <p:cNvSpPr>
            <a:spLocks noChangeArrowheads="1"/>
          </p:cNvSpPr>
          <p:nvPr/>
        </p:nvSpPr>
        <p:spPr bwMode="auto">
          <a:xfrm>
            <a:off x="3706813" y="5275263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23" name="Oval 39"/>
          <p:cNvSpPr>
            <a:spLocks noChangeArrowheads="1"/>
          </p:cNvSpPr>
          <p:nvPr/>
        </p:nvSpPr>
        <p:spPr bwMode="auto">
          <a:xfrm>
            <a:off x="2870200" y="522605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24" name="Oval 40"/>
          <p:cNvSpPr>
            <a:spLocks noChangeArrowheads="1"/>
          </p:cNvSpPr>
          <p:nvPr/>
        </p:nvSpPr>
        <p:spPr bwMode="auto">
          <a:xfrm>
            <a:off x="2517775" y="48736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25" name="Oval 41"/>
          <p:cNvSpPr>
            <a:spLocks noChangeArrowheads="1"/>
          </p:cNvSpPr>
          <p:nvPr/>
        </p:nvSpPr>
        <p:spPr bwMode="auto">
          <a:xfrm>
            <a:off x="2144713" y="5040313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26" name="Oval 42"/>
          <p:cNvSpPr>
            <a:spLocks noChangeArrowheads="1"/>
          </p:cNvSpPr>
          <p:nvPr/>
        </p:nvSpPr>
        <p:spPr bwMode="auto">
          <a:xfrm>
            <a:off x="5478463" y="499903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27" name="Line 43"/>
          <p:cNvSpPr>
            <a:spLocks noChangeShapeType="1"/>
          </p:cNvSpPr>
          <p:nvPr/>
        </p:nvSpPr>
        <p:spPr bwMode="auto">
          <a:xfrm flipV="1">
            <a:off x="2214563" y="4949825"/>
            <a:ext cx="393700" cy="144463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28" name="Line 44"/>
          <p:cNvSpPr>
            <a:spLocks noChangeShapeType="1"/>
          </p:cNvSpPr>
          <p:nvPr/>
        </p:nvSpPr>
        <p:spPr bwMode="auto">
          <a:xfrm>
            <a:off x="2608263" y="4970463"/>
            <a:ext cx="352425" cy="35242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29" name="Line 45"/>
          <p:cNvSpPr>
            <a:spLocks noChangeShapeType="1"/>
          </p:cNvSpPr>
          <p:nvPr/>
        </p:nvSpPr>
        <p:spPr bwMode="auto">
          <a:xfrm>
            <a:off x="2960688" y="5300663"/>
            <a:ext cx="393700" cy="26987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30" name="Line 46"/>
          <p:cNvSpPr>
            <a:spLocks noChangeShapeType="1"/>
          </p:cNvSpPr>
          <p:nvPr/>
        </p:nvSpPr>
        <p:spPr bwMode="auto">
          <a:xfrm flipV="1">
            <a:off x="4471988" y="4949825"/>
            <a:ext cx="517525" cy="309563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31" name="Line 47"/>
          <p:cNvSpPr>
            <a:spLocks noChangeShapeType="1"/>
          </p:cNvSpPr>
          <p:nvPr/>
        </p:nvSpPr>
        <p:spPr bwMode="auto">
          <a:xfrm>
            <a:off x="4989513" y="4949825"/>
            <a:ext cx="558800" cy="12382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0038"/>
            <a:ext cx="7772400" cy="1143000"/>
          </a:xfrm>
        </p:spPr>
        <p:txBody>
          <a:bodyPr/>
          <a:lstStyle/>
          <a:p>
            <a:r>
              <a:rPr lang="en-US" sz="5400" b="1"/>
              <a:t>Western Electric Rules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27088" y="1690688"/>
            <a:ext cx="7707312" cy="1066800"/>
          </a:xfrm>
        </p:spPr>
        <p:txBody>
          <a:bodyPr/>
          <a:lstStyle/>
          <a:p>
            <a:pPr>
              <a:buFont typeface="Monotype Sorts" charset="0"/>
              <a:buNone/>
            </a:pPr>
            <a:r>
              <a:rPr lang="en-US"/>
              <a:t>Rule 5:  </a:t>
            </a:r>
          </a:p>
          <a:p>
            <a:pPr>
              <a:buFont typeface="Monotype Sorts" charset="0"/>
              <a:buNone/>
            </a:pPr>
            <a:r>
              <a:rPr lang="en-US"/>
              <a:t>Approx. 14+ points high/low/high/low without interruption.</a:t>
            </a:r>
          </a:p>
          <a:p>
            <a:pPr>
              <a:buFont typeface="Monotype Sorts" charset="0"/>
              <a:buNone/>
            </a:pPr>
            <a:endParaRPr lang="en-US"/>
          </a:p>
        </p:txBody>
      </p:sp>
      <p:sp>
        <p:nvSpPr>
          <p:cNvPr id="19460" name="Rectangle 4"/>
          <p:cNvSpPr>
            <a:spLocks noChangeArrowheads="1"/>
          </p:cNvSpPr>
          <p:nvPr/>
        </p:nvSpPr>
        <p:spPr bwMode="auto">
          <a:xfrm>
            <a:off x="1828800" y="47529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1" name="Rectangle 5"/>
          <p:cNvSpPr>
            <a:spLocks noChangeArrowheads="1"/>
          </p:cNvSpPr>
          <p:nvPr/>
        </p:nvSpPr>
        <p:spPr bwMode="auto">
          <a:xfrm>
            <a:off x="1828800" y="4067175"/>
            <a:ext cx="5181600" cy="6858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2" name="Rectangle 6"/>
          <p:cNvSpPr>
            <a:spLocks noChangeArrowheads="1"/>
          </p:cNvSpPr>
          <p:nvPr/>
        </p:nvSpPr>
        <p:spPr bwMode="auto">
          <a:xfrm>
            <a:off x="1828800" y="5438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3" name="Rectangle 7"/>
          <p:cNvSpPr>
            <a:spLocks noChangeArrowheads="1"/>
          </p:cNvSpPr>
          <p:nvPr/>
        </p:nvSpPr>
        <p:spPr bwMode="auto">
          <a:xfrm>
            <a:off x="1828800" y="3533775"/>
            <a:ext cx="5181600" cy="60960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4" name="Line 8"/>
          <p:cNvSpPr>
            <a:spLocks noChangeShapeType="1"/>
          </p:cNvSpPr>
          <p:nvPr/>
        </p:nvSpPr>
        <p:spPr bwMode="auto">
          <a:xfrm>
            <a:off x="1828800" y="3381375"/>
            <a:ext cx="0" cy="281940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5" name="Line 9"/>
          <p:cNvSpPr>
            <a:spLocks noChangeShapeType="1"/>
          </p:cNvSpPr>
          <p:nvPr/>
        </p:nvSpPr>
        <p:spPr bwMode="auto">
          <a:xfrm>
            <a:off x="1828800" y="4752975"/>
            <a:ext cx="5100638" cy="0"/>
          </a:xfrm>
          <a:prstGeom prst="line">
            <a:avLst/>
          </a:prstGeom>
          <a:noFill/>
          <a:ln w="38100">
            <a:solidFill>
              <a:srgbClr val="CC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6" name="Line 10"/>
          <p:cNvSpPr>
            <a:spLocks noChangeShapeType="1"/>
          </p:cNvSpPr>
          <p:nvPr/>
        </p:nvSpPr>
        <p:spPr bwMode="auto">
          <a:xfrm>
            <a:off x="1828800" y="36861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7" name="Line 11"/>
          <p:cNvSpPr>
            <a:spLocks noChangeShapeType="1"/>
          </p:cNvSpPr>
          <p:nvPr/>
        </p:nvSpPr>
        <p:spPr bwMode="auto">
          <a:xfrm>
            <a:off x="1828800" y="5743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8" name="Text Box 12"/>
          <p:cNvSpPr txBox="1">
            <a:spLocks noChangeArrowheads="1"/>
          </p:cNvSpPr>
          <p:nvPr/>
        </p:nvSpPr>
        <p:spPr bwMode="auto">
          <a:xfrm>
            <a:off x="7070725" y="3449638"/>
            <a:ext cx="8112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UCL</a:t>
            </a:r>
          </a:p>
        </p:txBody>
      </p:sp>
      <p:sp>
        <p:nvSpPr>
          <p:cNvPr id="19469" name="Text Box 13"/>
          <p:cNvSpPr txBox="1">
            <a:spLocks noChangeArrowheads="1"/>
          </p:cNvSpPr>
          <p:nvPr/>
        </p:nvSpPr>
        <p:spPr bwMode="auto">
          <a:xfrm>
            <a:off x="7086600" y="5576888"/>
            <a:ext cx="77628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LCL</a:t>
            </a:r>
          </a:p>
        </p:txBody>
      </p:sp>
      <p:sp>
        <p:nvSpPr>
          <p:cNvPr id="19470" name="Text Box 14"/>
          <p:cNvSpPr txBox="1">
            <a:spLocks noChangeArrowheads="1"/>
          </p:cNvSpPr>
          <p:nvPr/>
        </p:nvSpPr>
        <p:spPr bwMode="auto">
          <a:xfrm>
            <a:off x="6994525" y="4487863"/>
            <a:ext cx="11160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latin typeface="Arial" charset="0"/>
              </a:rPr>
              <a:t>Target</a:t>
            </a:r>
          </a:p>
        </p:txBody>
      </p:sp>
      <p:sp>
        <p:nvSpPr>
          <p:cNvPr id="19471" name="Oval 15"/>
          <p:cNvSpPr>
            <a:spLocks noChangeArrowheads="1"/>
          </p:cNvSpPr>
          <p:nvPr/>
        </p:nvSpPr>
        <p:spPr bwMode="auto">
          <a:xfrm>
            <a:off x="3297238" y="453548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72" name="Oval 16"/>
          <p:cNvSpPr>
            <a:spLocks noChangeArrowheads="1"/>
          </p:cNvSpPr>
          <p:nvPr/>
        </p:nvSpPr>
        <p:spPr bwMode="auto">
          <a:xfrm>
            <a:off x="3733800" y="5286375"/>
            <a:ext cx="152400" cy="152400"/>
          </a:xfrm>
          <a:prstGeom prst="ellipse">
            <a:avLst/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73" name="Oval 17"/>
          <p:cNvSpPr>
            <a:spLocks noChangeArrowheads="1"/>
          </p:cNvSpPr>
          <p:nvPr/>
        </p:nvSpPr>
        <p:spPr bwMode="auto">
          <a:xfrm>
            <a:off x="4659313" y="49625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74" name="Line 18"/>
          <p:cNvSpPr>
            <a:spLocks noChangeShapeType="1"/>
          </p:cNvSpPr>
          <p:nvPr/>
        </p:nvSpPr>
        <p:spPr bwMode="auto">
          <a:xfrm>
            <a:off x="1828800" y="4011613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75" name="Line 19"/>
          <p:cNvSpPr>
            <a:spLocks noChangeShapeType="1"/>
          </p:cNvSpPr>
          <p:nvPr/>
        </p:nvSpPr>
        <p:spPr bwMode="auto">
          <a:xfrm>
            <a:off x="1828800" y="43719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76" name="Line 20"/>
          <p:cNvSpPr>
            <a:spLocks noChangeShapeType="1"/>
          </p:cNvSpPr>
          <p:nvPr/>
        </p:nvSpPr>
        <p:spPr bwMode="auto">
          <a:xfrm>
            <a:off x="1870075" y="5108575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77" name="Line 21"/>
          <p:cNvSpPr>
            <a:spLocks noChangeShapeType="1"/>
          </p:cNvSpPr>
          <p:nvPr/>
        </p:nvSpPr>
        <p:spPr bwMode="auto">
          <a:xfrm>
            <a:off x="1849438" y="5397500"/>
            <a:ext cx="5019675" cy="0"/>
          </a:xfrm>
          <a:prstGeom prst="line">
            <a:avLst/>
          </a:prstGeom>
          <a:noFill/>
          <a:ln w="57150">
            <a:solidFill>
              <a:srgbClr val="CC33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78" name="Text Box 22"/>
          <p:cNvSpPr txBox="1">
            <a:spLocks noChangeArrowheads="1"/>
          </p:cNvSpPr>
          <p:nvPr/>
        </p:nvSpPr>
        <p:spPr bwMode="auto">
          <a:xfrm>
            <a:off x="7050088" y="377983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2 Sx</a:t>
            </a:r>
          </a:p>
          <a:p>
            <a:r>
              <a:rPr lang="en-US">
                <a:latin typeface="Arial" charset="0"/>
              </a:rPr>
              <a:t>1 Sx</a:t>
            </a:r>
          </a:p>
        </p:txBody>
      </p:sp>
      <p:sp>
        <p:nvSpPr>
          <p:cNvPr id="19479" name="Text Box 23"/>
          <p:cNvSpPr txBox="1">
            <a:spLocks noChangeArrowheads="1"/>
          </p:cNvSpPr>
          <p:nvPr/>
        </p:nvSpPr>
        <p:spPr bwMode="auto">
          <a:xfrm>
            <a:off x="7070725" y="4814888"/>
            <a:ext cx="7937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latin typeface="Arial" charset="0"/>
              </a:rPr>
              <a:t>1 Sx</a:t>
            </a:r>
          </a:p>
          <a:p>
            <a:r>
              <a:rPr lang="en-US">
                <a:latin typeface="Arial" charset="0"/>
              </a:rPr>
              <a:t>2 Sx</a:t>
            </a:r>
          </a:p>
        </p:txBody>
      </p:sp>
      <p:sp>
        <p:nvSpPr>
          <p:cNvPr id="19480" name="Oval 24"/>
          <p:cNvSpPr>
            <a:spLocks noChangeArrowheads="1"/>
          </p:cNvSpPr>
          <p:nvPr/>
        </p:nvSpPr>
        <p:spPr bwMode="auto">
          <a:xfrm>
            <a:off x="4195763" y="41910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83" name="Oval 27"/>
          <p:cNvSpPr>
            <a:spLocks noChangeArrowheads="1"/>
          </p:cNvSpPr>
          <p:nvPr/>
        </p:nvSpPr>
        <p:spPr bwMode="auto">
          <a:xfrm>
            <a:off x="3706813" y="5275263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84" name="Oval 28"/>
          <p:cNvSpPr>
            <a:spLocks noChangeArrowheads="1"/>
          </p:cNvSpPr>
          <p:nvPr/>
        </p:nvSpPr>
        <p:spPr bwMode="auto">
          <a:xfrm>
            <a:off x="2870200" y="522605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85" name="Oval 29"/>
          <p:cNvSpPr>
            <a:spLocks noChangeArrowheads="1"/>
          </p:cNvSpPr>
          <p:nvPr/>
        </p:nvSpPr>
        <p:spPr bwMode="auto">
          <a:xfrm>
            <a:off x="2538413" y="4521200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86" name="Oval 30"/>
          <p:cNvSpPr>
            <a:spLocks noChangeArrowheads="1"/>
          </p:cNvSpPr>
          <p:nvPr/>
        </p:nvSpPr>
        <p:spPr bwMode="auto">
          <a:xfrm>
            <a:off x="2144713" y="5040313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87" name="Oval 31"/>
          <p:cNvSpPr>
            <a:spLocks noChangeArrowheads="1"/>
          </p:cNvSpPr>
          <p:nvPr/>
        </p:nvSpPr>
        <p:spPr bwMode="auto">
          <a:xfrm>
            <a:off x="5064125" y="381793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93" name="Oval 37"/>
          <p:cNvSpPr>
            <a:spLocks noChangeArrowheads="1"/>
          </p:cNvSpPr>
          <p:nvPr/>
        </p:nvSpPr>
        <p:spPr bwMode="auto">
          <a:xfrm>
            <a:off x="1876425" y="41497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94" name="Oval 38"/>
          <p:cNvSpPr>
            <a:spLocks noChangeArrowheads="1"/>
          </p:cNvSpPr>
          <p:nvPr/>
        </p:nvSpPr>
        <p:spPr bwMode="auto">
          <a:xfrm>
            <a:off x="5429250" y="51149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95" name="Oval 39"/>
          <p:cNvSpPr>
            <a:spLocks noChangeArrowheads="1"/>
          </p:cNvSpPr>
          <p:nvPr/>
        </p:nvSpPr>
        <p:spPr bwMode="auto">
          <a:xfrm>
            <a:off x="5802313" y="445293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96" name="Oval 40"/>
          <p:cNvSpPr>
            <a:spLocks noChangeArrowheads="1"/>
          </p:cNvSpPr>
          <p:nvPr/>
        </p:nvSpPr>
        <p:spPr bwMode="auto">
          <a:xfrm>
            <a:off x="6196013" y="5508625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97" name="Oval 41"/>
          <p:cNvSpPr>
            <a:spLocks noChangeArrowheads="1"/>
          </p:cNvSpPr>
          <p:nvPr/>
        </p:nvSpPr>
        <p:spPr bwMode="auto">
          <a:xfrm>
            <a:off x="6526213" y="414178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98" name="Oval 42"/>
          <p:cNvSpPr>
            <a:spLocks noChangeArrowheads="1"/>
          </p:cNvSpPr>
          <p:nvPr/>
        </p:nvSpPr>
        <p:spPr bwMode="auto">
          <a:xfrm>
            <a:off x="6796088" y="4846638"/>
            <a:ext cx="152400" cy="152400"/>
          </a:xfrm>
          <a:prstGeom prst="ellipse">
            <a:avLst/>
          </a:prstGeom>
          <a:solidFill>
            <a:srgbClr val="FFFF00"/>
          </a:solidFill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99" name="Line 43"/>
          <p:cNvSpPr>
            <a:spLocks noChangeShapeType="1"/>
          </p:cNvSpPr>
          <p:nvPr/>
        </p:nvSpPr>
        <p:spPr bwMode="auto">
          <a:xfrm>
            <a:off x="1966913" y="4224338"/>
            <a:ext cx="268287" cy="91122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0" name="Line 44"/>
          <p:cNvSpPr>
            <a:spLocks noChangeShapeType="1"/>
          </p:cNvSpPr>
          <p:nvPr/>
        </p:nvSpPr>
        <p:spPr bwMode="auto">
          <a:xfrm flipV="1">
            <a:off x="2235200" y="4556125"/>
            <a:ext cx="393700" cy="579438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1" name="Line 45"/>
          <p:cNvSpPr>
            <a:spLocks noChangeShapeType="1"/>
          </p:cNvSpPr>
          <p:nvPr/>
        </p:nvSpPr>
        <p:spPr bwMode="auto">
          <a:xfrm>
            <a:off x="2628900" y="4556125"/>
            <a:ext cx="311150" cy="744538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2" name="Line 46"/>
          <p:cNvSpPr>
            <a:spLocks noChangeShapeType="1"/>
          </p:cNvSpPr>
          <p:nvPr/>
        </p:nvSpPr>
        <p:spPr bwMode="auto">
          <a:xfrm flipV="1">
            <a:off x="2940050" y="4597400"/>
            <a:ext cx="414338" cy="703263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3" name="Line 47"/>
          <p:cNvSpPr>
            <a:spLocks noChangeShapeType="1"/>
          </p:cNvSpPr>
          <p:nvPr/>
        </p:nvSpPr>
        <p:spPr bwMode="auto">
          <a:xfrm>
            <a:off x="3375025" y="4618038"/>
            <a:ext cx="393700" cy="74612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4" name="Line 48"/>
          <p:cNvSpPr>
            <a:spLocks noChangeShapeType="1"/>
          </p:cNvSpPr>
          <p:nvPr/>
        </p:nvSpPr>
        <p:spPr bwMode="auto">
          <a:xfrm flipV="1">
            <a:off x="3768725" y="4244975"/>
            <a:ext cx="496888" cy="109855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5" name="Line 49"/>
          <p:cNvSpPr>
            <a:spLocks noChangeShapeType="1"/>
          </p:cNvSpPr>
          <p:nvPr/>
        </p:nvSpPr>
        <p:spPr bwMode="auto">
          <a:xfrm>
            <a:off x="4244975" y="4244975"/>
            <a:ext cx="496888" cy="808038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6" name="Line 50"/>
          <p:cNvSpPr>
            <a:spLocks noChangeShapeType="1"/>
          </p:cNvSpPr>
          <p:nvPr/>
        </p:nvSpPr>
        <p:spPr bwMode="auto">
          <a:xfrm flipV="1">
            <a:off x="4741863" y="3871913"/>
            <a:ext cx="412750" cy="1181100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7" name="Line 51"/>
          <p:cNvSpPr>
            <a:spLocks noChangeShapeType="1"/>
          </p:cNvSpPr>
          <p:nvPr/>
        </p:nvSpPr>
        <p:spPr bwMode="auto">
          <a:xfrm>
            <a:off x="5154613" y="3871913"/>
            <a:ext cx="352425" cy="1325562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8" name="Line 52"/>
          <p:cNvSpPr>
            <a:spLocks noChangeShapeType="1"/>
          </p:cNvSpPr>
          <p:nvPr/>
        </p:nvSpPr>
        <p:spPr bwMode="auto">
          <a:xfrm flipV="1">
            <a:off x="5527675" y="4514850"/>
            <a:ext cx="352425" cy="703263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09" name="Line 53"/>
          <p:cNvSpPr>
            <a:spLocks noChangeShapeType="1"/>
          </p:cNvSpPr>
          <p:nvPr/>
        </p:nvSpPr>
        <p:spPr bwMode="auto">
          <a:xfrm>
            <a:off x="5880100" y="4514850"/>
            <a:ext cx="393700" cy="1055688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10" name="Line 54"/>
          <p:cNvSpPr>
            <a:spLocks noChangeShapeType="1"/>
          </p:cNvSpPr>
          <p:nvPr/>
        </p:nvSpPr>
        <p:spPr bwMode="auto">
          <a:xfrm flipV="1">
            <a:off x="6273800" y="4183063"/>
            <a:ext cx="330200" cy="1387475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511" name="Line 55"/>
          <p:cNvSpPr>
            <a:spLocks noChangeShapeType="1"/>
          </p:cNvSpPr>
          <p:nvPr/>
        </p:nvSpPr>
        <p:spPr bwMode="auto">
          <a:xfrm>
            <a:off x="6604000" y="4203700"/>
            <a:ext cx="269875" cy="725488"/>
          </a:xfrm>
          <a:prstGeom prst="line">
            <a:avLst/>
          </a:prstGeom>
          <a:noFill/>
          <a:ln w="2857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ulse.pot">
  <a:themeElements>
    <a:clrScheme name="Pulse.pot 2">
      <a:dk1>
        <a:srgbClr val="000000"/>
      </a:dk1>
      <a:lt1>
        <a:srgbClr val="FFFFFF"/>
      </a:lt1>
      <a:dk2>
        <a:srgbClr val="000066"/>
      </a:dk2>
      <a:lt2>
        <a:srgbClr val="FFCC66"/>
      </a:lt2>
      <a:accent1>
        <a:srgbClr val="FF9900"/>
      </a:accent1>
      <a:accent2>
        <a:srgbClr val="000044"/>
      </a:accent2>
      <a:accent3>
        <a:srgbClr val="AAAAB8"/>
      </a:accent3>
      <a:accent4>
        <a:srgbClr val="DADADA"/>
      </a:accent4>
      <a:accent5>
        <a:srgbClr val="FFCAAA"/>
      </a:accent5>
      <a:accent6>
        <a:srgbClr val="00003D"/>
      </a:accent6>
      <a:hlink>
        <a:srgbClr val="3366FF"/>
      </a:hlink>
      <a:folHlink>
        <a:srgbClr val="FFFF00"/>
      </a:folHlink>
    </a:clrScheme>
    <a:fontScheme name="Pulse.pot">
      <a:majorFont>
        <a:latin typeface="Times New Roman"/>
        <a:ea typeface="ＭＳ Ｐゴシック"/>
        <a:cs typeface=""/>
      </a:majorFont>
      <a:minorFont>
        <a:latin typeface="Times New Roman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  <a:ea typeface="ＭＳ Ｐゴシック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  <a:ea typeface="ＭＳ Ｐゴシック" charset="0"/>
          </a:defRPr>
        </a:defPPr>
      </a:lstStyle>
    </a:lnDef>
  </a:objectDefaults>
  <a:extraClrSchemeLst>
    <a:extraClrScheme>
      <a:clrScheme name="Pulse.pot 1">
        <a:dk1>
          <a:srgbClr val="000000"/>
        </a:dk1>
        <a:lt1>
          <a:srgbClr val="CCECFF"/>
        </a:lt1>
        <a:dk2>
          <a:srgbClr val="000066"/>
        </a:dk2>
        <a:lt2>
          <a:srgbClr val="6699FF"/>
        </a:lt2>
        <a:accent1>
          <a:srgbClr val="33CCCC"/>
        </a:accent1>
        <a:accent2>
          <a:srgbClr val="0099FF"/>
        </a:accent2>
        <a:accent3>
          <a:srgbClr val="E2F4FF"/>
        </a:accent3>
        <a:accent4>
          <a:srgbClr val="000000"/>
        </a:accent4>
        <a:accent5>
          <a:srgbClr val="ADE2E2"/>
        </a:accent5>
        <a:accent6>
          <a:srgbClr val="008AE7"/>
        </a:accent6>
        <a:hlink>
          <a:srgbClr val="FFFFFF"/>
        </a:hlink>
        <a:folHlink>
          <a:srgbClr val="3366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ulse.pot 2">
        <a:dk1>
          <a:srgbClr val="000000"/>
        </a:dk1>
        <a:lt1>
          <a:srgbClr val="FFFFFF"/>
        </a:lt1>
        <a:dk2>
          <a:srgbClr val="000066"/>
        </a:dk2>
        <a:lt2>
          <a:srgbClr val="FFCC66"/>
        </a:lt2>
        <a:accent1>
          <a:srgbClr val="FF9900"/>
        </a:accent1>
        <a:accent2>
          <a:srgbClr val="000044"/>
        </a:accent2>
        <a:accent3>
          <a:srgbClr val="AAAAB8"/>
        </a:accent3>
        <a:accent4>
          <a:srgbClr val="DADADA"/>
        </a:accent4>
        <a:accent5>
          <a:srgbClr val="FFCAAA"/>
        </a:accent5>
        <a:accent6>
          <a:srgbClr val="00003D"/>
        </a:accent6>
        <a:hlink>
          <a:srgbClr val="3366FF"/>
        </a:hlink>
        <a:folHlink>
          <a:srgbClr val="FF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ulse.pot 3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CBCBCB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AEAEAE"/>
        </a:accent6>
        <a:hlink>
          <a:srgbClr val="4D4D4D"/>
        </a:hlink>
        <a:folHlink>
          <a:srgbClr val="86868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ulse.pot 4">
        <a:dk1>
          <a:srgbClr val="000000"/>
        </a:dk1>
        <a:lt1>
          <a:srgbClr val="FFFFFF"/>
        </a:lt1>
        <a:dk2>
          <a:srgbClr val="660033"/>
        </a:dk2>
        <a:lt2>
          <a:srgbClr val="FFCC66"/>
        </a:lt2>
        <a:accent1>
          <a:srgbClr val="FF9900"/>
        </a:accent1>
        <a:accent2>
          <a:srgbClr val="440022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3D001E"/>
        </a:accent6>
        <a:hlink>
          <a:srgbClr val="B20059"/>
        </a:hlink>
        <a:folHlink>
          <a:srgbClr val="FF66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ulse.pot 5">
        <a:dk1>
          <a:srgbClr val="000000"/>
        </a:dk1>
        <a:lt1>
          <a:srgbClr val="FFFFFF"/>
        </a:lt1>
        <a:dk2>
          <a:srgbClr val="663300"/>
        </a:dk2>
        <a:lt2>
          <a:srgbClr val="FFCC66"/>
        </a:lt2>
        <a:accent1>
          <a:srgbClr val="FF9900"/>
        </a:accent1>
        <a:accent2>
          <a:srgbClr val="361B00"/>
        </a:accent2>
        <a:accent3>
          <a:srgbClr val="B8ADAA"/>
        </a:accent3>
        <a:accent4>
          <a:srgbClr val="DADADA"/>
        </a:accent4>
        <a:accent5>
          <a:srgbClr val="FFCAAA"/>
        </a:accent5>
        <a:accent6>
          <a:srgbClr val="301700"/>
        </a:accent6>
        <a:hlink>
          <a:srgbClr val="996633"/>
        </a:hlink>
        <a:folHlink>
          <a:srgbClr val="FF66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ulse.pot 6">
        <a:dk1>
          <a:srgbClr val="000000"/>
        </a:dk1>
        <a:lt1>
          <a:srgbClr val="FFFFFF"/>
        </a:lt1>
        <a:dk2>
          <a:srgbClr val="003300"/>
        </a:dk2>
        <a:lt2>
          <a:srgbClr val="FFCC66"/>
        </a:lt2>
        <a:accent1>
          <a:srgbClr val="CC9900"/>
        </a:accent1>
        <a:accent2>
          <a:srgbClr val="001600"/>
        </a:accent2>
        <a:accent3>
          <a:srgbClr val="AAADAA"/>
        </a:accent3>
        <a:accent4>
          <a:srgbClr val="DADADA"/>
        </a:accent4>
        <a:accent5>
          <a:srgbClr val="E2CAAA"/>
        </a:accent5>
        <a:accent6>
          <a:srgbClr val="001300"/>
        </a:accent6>
        <a:hlink>
          <a:srgbClr val="006600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Designs\PULSE.POT</Template>
  <TotalTime>72</TotalTime>
  <Words>391</Words>
  <Application>Microsoft Macintosh PowerPoint</Application>
  <PresentationFormat>On-screen Show (4:3)</PresentationFormat>
  <Paragraphs>111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0" baseType="lpstr">
      <vt:lpstr>Times New Roman</vt:lpstr>
      <vt:lpstr>Arial</vt:lpstr>
      <vt:lpstr>Monotype Sorts</vt:lpstr>
      <vt:lpstr>Pulse.pot</vt:lpstr>
      <vt:lpstr>Control Charts</vt:lpstr>
      <vt:lpstr>Control Charts</vt:lpstr>
      <vt:lpstr>Control Charts</vt:lpstr>
      <vt:lpstr>Control Charts</vt:lpstr>
      <vt:lpstr>Western Electric Rules</vt:lpstr>
      <vt:lpstr>Western Electric Rules</vt:lpstr>
      <vt:lpstr>Western Electric Rules</vt:lpstr>
      <vt:lpstr>Western Electric Rules</vt:lpstr>
      <vt:lpstr>Western Electric Rules</vt:lpstr>
      <vt:lpstr>Western Electric Rules</vt:lpstr>
      <vt:lpstr>Western Electric Rules</vt:lpstr>
      <vt:lpstr>Western Electric Rules</vt:lpstr>
      <vt:lpstr>Western Electric Rules</vt:lpstr>
      <vt:lpstr>Patterns</vt:lpstr>
      <vt:lpstr>Patterns</vt:lpstr>
      <vt:lpstr>Patterns</vt:lpstr>
    </vt:vector>
  </TitlesOfParts>
  <Company> 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Control Charts</dc:title>
  <dc:creator>mjwillis</dc:creator>
  <cp:lastModifiedBy>MJ Willis</cp:lastModifiedBy>
  <cp:revision>15</cp:revision>
  <dcterms:created xsi:type="dcterms:W3CDTF">2000-01-31T18:37:35Z</dcterms:created>
  <dcterms:modified xsi:type="dcterms:W3CDTF">2017-07-10T21:02:39Z</dcterms:modified>
</cp:coreProperties>
</file>

<file path=docProps/thumbnail.jpeg>
</file>