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CC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06" autoAdjust="0"/>
  </p:normalViewPr>
  <p:slideViewPr>
    <p:cSldViewPr>
      <p:cViewPr varScale="1">
        <p:scale>
          <a:sx n="161" d="100"/>
          <a:sy n="161" d="100"/>
        </p:scale>
        <p:origin x="-120" y="-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918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22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2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15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079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5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925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48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64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529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130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l"/>
        <a:defRPr kumimoji="1" sz="3200" b="1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06525" y="2133600"/>
            <a:ext cx="7889875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ja-JP" altLang="en-US" sz="3600" b="1"/>
              <a:t>“</a:t>
            </a:r>
            <a:r>
              <a:rPr lang="en-US" sz="3600" b="1"/>
              <a:t>OUR TARGET IS TO </a:t>
            </a:r>
          </a:p>
          <a:p>
            <a:pPr algn="ctr"/>
            <a:r>
              <a:rPr lang="en-US" sz="3600" b="1"/>
              <a:t>MEET OR EXCEED</a:t>
            </a:r>
          </a:p>
          <a:p>
            <a:pPr algn="ctr"/>
            <a:r>
              <a:rPr lang="en-US" sz="3600" b="1"/>
              <a:t>CUSTOMER REQUIREMENTS </a:t>
            </a:r>
          </a:p>
          <a:p>
            <a:pPr algn="ctr"/>
            <a:r>
              <a:rPr lang="en-US" sz="3600" b="1"/>
              <a:t>96% OF THE TIME </a:t>
            </a:r>
          </a:p>
          <a:p>
            <a:pPr algn="ctr"/>
            <a:r>
              <a:rPr lang="en-US" sz="3600" b="1"/>
              <a:t>BASED ON CUSTOMER</a:t>
            </a:r>
          </a:p>
          <a:p>
            <a:pPr algn="ctr"/>
            <a:r>
              <a:rPr lang="en-US" sz="3600" b="1"/>
              <a:t>REQUEST DATE.</a:t>
            </a:r>
            <a:r>
              <a:rPr lang="ja-JP" altLang="en-US" sz="3600" b="1"/>
              <a:t>”</a:t>
            </a:r>
            <a:r>
              <a:rPr lang="en-US" sz="3600" b="1"/>
              <a:t>  </a:t>
            </a:r>
          </a:p>
          <a:p>
            <a:pPr algn="ctr"/>
            <a:r>
              <a:rPr lang="en-US" sz="3600" b="1" i="1"/>
              <a:t>(Currently meeting it 85% of time)</a:t>
            </a:r>
            <a:endParaRPr lang="en-US" sz="3600" b="1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716088" y="119063"/>
            <a:ext cx="5718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/>
              <a:t>PROBLEM SOLVING TOOLS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6096000" y="914400"/>
            <a:ext cx="2386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800" b="1" i="1">
                <a:solidFill>
                  <a:schemeClr val="hlink"/>
                </a:solidFill>
              </a:rPr>
              <a:t>Company Goal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7045325" y="3429000"/>
            <a:ext cx="1752600" cy="76200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/>
              <a:t>PROBLEM</a:t>
            </a:r>
          </a:p>
        </p:txBody>
      </p:sp>
      <p:sp>
        <p:nvSpPr>
          <p:cNvPr id="4099" name="Line 4"/>
          <p:cNvSpPr>
            <a:spLocks noChangeShapeType="1"/>
          </p:cNvSpPr>
          <p:nvPr/>
        </p:nvSpPr>
        <p:spPr bwMode="auto">
          <a:xfrm>
            <a:off x="1558925" y="3810000"/>
            <a:ext cx="548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5292725" y="2590800"/>
            <a:ext cx="6858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Line 6"/>
          <p:cNvSpPr>
            <a:spLocks noChangeShapeType="1"/>
          </p:cNvSpPr>
          <p:nvPr/>
        </p:nvSpPr>
        <p:spPr bwMode="auto">
          <a:xfrm>
            <a:off x="2397125" y="2590800"/>
            <a:ext cx="6858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Line 7"/>
          <p:cNvSpPr>
            <a:spLocks noChangeShapeType="1"/>
          </p:cNvSpPr>
          <p:nvPr/>
        </p:nvSpPr>
        <p:spPr bwMode="auto">
          <a:xfrm flipV="1">
            <a:off x="1939925" y="3790950"/>
            <a:ext cx="7239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Line 8"/>
          <p:cNvSpPr>
            <a:spLocks noChangeShapeType="1"/>
          </p:cNvSpPr>
          <p:nvPr/>
        </p:nvSpPr>
        <p:spPr bwMode="auto">
          <a:xfrm flipV="1">
            <a:off x="3692525" y="3790950"/>
            <a:ext cx="7239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Line 9"/>
          <p:cNvSpPr>
            <a:spLocks noChangeShapeType="1"/>
          </p:cNvSpPr>
          <p:nvPr/>
        </p:nvSpPr>
        <p:spPr bwMode="auto">
          <a:xfrm flipV="1">
            <a:off x="5673725" y="3829050"/>
            <a:ext cx="7239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Rectangle 10"/>
          <p:cNvSpPr>
            <a:spLocks noChangeArrowheads="1"/>
          </p:cNvSpPr>
          <p:nvPr/>
        </p:nvSpPr>
        <p:spPr bwMode="auto">
          <a:xfrm>
            <a:off x="1558925" y="2209800"/>
            <a:ext cx="1790700" cy="4000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/>
              <a:t>Materials</a:t>
            </a:r>
          </a:p>
        </p:txBody>
      </p:sp>
      <p:sp>
        <p:nvSpPr>
          <p:cNvPr id="4106" name="Rectangle 11"/>
          <p:cNvSpPr>
            <a:spLocks noChangeArrowheads="1"/>
          </p:cNvSpPr>
          <p:nvPr/>
        </p:nvSpPr>
        <p:spPr bwMode="auto">
          <a:xfrm>
            <a:off x="4378325" y="2209800"/>
            <a:ext cx="1790700" cy="4000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/>
              <a:t>Personnel</a:t>
            </a:r>
          </a:p>
        </p:txBody>
      </p:sp>
      <p:sp>
        <p:nvSpPr>
          <p:cNvPr id="4107" name="Rectangle 12"/>
          <p:cNvSpPr>
            <a:spLocks noChangeArrowheads="1"/>
          </p:cNvSpPr>
          <p:nvPr/>
        </p:nvSpPr>
        <p:spPr bwMode="auto">
          <a:xfrm>
            <a:off x="1139825" y="5353050"/>
            <a:ext cx="1581150" cy="4381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/>
              <a:t>Methods</a:t>
            </a:r>
          </a:p>
        </p:txBody>
      </p:sp>
      <p:sp>
        <p:nvSpPr>
          <p:cNvPr id="4108" name="Rectangle 13"/>
          <p:cNvSpPr>
            <a:spLocks noChangeArrowheads="1"/>
          </p:cNvSpPr>
          <p:nvPr/>
        </p:nvSpPr>
        <p:spPr bwMode="auto">
          <a:xfrm>
            <a:off x="2911475" y="5391150"/>
            <a:ext cx="1790700" cy="4000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/>
              <a:t>Equipment</a:t>
            </a:r>
          </a:p>
        </p:txBody>
      </p:sp>
      <p:sp>
        <p:nvSpPr>
          <p:cNvPr id="4109" name="Rectangle 14"/>
          <p:cNvSpPr>
            <a:spLocks noChangeArrowheads="1"/>
          </p:cNvSpPr>
          <p:nvPr/>
        </p:nvSpPr>
        <p:spPr bwMode="auto">
          <a:xfrm>
            <a:off x="5083175" y="5429250"/>
            <a:ext cx="1790700" cy="4000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/>
              <a:t>Environment</a:t>
            </a:r>
          </a:p>
        </p:txBody>
      </p:sp>
      <p:sp>
        <p:nvSpPr>
          <p:cNvPr id="4110" name="Line 15"/>
          <p:cNvSpPr>
            <a:spLocks noChangeShapeType="1"/>
          </p:cNvSpPr>
          <p:nvPr/>
        </p:nvSpPr>
        <p:spPr bwMode="auto">
          <a:xfrm>
            <a:off x="1958975" y="3295650"/>
            <a:ext cx="819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Line 16"/>
          <p:cNvSpPr>
            <a:spLocks noChangeShapeType="1"/>
          </p:cNvSpPr>
          <p:nvPr/>
        </p:nvSpPr>
        <p:spPr bwMode="auto">
          <a:xfrm>
            <a:off x="4854575" y="3295650"/>
            <a:ext cx="8191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2" name="Line 17"/>
          <p:cNvSpPr>
            <a:spLocks noChangeShapeType="1"/>
          </p:cNvSpPr>
          <p:nvPr/>
        </p:nvSpPr>
        <p:spPr bwMode="auto">
          <a:xfrm>
            <a:off x="1597025" y="4324350"/>
            <a:ext cx="8191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3" name="Line 18"/>
          <p:cNvSpPr>
            <a:spLocks noChangeShapeType="1"/>
          </p:cNvSpPr>
          <p:nvPr/>
        </p:nvSpPr>
        <p:spPr bwMode="auto">
          <a:xfrm>
            <a:off x="3406775" y="4210050"/>
            <a:ext cx="8191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4" name="Line 19"/>
          <p:cNvSpPr>
            <a:spLocks noChangeShapeType="1"/>
          </p:cNvSpPr>
          <p:nvPr/>
        </p:nvSpPr>
        <p:spPr bwMode="auto">
          <a:xfrm>
            <a:off x="3101975" y="4914900"/>
            <a:ext cx="8191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5" name="Line 20"/>
          <p:cNvSpPr>
            <a:spLocks noChangeShapeType="1"/>
          </p:cNvSpPr>
          <p:nvPr/>
        </p:nvSpPr>
        <p:spPr bwMode="auto">
          <a:xfrm>
            <a:off x="4073525" y="4591050"/>
            <a:ext cx="819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6" name="Line 21"/>
          <p:cNvSpPr>
            <a:spLocks noChangeShapeType="1"/>
          </p:cNvSpPr>
          <p:nvPr/>
        </p:nvSpPr>
        <p:spPr bwMode="auto">
          <a:xfrm>
            <a:off x="5292725" y="4362450"/>
            <a:ext cx="8191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7" name="Line 22"/>
          <p:cNvSpPr>
            <a:spLocks noChangeShapeType="1"/>
          </p:cNvSpPr>
          <p:nvPr/>
        </p:nvSpPr>
        <p:spPr bwMode="auto">
          <a:xfrm>
            <a:off x="5826125" y="5010150"/>
            <a:ext cx="8191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8" name="Line 23"/>
          <p:cNvSpPr>
            <a:spLocks noChangeShapeType="1"/>
          </p:cNvSpPr>
          <p:nvPr/>
        </p:nvSpPr>
        <p:spPr bwMode="auto">
          <a:xfrm>
            <a:off x="5483225" y="2971800"/>
            <a:ext cx="8191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9" name="Line 24"/>
          <p:cNvSpPr>
            <a:spLocks noChangeShapeType="1"/>
          </p:cNvSpPr>
          <p:nvPr/>
        </p:nvSpPr>
        <p:spPr bwMode="auto">
          <a:xfrm>
            <a:off x="2644775" y="3009900"/>
            <a:ext cx="819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0" name="Line 25"/>
          <p:cNvSpPr>
            <a:spLocks noChangeShapeType="1"/>
          </p:cNvSpPr>
          <p:nvPr/>
        </p:nvSpPr>
        <p:spPr bwMode="auto">
          <a:xfrm flipH="1" flipV="1">
            <a:off x="2225675" y="299085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1" name="Line 26"/>
          <p:cNvSpPr>
            <a:spLocks noChangeShapeType="1"/>
          </p:cNvSpPr>
          <p:nvPr/>
        </p:nvSpPr>
        <p:spPr bwMode="auto">
          <a:xfrm flipH="1" flipV="1">
            <a:off x="3159125" y="30099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2" name="Line 27"/>
          <p:cNvSpPr>
            <a:spLocks noChangeShapeType="1"/>
          </p:cNvSpPr>
          <p:nvPr/>
        </p:nvSpPr>
        <p:spPr bwMode="auto">
          <a:xfrm flipH="1" flipV="1">
            <a:off x="5102225" y="299085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3" name="Line 28"/>
          <p:cNvSpPr>
            <a:spLocks noChangeShapeType="1"/>
          </p:cNvSpPr>
          <p:nvPr/>
        </p:nvSpPr>
        <p:spPr bwMode="auto">
          <a:xfrm flipH="1" flipV="1">
            <a:off x="5959475" y="29718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4" name="Line 29"/>
          <p:cNvSpPr>
            <a:spLocks noChangeShapeType="1"/>
          </p:cNvSpPr>
          <p:nvPr/>
        </p:nvSpPr>
        <p:spPr bwMode="auto">
          <a:xfrm flipV="1">
            <a:off x="1825625" y="4324350"/>
            <a:ext cx="247650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5" name="Line 30"/>
          <p:cNvSpPr>
            <a:spLocks noChangeShapeType="1"/>
          </p:cNvSpPr>
          <p:nvPr/>
        </p:nvSpPr>
        <p:spPr bwMode="auto">
          <a:xfrm flipV="1">
            <a:off x="3425825" y="4210050"/>
            <a:ext cx="247650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6" name="Line 31"/>
          <p:cNvSpPr>
            <a:spLocks noChangeShapeType="1"/>
          </p:cNvSpPr>
          <p:nvPr/>
        </p:nvSpPr>
        <p:spPr bwMode="auto">
          <a:xfrm flipV="1">
            <a:off x="4473575" y="4229100"/>
            <a:ext cx="247650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7" name="Line 32"/>
          <p:cNvSpPr>
            <a:spLocks noChangeShapeType="1"/>
          </p:cNvSpPr>
          <p:nvPr/>
        </p:nvSpPr>
        <p:spPr bwMode="auto">
          <a:xfrm flipV="1">
            <a:off x="5616575" y="4362450"/>
            <a:ext cx="247650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8" name="Line 33"/>
          <p:cNvSpPr>
            <a:spLocks noChangeShapeType="1"/>
          </p:cNvSpPr>
          <p:nvPr/>
        </p:nvSpPr>
        <p:spPr bwMode="auto">
          <a:xfrm flipV="1">
            <a:off x="6321425" y="4648200"/>
            <a:ext cx="247650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9" name="Line 34"/>
          <p:cNvSpPr>
            <a:spLocks noChangeShapeType="1"/>
          </p:cNvSpPr>
          <p:nvPr/>
        </p:nvSpPr>
        <p:spPr bwMode="auto">
          <a:xfrm flipV="1">
            <a:off x="3749675" y="4210050"/>
            <a:ext cx="247650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0" name="Line 35"/>
          <p:cNvSpPr>
            <a:spLocks noChangeShapeType="1"/>
          </p:cNvSpPr>
          <p:nvPr/>
        </p:nvSpPr>
        <p:spPr bwMode="auto">
          <a:xfrm flipV="1">
            <a:off x="4435475" y="4591050"/>
            <a:ext cx="247650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1" name="Line 36"/>
          <p:cNvSpPr>
            <a:spLocks noChangeShapeType="1"/>
          </p:cNvSpPr>
          <p:nvPr/>
        </p:nvSpPr>
        <p:spPr bwMode="auto">
          <a:xfrm flipV="1">
            <a:off x="5521325" y="4019550"/>
            <a:ext cx="247650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2" name="Line 37"/>
          <p:cNvSpPr>
            <a:spLocks noChangeShapeType="1"/>
          </p:cNvSpPr>
          <p:nvPr/>
        </p:nvSpPr>
        <p:spPr bwMode="auto">
          <a:xfrm flipV="1">
            <a:off x="2359025" y="3295650"/>
            <a:ext cx="247650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3" name="Line 38"/>
          <p:cNvSpPr>
            <a:spLocks noChangeShapeType="1"/>
          </p:cNvSpPr>
          <p:nvPr/>
        </p:nvSpPr>
        <p:spPr bwMode="auto">
          <a:xfrm flipV="1">
            <a:off x="5292725" y="3276600"/>
            <a:ext cx="247650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4" name="Text Box 39"/>
          <p:cNvSpPr txBox="1">
            <a:spLocks noChangeArrowheads="1"/>
          </p:cNvSpPr>
          <p:nvPr/>
        </p:nvSpPr>
        <p:spPr bwMode="auto">
          <a:xfrm>
            <a:off x="6305550" y="2811463"/>
            <a:ext cx="792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&lt;</a:t>
            </a:r>
            <a:r>
              <a:rPr lang="en-US" sz="1400"/>
              <a:t>Cause</a:t>
            </a:r>
            <a:r>
              <a:rPr lang="en-US" sz="1200"/>
              <a:t>&gt;</a:t>
            </a:r>
          </a:p>
        </p:txBody>
      </p:sp>
      <p:sp>
        <p:nvSpPr>
          <p:cNvPr id="4135" name="Text Box 40"/>
          <p:cNvSpPr txBox="1">
            <a:spLocks noChangeArrowheads="1"/>
          </p:cNvSpPr>
          <p:nvPr/>
        </p:nvSpPr>
        <p:spPr bwMode="auto">
          <a:xfrm>
            <a:off x="6648450" y="4868863"/>
            <a:ext cx="792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&lt;</a:t>
            </a:r>
            <a:r>
              <a:rPr lang="en-US" sz="1400"/>
              <a:t>Cause</a:t>
            </a:r>
            <a:r>
              <a:rPr lang="en-US" sz="1200"/>
              <a:t>&gt;</a:t>
            </a:r>
          </a:p>
        </p:txBody>
      </p:sp>
      <p:sp>
        <p:nvSpPr>
          <p:cNvPr id="4136" name="Text Box 41"/>
          <p:cNvSpPr txBox="1">
            <a:spLocks noChangeArrowheads="1"/>
          </p:cNvSpPr>
          <p:nvPr/>
        </p:nvSpPr>
        <p:spPr bwMode="auto">
          <a:xfrm>
            <a:off x="4095750" y="3135313"/>
            <a:ext cx="792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&lt;</a:t>
            </a:r>
            <a:r>
              <a:rPr lang="en-US" sz="1400"/>
              <a:t>Cause</a:t>
            </a:r>
            <a:r>
              <a:rPr lang="en-US" sz="1200"/>
              <a:t>&gt;</a:t>
            </a:r>
          </a:p>
        </p:txBody>
      </p:sp>
      <p:sp>
        <p:nvSpPr>
          <p:cNvPr id="4137" name="Text Box 42"/>
          <p:cNvSpPr txBox="1">
            <a:spLocks noChangeArrowheads="1"/>
          </p:cNvSpPr>
          <p:nvPr/>
        </p:nvSpPr>
        <p:spPr bwMode="auto">
          <a:xfrm>
            <a:off x="1276350" y="3135313"/>
            <a:ext cx="792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&lt;</a:t>
            </a:r>
            <a:r>
              <a:rPr lang="en-US" sz="1400"/>
              <a:t>Cause</a:t>
            </a:r>
            <a:r>
              <a:rPr lang="en-US" sz="1200"/>
              <a:t>&gt;</a:t>
            </a:r>
          </a:p>
        </p:txBody>
      </p:sp>
      <p:sp>
        <p:nvSpPr>
          <p:cNvPr id="4138" name="Text Box 43"/>
          <p:cNvSpPr txBox="1">
            <a:spLocks noChangeArrowheads="1"/>
          </p:cNvSpPr>
          <p:nvPr/>
        </p:nvSpPr>
        <p:spPr bwMode="auto">
          <a:xfrm>
            <a:off x="3429000" y="2849563"/>
            <a:ext cx="792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&lt;</a:t>
            </a:r>
            <a:r>
              <a:rPr lang="en-US" sz="1400"/>
              <a:t>Cause</a:t>
            </a:r>
            <a:r>
              <a:rPr lang="en-US" sz="1200"/>
              <a:t>&gt;</a:t>
            </a:r>
          </a:p>
        </p:txBody>
      </p:sp>
      <p:sp>
        <p:nvSpPr>
          <p:cNvPr id="4139" name="Text Box 44"/>
          <p:cNvSpPr txBox="1">
            <a:spLocks noChangeArrowheads="1"/>
          </p:cNvSpPr>
          <p:nvPr/>
        </p:nvSpPr>
        <p:spPr bwMode="auto">
          <a:xfrm>
            <a:off x="2343150" y="4735513"/>
            <a:ext cx="792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&lt;</a:t>
            </a:r>
            <a:r>
              <a:rPr lang="en-US" sz="1400"/>
              <a:t>Cause</a:t>
            </a:r>
            <a:r>
              <a:rPr lang="en-US" sz="1200"/>
              <a:t>&gt;</a:t>
            </a:r>
          </a:p>
        </p:txBody>
      </p:sp>
      <p:sp>
        <p:nvSpPr>
          <p:cNvPr id="4140" name="Text Box 45"/>
          <p:cNvSpPr txBox="1">
            <a:spLocks noChangeArrowheads="1"/>
          </p:cNvSpPr>
          <p:nvPr/>
        </p:nvSpPr>
        <p:spPr bwMode="auto">
          <a:xfrm>
            <a:off x="2686050" y="4068763"/>
            <a:ext cx="792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&lt;</a:t>
            </a:r>
            <a:r>
              <a:rPr lang="en-US" sz="1400"/>
              <a:t>Cause</a:t>
            </a:r>
            <a:r>
              <a:rPr lang="en-US" sz="1200"/>
              <a:t>&gt;</a:t>
            </a:r>
          </a:p>
        </p:txBody>
      </p:sp>
      <p:sp>
        <p:nvSpPr>
          <p:cNvPr id="4141" name="Text Box 46"/>
          <p:cNvSpPr txBox="1">
            <a:spLocks noChangeArrowheads="1"/>
          </p:cNvSpPr>
          <p:nvPr/>
        </p:nvSpPr>
        <p:spPr bwMode="auto">
          <a:xfrm>
            <a:off x="4819650" y="4411663"/>
            <a:ext cx="792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&lt;</a:t>
            </a:r>
            <a:r>
              <a:rPr lang="en-US" sz="1400"/>
              <a:t>Cause</a:t>
            </a:r>
            <a:r>
              <a:rPr lang="en-US" sz="1200"/>
              <a:t>&gt;</a:t>
            </a:r>
          </a:p>
        </p:txBody>
      </p:sp>
      <p:sp>
        <p:nvSpPr>
          <p:cNvPr id="4142" name="Text Box 47"/>
          <p:cNvSpPr txBox="1">
            <a:spLocks noChangeArrowheads="1"/>
          </p:cNvSpPr>
          <p:nvPr/>
        </p:nvSpPr>
        <p:spPr bwMode="auto">
          <a:xfrm>
            <a:off x="990600" y="4068763"/>
            <a:ext cx="7921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&lt;</a:t>
            </a:r>
            <a:r>
              <a:rPr lang="en-US" sz="1400"/>
              <a:t>Cause</a:t>
            </a:r>
            <a:r>
              <a:rPr lang="en-US" sz="1200"/>
              <a:t>&gt;</a:t>
            </a:r>
          </a:p>
        </p:txBody>
      </p:sp>
      <p:sp>
        <p:nvSpPr>
          <p:cNvPr id="4143" name="Text Box 48"/>
          <p:cNvSpPr txBox="1">
            <a:spLocks noChangeArrowheads="1"/>
          </p:cNvSpPr>
          <p:nvPr/>
        </p:nvSpPr>
        <p:spPr bwMode="auto">
          <a:xfrm>
            <a:off x="5867400" y="3230563"/>
            <a:ext cx="1057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/>
              <a:t>&lt;Subcause&gt;</a:t>
            </a:r>
          </a:p>
        </p:txBody>
      </p:sp>
      <p:sp>
        <p:nvSpPr>
          <p:cNvPr id="4144" name="Text Box 49"/>
          <p:cNvSpPr txBox="1">
            <a:spLocks noChangeArrowheads="1"/>
          </p:cNvSpPr>
          <p:nvPr/>
        </p:nvSpPr>
        <p:spPr bwMode="auto">
          <a:xfrm>
            <a:off x="6076950" y="4373563"/>
            <a:ext cx="1057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/>
              <a:t>&lt;Subcause&gt;</a:t>
            </a:r>
          </a:p>
        </p:txBody>
      </p:sp>
      <p:sp>
        <p:nvSpPr>
          <p:cNvPr id="4145" name="Text Box 50"/>
          <p:cNvSpPr txBox="1">
            <a:spLocks noChangeArrowheads="1"/>
          </p:cNvSpPr>
          <p:nvPr/>
        </p:nvSpPr>
        <p:spPr bwMode="auto">
          <a:xfrm>
            <a:off x="4972050" y="4716463"/>
            <a:ext cx="1057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/>
              <a:t>&lt;Subcause&gt;</a:t>
            </a:r>
          </a:p>
        </p:txBody>
      </p:sp>
      <p:sp>
        <p:nvSpPr>
          <p:cNvPr id="4146" name="Text Box 51"/>
          <p:cNvSpPr txBox="1">
            <a:spLocks noChangeArrowheads="1"/>
          </p:cNvSpPr>
          <p:nvPr/>
        </p:nvSpPr>
        <p:spPr bwMode="auto">
          <a:xfrm>
            <a:off x="4438650" y="2716213"/>
            <a:ext cx="1057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/>
              <a:t>&lt;Subcause&gt;</a:t>
            </a:r>
          </a:p>
        </p:txBody>
      </p:sp>
      <p:sp>
        <p:nvSpPr>
          <p:cNvPr id="4147" name="Text Box 52"/>
          <p:cNvSpPr txBox="1">
            <a:spLocks noChangeArrowheads="1"/>
          </p:cNvSpPr>
          <p:nvPr/>
        </p:nvSpPr>
        <p:spPr bwMode="auto">
          <a:xfrm>
            <a:off x="2838450" y="3287713"/>
            <a:ext cx="1057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/>
              <a:t>&lt;Subcause&gt;</a:t>
            </a:r>
          </a:p>
        </p:txBody>
      </p:sp>
      <p:sp>
        <p:nvSpPr>
          <p:cNvPr id="4148" name="Text Box 53"/>
          <p:cNvSpPr txBox="1">
            <a:spLocks noChangeArrowheads="1"/>
          </p:cNvSpPr>
          <p:nvPr/>
        </p:nvSpPr>
        <p:spPr bwMode="auto">
          <a:xfrm>
            <a:off x="4210050" y="3973513"/>
            <a:ext cx="1057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/>
              <a:t>&lt;Subcause&gt;</a:t>
            </a:r>
          </a:p>
        </p:txBody>
      </p:sp>
      <p:sp>
        <p:nvSpPr>
          <p:cNvPr id="4149" name="Text Box 54"/>
          <p:cNvSpPr txBox="1">
            <a:spLocks noChangeArrowheads="1"/>
          </p:cNvSpPr>
          <p:nvPr/>
        </p:nvSpPr>
        <p:spPr bwMode="auto">
          <a:xfrm>
            <a:off x="1504950" y="2735263"/>
            <a:ext cx="1057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/>
              <a:t>&lt;Subcause&gt;</a:t>
            </a:r>
          </a:p>
        </p:txBody>
      </p:sp>
      <p:sp>
        <p:nvSpPr>
          <p:cNvPr id="4150" name="Text Box 55"/>
          <p:cNvSpPr txBox="1">
            <a:spLocks noChangeArrowheads="1"/>
          </p:cNvSpPr>
          <p:nvPr/>
        </p:nvSpPr>
        <p:spPr bwMode="auto">
          <a:xfrm>
            <a:off x="1123950" y="4659313"/>
            <a:ext cx="1057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/>
              <a:t>&lt;Subcause&gt;</a:t>
            </a:r>
          </a:p>
        </p:txBody>
      </p:sp>
      <p:sp>
        <p:nvSpPr>
          <p:cNvPr id="4151" name="Text Box 56"/>
          <p:cNvSpPr txBox="1">
            <a:spLocks noChangeArrowheads="1"/>
          </p:cNvSpPr>
          <p:nvPr/>
        </p:nvSpPr>
        <p:spPr bwMode="auto">
          <a:xfrm>
            <a:off x="3924300" y="4906963"/>
            <a:ext cx="1057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/>
              <a:t>&lt;Subcause&gt;</a:t>
            </a:r>
          </a:p>
        </p:txBody>
      </p:sp>
      <p:sp>
        <p:nvSpPr>
          <p:cNvPr id="4152" name="Text Box 58"/>
          <p:cNvSpPr txBox="1">
            <a:spLocks noChangeArrowheads="1"/>
          </p:cNvSpPr>
          <p:nvPr/>
        </p:nvSpPr>
        <p:spPr bwMode="auto">
          <a:xfrm>
            <a:off x="4648200" y="828675"/>
            <a:ext cx="4103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800" b="1" i="1">
                <a:solidFill>
                  <a:schemeClr val="hlink"/>
                </a:solidFill>
              </a:rPr>
              <a:t>Cause and Effect Diagram</a:t>
            </a:r>
          </a:p>
        </p:txBody>
      </p:sp>
      <p:sp>
        <p:nvSpPr>
          <p:cNvPr id="4153" name="Text Box 59"/>
          <p:cNvSpPr txBox="1">
            <a:spLocks noChangeArrowheads="1"/>
          </p:cNvSpPr>
          <p:nvPr/>
        </p:nvSpPr>
        <p:spPr bwMode="auto">
          <a:xfrm>
            <a:off x="1716088" y="119063"/>
            <a:ext cx="5718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/>
              <a:t>PROBLEM SOLVING TOOLS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7"/>
          <p:cNvSpPr txBox="1">
            <a:spLocks noChangeArrowheads="1"/>
          </p:cNvSpPr>
          <p:nvPr/>
        </p:nvSpPr>
        <p:spPr bwMode="auto">
          <a:xfrm>
            <a:off x="2362200" y="838200"/>
            <a:ext cx="6602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800" b="1" i="1">
                <a:solidFill>
                  <a:schemeClr val="hlink"/>
                </a:solidFill>
              </a:rPr>
              <a:t>Cause and Effect Diagram - Company Goal</a:t>
            </a:r>
          </a:p>
        </p:txBody>
      </p:sp>
      <p:sp>
        <p:nvSpPr>
          <p:cNvPr id="5123" name="Rectangle 59"/>
          <p:cNvSpPr>
            <a:spLocks noChangeArrowheads="1"/>
          </p:cNvSpPr>
          <p:nvPr/>
        </p:nvSpPr>
        <p:spPr bwMode="auto">
          <a:xfrm>
            <a:off x="6972300" y="3867150"/>
            <a:ext cx="1905000" cy="76200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/>
              <a:t>Poor on-time </a:t>
            </a:r>
          </a:p>
          <a:p>
            <a:pPr algn="ctr"/>
            <a:r>
              <a:rPr lang="en-US" b="1"/>
              <a:t>delivery</a:t>
            </a:r>
          </a:p>
        </p:txBody>
      </p:sp>
      <p:sp>
        <p:nvSpPr>
          <p:cNvPr id="5124" name="Line 60"/>
          <p:cNvSpPr>
            <a:spLocks noChangeShapeType="1"/>
          </p:cNvSpPr>
          <p:nvPr/>
        </p:nvSpPr>
        <p:spPr bwMode="auto">
          <a:xfrm>
            <a:off x="1485900" y="4152900"/>
            <a:ext cx="5486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Line 61"/>
          <p:cNvSpPr>
            <a:spLocks noChangeShapeType="1"/>
          </p:cNvSpPr>
          <p:nvPr/>
        </p:nvSpPr>
        <p:spPr bwMode="auto">
          <a:xfrm>
            <a:off x="5543550" y="2705100"/>
            <a:ext cx="800100" cy="148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Line 62"/>
          <p:cNvSpPr>
            <a:spLocks noChangeShapeType="1"/>
          </p:cNvSpPr>
          <p:nvPr/>
        </p:nvSpPr>
        <p:spPr bwMode="auto">
          <a:xfrm>
            <a:off x="2190750" y="2724150"/>
            <a:ext cx="819150" cy="14287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Line 63"/>
          <p:cNvSpPr>
            <a:spLocks noChangeShapeType="1"/>
          </p:cNvSpPr>
          <p:nvPr/>
        </p:nvSpPr>
        <p:spPr bwMode="auto">
          <a:xfrm flipV="1">
            <a:off x="1866900" y="4133850"/>
            <a:ext cx="7239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Line 64"/>
          <p:cNvSpPr>
            <a:spLocks noChangeShapeType="1"/>
          </p:cNvSpPr>
          <p:nvPr/>
        </p:nvSpPr>
        <p:spPr bwMode="auto">
          <a:xfrm flipV="1">
            <a:off x="3619500" y="4133850"/>
            <a:ext cx="7239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Line 65"/>
          <p:cNvSpPr>
            <a:spLocks noChangeShapeType="1"/>
          </p:cNvSpPr>
          <p:nvPr/>
        </p:nvSpPr>
        <p:spPr bwMode="auto">
          <a:xfrm flipV="1">
            <a:off x="5600700" y="4171950"/>
            <a:ext cx="7239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Rectangle 66"/>
          <p:cNvSpPr>
            <a:spLocks noChangeArrowheads="1"/>
          </p:cNvSpPr>
          <p:nvPr/>
        </p:nvSpPr>
        <p:spPr bwMode="auto">
          <a:xfrm>
            <a:off x="1257300" y="2343150"/>
            <a:ext cx="1790700" cy="4000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/>
              <a:t>Methods</a:t>
            </a:r>
          </a:p>
        </p:txBody>
      </p:sp>
      <p:sp>
        <p:nvSpPr>
          <p:cNvPr id="5131" name="Rectangle 67"/>
          <p:cNvSpPr>
            <a:spLocks noChangeArrowheads="1"/>
          </p:cNvSpPr>
          <p:nvPr/>
        </p:nvSpPr>
        <p:spPr bwMode="auto">
          <a:xfrm>
            <a:off x="4419600" y="2286000"/>
            <a:ext cx="1790700" cy="4000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/>
              <a:t>People</a:t>
            </a:r>
          </a:p>
        </p:txBody>
      </p:sp>
      <p:sp>
        <p:nvSpPr>
          <p:cNvPr id="5132" name="Rectangle 68"/>
          <p:cNvSpPr>
            <a:spLocks noChangeArrowheads="1"/>
          </p:cNvSpPr>
          <p:nvPr/>
        </p:nvSpPr>
        <p:spPr bwMode="auto">
          <a:xfrm>
            <a:off x="1066800" y="5695950"/>
            <a:ext cx="1581150" cy="4381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/>
              <a:t>Materials</a:t>
            </a:r>
          </a:p>
        </p:txBody>
      </p:sp>
      <p:sp>
        <p:nvSpPr>
          <p:cNvPr id="5133" name="Rectangle 69"/>
          <p:cNvSpPr>
            <a:spLocks noChangeArrowheads="1"/>
          </p:cNvSpPr>
          <p:nvPr/>
        </p:nvSpPr>
        <p:spPr bwMode="auto">
          <a:xfrm>
            <a:off x="2838450" y="5734050"/>
            <a:ext cx="1790700" cy="4000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/>
              <a:t>Equipment</a:t>
            </a:r>
          </a:p>
        </p:txBody>
      </p:sp>
      <p:sp>
        <p:nvSpPr>
          <p:cNvPr id="5134" name="Rectangle 70"/>
          <p:cNvSpPr>
            <a:spLocks noChangeArrowheads="1"/>
          </p:cNvSpPr>
          <p:nvPr/>
        </p:nvSpPr>
        <p:spPr bwMode="auto">
          <a:xfrm>
            <a:off x="5010150" y="5772150"/>
            <a:ext cx="1790700" cy="400050"/>
          </a:xfrm>
          <a:prstGeom prst="rect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b="1"/>
              <a:t>Environment</a:t>
            </a:r>
          </a:p>
        </p:txBody>
      </p:sp>
      <p:sp>
        <p:nvSpPr>
          <p:cNvPr id="5135" name="Text Box 71"/>
          <p:cNvSpPr txBox="1">
            <a:spLocks noChangeArrowheads="1"/>
          </p:cNvSpPr>
          <p:nvPr/>
        </p:nvSpPr>
        <p:spPr bwMode="auto">
          <a:xfrm>
            <a:off x="1031875" y="4411663"/>
            <a:ext cx="13779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1"/>
              <a:t>Nonconforming</a:t>
            </a:r>
          </a:p>
        </p:txBody>
      </p:sp>
      <p:sp>
        <p:nvSpPr>
          <p:cNvPr id="5136" name="Text Box 72"/>
          <p:cNvSpPr txBox="1">
            <a:spLocks noChangeArrowheads="1"/>
          </p:cNvSpPr>
          <p:nvPr/>
        </p:nvSpPr>
        <p:spPr bwMode="auto">
          <a:xfrm>
            <a:off x="1470025" y="4945063"/>
            <a:ext cx="62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1"/>
              <a:t>Scrap</a:t>
            </a:r>
          </a:p>
        </p:txBody>
      </p:sp>
      <p:sp>
        <p:nvSpPr>
          <p:cNvPr id="5137" name="Text Box 73"/>
          <p:cNvSpPr txBox="1">
            <a:spLocks noChangeArrowheads="1"/>
          </p:cNvSpPr>
          <p:nvPr/>
        </p:nvSpPr>
        <p:spPr bwMode="auto">
          <a:xfrm>
            <a:off x="936625" y="2868613"/>
            <a:ext cx="1658938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1"/>
              <a:t>Scheduling</a:t>
            </a:r>
          </a:p>
          <a:p>
            <a:r>
              <a:rPr lang="en-US" sz="1400" b="1"/>
              <a:t>    Data Integrity</a:t>
            </a:r>
          </a:p>
          <a:p>
            <a:r>
              <a:rPr lang="en-US" sz="1400" b="1"/>
              <a:t>       Training</a:t>
            </a:r>
          </a:p>
          <a:p>
            <a:r>
              <a:rPr lang="en-US" sz="1400" b="1"/>
              <a:t>          Product Flow</a:t>
            </a:r>
          </a:p>
          <a:p>
            <a:r>
              <a:rPr lang="en-US" sz="1400" b="1"/>
              <a:t>            Bottlenecks</a:t>
            </a:r>
          </a:p>
        </p:txBody>
      </p:sp>
      <p:sp>
        <p:nvSpPr>
          <p:cNvPr id="5138" name="Text Box 74"/>
          <p:cNvSpPr txBox="1">
            <a:spLocks noChangeArrowheads="1"/>
          </p:cNvSpPr>
          <p:nvPr/>
        </p:nvSpPr>
        <p:spPr bwMode="auto">
          <a:xfrm>
            <a:off x="2403475" y="2792413"/>
            <a:ext cx="1833563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1"/>
              <a:t>Flexible work week</a:t>
            </a:r>
          </a:p>
          <a:p>
            <a:r>
              <a:rPr lang="en-US" sz="1400" b="1"/>
              <a:t>  Ineff. Support</a:t>
            </a:r>
          </a:p>
          <a:p>
            <a:r>
              <a:rPr lang="en-US" sz="1400" b="1"/>
              <a:t>    Communication</a:t>
            </a:r>
          </a:p>
          <a:p>
            <a:r>
              <a:rPr lang="en-US" sz="1400" b="1"/>
              <a:t>       Ambiguous Specs</a:t>
            </a:r>
          </a:p>
          <a:p>
            <a:r>
              <a:rPr lang="en-US" sz="1400" b="1"/>
              <a:t>           Productivity</a:t>
            </a:r>
          </a:p>
          <a:p>
            <a:r>
              <a:rPr lang="en-US" sz="1400" b="1"/>
              <a:t>              Policies</a:t>
            </a:r>
          </a:p>
        </p:txBody>
      </p:sp>
      <p:sp>
        <p:nvSpPr>
          <p:cNvPr id="5139" name="Text Box 75"/>
          <p:cNvSpPr txBox="1">
            <a:spLocks noChangeArrowheads="1"/>
          </p:cNvSpPr>
          <p:nvPr/>
        </p:nvSpPr>
        <p:spPr bwMode="auto">
          <a:xfrm>
            <a:off x="4441825" y="2792413"/>
            <a:ext cx="1443038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1"/>
              <a:t>Ineff. Support</a:t>
            </a:r>
          </a:p>
          <a:p>
            <a:r>
              <a:rPr lang="en-US" sz="1400" b="1"/>
              <a:t>  Productivity</a:t>
            </a:r>
          </a:p>
          <a:p>
            <a:r>
              <a:rPr lang="en-US" sz="1400" b="1"/>
              <a:t>     Scrap</a:t>
            </a:r>
          </a:p>
          <a:p>
            <a:r>
              <a:rPr lang="en-US" sz="1400" b="1"/>
              <a:t>       Time Mgmt.</a:t>
            </a:r>
          </a:p>
          <a:p>
            <a:r>
              <a:rPr lang="en-US" sz="1400" b="1"/>
              <a:t>         Vendors</a:t>
            </a:r>
          </a:p>
          <a:p>
            <a:r>
              <a:rPr lang="en-US" sz="1400" b="1"/>
              <a:t>            Training</a:t>
            </a:r>
          </a:p>
        </p:txBody>
      </p:sp>
      <p:sp>
        <p:nvSpPr>
          <p:cNvPr id="5140" name="Text Box 76"/>
          <p:cNvSpPr txBox="1">
            <a:spLocks noChangeArrowheads="1"/>
          </p:cNvSpPr>
          <p:nvPr/>
        </p:nvSpPr>
        <p:spPr bwMode="auto">
          <a:xfrm>
            <a:off x="5661025" y="2659063"/>
            <a:ext cx="2349500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1"/>
              <a:t>Communications</a:t>
            </a:r>
          </a:p>
          <a:p>
            <a:r>
              <a:rPr lang="en-US" sz="1400" b="1"/>
              <a:t>   Absenteeism</a:t>
            </a:r>
          </a:p>
          <a:p>
            <a:r>
              <a:rPr lang="en-US" sz="1400" b="1"/>
              <a:t>     Data Integrity</a:t>
            </a:r>
          </a:p>
          <a:p>
            <a:r>
              <a:rPr lang="en-US" sz="1400" b="1"/>
              <a:t>       Employee Buy-in</a:t>
            </a:r>
          </a:p>
          <a:p>
            <a:r>
              <a:rPr lang="en-US" sz="1400" b="1"/>
              <a:t>          Inappropriate Staffing</a:t>
            </a:r>
          </a:p>
        </p:txBody>
      </p:sp>
      <p:sp>
        <p:nvSpPr>
          <p:cNvPr id="5141" name="Text Box 77"/>
          <p:cNvSpPr txBox="1">
            <a:spLocks noChangeArrowheads="1"/>
          </p:cNvSpPr>
          <p:nvPr/>
        </p:nvSpPr>
        <p:spPr bwMode="auto">
          <a:xfrm>
            <a:off x="2651125" y="4259263"/>
            <a:ext cx="14732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1"/>
              <a:t>                   Scrap</a:t>
            </a:r>
          </a:p>
          <a:p>
            <a:r>
              <a:rPr lang="en-US" sz="1400" b="1"/>
              <a:t>           IT system</a:t>
            </a:r>
          </a:p>
          <a:p>
            <a:r>
              <a:rPr lang="en-US" sz="1400" b="1"/>
              <a:t>       Bottleneck</a:t>
            </a:r>
          </a:p>
          <a:p>
            <a:r>
              <a:rPr lang="en-US" sz="1400" b="1"/>
              <a:t>Old equipment</a:t>
            </a:r>
          </a:p>
          <a:p>
            <a:r>
              <a:rPr lang="en-US" sz="1400" b="1"/>
              <a:t>        Capacity</a:t>
            </a:r>
          </a:p>
          <a:p>
            <a:endParaRPr lang="en-US" sz="1400" b="1"/>
          </a:p>
        </p:txBody>
      </p:sp>
      <p:sp>
        <p:nvSpPr>
          <p:cNvPr id="5142" name="Text Box 78"/>
          <p:cNvSpPr txBox="1">
            <a:spLocks noChangeArrowheads="1"/>
          </p:cNvSpPr>
          <p:nvPr/>
        </p:nvSpPr>
        <p:spPr bwMode="auto">
          <a:xfrm>
            <a:off x="4594225" y="4278313"/>
            <a:ext cx="1651000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1"/>
              <a:t>                       Scrap</a:t>
            </a:r>
          </a:p>
          <a:p>
            <a:r>
              <a:rPr lang="en-US" sz="1400" b="1"/>
              <a:t>             Bottleneck</a:t>
            </a:r>
          </a:p>
          <a:p>
            <a:r>
              <a:rPr lang="en-US" sz="1400" b="1"/>
              <a:t>             Capacity</a:t>
            </a:r>
          </a:p>
          <a:p>
            <a:r>
              <a:rPr lang="en-US" sz="1400" b="1"/>
              <a:t>               Safety</a:t>
            </a:r>
          </a:p>
          <a:p>
            <a:r>
              <a:rPr lang="en-US" sz="1400" b="1"/>
              <a:t>Housekeeping</a:t>
            </a:r>
          </a:p>
        </p:txBody>
      </p:sp>
      <p:sp>
        <p:nvSpPr>
          <p:cNvPr id="5143" name="Text Box 79"/>
          <p:cNvSpPr txBox="1">
            <a:spLocks noChangeArrowheads="1"/>
          </p:cNvSpPr>
          <p:nvPr/>
        </p:nvSpPr>
        <p:spPr bwMode="auto">
          <a:xfrm>
            <a:off x="5908675" y="4964113"/>
            <a:ext cx="13763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1"/>
              <a:t>Floor Layout</a:t>
            </a:r>
          </a:p>
          <a:p>
            <a:r>
              <a:rPr lang="en-US" sz="1400" b="1"/>
              <a:t> (Product Flow)</a:t>
            </a:r>
          </a:p>
        </p:txBody>
      </p:sp>
      <p:sp>
        <p:nvSpPr>
          <p:cNvPr id="5144" name="Text Box 80"/>
          <p:cNvSpPr txBox="1">
            <a:spLocks noChangeArrowheads="1"/>
          </p:cNvSpPr>
          <p:nvPr/>
        </p:nvSpPr>
        <p:spPr bwMode="auto">
          <a:xfrm>
            <a:off x="1716088" y="119063"/>
            <a:ext cx="5718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/>
              <a:t>PROBLEM SOLVING TOOLS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957388" y="838200"/>
            <a:ext cx="70342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 i="1">
                <a:solidFill>
                  <a:schemeClr val="hlink"/>
                </a:solidFill>
              </a:rPr>
              <a:t>TOP PRIORITIES (From C/E Diagram</a:t>
            </a:r>
            <a:r>
              <a:rPr lang="en-US" sz="2800" b="1" i="1">
                <a:solidFill>
                  <a:schemeClr val="hlink"/>
                </a:solidFill>
              </a:rPr>
              <a:t>)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838200" y="2438400"/>
            <a:ext cx="734377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800" b="1"/>
              <a:t>High		Scheduling</a:t>
            </a:r>
          </a:p>
          <a:p>
            <a:r>
              <a:rPr lang="en-US" sz="2800" b="1"/>
              <a:t>High		Product Flow/Bottlenecks/</a:t>
            </a:r>
          </a:p>
          <a:p>
            <a:r>
              <a:rPr lang="en-US" sz="2800" b="1"/>
              <a:t>                         Layout / communications</a:t>
            </a:r>
          </a:p>
          <a:p>
            <a:r>
              <a:rPr lang="en-US" sz="2800" b="1"/>
              <a:t>High		Flexible Work Week / Absenteeism</a:t>
            </a:r>
          </a:p>
          <a:p>
            <a:r>
              <a:rPr lang="en-US" sz="2800" b="1"/>
              <a:t>High		Equipment</a:t>
            </a:r>
          </a:p>
          <a:p>
            <a:r>
              <a:rPr lang="en-US" sz="2800" b="1"/>
              <a:t>Med/High	Training</a:t>
            </a:r>
          </a:p>
          <a:p>
            <a:r>
              <a:rPr lang="en-US" sz="2800" b="1"/>
              <a:t>Medium	Data Integrity</a:t>
            </a:r>
          </a:p>
          <a:p>
            <a:r>
              <a:rPr lang="en-US" sz="2800" b="1" i="1"/>
              <a:t>Measure of Success = scrap and productivity</a:t>
            </a:r>
            <a:endParaRPr lang="en-US" sz="2800" b="1"/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1716088" y="119063"/>
            <a:ext cx="5718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/>
              <a:t>PROBLEM SOLVING TOOLS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447800" y="838200"/>
            <a:ext cx="490061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PROCESS FLOWCHART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6324600" y="838200"/>
            <a:ext cx="2114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3600" b="1" i="1">
                <a:solidFill>
                  <a:schemeClr val="hlink"/>
                </a:solidFill>
              </a:rPr>
              <a:t>Objectives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85800" y="1981200"/>
            <a:ext cx="84582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The objective of creating a process flowchart is to identify and layout the sequential steps of a procedure</a:t>
            </a:r>
          </a:p>
          <a:p>
            <a:r>
              <a:rPr lang="en-US" b="1">
                <a:latin typeface="Arial" charset="0"/>
              </a:rPr>
              <a:t>or process.  Once the process is outlined, the flowchart can be used to identify</a:t>
            </a:r>
          </a:p>
          <a:p>
            <a:endParaRPr lang="en-US" b="1">
              <a:latin typeface="Arial" charset="0"/>
            </a:endParaRPr>
          </a:p>
          <a:p>
            <a:pPr>
              <a:buFontTx/>
              <a:buChar char="•"/>
            </a:pPr>
            <a:r>
              <a:rPr lang="en-US" b="1">
                <a:latin typeface="Arial" charset="0"/>
              </a:rPr>
              <a:t>  Specific skills and knowledge necessary to perform each task</a:t>
            </a:r>
          </a:p>
          <a:p>
            <a:endParaRPr lang="en-US" b="1">
              <a:latin typeface="Arial" charset="0"/>
            </a:endParaRPr>
          </a:p>
          <a:p>
            <a:pPr>
              <a:buFontTx/>
              <a:buChar char="•"/>
            </a:pPr>
            <a:r>
              <a:rPr lang="en-US" b="1">
                <a:latin typeface="Arial" charset="0"/>
              </a:rPr>
              <a:t>  Steps that can be eliminated or rearranged for more efficient operation</a:t>
            </a:r>
          </a:p>
          <a:p>
            <a:endParaRPr lang="en-US" b="1">
              <a:latin typeface="Arial" charset="0"/>
            </a:endParaRPr>
          </a:p>
          <a:p>
            <a:pPr>
              <a:buFontTx/>
              <a:buChar char="•"/>
            </a:pPr>
            <a:r>
              <a:rPr lang="en-US" b="1">
                <a:latin typeface="Arial" charset="0"/>
              </a:rPr>
              <a:t>  A standardized procedure for everyone to follow.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716088" y="119063"/>
            <a:ext cx="5718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/>
              <a:t>PROBLEM SOLVING TOOLS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"/>
          <p:cNvSpPr>
            <a:spLocks noChangeArrowheads="1"/>
          </p:cNvSpPr>
          <p:nvPr/>
        </p:nvSpPr>
        <p:spPr bwMode="auto">
          <a:xfrm>
            <a:off x="1697038" y="630238"/>
            <a:ext cx="977900" cy="1054100"/>
          </a:xfrm>
          <a:prstGeom prst="ellips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048000" y="914400"/>
            <a:ext cx="41386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Beginning / End of Process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316038" y="2306638"/>
            <a:ext cx="1587500" cy="749300"/>
          </a:xfrm>
          <a:prstGeom prst="rect">
            <a:avLst/>
          </a:prstGeom>
          <a:noFill/>
          <a:ln w="57150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048000" y="2438400"/>
            <a:ext cx="385445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Task or action in process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1468438" y="3525838"/>
            <a:ext cx="1435100" cy="1435100"/>
          </a:xfrm>
          <a:prstGeom prst="diamond">
            <a:avLst/>
          </a:prstGeom>
          <a:noFill/>
          <a:ln w="57150">
            <a:solidFill>
              <a:srgbClr val="CC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048000" y="3962400"/>
            <a:ext cx="38862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Decision point in process</a:t>
            </a:r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1544638" y="5507038"/>
            <a:ext cx="1358900" cy="673100"/>
          </a:xfrm>
          <a:prstGeom prst="ellips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3048000" y="5638800"/>
            <a:ext cx="385286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Delay, wait, storage point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716088" y="119063"/>
            <a:ext cx="5718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/>
              <a:t>PROBLEM SOLVING TOOLS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"/>
          <p:cNvGrpSpPr>
            <a:grpSpLocks/>
          </p:cNvGrpSpPr>
          <p:nvPr/>
        </p:nvGrpSpPr>
        <p:grpSpPr bwMode="auto">
          <a:xfrm>
            <a:off x="1604963" y="620713"/>
            <a:ext cx="5872162" cy="5667375"/>
            <a:chOff x="1604963" y="620713"/>
            <a:chExt cx="5872162" cy="5667375"/>
          </a:xfrm>
        </p:grpSpPr>
        <p:sp>
          <p:nvSpPr>
            <p:cNvPr id="9220" name="Oval 2"/>
            <p:cNvSpPr>
              <a:spLocks noChangeArrowheads="1"/>
            </p:cNvSpPr>
            <p:nvPr/>
          </p:nvSpPr>
          <p:spPr bwMode="auto">
            <a:xfrm>
              <a:off x="1925638" y="620713"/>
              <a:ext cx="825500" cy="82550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1" name="Rectangle 3"/>
            <p:cNvSpPr>
              <a:spLocks noChangeArrowheads="1"/>
            </p:cNvSpPr>
            <p:nvPr/>
          </p:nvSpPr>
          <p:spPr bwMode="auto">
            <a:xfrm>
              <a:off x="1976438" y="790575"/>
              <a:ext cx="765175" cy="514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sz="1400" b="1"/>
                <a:t>Receive</a:t>
              </a:r>
            </a:p>
            <a:p>
              <a:pPr algn="ctr"/>
              <a:r>
                <a:rPr lang="en-US" sz="1400" b="1"/>
                <a:t>parts</a:t>
              </a:r>
            </a:p>
          </p:txBody>
        </p:sp>
        <p:sp>
          <p:nvSpPr>
            <p:cNvPr id="9222" name="Rectangle 4"/>
            <p:cNvSpPr>
              <a:spLocks noChangeArrowheads="1"/>
            </p:cNvSpPr>
            <p:nvPr/>
          </p:nvSpPr>
          <p:spPr bwMode="auto">
            <a:xfrm>
              <a:off x="3373438" y="773113"/>
              <a:ext cx="1282700" cy="6731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3" name="Rectangle 5"/>
            <p:cNvSpPr>
              <a:spLocks noChangeArrowheads="1"/>
            </p:cNvSpPr>
            <p:nvPr/>
          </p:nvSpPr>
          <p:spPr bwMode="auto">
            <a:xfrm>
              <a:off x="3416300" y="866775"/>
              <a:ext cx="1212850" cy="514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sz="1400" b="1"/>
                <a:t>Remove from</a:t>
              </a:r>
            </a:p>
            <a:p>
              <a:pPr algn="ctr"/>
              <a:r>
                <a:rPr lang="en-US" sz="1400" b="1"/>
                <a:t>boxes</a:t>
              </a:r>
            </a:p>
          </p:txBody>
        </p:sp>
        <p:sp>
          <p:nvSpPr>
            <p:cNvPr id="9224" name="Rectangle 6"/>
            <p:cNvSpPr>
              <a:spLocks noChangeArrowheads="1"/>
            </p:cNvSpPr>
            <p:nvPr/>
          </p:nvSpPr>
          <p:spPr bwMode="auto">
            <a:xfrm>
              <a:off x="5278438" y="773113"/>
              <a:ext cx="1282700" cy="6731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Rectangle 7"/>
            <p:cNvSpPr>
              <a:spLocks noChangeArrowheads="1"/>
            </p:cNvSpPr>
            <p:nvPr/>
          </p:nvSpPr>
          <p:spPr bwMode="auto">
            <a:xfrm>
              <a:off x="5230813" y="866775"/>
              <a:ext cx="1335087" cy="514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sz="1400" b="1"/>
                <a:t>Count and / or </a:t>
              </a:r>
            </a:p>
            <a:p>
              <a:pPr algn="ctr"/>
              <a:r>
                <a:rPr lang="en-US" sz="1400" b="1"/>
                <a:t>Weigh</a:t>
              </a:r>
            </a:p>
          </p:txBody>
        </p:sp>
        <p:sp>
          <p:nvSpPr>
            <p:cNvPr id="9226" name="AutoShape 8"/>
            <p:cNvSpPr>
              <a:spLocks noChangeArrowheads="1"/>
            </p:cNvSpPr>
            <p:nvPr/>
          </p:nvSpPr>
          <p:spPr bwMode="auto">
            <a:xfrm>
              <a:off x="5507038" y="1916113"/>
              <a:ext cx="977900" cy="977900"/>
            </a:xfrm>
            <a:prstGeom prst="diamond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7" name="Rectangle 9"/>
            <p:cNvSpPr>
              <a:spLocks noChangeArrowheads="1"/>
            </p:cNvSpPr>
            <p:nvPr/>
          </p:nvSpPr>
          <p:spPr bwMode="auto">
            <a:xfrm>
              <a:off x="5643563" y="2259013"/>
              <a:ext cx="814387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sz="1400" b="1"/>
                <a:t>Defects</a:t>
              </a:r>
              <a:r>
                <a:rPr lang="en-US" sz="1400"/>
                <a:t>?</a:t>
              </a:r>
            </a:p>
          </p:txBody>
        </p:sp>
        <p:sp>
          <p:nvSpPr>
            <p:cNvPr id="9228" name="Oval 10"/>
            <p:cNvSpPr>
              <a:spLocks noChangeArrowheads="1"/>
            </p:cNvSpPr>
            <p:nvPr/>
          </p:nvSpPr>
          <p:spPr bwMode="auto">
            <a:xfrm>
              <a:off x="3457575" y="2139950"/>
              <a:ext cx="1520825" cy="5476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" name="Rectangle 11"/>
            <p:cNvSpPr>
              <a:spLocks noChangeArrowheads="1"/>
            </p:cNvSpPr>
            <p:nvPr/>
          </p:nvSpPr>
          <p:spPr bwMode="auto">
            <a:xfrm>
              <a:off x="3670300" y="2282825"/>
              <a:ext cx="1058863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 b="1"/>
                <a:t>Send to QC</a:t>
              </a:r>
            </a:p>
          </p:txBody>
        </p:sp>
        <p:sp>
          <p:nvSpPr>
            <p:cNvPr id="9230" name="AutoShape 12"/>
            <p:cNvSpPr>
              <a:spLocks noChangeArrowheads="1"/>
            </p:cNvSpPr>
            <p:nvPr/>
          </p:nvSpPr>
          <p:spPr bwMode="auto">
            <a:xfrm>
              <a:off x="5422900" y="3278188"/>
              <a:ext cx="1187450" cy="1177925"/>
            </a:xfrm>
            <a:prstGeom prst="diamond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1" name="Rectangle 13"/>
            <p:cNvSpPr>
              <a:spLocks noChangeArrowheads="1"/>
            </p:cNvSpPr>
            <p:nvPr/>
          </p:nvSpPr>
          <p:spPr bwMode="auto">
            <a:xfrm>
              <a:off x="5627688" y="3476625"/>
              <a:ext cx="831850" cy="727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sz="1400" b="1"/>
                <a:t>Shop</a:t>
              </a:r>
            </a:p>
            <a:p>
              <a:pPr algn="ctr"/>
              <a:r>
                <a:rPr lang="en-US" sz="1400" b="1"/>
                <a:t>Order</a:t>
              </a:r>
            </a:p>
            <a:p>
              <a:pPr algn="ctr"/>
              <a:r>
                <a:rPr lang="en-US" sz="1400" b="1"/>
                <a:t>attached</a:t>
              </a:r>
            </a:p>
          </p:txBody>
        </p:sp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>
              <a:off x="3457575" y="4221163"/>
              <a:ext cx="1450975" cy="7191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>
              <a:off x="3692525" y="4433888"/>
              <a:ext cx="1082675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 b="1"/>
                <a:t>Spray Paint</a:t>
              </a:r>
            </a:p>
          </p:txBody>
        </p:sp>
        <p:sp>
          <p:nvSpPr>
            <p:cNvPr id="9234" name="Rectangle 16"/>
            <p:cNvSpPr>
              <a:spLocks noChangeArrowheads="1"/>
            </p:cNvSpPr>
            <p:nvPr/>
          </p:nvSpPr>
          <p:spPr bwMode="auto">
            <a:xfrm>
              <a:off x="6643688" y="3576638"/>
              <a:ext cx="447675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 b="1">
                  <a:solidFill>
                    <a:srgbClr val="CC3300"/>
                  </a:solidFill>
                </a:rPr>
                <a:t>NO</a:t>
              </a:r>
            </a:p>
          </p:txBody>
        </p:sp>
        <p:sp>
          <p:nvSpPr>
            <p:cNvPr id="9235" name="Rectangle 17"/>
            <p:cNvSpPr>
              <a:spLocks noChangeArrowheads="1"/>
            </p:cNvSpPr>
            <p:nvPr/>
          </p:nvSpPr>
          <p:spPr bwMode="auto">
            <a:xfrm>
              <a:off x="5121275" y="4341813"/>
              <a:ext cx="527050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 b="1">
                  <a:solidFill>
                    <a:srgbClr val="CC3300"/>
                  </a:solidFill>
                </a:rPr>
                <a:t>YES</a:t>
              </a:r>
            </a:p>
          </p:txBody>
        </p:sp>
        <p:sp>
          <p:nvSpPr>
            <p:cNvPr id="9236" name="AutoShape 18"/>
            <p:cNvSpPr>
              <a:spLocks noChangeArrowheads="1"/>
            </p:cNvSpPr>
            <p:nvPr/>
          </p:nvSpPr>
          <p:spPr bwMode="auto">
            <a:xfrm>
              <a:off x="1868488" y="4062413"/>
              <a:ext cx="1144587" cy="1128712"/>
            </a:xfrm>
            <a:prstGeom prst="diamond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7" name="Rectangle 19"/>
            <p:cNvSpPr>
              <a:spLocks noChangeArrowheads="1"/>
            </p:cNvSpPr>
            <p:nvPr/>
          </p:nvSpPr>
          <p:spPr bwMode="auto">
            <a:xfrm>
              <a:off x="2017713" y="4376738"/>
              <a:ext cx="903287" cy="514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sz="1400" b="1"/>
                <a:t>Coverage</a:t>
              </a:r>
            </a:p>
            <a:p>
              <a:pPr algn="ctr"/>
              <a:r>
                <a:rPr lang="en-US" sz="1400" b="1"/>
                <a:t>(Quality)</a:t>
              </a:r>
            </a:p>
          </p:txBody>
        </p:sp>
        <p:sp>
          <p:nvSpPr>
            <p:cNvPr id="9238" name="Rectangle 20"/>
            <p:cNvSpPr>
              <a:spLocks noChangeArrowheads="1"/>
            </p:cNvSpPr>
            <p:nvPr/>
          </p:nvSpPr>
          <p:spPr bwMode="auto">
            <a:xfrm>
              <a:off x="2976563" y="3225800"/>
              <a:ext cx="1233487" cy="4445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9" name="Rectangle 21"/>
            <p:cNvSpPr>
              <a:spLocks noChangeArrowheads="1"/>
            </p:cNvSpPr>
            <p:nvPr/>
          </p:nvSpPr>
          <p:spPr bwMode="auto">
            <a:xfrm>
              <a:off x="3167063" y="3309938"/>
              <a:ext cx="936625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 b="1"/>
                <a:t>Grit Blast</a:t>
              </a:r>
            </a:p>
          </p:txBody>
        </p:sp>
        <p:sp>
          <p:nvSpPr>
            <p:cNvPr id="9240" name="Oval 22"/>
            <p:cNvSpPr>
              <a:spLocks noChangeArrowheads="1"/>
            </p:cNvSpPr>
            <p:nvPr/>
          </p:nvSpPr>
          <p:spPr bwMode="auto">
            <a:xfrm>
              <a:off x="1717675" y="5737225"/>
              <a:ext cx="1520825" cy="5476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1" name="Rectangle 23"/>
            <p:cNvSpPr>
              <a:spLocks noChangeArrowheads="1"/>
            </p:cNvSpPr>
            <p:nvPr/>
          </p:nvSpPr>
          <p:spPr bwMode="auto">
            <a:xfrm>
              <a:off x="1844675" y="5772150"/>
              <a:ext cx="1238250" cy="514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sz="1400" b="1"/>
                <a:t>Send to stores</a:t>
              </a:r>
            </a:p>
            <a:p>
              <a:pPr algn="ctr"/>
              <a:r>
                <a:rPr lang="en-US" sz="1400" b="1"/>
                <a:t>New ID#</a:t>
              </a:r>
            </a:p>
          </p:txBody>
        </p:sp>
        <p:sp>
          <p:nvSpPr>
            <p:cNvPr id="9242" name="Oval 24"/>
            <p:cNvSpPr>
              <a:spLocks noChangeArrowheads="1"/>
            </p:cNvSpPr>
            <p:nvPr/>
          </p:nvSpPr>
          <p:spPr bwMode="auto">
            <a:xfrm>
              <a:off x="4043363" y="5724525"/>
              <a:ext cx="1520825" cy="5476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3" name="Rectangle 25"/>
            <p:cNvSpPr>
              <a:spLocks noChangeArrowheads="1"/>
            </p:cNvSpPr>
            <p:nvPr/>
          </p:nvSpPr>
          <p:spPr bwMode="auto">
            <a:xfrm>
              <a:off x="4254500" y="5870575"/>
              <a:ext cx="1173163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 b="1"/>
                <a:t>Staging Area</a:t>
              </a:r>
            </a:p>
          </p:txBody>
        </p:sp>
        <p:sp>
          <p:nvSpPr>
            <p:cNvPr id="9244" name="Line 26"/>
            <p:cNvSpPr>
              <a:spLocks noChangeShapeType="1"/>
            </p:cNvSpPr>
            <p:nvPr/>
          </p:nvSpPr>
          <p:spPr bwMode="auto">
            <a:xfrm>
              <a:off x="2771775" y="1036638"/>
              <a:ext cx="6048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5" name="Line 27"/>
            <p:cNvSpPr>
              <a:spLocks noChangeShapeType="1"/>
            </p:cNvSpPr>
            <p:nvPr/>
          </p:nvSpPr>
          <p:spPr bwMode="auto">
            <a:xfrm>
              <a:off x="4679950" y="1014413"/>
              <a:ext cx="5937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6" name="Line 28"/>
            <p:cNvSpPr>
              <a:spLocks noChangeShapeType="1"/>
            </p:cNvSpPr>
            <p:nvPr/>
          </p:nvSpPr>
          <p:spPr bwMode="auto">
            <a:xfrm>
              <a:off x="6011863" y="1476375"/>
              <a:ext cx="0" cy="4683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7" name="Rectangle 29"/>
            <p:cNvSpPr>
              <a:spLocks noChangeArrowheads="1"/>
            </p:cNvSpPr>
            <p:nvPr/>
          </p:nvSpPr>
          <p:spPr bwMode="auto">
            <a:xfrm>
              <a:off x="5053013" y="2128838"/>
              <a:ext cx="527050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 b="1">
                  <a:solidFill>
                    <a:srgbClr val="CC3300"/>
                  </a:solidFill>
                </a:rPr>
                <a:t>YES</a:t>
              </a:r>
            </a:p>
          </p:txBody>
        </p:sp>
        <p:sp>
          <p:nvSpPr>
            <p:cNvPr id="9248" name="Rectangle 30"/>
            <p:cNvSpPr>
              <a:spLocks noChangeArrowheads="1"/>
            </p:cNvSpPr>
            <p:nvPr/>
          </p:nvSpPr>
          <p:spPr bwMode="auto">
            <a:xfrm>
              <a:off x="6035675" y="2843213"/>
              <a:ext cx="447675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 b="1">
                  <a:solidFill>
                    <a:srgbClr val="CC3300"/>
                  </a:solidFill>
                </a:rPr>
                <a:t>NO</a:t>
              </a:r>
            </a:p>
          </p:txBody>
        </p:sp>
        <p:sp>
          <p:nvSpPr>
            <p:cNvPr id="9249" name="Line 31"/>
            <p:cNvSpPr>
              <a:spLocks noChangeShapeType="1"/>
            </p:cNvSpPr>
            <p:nvPr/>
          </p:nvSpPr>
          <p:spPr bwMode="auto">
            <a:xfrm>
              <a:off x="5000625" y="2420938"/>
              <a:ext cx="5127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0" name="Line 32"/>
            <p:cNvSpPr>
              <a:spLocks noChangeShapeType="1"/>
            </p:cNvSpPr>
            <p:nvPr/>
          </p:nvSpPr>
          <p:spPr bwMode="auto">
            <a:xfrm>
              <a:off x="6011863" y="2919413"/>
              <a:ext cx="0" cy="3413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1" name="Line 33"/>
            <p:cNvSpPr>
              <a:spLocks noChangeShapeType="1"/>
            </p:cNvSpPr>
            <p:nvPr/>
          </p:nvSpPr>
          <p:spPr bwMode="auto">
            <a:xfrm flipH="1">
              <a:off x="4895850" y="4672013"/>
              <a:ext cx="111125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2" name="Line 34"/>
            <p:cNvSpPr>
              <a:spLocks noChangeShapeType="1"/>
            </p:cNvSpPr>
            <p:nvPr/>
          </p:nvSpPr>
          <p:spPr bwMode="auto">
            <a:xfrm flipH="1">
              <a:off x="2987675" y="4638675"/>
              <a:ext cx="457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3" name="Line 35"/>
            <p:cNvSpPr>
              <a:spLocks noChangeShapeType="1"/>
            </p:cNvSpPr>
            <p:nvPr/>
          </p:nvSpPr>
          <p:spPr bwMode="auto">
            <a:xfrm flipV="1">
              <a:off x="2455863" y="3500438"/>
              <a:ext cx="0" cy="5730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4" name="Line 36"/>
            <p:cNvSpPr>
              <a:spLocks noChangeShapeType="1"/>
            </p:cNvSpPr>
            <p:nvPr/>
          </p:nvSpPr>
          <p:spPr bwMode="auto">
            <a:xfrm>
              <a:off x="2439988" y="3494088"/>
              <a:ext cx="53498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5" name="Rectangle 37"/>
            <p:cNvSpPr>
              <a:spLocks noChangeArrowheads="1"/>
            </p:cNvSpPr>
            <p:nvPr/>
          </p:nvSpPr>
          <p:spPr bwMode="auto">
            <a:xfrm>
              <a:off x="2033588" y="3862388"/>
              <a:ext cx="447675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 b="1">
                  <a:solidFill>
                    <a:srgbClr val="CC3300"/>
                  </a:solidFill>
                </a:rPr>
                <a:t>NO</a:t>
              </a:r>
            </a:p>
          </p:txBody>
        </p:sp>
        <p:sp>
          <p:nvSpPr>
            <p:cNvPr id="9256" name="Rectangle 38"/>
            <p:cNvSpPr>
              <a:spLocks noChangeArrowheads="1"/>
            </p:cNvSpPr>
            <p:nvPr/>
          </p:nvSpPr>
          <p:spPr bwMode="auto">
            <a:xfrm>
              <a:off x="2457450" y="5176838"/>
              <a:ext cx="527050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 b="1">
                  <a:solidFill>
                    <a:srgbClr val="CC3300"/>
                  </a:solidFill>
                </a:rPr>
                <a:t>YES</a:t>
              </a:r>
            </a:p>
          </p:txBody>
        </p:sp>
        <p:sp>
          <p:nvSpPr>
            <p:cNvPr id="9257" name="Line 39"/>
            <p:cNvSpPr>
              <a:spLocks noChangeShapeType="1"/>
            </p:cNvSpPr>
            <p:nvPr/>
          </p:nvSpPr>
          <p:spPr bwMode="auto">
            <a:xfrm>
              <a:off x="2444750" y="5181600"/>
              <a:ext cx="0" cy="5476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8" name="Line 40"/>
            <p:cNvSpPr>
              <a:spLocks noChangeShapeType="1"/>
            </p:cNvSpPr>
            <p:nvPr/>
          </p:nvSpPr>
          <p:spPr bwMode="auto">
            <a:xfrm>
              <a:off x="4010025" y="3683000"/>
              <a:ext cx="0" cy="5254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59" name="Rectangle 41"/>
            <p:cNvSpPr>
              <a:spLocks noChangeArrowheads="1"/>
            </p:cNvSpPr>
            <p:nvPr/>
          </p:nvSpPr>
          <p:spPr bwMode="auto">
            <a:xfrm>
              <a:off x="1604963" y="5718175"/>
              <a:ext cx="1725612" cy="569913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400" b="1"/>
            </a:p>
          </p:txBody>
        </p:sp>
        <p:sp>
          <p:nvSpPr>
            <p:cNvPr id="9260" name="Oval 42"/>
            <p:cNvSpPr>
              <a:spLocks noChangeArrowheads="1"/>
            </p:cNvSpPr>
            <p:nvPr/>
          </p:nvSpPr>
          <p:spPr bwMode="auto">
            <a:xfrm>
              <a:off x="5848350" y="4895850"/>
              <a:ext cx="1622425" cy="5905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1" name="Rectangle 43"/>
            <p:cNvSpPr>
              <a:spLocks noChangeArrowheads="1"/>
            </p:cNvSpPr>
            <p:nvPr/>
          </p:nvSpPr>
          <p:spPr bwMode="auto">
            <a:xfrm>
              <a:off x="5829300" y="5022850"/>
              <a:ext cx="1647825" cy="30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 b="1"/>
                <a:t>Send back to stores</a:t>
              </a:r>
            </a:p>
          </p:txBody>
        </p:sp>
        <p:sp>
          <p:nvSpPr>
            <p:cNvPr id="9262" name="Line 44"/>
            <p:cNvSpPr>
              <a:spLocks noChangeShapeType="1"/>
            </p:cNvSpPr>
            <p:nvPr/>
          </p:nvSpPr>
          <p:spPr bwMode="auto">
            <a:xfrm>
              <a:off x="6015038" y="4459288"/>
              <a:ext cx="0" cy="20955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3" name="Line 45"/>
            <p:cNvSpPr>
              <a:spLocks noChangeShapeType="1"/>
            </p:cNvSpPr>
            <p:nvPr/>
          </p:nvSpPr>
          <p:spPr bwMode="auto">
            <a:xfrm>
              <a:off x="6605588" y="3868738"/>
              <a:ext cx="22860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4" name="Line 46"/>
            <p:cNvSpPr>
              <a:spLocks noChangeShapeType="1"/>
            </p:cNvSpPr>
            <p:nvPr/>
          </p:nvSpPr>
          <p:spPr bwMode="auto">
            <a:xfrm>
              <a:off x="6834188" y="3868738"/>
              <a:ext cx="0" cy="100965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65" name="Text Box 47"/>
            <p:cNvSpPr txBox="1">
              <a:spLocks noChangeArrowheads="1"/>
            </p:cNvSpPr>
            <p:nvPr/>
          </p:nvSpPr>
          <p:spPr bwMode="auto">
            <a:xfrm>
              <a:off x="3962400" y="3810000"/>
              <a:ext cx="7874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solidFill>
                    <a:srgbClr val="CC3300"/>
                  </a:solidFill>
                </a:rPr>
                <a:t>Rework</a:t>
              </a:r>
            </a:p>
          </p:txBody>
        </p:sp>
        <p:sp>
          <p:nvSpPr>
            <p:cNvPr id="9266" name="Line 48"/>
            <p:cNvSpPr>
              <a:spLocks noChangeShapeType="1"/>
            </p:cNvSpPr>
            <p:nvPr/>
          </p:nvSpPr>
          <p:spPr bwMode="auto">
            <a:xfrm flipV="1">
              <a:off x="3344863" y="6010275"/>
              <a:ext cx="70802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19" name="Text Box 49"/>
          <p:cNvSpPr txBox="1">
            <a:spLocks noChangeArrowheads="1"/>
          </p:cNvSpPr>
          <p:nvPr/>
        </p:nvSpPr>
        <p:spPr bwMode="auto">
          <a:xfrm>
            <a:off x="1716088" y="119063"/>
            <a:ext cx="5718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/>
              <a:t>PROBLEM SOLVING TOOLS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2133600" y="2133600"/>
          <a:ext cx="5630863" cy="375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Document" r:id="rId4" imgW="5629656" imgH="3755136" progId="Word.Document.8">
                  <p:embed/>
                </p:oleObj>
              </mc:Choice>
              <mc:Fallback>
                <p:oleObj name="Document" r:id="rId4" imgW="5629656" imgH="3755136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133600"/>
                        <a:ext cx="5630863" cy="3754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924550" y="838200"/>
            <a:ext cx="2914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3600" b="1" i="1">
                <a:solidFill>
                  <a:schemeClr val="hlink"/>
                </a:solidFill>
              </a:rPr>
              <a:t>Item Checklist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716088" y="119063"/>
            <a:ext cx="5718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/>
              <a:t>PROBLEM SOLVING TOOLS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"/>
          <p:cNvGrpSpPr>
            <a:grpSpLocks/>
          </p:cNvGrpSpPr>
          <p:nvPr/>
        </p:nvGrpSpPr>
        <p:grpSpPr bwMode="auto">
          <a:xfrm>
            <a:off x="3048000" y="1752600"/>
            <a:ext cx="5372100" cy="5191125"/>
            <a:chOff x="3048000" y="1752600"/>
            <a:chExt cx="5372100" cy="5191125"/>
          </a:xfrm>
        </p:grpSpPr>
        <p:sp>
          <p:nvSpPr>
            <p:cNvPr id="11269" name="Text Box 2"/>
            <p:cNvSpPr txBox="1">
              <a:spLocks noChangeArrowheads="1"/>
            </p:cNvSpPr>
            <p:nvPr/>
          </p:nvSpPr>
          <p:spPr bwMode="auto">
            <a:xfrm rot="3460336">
              <a:off x="4351338" y="5895975"/>
              <a:ext cx="16986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2000" b="1">
                  <a:solidFill>
                    <a:srgbClr val="FF9900"/>
                  </a:solidFill>
                </a:rPr>
                <a:t>Missing pages</a:t>
              </a:r>
            </a:p>
          </p:txBody>
        </p:sp>
        <p:sp>
          <p:nvSpPr>
            <p:cNvPr id="11270" name="Text Box 3"/>
            <p:cNvSpPr txBox="1">
              <a:spLocks noChangeArrowheads="1"/>
            </p:cNvSpPr>
            <p:nvPr/>
          </p:nvSpPr>
          <p:spPr bwMode="auto">
            <a:xfrm rot="3453718">
              <a:off x="3102769" y="5569744"/>
              <a:ext cx="10160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solidFill>
                    <a:srgbClr val="FF9900"/>
                  </a:solidFill>
                </a:rPr>
                <a:t>Past due</a:t>
              </a:r>
            </a:p>
          </p:txBody>
        </p:sp>
        <p:sp>
          <p:nvSpPr>
            <p:cNvPr id="11271" name="Text Box 4"/>
            <p:cNvSpPr txBox="1">
              <a:spLocks noChangeArrowheads="1"/>
            </p:cNvSpPr>
            <p:nvPr/>
          </p:nvSpPr>
          <p:spPr bwMode="auto">
            <a:xfrm rot="3322549">
              <a:off x="3794125" y="5491163"/>
              <a:ext cx="8477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2000" b="1">
                  <a:solidFill>
                    <a:srgbClr val="FF9900"/>
                  </a:solidFill>
                </a:rPr>
                <a:t>Typos</a:t>
              </a:r>
            </a:p>
          </p:txBody>
        </p:sp>
        <p:sp>
          <p:nvSpPr>
            <p:cNvPr id="11272" name="Text Box 5"/>
            <p:cNvSpPr txBox="1">
              <a:spLocks noChangeArrowheads="1"/>
            </p:cNvSpPr>
            <p:nvPr/>
          </p:nvSpPr>
          <p:spPr bwMode="auto">
            <a:xfrm rot="3569173">
              <a:off x="5022851" y="5816600"/>
              <a:ext cx="153670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2000" b="1">
                  <a:solidFill>
                    <a:srgbClr val="FF9900"/>
                  </a:solidFill>
                </a:rPr>
                <a:t>Calculations</a:t>
              </a:r>
            </a:p>
          </p:txBody>
        </p:sp>
        <p:sp>
          <p:nvSpPr>
            <p:cNvPr id="11273" name="Text Box 6"/>
            <p:cNvSpPr txBox="1">
              <a:spLocks noChangeArrowheads="1"/>
            </p:cNvSpPr>
            <p:nvPr/>
          </p:nvSpPr>
          <p:spPr bwMode="auto">
            <a:xfrm rot="3445344">
              <a:off x="5707857" y="5853906"/>
              <a:ext cx="1423988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2000" b="1">
                  <a:solidFill>
                    <a:srgbClr val="FF9900"/>
                  </a:solidFill>
                </a:rPr>
                <a:t>Formatting</a:t>
              </a:r>
            </a:p>
          </p:txBody>
        </p:sp>
        <p:sp>
          <p:nvSpPr>
            <p:cNvPr id="11274" name="Text Box 7"/>
            <p:cNvSpPr txBox="1">
              <a:spLocks noChangeArrowheads="1"/>
            </p:cNvSpPr>
            <p:nvPr/>
          </p:nvSpPr>
          <p:spPr bwMode="auto">
            <a:xfrm rot="3465229">
              <a:off x="6374607" y="5722144"/>
              <a:ext cx="1296987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2000" b="1">
                  <a:solidFill>
                    <a:srgbClr val="FF9900"/>
                  </a:solidFill>
                </a:rPr>
                <a:t>Misplaced</a:t>
              </a:r>
            </a:p>
          </p:txBody>
        </p:sp>
        <p:sp>
          <p:nvSpPr>
            <p:cNvPr id="11275" name="Text Box 8"/>
            <p:cNvSpPr txBox="1">
              <a:spLocks noChangeArrowheads="1"/>
            </p:cNvSpPr>
            <p:nvPr/>
          </p:nvSpPr>
          <p:spPr bwMode="auto">
            <a:xfrm rot="3231909">
              <a:off x="7030245" y="5755481"/>
              <a:ext cx="1395412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2000" b="1">
                  <a:solidFill>
                    <a:srgbClr val="FF9900"/>
                  </a:solidFill>
                </a:rPr>
                <a:t>Incomplete</a:t>
              </a:r>
            </a:p>
          </p:txBody>
        </p:sp>
        <p:sp>
          <p:nvSpPr>
            <p:cNvPr id="11276" name="Line 9"/>
            <p:cNvSpPr>
              <a:spLocks noChangeShapeType="1"/>
            </p:cNvSpPr>
            <p:nvPr/>
          </p:nvSpPr>
          <p:spPr bwMode="auto">
            <a:xfrm>
              <a:off x="3448050" y="5143500"/>
              <a:ext cx="4610100" cy="0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7" name="Line 10"/>
            <p:cNvSpPr>
              <a:spLocks noChangeShapeType="1"/>
            </p:cNvSpPr>
            <p:nvPr/>
          </p:nvSpPr>
          <p:spPr bwMode="auto">
            <a:xfrm flipV="1">
              <a:off x="3048000" y="1981200"/>
              <a:ext cx="0" cy="3162300"/>
            </a:xfrm>
            <a:prstGeom prst="line">
              <a:avLst/>
            </a:prstGeom>
            <a:noFill/>
            <a:ln w="952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8" name="Rectangle 11"/>
            <p:cNvSpPr>
              <a:spLocks noChangeArrowheads="1"/>
            </p:cNvSpPr>
            <p:nvPr/>
          </p:nvSpPr>
          <p:spPr bwMode="auto">
            <a:xfrm>
              <a:off x="3067050" y="2305050"/>
              <a:ext cx="647700" cy="283845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000" b="1"/>
            </a:p>
          </p:txBody>
        </p:sp>
        <p:sp>
          <p:nvSpPr>
            <p:cNvPr id="11279" name="Rectangle 12"/>
            <p:cNvSpPr>
              <a:spLocks noChangeArrowheads="1"/>
            </p:cNvSpPr>
            <p:nvPr/>
          </p:nvSpPr>
          <p:spPr bwMode="auto">
            <a:xfrm>
              <a:off x="3733800" y="2876550"/>
              <a:ext cx="647700" cy="2266950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0" name="Rectangle 13"/>
            <p:cNvSpPr>
              <a:spLocks noChangeArrowheads="1"/>
            </p:cNvSpPr>
            <p:nvPr/>
          </p:nvSpPr>
          <p:spPr bwMode="auto">
            <a:xfrm>
              <a:off x="4400550" y="3524250"/>
              <a:ext cx="647700" cy="161925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1" name="Rectangle 14"/>
            <p:cNvSpPr>
              <a:spLocks noChangeArrowheads="1"/>
            </p:cNvSpPr>
            <p:nvPr/>
          </p:nvSpPr>
          <p:spPr bwMode="auto">
            <a:xfrm>
              <a:off x="5067300" y="4286250"/>
              <a:ext cx="647700" cy="85725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2" name="Rectangle 15"/>
            <p:cNvSpPr>
              <a:spLocks noChangeArrowheads="1"/>
            </p:cNvSpPr>
            <p:nvPr/>
          </p:nvSpPr>
          <p:spPr bwMode="auto">
            <a:xfrm>
              <a:off x="5734050" y="4610100"/>
              <a:ext cx="647700" cy="5334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3" name="Rectangle 16"/>
            <p:cNvSpPr>
              <a:spLocks noChangeArrowheads="1"/>
            </p:cNvSpPr>
            <p:nvPr/>
          </p:nvSpPr>
          <p:spPr bwMode="auto">
            <a:xfrm>
              <a:off x="6381750" y="4953000"/>
              <a:ext cx="647700" cy="1905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4" name="Rectangle 17"/>
            <p:cNvSpPr>
              <a:spLocks noChangeArrowheads="1"/>
            </p:cNvSpPr>
            <p:nvPr/>
          </p:nvSpPr>
          <p:spPr bwMode="auto">
            <a:xfrm>
              <a:off x="7048500" y="4953000"/>
              <a:ext cx="647700" cy="19050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5" name="Text Box 18"/>
            <p:cNvSpPr txBox="1">
              <a:spLocks noChangeArrowheads="1"/>
            </p:cNvSpPr>
            <p:nvPr/>
          </p:nvSpPr>
          <p:spPr bwMode="auto">
            <a:xfrm>
              <a:off x="6080125" y="2841625"/>
              <a:ext cx="2339975" cy="1187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b="1" i="1">
                  <a:solidFill>
                    <a:schemeClr val="hlink"/>
                  </a:solidFill>
                </a:rPr>
                <a:t>Types of defects</a:t>
              </a:r>
            </a:p>
            <a:p>
              <a:r>
                <a:rPr lang="en-US" b="1" i="1">
                  <a:solidFill>
                    <a:schemeClr val="tx2"/>
                  </a:solidFill>
                </a:rPr>
                <a:t>Final delivery of </a:t>
              </a:r>
            </a:p>
            <a:p>
              <a:r>
                <a:rPr lang="en-US" b="1" i="1">
                  <a:solidFill>
                    <a:schemeClr val="tx2"/>
                  </a:solidFill>
                </a:rPr>
                <a:t>product</a:t>
              </a:r>
            </a:p>
          </p:txBody>
        </p:sp>
        <p:sp>
          <p:nvSpPr>
            <p:cNvPr id="11286" name="Line 19"/>
            <p:cNvSpPr>
              <a:spLocks noChangeShapeType="1"/>
            </p:cNvSpPr>
            <p:nvPr/>
          </p:nvSpPr>
          <p:spPr bwMode="auto">
            <a:xfrm flipV="1">
              <a:off x="3048000" y="3733800"/>
              <a:ext cx="704850" cy="1409700"/>
            </a:xfrm>
            <a:prstGeom prst="line">
              <a:avLst/>
            </a:prstGeom>
            <a:noFill/>
            <a:ln w="9525">
              <a:solidFill>
                <a:srgbClr val="66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7" name="Line 20"/>
            <p:cNvSpPr>
              <a:spLocks noChangeShapeType="1"/>
            </p:cNvSpPr>
            <p:nvPr/>
          </p:nvSpPr>
          <p:spPr bwMode="auto">
            <a:xfrm flipV="1">
              <a:off x="3752850" y="2895600"/>
              <a:ext cx="628650" cy="857250"/>
            </a:xfrm>
            <a:prstGeom prst="line">
              <a:avLst/>
            </a:prstGeom>
            <a:noFill/>
            <a:ln w="9525">
              <a:solidFill>
                <a:srgbClr val="66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8" name="Line 21"/>
            <p:cNvSpPr>
              <a:spLocks noChangeShapeType="1"/>
            </p:cNvSpPr>
            <p:nvPr/>
          </p:nvSpPr>
          <p:spPr bwMode="auto">
            <a:xfrm flipV="1">
              <a:off x="4381500" y="2476500"/>
              <a:ext cx="685800" cy="419100"/>
            </a:xfrm>
            <a:prstGeom prst="line">
              <a:avLst/>
            </a:prstGeom>
            <a:noFill/>
            <a:ln w="9525">
              <a:solidFill>
                <a:srgbClr val="66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9" name="Line 22"/>
            <p:cNvSpPr>
              <a:spLocks noChangeShapeType="1"/>
            </p:cNvSpPr>
            <p:nvPr/>
          </p:nvSpPr>
          <p:spPr bwMode="auto">
            <a:xfrm flipV="1">
              <a:off x="5029200" y="2362200"/>
              <a:ext cx="685800" cy="152400"/>
            </a:xfrm>
            <a:prstGeom prst="line">
              <a:avLst/>
            </a:prstGeom>
            <a:noFill/>
            <a:ln w="9525">
              <a:solidFill>
                <a:srgbClr val="66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0" name="Line 23"/>
            <p:cNvSpPr>
              <a:spLocks noChangeShapeType="1"/>
            </p:cNvSpPr>
            <p:nvPr/>
          </p:nvSpPr>
          <p:spPr bwMode="auto">
            <a:xfrm flipV="1">
              <a:off x="5715000" y="2266950"/>
              <a:ext cx="609600" cy="76200"/>
            </a:xfrm>
            <a:prstGeom prst="line">
              <a:avLst/>
            </a:prstGeom>
            <a:noFill/>
            <a:ln w="9525">
              <a:solidFill>
                <a:srgbClr val="66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1" name="Line 24"/>
            <p:cNvSpPr>
              <a:spLocks noChangeShapeType="1"/>
            </p:cNvSpPr>
            <p:nvPr/>
          </p:nvSpPr>
          <p:spPr bwMode="auto">
            <a:xfrm flipV="1">
              <a:off x="6305550" y="2209800"/>
              <a:ext cx="609600" cy="57150"/>
            </a:xfrm>
            <a:prstGeom prst="line">
              <a:avLst/>
            </a:prstGeom>
            <a:noFill/>
            <a:ln w="9525">
              <a:solidFill>
                <a:srgbClr val="66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2" name="Line 25"/>
            <p:cNvSpPr>
              <a:spLocks noChangeShapeType="1"/>
            </p:cNvSpPr>
            <p:nvPr/>
          </p:nvSpPr>
          <p:spPr bwMode="auto">
            <a:xfrm flipV="1">
              <a:off x="6915150" y="2152650"/>
              <a:ext cx="685800" cy="57150"/>
            </a:xfrm>
            <a:prstGeom prst="line">
              <a:avLst/>
            </a:prstGeom>
            <a:noFill/>
            <a:ln w="9525">
              <a:solidFill>
                <a:srgbClr val="66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3" name="Text Box 26"/>
            <p:cNvSpPr txBox="1">
              <a:spLocks noChangeArrowheads="1"/>
            </p:cNvSpPr>
            <p:nvPr/>
          </p:nvSpPr>
          <p:spPr bwMode="auto">
            <a:xfrm>
              <a:off x="4117975" y="2457450"/>
              <a:ext cx="6413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solidFill>
                    <a:schemeClr val="tx2"/>
                  </a:solidFill>
                </a:rPr>
                <a:t>80%</a:t>
              </a:r>
            </a:p>
          </p:txBody>
        </p:sp>
        <p:sp>
          <p:nvSpPr>
            <p:cNvPr id="11294" name="Text Box 27"/>
            <p:cNvSpPr txBox="1">
              <a:spLocks noChangeArrowheads="1"/>
            </p:cNvSpPr>
            <p:nvPr/>
          </p:nvSpPr>
          <p:spPr bwMode="auto">
            <a:xfrm>
              <a:off x="7375525" y="1752600"/>
              <a:ext cx="7556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solidFill>
                    <a:schemeClr val="tx2"/>
                  </a:solidFill>
                </a:rPr>
                <a:t>100%</a:t>
              </a:r>
            </a:p>
          </p:txBody>
        </p:sp>
      </p:grpSp>
      <p:sp>
        <p:nvSpPr>
          <p:cNvPr id="11267" name="Text Box 28"/>
          <p:cNvSpPr txBox="1">
            <a:spLocks noChangeArrowheads="1"/>
          </p:cNvSpPr>
          <p:nvPr/>
        </p:nvSpPr>
        <p:spPr bwMode="auto">
          <a:xfrm>
            <a:off x="6064250" y="838200"/>
            <a:ext cx="2635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3600" b="1" i="1">
                <a:solidFill>
                  <a:schemeClr val="hlink"/>
                </a:solidFill>
              </a:rPr>
              <a:t>Pareto Chart</a:t>
            </a:r>
          </a:p>
        </p:txBody>
      </p:sp>
      <p:sp>
        <p:nvSpPr>
          <p:cNvPr id="11268" name="Text Box 29"/>
          <p:cNvSpPr txBox="1">
            <a:spLocks noChangeArrowheads="1"/>
          </p:cNvSpPr>
          <p:nvPr/>
        </p:nvSpPr>
        <p:spPr bwMode="auto">
          <a:xfrm>
            <a:off x="1716088" y="119063"/>
            <a:ext cx="57181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/>
              <a:t>PROBLEM SOLVING TOOLS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ct Overview (Standard)">
  <a:themeElements>
    <a:clrScheme name="Project Overview (Standard) 2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Project Overview (Standard)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roject Overview (Standard)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Overview (Standard)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Overview (Standard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Office\Templates\Presentations\Project Overview (Standard).pot</Template>
  <TotalTime>66</TotalTime>
  <Words>393</Words>
  <Application>Microsoft Macintosh PowerPoint</Application>
  <PresentationFormat>On-screen Show (4:3)</PresentationFormat>
  <Paragraphs>149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Times New Roman</vt:lpstr>
      <vt:lpstr>Arial</vt:lpstr>
      <vt:lpstr>Wingdings</vt:lpstr>
      <vt:lpstr>Calibri</vt:lpstr>
      <vt:lpstr>Project Overview (Standard)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mjwillis</dc:creator>
  <cp:lastModifiedBy>MJ Willis</cp:lastModifiedBy>
  <cp:revision>8</cp:revision>
  <dcterms:created xsi:type="dcterms:W3CDTF">1999-01-14T16:59:29Z</dcterms:created>
  <dcterms:modified xsi:type="dcterms:W3CDTF">2017-07-12T18:27:35Z</dcterms:modified>
</cp:coreProperties>
</file>