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1" d="100"/>
          <a:sy n="161" d="100"/>
        </p:scale>
        <p:origin x="-12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1491 h 1492"/>
              <a:gd name="T2" fmla="*/ 0 w 3625"/>
              <a:gd name="T3" fmla="*/ 0 h 1492"/>
              <a:gd name="T4" fmla="*/ 171 w 3625"/>
              <a:gd name="T5" fmla="*/ 3 h 1492"/>
              <a:gd name="T6" fmla="*/ 355 w 3625"/>
              <a:gd name="T7" fmla="*/ 9 h 1492"/>
              <a:gd name="T8" fmla="*/ 499 w 3625"/>
              <a:gd name="T9" fmla="*/ 21 h 1492"/>
              <a:gd name="T10" fmla="*/ 650 w 3625"/>
              <a:gd name="T11" fmla="*/ 36 h 1492"/>
              <a:gd name="T12" fmla="*/ 809 w 3625"/>
              <a:gd name="T13" fmla="*/ 54 h 1492"/>
              <a:gd name="T14" fmla="*/ 957 w 3625"/>
              <a:gd name="T15" fmla="*/ 78 h 1492"/>
              <a:gd name="T16" fmla="*/ 1119 w 3625"/>
              <a:gd name="T17" fmla="*/ 105 h 1492"/>
              <a:gd name="T18" fmla="*/ 1261 w 3625"/>
              <a:gd name="T19" fmla="*/ 133 h 1492"/>
              <a:gd name="T20" fmla="*/ 1441 w 3625"/>
              <a:gd name="T21" fmla="*/ 175 h 1492"/>
              <a:gd name="T22" fmla="*/ 1598 w 3625"/>
              <a:gd name="T23" fmla="*/ 217 h 1492"/>
              <a:gd name="T24" fmla="*/ 1763 w 3625"/>
              <a:gd name="T25" fmla="*/ 269 h 1492"/>
              <a:gd name="T26" fmla="*/ 1887 w 3625"/>
              <a:gd name="T27" fmla="*/ 308 h 1492"/>
              <a:gd name="T28" fmla="*/ 2085 w 3625"/>
              <a:gd name="T29" fmla="*/ 384 h 1492"/>
              <a:gd name="T30" fmla="*/ 2230 w 3625"/>
              <a:gd name="T31" fmla="*/ 444 h 1492"/>
              <a:gd name="T32" fmla="*/ 2456 w 3625"/>
              <a:gd name="T33" fmla="*/ 547 h 1492"/>
              <a:gd name="T34" fmla="*/ 2666 w 3625"/>
              <a:gd name="T35" fmla="*/ 662 h 1492"/>
              <a:gd name="T36" fmla="*/ 2859 w 3625"/>
              <a:gd name="T37" fmla="*/ 786 h 1492"/>
              <a:gd name="T38" fmla="*/ 3046 w 3625"/>
              <a:gd name="T39" fmla="*/ 920 h 1492"/>
              <a:gd name="T40" fmla="*/ 3193 w 3625"/>
              <a:gd name="T41" fmla="*/ 1038 h 1492"/>
              <a:gd name="T42" fmla="*/ 3332 w 3625"/>
              <a:gd name="T43" fmla="*/ 1168 h 1492"/>
              <a:gd name="T44" fmla="*/ 3440 w 3625"/>
              <a:gd name="T45" fmla="*/ 1280 h 1492"/>
              <a:gd name="T46" fmla="*/ 3524 w 3625"/>
              <a:gd name="T47" fmla="*/ 1380 h 1492"/>
              <a:gd name="T48" fmla="*/ 3624 w 3625"/>
              <a:gd name="T49" fmla="*/ 1491 h 1492"/>
              <a:gd name="T50" fmla="*/ 3608 w 3625"/>
              <a:gd name="T51" fmla="*/ 1491 h 1492"/>
              <a:gd name="T52" fmla="*/ 0 w 3625"/>
              <a:gd name="T53" fmla="*/ 1491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718 w 5143"/>
              <a:gd name="T1" fmla="*/ 405 h 1902"/>
              <a:gd name="T2" fmla="*/ 2466 w 5143"/>
              <a:gd name="T3" fmla="*/ 333 h 1902"/>
              <a:gd name="T4" fmla="*/ 2202 w 5143"/>
              <a:gd name="T5" fmla="*/ 261 h 1902"/>
              <a:gd name="T6" fmla="*/ 1929 w 5143"/>
              <a:gd name="T7" fmla="*/ 198 h 1902"/>
              <a:gd name="T8" fmla="*/ 1695 w 5143"/>
              <a:gd name="T9" fmla="*/ 153 h 1902"/>
              <a:gd name="T10" fmla="*/ 1434 w 5143"/>
              <a:gd name="T11" fmla="*/ 111 h 1902"/>
              <a:gd name="T12" fmla="*/ 1188 w 5143"/>
              <a:gd name="T13" fmla="*/ 75 h 1902"/>
              <a:gd name="T14" fmla="*/ 957 w 5143"/>
              <a:gd name="T15" fmla="*/ 48 h 1902"/>
              <a:gd name="T16" fmla="*/ 747 w 5143"/>
              <a:gd name="T17" fmla="*/ 30 h 1902"/>
              <a:gd name="T18" fmla="*/ 501 w 5143"/>
              <a:gd name="T19" fmla="*/ 15 h 1902"/>
              <a:gd name="T20" fmla="*/ 246 w 5143"/>
              <a:gd name="T21" fmla="*/ 3 h 1902"/>
              <a:gd name="T22" fmla="*/ 0 w 5143"/>
              <a:gd name="T23" fmla="*/ 0 h 1902"/>
              <a:gd name="T24" fmla="*/ 0 w 5143"/>
              <a:gd name="T25" fmla="*/ 275 h 1902"/>
              <a:gd name="T26" fmla="*/ 0 w 5143"/>
              <a:gd name="T27" fmla="*/ 345 h 1902"/>
              <a:gd name="T28" fmla="*/ 0 w 5143"/>
              <a:gd name="T29" fmla="*/ 275 h 1902"/>
              <a:gd name="T30" fmla="*/ 0 w 5143"/>
              <a:gd name="T31" fmla="*/ 342 h 1902"/>
              <a:gd name="T32" fmla="*/ 339 w 5143"/>
              <a:gd name="T33" fmla="*/ 351 h 1902"/>
              <a:gd name="T34" fmla="*/ 606 w 5143"/>
              <a:gd name="T35" fmla="*/ 372 h 1902"/>
              <a:gd name="T36" fmla="*/ 852 w 5143"/>
              <a:gd name="T37" fmla="*/ 399 h 1902"/>
              <a:gd name="T38" fmla="*/ 1068 w 5143"/>
              <a:gd name="T39" fmla="*/ 435 h 1902"/>
              <a:gd name="T40" fmla="*/ 1275 w 5143"/>
              <a:gd name="T41" fmla="*/ 474 h 1902"/>
              <a:gd name="T42" fmla="*/ 1545 w 5143"/>
              <a:gd name="T43" fmla="*/ 540 h 1902"/>
              <a:gd name="T44" fmla="*/ 1761 w 5143"/>
              <a:gd name="T45" fmla="*/ 603 h 1902"/>
              <a:gd name="T46" fmla="*/ 1971 w 5143"/>
              <a:gd name="T47" fmla="*/ 678 h 1902"/>
              <a:gd name="T48" fmla="*/ 2166 w 5143"/>
              <a:gd name="T49" fmla="*/ 747 h 1902"/>
              <a:gd name="T50" fmla="*/ 2397 w 5143"/>
              <a:gd name="T51" fmla="*/ 852 h 1902"/>
              <a:gd name="T52" fmla="*/ 2613 w 5143"/>
              <a:gd name="T53" fmla="*/ 960 h 1902"/>
              <a:gd name="T54" fmla="*/ 2832 w 5143"/>
              <a:gd name="T55" fmla="*/ 1095 h 1902"/>
              <a:gd name="T56" fmla="*/ 3012 w 5143"/>
              <a:gd name="T57" fmla="*/ 1212 h 1902"/>
              <a:gd name="T58" fmla="*/ 3186 w 5143"/>
              <a:gd name="T59" fmla="*/ 1347 h 1902"/>
              <a:gd name="T60" fmla="*/ 3351 w 5143"/>
              <a:gd name="T61" fmla="*/ 1497 h 1902"/>
              <a:gd name="T62" fmla="*/ 3480 w 5143"/>
              <a:gd name="T63" fmla="*/ 1629 h 1902"/>
              <a:gd name="T64" fmla="*/ 3612 w 5143"/>
              <a:gd name="T65" fmla="*/ 1785 h 1902"/>
              <a:gd name="T66" fmla="*/ 3699 w 5143"/>
              <a:gd name="T67" fmla="*/ 1901 h 1902"/>
              <a:gd name="T68" fmla="*/ 5142 w 5143"/>
              <a:gd name="T69" fmla="*/ 1901 h 1902"/>
              <a:gd name="T70" fmla="*/ 5076 w 5143"/>
              <a:gd name="T71" fmla="*/ 1827 h 1902"/>
              <a:gd name="T72" fmla="*/ 4968 w 5143"/>
              <a:gd name="T73" fmla="*/ 1707 h 1902"/>
              <a:gd name="T74" fmla="*/ 4797 w 5143"/>
              <a:gd name="T75" fmla="*/ 1539 h 1902"/>
              <a:gd name="T76" fmla="*/ 4617 w 5143"/>
              <a:gd name="T77" fmla="*/ 1383 h 1902"/>
              <a:gd name="T78" fmla="*/ 4410 w 5143"/>
              <a:gd name="T79" fmla="*/ 1221 h 1902"/>
              <a:gd name="T80" fmla="*/ 4185 w 5143"/>
              <a:gd name="T81" fmla="*/ 1071 h 1902"/>
              <a:gd name="T82" fmla="*/ 3960 w 5143"/>
              <a:gd name="T83" fmla="*/ 939 h 1902"/>
              <a:gd name="T84" fmla="*/ 3708 w 5143"/>
              <a:gd name="T85" fmla="*/ 801 h 1902"/>
              <a:gd name="T86" fmla="*/ 3492 w 5143"/>
              <a:gd name="T87" fmla="*/ 702 h 1902"/>
              <a:gd name="T88" fmla="*/ 3231 w 5143"/>
              <a:gd name="T89" fmla="*/ 588 h 1902"/>
              <a:gd name="T90" fmla="*/ 2964 w 5143"/>
              <a:gd name="T91" fmla="*/ 489 h 1902"/>
              <a:gd name="T92" fmla="*/ 2718 w 5143"/>
              <a:gd name="T93" fmla="*/ 405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339 h 2325"/>
              <a:gd name="T4" fmla="*/ 558 w 5760"/>
              <a:gd name="T5" fmla="*/ 357 h 2325"/>
              <a:gd name="T6" fmla="*/ 807 w 5760"/>
              <a:gd name="T7" fmla="*/ 375 h 2325"/>
              <a:gd name="T8" fmla="*/ 1056 w 5760"/>
              <a:gd name="T9" fmla="*/ 399 h 2325"/>
              <a:gd name="T10" fmla="*/ 1272 w 5760"/>
              <a:gd name="T11" fmla="*/ 426 h 2325"/>
              <a:gd name="T12" fmla="*/ 1539 w 5760"/>
              <a:gd name="T13" fmla="*/ 465 h 2325"/>
              <a:gd name="T14" fmla="*/ 1791 w 5760"/>
              <a:gd name="T15" fmla="*/ 510 h 2325"/>
              <a:gd name="T16" fmla="*/ 2076 w 5760"/>
              <a:gd name="T17" fmla="*/ 570 h 2325"/>
              <a:gd name="T18" fmla="*/ 2334 w 5760"/>
              <a:gd name="T19" fmla="*/ 630 h 2325"/>
              <a:gd name="T20" fmla="*/ 2544 w 5760"/>
              <a:gd name="T21" fmla="*/ 687 h 2325"/>
              <a:gd name="T22" fmla="*/ 2775 w 5760"/>
              <a:gd name="T23" fmla="*/ 759 h 2325"/>
              <a:gd name="T24" fmla="*/ 3003 w 5760"/>
              <a:gd name="T25" fmla="*/ 837 h 2325"/>
              <a:gd name="T26" fmla="*/ 3231 w 5760"/>
              <a:gd name="T27" fmla="*/ 924 h 2325"/>
              <a:gd name="T28" fmla="*/ 3438 w 5760"/>
              <a:gd name="T29" fmla="*/ 1005 h 2325"/>
              <a:gd name="T30" fmla="*/ 3663 w 5760"/>
              <a:gd name="T31" fmla="*/ 1110 h 2325"/>
              <a:gd name="T32" fmla="*/ 3903 w 5760"/>
              <a:gd name="T33" fmla="*/ 1233 h 2325"/>
              <a:gd name="T34" fmla="*/ 4149 w 5760"/>
              <a:gd name="T35" fmla="*/ 1374 h 2325"/>
              <a:gd name="T36" fmla="*/ 4353 w 5760"/>
              <a:gd name="T37" fmla="*/ 1506 h 2325"/>
              <a:gd name="T38" fmla="*/ 4491 w 5760"/>
              <a:gd name="T39" fmla="*/ 1602 h 2325"/>
              <a:gd name="T40" fmla="*/ 4668 w 5760"/>
              <a:gd name="T41" fmla="*/ 1740 h 2325"/>
              <a:gd name="T42" fmla="*/ 4824 w 5760"/>
              <a:gd name="T43" fmla="*/ 1875 h 2325"/>
              <a:gd name="T44" fmla="*/ 4968 w 5760"/>
              <a:gd name="T45" fmla="*/ 2016 h 2325"/>
              <a:gd name="T46" fmla="*/ 5100 w 5760"/>
              <a:gd name="T47" fmla="*/ 2154 h 2325"/>
              <a:gd name="T48" fmla="*/ 5238 w 5760"/>
              <a:gd name="T49" fmla="*/ 2324 h 2325"/>
              <a:gd name="T50" fmla="*/ 5759 w 5760"/>
              <a:gd name="T51" fmla="*/ 2324 h 2325"/>
              <a:gd name="T52" fmla="*/ 5759 w 5760"/>
              <a:gd name="T53" fmla="*/ 1245 h 2325"/>
              <a:gd name="T54" fmla="*/ 5580 w 5760"/>
              <a:gd name="T55" fmla="*/ 1119 h 2325"/>
              <a:gd name="T56" fmla="*/ 5400 w 5760"/>
              <a:gd name="T57" fmla="*/ 1020 h 2325"/>
              <a:gd name="T58" fmla="*/ 5205 w 5760"/>
              <a:gd name="T59" fmla="*/ 918 h 2325"/>
              <a:gd name="T60" fmla="*/ 5031 w 5760"/>
              <a:gd name="T61" fmla="*/ 837 h 2325"/>
              <a:gd name="T62" fmla="*/ 4866 w 5760"/>
              <a:gd name="T63" fmla="*/ 771 h 2325"/>
              <a:gd name="T64" fmla="*/ 4710 w 5760"/>
              <a:gd name="T65" fmla="*/ 711 h 2325"/>
              <a:gd name="T66" fmla="*/ 4545 w 5760"/>
              <a:gd name="T67" fmla="*/ 651 h 2325"/>
              <a:gd name="T68" fmla="*/ 4386 w 5760"/>
              <a:gd name="T69" fmla="*/ 600 h 2325"/>
              <a:gd name="T70" fmla="*/ 4248 w 5760"/>
              <a:gd name="T71" fmla="*/ 552 h 2325"/>
              <a:gd name="T72" fmla="*/ 3993 w 5760"/>
              <a:gd name="T73" fmla="*/ 483 h 2325"/>
              <a:gd name="T74" fmla="*/ 3777 w 5760"/>
              <a:gd name="T75" fmla="*/ 423 h 2325"/>
              <a:gd name="T76" fmla="*/ 3564 w 5760"/>
              <a:gd name="T77" fmla="*/ 375 h 2325"/>
              <a:gd name="T78" fmla="*/ 3282 w 5760"/>
              <a:gd name="T79" fmla="*/ 312 h 2325"/>
              <a:gd name="T80" fmla="*/ 3003 w 5760"/>
              <a:gd name="T81" fmla="*/ 261 h 2325"/>
              <a:gd name="T82" fmla="*/ 2733 w 5760"/>
              <a:gd name="T83" fmla="*/ 213 h 2325"/>
              <a:gd name="T84" fmla="*/ 2451 w 5760"/>
              <a:gd name="T85" fmla="*/ 171 h 2325"/>
              <a:gd name="T86" fmla="*/ 2211 w 5760"/>
              <a:gd name="T87" fmla="*/ 138 h 2325"/>
              <a:gd name="T88" fmla="*/ 1974 w 5760"/>
              <a:gd name="T89" fmla="*/ 108 h 2325"/>
              <a:gd name="T90" fmla="*/ 1665 w 5760"/>
              <a:gd name="T91" fmla="*/ 81 h 2325"/>
              <a:gd name="T92" fmla="*/ 1437 w 5760"/>
              <a:gd name="T93" fmla="*/ 60 h 2325"/>
              <a:gd name="T94" fmla="*/ 1125 w 5760"/>
              <a:gd name="T95" fmla="*/ 36 h 2325"/>
              <a:gd name="T96" fmla="*/ 828 w 5760"/>
              <a:gd name="T97" fmla="*/ 21 h 2325"/>
              <a:gd name="T98" fmla="*/ 558 w 5760"/>
              <a:gd name="T99" fmla="*/ 12 h 2325"/>
              <a:gd name="T100" fmla="*/ 282 w 5760"/>
              <a:gd name="T101" fmla="*/ 3 h 2325"/>
              <a:gd name="T102" fmla="*/ 0 w 5760"/>
              <a:gd name="T103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8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351 h 1573"/>
              <a:gd name="T4" fmla="*/ 282 w 5760"/>
              <a:gd name="T5" fmla="*/ 357 h 1573"/>
              <a:gd name="T6" fmla="*/ 627 w 5760"/>
              <a:gd name="T7" fmla="*/ 363 h 1573"/>
              <a:gd name="T8" fmla="*/ 960 w 5760"/>
              <a:gd name="T9" fmla="*/ 375 h 1573"/>
              <a:gd name="T10" fmla="*/ 1218 w 5760"/>
              <a:gd name="T11" fmla="*/ 393 h 1573"/>
              <a:gd name="T12" fmla="*/ 1470 w 5760"/>
              <a:gd name="T13" fmla="*/ 411 h 1573"/>
              <a:gd name="T14" fmla="*/ 1746 w 5760"/>
              <a:gd name="T15" fmla="*/ 435 h 1573"/>
              <a:gd name="T16" fmla="*/ 2022 w 5760"/>
              <a:gd name="T17" fmla="*/ 462 h 1573"/>
              <a:gd name="T18" fmla="*/ 2340 w 5760"/>
              <a:gd name="T19" fmla="*/ 504 h 1573"/>
              <a:gd name="T20" fmla="*/ 2664 w 5760"/>
              <a:gd name="T21" fmla="*/ 549 h 1573"/>
              <a:gd name="T22" fmla="*/ 2952 w 5760"/>
              <a:gd name="T23" fmla="*/ 597 h 1573"/>
              <a:gd name="T24" fmla="*/ 3225 w 5760"/>
              <a:gd name="T25" fmla="*/ 648 h 1573"/>
              <a:gd name="T26" fmla="*/ 3513 w 5760"/>
              <a:gd name="T27" fmla="*/ 708 h 1573"/>
              <a:gd name="T28" fmla="*/ 3693 w 5760"/>
              <a:gd name="T29" fmla="*/ 750 h 1573"/>
              <a:gd name="T30" fmla="*/ 3936 w 5760"/>
              <a:gd name="T31" fmla="*/ 810 h 1573"/>
              <a:gd name="T32" fmla="*/ 4095 w 5760"/>
              <a:gd name="T33" fmla="*/ 855 h 1573"/>
              <a:gd name="T34" fmla="*/ 4281 w 5760"/>
              <a:gd name="T35" fmla="*/ 909 h 1573"/>
              <a:gd name="T36" fmla="*/ 4503 w 5760"/>
              <a:gd name="T37" fmla="*/ 981 h 1573"/>
              <a:gd name="T38" fmla="*/ 4704 w 5760"/>
              <a:gd name="T39" fmla="*/ 1053 h 1573"/>
              <a:gd name="T40" fmla="*/ 4911 w 5760"/>
              <a:gd name="T41" fmla="*/ 1131 h 1573"/>
              <a:gd name="T42" fmla="*/ 5073 w 5760"/>
              <a:gd name="T43" fmla="*/ 1197 h 1573"/>
              <a:gd name="T44" fmla="*/ 5256 w 5760"/>
              <a:gd name="T45" fmla="*/ 1281 h 1573"/>
              <a:gd name="T46" fmla="*/ 5475 w 5760"/>
              <a:gd name="T47" fmla="*/ 1401 h 1573"/>
              <a:gd name="T48" fmla="*/ 5628 w 5760"/>
              <a:gd name="T49" fmla="*/ 1482 h 1573"/>
              <a:gd name="T50" fmla="*/ 5759 w 5760"/>
              <a:gd name="T51" fmla="*/ 1572 h 1573"/>
              <a:gd name="T52" fmla="*/ 5759 w 5760"/>
              <a:gd name="T53" fmla="*/ 633 h 1573"/>
              <a:gd name="T54" fmla="*/ 5493 w 5760"/>
              <a:gd name="T55" fmla="*/ 570 h 1573"/>
              <a:gd name="T56" fmla="*/ 5214 w 5760"/>
              <a:gd name="T57" fmla="*/ 501 h 1573"/>
              <a:gd name="T58" fmla="*/ 4950 w 5760"/>
              <a:gd name="T59" fmla="*/ 444 h 1573"/>
              <a:gd name="T60" fmla="*/ 4701 w 5760"/>
              <a:gd name="T61" fmla="*/ 396 h 1573"/>
              <a:gd name="T62" fmla="*/ 4425 w 5760"/>
              <a:gd name="T63" fmla="*/ 348 h 1573"/>
              <a:gd name="T64" fmla="*/ 4110 w 5760"/>
              <a:gd name="T65" fmla="*/ 294 h 1573"/>
              <a:gd name="T66" fmla="*/ 3813 w 5760"/>
              <a:gd name="T67" fmla="*/ 252 h 1573"/>
              <a:gd name="T68" fmla="*/ 3549 w 5760"/>
              <a:gd name="T69" fmla="*/ 213 h 1573"/>
              <a:gd name="T70" fmla="*/ 3261 w 5760"/>
              <a:gd name="T71" fmla="*/ 183 h 1573"/>
              <a:gd name="T72" fmla="*/ 3015 w 5760"/>
              <a:gd name="T73" fmla="*/ 153 h 1573"/>
              <a:gd name="T74" fmla="*/ 2757 w 5760"/>
              <a:gd name="T75" fmla="*/ 129 h 1573"/>
              <a:gd name="T76" fmla="*/ 2520 w 5760"/>
              <a:gd name="T77" fmla="*/ 105 h 1573"/>
              <a:gd name="T78" fmla="*/ 2301 w 5760"/>
              <a:gd name="T79" fmla="*/ 87 h 1573"/>
              <a:gd name="T80" fmla="*/ 2013 w 5760"/>
              <a:gd name="T81" fmla="*/ 66 h 1573"/>
              <a:gd name="T82" fmla="*/ 1731 w 5760"/>
              <a:gd name="T83" fmla="*/ 48 h 1573"/>
              <a:gd name="T84" fmla="*/ 1524 w 5760"/>
              <a:gd name="T85" fmla="*/ 39 h 1573"/>
              <a:gd name="T86" fmla="*/ 1260 w 5760"/>
              <a:gd name="T87" fmla="*/ 27 h 1573"/>
              <a:gd name="T88" fmla="*/ 966 w 5760"/>
              <a:gd name="T89" fmla="*/ 15 h 1573"/>
              <a:gd name="T90" fmla="*/ 714 w 5760"/>
              <a:gd name="T91" fmla="*/ 12 h 1573"/>
              <a:gd name="T92" fmla="*/ 510 w 5760"/>
              <a:gd name="T93" fmla="*/ 6 h 1573"/>
              <a:gd name="T94" fmla="*/ 243 w 5760"/>
              <a:gd name="T95" fmla="*/ 0 h 1573"/>
              <a:gd name="T96" fmla="*/ 0 w 5760"/>
              <a:gd name="T97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9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339 h 970"/>
              <a:gd name="T4" fmla="*/ 318 w 5760"/>
              <a:gd name="T5" fmla="*/ 342 h 970"/>
              <a:gd name="T6" fmla="*/ 591 w 5760"/>
              <a:gd name="T7" fmla="*/ 348 h 970"/>
              <a:gd name="T8" fmla="*/ 846 w 5760"/>
              <a:gd name="T9" fmla="*/ 354 h 970"/>
              <a:gd name="T10" fmla="*/ 1074 w 5760"/>
              <a:gd name="T11" fmla="*/ 360 h 970"/>
              <a:gd name="T12" fmla="*/ 1314 w 5760"/>
              <a:gd name="T13" fmla="*/ 366 h 970"/>
              <a:gd name="T14" fmla="*/ 1599 w 5760"/>
              <a:gd name="T15" fmla="*/ 381 h 970"/>
              <a:gd name="T16" fmla="*/ 1911 w 5760"/>
              <a:gd name="T17" fmla="*/ 399 h 970"/>
              <a:gd name="T18" fmla="*/ 2241 w 5760"/>
              <a:gd name="T19" fmla="*/ 420 h 970"/>
              <a:gd name="T20" fmla="*/ 2619 w 5760"/>
              <a:gd name="T21" fmla="*/ 453 h 970"/>
              <a:gd name="T22" fmla="*/ 2889 w 5760"/>
              <a:gd name="T23" fmla="*/ 477 h 970"/>
              <a:gd name="T24" fmla="*/ 3177 w 5760"/>
              <a:gd name="T25" fmla="*/ 507 h 970"/>
              <a:gd name="T26" fmla="*/ 3498 w 5760"/>
              <a:gd name="T27" fmla="*/ 543 h 970"/>
              <a:gd name="T28" fmla="*/ 3813 w 5760"/>
              <a:gd name="T29" fmla="*/ 585 h 970"/>
              <a:gd name="T30" fmla="*/ 4044 w 5760"/>
              <a:gd name="T31" fmla="*/ 618 h 970"/>
              <a:gd name="T32" fmla="*/ 4365 w 5760"/>
              <a:gd name="T33" fmla="*/ 669 h 970"/>
              <a:gd name="T34" fmla="*/ 4683 w 5760"/>
              <a:gd name="T35" fmla="*/ 726 h 970"/>
              <a:gd name="T36" fmla="*/ 4980 w 5760"/>
              <a:gd name="T37" fmla="*/ 786 h 970"/>
              <a:gd name="T38" fmla="*/ 5268 w 5760"/>
              <a:gd name="T39" fmla="*/ 846 h 970"/>
              <a:gd name="T40" fmla="*/ 5646 w 5760"/>
              <a:gd name="T41" fmla="*/ 942 h 970"/>
              <a:gd name="T42" fmla="*/ 5759 w 5760"/>
              <a:gd name="T43" fmla="*/ 969 h 970"/>
              <a:gd name="T44" fmla="*/ 5759 w 5760"/>
              <a:gd name="T45" fmla="*/ 0 h 970"/>
              <a:gd name="T46" fmla="*/ 0 w 5760"/>
              <a:gd name="T47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753 h 1060"/>
              <a:gd name="T2" fmla="*/ 0 w 5760"/>
              <a:gd name="T3" fmla="*/ 1059 h 1060"/>
              <a:gd name="T4" fmla="*/ 5759 w 5760"/>
              <a:gd name="T5" fmla="*/ 1059 h 1060"/>
              <a:gd name="T6" fmla="*/ 5759 w 5760"/>
              <a:gd name="T7" fmla="*/ 0 h 1060"/>
              <a:gd name="T8" fmla="*/ 5430 w 5760"/>
              <a:gd name="T9" fmla="*/ 0 h 1060"/>
              <a:gd name="T10" fmla="*/ 5298 w 5760"/>
              <a:gd name="T11" fmla="*/ 84 h 1060"/>
              <a:gd name="T12" fmla="*/ 5136 w 5760"/>
              <a:gd name="T13" fmla="*/ 159 h 1060"/>
              <a:gd name="T14" fmla="*/ 4968 w 5760"/>
              <a:gd name="T15" fmla="*/ 222 h 1060"/>
              <a:gd name="T16" fmla="*/ 4812 w 5760"/>
              <a:gd name="T17" fmla="*/ 267 h 1060"/>
              <a:gd name="T18" fmla="*/ 4626 w 5760"/>
              <a:gd name="T19" fmla="*/ 324 h 1060"/>
              <a:gd name="T20" fmla="*/ 4440 w 5760"/>
              <a:gd name="T21" fmla="*/ 366 h 1060"/>
              <a:gd name="T22" fmla="*/ 4230 w 5760"/>
              <a:gd name="T23" fmla="*/ 414 h 1060"/>
              <a:gd name="T24" fmla="*/ 3939 w 5760"/>
              <a:gd name="T25" fmla="*/ 468 h 1060"/>
              <a:gd name="T26" fmla="*/ 3711 w 5760"/>
              <a:gd name="T27" fmla="*/ 504 h 1060"/>
              <a:gd name="T28" fmla="*/ 3441 w 5760"/>
              <a:gd name="T29" fmla="*/ 543 h 1060"/>
              <a:gd name="T30" fmla="*/ 3189 w 5760"/>
              <a:gd name="T31" fmla="*/ 579 h 1060"/>
              <a:gd name="T32" fmla="*/ 2925 w 5760"/>
              <a:gd name="T33" fmla="*/ 606 h 1060"/>
              <a:gd name="T34" fmla="*/ 2679 w 5760"/>
              <a:gd name="T35" fmla="*/ 633 h 1060"/>
              <a:gd name="T36" fmla="*/ 2418 w 5760"/>
              <a:gd name="T37" fmla="*/ 654 h 1060"/>
              <a:gd name="T38" fmla="*/ 2142 w 5760"/>
              <a:gd name="T39" fmla="*/ 675 h 1060"/>
              <a:gd name="T40" fmla="*/ 1896 w 5760"/>
              <a:gd name="T41" fmla="*/ 693 h 1060"/>
              <a:gd name="T42" fmla="*/ 1647 w 5760"/>
              <a:gd name="T43" fmla="*/ 708 h 1060"/>
              <a:gd name="T44" fmla="*/ 1404 w 5760"/>
              <a:gd name="T45" fmla="*/ 720 h 1060"/>
              <a:gd name="T46" fmla="*/ 1170 w 5760"/>
              <a:gd name="T47" fmla="*/ 732 h 1060"/>
              <a:gd name="T48" fmla="*/ 906 w 5760"/>
              <a:gd name="T49" fmla="*/ 738 h 1060"/>
              <a:gd name="T50" fmla="*/ 534 w 5760"/>
              <a:gd name="T51" fmla="*/ 747 h 1060"/>
              <a:gd name="T52" fmla="*/ 201 w 5760"/>
              <a:gd name="T53" fmla="*/ 753 h 1060"/>
              <a:gd name="T54" fmla="*/ 0 w 5760"/>
              <a:gd name="T55" fmla="*/ 75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366 h 673"/>
              <a:gd name="T2" fmla="*/ 0 w 5284"/>
              <a:gd name="T3" fmla="*/ 672 h 673"/>
              <a:gd name="T4" fmla="*/ 303 w 5284"/>
              <a:gd name="T5" fmla="*/ 672 h 673"/>
              <a:gd name="T6" fmla="*/ 723 w 5284"/>
              <a:gd name="T7" fmla="*/ 663 h 673"/>
              <a:gd name="T8" fmla="*/ 1020 w 5284"/>
              <a:gd name="T9" fmla="*/ 654 h 673"/>
              <a:gd name="T10" fmla="*/ 1302 w 5284"/>
              <a:gd name="T11" fmla="*/ 642 h 673"/>
              <a:gd name="T12" fmla="*/ 1554 w 5284"/>
              <a:gd name="T13" fmla="*/ 630 h 673"/>
              <a:gd name="T14" fmla="*/ 1779 w 5284"/>
              <a:gd name="T15" fmla="*/ 615 h 673"/>
              <a:gd name="T16" fmla="*/ 1962 w 5284"/>
              <a:gd name="T17" fmla="*/ 606 h 673"/>
              <a:gd name="T18" fmla="*/ 2193 w 5284"/>
              <a:gd name="T19" fmla="*/ 588 h 673"/>
              <a:gd name="T20" fmla="*/ 2448 w 5284"/>
              <a:gd name="T21" fmla="*/ 570 h 673"/>
              <a:gd name="T22" fmla="*/ 2700 w 5284"/>
              <a:gd name="T23" fmla="*/ 546 h 673"/>
              <a:gd name="T24" fmla="*/ 2904 w 5284"/>
              <a:gd name="T25" fmla="*/ 528 h 673"/>
              <a:gd name="T26" fmla="*/ 3138 w 5284"/>
              <a:gd name="T27" fmla="*/ 498 h 673"/>
              <a:gd name="T28" fmla="*/ 3324 w 5284"/>
              <a:gd name="T29" fmla="*/ 474 h 673"/>
              <a:gd name="T30" fmla="*/ 3534 w 5284"/>
              <a:gd name="T31" fmla="*/ 447 h 673"/>
              <a:gd name="T32" fmla="*/ 3735 w 5284"/>
              <a:gd name="T33" fmla="*/ 420 h 673"/>
              <a:gd name="T34" fmla="*/ 3933 w 5284"/>
              <a:gd name="T35" fmla="*/ 384 h 673"/>
              <a:gd name="T36" fmla="*/ 4116 w 5284"/>
              <a:gd name="T37" fmla="*/ 351 h 673"/>
              <a:gd name="T38" fmla="*/ 4266 w 5284"/>
              <a:gd name="T39" fmla="*/ 318 h 673"/>
              <a:gd name="T40" fmla="*/ 4446 w 5284"/>
              <a:gd name="T41" fmla="*/ 279 h 673"/>
              <a:gd name="T42" fmla="*/ 4620 w 5284"/>
              <a:gd name="T43" fmla="*/ 237 h 673"/>
              <a:gd name="T44" fmla="*/ 4779 w 5284"/>
              <a:gd name="T45" fmla="*/ 192 h 673"/>
              <a:gd name="T46" fmla="*/ 4920 w 5284"/>
              <a:gd name="T47" fmla="*/ 147 h 673"/>
              <a:gd name="T48" fmla="*/ 5085 w 5284"/>
              <a:gd name="T49" fmla="*/ 90 h 673"/>
              <a:gd name="T50" fmla="*/ 5193 w 5284"/>
              <a:gd name="T51" fmla="*/ 42 h 673"/>
              <a:gd name="T52" fmla="*/ 5283 w 5284"/>
              <a:gd name="T53" fmla="*/ 0 h 673"/>
              <a:gd name="T54" fmla="*/ 3201 w 5284"/>
              <a:gd name="T55" fmla="*/ 0 h 673"/>
              <a:gd name="T56" fmla="*/ 2982 w 5284"/>
              <a:gd name="T57" fmla="*/ 57 h 673"/>
              <a:gd name="T58" fmla="*/ 2775 w 5284"/>
              <a:gd name="T59" fmla="*/ 108 h 673"/>
              <a:gd name="T60" fmla="*/ 2562 w 5284"/>
              <a:gd name="T61" fmla="*/ 150 h 673"/>
              <a:gd name="T62" fmla="*/ 2397 w 5284"/>
              <a:gd name="T63" fmla="*/ 183 h 673"/>
              <a:gd name="T64" fmla="*/ 2205 w 5284"/>
              <a:gd name="T65" fmla="*/ 213 h 673"/>
              <a:gd name="T66" fmla="*/ 2001 w 5284"/>
              <a:gd name="T67" fmla="*/ 243 h 673"/>
              <a:gd name="T68" fmla="*/ 1776 w 5284"/>
              <a:gd name="T69" fmla="*/ 273 h 673"/>
              <a:gd name="T70" fmla="*/ 1536 w 5284"/>
              <a:gd name="T71" fmla="*/ 297 h 673"/>
              <a:gd name="T72" fmla="*/ 1344 w 5284"/>
              <a:gd name="T73" fmla="*/ 312 h 673"/>
              <a:gd name="T74" fmla="*/ 1134 w 5284"/>
              <a:gd name="T75" fmla="*/ 330 h 673"/>
              <a:gd name="T76" fmla="*/ 921 w 5284"/>
              <a:gd name="T77" fmla="*/ 342 h 673"/>
              <a:gd name="T78" fmla="*/ 696 w 5284"/>
              <a:gd name="T79" fmla="*/ 354 h 673"/>
              <a:gd name="T80" fmla="*/ 501 w 5284"/>
              <a:gd name="T81" fmla="*/ 360 h 673"/>
              <a:gd name="T82" fmla="*/ 279 w 5284"/>
              <a:gd name="T83" fmla="*/ 366 h 673"/>
              <a:gd name="T84" fmla="*/ 99 w 5284"/>
              <a:gd name="T85" fmla="*/ 369 h 673"/>
              <a:gd name="T86" fmla="*/ 0 w 5284"/>
              <a:gd name="T87" fmla="*/ 366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285 h 286"/>
              <a:gd name="T4" fmla="*/ 192 w 2884"/>
              <a:gd name="T5" fmla="*/ 285 h 286"/>
              <a:gd name="T6" fmla="*/ 384 w 2884"/>
              <a:gd name="T7" fmla="*/ 282 h 286"/>
              <a:gd name="T8" fmla="*/ 579 w 2884"/>
              <a:gd name="T9" fmla="*/ 276 h 286"/>
              <a:gd name="T10" fmla="*/ 789 w 2884"/>
              <a:gd name="T11" fmla="*/ 267 h 286"/>
              <a:gd name="T12" fmla="*/ 999 w 2884"/>
              <a:gd name="T13" fmla="*/ 258 h 286"/>
              <a:gd name="T14" fmla="*/ 1161 w 2884"/>
              <a:gd name="T15" fmla="*/ 246 h 286"/>
              <a:gd name="T16" fmla="*/ 1302 w 2884"/>
              <a:gd name="T17" fmla="*/ 234 h 286"/>
              <a:gd name="T18" fmla="*/ 1458 w 2884"/>
              <a:gd name="T19" fmla="*/ 222 h 286"/>
              <a:gd name="T20" fmla="*/ 1665 w 2884"/>
              <a:gd name="T21" fmla="*/ 201 h 286"/>
              <a:gd name="T22" fmla="*/ 1992 w 2884"/>
              <a:gd name="T23" fmla="*/ 159 h 286"/>
              <a:gd name="T24" fmla="*/ 2301 w 2884"/>
              <a:gd name="T25" fmla="*/ 117 h 286"/>
              <a:gd name="T26" fmla="*/ 2604 w 2884"/>
              <a:gd name="T27" fmla="*/ 60 h 286"/>
              <a:gd name="T28" fmla="*/ 2883 w 2884"/>
              <a:gd name="T29" fmla="*/ 0 h 286"/>
              <a:gd name="T30" fmla="*/ 0 w 2884"/>
              <a:gd name="T31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9E33DB-9452-584D-8B56-E1C4A2254A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EDA0C-FA8D-7C40-AE14-1A7711AED5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197BFA-96F7-EE49-81C2-ACBBE55D72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6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CD9E8-B9A2-4A4B-9CF4-AAAF50732E2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447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B20F7-DF42-5242-A90F-162819238D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8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50010-07A0-854C-93AE-21BF47DE66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91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B79610-C9D7-E149-9326-5CD129F822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3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44C75-A28F-B641-BFEE-62DCE345D0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5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F93F5-CD87-014A-B4A6-875C240FF7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36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2080C-B2FD-5A4A-B112-9F54F634AB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40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666BE-AEB6-D342-8EFA-D22D74BD5B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4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>
              <a:gd name="T0" fmla="*/ 0 w 3625"/>
              <a:gd name="T1" fmla="*/ 1491 h 1492"/>
              <a:gd name="T2" fmla="*/ 0 w 3625"/>
              <a:gd name="T3" fmla="*/ 0 h 1492"/>
              <a:gd name="T4" fmla="*/ 171 w 3625"/>
              <a:gd name="T5" fmla="*/ 3 h 1492"/>
              <a:gd name="T6" fmla="*/ 355 w 3625"/>
              <a:gd name="T7" fmla="*/ 9 h 1492"/>
              <a:gd name="T8" fmla="*/ 499 w 3625"/>
              <a:gd name="T9" fmla="*/ 21 h 1492"/>
              <a:gd name="T10" fmla="*/ 650 w 3625"/>
              <a:gd name="T11" fmla="*/ 36 h 1492"/>
              <a:gd name="T12" fmla="*/ 809 w 3625"/>
              <a:gd name="T13" fmla="*/ 54 h 1492"/>
              <a:gd name="T14" fmla="*/ 957 w 3625"/>
              <a:gd name="T15" fmla="*/ 78 h 1492"/>
              <a:gd name="T16" fmla="*/ 1119 w 3625"/>
              <a:gd name="T17" fmla="*/ 105 h 1492"/>
              <a:gd name="T18" fmla="*/ 1261 w 3625"/>
              <a:gd name="T19" fmla="*/ 133 h 1492"/>
              <a:gd name="T20" fmla="*/ 1441 w 3625"/>
              <a:gd name="T21" fmla="*/ 175 h 1492"/>
              <a:gd name="T22" fmla="*/ 1598 w 3625"/>
              <a:gd name="T23" fmla="*/ 217 h 1492"/>
              <a:gd name="T24" fmla="*/ 1763 w 3625"/>
              <a:gd name="T25" fmla="*/ 269 h 1492"/>
              <a:gd name="T26" fmla="*/ 1887 w 3625"/>
              <a:gd name="T27" fmla="*/ 308 h 1492"/>
              <a:gd name="T28" fmla="*/ 2085 w 3625"/>
              <a:gd name="T29" fmla="*/ 384 h 1492"/>
              <a:gd name="T30" fmla="*/ 2230 w 3625"/>
              <a:gd name="T31" fmla="*/ 444 h 1492"/>
              <a:gd name="T32" fmla="*/ 2456 w 3625"/>
              <a:gd name="T33" fmla="*/ 547 h 1492"/>
              <a:gd name="T34" fmla="*/ 2666 w 3625"/>
              <a:gd name="T35" fmla="*/ 662 h 1492"/>
              <a:gd name="T36" fmla="*/ 2859 w 3625"/>
              <a:gd name="T37" fmla="*/ 786 h 1492"/>
              <a:gd name="T38" fmla="*/ 3046 w 3625"/>
              <a:gd name="T39" fmla="*/ 920 h 1492"/>
              <a:gd name="T40" fmla="*/ 3193 w 3625"/>
              <a:gd name="T41" fmla="*/ 1038 h 1492"/>
              <a:gd name="T42" fmla="*/ 3332 w 3625"/>
              <a:gd name="T43" fmla="*/ 1168 h 1492"/>
              <a:gd name="T44" fmla="*/ 3440 w 3625"/>
              <a:gd name="T45" fmla="*/ 1280 h 1492"/>
              <a:gd name="T46" fmla="*/ 3524 w 3625"/>
              <a:gd name="T47" fmla="*/ 1380 h 1492"/>
              <a:gd name="T48" fmla="*/ 3624 w 3625"/>
              <a:gd name="T49" fmla="*/ 1491 h 1492"/>
              <a:gd name="T50" fmla="*/ 3608 w 3625"/>
              <a:gd name="T51" fmla="*/ 1491 h 1492"/>
              <a:gd name="T52" fmla="*/ 0 w 3625"/>
              <a:gd name="T53" fmla="*/ 1491 h 1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>
              <a:gd name="T0" fmla="*/ 2718 w 5143"/>
              <a:gd name="T1" fmla="*/ 405 h 1902"/>
              <a:gd name="T2" fmla="*/ 2466 w 5143"/>
              <a:gd name="T3" fmla="*/ 333 h 1902"/>
              <a:gd name="T4" fmla="*/ 2202 w 5143"/>
              <a:gd name="T5" fmla="*/ 261 h 1902"/>
              <a:gd name="T6" fmla="*/ 1929 w 5143"/>
              <a:gd name="T7" fmla="*/ 198 h 1902"/>
              <a:gd name="T8" fmla="*/ 1695 w 5143"/>
              <a:gd name="T9" fmla="*/ 153 h 1902"/>
              <a:gd name="T10" fmla="*/ 1434 w 5143"/>
              <a:gd name="T11" fmla="*/ 111 h 1902"/>
              <a:gd name="T12" fmla="*/ 1188 w 5143"/>
              <a:gd name="T13" fmla="*/ 75 h 1902"/>
              <a:gd name="T14" fmla="*/ 957 w 5143"/>
              <a:gd name="T15" fmla="*/ 48 h 1902"/>
              <a:gd name="T16" fmla="*/ 747 w 5143"/>
              <a:gd name="T17" fmla="*/ 30 h 1902"/>
              <a:gd name="T18" fmla="*/ 501 w 5143"/>
              <a:gd name="T19" fmla="*/ 15 h 1902"/>
              <a:gd name="T20" fmla="*/ 246 w 5143"/>
              <a:gd name="T21" fmla="*/ 3 h 1902"/>
              <a:gd name="T22" fmla="*/ 0 w 5143"/>
              <a:gd name="T23" fmla="*/ 0 h 1902"/>
              <a:gd name="T24" fmla="*/ 0 w 5143"/>
              <a:gd name="T25" fmla="*/ 275 h 1902"/>
              <a:gd name="T26" fmla="*/ 0 w 5143"/>
              <a:gd name="T27" fmla="*/ 345 h 1902"/>
              <a:gd name="T28" fmla="*/ 0 w 5143"/>
              <a:gd name="T29" fmla="*/ 275 h 1902"/>
              <a:gd name="T30" fmla="*/ 0 w 5143"/>
              <a:gd name="T31" fmla="*/ 342 h 1902"/>
              <a:gd name="T32" fmla="*/ 339 w 5143"/>
              <a:gd name="T33" fmla="*/ 351 h 1902"/>
              <a:gd name="T34" fmla="*/ 606 w 5143"/>
              <a:gd name="T35" fmla="*/ 372 h 1902"/>
              <a:gd name="T36" fmla="*/ 852 w 5143"/>
              <a:gd name="T37" fmla="*/ 399 h 1902"/>
              <a:gd name="T38" fmla="*/ 1068 w 5143"/>
              <a:gd name="T39" fmla="*/ 435 h 1902"/>
              <a:gd name="T40" fmla="*/ 1275 w 5143"/>
              <a:gd name="T41" fmla="*/ 474 h 1902"/>
              <a:gd name="T42" fmla="*/ 1545 w 5143"/>
              <a:gd name="T43" fmla="*/ 540 h 1902"/>
              <a:gd name="T44" fmla="*/ 1761 w 5143"/>
              <a:gd name="T45" fmla="*/ 603 h 1902"/>
              <a:gd name="T46" fmla="*/ 1971 w 5143"/>
              <a:gd name="T47" fmla="*/ 678 h 1902"/>
              <a:gd name="T48" fmla="*/ 2166 w 5143"/>
              <a:gd name="T49" fmla="*/ 747 h 1902"/>
              <a:gd name="T50" fmla="*/ 2397 w 5143"/>
              <a:gd name="T51" fmla="*/ 852 h 1902"/>
              <a:gd name="T52" fmla="*/ 2613 w 5143"/>
              <a:gd name="T53" fmla="*/ 960 h 1902"/>
              <a:gd name="T54" fmla="*/ 2832 w 5143"/>
              <a:gd name="T55" fmla="*/ 1095 h 1902"/>
              <a:gd name="T56" fmla="*/ 3012 w 5143"/>
              <a:gd name="T57" fmla="*/ 1212 h 1902"/>
              <a:gd name="T58" fmla="*/ 3186 w 5143"/>
              <a:gd name="T59" fmla="*/ 1347 h 1902"/>
              <a:gd name="T60" fmla="*/ 3351 w 5143"/>
              <a:gd name="T61" fmla="*/ 1497 h 1902"/>
              <a:gd name="T62" fmla="*/ 3480 w 5143"/>
              <a:gd name="T63" fmla="*/ 1629 h 1902"/>
              <a:gd name="T64" fmla="*/ 3612 w 5143"/>
              <a:gd name="T65" fmla="*/ 1785 h 1902"/>
              <a:gd name="T66" fmla="*/ 3699 w 5143"/>
              <a:gd name="T67" fmla="*/ 1901 h 1902"/>
              <a:gd name="T68" fmla="*/ 5142 w 5143"/>
              <a:gd name="T69" fmla="*/ 1901 h 1902"/>
              <a:gd name="T70" fmla="*/ 5076 w 5143"/>
              <a:gd name="T71" fmla="*/ 1827 h 1902"/>
              <a:gd name="T72" fmla="*/ 4968 w 5143"/>
              <a:gd name="T73" fmla="*/ 1707 h 1902"/>
              <a:gd name="T74" fmla="*/ 4797 w 5143"/>
              <a:gd name="T75" fmla="*/ 1539 h 1902"/>
              <a:gd name="T76" fmla="*/ 4617 w 5143"/>
              <a:gd name="T77" fmla="*/ 1383 h 1902"/>
              <a:gd name="T78" fmla="*/ 4410 w 5143"/>
              <a:gd name="T79" fmla="*/ 1221 h 1902"/>
              <a:gd name="T80" fmla="*/ 4185 w 5143"/>
              <a:gd name="T81" fmla="*/ 1071 h 1902"/>
              <a:gd name="T82" fmla="*/ 3960 w 5143"/>
              <a:gd name="T83" fmla="*/ 939 h 1902"/>
              <a:gd name="T84" fmla="*/ 3708 w 5143"/>
              <a:gd name="T85" fmla="*/ 801 h 1902"/>
              <a:gd name="T86" fmla="*/ 3492 w 5143"/>
              <a:gd name="T87" fmla="*/ 702 h 1902"/>
              <a:gd name="T88" fmla="*/ 3231 w 5143"/>
              <a:gd name="T89" fmla="*/ 588 h 1902"/>
              <a:gd name="T90" fmla="*/ 2964 w 5143"/>
              <a:gd name="T91" fmla="*/ 489 h 1902"/>
              <a:gd name="T92" fmla="*/ 2718 w 5143"/>
              <a:gd name="T93" fmla="*/ 405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3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>
              <a:gd name="T0" fmla="*/ 0 w 5760"/>
              <a:gd name="T1" fmla="*/ 0 h 2325"/>
              <a:gd name="T2" fmla="*/ 0 w 5760"/>
              <a:gd name="T3" fmla="*/ 339 h 2325"/>
              <a:gd name="T4" fmla="*/ 558 w 5760"/>
              <a:gd name="T5" fmla="*/ 357 h 2325"/>
              <a:gd name="T6" fmla="*/ 807 w 5760"/>
              <a:gd name="T7" fmla="*/ 375 h 2325"/>
              <a:gd name="T8" fmla="*/ 1056 w 5760"/>
              <a:gd name="T9" fmla="*/ 399 h 2325"/>
              <a:gd name="T10" fmla="*/ 1272 w 5760"/>
              <a:gd name="T11" fmla="*/ 426 h 2325"/>
              <a:gd name="T12" fmla="*/ 1539 w 5760"/>
              <a:gd name="T13" fmla="*/ 465 h 2325"/>
              <a:gd name="T14" fmla="*/ 1791 w 5760"/>
              <a:gd name="T15" fmla="*/ 510 h 2325"/>
              <a:gd name="T16" fmla="*/ 2076 w 5760"/>
              <a:gd name="T17" fmla="*/ 570 h 2325"/>
              <a:gd name="T18" fmla="*/ 2334 w 5760"/>
              <a:gd name="T19" fmla="*/ 630 h 2325"/>
              <a:gd name="T20" fmla="*/ 2544 w 5760"/>
              <a:gd name="T21" fmla="*/ 687 h 2325"/>
              <a:gd name="T22" fmla="*/ 2775 w 5760"/>
              <a:gd name="T23" fmla="*/ 759 h 2325"/>
              <a:gd name="T24" fmla="*/ 3003 w 5760"/>
              <a:gd name="T25" fmla="*/ 837 h 2325"/>
              <a:gd name="T26" fmla="*/ 3231 w 5760"/>
              <a:gd name="T27" fmla="*/ 924 h 2325"/>
              <a:gd name="T28" fmla="*/ 3438 w 5760"/>
              <a:gd name="T29" fmla="*/ 1005 h 2325"/>
              <a:gd name="T30" fmla="*/ 3663 w 5760"/>
              <a:gd name="T31" fmla="*/ 1110 h 2325"/>
              <a:gd name="T32" fmla="*/ 3903 w 5760"/>
              <a:gd name="T33" fmla="*/ 1233 h 2325"/>
              <a:gd name="T34" fmla="*/ 4149 w 5760"/>
              <a:gd name="T35" fmla="*/ 1374 h 2325"/>
              <a:gd name="T36" fmla="*/ 4353 w 5760"/>
              <a:gd name="T37" fmla="*/ 1506 h 2325"/>
              <a:gd name="T38" fmla="*/ 4491 w 5760"/>
              <a:gd name="T39" fmla="*/ 1602 h 2325"/>
              <a:gd name="T40" fmla="*/ 4668 w 5760"/>
              <a:gd name="T41" fmla="*/ 1740 h 2325"/>
              <a:gd name="T42" fmla="*/ 4824 w 5760"/>
              <a:gd name="T43" fmla="*/ 1875 h 2325"/>
              <a:gd name="T44" fmla="*/ 4968 w 5760"/>
              <a:gd name="T45" fmla="*/ 2016 h 2325"/>
              <a:gd name="T46" fmla="*/ 5100 w 5760"/>
              <a:gd name="T47" fmla="*/ 2154 h 2325"/>
              <a:gd name="T48" fmla="*/ 5238 w 5760"/>
              <a:gd name="T49" fmla="*/ 2324 h 2325"/>
              <a:gd name="T50" fmla="*/ 5759 w 5760"/>
              <a:gd name="T51" fmla="*/ 2324 h 2325"/>
              <a:gd name="T52" fmla="*/ 5759 w 5760"/>
              <a:gd name="T53" fmla="*/ 1245 h 2325"/>
              <a:gd name="T54" fmla="*/ 5580 w 5760"/>
              <a:gd name="T55" fmla="*/ 1119 h 2325"/>
              <a:gd name="T56" fmla="*/ 5400 w 5760"/>
              <a:gd name="T57" fmla="*/ 1020 h 2325"/>
              <a:gd name="T58" fmla="*/ 5205 w 5760"/>
              <a:gd name="T59" fmla="*/ 918 h 2325"/>
              <a:gd name="T60" fmla="*/ 5031 w 5760"/>
              <a:gd name="T61" fmla="*/ 837 h 2325"/>
              <a:gd name="T62" fmla="*/ 4866 w 5760"/>
              <a:gd name="T63" fmla="*/ 771 h 2325"/>
              <a:gd name="T64" fmla="*/ 4710 w 5760"/>
              <a:gd name="T65" fmla="*/ 711 h 2325"/>
              <a:gd name="T66" fmla="*/ 4545 w 5760"/>
              <a:gd name="T67" fmla="*/ 651 h 2325"/>
              <a:gd name="T68" fmla="*/ 4386 w 5760"/>
              <a:gd name="T69" fmla="*/ 600 h 2325"/>
              <a:gd name="T70" fmla="*/ 4248 w 5760"/>
              <a:gd name="T71" fmla="*/ 552 h 2325"/>
              <a:gd name="T72" fmla="*/ 3993 w 5760"/>
              <a:gd name="T73" fmla="*/ 483 h 2325"/>
              <a:gd name="T74" fmla="*/ 3777 w 5760"/>
              <a:gd name="T75" fmla="*/ 423 h 2325"/>
              <a:gd name="T76" fmla="*/ 3564 w 5760"/>
              <a:gd name="T77" fmla="*/ 375 h 2325"/>
              <a:gd name="T78" fmla="*/ 3282 w 5760"/>
              <a:gd name="T79" fmla="*/ 312 h 2325"/>
              <a:gd name="T80" fmla="*/ 3003 w 5760"/>
              <a:gd name="T81" fmla="*/ 261 h 2325"/>
              <a:gd name="T82" fmla="*/ 2733 w 5760"/>
              <a:gd name="T83" fmla="*/ 213 h 2325"/>
              <a:gd name="T84" fmla="*/ 2451 w 5760"/>
              <a:gd name="T85" fmla="*/ 171 h 2325"/>
              <a:gd name="T86" fmla="*/ 2211 w 5760"/>
              <a:gd name="T87" fmla="*/ 138 h 2325"/>
              <a:gd name="T88" fmla="*/ 1974 w 5760"/>
              <a:gd name="T89" fmla="*/ 108 h 2325"/>
              <a:gd name="T90" fmla="*/ 1665 w 5760"/>
              <a:gd name="T91" fmla="*/ 81 h 2325"/>
              <a:gd name="T92" fmla="*/ 1437 w 5760"/>
              <a:gd name="T93" fmla="*/ 60 h 2325"/>
              <a:gd name="T94" fmla="*/ 1125 w 5760"/>
              <a:gd name="T95" fmla="*/ 36 h 2325"/>
              <a:gd name="T96" fmla="*/ 828 w 5760"/>
              <a:gd name="T97" fmla="*/ 21 h 2325"/>
              <a:gd name="T98" fmla="*/ 558 w 5760"/>
              <a:gd name="T99" fmla="*/ 12 h 2325"/>
              <a:gd name="T100" fmla="*/ 282 w 5760"/>
              <a:gd name="T101" fmla="*/ 3 h 2325"/>
              <a:gd name="T102" fmla="*/ 0 w 5760"/>
              <a:gd name="T103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>
              <a:gd name="T0" fmla="*/ 0 w 5760"/>
              <a:gd name="T1" fmla="*/ 0 h 1573"/>
              <a:gd name="T2" fmla="*/ 0 w 5760"/>
              <a:gd name="T3" fmla="*/ 351 h 1573"/>
              <a:gd name="T4" fmla="*/ 282 w 5760"/>
              <a:gd name="T5" fmla="*/ 357 h 1573"/>
              <a:gd name="T6" fmla="*/ 627 w 5760"/>
              <a:gd name="T7" fmla="*/ 363 h 1573"/>
              <a:gd name="T8" fmla="*/ 960 w 5760"/>
              <a:gd name="T9" fmla="*/ 375 h 1573"/>
              <a:gd name="T10" fmla="*/ 1218 w 5760"/>
              <a:gd name="T11" fmla="*/ 393 h 1573"/>
              <a:gd name="T12" fmla="*/ 1470 w 5760"/>
              <a:gd name="T13" fmla="*/ 411 h 1573"/>
              <a:gd name="T14" fmla="*/ 1746 w 5760"/>
              <a:gd name="T15" fmla="*/ 435 h 1573"/>
              <a:gd name="T16" fmla="*/ 2022 w 5760"/>
              <a:gd name="T17" fmla="*/ 462 h 1573"/>
              <a:gd name="T18" fmla="*/ 2340 w 5760"/>
              <a:gd name="T19" fmla="*/ 504 h 1573"/>
              <a:gd name="T20" fmla="*/ 2664 w 5760"/>
              <a:gd name="T21" fmla="*/ 549 h 1573"/>
              <a:gd name="T22" fmla="*/ 2952 w 5760"/>
              <a:gd name="T23" fmla="*/ 597 h 1573"/>
              <a:gd name="T24" fmla="*/ 3225 w 5760"/>
              <a:gd name="T25" fmla="*/ 648 h 1573"/>
              <a:gd name="T26" fmla="*/ 3513 w 5760"/>
              <a:gd name="T27" fmla="*/ 708 h 1573"/>
              <a:gd name="T28" fmla="*/ 3693 w 5760"/>
              <a:gd name="T29" fmla="*/ 750 h 1573"/>
              <a:gd name="T30" fmla="*/ 3936 w 5760"/>
              <a:gd name="T31" fmla="*/ 810 h 1573"/>
              <a:gd name="T32" fmla="*/ 4095 w 5760"/>
              <a:gd name="T33" fmla="*/ 855 h 1573"/>
              <a:gd name="T34" fmla="*/ 4281 w 5760"/>
              <a:gd name="T35" fmla="*/ 909 h 1573"/>
              <a:gd name="T36" fmla="*/ 4503 w 5760"/>
              <a:gd name="T37" fmla="*/ 981 h 1573"/>
              <a:gd name="T38" fmla="*/ 4704 w 5760"/>
              <a:gd name="T39" fmla="*/ 1053 h 1573"/>
              <a:gd name="T40" fmla="*/ 4911 w 5760"/>
              <a:gd name="T41" fmla="*/ 1131 h 1573"/>
              <a:gd name="T42" fmla="*/ 5073 w 5760"/>
              <a:gd name="T43" fmla="*/ 1197 h 1573"/>
              <a:gd name="T44" fmla="*/ 5256 w 5760"/>
              <a:gd name="T45" fmla="*/ 1281 h 1573"/>
              <a:gd name="T46" fmla="*/ 5475 w 5760"/>
              <a:gd name="T47" fmla="*/ 1401 h 1573"/>
              <a:gd name="T48" fmla="*/ 5628 w 5760"/>
              <a:gd name="T49" fmla="*/ 1482 h 1573"/>
              <a:gd name="T50" fmla="*/ 5759 w 5760"/>
              <a:gd name="T51" fmla="*/ 1572 h 1573"/>
              <a:gd name="T52" fmla="*/ 5759 w 5760"/>
              <a:gd name="T53" fmla="*/ 633 h 1573"/>
              <a:gd name="T54" fmla="*/ 5493 w 5760"/>
              <a:gd name="T55" fmla="*/ 570 h 1573"/>
              <a:gd name="T56" fmla="*/ 5214 w 5760"/>
              <a:gd name="T57" fmla="*/ 501 h 1573"/>
              <a:gd name="T58" fmla="*/ 4950 w 5760"/>
              <a:gd name="T59" fmla="*/ 444 h 1573"/>
              <a:gd name="T60" fmla="*/ 4701 w 5760"/>
              <a:gd name="T61" fmla="*/ 396 h 1573"/>
              <a:gd name="T62" fmla="*/ 4425 w 5760"/>
              <a:gd name="T63" fmla="*/ 348 h 1573"/>
              <a:gd name="T64" fmla="*/ 4110 w 5760"/>
              <a:gd name="T65" fmla="*/ 294 h 1573"/>
              <a:gd name="T66" fmla="*/ 3813 w 5760"/>
              <a:gd name="T67" fmla="*/ 252 h 1573"/>
              <a:gd name="T68" fmla="*/ 3549 w 5760"/>
              <a:gd name="T69" fmla="*/ 213 h 1573"/>
              <a:gd name="T70" fmla="*/ 3261 w 5760"/>
              <a:gd name="T71" fmla="*/ 183 h 1573"/>
              <a:gd name="T72" fmla="*/ 3015 w 5760"/>
              <a:gd name="T73" fmla="*/ 153 h 1573"/>
              <a:gd name="T74" fmla="*/ 2757 w 5760"/>
              <a:gd name="T75" fmla="*/ 129 h 1573"/>
              <a:gd name="T76" fmla="*/ 2520 w 5760"/>
              <a:gd name="T77" fmla="*/ 105 h 1573"/>
              <a:gd name="T78" fmla="*/ 2301 w 5760"/>
              <a:gd name="T79" fmla="*/ 87 h 1573"/>
              <a:gd name="T80" fmla="*/ 2013 w 5760"/>
              <a:gd name="T81" fmla="*/ 66 h 1573"/>
              <a:gd name="T82" fmla="*/ 1731 w 5760"/>
              <a:gd name="T83" fmla="*/ 48 h 1573"/>
              <a:gd name="T84" fmla="*/ 1524 w 5760"/>
              <a:gd name="T85" fmla="*/ 39 h 1573"/>
              <a:gd name="T86" fmla="*/ 1260 w 5760"/>
              <a:gd name="T87" fmla="*/ 27 h 1573"/>
              <a:gd name="T88" fmla="*/ 966 w 5760"/>
              <a:gd name="T89" fmla="*/ 15 h 1573"/>
              <a:gd name="T90" fmla="*/ 714 w 5760"/>
              <a:gd name="T91" fmla="*/ 12 h 1573"/>
              <a:gd name="T92" fmla="*/ 510 w 5760"/>
              <a:gd name="T93" fmla="*/ 6 h 1573"/>
              <a:gd name="T94" fmla="*/ 243 w 5760"/>
              <a:gd name="T95" fmla="*/ 0 h 1573"/>
              <a:gd name="T96" fmla="*/ 0 w 5760"/>
              <a:gd name="T97" fmla="*/ 0 h 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5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>
              <a:gd name="T0" fmla="*/ 0 w 5760"/>
              <a:gd name="T1" fmla="*/ 0 h 970"/>
              <a:gd name="T2" fmla="*/ 0 w 5760"/>
              <a:gd name="T3" fmla="*/ 339 h 970"/>
              <a:gd name="T4" fmla="*/ 318 w 5760"/>
              <a:gd name="T5" fmla="*/ 342 h 970"/>
              <a:gd name="T6" fmla="*/ 591 w 5760"/>
              <a:gd name="T7" fmla="*/ 348 h 970"/>
              <a:gd name="T8" fmla="*/ 846 w 5760"/>
              <a:gd name="T9" fmla="*/ 354 h 970"/>
              <a:gd name="T10" fmla="*/ 1074 w 5760"/>
              <a:gd name="T11" fmla="*/ 360 h 970"/>
              <a:gd name="T12" fmla="*/ 1314 w 5760"/>
              <a:gd name="T13" fmla="*/ 366 h 970"/>
              <a:gd name="T14" fmla="*/ 1599 w 5760"/>
              <a:gd name="T15" fmla="*/ 381 h 970"/>
              <a:gd name="T16" fmla="*/ 1911 w 5760"/>
              <a:gd name="T17" fmla="*/ 399 h 970"/>
              <a:gd name="T18" fmla="*/ 2241 w 5760"/>
              <a:gd name="T19" fmla="*/ 420 h 970"/>
              <a:gd name="T20" fmla="*/ 2619 w 5760"/>
              <a:gd name="T21" fmla="*/ 453 h 970"/>
              <a:gd name="T22" fmla="*/ 2889 w 5760"/>
              <a:gd name="T23" fmla="*/ 477 h 970"/>
              <a:gd name="T24" fmla="*/ 3177 w 5760"/>
              <a:gd name="T25" fmla="*/ 507 h 970"/>
              <a:gd name="T26" fmla="*/ 3498 w 5760"/>
              <a:gd name="T27" fmla="*/ 543 h 970"/>
              <a:gd name="T28" fmla="*/ 3813 w 5760"/>
              <a:gd name="T29" fmla="*/ 585 h 970"/>
              <a:gd name="T30" fmla="*/ 4044 w 5760"/>
              <a:gd name="T31" fmla="*/ 618 h 970"/>
              <a:gd name="T32" fmla="*/ 4365 w 5760"/>
              <a:gd name="T33" fmla="*/ 669 h 970"/>
              <a:gd name="T34" fmla="*/ 4683 w 5760"/>
              <a:gd name="T35" fmla="*/ 726 h 970"/>
              <a:gd name="T36" fmla="*/ 4980 w 5760"/>
              <a:gd name="T37" fmla="*/ 786 h 970"/>
              <a:gd name="T38" fmla="*/ 5268 w 5760"/>
              <a:gd name="T39" fmla="*/ 846 h 970"/>
              <a:gd name="T40" fmla="*/ 5646 w 5760"/>
              <a:gd name="T41" fmla="*/ 942 h 970"/>
              <a:gd name="T42" fmla="*/ 5759 w 5760"/>
              <a:gd name="T43" fmla="*/ 969 h 970"/>
              <a:gd name="T44" fmla="*/ 5759 w 5760"/>
              <a:gd name="T45" fmla="*/ 0 h 970"/>
              <a:gd name="T46" fmla="*/ 0 w 5760"/>
              <a:gd name="T47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>
              <a:gd name="T0" fmla="*/ 0 w 5760"/>
              <a:gd name="T1" fmla="*/ 753 h 1060"/>
              <a:gd name="T2" fmla="*/ 0 w 5760"/>
              <a:gd name="T3" fmla="*/ 1059 h 1060"/>
              <a:gd name="T4" fmla="*/ 5759 w 5760"/>
              <a:gd name="T5" fmla="*/ 1059 h 1060"/>
              <a:gd name="T6" fmla="*/ 5759 w 5760"/>
              <a:gd name="T7" fmla="*/ 0 h 1060"/>
              <a:gd name="T8" fmla="*/ 5430 w 5760"/>
              <a:gd name="T9" fmla="*/ 0 h 1060"/>
              <a:gd name="T10" fmla="*/ 5298 w 5760"/>
              <a:gd name="T11" fmla="*/ 84 h 1060"/>
              <a:gd name="T12" fmla="*/ 5136 w 5760"/>
              <a:gd name="T13" fmla="*/ 159 h 1060"/>
              <a:gd name="T14" fmla="*/ 4968 w 5760"/>
              <a:gd name="T15" fmla="*/ 222 h 1060"/>
              <a:gd name="T16" fmla="*/ 4812 w 5760"/>
              <a:gd name="T17" fmla="*/ 267 h 1060"/>
              <a:gd name="T18" fmla="*/ 4626 w 5760"/>
              <a:gd name="T19" fmla="*/ 324 h 1060"/>
              <a:gd name="T20" fmla="*/ 4440 w 5760"/>
              <a:gd name="T21" fmla="*/ 366 h 1060"/>
              <a:gd name="T22" fmla="*/ 4230 w 5760"/>
              <a:gd name="T23" fmla="*/ 414 h 1060"/>
              <a:gd name="T24" fmla="*/ 3939 w 5760"/>
              <a:gd name="T25" fmla="*/ 468 h 1060"/>
              <a:gd name="T26" fmla="*/ 3711 w 5760"/>
              <a:gd name="T27" fmla="*/ 504 h 1060"/>
              <a:gd name="T28" fmla="*/ 3441 w 5760"/>
              <a:gd name="T29" fmla="*/ 543 h 1060"/>
              <a:gd name="T30" fmla="*/ 3189 w 5760"/>
              <a:gd name="T31" fmla="*/ 579 h 1060"/>
              <a:gd name="T32" fmla="*/ 2925 w 5760"/>
              <a:gd name="T33" fmla="*/ 606 h 1060"/>
              <a:gd name="T34" fmla="*/ 2679 w 5760"/>
              <a:gd name="T35" fmla="*/ 633 h 1060"/>
              <a:gd name="T36" fmla="*/ 2418 w 5760"/>
              <a:gd name="T37" fmla="*/ 654 h 1060"/>
              <a:gd name="T38" fmla="*/ 2142 w 5760"/>
              <a:gd name="T39" fmla="*/ 675 h 1060"/>
              <a:gd name="T40" fmla="*/ 1896 w 5760"/>
              <a:gd name="T41" fmla="*/ 693 h 1060"/>
              <a:gd name="T42" fmla="*/ 1647 w 5760"/>
              <a:gd name="T43" fmla="*/ 708 h 1060"/>
              <a:gd name="T44" fmla="*/ 1404 w 5760"/>
              <a:gd name="T45" fmla="*/ 720 h 1060"/>
              <a:gd name="T46" fmla="*/ 1170 w 5760"/>
              <a:gd name="T47" fmla="*/ 732 h 1060"/>
              <a:gd name="T48" fmla="*/ 906 w 5760"/>
              <a:gd name="T49" fmla="*/ 738 h 1060"/>
              <a:gd name="T50" fmla="*/ 534 w 5760"/>
              <a:gd name="T51" fmla="*/ 747 h 1060"/>
              <a:gd name="T52" fmla="*/ 201 w 5760"/>
              <a:gd name="T53" fmla="*/ 753 h 1060"/>
              <a:gd name="T54" fmla="*/ 0 w 5760"/>
              <a:gd name="T55" fmla="*/ 753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7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>
              <a:gd name="T0" fmla="*/ 0 w 5284"/>
              <a:gd name="T1" fmla="*/ 366 h 673"/>
              <a:gd name="T2" fmla="*/ 0 w 5284"/>
              <a:gd name="T3" fmla="*/ 672 h 673"/>
              <a:gd name="T4" fmla="*/ 303 w 5284"/>
              <a:gd name="T5" fmla="*/ 672 h 673"/>
              <a:gd name="T6" fmla="*/ 723 w 5284"/>
              <a:gd name="T7" fmla="*/ 663 h 673"/>
              <a:gd name="T8" fmla="*/ 1020 w 5284"/>
              <a:gd name="T9" fmla="*/ 654 h 673"/>
              <a:gd name="T10" fmla="*/ 1302 w 5284"/>
              <a:gd name="T11" fmla="*/ 642 h 673"/>
              <a:gd name="T12" fmla="*/ 1554 w 5284"/>
              <a:gd name="T13" fmla="*/ 630 h 673"/>
              <a:gd name="T14" fmla="*/ 1779 w 5284"/>
              <a:gd name="T15" fmla="*/ 615 h 673"/>
              <a:gd name="T16" fmla="*/ 1962 w 5284"/>
              <a:gd name="T17" fmla="*/ 606 h 673"/>
              <a:gd name="T18" fmla="*/ 2193 w 5284"/>
              <a:gd name="T19" fmla="*/ 588 h 673"/>
              <a:gd name="T20" fmla="*/ 2448 w 5284"/>
              <a:gd name="T21" fmla="*/ 570 h 673"/>
              <a:gd name="T22" fmla="*/ 2700 w 5284"/>
              <a:gd name="T23" fmla="*/ 546 h 673"/>
              <a:gd name="T24" fmla="*/ 2904 w 5284"/>
              <a:gd name="T25" fmla="*/ 528 h 673"/>
              <a:gd name="T26" fmla="*/ 3138 w 5284"/>
              <a:gd name="T27" fmla="*/ 498 h 673"/>
              <a:gd name="T28" fmla="*/ 3324 w 5284"/>
              <a:gd name="T29" fmla="*/ 474 h 673"/>
              <a:gd name="T30" fmla="*/ 3534 w 5284"/>
              <a:gd name="T31" fmla="*/ 447 h 673"/>
              <a:gd name="T32" fmla="*/ 3735 w 5284"/>
              <a:gd name="T33" fmla="*/ 420 h 673"/>
              <a:gd name="T34" fmla="*/ 3933 w 5284"/>
              <a:gd name="T35" fmla="*/ 384 h 673"/>
              <a:gd name="T36" fmla="*/ 4116 w 5284"/>
              <a:gd name="T37" fmla="*/ 351 h 673"/>
              <a:gd name="T38" fmla="*/ 4266 w 5284"/>
              <a:gd name="T39" fmla="*/ 318 h 673"/>
              <a:gd name="T40" fmla="*/ 4446 w 5284"/>
              <a:gd name="T41" fmla="*/ 279 h 673"/>
              <a:gd name="T42" fmla="*/ 4620 w 5284"/>
              <a:gd name="T43" fmla="*/ 237 h 673"/>
              <a:gd name="T44" fmla="*/ 4779 w 5284"/>
              <a:gd name="T45" fmla="*/ 192 h 673"/>
              <a:gd name="T46" fmla="*/ 4920 w 5284"/>
              <a:gd name="T47" fmla="*/ 147 h 673"/>
              <a:gd name="T48" fmla="*/ 5085 w 5284"/>
              <a:gd name="T49" fmla="*/ 90 h 673"/>
              <a:gd name="T50" fmla="*/ 5193 w 5284"/>
              <a:gd name="T51" fmla="*/ 42 h 673"/>
              <a:gd name="T52" fmla="*/ 5283 w 5284"/>
              <a:gd name="T53" fmla="*/ 0 h 673"/>
              <a:gd name="T54" fmla="*/ 3201 w 5284"/>
              <a:gd name="T55" fmla="*/ 0 h 673"/>
              <a:gd name="T56" fmla="*/ 2982 w 5284"/>
              <a:gd name="T57" fmla="*/ 57 h 673"/>
              <a:gd name="T58" fmla="*/ 2775 w 5284"/>
              <a:gd name="T59" fmla="*/ 108 h 673"/>
              <a:gd name="T60" fmla="*/ 2562 w 5284"/>
              <a:gd name="T61" fmla="*/ 150 h 673"/>
              <a:gd name="T62" fmla="*/ 2397 w 5284"/>
              <a:gd name="T63" fmla="*/ 183 h 673"/>
              <a:gd name="T64" fmla="*/ 2205 w 5284"/>
              <a:gd name="T65" fmla="*/ 213 h 673"/>
              <a:gd name="T66" fmla="*/ 2001 w 5284"/>
              <a:gd name="T67" fmla="*/ 243 h 673"/>
              <a:gd name="T68" fmla="*/ 1776 w 5284"/>
              <a:gd name="T69" fmla="*/ 273 h 673"/>
              <a:gd name="T70" fmla="*/ 1536 w 5284"/>
              <a:gd name="T71" fmla="*/ 297 h 673"/>
              <a:gd name="T72" fmla="*/ 1344 w 5284"/>
              <a:gd name="T73" fmla="*/ 312 h 673"/>
              <a:gd name="T74" fmla="*/ 1134 w 5284"/>
              <a:gd name="T75" fmla="*/ 330 h 673"/>
              <a:gd name="T76" fmla="*/ 921 w 5284"/>
              <a:gd name="T77" fmla="*/ 342 h 673"/>
              <a:gd name="T78" fmla="*/ 696 w 5284"/>
              <a:gd name="T79" fmla="*/ 354 h 673"/>
              <a:gd name="T80" fmla="*/ 501 w 5284"/>
              <a:gd name="T81" fmla="*/ 360 h 673"/>
              <a:gd name="T82" fmla="*/ 279 w 5284"/>
              <a:gd name="T83" fmla="*/ 366 h 673"/>
              <a:gd name="T84" fmla="*/ 99 w 5284"/>
              <a:gd name="T85" fmla="*/ 369 h 673"/>
              <a:gd name="T86" fmla="*/ 0 w 5284"/>
              <a:gd name="T87" fmla="*/ 366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>
              <a:gd name="T0" fmla="*/ 0 w 2884"/>
              <a:gd name="T1" fmla="*/ 0 h 286"/>
              <a:gd name="T2" fmla="*/ 0 w 2884"/>
              <a:gd name="T3" fmla="*/ 285 h 286"/>
              <a:gd name="T4" fmla="*/ 192 w 2884"/>
              <a:gd name="T5" fmla="*/ 285 h 286"/>
              <a:gd name="T6" fmla="*/ 384 w 2884"/>
              <a:gd name="T7" fmla="*/ 282 h 286"/>
              <a:gd name="T8" fmla="*/ 579 w 2884"/>
              <a:gd name="T9" fmla="*/ 276 h 286"/>
              <a:gd name="T10" fmla="*/ 789 w 2884"/>
              <a:gd name="T11" fmla="*/ 267 h 286"/>
              <a:gd name="T12" fmla="*/ 999 w 2884"/>
              <a:gd name="T13" fmla="*/ 258 h 286"/>
              <a:gd name="T14" fmla="*/ 1161 w 2884"/>
              <a:gd name="T15" fmla="*/ 246 h 286"/>
              <a:gd name="T16" fmla="*/ 1302 w 2884"/>
              <a:gd name="T17" fmla="*/ 234 h 286"/>
              <a:gd name="T18" fmla="*/ 1458 w 2884"/>
              <a:gd name="T19" fmla="*/ 222 h 286"/>
              <a:gd name="T20" fmla="*/ 1665 w 2884"/>
              <a:gd name="T21" fmla="*/ 201 h 286"/>
              <a:gd name="T22" fmla="*/ 1992 w 2884"/>
              <a:gd name="T23" fmla="*/ 159 h 286"/>
              <a:gd name="T24" fmla="*/ 2301 w 2884"/>
              <a:gd name="T25" fmla="*/ 117 h 286"/>
              <a:gd name="T26" fmla="*/ 2604 w 2884"/>
              <a:gd name="T27" fmla="*/ 60 h 286"/>
              <a:gd name="T28" fmla="*/ 2883 w 2884"/>
              <a:gd name="T29" fmla="*/ 0 h 286"/>
              <a:gd name="T30" fmla="*/ 0 w 2884"/>
              <a:gd name="T31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9D0C9D-BD2B-144B-9992-A5E43A7DB6E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Control Charts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A JIT on-line process tool</a:t>
            </a:r>
          </a:p>
          <a:p>
            <a:r>
              <a:rPr lang="en-US" sz="3600"/>
              <a:t>Detects assignable causes</a:t>
            </a:r>
          </a:p>
          <a:p>
            <a:r>
              <a:rPr lang="en-US" sz="3600"/>
              <a:t>Shows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inherent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 variation of the process</a:t>
            </a:r>
          </a:p>
          <a:p>
            <a:r>
              <a:rPr lang="en-US" sz="3600"/>
              <a:t>Looks @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controllable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 parameters</a:t>
            </a:r>
          </a:p>
          <a:p>
            <a:r>
              <a:rPr lang="en-US" sz="3600"/>
              <a:t>Shows the capability of the process</a:t>
            </a:r>
          </a:p>
          <a:p>
            <a:endParaRPr lang="en-US"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6:  (Trends)</a:t>
            </a:r>
          </a:p>
          <a:p>
            <a:pPr>
              <a:buFont typeface="Monotype Sorts" charset="0"/>
              <a:buNone/>
            </a:pPr>
            <a:r>
              <a:rPr lang="en-US"/>
              <a:t>7 consecutive points increasing or decreasing.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828800" y="47529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828800" y="40671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828800" y="5438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1828800" y="3533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1828800" y="3381375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1828800" y="4752975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1828800" y="36861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1828800" y="5743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7070725" y="344963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7086600" y="55768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6994525" y="44878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3276600" y="55086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Oval 16"/>
          <p:cNvSpPr>
            <a:spLocks noChangeArrowheads="1"/>
          </p:cNvSpPr>
          <p:nvPr/>
        </p:nvSpPr>
        <p:spPr bwMode="auto">
          <a:xfrm>
            <a:off x="3733800" y="5286375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Oval 17"/>
          <p:cNvSpPr>
            <a:spLocks noChangeArrowheads="1"/>
          </p:cNvSpPr>
          <p:nvPr/>
        </p:nvSpPr>
        <p:spPr bwMode="auto">
          <a:xfrm>
            <a:off x="4906963" y="48799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Line 18"/>
          <p:cNvSpPr>
            <a:spLocks noChangeShapeType="1"/>
          </p:cNvSpPr>
          <p:nvPr/>
        </p:nvSpPr>
        <p:spPr bwMode="auto">
          <a:xfrm>
            <a:off x="1828800" y="4011613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Line 19"/>
          <p:cNvSpPr>
            <a:spLocks noChangeShapeType="1"/>
          </p:cNvSpPr>
          <p:nvPr/>
        </p:nvSpPr>
        <p:spPr bwMode="auto">
          <a:xfrm>
            <a:off x="1828800" y="43719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Line 20"/>
          <p:cNvSpPr>
            <a:spLocks noChangeShapeType="1"/>
          </p:cNvSpPr>
          <p:nvPr/>
        </p:nvSpPr>
        <p:spPr bwMode="auto">
          <a:xfrm>
            <a:off x="1870075" y="5108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Line 21"/>
          <p:cNvSpPr>
            <a:spLocks noChangeShapeType="1"/>
          </p:cNvSpPr>
          <p:nvPr/>
        </p:nvSpPr>
        <p:spPr bwMode="auto">
          <a:xfrm>
            <a:off x="1849438" y="53975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7050088" y="377983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7070725" y="481488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21528" name="Oval 24"/>
          <p:cNvSpPr>
            <a:spLocks noChangeArrowheads="1"/>
          </p:cNvSpPr>
          <p:nvPr/>
        </p:nvSpPr>
        <p:spPr bwMode="auto">
          <a:xfrm>
            <a:off x="4402138" y="51847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29" name="Line 25"/>
          <p:cNvSpPr>
            <a:spLocks noChangeShapeType="1"/>
          </p:cNvSpPr>
          <p:nvPr/>
        </p:nvSpPr>
        <p:spPr bwMode="auto">
          <a:xfrm flipV="1">
            <a:off x="3375025" y="5341938"/>
            <a:ext cx="434975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0" name="Line 26"/>
          <p:cNvSpPr>
            <a:spLocks noChangeShapeType="1"/>
          </p:cNvSpPr>
          <p:nvPr/>
        </p:nvSpPr>
        <p:spPr bwMode="auto">
          <a:xfrm flipV="1">
            <a:off x="3830638" y="5259388"/>
            <a:ext cx="661987" cy="82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1" name="Oval 27"/>
          <p:cNvSpPr>
            <a:spLocks noChangeArrowheads="1"/>
          </p:cNvSpPr>
          <p:nvPr/>
        </p:nvSpPr>
        <p:spPr bwMode="auto">
          <a:xfrm>
            <a:off x="3706813" y="52752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2" name="Oval 28"/>
          <p:cNvSpPr>
            <a:spLocks noChangeArrowheads="1"/>
          </p:cNvSpPr>
          <p:nvPr/>
        </p:nvSpPr>
        <p:spPr bwMode="auto">
          <a:xfrm>
            <a:off x="2870200" y="5226050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3" name="Oval 29"/>
          <p:cNvSpPr>
            <a:spLocks noChangeArrowheads="1"/>
          </p:cNvSpPr>
          <p:nvPr/>
        </p:nvSpPr>
        <p:spPr bwMode="auto">
          <a:xfrm>
            <a:off x="2517775" y="4873625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4" name="Oval 30"/>
          <p:cNvSpPr>
            <a:spLocks noChangeArrowheads="1"/>
          </p:cNvSpPr>
          <p:nvPr/>
        </p:nvSpPr>
        <p:spPr bwMode="auto">
          <a:xfrm>
            <a:off x="2144713" y="5040313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Oval 31"/>
          <p:cNvSpPr>
            <a:spLocks noChangeArrowheads="1"/>
          </p:cNvSpPr>
          <p:nvPr/>
        </p:nvSpPr>
        <p:spPr bwMode="auto">
          <a:xfrm>
            <a:off x="5354638" y="468788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Line 32"/>
          <p:cNvSpPr>
            <a:spLocks noChangeShapeType="1"/>
          </p:cNvSpPr>
          <p:nvPr/>
        </p:nvSpPr>
        <p:spPr bwMode="auto">
          <a:xfrm flipV="1">
            <a:off x="2214563" y="4949825"/>
            <a:ext cx="393700" cy="1444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2608263" y="4970463"/>
            <a:ext cx="331787" cy="3111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8" name="Line 34"/>
          <p:cNvSpPr>
            <a:spLocks noChangeShapeType="1"/>
          </p:cNvSpPr>
          <p:nvPr/>
        </p:nvSpPr>
        <p:spPr bwMode="auto">
          <a:xfrm>
            <a:off x="2898775" y="5257800"/>
            <a:ext cx="455613" cy="3127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 flipV="1">
            <a:off x="4471988" y="4949825"/>
            <a:ext cx="517525" cy="3095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41" name="Oval 37"/>
          <p:cNvSpPr>
            <a:spLocks noChangeArrowheads="1"/>
          </p:cNvSpPr>
          <p:nvPr/>
        </p:nvSpPr>
        <p:spPr bwMode="auto">
          <a:xfrm>
            <a:off x="5810250" y="448151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42" name="Oval 38"/>
          <p:cNvSpPr>
            <a:spLocks noChangeArrowheads="1"/>
          </p:cNvSpPr>
          <p:nvPr/>
        </p:nvSpPr>
        <p:spPr bwMode="auto">
          <a:xfrm>
            <a:off x="6286500" y="41084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 flipV="1">
            <a:off x="4989513" y="4741863"/>
            <a:ext cx="455612" cy="2079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 flipV="1">
            <a:off x="5445125" y="4535488"/>
            <a:ext cx="455613" cy="2063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46" name="Line 42"/>
          <p:cNvSpPr>
            <a:spLocks noChangeShapeType="1"/>
          </p:cNvSpPr>
          <p:nvPr/>
        </p:nvSpPr>
        <p:spPr bwMode="auto">
          <a:xfrm flipV="1">
            <a:off x="5900738" y="4162425"/>
            <a:ext cx="476250" cy="373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7:  </a:t>
            </a:r>
          </a:p>
          <a:p>
            <a:pPr>
              <a:buFont typeface="Monotype Sorts" charset="0"/>
              <a:buNone/>
            </a:pPr>
            <a:r>
              <a:rPr lang="en-US"/>
              <a:t>15+ points within +/- 1 Sx either above or below center line.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828800" y="47529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828800" y="40671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828800" y="5438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1828800" y="3533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1828800" y="3381375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1828800" y="4752975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1828800" y="36861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1828800" y="5743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070725" y="344963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086600" y="55768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6994525" y="44878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22543" name="Oval 15"/>
          <p:cNvSpPr>
            <a:spLocks noChangeArrowheads="1"/>
          </p:cNvSpPr>
          <p:nvPr/>
        </p:nvSpPr>
        <p:spPr bwMode="auto">
          <a:xfrm>
            <a:off x="3297238" y="453548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4535488" y="49625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1828800" y="4011613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1828800" y="43719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1870075" y="5108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1849438" y="53975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7050088" y="377983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7070725" y="481488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22552" name="Oval 24"/>
          <p:cNvSpPr>
            <a:spLocks noChangeArrowheads="1"/>
          </p:cNvSpPr>
          <p:nvPr/>
        </p:nvSpPr>
        <p:spPr bwMode="auto">
          <a:xfrm>
            <a:off x="3843338" y="45021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3560763" y="48609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4" name="Oval 26"/>
          <p:cNvSpPr>
            <a:spLocks noChangeArrowheads="1"/>
          </p:cNvSpPr>
          <p:nvPr/>
        </p:nvSpPr>
        <p:spPr bwMode="auto">
          <a:xfrm>
            <a:off x="2808288" y="46259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5" name="Oval 27"/>
          <p:cNvSpPr>
            <a:spLocks noChangeArrowheads="1"/>
          </p:cNvSpPr>
          <p:nvPr/>
        </p:nvSpPr>
        <p:spPr bwMode="auto">
          <a:xfrm>
            <a:off x="2538413" y="45212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6" name="Oval 28"/>
          <p:cNvSpPr>
            <a:spLocks noChangeArrowheads="1"/>
          </p:cNvSpPr>
          <p:nvPr/>
        </p:nvSpPr>
        <p:spPr bwMode="auto">
          <a:xfrm>
            <a:off x="2103438" y="48133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7" name="Oval 29"/>
          <p:cNvSpPr>
            <a:spLocks noChangeArrowheads="1"/>
          </p:cNvSpPr>
          <p:nvPr/>
        </p:nvSpPr>
        <p:spPr bwMode="auto">
          <a:xfrm>
            <a:off x="4111625" y="48133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8" name="Oval 30"/>
          <p:cNvSpPr>
            <a:spLocks noChangeArrowheads="1"/>
          </p:cNvSpPr>
          <p:nvPr/>
        </p:nvSpPr>
        <p:spPr bwMode="auto">
          <a:xfrm>
            <a:off x="1876425" y="44608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Oval 31"/>
          <p:cNvSpPr>
            <a:spLocks noChangeArrowheads="1"/>
          </p:cNvSpPr>
          <p:nvPr/>
        </p:nvSpPr>
        <p:spPr bwMode="auto">
          <a:xfrm>
            <a:off x="4973638" y="48466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0" name="Oval 32"/>
          <p:cNvSpPr>
            <a:spLocks noChangeArrowheads="1"/>
          </p:cNvSpPr>
          <p:nvPr/>
        </p:nvSpPr>
        <p:spPr bwMode="auto">
          <a:xfrm>
            <a:off x="5470525" y="47212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Oval 33"/>
          <p:cNvSpPr>
            <a:spLocks noChangeArrowheads="1"/>
          </p:cNvSpPr>
          <p:nvPr/>
        </p:nvSpPr>
        <p:spPr bwMode="auto">
          <a:xfrm>
            <a:off x="6175375" y="45767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2" name="Oval 34"/>
          <p:cNvSpPr>
            <a:spLocks noChangeArrowheads="1"/>
          </p:cNvSpPr>
          <p:nvPr/>
        </p:nvSpPr>
        <p:spPr bwMode="auto">
          <a:xfrm>
            <a:off x="5884863" y="47847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3" name="Oval 35"/>
          <p:cNvSpPr>
            <a:spLocks noChangeArrowheads="1"/>
          </p:cNvSpPr>
          <p:nvPr/>
        </p:nvSpPr>
        <p:spPr bwMode="auto">
          <a:xfrm>
            <a:off x="6526213" y="44735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77" name="Oval 49"/>
          <p:cNvSpPr>
            <a:spLocks noChangeArrowheads="1"/>
          </p:cNvSpPr>
          <p:nvPr/>
        </p:nvSpPr>
        <p:spPr bwMode="auto">
          <a:xfrm>
            <a:off x="6754813" y="48053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8:  </a:t>
            </a:r>
          </a:p>
          <a:p>
            <a:pPr>
              <a:buFont typeface="Monotype Sorts" charset="0"/>
              <a:buNone/>
            </a:pPr>
            <a:r>
              <a:rPr lang="en-US"/>
              <a:t>8 consecutive points on both sides of the Target and outside +/- 1 Sx..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828800" y="47529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28800" y="40671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828800" y="5438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828800" y="3533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828800" y="3381375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828800" y="4752975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>
            <a:off x="1828800" y="36861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828800" y="5743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7070725" y="344963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086600" y="55768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6994525" y="44878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3317875" y="41830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4349750" y="51689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1828800" y="4011613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>
            <a:off x="1828800" y="43719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1870075" y="5108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1849438" y="53975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7050088" y="377983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7070725" y="481488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23576" name="Oval 24"/>
          <p:cNvSpPr>
            <a:spLocks noChangeArrowheads="1"/>
          </p:cNvSpPr>
          <p:nvPr/>
        </p:nvSpPr>
        <p:spPr bwMode="auto">
          <a:xfrm>
            <a:off x="3822700" y="41910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8" name="Oval 26"/>
          <p:cNvSpPr>
            <a:spLocks noChangeArrowheads="1"/>
          </p:cNvSpPr>
          <p:nvPr/>
        </p:nvSpPr>
        <p:spPr bwMode="auto">
          <a:xfrm>
            <a:off x="2870200" y="52260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Oval 27"/>
          <p:cNvSpPr>
            <a:spLocks noChangeArrowheads="1"/>
          </p:cNvSpPr>
          <p:nvPr/>
        </p:nvSpPr>
        <p:spPr bwMode="auto">
          <a:xfrm>
            <a:off x="2538413" y="4521200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Oval 28"/>
          <p:cNvSpPr>
            <a:spLocks noChangeArrowheads="1"/>
          </p:cNvSpPr>
          <p:nvPr/>
        </p:nvSpPr>
        <p:spPr bwMode="auto">
          <a:xfrm>
            <a:off x="2144713" y="5040313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Oval 29"/>
          <p:cNvSpPr>
            <a:spLocks noChangeArrowheads="1"/>
          </p:cNvSpPr>
          <p:nvPr/>
        </p:nvSpPr>
        <p:spPr bwMode="auto">
          <a:xfrm>
            <a:off x="5064125" y="38179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Oval 30"/>
          <p:cNvSpPr>
            <a:spLocks noChangeArrowheads="1"/>
          </p:cNvSpPr>
          <p:nvPr/>
        </p:nvSpPr>
        <p:spPr bwMode="auto">
          <a:xfrm>
            <a:off x="1876425" y="4149725"/>
            <a:ext cx="152400" cy="1524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Oval 31"/>
          <p:cNvSpPr>
            <a:spLocks noChangeArrowheads="1"/>
          </p:cNvSpPr>
          <p:nvPr/>
        </p:nvSpPr>
        <p:spPr bwMode="auto">
          <a:xfrm>
            <a:off x="5491163" y="55086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Oval 33"/>
          <p:cNvSpPr>
            <a:spLocks noChangeArrowheads="1"/>
          </p:cNvSpPr>
          <p:nvPr/>
        </p:nvSpPr>
        <p:spPr bwMode="auto">
          <a:xfrm>
            <a:off x="5948363" y="51562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6" name="Oval 34"/>
          <p:cNvSpPr>
            <a:spLocks noChangeArrowheads="1"/>
          </p:cNvSpPr>
          <p:nvPr/>
        </p:nvSpPr>
        <p:spPr bwMode="auto">
          <a:xfrm>
            <a:off x="6423025" y="41624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88" name="Line 36"/>
          <p:cNvSpPr>
            <a:spLocks noChangeShapeType="1"/>
          </p:cNvSpPr>
          <p:nvPr/>
        </p:nvSpPr>
        <p:spPr bwMode="auto">
          <a:xfrm>
            <a:off x="1966913" y="4224338"/>
            <a:ext cx="247650" cy="9112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90" name="Line 38"/>
          <p:cNvSpPr>
            <a:spLocks noChangeShapeType="1"/>
          </p:cNvSpPr>
          <p:nvPr/>
        </p:nvSpPr>
        <p:spPr bwMode="auto">
          <a:xfrm>
            <a:off x="2628900" y="4556125"/>
            <a:ext cx="311150" cy="7445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94" name="Line 42"/>
          <p:cNvSpPr>
            <a:spLocks noChangeShapeType="1"/>
          </p:cNvSpPr>
          <p:nvPr/>
        </p:nvSpPr>
        <p:spPr bwMode="auto">
          <a:xfrm>
            <a:off x="3892550" y="4244975"/>
            <a:ext cx="476250" cy="10350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1" name="Line 49"/>
          <p:cNvSpPr>
            <a:spLocks noChangeShapeType="1"/>
          </p:cNvSpPr>
          <p:nvPr/>
        </p:nvSpPr>
        <p:spPr bwMode="auto">
          <a:xfrm flipV="1">
            <a:off x="2214563" y="4576763"/>
            <a:ext cx="414337" cy="5381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2" name="Line 50"/>
          <p:cNvSpPr>
            <a:spLocks noChangeShapeType="1"/>
          </p:cNvSpPr>
          <p:nvPr/>
        </p:nvSpPr>
        <p:spPr bwMode="auto">
          <a:xfrm flipV="1">
            <a:off x="2940050" y="4224338"/>
            <a:ext cx="455613" cy="10763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4" name="Line 52"/>
          <p:cNvSpPr>
            <a:spLocks noChangeShapeType="1"/>
          </p:cNvSpPr>
          <p:nvPr/>
        </p:nvSpPr>
        <p:spPr bwMode="auto">
          <a:xfrm>
            <a:off x="3395663" y="4244975"/>
            <a:ext cx="517525" cy="206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5" name="Line 53"/>
          <p:cNvSpPr>
            <a:spLocks noChangeShapeType="1"/>
          </p:cNvSpPr>
          <p:nvPr/>
        </p:nvSpPr>
        <p:spPr bwMode="auto">
          <a:xfrm flipV="1">
            <a:off x="4430713" y="3871913"/>
            <a:ext cx="723900" cy="1387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6" name="Line 54"/>
          <p:cNvSpPr>
            <a:spLocks noChangeShapeType="1"/>
          </p:cNvSpPr>
          <p:nvPr/>
        </p:nvSpPr>
        <p:spPr bwMode="auto">
          <a:xfrm>
            <a:off x="5154613" y="3851275"/>
            <a:ext cx="414337" cy="17399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7" name="Line 55"/>
          <p:cNvSpPr>
            <a:spLocks noChangeShapeType="1"/>
          </p:cNvSpPr>
          <p:nvPr/>
        </p:nvSpPr>
        <p:spPr bwMode="auto">
          <a:xfrm flipV="1">
            <a:off x="5568950" y="5218113"/>
            <a:ext cx="476250" cy="3730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08" name="Line 56"/>
          <p:cNvSpPr>
            <a:spLocks noChangeShapeType="1"/>
          </p:cNvSpPr>
          <p:nvPr/>
        </p:nvSpPr>
        <p:spPr bwMode="auto">
          <a:xfrm flipV="1">
            <a:off x="6065838" y="4224338"/>
            <a:ext cx="434975" cy="9937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9:  </a:t>
            </a:r>
          </a:p>
          <a:p>
            <a:pPr>
              <a:buFont typeface="Monotype Sorts" charset="0"/>
              <a:buNone/>
            </a:pPr>
            <a:r>
              <a:rPr lang="en-US"/>
              <a:t>A tendency of one chart to follow another.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grpSp>
        <p:nvGrpSpPr>
          <p:cNvPr id="24615" name="Group 39"/>
          <p:cNvGrpSpPr>
            <a:grpSpLocks/>
          </p:cNvGrpSpPr>
          <p:nvPr/>
        </p:nvGrpSpPr>
        <p:grpSpPr bwMode="auto">
          <a:xfrm>
            <a:off x="419100" y="3775075"/>
            <a:ext cx="3714750" cy="1990725"/>
            <a:chOff x="264" y="2378"/>
            <a:chExt cx="2340" cy="1254"/>
          </a:xfrm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264" y="2988"/>
              <a:ext cx="2340" cy="3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264" y="2683"/>
              <a:ext cx="2340" cy="3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264" y="3293"/>
              <a:ext cx="2340" cy="2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264" y="2446"/>
              <a:ext cx="2340" cy="27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264" y="2378"/>
              <a:ext cx="0" cy="1254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264" y="2988"/>
              <a:ext cx="2303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>
              <a:off x="264" y="2514"/>
              <a:ext cx="226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7" name="Line 11"/>
            <p:cNvSpPr>
              <a:spLocks noChangeShapeType="1"/>
            </p:cNvSpPr>
            <p:nvPr/>
          </p:nvSpPr>
          <p:spPr bwMode="auto">
            <a:xfrm>
              <a:off x="264" y="3428"/>
              <a:ext cx="226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Line 18"/>
            <p:cNvSpPr>
              <a:spLocks noChangeShapeType="1"/>
            </p:cNvSpPr>
            <p:nvPr/>
          </p:nvSpPr>
          <p:spPr bwMode="auto">
            <a:xfrm>
              <a:off x="264" y="2658"/>
              <a:ext cx="226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Line 19"/>
            <p:cNvSpPr>
              <a:spLocks noChangeShapeType="1"/>
            </p:cNvSpPr>
            <p:nvPr/>
          </p:nvSpPr>
          <p:spPr bwMode="auto">
            <a:xfrm>
              <a:off x="264" y="2818"/>
              <a:ext cx="226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Line 20"/>
            <p:cNvSpPr>
              <a:spLocks noChangeShapeType="1"/>
            </p:cNvSpPr>
            <p:nvPr/>
          </p:nvSpPr>
          <p:spPr bwMode="auto">
            <a:xfrm>
              <a:off x="283" y="3146"/>
              <a:ext cx="2266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Line 21"/>
            <p:cNvSpPr>
              <a:spLocks noChangeShapeType="1"/>
            </p:cNvSpPr>
            <p:nvPr/>
          </p:nvSpPr>
          <p:spPr bwMode="auto">
            <a:xfrm>
              <a:off x="273" y="3275"/>
              <a:ext cx="226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613" name="Group 37"/>
            <p:cNvGrpSpPr>
              <a:grpSpLocks/>
            </p:cNvGrpSpPr>
            <p:nvPr/>
          </p:nvGrpSpPr>
          <p:grpSpPr bwMode="auto">
            <a:xfrm>
              <a:off x="416" y="2765"/>
              <a:ext cx="1574" cy="350"/>
              <a:chOff x="1351" y="3070"/>
              <a:chExt cx="2196" cy="496"/>
            </a:xfrm>
          </p:grpSpPr>
          <p:sp>
            <p:nvSpPr>
              <p:cNvPr id="24591" name="Oval 15"/>
              <p:cNvSpPr>
                <a:spLocks noChangeArrowheads="1"/>
              </p:cNvSpPr>
              <p:nvPr/>
            </p:nvSpPr>
            <p:spPr bwMode="auto">
              <a:xfrm>
                <a:off x="2064" y="3470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2" name="Oval 16"/>
              <p:cNvSpPr>
                <a:spLocks noChangeArrowheads="1"/>
              </p:cNvSpPr>
              <p:nvPr/>
            </p:nvSpPr>
            <p:spPr bwMode="auto">
              <a:xfrm>
                <a:off x="2352" y="3330"/>
                <a:ext cx="96" cy="96"/>
              </a:xfrm>
              <a:prstGeom prst="ellipse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93" name="Oval 17"/>
              <p:cNvSpPr>
                <a:spLocks noChangeArrowheads="1"/>
              </p:cNvSpPr>
              <p:nvPr/>
            </p:nvSpPr>
            <p:spPr bwMode="auto">
              <a:xfrm>
                <a:off x="3091" y="3074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0" name="Oval 24"/>
              <p:cNvSpPr>
                <a:spLocks noChangeArrowheads="1"/>
              </p:cNvSpPr>
              <p:nvPr/>
            </p:nvSpPr>
            <p:spPr bwMode="auto">
              <a:xfrm>
                <a:off x="2773" y="3266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1" name="Line 25"/>
              <p:cNvSpPr>
                <a:spLocks noChangeShapeType="1"/>
              </p:cNvSpPr>
              <p:nvPr/>
            </p:nvSpPr>
            <p:spPr bwMode="auto">
              <a:xfrm flipV="1">
                <a:off x="2126" y="3365"/>
                <a:ext cx="274" cy="144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2" name="Line 26"/>
              <p:cNvSpPr>
                <a:spLocks noChangeShapeType="1"/>
              </p:cNvSpPr>
              <p:nvPr/>
            </p:nvSpPr>
            <p:spPr bwMode="auto">
              <a:xfrm flipV="1">
                <a:off x="2413" y="3313"/>
                <a:ext cx="417" cy="52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3" name="Oval 27"/>
              <p:cNvSpPr>
                <a:spLocks noChangeArrowheads="1"/>
              </p:cNvSpPr>
              <p:nvPr/>
            </p:nvSpPr>
            <p:spPr bwMode="auto">
              <a:xfrm>
                <a:off x="2335" y="3323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4" name="Oval 28"/>
              <p:cNvSpPr>
                <a:spLocks noChangeArrowheads="1"/>
              </p:cNvSpPr>
              <p:nvPr/>
            </p:nvSpPr>
            <p:spPr bwMode="auto">
              <a:xfrm>
                <a:off x="1808" y="3292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5" name="Oval 29"/>
              <p:cNvSpPr>
                <a:spLocks noChangeArrowheads="1"/>
              </p:cNvSpPr>
              <p:nvPr/>
            </p:nvSpPr>
            <p:spPr bwMode="auto">
              <a:xfrm>
                <a:off x="1586" y="3070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6" name="Oval 30"/>
              <p:cNvSpPr>
                <a:spLocks noChangeArrowheads="1"/>
              </p:cNvSpPr>
              <p:nvPr/>
            </p:nvSpPr>
            <p:spPr bwMode="auto">
              <a:xfrm>
                <a:off x="1351" y="3175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7" name="Oval 31"/>
              <p:cNvSpPr>
                <a:spLocks noChangeArrowheads="1"/>
              </p:cNvSpPr>
              <p:nvPr/>
            </p:nvSpPr>
            <p:spPr bwMode="auto">
              <a:xfrm>
                <a:off x="3451" y="3149"/>
                <a:ext cx="96" cy="96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8" name="Line 32"/>
              <p:cNvSpPr>
                <a:spLocks noChangeShapeType="1"/>
              </p:cNvSpPr>
              <p:nvPr/>
            </p:nvSpPr>
            <p:spPr bwMode="auto">
              <a:xfrm flipV="1">
                <a:off x="1395" y="3118"/>
                <a:ext cx="248" cy="91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9" name="Line 33"/>
              <p:cNvSpPr>
                <a:spLocks noChangeShapeType="1"/>
              </p:cNvSpPr>
              <p:nvPr/>
            </p:nvSpPr>
            <p:spPr bwMode="auto">
              <a:xfrm>
                <a:off x="1643" y="3131"/>
                <a:ext cx="222" cy="222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0" name="Line 34"/>
              <p:cNvSpPr>
                <a:spLocks noChangeShapeType="1"/>
              </p:cNvSpPr>
              <p:nvPr/>
            </p:nvSpPr>
            <p:spPr bwMode="auto">
              <a:xfrm>
                <a:off x="1865" y="3339"/>
                <a:ext cx="248" cy="17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1" name="Line 35"/>
              <p:cNvSpPr>
                <a:spLocks noChangeShapeType="1"/>
              </p:cNvSpPr>
              <p:nvPr/>
            </p:nvSpPr>
            <p:spPr bwMode="auto">
              <a:xfrm flipV="1">
                <a:off x="2817" y="3118"/>
                <a:ext cx="326" cy="19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12" name="Line 36"/>
              <p:cNvSpPr>
                <a:spLocks noChangeShapeType="1"/>
              </p:cNvSpPr>
              <p:nvPr/>
            </p:nvSpPr>
            <p:spPr bwMode="auto">
              <a:xfrm>
                <a:off x="3143" y="3118"/>
                <a:ext cx="352" cy="78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4899025" y="4730750"/>
            <a:ext cx="3714750" cy="48418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4899025" y="4246563"/>
            <a:ext cx="3714750" cy="48418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4899025" y="5214938"/>
            <a:ext cx="3714750" cy="43021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4899025" y="3870325"/>
            <a:ext cx="3714750" cy="4302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1" name="Line 45"/>
          <p:cNvSpPr>
            <a:spLocks noChangeShapeType="1"/>
          </p:cNvSpPr>
          <p:nvPr/>
        </p:nvSpPr>
        <p:spPr bwMode="auto">
          <a:xfrm>
            <a:off x="4899025" y="3762375"/>
            <a:ext cx="0" cy="1990725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2" name="Line 46"/>
          <p:cNvSpPr>
            <a:spLocks noChangeShapeType="1"/>
          </p:cNvSpPr>
          <p:nvPr/>
        </p:nvSpPr>
        <p:spPr bwMode="auto">
          <a:xfrm>
            <a:off x="4899025" y="4730750"/>
            <a:ext cx="3656013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3" name="Line 47"/>
          <p:cNvSpPr>
            <a:spLocks noChangeShapeType="1"/>
          </p:cNvSpPr>
          <p:nvPr/>
        </p:nvSpPr>
        <p:spPr bwMode="auto">
          <a:xfrm>
            <a:off x="4899025" y="3978275"/>
            <a:ext cx="3598863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624" name="Line 48"/>
          <p:cNvSpPr>
            <a:spLocks noChangeShapeType="1"/>
          </p:cNvSpPr>
          <p:nvPr/>
        </p:nvSpPr>
        <p:spPr bwMode="auto">
          <a:xfrm>
            <a:off x="4899025" y="5429250"/>
            <a:ext cx="3598863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629" name="Group 53"/>
          <p:cNvGrpSpPr>
            <a:grpSpLocks/>
          </p:cNvGrpSpPr>
          <p:nvPr/>
        </p:nvGrpSpPr>
        <p:grpSpPr bwMode="auto">
          <a:xfrm>
            <a:off x="5140325" y="4376738"/>
            <a:ext cx="2498725" cy="555625"/>
            <a:chOff x="1351" y="3070"/>
            <a:chExt cx="2196" cy="496"/>
          </a:xfrm>
        </p:grpSpPr>
        <p:sp>
          <p:nvSpPr>
            <p:cNvPr id="24630" name="Oval 54"/>
            <p:cNvSpPr>
              <a:spLocks noChangeArrowheads="1"/>
            </p:cNvSpPr>
            <p:nvPr/>
          </p:nvSpPr>
          <p:spPr bwMode="auto">
            <a:xfrm>
              <a:off x="2064" y="3470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1" name="Oval 55"/>
            <p:cNvSpPr>
              <a:spLocks noChangeArrowheads="1"/>
            </p:cNvSpPr>
            <p:nvPr/>
          </p:nvSpPr>
          <p:spPr bwMode="auto">
            <a:xfrm>
              <a:off x="2352" y="3330"/>
              <a:ext cx="96" cy="96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2" name="Oval 56"/>
            <p:cNvSpPr>
              <a:spLocks noChangeArrowheads="1"/>
            </p:cNvSpPr>
            <p:nvPr/>
          </p:nvSpPr>
          <p:spPr bwMode="auto">
            <a:xfrm>
              <a:off x="3091" y="3074"/>
              <a:ext cx="96" cy="9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3" name="Oval 57"/>
            <p:cNvSpPr>
              <a:spLocks noChangeArrowheads="1"/>
            </p:cNvSpPr>
            <p:nvPr/>
          </p:nvSpPr>
          <p:spPr bwMode="auto">
            <a:xfrm>
              <a:off x="2773" y="3266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4" name="Line 58"/>
            <p:cNvSpPr>
              <a:spLocks noChangeShapeType="1"/>
            </p:cNvSpPr>
            <p:nvPr/>
          </p:nvSpPr>
          <p:spPr bwMode="auto">
            <a:xfrm flipV="1">
              <a:off x="2126" y="3365"/>
              <a:ext cx="274" cy="14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5" name="Line 59"/>
            <p:cNvSpPr>
              <a:spLocks noChangeShapeType="1"/>
            </p:cNvSpPr>
            <p:nvPr/>
          </p:nvSpPr>
          <p:spPr bwMode="auto">
            <a:xfrm flipV="1">
              <a:off x="2413" y="3313"/>
              <a:ext cx="417" cy="5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6" name="Oval 60"/>
            <p:cNvSpPr>
              <a:spLocks noChangeArrowheads="1"/>
            </p:cNvSpPr>
            <p:nvPr/>
          </p:nvSpPr>
          <p:spPr bwMode="auto">
            <a:xfrm>
              <a:off x="2335" y="3323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7" name="Oval 61"/>
            <p:cNvSpPr>
              <a:spLocks noChangeArrowheads="1"/>
            </p:cNvSpPr>
            <p:nvPr/>
          </p:nvSpPr>
          <p:spPr bwMode="auto">
            <a:xfrm>
              <a:off x="1808" y="3292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8" name="Oval 62"/>
            <p:cNvSpPr>
              <a:spLocks noChangeArrowheads="1"/>
            </p:cNvSpPr>
            <p:nvPr/>
          </p:nvSpPr>
          <p:spPr bwMode="auto">
            <a:xfrm>
              <a:off x="1586" y="3070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9" name="Oval 63"/>
            <p:cNvSpPr>
              <a:spLocks noChangeArrowheads="1"/>
            </p:cNvSpPr>
            <p:nvPr/>
          </p:nvSpPr>
          <p:spPr bwMode="auto">
            <a:xfrm>
              <a:off x="1351" y="3175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0" name="Oval 64"/>
            <p:cNvSpPr>
              <a:spLocks noChangeArrowheads="1"/>
            </p:cNvSpPr>
            <p:nvPr/>
          </p:nvSpPr>
          <p:spPr bwMode="auto">
            <a:xfrm>
              <a:off x="3451" y="3149"/>
              <a:ext cx="96" cy="96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1" name="Line 65"/>
            <p:cNvSpPr>
              <a:spLocks noChangeShapeType="1"/>
            </p:cNvSpPr>
            <p:nvPr/>
          </p:nvSpPr>
          <p:spPr bwMode="auto">
            <a:xfrm flipV="1">
              <a:off x="1395" y="3118"/>
              <a:ext cx="248" cy="91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2" name="Line 66"/>
            <p:cNvSpPr>
              <a:spLocks noChangeShapeType="1"/>
            </p:cNvSpPr>
            <p:nvPr/>
          </p:nvSpPr>
          <p:spPr bwMode="auto">
            <a:xfrm>
              <a:off x="1643" y="3131"/>
              <a:ext cx="222" cy="22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3" name="Line 67"/>
            <p:cNvSpPr>
              <a:spLocks noChangeShapeType="1"/>
            </p:cNvSpPr>
            <p:nvPr/>
          </p:nvSpPr>
          <p:spPr bwMode="auto">
            <a:xfrm>
              <a:off x="1865" y="3339"/>
              <a:ext cx="248" cy="17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4" name="Line 68"/>
            <p:cNvSpPr>
              <a:spLocks noChangeShapeType="1"/>
            </p:cNvSpPr>
            <p:nvPr/>
          </p:nvSpPr>
          <p:spPr bwMode="auto">
            <a:xfrm flipV="1">
              <a:off x="2817" y="3118"/>
              <a:ext cx="326" cy="19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5" name="Line 69"/>
            <p:cNvSpPr>
              <a:spLocks noChangeShapeType="1"/>
            </p:cNvSpPr>
            <p:nvPr/>
          </p:nvSpPr>
          <p:spPr bwMode="auto">
            <a:xfrm>
              <a:off x="3143" y="3118"/>
              <a:ext cx="352" cy="7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646" name="Text Box 70"/>
          <p:cNvSpPr txBox="1">
            <a:spLocks noChangeArrowheads="1"/>
          </p:cNvSpPr>
          <p:nvPr/>
        </p:nvSpPr>
        <p:spPr bwMode="auto">
          <a:xfrm>
            <a:off x="1254125" y="3140075"/>
            <a:ext cx="15795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X-bar chart</a:t>
            </a:r>
          </a:p>
        </p:txBody>
      </p:sp>
      <p:sp>
        <p:nvSpPr>
          <p:cNvPr id="24647" name="Text Box 71"/>
          <p:cNvSpPr txBox="1">
            <a:spLocks noChangeArrowheads="1"/>
          </p:cNvSpPr>
          <p:nvPr/>
        </p:nvSpPr>
        <p:spPr bwMode="auto">
          <a:xfrm>
            <a:off x="5788025" y="3117850"/>
            <a:ext cx="124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R - chart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320675"/>
            <a:ext cx="7772400" cy="1143000"/>
          </a:xfrm>
        </p:spPr>
        <p:txBody>
          <a:bodyPr/>
          <a:lstStyle/>
          <a:p>
            <a:r>
              <a:rPr lang="en-US" sz="5400" b="1"/>
              <a:t>Patterns</a:t>
            </a:r>
          </a:p>
        </p:txBody>
      </p:sp>
      <p:grpSp>
        <p:nvGrpSpPr>
          <p:cNvPr id="25619" name="Group 19"/>
          <p:cNvGrpSpPr>
            <a:grpSpLocks/>
          </p:cNvGrpSpPr>
          <p:nvPr/>
        </p:nvGrpSpPr>
        <p:grpSpPr bwMode="auto">
          <a:xfrm>
            <a:off x="758825" y="2668588"/>
            <a:ext cx="4514850" cy="939800"/>
            <a:chOff x="1056" y="2160"/>
            <a:chExt cx="2688" cy="384"/>
          </a:xfrm>
        </p:grpSpPr>
        <p:grpSp>
          <p:nvGrpSpPr>
            <p:cNvPr id="25620" name="Group 20"/>
            <p:cNvGrpSpPr>
              <a:grpSpLocks/>
            </p:cNvGrpSpPr>
            <p:nvPr/>
          </p:nvGrpSpPr>
          <p:grpSpPr bwMode="auto">
            <a:xfrm>
              <a:off x="1056" y="2160"/>
              <a:ext cx="2688" cy="384"/>
              <a:chOff x="1056" y="2160"/>
              <a:chExt cx="2688" cy="384"/>
            </a:xfrm>
          </p:grpSpPr>
          <p:sp>
            <p:nvSpPr>
              <p:cNvPr id="25621" name="Line 21"/>
              <p:cNvSpPr>
                <a:spLocks noChangeShapeType="1"/>
              </p:cNvSpPr>
              <p:nvPr/>
            </p:nvSpPr>
            <p:spPr bwMode="auto">
              <a:xfrm>
                <a:off x="1056" y="2160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3" name="Line 23"/>
              <p:cNvSpPr>
                <a:spLocks noChangeShapeType="1"/>
              </p:cNvSpPr>
              <p:nvPr/>
            </p:nvSpPr>
            <p:spPr bwMode="auto">
              <a:xfrm>
                <a:off x="1056" y="2544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>
              <a:off x="1152" y="2256"/>
              <a:ext cx="48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Line 25"/>
            <p:cNvSpPr>
              <a:spLocks noChangeShapeType="1"/>
            </p:cNvSpPr>
            <p:nvPr/>
          </p:nvSpPr>
          <p:spPr bwMode="auto">
            <a:xfrm>
              <a:off x="1200" y="2400"/>
              <a:ext cx="96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6" name="Line 26"/>
            <p:cNvSpPr>
              <a:spLocks noChangeShapeType="1"/>
            </p:cNvSpPr>
            <p:nvPr/>
          </p:nvSpPr>
          <p:spPr bwMode="auto">
            <a:xfrm flipV="1">
              <a:off x="1296" y="2304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7" name="Line 27"/>
            <p:cNvSpPr>
              <a:spLocks noChangeShapeType="1"/>
            </p:cNvSpPr>
            <p:nvPr/>
          </p:nvSpPr>
          <p:spPr bwMode="auto">
            <a:xfrm flipV="1">
              <a:off x="1392" y="2208"/>
              <a:ext cx="96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Line 28"/>
            <p:cNvSpPr>
              <a:spLocks noChangeShapeType="1"/>
            </p:cNvSpPr>
            <p:nvPr/>
          </p:nvSpPr>
          <p:spPr bwMode="auto">
            <a:xfrm>
              <a:off x="1488" y="2208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9" name="Line 29"/>
            <p:cNvSpPr>
              <a:spLocks noChangeShapeType="1"/>
            </p:cNvSpPr>
            <p:nvPr/>
          </p:nvSpPr>
          <p:spPr bwMode="auto">
            <a:xfrm>
              <a:off x="1632" y="2256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>
              <a:off x="1728" y="2400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1" name="Line 31"/>
            <p:cNvSpPr>
              <a:spLocks noChangeShapeType="1"/>
            </p:cNvSpPr>
            <p:nvPr/>
          </p:nvSpPr>
          <p:spPr bwMode="auto">
            <a:xfrm flipV="1">
              <a:off x="1872" y="2400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2" name="Line 32"/>
            <p:cNvSpPr>
              <a:spLocks noChangeShapeType="1"/>
            </p:cNvSpPr>
            <p:nvPr/>
          </p:nvSpPr>
          <p:spPr bwMode="auto">
            <a:xfrm flipV="1">
              <a:off x="2016" y="2256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 flipV="1">
              <a:off x="2160" y="2208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2352" y="2208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5" name="Line 35"/>
            <p:cNvSpPr>
              <a:spLocks noChangeShapeType="1"/>
            </p:cNvSpPr>
            <p:nvPr/>
          </p:nvSpPr>
          <p:spPr bwMode="auto">
            <a:xfrm>
              <a:off x="2496" y="2304"/>
              <a:ext cx="96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6" name="Line 36"/>
            <p:cNvSpPr>
              <a:spLocks noChangeShapeType="1"/>
            </p:cNvSpPr>
            <p:nvPr/>
          </p:nvSpPr>
          <p:spPr bwMode="auto">
            <a:xfrm flipV="1">
              <a:off x="2592" y="2448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7" name="Line 37"/>
            <p:cNvSpPr>
              <a:spLocks noChangeShapeType="1"/>
            </p:cNvSpPr>
            <p:nvPr/>
          </p:nvSpPr>
          <p:spPr bwMode="auto">
            <a:xfrm flipV="1">
              <a:off x="2784" y="2304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8" name="Line 38"/>
            <p:cNvSpPr>
              <a:spLocks noChangeShapeType="1"/>
            </p:cNvSpPr>
            <p:nvPr/>
          </p:nvSpPr>
          <p:spPr bwMode="auto">
            <a:xfrm flipV="1">
              <a:off x="2880" y="2208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>
              <a:off x="3024" y="2208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>
              <a:off x="3216" y="2256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1" name="Line 41"/>
            <p:cNvSpPr>
              <a:spLocks noChangeShapeType="1"/>
            </p:cNvSpPr>
            <p:nvPr/>
          </p:nvSpPr>
          <p:spPr bwMode="auto">
            <a:xfrm>
              <a:off x="3312" y="2400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42" name="Line 42"/>
            <p:cNvSpPr>
              <a:spLocks noChangeShapeType="1"/>
            </p:cNvSpPr>
            <p:nvPr/>
          </p:nvSpPr>
          <p:spPr bwMode="auto">
            <a:xfrm flipV="1">
              <a:off x="3456" y="2400"/>
              <a:ext cx="192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44" name="Text Box 44"/>
          <p:cNvSpPr txBox="1">
            <a:spLocks noChangeArrowheads="1"/>
          </p:cNvSpPr>
          <p:nvPr/>
        </p:nvSpPr>
        <p:spPr bwMode="auto">
          <a:xfrm>
            <a:off x="1003300" y="1784350"/>
            <a:ext cx="45751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Cyclic or oscillatory patterns</a:t>
            </a:r>
          </a:p>
        </p:txBody>
      </p:sp>
      <p:grpSp>
        <p:nvGrpSpPr>
          <p:cNvPr id="25645" name="Group 45"/>
          <p:cNvGrpSpPr>
            <a:grpSpLocks/>
          </p:cNvGrpSpPr>
          <p:nvPr/>
        </p:nvGrpSpPr>
        <p:grpSpPr bwMode="auto">
          <a:xfrm>
            <a:off x="3584575" y="5016500"/>
            <a:ext cx="5011738" cy="984250"/>
            <a:chOff x="1104" y="2928"/>
            <a:chExt cx="2688" cy="384"/>
          </a:xfrm>
        </p:grpSpPr>
        <p:grpSp>
          <p:nvGrpSpPr>
            <p:cNvPr id="25646" name="Group 46"/>
            <p:cNvGrpSpPr>
              <a:grpSpLocks/>
            </p:cNvGrpSpPr>
            <p:nvPr/>
          </p:nvGrpSpPr>
          <p:grpSpPr bwMode="auto">
            <a:xfrm>
              <a:off x="1104" y="2928"/>
              <a:ext cx="2688" cy="384"/>
              <a:chOff x="1056" y="2160"/>
              <a:chExt cx="2688" cy="384"/>
            </a:xfrm>
          </p:grpSpPr>
          <p:sp>
            <p:nvSpPr>
              <p:cNvPr id="25647" name="Line 47"/>
              <p:cNvSpPr>
                <a:spLocks noChangeShapeType="1"/>
              </p:cNvSpPr>
              <p:nvPr/>
            </p:nvSpPr>
            <p:spPr bwMode="auto">
              <a:xfrm>
                <a:off x="1056" y="2160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8" name="Line 48"/>
              <p:cNvSpPr>
                <a:spLocks noChangeShapeType="1"/>
              </p:cNvSpPr>
              <p:nvPr/>
            </p:nvSpPr>
            <p:spPr bwMode="auto">
              <a:xfrm>
                <a:off x="1056" y="2352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9" name="Line 49"/>
              <p:cNvSpPr>
                <a:spLocks noChangeShapeType="1"/>
              </p:cNvSpPr>
              <p:nvPr/>
            </p:nvSpPr>
            <p:spPr bwMode="auto">
              <a:xfrm>
                <a:off x="1056" y="2544"/>
                <a:ext cx="2688" cy="0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50" name="Line 50"/>
            <p:cNvSpPr>
              <a:spLocks noChangeShapeType="1"/>
            </p:cNvSpPr>
            <p:nvPr/>
          </p:nvSpPr>
          <p:spPr bwMode="auto">
            <a:xfrm flipV="1">
              <a:off x="1200" y="3024"/>
              <a:ext cx="144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1" name="Line 51"/>
            <p:cNvSpPr>
              <a:spLocks noChangeShapeType="1"/>
            </p:cNvSpPr>
            <p:nvPr/>
          </p:nvSpPr>
          <p:spPr bwMode="auto">
            <a:xfrm>
              <a:off x="1344" y="3024"/>
              <a:ext cx="96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2" name="Line 52"/>
            <p:cNvSpPr>
              <a:spLocks noChangeShapeType="1"/>
            </p:cNvSpPr>
            <p:nvPr/>
          </p:nvSpPr>
          <p:spPr bwMode="auto">
            <a:xfrm flipV="1">
              <a:off x="1440" y="2976"/>
              <a:ext cx="192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3" name="Line 53"/>
            <p:cNvSpPr>
              <a:spLocks noChangeShapeType="1"/>
            </p:cNvSpPr>
            <p:nvPr/>
          </p:nvSpPr>
          <p:spPr bwMode="auto">
            <a:xfrm>
              <a:off x="1632" y="2976"/>
              <a:ext cx="96" cy="28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4" name="Line 54"/>
            <p:cNvSpPr>
              <a:spLocks noChangeShapeType="1"/>
            </p:cNvSpPr>
            <p:nvPr/>
          </p:nvSpPr>
          <p:spPr bwMode="auto">
            <a:xfrm flipV="1">
              <a:off x="1728" y="3072"/>
              <a:ext cx="144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5" name="Line 55"/>
            <p:cNvSpPr>
              <a:spLocks noChangeShapeType="1"/>
            </p:cNvSpPr>
            <p:nvPr/>
          </p:nvSpPr>
          <p:spPr bwMode="auto">
            <a:xfrm>
              <a:off x="1872" y="3072"/>
              <a:ext cx="48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6" name="Line 56"/>
            <p:cNvSpPr>
              <a:spLocks noChangeShapeType="1"/>
            </p:cNvSpPr>
            <p:nvPr/>
          </p:nvSpPr>
          <p:spPr bwMode="auto">
            <a:xfrm flipV="1">
              <a:off x="1920" y="3024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7" name="Line 57"/>
            <p:cNvSpPr>
              <a:spLocks noChangeShapeType="1"/>
            </p:cNvSpPr>
            <p:nvPr/>
          </p:nvSpPr>
          <p:spPr bwMode="auto">
            <a:xfrm>
              <a:off x="2064" y="3024"/>
              <a:ext cx="96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8" name="Line 58"/>
            <p:cNvSpPr>
              <a:spLocks noChangeShapeType="1"/>
            </p:cNvSpPr>
            <p:nvPr/>
          </p:nvSpPr>
          <p:spPr bwMode="auto">
            <a:xfrm flipV="1">
              <a:off x="2160" y="2976"/>
              <a:ext cx="144" cy="28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9" name="Line 59"/>
            <p:cNvSpPr>
              <a:spLocks noChangeShapeType="1"/>
            </p:cNvSpPr>
            <p:nvPr/>
          </p:nvSpPr>
          <p:spPr bwMode="auto">
            <a:xfrm>
              <a:off x="2304" y="2976"/>
              <a:ext cx="144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0" name="Line 60"/>
            <p:cNvSpPr>
              <a:spLocks noChangeShapeType="1"/>
            </p:cNvSpPr>
            <p:nvPr/>
          </p:nvSpPr>
          <p:spPr bwMode="auto">
            <a:xfrm flipV="1">
              <a:off x="2448" y="3024"/>
              <a:ext cx="144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1" name="Line 61"/>
            <p:cNvSpPr>
              <a:spLocks noChangeShapeType="1"/>
            </p:cNvSpPr>
            <p:nvPr/>
          </p:nvSpPr>
          <p:spPr bwMode="auto">
            <a:xfrm>
              <a:off x="2592" y="3024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2" name="Line 62"/>
            <p:cNvSpPr>
              <a:spLocks noChangeShapeType="1"/>
            </p:cNvSpPr>
            <p:nvPr/>
          </p:nvSpPr>
          <p:spPr bwMode="auto">
            <a:xfrm flipV="1">
              <a:off x="2688" y="3024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3" name="Line 63"/>
            <p:cNvSpPr>
              <a:spLocks noChangeShapeType="1"/>
            </p:cNvSpPr>
            <p:nvPr/>
          </p:nvSpPr>
          <p:spPr bwMode="auto">
            <a:xfrm>
              <a:off x="2784" y="3024"/>
              <a:ext cx="144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4" name="Line 64"/>
            <p:cNvSpPr>
              <a:spLocks noChangeShapeType="1"/>
            </p:cNvSpPr>
            <p:nvPr/>
          </p:nvSpPr>
          <p:spPr bwMode="auto">
            <a:xfrm flipV="1">
              <a:off x="2928" y="3024"/>
              <a:ext cx="144" cy="24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5" name="Line 65"/>
            <p:cNvSpPr>
              <a:spLocks noChangeShapeType="1"/>
            </p:cNvSpPr>
            <p:nvPr/>
          </p:nvSpPr>
          <p:spPr bwMode="auto">
            <a:xfrm>
              <a:off x="3072" y="3024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6" name="Line 66"/>
            <p:cNvSpPr>
              <a:spLocks noChangeShapeType="1"/>
            </p:cNvSpPr>
            <p:nvPr/>
          </p:nvSpPr>
          <p:spPr bwMode="auto">
            <a:xfrm flipV="1">
              <a:off x="3216" y="3024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7" name="Line 67"/>
            <p:cNvSpPr>
              <a:spLocks noChangeShapeType="1"/>
            </p:cNvSpPr>
            <p:nvPr/>
          </p:nvSpPr>
          <p:spPr bwMode="auto">
            <a:xfrm>
              <a:off x="3360" y="3024"/>
              <a:ext cx="96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8" name="Line 68"/>
            <p:cNvSpPr>
              <a:spLocks noChangeShapeType="1"/>
            </p:cNvSpPr>
            <p:nvPr/>
          </p:nvSpPr>
          <p:spPr bwMode="auto">
            <a:xfrm flipV="1">
              <a:off x="3456" y="3024"/>
              <a:ext cx="192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69" name="Text Box 69"/>
          <p:cNvSpPr txBox="1">
            <a:spLocks noChangeArrowheads="1"/>
          </p:cNvSpPr>
          <p:nvPr/>
        </p:nvSpPr>
        <p:spPr bwMode="auto">
          <a:xfrm>
            <a:off x="4359275" y="4124325"/>
            <a:ext cx="1609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Sawtooth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320675"/>
            <a:ext cx="7772400" cy="1143000"/>
          </a:xfrm>
        </p:spPr>
        <p:txBody>
          <a:bodyPr/>
          <a:lstStyle/>
          <a:p>
            <a:r>
              <a:rPr lang="en-US" sz="5400" b="1"/>
              <a:t>Patterns</a:t>
            </a:r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1023938" y="1700213"/>
            <a:ext cx="1270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Trends</a:t>
            </a:r>
          </a:p>
        </p:txBody>
      </p:sp>
      <p:grpSp>
        <p:nvGrpSpPr>
          <p:cNvPr id="26677" name="Group 53"/>
          <p:cNvGrpSpPr>
            <a:grpSpLocks/>
          </p:cNvGrpSpPr>
          <p:nvPr/>
        </p:nvGrpSpPr>
        <p:grpSpPr bwMode="auto">
          <a:xfrm>
            <a:off x="541338" y="2549525"/>
            <a:ext cx="4679950" cy="1549400"/>
            <a:chOff x="576" y="864"/>
            <a:chExt cx="2688" cy="480"/>
          </a:xfrm>
        </p:grpSpPr>
        <p:sp>
          <p:nvSpPr>
            <p:cNvPr id="26678" name="Line 54"/>
            <p:cNvSpPr>
              <a:spLocks noChangeShapeType="1"/>
            </p:cNvSpPr>
            <p:nvPr/>
          </p:nvSpPr>
          <p:spPr bwMode="auto">
            <a:xfrm>
              <a:off x="576" y="864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79" name="Line 55"/>
            <p:cNvSpPr>
              <a:spLocks noChangeShapeType="1"/>
            </p:cNvSpPr>
            <p:nvPr/>
          </p:nvSpPr>
          <p:spPr bwMode="auto">
            <a:xfrm>
              <a:off x="576" y="1104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0" name="Line 56"/>
            <p:cNvSpPr>
              <a:spLocks noChangeShapeType="1"/>
            </p:cNvSpPr>
            <p:nvPr/>
          </p:nvSpPr>
          <p:spPr bwMode="auto">
            <a:xfrm>
              <a:off x="576" y="1344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81" name="Line 57"/>
            <p:cNvSpPr>
              <a:spLocks noChangeShapeType="1"/>
            </p:cNvSpPr>
            <p:nvPr/>
          </p:nvSpPr>
          <p:spPr bwMode="auto">
            <a:xfrm flipV="1">
              <a:off x="672" y="1200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2" name="Line 58"/>
            <p:cNvSpPr>
              <a:spLocks noChangeShapeType="1"/>
            </p:cNvSpPr>
            <p:nvPr/>
          </p:nvSpPr>
          <p:spPr bwMode="auto">
            <a:xfrm>
              <a:off x="816" y="1200"/>
              <a:ext cx="144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3" name="Line 59"/>
            <p:cNvSpPr>
              <a:spLocks noChangeShapeType="1"/>
            </p:cNvSpPr>
            <p:nvPr/>
          </p:nvSpPr>
          <p:spPr bwMode="auto">
            <a:xfrm flipV="1">
              <a:off x="960" y="1152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4" name="Line 60"/>
            <p:cNvSpPr>
              <a:spLocks noChangeShapeType="1"/>
            </p:cNvSpPr>
            <p:nvPr/>
          </p:nvSpPr>
          <p:spPr bwMode="auto">
            <a:xfrm flipV="1">
              <a:off x="1152" y="1104"/>
              <a:ext cx="288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5" name="Line 61"/>
            <p:cNvSpPr>
              <a:spLocks noChangeShapeType="1"/>
            </p:cNvSpPr>
            <p:nvPr/>
          </p:nvSpPr>
          <p:spPr bwMode="auto">
            <a:xfrm flipV="1">
              <a:off x="1440" y="1008"/>
              <a:ext cx="240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6" name="Line 62"/>
            <p:cNvSpPr>
              <a:spLocks noChangeShapeType="1"/>
            </p:cNvSpPr>
            <p:nvPr/>
          </p:nvSpPr>
          <p:spPr bwMode="auto">
            <a:xfrm>
              <a:off x="1680" y="1008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7" name="Line 63"/>
            <p:cNvSpPr>
              <a:spLocks noChangeShapeType="1"/>
            </p:cNvSpPr>
            <p:nvPr/>
          </p:nvSpPr>
          <p:spPr bwMode="auto">
            <a:xfrm flipV="1">
              <a:off x="1872" y="960"/>
              <a:ext cx="240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8" name="Line 64"/>
            <p:cNvSpPr>
              <a:spLocks noChangeShapeType="1"/>
            </p:cNvSpPr>
            <p:nvPr/>
          </p:nvSpPr>
          <p:spPr bwMode="auto">
            <a:xfrm flipV="1">
              <a:off x="2112" y="912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9" name="Line 65"/>
            <p:cNvSpPr>
              <a:spLocks noChangeShapeType="1"/>
            </p:cNvSpPr>
            <p:nvPr/>
          </p:nvSpPr>
          <p:spPr bwMode="auto">
            <a:xfrm flipV="1">
              <a:off x="2352" y="864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690" name="Group 66"/>
          <p:cNvGrpSpPr>
            <a:grpSpLocks/>
          </p:cNvGrpSpPr>
          <p:nvPr/>
        </p:nvGrpSpPr>
        <p:grpSpPr bwMode="auto">
          <a:xfrm>
            <a:off x="3578225" y="4587875"/>
            <a:ext cx="5095875" cy="1619250"/>
            <a:chOff x="2400" y="528"/>
            <a:chExt cx="2688" cy="576"/>
          </a:xfrm>
        </p:grpSpPr>
        <p:sp>
          <p:nvSpPr>
            <p:cNvPr id="26691" name="Line 67"/>
            <p:cNvSpPr>
              <a:spLocks noChangeShapeType="1"/>
            </p:cNvSpPr>
            <p:nvPr/>
          </p:nvSpPr>
          <p:spPr bwMode="auto">
            <a:xfrm>
              <a:off x="2400" y="528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92" name="Line 68"/>
            <p:cNvSpPr>
              <a:spLocks noChangeShapeType="1"/>
            </p:cNvSpPr>
            <p:nvPr/>
          </p:nvSpPr>
          <p:spPr bwMode="auto">
            <a:xfrm>
              <a:off x="2400" y="816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93" name="Line 69"/>
            <p:cNvSpPr>
              <a:spLocks noChangeShapeType="1"/>
            </p:cNvSpPr>
            <p:nvPr/>
          </p:nvSpPr>
          <p:spPr bwMode="auto">
            <a:xfrm>
              <a:off x="2400" y="1104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94" name="Line 70"/>
            <p:cNvSpPr>
              <a:spLocks noChangeShapeType="1"/>
            </p:cNvSpPr>
            <p:nvPr/>
          </p:nvSpPr>
          <p:spPr bwMode="auto">
            <a:xfrm flipV="1">
              <a:off x="2544" y="768"/>
              <a:ext cx="192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5" name="Line 71"/>
            <p:cNvSpPr>
              <a:spLocks noChangeShapeType="1"/>
            </p:cNvSpPr>
            <p:nvPr/>
          </p:nvSpPr>
          <p:spPr bwMode="auto">
            <a:xfrm flipV="1">
              <a:off x="2736" y="672"/>
              <a:ext cx="240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6" name="Line 72"/>
            <p:cNvSpPr>
              <a:spLocks noChangeShapeType="1"/>
            </p:cNvSpPr>
            <p:nvPr/>
          </p:nvSpPr>
          <p:spPr bwMode="auto">
            <a:xfrm flipV="1">
              <a:off x="2976" y="576"/>
              <a:ext cx="192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7" name="Line 73"/>
            <p:cNvSpPr>
              <a:spLocks noChangeShapeType="1"/>
            </p:cNvSpPr>
            <p:nvPr/>
          </p:nvSpPr>
          <p:spPr bwMode="auto">
            <a:xfrm>
              <a:off x="3168" y="576"/>
              <a:ext cx="192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8" name="Line 74"/>
            <p:cNvSpPr>
              <a:spLocks noChangeShapeType="1"/>
            </p:cNvSpPr>
            <p:nvPr/>
          </p:nvSpPr>
          <p:spPr bwMode="auto">
            <a:xfrm>
              <a:off x="3360" y="672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9" name="Line 75"/>
            <p:cNvSpPr>
              <a:spLocks noChangeShapeType="1"/>
            </p:cNvSpPr>
            <p:nvPr/>
          </p:nvSpPr>
          <p:spPr bwMode="auto">
            <a:xfrm>
              <a:off x="3600" y="720"/>
              <a:ext cx="240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0" name="Line 76"/>
            <p:cNvSpPr>
              <a:spLocks noChangeShapeType="1"/>
            </p:cNvSpPr>
            <p:nvPr/>
          </p:nvSpPr>
          <p:spPr bwMode="auto">
            <a:xfrm>
              <a:off x="3840" y="816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1" name="Line 77"/>
            <p:cNvSpPr>
              <a:spLocks noChangeShapeType="1"/>
            </p:cNvSpPr>
            <p:nvPr/>
          </p:nvSpPr>
          <p:spPr bwMode="auto">
            <a:xfrm flipV="1">
              <a:off x="3984" y="912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2" name="Line 78"/>
            <p:cNvSpPr>
              <a:spLocks noChangeShapeType="1"/>
            </p:cNvSpPr>
            <p:nvPr/>
          </p:nvSpPr>
          <p:spPr bwMode="auto">
            <a:xfrm>
              <a:off x="4224" y="912"/>
              <a:ext cx="192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3" name="Line 79"/>
            <p:cNvSpPr>
              <a:spLocks noChangeShapeType="1"/>
            </p:cNvSpPr>
            <p:nvPr/>
          </p:nvSpPr>
          <p:spPr bwMode="auto">
            <a:xfrm>
              <a:off x="4416" y="1008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04" name="Line 80"/>
            <p:cNvSpPr>
              <a:spLocks noChangeShapeType="1"/>
            </p:cNvSpPr>
            <p:nvPr/>
          </p:nvSpPr>
          <p:spPr bwMode="auto">
            <a:xfrm>
              <a:off x="4656" y="1056"/>
              <a:ext cx="288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320675"/>
            <a:ext cx="7772400" cy="1143000"/>
          </a:xfrm>
        </p:spPr>
        <p:txBody>
          <a:bodyPr/>
          <a:lstStyle/>
          <a:p>
            <a:r>
              <a:rPr lang="en-US" sz="5400" b="1"/>
              <a:t>Patterns</a:t>
            </a: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1003300" y="1784350"/>
            <a:ext cx="15652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Mixtures</a:t>
            </a:r>
          </a:p>
        </p:txBody>
      </p:sp>
      <p:sp>
        <p:nvSpPr>
          <p:cNvPr id="27700" name="Text Box 52"/>
          <p:cNvSpPr txBox="1">
            <a:spLocks noChangeArrowheads="1"/>
          </p:cNvSpPr>
          <p:nvPr/>
        </p:nvSpPr>
        <p:spPr bwMode="auto">
          <a:xfrm>
            <a:off x="5808663" y="4165600"/>
            <a:ext cx="25352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/>
              <a:t>Shift in Process</a:t>
            </a:r>
          </a:p>
        </p:txBody>
      </p:sp>
      <p:grpSp>
        <p:nvGrpSpPr>
          <p:cNvPr id="27701" name="Group 53"/>
          <p:cNvGrpSpPr>
            <a:grpSpLocks/>
          </p:cNvGrpSpPr>
          <p:nvPr/>
        </p:nvGrpSpPr>
        <p:grpSpPr bwMode="auto">
          <a:xfrm>
            <a:off x="944563" y="2444750"/>
            <a:ext cx="4556125" cy="1593850"/>
            <a:chOff x="1056" y="1968"/>
            <a:chExt cx="2688" cy="768"/>
          </a:xfrm>
        </p:grpSpPr>
        <p:sp>
          <p:nvSpPr>
            <p:cNvPr id="27702" name="Line 54"/>
            <p:cNvSpPr>
              <a:spLocks noChangeShapeType="1"/>
            </p:cNvSpPr>
            <p:nvPr/>
          </p:nvSpPr>
          <p:spPr bwMode="auto">
            <a:xfrm>
              <a:off x="1056" y="2016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3" name="Line 55"/>
            <p:cNvSpPr>
              <a:spLocks noChangeShapeType="1"/>
            </p:cNvSpPr>
            <p:nvPr/>
          </p:nvSpPr>
          <p:spPr bwMode="auto">
            <a:xfrm>
              <a:off x="1056" y="2352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4" name="Line 56"/>
            <p:cNvSpPr>
              <a:spLocks noChangeShapeType="1"/>
            </p:cNvSpPr>
            <p:nvPr/>
          </p:nvSpPr>
          <p:spPr bwMode="auto">
            <a:xfrm>
              <a:off x="1056" y="2688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5" name="Line 57"/>
            <p:cNvSpPr>
              <a:spLocks noChangeShapeType="1"/>
            </p:cNvSpPr>
            <p:nvPr/>
          </p:nvSpPr>
          <p:spPr bwMode="auto">
            <a:xfrm>
              <a:off x="1104" y="2064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6" name="Line 58"/>
            <p:cNvSpPr>
              <a:spLocks noChangeShapeType="1"/>
            </p:cNvSpPr>
            <p:nvPr/>
          </p:nvSpPr>
          <p:spPr bwMode="auto">
            <a:xfrm>
              <a:off x="1248" y="2112"/>
              <a:ext cx="144" cy="48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7" name="Line 59"/>
            <p:cNvSpPr>
              <a:spLocks noChangeShapeType="1"/>
            </p:cNvSpPr>
            <p:nvPr/>
          </p:nvSpPr>
          <p:spPr bwMode="auto">
            <a:xfrm flipV="1">
              <a:off x="1392" y="2544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8" name="Line 60"/>
            <p:cNvSpPr>
              <a:spLocks noChangeShapeType="1"/>
            </p:cNvSpPr>
            <p:nvPr/>
          </p:nvSpPr>
          <p:spPr bwMode="auto">
            <a:xfrm>
              <a:off x="1536" y="2544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9" name="Line 61"/>
            <p:cNvSpPr>
              <a:spLocks noChangeShapeType="1"/>
            </p:cNvSpPr>
            <p:nvPr/>
          </p:nvSpPr>
          <p:spPr bwMode="auto">
            <a:xfrm flipV="1">
              <a:off x="1632" y="2112"/>
              <a:ext cx="144" cy="57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0" name="Line 62"/>
            <p:cNvSpPr>
              <a:spLocks noChangeShapeType="1"/>
            </p:cNvSpPr>
            <p:nvPr/>
          </p:nvSpPr>
          <p:spPr bwMode="auto">
            <a:xfrm flipV="1">
              <a:off x="1776" y="2064"/>
              <a:ext cx="96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1" name="Line 63"/>
            <p:cNvSpPr>
              <a:spLocks noChangeShapeType="1"/>
            </p:cNvSpPr>
            <p:nvPr/>
          </p:nvSpPr>
          <p:spPr bwMode="auto">
            <a:xfrm>
              <a:off x="1872" y="2064"/>
              <a:ext cx="144" cy="52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2" name="Line 64"/>
            <p:cNvSpPr>
              <a:spLocks noChangeShapeType="1"/>
            </p:cNvSpPr>
            <p:nvPr/>
          </p:nvSpPr>
          <p:spPr bwMode="auto">
            <a:xfrm>
              <a:off x="2016" y="2592"/>
              <a:ext cx="96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3" name="Line 65"/>
            <p:cNvSpPr>
              <a:spLocks noChangeShapeType="1"/>
            </p:cNvSpPr>
            <p:nvPr/>
          </p:nvSpPr>
          <p:spPr bwMode="auto">
            <a:xfrm flipV="1">
              <a:off x="2112" y="2592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4" name="Line 66"/>
            <p:cNvSpPr>
              <a:spLocks noChangeShapeType="1"/>
            </p:cNvSpPr>
            <p:nvPr/>
          </p:nvSpPr>
          <p:spPr bwMode="auto">
            <a:xfrm flipV="1">
              <a:off x="2256" y="2160"/>
              <a:ext cx="144" cy="43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5" name="Line 67"/>
            <p:cNvSpPr>
              <a:spLocks noChangeShapeType="1"/>
            </p:cNvSpPr>
            <p:nvPr/>
          </p:nvSpPr>
          <p:spPr bwMode="auto">
            <a:xfrm flipV="1">
              <a:off x="2400" y="1968"/>
              <a:ext cx="144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6" name="Line 68"/>
            <p:cNvSpPr>
              <a:spLocks noChangeShapeType="1"/>
            </p:cNvSpPr>
            <p:nvPr/>
          </p:nvSpPr>
          <p:spPr bwMode="auto">
            <a:xfrm>
              <a:off x="2544" y="1968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7" name="Line 69"/>
            <p:cNvSpPr>
              <a:spLocks noChangeShapeType="1"/>
            </p:cNvSpPr>
            <p:nvPr/>
          </p:nvSpPr>
          <p:spPr bwMode="auto">
            <a:xfrm>
              <a:off x="2688" y="2016"/>
              <a:ext cx="96" cy="57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8" name="Line 70"/>
            <p:cNvSpPr>
              <a:spLocks noChangeShapeType="1"/>
            </p:cNvSpPr>
            <p:nvPr/>
          </p:nvSpPr>
          <p:spPr bwMode="auto">
            <a:xfrm>
              <a:off x="2784" y="2592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9" name="Line 71"/>
            <p:cNvSpPr>
              <a:spLocks noChangeShapeType="1"/>
            </p:cNvSpPr>
            <p:nvPr/>
          </p:nvSpPr>
          <p:spPr bwMode="auto">
            <a:xfrm flipV="1">
              <a:off x="2880" y="2112"/>
              <a:ext cx="144" cy="62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0" name="Line 72"/>
            <p:cNvSpPr>
              <a:spLocks noChangeShapeType="1"/>
            </p:cNvSpPr>
            <p:nvPr/>
          </p:nvSpPr>
          <p:spPr bwMode="auto">
            <a:xfrm>
              <a:off x="3024" y="2112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1" name="Line 73"/>
            <p:cNvSpPr>
              <a:spLocks noChangeShapeType="1"/>
            </p:cNvSpPr>
            <p:nvPr/>
          </p:nvSpPr>
          <p:spPr bwMode="auto">
            <a:xfrm>
              <a:off x="3168" y="2160"/>
              <a:ext cx="192" cy="48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2" name="Line 74"/>
            <p:cNvSpPr>
              <a:spLocks noChangeShapeType="1"/>
            </p:cNvSpPr>
            <p:nvPr/>
          </p:nvSpPr>
          <p:spPr bwMode="auto">
            <a:xfrm flipV="1">
              <a:off x="3360" y="2064"/>
              <a:ext cx="144" cy="57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23" name="Group 75"/>
          <p:cNvGrpSpPr>
            <a:grpSpLocks/>
          </p:cNvGrpSpPr>
          <p:nvPr/>
        </p:nvGrpSpPr>
        <p:grpSpPr bwMode="auto">
          <a:xfrm>
            <a:off x="4000500" y="4927600"/>
            <a:ext cx="4473575" cy="1244600"/>
            <a:chOff x="1104" y="720"/>
            <a:chExt cx="2688" cy="576"/>
          </a:xfrm>
        </p:grpSpPr>
        <p:sp>
          <p:nvSpPr>
            <p:cNvPr id="27724" name="Line 76"/>
            <p:cNvSpPr>
              <a:spLocks noChangeShapeType="1"/>
            </p:cNvSpPr>
            <p:nvPr/>
          </p:nvSpPr>
          <p:spPr bwMode="auto">
            <a:xfrm>
              <a:off x="1104" y="720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5" name="Line 77"/>
            <p:cNvSpPr>
              <a:spLocks noChangeShapeType="1"/>
            </p:cNvSpPr>
            <p:nvPr/>
          </p:nvSpPr>
          <p:spPr bwMode="auto">
            <a:xfrm>
              <a:off x="1104" y="1008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6" name="Line 78"/>
            <p:cNvSpPr>
              <a:spLocks noChangeShapeType="1"/>
            </p:cNvSpPr>
            <p:nvPr/>
          </p:nvSpPr>
          <p:spPr bwMode="auto">
            <a:xfrm>
              <a:off x="1104" y="1296"/>
              <a:ext cx="2688" cy="0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7" name="Line 79"/>
            <p:cNvSpPr>
              <a:spLocks noChangeShapeType="1"/>
            </p:cNvSpPr>
            <p:nvPr/>
          </p:nvSpPr>
          <p:spPr bwMode="auto">
            <a:xfrm flipV="1">
              <a:off x="1152" y="960"/>
              <a:ext cx="96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8" name="Line 80"/>
            <p:cNvSpPr>
              <a:spLocks noChangeShapeType="1"/>
            </p:cNvSpPr>
            <p:nvPr/>
          </p:nvSpPr>
          <p:spPr bwMode="auto">
            <a:xfrm flipV="1">
              <a:off x="1248" y="912"/>
              <a:ext cx="96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9" name="Line 81"/>
            <p:cNvSpPr>
              <a:spLocks noChangeShapeType="1"/>
            </p:cNvSpPr>
            <p:nvPr/>
          </p:nvSpPr>
          <p:spPr bwMode="auto">
            <a:xfrm>
              <a:off x="1344" y="912"/>
              <a:ext cx="144" cy="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0" name="Line 82"/>
            <p:cNvSpPr>
              <a:spLocks noChangeShapeType="1"/>
            </p:cNvSpPr>
            <p:nvPr/>
          </p:nvSpPr>
          <p:spPr bwMode="auto">
            <a:xfrm>
              <a:off x="1488" y="912"/>
              <a:ext cx="48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1" name="Line 83"/>
            <p:cNvSpPr>
              <a:spLocks noChangeShapeType="1"/>
            </p:cNvSpPr>
            <p:nvPr/>
          </p:nvSpPr>
          <p:spPr bwMode="auto">
            <a:xfrm>
              <a:off x="1536" y="1056"/>
              <a:ext cx="144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2" name="Line 84"/>
            <p:cNvSpPr>
              <a:spLocks noChangeShapeType="1"/>
            </p:cNvSpPr>
            <p:nvPr/>
          </p:nvSpPr>
          <p:spPr bwMode="auto">
            <a:xfrm flipV="1">
              <a:off x="1680" y="1008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3" name="Line 85"/>
            <p:cNvSpPr>
              <a:spLocks noChangeShapeType="1"/>
            </p:cNvSpPr>
            <p:nvPr/>
          </p:nvSpPr>
          <p:spPr bwMode="auto">
            <a:xfrm>
              <a:off x="1824" y="1008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4" name="Line 86"/>
            <p:cNvSpPr>
              <a:spLocks noChangeShapeType="1"/>
            </p:cNvSpPr>
            <p:nvPr/>
          </p:nvSpPr>
          <p:spPr bwMode="auto">
            <a:xfrm>
              <a:off x="2016" y="1056"/>
              <a:ext cx="96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5" name="Line 87"/>
            <p:cNvSpPr>
              <a:spLocks noChangeShapeType="1"/>
            </p:cNvSpPr>
            <p:nvPr/>
          </p:nvSpPr>
          <p:spPr bwMode="auto">
            <a:xfrm flipV="1">
              <a:off x="2112" y="1152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6" name="Line 88"/>
            <p:cNvSpPr>
              <a:spLocks noChangeShapeType="1"/>
            </p:cNvSpPr>
            <p:nvPr/>
          </p:nvSpPr>
          <p:spPr bwMode="auto">
            <a:xfrm flipV="1">
              <a:off x="2304" y="1056"/>
              <a:ext cx="144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7" name="Line 89"/>
            <p:cNvSpPr>
              <a:spLocks noChangeShapeType="1"/>
            </p:cNvSpPr>
            <p:nvPr/>
          </p:nvSpPr>
          <p:spPr bwMode="auto">
            <a:xfrm>
              <a:off x="2448" y="1056"/>
              <a:ext cx="96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8" name="Line 90"/>
            <p:cNvSpPr>
              <a:spLocks noChangeShapeType="1"/>
            </p:cNvSpPr>
            <p:nvPr/>
          </p:nvSpPr>
          <p:spPr bwMode="auto">
            <a:xfrm flipV="1">
              <a:off x="2544" y="1152"/>
              <a:ext cx="192" cy="96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9" name="Line 91"/>
            <p:cNvSpPr>
              <a:spLocks noChangeShapeType="1"/>
            </p:cNvSpPr>
            <p:nvPr/>
          </p:nvSpPr>
          <p:spPr bwMode="auto">
            <a:xfrm>
              <a:off x="2736" y="1152"/>
              <a:ext cx="192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0" name="Line 92"/>
            <p:cNvSpPr>
              <a:spLocks noChangeShapeType="1"/>
            </p:cNvSpPr>
            <p:nvPr/>
          </p:nvSpPr>
          <p:spPr bwMode="auto">
            <a:xfrm flipV="1">
              <a:off x="2928" y="1056"/>
              <a:ext cx="192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1" name="Line 93"/>
            <p:cNvSpPr>
              <a:spLocks noChangeShapeType="1"/>
            </p:cNvSpPr>
            <p:nvPr/>
          </p:nvSpPr>
          <p:spPr bwMode="auto">
            <a:xfrm>
              <a:off x="3120" y="1056"/>
              <a:ext cx="144" cy="19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2" name="Line 94"/>
            <p:cNvSpPr>
              <a:spLocks noChangeShapeType="1"/>
            </p:cNvSpPr>
            <p:nvPr/>
          </p:nvSpPr>
          <p:spPr bwMode="auto">
            <a:xfrm flipV="1">
              <a:off x="3264" y="1200"/>
              <a:ext cx="240" cy="48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3" name="Line 95"/>
            <p:cNvSpPr>
              <a:spLocks noChangeShapeType="1"/>
            </p:cNvSpPr>
            <p:nvPr/>
          </p:nvSpPr>
          <p:spPr bwMode="auto">
            <a:xfrm flipV="1">
              <a:off x="3504" y="1056"/>
              <a:ext cx="144" cy="144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Control Charts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87863"/>
          </a:xfrm>
        </p:spPr>
        <p:txBody>
          <a:bodyPr/>
          <a:lstStyle/>
          <a:p>
            <a:r>
              <a:rPr lang="en-US" sz="3600"/>
              <a:t>Used to reduce variability</a:t>
            </a:r>
          </a:p>
          <a:p>
            <a:r>
              <a:rPr lang="en-US" sz="3600"/>
              <a:t>Used to determine process capability</a:t>
            </a:r>
          </a:p>
          <a:p>
            <a:r>
              <a:rPr lang="en-US" sz="3600"/>
              <a:t>Prevents system tampering</a:t>
            </a:r>
          </a:p>
          <a:p>
            <a:r>
              <a:rPr lang="en-US" sz="3600"/>
              <a:t>Provides diagnostic information</a:t>
            </a:r>
          </a:p>
          <a:p>
            <a:r>
              <a:rPr lang="en-US" sz="3600"/>
              <a:t>Tells what the process is doing NOW and has done in the past</a:t>
            </a:r>
          </a:p>
          <a:p>
            <a:r>
              <a:rPr lang="en-US" sz="3600"/>
              <a:t>Used to predict the future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Control Charts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Technicians use control charts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hourly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, everyday to keep track of what the process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is doing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.</a:t>
            </a:r>
          </a:p>
          <a:p>
            <a:r>
              <a:rPr lang="en-US" sz="3600"/>
              <a:t>Engineers used control charts periodically to see what the process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has done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, the estimate what the process is </a:t>
            </a:r>
            <a:r>
              <a:rPr lang="ja-JP" altLang="en-US" sz="3600">
                <a:latin typeface="Arial"/>
              </a:rPr>
              <a:t>“</a:t>
            </a:r>
            <a:r>
              <a:rPr lang="en-US" sz="3600"/>
              <a:t>capable</a:t>
            </a:r>
            <a:r>
              <a:rPr lang="ja-JP" altLang="en-US" sz="3600">
                <a:latin typeface="Arial"/>
              </a:rPr>
              <a:t>”</a:t>
            </a:r>
            <a:r>
              <a:rPr lang="en-US" sz="3600"/>
              <a:t> of doing.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Control Charts</a:t>
            </a:r>
          </a:p>
        </p:txBody>
      </p:sp>
      <p:grpSp>
        <p:nvGrpSpPr>
          <p:cNvPr id="6159" name="Group 15"/>
          <p:cNvGrpSpPr>
            <a:grpSpLocks/>
          </p:cNvGrpSpPr>
          <p:nvPr/>
        </p:nvGrpSpPr>
        <p:grpSpPr bwMode="auto">
          <a:xfrm>
            <a:off x="762000" y="2514600"/>
            <a:ext cx="5943600" cy="3429000"/>
            <a:chOff x="1152" y="1632"/>
            <a:chExt cx="3744" cy="2160"/>
          </a:xfrm>
        </p:grpSpPr>
        <p:sp>
          <p:nvSpPr>
            <p:cNvPr id="6149" name="Rectangle 5" descr="20%"/>
            <p:cNvSpPr>
              <a:spLocks noChangeArrowheads="1"/>
            </p:cNvSpPr>
            <p:nvPr/>
          </p:nvSpPr>
          <p:spPr bwMode="auto">
            <a:xfrm>
              <a:off x="1152" y="2683"/>
              <a:ext cx="3744" cy="525"/>
            </a:xfrm>
            <a:prstGeom prst="rect">
              <a:avLst/>
            </a:prstGeom>
            <a:pattFill prst="pct20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" name="Rectangle 6" descr="20%"/>
            <p:cNvSpPr>
              <a:spLocks noChangeArrowheads="1"/>
            </p:cNvSpPr>
            <p:nvPr/>
          </p:nvSpPr>
          <p:spPr bwMode="auto">
            <a:xfrm>
              <a:off x="1152" y="2157"/>
              <a:ext cx="3744" cy="526"/>
            </a:xfrm>
            <a:prstGeom prst="rect">
              <a:avLst/>
            </a:prstGeom>
            <a:pattFill prst="pct20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" name="Rectangle 7" descr="Wide downward diagonal"/>
            <p:cNvSpPr>
              <a:spLocks noChangeArrowheads="1"/>
            </p:cNvSpPr>
            <p:nvPr/>
          </p:nvSpPr>
          <p:spPr bwMode="auto">
            <a:xfrm>
              <a:off x="1152" y="3208"/>
              <a:ext cx="3744" cy="467"/>
            </a:xfrm>
            <a:prstGeom prst="rect">
              <a:avLst/>
            </a:prstGeom>
            <a:pattFill prst="wdDnDiag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2" name="Rectangle 8" descr="Wide downward diagonal"/>
            <p:cNvSpPr>
              <a:spLocks noChangeArrowheads="1"/>
            </p:cNvSpPr>
            <p:nvPr/>
          </p:nvSpPr>
          <p:spPr bwMode="auto">
            <a:xfrm>
              <a:off x="1152" y="1749"/>
              <a:ext cx="3744" cy="467"/>
            </a:xfrm>
            <a:prstGeom prst="rect">
              <a:avLst/>
            </a:prstGeom>
            <a:pattFill prst="wdDnDiag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1152" y="1632"/>
              <a:ext cx="0" cy="216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1152" y="2683"/>
              <a:ext cx="3686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1152" y="1749"/>
              <a:ext cx="362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>
              <a:off x="1152" y="3675"/>
              <a:ext cx="3627" cy="0"/>
            </a:xfrm>
            <a:prstGeom prst="line">
              <a:avLst/>
            </a:prstGeom>
            <a:noFill/>
            <a:ln w="5715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>
              <a:off x="1152" y="3208"/>
              <a:ext cx="3627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 flipV="1">
              <a:off x="1152" y="2208"/>
              <a:ext cx="3744" cy="8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6765925" y="247808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765925" y="3163888"/>
            <a:ext cx="877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UWL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6765925" y="3925888"/>
            <a:ext cx="14366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777038" y="4722813"/>
            <a:ext cx="8429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LWL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765925" y="55260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20675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163" y="1554163"/>
            <a:ext cx="8153400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1:  </a:t>
            </a:r>
          </a:p>
          <a:p>
            <a:pPr>
              <a:buFont typeface="Monotype Sorts" charset="0"/>
              <a:buNone/>
            </a:pPr>
            <a:r>
              <a:rPr lang="en-US"/>
              <a:t>One point outside the UCL or LCL.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133600" y="47244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133600" y="40386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133600" y="5410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2133600" y="3505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2133600" y="3352800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133600" y="4724400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133600" y="37338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2133600" y="57150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7375525" y="354488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391400" y="5486400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299325" y="4459288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8210" name="Oval 18"/>
          <p:cNvSpPr>
            <a:spLocks noChangeArrowheads="1"/>
          </p:cNvSpPr>
          <p:nvPr/>
        </p:nvSpPr>
        <p:spPr bwMode="auto">
          <a:xfrm>
            <a:off x="2209800" y="49530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2743200" y="4495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Oval 20"/>
          <p:cNvSpPr>
            <a:spLocks noChangeArrowheads="1"/>
          </p:cNvSpPr>
          <p:nvPr/>
        </p:nvSpPr>
        <p:spPr bwMode="auto">
          <a:xfrm>
            <a:off x="3200400" y="4876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3581400" y="57912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Oval 22"/>
          <p:cNvSpPr>
            <a:spLocks noChangeArrowheads="1"/>
          </p:cNvSpPr>
          <p:nvPr/>
        </p:nvSpPr>
        <p:spPr bwMode="auto">
          <a:xfrm>
            <a:off x="4038600" y="5257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5" name="Oval 23"/>
          <p:cNvSpPr>
            <a:spLocks noChangeArrowheads="1"/>
          </p:cNvSpPr>
          <p:nvPr/>
        </p:nvSpPr>
        <p:spPr bwMode="auto">
          <a:xfrm>
            <a:off x="4648200" y="43434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6" name="Oval 24"/>
          <p:cNvSpPr>
            <a:spLocks noChangeArrowheads="1"/>
          </p:cNvSpPr>
          <p:nvPr/>
        </p:nvSpPr>
        <p:spPr bwMode="auto">
          <a:xfrm>
            <a:off x="5181600" y="46482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7" name="Oval 25"/>
          <p:cNvSpPr>
            <a:spLocks noChangeArrowheads="1"/>
          </p:cNvSpPr>
          <p:nvPr/>
        </p:nvSpPr>
        <p:spPr bwMode="auto">
          <a:xfrm>
            <a:off x="5791200" y="3505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8" name="Oval 26"/>
          <p:cNvSpPr>
            <a:spLocks noChangeArrowheads="1"/>
          </p:cNvSpPr>
          <p:nvPr/>
        </p:nvSpPr>
        <p:spPr bwMode="auto">
          <a:xfrm>
            <a:off x="6248400" y="43434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2286000" y="4572000"/>
            <a:ext cx="5334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2819400" y="4572000"/>
            <a:ext cx="45720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3276600" y="4953000"/>
            <a:ext cx="381000" cy="914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 flipV="1">
            <a:off x="3657600" y="5334000"/>
            <a:ext cx="457200" cy="533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 flipV="1">
            <a:off x="4114800" y="4419600"/>
            <a:ext cx="609600" cy="990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4724400" y="4419600"/>
            <a:ext cx="53340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 flipV="1">
            <a:off x="5257800" y="3581400"/>
            <a:ext cx="609600" cy="1143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5867400" y="3581400"/>
            <a:ext cx="457200" cy="838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1546225"/>
            <a:ext cx="8153400" cy="1687513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2:  </a:t>
            </a:r>
          </a:p>
          <a:p>
            <a:pPr>
              <a:buFont typeface="Monotype Sorts" charset="0"/>
              <a:buNone/>
            </a:pPr>
            <a:r>
              <a:rPr lang="en-US"/>
              <a:t>2 of 3 consecutive points between 2 and 3 Sx from the target.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28800" y="51054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828800" y="44196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828800" y="5791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828800" y="3886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1828800" y="3733800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828800" y="5105400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1828800" y="40386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1828800" y="60960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7070725" y="3802063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7086600" y="5929313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994525" y="4840288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9231" name="Oval 15"/>
          <p:cNvSpPr>
            <a:spLocks noChangeArrowheads="1"/>
          </p:cNvSpPr>
          <p:nvPr/>
        </p:nvSpPr>
        <p:spPr bwMode="auto">
          <a:xfrm>
            <a:off x="1905000" y="53340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2" name="Oval 16"/>
          <p:cNvSpPr>
            <a:spLocks noChangeArrowheads="1"/>
          </p:cNvSpPr>
          <p:nvPr/>
        </p:nvSpPr>
        <p:spPr bwMode="auto">
          <a:xfrm>
            <a:off x="2438400" y="4876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2895600" y="5257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3276600" y="58610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5" name="Oval 19"/>
          <p:cNvSpPr>
            <a:spLocks noChangeArrowheads="1"/>
          </p:cNvSpPr>
          <p:nvPr/>
        </p:nvSpPr>
        <p:spPr bwMode="auto">
          <a:xfrm>
            <a:off x="3733800" y="5638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Oval 21"/>
          <p:cNvSpPr>
            <a:spLocks noChangeArrowheads="1"/>
          </p:cNvSpPr>
          <p:nvPr/>
        </p:nvSpPr>
        <p:spPr bwMode="auto">
          <a:xfrm>
            <a:off x="4876800" y="50292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8" name="Oval 22"/>
          <p:cNvSpPr>
            <a:spLocks noChangeArrowheads="1"/>
          </p:cNvSpPr>
          <p:nvPr/>
        </p:nvSpPr>
        <p:spPr bwMode="auto">
          <a:xfrm>
            <a:off x="5486400" y="3886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39" name="Oval 23"/>
          <p:cNvSpPr>
            <a:spLocks noChangeArrowheads="1"/>
          </p:cNvSpPr>
          <p:nvPr/>
        </p:nvSpPr>
        <p:spPr bwMode="auto">
          <a:xfrm>
            <a:off x="5943600" y="47244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 flipV="1">
            <a:off x="1981200" y="4953000"/>
            <a:ext cx="5334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>
            <a:off x="2514600" y="4953000"/>
            <a:ext cx="45720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 flipV="1">
            <a:off x="4953000" y="3962400"/>
            <a:ext cx="609600" cy="1143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5562600" y="3962400"/>
            <a:ext cx="457200" cy="838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1828800" y="4364038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1828800" y="47244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1870075" y="54610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1849438" y="574992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7050088" y="4132263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7070725" y="5167313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9254" name="Oval 38"/>
          <p:cNvSpPr>
            <a:spLocks noChangeArrowheads="1"/>
          </p:cNvSpPr>
          <p:nvPr/>
        </p:nvSpPr>
        <p:spPr bwMode="auto">
          <a:xfrm>
            <a:off x="4257675" y="58483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2981325" y="5322888"/>
            <a:ext cx="373063" cy="6000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 flipV="1">
            <a:off x="3375025" y="5694363"/>
            <a:ext cx="434975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3830638" y="5694363"/>
            <a:ext cx="496887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58" name="Line 42"/>
          <p:cNvSpPr>
            <a:spLocks noChangeShapeType="1"/>
          </p:cNvSpPr>
          <p:nvPr/>
        </p:nvSpPr>
        <p:spPr bwMode="auto">
          <a:xfrm flipV="1">
            <a:off x="4327525" y="5073650"/>
            <a:ext cx="620713" cy="8493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65163" y="361950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8500" y="1649413"/>
            <a:ext cx="8153400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3:  </a:t>
            </a:r>
          </a:p>
          <a:p>
            <a:pPr>
              <a:buFont typeface="Monotype Sorts" charset="0"/>
              <a:buNone/>
            </a:pPr>
            <a:r>
              <a:rPr lang="en-US"/>
              <a:t>4 of 5 consecutive points beyond +/- 1Sx from the target.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828800" y="51054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828800" y="4419600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828800" y="5791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828800" y="3886200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828800" y="3733800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1828800" y="5105400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1828800" y="40386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1828800" y="60960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7070725" y="3802063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086600" y="5929313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994525" y="4840288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15375" name="Oval 15"/>
          <p:cNvSpPr>
            <a:spLocks noChangeArrowheads="1"/>
          </p:cNvSpPr>
          <p:nvPr/>
        </p:nvSpPr>
        <p:spPr bwMode="auto">
          <a:xfrm>
            <a:off x="1905000" y="53340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Oval 16"/>
          <p:cNvSpPr>
            <a:spLocks noChangeArrowheads="1"/>
          </p:cNvSpPr>
          <p:nvPr/>
        </p:nvSpPr>
        <p:spPr bwMode="auto">
          <a:xfrm>
            <a:off x="2438400" y="4876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Oval 17"/>
          <p:cNvSpPr>
            <a:spLocks noChangeArrowheads="1"/>
          </p:cNvSpPr>
          <p:nvPr/>
        </p:nvSpPr>
        <p:spPr bwMode="auto">
          <a:xfrm>
            <a:off x="2895600" y="5257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Oval 18"/>
          <p:cNvSpPr>
            <a:spLocks noChangeArrowheads="1"/>
          </p:cNvSpPr>
          <p:nvPr/>
        </p:nvSpPr>
        <p:spPr bwMode="auto">
          <a:xfrm>
            <a:off x="3276600" y="58610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Oval 19"/>
          <p:cNvSpPr>
            <a:spLocks noChangeArrowheads="1"/>
          </p:cNvSpPr>
          <p:nvPr/>
        </p:nvSpPr>
        <p:spPr bwMode="auto">
          <a:xfrm>
            <a:off x="3733800" y="56388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Oval 20"/>
          <p:cNvSpPr>
            <a:spLocks noChangeArrowheads="1"/>
          </p:cNvSpPr>
          <p:nvPr/>
        </p:nvSpPr>
        <p:spPr bwMode="auto">
          <a:xfrm>
            <a:off x="4876800" y="5029200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Oval 21"/>
          <p:cNvSpPr>
            <a:spLocks noChangeArrowheads="1"/>
          </p:cNvSpPr>
          <p:nvPr/>
        </p:nvSpPr>
        <p:spPr bwMode="auto">
          <a:xfrm>
            <a:off x="5156200" y="5541963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auto">
          <a:xfrm flipV="1">
            <a:off x="1981200" y="4953000"/>
            <a:ext cx="5334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auto">
          <a:xfrm>
            <a:off x="2514600" y="4953000"/>
            <a:ext cx="457200" cy="3810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Line 27"/>
          <p:cNvSpPr>
            <a:spLocks noChangeShapeType="1"/>
          </p:cNvSpPr>
          <p:nvPr/>
        </p:nvSpPr>
        <p:spPr bwMode="auto">
          <a:xfrm>
            <a:off x="1828800" y="4364038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>
            <a:off x="1828800" y="47244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>
            <a:off x="1870075" y="54610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>
            <a:off x="1849438" y="574992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7050088" y="4132263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7070725" y="5167313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15393" name="Oval 33"/>
          <p:cNvSpPr>
            <a:spLocks noChangeArrowheads="1"/>
          </p:cNvSpPr>
          <p:nvPr/>
        </p:nvSpPr>
        <p:spPr bwMode="auto">
          <a:xfrm>
            <a:off x="4402138" y="55372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2981325" y="5322888"/>
            <a:ext cx="373063" cy="6000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 flipV="1">
            <a:off x="3375025" y="5694363"/>
            <a:ext cx="434975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 flipV="1">
            <a:off x="3830638" y="5611813"/>
            <a:ext cx="661987" cy="82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98" name="Oval 38"/>
          <p:cNvSpPr>
            <a:spLocks noChangeArrowheads="1"/>
          </p:cNvSpPr>
          <p:nvPr/>
        </p:nvSpPr>
        <p:spPr bwMode="auto">
          <a:xfrm>
            <a:off x="3706813" y="562768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 flipV="1">
            <a:off x="4492625" y="5114925"/>
            <a:ext cx="455613" cy="4968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>
            <a:off x="4948238" y="5094288"/>
            <a:ext cx="268287" cy="5381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4:  </a:t>
            </a:r>
          </a:p>
          <a:p>
            <a:pPr>
              <a:buFont typeface="Monotype Sorts" charset="0"/>
              <a:buNone/>
            </a:pPr>
            <a:r>
              <a:rPr lang="en-US"/>
              <a:t>8 consecutive points on one side of target.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828800" y="47529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828800" y="40671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828800" y="5438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828800" y="3533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828800" y="3381375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1828800" y="4752975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1828800" y="36861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1828800" y="5743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070725" y="344963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7086600" y="55768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6994525" y="44878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16402" name="Oval 18"/>
          <p:cNvSpPr>
            <a:spLocks noChangeArrowheads="1"/>
          </p:cNvSpPr>
          <p:nvPr/>
        </p:nvSpPr>
        <p:spPr bwMode="auto">
          <a:xfrm>
            <a:off x="3276600" y="55086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Oval 19"/>
          <p:cNvSpPr>
            <a:spLocks noChangeArrowheads="1"/>
          </p:cNvSpPr>
          <p:nvPr/>
        </p:nvSpPr>
        <p:spPr bwMode="auto">
          <a:xfrm>
            <a:off x="3733800" y="5286375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4906963" y="4879975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1828800" y="4011613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1828800" y="43719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1870075" y="5108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1849438" y="53975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7050088" y="377983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7070725" y="481488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16415" name="Oval 31"/>
          <p:cNvSpPr>
            <a:spLocks noChangeArrowheads="1"/>
          </p:cNvSpPr>
          <p:nvPr/>
        </p:nvSpPr>
        <p:spPr bwMode="auto">
          <a:xfrm>
            <a:off x="4402138" y="518477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7" name="Line 33"/>
          <p:cNvSpPr>
            <a:spLocks noChangeShapeType="1"/>
          </p:cNvSpPr>
          <p:nvPr/>
        </p:nvSpPr>
        <p:spPr bwMode="auto">
          <a:xfrm flipV="1">
            <a:off x="3375025" y="5341938"/>
            <a:ext cx="434975" cy="228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8" name="Line 34"/>
          <p:cNvSpPr>
            <a:spLocks noChangeShapeType="1"/>
          </p:cNvSpPr>
          <p:nvPr/>
        </p:nvSpPr>
        <p:spPr bwMode="auto">
          <a:xfrm flipV="1">
            <a:off x="3830638" y="5259388"/>
            <a:ext cx="661987" cy="82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19" name="Oval 35"/>
          <p:cNvSpPr>
            <a:spLocks noChangeArrowheads="1"/>
          </p:cNvSpPr>
          <p:nvPr/>
        </p:nvSpPr>
        <p:spPr bwMode="auto">
          <a:xfrm>
            <a:off x="3706813" y="52752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3" name="Oval 39"/>
          <p:cNvSpPr>
            <a:spLocks noChangeArrowheads="1"/>
          </p:cNvSpPr>
          <p:nvPr/>
        </p:nvSpPr>
        <p:spPr bwMode="auto">
          <a:xfrm>
            <a:off x="2870200" y="52260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4" name="Oval 40"/>
          <p:cNvSpPr>
            <a:spLocks noChangeArrowheads="1"/>
          </p:cNvSpPr>
          <p:nvPr/>
        </p:nvSpPr>
        <p:spPr bwMode="auto">
          <a:xfrm>
            <a:off x="2517775" y="48736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5" name="Oval 41"/>
          <p:cNvSpPr>
            <a:spLocks noChangeArrowheads="1"/>
          </p:cNvSpPr>
          <p:nvPr/>
        </p:nvSpPr>
        <p:spPr bwMode="auto">
          <a:xfrm>
            <a:off x="2144713" y="504031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6" name="Oval 42"/>
          <p:cNvSpPr>
            <a:spLocks noChangeArrowheads="1"/>
          </p:cNvSpPr>
          <p:nvPr/>
        </p:nvSpPr>
        <p:spPr bwMode="auto">
          <a:xfrm>
            <a:off x="5478463" y="49990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 flipV="1">
            <a:off x="2214563" y="4949825"/>
            <a:ext cx="393700" cy="1444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>
            <a:off x="2608263" y="4970463"/>
            <a:ext cx="352425" cy="3524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29" name="Line 45"/>
          <p:cNvSpPr>
            <a:spLocks noChangeShapeType="1"/>
          </p:cNvSpPr>
          <p:nvPr/>
        </p:nvSpPr>
        <p:spPr bwMode="auto">
          <a:xfrm>
            <a:off x="2960688" y="5300663"/>
            <a:ext cx="393700" cy="2698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 flipV="1">
            <a:off x="4471988" y="4949825"/>
            <a:ext cx="517525" cy="3095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>
            <a:off x="4989513" y="4949825"/>
            <a:ext cx="558800" cy="1238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0038"/>
            <a:ext cx="7772400" cy="1143000"/>
          </a:xfrm>
        </p:spPr>
        <p:txBody>
          <a:bodyPr/>
          <a:lstStyle/>
          <a:p>
            <a:r>
              <a:rPr lang="en-US" sz="5400" b="1"/>
              <a:t>Western Electric Rules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690688"/>
            <a:ext cx="7707312" cy="1066800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n-US"/>
              <a:t>Rule 5:  </a:t>
            </a:r>
          </a:p>
          <a:p>
            <a:pPr>
              <a:buFont typeface="Monotype Sorts" charset="0"/>
              <a:buNone/>
            </a:pPr>
            <a:r>
              <a:rPr lang="en-US"/>
              <a:t>Approx. 14+ points high/low/high/low without interruption.</a:t>
            </a:r>
          </a:p>
          <a:p>
            <a:pPr>
              <a:buFont typeface="Monotype Sorts" charset="0"/>
              <a:buNone/>
            </a:pPr>
            <a:endParaRPr lang="en-US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828800" y="47529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828800" y="4067175"/>
            <a:ext cx="5181600" cy="685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828800" y="5438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828800" y="3533775"/>
            <a:ext cx="51816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1828800" y="3381375"/>
            <a:ext cx="0" cy="281940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1828800" y="4752975"/>
            <a:ext cx="51006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1828800" y="36861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>
            <a:off x="1828800" y="5743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7070725" y="3449638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UCL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7086600" y="5576888"/>
            <a:ext cx="776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LCL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6994525" y="4487863"/>
            <a:ext cx="1116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Target</a:t>
            </a:r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auto">
          <a:xfrm>
            <a:off x="3297238" y="453548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auto">
          <a:xfrm>
            <a:off x="3733800" y="5286375"/>
            <a:ext cx="152400" cy="1524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Oval 17"/>
          <p:cNvSpPr>
            <a:spLocks noChangeArrowheads="1"/>
          </p:cNvSpPr>
          <p:nvPr/>
        </p:nvSpPr>
        <p:spPr bwMode="auto">
          <a:xfrm>
            <a:off x="4659313" y="49625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Line 18"/>
          <p:cNvSpPr>
            <a:spLocks noChangeShapeType="1"/>
          </p:cNvSpPr>
          <p:nvPr/>
        </p:nvSpPr>
        <p:spPr bwMode="auto">
          <a:xfrm>
            <a:off x="1828800" y="4011613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Line 19"/>
          <p:cNvSpPr>
            <a:spLocks noChangeShapeType="1"/>
          </p:cNvSpPr>
          <p:nvPr/>
        </p:nvSpPr>
        <p:spPr bwMode="auto">
          <a:xfrm>
            <a:off x="1828800" y="43719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1870075" y="5108575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1849438" y="5397500"/>
            <a:ext cx="5019675" cy="0"/>
          </a:xfrm>
          <a:prstGeom prst="line">
            <a:avLst/>
          </a:prstGeom>
          <a:noFill/>
          <a:ln w="57150">
            <a:solidFill>
              <a:srgbClr val="CC33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7050088" y="377983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 Sx</a:t>
            </a:r>
          </a:p>
          <a:p>
            <a:r>
              <a:rPr lang="en-US">
                <a:latin typeface="Arial" charset="0"/>
              </a:rPr>
              <a:t>1 Sx</a:t>
            </a: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7070725" y="4814888"/>
            <a:ext cx="7937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 Sx</a:t>
            </a:r>
          </a:p>
          <a:p>
            <a:r>
              <a:rPr lang="en-US">
                <a:latin typeface="Arial" charset="0"/>
              </a:rPr>
              <a:t>2 Sx</a:t>
            </a:r>
          </a:p>
        </p:txBody>
      </p:sp>
      <p:sp>
        <p:nvSpPr>
          <p:cNvPr id="19480" name="Oval 24"/>
          <p:cNvSpPr>
            <a:spLocks noChangeArrowheads="1"/>
          </p:cNvSpPr>
          <p:nvPr/>
        </p:nvSpPr>
        <p:spPr bwMode="auto">
          <a:xfrm>
            <a:off x="4195763" y="41910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3" name="Oval 27"/>
          <p:cNvSpPr>
            <a:spLocks noChangeArrowheads="1"/>
          </p:cNvSpPr>
          <p:nvPr/>
        </p:nvSpPr>
        <p:spPr bwMode="auto">
          <a:xfrm>
            <a:off x="3706813" y="527526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4" name="Oval 28"/>
          <p:cNvSpPr>
            <a:spLocks noChangeArrowheads="1"/>
          </p:cNvSpPr>
          <p:nvPr/>
        </p:nvSpPr>
        <p:spPr bwMode="auto">
          <a:xfrm>
            <a:off x="2870200" y="522605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5" name="Oval 29"/>
          <p:cNvSpPr>
            <a:spLocks noChangeArrowheads="1"/>
          </p:cNvSpPr>
          <p:nvPr/>
        </p:nvSpPr>
        <p:spPr bwMode="auto">
          <a:xfrm>
            <a:off x="2538413" y="4521200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6" name="Oval 30"/>
          <p:cNvSpPr>
            <a:spLocks noChangeArrowheads="1"/>
          </p:cNvSpPr>
          <p:nvPr/>
        </p:nvSpPr>
        <p:spPr bwMode="auto">
          <a:xfrm>
            <a:off x="2144713" y="5040313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87" name="Oval 31"/>
          <p:cNvSpPr>
            <a:spLocks noChangeArrowheads="1"/>
          </p:cNvSpPr>
          <p:nvPr/>
        </p:nvSpPr>
        <p:spPr bwMode="auto">
          <a:xfrm>
            <a:off x="5064125" y="38179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3" name="Oval 37"/>
          <p:cNvSpPr>
            <a:spLocks noChangeArrowheads="1"/>
          </p:cNvSpPr>
          <p:nvPr/>
        </p:nvSpPr>
        <p:spPr bwMode="auto">
          <a:xfrm>
            <a:off x="1876425" y="41497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4" name="Oval 38"/>
          <p:cNvSpPr>
            <a:spLocks noChangeArrowheads="1"/>
          </p:cNvSpPr>
          <p:nvPr/>
        </p:nvSpPr>
        <p:spPr bwMode="auto">
          <a:xfrm>
            <a:off x="5429250" y="51149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5" name="Oval 39"/>
          <p:cNvSpPr>
            <a:spLocks noChangeArrowheads="1"/>
          </p:cNvSpPr>
          <p:nvPr/>
        </p:nvSpPr>
        <p:spPr bwMode="auto">
          <a:xfrm>
            <a:off x="5802313" y="44529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6" name="Oval 40"/>
          <p:cNvSpPr>
            <a:spLocks noChangeArrowheads="1"/>
          </p:cNvSpPr>
          <p:nvPr/>
        </p:nvSpPr>
        <p:spPr bwMode="auto">
          <a:xfrm>
            <a:off x="6196013" y="5508625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7" name="Oval 41"/>
          <p:cNvSpPr>
            <a:spLocks noChangeArrowheads="1"/>
          </p:cNvSpPr>
          <p:nvPr/>
        </p:nvSpPr>
        <p:spPr bwMode="auto">
          <a:xfrm>
            <a:off x="6526213" y="414178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8" name="Oval 42"/>
          <p:cNvSpPr>
            <a:spLocks noChangeArrowheads="1"/>
          </p:cNvSpPr>
          <p:nvPr/>
        </p:nvSpPr>
        <p:spPr bwMode="auto">
          <a:xfrm>
            <a:off x="6796088" y="4846638"/>
            <a:ext cx="152400" cy="1524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9" name="Line 43"/>
          <p:cNvSpPr>
            <a:spLocks noChangeShapeType="1"/>
          </p:cNvSpPr>
          <p:nvPr/>
        </p:nvSpPr>
        <p:spPr bwMode="auto">
          <a:xfrm>
            <a:off x="1966913" y="4224338"/>
            <a:ext cx="268287" cy="9112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0" name="Line 44"/>
          <p:cNvSpPr>
            <a:spLocks noChangeShapeType="1"/>
          </p:cNvSpPr>
          <p:nvPr/>
        </p:nvSpPr>
        <p:spPr bwMode="auto">
          <a:xfrm flipV="1">
            <a:off x="2235200" y="4556125"/>
            <a:ext cx="393700" cy="5794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1" name="Line 45"/>
          <p:cNvSpPr>
            <a:spLocks noChangeShapeType="1"/>
          </p:cNvSpPr>
          <p:nvPr/>
        </p:nvSpPr>
        <p:spPr bwMode="auto">
          <a:xfrm>
            <a:off x="2628900" y="4556125"/>
            <a:ext cx="311150" cy="7445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2" name="Line 46"/>
          <p:cNvSpPr>
            <a:spLocks noChangeShapeType="1"/>
          </p:cNvSpPr>
          <p:nvPr/>
        </p:nvSpPr>
        <p:spPr bwMode="auto">
          <a:xfrm flipV="1">
            <a:off x="2940050" y="4597400"/>
            <a:ext cx="414338" cy="7032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3" name="Line 47"/>
          <p:cNvSpPr>
            <a:spLocks noChangeShapeType="1"/>
          </p:cNvSpPr>
          <p:nvPr/>
        </p:nvSpPr>
        <p:spPr bwMode="auto">
          <a:xfrm>
            <a:off x="3375025" y="4618038"/>
            <a:ext cx="393700" cy="7461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4" name="Line 48"/>
          <p:cNvSpPr>
            <a:spLocks noChangeShapeType="1"/>
          </p:cNvSpPr>
          <p:nvPr/>
        </p:nvSpPr>
        <p:spPr bwMode="auto">
          <a:xfrm flipV="1">
            <a:off x="3768725" y="4244975"/>
            <a:ext cx="496888" cy="10985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5" name="Line 49"/>
          <p:cNvSpPr>
            <a:spLocks noChangeShapeType="1"/>
          </p:cNvSpPr>
          <p:nvPr/>
        </p:nvSpPr>
        <p:spPr bwMode="auto">
          <a:xfrm>
            <a:off x="4244975" y="4244975"/>
            <a:ext cx="496888" cy="8080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6" name="Line 50"/>
          <p:cNvSpPr>
            <a:spLocks noChangeShapeType="1"/>
          </p:cNvSpPr>
          <p:nvPr/>
        </p:nvSpPr>
        <p:spPr bwMode="auto">
          <a:xfrm flipV="1">
            <a:off x="4741863" y="3871913"/>
            <a:ext cx="412750" cy="11811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7" name="Line 51"/>
          <p:cNvSpPr>
            <a:spLocks noChangeShapeType="1"/>
          </p:cNvSpPr>
          <p:nvPr/>
        </p:nvSpPr>
        <p:spPr bwMode="auto">
          <a:xfrm>
            <a:off x="5154613" y="3871913"/>
            <a:ext cx="352425" cy="13255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8" name="Line 52"/>
          <p:cNvSpPr>
            <a:spLocks noChangeShapeType="1"/>
          </p:cNvSpPr>
          <p:nvPr/>
        </p:nvSpPr>
        <p:spPr bwMode="auto">
          <a:xfrm flipV="1">
            <a:off x="5527675" y="4514850"/>
            <a:ext cx="352425" cy="7032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09" name="Line 53"/>
          <p:cNvSpPr>
            <a:spLocks noChangeShapeType="1"/>
          </p:cNvSpPr>
          <p:nvPr/>
        </p:nvSpPr>
        <p:spPr bwMode="auto">
          <a:xfrm>
            <a:off x="5880100" y="4514850"/>
            <a:ext cx="393700" cy="10556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10" name="Line 54"/>
          <p:cNvSpPr>
            <a:spLocks noChangeShapeType="1"/>
          </p:cNvSpPr>
          <p:nvPr/>
        </p:nvSpPr>
        <p:spPr bwMode="auto">
          <a:xfrm flipV="1">
            <a:off x="6273800" y="4183063"/>
            <a:ext cx="330200" cy="1387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11" name="Line 55"/>
          <p:cNvSpPr>
            <a:spLocks noChangeShapeType="1"/>
          </p:cNvSpPr>
          <p:nvPr/>
        </p:nvSpPr>
        <p:spPr bwMode="auto">
          <a:xfrm>
            <a:off x="6604000" y="4203700"/>
            <a:ext cx="269875" cy="7254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lse.pot">
  <a:themeElements>
    <a:clrScheme name="Pulse.pot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.pot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Pulse.pot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.pot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.pot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.pot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Designs\PULSE.POT</Template>
  <TotalTime>72</TotalTime>
  <Words>391</Words>
  <Application>Microsoft Macintosh PowerPoint</Application>
  <PresentationFormat>On-screen Show (4:3)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Monotype Sorts</vt:lpstr>
      <vt:lpstr>Pulse.pot</vt:lpstr>
      <vt:lpstr>Control Charts</vt:lpstr>
      <vt:lpstr>Control Charts</vt:lpstr>
      <vt:lpstr>Control Charts</vt:lpstr>
      <vt:lpstr>Control Charts</vt:lpstr>
      <vt:lpstr>Western Electric Rules</vt:lpstr>
      <vt:lpstr>Western Electric Rules</vt:lpstr>
      <vt:lpstr>Western Electric Rules</vt:lpstr>
      <vt:lpstr>Western Electric Rules</vt:lpstr>
      <vt:lpstr>Western Electric Rules</vt:lpstr>
      <vt:lpstr>Western Electric Rules</vt:lpstr>
      <vt:lpstr>Western Electric Rules</vt:lpstr>
      <vt:lpstr>Western Electric Rules</vt:lpstr>
      <vt:lpstr>Western Electric Rules</vt:lpstr>
      <vt:lpstr>Patterns</vt:lpstr>
      <vt:lpstr>Patterns</vt:lpstr>
      <vt:lpstr>Patterns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Charts</dc:title>
  <dc:creator>mjwillis</dc:creator>
  <cp:lastModifiedBy>MJ Willis</cp:lastModifiedBy>
  <cp:revision>15</cp:revision>
  <dcterms:created xsi:type="dcterms:W3CDTF">2000-01-31T18:37:35Z</dcterms:created>
  <dcterms:modified xsi:type="dcterms:W3CDTF">2017-07-10T21:02:39Z</dcterms:modified>
</cp:coreProperties>
</file>