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6600"/>
    <a:srgbClr val="990000"/>
    <a:srgbClr val="00006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2856" y="-2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708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8195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1413" y="684213"/>
            <a:ext cx="4575175" cy="34321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13280135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311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632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31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72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182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89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43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27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45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594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458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mtClean="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l"/>
        <a:defRPr kumimoji="1" sz="3200" b="1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265363" y="231775"/>
            <a:ext cx="490061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PROCESS FLOWCHART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85738" y="1908175"/>
            <a:ext cx="9101137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/>
          <a:p>
            <a:r>
              <a:rPr lang="en-US" sz="2400" b="1">
                <a:latin typeface="Arial" charset="0"/>
              </a:rPr>
              <a:t>The objective of creating a process flowchart is to identify and layout the sequential steps of a procedure or process.  Once the process is outlined, the flowchart can be used</a:t>
            </a:r>
          </a:p>
          <a:p>
            <a:r>
              <a:rPr lang="en-US" sz="2400" b="1">
                <a:latin typeface="Arial" charset="0"/>
              </a:rPr>
              <a:t>to identify: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864225" y="835025"/>
            <a:ext cx="211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3600" b="1" i="1">
                <a:solidFill>
                  <a:schemeClr val="hlink"/>
                </a:solidFill>
              </a:rPr>
              <a:t>Objectives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3289300" y="3221038"/>
            <a:ext cx="4760913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400" b="1">
                <a:solidFill>
                  <a:srgbClr val="336600"/>
                </a:solidFill>
                <a:latin typeface="Arial" charset="0"/>
              </a:rPr>
              <a:t>Specific skills and knowledge </a:t>
            </a:r>
          </a:p>
          <a:p>
            <a:pPr algn="ctr"/>
            <a:r>
              <a:rPr lang="en-US" sz="2400" b="1">
                <a:solidFill>
                  <a:srgbClr val="336600"/>
                </a:solidFill>
                <a:latin typeface="Arial" charset="0"/>
              </a:rPr>
              <a:t>necessary to perform each task</a:t>
            </a:r>
          </a:p>
          <a:p>
            <a:pPr algn="ctr"/>
            <a:endParaRPr lang="en-US" sz="2400" b="1">
              <a:solidFill>
                <a:srgbClr val="336600"/>
              </a:solidFill>
              <a:latin typeface="Arial" charset="0"/>
            </a:endParaRPr>
          </a:p>
          <a:p>
            <a:pPr algn="ctr"/>
            <a:r>
              <a:rPr lang="en-US" sz="2400" b="1">
                <a:solidFill>
                  <a:srgbClr val="336600"/>
                </a:solidFill>
                <a:latin typeface="Arial" charset="0"/>
              </a:rPr>
              <a:t>  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31800" y="4149725"/>
            <a:ext cx="58229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400" b="1">
                <a:solidFill>
                  <a:srgbClr val="990000"/>
                </a:solidFill>
                <a:latin typeface="Arial" charset="0"/>
              </a:rPr>
              <a:t>Steps that can be eliminated or </a:t>
            </a:r>
          </a:p>
          <a:p>
            <a:pPr algn="ctr"/>
            <a:r>
              <a:rPr lang="en-US" sz="2400" b="1">
                <a:solidFill>
                  <a:srgbClr val="990000"/>
                </a:solidFill>
                <a:latin typeface="Arial" charset="0"/>
              </a:rPr>
              <a:t>rearranged for more efficient operation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3702050" y="5391150"/>
            <a:ext cx="46021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400" b="1">
                <a:solidFill>
                  <a:srgbClr val="000066"/>
                </a:solidFill>
                <a:latin typeface="Arial" charset="0"/>
              </a:rPr>
              <a:t> A standardized procedure for </a:t>
            </a:r>
          </a:p>
          <a:p>
            <a:pPr algn="ctr"/>
            <a:r>
              <a:rPr lang="en-US" sz="2400" b="1">
                <a:solidFill>
                  <a:srgbClr val="000066"/>
                </a:solidFill>
                <a:latin typeface="Arial" charset="0"/>
              </a:rPr>
              <a:t>everyone to follow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utoUpdateAnimBg="0"/>
      <p:bldP spid="4104" grpId="0" autoUpdateAnimBg="0"/>
      <p:bldP spid="410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93863" y="228600"/>
            <a:ext cx="65341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PROCESS FLOWCHART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219200" y="2124075"/>
            <a:ext cx="7319963" cy="790575"/>
            <a:chOff x="768" y="1338"/>
            <a:chExt cx="4611" cy="498"/>
          </a:xfrm>
        </p:grpSpPr>
        <p:sp>
          <p:nvSpPr>
            <p:cNvPr id="4110" name="Oval 3"/>
            <p:cNvSpPr>
              <a:spLocks noChangeArrowheads="1"/>
            </p:cNvSpPr>
            <p:nvPr/>
          </p:nvSpPr>
          <p:spPr bwMode="auto">
            <a:xfrm>
              <a:off x="768" y="1338"/>
              <a:ext cx="821" cy="498"/>
            </a:xfrm>
            <a:prstGeom prst="ellipse">
              <a:avLst/>
            </a:prstGeom>
            <a:noFill/>
            <a:ln w="5715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1" name="Rectangle 4"/>
            <p:cNvSpPr>
              <a:spLocks noChangeArrowheads="1"/>
            </p:cNvSpPr>
            <p:nvPr/>
          </p:nvSpPr>
          <p:spPr bwMode="auto">
            <a:xfrm>
              <a:off x="1903" y="1472"/>
              <a:ext cx="3476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2400" b="1">
                  <a:latin typeface="Arial" charset="0"/>
                </a:rPr>
                <a:t>Beginning / End of Process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711200" y="3381375"/>
            <a:ext cx="7448550" cy="561975"/>
            <a:chOff x="448" y="2130"/>
            <a:chExt cx="4692" cy="354"/>
          </a:xfrm>
        </p:grpSpPr>
        <p:sp>
          <p:nvSpPr>
            <p:cNvPr id="4108" name="Rectangle 5"/>
            <p:cNvSpPr>
              <a:spLocks noChangeArrowheads="1"/>
            </p:cNvSpPr>
            <p:nvPr/>
          </p:nvSpPr>
          <p:spPr bwMode="auto">
            <a:xfrm>
              <a:off x="448" y="2130"/>
              <a:ext cx="1333" cy="354"/>
            </a:xfrm>
            <a:prstGeom prst="rect">
              <a:avLst/>
            </a:prstGeom>
            <a:noFill/>
            <a:ln w="57150">
              <a:solidFill>
                <a:srgbClr val="CC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9" name="Rectangle 6"/>
            <p:cNvSpPr>
              <a:spLocks noChangeArrowheads="1"/>
            </p:cNvSpPr>
            <p:nvPr/>
          </p:nvSpPr>
          <p:spPr bwMode="auto">
            <a:xfrm>
              <a:off x="1903" y="2192"/>
              <a:ext cx="3237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2400" b="1">
                  <a:latin typeface="Arial" charset="0"/>
                </a:rPr>
                <a:t>Task or action in process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914400" y="4295775"/>
            <a:ext cx="7288213" cy="1076325"/>
            <a:chOff x="576" y="2706"/>
            <a:chExt cx="4591" cy="678"/>
          </a:xfrm>
        </p:grpSpPr>
        <p:sp>
          <p:nvSpPr>
            <p:cNvPr id="4106" name="AutoShape 7"/>
            <p:cNvSpPr>
              <a:spLocks noChangeArrowheads="1"/>
            </p:cNvSpPr>
            <p:nvPr/>
          </p:nvSpPr>
          <p:spPr bwMode="auto">
            <a:xfrm>
              <a:off x="576" y="2706"/>
              <a:ext cx="1205" cy="678"/>
            </a:xfrm>
            <a:prstGeom prst="diamond">
              <a:avLst/>
            </a:prstGeom>
            <a:noFill/>
            <a:ln w="57150">
              <a:solidFill>
                <a:srgbClr val="CC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" name="Rectangle 8"/>
            <p:cNvSpPr>
              <a:spLocks noChangeArrowheads="1"/>
            </p:cNvSpPr>
            <p:nvPr/>
          </p:nvSpPr>
          <p:spPr bwMode="auto">
            <a:xfrm>
              <a:off x="1903" y="2912"/>
              <a:ext cx="3264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2400" b="1">
                  <a:latin typeface="Arial" charset="0"/>
                </a:rPr>
                <a:t>Decision point in process</a:t>
              </a: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016000" y="5781675"/>
            <a:ext cx="7142163" cy="504825"/>
            <a:chOff x="640" y="3642"/>
            <a:chExt cx="4499" cy="318"/>
          </a:xfrm>
        </p:grpSpPr>
        <p:sp>
          <p:nvSpPr>
            <p:cNvPr id="4104" name="Oval 9"/>
            <p:cNvSpPr>
              <a:spLocks noChangeArrowheads="1"/>
            </p:cNvSpPr>
            <p:nvPr/>
          </p:nvSpPr>
          <p:spPr bwMode="auto">
            <a:xfrm>
              <a:off x="640" y="3642"/>
              <a:ext cx="1141" cy="318"/>
            </a:xfrm>
            <a:prstGeom prst="ellipse">
              <a:avLst/>
            </a:prstGeom>
            <a:noFill/>
            <a:ln w="57150">
              <a:solidFill>
                <a:srgbClr val="CC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" name="Rectangle 10"/>
            <p:cNvSpPr>
              <a:spLocks noChangeArrowheads="1"/>
            </p:cNvSpPr>
            <p:nvPr/>
          </p:nvSpPr>
          <p:spPr bwMode="auto">
            <a:xfrm>
              <a:off x="1903" y="3704"/>
              <a:ext cx="3236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2400" b="1">
                  <a:latin typeface="Arial" charset="0"/>
                </a:rPr>
                <a:t>Delay, wait, storage point</a:t>
              </a:r>
            </a:p>
          </p:txBody>
        </p:sp>
      </p:grp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5205413" y="949325"/>
            <a:ext cx="2743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3200" b="1" i="1">
                <a:solidFill>
                  <a:schemeClr val="hlink"/>
                </a:solidFill>
              </a:rPr>
              <a:t>SYMBOLS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300163" y="274638"/>
            <a:ext cx="653415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PROCESS FLOWCHART</a:t>
            </a:r>
          </a:p>
        </p:txBody>
      </p:sp>
      <p:sp>
        <p:nvSpPr>
          <p:cNvPr id="5123" name="Text Box 53"/>
          <p:cNvSpPr txBox="1">
            <a:spLocks noChangeArrowheads="1"/>
          </p:cNvSpPr>
          <p:nvPr/>
        </p:nvSpPr>
        <p:spPr bwMode="auto">
          <a:xfrm>
            <a:off x="2927350" y="914400"/>
            <a:ext cx="5983288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800" b="1" i="1">
                <a:solidFill>
                  <a:schemeClr val="hlink"/>
                </a:solidFill>
              </a:rPr>
              <a:t>Example I - Painting Process</a:t>
            </a:r>
          </a:p>
        </p:txBody>
      </p:sp>
      <p:grpSp>
        <p:nvGrpSpPr>
          <p:cNvPr id="5124" name="Group 52"/>
          <p:cNvGrpSpPr>
            <a:grpSpLocks/>
          </p:cNvGrpSpPr>
          <p:nvPr/>
        </p:nvGrpSpPr>
        <p:grpSpPr bwMode="auto">
          <a:xfrm>
            <a:off x="1104900" y="1949450"/>
            <a:ext cx="7835900" cy="4495800"/>
            <a:chOff x="1104900" y="1949450"/>
            <a:chExt cx="7835900" cy="4495800"/>
          </a:xfrm>
        </p:grpSpPr>
        <p:sp>
          <p:nvSpPr>
            <p:cNvPr id="5125" name="Oval 3"/>
            <p:cNvSpPr>
              <a:spLocks noChangeArrowheads="1"/>
            </p:cNvSpPr>
            <p:nvPr/>
          </p:nvSpPr>
          <p:spPr bwMode="auto">
            <a:xfrm>
              <a:off x="1531938" y="1949450"/>
              <a:ext cx="1101725" cy="98107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126" name="Rectangle 4"/>
            <p:cNvSpPr>
              <a:spLocks noChangeArrowheads="1"/>
            </p:cNvSpPr>
            <p:nvPr/>
          </p:nvSpPr>
          <p:spPr bwMode="auto">
            <a:xfrm>
              <a:off x="1727200" y="2092325"/>
              <a:ext cx="859212" cy="520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b="1">
                  <a:latin typeface="Arial" charset="0"/>
                  <a:cs typeface="Arial" charset="0"/>
                </a:rPr>
                <a:t>Receive</a:t>
              </a:r>
            </a:p>
            <a:p>
              <a:pPr algn="ctr"/>
              <a:r>
                <a:rPr lang="en-US" b="1">
                  <a:latin typeface="Arial" charset="0"/>
                  <a:cs typeface="Arial" charset="0"/>
                </a:rPr>
                <a:t>parts</a:t>
              </a:r>
            </a:p>
          </p:txBody>
        </p:sp>
        <p:sp>
          <p:nvSpPr>
            <p:cNvPr id="5127" name="Rectangle 5"/>
            <p:cNvSpPr>
              <a:spLocks noChangeArrowheads="1"/>
            </p:cNvSpPr>
            <p:nvPr/>
          </p:nvSpPr>
          <p:spPr bwMode="auto">
            <a:xfrm>
              <a:off x="3462338" y="2122488"/>
              <a:ext cx="1711325" cy="50482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128" name="Rectangle 6"/>
            <p:cNvSpPr>
              <a:spLocks noChangeArrowheads="1"/>
            </p:cNvSpPr>
            <p:nvPr/>
          </p:nvSpPr>
          <p:spPr bwMode="auto">
            <a:xfrm>
              <a:off x="3721100" y="2162175"/>
              <a:ext cx="1328891" cy="520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b="1">
                  <a:latin typeface="Arial" charset="0"/>
                  <a:cs typeface="Arial" charset="0"/>
                </a:rPr>
                <a:t>Remove from</a:t>
              </a:r>
            </a:p>
            <a:p>
              <a:pPr algn="ctr"/>
              <a:r>
                <a:rPr lang="en-US" b="1">
                  <a:latin typeface="Arial" charset="0"/>
                  <a:cs typeface="Arial" charset="0"/>
                </a:rPr>
                <a:t>boxes</a:t>
              </a:r>
            </a:p>
          </p:txBody>
        </p:sp>
        <p:sp>
          <p:nvSpPr>
            <p:cNvPr id="5129" name="Rectangle 7"/>
            <p:cNvSpPr>
              <a:spLocks noChangeArrowheads="1"/>
            </p:cNvSpPr>
            <p:nvPr/>
          </p:nvSpPr>
          <p:spPr bwMode="auto">
            <a:xfrm>
              <a:off x="6002338" y="2122488"/>
              <a:ext cx="1711325" cy="50482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130" name="Rectangle 8"/>
            <p:cNvSpPr>
              <a:spLocks noChangeArrowheads="1"/>
            </p:cNvSpPr>
            <p:nvPr/>
          </p:nvSpPr>
          <p:spPr bwMode="auto">
            <a:xfrm>
              <a:off x="6161088" y="2133600"/>
              <a:ext cx="1444307" cy="520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b="1">
                  <a:latin typeface="Arial" charset="0"/>
                  <a:cs typeface="Arial" charset="0"/>
                </a:rPr>
                <a:t>Count and / or </a:t>
              </a:r>
            </a:p>
            <a:p>
              <a:pPr algn="ctr"/>
              <a:r>
                <a:rPr lang="en-US" b="1">
                  <a:latin typeface="Arial" charset="0"/>
                  <a:cs typeface="Arial" charset="0"/>
                </a:rPr>
                <a:t>Weigh</a:t>
              </a:r>
            </a:p>
          </p:txBody>
        </p:sp>
        <p:sp>
          <p:nvSpPr>
            <p:cNvPr id="5131" name="AutoShape 9"/>
            <p:cNvSpPr>
              <a:spLocks noChangeArrowheads="1"/>
            </p:cNvSpPr>
            <p:nvPr/>
          </p:nvSpPr>
          <p:spPr bwMode="auto">
            <a:xfrm>
              <a:off x="6307138" y="2979738"/>
              <a:ext cx="1304925" cy="804862"/>
            </a:xfrm>
            <a:prstGeom prst="diamond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132" name="Rectangle 10"/>
            <p:cNvSpPr>
              <a:spLocks noChangeArrowheads="1"/>
            </p:cNvSpPr>
            <p:nvPr/>
          </p:nvSpPr>
          <p:spPr bwMode="auto">
            <a:xfrm>
              <a:off x="6489700" y="3236913"/>
              <a:ext cx="928140" cy="305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b="1">
                  <a:latin typeface="Arial" charset="0"/>
                  <a:cs typeface="Arial" charset="0"/>
                </a:rPr>
                <a:t>Defects</a:t>
              </a:r>
              <a:r>
                <a:rPr lang="en-US">
                  <a:latin typeface="Arial" charset="0"/>
                  <a:cs typeface="Arial" charset="0"/>
                </a:rPr>
                <a:t>?</a:t>
              </a:r>
            </a:p>
          </p:txBody>
        </p:sp>
        <p:sp>
          <p:nvSpPr>
            <p:cNvPr id="5133" name="Oval 11"/>
            <p:cNvSpPr>
              <a:spLocks noChangeArrowheads="1"/>
            </p:cNvSpPr>
            <p:nvPr/>
          </p:nvSpPr>
          <p:spPr bwMode="auto">
            <a:xfrm>
              <a:off x="3575050" y="3146425"/>
              <a:ext cx="2027238" cy="41116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134" name="Rectangle 12"/>
            <p:cNvSpPr>
              <a:spLocks noChangeArrowheads="1"/>
            </p:cNvSpPr>
            <p:nvPr/>
          </p:nvSpPr>
          <p:spPr bwMode="auto">
            <a:xfrm>
              <a:off x="3944938" y="3197225"/>
              <a:ext cx="1157369" cy="305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latin typeface="Arial" charset="0"/>
                  <a:cs typeface="Arial" charset="0"/>
                </a:rPr>
                <a:t>Send to QC</a:t>
              </a:r>
            </a:p>
          </p:txBody>
        </p:sp>
        <p:sp>
          <p:nvSpPr>
            <p:cNvPr id="5135" name="AutoShape 15"/>
            <p:cNvSpPr>
              <a:spLocks noChangeArrowheads="1"/>
            </p:cNvSpPr>
            <p:nvPr/>
          </p:nvSpPr>
          <p:spPr bwMode="auto">
            <a:xfrm>
              <a:off x="6196013" y="4000500"/>
              <a:ext cx="1582737" cy="884238"/>
            </a:xfrm>
            <a:prstGeom prst="diamond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136" name="Rectangle 16"/>
            <p:cNvSpPr>
              <a:spLocks noChangeArrowheads="1"/>
            </p:cNvSpPr>
            <p:nvPr/>
          </p:nvSpPr>
          <p:spPr bwMode="auto">
            <a:xfrm>
              <a:off x="6520089" y="4049939"/>
              <a:ext cx="1056380" cy="736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b="1">
                  <a:latin typeface="Arial" charset="0"/>
                  <a:cs typeface="Arial" charset="0"/>
                </a:rPr>
                <a:t>Shop</a:t>
              </a:r>
            </a:p>
            <a:p>
              <a:pPr algn="ctr"/>
              <a:r>
                <a:rPr lang="en-US" b="1">
                  <a:latin typeface="Arial" charset="0"/>
                  <a:cs typeface="Arial" charset="0"/>
                </a:rPr>
                <a:t>Order</a:t>
              </a:r>
            </a:p>
            <a:p>
              <a:pPr algn="ctr"/>
              <a:r>
                <a:rPr lang="en-US" b="1">
                  <a:latin typeface="Arial" charset="0"/>
                  <a:cs typeface="Arial" charset="0"/>
                </a:rPr>
                <a:t>Attached?</a:t>
              </a:r>
            </a:p>
          </p:txBody>
        </p:sp>
        <p:sp>
          <p:nvSpPr>
            <p:cNvPr id="5137" name="Rectangle 17"/>
            <p:cNvSpPr>
              <a:spLocks noChangeArrowheads="1"/>
            </p:cNvSpPr>
            <p:nvPr/>
          </p:nvSpPr>
          <p:spPr bwMode="auto">
            <a:xfrm>
              <a:off x="3575050" y="4708525"/>
              <a:ext cx="1935163" cy="538163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3887788" y="4867275"/>
              <a:ext cx="1168591" cy="305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latin typeface="Arial" charset="0"/>
                  <a:cs typeface="Arial" charset="0"/>
                </a:rPr>
                <a:t>Spray Paint</a:t>
              </a:r>
            </a:p>
          </p:txBody>
        </p:sp>
        <p:sp>
          <p:nvSpPr>
            <p:cNvPr id="5139" name="Rectangle 19"/>
            <p:cNvSpPr>
              <a:spLocks noChangeArrowheads="1"/>
            </p:cNvSpPr>
            <p:nvPr/>
          </p:nvSpPr>
          <p:spPr bwMode="auto">
            <a:xfrm>
              <a:off x="7823200" y="4224338"/>
              <a:ext cx="452048" cy="305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solidFill>
                    <a:srgbClr val="CC3300"/>
                  </a:solidFill>
                  <a:latin typeface="Arial" charset="0"/>
                  <a:cs typeface="Arial" charset="0"/>
                </a:rPr>
                <a:t>NO</a:t>
              </a:r>
            </a:p>
          </p:txBody>
        </p:sp>
        <p:sp>
          <p:nvSpPr>
            <p:cNvPr id="5140" name="Rectangle 20"/>
            <p:cNvSpPr>
              <a:spLocks noChangeArrowheads="1"/>
            </p:cNvSpPr>
            <p:nvPr/>
          </p:nvSpPr>
          <p:spPr bwMode="auto">
            <a:xfrm>
              <a:off x="5792788" y="4799013"/>
              <a:ext cx="543420" cy="305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solidFill>
                    <a:srgbClr val="CC3300"/>
                  </a:solidFill>
                  <a:latin typeface="Arial" charset="0"/>
                  <a:cs typeface="Arial" charset="0"/>
                </a:rPr>
                <a:t>YES</a:t>
              </a:r>
            </a:p>
          </p:txBody>
        </p:sp>
        <p:sp>
          <p:nvSpPr>
            <p:cNvPr id="5141" name="AutoShape 21"/>
            <p:cNvSpPr>
              <a:spLocks noChangeArrowheads="1"/>
            </p:cNvSpPr>
            <p:nvPr/>
          </p:nvSpPr>
          <p:spPr bwMode="auto">
            <a:xfrm>
              <a:off x="1455738" y="4589463"/>
              <a:ext cx="1527175" cy="846137"/>
            </a:xfrm>
            <a:prstGeom prst="diamond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1804988" y="4752975"/>
              <a:ext cx="998672" cy="520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b="1">
                  <a:latin typeface="Arial" charset="0"/>
                  <a:cs typeface="Arial" charset="0"/>
                </a:rPr>
                <a:t>Coverage</a:t>
              </a:r>
            </a:p>
            <a:p>
              <a:pPr algn="ctr"/>
              <a:r>
                <a:rPr lang="en-US" b="1">
                  <a:latin typeface="Arial" charset="0"/>
                  <a:cs typeface="Arial" charset="0"/>
                </a:rPr>
                <a:t>(Quality)</a:t>
              </a:r>
            </a:p>
          </p:txBody>
        </p:sp>
        <p:sp>
          <p:nvSpPr>
            <p:cNvPr id="5143" name="Rectangle 23"/>
            <p:cNvSpPr>
              <a:spLocks noChangeArrowheads="1"/>
            </p:cNvSpPr>
            <p:nvPr/>
          </p:nvSpPr>
          <p:spPr bwMode="auto">
            <a:xfrm>
              <a:off x="2933700" y="3960813"/>
              <a:ext cx="1644650" cy="33337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144" name="Rectangle 24"/>
            <p:cNvSpPr>
              <a:spLocks noChangeArrowheads="1"/>
            </p:cNvSpPr>
            <p:nvPr/>
          </p:nvSpPr>
          <p:spPr bwMode="auto">
            <a:xfrm>
              <a:off x="3201988" y="3967163"/>
              <a:ext cx="989054" cy="305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latin typeface="Arial" charset="0"/>
                  <a:cs typeface="Arial" charset="0"/>
                </a:rPr>
                <a:t>Grit Blast</a:t>
              </a:r>
            </a:p>
          </p:txBody>
        </p:sp>
        <p:sp>
          <p:nvSpPr>
            <p:cNvPr id="5145" name="Oval 25"/>
            <p:cNvSpPr>
              <a:spLocks noChangeArrowheads="1"/>
            </p:cNvSpPr>
            <p:nvPr/>
          </p:nvSpPr>
          <p:spPr bwMode="auto">
            <a:xfrm>
              <a:off x="1255713" y="5845175"/>
              <a:ext cx="2027237" cy="5857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1646238" y="5884863"/>
              <a:ext cx="1425071" cy="520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b="1">
                  <a:latin typeface="Arial" charset="0"/>
                  <a:cs typeface="Arial" charset="0"/>
                </a:rPr>
                <a:t>Send to stores</a:t>
              </a:r>
            </a:p>
            <a:p>
              <a:pPr algn="ctr"/>
              <a:r>
                <a:rPr lang="en-US" b="1">
                  <a:latin typeface="Arial" charset="0"/>
                  <a:cs typeface="Arial" charset="0"/>
                </a:rPr>
                <a:t>New ID#</a:t>
              </a:r>
            </a:p>
          </p:txBody>
        </p:sp>
        <p:sp>
          <p:nvSpPr>
            <p:cNvPr id="5147" name="Oval 27"/>
            <p:cNvSpPr>
              <a:spLocks noChangeArrowheads="1"/>
            </p:cNvSpPr>
            <p:nvPr/>
          </p:nvSpPr>
          <p:spPr bwMode="auto">
            <a:xfrm>
              <a:off x="4356100" y="5835650"/>
              <a:ext cx="2027238" cy="41116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148" name="Rectangle 28"/>
            <p:cNvSpPr>
              <a:spLocks noChangeArrowheads="1"/>
            </p:cNvSpPr>
            <p:nvPr/>
          </p:nvSpPr>
          <p:spPr bwMode="auto">
            <a:xfrm>
              <a:off x="4708525" y="5873750"/>
              <a:ext cx="1280544" cy="305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latin typeface="Arial" charset="0"/>
                  <a:cs typeface="Arial" charset="0"/>
                </a:rPr>
                <a:t>Staging Area</a:t>
              </a:r>
            </a:p>
          </p:txBody>
        </p:sp>
        <p:sp>
          <p:nvSpPr>
            <p:cNvPr id="5149" name="Line 31"/>
            <p:cNvSpPr>
              <a:spLocks noChangeShapeType="1"/>
            </p:cNvSpPr>
            <p:nvPr/>
          </p:nvSpPr>
          <p:spPr bwMode="auto">
            <a:xfrm>
              <a:off x="2660650" y="2319338"/>
              <a:ext cx="80645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0" name="Line 32"/>
            <p:cNvSpPr>
              <a:spLocks noChangeShapeType="1"/>
            </p:cNvSpPr>
            <p:nvPr/>
          </p:nvSpPr>
          <p:spPr bwMode="auto">
            <a:xfrm>
              <a:off x="5205413" y="2303463"/>
              <a:ext cx="7905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1" name="Line 33"/>
            <p:cNvSpPr>
              <a:spLocks noChangeShapeType="1"/>
            </p:cNvSpPr>
            <p:nvPr/>
          </p:nvSpPr>
          <p:spPr bwMode="auto">
            <a:xfrm>
              <a:off x="6980238" y="2649538"/>
              <a:ext cx="0" cy="3508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2" name="Rectangle 34"/>
            <p:cNvSpPr>
              <a:spLocks noChangeArrowheads="1"/>
            </p:cNvSpPr>
            <p:nvPr/>
          </p:nvSpPr>
          <p:spPr bwMode="auto">
            <a:xfrm>
              <a:off x="5746750" y="3095625"/>
              <a:ext cx="543420" cy="305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solidFill>
                    <a:srgbClr val="CC3300"/>
                  </a:solidFill>
                  <a:latin typeface="Arial" charset="0"/>
                  <a:cs typeface="Arial" charset="0"/>
                </a:rPr>
                <a:t>YES</a:t>
              </a:r>
            </a:p>
          </p:txBody>
        </p:sp>
        <p:sp>
          <p:nvSpPr>
            <p:cNvPr id="5153" name="Rectangle 35"/>
            <p:cNvSpPr>
              <a:spLocks noChangeArrowheads="1"/>
            </p:cNvSpPr>
            <p:nvPr/>
          </p:nvSpPr>
          <p:spPr bwMode="auto">
            <a:xfrm>
              <a:off x="7011988" y="3675063"/>
              <a:ext cx="452048" cy="305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solidFill>
                    <a:srgbClr val="CC3300"/>
                  </a:solidFill>
                  <a:latin typeface="Arial" charset="0"/>
                  <a:cs typeface="Arial" charset="0"/>
                </a:rPr>
                <a:t>NO</a:t>
              </a:r>
            </a:p>
          </p:txBody>
        </p:sp>
        <p:sp>
          <p:nvSpPr>
            <p:cNvPr id="5154" name="Line 36"/>
            <p:cNvSpPr>
              <a:spLocks noChangeShapeType="1"/>
            </p:cNvSpPr>
            <p:nvPr/>
          </p:nvSpPr>
          <p:spPr bwMode="auto">
            <a:xfrm>
              <a:off x="5632450" y="3357563"/>
              <a:ext cx="68421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5" name="Line 37"/>
            <p:cNvSpPr>
              <a:spLocks noChangeShapeType="1"/>
            </p:cNvSpPr>
            <p:nvPr/>
          </p:nvSpPr>
          <p:spPr bwMode="auto">
            <a:xfrm>
              <a:off x="6980238" y="3732213"/>
              <a:ext cx="0" cy="2555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6" name="Line 42"/>
            <p:cNvSpPr>
              <a:spLocks noChangeShapeType="1"/>
            </p:cNvSpPr>
            <p:nvPr/>
          </p:nvSpPr>
          <p:spPr bwMode="auto">
            <a:xfrm flipH="1">
              <a:off x="5492750" y="5046663"/>
              <a:ext cx="148113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7" name="Line 43"/>
            <p:cNvSpPr>
              <a:spLocks noChangeShapeType="1"/>
            </p:cNvSpPr>
            <p:nvPr/>
          </p:nvSpPr>
          <p:spPr bwMode="auto">
            <a:xfrm flipH="1">
              <a:off x="2947988" y="5021263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8" name="Line 44"/>
            <p:cNvSpPr>
              <a:spLocks noChangeShapeType="1"/>
            </p:cNvSpPr>
            <p:nvPr/>
          </p:nvSpPr>
          <p:spPr bwMode="auto">
            <a:xfrm flipV="1">
              <a:off x="2239963" y="4167188"/>
              <a:ext cx="0" cy="4302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9" name="Line 45"/>
            <p:cNvSpPr>
              <a:spLocks noChangeShapeType="1"/>
            </p:cNvSpPr>
            <p:nvPr/>
          </p:nvSpPr>
          <p:spPr bwMode="auto">
            <a:xfrm>
              <a:off x="2217738" y="4162425"/>
              <a:ext cx="7143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0" name="Rectangle 46"/>
            <p:cNvSpPr>
              <a:spLocks noChangeArrowheads="1"/>
            </p:cNvSpPr>
            <p:nvPr/>
          </p:nvSpPr>
          <p:spPr bwMode="auto">
            <a:xfrm>
              <a:off x="1676400" y="4438650"/>
              <a:ext cx="452048" cy="305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solidFill>
                    <a:srgbClr val="CC3300"/>
                  </a:solidFill>
                  <a:latin typeface="Arial" charset="0"/>
                  <a:cs typeface="Arial" charset="0"/>
                </a:rPr>
                <a:t>NO</a:t>
              </a:r>
            </a:p>
          </p:txBody>
        </p:sp>
        <p:sp>
          <p:nvSpPr>
            <p:cNvPr id="5161" name="Rectangle 47"/>
            <p:cNvSpPr>
              <a:spLocks noChangeArrowheads="1"/>
            </p:cNvSpPr>
            <p:nvPr/>
          </p:nvSpPr>
          <p:spPr bwMode="auto">
            <a:xfrm>
              <a:off x="2241550" y="5424488"/>
              <a:ext cx="543420" cy="305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solidFill>
                    <a:srgbClr val="CC3300"/>
                  </a:solidFill>
                  <a:latin typeface="Arial" charset="0"/>
                  <a:cs typeface="Arial" charset="0"/>
                </a:rPr>
                <a:t>YES</a:t>
              </a:r>
            </a:p>
          </p:txBody>
        </p:sp>
        <p:sp>
          <p:nvSpPr>
            <p:cNvPr id="5162" name="Line 48"/>
            <p:cNvSpPr>
              <a:spLocks noChangeShapeType="1"/>
            </p:cNvSpPr>
            <p:nvPr/>
          </p:nvSpPr>
          <p:spPr bwMode="auto">
            <a:xfrm>
              <a:off x="2224088" y="5427663"/>
              <a:ext cx="0" cy="4111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3" name="Line 49"/>
            <p:cNvSpPr>
              <a:spLocks noChangeShapeType="1"/>
            </p:cNvSpPr>
            <p:nvPr/>
          </p:nvSpPr>
          <p:spPr bwMode="auto">
            <a:xfrm>
              <a:off x="4311650" y="4303713"/>
              <a:ext cx="0" cy="3952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4" name="Rectangle 52"/>
            <p:cNvSpPr>
              <a:spLocks noChangeArrowheads="1"/>
            </p:cNvSpPr>
            <p:nvPr/>
          </p:nvSpPr>
          <p:spPr bwMode="auto">
            <a:xfrm>
              <a:off x="1104900" y="5830888"/>
              <a:ext cx="2300288" cy="61436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 b="1">
                <a:latin typeface="Arial" charset="0"/>
                <a:cs typeface="Arial" charset="0"/>
              </a:endParaRPr>
            </a:p>
          </p:txBody>
        </p:sp>
        <p:sp>
          <p:nvSpPr>
            <p:cNvPr id="5165" name="Oval 54"/>
            <p:cNvSpPr>
              <a:spLocks noChangeArrowheads="1"/>
            </p:cNvSpPr>
            <p:nvPr/>
          </p:nvSpPr>
          <p:spPr bwMode="auto">
            <a:xfrm>
              <a:off x="6777038" y="5213350"/>
              <a:ext cx="2163762" cy="44291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5166" name="Rectangle 55"/>
            <p:cNvSpPr>
              <a:spLocks noChangeArrowheads="1"/>
            </p:cNvSpPr>
            <p:nvPr/>
          </p:nvSpPr>
          <p:spPr bwMode="auto">
            <a:xfrm>
              <a:off x="7112000" y="5310188"/>
              <a:ext cx="1654175" cy="520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/>
            <a:p>
              <a:r>
                <a:rPr lang="en-US" b="1">
                  <a:latin typeface="Arial" charset="0"/>
                  <a:cs typeface="Arial" charset="0"/>
                </a:rPr>
                <a:t>Send back to stores</a:t>
              </a:r>
            </a:p>
          </p:txBody>
        </p:sp>
        <p:sp>
          <p:nvSpPr>
            <p:cNvPr id="5167" name="Line 56"/>
            <p:cNvSpPr>
              <a:spLocks noChangeShapeType="1"/>
            </p:cNvSpPr>
            <p:nvPr/>
          </p:nvSpPr>
          <p:spPr bwMode="auto">
            <a:xfrm>
              <a:off x="6985000" y="4886325"/>
              <a:ext cx="0" cy="157163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8" name="Line 57"/>
            <p:cNvSpPr>
              <a:spLocks noChangeShapeType="1"/>
            </p:cNvSpPr>
            <p:nvPr/>
          </p:nvSpPr>
          <p:spPr bwMode="auto">
            <a:xfrm>
              <a:off x="7772400" y="4443413"/>
              <a:ext cx="304800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9" name="Line 58"/>
            <p:cNvSpPr>
              <a:spLocks noChangeShapeType="1"/>
            </p:cNvSpPr>
            <p:nvPr/>
          </p:nvSpPr>
          <p:spPr bwMode="auto">
            <a:xfrm>
              <a:off x="8077200" y="4443413"/>
              <a:ext cx="0" cy="75723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0" name="Text Box 59"/>
            <p:cNvSpPr txBox="1">
              <a:spLocks noChangeArrowheads="1"/>
            </p:cNvSpPr>
            <p:nvPr/>
          </p:nvSpPr>
          <p:spPr bwMode="auto">
            <a:xfrm>
              <a:off x="4248150" y="4398963"/>
              <a:ext cx="83227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b="1">
                  <a:solidFill>
                    <a:srgbClr val="CC3300"/>
                  </a:solidFill>
                  <a:latin typeface="Arial" charset="0"/>
                  <a:cs typeface="Arial" charset="0"/>
                </a:rPr>
                <a:t>Rework</a:t>
              </a:r>
            </a:p>
          </p:txBody>
        </p:sp>
        <p:sp>
          <p:nvSpPr>
            <p:cNvPr id="5171" name="Line 60"/>
            <p:cNvSpPr>
              <a:spLocks noChangeShapeType="1"/>
            </p:cNvSpPr>
            <p:nvPr/>
          </p:nvSpPr>
          <p:spPr bwMode="auto">
            <a:xfrm flipV="1">
              <a:off x="3424238" y="6049963"/>
              <a:ext cx="94456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300163" y="274638"/>
            <a:ext cx="653415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PROCESS FLOWCHART</a:t>
            </a:r>
          </a:p>
        </p:txBody>
      </p:sp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2592388" y="1998663"/>
            <a:ext cx="1828800" cy="914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844800" y="2179638"/>
            <a:ext cx="1284288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/>
              <a:t>Equipment</a:t>
            </a:r>
          </a:p>
          <a:p>
            <a:pPr algn="ctr"/>
            <a:r>
              <a:rPr lang="en-US"/>
              <a:t>Problem </a:t>
            </a:r>
          </a:p>
          <a:p>
            <a:pPr algn="ctr"/>
            <a:r>
              <a:rPr lang="en-US"/>
              <a:t>Occurs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562100" y="3200400"/>
            <a:ext cx="3860800" cy="2349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200"/>
              <a:t>Operator identifies and evaluates problem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2573338" y="3771900"/>
            <a:ext cx="1828800" cy="1028700"/>
          </a:xfrm>
          <a:prstGeom prst="diamond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194050" y="3913188"/>
            <a:ext cx="5969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/>
              <a:t>Is</a:t>
            </a:r>
          </a:p>
          <a:p>
            <a:pPr algn="ctr"/>
            <a:r>
              <a:rPr lang="en-US" sz="1200"/>
              <a:t>there a</a:t>
            </a:r>
          </a:p>
          <a:p>
            <a:pPr algn="ctr"/>
            <a:r>
              <a:rPr lang="en-US" sz="1200"/>
              <a:t>safety </a:t>
            </a:r>
          </a:p>
          <a:p>
            <a:pPr algn="ctr"/>
            <a:r>
              <a:rPr lang="en-US" sz="1200"/>
              <a:t>issue?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22288" y="4067175"/>
            <a:ext cx="1074737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/>
              <a:t>Hit the</a:t>
            </a:r>
          </a:p>
          <a:p>
            <a:pPr algn="ctr"/>
            <a:r>
              <a:rPr lang="en-US" sz="1200"/>
              <a:t>E-Stop button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87350" y="4860925"/>
            <a:ext cx="1150938" cy="3127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Call supervisor</a:t>
            </a: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2584450" y="5043488"/>
            <a:ext cx="1828800" cy="1028700"/>
          </a:xfrm>
          <a:prstGeom prst="diamond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310063" y="6261100"/>
            <a:ext cx="1206500" cy="3127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Fix the Problem</a:t>
            </a:r>
          </a:p>
        </p:txBody>
      </p:sp>
      <p:sp>
        <p:nvSpPr>
          <p:cNvPr id="6156" name="Text Box 13"/>
          <p:cNvSpPr txBox="1">
            <a:spLocks noChangeArrowheads="1"/>
          </p:cNvSpPr>
          <p:nvPr/>
        </p:nvSpPr>
        <p:spPr bwMode="auto">
          <a:xfrm>
            <a:off x="2813050" y="5391150"/>
            <a:ext cx="142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/>
              <a:t>Is the problem</a:t>
            </a:r>
          </a:p>
          <a:p>
            <a:pPr algn="ctr"/>
            <a:r>
              <a:rPr lang="en-US" sz="1200"/>
              <a:t>a Quick Fix?</a:t>
            </a:r>
          </a:p>
        </p:txBody>
      </p:sp>
      <p:sp>
        <p:nvSpPr>
          <p:cNvPr id="6157" name="Text Box 14"/>
          <p:cNvSpPr txBox="1">
            <a:spLocks noChangeArrowheads="1"/>
          </p:cNvSpPr>
          <p:nvPr/>
        </p:nvSpPr>
        <p:spPr bwMode="auto">
          <a:xfrm>
            <a:off x="4945063" y="4084638"/>
            <a:ext cx="1150937" cy="3127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Call supervisor</a:t>
            </a:r>
          </a:p>
        </p:txBody>
      </p:sp>
      <p:sp>
        <p:nvSpPr>
          <p:cNvPr id="6158" name="AutoShape 15"/>
          <p:cNvSpPr>
            <a:spLocks noChangeArrowheads="1"/>
          </p:cNvSpPr>
          <p:nvPr/>
        </p:nvSpPr>
        <p:spPr bwMode="auto">
          <a:xfrm>
            <a:off x="6991350" y="3756025"/>
            <a:ext cx="1828800" cy="1028700"/>
          </a:xfrm>
          <a:prstGeom prst="diamond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Text Box 16"/>
          <p:cNvSpPr txBox="1">
            <a:spLocks noChangeArrowheads="1"/>
          </p:cNvSpPr>
          <p:nvPr/>
        </p:nvSpPr>
        <p:spPr bwMode="auto">
          <a:xfrm>
            <a:off x="7567613" y="3935413"/>
            <a:ext cx="769937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/>
              <a:t>Type</a:t>
            </a:r>
          </a:p>
          <a:p>
            <a:pPr algn="ctr"/>
            <a:r>
              <a:rPr lang="en-US" sz="1200"/>
              <a:t>of </a:t>
            </a:r>
          </a:p>
          <a:p>
            <a:pPr algn="ctr"/>
            <a:r>
              <a:rPr lang="en-US" sz="1200"/>
              <a:t>Problem?</a:t>
            </a:r>
          </a:p>
        </p:txBody>
      </p:sp>
      <p:sp>
        <p:nvSpPr>
          <p:cNvPr id="6160" name="Oval 17"/>
          <p:cNvSpPr>
            <a:spLocks noChangeArrowheads="1"/>
          </p:cNvSpPr>
          <p:nvPr/>
        </p:nvSpPr>
        <p:spPr bwMode="auto">
          <a:xfrm>
            <a:off x="5837238" y="4949825"/>
            <a:ext cx="635000" cy="35718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1" name="Text Box 18"/>
          <p:cNvSpPr txBox="1">
            <a:spLocks noChangeArrowheads="1"/>
          </p:cNvSpPr>
          <p:nvPr/>
        </p:nvSpPr>
        <p:spPr bwMode="auto">
          <a:xfrm>
            <a:off x="5981700" y="4900613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400" b="1"/>
              <a:t>A</a:t>
            </a:r>
          </a:p>
        </p:txBody>
      </p:sp>
      <p:sp>
        <p:nvSpPr>
          <p:cNvPr id="6162" name="Text Box 19"/>
          <p:cNvSpPr txBox="1">
            <a:spLocks noChangeArrowheads="1"/>
          </p:cNvSpPr>
          <p:nvPr/>
        </p:nvSpPr>
        <p:spPr bwMode="auto">
          <a:xfrm>
            <a:off x="7186613" y="5249863"/>
            <a:ext cx="1630362" cy="3127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/>
              <a:t>Correct the problem</a:t>
            </a:r>
          </a:p>
        </p:txBody>
      </p:sp>
      <p:sp>
        <p:nvSpPr>
          <p:cNvPr id="6163" name="Line 20"/>
          <p:cNvSpPr>
            <a:spLocks noChangeShapeType="1"/>
          </p:cNvSpPr>
          <p:nvPr/>
        </p:nvSpPr>
        <p:spPr bwMode="auto">
          <a:xfrm flipH="1">
            <a:off x="6415088" y="4613275"/>
            <a:ext cx="1155700" cy="423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4" name="Text Box 21"/>
          <p:cNvSpPr txBox="1">
            <a:spLocks noChangeArrowheads="1"/>
          </p:cNvSpPr>
          <p:nvPr/>
        </p:nvSpPr>
        <p:spPr bwMode="auto">
          <a:xfrm>
            <a:off x="6192838" y="4516438"/>
            <a:ext cx="10318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en-US" sz="1200" b="1">
                <a:solidFill>
                  <a:srgbClr val="CC3300"/>
                </a:solidFill>
              </a:rPr>
              <a:t>Maintenance</a:t>
            </a:r>
          </a:p>
        </p:txBody>
      </p:sp>
      <p:sp>
        <p:nvSpPr>
          <p:cNvPr id="6165" name="Line 22"/>
          <p:cNvSpPr>
            <a:spLocks noChangeShapeType="1"/>
          </p:cNvSpPr>
          <p:nvPr/>
        </p:nvSpPr>
        <p:spPr bwMode="auto">
          <a:xfrm>
            <a:off x="7897813" y="4799013"/>
            <a:ext cx="0" cy="422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6" name="Text Box 23"/>
          <p:cNvSpPr txBox="1">
            <a:spLocks noChangeArrowheads="1"/>
          </p:cNvSpPr>
          <p:nvPr/>
        </p:nvSpPr>
        <p:spPr bwMode="auto">
          <a:xfrm>
            <a:off x="7891463" y="4849813"/>
            <a:ext cx="73977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b="1">
                <a:solidFill>
                  <a:srgbClr val="CC3300"/>
                </a:solidFill>
              </a:rPr>
              <a:t>Setup</a:t>
            </a:r>
          </a:p>
        </p:txBody>
      </p:sp>
      <p:sp>
        <p:nvSpPr>
          <p:cNvPr id="6167" name="Line 24"/>
          <p:cNvSpPr>
            <a:spLocks noChangeShapeType="1"/>
          </p:cNvSpPr>
          <p:nvPr/>
        </p:nvSpPr>
        <p:spPr bwMode="auto">
          <a:xfrm>
            <a:off x="3492500" y="2914650"/>
            <a:ext cx="0" cy="269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8" name="Line 25"/>
          <p:cNvSpPr>
            <a:spLocks noChangeShapeType="1"/>
          </p:cNvSpPr>
          <p:nvPr/>
        </p:nvSpPr>
        <p:spPr bwMode="auto">
          <a:xfrm>
            <a:off x="3492500" y="3433763"/>
            <a:ext cx="0" cy="3365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9" name="Line 26"/>
          <p:cNvSpPr>
            <a:spLocks noChangeShapeType="1"/>
          </p:cNvSpPr>
          <p:nvPr/>
        </p:nvSpPr>
        <p:spPr bwMode="auto">
          <a:xfrm flipH="1">
            <a:off x="1585913" y="4289425"/>
            <a:ext cx="9620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0" name="Line 27"/>
          <p:cNvSpPr>
            <a:spLocks noChangeShapeType="1"/>
          </p:cNvSpPr>
          <p:nvPr/>
        </p:nvSpPr>
        <p:spPr bwMode="auto">
          <a:xfrm>
            <a:off x="6097588" y="4279900"/>
            <a:ext cx="876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1" name="Line 29"/>
          <p:cNvSpPr>
            <a:spLocks noChangeShapeType="1"/>
          </p:cNvSpPr>
          <p:nvPr/>
        </p:nvSpPr>
        <p:spPr bwMode="auto">
          <a:xfrm>
            <a:off x="3492500" y="4799013"/>
            <a:ext cx="0" cy="238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2" name="Line 30"/>
          <p:cNvSpPr>
            <a:spLocks noChangeShapeType="1"/>
          </p:cNvSpPr>
          <p:nvPr/>
        </p:nvSpPr>
        <p:spPr bwMode="auto">
          <a:xfrm>
            <a:off x="4414838" y="5556250"/>
            <a:ext cx="9239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3" name="Line 31"/>
          <p:cNvSpPr>
            <a:spLocks noChangeShapeType="1"/>
          </p:cNvSpPr>
          <p:nvPr/>
        </p:nvSpPr>
        <p:spPr bwMode="auto">
          <a:xfrm flipV="1">
            <a:off x="5338763" y="4408488"/>
            <a:ext cx="0" cy="1147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74" name="Text Box 34"/>
          <p:cNvSpPr txBox="1">
            <a:spLocks noChangeArrowheads="1"/>
          </p:cNvSpPr>
          <p:nvPr/>
        </p:nvSpPr>
        <p:spPr bwMode="auto">
          <a:xfrm>
            <a:off x="1939925" y="4014788"/>
            <a:ext cx="4794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b="1">
                <a:solidFill>
                  <a:srgbClr val="CC3300"/>
                </a:solidFill>
              </a:rPr>
              <a:t>YES</a:t>
            </a:r>
          </a:p>
        </p:txBody>
      </p:sp>
      <p:sp>
        <p:nvSpPr>
          <p:cNvPr id="6175" name="Text Box 35"/>
          <p:cNvSpPr txBox="1">
            <a:spLocks noChangeArrowheads="1"/>
          </p:cNvSpPr>
          <p:nvPr/>
        </p:nvSpPr>
        <p:spPr bwMode="auto">
          <a:xfrm>
            <a:off x="4332288" y="4046538"/>
            <a:ext cx="550862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b="1">
                <a:solidFill>
                  <a:srgbClr val="CC3300"/>
                </a:solidFill>
              </a:rPr>
              <a:t>NO</a:t>
            </a:r>
          </a:p>
        </p:txBody>
      </p:sp>
      <p:sp>
        <p:nvSpPr>
          <p:cNvPr id="6176" name="Text Box 36"/>
          <p:cNvSpPr txBox="1">
            <a:spLocks noChangeArrowheads="1"/>
          </p:cNvSpPr>
          <p:nvPr/>
        </p:nvSpPr>
        <p:spPr bwMode="auto">
          <a:xfrm>
            <a:off x="3478213" y="6110288"/>
            <a:ext cx="63817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b="1">
                <a:solidFill>
                  <a:srgbClr val="CC3300"/>
                </a:solidFill>
              </a:rPr>
              <a:t>YES</a:t>
            </a:r>
          </a:p>
        </p:txBody>
      </p:sp>
      <p:sp>
        <p:nvSpPr>
          <p:cNvPr id="6177" name="Text Box 37"/>
          <p:cNvSpPr txBox="1">
            <a:spLocks noChangeArrowheads="1"/>
          </p:cNvSpPr>
          <p:nvPr/>
        </p:nvSpPr>
        <p:spPr bwMode="auto">
          <a:xfrm>
            <a:off x="4511675" y="5291138"/>
            <a:ext cx="4127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b="1">
                <a:solidFill>
                  <a:srgbClr val="CC3300"/>
                </a:solidFill>
              </a:rPr>
              <a:t>NO</a:t>
            </a:r>
          </a:p>
        </p:txBody>
      </p:sp>
      <p:sp>
        <p:nvSpPr>
          <p:cNvPr id="6178" name="Rectangle 38"/>
          <p:cNvSpPr>
            <a:spLocks noChangeArrowheads="1"/>
          </p:cNvSpPr>
          <p:nvPr/>
        </p:nvSpPr>
        <p:spPr bwMode="auto">
          <a:xfrm>
            <a:off x="3652838" y="4746625"/>
            <a:ext cx="1392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3300"/>
                </a:solidFill>
              </a:rPr>
              <a:t>Maintenance Tech</a:t>
            </a:r>
          </a:p>
          <a:p>
            <a:r>
              <a:rPr lang="en-US" sz="1200" b="1">
                <a:solidFill>
                  <a:srgbClr val="CC3300"/>
                </a:solidFill>
              </a:rPr>
              <a:t>Nearby</a:t>
            </a:r>
          </a:p>
        </p:txBody>
      </p:sp>
      <p:sp>
        <p:nvSpPr>
          <p:cNvPr id="6179" name="Line 39"/>
          <p:cNvSpPr>
            <a:spLocks noChangeShapeType="1"/>
          </p:cNvSpPr>
          <p:nvPr/>
        </p:nvSpPr>
        <p:spPr bwMode="auto">
          <a:xfrm>
            <a:off x="4414838" y="4289425"/>
            <a:ext cx="5302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0" name="Oval 40"/>
          <p:cNvSpPr>
            <a:spLocks noChangeArrowheads="1"/>
          </p:cNvSpPr>
          <p:nvPr/>
        </p:nvSpPr>
        <p:spPr bwMode="auto">
          <a:xfrm>
            <a:off x="671513" y="5514975"/>
            <a:ext cx="635000" cy="357188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1" name="Text Box 41"/>
          <p:cNvSpPr txBox="1">
            <a:spLocks noChangeArrowheads="1"/>
          </p:cNvSpPr>
          <p:nvPr/>
        </p:nvSpPr>
        <p:spPr bwMode="auto">
          <a:xfrm>
            <a:off x="796925" y="5459413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400" b="1"/>
              <a:t>B</a:t>
            </a:r>
          </a:p>
        </p:txBody>
      </p:sp>
      <p:sp>
        <p:nvSpPr>
          <p:cNvPr id="6182" name="Oval 42"/>
          <p:cNvSpPr>
            <a:spLocks noChangeArrowheads="1"/>
          </p:cNvSpPr>
          <p:nvPr/>
        </p:nvSpPr>
        <p:spPr bwMode="auto">
          <a:xfrm>
            <a:off x="7561263" y="3106738"/>
            <a:ext cx="635000" cy="357187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3" name="Text Box 43"/>
          <p:cNvSpPr txBox="1">
            <a:spLocks noChangeArrowheads="1"/>
          </p:cNvSpPr>
          <p:nvPr/>
        </p:nvSpPr>
        <p:spPr bwMode="auto">
          <a:xfrm>
            <a:off x="7685088" y="3051175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400" b="1"/>
              <a:t>B</a:t>
            </a:r>
          </a:p>
        </p:txBody>
      </p:sp>
      <p:sp>
        <p:nvSpPr>
          <p:cNvPr id="6184" name="Line 44"/>
          <p:cNvSpPr>
            <a:spLocks noChangeShapeType="1"/>
          </p:cNvSpPr>
          <p:nvPr/>
        </p:nvSpPr>
        <p:spPr bwMode="auto">
          <a:xfrm>
            <a:off x="7897813" y="3459163"/>
            <a:ext cx="0" cy="300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5" name="Line 45"/>
          <p:cNvSpPr>
            <a:spLocks noChangeShapeType="1"/>
          </p:cNvSpPr>
          <p:nvPr/>
        </p:nvSpPr>
        <p:spPr bwMode="auto">
          <a:xfrm>
            <a:off x="995363" y="5195888"/>
            <a:ext cx="0" cy="3286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6" name="Line 46"/>
          <p:cNvSpPr>
            <a:spLocks noChangeShapeType="1"/>
          </p:cNvSpPr>
          <p:nvPr/>
        </p:nvSpPr>
        <p:spPr bwMode="auto">
          <a:xfrm>
            <a:off x="3503613" y="6061075"/>
            <a:ext cx="0" cy="3571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7" name="Line 47"/>
          <p:cNvSpPr>
            <a:spLocks noChangeShapeType="1"/>
          </p:cNvSpPr>
          <p:nvPr/>
        </p:nvSpPr>
        <p:spPr bwMode="auto">
          <a:xfrm>
            <a:off x="3503613" y="6429375"/>
            <a:ext cx="73025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8" name="Line 48"/>
          <p:cNvSpPr>
            <a:spLocks noChangeShapeType="1"/>
          </p:cNvSpPr>
          <p:nvPr/>
        </p:nvSpPr>
        <p:spPr bwMode="auto">
          <a:xfrm>
            <a:off x="1020763" y="4537075"/>
            <a:ext cx="0" cy="3556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9" name="Text Box 49"/>
          <p:cNvSpPr txBox="1">
            <a:spLocks noChangeArrowheads="1"/>
          </p:cNvSpPr>
          <p:nvPr/>
        </p:nvSpPr>
        <p:spPr bwMode="auto">
          <a:xfrm>
            <a:off x="3665538" y="827088"/>
            <a:ext cx="5008562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400" b="1" i="1">
                <a:solidFill>
                  <a:schemeClr val="hlink"/>
                </a:solidFill>
              </a:rPr>
              <a:t>Example II - Procedure to</a:t>
            </a:r>
          </a:p>
          <a:p>
            <a:pPr algn="ctr"/>
            <a:r>
              <a:rPr lang="en-US" sz="2400" b="1" i="1">
                <a:solidFill>
                  <a:schemeClr val="hlink"/>
                </a:solidFill>
              </a:rPr>
              <a:t>address equipment problems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1408113" y="2459038"/>
            <a:ext cx="635000" cy="357187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524000" y="2424113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400" b="1"/>
              <a:t>A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09613" y="3170238"/>
            <a:ext cx="2344737" cy="3127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Generate Work Order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838200" y="3878263"/>
            <a:ext cx="1828800" cy="1028700"/>
          </a:xfrm>
          <a:prstGeom prst="diamond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422400" y="4030663"/>
            <a:ext cx="7016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/>
              <a:t>First</a:t>
            </a:r>
          </a:p>
          <a:p>
            <a:pPr algn="ctr"/>
            <a:r>
              <a:rPr lang="en-US" sz="1200"/>
              <a:t>Priority</a:t>
            </a:r>
          </a:p>
          <a:p>
            <a:pPr algn="ctr"/>
            <a:r>
              <a:rPr lang="en-US" sz="1200"/>
              <a:t>Problem</a:t>
            </a:r>
          </a:p>
          <a:p>
            <a:pPr algn="ctr"/>
            <a:r>
              <a:rPr lang="en-US" sz="1200"/>
              <a:t>***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76250" y="5759450"/>
            <a:ext cx="304800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*** Decision made by supervisors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92150" y="5216525"/>
            <a:ext cx="2135188" cy="3127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Deal with first priority</a:t>
            </a: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4062413" y="2292350"/>
            <a:ext cx="1828800" cy="1158875"/>
          </a:xfrm>
          <a:prstGeom prst="diamond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4611688" y="2419350"/>
            <a:ext cx="8016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/>
              <a:t>Is</a:t>
            </a:r>
          </a:p>
          <a:p>
            <a:pPr algn="ctr"/>
            <a:r>
              <a:rPr lang="en-US" sz="1200"/>
              <a:t>there time</a:t>
            </a:r>
          </a:p>
          <a:p>
            <a:pPr algn="ctr"/>
            <a:r>
              <a:rPr lang="en-US" sz="1200"/>
              <a:t>to fix the</a:t>
            </a:r>
          </a:p>
          <a:p>
            <a:pPr algn="ctr"/>
            <a:r>
              <a:rPr lang="en-US" sz="1200"/>
              <a:t>problem?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171950" y="3733800"/>
            <a:ext cx="1598613" cy="3127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Fix the problem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905250" y="4214813"/>
            <a:ext cx="22161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200"/>
              <a:t>Verify that the problem</a:t>
            </a:r>
          </a:p>
          <a:p>
            <a:pPr algn="ctr"/>
            <a:r>
              <a:rPr lang="en-US" sz="1200"/>
              <a:t>has been corrected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173538" y="4941888"/>
            <a:ext cx="1719262" cy="3127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Clean up the area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057650" y="5557838"/>
            <a:ext cx="2019300" cy="3127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Close out work order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6923088" y="2713038"/>
            <a:ext cx="1801812" cy="3127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Move the operator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7056438" y="3376613"/>
            <a:ext cx="1625600" cy="31273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Adjust priorities</a:t>
            </a:r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1735138" y="2827338"/>
            <a:ext cx="0" cy="346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1754188" y="3470275"/>
            <a:ext cx="0" cy="406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754188" y="4903788"/>
            <a:ext cx="0" cy="314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2679700" y="4395788"/>
            <a:ext cx="654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 flipV="1">
            <a:off x="3333750" y="2836863"/>
            <a:ext cx="0" cy="155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3333750" y="2863850"/>
            <a:ext cx="71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4967288" y="3454400"/>
            <a:ext cx="0" cy="282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5038725" y="4021138"/>
            <a:ext cx="0" cy="2254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>
            <a:off x="4995863" y="4700588"/>
            <a:ext cx="0" cy="258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5892800" y="2892425"/>
            <a:ext cx="1058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>
            <a:off x="7854950" y="3043238"/>
            <a:ext cx="0" cy="3365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2662238" y="4090988"/>
            <a:ext cx="4794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b="1">
                <a:solidFill>
                  <a:srgbClr val="CC3300"/>
                </a:solidFill>
              </a:rPr>
              <a:t>YES</a:t>
            </a: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1873250" y="4887913"/>
            <a:ext cx="4127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b="1">
                <a:solidFill>
                  <a:srgbClr val="CC3300"/>
                </a:solidFill>
              </a:rPr>
              <a:t>NO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4979988" y="3451225"/>
            <a:ext cx="639762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b="1">
                <a:solidFill>
                  <a:srgbClr val="CC3300"/>
                </a:solidFill>
              </a:rPr>
              <a:t>YES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6038850" y="2571750"/>
            <a:ext cx="4127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 b="1">
                <a:solidFill>
                  <a:srgbClr val="CC3300"/>
                </a:solidFill>
              </a:rPr>
              <a:t>NO</a:t>
            </a:r>
          </a:p>
        </p:txBody>
      </p:sp>
      <p:sp>
        <p:nvSpPr>
          <p:cNvPr id="7200" name="Line 32"/>
          <p:cNvSpPr>
            <a:spLocks noChangeShapeType="1"/>
          </p:cNvSpPr>
          <p:nvPr/>
        </p:nvSpPr>
        <p:spPr bwMode="auto">
          <a:xfrm>
            <a:off x="4995863" y="5257800"/>
            <a:ext cx="0" cy="3032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01" name="Rectangle 33"/>
          <p:cNvSpPr>
            <a:spLocks noChangeArrowheads="1"/>
          </p:cNvSpPr>
          <p:nvPr/>
        </p:nvSpPr>
        <p:spPr bwMode="auto">
          <a:xfrm>
            <a:off x="1300163" y="274638"/>
            <a:ext cx="6534150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PROCESS FLOWCHART</a:t>
            </a: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4684713" y="933450"/>
            <a:ext cx="39243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400" b="1" i="1">
                <a:solidFill>
                  <a:schemeClr val="hlink"/>
                </a:solidFill>
              </a:rPr>
              <a:t>Example II continued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ct Overview (Standard)">
  <a:themeElements>
    <a:clrScheme name="Project Overview (Standard) 2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3366FF"/>
      </a:accent1>
      <a:accent2>
        <a:srgbClr val="009900"/>
      </a:accent2>
      <a:accent3>
        <a:srgbClr val="FFFFFF"/>
      </a:accent3>
      <a:accent4>
        <a:srgbClr val="000000"/>
      </a:accent4>
      <a:accent5>
        <a:srgbClr val="ADB8FF"/>
      </a:accent5>
      <a:accent6>
        <a:srgbClr val="008A00"/>
      </a:accent6>
      <a:hlink>
        <a:srgbClr val="FF0033"/>
      </a:hlink>
      <a:folHlink>
        <a:srgbClr val="CCCCCC"/>
      </a:folHlink>
    </a:clrScheme>
    <a:fontScheme name="Project Overview (Standard)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roject Overview (Standard)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Overview (Standard)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Overview (Standard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Office\Templates\Presentations\Project Overview (Standard).pot</Template>
  <TotalTime>1793</TotalTime>
  <Pages>4</Pages>
  <Words>267</Words>
  <Application>Microsoft Macintosh PowerPoint</Application>
  <PresentationFormat>On-screen Show (4:3)</PresentationFormat>
  <Paragraphs>104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Times New Roman</vt:lpstr>
      <vt:lpstr>Arial</vt:lpstr>
      <vt:lpstr>Wingdings</vt:lpstr>
      <vt:lpstr>Project Overview (Standard)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Flowchart</dc:title>
  <dc:subject>Training overheads</dc:subject>
  <dc:creator>MJ Willis</dc:creator>
  <cp:keywords/>
  <dc:description/>
  <cp:lastModifiedBy>MJ Willis</cp:lastModifiedBy>
  <cp:revision>33</cp:revision>
  <cp:lastPrinted>1998-05-07T03:25:05Z</cp:lastPrinted>
  <dcterms:created xsi:type="dcterms:W3CDTF">1997-06-01T13:34:06Z</dcterms:created>
  <dcterms:modified xsi:type="dcterms:W3CDTF">2017-07-12T18:29:53Z</dcterms:modified>
</cp:coreProperties>
</file>