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04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82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1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9FFCC"/>
    <a:srgbClr val="CCFFCC"/>
    <a:srgbClr val="FF9966"/>
    <a:srgbClr val="FFCC00"/>
    <a:srgbClr val="292929"/>
    <a:srgbClr val="B2B2B2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2216" y="-1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notesViewPr>
    <p:cSldViewPr>
      <p:cViewPr varScale="1">
        <p:scale>
          <a:sx n="32" d="100"/>
          <a:sy n="32" d="100"/>
        </p:scale>
        <p:origin x="-159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F86DAD36-A6A9-F944-811E-19D2521DF6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6323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AA3853-9AC3-CE4C-83E1-A4749B00061D}" type="slidenum">
              <a:rPr lang="en-US" sz="1200">
                <a:latin typeface="Times New Roman" charset="0"/>
              </a:rPr>
              <a:pPr/>
              <a:t>6</a:t>
            </a:fld>
            <a:endParaRPr lang="en-US" sz="1200">
              <a:latin typeface="Times New Roman" charset="0"/>
            </a:endParaRPr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A0A8DB6-66EA-B241-8188-8AFEC375017C}" type="slidenum">
              <a:rPr lang="en-US" sz="1200">
                <a:latin typeface="Times New Roman" charset="0"/>
              </a:rPr>
              <a:pPr/>
              <a:t>7</a:t>
            </a:fld>
            <a:endParaRPr lang="en-US" sz="1200">
              <a:latin typeface="Times New Roman" charset="0"/>
            </a:endParaRPr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053AF0D-0616-534B-A603-24A52AA11015}" type="slidenum">
              <a:rPr lang="en-US" sz="1200">
                <a:latin typeface="Times New Roman" charset="0"/>
              </a:rPr>
              <a:pPr/>
              <a:t>8</a:t>
            </a:fld>
            <a:endParaRPr lang="en-US" sz="1200">
              <a:latin typeface="Times New Roman" charset="0"/>
            </a:endParaRPr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861B72-5798-8D48-98DD-8D38CFD8D861}" type="datetimeFigureOut">
              <a:rPr lang="en-US"/>
              <a:pPr/>
              <a:t>7/12/17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50B608D1-8E39-564D-A3E4-89DE1CCB7A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983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0248C5-825E-0942-9A68-B48E4DE78E27}" type="datetimeFigureOut">
              <a:rPr lang="en-US"/>
              <a:pPr/>
              <a:t>7/12/17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89A81-7F6D-7C42-8713-E8AAA78FC4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11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CD643219-81EF-5344-8F76-D207A94BDE7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2479913C-A2B2-9640-B1D1-64A8E1B480D4}" type="datetimeFigureOut">
              <a:rPr lang="en-US"/>
              <a:pPr/>
              <a:t>7/12/17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1262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29A6B8-5F55-7641-A596-34911A7F11C2}" type="datetimeFigureOut">
              <a:rPr lang="en-US"/>
              <a:pPr/>
              <a:t>7/12/17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E24BA368-6709-6C40-A8D2-CD6EED524E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67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253AA591-39BD-424E-AA53-77C090C3E54E}" type="datetimeFigureOut">
              <a:rPr lang="en-US"/>
              <a:pPr/>
              <a:t>7/12/17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614C1AD7-012D-5A40-BFB9-C987E555F8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578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fld id="{E6607BE1-D946-1842-989A-F5AA4531DCB7}" type="datetimeFigureOut">
              <a:rPr lang="en-US"/>
              <a:pPr/>
              <a:t>7/12/17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A0C69-6AF8-E341-B90A-6E39C34320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117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590034-6D00-CE4C-905F-9878852786A2}" type="datetimeFigureOut">
              <a:rPr lang="en-US"/>
              <a:pPr/>
              <a:t>7/12/17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13BE39B6-00C4-874C-9D8F-88091497FC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725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81B980-A84F-4449-8397-FFDA75CDA8CF}" type="datetimeFigureOut">
              <a:rPr lang="en-US"/>
              <a:pPr/>
              <a:t>7/12/17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B45248F6-AFCB-224B-B4ED-173C5A3EB2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60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5790A3-0E24-B34E-BB50-B3FA5ECA7A90}" type="datetimeFigureOut">
              <a:rPr lang="en-US"/>
              <a:pPr/>
              <a:t>7/12/17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8735E4-2312-C845-AD62-50EBD6091A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01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5ADA8969-A9D5-5947-B575-AB88A83F828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DB6387B6-984E-1046-9546-1B31F99B7BBC}" type="datetimeFigureOut">
              <a:rPr lang="en-US"/>
              <a:pPr/>
              <a:t>7/12/17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2723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68B448D6-BD44-CD4F-BF53-2456EF85676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fld id="{47C99F3D-4DC5-1A46-9503-08630BE2523D}" type="datetimeFigureOut">
              <a:rPr lang="en-US"/>
              <a:pPr/>
              <a:t>7/12/17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846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FFFFFF"/>
                </a:solidFill>
              </a:defRPr>
            </a:lvl1pPr>
          </a:lstStyle>
          <a:p>
            <a:fld id="{337478FA-FB4D-5E49-85F3-1029C627D548}" type="datetimeFigureOut">
              <a:rPr lang="en-US"/>
              <a:pPr/>
              <a:t>7/12/17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600">
                <a:solidFill>
                  <a:srgbClr val="7B9899"/>
                </a:solidFill>
              </a:defRPr>
            </a:lvl1pPr>
          </a:lstStyle>
          <a:p>
            <a:fld id="{4DCE063D-6EE3-444C-B262-E0875B7E27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6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8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Calibri" pitchFamily="34" charset="0"/>
          <a:ea typeface="ＭＳ Ｐゴシック" charset="0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ＭＳ Ｐゴシック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charset="0"/>
        <a:buChar char=""/>
        <a:defRPr sz="2700" kern="1200">
          <a:solidFill>
            <a:schemeClr val="tx1"/>
          </a:solidFill>
          <a:latin typeface="Calibri" pitchFamily="34" charset="0"/>
          <a:ea typeface="ＭＳ Ｐゴシック" charset="0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"/>
        <a:defRPr sz="2200" kern="1200">
          <a:solidFill>
            <a:schemeClr val="tx2"/>
          </a:solidFill>
          <a:latin typeface="Calibri" pitchFamily="34" charset="0"/>
          <a:ea typeface="ＭＳ Ｐゴシック" charset="0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charset="0"/>
        <a:buChar char=""/>
        <a:defRPr sz="2000" kern="1200">
          <a:solidFill>
            <a:schemeClr val="tx1"/>
          </a:solidFill>
          <a:latin typeface="Calibri" pitchFamily="34" charset="0"/>
          <a:ea typeface="ＭＳ Ｐゴシック" charset="0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charset="0"/>
        <a:buChar char=""/>
        <a:defRPr sz="2000" kern="1200">
          <a:solidFill>
            <a:schemeClr val="tx2"/>
          </a:solidFill>
          <a:latin typeface="Calibri" pitchFamily="34" charset="0"/>
          <a:ea typeface="ＭＳ Ｐゴシック" charset="0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Calibri" pitchFamily="34" charset="0"/>
          <a:ea typeface="ＭＳ Ｐゴシック" charset="0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76400"/>
            <a:ext cx="7772400" cy="4419600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FontTx/>
              <a:buNone/>
              <a:defRPr/>
            </a:pPr>
            <a:r>
              <a:rPr lang="en-US" sz="4000" b="1" dirty="0" smtClean="0">
                <a:solidFill>
                  <a:schemeClr val="accent3">
                    <a:lumMod val="75000"/>
                  </a:schemeClr>
                </a:solidFill>
                <a:ea typeface="+mn-ea"/>
              </a:rPr>
              <a:t>Using MEMS Processes to Teach a 6-Step Approach to Solving Problems</a:t>
            </a:r>
          </a:p>
          <a:p>
            <a:pPr marL="274320" indent="-274320" algn="ctr" fontAlgn="auto">
              <a:spcAft>
                <a:spcPts val="0"/>
              </a:spcAft>
              <a:buFontTx/>
              <a:buNone/>
              <a:defRPr/>
            </a:pPr>
            <a:endParaRPr lang="en-US" sz="4000" b="1" dirty="0" smtClean="0">
              <a:ea typeface="+mn-ea"/>
            </a:endParaRPr>
          </a:p>
          <a:p>
            <a:pPr marL="274320" indent="-274320" algn="ctr" fontAlgn="auto">
              <a:spcAft>
                <a:spcPts val="0"/>
              </a:spcAft>
              <a:buFontTx/>
              <a:buNone/>
              <a:defRPr/>
            </a:pPr>
            <a:r>
              <a:rPr lang="en-US" sz="2400" b="1" dirty="0" smtClean="0">
                <a:ea typeface="+mn-ea"/>
              </a:rPr>
              <a:t>MJ Willis</a:t>
            </a:r>
          </a:p>
          <a:p>
            <a:pPr marL="274320" indent="-274320" algn="ctr" fontAlgn="auto">
              <a:spcAft>
                <a:spcPts val="0"/>
              </a:spcAft>
              <a:buFontTx/>
              <a:buNone/>
              <a:defRPr/>
            </a:pPr>
            <a:r>
              <a:rPr lang="en-US" sz="2400" b="1" dirty="0" smtClean="0">
                <a:ea typeface="+mn-ea"/>
              </a:rPr>
              <a:t>Instructional Developer</a:t>
            </a:r>
          </a:p>
          <a:p>
            <a:pPr marL="274320" indent="-274320" algn="ctr" fontAlgn="auto">
              <a:spcAft>
                <a:spcPts val="0"/>
              </a:spcAft>
              <a:buFontTx/>
              <a:buNone/>
              <a:defRPr/>
            </a:pPr>
            <a:r>
              <a:rPr lang="en-US" sz="2400" b="1" dirty="0" smtClean="0">
                <a:ea typeface="+mn-ea"/>
              </a:rPr>
              <a:t>Southwest Center for Microsystems Education</a:t>
            </a:r>
            <a:endParaRPr lang="en-US" sz="4000" b="1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Equipment List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752600"/>
            <a:ext cx="3886200" cy="4495800"/>
          </a:xfrm>
        </p:spPr>
        <p:txBody>
          <a:bodyPr>
            <a:normAutofit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Furnace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Fluidized - Bed Reactor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Deposition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Crusher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Crystal puller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Diameter Grinder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End Remover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Wire Saw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876800" y="1676400"/>
            <a:ext cx="3733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Tx/>
              <a:buChar char="•"/>
              <a:defRPr/>
            </a:pPr>
            <a:r>
              <a:rPr lang="en-US" sz="2700" dirty="0">
                <a:latin typeface="Calibri" pitchFamily="34" charset="0"/>
                <a:ea typeface="+mn-ea"/>
                <a:cs typeface="Times New Roman" pitchFamily="18" charset="0"/>
              </a:rPr>
              <a:t>Scribe Machine</a:t>
            </a:r>
          </a:p>
          <a:p>
            <a:pPr marL="342900" indent="-342900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Tx/>
              <a:buChar char="•"/>
              <a:defRPr/>
            </a:pPr>
            <a:r>
              <a:rPr lang="en-US" sz="2700" dirty="0">
                <a:latin typeface="Calibri" pitchFamily="34" charset="0"/>
                <a:ea typeface="+mn-ea"/>
                <a:cs typeface="Times New Roman" pitchFamily="18" charset="0"/>
              </a:rPr>
              <a:t>Wafer Cleaner</a:t>
            </a:r>
          </a:p>
          <a:p>
            <a:pPr marL="342900" indent="-342900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Tx/>
              <a:buChar char="•"/>
              <a:defRPr/>
            </a:pPr>
            <a:r>
              <a:rPr lang="en-US" sz="2700" dirty="0">
                <a:latin typeface="Calibri" pitchFamily="34" charset="0"/>
                <a:ea typeface="+mn-ea"/>
                <a:cs typeface="Times New Roman" pitchFamily="18" charset="0"/>
              </a:rPr>
              <a:t>Edge Grinder</a:t>
            </a:r>
          </a:p>
          <a:p>
            <a:pPr marL="342900" indent="-342900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Tx/>
              <a:buChar char="•"/>
              <a:defRPr/>
            </a:pPr>
            <a:r>
              <a:rPr lang="en-US" sz="2700" dirty="0">
                <a:latin typeface="Calibri" pitchFamily="34" charset="0"/>
                <a:ea typeface="+mn-ea"/>
                <a:cs typeface="Times New Roman" pitchFamily="18" charset="0"/>
              </a:rPr>
              <a:t>Lapping Machine</a:t>
            </a:r>
          </a:p>
          <a:p>
            <a:pPr marL="342900" indent="-342900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Tx/>
              <a:buChar char="•"/>
              <a:defRPr/>
            </a:pPr>
            <a:r>
              <a:rPr lang="en-US" sz="2700" dirty="0">
                <a:latin typeface="Calibri" pitchFamily="34" charset="0"/>
                <a:ea typeface="+mn-ea"/>
                <a:cs typeface="Times New Roman" pitchFamily="18" charset="0"/>
              </a:rPr>
              <a:t>Etcher</a:t>
            </a:r>
          </a:p>
          <a:p>
            <a:pPr marL="342900" indent="-342900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Tx/>
              <a:buChar char="•"/>
              <a:defRPr/>
            </a:pPr>
            <a:r>
              <a:rPr lang="en-US" sz="2700" dirty="0">
                <a:latin typeface="Calibri" pitchFamily="34" charset="0"/>
                <a:ea typeface="+mn-ea"/>
                <a:cs typeface="Times New Roman" pitchFamily="18" charset="0"/>
              </a:rPr>
              <a:t>Edge Polisher</a:t>
            </a:r>
          </a:p>
          <a:p>
            <a:pPr marL="342900" indent="-342900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Tx/>
              <a:buChar char="•"/>
              <a:defRPr/>
            </a:pPr>
            <a:r>
              <a:rPr lang="en-US" sz="2700" dirty="0">
                <a:latin typeface="Calibri" pitchFamily="34" charset="0"/>
                <a:ea typeface="+mn-ea"/>
                <a:cs typeface="Times New Roman" pitchFamily="18" charset="0"/>
              </a:rPr>
              <a:t>Surface Polisher</a:t>
            </a:r>
          </a:p>
          <a:p>
            <a:pPr marL="342900" indent="-342900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Tx/>
              <a:buChar char="•"/>
              <a:defRPr/>
            </a:pPr>
            <a:r>
              <a:rPr lang="en-US" sz="2700" dirty="0">
                <a:latin typeface="Calibri" pitchFamily="34" charset="0"/>
                <a:ea typeface="+mn-ea"/>
                <a:cs typeface="Times New Roman" pitchFamily="18" charset="0"/>
              </a:rPr>
              <a:t>Wafer scrubber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Problem Statement - Step 1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>
                <a:latin typeface="Calibri" charset="0"/>
              </a:rPr>
              <a:t>The winter of 2012-2013 showed a 45% decrease in the sell of silicon worldwide and projections for the remainder of 2013 show a continued decrease in sells of about 5% per quarter. </a:t>
            </a:r>
          </a:p>
          <a:p>
            <a:pPr>
              <a:buFontTx/>
              <a:buNone/>
            </a:pPr>
            <a:r>
              <a:rPr lang="en-US" sz="2800">
                <a:latin typeface="Calibri" charset="0"/>
              </a:rPr>
              <a:t>In an effort to show a positive revenue for 2013, company management has calculated that it needs to decrease its production by 25% of its current output and decrease its current defect rate from 16% to 8%.</a:t>
            </a:r>
            <a:endParaRPr lang="en-US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Deliverable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>
                <a:latin typeface="Calibri" charset="0"/>
              </a:rPr>
              <a:t>Management has asked you to present an action plan that shows how the production team will decrease the defect rate from 16% to 8% and decrease production by 25% by the September of 2013.  </a:t>
            </a:r>
          </a:p>
          <a:p>
            <a:pPr>
              <a:buFontTx/>
              <a:buNone/>
            </a:pPr>
            <a:endParaRPr lang="en-US" sz="2800">
              <a:latin typeface="Calibri" charset="0"/>
            </a:endParaRPr>
          </a:p>
          <a:p>
            <a:pPr>
              <a:buFontTx/>
              <a:buNone/>
            </a:pPr>
            <a:r>
              <a:rPr lang="en-US" sz="2800">
                <a:latin typeface="Calibri" charset="0"/>
              </a:rPr>
              <a:t>(Assume this project was assigned May 1, 2013 for the purpose of your timeline.  You have been given 3 weeks to develop a plan and put it in place by June 1.)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Analyze the Problem - Step 2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What are the specific defects?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See defect analysis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When are they happening</a:t>
            </a:r>
            <a:r>
              <a:rPr lang="en-US" sz="2400" i="1" dirty="0" smtClean="0">
                <a:ea typeface="+mn-ea"/>
              </a:rPr>
              <a:t>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See % scrap rate chart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Where are the defects happening?(at what stage)  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	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See defect analysis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Did we lose customers or are they ordering less product?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Ordering less product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Is the defect in the same area?  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	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See the %scrap rate chart and defect analysis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Did we change to our backup equipment?  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	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Because of the decrease in orders, you did not use your backup equipment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Analyze the Problem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Did we change our routine?(specs, raw materials, suppliers, personnel)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You added a chemical supplier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Are the quality checks being done properly?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Step 3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Is there possible storage of materials or product?   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Step 3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Are the quality checks precise enough?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Step 3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Are there possibilities for a merger or sell out?  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	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No, not if you save your yearly revenues by decreasing defects and coming up with an efficient way of reducing production costs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Defect Analysis (%scrap)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52400" y="1524000"/>
          <a:ext cx="8839200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3" imgW="8458132" imgH="5391285" progId="Excel.Sheet.8">
                  <p:embed/>
                </p:oleObj>
              </mc:Choice>
              <mc:Fallback>
                <p:oleObj name="Worksheet" r:id="rId3" imgW="8458132" imgH="5391285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524000"/>
                        <a:ext cx="8839200" cy="518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Defect Analysis (Defects)</a:t>
            </a:r>
          </a:p>
        </p:txBody>
      </p:sp>
      <p:graphicFrame>
        <p:nvGraphicFramePr>
          <p:cNvPr id="2050" name="Object 0"/>
          <p:cNvGraphicFramePr>
            <a:graphicFrameLocks noChangeAspect="1"/>
          </p:cNvGraphicFramePr>
          <p:nvPr/>
        </p:nvGraphicFramePr>
        <p:xfrm>
          <a:off x="457200" y="1066800"/>
          <a:ext cx="8229600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Worksheet" r:id="rId3" imgW="8591578" imgH="5715000" progId="Excel.Sheet.8">
                  <p:embed/>
                </p:oleObj>
              </mc:Choice>
              <mc:Fallback>
                <p:oleObj name="Worksheet" r:id="rId3" imgW="8591578" imgH="5715000" progId="Excel.Shee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066800"/>
                        <a:ext cx="8229600" cy="541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Analysis of contamination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What is the particle count at each checkpoint on the wafer?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Is particle count a problem?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Is our cleanroom still functioning correctly?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Step 3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When did we add our new chemical supplier? 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December 2012 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Are we still using chemicals from other suppliers?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Yes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Are the chemicals from the new supplier being used on all machines?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No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,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just one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Did the problem start when we added this new supplier?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Yes - as seen on %scrap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Analysis of wafer thickness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How many lapping machines were we using and how many how we now using?  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	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You were using 4 machines and in October, you shut one down and produced all orders on 3 lapping machines.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Are the wafers too thick / thin?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Too thick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What is the deviation from the standard?  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	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Average of 10 microns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 (out of contr0l)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ea typeface="+mn-ea"/>
              </a:rPr>
              <a:t>Are the defective wafers found on all lapping machines?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a typeface="+mn-ea"/>
              </a:rPr>
              <a:t>No, just one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endParaRPr lang="en-US" sz="2400" dirty="0" smtClean="0">
              <a:solidFill>
                <a:srgbClr val="FFFF99"/>
              </a:solidFill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endParaRPr lang="en-US" sz="2400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Identify possible causes - Step 3</a:t>
            </a: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6858000" y="3124200"/>
            <a:ext cx="2057400" cy="762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b="1">
                <a:solidFill>
                  <a:srgbClr val="292929"/>
                </a:solidFill>
                <a:latin typeface="Times New Roman" charset="0"/>
              </a:rPr>
              <a:t>Wafers Too</a:t>
            </a:r>
          </a:p>
          <a:p>
            <a:pPr algn="ctr"/>
            <a:r>
              <a:rPr lang="en-US" sz="1800" b="1">
                <a:solidFill>
                  <a:srgbClr val="292929"/>
                </a:solidFill>
                <a:latin typeface="Times New Roman" charset="0"/>
              </a:rPr>
              <a:t>thick (out of control)</a:t>
            </a:r>
          </a:p>
        </p:txBody>
      </p:sp>
      <p:sp>
        <p:nvSpPr>
          <p:cNvPr id="31748" name="Line 5"/>
          <p:cNvSpPr>
            <a:spLocks noChangeShapeType="1"/>
          </p:cNvSpPr>
          <p:nvPr/>
        </p:nvSpPr>
        <p:spPr bwMode="auto">
          <a:xfrm>
            <a:off x="1371600" y="3505200"/>
            <a:ext cx="54864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Line 6"/>
          <p:cNvSpPr>
            <a:spLocks noChangeShapeType="1"/>
          </p:cNvSpPr>
          <p:nvPr/>
        </p:nvSpPr>
        <p:spPr bwMode="auto">
          <a:xfrm>
            <a:off x="5105400" y="2286000"/>
            <a:ext cx="6858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Line 7"/>
          <p:cNvSpPr>
            <a:spLocks noChangeShapeType="1"/>
          </p:cNvSpPr>
          <p:nvPr/>
        </p:nvSpPr>
        <p:spPr bwMode="auto">
          <a:xfrm>
            <a:off x="2209800" y="2286000"/>
            <a:ext cx="6858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Line 8"/>
          <p:cNvSpPr>
            <a:spLocks noChangeShapeType="1"/>
          </p:cNvSpPr>
          <p:nvPr/>
        </p:nvSpPr>
        <p:spPr bwMode="auto">
          <a:xfrm flipV="1">
            <a:off x="1752600" y="3486150"/>
            <a:ext cx="7239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Line 9"/>
          <p:cNvSpPr>
            <a:spLocks noChangeShapeType="1"/>
          </p:cNvSpPr>
          <p:nvPr/>
        </p:nvSpPr>
        <p:spPr bwMode="auto">
          <a:xfrm flipV="1">
            <a:off x="5029200" y="3505200"/>
            <a:ext cx="7239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Rectangle 11"/>
          <p:cNvSpPr>
            <a:spLocks noChangeArrowheads="1"/>
          </p:cNvSpPr>
          <p:nvPr/>
        </p:nvSpPr>
        <p:spPr bwMode="auto">
          <a:xfrm>
            <a:off x="1371600" y="1905000"/>
            <a:ext cx="1790700" cy="4000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b="1">
                <a:solidFill>
                  <a:srgbClr val="292929"/>
                </a:solidFill>
                <a:latin typeface="Times New Roman" charset="0"/>
              </a:rPr>
              <a:t>Methods</a:t>
            </a:r>
          </a:p>
        </p:txBody>
      </p:sp>
      <p:sp>
        <p:nvSpPr>
          <p:cNvPr id="31754" name="Rectangle 12"/>
          <p:cNvSpPr>
            <a:spLocks noChangeArrowheads="1"/>
          </p:cNvSpPr>
          <p:nvPr/>
        </p:nvSpPr>
        <p:spPr bwMode="auto">
          <a:xfrm>
            <a:off x="4191000" y="1905000"/>
            <a:ext cx="1790700" cy="4000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b="1">
                <a:solidFill>
                  <a:srgbClr val="292929"/>
                </a:solidFill>
                <a:latin typeface="Times New Roman" charset="0"/>
              </a:rPr>
              <a:t>Materials</a:t>
            </a:r>
          </a:p>
        </p:txBody>
      </p:sp>
      <p:sp>
        <p:nvSpPr>
          <p:cNvPr id="31755" name="Rectangle 13"/>
          <p:cNvSpPr>
            <a:spLocks noChangeArrowheads="1"/>
          </p:cNvSpPr>
          <p:nvPr/>
        </p:nvSpPr>
        <p:spPr bwMode="auto">
          <a:xfrm>
            <a:off x="952500" y="5048250"/>
            <a:ext cx="1581150" cy="4381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b="1">
                <a:solidFill>
                  <a:srgbClr val="292929"/>
                </a:solidFill>
                <a:latin typeface="Times New Roman" charset="0"/>
              </a:rPr>
              <a:t>Equipment</a:t>
            </a:r>
          </a:p>
        </p:txBody>
      </p:sp>
      <p:sp>
        <p:nvSpPr>
          <p:cNvPr id="31756" name="Rectangle 14"/>
          <p:cNvSpPr>
            <a:spLocks noChangeArrowheads="1"/>
          </p:cNvSpPr>
          <p:nvPr/>
        </p:nvSpPr>
        <p:spPr bwMode="auto">
          <a:xfrm>
            <a:off x="4248150" y="5105400"/>
            <a:ext cx="1790700" cy="4000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b="1">
                <a:solidFill>
                  <a:srgbClr val="292929"/>
                </a:solidFill>
                <a:latin typeface="Times New Roman" charset="0"/>
              </a:rPr>
              <a:t>Personnel</a:t>
            </a:r>
          </a:p>
        </p:txBody>
      </p:sp>
      <p:sp>
        <p:nvSpPr>
          <p:cNvPr id="31757" name="Line 16"/>
          <p:cNvSpPr>
            <a:spLocks noChangeShapeType="1"/>
          </p:cNvSpPr>
          <p:nvPr/>
        </p:nvSpPr>
        <p:spPr bwMode="auto">
          <a:xfrm>
            <a:off x="1771650" y="2990850"/>
            <a:ext cx="8191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Line 17"/>
          <p:cNvSpPr>
            <a:spLocks noChangeShapeType="1"/>
          </p:cNvSpPr>
          <p:nvPr/>
        </p:nvSpPr>
        <p:spPr bwMode="auto">
          <a:xfrm>
            <a:off x="4667250" y="2990850"/>
            <a:ext cx="81915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9" name="Line 18"/>
          <p:cNvSpPr>
            <a:spLocks noChangeShapeType="1"/>
          </p:cNvSpPr>
          <p:nvPr/>
        </p:nvSpPr>
        <p:spPr bwMode="auto">
          <a:xfrm>
            <a:off x="1066800" y="4724400"/>
            <a:ext cx="81915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Line 19"/>
          <p:cNvSpPr>
            <a:spLocks noChangeShapeType="1"/>
          </p:cNvSpPr>
          <p:nvPr/>
        </p:nvSpPr>
        <p:spPr bwMode="auto">
          <a:xfrm>
            <a:off x="2076450" y="4419600"/>
            <a:ext cx="81915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1" name="Line 20"/>
          <p:cNvSpPr>
            <a:spLocks noChangeShapeType="1"/>
          </p:cNvSpPr>
          <p:nvPr/>
        </p:nvSpPr>
        <p:spPr bwMode="auto">
          <a:xfrm>
            <a:off x="4438650" y="4629150"/>
            <a:ext cx="81915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2" name="Line 24"/>
          <p:cNvSpPr>
            <a:spLocks noChangeShapeType="1"/>
          </p:cNvSpPr>
          <p:nvPr/>
        </p:nvSpPr>
        <p:spPr bwMode="auto">
          <a:xfrm>
            <a:off x="5295900" y="2667000"/>
            <a:ext cx="81915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3" name="Line 25"/>
          <p:cNvSpPr>
            <a:spLocks noChangeShapeType="1"/>
          </p:cNvSpPr>
          <p:nvPr/>
        </p:nvSpPr>
        <p:spPr bwMode="auto">
          <a:xfrm>
            <a:off x="2457450" y="2705100"/>
            <a:ext cx="8191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4" name="Text Box 27"/>
          <p:cNvSpPr txBox="1">
            <a:spLocks noChangeArrowheads="1"/>
          </p:cNvSpPr>
          <p:nvPr/>
        </p:nvSpPr>
        <p:spPr bwMode="auto">
          <a:xfrm>
            <a:off x="2362200" y="2438400"/>
            <a:ext cx="27162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Incorrect measuring of wafers</a:t>
            </a:r>
          </a:p>
        </p:txBody>
      </p:sp>
      <p:sp>
        <p:nvSpPr>
          <p:cNvPr id="31765" name="Text Box 28"/>
          <p:cNvSpPr txBox="1">
            <a:spLocks noChangeArrowheads="1"/>
          </p:cNvSpPr>
          <p:nvPr/>
        </p:nvSpPr>
        <p:spPr bwMode="auto">
          <a:xfrm>
            <a:off x="47625" y="2971800"/>
            <a:ext cx="2695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Incorrect placement of wafers</a:t>
            </a:r>
          </a:p>
        </p:txBody>
      </p:sp>
      <p:sp>
        <p:nvSpPr>
          <p:cNvPr id="31766" name="Text Box 29"/>
          <p:cNvSpPr txBox="1">
            <a:spLocks noChangeArrowheads="1"/>
          </p:cNvSpPr>
          <p:nvPr/>
        </p:nvSpPr>
        <p:spPr bwMode="auto">
          <a:xfrm>
            <a:off x="5318125" y="2373313"/>
            <a:ext cx="272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Wrong concentration of slurry</a:t>
            </a:r>
          </a:p>
        </p:txBody>
      </p:sp>
      <p:sp>
        <p:nvSpPr>
          <p:cNvPr id="31767" name="Text Box 30"/>
          <p:cNvSpPr txBox="1">
            <a:spLocks noChangeArrowheads="1"/>
          </p:cNvSpPr>
          <p:nvPr/>
        </p:nvSpPr>
        <p:spPr bwMode="auto">
          <a:xfrm>
            <a:off x="5470525" y="2754313"/>
            <a:ext cx="2439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Use of incorrect chemicals</a:t>
            </a:r>
          </a:p>
        </p:txBody>
      </p:sp>
      <p:sp>
        <p:nvSpPr>
          <p:cNvPr id="31768" name="Text Box 31"/>
          <p:cNvSpPr txBox="1">
            <a:spLocks noChangeArrowheads="1"/>
          </p:cNvSpPr>
          <p:nvPr/>
        </p:nvSpPr>
        <p:spPr bwMode="auto">
          <a:xfrm>
            <a:off x="976313" y="3516313"/>
            <a:ext cx="1473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Faulty machine</a:t>
            </a:r>
          </a:p>
        </p:txBody>
      </p:sp>
      <p:sp>
        <p:nvSpPr>
          <p:cNvPr id="31769" name="Text Box 32"/>
          <p:cNvSpPr txBox="1">
            <a:spLocks noChangeArrowheads="1"/>
          </p:cNvSpPr>
          <p:nvPr/>
        </p:nvSpPr>
        <p:spPr bwMode="auto">
          <a:xfrm>
            <a:off x="2438400" y="3581400"/>
            <a:ext cx="1965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Not enough pressure</a:t>
            </a:r>
          </a:p>
        </p:txBody>
      </p:sp>
      <p:sp>
        <p:nvSpPr>
          <p:cNvPr id="31770" name="Text Box 33"/>
          <p:cNvSpPr txBox="1">
            <a:spLocks noChangeArrowheads="1"/>
          </p:cNvSpPr>
          <p:nvPr/>
        </p:nvSpPr>
        <p:spPr bwMode="auto">
          <a:xfrm>
            <a:off x="600075" y="4038600"/>
            <a:ext cx="1533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Poor calibration</a:t>
            </a:r>
          </a:p>
        </p:txBody>
      </p:sp>
      <p:sp>
        <p:nvSpPr>
          <p:cNvPr id="31771" name="Text Box 34"/>
          <p:cNvSpPr txBox="1">
            <a:spLocks noChangeArrowheads="1"/>
          </p:cNvSpPr>
          <p:nvPr/>
        </p:nvSpPr>
        <p:spPr bwMode="auto">
          <a:xfrm>
            <a:off x="2362200" y="3886200"/>
            <a:ext cx="1838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All vs. one machine</a:t>
            </a:r>
          </a:p>
        </p:txBody>
      </p:sp>
      <p:sp>
        <p:nvSpPr>
          <p:cNvPr id="31772" name="Text Box 35"/>
          <p:cNvSpPr txBox="1">
            <a:spLocks noChangeArrowheads="1"/>
          </p:cNvSpPr>
          <p:nvPr/>
        </p:nvSpPr>
        <p:spPr bwMode="auto">
          <a:xfrm>
            <a:off x="2133600" y="4125913"/>
            <a:ext cx="2989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Wire saw cutting wafers too thick</a:t>
            </a:r>
          </a:p>
        </p:txBody>
      </p:sp>
      <p:sp>
        <p:nvSpPr>
          <p:cNvPr id="31773" name="Text Box 36"/>
          <p:cNvSpPr txBox="1">
            <a:spLocks noChangeArrowheads="1"/>
          </p:cNvSpPr>
          <p:nvPr/>
        </p:nvSpPr>
        <p:spPr bwMode="auto">
          <a:xfrm>
            <a:off x="674688" y="4343400"/>
            <a:ext cx="1306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Slow rotation</a:t>
            </a:r>
          </a:p>
        </p:txBody>
      </p:sp>
      <p:sp>
        <p:nvSpPr>
          <p:cNvPr id="31774" name="Text Box 37"/>
          <p:cNvSpPr txBox="1">
            <a:spLocks noChangeArrowheads="1"/>
          </p:cNvSpPr>
          <p:nvPr/>
        </p:nvSpPr>
        <p:spPr bwMode="auto">
          <a:xfrm>
            <a:off x="3413125" y="4735513"/>
            <a:ext cx="1768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High absentee rate</a:t>
            </a:r>
          </a:p>
        </p:txBody>
      </p:sp>
      <p:sp>
        <p:nvSpPr>
          <p:cNvPr id="31775" name="Text Box 40"/>
          <p:cNvSpPr txBox="1">
            <a:spLocks noChangeArrowheads="1"/>
          </p:cNvSpPr>
          <p:nvPr/>
        </p:nvSpPr>
        <p:spPr bwMode="auto">
          <a:xfrm>
            <a:off x="5257800" y="4724400"/>
            <a:ext cx="2695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Incorrect placement of wafers</a:t>
            </a:r>
          </a:p>
        </p:txBody>
      </p:sp>
      <p:sp>
        <p:nvSpPr>
          <p:cNvPr id="31776" name="Text Box 41"/>
          <p:cNvSpPr txBox="1">
            <a:spLocks noChangeArrowheads="1"/>
          </p:cNvSpPr>
          <p:nvPr/>
        </p:nvSpPr>
        <p:spPr bwMode="auto">
          <a:xfrm>
            <a:off x="5486400" y="4267200"/>
            <a:ext cx="22447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Incorrect measurements</a:t>
            </a:r>
          </a:p>
        </p:txBody>
      </p:sp>
      <p:sp>
        <p:nvSpPr>
          <p:cNvPr id="31777" name="Text Box 42"/>
          <p:cNvSpPr txBox="1">
            <a:spLocks noChangeArrowheads="1"/>
          </p:cNvSpPr>
          <p:nvPr/>
        </p:nvSpPr>
        <p:spPr bwMode="auto">
          <a:xfrm>
            <a:off x="5334000" y="4495800"/>
            <a:ext cx="2136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Incorrect programming</a:t>
            </a:r>
          </a:p>
        </p:txBody>
      </p:sp>
      <p:sp>
        <p:nvSpPr>
          <p:cNvPr id="31778" name="Text Box 44"/>
          <p:cNvSpPr txBox="1">
            <a:spLocks noChangeArrowheads="1"/>
          </p:cNvSpPr>
          <p:nvPr/>
        </p:nvSpPr>
        <p:spPr bwMode="auto">
          <a:xfrm>
            <a:off x="5546725" y="3973513"/>
            <a:ext cx="28622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Incorrect monitoring of process</a:t>
            </a:r>
          </a:p>
        </p:txBody>
      </p:sp>
      <p:sp>
        <p:nvSpPr>
          <p:cNvPr id="31779" name="Text Box 45"/>
          <p:cNvSpPr txBox="1">
            <a:spLocks noChangeArrowheads="1"/>
          </p:cNvSpPr>
          <p:nvPr/>
        </p:nvSpPr>
        <p:spPr bwMode="auto">
          <a:xfrm>
            <a:off x="990600" y="2362200"/>
            <a:ext cx="13176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Wrong recipe</a:t>
            </a:r>
          </a:p>
        </p:txBody>
      </p:sp>
      <p:sp>
        <p:nvSpPr>
          <p:cNvPr id="31780" name="Text Box 46"/>
          <p:cNvSpPr txBox="1">
            <a:spLocks noChangeArrowheads="1"/>
          </p:cNvSpPr>
          <p:nvPr/>
        </p:nvSpPr>
        <p:spPr bwMode="auto">
          <a:xfrm>
            <a:off x="4479925" y="3059113"/>
            <a:ext cx="1082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Bad Slurry</a:t>
            </a:r>
          </a:p>
        </p:txBody>
      </p:sp>
      <p:sp>
        <p:nvSpPr>
          <p:cNvPr id="31781" name="Text Box 47"/>
          <p:cNvSpPr txBox="1">
            <a:spLocks noChangeArrowheads="1"/>
          </p:cNvSpPr>
          <p:nvPr/>
        </p:nvSpPr>
        <p:spPr bwMode="auto">
          <a:xfrm>
            <a:off x="5699125" y="3516313"/>
            <a:ext cx="11207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New</a:t>
            </a:r>
          </a:p>
          <a:p>
            <a:r>
              <a:rPr lang="en-US" b="1">
                <a:solidFill>
                  <a:schemeClr val="bg1"/>
                </a:solidFill>
              </a:rPr>
              <a:t>Employees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Project Definition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>
                <a:latin typeface="Calibri" charset="0"/>
              </a:rPr>
              <a:t>Using a process from the microtechnology or MEMS</a:t>
            </a:r>
          </a:p>
          <a:p>
            <a:pPr algn="ctr">
              <a:buFontTx/>
              <a:buNone/>
            </a:pPr>
            <a:r>
              <a:rPr lang="en-US">
                <a:latin typeface="Calibri" charset="0"/>
              </a:rPr>
              <a:t> manufacturing industry, students are</a:t>
            </a:r>
          </a:p>
          <a:p>
            <a:pPr algn="ctr">
              <a:buFontTx/>
              <a:buNone/>
            </a:pPr>
            <a:r>
              <a:rPr lang="en-US">
                <a:latin typeface="Calibri" charset="0"/>
              </a:rPr>
              <a:t> required to solve a </a:t>
            </a:r>
            <a:r>
              <a:rPr lang="en-US" i="1">
                <a:latin typeface="Calibri" charset="0"/>
              </a:rPr>
              <a:t>process problem</a:t>
            </a:r>
          </a:p>
          <a:p>
            <a:pPr algn="ctr">
              <a:buFontTx/>
              <a:buNone/>
            </a:pPr>
            <a:r>
              <a:rPr lang="en-US">
                <a:latin typeface="Calibri" charset="0"/>
              </a:rPr>
              <a:t>or production problem </a:t>
            </a:r>
          </a:p>
          <a:p>
            <a:pPr algn="ctr">
              <a:buFontTx/>
              <a:buNone/>
            </a:pPr>
            <a:r>
              <a:rPr lang="en-US">
                <a:latin typeface="Calibri" charset="0"/>
              </a:rPr>
              <a:t>using a systematic approach to </a:t>
            </a:r>
          </a:p>
          <a:p>
            <a:pPr algn="ctr">
              <a:buFontTx/>
              <a:buNone/>
            </a:pPr>
            <a:r>
              <a:rPr lang="en-US">
                <a:latin typeface="Calibri" charset="0"/>
              </a:rPr>
              <a:t>problem solving.</a:t>
            </a:r>
          </a:p>
        </p:txBody>
      </p:sp>
      <p:pic>
        <p:nvPicPr>
          <p:cNvPr id="16388" name="Picture 4" descr="pe01460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38600"/>
            <a:ext cx="211455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Evaluate possible causes - Step 4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Are the defects happening during a specific shift (day/night)?</a:t>
            </a:r>
            <a:r>
              <a:rPr lang="en-US" sz="2400" i="1" dirty="0" smtClean="0">
                <a:latin typeface="Arial" charset="0"/>
                <a:ea typeface="+mn-ea"/>
              </a:rPr>
              <a:t>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No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Arial" charset="0"/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What does the attendance of the techs look like?  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	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You don't have an absentee problem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Arial" charset="0"/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Are any of the operators new?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No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Arial" charset="0"/>
              <a:ea typeface="+mn-ea"/>
            </a:endParaRPr>
          </a:p>
          <a:p>
            <a:pPr marL="274320" indent="-274320" algn="just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Are the new employees being properly trained?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Yes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Arial" charset="0"/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Is the slurry recipe correct?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Yes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Arial" charset="0"/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Were the right chemicals used in the lapping machine?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Yes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Evaluate possible causes - Step 4</a:t>
            </a:r>
            <a:endParaRPr lang="en-US" sz="2400">
              <a:solidFill>
                <a:srgbClr val="7B9899"/>
              </a:solidFill>
              <a:latin typeface="Arial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When were the lapping machines last calibrated?  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	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All lapping machines are calibrated quarterly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Arial" charset="0"/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When were the measuring tools last calibrated?  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	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Daily - Analytical tools are calibrated at the beginning of each shift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Arial" charset="0"/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Are the wafers being placed in the lapping machine properly?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Yes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Arial" charset="0"/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Have the machines been properly programmed?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Yes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Arial" charset="0"/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Is the program correct?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Yes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Evaluate possible causes - Step 4</a:t>
            </a:r>
            <a:endParaRPr lang="en-US" sz="2400">
              <a:solidFill>
                <a:srgbClr val="7B9899"/>
              </a:solidFill>
              <a:latin typeface="Calibri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Are the machines receiving proper maintenance and cleaning?  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	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All preventative maintenance procedures are being completed as scheduled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Arial" charset="0"/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Are the chemicals being replaced as often as they should be?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Yes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Is the spin speed too slow?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Yes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latin typeface="Arial" charset="0"/>
                <a:ea typeface="+mn-ea"/>
              </a:rPr>
              <a:t>Do we have a problem with our rpm transducer? 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Yes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Action Plan - Step 5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800" u="sng" dirty="0" smtClean="0">
                <a:latin typeface="Arial" charset="0"/>
                <a:ea typeface="+mn-ea"/>
              </a:rPr>
              <a:t>Contamination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Arial" charset="0"/>
                <a:ea typeface="+mn-ea"/>
              </a:rPr>
              <a:t>Work with chemical company to set up a new SPC system </a:t>
            </a:r>
          </a:p>
          <a:p>
            <a:pPr marL="548640" lvl="1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/>
              <a:buChar char=""/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Who?  Process Engineering</a:t>
            </a:r>
          </a:p>
          <a:p>
            <a:pPr marL="548640" lvl="1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/>
              <a:buChar char=""/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When?  3 months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Arial" charset="0"/>
                <a:ea typeface="+mn-ea"/>
              </a:rPr>
              <a:t>Audit the chemical company regularly</a:t>
            </a:r>
          </a:p>
          <a:p>
            <a:pPr marL="548640" lvl="1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/>
              <a:buChar char=""/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Who?  Technicians (Trained as auditors)</a:t>
            </a:r>
          </a:p>
          <a:p>
            <a:pPr marL="548640" lvl="1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/>
              <a:buChar char=""/>
              <a:defRPr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  <a:ea typeface="+mn-ea"/>
              </a:rPr>
              <a:t>When?  Quarterly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n-US" sz="2400" dirty="0" smtClean="0">
              <a:latin typeface="Arial" charset="0"/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endParaRPr lang="en-US" sz="2800" dirty="0" smtClean="0">
              <a:latin typeface="Arial" charset="0"/>
              <a:ea typeface="+mn-ea"/>
            </a:endParaRP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endParaRPr lang="en-US" sz="2800" dirty="0" smtClean="0">
              <a:latin typeface="Arial" charset="0"/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Action Plan - Step 5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800" u="sng" dirty="0" smtClean="0">
                <a:latin typeface="Arial" charset="0"/>
                <a:ea typeface="+mn-ea"/>
              </a:rPr>
              <a:t>Wafer Thickness</a:t>
            </a:r>
            <a:endParaRPr lang="en-US" sz="2800" dirty="0" smtClean="0">
              <a:latin typeface="Arial" charset="0"/>
              <a:ea typeface="+mn-ea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Arial" charset="0"/>
                <a:ea typeface="+mn-ea"/>
              </a:rPr>
              <a:t>Rotate lapping machine out of production</a:t>
            </a:r>
          </a:p>
          <a:p>
            <a:pPr marL="548640" lvl="1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/>
              <a:buChar char=""/>
              <a:defRPr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rial" charset="0"/>
                <a:ea typeface="+mn-ea"/>
              </a:rPr>
              <a:t>When?  Immediately</a:t>
            </a:r>
          </a:p>
          <a:p>
            <a:pPr marL="274320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Arial" charset="0"/>
                <a:ea typeface="+mn-ea"/>
              </a:rPr>
              <a:t>Replace transducer</a:t>
            </a:r>
          </a:p>
          <a:p>
            <a:pPr marL="548640" lvl="1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/>
              <a:buChar char=""/>
              <a:defRPr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rial" charset="0"/>
                <a:ea typeface="+mn-ea"/>
              </a:rPr>
              <a:t>Who?  Equipment technicians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sz="2800" dirty="0" smtClean="0">
                <a:latin typeface="Arial" charset="0"/>
                <a:ea typeface="+mn-ea"/>
              </a:rPr>
              <a:t>Test</a:t>
            </a:r>
          </a:p>
          <a:p>
            <a:pPr marL="548640" lvl="1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/>
              <a:buChar char=""/>
              <a:defRPr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Arial" charset="0"/>
                <a:ea typeface="+mn-ea"/>
              </a:rPr>
              <a:t>Who?  Equipment technicians and calibration technicians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Verification - Step 6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800" u="sng" dirty="0" smtClean="0">
                <a:ea typeface="+mn-ea"/>
                <a:cs typeface="Times New Roman" pitchFamily="18" charset="0"/>
              </a:rPr>
              <a:t>Contamination</a:t>
            </a:r>
            <a:endParaRPr lang="en-US" sz="2800" dirty="0" smtClean="0">
              <a:ea typeface="+mn-ea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sz="2800" dirty="0" smtClean="0">
                <a:ea typeface="+mn-ea"/>
                <a:cs typeface="Times New Roman" pitchFamily="18" charset="0"/>
              </a:rPr>
              <a:t>Audit the supplier quarterly to ensure highest standards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n-US" sz="2800" u="sng" dirty="0" smtClean="0">
                <a:ea typeface="+mn-ea"/>
                <a:cs typeface="Times New Roman" pitchFamily="18" charset="0"/>
              </a:rPr>
              <a:t>Wafer Thickness</a:t>
            </a:r>
            <a:endParaRPr lang="en-US" sz="2800" dirty="0" smtClean="0">
              <a:ea typeface="+mn-ea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sz="2800" dirty="0" smtClean="0">
                <a:ea typeface="+mn-ea"/>
                <a:cs typeface="Times New Roman" pitchFamily="18" charset="0"/>
              </a:rPr>
              <a:t>Incorporate rpm check to quarterly calibration</a:t>
            </a:r>
          </a:p>
          <a:p>
            <a:pPr marL="274320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sz="2800" dirty="0" smtClean="0">
                <a:ea typeface="+mn-ea"/>
                <a:cs typeface="Times New Roman" pitchFamily="18" charset="0"/>
              </a:rPr>
              <a:t>QC wafers from individual machines instead of random wafer check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endParaRPr lang="en-US" sz="2800" dirty="0" smtClean="0">
              <a:ea typeface="+mn-ea"/>
              <a:cs typeface="Times New Roman" pitchFamily="18" charset="0"/>
            </a:endParaRPr>
          </a:p>
        </p:txBody>
      </p:sp>
      <p:pic>
        <p:nvPicPr>
          <p:cNvPr id="37892" name="Picture 4" descr="bs01580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419600"/>
            <a:ext cx="2146300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Project Presentation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latin typeface="Calibri" charset="0"/>
              </a:rPr>
              <a:t>Students defend their solution and action plan to the </a:t>
            </a:r>
            <a:r>
              <a:rPr lang="en-US" i="1">
                <a:latin typeface="Calibri" charset="0"/>
              </a:rPr>
              <a:t>Management Team</a:t>
            </a:r>
            <a:r>
              <a:rPr lang="en-US">
                <a:latin typeface="Calibri" charset="0"/>
              </a:rPr>
              <a:t>. </a:t>
            </a:r>
          </a:p>
          <a:p>
            <a:pPr>
              <a:buFontTx/>
              <a:buNone/>
            </a:pPr>
            <a:endParaRPr lang="en-US">
              <a:latin typeface="Calibri" charset="0"/>
            </a:endParaRPr>
          </a:p>
          <a:p>
            <a:pPr>
              <a:buFontTx/>
              <a:buNone/>
            </a:pPr>
            <a:r>
              <a:rPr lang="en-US">
                <a:latin typeface="Calibri" charset="0"/>
              </a:rPr>
              <a:t>The Management Team is composed of other students, instructors, and industry representatives.</a:t>
            </a:r>
          </a:p>
          <a:p>
            <a:pPr>
              <a:buFontTx/>
              <a:buNone/>
            </a:pPr>
            <a:endParaRPr lang="en-US" sz="2800">
              <a:latin typeface="Arial" charset="0"/>
            </a:endParaRPr>
          </a:p>
        </p:txBody>
      </p:sp>
      <p:pic>
        <p:nvPicPr>
          <p:cNvPr id="38916" name="Picture 4" descr="bd06990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292600"/>
            <a:ext cx="2568575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Project Criteria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Select a MEMS process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Develop a process flow chart with process steps and quality checks.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Identify quality criteria</a:t>
            </a:r>
          </a:p>
          <a:p>
            <a:pPr marL="274320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Identify equipment requirements</a:t>
            </a:r>
          </a:p>
          <a:p>
            <a:pPr marL="274320" indent="-274320" fontAlgn="auto"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Determine throughput times for each process step and for the total process.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6-Steps to Problem Solving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Recognize the a problem exists</a:t>
            </a:r>
          </a:p>
          <a:p>
            <a:pPr marL="274320" indent="-274320" fontAlgn="auto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Analyze the problem (Collect information)</a:t>
            </a:r>
          </a:p>
          <a:p>
            <a:pPr marL="274320" indent="-274320" fontAlgn="auto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Identify possible causes to the problem</a:t>
            </a:r>
          </a:p>
          <a:p>
            <a:pPr marL="274320" indent="-274320" fontAlgn="auto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Evaluate possible causes</a:t>
            </a:r>
          </a:p>
          <a:p>
            <a:pPr marL="274320" indent="-274320" fontAlgn="auto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Develop an action plan to correct the problem and take action.</a:t>
            </a:r>
          </a:p>
          <a:p>
            <a:pPr marL="274320" indent="-274320" fontAlgn="auto">
              <a:spcAft>
                <a:spcPts val="0"/>
              </a:spcAft>
              <a:buClr>
                <a:schemeClr val="accent5">
                  <a:lumMod val="75000"/>
                </a:schemeClr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Verify that the problem has been corrected.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Student Example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latin typeface="Calibri" charset="0"/>
              </a:rPr>
              <a:t>Process:  Silicon wafer manufacturing</a:t>
            </a:r>
          </a:p>
          <a:p>
            <a:pPr>
              <a:buFontTx/>
              <a:buNone/>
            </a:pPr>
            <a:r>
              <a:rPr lang="en-US">
                <a:latin typeface="Calibri" charset="0"/>
              </a:rPr>
              <a:t>Process start @ raw materials</a:t>
            </a:r>
          </a:p>
          <a:p>
            <a:pPr>
              <a:buFontTx/>
              <a:buNone/>
            </a:pPr>
            <a:r>
              <a:rPr lang="en-US">
                <a:latin typeface="Calibri" charset="0"/>
              </a:rPr>
              <a:t>Process end @ finished silicon wafer</a:t>
            </a:r>
          </a:p>
          <a:p>
            <a:pPr>
              <a:buFontTx/>
              <a:buNone/>
            </a:pPr>
            <a:r>
              <a:rPr lang="en-US">
                <a:latin typeface="Calibri" charset="0"/>
              </a:rPr>
              <a:t>300 mm process</a:t>
            </a:r>
          </a:p>
          <a:p>
            <a:pPr>
              <a:buFontTx/>
              <a:buNone/>
            </a:pPr>
            <a:r>
              <a:rPr lang="en-US">
                <a:latin typeface="Calibri" charset="0"/>
              </a:rPr>
              <a:t>Projection of 17,000 wafers / week</a:t>
            </a:r>
          </a:p>
        </p:txBody>
      </p:sp>
      <p:sp>
        <p:nvSpPr>
          <p:cNvPr id="19460" name="Oval 5"/>
          <p:cNvSpPr>
            <a:spLocks noChangeArrowheads="1"/>
          </p:cNvSpPr>
          <p:nvPr/>
        </p:nvSpPr>
        <p:spPr bwMode="auto">
          <a:xfrm>
            <a:off x="1447800" y="4648200"/>
            <a:ext cx="1371600" cy="1295400"/>
          </a:xfrm>
          <a:prstGeom prst="ellipse">
            <a:avLst/>
          </a:prstGeom>
          <a:gradFill rotWithShape="0">
            <a:gsLst>
              <a:gs pos="0">
                <a:srgbClr val="B2B2B2"/>
              </a:gs>
              <a:gs pos="100000">
                <a:srgbClr val="5B5B5B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Oval 6"/>
          <p:cNvSpPr>
            <a:spLocks noChangeArrowheads="1"/>
          </p:cNvSpPr>
          <p:nvPr/>
        </p:nvSpPr>
        <p:spPr bwMode="auto">
          <a:xfrm>
            <a:off x="2286000" y="4648200"/>
            <a:ext cx="1371600" cy="1295400"/>
          </a:xfrm>
          <a:prstGeom prst="ellipse">
            <a:avLst/>
          </a:prstGeom>
          <a:gradFill rotWithShape="0">
            <a:gsLst>
              <a:gs pos="0">
                <a:srgbClr val="5B5B5B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Oval 7"/>
          <p:cNvSpPr>
            <a:spLocks noChangeArrowheads="1"/>
          </p:cNvSpPr>
          <p:nvPr/>
        </p:nvSpPr>
        <p:spPr bwMode="auto">
          <a:xfrm>
            <a:off x="3124200" y="4648200"/>
            <a:ext cx="1371600" cy="1295400"/>
          </a:xfrm>
          <a:prstGeom prst="ellipse">
            <a:avLst/>
          </a:prstGeom>
          <a:gradFill rotWithShape="0">
            <a:gsLst>
              <a:gs pos="0">
                <a:srgbClr val="B2B2B2"/>
              </a:gs>
              <a:gs pos="100000">
                <a:srgbClr val="5B5B5B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Oval 8"/>
          <p:cNvSpPr>
            <a:spLocks noChangeArrowheads="1"/>
          </p:cNvSpPr>
          <p:nvPr/>
        </p:nvSpPr>
        <p:spPr bwMode="auto">
          <a:xfrm>
            <a:off x="3962400" y="4648200"/>
            <a:ext cx="1371600" cy="1295400"/>
          </a:xfrm>
          <a:prstGeom prst="ellipse">
            <a:avLst/>
          </a:prstGeom>
          <a:gradFill rotWithShape="0">
            <a:gsLst>
              <a:gs pos="0">
                <a:srgbClr val="5B5B5B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Oval 9"/>
          <p:cNvSpPr>
            <a:spLocks noChangeArrowheads="1"/>
          </p:cNvSpPr>
          <p:nvPr/>
        </p:nvSpPr>
        <p:spPr bwMode="auto">
          <a:xfrm>
            <a:off x="4724400" y="4648200"/>
            <a:ext cx="1371600" cy="1295400"/>
          </a:xfrm>
          <a:prstGeom prst="ellipse">
            <a:avLst/>
          </a:prstGeom>
          <a:gradFill rotWithShape="0">
            <a:gsLst>
              <a:gs pos="0">
                <a:srgbClr val="B2B2B2"/>
              </a:gs>
              <a:gs pos="100000">
                <a:srgbClr val="5B5B5B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Oval 10"/>
          <p:cNvSpPr>
            <a:spLocks noChangeArrowheads="1"/>
          </p:cNvSpPr>
          <p:nvPr/>
        </p:nvSpPr>
        <p:spPr bwMode="auto">
          <a:xfrm>
            <a:off x="5562600" y="4724400"/>
            <a:ext cx="1371600" cy="1295400"/>
          </a:xfrm>
          <a:prstGeom prst="ellipse">
            <a:avLst/>
          </a:prstGeom>
          <a:gradFill rotWithShape="0">
            <a:gsLst>
              <a:gs pos="0">
                <a:srgbClr val="5B5B5B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Process Flowchart</a:t>
            </a:r>
          </a:p>
        </p:txBody>
      </p:sp>
      <p:pic>
        <p:nvPicPr>
          <p:cNvPr id="20483" name="Picture 12" descr="PFC-par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69620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Process Flowchart</a:t>
            </a:r>
          </a:p>
        </p:txBody>
      </p:sp>
      <p:pic>
        <p:nvPicPr>
          <p:cNvPr id="21507" name="Picture 3" descr="PRC-par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6854825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Quality Criteria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latin typeface="Calibri" charset="0"/>
              </a:rPr>
              <a:t>QC1:  Oxygen content, purification check</a:t>
            </a:r>
          </a:p>
          <a:p>
            <a:pPr>
              <a:buFontTx/>
              <a:buNone/>
            </a:pPr>
            <a:r>
              <a:rPr lang="en-US">
                <a:latin typeface="Calibri" charset="0"/>
              </a:rPr>
              <a:t>QC2:  Purification</a:t>
            </a:r>
          </a:p>
          <a:p>
            <a:pPr>
              <a:buFontTx/>
              <a:buNone/>
            </a:pPr>
            <a:r>
              <a:rPr lang="en-US">
                <a:latin typeface="Calibri" charset="0"/>
              </a:rPr>
              <a:t>QC3:  Handling temperature</a:t>
            </a:r>
          </a:p>
          <a:p>
            <a:pPr>
              <a:buFontTx/>
              <a:buNone/>
            </a:pPr>
            <a:r>
              <a:rPr lang="en-US">
                <a:latin typeface="Calibri" charset="0"/>
              </a:rPr>
              <a:t>QC4:  Resistivity, dimensions</a:t>
            </a:r>
          </a:p>
          <a:p>
            <a:pPr>
              <a:buFontTx/>
              <a:buNone/>
            </a:pPr>
            <a:r>
              <a:rPr lang="en-US">
                <a:latin typeface="Calibri" charset="0"/>
              </a:rPr>
              <a:t>QC5:  Flatness, chemical contamination, particle count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7B9899"/>
                </a:solidFill>
                <a:latin typeface="Calibri" charset="0"/>
              </a:rPr>
              <a:t>Quality Criteria (con</a:t>
            </a:r>
            <a:r>
              <a:rPr lang="ja-JP" altLang="en-US">
                <a:solidFill>
                  <a:srgbClr val="7B9899"/>
                </a:solidFill>
                <a:latin typeface="Calibri" charset="0"/>
              </a:rPr>
              <a:t>’</a:t>
            </a:r>
            <a:r>
              <a:rPr lang="en-US">
                <a:solidFill>
                  <a:srgbClr val="7B9899"/>
                </a:solidFill>
                <a:latin typeface="Calibri" charset="0"/>
              </a:rPr>
              <a:t>t)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latin typeface="Calibri" charset="0"/>
              </a:rPr>
              <a:t>QC6:  Edge damage, chemical contamination, particle count</a:t>
            </a:r>
          </a:p>
          <a:p>
            <a:pPr>
              <a:buFontTx/>
              <a:buNone/>
            </a:pPr>
            <a:r>
              <a:rPr lang="en-US">
                <a:latin typeface="Calibri" charset="0"/>
              </a:rPr>
              <a:t>QC7:  Thickness, uniformity, chemical contamination, particle count</a:t>
            </a:r>
          </a:p>
          <a:p>
            <a:pPr>
              <a:buFontTx/>
              <a:buNone/>
            </a:pPr>
            <a:r>
              <a:rPr lang="en-US">
                <a:latin typeface="Calibri" charset="0"/>
              </a:rPr>
              <a:t>QC8:  Chemical contamination, defect distribution, particles</a:t>
            </a:r>
          </a:p>
          <a:p>
            <a:pPr>
              <a:buFontTx/>
              <a:buNone/>
            </a:pPr>
            <a:r>
              <a:rPr lang="en-US">
                <a:latin typeface="Calibri" charset="0"/>
              </a:rPr>
              <a:t>QC9:  Particles, dimensions, roughness, flatness, crystal defects, resistivity, contamination, oxygen content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299</TotalTime>
  <Words>932</Words>
  <Application>Microsoft Macintosh PowerPoint</Application>
  <PresentationFormat>On-screen Show (4:3)</PresentationFormat>
  <Paragraphs>179</Paragraphs>
  <Slides>26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Wingdings 2</vt:lpstr>
      <vt:lpstr>Wingdings</vt:lpstr>
      <vt:lpstr>Times New Roman</vt:lpstr>
      <vt:lpstr>Georgia</vt:lpstr>
      <vt:lpstr>Civic</vt:lpstr>
      <vt:lpstr>Microsoft Office Excel 97-2003 Worksheet</vt:lpstr>
      <vt:lpstr>PowerPoint Presentation</vt:lpstr>
      <vt:lpstr>Project Definition</vt:lpstr>
      <vt:lpstr>Project Criteria</vt:lpstr>
      <vt:lpstr>6-Steps to Problem Solving</vt:lpstr>
      <vt:lpstr>Student Example</vt:lpstr>
      <vt:lpstr>Process Flowchart</vt:lpstr>
      <vt:lpstr>Process Flowchart</vt:lpstr>
      <vt:lpstr>Quality Criteria</vt:lpstr>
      <vt:lpstr>Quality Criteria (con’t)</vt:lpstr>
      <vt:lpstr>Equipment List</vt:lpstr>
      <vt:lpstr>Problem Statement - Step 1</vt:lpstr>
      <vt:lpstr>Deliverable</vt:lpstr>
      <vt:lpstr>Analyze the Problem - Step 2</vt:lpstr>
      <vt:lpstr>Analyze the Problem</vt:lpstr>
      <vt:lpstr>Defect Analysis (%scrap)</vt:lpstr>
      <vt:lpstr>Defect Analysis (Defects)</vt:lpstr>
      <vt:lpstr>Analysis of contamination</vt:lpstr>
      <vt:lpstr>Analysis of wafer thickness</vt:lpstr>
      <vt:lpstr>Identify possible causes - Step 3</vt:lpstr>
      <vt:lpstr>Evaluate possible causes - Step 4</vt:lpstr>
      <vt:lpstr>Evaluate possible causes - Step 4</vt:lpstr>
      <vt:lpstr>Evaluate possible causes - Step 4</vt:lpstr>
      <vt:lpstr>Action Plan - Step 5</vt:lpstr>
      <vt:lpstr>Action Plan - Step 5</vt:lpstr>
      <vt:lpstr>Verification - Step 6</vt:lpstr>
      <vt:lpstr>Project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mjwillis</dc:creator>
  <cp:lastModifiedBy>MJ Willis</cp:lastModifiedBy>
  <cp:revision>29</cp:revision>
  <dcterms:created xsi:type="dcterms:W3CDTF">2001-07-20T20:04:25Z</dcterms:created>
  <dcterms:modified xsi:type="dcterms:W3CDTF">2017-07-12T18:28:07Z</dcterms:modified>
</cp:coreProperties>
</file>