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0"/>
  </p:notesMasterIdLst>
  <p:handoutMasterIdLst>
    <p:handoutMasterId r:id="rId31"/>
  </p:handoutMasterIdLst>
  <p:sldIdLst>
    <p:sldId id="260" r:id="rId2"/>
    <p:sldId id="261" r:id="rId3"/>
    <p:sldId id="262" r:id="rId4"/>
    <p:sldId id="263" r:id="rId5"/>
    <p:sldId id="275" r:id="rId6"/>
    <p:sldId id="267" r:id="rId7"/>
    <p:sldId id="268" r:id="rId8"/>
    <p:sldId id="274" r:id="rId9"/>
    <p:sldId id="269" r:id="rId10"/>
    <p:sldId id="270" r:id="rId11"/>
    <p:sldId id="271" r:id="rId12"/>
    <p:sldId id="272" r:id="rId13"/>
    <p:sldId id="273" r:id="rId14"/>
    <p:sldId id="276" r:id="rId15"/>
    <p:sldId id="277" r:id="rId16"/>
    <p:sldId id="278" r:id="rId17"/>
    <p:sldId id="279" r:id="rId18"/>
    <p:sldId id="280" r:id="rId19"/>
    <p:sldId id="281" r:id="rId20"/>
    <p:sldId id="282" r:id="rId21"/>
    <p:sldId id="283" r:id="rId22"/>
    <p:sldId id="284" r:id="rId23"/>
    <p:sldId id="287" r:id="rId24"/>
    <p:sldId id="285" r:id="rId25"/>
    <p:sldId id="286" r:id="rId26"/>
    <p:sldId id="266" r:id="rId27"/>
    <p:sldId id="264" r:id="rId28"/>
    <p:sldId id="28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00" d="100"/>
          <a:sy n="100" d="100"/>
        </p:scale>
        <p:origin x="-1872" y="-15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5895" cy="75895"/>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handoutMaster" Target="handoutMasters/handoutMaster1.xml"/><Relationship Id="rId32" Type="http://schemas.openxmlformats.org/officeDocument/2006/relationships/printerSettings" Target="printerSettings/printerSettings1.bin"/><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esProps" Target="presProps.xml"/><Relationship Id="rId34" Type="http://schemas.openxmlformats.org/officeDocument/2006/relationships/viewProps" Target="viewProps.xml"/><Relationship Id="rId35" Type="http://schemas.openxmlformats.org/officeDocument/2006/relationships/theme" Target="theme/theme1.xml"/><Relationship Id="rId3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3/22/17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1939992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F135950-014E-814C-8BE1-229426073945}" type="datetimeFigureOut">
              <a:rPr lang="en-US" smtClean="0"/>
              <a:t>3/22/17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B70E7C-5690-114F-9FDF-D36E06B7A9E3}" type="slidenum">
              <a:rPr lang="en-US" smtClean="0"/>
              <a:t>‹#›</a:t>
            </a:fld>
            <a:endParaRPr lang="en-US"/>
          </a:p>
        </p:txBody>
      </p:sp>
    </p:spTree>
    <p:extLst>
      <p:ext uri="{BB962C8B-B14F-4D97-AF65-F5344CB8AC3E}">
        <p14:creationId xmlns:p14="http://schemas.microsoft.com/office/powerpoint/2010/main" val="5046338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246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endParaRPr lang="en-US">
              <a:latin typeface="Calibri" charset="0"/>
            </a:endParaRPr>
          </a:p>
        </p:txBody>
      </p:sp>
      <p:sp>
        <p:nvSpPr>
          <p:cNvPr id="6246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BBCF336-8DD5-1248-BCBD-F2889868D038}" type="slidenum">
              <a:rPr lang="en-US" sz="1200">
                <a:latin typeface="Calibri" charset="0"/>
              </a:rPr>
              <a:pPr eaLnBrk="1" hangingPunct="1"/>
              <a:t>28</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r>
              <a:rPr kumimoji="0" lang="en-US" b="1" dirty="0" smtClean="0">
                <a:solidFill>
                  <a:schemeClr val="accent1"/>
                </a:solidFill>
              </a:rPr>
              <a:t>SCME</a:t>
            </a:r>
            <a:endParaRPr kumimoji="0" lang="en-US" b="1" dirty="0">
              <a:solidFill>
                <a:schemeClr val="accent1"/>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38100" y="6045178"/>
            <a:ext cx="227679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7.png"/><Relationship Id="rId1" Type="http://schemas.openxmlformats.org/officeDocument/2006/relationships/tags" Target="../tags/tag3.xml"/><Relationship Id="rId2" Type="http://schemas.openxmlformats.org/officeDocument/2006/relationships/tags" Target="../tags/tag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2.xml"/><Relationship Id="rId3" Type="http://schemas.openxmlformats.org/officeDocument/2006/relationships/image" Target="../media/image9.gif"/></Relationships>
</file>

<file path=ppt/slides/_rels/slide19.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 Id="rId3"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g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g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hyperlink" Target="http://www.scme-nm.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5.png"/><Relationship Id="rId1" Type="http://schemas.openxmlformats.org/officeDocument/2006/relationships/tags" Target="../tags/tag1.xml"/><Relationship Id="rId2" Type="http://schemas.openxmlformats.org/officeDocument/2006/relationships/tags" Target="../tags/tag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Personal Protective equipment (PPE)</a:t>
            </a:r>
            <a:endParaRPr lang="en-US" dirty="0"/>
          </a:p>
        </p:txBody>
      </p:sp>
      <p:sp>
        <p:nvSpPr>
          <p:cNvPr id="5" name="Subtitle 4"/>
          <p:cNvSpPr>
            <a:spLocks noGrp="1"/>
          </p:cNvSpPr>
          <p:nvPr>
            <p:ph type="subTitle" idx="1"/>
          </p:nvPr>
        </p:nvSpPr>
        <p:spPr/>
        <p:txBody>
          <a:bodyPr>
            <a:normAutofit fontScale="92500" lnSpcReduction="20000"/>
          </a:bodyPr>
          <a:lstStyle/>
          <a:p>
            <a:r>
              <a:rPr lang="en-US" dirty="0" smtClean="0"/>
              <a:t>SCME Personal Protective Equipment Learning Module</a:t>
            </a:r>
            <a:endParaRPr lang="en-US" dirty="0"/>
          </a:p>
        </p:txBody>
      </p:sp>
      <p:pic>
        <p:nvPicPr>
          <p:cNvPr id="7" name="Picture 6" descr="SMT-acid-ppe.jpg"/>
          <p:cNvPicPr>
            <a:picLocks noChangeAspect="1"/>
          </p:cNvPicPr>
          <p:nvPr/>
        </p:nvPicPr>
        <p:blipFill>
          <a:blip r:embed="rId2"/>
          <a:stretch>
            <a:fillRect/>
          </a:stretch>
        </p:blipFill>
        <p:spPr>
          <a:xfrm>
            <a:off x="3257550" y="2561229"/>
            <a:ext cx="2952750" cy="310714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Hazards</a:t>
            </a:r>
            <a:endParaRPr lang="en-US" dirty="0"/>
          </a:p>
        </p:txBody>
      </p:sp>
      <p:sp>
        <p:nvSpPr>
          <p:cNvPr id="3" name="Content Placeholder 2"/>
          <p:cNvSpPr>
            <a:spLocks noGrp="1"/>
          </p:cNvSpPr>
          <p:nvPr>
            <p:ph sz="quarter" idx="1"/>
          </p:nvPr>
        </p:nvSpPr>
        <p:spPr/>
        <p:txBody>
          <a:bodyPr/>
          <a:lstStyle/>
          <a:p>
            <a:pPr>
              <a:buNone/>
            </a:pPr>
            <a:r>
              <a:rPr lang="en-US" sz="2400" dirty="0" smtClean="0"/>
              <a:t>Common health effects caused by exposure to a hazardous chemical.</a:t>
            </a:r>
          </a:p>
          <a:p>
            <a:pPr marL="508000" lvl="1" indent="-508000">
              <a:buFont typeface="Wingdings" pitchFamily="2" charset="2"/>
              <a:buChar char="v"/>
            </a:pPr>
            <a:r>
              <a:rPr lang="en-US" sz="2400" dirty="0" smtClean="0"/>
              <a:t>Irritant - irritating effect </a:t>
            </a:r>
          </a:p>
          <a:p>
            <a:pPr marL="508000" lvl="1" indent="-508000">
              <a:buFont typeface="Wingdings" pitchFamily="2" charset="2"/>
              <a:buChar char="v"/>
            </a:pPr>
            <a:r>
              <a:rPr lang="en-US" sz="2400" dirty="0" smtClean="0"/>
              <a:t>Sensitizer - allergy developed over time</a:t>
            </a:r>
          </a:p>
          <a:p>
            <a:pPr marL="508000" lvl="1" indent="-508000">
              <a:buFont typeface="Wingdings" pitchFamily="2" charset="2"/>
              <a:buChar char="v"/>
            </a:pPr>
            <a:r>
              <a:rPr lang="en-US" sz="2400" dirty="0" smtClean="0"/>
              <a:t>Asphyxiant - suffocation</a:t>
            </a:r>
          </a:p>
          <a:p>
            <a:pPr marL="508000" lvl="1" indent="-508000">
              <a:buFont typeface="Wingdings" pitchFamily="2" charset="2"/>
              <a:buChar char="v"/>
            </a:pPr>
            <a:r>
              <a:rPr lang="en-US" sz="2400" dirty="0" smtClean="0"/>
              <a:t>Carcinogen - cancer causing</a:t>
            </a:r>
          </a:p>
          <a:p>
            <a:pPr marL="508000" lvl="1" indent="-508000">
              <a:buFont typeface="Wingdings" pitchFamily="2" charset="2"/>
              <a:buChar char="v"/>
            </a:pPr>
            <a:r>
              <a:rPr lang="en-US" sz="2400" dirty="0" smtClean="0"/>
              <a:t>Mutagen - changes genetic makeup</a:t>
            </a:r>
          </a:p>
          <a:p>
            <a:pPr marL="508000" lvl="1" indent="-508000">
              <a:buFont typeface="Wingdings" pitchFamily="2" charset="2"/>
              <a:buChar char="v"/>
            </a:pPr>
            <a:r>
              <a:rPr lang="en-US" sz="2400" dirty="0" smtClean="0"/>
              <a:t>Teratogen - affects developing fetus</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PPE</a:t>
            </a:r>
            <a:endParaRPr lang="en-US" dirty="0"/>
          </a:p>
        </p:txBody>
      </p:sp>
      <p:sp>
        <p:nvSpPr>
          <p:cNvPr id="3" name="Content Placeholder 2"/>
          <p:cNvSpPr>
            <a:spLocks noGrp="1"/>
          </p:cNvSpPr>
          <p:nvPr>
            <p:ph sz="quarter" idx="1"/>
          </p:nvPr>
        </p:nvSpPr>
        <p:spPr>
          <a:xfrm>
            <a:off x="650748" y="3352799"/>
            <a:ext cx="8153400" cy="3057525"/>
          </a:xfrm>
        </p:spPr>
        <p:txBody>
          <a:bodyPr>
            <a:normAutofit/>
          </a:bodyPr>
          <a:lstStyle/>
          <a:p>
            <a:pPr>
              <a:buNone/>
            </a:pPr>
            <a:r>
              <a:rPr lang="en-US" sz="2000" dirty="0" smtClean="0"/>
              <a:t>PPE includes clothing and other accessories designed to protect against hazards during work and/or play.  Here are some examples of PPE:</a:t>
            </a:r>
          </a:p>
          <a:p>
            <a:pPr marL="508000" lvl="1" indent="-508000">
              <a:buFont typeface="Wingdings" pitchFamily="2" charset="2"/>
              <a:buChar char="v"/>
            </a:pPr>
            <a:r>
              <a:rPr lang="en-US" sz="2000" dirty="0" smtClean="0"/>
              <a:t>Bullet proof vests</a:t>
            </a:r>
          </a:p>
          <a:p>
            <a:pPr marL="508000" lvl="1" indent="-508000">
              <a:buFont typeface="Wingdings" pitchFamily="2" charset="2"/>
              <a:buChar char="v"/>
            </a:pPr>
            <a:r>
              <a:rPr lang="en-US" sz="2000" dirty="0" smtClean="0"/>
              <a:t>Fire protective gear</a:t>
            </a:r>
          </a:p>
          <a:p>
            <a:pPr marL="508000" lvl="1" indent="-508000">
              <a:buFont typeface="Wingdings" pitchFamily="2" charset="2"/>
              <a:buChar char="v"/>
            </a:pPr>
            <a:r>
              <a:rPr lang="en-US" sz="2000" dirty="0" smtClean="0"/>
              <a:t>Oven mitts</a:t>
            </a:r>
          </a:p>
          <a:p>
            <a:pPr marL="508000" lvl="1" indent="-508000">
              <a:buFont typeface="Wingdings" pitchFamily="2" charset="2"/>
              <a:buChar char="v"/>
            </a:pPr>
            <a:r>
              <a:rPr lang="en-US" sz="2000" dirty="0" smtClean="0"/>
              <a:t>Helmets</a:t>
            </a:r>
          </a:p>
          <a:p>
            <a:pPr>
              <a:buNone/>
            </a:pPr>
            <a:r>
              <a:rPr lang="en-US" sz="2000" dirty="0" smtClean="0"/>
              <a:t>PPE makes working and playing safer and more productive.</a:t>
            </a:r>
          </a:p>
          <a:p>
            <a:endParaRPr lang="en-US" sz="3200" dirty="0"/>
          </a:p>
        </p:txBody>
      </p:sp>
      <p:pic>
        <p:nvPicPr>
          <p:cNvPr id="5" name="Picture 4" descr="common_PPE-ppt.jpg"/>
          <p:cNvPicPr>
            <a:picLocks noChangeAspect="1"/>
          </p:cNvPicPr>
          <p:nvPr/>
        </p:nvPicPr>
        <p:blipFill>
          <a:blip r:embed="rId2"/>
          <a:stretch>
            <a:fillRect/>
          </a:stretch>
        </p:blipFill>
        <p:spPr>
          <a:xfrm>
            <a:off x="1876424" y="1581045"/>
            <a:ext cx="5696961" cy="185747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Turn	</a:t>
            </a:r>
            <a:endParaRPr lang="en-US" dirty="0"/>
          </a:p>
        </p:txBody>
      </p:sp>
      <p:sp>
        <p:nvSpPr>
          <p:cNvPr id="3" name="Content Placeholder 2"/>
          <p:cNvSpPr>
            <a:spLocks noGrp="1"/>
          </p:cNvSpPr>
          <p:nvPr>
            <p:ph sz="quarter" idx="1"/>
          </p:nvPr>
        </p:nvSpPr>
        <p:spPr/>
        <p:txBody>
          <a:bodyPr/>
          <a:lstStyle/>
          <a:p>
            <a:pPr>
              <a:buNone/>
            </a:pPr>
            <a:r>
              <a:rPr lang="en-US" dirty="0" smtClean="0">
                <a:solidFill>
                  <a:schemeClr val="tx2"/>
                </a:solidFill>
              </a:rPr>
              <a:t>What are some common PPE that you use on a regular basis?</a:t>
            </a:r>
            <a:endParaRPr lang="en-US" dirty="0">
              <a:solidFill>
                <a:schemeClr val="tx2"/>
              </a:solidFill>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Used in Microsystems Manufacturing</a:t>
            </a:r>
            <a:endParaRPr lang="en-US" dirty="0"/>
          </a:p>
        </p:txBody>
      </p:sp>
      <p:sp>
        <p:nvSpPr>
          <p:cNvPr id="3" name="Content Placeholder 2"/>
          <p:cNvSpPr>
            <a:spLocks noGrp="1"/>
          </p:cNvSpPr>
          <p:nvPr>
            <p:ph sz="quarter" idx="1"/>
          </p:nvPr>
        </p:nvSpPr>
        <p:spPr/>
        <p:txBody>
          <a:bodyPr/>
          <a:lstStyle/>
          <a:p>
            <a:pPr>
              <a:buNone/>
            </a:pPr>
            <a:r>
              <a:rPr lang="en-US" sz="2200" dirty="0" smtClean="0"/>
              <a:t>OSHA has PPE Standard</a:t>
            </a:r>
          </a:p>
          <a:p>
            <a:pPr marL="508000" lvl="1" indent="-508000">
              <a:buFont typeface="Wingdings" pitchFamily="2" charset="2"/>
              <a:buChar char="v"/>
            </a:pPr>
            <a:r>
              <a:rPr lang="en-US" sz="2200" dirty="0" smtClean="0"/>
              <a:t>PPE OSHA Standard - 29 CFR 1910.132-138 </a:t>
            </a:r>
          </a:p>
          <a:p>
            <a:pPr marL="508000" lvl="1" indent="-508000">
              <a:buFont typeface="Wingdings" pitchFamily="2" charset="2"/>
              <a:buChar char="v"/>
            </a:pPr>
            <a:r>
              <a:rPr lang="en-US" sz="2200" dirty="0" smtClean="0"/>
              <a:t>Employers must establish and administer proper PPE, a PPE program and PPE training</a:t>
            </a:r>
          </a:p>
          <a:p>
            <a:pPr>
              <a:buNone/>
            </a:pPr>
            <a:r>
              <a:rPr lang="en-US" sz="2200" dirty="0" smtClean="0"/>
              <a:t>PPE is available for the following parts of the body:</a:t>
            </a:r>
          </a:p>
          <a:p>
            <a:pPr marL="508000" lvl="1" indent="-508000">
              <a:buFont typeface="Wingdings" pitchFamily="2" charset="2"/>
              <a:buChar char="v"/>
            </a:pPr>
            <a:r>
              <a:rPr lang="en-US" sz="2200" dirty="0" smtClean="0"/>
              <a:t>Respiratory system </a:t>
            </a:r>
          </a:p>
          <a:p>
            <a:pPr marL="508000" lvl="1" indent="-508000">
              <a:buFont typeface="Wingdings" pitchFamily="2" charset="2"/>
              <a:buChar char="v"/>
            </a:pPr>
            <a:r>
              <a:rPr lang="en-US" sz="2200" dirty="0" smtClean="0"/>
              <a:t>Hands </a:t>
            </a:r>
          </a:p>
          <a:p>
            <a:pPr marL="508000" lvl="1" indent="-508000">
              <a:buFont typeface="Wingdings" pitchFamily="2" charset="2"/>
              <a:buChar char="v"/>
            </a:pPr>
            <a:r>
              <a:rPr lang="en-US" sz="2200" dirty="0" smtClean="0"/>
              <a:t>Eyes and face </a:t>
            </a:r>
          </a:p>
          <a:p>
            <a:pPr marL="508000" lvl="1" indent="-508000">
              <a:buFont typeface="Wingdings" pitchFamily="2" charset="2"/>
              <a:buChar char="v"/>
            </a:pPr>
            <a:r>
              <a:rPr lang="en-US" sz="2200" dirty="0" smtClean="0"/>
              <a:t>Feet</a:t>
            </a:r>
          </a:p>
          <a:p>
            <a:pPr marL="508000" lvl="1" indent="-508000">
              <a:buFont typeface="Wingdings" pitchFamily="2" charset="2"/>
              <a:buChar char="v"/>
            </a:pPr>
            <a:r>
              <a:rPr lang="en-US" sz="2200" dirty="0" smtClean="0"/>
              <a:t>Body</a:t>
            </a:r>
            <a:endParaRPr lang="en-US" sz="22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Atmospheric Hazards</a:t>
            </a:r>
            <a:endParaRPr lang="en-US" dirty="0"/>
          </a:p>
        </p:txBody>
      </p:sp>
      <p:sp>
        <p:nvSpPr>
          <p:cNvPr id="3" name="Content Placeholder 2"/>
          <p:cNvSpPr>
            <a:spLocks noGrp="1"/>
          </p:cNvSpPr>
          <p:nvPr>
            <p:ph sz="quarter" idx="1"/>
          </p:nvPr>
        </p:nvSpPr>
        <p:spPr/>
        <p:txBody>
          <a:bodyPr/>
          <a:lstStyle/>
          <a:p>
            <a:pPr>
              <a:buNone/>
            </a:pPr>
            <a:r>
              <a:rPr lang="en-US" sz="2200" dirty="0" smtClean="0"/>
              <a:t>Atmospheric hazards may exist in these forms:</a:t>
            </a:r>
          </a:p>
          <a:p>
            <a:pPr marL="508000" lvl="1" indent="-508000">
              <a:buFont typeface="Wingdings" pitchFamily="2" charset="2"/>
              <a:buChar char="v"/>
            </a:pPr>
            <a:r>
              <a:rPr lang="en-US" sz="2200" dirty="0" smtClean="0"/>
              <a:t>Fumes</a:t>
            </a:r>
          </a:p>
          <a:p>
            <a:pPr marL="508000" lvl="1" indent="-508000">
              <a:buFont typeface="Wingdings" pitchFamily="2" charset="2"/>
              <a:buChar char="v"/>
            </a:pPr>
            <a:r>
              <a:rPr lang="en-US" sz="2200" dirty="0" smtClean="0"/>
              <a:t>Gases </a:t>
            </a:r>
          </a:p>
          <a:p>
            <a:pPr marL="508000" lvl="1" indent="-508000">
              <a:buFont typeface="Wingdings" pitchFamily="2" charset="2"/>
              <a:buChar char="v"/>
            </a:pPr>
            <a:r>
              <a:rPr lang="en-US" sz="2200" dirty="0" smtClean="0"/>
              <a:t>Vapors </a:t>
            </a:r>
          </a:p>
          <a:p>
            <a:pPr marL="508000" lvl="1" indent="-508000">
              <a:buFont typeface="Wingdings" pitchFamily="2" charset="2"/>
              <a:buChar char="v"/>
            </a:pPr>
            <a:r>
              <a:rPr lang="en-US" sz="2200" dirty="0" smtClean="0"/>
              <a:t>Particles</a:t>
            </a:r>
          </a:p>
          <a:p>
            <a:pPr>
              <a:buNone/>
            </a:pPr>
            <a:r>
              <a:rPr lang="en-US" sz="2200" dirty="0" smtClean="0"/>
              <a:t>Fumes</a:t>
            </a:r>
          </a:p>
          <a:p>
            <a:pPr marL="508000" lvl="1" indent="-508000">
              <a:buFont typeface="Wingdings" pitchFamily="2" charset="2"/>
              <a:buChar char="v"/>
            </a:pPr>
            <a:r>
              <a:rPr lang="en-US" sz="2200" dirty="0" smtClean="0"/>
              <a:t>Contain both gases (vapors) and dusts</a:t>
            </a:r>
          </a:p>
          <a:p>
            <a:pPr marL="508000" lvl="1" indent="-508000">
              <a:buFont typeface="Wingdings" pitchFamily="2" charset="2"/>
              <a:buChar char="v"/>
            </a:pPr>
            <a:r>
              <a:rPr lang="en-US" sz="2200" dirty="0" smtClean="0"/>
              <a:t>Require more careful attention than dusts or vapors</a:t>
            </a:r>
          </a:p>
          <a:p>
            <a:pPr marL="508000" lvl="1" indent="-508000">
              <a:buFont typeface="Wingdings" pitchFamily="2" charset="2"/>
              <a:buChar char="v"/>
            </a:pPr>
            <a:r>
              <a:rPr lang="en-US" sz="2200" dirty="0" smtClean="0"/>
              <a:t>Need to control the generation of fumes </a:t>
            </a:r>
          </a:p>
          <a:p>
            <a:pPr marL="508000" lvl="1" indent="-508000">
              <a:buFont typeface="Wingdings" pitchFamily="2" charset="2"/>
              <a:buChar char="v"/>
            </a:pPr>
            <a:r>
              <a:rPr lang="en-US" sz="2200" dirty="0" smtClean="0"/>
              <a:t>Use fume hoods and other engineering controls</a:t>
            </a:r>
            <a:endParaRPr lang="en-US" sz="2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for the Respiratory System</a:t>
            </a:r>
            <a:endParaRPr lang="en-US" dirty="0"/>
          </a:p>
        </p:txBody>
      </p:sp>
      <p:sp>
        <p:nvSpPr>
          <p:cNvPr id="3" name="Content Placeholder 2"/>
          <p:cNvSpPr>
            <a:spLocks noGrp="1"/>
          </p:cNvSpPr>
          <p:nvPr>
            <p:ph sz="quarter" idx="1"/>
          </p:nvPr>
        </p:nvSpPr>
        <p:spPr>
          <a:xfrm>
            <a:off x="622173" y="3714751"/>
            <a:ext cx="8153400" cy="2476500"/>
          </a:xfrm>
        </p:spPr>
        <p:txBody>
          <a:bodyPr>
            <a:normAutofit/>
          </a:bodyPr>
          <a:lstStyle/>
          <a:p>
            <a:pPr>
              <a:buNone/>
            </a:pPr>
            <a:r>
              <a:rPr lang="en-US" sz="2000" b="1" dirty="0" smtClean="0"/>
              <a:t>What is a Respirator?</a:t>
            </a:r>
          </a:p>
          <a:p>
            <a:pPr marL="508000" lvl="1" indent="-508000">
              <a:buFont typeface="Wingdings" pitchFamily="2" charset="2"/>
              <a:buChar char="v"/>
            </a:pPr>
            <a:r>
              <a:rPr lang="en-US" sz="2000" dirty="0" smtClean="0"/>
              <a:t>A respirator is used when ventilation controls are not available</a:t>
            </a:r>
          </a:p>
          <a:p>
            <a:pPr marL="508000" lvl="1" indent="-508000">
              <a:buFont typeface="Wingdings" pitchFamily="2" charset="2"/>
              <a:buChar char="v"/>
            </a:pPr>
            <a:r>
              <a:rPr lang="en-US" sz="2000" dirty="0" smtClean="0"/>
              <a:t>A respirator is worn over the nose and mouth</a:t>
            </a:r>
          </a:p>
          <a:p>
            <a:pPr marL="508000" lvl="1" indent="-508000">
              <a:buFont typeface="Wingdings" pitchFamily="2" charset="2"/>
              <a:buChar char="v"/>
            </a:pPr>
            <a:r>
              <a:rPr lang="en-US" sz="2000" dirty="0" smtClean="0"/>
              <a:t>Two types of respirators which will be discussed:</a:t>
            </a:r>
          </a:p>
          <a:p>
            <a:pPr marL="508000" lvl="1" indent="-508000">
              <a:buFont typeface="Wingdings" pitchFamily="2" charset="2"/>
              <a:buChar char="v"/>
            </a:pPr>
            <a:r>
              <a:rPr lang="en-US" sz="2000" dirty="0" smtClean="0"/>
              <a:t>Air Purifying Respirators (left picture)</a:t>
            </a:r>
          </a:p>
          <a:p>
            <a:pPr marL="508000" lvl="1" indent="-508000">
              <a:buFont typeface="Wingdings" pitchFamily="2" charset="2"/>
              <a:buChar char="v"/>
            </a:pPr>
            <a:r>
              <a:rPr lang="en-US" sz="2000" dirty="0" smtClean="0"/>
              <a:t>Supplied Air Respirators  (right picture)</a:t>
            </a:r>
            <a:endParaRPr lang="en-US" sz="2400" dirty="0"/>
          </a:p>
        </p:txBody>
      </p:sp>
      <p:pic>
        <p:nvPicPr>
          <p:cNvPr id="4" name="Picture 5" descr="Respirator-APR_SAR"/>
          <p:cNvPicPr>
            <a:picLocks noChangeAspect="1" noChangeArrowheads="1"/>
          </p:cNvPicPr>
          <p:nvPr>
            <p:custDataLst>
              <p:tags r:id="rId1"/>
            </p:custDataLst>
          </p:nvPr>
        </p:nvPicPr>
        <p:blipFill>
          <a:blip r:embed="rId4"/>
          <a:srcRect/>
          <a:stretch>
            <a:fillRect/>
          </a:stretch>
        </p:blipFill>
        <p:spPr bwMode="auto">
          <a:xfrm>
            <a:off x="2338388" y="1597025"/>
            <a:ext cx="4589462" cy="1581150"/>
          </a:xfrm>
          <a:prstGeom prst="rect">
            <a:avLst/>
          </a:prstGeom>
          <a:noFill/>
          <a:ln w="9525" algn="ctr">
            <a:noFill/>
            <a:miter lim="800000"/>
            <a:headEnd/>
            <a:tailEnd/>
          </a:ln>
        </p:spPr>
      </p:pic>
      <p:sp>
        <p:nvSpPr>
          <p:cNvPr id="5" name="CaptionText"/>
          <p:cNvSpPr txBox="1">
            <a:spLocks noChangeArrowheads="1"/>
          </p:cNvSpPr>
          <p:nvPr>
            <p:custDataLst>
              <p:tags r:id="rId2"/>
            </p:custDataLst>
          </p:nvPr>
        </p:nvSpPr>
        <p:spPr bwMode="auto">
          <a:xfrm>
            <a:off x="2386013" y="3260725"/>
            <a:ext cx="4589462" cy="441325"/>
          </a:xfrm>
          <a:prstGeom prst="rect">
            <a:avLst/>
          </a:prstGeom>
          <a:noFill/>
          <a:ln w="9525" algn="ctr">
            <a:noFill/>
            <a:miter lim="800000"/>
            <a:headEnd/>
            <a:tailEnd/>
          </a:ln>
        </p:spPr>
        <p:txBody>
          <a:bodyPr>
            <a:spAutoFit/>
          </a:bodyPr>
          <a:lstStyle/>
          <a:p>
            <a:pPr algn="ctr">
              <a:spcBef>
                <a:spcPct val="0"/>
              </a:spcBef>
              <a:spcAft>
                <a:spcPts val="100"/>
              </a:spcAft>
            </a:pPr>
            <a:r>
              <a:rPr lang="en-US" sz="1100" b="1" i="1" dirty="0"/>
              <a:t>Air Purifying Respirator and Supplied Air Respirator </a:t>
            </a:r>
          </a:p>
          <a:p>
            <a:pPr algn="ctr">
              <a:spcBef>
                <a:spcPct val="0"/>
              </a:spcBef>
              <a:spcAft>
                <a:spcPts val="100"/>
              </a:spcAft>
            </a:pPr>
            <a:r>
              <a:rPr lang="en-US" sz="1100" b="1" i="1" dirty="0" smtClean="0"/>
              <a:t>[Pictures courtesy of MATEC]</a:t>
            </a:r>
            <a:endParaRPr lang="en-US" sz="1100" b="1" i="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Use a Respiratory</a:t>
            </a:r>
            <a:endParaRPr lang="en-US" dirty="0"/>
          </a:p>
        </p:txBody>
      </p:sp>
      <p:sp>
        <p:nvSpPr>
          <p:cNvPr id="3" name="Content Placeholder 2"/>
          <p:cNvSpPr>
            <a:spLocks noGrp="1"/>
          </p:cNvSpPr>
          <p:nvPr>
            <p:ph sz="quarter" idx="1"/>
          </p:nvPr>
        </p:nvSpPr>
        <p:spPr/>
        <p:txBody>
          <a:bodyPr>
            <a:noAutofit/>
          </a:bodyPr>
          <a:lstStyle/>
          <a:p>
            <a:pPr>
              <a:buNone/>
            </a:pPr>
            <a:r>
              <a:rPr lang="en-US" sz="2200" b="1" dirty="0" smtClean="0"/>
              <a:t>Concerns Before Using a Respirator</a:t>
            </a:r>
          </a:p>
          <a:p>
            <a:pPr marL="508000" lvl="1" indent="-508000">
              <a:buFont typeface="Wingdings" pitchFamily="2" charset="2"/>
              <a:buChar char="v"/>
            </a:pPr>
            <a:r>
              <a:rPr lang="en-US" sz="2200" dirty="0" smtClean="0"/>
              <a:t>Using a respirator requires the lungs and the heart to work harder</a:t>
            </a:r>
          </a:p>
          <a:p>
            <a:pPr marL="508000" lvl="1" indent="-508000">
              <a:buFont typeface="Wingdings" pitchFamily="2" charset="2"/>
              <a:buChar char="v"/>
            </a:pPr>
            <a:r>
              <a:rPr lang="en-US" sz="2200" dirty="0" smtClean="0"/>
              <a:t>If you have heart or lung conditions, a respirator may be dangerous</a:t>
            </a:r>
          </a:p>
          <a:p>
            <a:pPr marL="508000" lvl="1" indent="-508000">
              <a:buFont typeface="Wingdings" pitchFamily="2" charset="2"/>
              <a:buChar char="v"/>
            </a:pPr>
            <a:r>
              <a:rPr lang="en-US" sz="2200" dirty="0" smtClean="0"/>
              <a:t>Facial hair prevents the respirator from making a proper seal</a:t>
            </a:r>
          </a:p>
          <a:p>
            <a:pPr marL="508000" lvl="1" indent="-508000">
              <a:buFont typeface="Wingdings" pitchFamily="2" charset="2"/>
              <a:buChar char="v"/>
            </a:pPr>
            <a:r>
              <a:rPr lang="en-US" sz="2200" dirty="0" smtClean="0"/>
              <a:t>Shave any facial hair that touches the edge of the respirator</a:t>
            </a:r>
          </a:p>
          <a:p>
            <a:pPr>
              <a:buNone/>
            </a:pPr>
            <a:r>
              <a:rPr lang="en-US" sz="2200" b="1" dirty="0" smtClean="0"/>
              <a:t>Properly Fitting a Respirator</a:t>
            </a:r>
          </a:p>
          <a:p>
            <a:pPr marL="508000" lvl="1" indent="-508000">
              <a:buFont typeface="Wingdings" pitchFamily="2" charset="2"/>
              <a:buChar char="v"/>
            </a:pPr>
            <a:r>
              <a:rPr lang="en-US" sz="2200" dirty="0" smtClean="0"/>
              <a:t>You must be fit-tested by a qualified person at least once a year </a:t>
            </a:r>
          </a:p>
          <a:p>
            <a:pPr marL="508000" lvl="1" indent="-508000">
              <a:buFont typeface="Wingdings" pitchFamily="2" charset="2"/>
              <a:buChar char="v"/>
            </a:pPr>
            <a:r>
              <a:rPr lang="en-US" sz="2200" dirty="0" smtClean="0"/>
              <a:t>A </a:t>
            </a:r>
            <a:r>
              <a:rPr lang="en-US" sz="2200" b="1" dirty="0" smtClean="0"/>
              <a:t>seal check </a:t>
            </a:r>
            <a:r>
              <a:rPr lang="en-US" sz="2200" dirty="0" smtClean="0"/>
              <a:t>must be performed every time a respirator is used</a:t>
            </a:r>
          </a:p>
          <a:p>
            <a:endParaRPr lang="en-US" sz="22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Perform a Seal Check</a:t>
            </a:r>
            <a:endParaRPr lang="en-US" dirty="0"/>
          </a:p>
        </p:txBody>
      </p:sp>
      <p:sp>
        <p:nvSpPr>
          <p:cNvPr id="3" name="Content Placeholder 2"/>
          <p:cNvSpPr>
            <a:spLocks noGrp="1"/>
          </p:cNvSpPr>
          <p:nvPr>
            <p:ph sz="quarter" idx="1"/>
          </p:nvPr>
        </p:nvSpPr>
        <p:spPr>
          <a:xfrm>
            <a:off x="612648" y="1600200"/>
            <a:ext cx="4597527" cy="4495800"/>
          </a:xfrm>
        </p:spPr>
        <p:txBody>
          <a:bodyPr/>
          <a:lstStyle/>
          <a:p>
            <a:pPr marL="508000" lvl="1" indent="-508000">
              <a:buFont typeface="Wingdings" pitchFamily="2" charset="2"/>
              <a:buChar char="v"/>
            </a:pPr>
            <a:r>
              <a:rPr lang="en-US" sz="2400" dirty="0" smtClean="0"/>
              <a:t>Firmly cover the exhalation ports on the mask with the palms of your hands</a:t>
            </a:r>
          </a:p>
          <a:p>
            <a:pPr marL="508000" lvl="1" indent="-508000">
              <a:buFont typeface="Wingdings" pitchFamily="2" charset="2"/>
              <a:buChar char="v"/>
            </a:pPr>
            <a:r>
              <a:rPr lang="en-US" sz="2400" dirty="0" smtClean="0"/>
              <a:t>Inhale and exhale more strongly than usual</a:t>
            </a:r>
          </a:p>
          <a:p>
            <a:pPr marL="508000" lvl="1" indent="-508000">
              <a:buFont typeface="Wingdings" pitchFamily="2" charset="2"/>
              <a:buChar char="v"/>
            </a:pPr>
            <a:r>
              <a:rPr lang="en-US" sz="2400" dirty="0" smtClean="0"/>
              <a:t>If no air flows in or out of the respirator's seal is detected, then the respirator fits properly. </a:t>
            </a:r>
          </a:p>
          <a:p>
            <a:endParaRPr lang="en-US" dirty="0"/>
          </a:p>
        </p:txBody>
      </p:sp>
      <p:pic>
        <p:nvPicPr>
          <p:cNvPr id="5" name="Picture 4" descr="Respirator_NBG12_30-500x.jpg"/>
          <p:cNvPicPr>
            <a:picLocks noChangeAspect="1"/>
          </p:cNvPicPr>
          <p:nvPr/>
        </p:nvPicPr>
        <p:blipFill>
          <a:blip r:embed="rId2"/>
          <a:stretch>
            <a:fillRect/>
          </a:stretch>
        </p:blipFill>
        <p:spPr>
          <a:xfrm>
            <a:off x="5324475" y="1730921"/>
            <a:ext cx="3543300" cy="2005508"/>
          </a:xfrm>
          <a:prstGeom prst="rect">
            <a:avLst/>
          </a:prstGeom>
          <a:ln>
            <a:solidFill>
              <a:schemeClr val="tx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for Hands</a:t>
            </a:r>
            <a:endParaRPr lang="en-US" dirty="0"/>
          </a:p>
        </p:txBody>
      </p:sp>
      <p:sp>
        <p:nvSpPr>
          <p:cNvPr id="3" name="Content Placeholder 2"/>
          <p:cNvSpPr>
            <a:spLocks noGrp="1"/>
          </p:cNvSpPr>
          <p:nvPr>
            <p:ph sz="quarter" idx="1"/>
          </p:nvPr>
        </p:nvSpPr>
        <p:spPr>
          <a:xfrm>
            <a:off x="612648" y="4219574"/>
            <a:ext cx="8153400" cy="1876425"/>
          </a:xfrm>
        </p:spPr>
        <p:txBody>
          <a:bodyPr>
            <a:normAutofit/>
          </a:bodyPr>
          <a:lstStyle/>
          <a:p>
            <a:pPr>
              <a:buNone/>
            </a:pPr>
            <a:r>
              <a:rPr lang="en-US" sz="2800" dirty="0" smtClean="0"/>
              <a:t>Hand protection is required when handling acids or solvents.  It is important to wear "acid gloves" when working with acids and "solvent gloves" when working with solvents. </a:t>
            </a:r>
          </a:p>
          <a:p>
            <a:pPr>
              <a:buNone/>
            </a:pPr>
            <a:endParaRPr lang="en-US" sz="2800" dirty="0"/>
          </a:p>
        </p:txBody>
      </p:sp>
      <p:pic>
        <p:nvPicPr>
          <p:cNvPr id="4" name="Picture 3" descr="acid_solvent_gloves.gif"/>
          <p:cNvPicPr>
            <a:picLocks noChangeAspect="1"/>
          </p:cNvPicPr>
          <p:nvPr/>
        </p:nvPicPr>
        <p:blipFill>
          <a:blip r:embed="rId3"/>
          <a:stretch>
            <a:fillRect/>
          </a:stretch>
        </p:blipFill>
        <p:spPr>
          <a:xfrm>
            <a:off x="2743200" y="1619656"/>
            <a:ext cx="3714750" cy="215183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1"/>
            </p:custDataLst>
          </p:nvPr>
        </p:nvSpPr>
        <p:spPr bwMode="auto">
          <a:xfrm>
            <a:off x="2219325" y="3886200"/>
            <a:ext cx="4686300" cy="261610"/>
          </a:xfrm>
          <a:prstGeom prst="rect">
            <a:avLst/>
          </a:prstGeom>
          <a:noFill/>
          <a:ln w="9525" algn="ctr">
            <a:noFill/>
            <a:miter lim="800000"/>
            <a:headEnd/>
            <a:tailEnd/>
          </a:ln>
        </p:spPr>
        <p:txBody>
          <a:bodyPr>
            <a:spAutoFit/>
          </a:bodyPr>
          <a:lstStyle/>
          <a:p>
            <a:pPr algn="ctr">
              <a:spcBef>
                <a:spcPct val="0"/>
              </a:spcBef>
              <a:spcAft>
                <a:spcPts val="100"/>
              </a:spcAft>
            </a:pPr>
            <a:r>
              <a:rPr lang="en-US" sz="1100" b="1" i="1" dirty="0">
                <a:solidFill>
                  <a:srgbClr val="A50021"/>
                </a:solidFill>
              </a:rPr>
              <a:t>Acid Gloves and Solvent </a:t>
            </a:r>
            <a:r>
              <a:rPr lang="en-US" sz="1100" b="1" i="1" dirty="0" smtClean="0">
                <a:solidFill>
                  <a:srgbClr val="A50021"/>
                </a:solidFill>
              </a:rPr>
              <a:t>Gloves</a:t>
            </a:r>
            <a:endParaRPr lang="en-US" sz="1100" b="1" i="1" dirty="0">
              <a:solidFill>
                <a:srgbClr val="A5002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 Use of Acid and Solvent Gloves</a:t>
            </a:r>
            <a:endParaRPr lang="en-US" dirty="0"/>
          </a:p>
        </p:txBody>
      </p:sp>
      <p:sp>
        <p:nvSpPr>
          <p:cNvPr id="3" name="Content Placeholder 2"/>
          <p:cNvSpPr>
            <a:spLocks noGrp="1"/>
          </p:cNvSpPr>
          <p:nvPr>
            <p:ph sz="quarter" idx="1"/>
          </p:nvPr>
        </p:nvSpPr>
        <p:spPr>
          <a:xfrm>
            <a:off x="612648" y="1600200"/>
            <a:ext cx="5283327" cy="4495800"/>
          </a:xfrm>
        </p:spPr>
        <p:txBody>
          <a:bodyPr>
            <a:normAutofit/>
          </a:bodyPr>
          <a:lstStyle/>
          <a:p>
            <a:pPr marL="508000" lvl="1" indent="-508000">
              <a:buFont typeface="Wingdings" pitchFamily="2" charset="2"/>
              <a:buChar char="v"/>
            </a:pPr>
            <a:r>
              <a:rPr lang="en-US" sz="2000" dirty="0" smtClean="0"/>
              <a:t>Wear over cleanroom disposable gloves</a:t>
            </a:r>
          </a:p>
          <a:p>
            <a:pPr marL="508000" lvl="1" indent="-508000">
              <a:buFont typeface="Wingdings" pitchFamily="2" charset="2"/>
              <a:buChar char="v"/>
            </a:pPr>
            <a:r>
              <a:rPr lang="en-US" sz="2000" dirty="0" smtClean="0"/>
              <a:t>Acid gloves - thick rubber based composites (</a:t>
            </a:r>
            <a:r>
              <a:rPr lang="en-US" sz="2000" dirty="0" err="1" smtClean="0"/>
              <a:t>nitrile</a:t>
            </a:r>
            <a:r>
              <a:rPr lang="en-US" sz="2000" dirty="0" smtClean="0"/>
              <a:t> rubber, butyl rubber, natural rubber)</a:t>
            </a:r>
          </a:p>
          <a:p>
            <a:pPr marL="508000" lvl="1" indent="-508000">
              <a:buFont typeface="Wingdings" pitchFamily="2" charset="2"/>
              <a:buChar char="v"/>
            </a:pPr>
            <a:r>
              <a:rPr lang="en-US" sz="2000" dirty="0" smtClean="0"/>
              <a:t>Solvent gloves - commonly made of thick </a:t>
            </a:r>
            <a:r>
              <a:rPr lang="en-US" sz="2000" dirty="0" err="1" smtClean="0"/>
              <a:t>nitrile</a:t>
            </a:r>
            <a:endParaRPr lang="en-US" sz="2000" dirty="0" smtClean="0"/>
          </a:p>
          <a:p>
            <a:pPr marL="508000" lvl="1" indent="-508000">
              <a:buFont typeface="Wingdings" pitchFamily="2" charset="2"/>
              <a:buChar char="v"/>
            </a:pPr>
            <a:r>
              <a:rPr lang="en-US" sz="2000" dirty="0" smtClean="0"/>
              <a:t>Make a 2" cuff to prevent chemical from running down the arm</a:t>
            </a:r>
          </a:p>
          <a:p>
            <a:pPr marL="508000" lvl="1" indent="-508000">
              <a:buFont typeface="Wingdings" pitchFamily="2" charset="2"/>
              <a:buChar char="v"/>
            </a:pPr>
            <a:r>
              <a:rPr lang="en-US" sz="2000" dirty="0" smtClean="0"/>
              <a:t>When removing, pull from the cuffs, turning the gloves inside out. </a:t>
            </a:r>
          </a:p>
          <a:p>
            <a:pPr marL="508000" lvl="1" indent="-508000">
              <a:buFont typeface="Wingdings" pitchFamily="2" charset="2"/>
              <a:buChar char="v"/>
            </a:pPr>
            <a:r>
              <a:rPr lang="en-US" sz="2000" dirty="0" smtClean="0"/>
              <a:t>Place into the respective acid or solvent waste container</a:t>
            </a:r>
          </a:p>
          <a:p>
            <a:endParaRPr lang="en-US" sz="3200" dirty="0"/>
          </a:p>
        </p:txBody>
      </p:sp>
      <p:pic>
        <p:nvPicPr>
          <p:cNvPr id="4" name="Picture 5" descr="acid-gloves"/>
          <p:cNvPicPr>
            <a:picLocks noChangeAspect="1" noChangeArrowheads="1"/>
          </p:cNvPicPr>
          <p:nvPr>
            <p:custDataLst>
              <p:tags r:id="rId1"/>
            </p:custDataLst>
          </p:nvPr>
        </p:nvPicPr>
        <p:blipFill>
          <a:blip r:embed="rId3"/>
          <a:srcRect/>
          <a:stretch>
            <a:fillRect/>
          </a:stretch>
        </p:blipFill>
        <p:spPr bwMode="auto">
          <a:xfrm>
            <a:off x="6346825" y="1711325"/>
            <a:ext cx="2376488" cy="4194175"/>
          </a:xfrm>
          <a:prstGeom prst="rect">
            <a:avLst/>
          </a:prstGeom>
          <a:noFill/>
          <a:ln w="9525" algn="ctr">
            <a:noFill/>
            <a:miter lim="800000"/>
            <a:headEnd/>
            <a:tailEnd/>
          </a:ln>
        </p:spPr>
      </p:pic>
      <p:sp>
        <p:nvSpPr>
          <p:cNvPr id="5" name="Rectangle 4"/>
          <p:cNvSpPr/>
          <p:nvPr/>
        </p:nvSpPr>
        <p:spPr>
          <a:xfrm>
            <a:off x="6660105" y="5939909"/>
            <a:ext cx="2076209" cy="253916"/>
          </a:xfrm>
          <a:prstGeom prst="rect">
            <a:avLst/>
          </a:prstGeom>
        </p:spPr>
        <p:txBody>
          <a:bodyPr wrap="none">
            <a:spAutoFit/>
          </a:bodyPr>
          <a:lstStyle/>
          <a:p>
            <a:pPr algn="r"/>
            <a:r>
              <a:rPr lang="en-US" sz="1050" b="1" i="1" dirty="0" smtClean="0"/>
              <a:t>[Pictures courtesy of Bob Willis]</a:t>
            </a:r>
            <a:endParaRPr lang="en-US" sz="1050" b="1"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Autofit/>
          </a:bodyPr>
          <a:lstStyle/>
          <a:p>
            <a:r>
              <a:rPr lang="en-US" sz="2400" dirty="0" smtClean="0">
                <a:solidFill>
                  <a:schemeClr val="tx1"/>
                </a:solidFill>
              </a:rPr>
              <a:t>When manufacturing microsystems in a cleanroom environment there are many hazardous materials involved.  This unit provides information on the Personal Protective Equipment (PPE) necessary to work with these materials. </a:t>
            </a:r>
            <a:r>
              <a:rPr lang="en-US" sz="2400" dirty="0" smtClean="0">
                <a:solidFill>
                  <a:schemeClr val="tx1"/>
                </a:solidFill>
              </a:rPr>
              <a:t> </a:t>
            </a:r>
          </a:p>
          <a:p>
            <a:pPr marL="508000" lvl="1" indent="-508000">
              <a:buFont typeface="Wingdings" pitchFamily="2" charset="2"/>
              <a:buChar char="v"/>
            </a:pPr>
            <a:r>
              <a:rPr lang="en-US" sz="2000" dirty="0" smtClean="0">
                <a:solidFill>
                  <a:schemeClr val="tx1"/>
                </a:solidFill>
              </a:rPr>
              <a:t>Why PPE is important in microsystems manufacturing</a:t>
            </a:r>
          </a:p>
          <a:p>
            <a:pPr marL="508000" lvl="1" indent="-508000">
              <a:buFont typeface="Wingdings" pitchFamily="2" charset="2"/>
              <a:buChar char="v"/>
            </a:pPr>
            <a:r>
              <a:rPr lang="en-US" sz="2000" dirty="0" smtClean="0">
                <a:solidFill>
                  <a:schemeClr val="tx1"/>
                </a:solidFill>
              </a:rPr>
              <a:t>Types </a:t>
            </a:r>
            <a:r>
              <a:rPr lang="en-US" sz="2000" dirty="0" smtClean="0">
                <a:solidFill>
                  <a:schemeClr val="tx1"/>
                </a:solidFill>
              </a:rPr>
              <a:t>of PPE used in microsystems manufacturing</a:t>
            </a:r>
          </a:p>
          <a:p>
            <a:pPr marL="508000" lvl="1" indent="-508000">
              <a:buFont typeface="Wingdings" pitchFamily="2" charset="2"/>
              <a:buChar char="v"/>
            </a:pPr>
            <a:r>
              <a:rPr lang="en-US" sz="2000" dirty="0" smtClean="0">
                <a:solidFill>
                  <a:schemeClr val="tx1"/>
                </a:solidFill>
              </a:rPr>
              <a:t>How to use the PPE appropriately</a:t>
            </a:r>
          </a:p>
          <a:p>
            <a:endParaRPr lang="en-US" sz="2400" dirty="0" smtClean="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for Hand (Continued)</a:t>
            </a:r>
            <a:endParaRPr lang="en-US" dirty="0"/>
          </a:p>
        </p:txBody>
      </p:sp>
      <p:sp>
        <p:nvSpPr>
          <p:cNvPr id="3" name="Content Placeholder 2"/>
          <p:cNvSpPr>
            <a:spLocks noGrp="1"/>
          </p:cNvSpPr>
          <p:nvPr>
            <p:ph sz="quarter" idx="1"/>
          </p:nvPr>
        </p:nvSpPr>
        <p:spPr/>
        <p:txBody>
          <a:bodyPr/>
          <a:lstStyle/>
          <a:p>
            <a:pPr>
              <a:buNone/>
            </a:pPr>
            <a:r>
              <a:rPr lang="en-US" sz="2400" b="1" dirty="0" smtClean="0"/>
              <a:t>Leak Test</a:t>
            </a:r>
          </a:p>
          <a:p>
            <a:pPr>
              <a:buNone/>
            </a:pPr>
            <a:r>
              <a:rPr lang="en-US" sz="2400" dirty="0" smtClean="0"/>
              <a:t>Acid gloves and solvent gloves must be checked for holes or leaks</a:t>
            </a:r>
          </a:p>
          <a:p>
            <a:pPr marL="508000" lvl="1" indent="-508000">
              <a:buFont typeface="Wingdings" pitchFamily="2" charset="2"/>
              <a:buChar char="v"/>
            </a:pPr>
            <a:r>
              <a:rPr lang="en-US" sz="2400" u="sng" dirty="0" smtClean="0"/>
              <a:t>Test Method 1</a:t>
            </a:r>
            <a:r>
              <a:rPr lang="en-US" sz="2400" dirty="0" smtClean="0"/>
              <a:t>: Seal the edges of the glove to your mouth with your hand, blow into it like a balloon. Listen for air leaks.   </a:t>
            </a:r>
          </a:p>
          <a:p>
            <a:pPr marL="508000" lvl="1" indent="-508000">
              <a:buFont typeface="Wingdings" pitchFamily="2" charset="2"/>
              <a:buChar char="v"/>
            </a:pPr>
            <a:r>
              <a:rPr lang="en-US" sz="2400" u="sng" dirty="0" smtClean="0"/>
              <a:t>Test Method 2</a:t>
            </a:r>
            <a:r>
              <a:rPr lang="en-US" sz="2400" dirty="0" smtClean="0"/>
              <a:t>: Inflate with nitrogen and submerse in water. Watch for bubbles.</a:t>
            </a:r>
          </a:p>
          <a:p>
            <a:pPr>
              <a:buNone/>
            </a:pPr>
            <a:r>
              <a:rPr lang="en-US" sz="2400" dirty="0" smtClean="0"/>
              <a:t>If a leak is detected, dispose of the glove. Perform the leak test with a new pair of  gloves.  Repeat this process until no leaks are found.</a:t>
            </a:r>
            <a:endParaRPr lang="en-US" sz="24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for Eyes</a:t>
            </a:r>
            <a:endParaRPr lang="en-US" dirty="0"/>
          </a:p>
        </p:txBody>
      </p:sp>
      <p:sp>
        <p:nvSpPr>
          <p:cNvPr id="3" name="Content Placeholder 2"/>
          <p:cNvSpPr>
            <a:spLocks noGrp="1"/>
          </p:cNvSpPr>
          <p:nvPr>
            <p:ph sz="quarter" idx="1"/>
          </p:nvPr>
        </p:nvSpPr>
        <p:spPr>
          <a:xfrm>
            <a:off x="612648" y="1600200"/>
            <a:ext cx="5530977" cy="4495800"/>
          </a:xfrm>
        </p:spPr>
        <p:txBody>
          <a:bodyPr>
            <a:noAutofit/>
          </a:bodyPr>
          <a:lstStyle/>
          <a:p>
            <a:pPr>
              <a:buNone/>
            </a:pPr>
            <a:r>
              <a:rPr lang="en-US" sz="2000" b="1" dirty="0" smtClean="0"/>
              <a:t>Safety Glasses and Eye Goggles</a:t>
            </a:r>
          </a:p>
          <a:p>
            <a:pPr marL="508000" lvl="1" indent="-508000">
              <a:buFont typeface="Wingdings" pitchFamily="2" charset="2"/>
              <a:buChar char="v"/>
            </a:pPr>
            <a:r>
              <a:rPr lang="en-US" sz="2000" dirty="0" smtClean="0"/>
              <a:t>Eye goggles and/or safety glasses are common gowning attire</a:t>
            </a:r>
          </a:p>
          <a:p>
            <a:pPr marL="508000" lvl="1" indent="-508000">
              <a:buFont typeface="Wingdings" pitchFamily="2" charset="2"/>
              <a:buChar char="v"/>
            </a:pPr>
            <a:r>
              <a:rPr lang="en-US" sz="2000" dirty="0" smtClean="0"/>
              <a:t>Safety glasses and goggles must have side shields</a:t>
            </a:r>
          </a:p>
          <a:p>
            <a:pPr marL="508000" lvl="1" indent="-508000">
              <a:buFont typeface="Wingdings" pitchFamily="2" charset="2"/>
              <a:buChar char="v"/>
            </a:pPr>
            <a:r>
              <a:rPr lang="en-US" sz="2000" dirty="0" smtClean="0"/>
              <a:t>Contact lenses are discouraged when working in a cleanroom; therefore, goggles or safety glasses are generally made to fit over eye glasses</a:t>
            </a:r>
          </a:p>
          <a:p>
            <a:pPr marL="508000" lvl="1" indent="-508000">
              <a:buFont typeface="Wingdings" pitchFamily="2" charset="2"/>
              <a:buChar char="v"/>
            </a:pPr>
            <a:r>
              <a:rPr lang="en-US" sz="2000" dirty="0" smtClean="0"/>
              <a:t>Eye goggles and safety glasses can be made with prescription lenses</a:t>
            </a:r>
          </a:p>
          <a:p>
            <a:endParaRPr lang="en-US" sz="4000" dirty="0"/>
          </a:p>
        </p:txBody>
      </p:sp>
      <p:pic>
        <p:nvPicPr>
          <p:cNvPr id="4" name="Picture 3" descr="eyeprotection.gif"/>
          <p:cNvPicPr>
            <a:picLocks noChangeAspect="1"/>
          </p:cNvPicPr>
          <p:nvPr/>
        </p:nvPicPr>
        <p:blipFill>
          <a:blip r:embed="rId2"/>
          <a:stretch>
            <a:fillRect/>
          </a:stretch>
        </p:blipFill>
        <p:spPr>
          <a:xfrm>
            <a:off x="6324600" y="1785937"/>
            <a:ext cx="2190750" cy="328612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for Face</a:t>
            </a:r>
            <a:endParaRPr lang="en-US" dirty="0"/>
          </a:p>
        </p:txBody>
      </p:sp>
      <p:sp>
        <p:nvSpPr>
          <p:cNvPr id="3" name="Content Placeholder 2"/>
          <p:cNvSpPr>
            <a:spLocks noGrp="1"/>
          </p:cNvSpPr>
          <p:nvPr>
            <p:ph sz="quarter" idx="1"/>
          </p:nvPr>
        </p:nvSpPr>
        <p:spPr>
          <a:xfrm>
            <a:off x="612648" y="1600200"/>
            <a:ext cx="5483352" cy="4495800"/>
          </a:xfrm>
        </p:spPr>
        <p:txBody>
          <a:bodyPr>
            <a:normAutofit/>
          </a:bodyPr>
          <a:lstStyle/>
          <a:p>
            <a:pPr>
              <a:buNone/>
            </a:pPr>
            <a:r>
              <a:rPr lang="en-US" sz="2400" b="1" dirty="0" smtClean="0"/>
              <a:t>Face Shield</a:t>
            </a:r>
          </a:p>
          <a:p>
            <a:pPr marL="508000" lvl="1" indent="-508000">
              <a:buFont typeface="Wingdings" pitchFamily="2" charset="2"/>
              <a:buChar char="v"/>
            </a:pPr>
            <a:r>
              <a:rPr lang="en-US" sz="2400" dirty="0" smtClean="0"/>
              <a:t>A special face shield must be worn when working with acids and solvents</a:t>
            </a:r>
          </a:p>
          <a:p>
            <a:pPr marL="508000" lvl="1" indent="-508000">
              <a:buFont typeface="Wingdings" pitchFamily="2" charset="2"/>
              <a:buChar char="v"/>
            </a:pPr>
            <a:r>
              <a:rPr lang="en-US" sz="2400" dirty="0" smtClean="0"/>
              <a:t>Safety goggles or glasses must be worn to cover the eyes at all time</a:t>
            </a:r>
          </a:p>
          <a:p>
            <a:pPr marL="508000" lvl="1" indent="-508000">
              <a:buFont typeface="Wingdings" pitchFamily="2" charset="2"/>
              <a:buChar char="v"/>
            </a:pPr>
            <a:r>
              <a:rPr lang="en-US" sz="2400" dirty="0" smtClean="0"/>
              <a:t>The face shield is worn over the goggles or glasses</a:t>
            </a:r>
          </a:p>
          <a:p>
            <a:pPr>
              <a:buNone/>
            </a:pPr>
            <a:endParaRPr lang="en-US" sz="3200" dirty="0"/>
          </a:p>
        </p:txBody>
      </p:sp>
      <p:pic>
        <p:nvPicPr>
          <p:cNvPr id="4" name="Picture 3" descr="faceshield.gif"/>
          <p:cNvPicPr>
            <a:picLocks noChangeAspect="1"/>
          </p:cNvPicPr>
          <p:nvPr/>
        </p:nvPicPr>
        <p:blipFill>
          <a:blip r:embed="rId2"/>
          <a:stretch>
            <a:fillRect/>
          </a:stretch>
        </p:blipFill>
        <p:spPr>
          <a:xfrm>
            <a:off x="6414235" y="2133600"/>
            <a:ext cx="2120165" cy="207645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for the body</a:t>
            </a:r>
            <a:endParaRPr lang="en-US" dirty="0"/>
          </a:p>
        </p:txBody>
      </p:sp>
      <p:sp>
        <p:nvSpPr>
          <p:cNvPr id="3" name="Content Placeholder 2"/>
          <p:cNvSpPr>
            <a:spLocks noGrp="1"/>
          </p:cNvSpPr>
          <p:nvPr>
            <p:ph sz="quarter" idx="1"/>
          </p:nvPr>
        </p:nvSpPr>
        <p:spPr>
          <a:xfrm>
            <a:off x="612648" y="1600200"/>
            <a:ext cx="5283327" cy="4495800"/>
          </a:xfrm>
        </p:spPr>
        <p:txBody>
          <a:bodyPr>
            <a:normAutofit/>
          </a:bodyPr>
          <a:lstStyle/>
          <a:p>
            <a:pPr>
              <a:buNone/>
            </a:pPr>
            <a:r>
              <a:rPr lang="en-US" sz="2000" b="1" dirty="0" smtClean="0"/>
              <a:t>Acid Aprons</a:t>
            </a:r>
          </a:p>
          <a:p>
            <a:pPr marL="508000" lvl="1" indent="-508000">
              <a:buFont typeface="Wingdings" pitchFamily="2" charset="2"/>
              <a:buChar char="v"/>
            </a:pPr>
            <a:r>
              <a:rPr lang="en-US" sz="2000" dirty="0" smtClean="0"/>
              <a:t>Extra protection is required above and beyond a cleanroom smock or bunnysuit when using acids or solvents</a:t>
            </a:r>
          </a:p>
          <a:p>
            <a:pPr marL="508000" lvl="1" indent="-508000">
              <a:buFont typeface="Wingdings" pitchFamily="2" charset="2"/>
              <a:buChar char="v"/>
            </a:pPr>
            <a:r>
              <a:rPr lang="en-US" sz="2000" dirty="0" smtClean="0"/>
              <a:t>In the case of a splash or spill, acid aprons can be removed quicker than a bunnysuit or smock</a:t>
            </a:r>
          </a:p>
          <a:p>
            <a:pPr marL="508000" lvl="1" indent="-508000">
              <a:buFont typeface="Wingdings" pitchFamily="2" charset="2"/>
              <a:buChar char="v"/>
            </a:pPr>
            <a:r>
              <a:rPr lang="en-US" sz="2000" dirty="0" smtClean="0"/>
              <a:t>Acid aprons are commonly made from a rubber based composite</a:t>
            </a:r>
          </a:p>
          <a:p>
            <a:pPr marL="508000" lvl="1" indent="-508000">
              <a:buFont typeface="Wingdings" pitchFamily="2" charset="2"/>
              <a:buChar char="v"/>
            </a:pPr>
            <a:r>
              <a:rPr lang="en-US" sz="2000" dirty="0" smtClean="0"/>
              <a:t>Aprons should be removed carefully to prevent any chemicals on the aprons from contaminating other areas</a:t>
            </a:r>
          </a:p>
          <a:p>
            <a:endParaRPr lang="en-US" sz="4000" dirty="0"/>
          </a:p>
        </p:txBody>
      </p:sp>
      <p:pic>
        <p:nvPicPr>
          <p:cNvPr id="4" name="Picture 3" descr="acid_apron_ppt.gif"/>
          <p:cNvPicPr>
            <a:picLocks noChangeAspect="1"/>
          </p:cNvPicPr>
          <p:nvPr/>
        </p:nvPicPr>
        <p:blipFill>
          <a:blip r:embed="rId2"/>
          <a:stretch>
            <a:fillRect/>
          </a:stretch>
        </p:blipFill>
        <p:spPr>
          <a:xfrm>
            <a:off x="6524625" y="1890712"/>
            <a:ext cx="1838325" cy="276897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PPE for the Body</a:t>
            </a:r>
            <a:endParaRPr lang="en-US" dirty="0"/>
          </a:p>
        </p:txBody>
      </p:sp>
      <p:sp>
        <p:nvSpPr>
          <p:cNvPr id="3" name="Content Placeholder 2"/>
          <p:cNvSpPr>
            <a:spLocks noGrp="1"/>
          </p:cNvSpPr>
          <p:nvPr>
            <p:ph sz="quarter" idx="1"/>
          </p:nvPr>
        </p:nvSpPr>
        <p:spPr>
          <a:xfrm>
            <a:off x="612648" y="1600200"/>
            <a:ext cx="4807077" cy="4495800"/>
          </a:xfrm>
        </p:spPr>
        <p:txBody>
          <a:bodyPr>
            <a:normAutofit/>
          </a:bodyPr>
          <a:lstStyle/>
          <a:p>
            <a:pPr>
              <a:buNone/>
            </a:pPr>
            <a:r>
              <a:rPr lang="en-US" sz="2000" b="1" dirty="0" smtClean="0"/>
              <a:t>Chemical Resistant Splash Suits</a:t>
            </a:r>
          </a:p>
          <a:p>
            <a:pPr marL="508000" lvl="1" indent="-508000">
              <a:buFont typeface="Wingdings" pitchFamily="2" charset="2"/>
              <a:buChar char="v"/>
            </a:pPr>
            <a:r>
              <a:rPr lang="en-US" sz="2000" dirty="0" smtClean="0"/>
              <a:t>Chemical resistant splash suits offer a high degree of protection against a wide range of chemical contaminants</a:t>
            </a:r>
          </a:p>
          <a:p>
            <a:pPr marL="508000" lvl="1" indent="-508000">
              <a:buFont typeface="Wingdings" pitchFamily="2" charset="2"/>
              <a:buChar char="v"/>
            </a:pPr>
            <a:r>
              <a:rPr lang="en-US" sz="2000" dirty="0" smtClean="0"/>
              <a:t>They are commonly used when cleaning hazardous material spills</a:t>
            </a:r>
          </a:p>
          <a:p>
            <a:pPr marL="508000" lvl="1" indent="-508000">
              <a:buFont typeface="Wingdings" pitchFamily="2" charset="2"/>
              <a:buChar char="v"/>
            </a:pPr>
            <a:r>
              <a:rPr lang="en-US" sz="2000" dirty="0" smtClean="0"/>
              <a:t>They are commonly made from Neoprene or a rubber based composite</a:t>
            </a:r>
          </a:p>
          <a:p>
            <a:endParaRPr lang="en-US" sz="4000" dirty="0"/>
          </a:p>
        </p:txBody>
      </p:sp>
      <p:pic>
        <p:nvPicPr>
          <p:cNvPr id="4" name="Picture 3" descr="splash_suit.gif"/>
          <p:cNvPicPr>
            <a:picLocks noChangeAspect="1"/>
          </p:cNvPicPr>
          <p:nvPr/>
        </p:nvPicPr>
        <p:blipFill>
          <a:blip r:embed="rId2"/>
          <a:stretch>
            <a:fillRect/>
          </a:stretch>
        </p:blipFill>
        <p:spPr>
          <a:xfrm>
            <a:off x="6086475" y="1757362"/>
            <a:ext cx="2414587" cy="2740482"/>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PPE for the Feet</a:t>
            </a:r>
            <a:endParaRPr lang="en-US" dirty="0"/>
          </a:p>
        </p:txBody>
      </p:sp>
      <p:sp>
        <p:nvSpPr>
          <p:cNvPr id="3" name="Content Placeholder 2"/>
          <p:cNvSpPr>
            <a:spLocks noGrp="1"/>
          </p:cNvSpPr>
          <p:nvPr>
            <p:ph sz="quarter" idx="1"/>
          </p:nvPr>
        </p:nvSpPr>
        <p:spPr>
          <a:xfrm>
            <a:off x="612648" y="1600200"/>
            <a:ext cx="7874127" cy="2762250"/>
          </a:xfrm>
        </p:spPr>
        <p:txBody>
          <a:bodyPr/>
          <a:lstStyle/>
          <a:p>
            <a:pPr marL="508000" lvl="1" indent="-508000">
              <a:buFont typeface="Wingdings" pitchFamily="2" charset="2"/>
              <a:buChar char="v"/>
            </a:pPr>
            <a:r>
              <a:rPr lang="en-US" sz="2200" dirty="0" smtClean="0"/>
              <a:t>PPE protects the feet from chemical spills and dropped objects</a:t>
            </a:r>
          </a:p>
          <a:p>
            <a:pPr marL="508000" lvl="1" indent="-508000">
              <a:buFont typeface="Wingdings" pitchFamily="2" charset="2"/>
              <a:buChar char="v"/>
            </a:pPr>
            <a:r>
              <a:rPr lang="en-US" sz="2200" dirty="0" smtClean="0"/>
              <a:t>Cleanroom booties do not provide adequate protection</a:t>
            </a:r>
          </a:p>
          <a:p>
            <a:pPr marL="508000" lvl="1" indent="-508000">
              <a:buFont typeface="Wingdings" pitchFamily="2" charset="2"/>
              <a:buChar char="v"/>
            </a:pPr>
            <a:r>
              <a:rPr lang="en-US" sz="2200" dirty="0" smtClean="0"/>
              <a:t>Non-porous, closed toe shoes with a closed heel must be worn under the booties</a:t>
            </a:r>
          </a:p>
          <a:p>
            <a:endParaRPr lang="en-US" dirty="0"/>
          </a:p>
        </p:txBody>
      </p:sp>
      <p:pic>
        <p:nvPicPr>
          <p:cNvPr id="6" name="Picture 5" descr="boots_ppt.gif"/>
          <p:cNvPicPr>
            <a:picLocks noChangeAspect="1"/>
          </p:cNvPicPr>
          <p:nvPr/>
        </p:nvPicPr>
        <p:blipFill>
          <a:blip r:embed="rId2"/>
          <a:srcRect l="15441" r="15074"/>
          <a:stretch>
            <a:fillRect/>
          </a:stretch>
        </p:blipFill>
        <p:spPr>
          <a:xfrm>
            <a:off x="5639702" y="4019550"/>
            <a:ext cx="2141322" cy="2152650"/>
          </a:xfrm>
          <a:prstGeom prst="rect">
            <a:avLst/>
          </a:prstGeom>
          <a:ln>
            <a:noFill/>
          </a:ln>
          <a:effectLst>
            <a:softEdge rad="112500"/>
          </a:effectLst>
        </p:spPr>
      </p:pic>
      <p:sp>
        <p:nvSpPr>
          <p:cNvPr id="7" name="TextBox 6"/>
          <p:cNvSpPr txBox="1"/>
          <p:nvPr/>
        </p:nvSpPr>
        <p:spPr>
          <a:xfrm>
            <a:off x="723900" y="4495800"/>
            <a:ext cx="5514975" cy="1384995"/>
          </a:xfrm>
          <a:prstGeom prst="rect">
            <a:avLst/>
          </a:prstGeom>
          <a:noFill/>
        </p:spPr>
        <p:txBody>
          <a:bodyPr wrap="square" rtlCol="0">
            <a:spAutoFit/>
          </a:bodyPr>
          <a:lstStyle/>
          <a:p>
            <a:pPr>
              <a:buNone/>
            </a:pPr>
            <a:r>
              <a:rPr lang="en-US" sz="2200" b="1" dirty="0" smtClean="0"/>
              <a:t>Chemical Resistant Boots</a:t>
            </a:r>
          </a:p>
          <a:p>
            <a:pPr marL="508000" lvl="1" indent="-508000">
              <a:buFont typeface="Wingdings" pitchFamily="2" charset="2"/>
              <a:buChar char="v"/>
            </a:pPr>
            <a:r>
              <a:rPr lang="en-US" sz="2200" dirty="0" smtClean="0"/>
              <a:t>Worn when cleaning up hazardous chemical spills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lnSpcReduction="10000"/>
          </a:bodyPr>
          <a:lstStyle/>
          <a:p>
            <a:pPr marL="508000" lvl="1" indent="-508000">
              <a:buFont typeface="Wingdings" pitchFamily="2" charset="2"/>
              <a:buChar char="v"/>
            </a:pPr>
            <a:r>
              <a:rPr lang="en-US" sz="2400" dirty="0" smtClean="0">
                <a:solidFill>
                  <a:schemeClr val="tx1"/>
                </a:solidFill>
              </a:rPr>
              <a:t>Manufacturing microsystems involves hazardous materials</a:t>
            </a:r>
          </a:p>
          <a:p>
            <a:pPr marL="508000" lvl="1" indent="-508000">
              <a:buFont typeface="Wingdings" pitchFamily="2" charset="2"/>
              <a:buChar char="v"/>
            </a:pPr>
            <a:r>
              <a:rPr lang="en-US" sz="2400" dirty="0" smtClean="0">
                <a:solidFill>
                  <a:schemeClr val="tx1"/>
                </a:solidFill>
              </a:rPr>
              <a:t>It is essential to understand the dangers involved and the proper PPE</a:t>
            </a:r>
          </a:p>
          <a:p>
            <a:pPr marL="508000" lvl="1" indent="-508000">
              <a:buFont typeface="Wingdings" pitchFamily="2" charset="2"/>
              <a:buChar char="v"/>
            </a:pPr>
            <a:r>
              <a:rPr lang="en-US" sz="2400" dirty="0" smtClean="0">
                <a:solidFill>
                  <a:schemeClr val="tx1"/>
                </a:solidFill>
              </a:rPr>
              <a:t>This SCO discussed the hazards in the workplace and the PPE needed to protect from any bodily injury</a:t>
            </a:r>
          </a:p>
          <a:p>
            <a:pPr marL="508000" lvl="1" indent="-508000">
              <a:buFont typeface="Wingdings" pitchFamily="2" charset="2"/>
              <a:buChar char="v"/>
            </a:pPr>
            <a:r>
              <a:rPr lang="en-US" sz="2400" dirty="0" smtClean="0">
                <a:solidFill>
                  <a:schemeClr val="tx1"/>
                </a:solidFill>
              </a:rPr>
              <a:t>When using PPE, it is also important to ensure that it is being used properly</a:t>
            </a:r>
          </a:p>
          <a:p>
            <a:pPr>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ext Placeholder 1"/>
          <p:cNvSpPr>
            <a:spLocks noGrp="1"/>
          </p:cNvSpPr>
          <p:nvPr>
            <p:ph type="body" idx="1"/>
          </p:nvPr>
        </p:nvSpPr>
        <p:spPr>
          <a:xfrm>
            <a:off x="1371600" y="2743200"/>
            <a:ext cx="7419975" cy="3617913"/>
          </a:xfrm>
        </p:spPr>
        <p:txBody>
          <a:bodyPr/>
          <a:lstStyle/>
          <a:p>
            <a:pPr algn="ctr"/>
            <a:r>
              <a:rPr lang="en-US" sz="1800" dirty="0"/>
              <a:t>Made possible through grants from the National Science Foundation Department of Undergraduate Education #0830384, 0902411, and 1205138</a:t>
            </a:r>
            <a:r>
              <a:rPr lang="en-US" sz="1800" dirty="0" smtClean="0"/>
              <a:t>.</a:t>
            </a:r>
            <a:endParaRPr lang="en-US" sz="1800" dirty="0"/>
          </a:p>
          <a:p>
            <a:pPr algn="ctr"/>
            <a:r>
              <a:rPr lang="en-US" sz="1800" dirty="0"/>
              <a:t>Any opinions, findings and conclusions or recommendations expressed in this material are those of the authors and creators, and do not necessarily reflect the views of the National Science Foundation</a:t>
            </a:r>
            <a:r>
              <a:rPr lang="en-US" sz="1800" dirty="0" smtClean="0"/>
              <a:t>.</a:t>
            </a:r>
            <a:endParaRPr lang="en-US" sz="1800" dirty="0"/>
          </a:p>
          <a:p>
            <a:pPr algn="ctr"/>
            <a:r>
              <a:rPr lang="en-US" sz="1800" dirty="0"/>
              <a:t>Southwest Center for Microsystems Education (SCME) NSF ATE </a:t>
            </a:r>
            <a:r>
              <a:rPr lang="en-US" sz="1800" dirty="0" smtClean="0"/>
              <a:t>Center© </a:t>
            </a:r>
            <a:r>
              <a:rPr lang="en-US" sz="1800" dirty="0" smtClean="0"/>
              <a:t>2009 </a:t>
            </a:r>
            <a:r>
              <a:rPr lang="en-US" sz="1800" dirty="0"/>
              <a:t>Regents of the University of New </a:t>
            </a:r>
            <a:r>
              <a:rPr lang="en-US" sz="1800" dirty="0" smtClean="0"/>
              <a:t>Mexico</a:t>
            </a:r>
            <a:endParaRPr lang="en-US" sz="1800" dirty="0"/>
          </a:p>
          <a:p>
            <a:pPr algn="ctr"/>
            <a:r>
              <a:rPr lang="en-US" sz="1800" dirty="0"/>
              <a:t>Content is protected by the CC Attribution Non-Commercial Share Alike license</a:t>
            </a:r>
            <a:r>
              <a:rPr lang="en-US" sz="1800" dirty="0" smtClean="0"/>
              <a:t>.</a:t>
            </a:r>
            <a:endParaRPr lang="en-US" sz="1800" dirty="0"/>
          </a:p>
          <a:p>
            <a:pPr algn="ctr"/>
            <a:r>
              <a:rPr lang="en-US" sz="1800" dirty="0"/>
              <a:t>Website:  </a:t>
            </a:r>
            <a:r>
              <a:rPr lang="en-US" sz="1800" u="sng" dirty="0">
                <a:hlinkClick r:id="rId3"/>
              </a:rPr>
              <a:t>www.scme-nm.org</a:t>
            </a:r>
            <a:endParaRPr lang="en-US" sz="1800" dirty="0"/>
          </a:p>
        </p:txBody>
      </p:sp>
      <p:sp>
        <p:nvSpPr>
          <p:cNvPr id="61442" name="Title 2"/>
          <p:cNvSpPr>
            <a:spLocks noGrp="1"/>
          </p:cNvSpPr>
          <p:nvPr>
            <p:ph type="title"/>
          </p:nvPr>
        </p:nvSpPr>
        <p:spPr/>
        <p:txBody>
          <a:bodyPr/>
          <a:lstStyle/>
          <a:p>
            <a:pPr eaLnBrk="1" hangingPunct="1"/>
            <a:r>
              <a:rPr lang="en-US">
                <a:latin typeface="Gill Sans MT" charset="0"/>
              </a:rPr>
              <a:t>Acknowledgements</a:t>
            </a:r>
          </a:p>
        </p:txBody>
      </p:sp>
      <p:sp>
        <p:nvSpPr>
          <p:cNvPr id="61443" name="TextBox 3"/>
          <p:cNvSpPr txBox="1">
            <a:spLocks noChangeArrowheads="1"/>
          </p:cNvSpPr>
          <p:nvPr/>
        </p:nvSpPr>
        <p:spPr bwMode="auto">
          <a:xfrm>
            <a:off x="300038" y="6530975"/>
            <a:ext cx="166276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i="1" dirty="0"/>
              <a:t>Revision – </a:t>
            </a:r>
            <a:r>
              <a:rPr lang="en-US" sz="1100" i="1" dirty="0" smtClean="0"/>
              <a:t>March</a:t>
            </a:r>
            <a:r>
              <a:rPr lang="en-US" sz="1100" i="1" dirty="0" smtClean="0"/>
              <a:t> </a:t>
            </a:r>
            <a:r>
              <a:rPr lang="en-US" sz="1100" i="1" dirty="0" smtClean="0"/>
              <a:t>2017</a:t>
            </a:r>
            <a:endParaRPr lang="en-US" sz="1100" i="1" dirty="0"/>
          </a:p>
        </p:txBody>
      </p:sp>
    </p:spTree>
    <p:extLst>
      <p:ext uri="{BB962C8B-B14F-4D97-AF65-F5344CB8AC3E}">
        <p14:creationId xmlns:p14="http://schemas.microsoft.com/office/powerpoint/2010/main" val="273947860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08000" lvl="1" indent="-508000">
              <a:buFont typeface="Wingdings" pitchFamily="2" charset="2"/>
              <a:buChar char="v"/>
            </a:pPr>
            <a:r>
              <a:rPr lang="en-US" sz="2400" dirty="0" smtClean="0">
                <a:solidFill>
                  <a:schemeClr val="tx1"/>
                </a:solidFill>
              </a:rPr>
              <a:t>State why PPE should be used when handling hazardous materials.</a:t>
            </a:r>
          </a:p>
          <a:p>
            <a:pPr marL="508000" lvl="1" indent="-508000">
              <a:buFont typeface="Wingdings" pitchFamily="2" charset="2"/>
              <a:buChar char="v"/>
            </a:pPr>
            <a:r>
              <a:rPr lang="en-US" sz="2400" dirty="0" smtClean="0">
                <a:solidFill>
                  <a:schemeClr val="tx1"/>
                </a:solidFill>
              </a:rPr>
              <a:t>State the types of PPE commonly used in microsystems manufacturing.</a:t>
            </a:r>
          </a:p>
          <a:p>
            <a:pPr marL="508000" lvl="1" indent="-508000">
              <a:buFont typeface="Wingdings" pitchFamily="2" charset="2"/>
              <a:buChar char="v"/>
            </a:pPr>
            <a:r>
              <a:rPr lang="en-US" sz="2400" dirty="0" smtClean="0">
                <a:solidFill>
                  <a:schemeClr val="tx1"/>
                </a:solidFill>
              </a:rPr>
              <a:t>Describe the appropriate use of PPE for a specific situation.</a:t>
            </a: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Do You Need to Know About PPE?</a:t>
            </a:r>
            <a:endParaRPr lang="en-US" dirty="0"/>
          </a:p>
        </p:txBody>
      </p:sp>
      <p:sp>
        <p:nvSpPr>
          <p:cNvPr id="3" name="Content Placeholder 2"/>
          <p:cNvSpPr>
            <a:spLocks noGrp="1"/>
          </p:cNvSpPr>
          <p:nvPr>
            <p:ph sz="quarter" idx="1"/>
          </p:nvPr>
        </p:nvSpPr>
        <p:spPr>
          <a:xfrm>
            <a:off x="612648" y="1600200"/>
            <a:ext cx="4845177" cy="4495800"/>
          </a:xfrm>
        </p:spPr>
        <p:txBody>
          <a:bodyPr>
            <a:normAutofit/>
          </a:bodyPr>
          <a:lstStyle/>
          <a:p>
            <a:pPr marL="508000" lvl="1" indent="-508000">
              <a:buFont typeface="Wingdings" pitchFamily="2" charset="2"/>
              <a:buChar char="v"/>
            </a:pPr>
            <a:r>
              <a:rPr lang="en-US" sz="2400" dirty="0" smtClean="0"/>
              <a:t>There are many chemical processes involved in the manufacturing of microsystems</a:t>
            </a:r>
          </a:p>
          <a:p>
            <a:pPr marL="508000" lvl="1" indent="-508000">
              <a:buFont typeface="Wingdings" pitchFamily="2" charset="2"/>
              <a:buChar char="v"/>
            </a:pPr>
            <a:r>
              <a:rPr lang="en-US" sz="2400" dirty="0" smtClean="0"/>
              <a:t>Large amounts of acids, bases, and solvents are used </a:t>
            </a:r>
          </a:p>
          <a:p>
            <a:pPr marL="508000" lvl="1" indent="-508000">
              <a:buFont typeface="Wingdings" pitchFamily="2" charset="2"/>
              <a:buChar char="v"/>
            </a:pPr>
            <a:r>
              <a:rPr lang="en-US" sz="2400" dirty="0" smtClean="0"/>
              <a:t>Chemical use can be dangerous </a:t>
            </a:r>
          </a:p>
          <a:p>
            <a:pPr marL="508000" lvl="1" indent="-508000">
              <a:buFont typeface="Wingdings" pitchFamily="2" charset="2"/>
              <a:buChar char="v"/>
            </a:pPr>
            <a:r>
              <a:rPr lang="en-US" sz="2400" dirty="0" smtClean="0"/>
              <a:t>When working with chemicals, PPE must be used</a:t>
            </a:r>
          </a:p>
          <a:p>
            <a:endParaRPr lang="en-US" sz="3200" dirty="0"/>
          </a:p>
        </p:txBody>
      </p:sp>
      <p:pic>
        <p:nvPicPr>
          <p:cNvPr id="4" name="Picture 3" descr="SMT-acid-ppe.jpg"/>
          <p:cNvPicPr>
            <a:picLocks noChangeAspect="1"/>
          </p:cNvPicPr>
          <p:nvPr/>
        </p:nvPicPr>
        <p:blipFill>
          <a:blip r:embed="rId2"/>
          <a:stretch>
            <a:fillRect/>
          </a:stretch>
        </p:blipFill>
        <p:spPr>
          <a:xfrm>
            <a:off x="5908872" y="1704975"/>
            <a:ext cx="2679306" cy="28194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6362700" y="4772025"/>
            <a:ext cx="2234907" cy="430887"/>
          </a:xfrm>
          <a:prstGeom prst="rect">
            <a:avLst/>
          </a:prstGeom>
          <a:noFill/>
        </p:spPr>
        <p:txBody>
          <a:bodyPr wrap="none" rtlCol="0">
            <a:spAutoFit/>
          </a:bodyPr>
          <a:lstStyle/>
          <a:p>
            <a:pPr algn="r"/>
            <a:r>
              <a:rPr lang="en-US" sz="1100" b="1" i="1" dirty="0" smtClean="0"/>
              <a:t>PPE required for acids, corrosives</a:t>
            </a:r>
          </a:p>
          <a:p>
            <a:pPr algn="r"/>
            <a:r>
              <a:rPr lang="en-US" sz="1100" b="1" i="1" dirty="0" smtClean="0"/>
              <a:t>[Picture courtesy of Bob Willis]</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Shape of Hazardous Materials</a:t>
            </a:r>
            <a:endParaRPr lang="en-US" dirty="0"/>
          </a:p>
        </p:txBody>
      </p:sp>
      <p:sp>
        <p:nvSpPr>
          <p:cNvPr id="3" name="Content Placeholder 2"/>
          <p:cNvSpPr>
            <a:spLocks noGrp="1"/>
          </p:cNvSpPr>
          <p:nvPr>
            <p:ph sz="quarter" idx="1"/>
          </p:nvPr>
        </p:nvSpPr>
        <p:spPr>
          <a:xfrm>
            <a:off x="612648" y="1600200"/>
            <a:ext cx="5445252" cy="4229100"/>
          </a:xfrm>
        </p:spPr>
        <p:txBody>
          <a:bodyPr>
            <a:noAutofit/>
          </a:bodyPr>
          <a:lstStyle/>
          <a:p>
            <a:pPr>
              <a:buNone/>
            </a:pPr>
            <a:r>
              <a:rPr lang="en-US" sz="2200" dirty="0" smtClean="0"/>
              <a:t>Hazardous materials can be in the following forms:</a:t>
            </a:r>
          </a:p>
          <a:p>
            <a:r>
              <a:rPr lang="en-US" sz="2200" dirty="0" smtClean="0"/>
              <a:t> Liquids</a:t>
            </a:r>
          </a:p>
          <a:p>
            <a:r>
              <a:rPr lang="en-US" sz="2200" dirty="0" smtClean="0"/>
              <a:t>Solids</a:t>
            </a:r>
          </a:p>
          <a:p>
            <a:r>
              <a:rPr lang="en-US" sz="2200" dirty="0" smtClean="0"/>
              <a:t>Gases</a:t>
            </a:r>
          </a:p>
          <a:p>
            <a:r>
              <a:rPr lang="en-US" sz="2200" dirty="0" smtClean="0"/>
              <a:t>Vapors</a:t>
            </a:r>
          </a:p>
          <a:p>
            <a:r>
              <a:rPr lang="en-US" sz="2200" dirty="0" smtClean="0"/>
              <a:t>Fumes</a:t>
            </a:r>
          </a:p>
          <a:p>
            <a:r>
              <a:rPr lang="en-US" sz="2200" dirty="0" smtClean="0"/>
              <a:t>Mists</a:t>
            </a:r>
          </a:p>
          <a:p>
            <a:r>
              <a:rPr lang="en-US" sz="2200" dirty="0" smtClean="0"/>
              <a:t>Fibers</a:t>
            </a:r>
          </a:p>
          <a:p>
            <a:r>
              <a:rPr lang="en-US" sz="2200" dirty="0" smtClean="0"/>
              <a:t>Dust</a:t>
            </a:r>
          </a:p>
        </p:txBody>
      </p:sp>
      <p:pic>
        <p:nvPicPr>
          <p:cNvPr id="4" name="Picture 5" descr="matter"/>
          <p:cNvPicPr>
            <a:picLocks noChangeAspect="1" noChangeArrowheads="1"/>
          </p:cNvPicPr>
          <p:nvPr>
            <p:custDataLst>
              <p:tags r:id="rId1"/>
            </p:custDataLst>
          </p:nvPr>
        </p:nvPicPr>
        <p:blipFill>
          <a:blip r:embed="rId4"/>
          <a:srcRect/>
          <a:stretch>
            <a:fillRect/>
          </a:stretch>
        </p:blipFill>
        <p:spPr bwMode="auto">
          <a:xfrm>
            <a:off x="6227763" y="1565275"/>
            <a:ext cx="2576512" cy="3662363"/>
          </a:xfrm>
          <a:prstGeom prst="rect">
            <a:avLst/>
          </a:prstGeom>
          <a:noFill/>
          <a:ln w="9525" algn="ctr">
            <a:noFill/>
            <a:miter lim="800000"/>
            <a:headEnd/>
            <a:tailEnd/>
          </a:ln>
        </p:spPr>
      </p:pic>
      <p:sp>
        <p:nvSpPr>
          <p:cNvPr id="5" name="CaptionText"/>
          <p:cNvSpPr txBox="1">
            <a:spLocks noChangeArrowheads="1"/>
          </p:cNvSpPr>
          <p:nvPr>
            <p:custDataLst>
              <p:tags r:id="rId2"/>
            </p:custDataLst>
          </p:nvPr>
        </p:nvSpPr>
        <p:spPr bwMode="auto">
          <a:xfrm>
            <a:off x="6122988" y="5213350"/>
            <a:ext cx="2576512" cy="428625"/>
          </a:xfrm>
          <a:prstGeom prst="rect">
            <a:avLst/>
          </a:prstGeom>
          <a:noFill/>
          <a:ln w="9525" algn="ctr">
            <a:noFill/>
            <a:miter lim="800000"/>
            <a:headEnd/>
            <a:tailEnd/>
          </a:ln>
        </p:spPr>
        <p:txBody>
          <a:bodyPr>
            <a:spAutoFit/>
          </a:bodyPr>
          <a:lstStyle/>
          <a:p>
            <a:pPr algn="r">
              <a:spcBef>
                <a:spcPct val="0"/>
              </a:spcBef>
              <a:spcAft>
                <a:spcPts val="100"/>
              </a:spcAft>
            </a:pPr>
            <a:r>
              <a:rPr lang="en-US" sz="1100" b="1" i="1" dirty="0">
                <a:solidFill>
                  <a:srgbClr val="A50021"/>
                </a:solidFill>
              </a:rPr>
              <a:t>Types of Hazardous Materials used in Microsystems Fabrication</a:t>
            </a:r>
          </a:p>
        </p:txBody>
      </p:sp>
      <p:sp>
        <p:nvSpPr>
          <p:cNvPr id="6" name="TextBox 5"/>
          <p:cNvSpPr txBox="1"/>
          <p:nvPr/>
        </p:nvSpPr>
        <p:spPr>
          <a:xfrm>
            <a:off x="657226" y="5905500"/>
            <a:ext cx="7962900" cy="923330"/>
          </a:xfrm>
          <a:prstGeom prst="rect">
            <a:avLst/>
          </a:prstGeom>
          <a:noFill/>
        </p:spPr>
        <p:txBody>
          <a:bodyPr wrap="square" rtlCol="0">
            <a:spAutoFit/>
          </a:bodyPr>
          <a:lstStyle/>
          <a:p>
            <a:pPr algn="ctr"/>
            <a:r>
              <a:rPr lang="en-US" b="1" dirty="0" smtClean="0">
                <a:solidFill>
                  <a:schemeClr val="tx2"/>
                </a:solidFill>
              </a:rPr>
              <a:t>Use the appropriate PPE when working with any </a:t>
            </a:r>
          </a:p>
          <a:p>
            <a:pPr algn="ctr"/>
            <a:r>
              <a:rPr lang="en-US" b="1" dirty="0" smtClean="0">
                <a:solidFill>
                  <a:schemeClr val="tx2"/>
                </a:solidFill>
              </a:rPr>
              <a:t>hazardous chemical or equipment.</a:t>
            </a:r>
          </a:p>
          <a:p>
            <a:pPr algn="ctr"/>
            <a:endParaRPr lang="en-US"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C0C0C0"/>
                  </a:outerShdw>
                </a:effectLst>
              </a:rPr>
              <a:t>Hazards Present in Microsystems Manufacturing</a:t>
            </a:r>
            <a:endParaRPr lang="en-US" dirty="0"/>
          </a:p>
        </p:txBody>
      </p:sp>
      <p:sp>
        <p:nvSpPr>
          <p:cNvPr id="3" name="Content Placeholder 2"/>
          <p:cNvSpPr>
            <a:spLocks noGrp="1"/>
          </p:cNvSpPr>
          <p:nvPr>
            <p:ph sz="quarter" idx="1"/>
          </p:nvPr>
        </p:nvSpPr>
        <p:spPr>
          <a:xfrm>
            <a:off x="612648" y="1600200"/>
            <a:ext cx="7883652" cy="4495800"/>
          </a:xfrm>
        </p:spPr>
        <p:txBody>
          <a:bodyPr>
            <a:normAutofit/>
          </a:bodyPr>
          <a:lstStyle/>
          <a:p>
            <a:pPr>
              <a:buNone/>
            </a:pPr>
            <a:r>
              <a:rPr lang="en-US" sz="2400" dirty="0" smtClean="0"/>
              <a:t>Common hazards in a microsystems manufacturing environment:</a:t>
            </a:r>
          </a:p>
          <a:p>
            <a:pPr marL="508000" lvl="1" indent="-508000">
              <a:buFont typeface="Wingdings" pitchFamily="2" charset="2"/>
              <a:buChar char="v"/>
            </a:pPr>
            <a:r>
              <a:rPr lang="en-US" sz="2400" u="sng" dirty="0" smtClean="0"/>
              <a:t>Health Hazard </a:t>
            </a:r>
            <a:r>
              <a:rPr lang="en-US" sz="2400" dirty="0" smtClean="0"/>
              <a:t>- Exposure to dangerous chemicals may cause acute or chronic health effects.</a:t>
            </a:r>
          </a:p>
          <a:p>
            <a:pPr marL="508000" lvl="1" indent="-508000">
              <a:buFont typeface="Wingdings" pitchFamily="2" charset="2"/>
              <a:buChar char="v"/>
            </a:pPr>
            <a:r>
              <a:rPr lang="en-US" sz="2400" u="sng" dirty="0" smtClean="0"/>
              <a:t>Physical Hazard </a:t>
            </a:r>
            <a:r>
              <a:rPr lang="en-US" sz="2400" dirty="0" smtClean="0"/>
              <a:t>- A violent change occurs when subjected to external factors such as heat, vibration, or oxygen, or in some cases, normal temperature and pressure. </a:t>
            </a:r>
          </a:p>
          <a:p>
            <a:pPr marL="508000" lvl="1" indent="-508000">
              <a:buFont typeface="Wingdings" pitchFamily="2" charset="2"/>
              <a:buChar char="v"/>
            </a:pPr>
            <a:r>
              <a:rPr lang="en-US" sz="2400" u="sng" dirty="0" smtClean="0"/>
              <a:t>Equipment Hazard </a:t>
            </a:r>
            <a:r>
              <a:rPr lang="en-US" sz="2400" dirty="0" smtClean="0"/>
              <a:t>-  Exposure to dangerous equipment and/or equipment supplies or tools.</a:t>
            </a:r>
          </a:p>
          <a:p>
            <a:endParaRPr lang="en-US" sz="4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Hazards</a:t>
            </a:r>
            <a:endParaRPr lang="en-US" dirty="0"/>
          </a:p>
        </p:txBody>
      </p:sp>
      <p:sp>
        <p:nvSpPr>
          <p:cNvPr id="3" name="Content Placeholder 2"/>
          <p:cNvSpPr>
            <a:spLocks noGrp="1"/>
          </p:cNvSpPr>
          <p:nvPr>
            <p:ph sz="quarter" idx="1"/>
          </p:nvPr>
        </p:nvSpPr>
        <p:spPr/>
        <p:txBody>
          <a:bodyPr>
            <a:normAutofit/>
          </a:bodyPr>
          <a:lstStyle/>
          <a:p>
            <a:r>
              <a:rPr lang="en-US" sz="2600" dirty="0" smtClean="0"/>
              <a:t>What are some chemicals that could be a health hazard?</a:t>
            </a:r>
          </a:p>
          <a:p>
            <a:endParaRPr lang="en-US" sz="2600" dirty="0" smtClean="0"/>
          </a:p>
          <a:p>
            <a:endParaRPr lang="en-US" sz="2600" dirty="0" smtClean="0"/>
          </a:p>
          <a:p>
            <a:r>
              <a:rPr lang="en-US" sz="2600" dirty="0" smtClean="0"/>
              <a:t>What are some chemicals that create physical hazards?</a:t>
            </a:r>
          </a:p>
          <a:p>
            <a:endParaRPr lang="en-US" sz="2600" dirty="0" smtClean="0"/>
          </a:p>
          <a:p>
            <a:endParaRPr lang="en-US" sz="2600" dirty="0" smtClean="0"/>
          </a:p>
          <a:p>
            <a:r>
              <a:rPr lang="en-US" sz="2600" dirty="0" smtClean="0"/>
              <a:t>What are some types of equipment hazards?</a:t>
            </a:r>
            <a:endParaRPr lang="en-US" sz="2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Hazards</a:t>
            </a:r>
            <a:endParaRPr lang="en-US" dirty="0"/>
          </a:p>
        </p:txBody>
      </p:sp>
      <p:sp>
        <p:nvSpPr>
          <p:cNvPr id="3" name="Content Placeholder 2"/>
          <p:cNvSpPr>
            <a:spLocks noGrp="1"/>
          </p:cNvSpPr>
          <p:nvPr>
            <p:ph sz="quarter" idx="1"/>
          </p:nvPr>
        </p:nvSpPr>
        <p:spPr/>
        <p:txBody>
          <a:bodyPr>
            <a:normAutofit/>
          </a:bodyPr>
          <a:lstStyle/>
          <a:p>
            <a:r>
              <a:rPr lang="en-US" sz="2600" dirty="0" smtClean="0"/>
              <a:t>What are some types of chemicals that could be a health hazard?</a:t>
            </a:r>
          </a:p>
          <a:p>
            <a:pPr lvl="1"/>
            <a:r>
              <a:rPr lang="en-US" sz="2300" dirty="0" smtClean="0"/>
              <a:t>Carcinogens, corrosives, poisons, irritants, teratogens</a:t>
            </a:r>
          </a:p>
          <a:p>
            <a:endParaRPr lang="en-US" sz="2600" dirty="0" smtClean="0"/>
          </a:p>
          <a:p>
            <a:r>
              <a:rPr lang="en-US" sz="2600" dirty="0" smtClean="0"/>
              <a:t>What are some types of chemicals that create physical hazards?</a:t>
            </a:r>
          </a:p>
          <a:p>
            <a:pPr lvl="1"/>
            <a:r>
              <a:rPr lang="en-US" sz="2300" dirty="0" smtClean="0"/>
              <a:t>Flammables, explosives, radioactive, oxidizers</a:t>
            </a:r>
          </a:p>
          <a:p>
            <a:endParaRPr lang="en-US" sz="2600" dirty="0" smtClean="0"/>
          </a:p>
          <a:p>
            <a:r>
              <a:rPr lang="en-US" sz="2600" dirty="0" smtClean="0"/>
              <a:t>What are some types of equipment hazards?</a:t>
            </a:r>
          </a:p>
          <a:p>
            <a:pPr lvl="1"/>
            <a:r>
              <a:rPr lang="en-US" sz="2300" dirty="0" smtClean="0"/>
              <a:t>Electrical, mechanical movement, radiation, hot surfaces</a:t>
            </a:r>
            <a:endParaRPr lang="en-US" sz="23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Routes of Entry</a:t>
            </a:r>
            <a:endParaRPr lang="en-US" dirty="0"/>
          </a:p>
        </p:txBody>
      </p:sp>
      <p:sp>
        <p:nvSpPr>
          <p:cNvPr id="3" name="Content Placeholder 2"/>
          <p:cNvSpPr>
            <a:spLocks noGrp="1"/>
          </p:cNvSpPr>
          <p:nvPr>
            <p:ph sz="quarter" idx="1"/>
          </p:nvPr>
        </p:nvSpPr>
        <p:spPr>
          <a:xfrm>
            <a:off x="622173" y="1571625"/>
            <a:ext cx="8153400" cy="4495800"/>
          </a:xfrm>
        </p:spPr>
        <p:txBody>
          <a:bodyPr/>
          <a:lstStyle/>
          <a:p>
            <a:pPr>
              <a:buNone/>
            </a:pPr>
            <a:r>
              <a:rPr lang="en-US" sz="2400" dirty="0" smtClean="0"/>
              <a:t>Hazardous chemicals may cause bodily damage by one or more of the following routes of entry: </a:t>
            </a:r>
          </a:p>
          <a:p>
            <a:pPr marL="508000" lvl="1" indent="-508000">
              <a:buFont typeface="Wingdings" pitchFamily="2" charset="2"/>
              <a:buChar char="v"/>
            </a:pPr>
            <a:r>
              <a:rPr lang="en-US" sz="2400" dirty="0" smtClean="0"/>
              <a:t>Inhalation - breathing it in</a:t>
            </a:r>
          </a:p>
          <a:p>
            <a:pPr marL="508000" lvl="1" indent="-508000">
              <a:buFont typeface="Wingdings" pitchFamily="2" charset="2"/>
              <a:buChar char="v"/>
            </a:pPr>
            <a:r>
              <a:rPr lang="en-US" sz="2400" dirty="0" smtClean="0"/>
              <a:t>Dermal (Absorption) -  penetrating or irritating the skin or eye</a:t>
            </a:r>
          </a:p>
          <a:p>
            <a:pPr marL="508000" lvl="1" indent="-508000">
              <a:buFont typeface="Wingdings" pitchFamily="2" charset="2"/>
              <a:buChar char="v"/>
            </a:pPr>
            <a:r>
              <a:rPr lang="en-US" sz="2400" dirty="0" smtClean="0"/>
              <a:t>Ingestion  -  swallowing</a:t>
            </a:r>
            <a:endParaRPr lang="en-US" dirty="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6.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137</TotalTime>
  <Words>1488</Words>
  <Application>Microsoft Macintosh PowerPoint</Application>
  <PresentationFormat>On-screen Show (4:3)</PresentationFormat>
  <Paragraphs>178</Paragraphs>
  <Slides>28</Slides>
  <Notes>1</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scme3</vt:lpstr>
      <vt:lpstr>Personal Protective equipment (PPE)</vt:lpstr>
      <vt:lpstr>Unit Overview</vt:lpstr>
      <vt:lpstr>Objectives</vt:lpstr>
      <vt:lpstr>Why Do You Need to Know About PPE?</vt:lpstr>
      <vt:lpstr>The Shape of Hazardous Materials</vt:lpstr>
      <vt:lpstr>Hazards Present in Microsystems Manufacturing</vt:lpstr>
      <vt:lpstr>Specific Hazards</vt:lpstr>
      <vt:lpstr>Specific Hazards</vt:lpstr>
      <vt:lpstr>Routes of Entry</vt:lpstr>
      <vt:lpstr>Health Hazards</vt:lpstr>
      <vt:lpstr>Common PPE</vt:lpstr>
      <vt:lpstr>Your Turn </vt:lpstr>
      <vt:lpstr>PPE Used in Microsystems Manufacturing</vt:lpstr>
      <vt:lpstr>Atmospheric Hazards</vt:lpstr>
      <vt:lpstr>PPE for the Respiratory System</vt:lpstr>
      <vt:lpstr>How to Use a Respiratory</vt:lpstr>
      <vt:lpstr>How to Perform a Seal Check</vt:lpstr>
      <vt:lpstr>PPE for Hands</vt:lpstr>
      <vt:lpstr>Proper Use of Acid and Solvent Gloves</vt:lpstr>
      <vt:lpstr>PPE for Hand (Continued)</vt:lpstr>
      <vt:lpstr>PPE for Eyes</vt:lpstr>
      <vt:lpstr>PPE for Face</vt:lpstr>
      <vt:lpstr>PPE for the body</vt:lpstr>
      <vt:lpstr>More PPE for the Body</vt:lpstr>
      <vt:lpstr>PPE for the Feet</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48</cp:revision>
  <dcterms:created xsi:type="dcterms:W3CDTF">2008-12-15T19:03:27Z</dcterms:created>
  <dcterms:modified xsi:type="dcterms:W3CDTF">2017-03-22T18:08:36Z</dcterms:modified>
</cp:coreProperties>
</file>