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9.xml" ContentType="application/vnd.openxmlformats-officedocument.presentationml.tags+xml"/>
  <Override PartName="/ppt/tags/tag10.xml" ContentType="application/vnd.openxmlformats-officedocument.presentationml.tags+xml"/>
  <Override PartName="/ppt/notesSlides/notesSlide22.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notesSlides/notesSlide23.xml" ContentType="application/vnd.openxmlformats-officedocument.presentationml.notesSlide+xml"/>
  <Override PartName="/ppt/tags/tag13.xml" ContentType="application/vnd.openxmlformats-officedocument.presentationml.tags+xml"/>
  <Override PartName="/ppt/notesSlides/notesSlide24.xml" ContentType="application/vnd.openxmlformats-officedocument.presentationml.notesSlide+xml"/>
  <Override PartName="/ppt/tags/tag14.xml" ContentType="application/vnd.openxmlformats-officedocument.presentationml.tags+xml"/>
  <Override PartName="/ppt/notesSlides/notesSlide25.xml" ContentType="application/vnd.openxmlformats-officedocument.presentationml.notesSlide+xml"/>
  <Override PartName="/ppt/tags/tag15.xml" ContentType="application/vnd.openxmlformats-officedocument.presentationml.tags+xml"/>
  <Override PartName="/ppt/notesSlides/notesSlide26.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27.xml" ContentType="application/vnd.openxmlformats-officedocument.presentationml.notesSlide+xml"/>
  <Override PartName="/ppt/tags/tag18.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7"/>
  </p:notesMasterIdLst>
  <p:handoutMasterIdLst>
    <p:handoutMasterId r:id="rId38"/>
  </p:handoutMasterIdLst>
  <p:sldIdLst>
    <p:sldId id="260" r:id="rId2"/>
    <p:sldId id="261" r:id="rId3"/>
    <p:sldId id="262" r:id="rId4"/>
    <p:sldId id="263" r:id="rId5"/>
    <p:sldId id="267" r:id="rId6"/>
    <p:sldId id="268" r:id="rId7"/>
    <p:sldId id="297" r:id="rId8"/>
    <p:sldId id="269" r:id="rId9"/>
    <p:sldId id="292" r:id="rId10"/>
    <p:sldId id="270" r:id="rId11"/>
    <p:sldId id="275" r:id="rId12"/>
    <p:sldId id="271" r:id="rId13"/>
    <p:sldId id="272" r:id="rId14"/>
    <p:sldId id="273" r:id="rId15"/>
    <p:sldId id="274" r:id="rId16"/>
    <p:sldId id="276" r:id="rId17"/>
    <p:sldId id="277" r:id="rId18"/>
    <p:sldId id="278" r:id="rId19"/>
    <p:sldId id="279" r:id="rId20"/>
    <p:sldId id="280" r:id="rId21"/>
    <p:sldId id="295" r:id="rId22"/>
    <p:sldId id="294" r:id="rId23"/>
    <p:sldId id="282" r:id="rId24"/>
    <p:sldId id="283" r:id="rId25"/>
    <p:sldId id="284" r:id="rId26"/>
    <p:sldId id="285" r:id="rId27"/>
    <p:sldId id="286" r:id="rId28"/>
    <p:sldId id="287" r:id="rId29"/>
    <p:sldId id="288" r:id="rId30"/>
    <p:sldId id="289" r:id="rId31"/>
    <p:sldId id="290" r:id="rId32"/>
    <p:sldId id="266" r:id="rId33"/>
    <p:sldId id="296" r:id="rId34"/>
    <p:sldId id="291" r:id="rId35"/>
    <p:sldId id="265"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58" autoAdjust="0"/>
  </p:normalViewPr>
  <p:slideViewPr>
    <p:cSldViewPr snapToGrid="0">
      <p:cViewPr>
        <p:scale>
          <a:sx n="62" d="100"/>
          <a:sy n="62" d="100"/>
        </p:scale>
        <p:origin x="-1500" y="-16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72502F-6289-4080-88F4-59C17E970CA5}" type="doc">
      <dgm:prSet loTypeId="urn:microsoft.com/office/officeart/2005/8/layout/venn1" loCatId="relationship" qsTypeId="urn:microsoft.com/office/officeart/2005/8/quickstyle/simple1" qsCatId="simple" csTypeId="urn:microsoft.com/office/officeart/2005/8/colors/accent1_2" csCatId="accent1" phldr="1"/>
      <dgm:spPr/>
    </dgm:pt>
    <dgm:pt modelId="{5FF0CA1A-5B38-47DD-8F97-A611764775EF}">
      <dgm:prSet phldrT="[Text]"/>
      <dgm:spPr/>
      <dgm:t>
        <a:bodyPr/>
        <a:lstStyle/>
        <a:p>
          <a:r>
            <a:rPr lang="en-US" b="1" dirty="0" smtClean="0"/>
            <a:t>Detection</a:t>
          </a:r>
          <a:endParaRPr lang="en-US" b="1" dirty="0"/>
        </a:p>
      </dgm:t>
    </dgm:pt>
    <dgm:pt modelId="{0A5EC151-1A29-4261-9A70-F1D2B0A4002A}" type="parTrans" cxnId="{77CE225F-300C-4FD1-8C09-323F07CFD8B4}">
      <dgm:prSet/>
      <dgm:spPr/>
      <dgm:t>
        <a:bodyPr/>
        <a:lstStyle/>
        <a:p>
          <a:endParaRPr lang="en-US" b="1"/>
        </a:p>
      </dgm:t>
    </dgm:pt>
    <dgm:pt modelId="{FDBE8C92-0DBF-468F-B291-1BDFFCA5D06B}" type="sibTrans" cxnId="{77CE225F-300C-4FD1-8C09-323F07CFD8B4}">
      <dgm:prSet/>
      <dgm:spPr/>
      <dgm:t>
        <a:bodyPr/>
        <a:lstStyle/>
        <a:p>
          <a:endParaRPr lang="en-US" b="1"/>
        </a:p>
      </dgm:t>
    </dgm:pt>
    <dgm:pt modelId="{0914CE42-76CD-424C-9890-199E2389C699}">
      <dgm:prSet phldrT="[Text]"/>
      <dgm:spPr/>
      <dgm:t>
        <a:bodyPr/>
        <a:lstStyle/>
        <a:p>
          <a:r>
            <a:rPr lang="en-US" b="1" dirty="0" smtClean="0"/>
            <a:t>Analysis</a:t>
          </a:r>
          <a:endParaRPr lang="en-US" b="1" dirty="0"/>
        </a:p>
      </dgm:t>
    </dgm:pt>
    <dgm:pt modelId="{EB03C189-4B6F-4734-9438-19C7C129A000}" type="parTrans" cxnId="{1AFF38B0-5C17-49E7-A275-79C41892A52B}">
      <dgm:prSet/>
      <dgm:spPr/>
      <dgm:t>
        <a:bodyPr/>
        <a:lstStyle/>
        <a:p>
          <a:endParaRPr lang="en-US" b="1"/>
        </a:p>
      </dgm:t>
    </dgm:pt>
    <dgm:pt modelId="{54A3404A-CEB4-4861-9C42-4D091E79B575}" type="sibTrans" cxnId="{1AFF38B0-5C17-49E7-A275-79C41892A52B}">
      <dgm:prSet/>
      <dgm:spPr/>
      <dgm:t>
        <a:bodyPr/>
        <a:lstStyle/>
        <a:p>
          <a:endParaRPr lang="en-US" b="1"/>
        </a:p>
      </dgm:t>
    </dgm:pt>
    <dgm:pt modelId="{30DEC923-AFC7-4B3B-8DFB-017AC516815F}">
      <dgm:prSet phldrT="[Text]"/>
      <dgm:spPr/>
      <dgm:t>
        <a:bodyPr/>
        <a:lstStyle/>
        <a:p>
          <a:r>
            <a:rPr lang="en-US" b="1" dirty="0" smtClean="0"/>
            <a:t>Diagnostics</a:t>
          </a:r>
          <a:endParaRPr lang="en-US" b="1" dirty="0"/>
        </a:p>
      </dgm:t>
    </dgm:pt>
    <dgm:pt modelId="{271154A8-FEE6-4DB9-A692-C0B6DCE3D749}" type="parTrans" cxnId="{5CCC71B3-FB4E-49F5-8362-5A4DBD8C12D1}">
      <dgm:prSet/>
      <dgm:spPr/>
      <dgm:t>
        <a:bodyPr/>
        <a:lstStyle/>
        <a:p>
          <a:endParaRPr lang="en-US" b="1"/>
        </a:p>
      </dgm:t>
    </dgm:pt>
    <dgm:pt modelId="{F7CD58FC-C52A-489D-89AF-655C23B38629}" type="sibTrans" cxnId="{5CCC71B3-FB4E-49F5-8362-5A4DBD8C12D1}">
      <dgm:prSet/>
      <dgm:spPr/>
      <dgm:t>
        <a:bodyPr/>
        <a:lstStyle/>
        <a:p>
          <a:endParaRPr lang="en-US" b="1"/>
        </a:p>
      </dgm:t>
    </dgm:pt>
    <dgm:pt modelId="{4B0ED1BA-853C-4AE2-8A35-70782B897D51}">
      <dgm:prSet phldrT="[Text]"/>
      <dgm:spPr/>
      <dgm:t>
        <a:bodyPr/>
        <a:lstStyle/>
        <a:p>
          <a:r>
            <a:rPr lang="en-US" b="1" dirty="0" smtClean="0"/>
            <a:t>Drug Delivery</a:t>
          </a:r>
          <a:endParaRPr lang="en-US" b="1" dirty="0"/>
        </a:p>
      </dgm:t>
    </dgm:pt>
    <dgm:pt modelId="{189CBAF8-A4BD-44B5-BBF5-5C6D0827E98D}" type="parTrans" cxnId="{5C1FD3BF-DC58-4ECB-9582-E7E10D57CD6A}">
      <dgm:prSet/>
      <dgm:spPr/>
      <dgm:t>
        <a:bodyPr/>
        <a:lstStyle/>
        <a:p>
          <a:endParaRPr lang="en-US" b="1"/>
        </a:p>
      </dgm:t>
    </dgm:pt>
    <dgm:pt modelId="{13A709AF-909A-45B5-B74B-D872AEE0588E}" type="sibTrans" cxnId="{5C1FD3BF-DC58-4ECB-9582-E7E10D57CD6A}">
      <dgm:prSet/>
      <dgm:spPr/>
      <dgm:t>
        <a:bodyPr/>
        <a:lstStyle/>
        <a:p>
          <a:endParaRPr lang="en-US" b="1"/>
        </a:p>
      </dgm:t>
    </dgm:pt>
    <dgm:pt modelId="{8EF72EC4-EDAC-4789-979B-830DA3C3AEDF}">
      <dgm:prSet phldrT="[Text]"/>
      <dgm:spPr/>
      <dgm:t>
        <a:bodyPr/>
        <a:lstStyle/>
        <a:p>
          <a:r>
            <a:rPr lang="en-US" b="1" dirty="0" smtClean="0"/>
            <a:t>Cell Culture</a:t>
          </a:r>
          <a:endParaRPr lang="en-US" b="1" dirty="0"/>
        </a:p>
      </dgm:t>
    </dgm:pt>
    <dgm:pt modelId="{CE87A45B-FBF3-4790-BC83-E56B49193E1B}" type="parTrans" cxnId="{C5F2B6D1-56E5-4B3F-AE7B-B69BD0E14263}">
      <dgm:prSet/>
      <dgm:spPr/>
      <dgm:t>
        <a:bodyPr/>
        <a:lstStyle/>
        <a:p>
          <a:endParaRPr lang="en-US" b="1"/>
        </a:p>
      </dgm:t>
    </dgm:pt>
    <dgm:pt modelId="{CDE7A079-BCCE-4305-B1B6-9222062D0584}" type="sibTrans" cxnId="{C5F2B6D1-56E5-4B3F-AE7B-B69BD0E14263}">
      <dgm:prSet/>
      <dgm:spPr/>
      <dgm:t>
        <a:bodyPr/>
        <a:lstStyle/>
        <a:p>
          <a:endParaRPr lang="en-US" b="1"/>
        </a:p>
      </dgm:t>
    </dgm:pt>
    <dgm:pt modelId="{12BC33EA-B538-442A-9F5A-AEF99A733BBC}">
      <dgm:prSet phldrT="[Text]"/>
      <dgm:spPr/>
      <dgm:t>
        <a:bodyPr/>
        <a:lstStyle/>
        <a:p>
          <a:r>
            <a:rPr lang="en-US" b="1" dirty="0" smtClean="0"/>
            <a:t>New Emerging</a:t>
          </a:r>
          <a:endParaRPr lang="en-US" b="1" dirty="0"/>
        </a:p>
      </dgm:t>
    </dgm:pt>
    <dgm:pt modelId="{0E32F68F-3C91-45B3-B81F-899BEDE4307E}" type="parTrans" cxnId="{9FEBF3A9-3A4F-46B7-AC29-E8E2FD78F189}">
      <dgm:prSet/>
      <dgm:spPr/>
      <dgm:t>
        <a:bodyPr/>
        <a:lstStyle/>
        <a:p>
          <a:endParaRPr lang="en-US" b="1"/>
        </a:p>
      </dgm:t>
    </dgm:pt>
    <dgm:pt modelId="{C5C632F5-194D-45BD-B762-241E682DB78D}" type="sibTrans" cxnId="{9FEBF3A9-3A4F-46B7-AC29-E8E2FD78F189}">
      <dgm:prSet/>
      <dgm:spPr/>
      <dgm:t>
        <a:bodyPr/>
        <a:lstStyle/>
        <a:p>
          <a:endParaRPr lang="en-US" b="1"/>
        </a:p>
      </dgm:t>
    </dgm:pt>
    <dgm:pt modelId="{A3D858CF-6C5A-49D1-A547-A892DD66E69F}">
      <dgm:prSet phldrT="[Text]"/>
      <dgm:spPr/>
      <dgm:t>
        <a:bodyPr/>
        <a:lstStyle/>
        <a:p>
          <a:r>
            <a:rPr lang="en-US" b="1" dirty="0"/>
            <a:t>Therapeutics</a:t>
          </a:r>
        </a:p>
      </dgm:t>
    </dgm:pt>
    <dgm:pt modelId="{2BDF6633-6024-4BB7-8E52-31F553B1AF7A}" type="parTrans" cxnId="{2EA876B5-045D-4A80-89B9-F312FEFFB1B8}">
      <dgm:prSet/>
      <dgm:spPr/>
      <dgm:t>
        <a:bodyPr/>
        <a:lstStyle/>
        <a:p>
          <a:endParaRPr lang="en-US" b="1"/>
        </a:p>
      </dgm:t>
    </dgm:pt>
    <dgm:pt modelId="{8504B638-F55C-4DDB-B2FA-AFDB6551E5A0}" type="sibTrans" cxnId="{2EA876B5-045D-4A80-89B9-F312FEFFB1B8}">
      <dgm:prSet/>
      <dgm:spPr/>
      <dgm:t>
        <a:bodyPr/>
        <a:lstStyle/>
        <a:p>
          <a:endParaRPr lang="en-US" b="1"/>
        </a:p>
      </dgm:t>
    </dgm:pt>
    <dgm:pt modelId="{66D4F1F9-23EF-4930-A7B3-8BC2770018E3}" type="pres">
      <dgm:prSet presAssocID="{FB72502F-6289-4080-88F4-59C17E970CA5}" presName="compositeShape" presStyleCnt="0">
        <dgm:presLayoutVars>
          <dgm:chMax val="7"/>
          <dgm:dir/>
          <dgm:resizeHandles val="exact"/>
        </dgm:presLayoutVars>
      </dgm:prSet>
      <dgm:spPr/>
    </dgm:pt>
    <dgm:pt modelId="{E9303C1F-3CC0-4C4D-8A27-C2D20D7126E7}" type="pres">
      <dgm:prSet presAssocID="{5FF0CA1A-5B38-47DD-8F97-A611764775EF}" presName="circ1" presStyleLbl="vennNode1" presStyleIdx="0" presStyleCnt="7"/>
      <dgm:spPr/>
      <dgm:t>
        <a:bodyPr/>
        <a:lstStyle/>
        <a:p>
          <a:endParaRPr lang="en-US"/>
        </a:p>
      </dgm:t>
    </dgm:pt>
    <dgm:pt modelId="{858A2C81-C654-481F-B599-26021C96239F}" type="pres">
      <dgm:prSet presAssocID="{5FF0CA1A-5B38-47DD-8F97-A611764775EF}" presName="circ1Tx" presStyleLbl="revTx" presStyleIdx="0" presStyleCnt="0">
        <dgm:presLayoutVars>
          <dgm:chMax val="0"/>
          <dgm:chPref val="0"/>
          <dgm:bulletEnabled val="1"/>
        </dgm:presLayoutVars>
      </dgm:prSet>
      <dgm:spPr/>
      <dgm:t>
        <a:bodyPr/>
        <a:lstStyle/>
        <a:p>
          <a:endParaRPr lang="en-US"/>
        </a:p>
      </dgm:t>
    </dgm:pt>
    <dgm:pt modelId="{486BA495-09CB-4FFC-8B7F-EEB793E0F26B}" type="pres">
      <dgm:prSet presAssocID="{0914CE42-76CD-424C-9890-199E2389C699}" presName="circ2" presStyleLbl="vennNode1" presStyleIdx="1" presStyleCnt="7"/>
      <dgm:spPr/>
      <dgm:t>
        <a:bodyPr/>
        <a:lstStyle/>
        <a:p>
          <a:endParaRPr lang="en-US"/>
        </a:p>
      </dgm:t>
    </dgm:pt>
    <dgm:pt modelId="{AC894337-5B1D-46C2-80F9-8CA52FB2D3EA}" type="pres">
      <dgm:prSet presAssocID="{0914CE42-76CD-424C-9890-199E2389C699}" presName="circ2Tx" presStyleLbl="revTx" presStyleIdx="0" presStyleCnt="0">
        <dgm:presLayoutVars>
          <dgm:chMax val="0"/>
          <dgm:chPref val="0"/>
          <dgm:bulletEnabled val="1"/>
        </dgm:presLayoutVars>
      </dgm:prSet>
      <dgm:spPr/>
      <dgm:t>
        <a:bodyPr/>
        <a:lstStyle/>
        <a:p>
          <a:endParaRPr lang="en-US"/>
        </a:p>
      </dgm:t>
    </dgm:pt>
    <dgm:pt modelId="{9557E53E-FD01-4B64-9252-4F55D458CF58}" type="pres">
      <dgm:prSet presAssocID="{30DEC923-AFC7-4B3B-8DFB-017AC516815F}" presName="circ3" presStyleLbl="vennNode1" presStyleIdx="2" presStyleCnt="7"/>
      <dgm:spPr/>
      <dgm:t>
        <a:bodyPr/>
        <a:lstStyle/>
        <a:p>
          <a:endParaRPr lang="en-US"/>
        </a:p>
      </dgm:t>
    </dgm:pt>
    <dgm:pt modelId="{41401AEA-449A-4F7F-B5EE-D5D3DE272CE2}" type="pres">
      <dgm:prSet presAssocID="{30DEC923-AFC7-4B3B-8DFB-017AC516815F}" presName="circ3Tx" presStyleLbl="revTx" presStyleIdx="0" presStyleCnt="0">
        <dgm:presLayoutVars>
          <dgm:chMax val="0"/>
          <dgm:chPref val="0"/>
          <dgm:bulletEnabled val="1"/>
        </dgm:presLayoutVars>
      </dgm:prSet>
      <dgm:spPr/>
      <dgm:t>
        <a:bodyPr/>
        <a:lstStyle/>
        <a:p>
          <a:endParaRPr lang="en-US"/>
        </a:p>
      </dgm:t>
    </dgm:pt>
    <dgm:pt modelId="{FEF9D1DA-BC5B-482C-94DD-F295E51880EA}" type="pres">
      <dgm:prSet presAssocID="{A3D858CF-6C5A-49D1-A547-A892DD66E69F}" presName="circ4" presStyleLbl="vennNode1" presStyleIdx="3" presStyleCnt="7"/>
      <dgm:spPr/>
    </dgm:pt>
    <dgm:pt modelId="{C935C53A-A14A-4F20-AB1C-6377D80EFB76}" type="pres">
      <dgm:prSet presAssocID="{A3D858CF-6C5A-49D1-A547-A892DD66E69F}" presName="circ4Tx" presStyleLbl="revTx" presStyleIdx="0" presStyleCnt="0">
        <dgm:presLayoutVars>
          <dgm:chMax val="0"/>
          <dgm:chPref val="0"/>
          <dgm:bulletEnabled val="1"/>
        </dgm:presLayoutVars>
      </dgm:prSet>
      <dgm:spPr/>
      <dgm:t>
        <a:bodyPr/>
        <a:lstStyle/>
        <a:p>
          <a:endParaRPr lang="en-US"/>
        </a:p>
      </dgm:t>
    </dgm:pt>
    <dgm:pt modelId="{B3F68874-7E53-4CE1-A673-E430A9A80B56}" type="pres">
      <dgm:prSet presAssocID="{4B0ED1BA-853C-4AE2-8A35-70782B897D51}" presName="circ5" presStyleLbl="vennNode1" presStyleIdx="4" presStyleCnt="7"/>
      <dgm:spPr/>
    </dgm:pt>
    <dgm:pt modelId="{86EBC742-3314-49C2-91D9-760591EDB6A0}" type="pres">
      <dgm:prSet presAssocID="{4B0ED1BA-853C-4AE2-8A35-70782B897D51}" presName="circ5Tx" presStyleLbl="revTx" presStyleIdx="0" presStyleCnt="0">
        <dgm:presLayoutVars>
          <dgm:chMax val="0"/>
          <dgm:chPref val="0"/>
          <dgm:bulletEnabled val="1"/>
        </dgm:presLayoutVars>
      </dgm:prSet>
      <dgm:spPr/>
      <dgm:t>
        <a:bodyPr/>
        <a:lstStyle/>
        <a:p>
          <a:endParaRPr lang="en-US"/>
        </a:p>
      </dgm:t>
    </dgm:pt>
    <dgm:pt modelId="{8D769DE7-1A8C-4B5E-BBA8-773899A4146A}" type="pres">
      <dgm:prSet presAssocID="{8EF72EC4-EDAC-4789-979B-830DA3C3AEDF}" presName="circ6" presStyleLbl="vennNode1" presStyleIdx="5" presStyleCnt="7"/>
      <dgm:spPr/>
    </dgm:pt>
    <dgm:pt modelId="{00768A6D-F596-462F-82B0-42D7B908D928}" type="pres">
      <dgm:prSet presAssocID="{8EF72EC4-EDAC-4789-979B-830DA3C3AEDF}" presName="circ6Tx" presStyleLbl="revTx" presStyleIdx="0" presStyleCnt="0">
        <dgm:presLayoutVars>
          <dgm:chMax val="0"/>
          <dgm:chPref val="0"/>
          <dgm:bulletEnabled val="1"/>
        </dgm:presLayoutVars>
      </dgm:prSet>
      <dgm:spPr/>
      <dgm:t>
        <a:bodyPr/>
        <a:lstStyle/>
        <a:p>
          <a:endParaRPr lang="en-US"/>
        </a:p>
      </dgm:t>
    </dgm:pt>
    <dgm:pt modelId="{F854D5A1-CF8D-4E46-AE90-7F94290CA76C}" type="pres">
      <dgm:prSet presAssocID="{12BC33EA-B538-442A-9F5A-AEF99A733BBC}" presName="circ7" presStyleLbl="vennNode1" presStyleIdx="6" presStyleCnt="7"/>
      <dgm:spPr/>
      <dgm:t>
        <a:bodyPr/>
        <a:lstStyle/>
        <a:p>
          <a:endParaRPr lang="en-US"/>
        </a:p>
      </dgm:t>
    </dgm:pt>
    <dgm:pt modelId="{A0824F58-491B-45D7-BB6B-62F4451E4DD8}" type="pres">
      <dgm:prSet presAssocID="{12BC33EA-B538-442A-9F5A-AEF99A733BBC}" presName="circ7Tx" presStyleLbl="revTx" presStyleIdx="0" presStyleCnt="0">
        <dgm:presLayoutVars>
          <dgm:chMax val="0"/>
          <dgm:chPref val="0"/>
          <dgm:bulletEnabled val="1"/>
        </dgm:presLayoutVars>
      </dgm:prSet>
      <dgm:spPr/>
      <dgm:t>
        <a:bodyPr/>
        <a:lstStyle/>
        <a:p>
          <a:endParaRPr lang="en-US"/>
        </a:p>
      </dgm:t>
    </dgm:pt>
  </dgm:ptLst>
  <dgm:cxnLst>
    <dgm:cxn modelId="{D41E5F84-EA6F-4239-9255-A7B844FFEE16}" type="presOf" srcId="{12BC33EA-B538-442A-9F5A-AEF99A733BBC}" destId="{A0824F58-491B-45D7-BB6B-62F4451E4DD8}" srcOrd="0" destOrd="0" presId="urn:microsoft.com/office/officeart/2005/8/layout/venn1"/>
    <dgm:cxn modelId="{B77267BE-5170-4C0A-8E90-B70796C6090D}" type="presOf" srcId="{8EF72EC4-EDAC-4789-979B-830DA3C3AEDF}" destId="{00768A6D-F596-462F-82B0-42D7B908D928}" srcOrd="0" destOrd="0" presId="urn:microsoft.com/office/officeart/2005/8/layout/venn1"/>
    <dgm:cxn modelId="{16117487-F6B1-4520-9F07-3F829FAFD87D}" type="presOf" srcId="{30DEC923-AFC7-4B3B-8DFB-017AC516815F}" destId="{41401AEA-449A-4F7F-B5EE-D5D3DE272CE2}" srcOrd="0" destOrd="0" presId="urn:microsoft.com/office/officeart/2005/8/layout/venn1"/>
    <dgm:cxn modelId="{C5F2B6D1-56E5-4B3F-AE7B-B69BD0E14263}" srcId="{FB72502F-6289-4080-88F4-59C17E970CA5}" destId="{8EF72EC4-EDAC-4789-979B-830DA3C3AEDF}" srcOrd="5" destOrd="0" parTransId="{CE87A45B-FBF3-4790-BC83-E56B49193E1B}" sibTransId="{CDE7A079-BCCE-4305-B1B6-9222062D0584}"/>
    <dgm:cxn modelId="{1AFF38B0-5C17-49E7-A275-79C41892A52B}" srcId="{FB72502F-6289-4080-88F4-59C17E970CA5}" destId="{0914CE42-76CD-424C-9890-199E2389C699}" srcOrd="1" destOrd="0" parTransId="{EB03C189-4B6F-4734-9438-19C7C129A000}" sibTransId="{54A3404A-CEB4-4861-9C42-4D091E79B575}"/>
    <dgm:cxn modelId="{5C1FD3BF-DC58-4ECB-9582-E7E10D57CD6A}" srcId="{FB72502F-6289-4080-88F4-59C17E970CA5}" destId="{4B0ED1BA-853C-4AE2-8A35-70782B897D51}" srcOrd="4" destOrd="0" parTransId="{189CBAF8-A4BD-44B5-BBF5-5C6D0827E98D}" sibTransId="{13A709AF-909A-45B5-B74B-D872AEE0588E}"/>
    <dgm:cxn modelId="{8028CB59-D727-458F-B04C-BFE3CF817348}" type="presOf" srcId="{0914CE42-76CD-424C-9890-199E2389C699}" destId="{AC894337-5B1D-46C2-80F9-8CA52FB2D3EA}" srcOrd="0" destOrd="0" presId="urn:microsoft.com/office/officeart/2005/8/layout/venn1"/>
    <dgm:cxn modelId="{77CE225F-300C-4FD1-8C09-323F07CFD8B4}" srcId="{FB72502F-6289-4080-88F4-59C17E970CA5}" destId="{5FF0CA1A-5B38-47DD-8F97-A611764775EF}" srcOrd="0" destOrd="0" parTransId="{0A5EC151-1A29-4261-9A70-F1D2B0A4002A}" sibTransId="{FDBE8C92-0DBF-468F-B291-1BDFFCA5D06B}"/>
    <dgm:cxn modelId="{094BC440-3B52-46B0-891A-282429E0E4AD}" type="presOf" srcId="{A3D858CF-6C5A-49D1-A547-A892DD66E69F}" destId="{C935C53A-A14A-4F20-AB1C-6377D80EFB76}" srcOrd="0" destOrd="0" presId="urn:microsoft.com/office/officeart/2005/8/layout/venn1"/>
    <dgm:cxn modelId="{0D74013D-9B6C-43A3-997F-3AA43D0BEB2E}" type="presOf" srcId="{4B0ED1BA-853C-4AE2-8A35-70782B897D51}" destId="{86EBC742-3314-49C2-91D9-760591EDB6A0}" srcOrd="0" destOrd="0" presId="urn:microsoft.com/office/officeart/2005/8/layout/venn1"/>
    <dgm:cxn modelId="{5CCC71B3-FB4E-49F5-8362-5A4DBD8C12D1}" srcId="{FB72502F-6289-4080-88F4-59C17E970CA5}" destId="{30DEC923-AFC7-4B3B-8DFB-017AC516815F}" srcOrd="2" destOrd="0" parTransId="{271154A8-FEE6-4DB9-A692-C0B6DCE3D749}" sibTransId="{F7CD58FC-C52A-489D-89AF-655C23B38629}"/>
    <dgm:cxn modelId="{BA2BFDDE-D14F-4A9B-B1FC-DB97C3D965BE}" type="presOf" srcId="{5FF0CA1A-5B38-47DD-8F97-A611764775EF}" destId="{858A2C81-C654-481F-B599-26021C96239F}" srcOrd="0" destOrd="0" presId="urn:microsoft.com/office/officeart/2005/8/layout/venn1"/>
    <dgm:cxn modelId="{2EA876B5-045D-4A80-89B9-F312FEFFB1B8}" srcId="{FB72502F-6289-4080-88F4-59C17E970CA5}" destId="{A3D858CF-6C5A-49D1-A547-A892DD66E69F}" srcOrd="3" destOrd="0" parTransId="{2BDF6633-6024-4BB7-8E52-31F553B1AF7A}" sibTransId="{8504B638-F55C-4DDB-B2FA-AFDB6551E5A0}"/>
    <dgm:cxn modelId="{118C54D1-DA03-48BE-BDC3-954398B2F3A2}" type="presOf" srcId="{FB72502F-6289-4080-88F4-59C17E970CA5}" destId="{66D4F1F9-23EF-4930-A7B3-8BC2770018E3}" srcOrd="0" destOrd="0" presId="urn:microsoft.com/office/officeart/2005/8/layout/venn1"/>
    <dgm:cxn modelId="{9FEBF3A9-3A4F-46B7-AC29-E8E2FD78F189}" srcId="{FB72502F-6289-4080-88F4-59C17E970CA5}" destId="{12BC33EA-B538-442A-9F5A-AEF99A733BBC}" srcOrd="6" destOrd="0" parTransId="{0E32F68F-3C91-45B3-B81F-899BEDE4307E}" sibTransId="{C5C632F5-194D-45BD-B762-241E682DB78D}"/>
    <dgm:cxn modelId="{030B0A54-3615-4FC8-B112-A92C20BE04AD}" type="presParOf" srcId="{66D4F1F9-23EF-4930-A7B3-8BC2770018E3}" destId="{E9303C1F-3CC0-4C4D-8A27-C2D20D7126E7}" srcOrd="0" destOrd="0" presId="urn:microsoft.com/office/officeart/2005/8/layout/venn1"/>
    <dgm:cxn modelId="{94A065A5-437C-443C-85D0-72A23EC58B34}" type="presParOf" srcId="{66D4F1F9-23EF-4930-A7B3-8BC2770018E3}" destId="{858A2C81-C654-481F-B599-26021C96239F}" srcOrd="1" destOrd="0" presId="urn:microsoft.com/office/officeart/2005/8/layout/venn1"/>
    <dgm:cxn modelId="{4262FA3D-26BE-4F40-ABA8-CB8506C645B0}" type="presParOf" srcId="{66D4F1F9-23EF-4930-A7B3-8BC2770018E3}" destId="{486BA495-09CB-4FFC-8B7F-EEB793E0F26B}" srcOrd="2" destOrd="0" presId="urn:microsoft.com/office/officeart/2005/8/layout/venn1"/>
    <dgm:cxn modelId="{4DEA1484-8D4A-4BC0-B8A7-DA59C09FD30C}" type="presParOf" srcId="{66D4F1F9-23EF-4930-A7B3-8BC2770018E3}" destId="{AC894337-5B1D-46C2-80F9-8CA52FB2D3EA}" srcOrd="3" destOrd="0" presId="urn:microsoft.com/office/officeart/2005/8/layout/venn1"/>
    <dgm:cxn modelId="{7D8C80D0-1D0F-4F0A-8EBF-F529403F4878}" type="presParOf" srcId="{66D4F1F9-23EF-4930-A7B3-8BC2770018E3}" destId="{9557E53E-FD01-4B64-9252-4F55D458CF58}" srcOrd="4" destOrd="0" presId="urn:microsoft.com/office/officeart/2005/8/layout/venn1"/>
    <dgm:cxn modelId="{24A873D4-A09B-451C-8BAF-F5A65E674568}" type="presParOf" srcId="{66D4F1F9-23EF-4930-A7B3-8BC2770018E3}" destId="{41401AEA-449A-4F7F-B5EE-D5D3DE272CE2}" srcOrd="5" destOrd="0" presId="urn:microsoft.com/office/officeart/2005/8/layout/venn1"/>
    <dgm:cxn modelId="{1393E76A-0FBE-4AE3-848C-E83E10401278}" type="presParOf" srcId="{66D4F1F9-23EF-4930-A7B3-8BC2770018E3}" destId="{FEF9D1DA-BC5B-482C-94DD-F295E51880EA}" srcOrd="6" destOrd="0" presId="urn:microsoft.com/office/officeart/2005/8/layout/venn1"/>
    <dgm:cxn modelId="{4352279B-2F00-4649-9E49-9E482F545966}" type="presParOf" srcId="{66D4F1F9-23EF-4930-A7B3-8BC2770018E3}" destId="{C935C53A-A14A-4F20-AB1C-6377D80EFB76}" srcOrd="7" destOrd="0" presId="urn:microsoft.com/office/officeart/2005/8/layout/venn1"/>
    <dgm:cxn modelId="{147AA1E5-71EE-4BE7-B2EC-28FA5DABDE35}" type="presParOf" srcId="{66D4F1F9-23EF-4930-A7B3-8BC2770018E3}" destId="{B3F68874-7E53-4CE1-A673-E430A9A80B56}" srcOrd="8" destOrd="0" presId="urn:microsoft.com/office/officeart/2005/8/layout/venn1"/>
    <dgm:cxn modelId="{5FD775BC-3341-4B20-B217-4D95ECC384A4}" type="presParOf" srcId="{66D4F1F9-23EF-4930-A7B3-8BC2770018E3}" destId="{86EBC742-3314-49C2-91D9-760591EDB6A0}" srcOrd="9" destOrd="0" presId="urn:microsoft.com/office/officeart/2005/8/layout/venn1"/>
    <dgm:cxn modelId="{D4E5A713-5710-4A3C-AF35-E7ED24AFF591}" type="presParOf" srcId="{66D4F1F9-23EF-4930-A7B3-8BC2770018E3}" destId="{8D769DE7-1A8C-4B5E-BBA8-773899A4146A}" srcOrd="10" destOrd="0" presId="urn:microsoft.com/office/officeart/2005/8/layout/venn1"/>
    <dgm:cxn modelId="{50B4BCC3-A3AA-4CCB-B8A6-25A9B82870CF}" type="presParOf" srcId="{66D4F1F9-23EF-4930-A7B3-8BC2770018E3}" destId="{00768A6D-F596-462F-82B0-42D7B908D928}" srcOrd="11" destOrd="0" presId="urn:microsoft.com/office/officeart/2005/8/layout/venn1"/>
    <dgm:cxn modelId="{E2BE4D0B-3BAF-4493-922C-23EF33E3D50A}" type="presParOf" srcId="{66D4F1F9-23EF-4930-A7B3-8BC2770018E3}" destId="{F854D5A1-CF8D-4E46-AE90-7F94290CA76C}" srcOrd="12" destOrd="0" presId="urn:microsoft.com/office/officeart/2005/8/layout/venn1"/>
    <dgm:cxn modelId="{13111A35-5031-4984-9EB1-DF2E1192E32F}" type="presParOf" srcId="{66D4F1F9-23EF-4930-A7B3-8BC2770018E3}" destId="{A0824F58-491B-45D7-BB6B-62F4451E4DD8}" srcOrd="1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72502F-6289-4080-88F4-59C17E970CA5}" type="doc">
      <dgm:prSet loTypeId="urn:microsoft.com/office/officeart/2005/8/layout/venn1" loCatId="relationship" qsTypeId="urn:microsoft.com/office/officeart/2005/8/quickstyle/simple1" qsCatId="simple" csTypeId="urn:microsoft.com/office/officeart/2005/8/colors/accent1_2" csCatId="accent1" phldr="1"/>
      <dgm:spPr/>
    </dgm:pt>
    <dgm:pt modelId="{5FF0CA1A-5B38-47DD-8F97-A611764775EF}">
      <dgm:prSet phldrT="[Text]"/>
      <dgm:spPr/>
      <dgm:t>
        <a:bodyPr/>
        <a:lstStyle/>
        <a:p>
          <a:pPr algn="ctr"/>
          <a:r>
            <a:rPr lang="en-US" b="1" dirty="0" smtClean="0"/>
            <a:t>Detection</a:t>
          </a:r>
          <a:endParaRPr lang="en-US" b="1" dirty="0"/>
        </a:p>
      </dgm:t>
    </dgm:pt>
    <dgm:pt modelId="{0A5EC151-1A29-4261-9A70-F1D2B0A4002A}" type="parTrans" cxnId="{77CE225F-300C-4FD1-8C09-323F07CFD8B4}">
      <dgm:prSet/>
      <dgm:spPr/>
      <dgm:t>
        <a:bodyPr/>
        <a:lstStyle/>
        <a:p>
          <a:pPr algn="ctr"/>
          <a:endParaRPr lang="en-US" b="1"/>
        </a:p>
      </dgm:t>
    </dgm:pt>
    <dgm:pt modelId="{FDBE8C92-0DBF-468F-B291-1BDFFCA5D06B}" type="sibTrans" cxnId="{77CE225F-300C-4FD1-8C09-323F07CFD8B4}">
      <dgm:prSet/>
      <dgm:spPr/>
      <dgm:t>
        <a:bodyPr/>
        <a:lstStyle/>
        <a:p>
          <a:pPr algn="ctr"/>
          <a:endParaRPr lang="en-US" b="1"/>
        </a:p>
      </dgm:t>
    </dgm:pt>
    <dgm:pt modelId="{0914CE42-76CD-424C-9890-199E2389C699}">
      <dgm:prSet phldrT="[Text]"/>
      <dgm:spPr/>
      <dgm:t>
        <a:bodyPr/>
        <a:lstStyle/>
        <a:p>
          <a:pPr algn="ctr"/>
          <a:r>
            <a:rPr lang="en-US" b="1" dirty="0" smtClean="0"/>
            <a:t>Analysis</a:t>
          </a:r>
          <a:endParaRPr lang="en-US" b="1" dirty="0"/>
        </a:p>
      </dgm:t>
    </dgm:pt>
    <dgm:pt modelId="{EB03C189-4B6F-4734-9438-19C7C129A000}" type="parTrans" cxnId="{1AFF38B0-5C17-49E7-A275-79C41892A52B}">
      <dgm:prSet/>
      <dgm:spPr/>
      <dgm:t>
        <a:bodyPr/>
        <a:lstStyle/>
        <a:p>
          <a:pPr algn="ctr"/>
          <a:endParaRPr lang="en-US" b="1"/>
        </a:p>
      </dgm:t>
    </dgm:pt>
    <dgm:pt modelId="{54A3404A-CEB4-4861-9C42-4D091E79B575}" type="sibTrans" cxnId="{1AFF38B0-5C17-49E7-A275-79C41892A52B}">
      <dgm:prSet/>
      <dgm:spPr/>
      <dgm:t>
        <a:bodyPr/>
        <a:lstStyle/>
        <a:p>
          <a:pPr algn="ctr"/>
          <a:endParaRPr lang="en-US" b="1"/>
        </a:p>
      </dgm:t>
    </dgm:pt>
    <dgm:pt modelId="{30DEC923-AFC7-4B3B-8DFB-017AC516815F}">
      <dgm:prSet phldrT="[Text]"/>
      <dgm:spPr/>
      <dgm:t>
        <a:bodyPr/>
        <a:lstStyle/>
        <a:p>
          <a:pPr algn="ctr"/>
          <a:r>
            <a:rPr lang="en-US" b="1" dirty="0" smtClean="0"/>
            <a:t>Diagnostics</a:t>
          </a:r>
          <a:endParaRPr lang="en-US" b="1" dirty="0"/>
        </a:p>
      </dgm:t>
    </dgm:pt>
    <dgm:pt modelId="{271154A8-FEE6-4DB9-A692-C0B6DCE3D749}" type="parTrans" cxnId="{5CCC71B3-FB4E-49F5-8362-5A4DBD8C12D1}">
      <dgm:prSet/>
      <dgm:spPr/>
      <dgm:t>
        <a:bodyPr/>
        <a:lstStyle/>
        <a:p>
          <a:pPr algn="ctr"/>
          <a:endParaRPr lang="en-US" b="1"/>
        </a:p>
      </dgm:t>
    </dgm:pt>
    <dgm:pt modelId="{F7CD58FC-C52A-489D-89AF-655C23B38629}" type="sibTrans" cxnId="{5CCC71B3-FB4E-49F5-8362-5A4DBD8C12D1}">
      <dgm:prSet/>
      <dgm:spPr/>
      <dgm:t>
        <a:bodyPr/>
        <a:lstStyle/>
        <a:p>
          <a:pPr algn="ctr"/>
          <a:endParaRPr lang="en-US" b="1"/>
        </a:p>
      </dgm:t>
    </dgm:pt>
    <dgm:pt modelId="{4B0ED1BA-853C-4AE2-8A35-70782B897D51}">
      <dgm:prSet phldrT="[Text]"/>
      <dgm:spPr/>
      <dgm:t>
        <a:bodyPr/>
        <a:lstStyle/>
        <a:p>
          <a:pPr algn="ctr"/>
          <a:r>
            <a:rPr lang="en-US" b="1" dirty="0" smtClean="0"/>
            <a:t>Drug Delivery</a:t>
          </a:r>
          <a:endParaRPr lang="en-US" b="1" dirty="0"/>
        </a:p>
      </dgm:t>
    </dgm:pt>
    <dgm:pt modelId="{189CBAF8-A4BD-44B5-BBF5-5C6D0827E98D}" type="parTrans" cxnId="{5C1FD3BF-DC58-4ECB-9582-E7E10D57CD6A}">
      <dgm:prSet/>
      <dgm:spPr/>
      <dgm:t>
        <a:bodyPr/>
        <a:lstStyle/>
        <a:p>
          <a:pPr algn="ctr"/>
          <a:endParaRPr lang="en-US" b="1"/>
        </a:p>
      </dgm:t>
    </dgm:pt>
    <dgm:pt modelId="{13A709AF-909A-45B5-B74B-D872AEE0588E}" type="sibTrans" cxnId="{5C1FD3BF-DC58-4ECB-9582-E7E10D57CD6A}">
      <dgm:prSet/>
      <dgm:spPr/>
      <dgm:t>
        <a:bodyPr/>
        <a:lstStyle/>
        <a:p>
          <a:pPr algn="ctr"/>
          <a:endParaRPr lang="en-US" b="1"/>
        </a:p>
      </dgm:t>
    </dgm:pt>
    <dgm:pt modelId="{8EF72EC4-EDAC-4789-979B-830DA3C3AEDF}">
      <dgm:prSet phldrT="[Text]"/>
      <dgm:spPr/>
      <dgm:t>
        <a:bodyPr/>
        <a:lstStyle/>
        <a:p>
          <a:pPr algn="ctr"/>
          <a:r>
            <a:rPr lang="en-US" b="1" dirty="0" smtClean="0"/>
            <a:t>Cell Culture</a:t>
          </a:r>
          <a:endParaRPr lang="en-US" b="1" dirty="0"/>
        </a:p>
      </dgm:t>
    </dgm:pt>
    <dgm:pt modelId="{CE87A45B-FBF3-4790-BC83-E56B49193E1B}" type="parTrans" cxnId="{C5F2B6D1-56E5-4B3F-AE7B-B69BD0E14263}">
      <dgm:prSet/>
      <dgm:spPr/>
      <dgm:t>
        <a:bodyPr/>
        <a:lstStyle/>
        <a:p>
          <a:pPr algn="ctr"/>
          <a:endParaRPr lang="en-US" b="1"/>
        </a:p>
      </dgm:t>
    </dgm:pt>
    <dgm:pt modelId="{CDE7A079-BCCE-4305-B1B6-9222062D0584}" type="sibTrans" cxnId="{C5F2B6D1-56E5-4B3F-AE7B-B69BD0E14263}">
      <dgm:prSet/>
      <dgm:spPr/>
      <dgm:t>
        <a:bodyPr/>
        <a:lstStyle/>
        <a:p>
          <a:pPr algn="ctr"/>
          <a:endParaRPr lang="en-US" b="1"/>
        </a:p>
      </dgm:t>
    </dgm:pt>
    <dgm:pt modelId="{12BC33EA-B538-442A-9F5A-AEF99A733BBC}">
      <dgm:prSet phldrT="[Text]"/>
      <dgm:spPr/>
      <dgm:t>
        <a:bodyPr/>
        <a:lstStyle/>
        <a:p>
          <a:pPr algn="ctr"/>
          <a:r>
            <a:rPr lang="en-US" b="1" dirty="0" smtClean="0"/>
            <a:t>New Emerging</a:t>
          </a:r>
          <a:endParaRPr lang="en-US" b="1" dirty="0"/>
        </a:p>
      </dgm:t>
    </dgm:pt>
    <dgm:pt modelId="{0E32F68F-3C91-45B3-B81F-899BEDE4307E}" type="parTrans" cxnId="{9FEBF3A9-3A4F-46B7-AC29-E8E2FD78F189}">
      <dgm:prSet/>
      <dgm:spPr/>
      <dgm:t>
        <a:bodyPr/>
        <a:lstStyle/>
        <a:p>
          <a:pPr algn="ctr"/>
          <a:endParaRPr lang="en-US" b="1"/>
        </a:p>
      </dgm:t>
    </dgm:pt>
    <dgm:pt modelId="{C5C632F5-194D-45BD-B762-241E682DB78D}" type="sibTrans" cxnId="{9FEBF3A9-3A4F-46B7-AC29-E8E2FD78F189}">
      <dgm:prSet/>
      <dgm:spPr/>
      <dgm:t>
        <a:bodyPr/>
        <a:lstStyle/>
        <a:p>
          <a:pPr algn="ctr"/>
          <a:endParaRPr lang="en-US" b="1"/>
        </a:p>
      </dgm:t>
    </dgm:pt>
    <dgm:pt modelId="{A3D858CF-6C5A-49D1-A547-A892DD66E69F}">
      <dgm:prSet phldrT="[Text]"/>
      <dgm:spPr/>
      <dgm:t>
        <a:bodyPr/>
        <a:lstStyle/>
        <a:p>
          <a:pPr algn="ctr"/>
          <a:r>
            <a:rPr lang="en-US" b="1" dirty="0"/>
            <a:t>Therapeutics</a:t>
          </a:r>
        </a:p>
      </dgm:t>
    </dgm:pt>
    <dgm:pt modelId="{2BDF6633-6024-4BB7-8E52-31F553B1AF7A}" type="parTrans" cxnId="{2EA876B5-045D-4A80-89B9-F312FEFFB1B8}">
      <dgm:prSet/>
      <dgm:spPr/>
      <dgm:t>
        <a:bodyPr/>
        <a:lstStyle/>
        <a:p>
          <a:pPr algn="ctr"/>
          <a:endParaRPr lang="en-US" b="1"/>
        </a:p>
      </dgm:t>
    </dgm:pt>
    <dgm:pt modelId="{8504B638-F55C-4DDB-B2FA-AFDB6551E5A0}" type="sibTrans" cxnId="{2EA876B5-045D-4A80-89B9-F312FEFFB1B8}">
      <dgm:prSet/>
      <dgm:spPr/>
      <dgm:t>
        <a:bodyPr/>
        <a:lstStyle/>
        <a:p>
          <a:pPr algn="ctr"/>
          <a:endParaRPr lang="en-US" b="1"/>
        </a:p>
      </dgm:t>
    </dgm:pt>
    <dgm:pt modelId="{66D4F1F9-23EF-4930-A7B3-8BC2770018E3}" type="pres">
      <dgm:prSet presAssocID="{FB72502F-6289-4080-88F4-59C17E970CA5}" presName="compositeShape" presStyleCnt="0">
        <dgm:presLayoutVars>
          <dgm:chMax val="7"/>
          <dgm:dir/>
          <dgm:resizeHandles val="exact"/>
        </dgm:presLayoutVars>
      </dgm:prSet>
      <dgm:spPr/>
    </dgm:pt>
    <dgm:pt modelId="{E9303C1F-3CC0-4C4D-8A27-C2D20D7126E7}" type="pres">
      <dgm:prSet presAssocID="{5FF0CA1A-5B38-47DD-8F97-A611764775EF}" presName="circ1" presStyleLbl="vennNode1" presStyleIdx="0" presStyleCnt="7"/>
      <dgm:spPr/>
      <dgm:t>
        <a:bodyPr/>
        <a:lstStyle/>
        <a:p>
          <a:endParaRPr lang="en-US"/>
        </a:p>
      </dgm:t>
    </dgm:pt>
    <dgm:pt modelId="{858A2C81-C654-481F-B599-26021C96239F}" type="pres">
      <dgm:prSet presAssocID="{5FF0CA1A-5B38-47DD-8F97-A611764775EF}" presName="circ1Tx" presStyleLbl="revTx" presStyleIdx="0" presStyleCnt="0">
        <dgm:presLayoutVars>
          <dgm:chMax val="0"/>
          <dgm:chPref val="0"/>
          <dgm:bulletEnabled val="1"/>
        </dgm:presLayoutVars>
      </dgm:prSet>
      <dgm:spPr/>
      <dgm:t>
        <a:bodyPr/>
        <a:lstStyle/>
        <a:p>
          <a:endParaRPr lang="en-US"/>
        </a:p>
      </dgm:t>
    </dgm:pt>
    <dgm:pt modelId="{486BA495-09CB-4FFC-8B7F-EEB793E0F26B}" type="pres">
      <dgm:prSet presAssocID="{0914CE42-76CD-424C-9890-199E2389C699}" presName="circ2" presStyleLbl="vennNode1" presStyleIdx="1" presStyleCnt="7"/>
      <dgm:spPr/>
      <dgm:t>
        <a:bodyPr/>
        <a:lstStyle/>
        <a:p>
          <a:endParaRPr lang="en-US"/>
        </a:p>
      </dgm:t>
    </dgm:pt>
    <dgm:pt modelId="{AC894337-5B1D-46C2-80F9-8CA52FB2D3EA}" type="pres">
      <dgm:prSet presAssocID="{0914CE42-76CD-424C-9890-199E2389C699}" presName="circ2Tx" presStyleLbl="revTx" presStyleIdx="0" presStyleCnt="0">
        <dgm:presLayoutVars>
          <dgm:chMax val="0"/>
          <dgm:chPref val="0"/>
          <dgm:bulletEnabled val="1"/>
        </dgm:presLayoutVars>
      </dgm:prSet>
      <dgm:spPr/>
      <dgm:t>
        <a:bodyPr/>
        <a:lstStyle/>
        <a:p>
          <a:endParaRPr lang="en-US"/>
        </a:p>
      </dgm:t>
    </dgm:pt>
    <dgm:pt modelId="{9557E53E-FD01-4B64-9252-4F55D458CF58}" type="pres">
      <dgm:prSet presAssocID="{30DEC923-AFC7-4B3B-8DFB-017AC516815F}" presName="circ3" presStyleLbl="vennNode1" presStyleIdx="2" presStyleCnt="7"/>
      <dgm:spPr/>
      <dgm:t>
        <a:bodyPr/>
        <a:lstStyle/>
        <a:p>
          <a:endParaRPr lang="en-US"/>
        </a:p>
      </dgm:t>
    </dgm:pt>
    <dgm:pt modelId="{41401AEA-449A-4F7F-B5EE-D5D3DE272CE2}" type="pres">
      <dgm:prSet presAssocID="{30DEC923-AFC7-4B3B-8DFB-017AC516815F}" presName="circ3Tx" presStyleLbl="revTx" presStyleIdx="0" presStyleCnt="0">
        <dgm:presLayoutVars>
          <dgm:chMax val="0"/>
          <dgm:chPref val="0"/>
          <dgm:bulletEnabled val="1"/>
        </dgm:presLayoutVars>
      </dgm:prSet>
      <dgm:spPr/>
      <dgm:t>
        <a:bodyPr/>
        <a:lstStyle/>
        <a:p>
          <a:endParaRPr lang="en-US"/>
        </a:p>
      </dgm:t>
    </dgm:pt>
    <dgm:pt modelId="{FEF9D1DA-BC5B-482C-94DD-F295E51880EA}" type="pres">
      <dgm:prSet presAssocID="{A3D858CF-6C5A-49D1-A547-A892DD66E69F}" presName="circ4" presStyleLbl="vennNode1" presStyleIdx="3" presStyleCnt="7"/>
      <dgm:spPr/>
    </dgm:pt>
    <dgm:pt modelId="{C935C53A-A14A-4F20-AB1C-6377D80EFB76}" type="pres">
      <dgm:prSet presAssocID="{A3D858CF-6C5A-49D1-A547-A892DD66E69F}" presName="circ4Tx" presStyleLbl="revTx" presStyleIdx="0" presStyleCnt="0">
        <dgm:presLayoutVars>
          <dgm:chMax val="0"/>
          <dgm:chPref val="0"/>
          <dgm:bulletEnabled val="1"/>
        </dgm:presLayoutVars>
      </dgm:prSet>
      <dgm:spPr/>
      <dgm:t>
        <a:bodyPr/>
        <a:lstStyle/>
        <a:p>
          <a:endParaRPr lang="en-US"/>
        </a:p>
      </dgm:t>
    </dgm:pt>
    <dgm:pt modelId="{B3F68874-7E53-4CE1-A673-E430A9A80B56}" type="pres">
      <dgm:prSet presAssocID="{4B0ED1BA-853C-4AE2-8A35-70782B897D51}" presName="circ5" presStyleLbl="vennNode1" presStyleIdx="4" presStyleCnt="7"/>
      <dgm:spPr/>
    </dgm:pt>
    <dgm:pt modelId="{86EBC742-3314-49C2-91D9-760591EDB6A0}" type="pres">
      <dgm:prSet presAssocID="{4B0ED1BA-853C-4AE2-8A35-70782B897D51}" presName="circ5Tx" presStyleLbl="revTx" presStyleIdx="0" presStyleCnt="0">
        <dgm:presLayoutVars>
          <dgm:chMax val="0"/>
          <dgm:chPref val="0"/>
          <dgm:bulletEnabled val="1"/>
        </dgm:presLayoutVars>
      </dgm:prSet>
      <dgm:spPr/>
      <dgm:t>
        <a:bodyPr/>
        <a:lstStyle/>
        <a:p>
          <a:endParaRPr lang="en-US"/>
        </a:p>
      </dgm:t>
    </dgm:pt>
    <dgm:pt modelId="{8D769DE7-1A8C-4B5E-BBA8-773899A4146A}" type="pres">
      <dgm:prSet presAssocID="{8EF72EC4-EDAC-4789-979B-830DA3C3AEDF}" presName="circ6" presStyleLbl="vennNode1" presStyleIdx="5" presStyleCnt="7"/>
      <dgm:spPr/>
    </dgm:pt>
    <dgm:pt modelId="{00768A6D-F596-462F-82B0-42D7B908D928}" type="pres">
      <dgm:prSet presAssocID="{8EF72EC4-EDAC-4789-979B-830DA3C3AEDF}" presName="circ6Tx" presStyleLbl="revTx" presStyleIdx="0" presStyleCnt="0">
        <dgm:presLayoutVars>
          <dgm:chMax val="0"/>
          <dgm:chPref val="0"/>
          <dgm:bulletEnabled val="1"/>
        </dgm:presLayoutVars>
      </dgm:prSet>
      <dgm:spPr/>
      <dgm:t>
        <a:bodyPr/>
        <a:lstStyle/>
        <a:p>
          <a:endParaRPr lang="en-US"/>
        </a:p>
      </dgm:t>
    </dgm:pt>
    <dgm:pt modelId="{F854D5A1-CF8D-4E46-AE90-7F94290CA76C}" type="pres">
      <dgm:prSet presAssocID="{12BC33EA-B538-442A-9F5A-AEF99A733BBC}" presName="circ7" presStyleLbl="vennNode1" presStyleIdx="6" presStyleCnt="7"/>
      <dgm:spPr/>
      <dgm:t>
        <a:bodyPr/>
        <a:lstStyle/>
        <a:p>
          <a:endParaRPr lang="en-US"/>
        </a:p>
      </dgm:t>
    </dgm:pt>
    <dgm:pt modelId="{A0824F58-491B-45D7-BB6B-62F4451E4DD8}" type="pres">
      <dgm:prSet presAssocID="{12BC33EA-B538-442A-9F5A-AEF99A733BBC}" presName="circ7Tx" presStyleLbl="revTx" presStyleIdx="0" presStyleCnt="0">
        <dgm:presLayoutVars>
          <dgm:chMax val="0"/>
          <dgm:chPref val="0"/>
          <dgm:bulletEnabled val="1"/>
        </dgm:presLayoutVars>
      </dgm:prSet>
      <dgm:spPr/>
      <dgm:t>
        <a:bodyPr/>
        <a:lstStyle/>
        <a:p>
          <a:endParaRPr lang="en-US"/>
        </a:p>
      </dgm:t>
    </dgm:pt>
  </dgm:ptLst>
  <dgm:cxnLst>
    <dgm:cxn modelId="{8F134A3B-14EF-4875-BCFD-AF51A4674806}" type="presOf" srcId="{5FF0CA1A-5B38-47DD-8F97-A611764775EF}" destId="{858A2C81-C654-481F-B599-26021C96239F}" srcOrd="0" destOrd="0" presId="urn:microsoft.com/office/officeart/2005/8/layout/venn1"/>
    <dgm:cxn modelId="{8E5C08E5-9AB3-496C-B82A-8F221CEB17F7}" type="presOf" srcId="{FB72502F-6289-4080-88F4-59C17E970CA5}" destId="{66D4F1F9-23EF-4930-A7B3-8BC2770018E3}" srcOrd="0" destOrd="0" presId="urn:microsoft.com/office/officeart/2005/8/layout/venn1"/>
    <dgm:cxn modelId="{D6AEA6C1-FA35-471F-B9A5-2D0F77755681}" type="presOf" srcId="{30DEC923-AFC7-4B3B-8DFB-017AC516815F}" destId="{41401AEA-449A-4F7F-B5EE-D5D3DE272CE2}" srcOrd="0" destOrd="0" presId="urn:microsoft.com/office/officeart/2005/8/layout/venn1"/>
    <dgm:cxn modelId="{C5F2B6D1-56E5-4B3F-AE7B-B69BD0E14263}" srcId="{FB72502F-6289-4080-88F4-59C17E970CA5}" destId="{8EF72EC4-EDAC-4789-979B-830DA3C3AEDF}" srcOrd="5" destOrd="0" parTransId="{CE87A45B-FBF3-4790-BC83-E56B49193E1B}" sibTransId="{CDE7A079-BCCE-4305-B1B6-9222062D0584}"/>
    <dgm:cxn modelId="{1AFF38B0-5C17-49E7-A275-79C41892A52B}" srcId="{FB72502F-6289-4080-88F4-59C17E970CA5}" destId="{0914CE42-76CD-424C-9890-199E2389C699}" srcOrd="1" destOrd="0" parTransId="{EB03C189-4B6F-4734-9438-19C7C129A000}" sibTransId="{54A3404A-CEB4-4861-9C42-4D091E79B575}"/>
    <dgm:cxn modelId="{5C1FD3BF-DC58-4ECB-9582-E7E10D57CD6A}" srcId="{FB72502F-6289-4080-88F4-59C17E970CA5}" destId="{4B0ED1BA-853C-4AE2-8A35-70782B897D51}" srcOrd="4" destOrd="0" parTransId="{189CBAF8-A4BD-44B5-BBF5-5C6D0827E98D}" sibTransId="{13A709AF-909A-45B5-B74B-D872AEE0588E}"/>
    <dgm:cxn modelId="{15BEF55A-B34B-43F9-AD8B-B51166D3D948}" type="presOf" srcId="{4B0ED1BA-853C-4AE2-8A35-70782B897D51}" destId="{86EBC742-3314-49C2-91D9-760591EDB6A0}" srcOrd="0" destOrd="0" presId="urn:microsoft.com/office/officeart/2005/8/layout/venn1"/>
    <dgm:cxn modelId="{E9FDA682-C4A5-438E-B74E-3E02D0FFDBEB}" type="presOf" srcId="{8EF72EC4-EDAC-4789-979B-830DA3C3AEDF}" destId="{00768A6D-F596-462F-82B0-42D7B908D928}" srcOrd="0" destOrd="0" presId="urn:microsoft.com/office/officeart/2005/8/layout/venn1"/>
    <dgm:cxn modelId="{BA0392CA-6430-4AC8-87DA-620D15A3951D}" type="presOf" srcId="{0914CE42-76CD-424C-9890-199E2389C699}" destId="{AC894337-5B1D-46C2-80F9-8CA52FB2D3EA}" srcOrd="0" destOrd="0" presId="urn:microsoft.com/office/officeart/2005/8/layout/venn1"/>
    <dgm:cxn modelId="{77CE225F-300C-4FD1-8C09-323F07CFD8B4}" srcId="{FB72502F-6289-4080-88F4-59C17E970CA5}" destId="{5FF0CA1A-5B38-47DD-8F97-A611764775EF}" srcOrd="0" destOrd="0" parTransId="{0A5EC151-1A29-4261-9A70-F1D2B0A4002A}" sibTransId="{FDBE8C92-0DBF-468F-B291-1BDFFCA5D06B}"/>
    <dgm:cxn modelId="{5CCC71B3-FB4E-49F5-8362-5A4DBD8C12D1}" srcId="{FB72502F-6289-4080-88F4-59C17E970CA5}" destId="{30DEC923-AFC7-4B3B-8DFB-017AC516815F}" srcOrd="2" destOrd="0" parTransId="{271154A8-FEE6-4DB9-A692-C0B6DCE3D749}" sibTransId="{F7CD58FC-C52A-489D-89AF-655C23B38629}"/>
    <dgm:cxn modelId="{2EA876B5-045D-4A80-89B9-F312FEFFB1B8}" srcId="{FB72502F-6289-4080-88F4-59C17E970CA5}" destId="{A3D858CF-6C5A-49D1-A547-A892DD66E69F}" srcOrd="3" destOrd="0" parTransId="{2BDF6633-6024-4BB7-8E52-31F553B1AF7A}" sibTransId="{8504B638-F55C-4DDB-B2FA-AFDB6551E5A0}"/>
    <dgm:cxn modelId="{9FEBF3A9-3A4F-46B7-AC29-E8E2FD78F189}" srcId="{FB72502F-6289-4080-88F4-59C17E970CA5}" destId="{12BC33EA-B538-442A-9F5A-AEF99A733BBC}" srcOrd="6" destOrd="0" parTransId="{0E32F68F-3C91-45B3-B81F-899BEDE4307E}" sibTransId="{C5C632F5-194D-45BD-B762-241E682DB78D}"/>
    <dgm:cxn modelId="{3E2E87EB-6A16-43B9-BBCA-8F31E8114684}" type="presOf" srcId="{A3D858CF-6C5A-49D1-A547-A892DD66E69F}" destId="{C935C53A-A14A-4F20-AB1C-6377D80EFB76}" srcOrd="0" destOrd="0" presId="urn:microsoft.com/office/officeart/2005/8/layout/venn1"/>
    <dgm:cxn modelId="{01B35DCF-90CA-445F-95E1-14EFB5078FEC}" type="presOf" srcId="{12BC33EA-B538-442A-9F5A-AEF99A733BBC}" destId="{A0824F58-491B-45D7-BB6B-62F4451E4DD8}" srcOrd="0" destOrd="0" presId="urn:microsoft.com/office/officeart/2005/8/layout/venn1"/>
    <dgm:cxn modelId="{59FBBB53-D278-4265-BEFE-C22F5916BD9E}" type="presParOf" srcId="{66D4F1F9-23EF-4930-A7B3-8BC2770018E3}" destId="{E9303C1F-3CC0-4C4D-8A27-C2D20D7126E7}" srcOrd="0" destOrd="0" presId="urn:microsoft.com/office/officeart/2005/8/layout/venn1"/>
    <dgm:cxn modelId="{C5086363-0E3F-4AD1-8CDD-9423B67667BF}" type="presParOf" srcId="{66D4F1F9-23EF-4930-A7B3-8BC2770018E3}" destId="{858A2C81-C654-481F-B599-26021C96239F}" srcOrd="1" destOrd="0" presId="urn:microsoft.com/office/officeart/2005/8/layout/venn1"/>
    <dgm:cxn modelId="{22B8C6AA-868C-4B2F-9E81-B885392E84D6}" type="presParOf" srcId="{66D4F1F9-23EF-4930-A7B3-8BC2770018E3}" destId="{486BA495-09CB-4FFC-8B7F-EEB793E0F26B}" srcOrd="2" destOrd="0" presId="urn:microsoft.com/office/officeart/2005/8/layout/venn1"/>
    <dgm:cxn modelId="{BBBCFCA4-8638-49D0-80CF-06664EE67715}" type="presParOf" srcId="{66D4F1F9-23EF-4930-A7B3-8BC2770018E3}" destId="{AC894337-5B1D-46C2-80F9-8CA52FB2D3EA}" srcOrd="3" destOrd="0" presId="urn:microsoft.com/office/officeart/2005/8/layout/venn1"/>
    <dgm:cxn modelId="{DC78BECC-FF41-4F42-A80A-6044A1D93480}" type="presParOf" srcId="{66D4F1F9-23EF-4930-A7B3-8BC2770018E3}" destId="{9557E53E-FD01-4B64-9252-4F55D458CF58}" srcOrd="4" destOrd="0" presId="urn:microsoft.com/office/officeart/2005/8/layout/venn1"/>
    <dgm:cxn modelId="{D96AC34B-C6F5-48C3-AD9C-27EF011F28E8}" type="presParOf" srcId="{66D4F1F9-23EF-4930-A7B3-8BC2770018E3}" destId="{41401AEA-449A-4F7F-B5EE-D5D3DE272CE2}" srcOrd="5" destOrd="0" presId="urn:microsoft.com/office/officeart/2005/8/layout/venn1"/>
    <dgm:cxn modelId="{A1D1282B-FEF7-4E72-B906-09556900959D}" type="presParOf" srcId="{66D4F1F9-23EF-4930-A7B3-8BC2770018E3}" destId="{FEF9D1DA-BC5B-482C-94DD-F295E51880EA}" srcOrd="6" destOrd="0" presId="urn:microsoft.com/office/officeart/2005/8/layout/venn1"/>
    <dgm:cxn modelId="{0E649525-A1CC-480D-A38C-EDD8FA390695}" type="presParOf" srcId="{66D4F1F9-23EF-4930-A7B3-8BC2770018E3}" destId="{C935C53A-A14A-4F20-AB1C-6377D80EFB76}" srcOrd="7" destOrd="0" presId="urn:microsoft.com/office/officeart/2005/8/layout/venn1"/>
    <dgm:cxn modelId="{8E870F47-1AA0-410F-8DB2-A7A880DF6A2B}" type="presParOf" srcId="{66D4F1F9-23EF-4930-A7B3-8BC2770018E3}" destId="{B3F68874-7E53-4CE1-A673-E430A9A80B56}" srcOrd="8" destOrd="0" presId="urn:microsoft.com/office/officeart/2005/8/layout/venn1"/>
    <dgm:cxn modelId="{41E9C4B3-B453-4CDF-9F2B-894CA2E96F6A}" type="presParOf" srcId="{66D4F1F9-23EF-4930-A7B3-8BC2770018E3}" destId="{86EBC742-3314-49C2-91D9-760591EDB6A0}" srcOrd="9" destOrd="0" presId="urn:microsoft.com/office/officeart/2005/8/layout/venn1"/>
    <dgm:cxn modelId="{25984B36-63C0-47F7-AD65-B06B31ADBA7C}" type="presParOf" srcId="{66D4F1F9-23EF-4930-A7B3-8BC2770018E3}" destId="{8D769DE7-1A8C-4B5E-BBA8-773899A4146A}" srcOrd="10" destOrd="0" presId="urn:microsoft.com/office/officeart/2005/8/layout/venn1"/>
    <dgm:cxn modelId="{9E4AE275-7BF8-4EA9-8D05-3288DCF94B9F}" type="presParOf" srcId="{66D4F1F9-23EF-4930-A7B3-8BC2770018E3}" destId="{00768A6D-F596-462F-82B0-42D7B908D928}" srcOrd="11" destOrd="0" presId="urn:microsoft.com/office/officeart/2005/8/layout/venn1"/>
    <dgm:cxn modelId="{1461AC02-BD05-4AB3-A8D8-A0E984FE96F0}" type="presParOf" srcId="{66D4F1F9-23EF-4930-A7B3-8BC2770018E3}" destId="{F854D5A1-CF8D-4E46-AE90-7F94290CA76C}" srcOrd="12" destOrd="0" presId="urn:microsoft.com/office/officeart/2005/8/layout/venn1"/>
    <dgm:cxn modelId="{A38E8909-F809-40D5-828F-80E7344EA290}" type="presParOf" srcId="{66D4F1F9-23EF-4930-A7B3-8BC2770018E3}" destId="{A0824F58-491B-45D7-BB6B-62F4451E4DD8}" srcOrd="1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303C1F-3CC0-4C4D-8A27-C2D20D7126E7}">
      <dsp:nvSpPr>
        <dsp:cNvPr id="0" name=""/>
        <dsp:cNvSpPr/>
      </dsp:nvSpPr>
      <dsp:spPr>
        <a:xfrm>
          <a:off x="1648447" y="820564"/>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58A2C81-C654-481F-B599-26021C96239F}">
      <dsp:nvSpPr>
        <dsp:cNvPr id="0" name=""/>
        <dsp:cNvSpPr/>
      </dsp:nvSpPr>
      <dsp:spPr>
        <a:xfrm>
          <a:off x="1572532" y="7863"/>
          <a:ext cx="1192955" cy="63841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Detection</a:t>
          </a:r>
          <a:endParaRPr lang="en-US" sz="1500" b="1" kern="1200" dirty="0"/>
        </a:p>
      </dsp:txBody>
      <dsp:txXfrm>
        <a:off x="1572532" y="7863"/>
        <a:ext cx="1192955" cy="638413"/>
      </dsp:txXfrm>
    </dsp:sp>
    <dsp:sp modelId="{486BA495-09CB-4FFC-8B7F-EEB793E0F26B}">
      <dsp:nvSpPr>
        <dsp:cNvPr id="0" name=""/>
        <dsp:cNvSpPr/>
      </dsp:nvSpPr>
      <dsp:spPr>
        <a:xfrm>
          <a:off x="1953844" y="967399"/>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C894337-5B1D-46C2-80F9-8CA52FB2D3EA}">
      <dsp:nvSpPr>
        <dsp:cNvPr id="0" name=""/>
        <dsp:cNvSpPr/>
      </dsp:nvSpPr>
      <dsp:spPr>
        <a:xfrm>
          <a:off x="3123375" y="614356"/>
          <a:ext cx="1127885" cy="70225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Analysis</a:t>
          </a:r>
          <a:endParaRPr lang="en-US" sz="1500" b="1" kern="1200" dirty="0"/>
        </a:p>
      </dsp:txBody>
      <dsp:txXfrm>
        <a:off x="3123375" y="614356"/>
        <a:ext cx="1127885" cy="702255"/>
      </dsp:txXfrm>
    </dsp:sp>
    <dsp:sp modelId="{9557E53E-FD01-4B64-9252-4F55D458CF58}">
      <dsp:nvSpPr>
        <dsp:cNvPr id="0" name=""/>
        <dsp:cNvSpPr/>
      </dsp:nvSpPr>
      <dsp:spPr>
        <a:xfrm>
          <a:off x="2028892" y="1297778"/>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1401AEA-449A-4F7F-B5EE-D5D3DE272CE2}">
      <dsp:nvSpPr>
        <dsp:cNvPr id="0" name=""/>
        <dsp:cNvSpPr/>
      </dsp:nvSpPr>
      <dsp:spPr>
        <a:xfrm>
          <a:off x="3231825" y="1508135"/>
          <a:ext cx="1106195" cy="7501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Diagnostics</a:t>
          </a:r>
          <a:endParaRPr lang="en-US" sz="1500" b="1" kern="1200" dirty="0"/>
        </a:p>
      </dsp:txBody>
      <dsp:txXfrm>
        <a:off x="3231825" y="1508135"/>
        <a:ext cx="1106195" cy="750136"/>
      </dsp:txXfrm>
    </dsp:sp>
    <dsp:sp modelId="{FEF9D1DA-BC5B-482C-94DD-F295E51880EA}">
      <dsp:nvSpPr>
        <dsp:cNvPr id="0" name=""/>
        <dsp:cNvSpPr/>
      </dsp:nvSpPr>
      <dsp:spPr>
        <a:xfrm>
          <a:off x="1817630" y="1562720"/>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935C53A-A14A-4F20-AB1C-6377D80EFB76}">
      <dsp:nvSpPr>
        <dsp:cNvPr id="0" name=""/>
        <dsp:cNvSpPr/>
      </dsp:nvSpPr>
      <dsp:spPr>
        <a:xfrm>
          <a:off x="2754643" y="2513637"/>
          <a:ext cx="1192955" cy="68629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a:t>Therapeutics</a:t>
          </a:r>
        </a:p>
      </dsp:txBody>
      <dsp:txXfrm>
        <a:off x="2754643" y="2513637"/>
        <a:ext cx="1192955" cy="686294"/>
      </dsp:txXfrm>
    </dsp:sp>
    <dsp:sp modelId="{B3F68874-7E53-4CE1-A673-E430A9A80B56}">
      <dsp:nvSpPr>
        <dsp:cNvPr id="0" name=""/>
        <dsp:cNvSpPr/>
      </dsp:nvSpPr>
      <dsp:spPr>
        <a:xfrm>
          <a:off x="1479265" y="1562720"/>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6EBC742-3314-49C2-91D9-760591EDB6A0}">
      <dsp:nvSpPr>
        <dsp:cNvPr id="0" name=""/>
        <dsp:cNvSpPr/>
      </dsp:nvSpPr>
      <dsp:spPr>
        <a:xfrm>
          <a:off x="390421" y="2513637"/>
          <a:ext cx="1192955" cy="68629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Drug Delivery</a:t>
          </a:r>
          <a:endParaRPr lang="en-US" sz="1500" b="1" kern="1200" dirty="0"/>
        </a:p>
      </dsp:txBody>
      <dsp:txXfrm>
        <a:off x="390421" y="2513637"/>
        <a:ext cx="1192955" cy="686294"/>
      </dsp:txXfrm>
    </dsp:sp>
    <dsp:sp modelId="{8D769DE7-1A8C-4B5E-BBA8-773899A4146A}">
      <dsp:nvSpPr>
        <dsp:cNvPr id="0" name=""/>
        <dsp:cNvSpPr/>
      </dsp:nvSpPr>
      <dsp:spPr>
        <a:xfrm>
          <a:off x="1268003" y="1297778"/>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0768A6D-F596-462F-82B0-42D7B908D928}">
      <dsp:nvSpPr>
        <dsp:cNvPr id="0" name=""/>
        <dsp:cNvSpPr/>
      </dsp:nvSpPr>
      <dsp:spPr>
        <a:xfrm>
          <a:off x="0" y="1508135"/>
          <a:ext cx="1106195" cy="7501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Cell Culture</a:t>
          </a:r>
          <a:endParaRPr lang="en-US" sz="1500" b="1" kern="1200" dirty="0"/>
        </a:p>
      </dsp:txBody>
      <dsp:txXfrm>
        <a:off x="0" y="1508135"/>
        <a:ext cx="1106195" cy="750136"/>
      </dsp:txXfrm>
    </dsp:sp>
    <dsp:sp modelId="{F854D5A1-CF8D-4E46-AE90-7F94290CA76C}">
      <dsp:nvSpPr>
        <dsp:cNvPr id="0" name=""/>
        <dsp:cNvSpPr/>
      </dsp:nvSpPr>
      <dsp:spPr>
        <a:xfrm>
          <a:off x="1343051" y="967399"/>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0824F58-491B-45D7-BB6B-62F4451E4DD8}">
      <dsp:nvSpPr>
        <dsp:cNvPr id="0" name=""/>
        <dsp:cNvSpPr/>
      </dsp:nvSpPr>
      <dsp:spPr>
        <a:xfrm>
          <a:off x="86760" y="614356"/>
          <a:ext cx="1127885" cy="70225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New Emerging</a:t>
          </a:r>
          <a:endParaRPr lang="en-US" sz="1500" b="1" kern="1200" dirty="0"/>
        </a:p>
      </dsp:txBody>
      <dsp:txXfrm>
        <a:off x="86760" y="614356"/>
        <a:ext cx="1127885" cy="7022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303C1F-3CC0-4C4D-8A27-C2D20D7126E7}">
      <dsp:nvSpPr>
        <dsp:cNvPr id="0" name=""/>
        <dsp:cNvSpPr/>
      </dsp:nvSpPr>
      <dsp:spPr>
        <a:xfrm>
          <a:off x="1856930" y="942026"/>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58A2C81-C654-481F-B599-26021C96239F}">
      <dsp:nvSpPr>
        <dsp:cNvPr id="0" name=""/>
        <dsp:cNvSpPr/>
      </dsp:nvSpPr>
      <dsp:spPr>
        <a:xfrm>
          <a:off x="1771414" y="26541"/>
          <a:ext cx="1343831" cy="71915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Detection</a:t>
          </a:r>
          <a:endParaRPr lang="en-US" sz="1700" b="1" kern="1200" dirty="0"/>
        </a:p>
      </dsp:txBody>
      <dsp:txXfrm>
        <a:off x="1771414" y="26541"/>
        <a:ext cx="1343831" cy="719155"/>
      </dsp:txXfrm>
    </dsp:sp>
    <dsp:sp modelId="{486BA495-09CB-4FFC-8B7F-EEB793E0F26B}">
      <dsp:nvSpPr>
        <dsp:cNvPr id="0" name=""/>
        <dsp:cNvSpPr/>
      </dsp:nvSpPr>
      <dsp:spPr>
        <a:xfrm>
          <a:off x="2200951" y="1107432"/>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C894337-5B1D-46C2-80F9-8CA52FB2D3EA}">
      <dsp:nvSpPr>
        <dsp:cNvPr id="0" name=""/>
        <dsp:cNvSpPr/>
      </dsp:nvSpPr>
      <dsp:spPr>
        <a:xfrm>
          <a:off x="3518395" y="709739"/>
          <a:ext cx="1270531" cy="79107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Analysis</a:t>
          </a:r>
          <a:endParaRPr lang="en-US" sz="1700" b="1" kern="1200" dirty="0"/>
        </a:p>
      </dsp:txBody>
      <dsp:txXfrm>
        <a:off x="3518395" y="709739"/>
        <a:ext cx="1270531" cy="791070"/>
      </dsp:txXfrm>
    </dsp:sp>
    <dsp:sp modelId="{9557E53E-FD01-4B64-9252-4F55D458CF58}">
      <dsp:nvSpPr>
        <dsp:cNvPr id="0" name=""/>
        <dsp:cNvSpPr/>
      </dsp:nvSpPr>
      <dsp:spPr>
        <a:xfrm>
          <a:off x="2285490" y="1479595"/>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1401AEA-449A-4F7F-B5EE-D5D3DE272CE2}">
      <dsp:nvSpPr>
        <dsp:cNvPr id="0" name=""/>
        <dsp:cNvSpPr/>
      </dsp:nvSpPr>
      <dsp:spPr>
        <a:xfrm>
          <a:off x="3640561" y="1716556"/>
          <a:ext cx="1246098" cy="8450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Diagnostics</a:t>
          </a:r>
          <a:endParaRPr lang="en-US" sz="1700" b="1" kern="1200" dirty="0"/>
        </a:p>
      </dsp:txBody>
      <dsp:txXfrm>
        <a:off x="3640561" y="1716556"/>
        <a:ext cx="1246098" cy="845007"/>
      </dsp:txXfrm>
    </dsp:sp>
    <dsp:sp modelId="{FEF9D1DA-BC5B-482C-94DD-F295E51880EA}">
      <dsp:nvSpPr>
        <dsp:cNvPr id="0" name=""/>
        <dsp:cNvSpPr/>
      </dsp:nvSpPr>
      <dsp:spPr>
        <a:xfrm>
          <a:off x="2047510" y="1778044"/>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935C53A-A14A-4F20-AB1C-6377D80EFB76}">
      <dsp:nvSpPr>
        <dsp:cNvPr id="0" name=""/>
        <dsp:cNvSpPr/>
      </dsp:nvSpPr>
      <dsp:spPr>
        <a:xfrm>
          <a:off x="3103029" y="2849226"/>
          <a:ext cx="1343831" cy="77309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a:t>Therapeutics</a:t>
          </a:r>
        </a:p>
      </dsp:txBody>
      <dsp:txXfrm>
        <a:off x="3103029" y="2849226"/>
        <a:ext cx="1343831" cy="773091"/>
      </dsp:txXfrm>
    </dsp:sp>
    <dsp:sp modelId="{B3F68874-7E53-4CE1-A673-E430A9A80B56}">
      <dsp:nvSpPr>
        <dsp:cNvPr id="0" name=""/>
        <dsp:cNvSpPr/>
      </dsp:nvSpPr>
      <dsp:spPr>
        <a:xfrm>
          <a:off x="1666351" y="1778044"/>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6EBC742-3314-49C2-91D9-760591EDB6A0}">
      <dsp:nvSpPr>
        <dsp:cNvPr id="0" name=""/>
        <dsp:cNvSpPr/>
      </dsp:nvSpPr>
      <dsp:spPr>
        <a:xfrm>
          <a:off x="439799" y="2849226"/>
          <a:ext cx="1343831" cy="77309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Drug Delivery</a:t>
          </a:r>
          <a:endParaRPr lang="en-US" sz="1700" b="1" kern="1200" dirty="0"/>
        </a:p>
      </dsp:txBody>
      <dsp:txXfrm>
        <a:off x="439799" y="2849226"/>
        <a:ext cx="1343831" cy="773091"/>
      </dsp:txXfrm>
    </dsp:sp>
    <dsp:sp modelId="{8D769DE7-1A8C-4B5E-BBA8-773899A4146A}">
      <dsp:nvSpPr>
        <dsp:cNvPr id="0" name=""/>
        <dsp:cNvSpPr/>
      </dsp:nvSpPr>
      <dsp:spPr>
        <a:xfrm>
          <a:off x="1428370" y="1479595"/>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0768A6D-F596-462F-82B0-42D7B908D928}">
      <dsp:nvSpPr>
        <dsp:cNvPr id="0" name=""/>
        <dsp:cNvSpPr/>
      </dsp:nvSpPr>
      <dsp:spPr>
        <a:xfrm>
          <a:off x="0" y="1716556"/>
          <a:ext cx="1246098" cy="8450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Cell Culture</a:t>
          </a:r>
          <a:endParaRPr lang="en-US" sz="1700" b="1" kern="1200" dirty="0"/>
        </a:p>
      </dsp:txBody>
      <dsp:txXfrm>
        <a:off x="0" y="1716556"/>
        <a:ext cx="1246098" cy="845007"/>
      </dsp:txXfrm>
    </dsp:sp>
    <dsp:sp modelId="{F854D5A1-CF8D-4E46-AE90-7F94290CA76C}">
      <dsp:nvSpPr>
        <dsp:cNvPr id="0" name=""/>
        <dsp:cNvSpPr/>
      </dsp:nvSpPr>
      <dsp:spPr>
        <a:xfrm>
          <a:off x="1512909" y="1107432"/>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0824F58-491B-45D7-BB6B-62F4451E4DD8}">
      <dsp:nvSpPr>
        <dsp:cNvPr id="0" name=""/>
        <dsp:cNvSpPr/>
      </dsp:nvSpPr>
      <dsp:spPr>
        <a:xfrm>
          <a:off x="97733" y="709739"/>
          <a:ext cx="1270531" cy="79107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New Emerging</a:t>
          </a:r>
          <a:endParaRPr lang="en-US" sz="1700" b="1" kern="1200" dirty="0"/>
        </a:p>
      </dsp:txBody>
      <dsp:txXfrm>
        <a:off x="97733" y="709739"/>
        <a:ext cx="1270531" cy="79107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8/5/2013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16475444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8/5/2013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32332066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0" y="6023665"/>
            <a:ext cx="2355925"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fontScale="85000" lnSpcReduction="10000"/>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12" name="TextBox 11"/>
          <p:cNvSpPr txBox="1"/>
          <p:nvPr userDrawn="1"/>
        </p:nvSpPr>
        <p:spPr>
          <a:xfrm>
            <a:off x="0" y="6499426"/>
            <a:ext cx="1141659" cy="261610"/>
          </a:xfrm>
          <a:prstGeom prst="rect">
            <a:avLst/>
          </a:prstGeom>
          <a:noFill/>
        </p:spPr>
        <p:txBody>
          <a:bodyPr wrap="none" rtlCol="0">
            <a:spAutoFit/>
          </a:bodyPr>
          <a:lstStyle/>
          <a:p>
            <a:r>
              <a:rPr lang="en-US" sz="1100" i="1" dirty="0" smtClean="0"/>
              <a:t>Revised 07/27/11</a:t>
            </a:r>
            <a:endParaRPr lang="en-US" sz="1100" i="1"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fontScale="85000" lnSpcReduction="10000"/>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3" name="TextBox 2"/>
          <p:cNvSpPr txBox="1"/>
          <p:nvPr userDrawn="1"/>
        </p:nvSpPr>
        <p:spPr>
          <a:xfrm>
            <a:off x="0" y="6488668"/>
            <a:ext cx="1141659" cy="261610"/>
          </a:xfrm>
          <a:prstGeom prst="rect">
            <a:avLst/>
          </a:prstGeom>
          <a:noFill/>
        </p:spPr>
        <p:txBody>
          <a:bodyPr wrap="none" rtlCol="0">
            <a:spAutoFit/>
          </a:bodyPr>
          <a:lstStyle/>
          <a:p>
            <a:r>
              <a:rPr lang="en-US" sz="1100" i="1" dirty="0" smtClean="0"/>
              <a:t>Revised 07/27/11</a:t>
            </a:r>
            <a:endParaRPr lang="en-US" sz="1100" i="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fontScale="85000" lnSpcReduction="10000"/>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fontScale="85000" lnSpcReduction="10000"/>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10" name="TextBox 9"/>
          <p:cNvSpPr txBox="1"/>
          <p:nvPr userDrawn="1"/>
        </p:nvSpPr>
        <p:spPr>
          <a:xfrm>
            <a:off x="0" y="6488668"/>
            <a:ext cx="1141659" cy="261610"/>
          </a:xfrm>
          <a:prstGeom prst="rect">
            <a:avLst/>
          </a:prstGeom>
          <a:noFill/>
        </p:spPr>
        <p:txBody>
          <a:bodyPr wrap="none" rtlCol="0">
            <a:spAutoFit/>
          </a:bodyPr>
          <a:lstStyle/>
          <a:p>
            <a:r>
              <a:rPr lang="en-US" sz="1100" i="1" dirty="0" smtClean="0"/>
              <a:t>Revised 07/27/11</a:t>
            </a:r>
            <a:endParaRPr lang="en-US" sz="1100" i="1"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tx1"/>
        </a:buClr>
        <a:buSzPct val="75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4.xml"/><Relationship Id="rId6" Type="http://schemas.openxmlformats.org/officeDocument/2006/relationships/image" Target="../media/image9.jpeg"/><Relationship Id="rId5" Type="http://schemas.openxmlformats.org/officeDocument/2006/relationships/hyperlink" Target="http://en.wikipedia.org/wiki/Antigen" TargetMode="External"/><Relationship Id="rId4" Type="http://schemas.openxmlformats.org/officeDocument/2006/relationships/hyperlink" Target="http://en.wiktionary.org/wiki/analyte" TargetMode="Externa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Genomic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hyperlink" Target="http://en.wikipedia.org/wiki/Proteomics"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6.xml"/><Relationship Id="rId1" Type="http://schemas.openxmlformats.org/officeDocument/2006/relationships/tags" Target="../tags/tag5.xml"/><Relationship Id="rId5" Type="http://schemas.openxmlformats.org/officeDocument/2006/relationships/image" Target="../media/image4.jpe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 Id="rId5" Type="http://schemas.openxmlformats.org/officeDocument/2006/relationships/image" Target="../media/image10.jpe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en.wikipedia.org/wiki/Microfluidics"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1.jpe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hyperlink" Target="http://en.wikipedia.org/wiki/Lab-on-a-chip" TargetMode="External"/><Relationship Id="rId5" Type="http://schemas.openxmlformats.org/officeDocument/2006/relationships/hyperlink" Target="http://en.wikipedia.org/wiki/%CE%9CTAS" TargetMode="External"/><Relationship Id="rId4"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5" Type="http://schemas.openxmlformats.org/officeDocument/2006/relationships/image" Target="../media/image12.jpeg"/><Relationship Id="rId4"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tags" Target="../tags/tag13.xml"/><Relationship Id="rId4" Type="http://schemas.openxmlformats.org/officeDocument/2006/relationships/image" Target="../media/image13.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tags" Target="../tags/tag14.xml"/><Relationship Id="rId6" Type="http://schemas.openxmlformats.org/officeDocument/2006/relationships/image" Target="../media/image14.jpeg"/><Relationship Id="rId5" Type="http://schemas.openxmlformats.org/officeDocument/2006/relationships/hyperlink" Target="http://en.wikipedia.org/wiki/Antibody" TargetMode="External"/><Relationship Id="rId4" Type="http://schemas.openxmlformats.org/officeDocument/2006/relationships/hyperlink" Target="http://en.wikipedia.org/wiki/Protein_isoform" TargetMode="Externa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tags" Target="../tags/tag15.xml"/><Relationship Id="rId4" Type="http://schemas.openxmlformats.org/officeDocument/2006/relationships/image" Target="../media/image15.jpe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5.jpeg"/><Relationship Id="rId4"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2.xml"/><Relationship Id="rId1" Type="http://schemas.openxmlformats.org/officeDocument/2006/relationships/tags" Target="../tags/tag18.xml"/><Relationship Id="rId5" Type="http://schemas.openxmlformats.org/officeDocument/2006/relationships/image" Target="../media/image17.jpeg"/><Relationship Id="rId4" Type="http://schemas.openxmlformats.org/officeDocument/2006/relationships/image" Target="../media/image16.jpe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18.jpeg"/><Relationship Id="rId4"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hyperlink" Target="http://www.scme-nm.org/" TargetMode="External"/><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hyperlink" Target="http://www.bio-link.org/" TargetMode="External"/><Relationship Id="rId4" Type="http://schemas.openxmlformats.org/officeDocument/2006/relationships/hyperlink" Target="mailto:mpleil@unm.edu"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err="1" smtClean="0"/>
              <a:t>BioMems</a:t>
            </a:r>
            <a:r>
              <a:rPr lang="en-US" dirty="0" smtClean="0"/>
              <a:t> overview</a:t>
            </a:r>
            <a:endParaRPr lang="en-US" dirty="0"/>
          </a:p>
        </p:txBody>
      </p:sp>
      <p:sp>
        <p:nvSpPr>
          <p:cNvPr id="5" name="Subtitle 4"/>
          <p:cNvSpPr>
            <a:spLocks noGrp="1"/>
          </p:cNvSpPr>
          <p:nvPr>
            <p:ph type="subTitle" idx="1"/>
          </p:nvPr>
        </p:nvSpPr>
        <p:spPr/>
        <p:txBody>
          <a:bodyPr>
            <a:normAutofit fontScale="92500"/>
          </a:bodyPr>
          <a:lstStyle/>
          <a:p>
            <a:r>
              <a:rPr lang="en-US" dirty="0" smtClean="0"/>
              <a:t>Southwest Center for Microsystems Education</a:t>
            </a:r>
            <a:endParaRPr lang="en-US" dirty="0"/>
          </a:p>
        </p:txBody>
      </p:sp>
      <p:pic>
        <p:nvPicPr>
          <p:cNvPr id="7" name="Picture 3" descr="elisa.jpg"/>
          <p:cNvPicPr>
            <a:picLocks noChangeAspect="1"/>
          </p:cNvPicPr>
          <p:nvPr/>
        </p:nvPicPr>
        <p:blipFill>
          <a:blip r:embed="rId5"/>
          <a:srcRect/>
          <a:stretch>
            <a:fillRect/>
          </a:stretch>
        </p:blipFill>
        <p:spPr bwMode="auto">
          <a:xfrm>
            <a:off x="1229995" y="2254251"/>
            <a:ext cx="2460625" cy="2084387"/>
          </a:xfrm>
          <a:prstGeom prst="rect">
            <a:avLst/>
          </a:prstGeom>
          <a:ln>
            <a:noFill/>
          </a:ln>
          <a:effectLst>
            <a:outerShdw blurRad="292100" dist="139700" dir="2700000" algn="tl" rotWithShape="0">
              <a:srgbClr val="333333">
                <a:alpha val="65000"/>
              </a:srgbClr>
            </a:outerShdw>
          </a:effectLst>
        </p:spPr>
      </p:pic>
      <p:sp>
        <p:nvSpPr>
          <p:cNvPr id="8" name="TextBox 4"/>
          <p:cNvSpPr txBox="1">
            <a:spLocks noChangeArrowheads="1"/>
          </p:cNvSpPr>
          <p:nvPr/>
        </p:nvSpPr>
        <p:spPr bwMode="auto">
          <a:xfrm>
            <a:off x="1156970" y="4661694"/>
            <a:ext cx="3110230" cy="923330"/>
          </a:xfrm>
          <a:prstGeom prst="rect">
            <a:avLst/>
          </a:prstGeom>
          <a:noFill/>
          <a:ln w="9525">
            <a:noFill/>
            <a:miter lim="800000"/>
            <a:headEnd/>
            <a:tailEnd/>
          </a:ln>
        </p:spPr>
        <p:txBody>
          <a:bodyPr wrap="square">
            <a:spAutoFit/>
          </a:bodyPr>
          <a:lstStyle/>
          <a:p>
            <a:r>
              <a:rPr lang="en-US" b="1" i="1" dirty="0" err="1"/>
              <a:t>BioLOC's</a:t>
            </a:r>
            <a:r>
              <a:rPr lang="en-US" b="1" i="1" dirty="0"/>
              <a:t> CD-Enzyme Linked </a:t>
            </a:r>
            <a:r>
              <a:rPr lang="en-US" b="1" i="1" dirty="0" err="1"/>
              <a:t>Immunosorbent</a:t>
            </a:r>
            <a:r>
              <a:rPr lang="en-US" b="1" i="1" dirty="0"/>
              <a:t> Assay (ELISA</a:t>
            </a:r>
            <a:r>
              <a:rPr lang="en-US" b="1" i="1" baseline="30000" dirty="0"/>
              <a:t>TM</a:t>
            </a:r>
            <a:r>
              <a:rPr lang="en-US" b="1" i="1" dirty="0"/>
              <a:t>)</a:t>
            </a:r>
            <a:r>
              <a:rPr lang="en-US" b="1" dirty="0"/>
              <a:t> </a:t>
            </a:r>
            <a:r>
              <a:rPr lang="en-US" sz="1050" b="1" i="1" dirty="0"/>
              <a:t>[Printed with permission]</a:t>
            </a:r>
            <a:endParaRPr lang="en-US" sz="1050" b="1" dirty="0"/>
          </a:p>
        </p:txBody>
      </p:sp>
      <p:pic>
        <p:nvPicPr>
          <p:cNvPr id="6" name="Picture 5" descr="insulin-pump-chip.jpg"/>
          <p:cNvPicPr>
            <a:picLocks noChangeAspect="1"/>
          </p:cNvPicPr>
          <p:nvPr>
            <p:custDataLst>
              <p:tags r:id="rId1"/>
            </p:custDataLst>
          </p:nvPr>
        </p:nvPicPr>
        <p:blipFill>
          <a:blip r:embed="rId6"/>
          <a:srcRect/>
          <a:stretch>
            <a:fillRect/>
          </a:stretch>
        </p:blipFill>
        <p:spPr bwMode="auto">
          <a:xfrm>
            <a:off x="4824535" y="2299187"/>
            <a:ext cx="3374586" cy="2039451"/>
          </a:xfrm>
          <a:prstGeom prst="rect">
            <a:avLst/>
          </a:prstGeom>
          <a:ln>
            <a:noFill/>
          </a:ln>
          <a:effectLst>
            <a:outerShdw blurRad="292100" dist="139700" dir="2700000" algn="tl" rotWithShape="0">
              <a:srgbClr val="333333">
                <a:alpha val="65000"/>
              </a:srgbClr>
            </a:outerShdw>
          </a:effectLst>
        </p:spPr>
      </p:pic>
      <p:sp>
        <p:nvSpPr>
          <p:cNvPr id="9" name="CaptionText"/>
          <p:cNvSpPr txBox="1">
            <a:spLocks noChangeArrowheads="1"/>
          </p:cNvSpPr>
          <p:nvPr>
            <p:custDataLst>
              <p:tags r:id="rId2"/>
            </p:custDataLst>
          </p:nvPr>
        </p:nvSpPr>
        <p:spPr bwMode="auto">
          <a:xfrm>
            <a:off x="4824535" y="4640283"/>
            <a:ext cx="3765177" cy="1361911"/>
          </a:xfrm>
          <a:prstGeom prst="rect">
            <a:avLst/>
          </a:prstGeom>
          <a:noFill/>
          <a:ln w="9525">
            <a:noFill/>
            <a:miter lim="800000"/>
            <a:headEnd/>
            <a:tailEnd/>
          </a:ln>
        </p:spPr>
        <p:txBody>
          <a:bodyPr wrap="square">
            <a:spAutoFit/>
          </a:bodyPr>
          <a:lstStyle/>
          <a:p>
            <a:r>
              <a:rPr lang="en-US" b="1" i="1" dirty="0" smtClean="0"/>
              <a:t>Insulin pump for drug delivery system </a:t>
            </a:r>
            <a:endParaRPr lang="en-US" b="1" dirty="0" smtClean="0"/>
          </a:p>
          <a:p>
            <a:r>
              <a:rPr lang="en-US" sz="1050" b="1" i="1" dirty="0" smtClean="0"/>
              <a:t>[Printed with permission from </a:t>
            </a:r>
            <a:r>
              <a:rPr lang="en-US" sz="1050" b="1" i="1" dirty="0" err="1" smtClean="0"/>
              <a:t>Debiotech</a:t>
            </a:r>
            <a:r>
              <a:rPr lang="en-US" sz="1050" b="1" i="1" dirty="0" smtClean="0"/>
              <a:t> SA]</a:t>
            </a:r>
          </a:p>
          <a:p>
            <a:endParaRPr lang="en-US" b="1" i="1" dirty="0" smtClean="0"/>
          </a:p>
          <a:p>
            <a:endParaRPr lang="en-US" b="1" dirty="0" smtClean="0"/>
          </a:p>
        </p:txBody>
      </p:sp>
      <p:sp>
        <p:nvSpPr>
          <p:cNvPr id="2" name="TextBox 1"/>
          <p:cNvSpPr txBox="1"/>
          <p:nvPr/>
        </p:nvSpPr>
        <p:spPr>
          <a:xfrm>
            <a:off x="746760" y="6170414"/>
            <a:ext cx="1550424" cy="400110"/>
          </a:xfrm>
          <a:prstGeom prst="rect">
            <a:avLst/>
          </a:prstGeom>
          <a:noFill/>
        </p:spPr>
        <p:txBody>
          <a:bodyPr wrap="none" rtlCol="0">
            <a:spAutoFit/>
          </a:bodyPr>
          <a:lstStyle/>
          <a:p>
            <a:r>
              <a:rPr lang="en-US" sz="2000" dirty="0" smtClean="0"/>
              <a:t>Scme-nm.org</a:t>
            </a:r>
            <a:endParaRPr 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Microcantilever</a:t>
            </a:r>
            <a:r>
              <a:rPr lang="en-US" dirty="0" smtClean="0"/>
              <a:t> Sensors</a:t>
            </a:r>
            <a:endParaRPr lang="en-US" dirty="0"/>
          </a:p>
        </p:txBody>
      </p:sp>
      <p:sp>
        <p:nvSpPr>
          <p:cNvPr id="3" name="Content Placeholder 2"/>
          <p:cNvSpPr>
            <a:spLocks noGrp="1"/>
          </p:cNvSpPr>
          <p:nvPr>
            <p:ph sz="quarter" idx="1"/>
          </p:nvPr>
        </p:nvSpPr>
        <p:spPr>
          <a:xfrm>
            <a:off x="612648" y="1600199"/>
            <a:ext cx="4066032" cy="5004995"/>
          </a:xfrm>
        </p:spPr>
        <p:txBody>
          <a:bodyPr>
            <a:normAutofit fontScale="70000" lnSpcReduction="20000"/>
          </a:bodyPr>
          <a:lstStyle/>
          <a:p>
            <a:pPr marL="0" indent="0">
              <a:lnSpc>
                <a:spcPct val="120000"/>
              </a:lnSpc>
              <a:buNone/>
            </a:pPr>
            <a:r>
              <a:rPr lang="en-US" sz="3200" dirty="0" smtClean="0"/>
              <a:t>BioMEMS can use the properties of biological molecules to actuate a small machine. </a:t>
            </a:r>
          </a:p>
          <a:p>
            <a:pPr marL="0" indent="0">
              <a:lnSpc>
                <a:spcPct val="120000"/>
              </a:lnSpc>
              <a:buNone/>
            </a:pPr>
            <a:r>
              <a:rPr lang="en-US" sz="3200" dirty="0" smtClean="0"/>
              <a:t>For example, microcantilevers are used to detect a variety of </a:t>
            </a:r>
            <a:r>
              <a:rPr lang="en-US" sz="3200" dirty="0" smtClean="0">
                <a:hlinkClick r:id="rId4"/>
              </a:rPr>
              <a:t>analytes</a:t>
            </a:r>
            <a:r>
              <a:rPr lang="en-US" sz="3200" dirty="0" smtClean="0"/>
              <a:t> such as DNA, proteins, and </a:t>
            </a:r>
            <a:r>
              <a:rPr lang="en-US" sz="3200" dirty="0" smtClean="0">
                <a:hlinkClick r:id="rId5"/>
              </a:rPr>
              <a:t>antigens</a:t>
            </a:r>
            <a:r>
              <a:rPr lang="en-US" sz="3200" dirty="0" smtClean="0"/>
              <a:t> </a:t>
            </a:r>
            <a:r>
              <a:rPr lang="en-US" sz="2600" i="1" dirty="0" smtClean="0"/>
              <a:t>(see graphic).  </a:t>
            </a:r>
            <a:endParaRPr lang="en-US" sz="3200" i="1" dirty="0" smtClean="0"/>
          </a:p>
          <a:p>
            <a:pPr marL="0" indent="0">
              <a:lnSpc>
                <a:spcPct val="120000"/>
              </a:lnSpc>
              <a:buNone/>
            </a:pPr>
            <a:r>
              <a:rPr lang="en-US" sz="3200" dirty="0" smtClean="0"/>
              <a:t>The analytes attach to a probe surface layer of biomolecules.  This load induces surface stress causing the cantilever to bend. </a:t>
            </a:r>
            <a:endParaRPr lang="en-US" sz="3200" dirty="0"/>
          </a:p>
        </p:txBody>
      </p:sp>
      <p:sp>
        <p:nvSpPr>
          <p:cNvPr id="5" name="CaptionText"/>
          <p:cNvSpPr txBox="1">
            <a:spLocks noChangeArrowheads="1"/>
          </p:cNvSpPr>
          <p:nvPr>
            <p:custDataLst>
              <p:tags r:id="rId1"/>
            </p:custDataLst>
          </p:nvPr>
        </p:nvSpPr>
        <p:spPr bwMode="auto">
          <a:xfrm>
            <a:off x="4787153" y="4609783"/>
            <a:ext cx="4056175" cy="1615827"/>
          </a:xfrm>
          <a:prstGeom prst="rect">
            <a:avLst/>
          </a:prstGeom>
          <a:noFill/>
          <a:ln w="9525">
            <a:noFill/>
            <a:miter lim="800000"/>
            <a:headEnd/>
            <a:tailEnd/>
          </a:ln>
        </p:spPr>
        <p:txBody>
          <a:bodyPr wrap="square">
            <a:spAutoFit/>
          </a:bodyPr>
          <a:lstStyle/>
          <a:p>
            <a:pPr algn="r">
              <a:spcAft>
                <a:spcPts val="100"/>
              </a:spcAft>
            </a:pPr>
            <a:r>
              <a:rPr lang="en-US" sz="1100" b="1" i="1" dirty="0"/>
              <a:t>Biomolecules are produced by living </a:t>
            </a:r>
            <a:r>
              <a:rPr lang="en-US" sz="1100" b="1" i="1" dirty="0" smtClean="0"/>
              <a:t>cells.  All </a:t>
            </a:r>
            <a:r>
              <a:rPr lang="en-US" sz="1100" b="1" i="1" dirty="0"/>
              <a:t>known forms of life are comprised solely of biomolecules</a:t>
            </a:r>
            <a:r>
              <a:rPr lang="en-US" sz="1100" b="1" i="1" dirty="0" smtClean="0"/>
              <a:t>.  These microcantilevers are designed to use biomolecules to detect and capture other specific biomolecules.  This is accomplished with a functionalized cantilever surface.  In this case a probe surface layer of biomolecules whose function is to capture the target molecules is deposited on the cantilever’s surface.  This probe layer can be as thin as a monolayer (one molecule thick). </a:t>
            </a:r>
            <a:endParaRPr lang="en-US" sz="1100" b="1" i="1" dirty="0">
              <a:solidFill>
                <a:srgbClr val="A50021"/>
              </a:solidFill>
            </a:endParaRPr>
          </a:p>
        </p:txBody>
      </p:sp>
      <p:pic>
        <p:nvPicPr>
          <p:cNvPr id="6" name="Picture 5" descr="SurfaceLoading_ppt-yel.jpg"/>
          <p:cNvPicPr>
            <a:picLocks noChangeAspect="1"/>
          </p:cNvPicPr>
          <p:nvPr/>
        </p:nvPicPr>
        <p:blipFill>
          <a:blip r:embed="rId6"/>
          <a:stretch>
            <a:fillRect/>
          </a:stretch>
        </p:blipFill>
        <p:spPr>
          <a:xfrm>
            <a:off x="4681388" y="1671320"/>
            <a:ext cx="4150192" cy="293115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Vivo Devices</a:t>
            </a:r>
            <a:endParaRPr lang="en-US" dirty="0"/>
          </a:p>
        </p:txBody>
      </p:sp>
      <p:sp>
        <p:nvSpPr>
          <p:cNvPr id="3" name="Content Placeholder 2"/>
          <p:cNvSpPr>
            <a:spLocks noGrp="1"/>
          </p:cNvSpPr>
          <p:nvPr>
            <p:ph sz="quarter" idx="1"/>
          </p:nvPr>
        </p:nvSpPr>
        <p:spPr/>
        <p:txBody>
          <a:bodyPr>
            <a:normAutofit fontScale="70000" lnSpcReduction="20000"/>
          </a:bodyPr>
          <a:lstStyle/>
          <a:p>
            <a:pPr marL="0" indent="0">
              <a:lnSpc>
                <a:spcPct val="120000"/>
              </a:lnSpc>
              <a:buNone/>
            </a:pPr>
            <a:r>
              <a:rPr lang="en-US" sz="3200" dirty="0" smtClean="0"/>
              <a:t>Another distinction of bioMEMS is between implantable devices (in vivo) and devices used outside of the body (in vitro). </a:t>
            </a:r>
          </a:p>
          <a:p>
            <a:pPr marL="0" indent="0">
              <a:lnSpc>
                <a:spcPct val="120000"/>
              </a:lnSpc>
              <a:buNone/>
            </a:pPr>
            <a:r>
              <a:rPr lang="en-US" sz="3200" i="1" dirty="0" smtClean="0"/>
              <a:t>Biocompatibility</a:t>
            </a:r>
            <a:r>
              <a:rPr lang="en-US" sz="3200" dirty="0" smtClean="0"/>
              <a:t> and </a:t>
            </a:r>
            <a:r>
              <a:rPr lang="en-US" sz="3200" i="1" dirty="0" err="1" smtClean="0"/>
              <a:t>biofouling</a:t>
            </a:r>
            <a:r>
              <a:rPr lang="en-US" sz="3200" i="1" dirty="0" smtClean="0"/>
              <a:t> </a:t>
            </a:r>
            <a:r>
              <a:rPr lang="en-US" sz="3200" dirty="0" smtClean="0"/>
              <a:t>are of great concern for implantable devices.  </a:t>
            </a:r>
          </a:p>
          <a:p>
            <a:pPr marL="0" indent="0">
              <a:lnSpc>
                <a:spcPct val="120000"/>
              </a:lnSpc>
              <a:buNone/>
            </a:pPr>
            <a:r>
              <a:rPr lang="en-US" sz="3200" dirty="0" smtClean="0"/>
              <a:t>The body presents a harsh environment which can cause implantable devices to be rejected due to an inflammatory response.  This response indicates </a:t>
            </a:r>
            <a:r>
              <a:rPr lang="en-US" sz="3200" i="1" dirty="0" smtClean="0"/>
              <a:t>bio-incompatibility </a:t>
            </a:r>
            <a:r>
              <a:rPr lang="en-US" sz="3200" dirty="0" smtClean="0"/>
              <a:t>between the host and the device. </a:t>
            </a:r>
          </a:p>
          <a:p>
            <a:pPr marL="0" indent="0">
              <a:lnSpc>
                <a:spcPct val="120000"/>
              </a:lnSpc>
              <a:buNone/>
            </a:pPr>
            <a:r>
              <a:rPr lang="en-US" sz="3200" dirty="0" err="1" smtClean="0"/>
              <a:t>BioMEMS</a:t>
            </a:r>
            <a:r>
              <a:rPr lang="en-US" sz="3200" dirty="0" smtClean="0"/>
              <a:t> device functions can also be affected by </a:t>
            </a:r>
            <a:r>
              <a:rPr lang="en-US" sz="3200" i="1" dirty="0" err="1" smtClean="0"/>
              <a:t>biofouling</a:t>
            </a:r>
            <a:r>
              <a:rPr lang="en-US" sz="3200" dirty="0" smtClean="0"/>
              <a:t>, a biological response by the host that interferes with the functioning of the device. </a:t>
            </a:r>
          </a:p>
          <a:p>
            <a:pPr>
              <a:buNone/>
            </a:pP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Evolution of </a:t>
            </a:r>
            <a:r>
              <a:rPr lang="en-US" dirty="0" err="1" smtClean="0"/>
              <a:t>bioMEMS</a:t>
            </a:r>
            <a:endParaRPr lang="en-US" dirty="0"/>
          </a:p>
        </p:txBody>
      </p:sp>
      <p:sp>
        <p:nvSpPr>
          <p:cNvPr id="3" name="Content Placeholder 2"/>
          <p:cNvSpPr>
            <a:spLocks noGrp="1"/>
          </p:cNvSpPr>
          <p:nvPr>
            <p:ph sz="quarter" idx="1"/>
          </p:nvPr>
        </p:nvSpPr>
        <p:spPr/>
        <p:txBody>
          <a:bodyPr>
            <a:noAutofit/>
          </a:bodyPr>
          <a:lstStyle/>
          <a:p>
            <a:pPr marL="0" indent="0">
              <a:buNone/>
            </a:pPr>
            <a:r>
              <a:rPr lang="en-US" sz="2600" dirty="0" smtClean="0"/>
              <a:t>The evolution of MEMS technologies coupled with advances in the understanding of </a:t>
            </a:r>
            <a:r>
              <a:rPr lang="en-US" sz="2600" dirty="0" smtClean="0">
                <a:hlinkClick r:id="rId3"/>
              </a:rPr>
              <a:t>genomics</a:t>
            </a:r>
            <a:r>
              <a:rPr lang="en-US" sz="2600" dirty="0" smtClean="0"/>
              <a:t>, </a:t>
            </a:r>
            <a:r>
              <a:rPr lang="en-US" sz="2600" dirty="0" smtClean="0">
                <a:hlinkClick r:id="rId4"/>
              </a:rPr>
              <a:t>proteomics</a:t>
            </a:r>
            <a:r>
              <a:rPr lang="en-US" sz="2600" dirty="0" smtClean="0"/>
              <a:t>, and biotechnology techniques permit new opportunities for advancing the applications of </a:t>
            </a:r>
            <a:r>
              <a:rPr lang="en-US" sz="2600" dirty="0" err="1" smtClean="0"/>
              <a:t>bioMEMS</a:t>
            </a:r>
            <a:r>
              <a:rPr lang="en-US" sz="2600" dirty="0" smtClean="0"/>
              <a:t> devices.  </a:t>
            </a:r>
          </a:p>
          <a:p>
            <a:pPr marL="0" indent="0">
              <a:buNone/>
            </a:pPr>
            <a:endParaRPr lang="en-US" sz="2600" dirty="0" smtClean="0"/>
          </a:p>
          <a:p>
            <a:pPr marL="0" indent="0">
              <a:buNone/>
            </a:pPr>
            <a:r>
              <a:rPr lang="en-US" sz="2600" dirty="0" err="1" smtClean="0"/>
              <a:t>BioMEMS</a:t>
            </a:r>
            <a:r>
              <a:rPr lang="en-US" sz="2600" dirty="0" smtClean="0"/>
              <a:t> will enable new modes of </a:t>
            </a:r>
            <a:r>
              <a:rPr lang="en-US" sz="2600" dirty="0" err="1" smtClean="0"/>
              <a:t>biosensing</a:t>
            </a:r>
            <a:r>
              <a:rPr lang="en-US" sz="2600" dirty="0" smtClean="0"/>
              <a:t>, molecular identification and monitoring, and futuristic biomedical and biological systems that use MEMS technology.</a:t>
            </a:r>
          </a:p>
          <a:p>
            <a:pPr>
              <a:buNone/>
            </a:pPr>
            <a:endParaRPr lang="en-US" sz="26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Advancing Technologies</a:t>
            </a:r>
            <a:endParaRPr lang="en-US" dirty="0"/>
          </a:p>
        </p:txBody>
      </p:sp>
      <p:sp>
        <p:nvSpPr>
          <p:cNvPr id="3" name="Content Placeholder 2"/>
          <p:cNvSpPr>
            <a:spLocks noGrp="1"/>
          </p:cNvSpPr>
          <p:nvPr>
            <p:ph sz="quarter" idx="1"/>
          </p:nvPr>
        </p:nvSpPr>
        <p:spPr>
          <a:xfrm>
            <a:off x="612648" y="1600199"/>
            <a:ext cx="5314816" cy="4951207"/>
          </a:xfrm>
        </p:spPr>
        <p:txBody>
          <a:bodyPr>
            <a:noAutofit/>
          </a:bodyPr>
          <a:lstStyle/>
          <a:p>
            <a:pPr marL="0" indent="0">
              <a:buNone/>
              <a:defRPr/>
            </a:pPr>
            <a:r>
              <a:rPr lang="en-US" sz="2000" dirty="0" smtClean="0"/>
              <a:t>New areas of biotechnology have provided opportunities to refine bio techniques using MEMS technology. </a:t>
            </a:r>
          </a:p>
          <a:p>
            <a:pPr marL="457200" indent="-457200">
              <a:defRPr/>
            </a:pPr>
            <a:r>
              <a:rPr lang="en-US" sz="2000" dirty="0" smtClean="0"/>
              <a:t>DNA sequencing</a:t>
            </a:r>
          </a:p>
          <a:p>
            <a:pPr marL="457200" indent="-457200">
              <a:defRPr/>
            </a:pPr>
            <a:r>
              <a:rPr lang="en-US" sz="2000" dirty="0" smtClean="0"/>
              <a:t>ELISA (Enzyme Linked </a:t>
            </a:r>
            <a:r>
              <a:rPr lang="en-US" sz="2000" dirty="0" err="1" smtClean="0"/>
              <a:t>Immunosorbent</a:t>
            </a:r>
            <a:r>
              <a:rPr lang="en-US" sz="2000" dirty="0" smtClean="0"/>
              <a:t> Assay) </a:t>
            </a:r>
            <a:r>
              <a:rPr lang="en-US" sz="2000" i="1" dirty="0" smtClean="0"/>
              <a:t>(see figure)</a:t>
            </a:r>
          </a:p>
          <a:p>
            <a:pPr marL="457200" indent="-457200">
              <a:defRPr/>
            </a:pPr>
            <a:r>
              <a:rPr lang="en-US" sz="2000" dirty="0" smtClean="0"/>
              <a:t>Sequencing of the human and other genomes</a:t>
            </a:r>
          </a:p>
          <a:p>
            <a:pPr marL="457200" indent="-457200">
              <a:defRPr/>
            </a:pPr>
            <a:r>
              <a:rPr lang="en-US" sz="2000" dirty="0" smtClean="0"/>
              <a:t>New advancers in drug discovery and delivery</a:t>
            </a:r>
          </a:p>
          <a:p>
            <a:pPr marL="457200" indent="-457200">
              <a:defRPr/>
            </a:pPr>
            <a:r>
              <a:rPr lang="en-US" sz="2000" dirty="0" smtClean="0"/>
              <a:t>Increased emphasis on homeland security</a:t>
            </a:r>
          </a:p>
          <a:p>
            <a:pPr marL="457200" indent="-457200">
              <a:defRPr/>
            </a:pPr>
            <a:r>
              <a:rPr lang="en-US" sz="2000" dirty="0" smtClean="0"/>
              <a:t>Environmental monitoring</a:t>
            </a:r>
          </a:p>
          <a:p>
            <a:pPr>
              <a:buNone/>
            </a:pPr>
            <a:endParaRPr lang="en-US" sz="1800" dirty="0"/>
          </a:p>
        </p:txBody>
      </p:sp>
      <p:pic>
        <p:nvPicPr>
          <p:cNvPr id="4" name="Picture 4" descr="elisa.jpg"/>
          <p:cNvPicPr>
            <a:picLocks noChangeAspect="1"/>
          </p:cNvPicPr>
          <p:nvPr>
            <p:custDataLst>
              <p:tags r:id="rId1"/>
            </p:custDataLst>
          </p:nvPr>
        </p:nvPicPr>
        <p:blipFill>
          <a:blip r:embed="rId5"/>
          <a:srcRect/>
          <a:stretch>
            <a:fillRect/>
          </a:stretch>
        </p:blipFill>
        <p:spPr bwMode="auto">
          <a:xfrm>
            <a:off x="6117273" y="1660208"/>
            <a:ext cx="2682875" cy="2271712"/>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088698" y="4089083"/>
            <a:ext cx="2455862" cy="612775"/>
          </a:xfrm>
          <a:prstGeom prst="rect">
            <a:avLst/>
          </a:prstGeom>
          <a:noFill/>
          <a:ln w="9525">
            <a:noFill/>
            <a:miter lim="800000"/>
            <a:headEnd/>
            <a:tailEnd/>
          </a:ln>
        </p:spPr>
        <p:txBody>
          <a:bodyPr>
            <a:spAutoFit/>
          </a:bodyPr>
          <a:lstStyle/>
          <a:p>
            <a:pPr algn="r">
              <a:spcAft>
                <a:spcPts val="100"/>
              </a:spcAft>
            </a:pPr>
            <a:r>
              <a:rPr lang="en-US" sz="1100" b="1" i="1" dirty="0" err="1"/>
              <a:t>BioLOC's</a:t>
            </a:r>
            <a:r>
              <a:rPr lang="en-US" sz="1100" b="1" i="1" dirty="0"/>
              <a:t> CD-Enzyme Linked </a:t>
            </a:r>
            <a:r>
              <a:rPr lang="en-US" sz="1100" b="1" i="1" dirty="0" err="1"/>
              <a:t>Immunosorbent</a:t>
            </a:r>
            <a:r>
              <a:rPr lang="en-US" sz="1100" b="1" i="1" dirty="0"/>
              <a:t> Assay (ELISA</a:t>
            </a:r>
            <a:r>
              <a:rPr lang="en-US" sz="1100" b="1" i="1" baseline="30000" dirty="0"/>
              <a:t>TM</a:t>
            </a:r>
            <a:r>
              <a:rPr lang="en-US" sz="1100" b="1" i="1" dirty="0"/>
              <a:t>)</a:t>
            </a:r>
          </a:p>
          <a:p>
            <a:pPr algn="r">
              <a:spcAft>
                <a:spcPts val="100"/>
              </a:spcAft>
            </a:pPr>
            <a:r>
              <a:rPr lang="en-US" sz="1100" b="1" i="1" dirty="0"/>
              <a:t>[Printed with permission]</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of </a:t>
            </a:r>
            <a:r>
              <a:rPr lang="en-US" dirty="0" err="1" smtClean="0"/>
              <a:t>bioMEMS</a:t>
            </a:r>
            <a:endParaRPr lang="en-US" dirty="0"/>
          </a:p>
        </p:txBody>
      </p:sp>
      <p:sp>
        <p:nvSpPr>
          <p:cNvPr id="3" name="Content Placeholder 2"/>
          <p:cNvSpPr>
            <a:spLocks noGrp="1"/>
          </p:cNvSpPr>
          <p:nvPr>
            <p:ph sz="quarter" idx="1"/>
          </p:nvPr>
        </p:nvSpPr>
        <p:spPr/>
        <p:txBody>
          <a:bodyPr>
            <a:noAutofit/>
          </a:bodyPr>
          <a:lstStyle/>
          <a:p>
            <a:pPr marL="0" indent="0">
              <a:buNone/>
              <a:defRPr/>
            </a:pPr>
            <a:r>
              <a:rPr lang="en-US" sz="2600" dirty="0" smtClean="0"/>
              <a:t>Areas that would benefit from the development of </a:t>
            </a:r>
            <a:r>
              <a:rPr lang="en-US" sz="2600" dirty="0" err="1" smtClean="0"/>
              <a:t>bioMEMS</a:t>
            </a:r>
            <a:r>
              <a:rPr lang="en-US" sz="2600" dirty="0" smtClean="0"/>
              <a:t> to enhance current methods include the following:</a:t>
            </a:r>
          </a:p>
          <a:p>
            <a:pPr marL="457200" indent="-457200">
              <a:spcBef>
                <a:spcPts val="600"/>
              </a:spcBef>
              <a:defRPr/>
            </a:pPr>
            <a:r>
              <a:rPr lang="en-US" sz="2600" dirty="0" smtClean="0"/>
              <a:t>Sample preparation</a:t>
            </a:r>
          </a:p>
          <a:p>
            <a:pPr marL="457200" indent="-457200">
              <a:spcBef>
                <a:spcPts val="600"/>
              </a:spcBef>
              <a:defRPr/>
            </a:pPr>
            <a:r>
              <a:rPr lang="en-US" sz="2600" dirty="0" smtClean="0"/>
              <a:t>Screening </a:t>
            </a:r>
          </a:p>
          <a:p>
            <a:pPr marL="457200" indent="-457200">
              <a:spcBef>
                <a:spcPts val="600"/>
              </a:spcBef>
              <a:defRPr/>
            </a:pPr>
            <a:r>
              <a:rPr lang="en-US" sz="2600" dirty="0" smtClean="0"/>
              <a:t>Diagnostics</a:t>
            </a:r>
          </a:p>
          <a:p>
            <a:pPr marL="457200" indent="-457200">
              <a:spcBef>
                <a:spcPts val="600"/>
              </a:spcBef>
              <a:defRPr/>
            </a:pPr>
            <a:r>
              <a:rPr lang="en-US" sz="2600" dirty="0" smtClean="0"/>
              <a:t>Monitoring</a:t>
            </a:r>
          </a:p>
          <a:p>
            <a:pPr marL="457200" indent="-457200">
              <a:spcBef>
                <a:spcPts val="600"/>
              </a:spcBef>
              <a:defRPr/>
            </a:pPr>
            <a:r>
              <a:rPr lang="en-US" sz="2600" dirty="0" smtClean="0"/>
              <a:t>Drug delivery</a:t>
            </a:r>
          </a:p>
          <a:p>
            <a:pPr marL="457200" indent="-457200">
              <a:spcBef>
                <a:spcPts val="600"/>
              </a:spcBef>
              <a:defRPr/>
            </a:pPr>
            <a:r>
              <a:rPr lang="en-US" sz="2600" dirty="0" smtClean="0"/>
              <a:t>Individualized treatment</a:t>
            </a:r>
          </a:p>
          <a:p>
            <a:pPr marL="457200" indent="-457200">
              <a:spcBef>
                <a:spcPts val="600"/>
              </a:spcBef>
              <a:defRPr/>
            </a:pPr>
            <a:r>
              <a:rPr lang="en-US" sz="2600" dirty="0" smtClean="0"/>
              <a:t>Less invasive surgical procedures</a:t>
            </a:r>
          </a:p>
          <a:p>
            <a:pPr>
              <a:buNone/>
            </a:pPr>
            <a:endParaRPr lang="en-US" sz="2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Out There Now?</a:t>
            </a:r>
            <a:endParaRPr lang="en-US" dirty="0"/>
          </a:p>
        </p:txBody>
      </p:sp>
      <p:sp>
        <p:nvSpPr>
          <p:cNvPr id="3" name="Content Placeholder 2"/>
          <p:cNvSpPr>
            <a:spLocks noGrp="1"/>
          </p:cNvSpPr>
          <p:nvPr>
            <p:ph sz="quarter" idx="1"/>
          </p:nvPr>
        </p:nvSpPr>
        <p:spPr>
          <a:xfrm>
            <a:off x="612648" y="1600200"/>
            <a:ext cx="8153400" cy="1661160"/>
          </a:xfrm>
        </p:spPr>
        <p:txBody>
          <a:bodyPr>
            <a:normAutofit/>
          </a:bodyPr>
          <a:lstStyle/>
          <a:p>
            <a:pPr marL="0" indent="0">
              <a:buNone/>
              <a:defRPr/>
            </a:pPr>
            <a:r>
              <a:rPr lang="en-US" sz="2600" dirty="0" smtClean="0"/>
              <a:t>BioMEMS provide the opportunity to improve upon current methods, develop new ones, and potentially lower the cost of medical care.  </a:t>
            </a:r>
          </a:p>
          <a:p>
            <a:pPr>
              <a:buNone/>
              <a:defRPr/>
            </a:pPr>
            <a:endParaRPr lang="en-US" sz="2600" dirty="0" smtClean="0"/>
          </a:p>
        </p:txBody>
      </p:sp>
      <p:sp>
        <p:nvSpPr>
          <p:cNvPr id="4" name="TextBox 3"/>
          <p:cNvSpPr txBox="1"/>
          <p:nvPr/>
        </p:nvSpPr>
        <p:spPr>
          <a:xfrm>
            <a:off x="548641" y="2880360"/>
            <a:ext cx="4883971" cy="2893100"/>
          </a:xfrm>
          <a:prstGeom prst="rect">
            <a:avLst/>
          </a:prstGeom>
          <a:noFill/>
        </p:spPr>
        <p:txBody>
          <a:bodyPr wrap="square" rtlCol="0">
            <a:spAutoFit/>
          </a:bodyPr>
          <a:lstStyle/>
          <a:p>
            <a:pPr>
              <a:buNone/>
              <a:defRPr/>
            </a:pPr>
            <a:r>
              <a:rPr lang="en-US" sz="2600" dirty="0" smtClean="0">
                <a:latin typeface="Arial" pitchFamily="34" charset="0"/>
                <a:cs typeface="Arial" pitchFamily="34" charset="0"/>
              </a:rPr>
              <a:t>Examples of </a:t>
            </a:r>
            <a:r>
              <a:rPr lang="en-US" sz="2600" dirty="0" err="1" smtClean="0">
                <a:latin typeface="Arial" pitchFamily="34" charset="0"/>
                <a:cs typeface="Arial" pitchFamily="34" charset="0"/>
              </a:rPr>
              <a:t>bioMEMS</a:t>
            </a:r>
            <a:r>
              <a:rPr lang="en-US" sz="2600" dirty="0" smtClean="0">
                <a:latin typeface="Arial" pitchFamily="34" charset="0"/>
                <a:cs typeface="Arial" pitchFamily="34" charset="0"/>
              </a:rPr>
              <a:t> devices already available include a </a:t>
            </a:r>
          </a:p>
          <a:p>
            <a:pPr marL="457200" indent="-457200">
              <a:buFont typeface="Wingdings" pitchFamily="2" charset="2"/>
              <a:buChar char="v"/>
              <a:defRPr/>
            </a:pPr>
            <a:r>
              <a:rPr lang="en-US" sz="2600" dirty="0" smtClean="0">
                <a:latin typeface="Arial" pitchFamily="34" charset="0"/>
                <a:cs typeface="Arial" pitchFamily="34" charset="0"/>
              </a:rPr>
              <a:t>tiny insulin pump for diabetics, </a:t>
            </a:r>
          </a:p>
          <a:p>
            <a:pPr marL="457200" indent="-457200">
              <a:buFont typeface="Wingdings" pitchFamily="2" charset="2"/>
              <a:buChar char="v"/>
              <a:defRPr/>
            </a:pPr>
            <a:r>
              <a:rPr lang="en-US" sz="2600" dirty="0" smtClean="0">
                <a:latin typeface="Arial" pitchFamily="34" charset="0"/>
                <a:cs typeface="Arial" pitchFamily="34" charset="0"/>
              </a:rPr>
              <a:t>DNA microarray and protein array chips </a:t>
            </a:r>
            <a:r>
              <a:rPr lang="en-US" i="1" dirty="0" smtClean="0">
                <a:latin typeface="Arial" pitchFamily="34" charset="0"/>
                <a:cs typeface="Arial" pitchFamily="34" charset="0"/>
              </a:rPr>
              <a:t>(see figure), </a:t>
            </a:r>
            <a:r>
              <a:rPr lang="en-US" sz="2600" i="1" dirty="0" smtClean="0">
                <a:latin typeface="Arial" pitchFamily="34" charset="0"/>
                <a:cs typeface="Arial" pitchFamily="34" charset="0"/>
              </a:rPr>
              <a:t>and </a:t>
            </a:r>
          </a:p>
          <a:p>
            <a:pPr marL="457200" indent="-457200">
              <a:buFont typeface="Wingdings" pitchFamily="2" charset="2"/>
              <a:buChar char="v"/>
              <a:defRPr/>
            </a:pPr>
            <a:r>
              <a:rPr lang="en-US" sz="2600" dirty="0" smtClean="0">
                <a:latin typeface="Arial" pitchFamily="34" charset="0"/>
                <a:cs typeface="Arial" pitchFamily="34" charset="0"/>
              </a:rPr>
              <a:t>various biosensors.</a:t>
            </a:r>
          </a:p>
        </p:txBody>
      </p:sp>
      <p:sp>
        <p:nvSpPr>
          <p:cNvPr id="6" name="CaptionText"/>
          <p:cNvSpPr txBox="1">
            <a:spLocks noChangeArrowheads="1"/>
          </p:cNvSpPr>
          <p:nvPr>
            <p:custDataLst>
              <p:tags r:id="rId1"/>
            </p:custDataLst>
          </p:nvPr>
        </p:nvSpPr>
        <p:spPr bwMode="auto">
          <a:xfrm>
            <a:off x="4690334" y="5064946"/>
            <a:ext cx="4182371" cy="1446550"/>
          </a:xfrm>
          <a:prstGeom prst="rect">
            <a:avLst/>
          </a:prstGeom>
          <a:noFill/>
          <a:ln w="9525">
            <a:noFill/>
            <a:miter lim="800000"/>
            <a:headEnd/>
            <a:tailEnd/>
          </a:ln>
        </p:spPr>
        <p:txBody>
          <a:bodyPr wrap="square">
            <a:spAutoFit/>
          </a:bodyPr>
          <a:lstStyle/>
          <a:p>
            <a:pPr algn="r"/>
            <a:r>
              <a:rPr lang="en-US" sz="1100" b="1" i="1" dirty="0" smtClean="0"/>
              <a:t>Biochip slide for testing protein arrays</a:t>
            </a:r>
          </a:p>
          <a:p>
            <a:pPr algn="r"/>
            <a:r>
              <a:rPr lang="en-US" sz="1100" b="1" i="1" dirty="0" smtClean="0"/>
              <a:t>Each biochip has hundreds to thousands of gel drops on a glass, plastic or membrane support.  The biochip system can identify infectious disease strains in less than 15 minutes when testing protein arrays and in less than two hours when testing nucleic acid arrays.</a:t>
            </a:r>
          </a:p>
          <a:p>
            <a:pPr algn="r"/>
            <a:r>
              <a:rPr lang="en-US" sz="1100" b="1" i="1" dirty="0" smtClean="0"/>
              <a:t>[Image courtesy of Argonne National Laboratories]</a:t>
            </a:r>
          </a:p>
          <a:p>
            <a:pPr algn="r">
              <a:spcAft>
                <a:spcPts val="100"/>
              </a:spcAft>
            </a:pPr>
            <a:endParaRPr lang="en-US" sz="1100" b="1" i="1" dirty="0">
              <a:solidFill>
                <a:srgbClr val="A50021"/>
              </a:solidFill>
            </a:endParaRPr>
          </a:p>
        </p:txBody>
      </p:sp>
      <p:pic>
        <p:nvPicPr>
          <p:cNvPr id="7" name="Picture 5" descr="biochip-protein-arrays"/>
          <p:cNvPicPr>
            <a:picLocks noChangeAspect="1" noChangeArrowheads="1"/>
          </p:cNvPicPr>
          <p:nvPr>
            <p:custDataLst>
              <p:tags r:id="rId2"/>
            </p:custDataLst>
          </p:nvPr>
        </p:nvPicPr>
        <p:blipFill>
          <a:blip r:embed="rId5"/>
          <a:srcRect/>
          <a:stretch>
            <a:fillRect/>
          </a:stretch>
        </p:blipFill>
        <p:spPr bwMode="auto">
          <a:xfrm>
            <a:off x="5755342" y="2551181"/>
            <a:ext cx="3130473" cy="237464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Shrinking Technologies</a:t>
            </a:r>
            <a:endParaRPr lang="en-US" dirty="0"/>
          </a:p>
        </p:txBody>
      </p:sp>
      <p:sp>
        <p:nvSpPr>
          <p:cNvPr id="3" name="Content Placeholder 2"/>
          <p:cNvSpPr>
            <a:spLocks noGrp="1"/>
          </p:cNvSpPr>
          <p:nvPr>
            <p:ph sz="quarter" idx="1"/>
          </p:nvPr>
        </p:nvSpPr>
        <p:spPr/>
        <p:txBody>
          <a:bodyPr>
            <a:noAutofit/>
          </a:bodyPr>
          <a:lstStyle/>
          <a:p>
            <a:pPr marL="0" indent="0">
              <a:buNone/>
            </a:pPr>
            <a:r>
              <a:rPr lang="en-US" sz="2600" dirty="0" smtClean="0"/>
              <a:t>The potential for miniaturized devices provides obvious advantages, whether in vivo or in vitro.</a:t>
            </a:r>
          </a:p>
          <a:p>
            <a:pPr marL="0" indent="0">
              <a:buNone/>
            </a:pPr>
            <a:endParaRPr lang="en-US" sz="2600" dirty="0" smtClean="0"/>
          </a:p>
          <a:p>
            <a:pPr marL="0" indent="0">
              <a:buNone/>
            </a:pPr>
            <a:r>
              <a:rPr lang="en-US" sz="2600" dirty="0" smtClean="0"/>
              <a:t>Such advantages include reduced manufacturing cost, smaller sample size, and small amount of reagents.  </a:t>
            </a:r>
          </a:p>
          <a:p>
            <a:pPr marL="0" indent="0">
              <a:buNone/>
            </a:pPr>
            <a:endParaRPr lang="en-US" sz="2600" dirty="0" smtClean="0"/>
          </a:p>
          <a:p>
            <a:pPr marL="0" indent="0">
              <a:buNone/>
            </a:pPr>
            <a:r>
              <a:rPr lang="en-US" sz="2600" dirty="0" smtClean="0"/>
              <a:t>The physical space savings of using microdevices rather than large pieces of lab equipment is also cost effective. </a:t>
            </a:r>
          </a:p>
          <a:p>
            <a:pPr>
              <a:buNone/>
            </a:pPr>
            <a:endParaRPr lang="en-US" sz="24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Improving the Quality of Life</a:t>
            </a:r>
            <a:endParaRPr lang="en-US" dirty="0"/>
          </a:p>
        </p:txBody>
      </p:sp>
      <p:sp>
        <p:nvSpPr>
          <p:cNvPr id="3" name="Content Placeholder 2"/>
          <p:cNvSpPr>
            <a:spLocks noGrp="1"/>
          </p:cNvSpPr>
          <p:nvPr>
            <p:ph sz="quarter" idx="1"/>
          </p:nvPr>
        </p:nvSpPr>
        <p:spPr>
          <a:xfrm>
            <a:off x="612648" y="1600200"/>
            <a:ext cx="4995672" cy="4495800"/>
          </a:xfrm>
        </p:spPr>
        <p:txBody>
          <a:bodyPr>
            <a:noAutofit/>
          </a:bodyPr>
          <a:lstStyle/>
          <a:p>
            <a:pPr marL="457200" indent="-457200"/>
            <a:r>
              <a:rPr lang="en-US" sz="2400" dirty="0" smtClean="0"/>
              <a:t>For the diabetic, a small monitoring (C/D) and insulin delivery (A/B) device greatly contributes to the ease of disease regulation </a:t>
            </a:r>
            <a:r>
              <a:rPr lang="en-US" sz="1400" i="1" dirty="0" smtClean="0"/>
              <a:t>(see figure). </a:t>
            </a:r>
            <a:endParaRPr lang="en-US" sz="2400" i="1" dirty="0" smtClean="0"/>
          </a:p>
          <a:p>
            <a:pPr marL="457200" indent="-457200"/>
            <a:r>
              <a:rPr lang="en-US" sz="2400" dirty="0" smtClean="0"/>
              <a:t>Persons undergoing invasive tests such colonoscopies or endoscopies appreciate a smaller detection device.  </a:t>
            </a:r>
          </a:p>
          <a:p>
            <a:pPr marL="457200" indent="-457200"/>
            <a:r>
              <a:rPr lang="en-US" sz="2400" dirty="0" smtClean="0"/>
              <a:t>Portability of small test devices makes testing in remote areas where clinical labs are not available possible.</a:t>
            </a:r>
          </a:p>
          <a:p>
            <a:pPr>
              <a:buNone/>
            </a:pPr>
            <a:endParaRPr lang="en-US" sz="2000" dirty="0"/>
          </a:p>
        </p:txBody>
      </p:sp>
      <p:sp>
        <p:nvSpPr>
          <p:cNvPr id="5" name="Rectangle 4"/>
          <p:cNvSpPr/>
          <p:nvPr/>
        </p:nvSpPr>
        <p:spPr>
          <a:xfrm>
            <a:off x="5798371" y="4678686"/>
            <a:ext cx="3079584" cy="1107996"/>
          </a:xfrm>
          <a:prstGeom prst="rect">
            <a:avLst/>
          </a:prstGeom>
        </p:spPr>
        <p:txBody>
          <a:bodyPr wrap="square">
            <a:spAutoFit/>
          </a:bodyPr>
          <a:lstStyle/>
          <a:p>
            <a:pPr algn="r"/>
            <a:r>
              <a:rPr lang="en-US" sz="1100" b="1" i="1" dirty="0" smtClean="0"/>
              <a:t>Glucose Monitoring and </a:t>
            </a:r>
          </a:p>
          <a:p>
            <a:pPr algn="r"/>
            <a:r>
              <a:rPr lang="en-US" sz="1100" b="1" i="1" dirty="0" smtClean="0"/>
              <a:t>Insulin Deliver System</a:t>
            </a:r>
          </a:p>
          <a:p>
            <a:pPr algn="r"/>
            <a:r>
              <a:rPr lang="en-US" sz="1100" b="1" i="1" dirty="0" smtClean="0"/>
              <a:t>[</a:t>
            </a:r>
            <a:r>
              <a:rPr lang="en-US" sz="1100" b="1" i="1" dirty="0" err="1" smtClean="0"/>
              <a:t>MiniMed</a:t>
            </a:r>
            <a:r>
              <a:rPr lang="en-US" sz="1100" b="1" i="1" dirty="0" smtClean="0"/>
              <a:t> Paradigm[R] 522 insulin pump, with </a:t>
            </a:r>
            <a:r>
              <a:rPr lang="en-US" sz="1100" b="1" i="1" dirty="0" err="1" smtClean="0"/>
              <a:t>MiniLinkTM</a:t>
            </a:r>
            <a:r>
              <a:rPr lang="en-US" sz="1100" b="1" i="1" dirty="0" smtClean="0"/>
              <a:t>] transmitter and infusion set. Printed with permission from Medtronic Diabetes]</a:t>
            </a:r>
            <a:endParaRPr lang="en-US" sz="1100" b="1" dirty="0"/>
          </a:p>
        </p:txBody>
      </p:sp>
      <p:pic>
        <p:nvPicPr>
          <p:cNvPr id="6" name="Picture 5" descr="minilink_body.jpg"/>
          <p:cNvPicPr>
            <a:picLocks noChangeAspect="1"/>
          </p:cNvPicPr>
          <p:nvPr/>
        </p:nvPicPr>
        <p:blipFill>
          <a:blip r:embed="rId3"/>
          <a:stretch>
            <a:fillRect/>
          </a:stretch>
        </p:blipFill>
        <p:spPr>
          <a:xfrm>
            <a:off x="5971165" y="1758875"/>
            <a:ext cx="2924736" cy="2651760"/>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Enabling Technologies</a:t>
            </a:r>
            <a:endParaRPr lang="en-US" dirty="0"/>
          </a:p>
        </p:txBody>
      </p:sp>
      <p:sp>
        <p:nvSpPr>
          <p:cNvPr id="3" name="Content Placeholder 2"/>
          <p:cNvSpPr>
            <a:spLocks noGrp="1"/>
          </p:cNvSpPr>
          <p:nvPr>
            <p:ph sz="quarter" idx="1"/>
          </p:nvPr>
        </p:nvSpPr>
        <p:spPr/>
        <p:txBody>
          <a:bodyPr>
            <a:noAutofit/>
          </a:bodyPr>
          <a:lstStyle/>
          <a:p>
            <a:pPr marL="0" indent="0">
              <a:buNone/>
            </a:pPr>
            <a:r>
              <a:rPr lang="en-US" sz="2400" dirty="0" smtClean="0"/>
              <a:t>MEMS is an enabling technology for applications in the life sciences.  New biotechnologies are enabling technologies for the applications of MEMS.</a:t>
            </a:r>
          </a:p>
          <a:p>
            <a:pPr marL="0" indent="0">
              <a:buNone/>
            </a:pPr>
            <a:endParaRPr lang="en-US" sz="2400" dirty="0" smtClean="0"/>
          </a:p>
          <a:p>
            <a:pPr marL="0" indent="0">
              <a:buNone/>
            </a:pPr>
            <a:r>
              <a:rPr lang="en-US" sz="2400" dirty="0" smtClean="0"/>
              <a:t>New possibilities are created by merging our knowledge of biological systems into existing research tools.  </a:t>
            </a:r>
          </a:p>
          <a:p>
            <a:pPr marL="0" indent="0">
              <a:buNone/>
            </a:pPr>
            <a:endParaRPr lang="en-US" sz="2400" dirty="0" smtClean="0"/>
          </a:p>
          <a:p>
            <a:pPr marL="0" indent="0">
              <a:buNone/>
            </a:pPr>
            <a:r>
              <a:rPr lang="en-US" sz="2400" dirty="0" smtClean="0"/>
              <a:t>These possibilities could lead to providing better health care, identifying key molecules, delivering targeted therapy, and creating possibilities for small point of care tools. </a:t>
            </a:r>
          </a:p>
          <a:p>
            <a:pPr>
              <a:buNone/>
            </a:pPr>
            <a:endParaRPr lang="en-US" sz="24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Current Market</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There are several bioMEMS devices already on the market.  </a:t>
            </a:r>
          </a:p>
          <a:p>
            <a:pPr marL="0" indent="0">
              <a:buNone/>
            </a:pPr>
            <a:r>
              <a:rPr lang="en-US" sz="2600" dirty="0" smtClean="0"/>
              <a:t>Some are very promising for commercialization within the next five years. </a:t>
            </a:r>
          </a:p>
          <a:p>
            <a:pPr marL="0" indent="0">
              <a:buNone/>
            </a:pPr>
            <a:r>
              <a:rPr lang="en-US" sz="2600" dirty="0" smtClean="0"/>
              <a:t>Some are in the research phase with an unknown commercialization date, but holding great promise for the future of bioMEMS applications.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872753"/>
          </a:xfrm>
        </p:spPr>
        <p:txBody>
          <a:bodyPr>
            <a:normAutofit/>
          </a:bodyPr>
          <a:lstStyle/>
          <a:p>
            <a:r>
              <a:rPr lang="en-US" dirty="0" err="1" smtClean="0"/>
              <a:t>BioMEMS</a:t>
            </a:r>
            <a:r>
              <a:rPr lang="en-US" dirty="0" smtClean="0"/>
              <a:t> </a:t>
            </a:r>
            <a:r>
              <a:rPr lang="en-US" dirty="0" smtClean="0"/>
              <a:t>is a subset of MEMS (microelectromechanical systems</a:t>
            </a:r>
            <a:r>
              <a:rPr lang="en-US" dirty="0" smtClean="0"/>
              <a:t>).</a:t>
            </a:r>
          </a:p>
          <a:p>
            <a:endParaRPr lang="en-US" dirty="0" smtClean="0"/>
          </a:p>
          <a:p>
            <a:r>
              <a:rPr lang="en-US" dirty="0" err="1" smtClean="0"/>
              <a:t>BioMEMS</a:t>
            </a:r>
            <a:r>
              <a:rPr lang="en-US" dirty="0" smtClean="0"/>
              <a:t> have a </a:t>
            </a:r>
            <a:r>
              <a:rPr lang="en-US" dirty="0" smtClean="0"/>
              <a:t>biological component </a:t>
            </a:r>
            <a:r>
              <a:rPr lang="en-US" dirty="0" smtClean="0"/>
              <a:t>and/or biomedical functions and applications. </a:t>
            </a:r>
            <a:endParaRPr lang="en-US" dirty="0" smtClean="0">
              <a:solidFill>
                <a:schemeClr val="tx1"/>
              </a:solidFill>
            </a:endParaRPr>
          </a:p>
          <a:p>
            <a:endParaRPr lang="en-US" dirty="0">
              <a:solidFill>
                <a:schemeClr val="tx1"/>
              </a:solidFill>
            </a:endParaRPr>
          </a:p>
        </p:txBody>
      </p:sp>
      <p:sp>
        <p:nvSpPr>
          <p:cNvPr id="3" name="Title 2"/>
          <p:cNvSpPr>
            <a:spLocks noGrp="1"/>
          </p:cNvSpPr>
          <p:nvPr>
            <p:ph type="title"/>
          </p:nvPr>
        </p:nvSpPr>
        <p:spPr/>
        <p:txBody>
          <a:bodyPr/>
          <a:lstStyle/>
          <a:p>
            <a:r>
              <a:rPr lang="en-US" dirty="0" err="1" smtClean="0"/>
              <a:t>BioMEMS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 of Care Devices</a:t>
            </a:r>
            <a:endParaRPr lang="en-US" dirty="0"/>
          </a:p>
        </p:txBody>
      </p:sp>
      <p:sp>
        <p:nvSpPr>
          <p:cNvPr id="3" name="Content Placeholder 2"/>
          <p:cNvSpPr>
            <a:spLocks noGrp="1"/>
          </p:cNvSpPr>
          <p:nvPr>
            <p:ph sz="quarter" idx="1"/>
          </p:nvPr>
        </p:nvSpPr>
        <p:spPr/>
        <p:txBody>
          <a:bodyPr>
            <a:normAutofit fontScale="77500" lnSpcReduction="20000"/>
          </a:bodyPr>
          <a:lstStyle/>
          <a:p>
            <a:pPr marL="514350" indent="-514350">
              <a:lnSpc>
                <a:spcPct val="120000"/>
              </a:lnSpc>
            </a:pPr>
            <a:r>
              <a:rPr lang="en-US" sz="3200" dirty="0" smtClean="0"/>
              <a:t>Rugged small diagnostic </a:t>
            </a:r>
            <a:r>
              <a:rPr lang="en-US" sz="3200" dirty="0" err="1" smtClean="0">
                <a:hlinkClick r:id="rId3"/>
              </a:rPr>
              <a:t>microfluidic</a:t>
            </a:r>
            <a:r>
              <a:rPr lang="en-US" sz="3200" dirty="0" smtClean="0"/>
              <a:t> devices that can withstand harsh conditions present attractive alternatives to current laboratory tests. </a:t>
            </a:r>
          </a:p>
          <a:p>
            <a:pPr marL="514350" indent="-514350">
              <a:lnSpc>
                <a:spcPct val="120000"/>
              </a:lnSpc>
            </a:pPr>
            <a:r>
              <a:rPr lang="en-US" sz="3200" dirty="0" smtClean="0"/>
              <a:t>Such medical diagnostic systems hold promise for portable point-of-care (POC) testing in the developing countries where sophisticated laboratories do not exist. </a:t>
            </a:r>
          </a:p>
          <a:p>
            <a:pPr marL="514350" indent="-514350">
              <a:lnSpc>
                <a:spcPct val="120000"/>
              </a:lnSpc>
            </a:pPr>
            <a:r>
              <a:rPr lang="en-US" sz="3200" dirty="0" smtClean="0"/>
              <a:t>The development of inexpensive, accurate, and durable diagnostic tools that do not require highly trained medical technicians and that can be used on-site, have cost-saving benefits for everyone.</a:t>
            </a:r>
          </a:p>
          <a:p>
            <a:pPr>
              <a:buNone/>
            </a:pP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 - The Possibilities!</a:t>
            </a:r>
            <a:endParaRPr lang="en-US" dirty="0"/>
          </a:p>
        </p:txBody>
      </p:sp>
      <p:sp>
        <p:nvSpPr>
          <p:cNvPr id="3" name="Content Placeholder 2"/>
          <p:cNvSpPr>
            <a:spLocks noGrp="1"/>
          </p:cNvSpPr>
          <p:nvPr>
            <p:ph sz="quarter" idx="1"/>
          </p:nvPr>
        </p:nvSpPr>
        <p:spPr>
          <a:xfrm>
            <a:off x="612649" y="1600200"/>
            <a:ext cx="4142232" cy="4770120"/>
          </a:xfrm>
        </p:spPr>
        <p:txBody>
          <a:bodyPr>
            <a:normAutofit fontScale="77500" lnSpcReduction="20000"/>
          </a:bodyPr>
          <a:lstStyle/>
          <a:p>
            <a:pPr marL="0" indent="0">
              <a:lnSpc>
                <a:spcPct val="120000"/>
              </a:lnSpc>
              <a:buNone/>
              <a:defRPr/>
            </a:pPr>
            <a:r>
              <a:rPr lang="en-US" sz="3200" dirty="0" smtClean="0"/>
              <a:t>BioMEMS are being researched for possible applications in a variety of areas, but have already led to multiple applications in the following areas:</a:t>
            </a:r>
          </a:p>
          <a:p>
            <a:pPr marL="457200" indent="-457200">
              <a:buClr>
                <a:schemeClr val="tx1"/>
              </a:buClr>
              <a:defRPr/>
            </a:pPr>
            <a:r>
              <a:rPr lang="en-US" sz="3200" dirty="0" smtClean="0"/>
              <a:t>Detection</a:t>
            </a:r>
          </a:p>
          <a:p>
            <a:pPr marL="457200" indent="-457200">
              <a:buClr>
                <a:schemeClr val="tx1"/>
              </a:buClr>
              <a:defRPr/>
            </a:pPr>
            <a:r>
              <a:rPr lang="en-US" sz="3200" dirty="0" smtClean="0"/>
              <a:t>Analysis</a:t>
            </a:r>
          </a:p>
          <a:p>
            <a:pPr marL="457200" indent="-457200">
              <a:buClr>
                <a:schemeClr val="tx1"/>
              </a:buClr>
              <a:defRPr/>
            </a:pPr>
            <a:r>
              <a:rPr lang="en-US" sz="3200" dirty="0" smtClean="0"/>
              <a:t>Diagnosis</a:t>
            </a:r>
          </a:p>
          <a:p>
            <a:pPr marL="457200" indent="-457200">
              <a:buClr>
                <a:schemeClr val="tx1"/>
              </a:buClr>
              <a:defRPr/>
            </a:pPr>
            <a:r>
              <a:rPr lang="en-US" sz="3200" dirty="0" smtClean="0"/>
              <a:t>Therapeutics</a:t>
            </a:r>
          </a:p>
          <a:p>
            <a:pPr marL="457200" indent="-457200">
              <a:buClr>
                <a:schemeClr val="tx1"/>
              </a:buClr>
              <a:defRPr/>
            </a:pPr>
            <a:r>
              <a:rPr lang="en-US" sz="3200" dirty="0" smtClean="0"/>
              <a:t>Drug delivery</a:t>
            </a:r>
          </a:p>
          <a:p>
            <a:pPr marL="457200" indent="-457200">
              <a:buClr>
                <a:schemeClr val="tx1"/>
              </a:buClr>
              <a:defRPr/>
            </a:pPr>
            <a:r>
              <a:rPr lang="en-US" sz="3200" dirty="0" smtClean="0"/>
              <a:t>Cell culture</a:t>
            </a:r>
          </a:p>
          <a:p>
            <a:pPr>
              <a:buNone/>
            </a:pPr>
            <a:endParaRPr lang="en-US" dirty="0"/>
          </a:p>
        </p:txBody>
      </p:sp>
      <p:graphicFrame>
        <p:nvGraphicFramePr>
          <p:cNvPr id="7" name="Diagram 6"/>
          <p:cNvGraphicFramePr/>
          <p:nvPr/>
        </p:nvGraphicFramePr>
        <p:xfrm>
          <a:off x="4633857" y="1740722"/>
          <a:ext cx="4338021" cy="32077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Lab-on-a-Chip (LOC)</a:t>
            </a:r>
            <a:endParaRPr lang="en-US" dirty="0"/>
          </a:p>
        </p:txBody>
      </p:sp>
      <p:sp>
        <p:nvSpPr>
          <p:cNvPr id="3" name="Content Placeholder 2"/>
          <p:cNvSpPr>
            <a:spLocks noGrp="1"/>
          </p:cNvSpPr>
          <p:nvPr>
            <p:ph sz="quarter" idx="1"/>
          </p:nvPr>
        </p:nvSpPr>
        <p:spPr>
          <a:xfrm>
            <a:off x="612648" y="1600200"/>
            <a:ext cx="5224272" cy="4770120"/>
          </a:xfrm>
        </p:spPr>
        <p:txBody>
          <a:bodyPr>
            <a:normAutofit fontScale="85000" lnSpcReduction="10000"/>
          </a:bodyPr>
          <a:lstStyle/>
          <a:p>
            <a:pPr marL="0" indent="0">
              <a:lnSpc>
                <a:spcPct val="120000"/>
              </a:lnSpc>
              <a:buNone/>
              <a:defRPr/>
            </a:pPr>
            <a:r>
              <a:rPr lang="en-US" sz="2600" dirty="0" smtClean="0"/>
              <a:t>In research and clinical laboratories, the </a:t>
            </a:r>
            <a:r>
              <a:rPr lang="en-US" sz="2600" u="sng" dirty="0" err="1" smtClean="0">
                <a:hlinkClick r:id="rId5"/>
              </a:rPr>
              <a:t>μTAS</a:t>
            </a:r>
            <a:r>
              <a:rPr lang="en-US" sz="2600" dirty="0" smtClean="0"/>
              <a:t> (micro-total-analysis systems) and </a:t>
            </a:r>
            <a:r>
              <a:rPr lang="en-US" sz="2600" u="sng" dirty="0" smtClean="0">
                <a:hlinkClick r:id="rId6"/>
              </a:rPr>
              <a:t>LOC (lab-on-a-chip)</a:t>
            </a:r>
            <a:r>
              <a:rPr lang="en-US" sz="2600" u="sng" dirty="0" smtClean="0"/>
              <a:t> </a:t>
            </a:r>
            <a:r>
              <a:rPr lang="en-US" sz="2600" dirty="0" smtClean="0"/>
              <a:t> devices are the most successful applications for bioMEMS.  LOCs are designed to analyze samples as small as a picoliter.  They are also point-of-use devices; in other words, they can be used in the field, at the site of an accident, or in remote areas where medical laboratories are non-existent.</a:t>
            </a:r>
          </a:p>
          <a:p>
            <a:pPr marL="0" indent="0">
              <a:lnSpc>
                <a:spcPct val="120000"/>
              </a:lnSpc>
              <a:buNone/>
              <a:defRPr/>
            </a:pPr>
            <a:r>
              <a:rPr lang="en-US" sz="2600" dirty="0" smtClean="0"/>
              <a:t>The figure is an example of an LOC. </a:t>
            </a:r>
          </a:p>
          <a:p>
            <a:pPr>
              <a:buNone/>
            </a:pPr>
            <a:endParaRPr lang="en-US" sz="2600" dirty="0"/>
          </a:p>
        </p:txBody>
      </p:sp>
      <p:pic>
        <p:nvPicPr>
          <p:cNvPr id="4" name="Picture 4" descr="lab-on-a-chip.jpg"/>
          <p:cNvPicPr>
            <a:picLocks noChangeAspect="1"/>
          </p:cNvPicPr>
          <p:nvPr>
            <p:custDataLst>
              <p:tags r:id="rId1"/>
            </p:custDataLst>
          </p:nvPr>
        </p:nvPicPr>
        <p:blipFill>
          <a:blip r:embed="rId7"/>
          <a:srcRect/>
          <a:stretch>
            <a:fillRect/>
          </a:stretch>
        </p:blipFill>
        <p:spPr bwMode="auto">
          <a:xfrm>
            <a:off x="5818505" y="1617663"/>
            <a:ext cx="3048000" cy="332263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796990" y="5145069"/>
            <a:ext cx="3048000" cy="782265"/>
          </a:xfrm>
          <a:prstGeom prst="rect">
            <a:avLst/>
          </a:prstGeom>
          <a:noFill/>
          <a:ln w="9525">
            <a:noFill/>
            <a:miter lim="800000"/>
            <a:headEnd/>
            <a:tailEnd/>
          </a:ln>
        </p:spPr>
        <p:txBody>
          <a:bodyPr>
            <a:spAutoFit/>
          </a:bodyPr>
          <a:lstStyle/>
          <a:p>
            <a:pPr algn="r">
              <a:spcAft>
                <a:spcPts val="100"/>
              </a:spcAft>
            </a:pPr>
            <a:r>
              <a:rPr lang="en-US" sz="1100" b="1" i="1" dirty="0"/>
              <a:t>Lab-on-a-Chip (LOC) </a:t>
            </a:r>
            <a:endParaRPr lang="en-US" sz="1100" b="1" i="1" dirty="0" smtClean="0"/>
          </a:p>
          <a:p>
            <a:pPr algn="r">
              <a:spcAft>
                <a:spcPts val="100"/>
              </a:spcAft>
            </a:pPr>
            <a:r>
              <a:rPr lang="en-US" sz="1100" b="1" i="1" dirty="0" smtClean="0"/>
              <a:t>[Printed with permission. From </a:t>
            </a:r>
            <a:r>
              <a:rPr lang="en-US" sz="1100" b="1" i="1" dirty="0" err="1" smtClean="0"/>
              <a:t>Blazej,R.G.,Kumaresan,P</a:t>
            </a:r>
            <a:r>
              <a:rPr lang="en-US" sz="1100" b="1" i="1" dirty="0" smtClean="0"/>
              <a:t>. and </a:t>
            </a:r>
            <a:r>
              <a:rPr lang="en-US" sz="1100" b="1" i="1" dirty="0" err="1" smtClean="0"/>
              <a:t>Mathies</a:t>
            </a:r>
            <a:r>
              <a:rPr lang="en-US" sz="1100" b="1" i="1" dirty="0" smtClean="0"/>
              <a:t>, R.A. PNAS 103,7240-7245 (2006)]</a:t>
            </a:r>
            <a:endParaRPr lang="en-US" sz="1100" b="1" i="1"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Detection</a:t>
            </a:r>
            <a:endParaRPr lang="en-US" dirty="0"/>
          </a:p>
        </p:txBody>
      </p:sp>
      <p:sp>
        <p:nvSpPr>
          <p:cNvPr id="3" name="Content Placeholder 2"/>
          <p:cNvSpPr>
            <a:spLocks noGrp="1"/>
          </p:cNvSpPr>
          <p:nvPr>
            <p:ph sz="quarter" idx="1"/>
          </p:nvPr>
        </p:nvSpPr>
        <p:spPr>
          <a:xfrm>
            <a:off x="612648" y="3855720"/>
            <a:ext cx="8153400" cy="2727960"/>
          </a:xfrm>
        </p:spPr>
        <p:txBody>
          <a:bodyPr>
            <a:normAutofit/>
          </a:bodyPr>
          <a:lstStyle/>
          <a:p>
            <a:pPr marL="457200" indent="-457200"/>
            <a:r>
              <a:rPr lang="en-US" sz="2400" dirty="0" smtClean="0"/>
              <a:t>Sensors for chemical detection</a:t>
            </a:r>
          </a:p>
          <a:p>
            <a:pPr marL="457200" indent="-457200"/>
            <a:r>
              <a:rPr lang="en-US" sz="2400" dirty="0" smtClean="0"/>
              <a:t>Bacterial, fungal, and viral detection</a:t>
            </a:r>
          </a:p>
          <a:p>
            <a:pPr marL="457200" indent="-457200"/>
            <a:r>
              <a:rPr lang="en-US" sz="2400" dirty="0" smtClean="0"/>
              <a:t>Antibody detection</a:t>
            </a:r>
          </a:p>
          <a:p>
            <a:pPr marL="457200" indent="-457200"/>
            <a:r>
              <a:rPr lang="en-US" sz="2400" dirty="0" smtClean="0"/>
              <a:t>Disease detection</a:t>
            </a:r>
          </a:p>
          <a:p>
            <a:pPr marL="457200" indent="-457200"/>
            <a:r>
              <a:rPr lang="en-US" sz="2400" dirty="0" smtClean="0"/>
              <a:t>Examination devices (such as endoscopes and catheters)</a:t>
            </a:r>
          </a:p>
        </p:txBody>
      </p:sp>
      <p:pic>
        <p:nvPicPr>
          <p:cNvPr id="4" name="Picture 3" descr="ppt-Preg_Test_Diagram.jpg"/>
          <p:cNvPicPr>
            <a:picLocks noChangeAspect="1"/>
          </p:cNvPicPr>
          <p:nvPr>
            <p:custDataLst>
              <p:tags r:id="rId1"/>
            </p:custDataLst>
          </p:nvPr>
        </p:nvPicPr>
        <p:blipFill>
          <a:blip r:embed="rId5"/>
          <a:srcRect/>
          <a:stretch>
            <a:fillRect/>
          </a:stretch>
        </p:blipFill>
        <p:spPr bwMode="auto">
          <a:xfrm>
            <a:off x="1173480" y="1600200"/>
            <a:ext cx="5250180" cy="214125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629400" y="3154680"/>
            <a:ext cx="2514600" cy="625812"/>
          </a:xfrm>
          <a:prstGeom prst="rect">
            <a:avLst/>
          </a:prstGeom>
          <a:noFill/>
          <a:ln w="9525">
            <a:noFill/>
            <a:miter lim="800000"/>
            <a:headEnd/>
            <a:tailEnd/>
          </a:ln>
        </p:spPr>
        <p:txBody>
          <a:bodyPr wrap="square">
            <a:spAutoFit/>
          </a:bodyPr>
          <a:lstStyle/>
          <a:p>
            <a:pPr>
              <a:spcAft>
                <a:spcPts val="100"/>
              </a:spcAft>
            </a:pPr>
            <a:r>
              <a:rPr lang="en-US" sz="1100" b="1" i="1" dirty="0"/>
              <a:t>Home Pregnancy Test </a:t>
            </a:r>
            <a:endParaRPr lang="en-US" sz="1100" b="1" i="1" dirty="0" smtClean="0"/>
          </a:p>
          <a:p>
            <a:pPr>
              <a:spcAft>
                <a:spcPts val="100"/>
              </a:spcAft>
            </a:pPr>
            <a:r>
              <a:rPr lang="en-US" sz="1100" b="1" i="1" dirty="0" smtClean="0"/>
              <a:t>(</a:t>
            </a:r>
            <a:r>
              <a:rPr lang="en-US" sz="1100" b="1" i="1" dirty="0"/>
              <a:t>Detection of protein </a:t>
            </a:r>
            <a:endParaRPr lang="en-US" sz="1100" b="1" i="1" dirty="0" smtClean="0"/>
          </a:p>
          <a:p>
            <a:pPr>
              <a:spcAft>
                <a:spcPts val="100"/>
              </a:spcAft>
            </a:pPr>
            <a:r>
              <a:rPr lang="en-US" sz="1100" b="1" i="1" dirty="0" smtClean="0"/>
              <a:t>in </a:t>
            </a:r>
            <a:r>
              <a:rPr lang="en-US" sz="1100" b="1" i="1" dirty="0"/>
              <a:t>the urine of a pregnant woman)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Analysis</a:t>
            </a:r>
            <a:endParaRPr lang="en-US" dirty="0"/>
          </a:p>
        </p:txBody>
      </p:sp>
      <p:sp>
        <p:nvSpPr>
          <p:cNvPr id="3" name="Content Placeholder 2"/>
          <p:cNvSpPr>
            <a:spLocks noGrp="1"/>
          </p:cNvSpPr>
          <p:nvPr>
            <p:ph sz="quarter" idx="1"/>
          </p:nvPr>
        </p:nvSpPr>
        <p:spPr>
          <a:xfrm>
            <a:off x="612648" y="1600200"/>
            <a:ext cx="4401312" cy="4495800"/>
          </a:xfrm>
        </p:spPr>
        <p:txBody>
          <a:bodyPr>
            <a:normAutofit/>
          </a:bodyPr>
          <a:lstStyle/>
          <a:p>
            <a:pPr marL="457200" indent="-457200">
              <a:defRPr/>
            </a:pPr>
            <a:r>
              <a:rPr lang="en-US" sz="2600" dirty="0" smtClean="0"/>
              <a:t>Bacterial identification and antibiotic susceptibility</a:t>
            </a:r>
          </a:p>
          <a:p>
            <a:pPr marL="457200" indent="-457200">
              <a:defRPr/>
            </a:pPr>
            <a:r>
              <a:rPr lang="en-US" sz="2600" dirty="0" smtClean="0"/>
              <a:t>Clinical laboratory medicine (clinical chemistry)</a:t>
            </a:r>
          </a:p>
          <a:p>
            <a:pPr marL="457200" indent="-457200">
              <a:defRPr/>
            </a:pPr>
            <a:r>
              <a:rPr lang="en-US" sz="2600" dirty="0" smtClean="0"/>
              <a:t>DNA analysis for forensics identification  </a:t>
            </a:r>
            <a:r>
              <a:rPr lang="en-US" sz="1800" i="1" dirty="0" smtClean="0"/>
              <a:t>(See graphic)</a:t>
            </a:r>
            <a:endParaRPr lang="en-US" sz="2600" dirty="0" smtClean="0"/>
          </a:p>
          <a:p>
            <a:endParaRPr lang="en-US" sz="2600" dirty="0"/>
          </a:p>
        </p:txBody>
      </p:sp>
      <p:sp>
        <p:nvSpPr>
          <p:cNvPr id="4" name="CaptionText"/>
          <p:cNvSpPr txBox="1">
            <a:spLocks noChangeArrowheads="1"/>
          </p:cNvSpPr>
          <p:nvPr>
            <p:custDataLst>
              <p:tags r:id="rId1"/>
            </p:custDataLst>
          </p:nvPr>
        </p:nvSpPr>
        <p:spPr bwMode="auto">
          <a:xfrm>
            <a:off x="4862456" y="5265513"/>
            <a:ext cx="4124661" cy="938719"/>
          </a:xfrm>
          <a:prstGeom prst="rect">
            <a:avLst/>
          </a:prstGeom>
          <a:noFill/>
          <a:ln w="9525">
            <a:noFill/>
            <a:miter lim="800000"/>
            <a:headEnd/>
            <a:tailEnd/>
          </a:ln>
        </p:spPr>
        <p:txBody>
          <a:bodyPr wrap="square">
            <a:spAutoFit/>
          </a:bodyPr>
          <a:lstStyle/>
          <a:p>
            <a:pPr algn="r"/>
            <a:r>
              <a:rPr lang="en-US" sz="1100" b="1" i="1" dirty="0"/>
              <a:t>Identifying </a:t>
            </a:r>
            <a:r>
              <a:rPr lang="en-US" sz="1100" b="1" i="1" dirty="0" smtClean="0"/>
              <a:t>complementary </a:t>
            </a:r>
            <a:r>
              <a:rPr lang="en-US" sz="1100" b="1" i="1" dirty="0"/>
              <a:t>DNA through the hybridization process </a:t>
            </a:r>
          </a:p>
          <a:p>
            <a:pPr algn="r"/>
            <a:r>
              <a:rPr lang="en-US" sz="1100" b="1" i="1" dirty="0"/>
              <a:t>Graphic illustrates what happens in a biochip: The target single-strand DNA attaches to a </a:t>
            </a:r>
            <a:r>
              <a:rPr lang="en-US" sz="1100" b="1" i="1" dirty="0" smtClean="0"/>
              <a:t>complementary </a:t>
            </a:r>
            <a:r>
              <a:rPr lang="en-US" sz="1100" b="1" i="1" dirty="0"/>
              <a:t>capture probe or a matching DNA single strand</a:t>
            </a:r>
            <a:r>
              <a:rPr lang="en-US" sz="1100" b="1" i="1" dirty="0" smtClean="0"/>
              <a:t>.</a:t>
            </a:r>
            <a:endParaRPr lang="en-US" sz="1100" b="1" i="1" dirty="0"/>
          </a:p>
        </p:txBody>
      </p:sp>
      <p:pic>
        <p:nvPicPr>
          <p:cNvPr id="6" name="Picture 5" descr="DNA_biochip_ppt.jpg"/>
          <p:cNvPicPr>
            <a:picLocks noChangeAspect="1"/>
          </p:cNvPicPr>
          <p:nvPr/>
        </p:nvPicPr>
        <p:blipFill>
          <a:blip r:embed="rId4"/>
          <a:stretch>
            <a:fillRect/>
          </a:stretch>
        </p:blipFill>
        <p:spPr>
          <a:xfrm>
            <a:off x="5282004" y="1694330"/>
            <a:ext cx="3485478" cy="3502564"/>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Diagnostics</a:t>
            </a:r>
            <a:endParaRPr lang="en-US" dirty="0"/>
          </a:p>
        </p:txBody>
      </p:sp>
      <p:sp>
        <p:nvSpPr>
          <p:cNvPr id="3" name="Content Placeholder 2"/>
          <p:cNvSpPr>
            <a:spLocks noGrp="1"/>
          </p:cNvSpPr>
          <p:nvPr>
            <p:ph sz="quarter" idx="1"/>
          </p:nvPr>
        </p:nvSpPr>
        <p:spPr>
          <a:xfrm>
            <a:off x="612648" y="1600200"/>
            <a:ext cx="4218432" cy="4495800"/>
          </a:xfrm>
        </p:spPr>
        <p:txBody>
          <a:bodyPr>
            <a:normAutofit/>
          </a:bodyPr>
          <a:lstStyle/>
          <a:p>
            <a:pPr marL="344488" indent="-344488">
              <a:spcBef>
                <a:spcPts val="1200"/>
              </a:spcBef>
              <a:defRPr/>
            </a:pPr>
            <a:r>
              <a:rPr lang="en-US" sz="2600" dirty="0" smtClean="0"/>
              <a:t>Disease identification</a:t>
            </a:r>
          </a:p>
          <a:p>
            <a:r>
              <a:rPr lang="en-US" sz="2600" u="sng" dirty="0" smtClean="0">
                <a:hlinkClick r:id="rId4"/>
              </a:rPr>
              <a:t>Protein </a:t>
            </a:r>
            <a:r>
              <a:rPr lang="en-US" sz="2600" u="sng" dirty="0" err="1" smtClean="0">
                <a:hlinkClick r:id="rId4"/>
              </a:rPr>
              <a:t>isoform</a:t>
            </a:r>
            <a:r>
              <a:rPr lang="en-US" sz="2600" dirty="0" smtClean="0"/>
              <a:t> identification (used to assist in prescribing appropriate drugs for personalized medicine)</a:t>
            </a:r>
          </a:p>
          <a:p>
            <a:r>
              <a:rPr lang="en-US" sz="2600" u="sng" dirty="0" smtClean="0">
                <a:hlinkClick r:id="rId5"/>
              </a:rPr>
              <a:t>Antibody</a:t>
            </a:r>
            <a:r>
              <a:rPr lang="en-US" sz="2600" dirty="0" smtClean="0"/>
              <a:t> identification using MEMS chemical transducers and sensors </a:t>
            </a:r>
            <a:r>
              <a:rPr lang="en-US" sz="1800" i="1" dirty="0" smtClean="0"/>
              <a:t>(See graphic)</a:t>
            </a:r>
            <a:endParaRPr lang="en-US" sz="2600" i="1" dirty="0" smtClean="0"/>
          </a:p>
          <a:p>
            <a:endParaRPr lang="en-US" sz="2600" dirty="0"/>
          </a:p>
        </p:txBody>
      </p:sp>
      <p:sp>
        <p:nvSpPr>
          <p:cNvPr id="4" name="CaptionText"/>
          <p:cNvSpPr txBox="1">
            <a:spLocks noChangeArrowheads="1"/>
          </p:cNvSpPr>
          <p:nvPr>
            <p:custDataLst>
              <p:tags r:id="rId1"/>
            </p:custDataLst>
          </p:nvPr>
        </p:nvSpPr>
        <p:spPr bwMode="auto">
          <a:xfrm>
            <a:off x="5715635" y="5154613"/>
            <a:ext cx="3197225" cy="600075"/>
          </a:xfrm>
          <a:prstGeom prst="rect">
            <a:avLst/>
          </a:prstGeom>
          <a:noFill/>
          <a:ln w="9525">
            <a:noFill/>
            <a:miter lim="800000"/>
            <a:headEnd/>
            <a:tailEnd/>
          </a:ln>
        </p:spPr>
        <p:txBody>
          <a:bodyPr>
            <a:spAutoFit/>
          </a:bodyPr>
          <a:lstStyle/>
          <a:p>
            <a:pPr algn="r">
              <a:spcAft>
                <a:spcPts val="100"/>
              </a:spcAft>
            </a:pPr>
            <a:r>
              <a:rPr lang="en-US" sz="1100" b="1" i="1" dirty="0"/>
              <a:t>Chemical Sensor Arrays (Can detect, identify and determine the amount of an analyte in solution for the purpose of diagnosis)</a:t>
            </a:r>
          </a:p>
        </p:txBody>
      </p:sp>
      <p:pic>
        <p:nvPicPr>
          <p:cNvPr id="6" name="Picture 5" descr="CSA_Block_Diagram-FR.jpg"/>
          <p:cNvPicPr>
            <a:picLocks noChangeAspect="1"/>
          </p:cNvPicPr>
          <p:nvPr/>
        </p:nvPicPr>
        <p:blipFill>
          <a:blip r:embed="rId6"/>
          <a:stretch>
            <a:fillRect/>
          </a:stretch>
        </p:blipFill>
        <p:spPr>
          <a:xfrm>
            <a:off x="5049077" y="1689651"/>
            <a:ext cx="3815413" cy="3293527"/>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Monitoring</a:t>
            </a:r>
            <a:endParaRPr lang="en-US" dirty="0"/>
          </a:p>
        </p:txBody>
      </p:sp>
      <p:sp>
        <p:nvSpPr>
          <p:cNvPr id="3" name="Content Placeholder 2"/>
          <p:cNvSpPr>
            <a:spLocks noGrp="1"/>
          </p:cNvSpPr>
          <p:nvPr>
            <p:ph sz="quarter" idx="1"/>
          </p:nvPr>
        </p:nvSpPr>
        <p:spPr>
          <a:xfrm>
            <a:off x="591132" y="4351468"/>
            <a:ext cx="8028432" cy="2506532"/>
          </a:xfrm>
        </p:spPr>
        <p:txBody>
          <a:bodyPr>
            <a:normAutofit/>
          </a:bodyPr>
          <a:lstStyle/>
          <a:p>
            <a:pPr marL="457200" indent="-457200">
              <a:defRPr/>
            </a:pPr>
            <a:r>
              <a:rPr lang="en-US" sz="2000" dirty="0" smtClean="0"/>
              <a:t>Blood glucose level for diabetics</a:t>
            </a:r>
          </a:p>
          <a:p>
            <a:pPr marL="457200" indent="-457200">
              <a:defRPr/>
            </a:pPr>
            <a:r>
              <a:rPr lang="en-US" sz="2000" dirty="0" smtClean="0"/>
              <a:t>Antibody level monitoring for HIV patients</a:t>
            </a:r>
          </a:p>
          <a:p>
            <a:pPr marL="457200" indent="-457200">
              <a:defRPr/>
            </a:pPr>
            <a:r>
              <a:rPr lang="en-US" sz="2000" dirty="0" smtClean="0"/>
              <a:t>Blood cell concentrations for patients undergoing chemotherapy</a:t>
            </a:r>
          </a:p>
          <a:p>
            <a:pPr marL="457200" indent="-457200">
              <a:lnSpc>
                <a:spcPct val="120000"/>
              </a:lnSpc>
              <a:defRPr/>
            </a:pPr>
            <a:r>
              <a:rPr lang="en-US" sz="2000" dirty="0" smtClean="0"/>
              <a:t>Continuous monitoring of high-risk patients </a:t>
            </a:r>
            <a:r>
              <a:rPr lang="en-US" sz="2000" i="1" dirty="0" smtClean="0"/>
              <a:t>(</a:t>
            </a:r>
            <a:r>
              <a:rPr lang="en-US" sz="1800" i="1" dirty="0" smtClean="0"/>
              <a:t>The graphic illustrates an electrocardiogram (ECG) patch which monitors </a:t>
            </a:r>
            <a:r>
              <a:rPr lang="en-US" sz="1600" i="1" dirty="0" smtClean="0"/>
              <a:t>patients for arrhythmias day and night. </a:t>
            </a:r>
            <a:r>
              <a:rPr lang="en-US" sz="2000" i="1" dirty="0" smtClean="0"/>
              <a:t>)</a:t>
            </a:r>
            <a:endParaRPr lang="en-US" sz="2000" dirty="0" smtClean="0"/>
          </a:p>
        </p:txBody>
      </p:sp>
      <p:sp>
        <p:nvSpPr>
          <p:cNvPr id="4" name="CaptionText"/>
          <p:cNvSpPr txBox="1">
            <a:spLocks noChangeArrowheads="1"/>
          </p:cNvSpPr>
          <p:nvPr>
            <p:custDataLst>
              <p:tags r:id="rId1"/>
            </p:custDataLst>
          </p:nvPr>
        </p:nvSpPr>
        <p:spPr bwMode="auto">
          <a:xfrm>
            <a:off x="6153373" y="3203985"/>
            <a:ext cx="2807747" cy="938719"/>
          </a:xfrm>
          <a:prstGeom prst="rect">
            <a:avLst/>
          </a:prstGeom>
          <a:noFill/>
          <a:ln w="9525">
            <a:noFill/>
            <a:miter lim="800000"/>
            <a:headEnd/>
            <a:tailEnd/>
          </a:ln>
        </p:spPr>
        <p:txBody>
          <a:bodyPr wrap="square">
            <a:spAutoFit/>
          </a:bodyPr>
          <a:lstStyle/>
          <a:p>
            <a:r>
              <a:rPr lang="en-US" sz="1100" b="1" i="1" dirty="0" smtClean="0"/>
              <a:t>Illustration of a MEMS electrocardiogram (ECG) patch monitor.  Such a device is being developed by Belgium's IMEC for monitoring a patient's arrhythmias all day and night.</a:t>
            </a:r>
            <a:r>
              <a:rPr lang="en-US" sz="1100" b="1" i="1" baseline="30000" dirty="0" smtClean="0"/>
              <a:t> </a:t>
            </a:r>
            <a:endParaRPr lang="en-US" sz="1100" b="1" dirty="0"/>
          </a:p>
        </p:txBody>
      </p:sp>
      <p:pic>
        <p:nvPicPr>
          <p:cNvPr id="6" name="Picture 5" descr="ECG_biosensor_ppt.jpg"/>
          <p:cNvPicPr>
            <a:picLocks noChangeAspect="1"/>
          </p:cNvPicPr>
          <p:nvPr/>
        </p:nvPicPr>
        <p:blipFill>
          <a:blip r:embed="rId4"/>
          <a:stretch>
            <a:fillRect/>
          </a:stretch>
        </p:blipFill>
        <p:spPr>
          <a:xfrm>
            <a:off x="829908" y="1783105"/>
            <a:ext cx="5291194" cy="2354626"/>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Drug Delivery</a:t>
            </a:r>
            <a:endParaRPr lang="en-US" dirty="0"/>
          </a:p>
        </p:txBody>
      </p:sp>
      <p:sp>
        <p:nvSpPr>
          <p:cNvPr id="3" name="Content Placeholder 2"/>
          <p:cNvSpPr>
            <a:spLocks noGrp="1"/>
          </p:cNvSpPr>
          <p:nvPr>
            <p:ph sz="quarter" idx="1"/>
          </p:nvPr>
        </p:nvSpPr>
        <p:spPr>
          <a:xfrm>
            <a:off x="551688" y="4785360"/>
            <a:ext cx="8153400" cy="1539240"/>
          </a:xfrm>
        </p:spPr>
        <p:txBody>
          <a:bodyPr>
            <a:normAutofit/>
          </a:bodyPr>
          <a:lstStyle/>
          <a:p>
            <a:pPr marL="457200" indent="-457200">
              <a:spcBef>
                <a:spcPts val="1200"/>
              </a:spcBef>
              <a:defRPr/>
            </a:pPr>
            <a:r>
              <a:rPr lang="en-US" sz="2400" dirty="0" smtClean="0"/>
              <a:t>Antibiotic administration</a:t>
            </a:r>
          </a:p>
          <a:p>
            <a:pPr marL="457200" indent="-457200">
              <a:spcBef>
                <a:spcPts val="1200"/>
              </a:spcBef>
              <a:defRPr/>
            </a:pPr>
            <a:r>
              <a:rPr lang="en-US" sz="2400" dirty="0" smtClean="0"/>
              <a:t>Intravenous nutritional supplementation</a:t>
            </a:r>
          </a:p>
          <a:p>
            <a:pPr marL="457200" indent="-457200">
              <a:spcBef>
                <a:spcPts val="1200"/>
              </a:spcBef>
              <a:defRPr/>
            </a:pPr>
            <a:r>
              <a:rPr lang="en-US" sz="2400" dirty="0" smtClean="0"/>
              <a:t>Pain medication</a:t>
            </a:r>
          </a:p>
          <a:p>
            <a:endParaRPr lang="en-US" sz="2400" dirty="0"/>
          </a:p>
        </p:txBody>
      </p:sp>
      <p:pic>
        <p:nvPicPr>
          <p:cNvPr id="4" name="Picture 3" descr="insulin-pump-chip.jpg"/>
          <p:cNvPicPr>
            <a:picLocks noChangeAspect="1"/>
          </p:cNvPicPr>
          <p:nvPr>
            <p:custDataLst>
              <p:tags r:id="rId1"/>
            </p:custDataLst>
          </p:nvPr>
        </p:nvPicPr>
        <p:blipFill>
          <a:blip r:embed="rId5"/>
          <a:srcRect/>
          <a:stretch>
            <a:fillRect/>
          </a:stretch>
        </p:blipFill>
        <p:spPr bwMode="auto">
          <a:xfrm>
            <a:off x="755454" y="1715167"/>
            <a:ext cx="4193063" cy="2534103"/>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185186" y="1852817"/>
            <a:ext cx="3765177" cy="2246769"/>
          </a:xfrm>
          <a:prstGeom prst="rect">
            <a:avLst/>
          </a:prstGeom>
          <a:noFill/>
          <a:ln w="9525">
            <a:noFill/>
            <a:miter lim="800000"/>
            <a:headEnd/>
            <a:tailEnd/>
          </a:ln>
        </p:spPr>
        <p:txBody>
          <a:bodyPr wrap="square">
            <a:spAutoFit/>
          </a:bodyPr>
          <a:lstStyle/>
          <a:p>
            <a:r>
              <a:rPr lang="en-US" sz="1100" b="1" i="1" u="sng" dirty="0" smtClean="0"/>
              <a:t>Insulin pump for drug delivery system </a:t>
            </a:r>
            <a:endParaRPr lang="en-US" sz="1100" b="1" u="sng" dirty="0" smtClean="0"/>
          </a:p>
          <a:p>
            <a:r>
              <a:rPr lang="en-US" sz="1100" b="1" i="1" dirty="0" smtClean="0"/>
              <a:t>[Printed with permission from </a:t>
            </a:r>
            <a:r>
              <a:rPr lang="en-US" sz="1100" b="1" i="1" dirty="0" err="1" smtClean="0"/>
              <a:t>Debiotech</a:t>
            </a:r>
            <a:r>
              <a:rPr lang="en-US" sz="1100" b="1" i="1" dirty="0" smtClean="0"/>
              <a:t> SA]</a:t>
            </a:r>
          </a:p>
          <a:p>
            <a:endParaRPr lang="en-US" sz="1100" b="1" i="1" dirty="0" smtClean="0"/>
          </a:p>
          <a:p>
            <a:endParaRPr lang="en-US" sz="1100" b="1" dirty="0" smtClean="0"/>
          </a:p>
          <a:p>
            <a:r>
              <a:rPr lang="en-US" sz="1200" b="1" i="1" dirty="0" smtClean="0"/>
              <a:t>Update on this insulin pump:  </a:t>
            </a:r>
          </a:p>
          <a:p>
            <a:r>
              <a:rPr lang="en-US" sz="1200" b="1" i="1" dirty="0" smtClean="0"/>
              <a:t>In February 2009 STMicroelectronics and </a:t>
            </a:r>
            <a:r>
              <a:rPr lang="en-US" sz="1200" b="1" i="1" dirty="0" err="1" smtClean="0"/>
              <a:t>Debiotech</a:t>
            </a:r>
            <a:r>
              <a:rPr lang="en-US" sz="1200" b="1" i="1" dirty="0" smtClean="0"/>
              <a:t> Announced First Prototypes of Disposable Insulin </a:t>
            </a:r>
            <a:r>
              <a:rPr lang="en-US" sz="1200" b="1" i="1" dirty="0" err="1" smtClean="0"/>
              <a:t>Nanopump</a:t>
            </a:r>
            <a:r>
              <a:rPr lang="en-US" sz="1200" b="1" i="1" dirty="0" smtClean="0"/>
              <a:t>.  The </a:t>
            </a:r>
            <a:r>
              <a:rPr lang="en-US" sz="1200" b="1" i="1" dirty="0" err="1" smtClean="0"/>
              <a:t>Nanopump</a:t>
            </a:r>
            <a:r>
              <a:rPr lang="en-US" sz="1200" b="1" i="1" dirty="0" smtClean="0"/>
              <a:t> is less than one fourth the size of existing insulin-pump devices and can be worn as a nearly invisible patch on the skin. </a:t>
            </a:r>
            <a:endParaRPr lang="en-US" sz="1200" b="1" dirty="0" smtClean="0"/>
          </a:p>
          <a:p>
            <a:r>
              <a:rPr lang="en-US" sz="1200" b="1" i="1" dirty="0" smtClean="0"/>
              <a:t>(Reference:  Hearst Semiconductor Applications. February 03, 2009)</a:t>
            </a:r>
            <a:endParaRPr lang="en-US" sz="1200"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Cell Culture</a:t>
            </a:r>
            <a:endParaRPr lang="en-US" dirty="0"/>
          </a:p>
        </p:txBody>
      </p:sp>
      <p:sp>
        <p:nvSpPr>
          <p:cNvPr id="3" name="Content Placeholder 2"/>
          <p:cNvSpPr>
            <a:spLocks noGrp="1"/>
          </p:cNvSpPr>
          <p:nvPr>
            <p:ph sz="quarter" idx="1"/>
          </p:nvPr>
        </p:nvSpPr>
        <p:spPr>
          <a:xfrm>
            <a:off x="597408" y="5282900"/>
            <a:ext cx="8153400" cy="1371600"/>
          </a:xfrm>
        </p:spPr>
        <p:txBody>
          <a:bodyPr>
            <a:normAutofit/>
          </a:bodyPr>
          <a:lstStyle/>
          <a:p>
            <a:pPr lvl="0"/>
            <a:r>
              <a:rPr lang="en-US" sz="2600" dirty="0" smtClean="0"/>
              <a:t>Cell separation and counting</a:t>
            </a:r>
          </a:p>
          <a:p>
            <a:r>
              <a:rPr lang="en-US" sz="2600" dirty="0" smtClean="0"/>
              <a:t>Microenvironments for growing cells in vitro and analysis </a:t>
            </a:r>
            <a:r>
              <a:rPr lang="en-US" sz="1800" i="1" dirty="0" smtClean="0"/>
              <a:t>(see above graphics)</a:t>
            </a:r>
            <a:endParaRPr lang="en-US" sz="2600" dirty="0" smtClean="0"/>
          </a:p>
          <a:p>
            <a:endParaRPr lang="en-US" sz="2600" dirty="0"/>
          </a:p>
        </p:txBody>
      </p:sp>
      <p:sp>
        <p:nvSpPr>
          <p:cNvPr id="5" name="CaptionText"/>
          <p:cNvSpPr txBox="1">
            <a:spLocks noChangeArrowheads="1"/>
          </p:cNvSpPr>
          <p:nvPr>
            <p:custDataLst>
              <p:tags r:id="rId1"/>
            </p:custDataLst>
          </p:nvPr>
        </p:nvSpPr>
        <p:spPr bwMode="auto">
          <a:xfrm>
            <a:off x="1140310" y="4417826"/>
            <a:ext cx="7218381" cy="769441"/>
          </a:xfrm>
          <a:prstGeom prst="rect">
            <a:avLst/>
          </a:prstGeom>
          <a:noFill/>
          <a:ln w="9525">
            <a:noFill/>
            <a:miter lim="800000"/>
            <a:headEnd/>
            <a:tailEnd/>
          </a:ln>
        </p:spPr>
        <p:txBody>
          <a:bodyPr wrap="square">
            <a:spAutoFit/>
          </a:bodyPr>
          <a:lstStyle/>
          <a:p>
            <a:pPr algn="ctr"/>
            <a:r>
              <a:rPr lang="en-US" sz="1100" b="1" i="1" dirty="0" smtClean="0"/>
              <a:t>MEMS Cell Culture Array.  This array creates a microenvironment for growing cells in vitro and in parallel, allowing for the analysis of multiple cell growth conditions</a:t>
            </a:r>
            <a:r>
              <a:rPr lang="en-US" sz="1100" b="1" dirty="0" smtClean="0"/>
              <a:t>. </a:t>
            </a:r>
            <a:r>
              <a:rPr lang="en-US" sz="1100" b="1" i="1" dirty="0" smtClean="0"/>
              <a:t>A diagram of how it works is on the left.  The constructed array is shown with a SEM image on the right.  </a:t>
            </a:r>
          </a:p>
          <a:p>
            <a:pPr algn="ctr"/>
            <a:r>
              <a:rPr lang="en-US" sz="1100" b="1" i="1" dirty="0" smtClean="0"/>
              <a:t>[Developed at and courtesy of </a:t>
            </a:r>
            <a:r>
              <a:rPr lang="en-US" sz="1100" b="1" i="1" dirty="0" err="1" smtClean="0"/>
              <a:t>BioPOETS</a:t>
            </a:r>
            <a:r>
              <a:rPr lang="en-US" sz="1100" b="1" i="1" dirty="0" smtClean="0"/>
              <a:t>, UC-Berkeley.]</a:t>
            </a:r>
            <a:endParaRPr lang="en-US" sz="1100" b="1" i="1" dirty="0"/>
          </a:p>
        </p:txBody>
      </p:sp>
      <p:pic>
        <p:nvPicPr>
          <p:cNvPr id="6" name="Picture 5" descr="cellculture1.jpg"/>
          <p:cNvPicPr>
            <a:picLocks noChangeAspect="1"/>
          </p:cNvPicPr>
          <p:nvPr/>
        </p:nvPicPr>
        <p:blipFill>
          <a:blip r:embed="rId4"/>
          <a:stretch>
            <a:fillRect/>
          </a:stretch>
        </p:blipFill>
        <p:spPr>
          <a:xfrm>
            <a:off x="784114" y="1608716"/>
            <a:ext cx="4228951" cy="2600805"/>
          </a:xfrm>
          <a:prstGeom prst="rect">
            <a:avLst/>
          </a:prstGeom>
          <a:ln>
            <a:solidFill>
              <a:schemeClr val="accent1"/>
            </a:solidFill>
          </a:ln>
          <a:effectLst>
            <a:outerShdw blurRad="292100" dist="139700" dir="2700000" algn="tl" rotWithShape="0">
              <a:srgbClr val="333333">
                <a:alpha val="65000"/>
              </a:srgbClr>
            </a:outerShdw>
          </a:effectLst>
        </p:spPr>
      </p:pic>
      <p:pic>
        <p:nvPicPr>
          <p:cNvPr id="7" name="Picture 6" descr="cellculture2.jpg"/>
          <p:cNvPicPr>
            <a:picLocks noChangeAspect="1"/>
          </p:cNvPicPr>
          <p:nvPr/>
        </p:nvPicPr>
        <p:blipFill>
          <a:blip r:embed="rId5"/>
          <a:stretch>
            <a:fillRect/>
          </a:stretch>
        </p:blipFill>
        <p:spPr>
          <a:xfrm>
            <a:off x="5256902" y="1624405"/>
            <a:ext cx="3428103" cy="2571077"/>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Emerging Applications</a:t>
            </a:r>
            <a:endParaRPr lang="en-US" dirty="0"/>
          </a:p>
        </p:txBody>
      </p:sp>
      <p:sp>
        <p:nvSpPr>
          <p:cNvPr id="3" name="Content Placeholder 2"/>
          <p:cNvSpPr>
            <a:spLocks noGrp="1"/>
          </p:cNvSpPr>
          <p:nvPr>
            <p:ph sz="quarter" idx="1"/>
          </p:nvPr>
        </p:nvSpPr>
        <p:spPr/>
        <p:txBody>
          <a:bodyPr>
            <a:noAutofit/>
          </a:bodyPr>
          <a:lstStyle/>
          <a:p>
            <a:pPr marL="0" indent="0">
              <a:buNone/>
            </a:pPr>
            <a:r>
              <a:rPr lang="en-US" sz="2600" dirty="0" smtClean="0"/>
              <a:t>There are additional categories but these six areas provide a core from which we can launch a discussion about the types of MEMS devices and how they are currently being used or developed for bioMEMS. </a:t>
            </a:r>
          </a:p>
          <a:p>
            <a:pPr marL="0" indent="0">
              <a:buNone/>
            </a:pPr>
            <a:endParaRPr lang="en-US" sz="2600" dirty="0" smtClean="0"/>
          </a:p>
          <a:p>
            <a:pPr marL="0" indent="0">
              <a:buNone/>
            </a:pPr>
            <a:r>
              <a:rPr lang="en-US" sz="2600" dirty="0" smtClean="0"/>
              <a:t>Hopefully, advances in these six areas will encourage further interest in emerging applications of MEMS technologies for medicine and life sciences.</a:t>
            </a:r>
          </a:p>
          <a:p>
            <a:pPr>
              <a:buNone/>
            </a:pPr>
            <a:endParaRPr lang="en-US"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a:bodyPr>
          <a:lstStyle/>
          <a:p>
            <a:pPr marL="514350" lvl="0" indent="-514350">
              <a:buFont typeface="Wingdings" pitchFamily="2" charset="2"/>
              <a:buChar char="v"/>
            </a:pPr>
            <a:r>
              <a:rPr lang="en-US" sz="2600" dirty="0" smtClean="0"/>
              <a:t>Provide an operational definition of </a:t>
            </a:r>
            <a:r>
              <a:rPr lang="en-US" sz="2600" dirty="0" err="1" smtClean="0"/>
              <a:t>bioMEMS</a:t>
            </a:r>
            <a:r>
              <a:rPr lang="en-US" sz="2600" dirty="0" smtClean="0"/>
              <a:t>.</a:t>
            </a:r>
          </a:p>
          <a:p>
            <a:pPr marL="514350" lvl="0" indent="-514350">
              <a:buFont typeface="Wingdings" pitchFamily="2" charset="2"/>
              <a:buChar char="v"/>
            </a:pPr>
            <a:r>
              <a:rPr lang="en-US" sz="2600" dirty="0" smtClean="0"/>
              <a:t>Describe five basic categories of </a:t>
            </a:r>
            <a:r>
              <a:rPr lang="en-US" sz="2600" dirty="0" err="1" smtClean="0"/>
              <a:t>bioMEMS</a:t>
            </a:r>
            <a:r>
              <a:rPr lang="en-US" sz="2600" dirty="0" smtClean="0"/>
              <a:t>.</a:t>
            </a:r>
          </a:p>
          <a:p>
            <a:pPr marL="514350" indent="-514350">
              <a:buFont typeface="Wingdings" pitchFamily="2" charset="2"/>
              <a:buChar char="v"/>
            </a:pPr>
            <a:r>
              <a:rPr lang="en-US" sz="2600" dirty="0" smtClean="0"/>
              <a:t>List at least five applications of </a:t>
            </a:r>
            <a:r>
              <a:rPr lang="en-US" sz="2600" dirty="0" err="1" smtClean="0"/>
              <a:t>bioMEMS</a:t>
            </a:r>
            <a:r>
              <a:rPr lang="en-US" sz="2600" dirty="0" smtClean="0"/>
              <a:t> devices.</a:t>
            </a:r>
            <a:endParaRPr lang="en-US" sz="2600"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Miniaturization</a:t>
            </a:r>
            <a:endParaRPr lang="en-US" dirty="0"/>
          </a:p>
        </p:txBody>
      </p:sp>
      <p:sp>
        <p:nvSpPr>
          <p:cNvPr id="3" name="Content Placeholder 2"/>
          <p:cNvSpPr>
            <a:spLocks noGrp="1"/>
          </p:cNvSpPr>
          <p:nvPr>
            <p:ph sz="quarter" idx="1"/>
          </p:nvPr>
        </p:nvSpPr>
        <p:spPr>
          <a:xfrm>
            <a:off x="612648" y="1600200"/>
            <a:ext cx="4812792" cy="4495800"/>
          </a:xfrm>
        </p:spPr>
        <p:txBody>
          <a:bodyPr>
            <a:normAutofit fontScale="55000" lnSpcReduction="20000"/>
          </a:bodyPr>
          <a:lstStyle/>
          <a:p>
            <a:pPr marL="0" indent="0">
              <a:buNone/>
            </a:pPr>
            <a:r>
              <a:rPr lang="en-US" sz="3200" dirty="0" smtClean="0"/>
              <a:t>Processes that have been miniaturized:</a:t>
            </a:r>
          </a:p>
          <a:p>
            <a:pPr marL="0" indent="0">
              <a:buNone/>
            </a:pPr>
            <a:endParaRPr lang="en-US" sz="3200" dirty="0" smtClean="0"/>
          </a:p>
          <a:p>
            <a:pPr marL="0" indent="0">
              <a:lnSpc>
                <a:spcPct val="120000"/>
              </a:lnSpc>
              <a:buNone/>
            </a:pPr>
            <a:r>
              <a:rPr lang="en-US" sz="3200" u="sng" dirty="0" smtClean="0"/>
              <a:t>PCR, polymerase chain reaction: </a:t>
            </a:r>
            <a:r>
              <a:rPr lang="en-US" sz="3200" dirty="0" smtClean="0"/>
              <a:t> A method used to amplify DNA samples used in forensics and other applications.</a:t>
            </a:r>
          </a:p>
          <a:p>
            <a:pPr marL="0" indent="0">
              <a:lnSpc>
                <a:spcPct val="120000"/>
              </a:lnSpc>
              <a:buNone/>
            </a:pPr>
            <a:r>
              <a:rPr lang="en-US" sz="3200" u="sng" dirty="0" smtClean="0"/>
              <a:t>DNA sequencing:</a:t>
            </a:r>
            <a:r>
              <a:rPr lang="en-US" sz="3200" dirty="0" smtClean="0"/>
              <a:t>  A process for identifying the order of the molecular components of the DNA molecules that contain the genetic blueprint for heredity.</a:t>
            </a:r>
          </a:p>
          <a:p>
            <a:pPr marL="0" indent="0">
              <a:lnSpc>
                <a:spcPct val="120000"/>
              </a:lnSpc>
              <a:buNone/>
            </a:pPr>
            <a:r>
              <a:rPr lang="en-US" sz="3200" u="sng" dirty="0" smtClean="0"/>
              <a:t>Chromatography: </a:t>
            </a:r>
            <a:r>
              <a:rPr lang="en-US" sz="3200" dirty="0" smtClean="0"/>
              <a:t> Molecular separation based on size, charge, or other properties.</a:t>
            </a:r>
          </a:p>
          <a:p>
            <a:pPr marL="0" indent="0">
              <a:lnSpc>
                <a:spcPct val="120000"/>
              </a:lnSpc>
              <a:buNone/>
            </a:pPr>
            <a:r>
              <a:rPr lang="en-US" sz="3200" u="sng" dirty="0" smtClean="0"/>
              <a:t>ELISA, enzyme-linked </a:t>
            </a:r>
            <a:r>
              <a:rPr lang="en-US" sz="3200" u="sng" dirty="0" err="1" smtClean="0"/>
              <a:t>immunosorbent</a:t>
            </a:r>
            <a:r>
              <a:rPr lang="en-US" sz="3200" u="sng" dirty="0" smtClean="0"/>
              <a:t> assay:</a:t>
            </a:r>
            <a:r>
              <a:rPr lang="en-US" sz="3200" dirty="0" smtClean="0"/>
              <a:t>  Used in common tests such as HIV and pregnancy tests.</a:t>
            </a:r>
          </a:p>
          <a:p>
            <a:pPr>
              <a:buNone/>
            </a:pPr>
            <a:endParaRPr lang="en-US" dirty="0"/>
          </a:p>
        </p:txBody>
      </p:sp>
      <p:pic>
        <p:nvPicPr>
          <p:cNvPr id="4" name="Picture 4" descr="Optical_Array9_01.jpg"/>
          <p:cNvPicPr>
            <a:picLocks noChangeAspect="1"/>
          </p:cNvPicPr>
          <p:nvPr>
            <p:custDataLst>
              <p:tags r:id="rId1"/>
            </p:custDataLst>
          </p:nvPr>
        </p:nvPicPr>
        <p:blipFill>
          <a:blip r:embed="rId5"/>
          <a:srcRect/>
          <a:stretch>
            <a:fillRect/>
          </a:stretch>
        </p:blipFill>
        <p:spPr bwMode="auto">
          <a:xfrm>
            <a:off x="5646738" y="1645920"/>
            <a:ext cx="3243262" cy="325278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616575" y="4970145"/>
            <a:ext cx="3290888" cy="950913"/>
          </a:xfrm>
          <a:prstGeom prst="rect">
            <a:avLst/>
          </a:prstGeom>
          <a:noFill/>
          <a:ln w="9525">
            <a:noFill/>
            <a:miter lim="800000"/>
            <a:headEnd/>
            <a:tailEnd/>
          </a:ln>
        </p:spPr>
        <p:txBody>
          <a:bodyPr>
            <a:spAutoFit/>
          </a:bodyPr>
          <a:lstStyle/>
          <a:p>
            <a:pPr algn="r">
              <a:spcAft>
                <a:spcPts val="100"/>
              </a:spcAft>
            </a:pPr>
            <a:r>
              <a:rPr lang="en-US" sz="1100" b="1" i="1"/>
              <a:t>Partial output of a Colorimetric Sensor Array used to analyze the makeup of a gas mixture.  This array can detect up to 15 pathogens in a sample concentration.</a:t>
            </a:r>
          </a:p>
          <a:p>
            <a:pPr algn="r">
              <a:spcAft>
                <a:spcPts val="100"/>
              </a:spcAft>
            </a:pPr>
            <a:endParaRPr lang="en-US" sz="1100" b="1" i="1"/>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For Thought</a:t>
            </a:r>
            <a:endParaRPr lang="en-US" dirty="0"/>
          </a:p>
        </p:txBody>
      </p:sp>
      <p:sp>
        <p:nvSpPr>
          <p:cNvPr id="3" name="Content Placeholder 2"/>
          <p:cNvSpPr>
            <a:spLocks noGrp="1"/>
          </p:cNvSpPr>
          <p:nvPr>
            <p:ph sz="quarter" idx="1"/>
          </p:nvPr>
        </p:nvSpPr>
        <p:spPr/>
        <p:txBody>
          <a:bodyPr>
            <a:normAutofit fontScale="70000" lnSpcReduction="20000"/>
          </a:bodyPr>
          <a:lstStyle/>
          <a:p>
            <a:pPr marL="0" indent="0">
              <a:lnSpc>
                <a:spcPct val="120000"/>
              </a:lnSpc>
              <a:buNone/>
            </a:pPr>
            <a:r>
              <a:rPr lang="en-US" sz="3100" dirty="0" smtClean="0"/>
              <a:t>The relatively new areas of </a:t>
            </a:r>
            <a:r>
              <a:rPr lang="en-US" sz="3100" dirty="0" err="1" smtClean="0"/>
              <a:t>bioMEMS</a:t>
            </a:r>
            <a:r>
              <a:rPr lang="en-US" sz="3100" dirty="0" smtClean="0"/>
              <a:t> technology have opened exciting opportunities to refine bio-technology applications.  In discovering the possibilities of </a:t>
            </a:r>
            <a:r>
              <a:rPr lang="en-US" sz="3100" dirty="0" err="1" smtClean="0"/>
              <a:t>bioMEMS</a:t>
            </a:r>
            <a:r>
              <a:rPr lang="en-US" sz="3100" dirty="0" smtClean="0"/>
              <a:t> applications think about answers to the following questions.</a:t>
            </a:r>
          </a:p>
          <a:p>
            <a:pPr marL="0" indent="0">
              <a:buNone/>
              <a:defRPr/>
            </a:pPr>
            <a:endParaRPr lang="en-US" sz="3200" dirty="0" smtClean="0"/>
          </a:p>
          <a:p>
            <a:pPr marL="0" indent="0">
              <a:buNone/>
              <a:defRPr/>
            </a:pPr>
            <a:r>
              <a:rPr lang="en-US" sz="3200" i="1" dirty="0" smtClean="0"/>
              <a:t>What are the benefits of miniaturizing existing techniques?</a:t>
            </a:r>
          </a:p>
          <a:p>
            <a:pPr marL="0" indent="0">
              <a:buNone/>
              <a:defRPr/>
            </a:pPr>
            <a:endParaRPr lang="en-US" sz="3200" i="1" dirty="0" smtClean="0"/>
          </a:p>
          <a:p>
            <a:pPr marL="0" indent="0">
              <a:buNone/>
              <a:defRPr/>
            </a:pPr>
            <a:r>
              <a:rPr lang="en-US" sz="3200" i="1" dirty="0" smtClean="0"/>
              <a:t>How could MEMS technologies be used effectively for </a:t>
            </a:r>
            <a:r>
              <a:rPr lang="en-US" sz="3200" i="1" dirty="0" err="1" smtClean="0"/>
              <a:t>bioMEMS</a:t>
            </a:r>
            <a:r>
              <a:rPr lang="en-US" sz="3200" i="1" dirty="0" smtClean="0"/>
              <a:t>?</a:t>
            </a:r>
          </a:p>
          <a:p>
            <a:pPr marL="0" indent="0">
              <a:buNone/>
              <a:defRPr/>
            </a:pPr>
            <a:endParaRPr lang="en-US" sz="3200" i="1" dirty="0" smtClean="0"/>
          </a:p>
          <a:p>
            <a:pPr marL="0" indent="0">
              <a:buNone/>
              <a:defRPr/>
            </a:pPr>
            <a:r>
              <a:rPr lang="en-US" sz="3200" i="1" dirty="0" smtClean="0"/>
              <a:t>What concerns need to be addressed in order to make </a:t>
            </a:r>
            <a:r>
              <a:rPr lang="en-US" sz="3200" i="1" dirty="0" err="1" smtClean="0"/>
              <a:t>bioMEMS</a:t>
            </a:r>
            <a:r>
              <a:rPr lang="en-US" sz="3200" i="1" dirty="0" smtClean="0"/>
              <a:t> applications successful?</a:t>
            </a:r>
          </a:p>
          <a:p>
            <a:pPr>
              <a:buNone/>
            </a:pP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Autofit/>
          </a:bodyPr>
          <a:lstStyle/>
          <a:p>
            <a:r>
              <a:rPr lang="en-US" sz="2000" dirty="0" err="1" smtClean="0"/>
              <a:t>BioMEMS</a:t>
            </a:r>
            <a:r>
              <a:rPr lang="en-US" sz="2000" dirty="0" smtClean="0"/>
              <a:t> is a subset of MEMS (microelectromechanical systems).  It refers to any MEMS used in a biological application.  </a:t>
            </a:r>
            <a:r>
              <a:rPr lang="en-US" sz="2000" dirty="0" err="1" smtClean="0"/>
              <a:t>BioMEMS</a:t>
            </a:r>
            <a:r>
              <a:rPr lang="en-US" sz="2000" dirty="0" smtClean="0"/>
              <a:t> utilize micro-sensors, transducers, actuators, and electronic components.  Some </a:t>
            </a:r>
            <a:r>
              <a:rPr lang="en-US" sz="2000" dirty="0" err="1" smtClean="0"/>
              <a:t>bioMEMS</a:t>
            </a:r>
            <a:r>
              <a:rPr lang="en-US" sz="2000" dirty="0" smtClean="0"/>
              <a:t> incorporate biomolecules as an integral part of the device.</a:t>
            </a:r>
          </a:p>
          <a:p>
            <a:r>
              <a:rPr lang="en-US" sz="2000" dirty="0" err="1" smtClean="0"/>
              <a:t>BioMEMS</a:t>
            </a:r>
            <a:r>
              <a:rPr lang="en-US" sz="2000" dirty="0" smtClean="0"/>
              <a:t> are being researched and developed for possible applications in a variety of medical areas. Much of this research has already lead to the commercialization of many devices in the following medical areas. </a:t>
            </a:r>
            <a:r>
              <a:rPr lang="en-US" sz="1800" i="1" dirty="0" smtClean="0"/>
              <a:t>(See next slide)</a:t>
            </a:r>
            <a:r>
              <a:rPr lang="en-US" sz="1800" dirty="0" smtClean="0"/>
              <a:t> </a:t>
            </a:r>
            <a:endParaRPr lang="en-US" sz="2000" dirty="0" smtClean="0"/>
          </a:p>
          <a:p>
            <a:endParaRPr lang="en-US" sz="2000"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Areas of bioMEMS Applications</a:t>
            </a:r>
            <a:endParaRPr lang="en-US" dirty="0"/>
          </a:p>
        </p:txBody>
      </p:sp>
      <p:graphicFrame>
        <p:nvGraphicFramePr>
          <p:cNvPr id="4" name="Diagram 3"/>
          <p:cNvGraphicFramePr/>
          <p:nvPr/>
        </p:nvGraphicFramePr>
        <p:xfrm>
          <a:off x="2632935" y="2784213"/>
          <a:ext cx="4886660" cy="36488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r>
              <a:rPr lang="en-US" i="1" dirty="0" smtClean="0"/>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199"/>
            <a:ext cx="7123113" cy="3883511"/>
          </a:xfrm>
        </p:spPr>
        <p:txBody>
          <a:bodyPr>
            <a:normAutofit fontScale="85000" lnSpcReduction="20000"/>
          </a:bodyPr>
          <a:lstStyle/>
          <a:p>
            <a:pPr algn="ctr"/>
            <a:r>
              <a:rPr lang="en-US" sz="2000" smtClean="0"/>
              <a:t>Copyright by </a:t>
            </a:r>
            <a:r>
              <a:rPr lang="en-US" sz="2000" dirty="0" smtClean="0"/>
              <a:t>the Southwest Center for Microsystems Education and The Regents of the University of New Mexico.</a:t>
            </a:r>
          </a:p>
          <a:p>
            <a:pPr algn="ctr"/>
            <a:r>
              <a:rPr lang="en-US" sz="2000" dirty="0" smtClean="0"/>
              <a:t>Southwest Center for Microsystems Education (SCME)</a:t>
            </a:r>
          </a:p>
          <a:p>
            <a:pPr algn="ctr"/>
            <a:r>
              <a:rPr lang="en-US" sz="2000" dirty="0" smtClean="0"/>
              <a:t>800 Bradbury Drive SE, Suite 235</a:t>
            </a:r>
          </a:p>
          <a:p>
            <a:pPr algn="ctr"/>
            <a:r>
              <a:rPr lang="en-US" sz="2000" dirty="0" smtClean="0"/>
              <a:t>Albuquerque, NM  87106-4346</a:t>
            </a:r>
          </a:p>
          <a:p>
            <a:pPr algn="ctr"/>
            <a:r>
              <a:rPr lang="en-US" sz="2000" dirty="0" smtClean="0"/>
              <a:t>Phone:  505-272-7150</a:t>
            </a:r>
          </a:p>
          <a:p>
            <a:pPr algn="ctr"/>
            <a:r>
              <a:rPr lang="en-US" sz="2000" dirty="0" smtClean="0"/>
              <a:t>Website:  </a:t>
            </a:r>
            <a:r>
              <a:rPr lang="en-US" sz="2000" u="sng" dirty="0" smtClean="0">
                <a:hlinkClick r:id="rId3"/>
              </a:rPr>
              <a:t>www.scme-nm.org</a:t>
            </a:r>
            <a:r>
              <a:rPr lang="en-US" sz="2000" dirty="0" smtClean="0"/>
              <a:t>   email contact:  </a:t>
            </a:r>
            <a:r>
              <a:rPr lang="en-US" sz="2000" u="sng" dirty="0" smtClean="0">
                <a:hlinkClick r:id="rId4"/>
              </a:rPr>
              <a:t>mpleil@unm.edu</a:t>
            </a:r>
            <a:endParaRPr lang="en-US" sz="2000" u="sng" dirty="0" smtClean="0"/>
          </a:p>
          <a:p>
            <a:pPr algn="ctr"/>
            <a:r>
              <a:rPr lang="en-US" sz="2000" dirty="0" smtClean="0"/>
              <a:t>and</a:t>
            </a:r>
          </a:p>
          <a:p>
            <a:pPr algn="ctr">
              <a:defRPr/>
            </a:pPr>
            <a:r>
              <a:rPr lang="en-US" sz="2000" dirty="0" smtClean="0"/>
              <a:t>Bio-Link</a:t>
            </a:r>
          </a:p>
          <a:p>
            <a:pPr algn="ctr">
              <a:defRPr/>
            </a:pPr>
            <a:r>
              <a:rPr lang="en-US" sz="2000" dirty="0" smtClean="0"/>
              <a:t>Website:  </a:t>
            </a:r>
            <a:r>
              <a:rPr lang="en-US" sz="2000" dirty="0" smtClean="0">
                <a:hlinkClick r:id="rId5"/>
              </a:rPr>
              <a:t>www.bio-link.org</a:t>
            </a:r>
            <a:endParaRPr lang="en-US" sz="2000" dirty="0" smtClean="0"/>
          </a:p>
          <a:p>
            <a:pPr algn="ctr">
              <a:defRPr/>
            </a:pPr>
            <a:endParaRPr lang="en-US" sz="2000" dirty="0" smtClean="0"/>
          </a:p>
          <a:p>
            <a:pPr algn="ctr"/>
            <a:r>
              <a:rPr lang="en-US" sz="1600" i="1" dirty="0" smtClean="0"/>
              <a:t>The work presented was funded in part by the National Science Foundation Advanced Technology Education program, Department of Undergraduate Education grants: 0830384 and 0402651.</a:t>
            </a:r>
          </a:p>
          <a:p>
            <a:endParaRPr lang="en-US" dirty="0"/>
          </a:p>
        </p:txBody>
      </p:sp>
      <p:sp>
        <p:nvSpPr>
          <p:cNvPr id="3" name="Title 2"/>
          <p:cNvSpPr>
            <a:spLocks noGrp="1"/>
          </p:cNvSpPr>
          <p:nvPr>
            <p:ph type="title"/>
          </p:nvPr>
        </p:nvSpPr>
        <p:spPr/>
        <p:txBody>
          <a:bodyPr/>
          <a:lstStyle/>
          <a:p>
            <a:r>
              <a:rPr lang="en-US" dirty="0" smtClean="0"/>
              <a:t>Acknowledgements</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Will Learn</a:t>
            </a:r>
            <a:endParaRPr lang="en-US" dirty="0"/>
          </a:p>
        </p:txBody>
      </p:sp>
      <p:sp>
        <p:nvSpPr>
          <p:cNvPr id="3" name="Content Placeholder 2"/>
          <p:cNvSpPr>
            <a:spLocks noGrp="1"/>
          </p:cNvSpPr>
          <p:nvPr>
            <p:ph sz="quarter" idx="1"/>
          </p:nvPr>
        </p:nvSpPr>
        <p:spPr>
          <a:xfrm>
            <a:off x="612648" y="1600199"/>
            <a:ext cx="8153400" cy="4940449"/>
          </a:xfrm>
        </p:spPr>
        <p:txBody>
          <a:bodyPr>
            <a:normAutofit/>
          </a:bodyPr>
          <a:lstStyle/>
          <a:p>
            <a:pPr lvl="0"/>
            <a:r>
              <a:rPr lang="en-US" sz="2600" dirty="0" smtClean="0"/>
              <a:t>A bioMEMS definition including the distinction between MEMS devices used for biological procedures (e.g., drug delivery) and those that use biological molecules in their operation (e.g., virus detection).</a:t>
            </a:r>
          </a:p>
          <a:p>
            <a:pPr lvl="0"/>
            <a:r>
              <a:rPr lang="en-US" sz="2600" dirty="0" smtClean="0"/>
              <a:t>The importance of </a:t>
            </a:r>
            <a:r>
              <a:rPr lang="en-US" sz="2600" dirty="0" err="1" smtClean="0"/>
              <a:t>bioMEMS</a:t>
            </a:r>
            <a:r>
              <a:rPr lang="en-US" sz="2600" dirty="0" smtClean="0"/>
              <a:t> in advancing global health and applications necessary for understanding biological systems.</a:t>
            </a:r>
          </a:p>
          <a:p>
            <a:pPr lvl="0"/>
            <a:r>
              <a:rPr lang="en-US" sz="2600" dirty="0" smtClean="0"/>
              <a:t>Broad applications for </a:t>
            </a:r>
            <a:r>
              <a:rPr lang="en-US" sz="2600" dirty="0" err="1" smtClean="0"/>
              <a:t>bioMEMS</a:t>
            </a:r>
            <a:r>
              <a:rPr lang="en-US" sz="2600" dirty="0" smtClean="0"/>
              <a:t> technology.</a:t>
            </a:r>
          </a:p>
          <a:p>
            <a:endParaRPr lang="en-US" sz="2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You Need to Learn It</a:t>
            </a:r>
            <a:endParaRPr lang="en-US" dirty="0"/>
          </a:p>
        </p:txBody>
      </p:sp>
      <p:sp>
        <p:nvSpPr>
          <p:cNvPr id="3" name="Content Placeholder 2"/>
          <p:cNvSpPr>
            <a:spLocks noGrp="1"/>
          </p:cNvSpPr>
          <p:nvPr>
            <p:ph sz="quarter" idx="1"/>
          </p:nvPr>
        </p:nvSpPr>
        <p:spPr/>
        <p:txBody>
          <a:bodyPr>
            <a:normAutofit lnSpcReduction="10000"/>
          </a:bodyPr>
          <a:lstStyle/>
          <a:p>
            <a:pPr marL="0" indent="0">
              <a:buNone/>
              <a:defRPr/>
            </a:pPr>
            <a:r>
              <a:rPr lang="en-US" sz="2600" dirty="0" smtClean="0"/>
              <a:t>This knowledge is important because the use of microelectronics, particularly MEMS, is changing the medical fields of </a:t>
            </a:r>
          </a:p>
          <a:p>
            <a:pPr marL="457200" indent="-457200">
              <a:defRPr/>
            </a:pPr>
            <a:r>
              <a:rPr lang="en-US" sz="2600" dirty="0" smtClean="0"/>
              <a:t>detection, </a:t>
            </a:r>
          </a:p>
          <a:p>
            <a:pPr marL="457200" indent="-457200">
              <a:defRPr/>
            </a:pPr>
            <a:r>
              <a:rPr lang="en-US" sz="2600" dirty="0" smtClean="0"/>
              <a:t>diagnostics, </a:t>
            </a:r>
          </a:p>
          <a:p>
            <a:pPr marL="457200" indent="-457200">
              <a:defRPr/>
            </a:pPr>
            <a:r>
              <a:rPr lang="en-US" sz="2600" dirty="0" smtClean="0"/>
              <a:t>monitoring, </a:t>
            </a:r>
          </a:p>
          <a:p>
            <a:pPr marL="457200" indent="-457200">
              <a:defRPr/>
            </a:pPr>
            <a:r>
              <a:rPr lang="en-US" sz="2600" dirty="0" smtClean="0"/>
              <a:t>drug delivery, </a:t>
            </a:r>
          </a:p>
          <a:p>
            <a:pPr marL="457200" indent="-457200">
              <a:defRPr/>
            </a:pPr>
            <a:r>
              <a:rPr lang="en-US" sz="2600" dirty="0" smtClean="0"/>
              <a:t>analysis, </a:t>
            </a:r>
          </a:p>
          <a:p>
            <a:pPr marL="457200" indent="-457200">
              <a:defRPr/>
            </a:pPr>
            <a:r>
              <a:rPr lang="en-US" sz="2600" dirty="0" smtClean="0"/>
              <a:t>therapeutics and </a:t>
            </a:r>
          </a:p>
          <a:p>
            <a:pPr marL="457200" indent="-457200">
              <a:defRPr/>
            </a:pPr>
            <a:r>
              <a:rPr lang="en-US" sz="2600" dirty="0" smtClean="0"/>
              <a:t>others.</a:t>
            </a:r>
          </a:p>
          <a:p>
            <a:pPr>
              <a:buNone/>
            </a:pPr>
            <a:endParaRPr lang="en-US" sz="2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vs. </a:t>
            </a:r>
            <a:r>
              <a:rPr lang="en-US" dirty="0" err="1" smtClean="0"/>
              <a:t>bioMEMS</a:t>
            </a:r>
            <a:endParaRPr lang="en-US" dirty="0"/>
          </a:p>
        </p:txBody>
      </p:sp>
      <p:sp>
        <p:nvSpPr>
          <p:cNvPr id="3" name="Content Placeholder 2"/>
          <p:cNvSpPr>
            <a:spLocks noGrp="1"/>
          </p:cNvSpPr>
          <p:nvPr>
            <p:ph sz="quarter" idx="1"/>
          </p:nvPr>
        </p:nvSpPr>
        <p:spPr>
          <a:xfrm>
            <a:off x="612647" y="1600200"/>
            <a:ext cx="7638467" cy="4495800"/>
          </a:xfrm>
        </p:spPr>
        <p:txBody>
          <a:bodyPr>
            <a:noAutofit/>
          </a:bodyPr>
          <a:lstStyle/>
          <a:p>
            <a:pPr marL="0" indent="0">
              <a:lnSpc>
                <a:spcPct val="110000"/>
              </a:lnSpc>
              <a:buNone/>
            </a:pPr>
            <a:r>
              <a:rPr lang="en-US" sz="2600" dirty="0" smtClean="0"/>
              <a:t>MEMS use micro-sized components such as sensors, transducers, actuators, and electronic devices.  </a:t>
            </a:r>
          </a:p>
          <a:p>
            <a:pPr marL="0" indent="0">
              <a:lnSpc>
                <a:spcPct val="110000"/>
              </a:lnSpc>
              <a:buNone/>
            </a:pPr>
            <a:r>
              <a:rPr lang="en-US" sz="2600" dirty="0" smtClean="0"/>
              <a:t>Many of the MEMS used in the medical field perform the same tasks as those used in other applications such as environmental, aerospace and consumer products.  </a:t>
            </a:r>
          </a:p>
          <a:p>
            <a:pPr marL="0" indent="0">
              <a:lnSpc>
                <a:spcPct val="110000"/>
              </a:lnSpc>
              <a:buNone/>
            </a:pPr>
            <a:r>
              <a:rPr lang="en-US" sz="2600" dirty="0" smtClean="0"/>
              <a:t>For example, the MEMS inertial sensor found in airbag deployment mechanisms is also found in a pacemaker. </a:t>
            </a:r>
            <a:endParaRPr lang="en-US" sz="26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vs. </a:t>
            </a:r>
            <a:r>
              <a:rPr lang="en-US" dirty="0" err="1" smtClean="0"/>
              <a:t>bioMEMS</a:t>
            </a:r>
            <a:endParaRPr lang="en-US" dirty="0"/>
          </a:p>
        </p:txBody>
      </p:sp>
      <p:sp>
        <p:nvSpPr>
          <p:cNvPr id="3" name="Content Placeholder 2"/>
          <p:cNvSpPr>
            <a:spLocks noGrp="1"/>
          </p:cNvSpPr>
          <p:nvPr>
            <p:ph sz="quarter" idx="1"/>
          </p:nvPr>
        </p:nvSpPr>
        <p:spPr>
          <a:xfrm>
            <a:off x="612648" y="1600200"/>
            <a:ext cx="5224272" cy="4495800"/>
          </a:xfrm>
        </p:spPr>
        <p:txBody>
          <a:bodyPr>
            <a:noAutofit/>
          </a:bodyPr>
          <a:lstStyle/>
          <a:p>
            <a:pPr marL="0" indent="0">
              <a:lnSpc>
                <a:spcPct val="110000"/>
              </a:lnSpc>
              <a:buNone/>
            </a:pPr>
            <a:r>
              <a:rPr lang="en-US" sz="2000" dirty="0" smtClean="0"/>
              <a:t>Another category of MEMS used in the medical field incorporates biological molecules as an integral part of the device. </a:t>
            </a:r>
          </a:p>
          <a:p>
            <a:pPr marL="0" indent="0">
              <a:buNone/>
            </a:pPr>
            <a:r>
              <a:rPr lang="en-US" sz="2000" dirty="0" smtClean="0"/>
              <a:t>For example, a microcantilever transducer </a:t>
            </a:r>
            <a:r>
              <a:rPr lang="en-US" sz="2000" i="1" dirty="0" smtClean="0"/>
              <a:t>(graphic right)</a:t>
            </a:r>
            <a:r>
              <a:rPr lang="en-US" sz="2000" dirty="0" smtClean="0"/>
              <a:t> may be coated with antibodies (green spheres) that capture a virus (red sphere) in a blood sample while ignoring the other components in the sample.</a:t>
            </a:r>
          </a:p>
          <a:p>
            <a:pPr marL="0" indent="0">
              <a:buNone/>
            </a:pPr>
            <a:r>
              <a:rPr lang="en-US" sz="2000" dirty="0" smtClean="0"/>
              <a:t>Therefore, bioMEMS are MEMS that have biological and/or biomedical functions or applications.</a:t>
            </a:r>
          </a:p>
          <a:p>
            <a:pPr>
              <a:buNone/>
            </a:pPr>
            <a:endParaRPr lang="en-US" sz="2000" dirty="0"/>
          </a:p>
        </p:txBody>
      </p:sp>
      <p:sp>
        <p:nvSpPr>
          <p:cNvPr id="6" name="TextBox 5"/>
          <p:cNvSpPr txBox="1">
            <a:spLocks noChangeArrowheads="1"/>
          </p:cNvSpPr>
          <p:nvPr/>
        </p:nvSpPr>
        <p:spPr bwMode="auto">
          <a:xfrm>
            <a:off x="5970494" y="5256453"/>
            <a:ext cx="2928100" cy="1107996"/>
          </a:xfrm>
          <a:prstGeom prst="rect">
            <a:avLst/>
          </a:prstGeom>
          <a:noFill/>
          <a:ln w="9525">
            <a:noFill/>
            <a:miter lim="800000"/>
            <a:headEnd/>
            <a:tailEnd/>
          </a:ln>
        </p:spPr>
        <p:txBody>
          <a:bodyPr wrap="square">
            <a:spAutoFit/>
          </a:bodyPr>
          <a:lstStyle/>
          <a:p>
            <a:pPr algn="r"/>
            <a:r>
              <a:rPr lang="en-US" sz="1100" b="1" i="1" dirty="0" smtClean="0"/>
              <a:t>Micro and </a:t>
            </a:r>
            <a:r>
              <a:rPr lang="en-US" sz="1100" b="1" i="1" dirty="0" err="1" smtClean="0"/>
              <a:t>nano</a:t>
            </a:r>
            <a:r>
              <a:rPr lang="en-US" sz="1100" b="1" i="1" dirty="0" smtClean="0"/>
              <a:t>-sized cantilevers used to identify a virus (red sphere) in a sample.  The capture biomolecules are specific antibodies (green particles)  [Image generated by and courtesy of </a:t>
            </a:r>
            <a:r>
              <a:rPr lang="en-US" sz="1100" b="1" i="1" dirty="0" err="1" smtClean="0"/>
              <a:t>Seyet</a:t>
            </a:r>
            <a:r>
              <a:rPr lang="en-US" sz="1100" b="1" i="1" dirty="0" smtClean="0"/>
              <a:t>, LLC].</a:t>
            </a:r>
            <a:endParaRPr lang="en-US" sz="1100" b="1" dirty="0" smtClean="0"/>
          </a:p>
          <a:p>
            <a:pPr algn="r"/>
            <a:endParaRPr lang="en-US" sz="1100" b="1" i="1" dirty="0"/>
          </a:p>
        </p:txBody>
      </p:sp>
      <p:pic>
        <p:nvPicPr>
          <p:cNvPr id="7" name="Picture 6" descr="canti-antibodies.jpg"/>
          <p:cNvPicPr/>
          <p:nvPr/>
        </p:nvPicPr>
        <p:blipFill>
          <a:blip r:embed="rId3"/>
          <a:stretch>
            <a:fillRect/>
          </a:stretch>
        </p:blipFill>
        <p:spPr>
          <a:xfrm>
            <a:off x="6045799" y="1681329"/>
            <a:ext cx="2913156" cy="334249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Glucose Monitor with </a:t>
            </a:r>
            <a:r>
              <a:rPr lang="en-US" dirty="0" err="1" smtClean="0"/>
              <a:t>Microtransducer</a:t>
            </a:r>
            <a:endParaRPr lang="en-US" dirty="0"/>
          </a:p>
        </p:txBody>
      </p:sp>
      <p:sp>
        <p:nvSpPr>
          <p:cNvPr id="3" name="Content Placeholder 2"/>
          <p:cNvSpPr>
            <a:spLocks noGrp="1"/>
          </p:cNvSpPr>
          <p:nvPr>
            <p:ph sz="quarter" idx="1"/>
          </p:nvPr>
        </p:nvSpPr>
        <p:spPr>
          <a:xfrm>
            <a:off x="612648" y="1600200"/>
            <a:ext cx="3970110" cy="4994238"/>
          </a:xfrm>
        </p:spPr>
        <p:txBody>
          <a:bodyPr>
            <a:noAutofit/>
          </a:bodyPr>
          <a:lstStyle/>
          <a:p>
            <a:pPr marL="0" indent="0">
              <a:buNone/>
            </a:pPr>
            <a:r>
              <a:rPr lang="en-US" sz="2000" dirty="0" smtClean="0"/>
              <a:t>MEMS used for medical applications include devices to detect disease, monitor chemicals, and deliver drugs. </a:t>
            </a:r>
          </a:p>
          <a:p>
            <a:pPr marL="0" indent="0">
              <a:buNone/>
            </a:pPr>
            <a:r>
              <a:rPr lang="en-US" sz="2000" dirty="0" smtClean="0"/>
              <a:t>An example is the glucose sensor </a:t>
            </a:r>
            <a:r>
              <a:rPr lang="en-US" sz="1600" i="1" dirty="0" smtClean="0"/>
              <a:t>(see figure). </a:t>
            </a:r>
            <a:r>
              <a:rPr lang="en-US" sz="2000" dirty="0" smtClean="0"/>
              <a:t>This blood glucose sensor works on the basis of a glucose oxidize reaction with blood plasma. </a:t>
            </a:r>
          </a:p>
          <a:p>
            <a:pPr marL="0" indent="0">
              <a:buNone/>
            </a:pPr>
            <a:r>
              <a:rPr lang="en-US" sz="2000" dirty="0" smtClean="0"/>
              <a:t>The transducer at the end of the sensor stick is 1 mm long by 200 </a:t>
            </a:r>
            <a:r>
              <a:rPr lang="en-US" sz="2000" dirty="0" err="1" smtClean="0"/>
              <a:t>μm</a:t>
            </a:r>
            <a:r>
              <a:rPr lang="en-US" sz="2000" dirty="0" smtClean="0"/>
              <a:t> wide about the size of the “T” in TRUST on a penny. Newer glucose sensor use even smaller transducers.</a:t>
            </a:r>
          </a:p>
          <a:p>
            <a:pPr>
              <a:buNone/>
            </a:pPr>
            <a:endParaRPr lang="en-US" sz="2000" dirty="0"/>
          </a:p>
        </p:txBody>
      </p:sp>
      <p:sp>
        <p:nvSpPr>
          <p:cNvPr id="5" name="CaptionText"/>
          <p:cNvSpPr txBox="1">
            <a:spLocks noChangeArrowheads="1"/>
          </p:cNvSpPr>
          <p:nvPr>
            <p:custDataLst>
              <p:tags r:id="rId1"/>
            </p:custDataLst>
          </p:nvPr>
        </p:nvSpPr>
        <p:spPr bwMode="auto">
          <a:xfrm>
            <a:off x="5303521" y="4671042"/>
            <a:ext cx="3456342" cy="1290097"/>
          </a:xfrm>
          <a:prstGeom prst="rect">
            <a:avLst/>
          </a:prstGeom>
          <a:noFill/>
          <a:ln w="9525">
            <a:noFill/>
            <a:miter lim="800000"/>
            <a:headEnd/>
            <a:tailEnd/>
          </a:ln>
        </p:spPr>
        <p:txBody>
          <a:bodyPr wrap="square">
            <a:spAutoFit/>
          </a:bodyPr>
          <a:lstStyle/>
          <a:p>
            <a:pPr algn="r">
              <a:spcAft>
                <a:spcPts val="100"/>
              </a:spcAft>
            </a:pPr>
            <a:r>
              <a:rPr lang="en-US" sz="1100" b="1" i="1" dirty="0"/>
              <a:t>Blood Glucose </a:t>
            </a:r>
            <a:r>
              <a:rPr lang="en-US" sz="1100" b="1" i="1" dirty="0" smtClean="0"/>
              <a:t>Monitor </a:t>
            </a:r>
          </a:p>
          <a:p>
            <a:pPr algn="r">
              <a:spcAft>
                <a:spcPts val="100"/>
              </a:spcAft>
            </a:pPr>
            <a:r>
              <a:rPr lang="en-US" sz="1100" b="1" i="1" dirty="0" smtClean="0"/>
              <a:t>[The MEMS transducer is at the end of the sensor.  A droplet of blood is placed on top of the transducer, voltage is applied and a chemical reaction takes places.  The current produced by the chemical reaction is measured indicating the amount of glucose in the blood sample.</a:t>
            </a:r>
            <a:endParaRPr lang="en-US" sz="1100" b="1" i="1" dirty="0"/>
          </a:p>
        </p:txBody>
      </p:sp>
      <p:pic>
        <p:nvPicPr>
          <p:cNvPr id="7" name="Picture 6" descr="glucose-biosensor_ppt.jpg"/>
          <p:cNvPicPr>
            <a:picLocks noChangeAspect="1"/>
          </p:cNvPicPr>
          <p:nvPr/>
        </p:nvPicPr>
        <p:blipFill>
          <a:blip r:embed="rId4"/>
          <a:stretch>
            <a:fillRect/>
          </a:stretch>
        </p:blipFill>
        <p:spPr>
          <a:xfrm>
            <a:off x="4479549" y="1644501"/>
            <a:ext cx="4604241" cy="2819923"/>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Glucose Monitor and Micropump</a:t>
            </a:r>
            <a:endParaRPr lang="en-US" dirty="0"/>
          </a:p>
        </p:txBody>
      </p:sp>
      <p:sp>
        <p:nvSpPr>
          <p:cNvPr id="3" name="Content Placeholder 2"/>
          <p:cNvSpPr>
            <a:spLocks noGrp="1"/>
          </p:cNvSpPr>
          <p:nvPr>
            <p:ph sz="quarter" idx="1"/>
          </p:nvPr>
        </p:nvSpPr>
        <p:spPr>
          <a:xfrm>
            <a:off x="609599" y="1589567"/>
            <a:ext cx="5221046" cy="4572000"/>
          </a:xfrm>
        </p:spPr>
        <p:txBody>
          <a:bodyPr>
            <a:noAutofit/>
          </a:bodyPr>
          <a:lstStyle/>
          <a:p>
            <a:pPr marL="0" indent="0">
              <a:spcBef>
                <a:spcPts val="500"/>
              </a:spcBef>
              <a:buNone/>
            </a:pPr>
            <a:r>
              <a:rPr lang="en-US" sz="2400" dirty="0" smtClean="0"/>
              <a:t>The figure to the right shows a complete glucose monitoring and drug delivery system.  </a:t>
            </a:r>
          </a:p>
          <a:p>
            <a:pPr marL="457200" indent="-457200">
              <a:spcBef>
                <a:spcPts val="500"/>
              </a:spcBef>
            </a:pPr>
            <a:r>
              <a:rPr lang="en-US" sz="2200" dirty="0" smtClean="0"/>
              <a:t>The glucose is constantly monitored using an in vivo (implanted) chemical transducer (C).  </a:t>
            </a:r>
          </a:p>
          <a:p>
            <a:pPr marL="457200" indent="-457200">
              <a:spcBef>
                <a:spcPts val="500"/>
              </a:spcBef>
            </a:pPr>
            <a:r>
              <a:rPr lang="en-US" sz="2200" dirty="0" smtClean="0"/>
              <a:t>A </a:t>
            </a:r>
            <a:r>
              <a:rPr lang="en-US" sz="2200" dirty="0" err="1" smtClean="0"/>
              <a:t>micropump</a:t>
            </a:r>
            <a:r>
              <a:rPr lang="en-US" sz="2200" dirty="0" smtClean="0"/>
              <a:t> in (A) delivers insulin via a cannula (B) on an as-needed basis . </a:t>
            </a:r>
          </a:p>
          <a:p>
            <a:pPr marL="457200" indent="-457200">
              <a:spcBef>
                <a:spcPts val="500"/>
              </a:spcBef>
            </a:pPr>
            <a:r>
              <a:rPr lang="en-US" sz="2200" dirty="0" smtClean="0"/>
              <a:t>D is the transmitter that relays the information from the glucose sensor (C) to the computer (A).</a:t>
            </a:r>
            <a:endParaRPr lang="en-US" sz="2200" dirty="0"/>
          </a:p>
        </p:txBody>
      </p:sp>
      <p:pic>
        <p:nvPicPr>
          <p:cNvPr id="5" name="Content Placeholder 4" descr="minilink_body.jpg"/>
          <p:cNvPicPr>
            <a:picLocks noGrp="1" noChangeAspect="1"/>
          </p:cNvPicPr>
          <p:nvPr>
            <p:ph sz="quarter" idx="2"/>
          </p:nvPr>
        </p:nvPicPr>
        <p:blipFill>
          <a:blip r:embed="rId3"/>
          <a:stretch>
            <a:fillRect/>
          </a:stretch>
        </p:blipFill>
        <p:spPr>
          <a:xfrm>
            <a:off x="5895190" y="1706824"/>
            <a:ext cx="3077657" cy="2790409"/>
          </a:xfrm>
          <a:prstGeom prst="rect">
            <a:avLst/>
          </a:prstGeom>
          <a:ln>
            <a:solidFill>
              <a:schemeClr val="accent1"/>
            </a:solidFill>
          </a:ln>
          <a:effectLst>
            <a:outerShdw blurRad="292100" dist="139700" dir="2700000" algn="tl" rotWithShape="0">
              <a:srgbClr val="333333">
                <a:alpha val="65000"/>
              </a:srgbClr>
            </a:outerShdw>
          </a:effectLst>
        </p:spPr>
      </p:pic>
      <p:sp>
        <p:nvSpPr>
          <p:cNvPr id="1025" name="Rectangle 1"/>
          <p:cNvSpPr>
            <a:spLocks noChangeArrowheads="1"/>
          </p:cNvSpPr>
          <p:nvPr/>
        </p:nvSpPr>
        <p:spPr bwMode="auto">
          <a:xfrm>
            <a:off x="6185646" y="4840941"/>
            <a:ext cx="2829262"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err="1" smtClean="0">
                <a:ln>
                  <a:noFill/>
                </a:ln>
                <a:effectLst/>
                <a:latin typeface="Arial" pitchFamily="34" charset="0"/>
                <a:ea typeface="Times New Roman" pitchFamily="18" charset="0"/>
              </a:rPr>
              <a:t>MiniMed</a:t>
            </a:r>
            <a:r>
              <a:rPr kumimoji="0" lang="en-US" sz="1100" b="1" i="1" u="none" strike="noStrike" cap="none" normalizeH="0" baseline="0" dirty="0" smtClean="0">
                <a:ln>
                  <a:noFill/>
                </a:ln>
                <a:effectLst/>
                <a:latin typeface="Arial" pitchFamily="34" charset="0"/>
                <a:ea typeface="Times New Roman" pitchFamily="18" charset="0"/>
              </a:rPr>
              <a:t> Paradigm[R] REAL-Time System from Medtronic Diabetes </a:t>
            </a: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100" b="1" i="1" u="none" strike="noStrike" cap="none" normalizeH="0" baseline="0" dirty="0" smtClean="0">
                <a:ln>
                  <a:noFill/>
                </a:ln>
                <a:effectLst/>
                <a:latin typeface="Arial" pitchFamily="34" charset="0"/>
                <a:ea typeface="Times New Roman" pitchFamily="18" charset="0"/>
              </a:rPr>
              <a:t>[Printed with permission from Medtronic Diabetes]</a:t>
            </a:r>
            <a:r>
              <a:rPr kumimoji="0" lang="en-US" sz="1100" b="1" i="0" u="none" strike="noStrike" cap="none" normalizeH="0" baseline="0" dirty="0" smtClean="0">
                <a:ln>
                  <a:noFill/>
                </a:ln>
                <a:effectLst/>
                <a:latin typeface="Arial" pitchFamily="34" charset="0"/>
              </a:rPr>
              <a:t> </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1.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6.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7.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9.xml><?xml version="1.0" encoding="utf-8"?>
<p:tagLst xmlns:a="http://schemas.openxmlformats.org/drawingml/2006/main" xmlns:r="http://schemas.openxmlformats.org/officeDocument/2006/relationships" xmlns:p="http://schemas.openxmlformats.org/presentationml/2006/main">
  <p:tag name="SHAPENAME" val="MainGraphic"/>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MainGraphic"/>
</p:tagLst>
</file>

<file path=ppt/tags/tag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7.xml><?xml version="1.0" encoding="utf-8"?>
<p:tagLst xmlns:a="http://schemas.openxmlformats.org/drawingml/2006/main" xmlns:r="http://schemas.openxmlformats.org/officeDocument/2006/relationships" xmlns:p="http://schemas.openxmlformats.org/presentationml/2006/main">
  <p:tag name="SHAPENAME" val="CaptionText"/>
</p:tagLst>
</file>

<file path=ppt/tags/tag8.xml><?xml version="1.0" encoding="utf-8"?>
<p:tagLst xmlns:a="http://schemas.openxmlformats.org/drawingml/2006/main" xmlns:r="http://schemas.openxmlformats.org/officeDocument/2006/relationships" xmlns:p="http://schemas.openxmlformats.org/presentationml/2006/main">
  <p:tag name="SHAPENAME" val="MainGraphic"/>
</p:tagLst>
</file>

<file path=ppt/tags/tag9.xml><?xml version="1.0" encoding="utf-8"?>
<p:tagLst xmlns:a="http://schemas.openxmlformats.org/drawingml/2006/main" xmlns:r="http://schemas.openxmlformats.org/officeDocument/2006/relationships" xmlns:p="http://schemas.openxmlformats.org/presentationml/2006/main">
  <p:tag name="SHAPENAME" val="MainGraphic"/>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scme3">
  <a:themeElements>
    <a:clrScheme name="Custom 20">
      <a:dk1>
        <a:srgbClr val="8A3C12"/>
      </a:dk1>
      <a:lt1>
        <a:srgbClr val="FFF2CB"/>
      </a:lt1>
      <a:dk2>
        <a:srgbClr val="732423"/>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288</TotalTime>
  <Words>2523</Words>
  <Application>Microsoft Office PowerPoint</Application>
  <PresentationFormat>On-screen Show (4:3)</PresentationFormat>
  <Paragraphs>260</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scme3</vt:lpstr>
      <vt:lpstr>BioMems overview</vt:lpstr>
      <vt:lpstr>BioMEMS</vt:lpstr>
      <vt:lpstr>Objectives</vt:lpstr>
      <vt:lpstr>What You Will Learn</vt:lpstr>
      <vt:lpstr>Why You Need to Learn It</vt:lpstr>
      <vt:lpstr>MEMS vs. bioMEMS</vt:lpstr>
      <vt:lpstr>MEMS vs. bioMEMS</vt:lpstr>
      <vt:lpstr>Glucose Monitor with Microtransducer</vt:lpstr>
      <vt:lpstr>MEMS Glucose Monitor and Micropump</vt:lpstr>
      <vt:lpstr>Microcantilever Sensors</vt:lpstr>
      <vt:lpstr>In Vivo Devices</vt:lpstr>
      <vt:lpstr>The Evolution of bioMEMS</vt:lpstr>
      <vt:lpstr>Advancing Technologies</vt:lpstr>
      <vt:lpstr>Applications of bioMEMS</vt:lpstr>
      <vt:lpstr>What’s Out There Now?</vt:lpstr>
      <vt:lpstr>Shrinking Technologies</vt:lpstr>
      <vt:lpstr>Improving the Quality of Life</vt:lpstr>
      <vt:lpstr>Enabling Technologies</vt:lpstr>
      <vt:lpstr>The Current Market</vt:lpstr>
      <vt:lpstr>Point of Care Devices</vt:lpstr>
      <vt:lpstr>Oh - The Possibilities!</vt:lpstr>
      <vt:lpstr>Lab-on-a-Chip (LOC)</vt:lpstr>
      <vt:lpstr>BioMEMS for Detection</vt:lpstr>
      <vt:lpstr>BioMEMS for Analysis</vt:lpstr>
      <vt:lpstr>BioMEMS for Diagnostics</vt:lpstr>
      <vt:lpstr>BioMEMS for Monitoring</vt:lpstr>
      <vt:lpstr>BioMEMS for Drug Delivery</vt:lpstr>
      <vt:lpstr>BioMEMS for Cell Culture</vt:lpstr>
      <vt:lpstr>Emerging Applications</vt:lpstr>
      <vt:lpstr>Miniaturization</vt:lpstr>
      <vt:lpstr>Food For Thought</vt:lpstr>
      <vt:lpstr>Summary</vt:lpstr>
      <vt:lpstr>Areas of bioMEMS Applications</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BioMems overview</dc:title>
  <dc:creator>mjwillis</dc:creator>
  <cp:lastModifiedBy>mj</cp:lastModifiedBy>
  <cp:revision>119</cp:revision>
  <dcterms:created xsi:type="dcterms:W3CDTF">2009-01-05T21:52:50Z</dcterms:created>
  <dcterms:modified xsi:type="dcterms:W3CDTF">2013-08-05T17:22:47Z</dcterms:modified>
</cp:coreProperties>
</file>