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notesMasterIdLst>
    <p:notesMasterId r:id="rId12"/>
  </p:notesMasterIdLst>
  <p:handoutMasterIdLst>
    <p:handoutMasterId r:id="rId13"/>
  </p:handoutMasterIdLst>
  <p:sldIdLst>
    <p:sldId id="280" r:id="rId3"/>
    <p:sldId id="300" r:id="rId4"/>
    <p:sldId id="301" r:id="rId5"/>
    <p:sldId id="302" r:id="rId6"/>
    <p:sldId id="303" r:id="rId7"/>
    <p:sldId id="304" r:id="rId8"/>
    <p:sldId id="306" r:id="rId9"/>
    <p:sldId id="307" r:id="rId10"/>
    <p:sldId id="308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9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0000"/>
    <a:srgbClr val="2D425F"/>
    <a:srgbClr val="636463"/>
    <a:srgbClr val="591118"/>
    <a:srgbClr val="F57C1D"/>
    <a:srgbClr val="431416"/>
    <a:srgbClr val="313231"/>
    <a:srgbClr val="121A2C"/>
    <a:srgbClr val="2C1113"/>
    <a:srgbClr val="4D1C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12" autoAdjust="0"/>
    <p:restoredTop sz="50000" autoAdjust="0"/>
  </p:normalViewPr>
  <p:slideViewPr>
    <p:cSldViewPr snapToGrid="0" snapToObjects="1">
      <p:cViewPr>
        <p:scale>
          <a:sx n="135" d="100"/>
          <a:sy n="135" d="100"/>
        </p:scale>
        <p:origin x="-254" y="-14"/>
      </p:cViewPr>
      <p:guideLst>
        <p:guide orient="horz" pos="1620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31749-D5EC-0D4D-9B58-2FB55F719953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3796B-1297-054B-9764-35D368FF0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23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CE6F6-1886-7D46-9A22-65505A7AEDE2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924AE-9799-FA42-9CCF-E1BB2736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194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8B0D99A7-F3C4-F745-8539-2F5DE6E48FBC}"/>
              </a:ext>
            </a:extLst>
          </p:cNvPr>
          <p:cNvSpPr/>
          <p:nvPr userDrawn="1"/>
        </p:nvSpPr>
        <p:spPr>
          <a:xfrm>
            <a:off x="6590806" y="3813093"/>
            <a:ext cx="2553194" cy="153422"/>
          </a:xfrm>
          <a:prstGeom prst="rect">
            <a:avLst/>
          </a:prstGeom>
          <a:solidFill>
            <a:srgbClr val="6364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C345D00C-8CB3-CC4F-9CDE-ADABC4B75FAF}"/>
              </a:ext>
            </a:extLst>
          </p:cNvPr>
          <p:cNvSpPr/>
          <p:nvPr userDrawn="1"/>
        </p:nvSpPr>
        <p:spPr>
          <a:xfrm>
            <a:off x="0" y="1176986"/>
            <a:ext cx="7600208" cy="153422"/>
          </a:xfrm>
          <a:prstGeom prst="rect">
            <a:avLst/>
          </a:prstGeom>
          <a:solidFill>
            <a:srgbClr val="6364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FA445BCB-693E-F44D-A13F-897548CDC842}"/>
              </a:ext>
            </a:extLst>
          </p:cNvPr>
          <p:cNvSpPr/>
          <p:nvPr userDrawn="1"/>
        </p:nvSpPr>
        <p:spPr>
          <a:xfrm>
            <a:off x="0" y="1420001"/>
            <a:ext cx="9144000" cy="2286000"/>
          </a:xfrm>
          <a:prstGeom prst="rect">
            <a:avLst/>
          </a:prstGeom>
          <a:solidFill>
            <a:srgbClr val="5911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setpoint-logo-CMYK-ONECOLO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7" y="2286773"/>
            <a:ext cx="2676312" cy="569955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xmlns="" id="{41AD7BC9-F0E4-9840-A40E-6A7434313093}"/>
              </a:ext>
            </a:extLst>
          </p:cNvPr>
          <p:cNvSpPr/>
          <p:nvPr userDrawn="1"/>
        </p:nvSpPr>
        <p:spPr>
          <a:xfrm>
            <a:off x="4609069" y="722355"/>
            <a:ext cx="3698790" cy="36987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F48ACEB7-5223-B944-B870-6C994A3AC2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9939" t="13290" r="11860" b="14439"/>
          <a:stretch/>
        </p:blipFill>
        <p:spPr>
          <a:xfrm>
            <a:off x="5070130" y="1333540"/>
            <a:ext cx="2679615" cy="247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2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27CC34F-8BF9-4379-9584-4F9F5FDE5C61}" type="datetime1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0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6859234-9316-478F-9D5A-A6C6C1AD1631}" type="datetime1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3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51D79D6-E007-4C22-A104-30B040C23118}" type="datetime1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C04D494-BD0C-4F1D-AE3E-6DBE5D6B45EE}" type="datetime1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3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FE1C26B-6CE4-48A4-936C-1A3A830F32FC}" type="datetime1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8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65EAB94-FC85-4FF7-A739-C75CEDCAB84A}" type="datetime1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8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568FCE-8F93-4D12-84F3-B18965AC2A84}" type="datetime1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9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0E7B4FC-7E49-47B0-AB63-0EE9A4048EF2}" type="datetime1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0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4763385"/>
          </a:xfrm>
          <a:prstGeom prst="rect">
            <a:avLst/>
          </a:prstGeom>
          <a:solidFill>
            <a:srgbClr val="5911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C33D88ED-5DED-2C49-A6D0-BDDA27F00AB1}"/>
              </a:ext>
            </a:extLst>
          </p:cNvPr>
          <p:cNvSpPr/>
          <p:nvPr userDrawn="1"/>
        </p:nvSpPr>
        <p:spPr>
          <a:xfrm>
            <a:off x="-1" y="4864106"/>
            <a:ext cx="9144001" cy="279394"/>
          </a:xfrm>
          <a:prstGeom prst="rect">
            <a:avLst/>
          </a:prstGeom>
          <a:solidFill>
            <a:srgbClr val="6364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12106" y="1421731"/>
            <a:ext cx="6119788" cy="1072034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 algn="ctr">
              <a:buNone/>
              <a:defRPr sz="4000" b="1" cap="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i="1">
                <a:solidFill>
                  <a:schemeClr val="bg1">
                    <a:alpha val="50000"/>
                  </a:schemeClr>
                </a:solidFill>
                <a:latin typeface="Verdana"/>
                <a:cs typeface="Verdana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HEADER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xmlns="" id="{640E8F18-32F0-5942-92DC-AD272B7C6F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12106" y="2658007"/>
            <a:ext cx="6119788" cy="1072034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ctr">
              <a:buNone/>
              <a:defRPr sz="2800" b="0" i="0" cap="all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i="1">
                <a:solidFill>
                  <a:schemeClr val="bg1">
                    <a:alpha val="50000"/>
                  </a:schemeClr>
                </a:solidFill>
                <a:latin typeface="Verdana"/>
                <a:cs typeface="Verdana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sub HEADER</a:t>
            </a:r>
          </a:p>
        </p:txBody>
      </p:sp>
    </p:spTree>
    <p:extLst>
      <p:ext uri="{BB962C8B-B14F-4D97-AF65-F5344CB8AC3E}">
        <p14:creationId xmlns:p14="http://schemas.microsoft.com/office/powerpoint/2010/main" val="235516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56C29C4D-AA57-CF4A-90FD-CB044D27D295}"/>
              </a:ext>
            </a:extLst>
          </p:cNvPr>
          <p:cNvSpPr/>
          <p:nvPr userDrawn="1"/>
        </p:nvSpPr>
        <p:spPr>
          <a:xfrm rot="16200000">
            <a:off x="6218960" y="2218457"/>
            <a:ext cx="5143499" cy="706583"/>
          </a:xfrm>
          <a:prstGeom prst="rect">
            <a:avLst/>
          </a:prstGeom>
          <a:solidFill>
            <a:srgbClr val="5911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3B82EC45-FB42-6C4A-BB37-03E7D11EB9B5}"/>
              </a:ext>
            </a:extLst>
          </p:cNvPr>
          <p:cNvSpPr/>
          <p:nvPr userDrawn="1"/>
        </p:nvSpPr>
        <p:spPr>
          <a:xfrm rot="16200000">
            <a:off x="5739273" y="2519794"/>
            <a:ext cx="5143499" cy="103909"/>
          </a:xfrm>
          <a:prstGeom prst="rect">
            <a:avLst/>
          </a:prstGeom>
          <a:solidFill>
            <a:srgbClr val="6364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10127295-700D-E343-BF5C-EB6BFB141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2359" y="4826876"/>
            <a:ext cx="481641" cy="367614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B1A6B3E-63C2-1B45-9354-FCC8C8FB16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A0D5B6B-7099-4CE5-9F7B-B351453FC0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9349" y="4588400"/>
            <a:ext cx="1962838" cy="41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2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Vert + Be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01650" y="1414776"/>
            <a:ext cx="7888588" cy="1277273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3000" b="1" cap="all">
                <a:solidFill>
                  <a:srgbClr val="59111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2000" b="1" i="1">
                <a:solidFill>
                  <a:srgbClr val="63646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82880" indent="0">
              <a:spcBef>
                <a:spcPts val="1200"/>
              </a:spcBef>
              <a:buNone/>
              <a:defRPr sz="1700">
                <a:solidFill>
                  <a:srgbClr val="63646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411480" indent="-192024">
              <a:buSzPct val="100000"/>
              <a:buFont typeface="Wingdings" charset="2"/>
              <a:buChar char="§"/>
              <a:defRPr sz="1500" i="1">
                <a:solidFill>
                  <a:srgbClr val="2D425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411480" indent="0">
              <a:buNone/>
              <a:defRPr sz="1500">
                <a:solidFill>
                  <a:srgbClr val="63646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2237E5AF-1E65-0441-93BA-292B1A99290A}"/>
              </a:ext>
            </a:extLst>
          </p:cNvPr>
          <p:cNvSpPr/>
          <p:nvPr userDrawn="1"/>
        </p:nvSpPr>
        <p:spPr>
          <a:xfrm rot="10800000">
            <a:off x="-2" y="1093864"/>
            <a:ext cx="9144001" cy="103909"/>
          </a:xfrm>
          <a:prstGeom prst="rect">
            <a:avLst/>
          </a:prstGeom>
          <a:solidFill>
            <a:srgbClr val="6364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5403F0A9-3EA0-1E45-AB16-FA4306536D27}"/>
              </a:ext>
            </a:extLst>
          </p:cNvPr>
          <p:cNvSpPr/>
          <p:nvPr userDrawn="1"/>
        </p:nvSpPr>
        <p:spPr>
          <a:xfrm>
            <a:off x="0" y="0"/>
            <a:ext cx="9144000" cy="1035917"/>
          </a:xfrm>
          <a:prstGeom prst="rect">
            <a:avLst/>
          </a:prstGeom>
          <a:solidFill>
            <a:srgbClr val="5911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xmlns="" id="{61B225C2-63BB-1A43-BFE3-B381BD0AB0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650" y="348478"/>
            <a:ext cx="7888588" cy="46166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3000" b="1" cap="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2000" b="1" i="1">
                <a:solidFill>
                  <a:srgbClr val="63646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82880" indent="0">
              <a:spcBef>
                <a:spcPts val="1200"/>
              </a:spcBef>
              <a:buNone/>
              <a:defRPr sz="1700">
                <a:solidFill>
                  <a:srgbClr val="63646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411480" indent="-192024">
              <a:buSzPct val="100000"/>
              <a:buFont typeface="Wingdings" charset="2"/>
              <a:buChar char="§"/>
              <a:defRPr sz="1500" i="1">
                <a:solidFill>
                  <a:srgbClr val="2D425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411480" indent="0">
              <a:buNone/>
              <a:defRPr sz="1500">
                <a:solidFill>
                  <a:srgbClr val="63646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B26329DE-7D20-244A-9529-FDED4D54A49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7384159" y="4817791"/>
            <a:ext cx="1036847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636463"/>
                </a:solidFill>
              </a:defRPr>
            </a:lvl1pPr>
          </a:lstStyle>
          <a:p>
            <a:r>
              <a:rPr lang="en-US" dirty="0"/>
              <a:t>1/8/19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2555885F-6F1A-B24A-B0C9-4AE8C233424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29084" y="4815302"/>
            <a:ext cx="481641" cy="367614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rgbClr val="59111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B1A6B3E-63C2-1B45-9354-FCC8C8FB16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774CB71-DC10-4BAE-970A-7836DD5E24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9349" y="4588400"/>
            <a:ext cx="1962838" cy="41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98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Hori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15153" y="952978"/>
            <a:ext cx="3539009" cy="226215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3000" b="1" cap="all">
                <a:solidFill>
                  <a:srgbClr val="59111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2000" b="1" i="1">
                <a:solidFill>
                  <a:srgbClr val="63646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82880" indent="0">
              <a:spcBef>
                <a:spcPts val="1200"/>
              </a:spcBef>
              <a:buNone/>
              <a:defRPr sz="1700">
                <a:solidFill>
                  <a:srgbClr val="63646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411480" indent="-192024">
              <a:buSzPct val="100000"/>
              <a:buFont typeface="Wingdings" charset="2"/>
              <a:buChar char="§"/>
              <a:defRPr sz="1500" i="1">
                <a:solidFill>
                  <a:srgbClr val="F57C1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411480" indent="0">
              <a:buNone/>
              <a:defRPr sz="1500">
                <a:solidFill>
                  <a:srgbClr val="63646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E0B819C5-CE77-9D4F-8ABA-9377B7ED693A}"/>
              </a:ext>
            </a:extLst>
          </p:cNvPr>
          <p:cNvSpPr/>
          <p:nvPr userDrawn="1"/>
        </p:nvSpPr>
        <p:spPr>
          <a:xfrm>
            <a:off x="-1" y="4780345"/>
            <a:ext cx="9144001" cy="363156"/>
          </a:xfrm>
          <a:prstGeom prst="rect">
            <a:avLst/>
          </a:prstGeom>
          <a:solidFill>
            <a:srgbClr val="5911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7E734FC6-BF7A-424B-B73F-6E17F6D4B0A1}"/>
              </a:ext>
            </a:extLst>
          </p:cNvPr>
          <p:cNvSpPr/>
          <p:nvPr userDrawn="1"/>
        </p:nvSpPr>
        <p:spPr>
          <a:xfrm>
            <a:off x="0" y="4626111"/>
            <a:ext cx="9144001" cy="100856"/>
          </a:xfrm>
          <a:prstGeom prst="rect">
            <a:avLst/>
          </a:prstGeom>
          <a:solidFill>
            <a:srgbClr val="6364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C1F8D0F-6FDC-9448-BC6E-96253CF34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2234" y="4803727"/>
            <a:ext cx="481641" cy="367614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B1A6B3E-63C2-1B45-9354-FCC8C8FB1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99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65B94AA2-7952-044F-8DDA-D484E56C4562}"/>
              </a:ext>
            </a:extLst>
          </p:cNvPr>
          <p:cNvSpPr/>
          <p:nvPr userDrawn="1"/>
        </p:nvSpPr>
        <p:spPr>
          <a:xfrm>
            <a:off x="0" y="1683484"/>
            <a:ext cx="7600208" cy="153422"/>
          </a:xfrm>
          <a:prstGeom prst="rect">
            <a:avLst/>
          </a:prstGeom>
          <a:solidFill>
            <a:srgbClr val="6364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7CB2706-2ED3-DA4E-AFCA-DE4BAF7B3D96}"/>
              </a:ext>
            </a:extLst>
          </p:cNvPr>
          <p:cNvSpPr/>
          <p:nvPr userDrawn="1"/>
        </p:nvSpPr>
        <p:spPr>
          <a:xfrm>
            <a:off x="0" y="1909270"/>
            <a:ext cx="9144000" cy="3234230"/>
          </a:xfrm>
          <a:prstGeom prst="rect">
            <a:avLst/>
          </a:prstGeom>
          <a:solidFill>
            <a:srgbClr val="5911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66059" y="3272053"/>
            <a:ext cx="4623753" cy="67710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buNone/>
              <a:defRPr sz="4400" b="1" cap="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i="1">
                <a:solidFill>
                  <a:schemeClr val="bg1">
                    <a:alpha val="50000"/>
                  </a:schemeClr>
                </a:solidFill>
                <a:latin typeface="Verdana"/>
                <a:cs typeface="Verdana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D78376D-D288-3541-9246-7C9A852BA9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570662" y="1321336"/>
            <a:ext cx="3108890" cy="156298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EA06BC52-8298-A349-8010-17889EA81B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9939" t="13290" r="11860" b="14439"/>
          <a:stretch/>
        </p:blipFill>
        <p:spPr>
          <a:xfrm>
            <a:off x="6094240" y="579157"/>
            <a:ext cx="1989889" cy="183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4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8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AA13D7E-1CFE-4B3E-AED2-10EF9441C6D2}" type="datetime1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50" y="4767263"/>
            <a:ext cx="2057400" cy="273844"/>
          </a:xfrm>
        </p:spPr>
        <p:txBody>
          <a:bodyPr/>
          <a:lstStyle>
            <a:lvl1pPr>
              <a:defRPr/>
            </a:lvl1pPr>
          </a:lstStyle>
          <a:p>
            <a:fld id="{9CEB20FD-57B4-4116-B954-02381E9596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83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7292594-8B53-425F-9F52-CF0BE8986943}" type="datetime1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2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68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49" r:id="rId3"/>
    <p:sldLayoutId id="2147483655" r:id="rId4"/>
    <p:sldLayoutId id="2147483656" r:id="rId5"/>
    <p:sldLayoutId id="2147483657" r:id="rId6"/>
  </p:sldLayoutIdLst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F945A-7155-4828-81E1-72232999352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46" y="4733925"/>
            <a:ext cx="1424051" cy="4645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79DD8AC-72D3-495E-8248-60DA5E468ED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99349" y="4588400"/>
            <a:ext cx="1962838" cy="41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36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.emf"/><Relationship Id="rId3" Type="http://schemas.openxmlformats.org/officeDocument/2006/relationships/image" Target="../media/image7.jpeg"/><Relationship Id="rId7" Type="http://schemas.openxmlformats.org/officeDocument/2006/relationships/hyperlink" Target="http://www.latech.edu/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4.png"/><Relationship Id="rId5" Type="http://schemas.openxmlformats.org/officeDocument/2006/relationships/image" Target="../media/image9.jpeg"/><Relationship Id="rId10" Type="http://schemas.openxmlformats.org/officeDocument/2006/relationships/image" Target="../media/image13.jpeg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1735656" y="2012294"/>
            <a:ext cx="3780424" cy="10212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0" y="3123094"/>
            <a:ext cx="1648740" cy="10212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682217" y="870556"/>
            <a:ext cx="1833862" cy="10482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503272" y="4231548"/>
            <a:ext cx="1640729" cy="911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735657" y="3123094"/>
            <a:ext cx="1846754" cy="10212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4" b="16579"/>
          <a:stretch/>
        </p:blipFill>
        <p:spPr>
          <a:xfrm>
            <a:off x="1751825" y="4231548"/>
            <a:ext cx="1818786" cy="906677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5602995" y="2012295"/>
            <a:ext cx="3541006" cy="213209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1" r="53761" b="61381"/>
          <a:stretch/>
        </p:blipFill>
        <p:spPr>
          <a:xfrm>
            <a:off x="0" y="-10550"/>
            <a:ext cx="1656471" cy="83351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5" r="53761" b="16340"/>
          <a:stretch/>
        </p:blipFill>
        <p:spPr>
          <a:xfrm>
            <a:off x="0" y="886264"/>
            <a:ext cx="1656471" cy="104251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5" t="41444" r="-430" b="16340"/>
          <a:stretch/>
        </p:blipFill>
        <p:spPr>
          <a:xfrm>
            <a:off x="1740877" y="886264"/>
            <a:ext cx="1856936" cy="1038365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7" t="4731" b="61875"/>
          <a:stretch/>
        </p:blipFill>
        <p:spPr>
          <a:xfrm>
            <a:off x="1740877" y="1602"/>
            <a:ext cx="1861884" cy="821358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3669326" y="-1"/>
            <a:ext cx="1846754" cy="81228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02996" y="0"/>
            <a:ext cx="1846754" cy="81228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536665" y="-1"/>
            <a:ext cx="1607336" cy="812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602996" y="897517"/>
            <a:ext cx="1846754" cy="10212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536665" y="897517"/>
            <a:ext cx="1607336" cy="10212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0" y="2012294"/>
            <a:ext cx="1648741" cy="102129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0" y="4231550"/>
            <a:ext cx="1648741" cy="911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669326" y="4231550"/>
            <a:ext cx="1846754" cy="9119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602996" y="4231551"/>
            <a:ext cx="1846754" cy="911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874" y="2270211"/>
            <a:ext cx="3369249" cy="361688"/>
          </a:xfrm>
        </p:spPr>
        <p:txBody>
          <a:bodyPr anchor="t">
            <a:no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Industry Partner Spotlight:</a:t>
            </a:r>
          </a:p>
        </p:txBody>
      </p:sp>
      <p:pic>
        <p:nvPicPr>
          <p:cNvPr id="9" name="Picture 8">
            <a:hlinkClick r:id="rId7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49954" y="72534"/>
            <a:ext cx="780759" cy="710578"/>
          </a:xfrm>
          <a:prstGeom prst="rect">
            <a:avLst/>
          </a:prstGeom>
        </p:spPr>
      </p:pic>
      <p:pic>
        <p:nvPicPr>
          <p:cNvPr id="12" name="Picture 2" descr="NSF 4-Color Bitmap Log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996" y="4321395"/>
            <a:ext cx="730908" cy="73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7" t="32820" b="5942"/>
          <a:stretch/>
        </p:blipFill>
        <p:spPr>
          <a:xfrm>
            <a:off x="5600482" y="884832"/>
            <a:ext cx="1839937" cy="1024857"/>
          </a:xfrm>
          <a:prstGeom prst="rect">
            <a:avLst/>
          </a:prstGeom>
        </p:spPr>
      </p:pic>
      <p:sp>
        <p:nvSpPr>
          <p:cNvPr id="77" name="Rectangle 76"/>
          <p:cNvSpPr/>
          <p:nvPr/>
        </p:nvSpPr>
        <p:spPr>
          <a:xfrm>
            <a:off x="3669326" y="3123094"/>
            <a:ext cx="1846753" cy="102129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9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xmlns="" id="{0653BFE7-A2E3-4A0D-AC4C-81A6E00DB9B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394" y="2084069"/>
            <a:ext cx="3419863" cy="88697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5DFB068-BEFA-4BB7-96B6-B49B7BE20B6D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3" y="3356464"/>
            <a:ext cx="1581374" cy="640613"/>
          </a:xfrm>
          <a:prstGeom prst="rect">
            <a:avLst/>
          </a:prstGeom>
        </p:spPr>
      </p:pic>
      <p:pic>
        <p:nvPicPr>
          <p:cNvPr id="31" name="Picture 30" descr="setpoint-logo-CMYK-ONECOLOR.eps">
            <a:extLst>
              <a:ext uri="{FF2B5EF4-FFF2-40B4-BE49-F238E27FC236}">
                <a16:creationId xmlns:a16="http://schemas.microsoft.com/office/drawing/2014/main" xmlns="" id="{12ECE171-2717-44E9-9099-3B052EDD6C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342" y="3124297"/>
            <a:ext cx="2676312" cy="56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33E569F-50B7-3D4A-9EC6-8541FEE164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Who we are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xmlns="" id="{DAF9CE4F-0B9D-4259-A356-523AA39A00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1650" y="1490976"/>
            <a:ext cx="5150841" cy="147732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3000" b="1" cap="all">
                <a:solidFill>
                  <a:srgbClr val="59111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2000" b="1" i="1">
                <a:solidFill>
                  <a:srgbClr val="63646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82880" indent="0">
              <a:spcBef>
                <a:spcPts val="1200"/>
              </a:spcBef>
              <a:buNone/>
              <a:defRPr sz="1700">
                <a:solidFill>
                  <a:srgbClr val="63646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411480" indent="-192024">
              <a:buSzPct val="100000"/>
              <a:buFont typeface="Wingdings" charset="2"/>
              <a:buChar char="§"/>
              <a:defRPr sz="1500" i="1">
                <a:solidFill>
                  <a:srgbClr val="2D425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411480" indent="0">
              <a:buNone/>
              <a:defRPr sz="1500">
                <a:solidFill>
                  <a:srgbClr val="63646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1"/>
            <a:r>
              <a:rPr lang="en-US" sz="1600" i="0" dirty="0"/>
              <a:t>Setpoint Integrated Solutions is the expert in the process control industry. </a:t>
            </a:r>
            <a:r>
              <a:rPr lang="en-US" sz="1600" b="0" i="0" dirty="0"/>
              <a:t>Setpoint supports the power, refining and chemical industries with best-in-class valve repair services, delivering process solutions for control, relief and automated valve requirements, along with industrial equipment including liquid level measurement, pressure gauges, PLC’s and more.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xmlns="" id="{5B3AE883-E39C-4A82-A755-AF4C5C3CFDCA}"/>
              </a:ext>
            </a:extLst>
          </p:cNvPr>
          <p:cNvSpPr txBox="1">
            <a:spLocks/>
          </p:cNvSpPr>
          <p:nvPr/>
        </p:nvSpPr>
        <p:spPr>
          <a:xfrm>
            <a:off x="651280" y="3386198"/>
            <a:ext cx="2233161" cy="849463"/>
          </a:xfrm>
          <a:prstGeom prst="rect">
            <a:avLst/>
          </a:prstGeom>
        </p:spPr>
        <p:txBody>
          <a:bodyPr vert="horz" wrap="square" lIns="0" tIns="0" rIns="0" bIns="0" numCol="1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b="1" kern="1200" cap="all">
                <a:solidFill>
                  <a:srgbClr val="59111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i="1" kern="1200">
                <a:solidFill>
                  <a:srgbClr val="63646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82880" indent="0" algn="l" defTabSz="457200" rtl="0" eaLnBrk="1" latinLnBrk="0" hangingPunct="1">
              <a:spcBef>
                <a:spcPts val="1200"/>
              </a:spcBef>
              <a:buFont typeface="Arial"/>
              <a:buNone/>
              <a:defRPr sz="1700" kern="1200">
                <a:solidFill>
                  <a:srgbClr val="63646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411480" indent="-192024" algn="l" defTabSz="457200" rtl="0" eaLnBrk="1" latinLnBrk="0" hangingPunct="1">
              <a:spcBef>
                <a:spcPct val="20000"/>
              </a:spcBef>
              <a:buSzPct val="100000"/>
              <a:buFont typeface="Wingdings" charset="2"/>
              <a:buChar char="§"/>
              <a:defRPr sz="1500" i="1" kern="1200">
                <a:solidFill>
                  <a:srgbClr val="2D425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41148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rgbClr val="63646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b="0" i="0" dirty="0"/>
              <a:t>Pressure Relief Valves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b="0" i="0" dirty="0"/>
              <a:t>Control Valves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b="0" i="0" dirty="0"/>
              <a:t>Line and Block Valves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b="0" i="0" dirty="0"/>
              <a:t>Motor Operated Valve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928A2C40-B3A3-4ED5-8DB1-AD9D530051B3}"/>
              </a:ext>
            </a:extLst>
          </p:cNvPr>
          <p:cNvSpPr txBox="1">
            <a:spLocks/>
          </p:cNvSpPr>
          <p:nvPr/>
        </p:nvSpPr>
        <p:spPr>
          <a:xfrm>
            <a:off x="5526459" y="3386198"/>
            <a:ext cx="2149468" cy="812530"/>
          </a:xfrm>
          <a:prstGeom prst="rect">
            <a:avLst/>
          </a:prstGeom>
        </p:spPr>
        <p:txBody>
          <a:bodyPr vert="horz" wrap="square" lIns="0" tIns="0" rIns="0" bIns="0" numCol="1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b="1" kern="1200" cap="all">
                <a:solidFill>
                  <a:srgbClr val="59111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i="1" kern="1200">
                <a:solidFill>
                  <a:srgbClr val="63646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82880" indent="0" algn="l" defTabSz="457200" rtl="0" eaLnBrk="1" latinLnBrk="0" hangingPunct="1">
              <a:spcBef>
                <a:spcPts val="1200"/>
              </a:spcBef>
              <a:buFont typeface="Arial"/>
              <a:buNone/>
              <a:defRPr sz="1700" kern="1200">
                <a:solidFill>
                  <a:srgbClr val="63646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411480" indent="-192024" algn="l" defTabSz="457200" rtl="0" eaLnBrk="1" latinLnBrk="0" hangingPunct="1">
              <a:spcBef>
                <a:spcPct val="20000"/>
              </a:spcBef>
              <a:buSzPct val="100000"/>
              <a:buFont typeface="Wingdings" charset="2"/>
              <a:buChar char="§"/>
              <a:defRPr sz="1500" i="1" kern="1200">
                <a:solidFill>
                  <a:srgbClr val="2D425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41148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rgbClr val="63646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b="0" i="0" dirty="0"/>
              <a:t>Onsite Machining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b="0" i="0" dirty="0"/>
              <a:t>Welding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b="0" i="0" dirty="0"/>
              <a:t>Asset Management and Online Diagnostics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xmlns="" id="{4B31BA8F-F70D-4D86-B62A-75887313FD9E}"/>
              </a:ext>
            </a:extLst>
          </p:cNvPr>
          <p:cNvSpPr txBox="1">
            <a:spLocks/>
          </p:cNvSpPr>
          <p:nvPr/>
        </p:nvSpPr>
        <p:spPr>
          <a:xfrm>
            <a:off x="2944859" y="3386198"/>
            <a:ext cx="2304502" cy="627864"/>
          </a:xfrm>
          <a:prstGeom prst="rect">
            <a:avLst/>
          </a:prstGeom>
        </p:spPr>
        <p:txBody>
          <a:bodyPr vert="horz" wrap="square" lIns="0" tIns="0" rIns="0" bIns="0" numCol="1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b="1" kern="1200" cap="all">
                <a:solidFill>
                  <a:srgbClr val="59111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i="1" kern="1200">
                <a:solidFill>
                  <a:srgbClr val="63646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82880" indent="0" algn="l" defTabSz="457200" rtl="0" eaLnBrk="1" latinLnBrk="0" hangingPunct="1">
              <a:spcBef>
                <a:spcPts val="1200"/>
              </a:spcBef>
              <a:buFont typeface="Arial"/>
              <a:buNone/>
              <a:defRPr sz="1700" kern="1200">
                <a:solidFill>
                  <a:srgbClr val="63646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411480" indent="-192024" algn="l" defTabSz="457200" rtl="0" eaLnBrk="1" latinLnBrk="0" hangingPunct="1">
              <a:spcBef>
                <a:spcPct val="20000"/>
              </a:spcBef>
              <a:buSzPct val="100000"/>
              <a:buFont typeface="Wingdings" charset="2"/>
              <a:buChar char="§"/>
              <a:defRPr sz="1500" i="1" kern="1200">
                <a:solidFill>
                  <a:srgbClr val="2D425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41148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rgbClr val="63646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b="0" i="0" dirty="0"/>
              <a:t>Pneumatically Operated Valves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b="0" i="0" dirty="0"/>
              <a:t>Tank Vents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b="0" i="0" dirty="0"/>
              <a:t>Mobile Field Repair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xmlns="" id="{C5238BC9-4B20-493D-BFC3-16E05B20240C}"/>
              </a:ext>
            </a:extLst>
          </p:cNvPr>
          <p:cNvSpPr txBox="1">
            <a:spLocks/>
          </p:cNvSpPr>
          <p:nvPr/>
        </p:nvSpPr>
        <p:spPr>
          <a:xfrm>
            <a:off x="501649" y="3102666"/>
            <a:ext cx="5379033" cy="24622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b="1" kern="1200" cap="all">
                <a:solidFill>
                  <a:srgbClr val="59111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i="1" kern="1200">
                <a:solidFill>
                  <a:srgbClr val="63646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82880" indent="0" algn="l" defTabSz="457200" rtl="0" eaLnBrk="1" latinLnBrk="0" hangingPunct="1">
              <a:spcBef>
                <a:spcPts val="1200"/>
              </a:spcBef>
              <a:buFont typeface="Arial"/>
              <a:buNone/>
              <a:defRPr sz="1700" kern="1200">
                <a:solidFill>
                  <a:srgbClr val="63646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411480" indent="-192024" algn="l" defTabSz="457200" rtl="0" eaLnBrk="1" latinLnBrk="0" hangingPunct="1">
              <a:spcBef>
                <a:spcPct val="20000"/>
              </a:spcBef>
              <a:buSzPct val="100000"/>
              <a:buFont typeface="Wingdings" charset="2"/>
              <a:buChar char="§"/>
              <a:defRPr sz="1500" i="1" kern="1200">
                <a:solidFill>
                  <a:srgbClr val="2D425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41148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rgbClr val="63646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i="0" dirty="0"/>
              <a:t>Service Capabilities:</a:t>
            </a:r>
            <a:endParaRPr lang="en-US" sz="1600" b="0" i="0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2A19E395-2405-4558-8A77-2354AD9B9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" t="4657" r="37450" b="11402"/>
          <a:stretch/>
        </p:blipFill>
        <p:spPr bwMode="auto">
          <a:xfrm>
            <a:off x="5858619" y="1537415"/>
            <a:ext cx="2651760" cy="138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xmlns="" id="{9015679C-2858-462A-ABB6-0B751103B0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29084" y="4815302"/>
            <a:ext cx="481641" cy="367614"/>
          </a:xfrm>
        </p:spPr>
        <p:txBody>
          <a:bodyPr/>
          <a:lstStyle/>
          <a:p>
            <a:fld id="{AB1A6B3E-63C2-1B45-9354-FCC8C8FB169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82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33E569F-50B7-3D4A-9EC6-8541FEE164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Where we work</a:t>
            </a:r>
          </a:p>
        </p:txBody>
      </p:sp>
      <p:sp>
        <p:nvSpPr>
          <p:cNvPr id="6" name="Text Placeholder 4" descr="Setpoint Integrated Solutions (IS) has a footprint across the Gulf South, spanning  Texas, Louisiana, Mississippi, Alabama, Florida, Tennessee, Arkansas, and Oklahoma. ">
            <a:extLst>
              <a:ext uri="{FF2B5EF4-FFF2-40B4-BE49-F238E27FC236}">
                <a16:creationId xmlns:a16="http://schemas.microsoft.com/office/drawing/2014/main" xmlns="" id="{DAF9CE4F-0B9D-4259-A356-523AA39A00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8620" y="1470422"/>
            <a:ext cx="7459503" cy="492443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3000" b="1" cap="all">
                <a:solidFill>
                  <a:srgbClr val="59111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2000" b="1" i="1">
                <a:solidFill>
                  <a:srgbClr val="63646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82880" indent="0">
              <a:spcBef>
                <a:spcPts val="1200"/>
              </a:spcBef>
              <a:buNone/>
              <a:defRPr sz="1700">
                <a:solidFill>
                  <a:srgbClr val="63646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411480" indent="-192024">
              <a:buSzPct val="100000"/>
              <a:buFont typeface="Wingdings" charset="2"/>
              <a:buChar char="§"/>
              <a:defRPr sz="1500" i="1">
                <a:solidFill>
                  <a:srgbClr val="2D425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411480" indent="0">
              <a:buNone/>
              <a:defRPr sz="1500">
                <a:solidFill>
                  <a:srgbClr val="63646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1"/>
            <a:r>
              <a:rPr lang="en-US" sz="1600" i="0" dirty="0"/>
              <a:t>Setpoint Integrated Solutions </a:t>
            </a:r>
            <a:r>
              <a:rPr lang="en-US" sz="1600" b="0" i="0" dirty="0"/>
              <a:t>has a footprint across the Gulf South, spanning  Texas, Louisiana, Mississippi, Alabama, Florida, Tennessee, Arkansas, and Oklahoma. </a:t>
            </a:r>
          </a:p>
        </p:txBody>
      </p:sp>
      <p:pic>
        <p:nvPicPr>
          <p:cNvPr id="4" name="Picture 3" descr="Setpoint Integrated Solutions (IS) has a footprint across the Gulf South, spanning  Texas, Louisiana, Mississippi, Alabama, Florida, Tennessee, Arkansas, and Oklahoma. ">
            <a:extLst>
              <a:ext uri="{FF2B5EF4-FFF2-40B4-BE49-F238E27FC236}">
                <a16:creationId xmlns:a16="http://schemas.microsoft.com/office/drawing/2014/main" xmlns="" id="{D90BA17D-1E93-4EE1-A9D7-F092187EAE07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89" t="13098" r="22383" b="8690"/>
          <a:stretch/>
        </p:blipFill>
        <p:spPr>
          <a:xfrm>
            <a:off x="448620" y="2769240"/>
            <a:ext cx="4748171" cy="1609124"/>
          </a:xfrm>
          <a:prstGeom prst="rect">
            <a:avLst/>
          </a:prstGeo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xmlns="" id="{5ABA66A2-E98F-4BCA-9664-50E103BDBBF2}"/>
              </a:ext>
            </a:extLst>
          </p:cNvPr>
          <p:cNvSpPr/>
          <p:nvPr/>
        </p:nvSpPr>
        <p:spPr>
          <a:xfrm>
            <a:off x="1772080" y="2170637"/>
            <a:ext cx="3389152" cy="1164383"/>
          </a:xfrm>
          <a:prstGeom prst="wedgeRectCallout">
            <a:avLst/>
          </a:prstGeom>
          <a:solidFill>
            <a:srgbClr val="800000">
              <a:alpha val="85098"/>
            </a:srgbClr>
          </a:solidFill>
          <a:ln w="57150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4BFBE92-983C-4B7E-9D8C-1C909EA51734}"/>
              </a:ext>
            </a:extLst>
          </p:cNvPr>
          <p:cNvSpPr txBox="1"/>
          <p:nvPr/>
        </p:nvSpPr>
        <p:spPr>
          <a:xfrm>
            <a:off x="1706971" y="2170637"/>
            <a:ext cx="3519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Monroe site is fully ASME and NB certified and follows ISA Standards for Automation and Process Controls repair and service.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facility employs 22 technicians and 20 employees in roles such as Sales, Repair Coordination, Management, etc.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DC8C875-E468-44F8-8600-1081D20D5F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158" y="2170637"/>
            <a:ext cx="2926080" cy="2194560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xmlns="" id="{40C7E546-BFFA-4A5C-AB49-16BE95819C5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29084" y="4815302"/>
            <a:ext cx="481641" cy="367614"/>
          </a:xfrm>
        </p:spPr>
        <p:txBody>
          <a:bodyPr/>
          <a:lstStyle/>
          <a:p>
            <a:fld id="{AB1A6B3E-63C2-1B45-9354-FCC8C8FB169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21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A7AF8E-5ECE-4AE8-86B8-97BC692C52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What we do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F6E852F-A40F-4194-B004-87C6FC122A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B1A6B3E-63C2-1B45-9354-FCC8C8FB169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276AE6BB-773D-4718-8BDC-7EA5886BC7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95"/>
          <a:stretch/>
        </p:blipFill>
        <p:spPr bwMode="auto">
          <a:xfrm>
            <a:off x="2659487" y="2822263"/>
            <a:ext cx="1828800" cy="116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2EFCD714-31F1-4657-8B06-8B82C402C703}"/>
              </a:ext>
            </a:extLst>
          </p:cNvPr>
          <p:cNvGrpSpPr/>
          <p:nvPr/>
        </p:nvGrpSpPr>
        <p:grpSpPr>
          <a:xfrm>
            <a:off x="6744928" y="3401104"/>
            <a:ext cx="1828800" cy="1168165"/>
            <a:chOff x="6535203" y="3308825"/>
            <a:chExt cx="1828800" cy="1168165"/>
          </a:xfrm>
        </p:grpSpPr>
        <p:pic>
          <p:nvPicPr>
            <p:cNvPr id="14" name="Picture 7">
              <a:extLst>
                <a:ext uri="{FF2B5EF4-FFF2-40B4-BE49-F238E27FC236}">
                  <a16:creationId xmlns:a16="http://schemas.microsoft.com/office/drawing/2014/main" xmlns="" id="{86EBC654-CF8B-4559-9229-A483C1071E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5203" y="3308825"/>
              <a:ext cx="1828800" cy="1168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8">
              <a:extLst>
                <a:ext uri="{FF2B5EF4-FFF2-40B4-BE49-F238E27FC236}">
                  <a16:creationId xmlns:a16="http://schemas.microsoft.com/office/drawing/2014/main" xmlns="" id="{D212DEAB-70ED-403A-92A0-F11694D4DC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5203" y="3308825"/>
              <a:ext cx="457200" cy="45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93908AC8-F3A7-4104-8AF4-CDC564EBB73D}"/>
              </a:ext>
            </a:extLst>
          </p:cNvPr>
          <p:cNvGrpSpPr/>
          <p:nvPr/>
        </p:nvGrpSpPr>
        <p:grpSpPr>
          <a:xfrm>
            <a:off x="2659487" y="1607892"/>
            <a:ext cx="1828800" cy="1098774"/>
            <a:chOff x="545459" y="1540780"/>
            <a:chExt cx="1828800" cy="1098774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xmlns="" id="{E45E9535-5EDB-479F-9463-3AE67F9032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37"/>
            <a:stretch/>
          </p:blipFill>
          <p:spPr bwMode="auto">
            <a:xfrm>
              <a:off x="545459" y="1540780"/>
              <a:ext cx="1828800" cy="1098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 descr="A close up of a logo&#10;&#10;Description automatically generated">
              <a:extLst>
                <a:ext uri="{FF2B5EF4-FFF2-40B4-BE49-F238E27FC236}">
                  <a16:creationId xmlns:a16="http://schemas.microsoft.com/office/drawing/2014/main" xmlns="" id="{8B0D5DA0-0766-4C98-8804-886BB5BCD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2659" y="1540782"/>
              <a:ext cx="914400" cy="475487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D9590CE7-B690-496E-900B-236B7AB9F5BE}"/>
              </a:ext>
            </a:extLst>
          </p:cNvPr>
          <p:cNvGrpSpPr/>
          <p:nvPr/>
        </p:nvGrpSpPr>
        <p:grpSpPr>
          <a:xfrm>
            <a:off x="4714614" y="1884729"/>
            <a:ext cx="1828800" cy="1098775"/>
            <a:chOff x="3657600" y="1540780"/>
            <a:chExt cx="1828800" cy="1098775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xmlns="" id="{25BE8A32-2EA6-4648-9A09-32AE515443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96"/>
            <a:stretch/>
          </p:blipFill>
          <p:spPr bwMode="auto">
            <a:xfrm>
              <a:off x="3657600" y="1540780"/>
              <a:ext cx="1828800" cy="109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xmlns="" id="{0F64AA46-AAE4-4961-9CB3-E21439ABA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14800" y="2128330"/>
              <a:ext cx="1371600" cy="484632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DDCEC80B-7B5E-4B8B-9DA7-3C34C5416178}"/>
              </a:ext>
            </a:extLst>
          </p:cNvPr>
          <p:cNvGrpSpPr/>
          <p:nvPr/>
        </p:nvGrpSpPr>
        <p:grpSpPr>
          <a:xfrm>
            <a:off x="6744928" y="2113582"/>
            <a:ext cx="1828800" cy="1171925"/>
            <a:chOff x="6308700" y="1543130"/>
            <a:chExt cx="1828800" cy="1171925"/>
          </a:xfrm>
        </p:grpSpPr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xmlns="" id="{430A39E8-56C0-4EA0-B001-A7C82492CE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8700" y="1616281"/>
              <a:ext cx="1828800" cy="1098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 descr="A close up of a logo&#10;&#10;Description automatically generated">
              <a:extLst>
                <a:ext uri="{FF2B5EF4-FFF2-40B4-BE49-F238E27FC236}">
                  <a16:creationId xmlns:a16="http://schemas.microsoft.com/office/drawing/2014/main" xmlns="" id="{96A43C12-24C9-4938-8B47-DCB1C2F55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588860" y="1543130"/>
              <a:ext cx="548640" cy="54864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3D8F2C39-0EA4-49CC-AC3C-F41662BCD72A}"/>
              </a:ext>
            </a:extLst>
          </p:cNvPr>
          <p:cNvGrpSpPr/>
          <p:nvPr/>
        </p:nvGrpSpPr>
        <p:grpSpPr>
          <a:xfrm>
            <a:off x="4714614" y="3072507"/>
            <a:ext cx="1828800" cy="1194758"/>
            <a:chOff x="3657600" y="3282232"/>
            <a:chExt cx="1828800" cy="1194758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xmlns="" id="{81C87BFE-8307-49A3-869F-3DAE14BC77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96"/>
            <a:stretch/>
          </p:blipFill>
          <p:spPr bwMode="auto">
            <a:xfrm>
              <a:off x="3657600" y="3308825"/>
              <a:ext cx="1828800" cy="1168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 descr="A picture containing drawing, table&#10;&#10;Description automatically generated">
              <a:extLst>
                <a:ext uri="{FF2B5EF4-FFF2-40B4-BE49-F238E27FC236}">
                  <a16:creationId xmlns:a16="http://schemas.microsoft.com/office/drawing/2014/main" xmlns="" id="{06E0E665-BA77-4958-89FD-709B6406CF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57246" b="8987"/>
            <a:stretch/>
          </p:blipFill>
          <p:spPr>
            <a:xfrm>
              <a:off x="3657600" y="3282232"/>
              <a:ext cx="1828800" cy="297184"/>
            </a:xfrm>
            <a:prstGeom prst="rect">
              <a:avLst/>
            </a:prstGeom>
          </p:spPr>
        </p:pic>
      </p:grpSp>
      <p:sp>
        <p:nvSpPr>
          <p:cNvPr id="31" name="Text Placeholder 4">
            <a:extLst>
              <a:ext uri="{FF2B5EF4-FFF2-40B4-BE49-F238E27FC236}">
                <a16:creationId xmlns:a16="http://schemas.microsoft.com/office/drawing/2014/main" xmlns="" id="{CFE4C8E9-4360-444B-881D-B3CC2122D7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6963" y="1583312"/>
            <a:ext cx="1985588" cy="251145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3000" b="1" cap="all">
                <a:solidFill>
                  <a:srgbClr val="59111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2000" b="1" i="1">
                <a:solidFill>
                  <a:srgbClr val="63646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82880" indent="0">
              <a:spcBef>
                <a:spcPts val="1200"/>
              </a:spcBef>
              <a:buNone/>
              <a:defRPr sz="1700">
                <a:solidFill>
                  <a:srgbClr val="63646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411480" indent="-192024">
              <a:buSzPct val="100000"/>
              <a:buFont typeface="Wingdings" charset="2"/>
              <a:buChar char="§"/>
              <a:defRPr sz="1500" i="1">
                <a:solidFill>
                  <a:srgbClr val="2D425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411480" indent="0">
              <a:buNone/>
              <a:defRPr sz="1500">
                <a:solidFill>
                  <a:srgbClr val="63646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1"/>
            <a:r>
              <a:rPr lang="en-US" sz="1600" i="0" dirty="0"/>
              <a:t>Setpoint Integrated Solutions </a:t>
            </a:r>
            <a:r>
              <a:rPr lang="en-US" sz="1600" b="0" i="0" dirty="0"/>
              <a:t>has the expertise within the process automation industry to deliver innovative services to its customers across a variety of industries. Some of our customers include:</a:t>
            </a:r>
          </a:p>
        </p:txBody>
      </p:sp>
    </p:spTree>
    <p:extLst>
      <p:ext uri="{BB962C8B-B14F-4D97-AF65-F5344CB8AC3E}">
        <p14:creationId xmlns:p14="http://schemas.microsoft.com/office/powerpoint/2010/main" val="281123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3A5108-1D5F-4B5F-8B07-BC04EE2F78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Control loop fundamentals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21D561E-18AC-4393-A1C6-FCA0230CDB0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B1A6B3E-63C2-1B45-9354-FCC8C8FB169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3A99CD6E-FE2C-4AE8-8C19-94382022BF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82353" y="1446760"/>
            <a:ext cx="4175566" cy="347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xmlns="" id="{E7950CDA-8FEA-4B4E-B273-F76DD10B8F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3320" y="1446760"/>
            <a:ext cx="2529968" cy="172354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3000" b="1" cap="all">
                <a:solidFill>
                  <a:srgbClr val="59111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2000" b="1" i="1">
                <a:solidFill>
                  <a:srgbClr val="63646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82880" indent="0">
              <a:spcBef>
                <a:spcPts val="1200"/>
              </a:spcBef>
              <a:buNone/>
              <a:defRPr sz="1700">
                <a:solidFill>
                  <a:srgbClr val="63646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411480" indent="-192024">
              <a:buSzPct val="100000"/>
              <a:buFont typeface="Wingdings" charset="2"/>
              <a:buChar char="§"/>
              <a:defRPr sz="1500" i="1">
                <a:solidFill>
                  <a:srgbClr val="2D425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411480" indent="0">
              <a:buNone/>
              <a:defRPr sz="1500">
                <a:solidFill>
                  <a:srgbClr val="63646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1"/>
            <a:r>
              <a:rPr lang="en-US" sz="1600" b="0" i="0" dirty="0"/>
              <a:t>The </a:t>
            </a:r>
            <a:r>
              <a:rPr lang="en-US" sz="1600" i="0" dirty="0"/>
              <a:t>control valve positioner </a:t>
            </a:r>
            <a:r>
              <a:rPr lang="en-US" sz="1600" b="0" i="0" dirty="0"/>
              <a:t>receives signal from the process controller based on desired process parameters and adjusts the control valve position to meet the required output results.</a:t>
            </a:r>
          </a:p>
        </p:txBody>
      </p:sp>
    </p:spTree>
    <p:extLst>
      <p:ext uri="{BB962C8B-B14F-4D97-AF65-F5344CB8AC3E}">
        <p14:creationId xmlns:p14="http://schemas.microsoft.com/office/powerpoint/2010/main" val="269425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30C745-1DF5-43DA-A2F9-8D3FDE6C0F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Anatomy of a digital valve positioner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A2EC6C0-7514-4F6B-B2F0-C041CF89BC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B1A6B3E-63C2-1B45-9354-FCC8C8FB169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184B17B3-2F34-4DC9-9AA0-A23D130C16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0"/>
          <a:stretch/>
        </p:blipFill>
        <p:spPr bwMode="auto">
          <a:xfrm>
            <a:off x="3565321" y="1513872"/>
            <a:ext cx="4754880" cy="295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xmlns="" id="{E06778AE-356A-4B54-B5BC-6E470B2247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3320" y="1446760"/>
            <a:ext cx="2719722" cy="2708434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3000" b="1" cap="all">
                <a:solidFill>
                  <a:srgbClr val="59111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2000" b="1" i="1">
                <a:solidFill>
                  <a:srgbClr val="63646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82880" indent="0">
              <a:spcBef>
                <a:spcPts val="1200"/>
              </a:spcBef>
              <a:buNone/>
              <a:defRPr sz="1700">
                <a:solidFill>
                  <a:srgbClr val="63646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411480" indent="-192024">
              <a:buSzPct val="100000"/>
              <a:buFont typeface="Wingdings" charset="2"/>
              <a:buChar char="§"/>
              <a:defRPr sz="1500" i="1">
                <a:solidFill>
                  <a:srgbClr val="2D425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411480" indent="0">
              <a:buNone/>
              <a:defRPr sz="1500">
                <a:solidFill>
                  <a:srgbClr val="63646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1"/>
            <a:r>
              <a:rPr lang="en-US" sz="1600" b="0" i="0" dirty="0"/>
              <a:t>The </a:t>
            </a:r>
            <a:r>
              <a:rPr lang="en-US" sz="1600" i="0" dirty="0"/>
              <a:t>digital positioner </a:t>
            </a:r>
            <a:r>
              <a:rPr lang="en-US" sz="1600" b="0" i="0" dirty="0"/>
              <a:t>uses a 4-20mA input signal and converts this through the I/P into a pneumatic signal which actuates the valve. The microprocessor can be accessed through push buttons or HART Communicator to calibrate the  positioner, set parameters, and store information about the valve’s operation.</a:t>
            </a:r>
          </a:p>
        </p:txBody>
      </p:sp>
    </p:spTree>
    <p:extLst>
      <p:ext uri="{BB962C8B-B14F-4D97-AF65-F5344CB8AC3E}">
        <p14:creationId xmlns:p14="http://schemas.microsoft.com/office/powerpoint/2010/main" val="1420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2A32EA9-304C-4904-9FEE-79BFD33CA9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Valvkeep</a:t>
            </a:r>
            <a:r>
              <a:rPr lang="en-US" dirty="0"/>
              <a:t> software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2BF187C-5564-419A-A1A5-E654339F25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B1A6B3E-63C2-1B45-9354-FCC8C8FB169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161920D5-9B10-46CB-B315-A6619AA01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077" y="2876864"/>
            <a:ext cx="2746831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4F4413B6-E2D2-4B44-90C8-F2CE1E0D2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759" y="1605093"/>
            <a:ext cx="2126934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="" id="{C9E2BC6C-5151-418D-86CE-C239AE90E4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1650" y="1606456"/>
            <a:ext cx="5437756" cy="123110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3000" b="1" cap="all">
                <a:solidFill>
                  <a:srgbClr val="59111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2000" b="1" i="1">
                <a:solidFill>
                  <a:srgbClr val="63646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82880" indent="0">
              <a:spcBef>
                <a:spcPts val="1200"/>
              </a:spcBef>
              <a:buNone/>
              <a:defRPr sz="1700">
                <a:solidFill>
                  <a:srgbClr val="63646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411480" indent="-192024">
              <a:buSzPct val="100000"/>
              <a:buFont typeface="Wingdings" charset="2"/>
              <a:buChar char="§"/>
              <a:defRPr sz="1500" i="1">
                <a:solidFill>
                  <a:srgbClr val="2D425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411480" indent="0">
              <a:buNone/>
              <a:defRPr sz="1500">
                <a:solidFill>
                  <a:srgbClr val="63646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1"/>
            <a:r>
              <a:rPr lang="en-US" sz="1600" i="0" dirty="0"/>
              <a:t>Setpoint Integrated Solutions </a:t>
            </a:r>
            <a:r>
              <a:rPr lang="en-US" sz="1600" b="0" i="0" dirty="0"/>
              <a:t>use the latest technology to run diagnostics and document all repairs on </a:t>
            </a:r>
            <a:r>
              <a:rPr lang="en-US" sz="1600" b="0" i="0" dirty="0" err="1"/>
              <a:t>ValvKeep</a:t>
            </a:r>
            <a:r>
              <a:rPr lang="en-US" sz="1600" b="0" i="0" dirty="0"/>
              <a:t> software. This system gives our customers 24/7, secured internet access to the data for their equipment that has been repaired, serviced, and/or installed by Setpoint IS.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09A4E0A-1F86-4A28-9110-895E53E82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704" y="2941771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8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57A6F0A-406B-4CFB-9AC7-4B54D930C8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Working at setpoint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B4FA2BA-DBE3-47A8-910B-3E48ED45119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B1A6B3E-63C2-1B45-9354-FCC8C8FB169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xmlns="" id="{3EEF4DEF-4187-46A9-933B-0501C5049131}"/>
              </a:ext>
            </a:extLst>
          </p:cNvPr>
          <p:cNvSpPr txBox="1">
            <a:spLocks/>
          </p:cNvSpPr>
          <p:nvPr/>
        </p:nvSpPr>
        <p:spPr>
          <a:xfrm>
            <a:off x="709473" y="1490976"/>
            <a:ext cx="3668568" cy="2708434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b="1" kern="1200" cap="all">
                <a:solidFill>
                  <a:srgbClr val="59111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i="1" kern="1200">
                <a:solidFill>
                  <a:srgbClr val="63646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82880" indent="0" algn="l" defTabSz="457200" rtl="0" eaLnBrk="1" latinLnBrk="0" hangingPunct="1">
              <a:spcBef>
                <a:spcPts val="1200"/>
              </a:spcBef>
              <a:buFont typeface="Arial"/>
              <a:buNone/>
              <a:defRPr sz="1700" kern="1200">
                <a:solidFill>
                  <a:srgbClr val="63646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411480" indent="-192024" algn="l" defTabSz="457200" rtl="0" eaLnBrk="1" latinLnBrk="0" hangingPunct="1">
              <a:spcBef>
                <a:spcPct val="20000"/>
              </a:spcBef>
              <a:buSzPct val="100000"/>
              <a:buFont typeface="Wingdings" charset="2"/>
              <a:buChar char="§"/>
              <a:defRPr sz="1500" i="1" kern="1200">
                <a:solidFill>
                  <a:srgbClr val="2D425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41148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rgbClr val="63646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i="0" dirty="0"/>
              <a:t>Setpoint Integrated Solutions </a:t>
            </a:r>
            <a:r>
              <a:rPr lang="en-US" sz="1600" b="0" i="0" dirty="0"/>
              <a:t>is always looking for hard-working, motivated individuals who are interested in a career in the process controls industry.</a:t>
            </a:r>
          </a:p>
          <a:p>
            <a:pPr lvl="1"/>
            <a:r>
              <a:rPr lang="en-US" sz="1600" b="0" i="0" dirty="0"/>
              <a:t>We offer comprehensive benefits to our employees, including: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sz="1600" b="0" i="0" dirty="0"/>
              <a:t>Competitive compensation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sz="1600" b="0" i="0" dirty="0"/>
              <a:t>Continuing education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sz="1600" b="0" i="0" dirty="0"/>
              <a:t>Manufacturer training</a:t>
            </a:r>
          </a:p>
          <a:p>
            <a:pPr lvl="1"/>
            <a:endParaRPr lang="en-US" sz="1600" b="0" i="0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xmlns="" id="{E6789FB6-E137-4490-A20A-7D9EDCBB38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" b="17758"/>
          <a:stretch/>
        </p:blipFill>
        <p:spPr>
          <a:xfrm>
            <a:off x="4732638" y="1319138"/>
            <a:ext cx="3657600" cy="355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4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938FB64D-E52D-48B5-A513-36F22B2D8A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12106" y="2336522"/>
            <a:ext cx="6119788" cy="569955"/>
          </a:xfrm>
        </p:spPr>
        <p:txBody>
          <a:bodyPr/>
          <a:lstStyle/>
          <a:p>
            <a:r>
              <a:rPr lang="en-US" sz="2800" dirty="0"/>
              <a:t>Want more info?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2FC64FC-2103-4770-B80F-CA75AAB403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12106" y="3087497"/>
            <a:ext cx="6119788" cy="2177229"/>
          </a:xfrm>
        </p:spPr>
        <p:txBody>
          <a:bodyPr/>
          <a:lstStyle/>
          <a:p>
            <a:r>
              <a:rPr lang="en-US" sz="1800" dirty="0"/>
              <a:t>Give us a call!</a:t>
            </a:r>
          </a:p>
          <a:p>
            <a:r>
              <a:rPr lang="en-US" sz="1400" dirty="0"/>
              <a:t>John Hoskins</a:t>
            </a:r>
          </a:p>
          <a:p>
            <a:r>
              <a:rPr lang="en-US" sz="1400" dirty="0"/>
              <a:t>318-343-3000</a:t>
            </a:r>
          </a:p>
          <a:p>
            <a:endParaRPr lang="en-US" sz="1800" dirty="0"/>
          </a:p>
          <a:p>
            <a:r>
              <a:rPr lang="en-US" sz="1800" dirty="0"/>
              <a:t>www.setpointis.com</a:t>
            </a:r>
          </a:p>
        </p:txBody>
      </p:sp>
      <p:pic>
        <p:nvPicPr>
          <p:cNvPr id="4" name="Picture 3" descr="setpoint-logo-CMYK-ONECOLOR.eps">
            <a:extLst>
              <a:ext uri="{FF2B5EF4-FFF2-40B4-BE49-F238E27FC236}">
                <a16:creationId xmlns:a16="http://schemas.microsoft.com/office/drawing/2014/main" xmlns="" id="{182E6AA2-636C-4A11-9E83-72A8BB412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95579"/>
            <a:ext cx="4572000" cy="9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3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: blank">
  <a:themeElements>
    <a:clrScheme name="Custom 2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414042"/>
      </a:accent1>
      <a:accent2>
        <a:srgbClr val="F26122"/>
      </a:accent2>
      <a:accent3>
        <a:srgbClr val="ED1C24"/>
      </a:accent3>
      <a:accent4>
        <a:srgbClr val="E6E7E8"/>
      </a:accent4>
      <a:accent5>
        <a:srgbClr val="FFFFFF"/>
      </a:accent5>
      <a:accent6>
        <a:srgbClr val="FFFFFF"/>
      </a:accent6>
      <a:hlink>
        <a:srgbClr val="B7AE23"/>
      </a:hlink>
      <a:folHlink>
        <a:srgbClr val="5E6971"/>
      </a:folHlink>
    </a:clrScheme>
    <a:fontScheme name="Office 2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Setpoint_2761_PowerPointTemplateV2" id="{59767AC0-282F-C44D-B7F0-83AD5904E565}" vid="{51698D65-ADB2-694E-AF96-4172806F77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Setpoint_2761_PowerPointTemplateV2_IR02</Template>
  <TotalTime>3120</TotalTime>
  <Words>399</Words>
  <Application>Microsoft Office PowerPoint</Application>
  <PresentationFormat>On-screen Show (16:9)</PresentationFormat>
  <Paragraphs>45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MASTER: blank</vt:lpstr>
      <vt:lpstr>Office Theme</vt:lpstr>
      <vt:lpstr>Industry Partner Spotlight: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Shemroske</dc:creator>
  <cp:lastModifiedBy>John D. Hoskins</cp:lastModifiedBy>
  <cp:revision>40</cp:revision>
  <dcterms:created xsi:type="dcterms:W3CDTF">2019-11-06T20:34:56Z</dcterms:created>
  <dcterms:modified xsi:type="dcterms:W3CDTF">2019-11-15T13:45:01Z</dcterms:modified>
</cp:coreProperties>
</file>