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315" r:id="rId5"/>
    <p:sldId id="259" r:id="rId6"/>
    <p:sldId id="306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307" r:id="rId24"/>
    <p:sldId id="308" r:id="rId25"/>
    <p:sldId id="314" r:id="rId26"/>
    <p:sldId id="309" r:id="rId27"/>
    <p:sldId id="310" r:id="rId28"/>
    <p:sldId id="318" r:id="rId29"/>
    <p:sldId id="276" r:id="rId30"/>
    <p:sldId id="319" r:id="rId31"/>
    <p:sldId id="320" r:id="rId32"/>
    <p:sldId id="321" r:id="rId33"/>
    <p:sldId id="317" r:id="rId34"/>
    <p:sldId id="277" r:id="rId35"/>
    <p:sldId id="278" r:id="rId36"/>
    <p:sldId id="279" r:id="rId37"/>
    <p:sldId id="281" r:id="rId38"/>
    <p:sldId id="280" r:id="rId39"/>
    <p:sldId id="282" r:id="rId40"/>
    <p:sldId id="283" r:id="rId41"/>
    <p:sldId id="284" r:id="rId42"/>
    <p:sldId id="286" r:id="rId43"/>
    <p:sldId id="287" r:id="rId44"/>
    <p:sldId id="288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291" r:id="rId56"/>
    <p:sldId id="292" r:id="rId57"/>
    <p:sldId id="316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98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418115"/>
            <a:ext cx="6858000" cy="979714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B3CA-96A1-41DD-BC3C-24B5EB82DB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600200"/>
          </a:xfrm>
        </p:spPr>
        <p:txBody>
          <a:bodyPr/>
          <a:lstStyle>
            <a:lvl1pPr algn="ctr">
              <a:defRPr>
                <a:latin typeface="Cambria" panose="020405030504060302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644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66257"/>
            <a:ext cx="7886700" cy="32983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B3CA-96A1-41DD-BC3C-24B5EB82D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602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296886"/>
            <a:ext cx="7886700" cy="305888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B3CA-96A1-41DD-BC3C-24B5EB82DB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600200"/>
          </a:xfrm>
        </p:spPr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070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55371"/>
            <a:ext cx="3886200" cy="3309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55371"/>
            <a:ext cx="3886200" cy="3309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B3CA-96A1-41DD-BC3C-24B5EB82D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78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93914"/>
            <a:ext cx="7886700" cy="1641699"/>
          </a:xfrm>
        </p:spPr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10126"/>
            <a:ext cx="3868340" cy="5674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852057"/>
            <a:ext cx="3868340" cy="262345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2117951"/>
            <a:ext cx="3887391" cy="5674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852057"/>
            <a:ext cx="3887391" cy="262345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B3CA-96A1-41DD-BC3C-24B5EB82D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1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B3CA-96A1-41DD-BC3C-24B5EB82DB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628650" y="2296886"/>
            <a:ext cx="7886700" cy="305888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3931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B3CA-96A1-41DD-BC3C-24B5EB82DBD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600200"/>
          </a:xfrm>
        </p:spPr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628650" y="2296886"/>
            <a:ext cx="7886700" cy="305888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1254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166257"/>
            <a:ext cx="7886700" cy="4010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7B3CA-96A1-41DD-BC3C-24B5EB82D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2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283029"/>
            <a:ext cx="7772400" cy="1632857"/>
          </a:xfrm>
        </p:spPr>
        <p:txBody>
          <a:bodyPr/>
          <a:lstStyle/>
          <a:p>
            <a:r>
              <a:rPr lang="en-US" dirty="0"/>
              <a:t>Precision Ag - Lab 1</a:t>
            </a:r>
            <a:br>
              <a:rPr lang="en-US" dirty="0"/>
            </a:br>
            <a:r>
              <a:rPr lang="en-US" dirty="0"/>
              <a:t>Visualizing </a:t>
            </a:r>
            <a:r>
              <a:rPr lang="en-US" dirty="0" smtClean="0"/>
              <a:t>One </a:t>
            </a:r>
            <a:r>
              <a:rPr lang="en-US" dirty="0"/>
              <a:t>Acre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418115"/>
            <a:ext cx="6945198" cy="1446116"/>
          </a:xfrm>
        </p:spPr>
        <p:txBody>
          <a:bodyPr/>
          <a:lstStyle/>
          <a:p>
            <a:r>
              <a:rPr lang="en-US" dirty="0"/>
              <a:t>Developed by Dr. Larry Everett</a:t>
            </a:r>
          </a:p>
          <a:p>
            <a:r>
              <a:rPr lang="en-US" dirty="0"/>
              <a:t>Director, Ohio Center for Precision Agriculture</a:t>
            </a:r>
          </a:p>
          <a:p>
            <a:r>
              <a:rPr lang="en-US" dirty="0"/>
              <a:t>Clark State Community College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95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Big is One Acre?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66257"/>
            <a:ext cx="7886700" cy="1378221"/>
          </a:xfrm>
        </p:spPr>
        <p:txBody>
          <a:bodyPr/>
          <a:lstStyle/>
          <a:p>
            <a:r>
              <a:rPr lang="en-US" dirty="0"/>
              <a:t>If one Acre = 43,560 ft</a:t>
            </a:r>
            <a:r>
              <a:rPr lang="en-US" baseline="30000" dirty="0"/>
              <a:t>2</a:t>
            </a:r>
            <a:endParaRPr lang="en-US" dirty="0"/>
          </a:p>
          <a:p>
            <a:r>
              <a:rPr lang="en-US" dirty="0"/>
              <a:t>How many feet long would each side of </a:t>
            </a:r>
            <a:r>
              <a:rPr lang="en-US" dirty="0" smtClean="0"/>
              <a:t>an acre laid out in a </a:t>
            </a:r>
            <a:r>
              <a:rPr lang="en-US" dirty="0"/>
              <a:t>“Square</a:t>
            </a:r>
            <a:r>
              <a:rPr lang="en-US" dirty="0" smtClean="0"/>
              <a:t>”?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622" y="3735509"/>
            <a:ext cx="2108627" cy="199598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499522" y="5300949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 smtClean="0">
                <a:solidFill>
                  <a:srgbClr val="000000"/>
                </a:solidFill>
                <a:latin typeface="Arial" panose="020B0604020202020204" pitchFamily="34" charset="0"/>
              </a:rPr>
              <a:t>Side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187678" y="454680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 smtClean="0">
                <a:solidFill>
                  <a:srgbClr val="000000"/>
                </a:solidFill>
                <a:latin typeface="Arial" panose="020B0604020202020204" pitchFamily="34" charset="0"/>
              </a:rPr>
              <a:t>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93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Big is One Acre?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Area of a Rectangle = Length X Width</a:t>
            </a:r>
          </a:p>
          <a:p>
            <a:r>
              <a:rPr lang="en-US" dirty="0"/>
              <a:t>Area of a Square = Side X Side OR Side</a:t>
            </a:r>
            <a:r>
              <a:rPr lang="en-US" baseline="30000" dirty="0"/>
              <a:t>2</a:t>
            </a:r>
            <a:endParaRPr lang="en-US" dirty="0"/>
          </a:p>
          <a:p>
            <a:pPr lvl="1"/>
            <a:r>
              <a:rPr lang="en-US" dirty="0"/>
              <a:t>Therefore the length of a “Square” Acre </a:t>
            </a:r>
            <a:r>
              <a:rPr lang="en-US" dirty="0" smtClean="0"/>
              <a:t>side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= </a:t>
            </a:r>
            <a:r>
              <a:rPr lang="en-US" dirty="0"/>
              <a:t>the square root of 43,560 = 208.7103 feet</a:t>
            </a:r>
          </a:p>
          <a:p>
            <a:pPr lvl="1"/>
            <a:r>
              <a:rPr lang="en-US" dirty="0"/>
              <a:t>To convert 0.7103 from a decimal to inches multiply by 12 inches/ft.</a:t>
            </a:r>
          </a:p>
          <a:p>
            <a:pPr lvl="2"/>
            <a:r>
              <a:rPr lang="en-US" dirty="0"/>
              <a:t>0.7103 feet X 12 inches/foot = 8.52 inches or 8 ½” rounded.</a:t>
            </a:r>
          </a:p>
          <a:p>
            <a:pPr lvl="1"/>
            <a:r>
              <a:rPr lang="en-US" dirty="0" smtClean="0"/>
              <a:t>Thus one </a:t>
            </a:r>
            <a:r>
              <a:rPr lang="en-US" dirty="0"/>
              <a:t>“</a:t>
            </a:r>
            <a:r>
              <a:rPr lang="en-US" dirty="0" smtClean="0"/>
              <a:t>Square” </a:t>
            </a:r>
            <a:r>
              <a:rPr lang="en-US" dirty="0"/>
              <a:t>Acre = 208’ 8 ½” X 208’ 8 ½”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78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Big is One Acre?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66257"/>
            <a:ext cx="7886700" cy="25094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Layout of a Rectangular Acre</a:t>
            </a:r>
          </a:p>
          <a:p>
            <a:pPr lvl="1"/>
            <a:r>
              <a:rPr lang="en-US" dirty="0" smtClean="0"/>
              <a:t>We know that one acre = 66 feet X 660 feet</a:t>
            </a:r>
          </a:p>
          <a:p>
            <a:pPr lvl="1"/>
            <a:r>
              <a:rPr lang="en-US" dirty="0" smtClean="0"/>
              <a:t>For this lab we will use 100’ Tape Measures.</a:t>
            </a:r>
          </a:p>
          <a:p>
            <a:pPr lvl="2"/>
            <a:r>
              <a:rPr lang="en-US" dirty="0" smtClean="0"/>
              <a:t>Lets reduce the size to accommodate our measurement devices.</a:t>
            </a:r>
          </a:p>
          <a:p>
            <a:pPr lvl="2"/>
            <a:r>
              <a:rPr lang="en-US" dirty="0" smtClean="0"/>
              <a:t>Let’s use 1/10 Acre.</a:t>
            </a:r>
          </a:p>
          <a:p>
            <a:pPr lvl="3"/>
            <a:r>
              <a:rPr lang="en-US" dirty="0" smtClean="0"/>
              <a:t>66 feet X 660 feet/10 = 66’ X 66’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623" y="3763790"/>
            <a:ext cx="2108627" cy="199598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18084" y="4545233"/>
            <a:ext cx="484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0000"/>
                </a:solidFill>
                <a:latin typeface="Arial" panose="020B0604020202020204" pitchFamily="34" charset="0"/>
              </a:rPr>
              <a:t>66'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603217" y="5366936"/>
            <a:ext cx="484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0000"/>
                </a:solidFill>
                <a:latin typeface="Arial" panose="020B0604020202020204" pitchFamily="34" charset="0"/>
              </a:rPr>
              <a:t>66'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5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Your instructor may divide you into teams of 3 – 5 students</a:t>
            </a:r>
          </a:p>
          <a:p>
            <a:r>
              <a:rPr lang="en-US" dirty="0"/>
              <a:t>Each team will obtain the necessary equipment to complete the lab</a:t>
            </a:r>
          </a:p>
          <a:p>
            <a:pPr lvl="1"/>
            <a:r>
              <a:rPr lang="en-US" dirty="0"/>
              <a:t>Your task:</a:t>
            </a:r>
          </a:p>
          <a:p>
            <a:pPr lvl="2"/>
            <a:r>
              <a:rPr lang="en-US" dirty="0"/>
              <a:t>Layout 1/10 of an acre in a square.</a:t>
            </a:r>
          </a:p>
          <a:p>
            <a:pPr lvl="2"/>
            <a:r>
              <a:rPr lang="en-US" dirty="0"/>
              <a:t>Each side will be 66’ in length</a:t>
            </a:r>
          </a:p>
          <a:p>
            <a:pPr lvl="2"/>
            <a:r>
              <a:rPr lang="en-US" dirty="0"/>
              <a:t>To ensure that the layout is square, the diagonal measurements must be the same.</a:t>
            </a:r>
          </a:p>
          <a:p>
            <a:pPr lvl="2"/>
            <a:r>
              <a:rPr lang="en-US" dirty="0" smtClean="0"/>
              <a:t>What should the diagonals measure?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</a:t>
            </a:r>
          </a:p>
        </p:txBody>
      </p:sp>
      <p:pic>
        <p:nvPicPr>
          <p:cNvPr id="4" name="Picture 2" descr="Image result for pythagorean theore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49" y="2040085"/>
            <a:ext cx="5579673" cy="36347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869" y="2330916"/>
            <a:ext cx="3088573" cy="292358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357361" y="478247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0000"/>
                </a:solidFill>
                <a:latin typeface="Arial" panose="020B0604020202020204" pitchFamily="34" charset="0"/>
              </a:rPr>
              <a:t>b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133448" y="362454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 smtClean="0">
                <a:solidFill>
                  <a:srgbClr val="000000"/>
                </a:solidFill>
                <a:latin typeface="Arial" panose="020B0604020202020204" pitchFamily="34" charset="0"/>
              </a:rPr>
              <a:t>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595415" y="3607265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 smtClean="0">
                <a:solidFill>
                  <a:srgbClr val="000000"/>
                </a:solidFill>
                <a:latin typeface="Arial" panose="020B0604020202020204" pitchFamily="34" charset="0"/>
              </a:rPr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62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66256"/>
            <a:ext cx="7886700" cy="3697215"/>
          </a:xfrm>
        </p:spPr>
        <p:txBody>
          <a:bodyPr/>
          <a:lstStyle/>
          <a:p>
            <a:r>
              <a:rPr lang="en-US" dirty="0"/>
              <a:t>Pythagorean Theorem: a</a:t>
            </a:r>
            <a:r>
              <a:rPr lang="en-US" baseline="30000" dirty="0"/>
              <a:t>2</a:t>
            </a:r>
            <a:r>
              <a:rPr lang="en-US" dirty="0"/>
              <a:t> + b</a:t>
            </a:r>
            <a:r>
              <a:rPr lang="en-US" baseline="30000" dirty="0"/>
              <a:t>2</a:t>
            </a:r>
            <a:r>
              <a:rPr lang="en-US" dirty="0"/>
              <a:t> = c</a:t>
            </a:r>
            <a:r>
              <a:rPr lang="en-US" baseline="30000" dirty="0"/>
              <a:t>2</a:t>
            </a:r>
          </a:p>
          <a:p>
            <a:r>
              <a:rPr lang="en-US" dirty="0"/>
              <a:t>For our lab </a:t>
            </a:r>
            <a:r>
              <a:rPr lang="en-US" dirty="0" smtClean="0"/>
              <a:t>side a </a:t>
            </a:r>
            <a:r>
              <a:rPr lang="en-US" dirty="0"/>
              <a:t>and </a:t>
            </a:r>
            <a:r>
              <a:rPr lang="en-US" dirty="0" smtClean="0"/>
              <a:t>side b </a:t>
            </a:r>
            <a:r>
              <a:rPr lang="en-US" dirty="0"/>
              <a:t>= 66’</a:t>
            </a:r>
          </a:p>
          <a:p>
            <a:r>
              <a:rPr lang="en-US" dirty="0"/>
              <a:t>Therefore 66</a:t>
            </a:r>
            <a:r>
              <a:rPr lang="en-US" baseline="30000" dirty="0"/>
              <a:t>2</a:t>
            </a:r>
            <a:r>
              <a:rPr lang="en-US" dirty="0"/>
              <a:t> + 66</a:t>
            </a:r>
            <a:r>
              <a:rPr lang="en-US" baseline="30000" dirty="0"/>
              <a:t>2</a:t>
            </a:r>
            <a:r>
              <a:rPr lang="en-US" dirty="0"/>
              <a:t> = 4,356 ft</a:t>
            </a:r>
            <a:r>
              <a:rPr lang="en-US" baseline="30000" dirty="0"/>
              <a:t>2</a:t>
            </a:r>
            <a:r>
              <a:rPr lang="en-US" dirty="0"/>
              <a:t> + 4,356 ft</a:t>
            </a:r>
            <a:r>
              <a:rPr lang="en-US" baseline="30000" dirty="0"/>
              <a:t>2</a:t>
            </a:r>
            <a:r>
              <a:rPr lang="en-US" dirty="0"/>
              <a:t> = 8,712ft</a:t>
            </a:r>
            <a:r>
              <a:rPr lang="en-US" baseline="30000" dirty="0"/>
              <a:t>2</a:t>
            </a:r>
            <a:endParaRPr lang="en-US" dirty="0"/>
          </a:p>
          <a:p>
            <a:r>
              <a:rPr lang="en-US" dirty="0"/>
              <a:t>Find the square root of 8,712ft</a:t>
            </a:r>
            <a:r>
              <a:rPr lang="en-US" baseline="30000" dirty="0"/>
              <a:t>2</a:t>
            </a:r>
            <a:r>
              <a:rPr lang="en-US" dirty="0"/>
              <a:t> to find the length of the </a:t>
            </a:r>
            <a:r>
              <a:rPr lang="en-US" dirty="0" smtClean="0"/>
              <a:t>diagonal (hypotenuse)</a:t>
            </a:r>
            <a:endParaRPr lang="en-US" dirty="0"/>
          </a:p>
          <a:p>
            <a:r>
              <a:rPr lang="en-US" dirty="0"/>
              <a:t>The diagonal (hypotenuse) = 93.34 feet</a:t>
            </a:r>
          </a:p>
          <a:p>
            <a:pPr lvl="1"/>
            <a:r>
              <a:rPr lang="en-US" dirty="0"/>
              <a:t>93 feet + O.34 feet x 12 inches/foot = 93 feet 4 inches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12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66257"/>
            <a:ext cx="7886700" cy="1397075"/>
          </a:xfrm>
        </p:spPr>
        <p:txBody>
          <a:bodyPr/>
          <a:lstStyle/>
          <a:p>
            <a:r>
              <a:rPr lang="en-US" dirty="0"/>
              <a:t>Step 1</a:t>
            </a:r>
          </a:p>
          <a:p>
            <a:r>
              <a:rPr lang="en-US" dirty="0"/>
              <a:t>Insert a Stake Flag at a logical starting point (point A)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255" y="3284037"/>
            <a:ext cx="2686639" cy="251623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486280" y="5486400"/>
            <a:ext cx="347394" cy="370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63281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66257"/>
            <a:ext cx="7886700" cy="134051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Step 2</a:t>
            </a:r>
          </a:p>
          <a:p>
            <a:r>
              <a:rPr lang="en-US" dirty="0"/>
              <a:t>Measure 66’ and insert a Stake Flag to establish Point </a:t>
            </a:r>
            <a:r>
              <a:rPr lang="en-US" dirty="0" smtClean="0"/>
              <a:t>B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9789" y="3187708"/>
            <a:ext cx="2769362" cy="259371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36117" y="5469059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02649" y="5498979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53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 3</a:t>
            </a:r>
          </a:p>
          <a:p>
            <a:r>
              <a:rPr lang="en-US" dirty="0"/>
              <a:t>Do NOT move Point A or Point B from this point forward</a:t>
            </a:r>
          </a:p>
          <a:p>
            <a:r>
              <a:rPr lang="en-US" dirty="0"/>
              <a:t>Necessary adjustments will be made to Point C </a:t>
            </a:r>
            <a:r>
              <a:rPr lang="en-US" dirty="0" smtClean="0"/>
              <a:t>and/or </a:t>
            </a:r>
            <a:r>
              <a:rPr lang="en-US" dirty="0"/>
              <a:t>Point 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9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66257"/>
            <a:ext cx="7886700" cy="1632745"/>
          </a:xfrm>
        </p:spPr>
        <p:txBody>
          <a:bodyPr/>
          <a:lstStyle/>
          <a:p>
            <a:r>
              <a:rPr lang="en-US" sz="2000" dirty="0"/>
              <a:t>Step 4</a:t>
            </a:r>
          </a:p>
          <a:p>
            <a:r>
              <a:rPr lang="en-US" sz="2000" dirty="0"/>
              <a:t>Measure 66’ from Point A to Point C with tape 1</a:t>
            </a:r>
          </a:p>
          <a:p>
            <a:r>
              <a:rPr lang="en-US" sz="2000" dirty="0"/>
              <a:t>Measure 93 feet 4 inches from Point B to Point C with tape 2</a:t>
            </a:r>
          </a:p>
          <a:p>
            <a:r>
              <a:rPr lang="en-US" sz="2000" dirty="0"/>
              <a:t>Point C will be at the intersection of tape 1 and tape 2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9328" y="3743100"/>
            <a:ext cx="2168984" cy="203141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43886" y="5487913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46901" y="3677967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C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66673" y="5478486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60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 </a:t>
            </a:r>
            <a:r>
              <a:rPr lang="en-US" dirty="0"/>
              <a:t>Needed For Each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– 100’ Tape Measures</a:t>
            </a:r>
          </a:p>
          <a:p>
            <a:r>
              <a:rPr lang="en-US" dirty="0"/>
              <a:t>4 – Stake Flags</a:t>
            </a:r>
          </a:p>
          <a:p>
            <a:r>
              <a:rPr lang="en-US" dirty="0"/>
              <a:t>Access to a Land Lab</a:t>
            </a:r>
          </a:p>
          <a:p>
            <a:pPr lvl="1"/>
            <a:r>
              <a:rPr lang="en-US" dirty="0"/>
              <a:t>Minimum Size 100’ X 150’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11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66257"/>
            <a:ext cx="7886700" cy="1576184"/>
          </a:xfrm>
        </p:spPr>
        <p:txBody>
          <a:bodyPr/>
          <a:lstStyle/>
          <a:p>
            <a:r>
              <a:rPr lang="en-US" sz="2000" dirty="0"/>
              <a:t>Step 5</a:t>
            </a:r>
          </a:p>
          <a:p>
            <a:r>
              <a:rPr lang="en-US" sz="2000" dirty="0"/>
              <a:t>Measure 66’ from Point B to Point D with tape 2</a:t>
            </a:r>
          </a:p>
          <a:p>
            <a:r>
              <a:rPr lang="en-US" sz="2000" dirty="0"/>
              <a:t>Measure 93 feet 4 inches from Point A to Point D with tape 1</a:t>
            </a:r>
          </a:p>
          <a:p>
            <a:r>
              <a:rPr lang="en-US" sz="2000" dirty="0"/>
              <a:t>Point D will be at the intersection of tape 1 and tape </a:t>
            </a:r>
            <a:r>
              <a:rPr lang="en-US" sz="2000" dirty="0" smtClean="0"/>
              <a:t>2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9328" y="3743100"/>
            <a:ext cx="2168984" cy="203141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72167" y="5478487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37474" y="3668540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C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619539" y="5487913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B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19539" y="3696820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26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 6</a:t>
            </a:r>
          </a:p>
          <a:p>
            <a:r>
              <a:rPr lang="en-US" dirty="0"/>
              <a:t>Verify that side CD is 66’ in length</a:t>
            </a:r>
          </a:p>
          <a:p>
            <a:r>
              <a:rPr lang="en-US" dirty="0"/>
              <a:t>Verify that the diagonals are of equal length</a:t>
            </a:r>
          </a:p>
          <a:p>
            <a:r>
              <a:rPr lang="en-US" dirty="0"/>
              <a:t>If adjustments are needed move ONLY Point C and/or Point 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47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</a:t>
            </a:r>
            <a:r>
              <a:rPr lang="en-US" dirty="0" smtClean="0"/>
              <a:t>Layout – Post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lessons did each group learn during the lab?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13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</a:t>
            </a:r>
            <a:r>
              <a:rPr lang="en-US" dirty="0" smtClean="0"/>
              <a:t>Layout – Post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If the yield on this plot was 160 bu/A?</a:t>
            </a:r>
          </a:p>
          <a:p>
            <a:pPr lvl="1"/>
            <a:r>
              <a:rPr lang="en-US" dirty="0" smtClean="0"/>
              <a:t>How many bushels would be harvested on 1/10</a:t>
            </a:r>
            <a:r>
              <a:rPr lang="en-US" baseline="30000" dirty="0" smtClean="0"/>
              <a:t>th</a:t>
            </a:r>
            <a:r>
              <a:rPr lang="en-US" dirty="0" smtClean="0"/>
              <a:t> Acre?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33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</a:t>
            </a:r>
            <a:r>
              <a:rPr lang="en-US" dirty="0" smtClean="0"/>
              <a:t>Layout – Post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If </a:t>
            </a:r>
            <a:r>
              <a:rPr lang="en-US" dirty="0"/>
              <a:t>the yield on this plot was 160 bu/A?</a:t>
            </a:r>
          </a:p>
          <a:p>
            <a:pPr lvl="1"/>
            <a:r>
              <a:rPr lang="en-US" dirty="0"/>
              <a:t>How many bushels would be harvested on 1/10</a:t>
            </a:r>
            <a:r>
              <a:rPr lang="en-US" baseline="30000" dirty="0"/>
              <a:t>th</a:t>
            </a:r>
            <a:r>
              <a:rPr lang="en-US" dirty="0"/>
              <a:t> Acre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160 bu/A ÷ 10 = 16 bu/A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If our 1/10 Acre plot were divided into 1/4ths, how many bushels would be harvested in each 1/4</a:t>
            </a:r>
            <a:r>
              <a:rPr lang="en-US" baseline="30000" dirty="0" smtClean="0"/>
              <a:t>th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7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</a:t>
            </a:r>
            <a:r>
              <a:rPr lang="en-US" dirty="0" smtClean="0"/>
              <a:t>Layout – Post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66257"/>
            <a:ext cx="7886700" cy="359352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16 bu ÷ 4 = 4 bu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9425" y="2038350"/>
            <a:ext cx="310515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5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</a:t>
            </a:r>
            <a:r>
              <a:rPr lang="en-US" dirty="0" smtClean="0"/>
              <a:t>Layout – Post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each of those 1/4</a:t>
            </a:r>
            <a:r>
              <a:rPr lang="en-US" baseline="30000" dirty="0" smtClean="0"/>
              <a:t>th</a:t>
            </a:r>
            <a:r>
              <a:rPr lang="en-US" dirty="0" smtClean="0"/>
              <a:t> sections were divided into fourths, what would the yield be in each of these smaller sections?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923" y="3467149"/>
            <a:ext cx="321945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51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</a:t>
            </a:r>
            <a:r>
              <a:rPr lang="en-US" dirty="0" smtClean="0"/>
              <a:t>Layout – Post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bu ÷ 4 = 1 bu</a:t>
            </a:r>
          </a:p>
          <a:p>
            <a:r>
              <a:rPr lang="en-US" dirty="0" smtClean="0"/>
              <a:t>16.5’ x 16.5’ = 1 rod</a:t>
            </a:r>
            <a:r>
              <a:rPr lang="en-US" baseline="30000" dirty="0" smtClean="0"/>
              <a:t>2</a:t>
            </a:r>
          </a:p>
          <a:p>
            <a:endParaRPr lang="en-US" baseline="30000" dirty="0"/>
          </a:p>
          <a:p>
            <a:r>
              <a:rPr lang="en-US" dirty="0" smtClean="0"/>
              <a:t>Or 6 – 30” rows, 16.5’ long</a:t>
            </a:r>
          </a:p>
          <a:p>
            <a:r>
              <a:rPr lang="en-US" dirty="0" smtClean="0"/>
              <a:t>¼ x ¼ x 1/10 = 1/160</a:t>
            </a:r>
            <a:endParaRPr lang="en-US" dirty="0"/>
          </a:p>
          <a:p>
            <a:r>
              <a:rPr lang="en-US" dirty="0" smtClean="0"/>
              <a:t>To review, there are </a:t>
            </a:r>
            <a:r>
              <a:rPr lang="en-US" dirty="0"/>
              <a:t>160 </a:t>
            </a:r>
            <a:r>
              <a:rPr lang="en-US" dirty="0" smtClean="0"/>
              <a:t>rod</a:t>
            </a:r>
            <a:r>
              <a:rPr lang="en-US" baseline="30000" dirty="0" smtClean="0"/>
              <a:t>2</a:t>
            </a:r>
            <a:r>
              <a:rPr lang="en-US" dirty="0" smtClean="0"/>
              <a:t>/A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38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Acre “Fun Facts”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640 Acres = 1 Square Mile</a:t>
            </a:r>
          </a:p>
          <a:p>
            <a:r>
              <a:rPr lang="en-US" dirty="0" smtClean="0"/>
              <a:t>1 Square Mile = 1 Section</a:t>
            </a:r>
          </a:p>
          <a:p>
            <a:r>
              <a:rPr lang="en-US" dirty="0"/>
              <a:t>6 miles x 6 miles = 1 Township</a:t>
            </a:r>
          </a:p>
          <a:p>
            <a:endParaRPr lang="en-US" dirty="0" smtClean="0"/>
          </a:p>
          <a:p>
            <a:r>
              <a:rPr lang="en-US" dirty="0" smtClean="0"/>
              <a:t>½ Section = 320 Acres</a:t>
            </a:r>
          </a:p>
          <a:p>
            <a:pPr lvl="1"/>
            <a:r>
              <a:rPr lang="en-US" dirty="0" smtClean="0"/>
              <a:t>IE E ½  of Section 16….</a:t>
            </a:r>
          </a:p>
        </p:txBody>
      </p:sp>
    </p:spTree>
    <p:extLst>
      <p:ext uri="{BB962C8B-B14F-4D97-AF65-F5344CB8AC3E}">
        <p14:creationId xmlns:p14="http://schemas.microsoft.com/office/powerpoint/2010/main" val="249396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Acre “Fun Facts”</a:t>
            </a:r>
            <a:endParaRPr lang="en-US" dirty="0"/>
          </a:p>
        </p:txBody>
      </p:sp>
      <p:pic>
        <p:nvPicPr>
          <p:cNvPr id="1029" name="Picture 5" descr="http://www.websterassessor.org/getmedia/5b53ba1e-cb11-4235-8865-1c2618d9c135/Land-Measurements.aspx?width=700&amp;height=54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388" y="1905000"/>
            <a:ext cx="5196491" cy="4008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44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Big is One Acre?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an acre?</a:t>
            </a:r>
          </a:p>
          <a:p>
            <a:r>
              <a:rPr lang="en-US" dirty="0"/>
              <a:t>How do we use acres in agriculture?</a:t>
            </a:r>
          </a:p>
          <a:p>
            <a:pPr lvl="1"/>
            <a:r>
              <a:rPr lang="en-US" dirty="0"/>
              <a:t>Land prices - $/Acre</a:t>
            </a:r>
          </a:p>
          <a:p>
            <a:pPr lvl="1"/>
            <a:r>
              <a:rPr lang="en-US" dirty="0"/>
              <a:t>Fertilization - #/Acre</a:t>
            </a:r>
          </a:p>
          <a:p>
            <a:pPr lvl="1"/>
            <a:r>
              <a:rPr lang="en-US" dirty="0"/>
              <a:t>Yield measurement – Bu./Acre</a:t>
            </a:r>
          </a:p>
          <a:p>
            <a:pPr lvl="1"/>
            <a:r>
              <a:rPr lang="en-US" dirty="0"/>
              <a:t>Can you think of other examples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77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Acre “Fun Facts”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the number of Acres in the following legal description:</a:t>
            </a:r>
          </a:p>
          <a:p>
            <a:r>
              <a:rPr lang="en-US" dirty="0"/>
              <a:t>"The north 1/2 of the southeast quarter of the southwest quarter of section 24, township 32 north, range 18 east."</a:t>
            </a:r>
          </a:p>
        </p:txBody>
      </p:sp>
    </p:spTree>
    <p:extLst>
      <p:ext uri="{BB962C8B-B14F-4D97-AF65-F5344CB8AC3E}">
        <p14:creationId xmlns:p14="http://schemas.microsoft.com/office/powerpoint/2010/main" val="982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Acre “Fun Facts”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the number of Acres in the following legal description:</a:t>
            </a:r>
          </a:p>
          <a:p>
            <a:r>
              <a:rPr lang="en-US" dirty="0"/>
              <a:t>"The north 1/2 of the southeast quarter of the southwest quarter of section 24, township 32 north, range 18 east."</a:t>
            </a:r>
          </a:p>
        </p:txBody>
      </p:sp>
    </p:spTree>
    <p:extLst>
      <p:ext uri="{BB962C8B-B14F-4D97-AF65-F5344CB8AC3E}">
        <p14:creationId xmlns:p14="http://schemas.microsoft.com/office/powerpoint/2010/main" val="181197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Acre “Fun Facts”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640 A ÷ 4 = 160A 	(</a:t>
            </a:r>
            <a:r>
              <a:rPr lang="en-US" dirty="0"/>
              <a:t>¼</a:t>
            </a:r>
            <a:r>
              <a:rPr lang="en-US" dirty="0" smtClean="0"/>
              <a:t> Section)</a:t>
            </a:r>
          </a:p>
          <a:p>
            <a:endParaRPr lang="en-US" dirty="0" smtClean="0"/>
          </a:p>
          <a:p>
            <a:r>
              <a:rPr lang="en-US" dirty="0" smtClean="0"/>
              <a:t>160A ÷ 4 = 40A		(</a:t>
            </a:r>
            <a:r>
              <a:rPr lang="en-US" dirty="0"/>
              <a:t>¼</a:t>
            </a:r>
            <a:r>
              <a:rPr lang="en-US" dirty="0" smtClean="0"/>
              <a:t> of ¼ Section)</a:t>
            </a:r>
          </a:p>
          <a:p>
            <a:endParaRPr lang="en-US" dirty="0" smtClean="0"/>
          </a:p>
          <a:p>
            <a:r>
              <a:rPr lang="en-US" dirty="0" smtClean="0"/>
              <a:t>40A ÷ 2 = 20A		( ½ of ¼ of ¼ Section)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45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</a:t>
            </a:r>
            <a:r>
              <a:rPr lang="en-US" dirty="0" smtClean="0"/>
              <a:t>Layout -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quiz consists of 10 questions</a:t>
            </a:r>
          </a:p>
          <a:p>
            <a:r>
              <a:rPr lang="en-US" dirty="0" smtClean="0"/>
              <a:t>Select the best answer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75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One acre is equal to the area of:</a:t>
            </a:r>
            <a:endParaRPr lang="en-US" sz="40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One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football field</a:t>
            </a:r>
            <a:endParaRPr lang="en-US" sz="36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One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hectare</a:t>
            </a:r>
            <a:endParaRPr lang="en-US" sz="36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One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furlong by one chain</a:t>
            </a:r>
            <a:endParaRPr lang="en-US" sz="36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One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rod by one link</a:t>
            </a:r>
            <a:endParaRPr lang="en-US" sz="36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94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2) One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acre is equal to the area of:</a:t>
            </a:r>
            <a:endParaRPr lang="en-US" sz="40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 66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feet X 66 feet</a:t>
            </a:r>
            <a:endParaRPr lang="en-US" sz="36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 1/8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mile x 1/8 mile</a:t>
            </a:r>
            <a:endParaRPr lang="en-US" sz="36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 34,650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square feet</a:t>
            </a:r>
            <a:endParaRPr lang="en-US" sz="36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 43,560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square feet</a:t>
            </a:r>
            <a:endParaRPr lang="en-US" sz="36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12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3) The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term “ _____/acre” is commonly used 	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to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indicate:</a:t>
            </a:r>
            <a:endParaRPr lang="en-US" sz="4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Land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Value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Yield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bushels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Pounds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of fertilizer required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All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of the above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08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4) The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Pythagorean theorem is expressed as:</a:t>
            </a:r>
            <a:endParaRPr lang="en-US" sz="4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a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+ b = c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a</a:t>
            </a:r>
            <a:r>
              <a:rPr lang="en-US" baseline="30000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+ b</a:t>
            </a:r>
            <a:r>
              <a:rPr lang="en-US" baseline="30000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= c</a:t>
            </a:r>
            <a:r>
              <a:rPr lang="en-US" baseline="30000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  <a:sym typeface="Symbol" panose="05050102010706020507" pitchFamily="18" charset="2"/>
              </a:rPr>
              <a:t>  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</a:t>
            </a:r>
            <a:r>
              <a:rPr lang="en-US" baseline="30000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None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of the above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72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5) A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rectangle measures 30 feet by 40 feet,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the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total area is:</a:t>
            </a:r>
            <a:endParaRPr lang="en-US" sz="4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120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feet</a:t>
            </a:r>
            <a:endParaRPr lang="en-US" sz="36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1,200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feet</a:t>
            </a:r>
            <a:endParaRPr lang="en-US" sz="36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120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sq. ft.</a:t>
            </a:r>
            <a:endParaRPr lang="en-US" sz="36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1,200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sq. ft.</a:t>
            </a:r>
            <a:endParaRPr lang="en-US" sz="36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08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6) A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rectangle measures 30 feet by 40 feet,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the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distance across the diagonals is:</a:t>
            </a:r>
            <a:endParaRPr lang="en-US" sz="4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50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feet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50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square feet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120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feet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1,200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square feet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63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Divide students into groups</a:t>
            </a:r>
          </a:p>
          <a:p>
            <a:pPr lvl="1"/>
            <a:r>
              <a:rPr lang="en-US" dirty="0" smtClean="0"/>
              <a:t>Provide each group with 4 flags</a:t>
            </a:r>
            <a:endParaRPr lang="en-US" dirty="0"/>
          </a:p>
          <a:p>
            <a:pPr lvl="1"/>
            <a:r>
              <a:rPr lang="en-US" dirty="0" smtClean="0"/>
              <a:t>Instruct each group to mark the corners of 1/10</a:t>
            </a:r>
            <a:r>
              <a:rPr lang="en-US" baseline="30000" dirty="0" smtClean="0"/>
              <a:t>th</a:t>
            </a:r>
            <a:r>
              <a:rPr lang="en-US" dirty="0" smtClean="0"/>
              <a:t> acre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Leave the flags, to determine how accurate each group was at the completion of this lesson</a:t>
            </a:r>
          </a:p>
        </p:txBody>
      </p:sp>
    </p:spTree>
    <p:extLst>
      <p:ext uri="{BB962C8B-B14F-4D97-AF65-F5344CB8AC3E}">
        <p14:creationId xmlns:p14="http://schemas.microsoft.com/office/powerpoint/2010/main" val="370403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7) Horse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racing distances are measured in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furlongs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 A race distance that is 8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furlongs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is:</a:t>
            </a:r>
            <a:endParaRPr lang="en-US" sz="4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One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mile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¾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mile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½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mile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¼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mile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33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8) If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there are 5,280 feet/mile, there are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______ acres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one square mile.</a:t>
            </a:r>
            <a:endParaRPr lang="en-US" sz="4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80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160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320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640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04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9) If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 producer can plant an average of 20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acres/hour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how many acres can be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planted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one 8-hour day?</a:t>
            </a:r>
            <a:endParaRPr lang="en-US" sz="4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16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20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160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200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29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10) If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producer can plant 20 acres/hour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and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averages an 8-hour day, how many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acres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can be planted in one week?</a:t>
            </a:r>
            <a:endParaRPr lang="en-US" sz="4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800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1,120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1,400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8,000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48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Raise your hand if you answered all the questions correctly.</a:t>
            </a:r>
          </a:p>
          <a:p>
            <a:endParaRPr lang="en-US" dirty="0"/>
          </a:p>
          <a:p>
            <a:r>
              <a:rPr lang="en-US" dirty="0" smtClean="0"/>
              <a:t>Let’s see…..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09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One acre is equal to the area of:</a:t>
            </a:r>
            <a:endParaRPr lang="en-US" sz="40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One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football field</a:t>
            </a:r>
            <a:endParaRPr lang="en-US" sz="36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One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hectare</a:t>
            </a:r>
            <a:endParaRPr lang="en-US" sz="36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lphaUcPeriod"/>
            </a:pPr>
            <a:r>
              <a:rPr lang="en-US" b="1" u="sng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One </a:t>
            </a:r>
            <a:r>
              <a:rPr lang="en-US" b="1" u="sng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furlong by one chain</a:t>
            </a:r>
            <a:endParaRPr lang="en-US" sz="3600" b="1" u="sng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One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rod by one link</a:t>
            </a:r>
            <a:endParaRPr lang="en-US" sz="36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97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2) One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acre is equal to the area of:</a:t>
            </a:r>
            <a:endParaRPr lang="en-US" sz="40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 66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feet X 66 feet</a:t>
            </a:r>
            <a:endParaRPr lang="en-US" sz="36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 1/8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mile x 1/8 mile</a:t>
            </a:r>
            <a:endParaRPr lang="en-US" sz="36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 34,650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square feet</a:t>
            </a:r>
            <a:endParaRPr lang="en-US" sz="36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b="1" u="sng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 43,560 </a:t>
            </a:r>
            <a:r>
              <a:rPr lang="en-US" b="1" u="sng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square feet</a:t>
            </a:r>
            <a:endParaRPr lang="en-US" sz="3600" b="1" u="sng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46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3) The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term “ _____/acre” is commonly used 	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to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indicate:</a:t>
            </a:r>
            <a:endParaRPr lang="en-US" sz="4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Land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Value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Yield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bushels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Pounds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of fertilizer required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</a:t>
            </a:r>
            <a:r>
              <a:rPr lang="en-US" b="1" u="sng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All </a:t>
            </a:r>
            <a:r>
              <a:rPr lang="en-US" b="1" u="sng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of the above</a:t>
            </a:r>
            <a:endParaRPr lang="en-US" sz="3600" b="1" u="sng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80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4) The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Pythagorean theorem is expressed as:</a:t>
            </a:r>
            <a:endParaRPr lang="en-US" sz="4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a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+ b = c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</a:t>
            </a:r>
            <a:r>
              <a:rPr lang="en-US" b="1" u="sng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</a:t>
            </a:r>
            <a:r>
              <a:rPr lang="en-US" b="1" u="sng" baseline="30000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  <a:r>
              <a:rPr lang="en-US" b="1" u="sng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b="1" u="sng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+ b</a:t>
            </a:r>
            <a:r>
              <a:rPr lang="en-US" b="1" u="sng" baseline="30000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  <a:r>
              <a:rPr lang="en-US" b="1" u="sng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= c</a:t>
            </a:r>
            <a:r>
              <a:rPr lang="en-US" b="1" u="sng" baseline="30000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  <a:endParaRPr lang="en-US" sz="3600" b="1" u="sng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  <a:sym typeface="Symbol" panose="05050102010706020507" pitchFamily="18" charset="2"/>
              </a:rPr>
              <a:t>  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</a:t>
            </a:r>
            <a:r>
              <a:rPr lang="en-US" baseline="30000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None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of the above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9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5) A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rectangle measures 30 feet by 40 feet,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the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total area is:</a:t>
            </a:r>
            <a:endParaRPr lang="en-US" sz="4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120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feet</a:t>
            </a:r>
            <a:endParaRPr lang="en-US" sz="36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1,200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feet</a:t>
            </a:r>
            <a:endParaRPr lang="en-US" sz="36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120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sq. ft.</a:t>
            </a:r>
            <a:endParaRPr lang="en-US" sz="36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b="1" u="sng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1,200 </a:t>
            </a:r>
            <a:r>
              <a:rPr lang="en-US" b="1" u="sng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sq. ft.</a:t>
            </a:r>
            <a:endParaRPr lang="en-US" sz="3600" b="1" u="sng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24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Big is One Acre?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measurement do other countries use?</a:t>
            </a:r>
          </a:p>
          <a:p>
            <a:pPr lvl="1"/>
            <a:r>
              <a:rPr lang="en-US" b="1" dirty="0"/>
              <a:t>Hectares</a:t>
            </a:r>
            <a:r>
              <a:rPr lang="en-US" dirty="0"/>
              <a:t> (metric system of area</a:t>
            </a:r>
            <a:r>
              <a:rPr lang="en-US" dirty="0" smtClean="0"/>
              <a:t>)</a:t>
            </a:r>
          </a:p>
          <a:p>
            <a:pPr lvl="2"/>
            <a:r>
              <a:rPr lang="en-US" b="1" dirty="0" smtClean="0"/>
              <a:t>10,000 m</a:t>
            </a:r>
            <a:r>
              <a:rPr lang="en-US" b="1" baseline="30000" dirty="0" smtClean="0"/>
              <a:t>2  </a:t>
            </a:r>
            <a:r>
              <a:rPr lang="en-US" dirty="0" smtClean="0"/>
              <a:t>(100 Meters X 100 Meters)</a:t>
            </a:r>
            <a:endParaRPr lang="en-US" dirty="0"/>
          </a:p>
          <a:p>
            <a:pPr lvl="1"/>
            <a:r>
              <a:rPr lang="en-US" dirty="0"/>
              <a:t>One hectare = 2.47 acres	</a:t>
            </a:r>
            <a:endParaRPr lang="en-US" dirty="0" smtClean="0"/>
          </a:p>
          <a:p>
            <a:pPr lvl="1"/>
            <a:r>
              <a:rPr lang="en-US" dirty="0" smtClean="0"/>
              <a:t>OR One </a:t>
            </a:r>
            <a:r>
              <a:rPr lang="en-US" dirty="0"/>
              <a:t>acre = 0.405 hectares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0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6) A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rectangle measures 30 feet by 40 feet,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the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distance across the diagonals is:</a:t>
            </a:r>
            <a:endParaRPr lang="en-US" sz="4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</a:t>
            </a:r>
            <a:r>
              <a:rPr lang="en-US" b="1" u="sng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50 </a:t>
            </a:r>
            <a:r>
              <a:rPr lang="en-US" b="1" u="sng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feet</a:t>
            </a:r>
            <a:endParaRPr lang="en-US" sz="3600" b="1" u="sng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50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square feet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120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feet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1,200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square feet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69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7) Horse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racing distances are measured in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furlongs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 A race distance that is 8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furlongs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is:</a:t>
            </a:r>
            <a:endParaRPr lang="en-US" sz="4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</a:t>
            </a:r>
            <a:r>
              <a:rPr lang="en-US" b="1" u="sng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One </a:t>
            </a:r>
            <a:r>
              <a:rPr lang="en-US" b="1" u="sng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mile</a:t>
            </a:r>
            <a:endParaRPr lang="en-US" sz="3600" b="1" u="sng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¾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mile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½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mile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¼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mile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07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8) If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there are 5,280 feet/mile, there are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______ acres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one square mile.</a:t>
            </a:r>
            <a:endParaRPr lang="en-US" sz="4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80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160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320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</a:t>
            </a:r>
            <a:r>
              <a:rPr lang="en-US" b="1" u="sng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640</a:t>
            </a:r>
            <a:endParaRPr lang="en-US" sz="3600" b="1" u="sng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6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9) If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 producer can plant an average of 20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acres/hour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how many acres can be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planted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one 8-hour day?</a:t>
            </a:r>
            <a:endParaRPr lang="en-US" sz="4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16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20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</a:t>
            </a:r>
            <a:r>
              <a:rPr lang="en-US" b="1" u="sng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160</a:t>
            </a:r>
            <a:endParaRPr lang="en-US" sz="3600" b="1" u="sng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200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02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1/10 Acre Layout -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10) If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producer can plant 20 acres/hour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and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averages an 8-hour day, how many </a:t>
            </a: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acres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can be planted in one week?</a:t>
            </a:r>
            <a:endParaRPr lang="en-US" sz="4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800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</a:t>
            </a:r>
            <a:r>
              <a:rPr lang="en-US" b="1" u="sng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1,120 – There are seven days in a week</a:t>
            </a:r>
            <a:endParaRPr lang="en-US" sz="3600" b="1" u="sng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1,400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dirty="0" smtClean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8,000</a:t>
            </a:r>
            <a:endParaRPr lang="en-US" sz="36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03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there questions?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How could you do this lab indoors?</a:t>
            </a:r>
          </a:p>
          <a:p>
            <a:pPr lvl="1"/>
            <a:r>
              <a:rPr lang="en-US" dirty="0" smtClean="0"/>
              <a:t>Brainstorm by group and report back…..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00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Indoor Lab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66” x 66” Instead of feet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How could </a:t>
            </a:r>
            <a:r>
              <a:rPr lang="en-US" dirty="0" smtClean="0"/>
              <a:t>you </a:t>
            </a:r>
            <a:r>
              <a:rPr lang="en-US" dirty="0" smtClean="0"/>
              <a:t>show 1 Acre accurately scaled in the classroom?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68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36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Big is One Acre?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- Confusing similarity</a:t>
            </a:r>
            <a:endParaRPr lang="en-US" dirty="0"/>
          </a:p>
          <a:p>
            <a:pPr lvl="1"/>
            <a:r>
              <a:rPr lang="en-US" dirty="0" smtClean="0"/>
              <a:t>One Are is a metric term meaning </a:t>
            </a:r>
            <a:r>
              <a:rPr lang="en-US" b="1" dirty="0" smtClean="0"/>
              <a:t>100 m</a:t>
            </a:r>
            <a:r>
              <a:rPr lang="en-US" b="1" baseline="30000" dirty="0" smtClean="0"/>
              <a:t>2 </a:t>
            </a:r>
          </a:p>
          <a:p>
            <a:pPr lvl="1"/>
            <a:r>
              <a:rPr lang="en-US" dirty="0" smtClean="0"/>
              <a:t>Or 10 meters X 10 meters</a:t>
            </a:r>
          </a:p>
          <a:p>
            <a:pPr lvl="1"/>
            <a:r>
              <a:rPr lang="en-US" dirty="0" smtClean="0"/>
              <a:t>Or 1/100</a:t>
            </a:r>
            <a:r>
              <a:rPr lang="en-US" baseline="30000" dirty="0" smtClean="0"/>
              <a:t>th</a:t>
            </a:r>
            <a:r>
              <a:rPr lang="en-US" dirty="0" smtClean="0"/>
              <a:t> of a hectare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02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Big is One Acre?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Acre</a:t>
            </a:r>
          </a:p>
          <a:p>
            <a:pPr lvl="1"/>
            <a:r>
              <a:rPr lang="en-US" dirty="0"/>
              <a:t>Unit of Land used in the Imperial and US customary systems.</a:t>
            </a:r>
          </a:p>
          <a:p>
            <a:pPr lvl="1"/>
            <a:r>
              <a:rPr lang="en-US" dirty="0"/>
              <a:t>Defined as the area of 1 Chain by 1 Furlong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bout </a:t>
            </a:r>
            <a:r>
              <a:rPr lang="en-US" dirty="0"/>
              <a:t>the size of a </a:t>
            </a:r>
            <a:r>
              <a:rPr lang="en-US" dirty="0" smtClean="0"/>
              <a:t>US football </a:t>
            </a:r>
            <a:r>
              <a:rPr lang="en-US" dirty="0"/>
              <a:t>field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87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Big is One Acre?</a:t>
            </a:r>
          </a:p>
        </p:txBody>
      </p:sp>
      <p:pic>
        <p:nvPicPr>
          <p:cNvPr id="5" name="Content Placeholder 4" descr="Image result for one acr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757" y="2092750"/>
            <a:ext cx="5287343" cy="34333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53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Big is One Acre?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66257"/>
            <a:ext cx="7886700" cy="358409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One Acre = One Chain by One Furlong</a:t>
            </a:r>
          </a:p>
          <a:p>
            <a:pPr lvl="1"/>
            <a:r>
              <a:rPr lang="en-US" dirty="0" smtClean="0"/>
              <a:t>One </a:t>
            </a:r>
            <a:r>
              <a:rPr lang="en-US" dirty="0"/>
              <a:t>Chain = 66 Feet or 4 Rods</a:t>
            </a:r>
          </a:p>
          <a:p>
            <a:pPr lvl="1"/>
            <a:r>
              <a:rPr lang="en-US" dirty="0"/>
              <a:t>One </a:t>
            </a:r>
            <a:r>
              <a:rPr lang="en-US" dirty="0" smtClean="0"/>
              <a:t>Furlong* </a:t>
            </a:r>
            <a:r>
              <a:rPr lang="en-US" dirty="0"/>
              <a:t>= 1/8 of a mile or 660 Feet or 10 Chains or 40 </a:t>
            </a:r>
            <a:r>
              <a:rPr lang="en-US" dirty="0" smtClean="0"/>
              <a:t>Rods</a:t>
            </a:r>
          </a:p>
          <a:p>
            <a:pPr lvl="2"/>
            <a:r>
              <a:rPr lang="en-US" dirty="0" smtClean="0"/>
              <a:t>* Distance a team of oxen could plow before resting</a:t>
            </a:r>
            <a:endParaRPr lang="en-US" dirty="0"/>
          </a:p>
          <a:p>
            <a:r>
              <a:rPr lang="en-US" dirty="0"/>
              <a:t>One acre =</a:t>
            </a:r>
          </a:p>
          <a:p>
            <a:pPr lvl="1"/>
            <a:r>
              <a:rPr lang="en-US" dirty="0"/>
              <a:t>66 Feet X 660 Feet or 43,560 </a:t>
            </a:r>
            <a:r>
              <a:rPr lang="en-US" dirty="0" smtClean="0"/>
              <a:t>ft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1"/>
            <a:r>
              <a:rPr lang="en-US" dirty="0" smtClean="0"/>
              <a:t>1 </a:t>
            </a:r>
            <a:r>
              <a:rPr lang="en-US" dirty="0"/>
              <a:t>Chain X 10 Chains or 10 chain</a:t>
            </a:r>
            <a:r>
              <a:rPr lang="en-US" baseline="30000" dirty="0"/>
              <a:t>2</a:t>
            </a:r>
            <a:endParaRPr lang="en-US" dirty="0"/>
          </a:p>
          <a:p>
            <a:pPr lvl="1"/>
            <a:r>
              <a:rPr lang="en-US" dirty="0"/>
              <a:t>4 Rods X 40 Rods or 160 rod</a:t>
            </a:r>
            <a:r>
              <a:rPr lang="en-US" baseline="30000" dirty="0"/>
              <a:t>2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90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lark State">
      <a:dk1>
        <a:sysClr val="windowText" lastClr="000000"/>
      </a:dk1>
      <a:lt1>
        <a:sysClr val="window" lastClr="FFFFFF"/>
      </a:lt1>
      <a:dk2>
        <a:srgbClr val="003764"/>
      </a:dk2>
      <a:lt2>
        <a:srgbClr val="E7E6E6"/>
      </a:lt2>
      <a:accent1>
        <a:srgbClr val="006699"/>
      </a:accent1>
      <a:accent2>
        <a:srgbClr val="F6A716"/>
      </a:accent2>
      <a:accent3>
        <a:srgbClr val="757070"/>
      </a:accent3>
      <a:accent4>
        <a:srgbClr val="F6A716"/>
      </a:accent4>
      <a:accent5>
        <a:srgbClr val="006699"/>
      </a:accent5>
      <a:accent6>
        <a:srgbClr val="9FB3CE"/>
      </a:accent6>
      <a:hlink>
        <a:srgbClr val="006699"/>
      </a:hlink>
      <a:folHlink>
        <a:srgbClr val="9FB3CE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309</TotalTime>
  <Words>1532</Words>
  <Application>Microsoft Office PowerPoint</Application>
  <PresentationFormat>On-screen Show (4:3)</PresentationFormat>
  <Paragraphs>314</Paragraphs>
  <Slides>57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4" baseType="lpstr">
      <vt:lpstr>Arial</vt:lpstr>
      <vt:lpstr>Calibri</vt:lpstr>
      <vt:lpstr>Cambria</vt:lpstr>
      <vt:lpstr>MS Mincho</vt:lpstr>
      <vt:lpstr>Symbol</vt:lpstr>
      <vt:lpstr>Times New Roman</vt:lpstr>
      <vt:lpstr>Office Theme</vt:lpstr>
      <vt:lpstr>Precision Ag - Lab 1 Visualizing One Acre</vt:lpstr>
      <vt:lpstr>Items Needed For Each Team</vt:lpstr>
      <vt:lpstr>How Big is One Acre?</vt:lpstr>
      <vt:lpstr>Bonus Exercise</vt:lpstr>
      <vt:lpstr>How Big is One Acre?</vt:lpstr>
      <vt:lpstr>How Big is One Acre?</vt:lpstr>
      <vt:lpstr>How Big is One Acre?</vt:lpstr>
      <vt:lpstr>How Big is One Acre?</vt:lpstr>
      <vt:lpstr>How Big is One Acre?</vt:lpstr>
      <vt:lpstr>How Big is One Acre?</vt:lpstr>
      <vt:lpstr>How Big is One Acre?</vt:lpstr>
      <vt:lpstr>How Big is One Acre?</vt:lpstr>
      <vt:lpstr>1/10 Acre Layout</vt:lpstr>
      <vt:lpstr>1/10 Acre Layout</vt:lpstr>
      <vt:lpstr>1/10 Acre Layout</vt:lpstr>
      <vt:lpstr>1/10 Acre Layout</vt:lpstr>
      <vt:lpstr>1/10 Acre Layout</vt:lpstr>
      <vt:lpstr>1/10 Acre Layout</vt:lpstr>
      <vt:lpstr>1/10 Acre Layout</vt:lpstr>
      <vt:lpstr>1/10 Acre Layout</vt:lpstr>
      <vt:lpstr>1/10 Acre Layout</vt:lpstr>
      <vt:lpstr>1/10 Acre Layout – Post Analysis</vt:lpstr>
      <vt:lpstr>1/10 Acre Layout – Post Analysis</vt:lpstr>
      <vt:lpstr>1/10 Acre Layout – Post Analysis</vt:lpstr>
      <vt:lpstr>1/10 Acre Layout – Post Analysis</vt:lpstr>
      <vt:lpstr>1/10 Acre Layout – Post Analysis</vt:lpstr>
      <vt:lpstr>1/10 Acre Layout – Post Analysis</vt:lpstr>
      <vt:lpstr>Other Acre “Fun Facts”</vt:lpstr>
      <vt:lpstr>Other Acre “Fun Facts”</vt:lpstr>
      <vt:lpstr>Other Acre “Fun Facts”</vt:lpstr>
      <vt:lpstr>Other Acre “Fun Facts”</vt:lpstr>
      <vt:lpstr>Other Acre “Fun Facts”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1/10 Acre Layout - Quiz</vt:lpstr>
      <vt:lpstr>Questions</vt:lpstr>
      <vt:lpstr>Indoor Lab Ideas</vt:lpstr>
      <vt:lpstr>Thank You!</vt:lpstr>
    </vt:vector>
  </TitlesOfParts>
  <Company>Clark State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Melonie Mottice</dc:creator>
  <cp:lastModifiedBy>Lawrence Everett</cp:lastModifiedBy>
  <cp:revision>48</cp:revision>
  <dcterms:created xsi:type="dcterms:W3CDTF">2015-12-04T17:02:14Z</dcterms:created>
  <dcterms:modified xsi:type="dcterms:W3CDTF">2019-06-05T13:51:28Z</dcterms:modified>
</cp:coreProperties>
</file>