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9"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97"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38" d="100"/>
          <a:sy n="38" d="100"/>
        </p:scale>
        <p:origin x="1362"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4E3736-D455-41CC-B00F-DA66CBB1F6B4}"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3701402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4E3736-D455-41CC-B00F-DA66CBB1F6B4}"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665650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4E3736-D455-41CC-B00F-DA66CBB1F6B4}"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3157328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4E3736-D455-41CC-B00F-DA66CBB1F6B4}"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3046566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4E3736-D455-41CC-B00F-DA66CBB1F6B4}"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3240588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4E3736-D455-41CC-B00F-DA66CBB1F6B4}" type="datetimeFigureOut">
              <a:rPr lang="en-US" smtClean="0"/>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1101741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4E3736-D455-41CC-B00F-DA66CBB1F6B4}" type="datetimeFigureOut">
              <a:rPr lang="en-US" smtClean="0"/>
              <a:t>4/11/2019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3621839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4E3736-D455-41CC-B00F-DA66CBB1F6B4}" type="datetimeFigureOut">
              <a:rPr lang="en-US" smtClean="0"/>
              <a:t>4/11/2019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665134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4E3736-D455-41CC-B00F-DA66CBB1F6B4}" type="datetimeFigureOut">
              <a:rPr lang="en-US" smtClean="0"/>
              <a:t>4/11/2019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3285827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4E3736-D455-41CC-B00F-DA66CBB1F6B4}" type="datetimeFigureOut">
              <a:rPr lang="en-US" smtClean="0"/>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4163530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4E3736-D455-41CC-B00F-DA66CBB1F6B4}" type="datetimeFigureOut">
              <a:rPr lang="en-US" smtClean="0"/>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0CF60C-4490-4D42-866E-0A1A320457EF}" type="slidenum">
              <a:rPr lang="en-US" smtClean="0"/>
              <a:t>‹#›</a:t>
            </a:fld>
            <a:endParaRPr lang="en-US"/>
          </a:p>
        </p:txBody>
      </p:sp>
    </p:spTree>
    <p:extLst>
      <p:ext uri="{BB962C8B-B14F-4D97-AF65-F5344CB8AC3E}">
        <p14:creationId xmlns:p14="http://schemas.microsoft.com/office/powerpoint/2010/main" val="2508748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4E3736-D455-41CC-B00F-DA66CBB1F6B4}" type="datetimeFigureOut">
              <a:rPr lang="en-US" smtClean="0"/>
              <a:t>4/11/2019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0CF60C-4490-4D42-866E-0A1A320457EF}" type="slidenum">
              <a:rPr lang="en-US" smtClean="0"/>
              <a:t>‹#›</a:t>
            </a:fld>
            <a:endParaRPr lang="en-US"/>
          </a:p>
        </p:txBody>
      </p:sp>
    </p:spTree>
    <p:extLst>
      <p:ext uri="{BB962C8B-B14F-4D97-AF65-F5344CB8AC3E}">
        <p14:creationId xmlns:p14="http://schemas.microsoft.com/office/powerpoint/2010/main" val="2019411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t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t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t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tif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t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8375"/>
            <a:ext cx="7772400" cy="1470025"/>
          </a:xfrm>
        </p:spPr>
        <p:txBody>
          <a:bodyPr>
            <a:normAutofit/>
          </a:bodyPr>
          <a:lstStyle/>
          <a:p>
            <a:r>
              <a:rPr lang="en-US" sz="4500" b="1" dirty="0" smtClean="0">
                <a:latin typeface="Arial" panose="020B0604020202020204" pitchFamily="34" charset="0"/>
                <a:cs typeface="Arial" panose="020B0604020202020204" pitchFamily="34" charset="0"/>
              </a:rPr>
              <a:t>Laser Types and </a:t>
            </a:r>
            <a:br>
              <a:rPr lang="en-US" sz="4500" b="1" dirty="0" smtClean="0">
                <a:latin typeface="Arial" panose="020B0604020202020204" pitchFamily="34" charset="0"/>
                <a:cs typeface="Arial" panose="020B0604020202020204" pitchFamily="34" charset="0"/>
              </a:rPr>
            </a:br>
            <a:r>
              <a:rPr lang="en-US" sz="4500" b="1" dirty="0" smtClean="0">
                <a:latin typeface="Arial" panose="020B0604020202020204" pitchFamily="34" charset="0"/>
                <a:cs typeface="Arial" panose="020B0604020202020204" pitchFamily="34" charset="0"/>
              </a:rPr>
              <a:t>Their Applications </a:t>
            </a:r>
            <a:endParaRPr lang="en-US" sz="4500" b="1"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762000" y="2971800"/>
            <a:ext cx="7696200" cy="3429000"/>
          </a:xfrm>
        </p:spPr>
        <p:txBody>
          <a:bodyPr>
            <a:normAutofit/>
          </a:bodyPr>
          <a:lstStyle/>
          <a:p>
            <a:endParaRPr lang="en-US" sz="2800" b="1" dirty="0" smtClean="0">
              <a:solidFill>
                <a:schemeClr val="tx1"/>
              </a:solidFill>
              <a:latin typeface="Arial" panose="020B0604020202020204" pitchFamily="34" charset="0"/>
              <a:cs typeface="Arial" panose="020B0604020202020204" pitchFamily="34" charset="0"/>
            </a:endParaRPr>
          </a:p>
          <a:p>
            <a:r>
              <a:rPr lang="en-US" sz="2800" b="1" dirty="0" smtClean="0">
                <a:solidFill>
                  <a:schemeClr val="tx1"/>
                </a:solidFill>
                <a:latin typeface="Arial" panose="020B0604020202020204" pitchFamily="34" charset="0"/>
                <a:cs typeface="Arial" panose="020B0604020202020204" pitchFamily="34" charset="0"/>
              </a:rPr>
              <a:t>Module 2-3</a:t>
            </a:r>
          </a:p>
          <a:p>
            <a:r>
              <a:rPr lang="en-US" sz="2800" b="1" dirty="0" smtClean="0">
                <a:solidFill>
                  <a:schemeClr val="tx1"/>
                </a:solidFill>
                <a:latin typeface="Arial" panose="020B0604020202020204" pitchFamily="34" charset="0"/>
                <a:cs typeface="Arial" panose="020B0604020202020204" pitchFamily="34" charset="0"/>
              </a:rPr>
              <a:t>of </a:t>
            </a:r>
          </a:p>
          <a:p>
            <a:r>
              <a:rPr lang="en-US" sz="2800" b="1" dirty="0" smtClean="0">
                <a:solidFill>
                  <a:schemeClr val="tx1"/>
                </a:solidFill>
                <a:latin typeface="Arial" panose="020B0604020202020204" pitchFamily="34" charset="0"/>
                <a:cs typeface="Arial" panose="020B0604020202020204" pitchFamily="34" charset="0"/>
              </a:rPr>
              <a:t>Course 2, </a:t>
            </a:r>
            <a:r>
              <a:rPr lang="en-US" sz="2800" b="1" i="1" dirty="0" smtClean="0">
                <a:solidFill>
                  <a:schemeClr val="tx1"/>
                </a:solidFill>
                <a:latin typeface="Arial" panose="020B0604020202020204" pitchFamily="34" charset="0"/>
                <a:cs typeface="Arial" panose="020B0604020202020204" pitchFamily="34" charset="0"/>
              </a:rPr>
              <a:t>Laser Systems and Applications</a:t>
            </a:r>
          </a:p>
          <a:p>
            <a:r>
              <a:rPr lang="en-US" sz="2800" b="1" i="1" smtClean="0">
                <a:solidFill>
                  <a:schemeClr val="tx1"/>
                </a:solidFill>
                <a:latin typeface="Arial" panose="020B0604020202020204" pitchFamily="34" charset="0"/>
                <a:cs typeface="Arial" panose="020B0604020202020204" pitchFamily="34" charset="0"/>
              </a:rPr>
              <a:t>2</a:t>
            </a:r>
            <a:r>
              <a:rPr lang="en-US" sz="2800" b="1" i="1" baseline="30000" smtClean="0">
                <a:solidFill>
                  <a:schemeClr val="tx1"/>
                </a:solidFill>
                <a:latin typeface="Arial" panose="020B0604020202020204" pitchFamily="34" charset="0"/>
                <a:cs typeface="Arial" panose="020B0604020202020204" pitchFamily="34" charset="0"/>
              </a:rPr>
              <a:t>nd</a:t>
            </a:r>
            <a:r>
              <a:rPr lang="en-US" sz="2800" b="1" i="1" smtClean="0">
                <a:solidFill>
                  <a:schemeClr val="tx1"/>
                </a:solidFill>
                <a:latin typeface="Arial" panose="020B0604020202020204" pitchFamily="34" charset="0"/>
                <a:cs typeface="Arial" panose="020B0604020202020204" pitchFamily="34" charset="0"/>
              </a:rPr>
              <a:t> Edition</a:t>
            </a:r>
            <a:endParaRPr lang="en-US" sz="2800" b="1" i="1" dirty="0" smtClean="0">
              <a:solidFill>
                <a:schemeClr val="tx1"/>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641" y="5455725"/>
            <a:ext cx="990717" cy="996685"/>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0368" y="5505451"/>
            <a:ext cx="2874992" cy="895349"/>
          </a:xfrm>
          <a:prstGeom prst="rect">
            <a:avLst/>
          </a:prstGeom>
        </p:spPr>
      </p:pic>
      <p:cxnSp>
        <p:nvCxnSpPr>
          <p:cNvPr id="9" name="Straight Connector 8"/>
          <p:cNvCxnSpPr/>
          <p:nvPr/>
        </p:nvCxnSpPr>
        <p:spPr>
          <a:xfrm>
            <a:off x="3383293" y="3063244"/>
            <a:ext cx="2285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939508" y="6421308"/>
            <a:ext cx="1336713" cy="307777"/>
          </a:xfrm>
          <a:prstGeom prst="rect">
            <a:avLst/>
          </a:prstGeom>
          <a:noFill/>
        </p:spPr>
        <p:txBody>
          <a:bodyPr wrap="none" rtlCol="0">
            <a:spAutoFit/>
          </a:bodyPr>
          <a:lstStyle/>
          <a:p>
            <a:r>
              <a:rPr lang="en-US" sz="1400" dirty="0" smtClean="0">
                <a:latin typeface="Times New Roman" panose="02020603050405020304" pitchFamily="18" charset="0"/>
                <a:cs typeface="Times New Roman" panose="02020603050405020304" pitchFamily="18" charset="0"/>
              </a:rPr>
              <a:t>www.op-tec.org</a:t>
            </a: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19374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3-8 </a:t>
            </a:r>
            <a:r>
              <a:rPr lang="en-US" sz="2400" i="1" dirty="0" smtClean="0">
                <a:latin typeface="Times New Roman" panose="02020603050405020304" pitchFamily="18" charset="0"/>
                <a:cs typeface="Times New Roman" panose="02020603050405020304" pitchFamily="18" charset="0"/>
              </a:rPr>
              <a:t>Key energy levels and transitions in helium‒neon lasers.  Electrons collide with helium atoms and excite them; then the helium atoms collide with neon and excite the neon.  Transitions go between different pairs of energy levels.  These are the four best-known laser lines for the helium‒neon laser.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62200" y="152400"/>
            <a:ext cx="4389120" cy="4560754"/>
          </a:xfrm>
        </p:spPr>
      </p:pic>
    </p:spTree>
    <p:extLst>
      <p:ext uri="{BB962C8B-B14F-4D97-AF65-F5344CB8AC3E}">
        <p14:creationId xmlns:p14="http://schemas.microsoft.com/office/powerpoint/2010/main" val="14668665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3-9 </a:t>
            </a:r>
            <a:r>
              <a:rPr lang="en-US" sz="2400" i="1" dirty="0" smtClean="0">
                <a:latin typeface="Times New Roman" panose="02020603050405020304" pitchFamily="18" charset="0"/>
                <a:cs typeface="Times New Roman" panose="02020603050405020304" pitchFamily="18" charset="0"/>
              </a:rPr>
              <a:t>Structure of a </a:t>
            </a:r>
            <a:r>
              <a:rPr lang="en-US" sz="2400" i="1" dirty="0" err="1" smtClean="0">
                <a:latin typeface="Times New Roman" panose="02020603050405020304" pitchFamily="18" charset="0"/>
                <a:cs typeface="Times New Roman" panose="02020603050405020304" pitchFamily="18" charset="0"/>
              </a:rPr>
              <a:t>HeNe</a:t>
            </a:r>
            <a:r>
              <a:rPr lang="en-US" sz="2400" i="1" dirty="0" smtClean="0">
                <a:latin typeface="Times New Roman" panose="02020603050405020304" pitchFamily="18" charset="0"/>
                <a:cs typeface="Times New Roman" panose="02020603050405020304" pitchFamily="18" charset="0"/>
              </a:rPr>
              <a:t> laser.  Red light passes through a bore in the center of the tube.  HR is a high-reflectivity back mirror.  OC is an output coupling mirror, which typically transmits a small fraction of the light circulating in the cavity.</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3" y="751431"/>
            <a:ext cx="8778234" cy="3591969"/>
          </a:xfrm>
        </p:spPr>
      </p:pic>
    </p:spTree>
    <p:extLst>
      <p:ext uri="{BB962C8B-B14F-4D97-AF65-F5344CB8AC3E}">
        <p14:creationId xmlns:p14="http://schemas.microsoft.com/office/powerpoint/2010/main" val="1506894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3-10 </a:t>
            </a:r>
            <a:r>
              <a:rPr lang="en-US" sz="2400" i="1" dirty="0" smtClean="0">
                <a:latin typeface="Times New Roman" panose="02020603050405020304" pitchFamily="18" charset="0"/>
                <a:cs typeface="Times New Roman" panose="02020603050405020304" pitchFamily="18" charset="0"/>
              </a:rPr>
              <a:t>Argon-ion laser lines</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223335"/>
            <a:ext cx="7315200" cy="4882065"/>
          </a:xfrm>
        </p:spPr>
      </p:pic>
    </p:spTree>
    <p:extLst>
      <p:ext uri="{BB962C8B-B14F-4D97-AF65-F5344CB8AC3E}">
        <p14:creationId xmlns:p14="http://schemas.microsoft.com/office/powerpoint/2010/main" val="30146522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57200" y="52578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3-11 </a:t>
                </a:r>
                <a14:m>
                  <m:oMath xmlns:m="http://schemas.openxmlformats.org/officeDocument/2006/math">
                    <m:sSub>
                      <m:sSubPr>
                        <m:ctrlPr>
                          <a:rPr lang="en-US" sz="2400" i="1" smtClean="0">
                            <a:latin typeface="Cambria Math" panose="02040503050406030204" pitchFamily="18" charset="0"/>
                            <a:cs typeface="Arial" panose="020B0604020202020204" pitchFamily="34" charset="0"/>
                          </a:rPr>
                        </m:ctrlPr>
                      </m:sSubPr>
                      <m:e>
                        <m:r>
                          <m:rPr>
                            <m:sty m:val="p"/>
                          </m:rPr>
                          <a:rPr lang="en-US" sz="2400" b="0" i="0" smtClean="0">
                            <a:latin typeface="Cambria Math"/>
                            <a:cs typeface="Arial" panose="020B0604020202020204" pitchFamily="34" charset="0"/>
                          </a:rPr>
                          <m:t>CO</m:t>
                        </m:r>
                      </m:e>
                      <m:sub>
                        <m:r>
                          <a:rPr lang="en-US" sz="2400" b="0" i="0" smtClean="0">
                            <a:latin typeface="Cambria Math"/>
                            <a:cs typeface="Arial" panose="020B0604020202020204" pitchFamily="34" charset="0"/>
                          </a:rPr>
                          <m:t>2</m:t>
                        </m:r>
                      </m:sub>
                    </m:sSub>
                  </m:oMath>
                </a14:m>
                <a:r>
                  <a:rPr lang="en-US" sz="2400"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molecular vibration modes (top) and laser transitions between them (bottom).  The numbers are conventional codes for the particular vibrations modes.</a:t>
                </a:r>
                <a:endParaRPr lang="en-US" sz="2400" dirty="0">
                  <a:latin typeface="Arial" panose="020B0604020202020204" pitchFamily="34" charset="0"/>
                  <a:cs typeface="Arial" panose="020B0604020202020204" pitchFamily="34"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0" y="5257800"/>
                <a:ext cx="8229600" cy="1143000"/>
              </a:xfrm>
              <a:blipFill rotWithShape="1">
                <a:blip r:embed="rId2"/>
                <a:stretch>
                  <a:fillRect l="-1111" t="-6417" b="-14439"/>
                </a:stretch>
              </a:blipFill>
            </p:spPr>
            <p:txBody>
              <a:bodyPr/>
              <a:lstStyle/>
              <a:p>
                <a:r>
                  <a:rPr lang="en-US">
                    <a:noFill/>
                  </a:rPr>
                  <a:t> </a:t>
                </a:r>
              </a:p>
            </p:txBody>
          </p:sp>
        </mc:Fallback>
      </mc:AlternateContent>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057400" y="228600"/>
            <a:ext cx="4937760" cy="4735570"/>
          </a:xfrm>
        </p:spPr>
      </p:pic>
    </p:spTree>
    <p:extLst>
      <p:ext uri="{BB962C8B-B14F-4D97-AF65-F5344CB8AC3E}">
        <p14:creationId xmlns:p14="http://schemas.microsoft.com/office/powerpoint/2010/main" val="22219643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3-12 </a:t>
            </a:r>
            <a:r>
              <a:rPr lang="en-US" sz="2400" i="1" dirty="0" smtClean="0">
                <a:latin typeface="Times New Roman" panose="02020603050405020304" pitchFamily="18" charset="0"/>
                <a:cs typeface="Times New Roman" panose="02020603050405020304" pitchFamily="18" charset="0"/>
              </a:rPr>
              <a:t>Schematic of a chemical laser</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1063089"/>
            <a:ext cx="8778240" cy="3585107"/>
          </a:xfrm>
        </p:spPr>
      </p:pic>
    </p:spTree>
    <p:extLst>
      <p:ext uri="{BB962C8B-B14F-4D97-AF65-F5344CB8AC3E}">
        <p14:creationId xmlns:p14="http://schemas.microsoft.com/office/powerpoint/2010/main" val="34344295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3-13 </a:t>
            </a:r>
            <a:r>
              <a:rPr lang="en-US" sz="2400" i="1" dirty="0" smtClean="0">
                <a:latin typeface="Times New Roman" panose="02020603050405020304" pitchFamily="18" charset="0"/>
                <a:cs typeface="Times New Roman" panose="02020603050405020304" pitchFamily="18" charset="0"/>
              </a:rPr>
              <a:t>Cutaway drawing of the first ruby laser.  The laser rod is the glassy pink cylinder inside the coils of the lamp; the beam it emits to the right is a deeper red. </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Mirrors are at both ends of the rod.</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9120" y="228602"/>
            <a:ext cx="7955280" cy="4919252"/>
          </a:xfrm>
        </p:spPr>
      </p:pic>
    </p:spTree>
    <p:extLst>
      <p:ext uri="{BB962C8B-B14F-4D97-AF65-F5344CB8AC3E}">
        <p14:creationId xmlns:p14="http://schemas.microsoft.com/office/powerpoint/2010/main" val="19958260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3-14 </a:t>
            </a:r>
            <a:r>
              <a:rPr lang="en-US" sz="2400" i="1" dirty="0" smtClean="0">
                <a:latin typeface="Times New Roman" panose="02020603050405020304" pitchFamily="18" charset="0"/>
                <a:cs typeface="Times New Roman" panose="02020603050405020304" pitchFamily="18" charset="0"/>
              </a:rPr>
              <a:t>Highlighted elements are the most important for solid state lasers.  Note that most are rare earth elements with similar electron configurations.</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3" y="389420"/>
            <a:ext cx="8778234" cy="4563580"/>
          </a:xfrm>
        </p:spPr>
      </p:pic>
    </p:spTree>
    <p:extLst>
      <p:ext uri="{BB962C8B-B14F-4D97-AF65-F5344CB8AC3E}">
        <p14:creationId xmlns:p14="http://schemas.microsoft.com/office/powerpoint/2010/main" val="2314047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3-15 </a:t>
            </a:r>
            <a:r>
              <a:rPr lang="en-US" sz="2400" i="1" dirty="0" smtClean="0">
                <a:latin typeface="Times New Roman" panose="02020603050405020304" pitchFamily="18" charset="0"/>
                <a:cs typeface="Times New Roman" panose="02020603050405020304" pitchFamily="18" charset="0"/>
              </a:rPr>
              <a:t>Lamp pumping a solid state laser rod in an elliptical laser cavity</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0" y="152400"/>
            <a:ext cx="4572000" cy="4884477"/>
          </a:xfrm>
        </p:spPr>
      </p:pic>
    </p:spTree>
    <p:extLst>
      <p:ext uri="{BB962C8B-B14F-4D97-AF65-F5344CB8AC3E}">
        <p14:creationId xmlns:p14="http://schemas.microsoft.com/office/powerpoint/2010/main" val="24999075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3-16 </a:t>
            </a:r>
            <a:r>
              <a:rPr lang="en-US" sz="2400" i="1" dirty="0" smtClean="0">
                <a:latin typeface="Times New Roman" panose="02020603050405020304" pitchFamily="18" charset="0"/>
                <a:cs typeface="Times New Roman" panose="02020603050405020304" pitchFamily="18" charset="0"/>
              </a:rPr>
              <a:t>Thin disk lasers.  A) shows a single thin disk, illuminated from the side with pump diodes.  B) show how a pair of thin disks can be put in series optically in a W-shaped cavity.</a:t>
            </a:r>
            <a:endParaRPr lang="en-US" sz="2400" b="1" dirty="0">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4500" y="76200"/>
            <a:ext cx="3174999" cy="2413000"/>
          </a:xfr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9444" y="2695845"/>
            <a:ext cx="4325112" cy="2533110"/>
          </a:xfrm>
          <a:prstGeom prst="rect">
            <a:avLst/>
          </a:prstGeom>
        </p:spPr>
      </p:pic>
    </p:spTree>
    <p:extLst>
      <p:ext uri="{BB962C8B-B14F-4D97-AF65-F5344CB8AC3E}">
        <p14:creationId xmlns:p14="http://schemas.microsoft.com/office/powerpoint/2010/main" val="23541923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3-17 </a:t>
            </a:r>
            <a:r>
              <a:rPr lang="en-US" sz="2400" i="1" dirty="0" smtClean="0">
                <a:latin typeface="Times New Roman" panose="02020603050405020304" pitchFamily="18" charset="0"/>
                <a:cs typeface="Times New Roman" panose="02020603050405020304" pitchFamily="18" charset="0"/>
              </a:rPr>
              <a:t>Laser energy levels in neodymium, showing pumping both with lamps and with 808 nm diode laser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29640" y="304800"/>
            <a:ext cx="7223760" cy="4803750"/>
          </a:xfrm>
        </p:spPr>
      </p:pic>
    </p:spTree>
    <p:extLst>
      <p:ext uri="{BB962C8B-B14F-4D97-AF65-F5344CB8AC3E}">
        <p14:creationId xmlns:p14="http://schemas.microsoft.com/office/powerpoint/2010/main" val="29609793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25253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3-18 </a:t>
            </a:r>
            <a:r>
              <a:rPr lang="en-US" sz="2400" i="1" dirty="0" smtClean="0">
                <a:latin typeface="Times New Roman" panose="02020603050405020304" pitchFamily="18" charset="0"/>
                <a:cs typeface="Times New Roman" panose="02020603050405020304" pitchFamily="18" charset="0"/>
              </a:rPr>
              <a:t>Laser wavelength conversion.  Light from 808 nm pump diodes excites neodymium, generating laser light at 1064 nm, and harmonic generation shifts the wavelength to 532 nm in the green range.  The green light pumps a titanium-sapphire laser that is tunable across wide range of wavelengths.</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2184659"/>
            <a:ext cx="8778240" cy="1244338"/>
          </a:xfrm>
        </p:spPr>
      </p:pic>
    </p:spTree>
    <p:extLst>
      <p:ext uri="{BB962C8B-B14F-4D97-AF65-F5344CB8AC3E}">
        <p14:creationId xmlns:p14="http://schemas.microsoft.com/office/powerpoint/2010/main" val="23861367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3-19 </a:t>
            </a:r>
            <a:r>
              <a:rPr lang="en-US" sz="2400" i="1" dirty="0" smtClean="0">
                <a:latin typeface="Times New Roman" panose="02020603050405020304" pitchFamily="18" charset="0"/>
                <a:cs typeface="Times New Roman" panose="02020603050405020304" pitchFamily="18" charset="0"/>
              </a:rPr>
              <a:t>Ytterbium laser transition in YAG compared with that of neodymium.  The pump line for </a:t>
            </a:r>
            <a:r>
              <a:rPr lang="en-US" sz="2400" i="1" dirty="0" err="1" smtClean="0">
                <a:latin typeface="Times New Roman" panose="02020603050405020304" pitchFamily="18" charset="0"/>
                <a:cs typeface="Times New Roman" panose="02020603050405020304" pitchFamily="18" charset="0"/>
              </a:rPr>
              <a:t>Yb</a:t>
            </a:r>
            <a:r>
              <a:rPr lang="en-US" sz="2400" i="1" dirty="0" smtClean="0">
                <a:latin typeface="Times New Roman" panose="02020603050405020304" pitchFamily="18" charset="0"/>
                <a:cs typeface="Times New Roman" panose="02020603050405020304" pitchFamily="18" charset="0"/>
              </a:rPr>
              <a:t> is much closer to the laser line that it is for </a:t>
            </a:r>
            <a:r>
              <a:rPr lang="en-US" sz="2400" i="1" dirty="0" err="1" smtClean="0">
                <a:latin typeface="Times New Roman" panose="02020603050405020304" pitchFamily="18" charset="0"/>
                <a:cs typeface="Times New Roman" panose="02020603050405020304" pitchFamily="18" charset="0"/>
              </a:rPr>
              <a:t>Nd</a:t>
            </a:r>
            <a:r>
              <a:rPr lang="en-US" sz="2400" i="1" dirty="0" smtClean="0">
                <a:latin typeface="Times New Roman" panose="02020603050405020304" pitchFamily="18" charset="0"/>
                <a:cs typeface="Times New Roman" panose="02020603050405020304" pitchFamily="18" charset="0"/>
              </a:rPr>
              <a:t>, making ytterbium the more efficient laser.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0" y="152402"/>
            <a:ext cx="8321040" cy="4778490"/>
          </a:xfrm>
        </p:spPr>
      </p:pic>
    </p:spTree>
    <p:extLst>
      <p:ext uri="{BB962C8B-B14F-4D97-AF65-F5344CB8AC3E}">
        <p14:creationId xmlns:p14="http://schemas.microsoft.com/office/powerpoint/2010/main" val="38833756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3-20 </a:t>
            </a:r>
            <a:r>
              <a:rPr lang="en-US" sz="2400" i="1" dirty="0" smtClean="0">
                <a:latin typeface="Times New Roman" panose="02020603050405020304" pitchFamily="18" charset="0"/>
                <a:cs typeface="Times New Roman" panose="02020603050405020304" pitchFamily="18" charset="0"/>
              </a:rPr>
              <a:t>In a </a:t>
            </a:r>
            <a:r>
              <a:rPr lang="en-US" sz="2400" i="1" dirty="0" err="1" smtClean="0">
                <a:latin typeface="Times New Roman" panose="02020603050405020304" pitchFamily="18" charset="0"/>
                <a:cs typeface="Times New Roman" panose="02020603050405020304" pitchFamily="18" charset="0"/>
              </a:rPr>
              <a:t>vibronic</a:t>
            </a:r>
            <a:r>
              <a:rPr lang="en-US" sz="2400" i="1" dirty="0" smtClean="0">
                <a:latin typeface="Times New Roman" panose="02020603050405020304" pitchFamily="18" charset="0"/>
                <a:cs typeface="Times New Roman" panose="02020603050405020304" pitchFamily="18" charset="0"/>
              </a:rPr>
              <a:t> laser</a:t>
            </a:r>
            <a:r>
              <a:rPr lang="en-US" sz="2400" dirty="0" smtClean="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transitions occur between bands of energy states rather than discrete energy levels, so the laser can emit across a range of wavelengths as electrons drop from different points in one band to different points in the other.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76200"/>
            <a:ext cx="8229600" cy="4789820"/>
          </a:xfrm>
        </p:spPr>
      </p:pic>
    </p:spTree>
    <p:extLst>
      <p:ext uri="{BB962C8B-B14F-4D97-AF65-F5344CB8AC3E}">
        <p14:creationId xmlns:p14="http://schemas.microsoft.com/office/powerpoint/2010/main" val="24652524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051" y="5248469"/>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3-21 </a:t>
            </a:r>
            <a:r>
              <a:rPr lang="en-US" sz="2400" i="1" dirty="0" smtClean="0">
                <a:latin typeface="Times New Roman" panose="02020603050405020304" pitchFamily="18" charset="0"/>
                <a:cs typeface="Times New Roman" panose="02020603050405020304" pitchFamily="18" charset="0"/>
              </a:rPr>
              <a:t>Energy levels in an alexandrite laser</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35280" y="188380"/>
            <a:ext cx="8503920" cy="5069420"/>
          </a:xfrm>
        </p:spPr>
      </p:pic>
    </p:spTree>
    <p:extLst>
      <p:ext uri="{BB962C8B-B14F-4D97-AF65-F5344CB8AC3E}">
        <p14:creationId xmlns:p14="http://schemas.microsoft.com/office/powerpoint/2010/main" val="9788000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3-22 </a:t>
            </a:r>
            <a:r>
              <a:rPr lang="en-US" sz="2400" i="1" dirty="0" smtClean="0">
                <a:latin typeface="Times New Roman" panose="02020603050405020304" pitchFamily="18" charset="0"/>
                <a:cs typeface="Times New Roman" panose="02020603050405020304" pitchFamily="18" charset="0"/>
              </a:rPr>
              <a:t>Power generated by </a:t>
            </a:r>
            <a:r>
              <a:rPr lang="en-US" sz="2400" i="1" dirty="0" err="1" smtClean="0">
                <a:latin typeface="Times New Roman" panose="02020603050405020304" pitchFamily="18" charset="0"/>
                <a:cs typeface="Times New Roman" panose="02020603050405020304" pitchFamily="18" charset="0"/>
              </a:rPr>
              <a:t>Cr:ZnSe</a:t>
            </a:r>
            <a:r>
              <a:rPr lang="en-US" sz="2400" i="1" dirty="0" smtClean="0">
                <a:latin typeface="Times New Roman" panose="02020603050405020304" pitchFamily="18" charset="0"/>
                <a:cs typeface="Times New Roman" panose="02020603050405020304" pitchFamily="18" charset="0"/>
              </a:rPr>
              <a:t> and </a:t>
            </a:r>
            <a:r>
              <a:rPr lang="en-US" sz="2400" i="1" dirty="0" err="1" smtClean="0">
                <a:latin typeface="Times New Roman" panose="02020603050405020304" pitchFamily="18" charset="0"/>
                <a:cs typeface="Times New Roman" panose="02020603050405020304" pitchFamily="18" charset="0"/>
              </a:rPr>
              <a:t>Cr:ZnS</a:t>
            </a:r>
            <a:r>
              <a:rPr lang="en-US" sz="2400" i="1" dirty="0" smtClean="0">
                <a:latin typeface="Times New Roman" panose="02020603050405020304" pitchFamily="18" charset="0"/>
                <a:cs typeface="Times New Roman" panose="02020603050405020304" pitchFamily="18" charset="0"/>
              </a:rPr>
              <a:t> lasers across their operating range, with atmospheric absorption shown in the background. </a:t>
            </a:r>
            <a:r>
              <a:rPr lang="en-US" sz="2400" i="1" dirty="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(Courtesy IPG Photonics)</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4600" y="169807"/>
            <a:ext cx="4114799" cy="4783193"/>
          </a:xfrm>
        </p:spPr>
      </p:pic>
    </p:spTree>
    <p:extLst>
      <p:ext uri="{BB962C8B-B14F-4D97-AF65-F5344CB8AC3E}">
        <p14:creationId xmlns:p14="http://schemas.microsoft.com/office/powerpoint/2010/main" val="30069676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3-23 </a:t>
            </a:r>
            <a:r>
              <a:rPr lang="en-US" sz="2400" i="1" dirty="0" smtClean="0">
                <a:latin typeface="Times New Roman" panose="02020603050405020304" pitchFamily="18" charset="0"/>
                <a:cs typeface="Times New Roman" panose="02020603050405020304" pitchFamily="18" charset="0"/>
              </a:rPr>
              <a:t>A simple </a:t>
            </a:r>
            <a:r>
              <a:rPr lang="en-US" sz="2400" i="1" dirty="0" err="1" smtClean="0">
                <a:latin typeface="Times New Roman" panose="02020603050405020304" pitchFamily="18" charset="0"/>
                <a:cs typeface="Times New Roman" panose="02020603050405020304" pitchFamily="18" charset="0"/>
              </a:rPr>
              <a:t>Yb</a:t>
            </a:r>
            <a:r>
              <a:rPr lang="en-US" sz="2400" i="1" dirty="0" smtClean="0">
                <a:latin typeface="Times New Roman" panose="02020603050405020304" pitchFamily="18" charset="0"/>
                <a:cs typeface="Times New Roman" panose="02020603050405020304" pitchFamily="18" charset="0"/>
              </a:rPr>
              <a:t>-fiber laser with wavelength-selective mirrors forming a laser cavity</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1371574"/>
            <a:ext cx="8961120" cy="3045951"/>
          </a:xfrm>
        </p:spPr>
      </p:pic>
    </p:spTree>
    <p:extLst>
      <p:ext uri="{BB962C8B-B14F-4D97-AF65-F5344CB8AC3E}">
        <p14:creationId xmlns:p14="http://schemas.microsoft.com/office/powerpoint/2010/main" val="27775644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3-24 </a:t>
            </a:r>
            <a:r>
              <a:rPr lang="en-US" sz="2400" i="1" dirty="0" smtClean="0">
                <a:latin typeface="Times New Roman" panose="02020603050405020304" pitchFamily="18" charset="0"/>
                <a:cs typeface="Times New Roman" panose="02020603050405020304" pitchFamily="18" charset="0"/>
              </a:rPr>
              <a:t>Dual-core fiber structure</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990608"/>
            <a:ext cx="8778240" cy="4197175"/>
          </a:xfrm>
        </p:spPr>
      </p:pic>
    </p:spTree>
    <p:extLst>
      <p:ext uri="{BB962C8B-B14F-4D97-AF65-F5344CB8AC3E}">
        <p14:creationId xmlns:p14="http://schemas.microsoft.com/office/powerpoint/2010/main" val="13680356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3-25 </a:t>
            </a:r>
            <a:r>
              <a:rPr lang="en-US" sz="2400" i="1" dirty="0" smtClean="0">
                <a:latin typeface="Times New Roman" panose="02020603050405020304" pitchFamily="18" charset="0"/>
                <a:cs typeface="Times New Roman" panose="02020603050405020304" pitchFamily="18" charset="0"/>
              </a:rPr>
              <a:t>Pump diodes can direct light into the outer core of a fiber laser in two ways:  through a coupler at the end, or through a coupler spliced into the length of the fiber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228608"/>
            <a:ext cx="8778240" cy="4751953"/>
          </a:xfrm>
        </p:spPr>
      </p:pic>
    </p:spTree>
    <p:extLst>
      <p:ext uri="{BB962C8B-B14F-4D97-AF65-F5344CB8AC3E}">
        <p14:creationId xmlns:p14="http://schemas.microsoft.com/office/powerpoint/2010/main" val="13408065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3-26 </a:t>
            </a:r>
            <a:r>
              <a:rPr lang="en-US" sz="2400" i="1" dirty="0" smtClean="0">
                <a:latin typeface="Times New Roman" panose="02020603050405020304" pitchFamily="18" charset="0"/>
                <a:cs typeface="Times New Roman" panose="02020603050405020304" pitchFamily="18" charset="0"/>
              </a:rPr>
              <a:t>Erbium energy levels</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01040" y="180911"/>
            <a:ext cx="7680960" cy="5000689"/>
          </a:xfrm>
        </p:spPr>
      </p:pic>
    </p:spTree>
    <p:extLst>
      <p:ext uri="{BB962C8B-B14F-4D97-AF65-F5344CB8AC3E}">
        <p14:creationId xmlns:p14="http://schemas.microsoft.com/office/powerpoint/2010/main" val="38643342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3-27 </a:t>
            </a:r>
            <a:r>
              <a:rPr lang="en-US" sz="2400" i="1" dirty="0" smtClean="0">
                <a:latin typeface="Times New Roman" panose="02020603050405020304" pitchFamily="18" charset="0"/>
                <a:cs typeface="Times New Roman" panose="02020603050405020304" pitchFamily="18" charset="0"/>
              </a:rPr>
              <a:t>How a single pump photon can excite two thulium atoms to the upper laser level.  The trick is getting the thulium atom that absorbed the light to transfer some of the energy to a second thulium atom, exciting it to the upper laser level.</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797208"/>
            <a:ext cx="8778240" cy="3774792"/>
          </a:xfrm>
        </p:spPr>
      </p:pic>
    </p:spTree>
    <p:extLst>
      <p:ext uri="{BB962C8B-B14F-4D97-AF65-F5344CB8AC3E}">
        <p14:creationId xmlns:p14="http://schemas.microsoft.com/office/powerpoint/2010/main" val="38029359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t>Figure 3-1 </a:t>
            </a:r>
            <a:r>
              <a:rPr lang="en-US" sz="2400" i="1" dirty="0" smtClean="0">
                <a:latin typeface="Times New Roman" panose="02020603050405020304" pitchFamily="18" charset="0"/>
                <a:cs typeface="Times New Roman" panose="02020603050405020304" pitchFamily="18" charset="0"/>
              </a:rPr>
              <a:t>Ruby crystal</a:t>
            </a:r>
            <a:br>
              <a:rPr lang="en-US" sz="2400" i="1" dirty="0" smtClean="0">
                <a:latin typeface="Times New Roman" panose="02020603050405020304" pitchFamily="18" charset="0"/>
                <a:cs typeface="Times New Roman" panose="02020603050405020304" pitchFamily="18" charset="0"/>
              </a:rPr>
            </a:br>
            <a:endParaRPr lang="en-US" sz="2400"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381000"/>
            <a:ext cx="8778240" cy="4374511"/>
          </a:xfrm>
        </p:spPr>
      </p:pic>
    </p:spTree>
    <p:extLst>
      <p:ext uri="{BB962C8B-B14F-4D97-AF65-F5344CB8AC3E}">
        <p14:creationId xmlns:p14="http://schemas.microsoft.com/office/powerpoint/2010/main" val="28807053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3-28 </a:t>
            </a:r>
            <a:r>
              <a:rPr lang="en-US" sz="2400" i="1" dirty="0" smtClean="0">
                <a:latin typeface="Times New Roman" panose="02020603050405020304" pitchFamily="18" charset="0"/>
                <a:cs typeface="Times New Roman" panose="02020603050405020304" pitchFamily="18" charset="0"/>
              </a:rPr>
              <a:t>Energy bands in a semiconductor.  LEDs and diode lasers emit light carrying the band-gap energy that is released when an electron drops from the conduction band into the valence band.</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609600"/>
            <a:ext cx="8778240" cy="4119369"/>
          </a:xfrm>
        </p:spPr>
      </p:pic>
    </p:spTree>
    <p:extLst>
      <p:ext uri="{BB962C8B-B14F-4D97-AF65-F5344CB8AC3E}">
        <p14:creationId xmlns:p14="http://schemas.microsoft.com/office/powerpoint/2010/main" val="3890669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3-29 </a:t>
            </a:r>
            <a:r>
              <a:rPr lang="en-US" sz="2400" i="1" dirty="0" smtClean="0">
                <a:latin typeface="Times New Roman" panose="02020603050405020304" pitchFamily="18" charset="0"/>
                <a:cs typeface="Times New Roman" panose="02020603050405020304" pitchFamily="18" charset="0"/>
              </a:rPr>
              <a:t>Positive and negative carriers combine at the junction between p- and n-type semiconductors, releasing light in a LED</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72640" y="152402"/>
            <a:ext cx="4937760" cy="5077878"/>
          </a:xfrm>
        </p:spPr>
      </p:pic>
    </p:spTree>
    <p:extLst>
      <p:ext uri="{BB962C8B-B14F-4D97-AF65-F5344CB8AC3E}">
        <p14:creationId xmlns:p14="http://schemas.microsoft.com/office/powerpoint/2010/main" val="26293156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3-30 </a:t>
            </a:r>
            <a:r>
              <a:rPr lang="en-US" sz="2400" i="1" dirty="0" smtClean="0">
                <a:latin typeface="Times New Roman" panose="02020603050405020304" pitchFamily="18" charset="0"/>
                <a:cs typeface="Times New Roman" panose="02020603050405020304" pitchFamily="18" charset="0"/>
              </a:rPr>
              <a:t>Threshold in a diode laser marks the change from spontaneous emission of an LED to stimulated emission in a laser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3400" y="152400"/>
            <a:ext cx="8046720" cy="4942504"/>
          </a:xfrm>
        </p:spPr>
      </p:pic>
    </p:spTree>
    <p:extLst>
      <p:ext uri="{BB962C8B-B14F-4D97-AF65-F5344CB8AC3E}">
        <p14:creationId xmlns:p14="http://schemas.microsoft.com/office/powerpoint/2010/main" val="25674242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3-31 </a:t>
            </a:r>
            <a:r>
              <a:rPr lang="en-US" sz="2400" i="1" dirty="0" smtClean="0">
                <a:latin typeface="Times New Roman" panose="02020603050405020304" pitchFamily="18" charset="0"/>
                <a:cs typeface="Times New Roman" panose="02020603050405020304" pitchFamily="18" charset="0"/>
              </a:rPr>
              <a:t>A simple stripe-geometry diode laser.  Current flow is vertical and confined to a stripe in the junction about 5</a:t>
            </a:r>
            <a:r>
              <a:rPr lang="el-GR" sz="2400" i="1" dirty="0" smtClean="0">
                <a:latin typeface="Times New Roman" panose="02020603050405020304" pitchFamily="18" charset="0"/>
                <a:cs typeface="Times New Roman" panose="02020603050405020304" pitchFamily="18" charset="0"/>
              </a:rPr>
              <a:t>μ</a:t>
            </a:r>
            <a:r>
              <a:rPr lang="en-US" sz="2400" i="1" dirty="0" smtClean="0">
                <a:latin typeface="Times New Roman" panose="02020603050405020304" pitchFamily="18" charset="0"/>
                <a:cs typeface="Times New Roman" panose="02020603050405020304" pitchFamily="18" charset="0"/>
              </a:rPr>
              <a:t>m wide and 300 to 500</a:t>
            </a:r>
            <a:r>
              <a:rPr lang="el-GR" sz="2400" i="1" dirty="0" smtClean="0">
                <a:latin typeface="Times New Roman" panose="02020603050405020304" pitchFamily="18" charset="0"/>
                <a:cs typeface="Times New Roman" panose="02020603050405020304" pitchFamily="18" charset="0"/>
              </a:rPr>
              <a:t>μ</a:t>
            </a:r>
            <a:r>
              <a:rPr lang="en-US" sz="2400" i="1" dirty="0" smtClean="0">
                <a:latin typeface="Times New Roman" panose="02020603050405020304" pitchFamily="18" charset="0"/>
                <a:cs typeface="Times New Roman" panose="02020603050405020304" pitchFamily="18" charset="0"/>
              </a:rPr>
              <a:t>m long‒the length of the crystal (horizontal).  In this example, the right edge of the chip is the output mirror, and the left edge is a total reflector.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838200"/>
            <a:ext cx="8778240" cy="3502463"/>
          </a:xfrm>
        </p:spPr>
      </p:pic>
    </p:spTree>
    <p:extLst>
      <p:ext uri="{BB962C8B-B14F-4D97-AF65-F5344CB8AC3E}">
        <p14:creationId xmlns:p14="http://schemas.microsoft.com/office/powerpoint/2010/main" val="22478138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52578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3-32 </a:t>
            </a:r>
            <a:r>
              <a:rPr lang="en-US" sz="2400" i="1" dirty="0" smtClean="0">
                <a:latin typeface="Times New Roman" panose="02020603050405020304" pitchFamily="18" charset="0"/>
                <a:cs typeface="Times New Roman" panose="02020603050405020304" pitchFamily="18" charset="0"/>
              </a:rPr>
              <a:t>Beam divergence from an edge-emitting diode laser</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4" y="152403"/>
            <a:ext cx="7406631" cy="4925856"/>
          </a:xfrm>
        </p:spPr>
      </p:pic>
    </p:spTree>
    <p:extLst>
      <p:ext uri="{BB962C8B-B14F-4D97-AF65-F5344CB8AC3E}">
        <p14:creationId xmlns:p14="http://schemas.microsoft.com/office/powerpoint/2010/main" val="4954530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3-33 </a:t>
            </a:r>
            <a:r>
              <a:rPr lang="en-US" sz="2400" i="1" dirty="0" smtClean="0">
                <a:latin typeface="Times New Roman" panose="02020603050405020304" pitchFamily="18" charset="0"/>
                <a:cs typeface="Times New Roman" panose="02020603050405020304" pitchFamily="18" charset="0"/>
              </a:rPr>
              <a:t>Output of an array of several parallel stripes on a single chip can be combined to generate higher powers.  Several arrays can be combined in a monolithic laser bar, and bars can be stacked together to form a “stack.”</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533400"/>
            <a:ext cx="8778240" cy="3939182"/>
          </a:xfrm>
        </p:spPr>
      </p:pic>
    </p:spTree>
    <p:extLst>
      <p:ext uri="{BB962C8B-B14F-4D97-AF65-F5344CB8AC3E}">
        <p14:creationId xmlns:p14="http://schemas.microsoft.com/office/powerpoint/2010/main" val="21294439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3-34 </a:t>
            </a:r>
            <a:r>
              <a:rPr lang="en-US" sz="2400" i="1" dirty="0" smtClean="0">
                <a:latin typeface="Times New Roman" panose="02020603050405020304" pitchFamily="18" charset="0"/>
                <a:cs typeface="Times New Roman" panose="02020603050405020304" pitchFamily="18" charset="0"/>
              </a:rPr>
              <a:t>Cross-section of a VCSEL, showing the layering of mirrors</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22960" y="152400"/>
            <a:ext cx="7498080" cy="5038467"/>
          </a:xfrm>
        </p:spPr>
      </p:pic>
    </p:spTree>
    <p:extLst>
      <p:ext uri="{BB962C8B-B14F-4D97-AF65-F5344CB8AC3E}">
        <p14:creationId xmlns:p14="http://schemas.microsoft.com/office/powerpoint/2010/main" val="260306988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3-35 </a:t>
            </a:r>
            <a:r>
              <a:rPr lang="en-US" sz="2400" i="1" dirty="0" smtClean="0">
                <a:latin typeface="Times New Roman" panose="02020603050405020304" pitchFamily="18" charset="0"/>
                <a:cs typeface="Times New Roman" panose="02020603050405020304" pitchFamily="18" charset="0"/>
              </a:rPr>
              <a:t>Bandgap energy (in electron volts and wavelength) and lattice constants for selected III‒V semiconductors, with silicon included for comparison.  Dashed lines show compounds with indirect bandgaps.</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66800" y="152400"/>
            <a:ext cx="6949440" cy="4661992"/>
          </a:xfrm>
        </p:spPr>
      </p:pic>
    </p:spTree>
    <p:extLst>
      <p:ext uri="{BB962C8B-B14F-4D97-AF65-F5344CB8AC3E}">
        <p14:creationId xmlns:p14="http://schemas.microsoft.com/office/powerpoint/2010/main" val="33262186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3-36 </a:t>
            </a:r>
            <a:r>
              <a:rPr lang="en-US" sz="2400" i="1" dirty="0" smtClean="0">
                <a:latin typeface="Times New Roman" panose="02020603050405020304" pitchFamily="18" charset="0"/>
                <a:cs typeface="Times New Roman" panose="02020603050405020304" pitchFamily="18" charset="0"/>
              </a:rPr>
              <a:t>Operation of a quantum cascade laser, with a single electron emitting a series of photons as it drops through a series of quantum wells</a:t>
            </a:r>
            <a:endParaRPr lang="en-US" sz="2400" b="1"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655405"/>
            <a:ext cx="8778240" cy="4449995"/>
          </a:xfrm>
        </p:spPr>
      </p:pic>
    </p:spTree>
    <p:extLst>
      <p:ext uri="{BB962C8B-B14F-4D97-AF65-F5344CB8AC3E}">
        <p14:creationId xmlns:p14="http://schemas.microsoft.com/office/powerpoint/2010/main" val="31194284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3-37 </a:t>
            </a:r>
            <a:r>
              <a:rPr lang="en-US" sz="2400" i="1" dirty="0" smtClean="0">
                <a:latin typeface="Times New Roman" panose="02020603050405020304" pitchFamily="18" charset="0"/>
                <a:cs typeface="Times New Roman" panose="02020603050405020304" pitchFamily="18" charset="0"/>
              </a:rPr>
              <a:t>An optically pumped semiconductor laser (OPSL) in a reflective cavity.  The OPSL is a thin disk containing a stack of quantum wells and a reflector, but it does not contain a diode junction or current guiding structures.  The folded cavity can include a harmonic generator, to double the OPSL’s near-infrared fundamental output to visible wavelengths.</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9120" y="152400"/>
            <a:ext cx="7955280" cy="4198620"/>
          </a:xfrm>
        </p:spPr>
      </p:pic>
    </p:spTree>
    <p:extLst>
      <p:ext uri="{BB962C8B-B14F-4D97-AF65-F5344CB8AC3E}">
        <p14:creationId xmlns:p14="http://schemas.microsoft.com/office/powerpoint/2010/main" val="28287646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3-2 </a:t>
                </a:r>
                <a:r>
                  <a:rPr lang="en-US" sz="2400" i="1" dirty="0" smtClean="0">
                    <a:latin typeface="Times New Roman" panose="02020603050405020304" pitchFamily="18" charset="0"/>
                    <a:cs typeface="Times New Roman" panose="02020603050405020304" pitchFamily="18" charset="0"/>
                  </a:rPr>
                  <a:t>Spectral distribution of laser output showing several longitudinal modes with various loop gains </a:t>
                </a:r>
                <a14:m>
                  <m:oMath xmlns:m="http://schemas.openxmlformats.org/officeDocument/2006/math">
                    <m:sSub>
                      <m:sSubPr>
                        <m:ctrlPr>
                          <a:rPr lang="en-US" sz="2400" i="1" smtClean="0">
                            <a:latin typeface="Cambria Math" panose="02040503050406030204" pitchFamily="18" charset="0"/>
                            <a:cs typeface="Times New Roman" panose="02020603050405020304" pitchFamily="18" charset="0"/>
                          </a:rPr>
                        </m:ctrlPr>
                      </m:sSubPr>
                      <m:e>
                        <m:r>
                          <a:rPr lang="en-US" sz="2400" b="0" i="1" smtClean="0">
                            <a:latin typeface="Cambria Math"/>
                            <a:cs typeface="Times New Roman" panose="02020603050405020304" pitchFamily="18" charset="0"/>
                          </a:rPr>
                          <m:t>𝐺</m:t>
                        </m:r>
                      </m:e>
                      <m:sub>
                        <m:r>
                          <a:rPr lang="en-US" sz="2400" b="0" i="1" smtClean="0">
                            <a:latin typeface="Cambria Math"/>
                            <a:cs typeface="Times New Roman" panose="02020603050405020304" pitchFamily="18" charset="0"/>
                          </a:rPr>
                          <m:t>𝐿</m:t>
                        </m:r>
                      </m:sub>
                    </m:sSub>
                  </m:oMath>
                </a14:m>
                <a:endParaRPr lang="en-US" sz="2400" b="1" dirty="0">
                  <a:latin typeface="Arial" panose="020B0604020202020204" pitchFamily="34" charset="0"/>
                  <a:cs typeface="Arial" panose="020B0604020202020204" pitchFamily="34"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0" y="5029200"/>
                <a:ext cx="8229600" cy="1143000"/>
              </a:xfrm>
              <a:blipFill rotWithShape="1">
                <a:blip r:embed="rId2"/>
                <a:stretch>
                  <a:fillRect l="-1111" r="-889"/>
                </a:stretch>
              </a:blipFill>
            </p:spPr>
            <p:txBody>
              <a:bodyPr/>
              <a:lstStyle/>
              <a:p>
                <a:r>
                  <a:rPr lang="en-US">
                    <a:noFill/>
                  </a:rPr>
                  <a:t> </a:t>
                </a:r>
              </a:p>
            </p:txBody>
          </p:sp>
        </mc:Fallback>
      </mc:AlternateContent>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057400" y="277986"/>
            <a:ext cx="5029200" cy="4751214"/>
          </a:xfrm>
        </p:spPr>
      </p:pic>
    </p:spTree>
    <p:extLst>
      <p:ext uri="{BB962C8B-B14F-4D97-AF65-F5344CB8AC3E}">
        <p14:creationId xmlns:p14="http://schemas.microsoft.com/office/powerpoint/2010/main" val="39412277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3-38 </a:t>
            </a:r>
            <a:r>
              <a:rPr lang="en-US" sz="2400" i="1" dirty="0" smtClean="0">
                <a:latin typeface="Times New Roman" panose="02020603050405020304" pitchFamily="18" charset="0"/>
                <a:cs typeface="Times New Roman" panose="02020603050405020304" pitchFamily="18" charset="0"/>
              </a:rPr>
              <a:t>Simple, low-power, tunable dye lasers</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01240" y="76201"/>
            <a:ext cx="4480560" cy="5078614"/>
          </a:xfrm>
        </p:spPr>
      </p:pic>
    </p:spTree>
    <p:extLst>
      <p:ext uri="{BB962C8B-B14F-4D97-AF65-F5344CB8AC3E}">
        <p14:creationId xmlns:p14="http://schemas.microsoft.com/office/powerpoint/2010/main" val="17046589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3-39 </a:t>
            </a:r>
            <a:r>
              <a:rPr lang="en-US" sz="2400" i="1" dirty="0" smtClean="0">
                <a:latin typeface="Times New Roman" panose="02020603050405020304" pitchFamily="18" charset="0"/>
                <a:cs typeface="Times New Roman" panose="02020603050405020304" pitchFamily="18" charset="0"/>
              </a:rPr>
              <a:t>Operation of a free-electron laser.  High-speed electrons pass through an array of magnets, which bend the beam back and forth.  The electrons radiate light when their paths are bent, as shown in the inset, producing a laser beam. (Courtesy of University of California at Santa Barbara Quantum Institute.)</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1183929"/>
            <a:ext cx="8778240" cy="3159471"/>
          </a:xfrm>
        </p:spPr>
      </p:pic>
    </p:spTree>
    <p:extLst>
      <p:ext uri="{BB962C8B-B14F-4D97-AF65-F5344CB8AC3E}">
        <p14:creationId xmlns:p14="http://schemas.microsoft.com/office/powerpoint/2010/main" val="5703526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3-40 </a:t>
            </a:r>
            <a:r>
              <a:rPr lang="en-US" sz="2400" i="1" dirty="0" smtClean="0">
                <a:latin typeface="Times New Roman" panose="02020603050405020304" pitchFamily="18" charset="0"/>
                <a:cs typeface="Times New Roman" panose="02020603050405020304" pitchFamily="18" charset="0"/>
              </a:rPr>
              <a:t>Laser </a:t>
            </a:r>
            <a:r>
              <a:rPr lang="en-US" sz="2400" i="1" dirty="0">
                <a:latin typeface="Times New Roman" panose="02020603050405020304" pitchFamily="18" charset="0"/>
                <a:cs typeface="Times New Roman" panose="02020603050405020304" pitchFamily="18" charset="0"/>
              </a:rPr>
              <a:t>g</a:t>
            </a:r>
            <a:r>
              <a:rPr lang="en-US" sz="2400" i="1" dirty="0" smtClean="0">
                <a:latin typeface="Times New Roman" panose="02020603050405020304" pitchFamily="18" charset="0"/>
                <a:cs typeface="Times New Roman" panose="02020603050405020304" pitchFamily="18" charset="0"/>
              </a:rPr>
              <a:t>uide star from the Keck-2 telescope on Mauna Kea, Hawaii.  The stars moved noticeably during the three-minute exposure needed to record the laser beam.</a:t>
            </a:r>
            <a:endParaRPr lang="en-US" sz="2400" b="1" dirty="0">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72640" y="108981"/>
            <a:ext cx="4937760" cy="4767819"/>
          </a:xfrm>
        </p:spPr>
      </p:pic>
    </p:spTree>
    <p:extLst>
      <p:ext uri="{BB962C8B-B14F-4D97-AF65-F5344CB8AC3E}">
        <p14:creationId xmlns:p14="http://schemas.microsoft.com/office/powerpoint/2010/main" val="29159746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3-41 </a:t>
            </a:r>
            <a:r>
              <a:rPr lang="en-US" sz="2400" i="1" dirty="0" smtClean="0">
                <a:latin typeface="Times New Roman" panose="02020603050405020304" pitchFamily="18" charset="0"/>
                <a:cs typeface="Times New Roman" panose="02020603050405020304" pitchFamily="18" charset="0"/>
              </a:rPr>
              <a:t>Ruby Crystal Absorption Data </a:t>
            </a:r>
            <a:br>
              <a:rPr lang="en-US" sz="2400" i="1" dirty="0" smtClean="0">
                <a:latin typeface="Times New Roman" panose="02020603050405020304" pitchFamily="18" charset="0"/>
                <a:cs typeface="Times New Roman" panose="02020603050405020304" pitchFamily="18" charset="0"/>
              </a:rPr>
            </a:br>
            <a:r>
              <a:rPr lang="en-US" sz="2400" i="1" dirty="0" smtClean="0">
                <a:latin typeface="Times New Roman" panose="02020603050405020304" pitchFamily="18" charset="0"/>
                <a:cs typeface="Times New Roman" panose="02020603050405020304" pitchFamily="18" charset="0"/>
              </a:rPr>
              <a:t>(Image Courtesy of Northrop Grumman Corporation)</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43000" y="76200"/>
            <a:ext cx="6766560" cy="5074920"/>
          </a:xfrm>
        </p:spPr>
      </p:pic>
    </p:spTree>
    <p:extLst>
      <p:ext uri="{BB962C8B-B14F-4D97-AF65-F5344CB8AC3E}">
        <p14:creationId xmlns:p14="http://schemas.microsoft.com/office/powerpoint/2010/main" val="2715997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3-3 </a:t>
            </a:r>
            <a:r>
              <a:rPr lang="en-US" sz="2400" i="1" dirty="0" smtClean="0">
                <a:latin typeface="Times New Roman" panose="02020603050405020304" pitchFamily="18" charset="0"/>
                <a:cs typeface="Times New Roman" panose="02020603050405020304" pitchFamily="18" charset="0"/>
              </a:rPr>
              <a:t>Laser emission between two isolated states is a narrow line.  But when the upper or lower laser level (or both) span a band of closely spaced energy levels, the emission spans a much wider range of wavelengths.</a:t>
            </a:r>
            <a:endParaRPr lang="en-US" sz="2400" b="1" dirty="0">
              <a:latin typeface="Arial" panose="020B0604020202020204" pitchFamily="34" charset="0"/>
              <a:cs typeface="Arial" panose="020B0604020202020204" pitchFamily="34" charset="0"/>
            </a:endParaRPr>
          </a:p>
        </p:txBody>
      </p:sp>
      <p:pic>
        <p:nvPicPr>
          <p:cNvPr id="1026" name="Picture 2" descr="C:\Users\jmcelroy\Desktop\Scan\Fig 3-3 4-level laser.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457200"/>
            <a:ext cx="8778240" cy="4404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2117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3-4 </a:t>
            </a:r>
            <a:r>
              <a:rPr lang="en-US" sz="2400" i="1" dirty="0" smtClean="0">
                <a:latin typeface="Times New Roman" panose="02020603050405020304" pitchFamily="18" charset="0"/>
                <a:cs typeface="Times New Roman" panose="02020603050405020304" pitchFamily="18" charset="0"/>
              </a:rPr>
              <a:t>Tunable dye-laser cavity using a stationary prism.  The prism refracts light of different wavelengths at different angles, and a moving mirror selects which wavelength oscillates in the laser cavity.  Moving the mirror would tune the cavity to emit other wavelengths.</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 y="685800"/>
            <a:ext cx="8778240" cy="3702604"/>
          </a:xfrm>
        </p:spPr>
      </p:pic>
    </p:spTree>
    <p:extLst>
      <p:ext uri="{BB962C8B-B14F-4D97-AF65-F5344CB8AC3E}">
        <p14:creationId xmlns:p14="http://schemas.microsoft.com/office/powerpoint/2010/main" val="40929616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3-5 </a:t>
            </a:r>
            <a:r>
              <a:rPr lang="en-US" sz="2400" i="1" dirty="0" smtClean="0">
                <a:latin typeface="Times New Roman" panose="02020603050405020304" pitchFamily="18" charset="0"/>
                <a:cs typeface="Times New Roman" panose="02020603050405020304" pitchFamily="18" charset="0"/>
              </a:rPr>
              <a:t>This green laser pointer includes two batteries, an electronic drive, an 808 nm pump diode, a neodymium laser emitting at 1064 nm, and a harmonic generator that doubles the frequency to produce green light.</a:t>
            </a:r>
            <a:endParaRPr lang="en-US" sz="2400" b="1" dirty="0">
              <a:latin typeface="Arial" panose="020B0604020202020204" pitchFamily="34" charset="0"/>
              <a:cs typeface="Arial" panose="020B0604020202020204" pitchFamily="34" charset="0"/>
            </a:endParaRPr>
          </a:p>
        </p:txBody>
      </p:sp>
      <p:pic>
        <p:nvPicPr>
          <p:cNvPr id="2050" name="Picture 2" descr="C:\Users\jmcelroy\Desktop\Scan\Fig 3-5 green dpss laser.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16879" y="152400"/>
            <a:ext cx="5498321" cy="4846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4930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3-6 </a:t>
            </a:r>
            <a:r>
              <a:rPr lang="en-US" sz="2400" b="1" dirty="0" smtClean="0">
                <a:latin typeface="Times New Roman" panose="02020603050405020304" pitchFamily="18" charset="0"/>
                <a:cs typeface="Times New Roman" panose="02020603050405020304" pitchFamily="18" charset="0"/>
              </a:rPr>
              <a:t>A)</a:t>
            </a:r>
            <a:r>
              <a:rPr lang="en-US" sz="2400" b="1" i="1" dirty="0" smtClean="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An argon-fluoride excimer laser being used in LASIK surgery at the National Naval Medical Center Bethesda (government photo, not subject to copyright).  </a:t>
            </a:r>
            <a:r>
              <a:rPr lang="en-US" sz="2400" b="1" dirty="0" smtClean="0">
                <a:latin typeface="Times New Roman" panose="02020603050405020304" pitchFamily="18" charset="0"/>
                <a:cs typeface="Times New Roman" panose="02020603050405020304" pitchFamily="18" charset="0"/>
              </a:rPr>
              <a:t>B) </a:t>
            </a:r>
            <a:r>
              <a:rPr lang="en-US" sz="2400" i="1" dirty="0" smtClean="0">
                <a:latin typeface="Times New Roman" panose="02020603050405020304" pitchFamily="18" charset="0"/>
                <a:cs typeface="Times New Roman" panose="02020603050405020304" pitchFamily="18" charset="0"/>
              </a:rPr>
              <a:t>A semiconductor photolithography system based on an argon-fluoride laser (courtesy </a:t>
            </a:r>
            <a:r>
              <a:rPr lang="en-US" sz="2400" dirty="0" smtClean="0">
                <a:latin typeface="Times New Roman" panose="02020603050405020304" pitchFamily="18" charset="0"/>
                <a:cs typeface="Times New Roman" panose="02020603050405020304" pitchFamily="18" charset="0"/>
              </a:rPr>
              <a:t>ASML).</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00" y="76393"/>
            <a:ext cx="1463040" cy="2202779"/>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2362200"/>
            <a:ext cx="3749040" cy="2502588"/>
          </a:xfrm>
          <a:prstGeom prst="rect">
            <a:avLst/>
          </a:prstGeom>
        </p:spPr>
      </p:pic>
    </p:spTree>
    <p:extLst>
      <p:ext uri="{BB962C8B-B14F-4D97-AF65-F5344CB8AC3E}">
        <p14:creationId xmlns:p14="http://schemas.microsoft.com/office/powerpoint/2010/main" val="17276692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3-7 </a:t>
            </a:r>
            <a:r>
              <a:rPr lang="en-US" sz="2400" i="1" dirty="0" smtClean="0">
                <a:latin typeface="Times New Roman" panose="02020603050405020304" pitchFamily="18" charset="0"/>
                <a:cs typeface="Times New Roman" panose="02020603050405020304" pitchFamily="18" charset="0"/>
              </a:rPr>
              <a:t>Types of gas-laser transitions and the bands in which they occur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3360" y="1600200"/>
            <a:ext cx="8778240" cy="2215180"/>
          </a:xfrm>
        </p:spPr>
      </p:pic>
    </p:spTree>
    <p:extLst>
      <p:ext uri="{BB962C8B-B14F-4D97-AF65-F5344CB8AC3E}">
        <p14:creationId xmlns:p14="http://schemas.microsoft.com/office/powerpoint/2010/main" val="42383889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423</TotalTime>
  <Words>1205</Words>
  <Application>Microsoft Office PowerPoint</Application>
  <PresentationFormat>On-screen Show (4:3)</PresentationFormat>
  <Paragraphs>60</Paragraphs>
  <Slides>43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Cambria Math</vt:lpstr>
      <vt:lpstr>Times New Roman</vt:lpstr>
      <vt:lpstr>Office Theme</vt:lpstr>
      <vt:lpstr>Laser Types and  Their Applications </vt:lpstr>
      <vt:lpstr>PowerPoint Presentation</vt:lpstr>
      <vt:lpstr>Figure 3-1 Ruby crystal </vt:lpstr>
      <vt:lpstr>Figure 3-2 Spectral distribution of laser output showing several longitudinal modes with various loop gains G_L</vt:lpstr>
      <vt:lpstr>Figure 3-3 Laser emission between two isolated states is a narrow line.  But when the upper or lower laser level (or both) span a band of closely spaced energy levels, the emission spans a much wider range of wavelengths.</vt:lpstr>
      <vt:lpstr>Figure 3-4 Tunable dye-laser cavity using a stationary prism.  The prism refracts light of different wavelengths at different angles, and a moving mirror selects which wavelength oscillates in the laser cavity.  Moving the mirror would tune the cavity to emit other wavelengths.</vt:lpstr>
      <vt:lpstr>Figure 3-5 This green laser pointer includes two batteries, an electronic drive, an 808 nm pump diode, a neodymium laser emitting at 1064 nm, and a harmonic generator that doubles the frequency to produce green light.</vt:lpstr>
      <vt:lpstr>Figure 3-6 A) An argon-fluoride excimer laser being used in LASIK surgery at the National Naval Medical Center Bethesda (government photo, not subject to copyright).  B) A semiconductor photolithography system based on an argon-fluoride laser (courtesy ASML).</vt:lpstr>
      <vt:lpstr>Figure 3-7 Types of gas-laser transitions and the bands in which they occur</vt:lpstr>
      <vt:lpstr>Figure 3-8 Key energy levels and transitions in helium‒neon lasers.  Electrons collide with helium atoms and excite them; then the helium atoms collide with neon and excite the neon.  Transitions go between different pairs of energy levels.  These are the four best-known laser lines for the helium‒neon laser.</vt:lpstr>
      <vt:lpstr>Figure 3-9 Structure of a HeNe laser.  Red light passes through a bore in the center of the tube.  HR is a high-reflectivity back mirror.  OC is an output coupling mirror, which typically transmits a small fraction of the light circulating in the cavity.</vt:lpstr>
      <vt:lpstr>Figure 3-10 Argon-ion laser lines </vt:lpstr>
      <vt:lpstr>Figure 3-11 CO_2 molecular vibration modes (top) and laser transitions between them (bottom).  The numbers are conventional codes for the particular vibrations modes.</vt:lpstr>
      <vt:lpstr>Figure 3-12 Schematic of a chemical laser </vt:lpstr>
      <vt:lpstr>Figure 3-13 Cutaway drawing of the first ruby laser.  The laser rod is the glassy pink cylinder inside the coils of the lamp; the beam it emits to the right is a deeper red.  Mirrors are at both ends of the rod.</vt:lpstr>
      <vt:lpstr>Figure 3-14 Highlighted elements are the most important for solid state lasers.  Note that most are rare earth elements with similar electron configurations.</vt:lpstr>
      <vt:lpstr>Figure 3-15 Lamp pumping a solid state laser rod in an elliptical laser cavity</vt:lpstr>
      <vt:lpstr>Figure 3-16 Thin disk lasers.  A) shows a single thin disk, illuminated from the side with pump diodes.  B) show how a pair of thin disks can be put in series optically in a W-shaped cavity.</vt:lpstr>
      <vt:lpstr>Figure 3-17 Laser energy levels in neodymium, showing pumping both with lamps and with 808 nm diode laser</vt:lpstr>
      <vt:lpstr>Figure 3-18 Laser wavelength conversion.  Light from 808 nm pump diodes excites neodymium, generating laser light at 1064 nm, and harmonic generation shifts the wavelength to 532 nm in the green range.  The green light pumps a titanium-sapphire laser that is tunable across wide range of wavelengths.</vt:lpstr>
      <vt:lpstr>Figure 3-19 Ytterbium laser transition in YAG compared with that of neodymium.  The pump line for Yb is much closer to the laser line that it is for Nd, making ytterbium the more efficient laser.</vt:lpstr>
      <vt:lpstr>Figure 3-20 In a vibronic laser, transitions occur between bands of energy states rather than discrete energy levels, so the laser can emit across a range of wavelengths as electrons drop from different points in one band to different points in the other.</vt:lpstr>
      <vt:lpstr>Figure 3-21 Energy levels in an alexandrite laser </vt:lpstr>
      <vt:lpstr>Figure 3-22 Power generated by Cr:ZnSe and Cr:ZnS lasers across their operating range, with atmospheric absorption shown in the background.  (Courtesy IPG Photonics)</vt:lpstr>
      <vt:lpstr>Figure 3-23 A simple Yb-fiber laser with wavelength-selective mirrors forming a laser cavity</vt:lpstr>
      <vt:lpstr>Figure 3-24 Dual-core fiber structure</vt:lpstr>
      <vt:lpstr>Figure 3-25 Pump diodes can direct light into the outer core of a fiber laser in two ways:  through a coupler at the end, or through a coupler spliced into the length of the fiber</vt:lpstr>
      <vt:lpstr>Figure 3-26 Erbium energy levels </vt:lpstr>
      <vt:lpstr>Figure 3-27 How a single pump photon can excite two thulium atoms to the upper laser level.  The trick is getting the thulium atom that absorbed the light to transfer some of the energy to a second thulium atom, exciting it to the upper laser level.</vt:lpstr>
      <vt:lpstr>Figure 3-28 Energy bands in a semiconductor.  LEDs and diode lasers emit light carrying the band-gap energy that is released when an electron drops from the conduction band into the valence band.</vt:lpstr>
      <vt:lpstr>Figure 3-29 Positive and negative carriers combine at the junction between p- and n-type semiconductors, releasing light in a LED</vt:lpstr>
      <vt:lpstr>Figure 3-30 Threshold in a diode laser marks the change from spontaneous emission of an LED to stimulated emission in a laser</vt:lpstr>
      <vt:lpstr>Figure 3-31 A simple stripe-geometry diode laser.  Current flow is vertical and confined to a stripe in the junction about 5μm wide and 300 to 500μm long‒the length of the crystal (horizontal).  In this example, the right edge of the chip is the output mirror, and the left edge is a total reflector.</vt:lpstr>
      <vt:lpstr>Figure 3-32 Beam divergence from an edge-emitting diode laser </vt:lpstr>
      <vt:lpstr>Figure 3-33 Output of an array of several parallel stripes on a single chip can be combined to generate higher powers.  Several arrays can be combined in a monolithic laser bar, and bars can be stacked together to form a “stack.”</vt:lpstr>
      <vt:lpstr>Figure 3-34 Cross-section of a VCSEL, showing the layering of mirrors</vt:lpstr>
      <vt:lpstr>Figure 3-35 Bandgap energy (in electron volts and wavelength) and lattice constants for selected III‒V semiconductors, with silicon included for comparison.  Dashed lines show compounds with indirect bandgaps.</vt:lpstr>
      <vt:lpstr>Figure 3-36 Operation of a quantum cascade laser, with a single electron emitting a series of photons as it drops through a series of quantum wells</vt:lpstr>
      <vt:lpstr>Figure 3-37 An optically pumped semiconductor laser (OPSL) in a reflective cavity.  The OPSL is a thin disk containing a stack of quantum wells and a reflector, but it does not contain a diode junction or current guiding structures.  The folded cavity can include a harmonic generator, to double the OPSL’s near-infrared fundamental output to visible wavelengths.</vt:lpstr>
      <vt:lpstr>Figure 3-38 Simple, low-power, tunable dye lasers </vt:lpstr>
      <vt:lpstr>Figure 3-39 Operation of a free-electron laser.  High-speed electrons pass through an array of magnets, which bend the beam back and forth.  The electrons radiate light when their paths are bent, as shown in the inset, producing a laser beam. (Courtesy of University of California at Santa Barbara Quantum Institute.)</vt:lpstr>
      <vt:lpstr>Figure 3-40 Laser guide star from the Keck-2 telescope on Mauna Kea, Hawaii.  The stars moved noticeably during the three-minute exposure needed to record the laser beam.</vt:lpstr>
      <vt:lpstr>Figure 3-41 Ruby Crystal Absorption Data  (Image Courtesy of Northrop Grumman Corporation)</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Laser Types and Their Applications</dc:title>
  <dc:creator>Jayne McElroy</dc:creator>
  <cp:lastModifiedBy>optec</cp:lastModifiedBy>
  <cp:revision>69</cp:revision>
  <dcterms:created xsi:type="dcterms:W3CDTF">2016-09-08T16:11:56Z</dcterms:created>
  <dcterms:modified xsi:type="dcterms:W3CDTF">2019-04-11T21:44:11Z</dcterms:modified>
</cp:coreProperties>
</file>