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6" d="100"/>
          <a:sy n="66" d="100"/>
        </p:scale>
        <p:origin x="1422"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AABEE70-57A9-46DF-8C05-E449B3DE4E00}"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367BA5-AD13-4299-A0C1-03A93EF8452B}" type="slidenum">
              <a:rPr lang="en-US" smtClean="0"/>
              <a:t>‹#›</a:t>
            </a:fld>
            <a:endParaRPr lang="en-US"/>
          </a:p>
        </p:txBody>
      </p:sp>
    </p:spTree>
    <p:extLst>
      <p:ext uri="{BB962C8B-B14F-4D97-AF65-F5344CB8AC3E}">
        <p14:creationId xmlns:p14="http://schemas.microsoft.com/office/powerpoint/2010/main" val="3718504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ABEE70-57A9-46DF-8C05-E449B3DE4E00}"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367BA5-AD13-4299-A0C1-03A93EF8452B}" type="slidenum">
              <a:rPr lang="en-US" smtClean="0"/>
              <a:t>‹#›</a:t>
            </a:fld>
            <a:endParaRPr lang="en-US"/>
          </a:p>
        </p:txBody>
      </p:sp>
    </p:spTree>
    <p:extLst>
      <p:ext uri="{BB962C8B-B14F-4D97-AF65-F5344CB8AC3E}">
        <p14:creationId xmlns:p14="http://schemas.microsoft.com/office/powerpoint/2010/main" val="2282188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ABEE70-57A9-46DF-8C05-E449B3DE4E00}"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367BA5-AD13-4299-A0C1-03A93EF8452B}" type="slidenum">
              <a:rPr lang="en-US" smtClean="0"/>
              <a:t>‹#›</a:t>
            </a:fld>
            <a:endParaRPr lang="en-US"/>
          </a:p>
        </p:txBody>
      </p:sp>
    </p:spTree>
    <p:extLst>
      <p:ext uri="{BB962C8B-B14F-4D97-AF65-F5344CB8AC3E}">
        <p14:creationId xmlns:p14="http://schemas.microsoft.com/office/powerpoint/2010/main" val="3364589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ABEE70-57A9-46DF-8C05-E449B3DE4E00}"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367BA5-AD13-4299-A0C1-03A93EF8452B}" type="slidenum">
              <a:rPr lang="en-US" smtClean="0"/>
              <a:t>‹#›</a:t>
            </a:fld>
            <a:endParaRPr lang="en-US"/>
          </a:p>
        </p:txBody>
      </p:sp>
    </p:spTree>
    <p:extLst>
      <p:ext uri="{BB962C8B-B14F-4D97-AF65-F5344CB8AC3E}">
        <p14:creationId xmlns:p14="http://schemas.microsoft.com/office/powerpoint/2010/main" val="1971302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ABEE70-57A9-46DF-8C05-E449B3DE4E00}"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367BA5-AD13-4299-A0C1-03A93EF8452B}" type="slidenum">
              <a:rPr lang="en-US" smtClean="0"/>
              <a:t>‹#›</a:t>
            </a:fld>
            <a:endParaRPr lang="en-US"/>
          </a:p>
        </p:txBody>
      </p:sp>
    </p:spTree>
    <p:extLst>
      <p:ext uri="{BB962C8B-B14F-4D97-AF65-F5344CB8AC3E}">
        <p14:creationId xmlns:p14="http://schemas.microsoft.com/office/powerpoint/2010/main" val="4143946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ABEE70-57A9-46DF-8C05-E449B3DE4E00}" type="datetimeFigureOut">
              <a:rPr lang="en-US" smtClean="0"/>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367BA5-AD13-4299-A0C1-03A93EF8452B}" type="slidenum">
              <a:rPr lang="en-US" smtClean="0"/>
              <a:t>‹#›</a:t>
            </a:fld>
            <a:endParaRPr lang="en-US"/>
          </a:p>
        </p:txBody>
      </p:sp>
    </p:spTree>
    <p:extLst>
      <p:ext uri="{BB962C8B-B14F-4D97-AF65-F5344CB8AC3E}">
        <p14:creationId xmlns:p14="http://schemas.microsoft.com/office/powerpoint/2010/main" val="503895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AABEE70-57A9-46DF-8C05-E449B3DE4E00}" type="datetimeFigureOut">
              <a:rPr lang="en-US" smtClean="0"/>
              <a:t>4/11/2019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367BA5-AD13-4299-A0C1-03A93EF8452B}" type="slidenum">
              <a:rPr lang="en-US" smtClean="0"/>
              <a:t>‹#›</a:t>
            </a:fld>
            <a:endParaRPr lang="en-US"/>
          </a:p>
        </p:txBody>
      </p:sp>
    </p:spTree>
    <p:extLst>
      <p:ext uri="{BB962C8B-B14F-4D97-AF65-F5344CB8AC3E}">
        <p14:creationId xmlns:p14="http://schemas.microsoft.com/office/powerpoint/2010/main" val="24627359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ABEE70-57A9-46DF-8C05-E449B3DE4E00}" type="datetimeFigureOut">
              <a:rPr lang="en-US" smtClean="0"/>
              <a:t>4/11/2019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367BA5-AD13-4299-A0C1-03A93EF8452B}" type="slidenum">
              <a:rPr lang="en-US" smtClean="0"/>
              <a:t>‹#›</a:t>
            </a:fld>
            <a:endParaRPr lang="en-US"/>
          </a:p>
        </p:txBody>
      </p:sp>
    </p:spTree>
    <p:extLst>
      <p:ext uri="{BB962C8B-B14F-4D97-AF65-F5344CB8AC3E}">
        <p14:creationId xmlns:p14="http://schemas.microsoft.com/office/powerpoint/2010/main" val="1320182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ABEE70-57A9-46DF-8C05-E449B3DE4E00}" type="datetimeFigureOut">
              <a:rPr lang="en-US" smtClean="0"/>
              <a:t>4/11/2019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367BA5-AD13-4299-A0C1-03A93EF8452B}" type="slidenum">
              <a:rPr lang="en-US" smtClean="0"/>
              <a:t>‹#›</a:t>
            </a:fld>
            <a:endParaRPr lang="en-US"/>
          </a:p>
        </p:txBody>
      </p:sp>
    </p:spTree>
    <p:extLst>
      <p:ext uri="{BB962C8B-B14F-4D97-AF65-F5344CB8AC3E}">
        <p14:creationId xmlns:p14="http://schemas.microsoft.com/office/powerpoint/2010/main" val="2818704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ABEE70-57A9-46DF-8C05-E449B3DE4E00}" type="datetimeFigureOut">
              <a:rPr lang="en-US" smtClean="0"/>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367BA5-AD13-4299-A0C1-03A93EF8452B}" type="slidenum">
              <a:rPr lang="en-US" smtClean="0"/>
              <a:t>‹#›</a:t>
            </a:fld>
            <a:endParaRPr lang="en-US"/>
          </a:p>
        </p:txBody>
      </p:sp>
    </p:spTree>
    <p:extLst>
      <p:ext uri="{BB962C8B-B14F-4D97-AF65-F5344CB8AC3E}">
        <p14:creationId xmlns:p14="http://schemas.microsoft.com/office/powerpoint/2010/main" val="28351875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ABEE70-57A9-46DF-8C05-E449B3DE4E00}" type="datetimeFigureOut">
              <a:rPr lang="en-US" smtClean="0"/>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367BA5-AD13-4299-A0C1-03A93EF8452B}" type="slidenum">
              <a:rPr lang="en-US" smtClean="0"/>
              <a:t>‹#›</a:t>
            </a:fld>
            <a:endParaRPr lang="en-US"/>
          </a:p>
        </p:txBody>
      </p:sp>
    </p:spTree>
    <p:extLst>
      <p:ext uri="{BB962C8B-B14F-4D97-AF65-F5344CB8AC3E}">
        <p14:creationId xmlns:p14="http://schemas.microsoft.com/office/powerpoint/2010/main" val="4147321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ABEE70-57A9-46DF-8C05-E449B3DE4E00}" type="datetimeFigureOut">
              <a:rPr lang="en-US" smtClean="0"/>
              <a:t>4/11/2019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367BA5-AD13-4299-A0C1-03A93EF8452B}" type="slidenum">
              <a:rPr lang="en-US" smtClean="0"/>
              <a:t>‹#›</a:t>
            </a:fld>
            <a:endParaRPr lang="en-US"/>
          </a:p>
        </p:txBody>
      </p:sp>
    </p:spTree>
    <p:extLst>
      <p:ext uri="{BB962C8B-B14F-4D97-AF65-F5344CB8AC3E}">
        <p14:creationId xmlns:p14="http://schemas.microsoft.com/office/powerpoint/2010/main" val="903764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t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t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t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t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1828799"/>
          </a:xfrm>
        </p:spPr>
        <p:txBody>
          <a:bodyPr>
            <a:noAutofit/>
          </a:bodyPr>
          <a:lstStyle/>
          <a:p>
            <a:r>
              <a:rPr lang="en-US" sz="4500" b="1" dirty="0" smtClean="0">
                <a:latin typeface="Arial" panose="020B0604020202020204" pitchFamily="34" charset="0"/>
                <a:cs typeface="Arial" panose="020B0604020202020204" pitchFamily="34" charset="0"/>
              </a:rPr>
              <a:t/>
            </a:r>
            <a:br>
              <a:rPr lang="en-US" sz="4500" b="1" dirty="0" smtClean="0">
                <a:latin typeface="Arial" panose="020B0604020202020204" pitchFamily="34" charset="0"/>
                <a:cs typeface="Arial" panose="020B0604020202020204" pitchFamily="34" charset="0"/>
              </a:rPr>
            </a:br>
            <a:r>
              <a:rPr lang="en-US" sz="4500" b="1" dirty="0">
                <a:latin typeface="Arial" panose="020B0604020202020204" pitchFamily="34" charset="0"/>
                <a:cs typeface="Arial" panose="020B0604020202020204" pitchFamily="34" charset="0"/>
              </a:rPr>
              <a:t/>
            </a:r>
            <a:br>
              <a:rPr lang="en-US" sz="4500" b="1" dirty="0">
                <a:latin typeface="Arial" panose="020B0604020202020204" pitchFamily="34" charset="0"/>
                <a:cs typeface="Arial" panose="020B0604020202020204" pitchFamily="34" charset="0"/>
              </a:rPr>
            </a:br>
            <a:r>
              <a:rPr lang="en-US" sz="4500" b="1" dirty="0" smtClean="0">
                <a:latin typeface="Arial" panose="020B0604020202020204" pitchFamily="34" charset="0"/>
                <a:cs typeface="Arial" panose="020B0604020202020204" pitchFamily="34" charset="0"/>
              </a:rPr>
              <a:t>Laser Output</a:t>
            </a:r>
            <a:br>
              <a:rPr lang="en-US" sz="4500" b="1" dirty="0" smtClean="0">
                <a:latin typeface="Arial" panose="020B0604020202020204" pitchFamily="34" charset="0"/>
                <a:cs typeface="Arial" panose="020B0604020202020204" pitchFamily="34" charset="0"/>
              </a:rPr>
            </a:br>
            <a:r>
              <a:rPr lang="en-US" sz="4500" b="1" dirty="0" smtClean="0">
                <a:latin typeface="Arial" panose="020B0604020202020204" pitchFamily="34" charset="0"/>
                <a:cs typeface="Arial" panose="020B0604020202020204" pitchFamily="34" charset="0"/>
              </a:rPr>
              <a:t>Characteristics</a:t>
            </a:r>
            <a:br>
              <a:rPr lang="en-US" sz="4500" b="1" dirty="0" smtClean="0">
                <a:latin typeface="Arial" panose="020B0604020202020204" pitchFamily="34" charset="0"/>
                <a:cs typeface="Arial" panose="020B0604020202020204" pitchFamily="34" charset="0"/>
              </a:rPr>
            </a:br>
            <a:endParaRPr lang="en-US" sz="4500" b="1"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609600" y="2362200"/>
            <a:ext cx="7848600" cy="4191000"/>
          </a:xfrm>
        </p:spPr>
        <p:txBody>
          <a:bodyPr>
            <a:normAutofit/>
          </a:bodyPr>
          <a:lstStyle/>
          <a:p>
            <a:endParaRPr lang="en-US" sz="2800" b="1" dirty="0" smtClean="0">
              <a:solidFill>
                <a:schemeClr val="tx1"/>
              </a:solidFill>
              <a:latin typeface="Arial" panose="020B0604020202020204" pitchFamily="34" charset="0"/>
              <a:cs typeface="Arial" panose="020B0604020202020204" pitchFamily="34" charset="0"/>
            </a:endParaRPr>
          </a:p>
          <a:p>
            <a:endParaRPr lang="en-US" sz="2800" b="1" dirty="0" smtClean="0">
              <a:solidFill>
                <a:schemeClr val="tx1"/>
              </a:solidFill>
              <a:latin typeface="Arial" panose="020B0604020202020204" pitchFamily="34" charset="0"/>
              <a:cs typeface="Arial" panose="020B0604020202020204" pitchFamily="34" charset="0"/>
            </a:endParaRPr>
          </a:p>
          <a:p>
            <a:r>
              <a:rPr lang="en-US" sz="2800" b="1" dirty="0" smtClean="0">
                <a:solidFill>
                  <a:schemeClr val="tx1"/>
                </a:solidFill>
                <a:latin typeface="Arial" panose="020B0604020202020204" pitchFamily="34" charset="0"/>
                <a:cs typeface="Arial" panose="020B0604020202020204" pitchFamily="34" charset="0"/>
              </a:rPr>
              <a:t>Module 2-2</a:t>
            </a:r>
          </a:p>
          <a:p>
            <a:r>
              <a:rPr lang="en-US" sz="2800" b="1" dirty="0" smtClean="0">
                <a:solidFill>
                  <a:schemeClr val="tx1"/>
                </a:solidFill>
                <a:latin typeface="Arial" panose="020B0604020202020204" pitchFamily="34" charset="0"/>
                <a:cs typeface="Arial" panose="020B0604020202020204" pitchFamily="34" charset="0"/>
              </a:rPr>
              <a:t>Of</a:t>
            </a:r>
          </a:p>
          <a:p>
            <a:r>
              <a:rPr lang="en-US" sz="2800" b="1" dirty="0" smtClean="0">
                <a:solidFill>
                  <a:schemeClr val="tx1"/>
                </a:solidFill>
                <a:latin typeface="Arial" panose="020B0604020202020204" pitchFamily="34" charset="0"/>
                <a:cs typeface="Arial" panose="020B0604020202020204" pitchFamily="34" charset="0"/>
              </a:rPr>
              <a:t>Course 2, </a:t>
            </a:r>
            <a:r>
              <a:rPr lang="en-US" sz="2800" b="1" i="1" dirty="0" smtClean="0">
                <a:solidFill>
                  <a:schemeClr val="tx1"/>
                </a:solidFill>
                <a:latin typeface="Arial" panose="020B0604020202020204" pitchFamily="34" charset="0"/>
                <a:cs typeface="Arial" panose="020B0604020202020204" pitchFamily="34" charset="0"/>
              </a:rPr>
              <a:t>Laser Systems and Applications</a:t>
            </a:r>
          </a:p>
          <a:p>
            <a:r>
              <a:rPr lang="en-US" sz="2800" b="1" i="1" smtClean="0">
                <a:solidFill>
                  <a:schemeClr val="tx1"/>
                </a:solidFill>
                <a:latin typeface="Arial" panose="020B0604020202020204" pitchFamily="34" charset="0"/>
                <a:cs typeface="Arial" panose="020B0604020202020204" pitchFamily="34" charset="0"/>
              </a:rPr>
              <a:t>2</a:t>
            </a:r>
            <a:r>
              <a:rPr lang="en-US" sz="2800" b="1" i="1" baseline="30000" smtClean="0">
                <a:solidFill>
                  <a:schemeClr val="tx1"/>
                </a:solidFill>
                <a:latin typeface="Arial" panose="020B0604020202020204" pitchFamily="34" charset="0"/>
                <a:cs typeface="Arial" panose="020B0604020202020204" pitchFamily="34" charset="0"/>
              </a:rPr>
              <a:t>nd</a:t>
            </a:r>
            <a:r>
              <a:rPr lang="en-US" sz="2800" b="1" i="1" smtClean="0">
                <a:solidFill>
                  <a:schemeClr val="tx1"/>
                </a:solidFill>
                <a:latin typeface="Arial" panose="020B0604020202020204" pitchFamily="34" charset="0"/>
                <a:cs typeface="Arial" panose="020B0604020202020204" pitchFamily="34" charset="0"/>
              </a:rPr>
              <a:t> Edition</a:t>
            </a:r>
            <a:endParaRPr lang="en-US" sz="2800" b="1" i="1" dirty="0" smtClean="0">
              <a:solidFill>
                <a:schemeClr val="tx1"/>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0368" y="5629605"/>
            <a:ext cx="2874992" cy="895349"/>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008" y="5606278"/>
            <a:ext cx="990717" cy="996685"/>
          </a:xfrm>
          <a:prstGeom prst="rect">
            <a:avLst/>
          </a:prstGeom>
        </p:spPr>
      </p:pic>
      <p:cxnSp>
        <p:nvCxnSpPr>
          <p:cNvPr id="9" name="Straight Connector 8"/>
          <p:cNvCxnSpPr/>
          <p:nvPr/>
        </p:nvCxnSpPr>
        <p:spPr>
          <a:xfrm>
            <a:off x="3383293" y="3063244"/>
            <a:ext cx="2285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939508" y="6421308"/>
            <a:ext cx="1336713" cy="307777"/>
          </a:xfrm>
          <a:prstGeom prst="rect">
            <a:avLst/>
          </a:prstGeom>
          <a:noFill/>
        </p:spPr>
        <p:txBody>
          <a:bodyPr wrap="none" rtlCol="0">
            <a:spAutoFit/>
          </a:bodyPr>
          <a:lstStyle/>
          <a:p>
            <a:r>
              <a:rPr lang="en-US" sz="1400" dirty="0" smtClean="0">
                <a:latin typeface="Times New Roman" panose="02020603050405020304" pitchFamily="18" charset="0"/>
                <a:cs typeface="Times New Roman" panose="02020603050405020304" pitchFamily="18" charset="0"/>
              </a:rPr>
              <a:t>www.op-tec.org</a:t>
            </a: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98984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2-8 </a:t>
            </a:r>
            <a:r>
              <a:rPr lang="en-US" sz="2400" i="1" dirty="0" smtClean="0">
                <a:latin typeface="Times New Roman" panose="02020603050405020304" pitchFamily="18" charset="0"/>
                <a:cs typeface="Times New Roman" panose="02020603050405020304" pitchFamily="18" charset="0"/>
              </a:rPr>
              <a:t>Average power and pulse repetition time of a pulse in a pulse train</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1321700"/>
            <a:ext cx="8778240" cy="3021700"/>
          </a:xfrm>
        </p:spPr>
      </p:pic>
    </p:spTree>
    <p:extLst>
      <p:ext uri="{BB962C8B-B14F-4D97-AF65-F5344CB8AC3E}">
        <p14:creationId xmlns:p14="http://schemas.microsoft.com/office/powerpoint/2010/main" val="40529227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457200" y="5029200"/>
                <a:ext cx="8229600" cy="1143000"/>
              </a:xfrm>
            </p:spPr>
            <p:txBody>
              <a:bodyPr>
                <a:normAutofit fontScale="90000"/>
              </a:bodyPr>
              <a:lstStyle/>
              <a:p>
                <a:pPr algn="l"/>
                <a:r>
                  <a:rPr lang="en-US" sz="2700" b="1" dirty="0" smtClean="0">
                    <a:latin typeface="Arial" panose="020B0604020202020204" pitchFamily="34" charset="0"/>
                    <a:cs typeface="Arial" panose="020B0604020202020204" pitchFamily="34" charset="0"/>
                  </a:rPr>
                  <a:t>Figure 2-9 </a:t>
                </a:r>
                <a:r>
                  <a:rPr lang="en-US" sz="2700" i="1" dirty="0" err="1" smtClean="0">
                    <a:latin typeface="Times New Roman" panose="02020603050405020304" pitchFamily="18" charset="0"/>
                    <a:cs typeface="Times New Roman" panose="02020603050405020304" pitchFamily="18" charset="0"/>
                  </a:rPr>
                  <a:t>Detectivity</a:t>
                </a:r>
                <a:r>
                  <a:rPr lang="en-US" sz="2700" i="1" dirty="0" smtClean="0">
                    <a:latin typeface="Times New Roman" panose="02020603050405020304" pitchFamily="18" charset="0"/>
                    <a:cs typeface="Times New Roman" panose="02020603050405020304" pitchFamily="18" charset="0"/>
                  </a:rPr>
                  <a:t> of photoconductive detectors as a function of wavelength 1. PbS,77K.  2. </a:t>
                </a:r>
                <a:r>
                  <a:rPr lang="en-US" sz="2700" i="1" dirty="0" err="1" smtClean="0">
                    <a:latin typeface="Times New Roman" panose="02020603050405020304" pitchFamily="18" charset="0"/>
                    <a:cs typeface="Times New Roman" panose="02020603050405020304" pitchFamily="18" charset="0"/>
                  </a:rPr>
                  <a:t>InSb</a:t>
                </a:r>
                <a:r>
                  <a:rPr lang="en-US" sz="2700" i="1" dirty="0" smtClean="0">
                    <a:latin typeface="Times New Roman" panose="02020603050405020304" pitchFamily="18" charset="0"/>
                    <a:cs typeface="Times New Roman" panose="02020603050405020304" pitchFamily="18" charset="0"/>
                  </a:rPr>
                  <a:t>, 77K.  3. </a:t>
                </a:r>
                <a:r>
                  <a:rPr lang="en-US" sz="2700" i="1" dirty="0" err="1" smtClean="0">
                    <a:latin typeface="Times New Roman" panose="02020603050405020304" pitchFamily="18" charset="0"/>
                    <a:cs typeface="Times New Roman" panose="02020603050405020304" pitchFamily="18" charset="0"/>
                  </a:rPr>
                  <a:t>PbSe</a:t>
                </a:r>
                <a:r>
                  <a:rPr lang="en-US" sz="2700" i="1" dirty="0" smtClean="0">
                    <a:latin typeface="Times New Roman" panose="02020603050405020304" pitchFamily="18" charset="0"/>
                    <a:cs typeface="Times New Roman" panose="02020603050405020304" pitchFamily="18" charset="0"/>
                  </a:rPr>
                  <a:t>, 77K. </a:t>
                </a:r>
                <a:br>
                  <a:rPr lang="en-US" sz="2700" i="1" dirty="0" smtClean="0">
                    <a:latin typeface="Times New Roman" panose="02020603050405020304" pitchFamily="18" charset="0"/>
                    <a:cs typeface="Times New Roman" panose="02020603050405020304" pitchFamily="18" charset="0"/>
                  </a:rPr>
                </a:br>
                <a:r>
                  <a:rPr lang="en-US" sz="2700" i="1" dirty="0" smtClean="0">
                    <a:latin typeface="Times New Roman" panose="02020603050405020304" pitchFamily="18" charset="0"/>
                    <a:cs typeface="Times New Roman" panose="02020603050405020304" pitchFamily="18" charset="0"/>
                  </a:rPr>
                  <a:t>4. </a:t>
                </a:r>
                <a14:m>
                  <m:oMath xmlns:m="http://schemas.openxmlformats.org/officeDocument/2006/math">
                    <m:sSub>
                      <m:sSubPr>
                        <m:ctrlPr>
                          <a:rPr lang="en-US" sz="2700" i="1" smtClean="0">
                            <a:latin typeface="Cambria Math" panose="02040503050406030204" pitchFamily="18" charset="0"/>
                            <a:cs typeface="Times New Roman" panose="02020603050405020304" pitchFamily="18" charset="0"/>
                          </a:rPr>
                        </m:ctrlPr>
                      </m:sSubPr>
                      <m:e>
                        <m:r>
                          <a:rPr lang="en-US" sz="2700" b="0" i="1" smtClean="0">
                            <a:latin typeface="Cambria Math"/>
                            <a:cs typeface="Times New Roman" panose="02020603050405020304" pitchFamily="18" charset="0"/>
                          </a:rPr>
                          <m:t>𝐻𝑔</m:t>
                        </m:r>
                      </m:e>
                      <m:sub>
                        <m:r>
                          <a:rPr lang="en-US" sz="2700" b="0" i="1" smtClean="0">
                            <a:latin typeface="Cambria Math"/>
                            <a:cs typeface="Times New Roman" panose="02020603050405020304" pitchFamily="18" charset="0"/>
                          </a:rPr>
                          <m:t>0.8</m:t>
                        </m:r>
                      </m:sub>
                    </m:sSub>
                    <m:sSub>
                      <m:sSubPr>
                        <m:ctrlPr>
                          <a:rPr lang="en-US" sz="2700" i="1" dirty="0" smtClean="0">
                            <a:latin typeface="Cambria Math" panose="02040503050406030204" pitchFamily="18" charset="0"/>
                            <a:cs typeface="Times New Roman" panose="02020603050405020304" pitchFamily="18" charset="0"/>
                          </a:rPr>
                        </m:ctrlPr>
                      </m:sSubPr>
                      <m:e>
                        <m:r>
                          <a:rPr lang="en-US" sz="2700" b="0" i="1" dirty="0" smtClean="0">
                            <a:latin typeface="Cambria Math"/>
                            <a:cs typeface="Times New Roman" panose="02020603050405020304" pitchFamily="18" charset="0"/>
                          </a:rPr>
                          <m:t>𝐶𝑑</m:t>
                        </m:r>
                      </m:e>
                      <m:sub>
                        <m:r>
                          <a:rPr lang="en-US" sz="2700" b="0" i="1" dirty="0" smtClean="0">
                            <a:latin typeface="Cambria Math"/>
                            <a:cs typeface="Times New Roman" panose="02020603050405020304" pitchFamily="18" charset="0"/>
                          </a:rPr>
                          <m:t>0.2</m:t>
                        </m:r>
                      </m:sub>
                    </m:sSub>
                  </m:oMath>
                </a14:m>
                <a:r>
                  <a:rPr lang="en-US" sz="2700" i="1" dirty="0" err="1" smtClean="0">
                    <a:latin typeface="Times New Roman" panose="02020603050405020304" pitchFamily="18" charset="0"/>
                    <a:cs typeface="Times New Roman" panose="02020603050405020304" pitchFamily="18" charset="0"/>
                  </a:rPr>
                  <a:t>Te</a:t>
                </a:r>
                <a:r>
                  <a:rPr lang="en-US" sz="2700" i="1" dirty="0" smtClean="0">
                    <a:latin typeface="Times New Roman" panose="02020603050405020304" pitchFamily="18" charset="0"/>
                    <a:cs typeface="Times New Roman" panose="02020603050405020304" pitchFamily="18" charset="0"/>
                  </a:rPr>
                  <a:t>, 77K.  5. </a:t>
                </a:r>
                <a:r>
                  <a:rPr lang="en-US" sz="2700" i="1" dirty="0" err="1" smtClean="0">
                    <a:latin typeface="Times New Roman" panose="02020603050405020304" pitchFamily="18" charset="0"/>
                    <a:cs typeface="Times New Roman" panose="02020603050405020304" pitchFamily="18" charset="0"/>
                  </a:rPr>
                  <a:t>Ge:Cu</a:t>
                </a:r>
                <a:r>
                  <a:rPr lang="en-US" sz="2700" i="1" dirty="0" smtClean="0">
                    <a:latin typeface="Times New Roman" panose="02020603050405020304" pitchFamily="18" charset="0"/>
                    <a:cs typeface="Times New Roman" panose="02020603050405020304" pitchFamily="18" charset="0"/>
                  </a:rPr>
                  <a:t>, 4K.  </a:t>
                </a:r>
                <a:endParaRPr lang="en-US" sz="2700" b="1" dirty="0">
                  <a:latin typeface="Arial" panose="020B0604020202020204" pitchFamily="34" charset="0"/>
                  <a:cs typeface="Arial" panose="020B0604020202020204" pitchFamily="34"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457200" y="5029200"/>
                <a:ext cx="8229600" cy="1143000"/>
              </a:xfrm>
              <a:blipFill rotWithShape="1">
                <a:blip r:embed="rId2"/>
                <a:stretch>
                  <a:fillRect l="-1111" t="-6383" b="-13830"/>
                </a:stretch>
              </a:blipFill>
            </p:spPr>
            <p:txBody>
              <a:bodyPr/>
              <a:lstStyle/>
              <a:p>
                <a:r>
                  <a:rPr lang="en-US">
                    <a:noFill/>
                  </a:rPr>
                  <a:t> </a:t>
                </a:r>
              </a:p>
            </p:txBody>
          </p:sp>
        </mc:Fallback>
      </mc:AlternateContent>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43200" y="152400"/>
            <a:ext cx="3657600" cy="4847961"/>
          </a:xfrm>
        </p:spPr>
      </p:pic>
    </p:spTree>
    <p:extLst>
      <p:ext uri="{BB962C8B-B14F-4D97-AF65-F5344CB8AC3E}">
        <p14:creationId xmlns:p14="http://schemas.microsoft.com/office/powerpoint/2010/main" val="27284128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2-10 </a:t>
            </a:r>
            <a:r>
              <a:rPr lang="en-US" sz="2400" i="1" dirty="0" smtClean="0">
                <a:latin typeface="Times New Roman" panose="02020603050405020304" pitchFamily="18" charset="0"/>
                <a:cs typeface="Times New Roman" panose="02020603050405020304" pitchFamily="18" charset="0"/>
              </a:rPr>
              <a:t>Cross section of PIN diode</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228600"/>
            <a:ext cx="8778240" cy="4683353"/>
          </a:xfrm>
        </p:spPr>
      </p:pic>
    </p:spTree>
    <p:extLst>
      <p:ext uri="{BB962C8B-B14F-4D97-AF65-F5344CB8AC3E}">
        <p14:creationId xmlns:p14="http://schemas.microsoft.com/office/powerpoint/2010/main" val="26132509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2-11 </a:t>
            </a:r>
            <a:r>
              <a:rPr lang="en-US" sz="2400" i="1" dirty="0" smtClean="0">
                <a:latin typeface="Times New Roman" panose="02020603050405020304" pitchFamily="18" charset="0"/>
                <a:cs typeface="Times New Roman" panose="02020603050405020304" pitchFamily="18" charset="0"/>
              </a:rPr>
              <a:t>Spectral responsivity of PIN photodiodes</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38400" y="76200"/>
            <a:ext cx="4206240" cy="5066713"/>
          </a:xfrm>
        </p:spPr>
      </p:pic>
    </p:spTree>
    <p:extLst>
      <p:ext uri="{BB962C8B-B14F-4D97-AF65-F5344CB8AC3E}">
        <p14:creationId xmlns:p14="http://schemas.microsoft.com/office/powerpoint/2010/main" val="39958279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2-12 </a:t>
            </a:r>
            <a:r>
              <a:rPr lang="en-US" sz="2400" i="1" dirty="0" smtClean="0">
                <a:latin typeface="Times New Roman" panose="02020603050405020304" pitchFamily="18" charset="0"/>
                <a:cs typeface="Times New Roman" panose="02020603050405020304" pitchFamily="18" charset="0"/>
              </a:rPr>
              <a:t>Basic vacuum photodiode</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3360" y="1066800"/>
            <a:ext cx="8778240" cy="3561198"/>
          </a:xfrm>
        </p:spPr>
      </p:pic>
    </p:spTree>
    <p:extLst>
      <p:ext uri="{BB962C8B-B14F-4D97-AF65-F5344CB8AC3E}">
        <p14:creationId xmlns:p14="http://schemas.microsoft.com/office/powerpoint/2010/main" val="5698900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2-13 </a:t>
            </a:r>
            <a:r>
              <a:rPr lang="en-US" sz="2400" i="1" dirty="0" smtClean="0">
                <a:latin typeface="Times New Roman" panose="02020603050405020304" pitchFamily="18" charset="0"/>
                <a:cs typeface="Times New Roman" panose="02020603050405020304" pitchFamily="18" charset="0"/>
              </a:rPr>
              <a:t>Photomultiplier structure</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67000" y="195248"/>
            <a:ext cx="3749040" cy="5062552"/>
          </a:xfrm>
        </p:spPr>
      </p:pic>
    </p:spTree>
    <p:extLst>
      <p:ext uri="{BB962C8B-B14F-4D97-AF65-F5344CB8AC3E}">
        <p14:creationId xmlns:p14="http://schemas.microsoft.com/office/powerpoint/2010/main" val="25876947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2-14 </a:t>
            </a:r>
            <a:r>
              <a:rPr lang="en-US" sz="2400" i="1" dirty="0" smtClean="0">
                <a:latin typeface="Times New Roman" panose="02020603050405020304" pitchFamily="18" charset="0"/>
                <a:cs typeface="Times New Roman" panose="02020603050405020304" pitchFamily="18" charset="0"/>
              </a:rPr>
              <a:t>Photomultiplier tube in principle</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65120" y="76200"/>
            <a:ext cx="3383280" cy="5317204"/>
          </a:xfrm>
        </p:spPr>
      </p:pic>
    </p:spTree>
    <p:extLst>
      <p:ext uri="{BB962C8B-B14F-4D97-AF65-F5344CB8AC3E}">
        <p14:creationId xmlns:p14="http://schemas.microsoft.com/office/powerpoint/2010/main" val="13092785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2-15 </a:t>
            </a:r>
            <a:r>
              <a:rPr lang="en-US" sz="2400" i="1" dirty="0" smtClean="0">
                <a:latin typeface="Times New Roman" panose="02020603050405020304" pitchFamily="18" charset="0"/>
                <a:cs typeface="Times New Roman" panose="02020603050405020304" pitchFamily="18" charset="0"/>
              </a:rPr>
              <a:t>Basic construction of a pyroelectric detector</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381000"/>
            <a:ext cx="8778240" cy="4667138"/>
          </a:xfrm>
        </p:spPr>
      </p:pic>
    </p:spTree>
    <p:extLst>
      <p:ext uri="{BB962C8B-B14F-4D97-AF65-F5344CB8AC3E}">
        <p14:creationId xmlns:p14="http://schemas.microsoft.com/office/powerpoint/2010/main" val="7888900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2-16 </a:t>
            </a:r>
            <a:r>
              <a:rPr lang="en-US" sz="2400" i="1" dirty="0" smtClean="0">
                <a:latin typeface="Times New Roman" panose="02020603050405020304" pitchFamily="18" charset="0"/>
                <a:cs typeface="Times New Roman" panose="02020603050405020304" pitchFamily="18" charset="0"/>
              </a:rPr>
              <a:t>A thermocouple</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1143000"/>
            <a:ext cx="8778240" cy="3549330"/>
          </a:xfrm>
        </p:spPr>
      </p:pic>
    </p:spTree>
    <p:extLst>
      <p:ext uri="{BB962C8B-B14F-4D97-AF65-F5344CB8AC3E}">
        <p14:creationId xmlns:p14="http://schemas.microsoft.com/office/powerpoint/2010/main" val="483053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2-17 </a:t>
            </a:r>
            <a:r>
              <a:rPr lang="en-US" sz="2400" i="1" dirty="0" smtClean="0">
                <a:latin typeface="Times New Roman" panose="02020603050405020304" pitchFamily="18" charset="0"/>
                <a:cs typeface="Times New Roman" panose="02020603050405020304" pitchFamily="18" charset="0"/>
              </a:rPr>
              <a:t>Thermopile for CW power measurement</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66800" y="152400"/>
            <a:ext cx="6949440" cy="5168822"/>
          </a:xfrm>
        </p:spPr>
      </p:pic>
    </p:spTree>
    <p:extLst>
      <p:ext uri="{BB962C8B-B14F-4D97-AF65-F5344CB8AC3E}">
        <p14:creationId xmlns:p14="http://schemas.microsoft.com/office/powerpoint/2010/main" val="34233789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60569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2-18 </a:t>
            </a:r>
            <a:r>
              <a:rPr lang="en-US" sz="2400" i="1" dirty="0" smtClean="0">
                <a:latin typeface="Times New Roman" panose="02020603050405020304" pitchFamily="18" charset="0"/>
                <a:cs typeface="Times New Roman" panose="02020603050405020304" pitchFamily="18" charset="0"/>
              </a:rPr>
              <a:t>Basic components of an optical power meter</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1219200"/>
            <a:ext cx="8778240" cy="2937805"/>
          </a:xfrm>
        </p:spPr>
      </p:pic>
    </p:spTree>
    <p:extLst>
      <p:ext uri="{BB962C8B-B14F-4D97-AF65-F5344CB8AC3E}">
        <p14:creationId xmlns:p14="http://schemas.microsoft.com/office/powerpoint/2010/main" val="21550752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2-19 </a:t>
            </a:r>
            <a:r>
              <a:rPr lang="en-US" sz="2400" i="1" dirty="0" smtClean="0">
                <a:latin typeface="Times New Roman" panose="02020603050405020304" pitchFamily="18" charset="0"/>
                <a:cs typeface="Times New Roman" panose="02020603050405020304" pitchFamily="18" charset="0"/>
              </a:rPr>
              <a:t>Meter calibration curve for a typical silicon-based photoelectric power meter</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92680" y="152400"/>
            <a:ext cx="4389120" cy="4934104"/>
          </a:xfrm>
        </p:spPr>
      </p:pic>
    </p:spTree>
    <p:extLst>
      <p:ext uri="{BB962C8B-B14F-4D97-AF65-F5344CB8AC3E}">
        <p14:creationId xmlns:p14="http://schemas.microsoft.com/office/powerpoint/2010/main" val="11466923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Autofit/>
          </a:bodyPr>
          <a:lstStyle/>
          <a:p>
            <a:pPr algn="l"/>
            <a:r>
              <a:rPr lang="en-US" sz="2400" b="1" dirty="0" smtClean="0">
                <a:latin typeface="Arial" panose="020B0604020202020204" pitchFamily="34" charset="0"/>
                <a:cs typeface="Arial" panose="020B0604020202020204" pitchFamily="34" charset="0"/>
              </a:rPr>
              <a:t>Figure 2-20 </a:t>
            </a:r>
            <a:r>
              <a:rPr lang="en-US" sz="2400" i="1" dirty="0" smtClean="0">
                <a:latin typeface="Times New Roman" panose="02020603050405020304" pitchFamily="18" charset="0"/>
                <a:cs typeface="Times New Roman" panose="02020603050405020304" pitchFamily="18" charset="0"/>
              </a:rPr>
              <a:t>“Flow” diagram showing how laser energy incident on a target material causes a temperature rise in the target material</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3360" y="705736"/>
            <a:ext cx="8778240" cy="3713864"/>
          </a:xfrm>
        </p:spPr>
      </p:pic>
    </p:spTree>
    <p:extLst>
      <p:ext uri="{BB962C8B-B14F-4D97-AF65-F5344CB8AC3E}">
        <p14:creationId xmlns:p14="http://schemas.microsoft.com/office/powerpoint/2010/main" val="33706208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2-21 </a:t>
            </a:r>
            <a:r>
              <a:rPr lang="en-US" sz="2400" i="1" dirty="0" smtClean="0">
                <a:latin typeface="Times New Roman" panose="02020603050405020304" pitchFamily="18" charset="0"/>
                <a:cs typeface="Times New Roman" panose="02020603050405020304" pitchFamily="18" charset="0"/>
              </a:rPr>
              <a:t>Diagram of a thermoelectric calorimeter</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304800"/>
            <a:ext cx="8778240" cy="4715333"/>
          </a:xfrm>
        </p:spPr>
      </p:pic>
    </p:spTree>
    <p:extLst>
      <p:ext uri="{BB962C8B-B14F-4D97-AF65-F5344CB8AC3E}">
        <p14:creationId xmlns:p14="http://schemas.microsoft.com/office/powerpoint/2010/main" val="35403051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2-22 </a:t>
            </a:r>
            <a:r>
              <a:rPr lang="en-US" sz="2400" i="1" dirty="0" smtClean="0">
                <a:latin typeface="Times New Roman" panose="02020603050405020304" pitchFamily="18" charset="0"/>
                <a:cs typeface="Times New Roman" panose="02020603050405020304" pitchFamily="18" charset="0"/>
              </a:rPr>
              <a:t>Experimental arrangement for calibration of an energy or power monitor (top view)</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1143000"/>
            <a:ext cx="8778240" cy="3199591"/>
          </a:xfrm>
        </p:spPr>
      </p:pic>
    </p:spTree>
    <p:extLst>
      <p:ext uri="{BB962C8B-B14F-4D97-AF65-F5344CB8AC3E}">
        <p14:creationId xmlns:p14="http://schemas.microsoft.com/office/powerpoint/2010/main" val="17954242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2-23 </a:t>
            </a:r>
            <a:r>
              <a:rPr lang="en-US" sz="2400" i="1" dirty="0" smtClean="0">
                <a:latin typeface="Times New Roman" panose="02020603050405020304" pitchFamily="18" charset="0"/>
                <a:cs typeface="Times New Roman" panose="02020603050405020304" pitchFamily="18" charset="0"/>
              </a:rPr>
              <a:t>Optical components used with photodiodes</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228600"/>
            <a:ext cx="8778240" cy="4828032"/>
          </a:xfrm>
        </p:spPr>
      </p:pic>
    </p:spTree>
    <p:extLst>
      <p:ext uri="{BB962C8B-B14F-4D97-AF65-F5344CB8AC3E}">
        <p14:creationId xmlns:p14="http://schemas.microsoft.com/office/powerpoint/2010/main" val="23572007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2-24 </a:t>
            </a:r>
            <a:r>
              <a:rPr lang="en-US" sz="2400" i="1" dirty="0" smtClean="0">
                <a:latin typeface="Times New Roman" panose="02020603050405020304" pitchFamily="18" charset="0"/>
                <a:cs typeface="Times New Roman" panose="02020603050405020304" pitchFamily="18" charset="0"/>
              </a:rPr>
              <a:t>Pyroelectric detector types.  P is the polarization vector.</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457200"/>
            <a:ext cx="8778240" cy="4359545"/>
          </a:xfrm>
        </p:spPr>
      </p:pic>
    </p:spTree>
    <p:extLst>
      <p:ext uri="{BB962C8B-B14F-4D97-AF65-F5344CB8AC3E}">
        <p14:creationId xmlns:p14="http://schemas.microsoft.com/office/powerpoint/2010/main" val="19329808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2-25 </a:t>
            </a:r>
            <a:r>
              <a:rPr lang="en-US" sz="2400" i="1" dirty="0" smtClean="0">
                <a:latin typeface="Times New Roman" panose="02020603050405020304" pitchFamily="18" charset="0"/>
                <a:cs typeface="Times New Roman" panose="02020603050405020304" pitchFamily="18" charset="0"/>
              </a:rPr>
              <a:t>Pyroelectric detector spectral response</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228600"/>
            <a:ext cx="8778240" cy="4861078"/>
          </a:xfrm>
        </p:spPr>
      </p:pic>
    </p:spTree>
    <p:extLst>
      <p:ext uri="{BB962C8B-B14F-4D97-AF65-F5344CB8AC3E}">
        <p14:creationId xmlns:p14="http://schemas.microsoft.com/office/powerpoint/2010/main" val="15951414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2-26 </a:t>
            </a:r>
            <a:r>
              <a:rPr lang="en-US" sz="2400" i="1" dirty="0" smtClean="0">
                <a:latin typeface="Times New Roman" panose="02020603050405020304" pitchFamily="18" charset="0"/>
                <a:cs typeface="Times New Roman" panose="02020603050405020304" pitchFamily="18" charset="0"/>
              </a:rPr>
              <a:t>Diffraction of light through a transmission grating</a:t>
            </a:r>
            <a:br>
              <a:rPr lang="en-US" sz="2400" i="1" dirty="0" smtClean="0">
                <a:latin typeface="Times New Roman" panose="02020603050405020304" pitchFamily="18" charset="0"/>
                <a:cs typeface="Times New Roman" panose="02020603050405020304" pitchFamily="18" charset="0"/>
              </a:rPr>
            </a:br>
            <a:endParaRPr lang="en-US" sz="2400" b="1" dirty="0">
              <a:latin typeface="Times New Roman" panose="02020603050405020304" pitchFamily="18" charset="0"/>
              <a:cs typeface="Times New Roman" panose="02020603050405020304" pitchFamily="18" charset="0"/>
            </a:endParaRPr>
          </a:p>
        </p:txBody>
      </p:sp>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bwMode="auto">
          <a:xfrm>
            <a:off x="164636" y="685799"/>
            <a:ext cx="8826964" cy="4071697"/>
          </a:xfrm>
          <a:prstGeom prst="rect">
            <a:avLst/>
          </a:prstGeom>
          <a:noFill/>
          <a:ln>
            <a:noFill/>
          </a:ln>
        </p:spPr>
      </p:pic>
    </p:spTree>
    <p:extLst>
      <p:ext uri="{BB962C8B-B14F-4D97-AF65-F5344CB8AC3E}">
        <p14:creationId xmlns:p14="http://schemas.microsoft.com/office/powerpoint/2010/main" val="11744836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2-27 </a:t>
            </a:r>
            <a:r>
              <a:rPr lang="en-US" sz="2400" i="1" dirty="0" smtClean="0">
                <a:latin typeface="Times New Roman" panose="02020603050405020304" pitchFamily="18" charset="0"/>
                <a:cs typeface="Times New Roman" panose="02020603050405020304" pitchFamily="18" charset="0"/>
              </a:rPr>
              <a:t>Schematic of spectrograph that uses a reflection grating </a:t>
            </a:r>
            <a:endParaRPr lang="en-US" sz="2400" b="1" dirty="0">
              <a:latin typeface="Arial" panose="020B0604020202020204" pitchFamily="34" charset="0"/>
              <a:cs typeface="Arial" panose="020B0604020202020204" pitchFamily="34" charset="0"/>
            </a:endParaRPr>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4440" y="0"/>
            <a:ext cx="6675120" cy="5002278"/>
          </a:xfrm>
        </p:spPr>
      </p:pic>
    </p:spTree>
    <p:extLst>
      <p:ext uri="{BB962C8B-B14F-4D97-AF65-F5344CB8AC3E}">
        <p14:creationId xmlns:p14="http://schemas.microsoft.com/office/powerpoint/2010/main" val="1252804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2-1 </a:t>
            </a:r>
            <a:r>
              <a:rPr lang="en-US" sz="2400" i="1" dirty="0" smtClean="0">
                <a:latin typeface="Times New Roman" panose="02020603050405020304" pitchFamily="18" charset="0"/>
                <a:cs typeface="Times New Roman" panose="02020603050405020304" pitchFamily="18" charset="0"/>
              </a:rPr>
              <a:t>Beam divergence of a laser beam</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762000"/>
            <a:ext cx="8869680" cy="3538834"/>
          </a:xfrm>
        </p:spPr>
      </p:pic>
    </p:spTree>
    <p:extLst>
      <p:ext uri="{BB962C8B-B14F-4D97-AF65-F5344CB8AC3E}">
        <p14:creationId xmlns:p14="http://schemas.microsoft.com/office/powerpoint/2010/main" val="555758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3058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2-2 </a:t>
            </a:r>
            <a:r>
              <a:rPr lang="en-US" sz="2400" i="1" dirty="0" smtClean="0">
                <a:latin typeface="Times New Roman" panose="02020603050405020304" pitchFamily="18" charset="0"/>
                <a:cs typeface="Times New Roman" panose="02020603050405020304" pitchFamily="18" charset="0"/>
              </a:rPr>
              <a:t>Collimation of a laser beam by a mirror/lens output coupler</a:t>
            </a: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1143000"/>
            <a:ext cx="8778240" cy="3212561"/>
          </a:xfrm>
        </p:spPr>
      </p:pic>
    </p:spTree>
    <p:extLst>
      <p:ext uri="{BB962C8B-B14F-4D97-AF65-F5344CB8AC3E}">
        <p14:creationId xmlns:p14="http://schemas.microsoft.com/office/powerpoint/2010/main" val="32754043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2-3 </a:t>
                </a:r>
                <a:r>
                  <a:rPr lang="en-US" sz="2400" i="1" dirty="0" smtClean="0">
                    <a:latin typeface="Times New Roman" panose="02020603050405020304" pitchFamily="18" charset="0"/>
                    <a:cs typeface="Times New Roman" panose="02020603050405020304" pitchFamily="18" charset="0"/>
                  </a:rPr>
                  <a:t>Width of a </a:t>
                </a:r>
                <a14:m>
                  <m:oMath xmlns:m="http://schemas.openxmlformats.org/officeDocument/2006/math">
                    <m:sSub>
                      <m:sSubPr>
                        <m:ctrlPr>
                          <a:rPr lang="en-US" sz="2400" i="1" smtClean="0">
                            <a:latin typeface="Cambria Math" panose="02040503050406030204" pitchFamily="18" charset="0"/>
                            <a:cs typeface="Times New Roman" panose="02020603050405020304" pitchFamily="18" charset="0"/>
                          </a:rPr>
                        </m:ctrlPr>
                      </m:sSubPr>
                      <m:e>
                        <m:r>
                          <a:rPr lang="en-US" sz="2400" b="0" i="1" smtClean="0">
                            <a:latin typeface="Cambria Math"/>
                            <a:cs typeface="Times New Roman" panose="02020603050405020304" pitchFamily="18" charset="0"/>
                          </a:rPr>
                          <m:t>𝑇𝐸𝑀</m:t>
                        </m:r>
                      </m:e>
                      <m:sub>
                        <m:r>
                          <a:rPr lang="en-US" sz="2400" b="0" i="1" smtClean="0">
                            <a:latin typeface="Cambria Math"/>
                            <a:cs typeface="Times New Roman" panose="02020603050405020304" pitchFamily="18" charset="0"/>
                          </a:rPr>
                          <m:t>00</m:t>
                        </m:r>
                      </m:sub>
                    </m:sSub>
                  </m:oMath>
                </a14:m>
                <a:r>
                  <a:rPr lang="en-US" sz="2400" i="1" dirty="0" smtClean="0">
                    <a:latin typeface="Times New Roman" panose="02020603050405020304" pitchFamily="18" charset="0"/>
                    <a:cs typeface="Times New Roman" panose="02020603050405020304" pitchFamily="18" charset="0"/>
                  </a:rPr>
                  <a:t> laser beam at the 1/</a:t>
                </a:r>
                <a14:m>
                  <m:oMath xmlns:m="http://schemas.openxmlformats.org/officeDocument/2006/math">
                    <m:sSup>
                      <m:sSupPr>
                        <m:ctrlPr>
                          <a:rPr lang="en-US" sz="2400" i="1" smtClean="0">
                            <a:latin typeface="Cambria Math" panose="02040503050406030204" pitchFamily="18" charset="0"/>
                            <a:cs typeface="Times New Roman" panose="02020603050405020304" pitchFamily="18" charset="0"/>
                          </a:rPr>
                        </m:ctrlPr>
                      </m:sSupPr>
                      <m:e>
                        <m:r>
                          <a:rPr lang="en-US" sz="2400" b="0" i="1" smtClean="0">
                            <a:latin typeface="Cambria Math"/>
                            <a:cs typeface="Times New Roman" panose="02020603050405020304" pitchFamily="18" charset="0"/>
                          </a:rPr>
                          <m:t> </m:t>
                        </m:r>
                        <m:r>
                          <a:rPr lang="en-US" sz="2400" b="0" i="1" smtClean="0">
                            <a:latin typeface="Cambria Math"/>
                            <a:cs typeface="Times New Roman" panose="02020603050405020304" pitchFamily="18" charset="0"/>
                          </a:rPr>
                          <m:t>𝑒</m:t>
                        </m:r>
                      </m:e>
                      <m:sup>
                        <m:r>
                          <a:rPr lang="en-US" sz="2400" b="0" i="1" smtClean="0">
                            <a:latin typeface="Cambria Math"/>
                            <a:cs typeface="Times New Roman" panose="02020603050405020304" pitchFamily="18" charset="0"/>
                          </a:rPr>
                          <m:t>2</m:t>
                        </m:r>
                      </m:sup>
                    </m:sSup>
                  </m:oMath>
                </a14:m>
                <a:r>
                  <a:rPr lang="en-US" sz="2400" b="1" dirty="0" smtClean="0">
                    <a:latin typeface="Arial" panose="020B0604020202020204" pitchFamily="34" charset="0"/>
                    <a:cs typeface="Arial" panose="020B0604020202020204" pitchFamily="34" charset="0"/>
                  </a:rPr>
                  <a:t> </a:t>
                </a:r>
                <a:r>
                  <a:rPr lang="en-US" sz="2400" i="1" dirty="0" smtClean="0">
                    <a:latin typeface="Times New Roman" panose="02020603050405020304" pitchFamily="18" charset="0"/>
                    <a:cs typeface="Times New Roman" panose="02020603050405020304" pitchFamily="18" charset="0"/>
                  </a:rPr>
                  <a:t>points</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457200" y="5029200"/>
                <a:ext cx="8229600" cy="1143000"/>
              </a:xfrm>
              <a:blipFill rotWithShape="1">
                <a:blip r:embed="rId2"/>
                <a:stretch>
                  <a:fillRect/>
                </a:stretch>
              </a:blipFill>
            </p:spPr>
            <p:txBody>
              <a:bodyPr/>
              <a:lstStyle/>
              <a:p>
                <a:r>
                  <a:rPr lang="en-US">
                    <a:noFill/>
                  </a:rPr>
                  <a:t> </a:t>
                </a:r>
              </a:p>
            </p:txBody>
          </p:sp>
        </mc:Fallback>
      </mc:AlternateContent>
      <p:pic>
        <p:nvPicPr>
          <p:cNvPr id="5" name="Content Placeholder 4"/>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1676400" y="228600"/>
            <a:ext cx="5715000" cy="4936390"/>
          </a:xfrm>
          <a:prstGeom prst="rect">
            <a:avLst/>
          </a:prstGeom>
        </p:spPr>
      </p:pic>
    </p:spTree>
    <p:extLst>
      <p:ext uri="{BB962C8B-B14F-4D97-AF65-F5344CB8AC3E}">
        <p14:creationId xmlns:p14="http://schemas.microsoft.com/office/powerpoint/2010/main" val="17994127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457200" y="5029200"/>
                <a:ext cx="8229600" cy="1143000"/>
              </a:xfrm>
            </p:spPr>
            <p:txBody>
              <a:bodyPr>
                <a:normAutofit/>
              </a:bodyPr>
              <a:lstStyle/>
              <a:p>
                <a:pPr algn="l"/>
                <a:r>
                  <a:rPr lang="en-US" sz="2400" b="1" dirty="0" smtClean="0">
                    <a:latin typeface="Arial" panose="020B0604020202020204" pitchFamily="34" charset="0"/>
                    <a:cs typeface="Arial" panose="020B0604020202020204" pitchFamily="34" charset="0"/>
                  </a:rPr>
                  <a:t>Figure 2-4 </a:t>
                </a:r>
                <a:r>
                  <a:rPr lang="en-US" sz="2400" i="1" dirty="0" smtClean="0">
                    <a:latin typeface="Times New Roman" panose="02020603050405020304" pitchFamily="18" charset="0"/>
                    <a:cs typeface="Times New Roman" panose="02020603050405020304" pitchFamily="18" charset="0"/>
                  </a:rPr>
                  <a:t>Transmission of a </a:t>
                </a:r>
                <a14:m>
                  <m:oMath xmlns:m="http://schemas.openxmlformats.org/officeDocument/2006/math">
                    <m:sSub>
                      <m:sSubPr>
                        <m:ctrlPr>
                          <a:rPr lang="en-US" sz="2400" i="1" smtClean="0">
                            <a:latin typeface="Cambria Math" panose="02040503050406030204" pitchFamily="18" charset="0"/>
                            <a:cs typeface="Times New Roman" panose="02020603050405020304" pitchFamily="18" charset="0"/>
                          </a:rPr>
                        </m:ctrlPr>
                      </m:sSubPr>
                      <m:e>
                        <m:r>
                          <a:rPr lang="en-US" sz="2400" b="0" i="1" smtClean="0">
                            <a:latin typeface="Cambria Math"/>
                            <a:cs typeface="Times New Roman" panose="02020603050405020304" pitchFamily="18" charset="0"/>
                          </a:rPr>
                          <m:t>𝑇𝐸𝑀</m:t>
                        </m:r>
                      </m:e>
                      <m:sub>
                        <m:r>
                          <a:rPr lang="en-US" sz="2400" b="0" i="1" smtClean="0">
                            <a:latin typeface="Cambria Math"/>
                            <a:cs typeface="Times New Roman" panose="02020603050405020304" pitchFamily="18" charset="0"/>
                          </a:rPr>
                          <m:t>00</m:t>
                        </m:r>
                      </m:sub>
                    </m:sSub>
                  </m:oMath>
                </a14:m>
                <a:r>
                  <a:rPr lang="en-US" sz="2400" b="1" dirty="0" smtClean="0">
                    <a:latin typeface="Arial" panose="020B0604020202020204" pitchFamily="34" charset="0"/>
                    <a:cs typeface="Arial" panose="020B0604020202020204" pitchFamily="34" charset="0"/>
                  </a:rPr>
                  <a:t> </a:t>
                </a:r>
                <a:r>
                  <a:rPr lang="en-US" sz="2400" i="1" dirty="0" smtClean="0">
                    <a:latin typeface="Times New Roman" panose="02020603050405020304" pitchFamily="18" charset="0"/>
                    <a:cs typeface="Times New Roman" panose="02020603050405020304" pitchFamily="18" charset="0"/>
                  </a:rPr>
                  <a:t>laser beam through an aperture smaller than the beam diameter.</a:t>
                </a:r>
                <a:endParaRPr lang="en-US" sz="2400" b="1" dirty="0">
                  <a:latin typeface="Arial" panose="020B0604020202020204" pitchFamily="34" charset="0"/>
                  <a:cs typeface="Arial" panose="020B0604020202020204" pitchFamily="34"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457200" y="5029200"/>
                <a:ext cx="8229600" cy="1143000"/>
              </a:xfrm>
              <a:blipFill rotWithShape="1">
                <a:blip r:embed="rId2"/>
                <a:stretch>
                  <a:fillRect l="-1111"/>
                </a:stretch>
              </a:blipFill>
            </p:spPr>
            <p:txBody>
              <a:bodyPr/>
              <a:lstStyle/>
              <a:p>
                <a:r>
                  <a:rPr lang="en-US">
                    <a:noFill/>
                  </a:rPr>
                  <a:t> </a:t>
                </a:r>
              </a:p>
            </p:txBody>
          </p:sp>
        </mc:Fallback>
      </mc:AlternateContent>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19200" y="228600"/>
            <a:ext cx="6766560" cy="4827752"/>
          </a:xfrm>
        </p:spPr>
      </p:pic>
    </p:spTree>
    <p:extLst>
      <p:ext uri="{BB962C8B-B14F-4D97-AF65-F5344CB8AC3E}">
        <p14:creationId xmlns:p14="http://schemas.microsoft.com/office/powerpoint/2010/main" val="41220776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457200" y="5029200"/>
                <a:ext cx="8229600" cy="1143000"/>
              </a:xfrm>
            </p:spPr>
            <p:txBody>
              <a:bodyPr>
                <a:normAutofit fontScale="90000"/>
              </a:bodyPr>
              <a:lstStyle/>
              <a:p>
                <a:pPr algn="l"/>
                <a:r>
                  <a:rPr lang="en-US" sz="2400" b="1" dirty="0" smtClean="0">
                    <a:latin typeface="Arial" panose="020B0604020202020204" pitchFamily="34" charset="0"/>
                    <a:cs typeface="Arial" panose="020B0604020202020204" pitchFamily="34" charset="0"/>
                  </a:rPr>
                  <a:t>Figure 2-5 </a:t>
                </a:r>
                <a:r>
                  <a:rPr lang="en-US" sz="2400" i="1" dirty="0" smtClean="0">
                    <a:latin typeface="Times New Roman" panose="02020603050405020304" pitchFamily="18" charset="0"/>
                    <a:cs typeface="Times New Roman" panose="02020603050405020304" pitchFamily="18" charset="0"/>
                  </a:rPr>
                  <a:t>Graph showing percent of beam power transmitted versus the ration of aperture radius to beam radius for a </a:t>
                </a:r>
                <a14:m>
                  <m:oMath xmlns:m="http://schemas.openxmlformats.org/officeDocument/2006/math">
                    <m:sSub>
                      <m:sSubPr>
                        <m:ctrlPr>
                          <a:rPr lang="en-US" sz="2400" i="1" smtClean="0">
                            <a:latin typeface="Cambria Math" panose="02040503050406030204" pitchFamily="18" charset="0"/>
                            <a:cs typeface="Times New Roman" panose="02020603050405020304" pitchFamily="18" charset="0"/>
                          </a:rPr>
                        </m:ctrlPr>
                      </m:sSubPr>
                      <m:e>
                        <m:r>
                          <a:rPr lang="en-US" sz="2400" b="0" i="1" smtClean="0">
                            <a:latin typeface="Cambria Math"/>
                            <a:cs typeface="Times New Roman" panose="02020603050405020304" pitchFamily="18" charset="0"/>
                          </a:rPr>
                          <m:t>𝑇𝐸𝑀</m:t>
                        </m:r>
                      </m:e>
                      <m:sub>
                        <m:r>
                          <a:rPr lang="en-US" sz="2400" b="0" i="1" smtClean="0">
                            <a:latin typeface="Cambria Math"/>
                            <a:cs typeface="Times New Roman" panose="02020603050405020304" pitchFamily="18" charset="0"/>
                          </a:rPr>
                          <m:t>00</m:t>
                        </m:r>
                      </m:sub>
                    </m:sSub>
                  </m:oMath>
                </a14:m>
                <a:r>
                  <a:rPr lang="en-US" sz="2400" b="1" dirty="0" smtClean="0">
                    <a:latin typeface="Arial" panose="020B0604020202020204" pitchFamily="34" charset="0"/>
                    <a:cs typeface="Arial" panose="020B0604020202020204" pitchFamily="34" charset="0"/>
                  </a:rPr>
                  <a:t> </a:t>
                </a:r>
                <a:r>
                  <a:rPr lang="en-US" sz="2400" i="1" dirty="0" smtClean="0">
                    <a:latin typeface="Times New Roman" panose="02020603050405020304" pitchFamily="18" charset="0"/>
                    <a:cs typeface="Times New Roman" panose="02020603050405020304" pitchFamily="18" charset="0"/>
                  </a:rPr>
                  <a:t>beam</a:t>
                </a:r>
                <a:endParaRPr lang="en-US" sz="2400" b="1" dirty="0">
                  <a:latin typeface="Arial" panose="020B0604020202020204" pitchFamily="34" charset="0"/>
                  <a:cs typeface="Arial" panose="020B0604020202020204" pitchFamily="34" charset="0"/>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457200" y="5029200"/>
                <a:ext cx="8229600" cy="1143000"/>
              </a:xfrm>
              <a:blipFill rotWithShape="1">
                <a:blip r:embed="rId2"/>
                <a:stretch>
                  <a:fillRect l="-889"/>
                </a:stretch>
              </a:blipFill>
            </p:spPr>
            <p:txBody>
              <a:bodyPr/>
              <a:lstStyle/>
              <a:p>
                <a:r>
                  <a:rPr lang="en-US">
                    <a:noFill/>
                  </a:rPr>
                  <a:t> </a:t>
                </a:r>
              </a:p>
            </p:txBody>
          </p:sp>
        </mc:Fallback>
      </mc:AlternateContent>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371600" y="228600"/>
            <a:ext cx="6400800" cy="4892980"/>
          </a:xfrm>
        </p:spPr>
      </p:pic>
    </p:spTree>
    <p:extLst>
      <p:ext uri="{BB962C8B-B14F-4D97-AF65-F5344CB8AC3E}">
        <p14:creationId xmlns:p14="http://schemas.microsoft.com/office/powerpoint/2010/main" val="7218163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2-6 </a:t>
            </a:r>
            <a:r>
              <a:rPr lang="en-US" sz="2400" i="1" dirty="0" smtClean="0">
                <a:latin typeface="Times New Roman" panose="02020603050405020304" pitchFamily="18" charset="0"/>
                <a:cs typeface="Times New Roman" panose="02020603050405020304" pitchFamily="18" charset="0"/>
              </a:rPr>
              <a:t>Focusing a laser beam</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1447800"/>
            <a:ext cx="8778240" cy="2942578"/>
          </a:xfrm>
        </p:spPr>
      </p:pic>
    </p:spTree>
    <p:extLst>
      <p:ext uri="{BB962C8B-B14F-4D97-AF65-F5344CB8AC3E}">
        <p14:creationId xmlns:p14="http://schemas.microsoft.com/office/powerpoint/2010/main" val="13548903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400" b="1" dirty="0" smtClean="0">
                <a:latin typeface="Arial" panose="020B0604020202020204" pitchFamily="34" charset="0"/>
                <a:cs typeface="Arial" panose="020B0604020202020204" pitchFamily="34" charset="0"/>
              </a:rPr>
              <a:t>Figure 2-7 </a:t>
            </a:r>
            <a:r>
              <a:rPr lang="en-US" sz="2400" i="1" dirty="0" smtClean="0">
                <a:latin typeface="Times New Roman" panose="02020603050405020304" pitchFamily="18" charset="0"/>
                <a:cs typeface="Times New Roman" panose="02020603050405020304" pitchFamily="18" charset="0"/>
              </a:rPr>
              <a:t>Energy in a laser pulse</a:t>
            </a:r>
            <a:br>
              <a:rPr lang="en-US" sz="2400" i="1" dirty="0" smtClean="0">
                <a:latin typeface="Times New Roman" panose="02020603050405020304" pitchFamily="18" charset="0"/>
                <a:cs typeface="Times New Roman" panose="02020603050405020304" pitchFamily="18" charset="0"/>
              </a:rPr>
            </a:br>
            <a:endParaRPr lang="en-US" sz="2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838200"/>
            <a:ext cx="8778240" cy="4100637"/>
          </a:xfrm>
        </p:spPr>
      </p:pic>
    </p:spTree>
    <p:extLst>
      <p:ext uri="{BB962C8B-B14F-4D97-AF65-F5344CB8AC3E}">
        <p14:creationId xmlns:p14="http://schemas.microsoft.com/office/powerpoint/2010/main" val="36927178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TotalTime>
  <Words>284</Words>
  <Application>Microsoft Office PowerPoint</Application>
  <PresentationFormat>On-screen Show (4:3)</PresentationFormat>
  <Paragraphs>47</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Cambria Math</vt:lpstr>
      <vt:lpstr>Times New Roman</vt:lpstr>
      <vt:lpstr>Office Theme</vt:lpstr>
      <vt:lpstr>  Laser Output Characteristics </vt:lpstr>
      <vt:lpstr>PowerPoint Presentation</vt:lpstr>
      <vt:lpstr>Figure 2-1 Beam divergence of a laser beam </vt:lpstr>
      <vt:lpstr>Figure 2-2 Collimation of a laser beam by a mirror/lens output coupler</vt:lpstr>
      <vt:lpstr>Figure 2-3 Width of a 〖TEM〗_00 laser beam at the 1/〖 e〗^2 points </vt:lpstr>
      <vt:lpstr>Figure 2-4 Transmission of a 〖TEM〗_00 laser beam through an aperture smaller than the beam diameter.</vt:lpstr>
      <vt:lpstr>Figure 2-5 Graph showing percent of beam power transmitted versus the ration of aperture radius to beam radius for a 〖TEM〗_00 beam</vt:lpstr>
      <vt:lpstr>Figure 2-6 Focusing a laser beam </vt:lpstr>
      <vt:lpstr>Figure 2-7 Energy in a laser pulse </vt:lpstr>
      <vt:lpstr>Figure 2-8 Average power and pulse repetition time of a pulse in a pulse train</vt:lpstr>
      <vt:lpstr>Figure 2-9 Detectivity of photoconductive detectors as a function of wavelength 1. PbS,77K.  2. InSb, 77K.  3. PbSe, 77K.  4. 〖Hg〗_0.8 〖Cd〗_0.2Te, 77K.  5. Ge:Cu, 4K.  </vt:lpstr>
      <vt:lpstr>Figure 2-10 Cross section of PIN diode </vt:lpstr>
      <vt:lpstr>Figure 2-11 Spectral responsivity of PIN photodiodes </vt:lpstr>
      <vt:lpstr>Figure 2-12 Basic vacuum photodiode </vt:lpstr>
      <vt:lpstr>Figure 2-13 Photomultiplier structure </vt:lpstr>
      <vt:lpstr>Figure 2-14 Photomultiplier tube in principle </vt:lpstr>
      <vt:lpstr>Figure 2-15 Basic construction of a pyroelectric detector </vt:lpstr>
      <vt:lpstr>Figure 2-16 A thermocouple </vt:lpstr>
      <vt:lpstr>Figure 2-17 Thermopile for CW power measurement</vt:lpstr>
      <vt:lpstr>Figure 2-18 Basic components of an optical power meter </vt:lpstr>
      <vt:lpstr>Figure 2-19 Meter calibration curve for a typical silicon-based photoelectric power meter</vt:lpstr>
      <vt:lpstr>Figure 2-20 “Flow” diagram showing how laser energy incident on a target material causes a temperature rise in the target material</vt:lpstr>
      <vt:lpstr>Figure 2-21 Diagram of a thermoelectric calorimeter </vt:lpstr>
      <vt:lpstr>Figure 2-22 Experimental arrangement for calibration of an energy or power monitor (top view)</vt:lpstr>
      <vt:lpstr>Figure 2-23 Optical components used with photodiodes </vt:lpstr>
      <vt:lpstr>Figure 2-24 Pyroelectric detector types.  P is the polarization vector.</vt:lpstr>
      <vt:lpstr>Figure 2-25 Pyroelectric detector spectral response </vt:lpstr>
      <vt:lpstr>Figure 2-26 Diffraction of light through a transmission grating </vt:lpstr>
      <vt:lpstr>Figure 2-27 Schematic of spectrograph that uses a reflection grating </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Laser Output Characteristics</dc:title>
  <dc:creator>Jayne McElroy</dc:creator>
  <cp:lastModifiedBy>optec</cp:lastModifiedBy>
  <cp:revision>45</cp:revision>
  <dcterms:created xsi:type="dcterms:W3CDTF">2016-09-08T13:47:16Z</dcterms:created>
  <dcterms:modified xsi:type="dcterms:W3CDTF">2019-04-11T21:33:25Z</dcterms:modified>
</cp:coreProperties>
</file>