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How likely are you to require certificates in the future? </a:t>
            </a:r>
          </a:p>
        </c:rich>
      </c:tx>
      <c:layout>
        <c:manualLayout>
          <c:xMode val="edge"/>
          <c:yMode val="edge"/>
          <c:x val="0.19568942655556829"/>
          <c:y val="7.407407407407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Very likely</c:v>
                </c:pt>
                <c:pt idx="1">
                  <c:v>Somewhat likely</c:v>
                </c:pt>
                <c:pt idx="2">
                  <c:v>Neither likely nor unlikely</c:v>
                </c:pt>
                <c:pt idx="3">
                  <c:v>Somewhat unlikely</c:v>
                </c:pt>
                <c:pt idx="4">
                  <c:v>Very unlikely</c:v>
                </c:pt>
              </c:strCache>
            </c:strRef>
          </c:cat>
          <c:val>
            <c:numRef>
              <c:f>Sheet1!$B$3:$B$7</c:f>
              <c:numCache>
                <c:formatCode>0.00%</c:formatCode>
                <c:ptCount val="5"/>
                <c:pt idx="0">
                  <c:v>0.34289999999999998</c:v>
                </c:pt>
                <c:pt idx="1">
                  <c:v>0.4</c:v>
                </c:pt>
                <c:pt idx="2">
                  <c:v>8.5699999999999998E-2</c:v>
                </c:pt>
                <c:pt idx="3">
                  <c:v>8.5699999999999998E-2</c:v>
                </c:pt>
                <c:pt idx="4">
                  <c:v>8.5699999999999998E-2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C-43AA-A60D-1D567EDC871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36901864"/>
        <c:axId val="436902520"/>
      </c:barChart>
      <c:catAx>
        <c:axId val="436901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902520"/>
        <c:crosses val="autoZero"/>
        <c:auto val="1"/>
        <c:lblAlgn val="ctr"/>
        <c:lblOffset val="100"/>
        <c:noMultiLvlLbl val="0"/>
      </c:catAx>
      <c:valAx>
        <c:axId val="43690252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36901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How likely will your company prefer training by an educational institution?</a:t>
            </a:r>
          </a:p>
        </c:rich>
      </c:tx>
      <c:layout>
        <c:manualLayout>
          <c:xMode val="edge"/>
          <c:yMode val="edge"/>
          <c:x val="0.12144444444444444"/>
          <c:y val="7.87037037037037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Sheet1!$A$25:$A$29</c:f>
              <c:strCache>
                <c:ptCount val="5"/>
                <c:pt idx="0">
                  <c:v>Very likely</c:v>
                </c:pt>
                <c:pt idx="1">
                  <c:v>Somewhat likely</c:v>
                </c:pt>
                <c:pt idx="2">
                  <c:v>Neither likely nor unlikely</c:v>
                </c:pt>
                <c:pt idx="3">
                  <c:v>Somewhat unlikely</c:v>
                </c:pt>
                <c:pt idx="4">
                  <c:v>Very unlikely</c:v>
                </c:pt>
              </c:strCache>
            </c:strRef>
          </c:cat>
          <c:val>
            <c:numRef>
              <c:f>Sheet1!$B$25:$B$29</c:f>
              <c:numCache>
                <c:formatCode>0.00%</c:formatCode>
                <c:ptCount val="5"/>
                <c:pt idx="0">
                  <c:v>0.38240000000000002</c:v>
                </c:pt>
                <c:pt idx="1">
                  <c:v>0.38240000000000002</c:v>
                </c:pt>
                <c:pt idx="2">
                  <c:v>0.14710000000000001</c:v>
                </c:pt>
                <c:pt idx="3">
                  <c:v>0</c:v>
                </c:pt>
                <c:pt idx="4">
                  <c:v>8.8200000000000001E-2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5C-41B2-A1C5-E38753D33EA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37150456"/>
        <c:axId val="437151440"/>
      </c:barChart>
      <c:catAx>
        <c:axId val="437150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151440"/>
        <c:crosses val="autoZero"/>
        <c:auto val="1"/>
        <c:lblAlgn val="ctr"/>
        <c:lblOffset val="100"/>
        <c:noMultiLvlLbl val="0"/>
      </c:catAx>
      <c:valAx>
        <c:axId val="437151440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37150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Rank your company's need for these certificate programs: </a:t>
            </a:r>
          </a:p>
        </c:rich>
      </c:tx>
      <c:layout>
        <c:manualLayout>
          <c:xMode val="edge"/>
          <c:yMode val="edge"/>
          <c:x val="0.11288888888888889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Sheet1!$B$41</c:f>
              <c:strCache>
                <c:ptCount val="1"/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Sheet1!$A$42:$A$48</c:f>
              <c:strCache>
                <c:ptCount val="7"/>
                <c:pt idx="0">
                  <c:v>AutoCAD</c:v>
                </c:pt>
                <c:pt idx="1">
                  <c:v>CNC Machining</c:v>
                </c:pt>
                <c:pt idx="2">
                  <c:v>PLC Hardware</c:v>
                </c:pt>
                <c:pt idx="3">
                  <c:v>PLC Software</c:v>
                </c:pt>
                <c:pt idx="4">
                  <c:v>Test Equipment</c:v>
                </c:pt>
                <c:pt idx="5">
                  <c:v>Computer Programming</c:v>
                </c:pt>
                <c:pt idx="6">
                  <c:v>Advanced Manufacturing</c:v>
                </c:pt>
              </c:strCache>
            </c:strRef>
          </c:cat>
          <c:val>
            <c:numRef>
              <c:f>Sheet1!$B$42:$B$48</c:f>
              <c:numCache>
                <c:formatCode>0%</c:formatCode>
                <c:ptCount val="7"/>
                <c:pt idx="0">
                  <c:v>0.43</c:v>
                </c:pt>
                <c:pt idx="1">
                  <c:v>0.41</c:v>
                </c:pt>
                <c:pt idx="2">
                  <c:v>0.24</c:v>
                </c:pt>
                <c:pt idx="3">
                  <c:v>0.26</c:v>
                </c:pt>
                <c:pt idx="4">
                  <c:v>0.54</c:v>
                </c:pt>
                <c:pt idx="5">
                  <c:v>0.43</c:v>
                </c:pt>
                <c:pt idx="6">
                  <c:v>0.56999999999999995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54-4B43-993E-1C4D3B462A2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45606232"/>
        <c:axId val="4456029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Sheet1!$C$41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>
                      <a:alpha val="85000"/>
                    </a:schemeClr>
                  </a:solidFill>
                  <a:ln w="9525" cap="flat" cmpd="sng" algn="ctr">
                    <a:solidFill>
                      <a:schemeClr val="lt1">
                        <a:alpha val="50000"/>
                      </a:schemeClr>
                    </a:solidFill>
                    <a:round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Sheet1!$A$42:$A$48</c15:sqref>
                        </c15:formulaRef>
                      </c:ext>
                    </c:extLst>
                    <c:strCache>
                      <c:ptCount val="7"/>
                      <c:pt idx="0">
                        <c:v>AutoCAD</c:v>
                      </c:pt>
                      <c:pt idx="1">
                        <c:v>CNC Machining</c:v>
                      </c:pt>
                      <c:pt idx="2">
                        <c:v>PLC Hardware</c:v>
                      </c:pt>
                      <c:pt idx="3">
                        <c:v>PLC Software</c:v>
                      </c:pt>
                      <c:pt idx="4">
                        <c:v>Test Equipment</c:v>
                      </c:pt>
                      <c:pt idx="5">
                        <c:v>Computer Programming</c:v>
                      </c:pt>
                      <c:pt idx="6">
                        <c:v>Advanced Manufacturing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Sheet1!$C$42:$C$48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CE54-4B43-993E-1C4D3B462A26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Sheet1!$D$41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3">
                      <a:alpha val="85000"/>
                    </a:schemeClr>
                  </a:solidFill>
                  <a:ln w="9525" cap="flat" cmpd="sng" algn="ctr">
                    <a:solidFill>
                      <a:schemeClr val="lt1">
                        <a:alpha val="50000"/>
                      </a:schemeClr>
                    </a:solidFill>
                    <a:round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dk1">
                                <a:lumMod val="50000"/>
                                <a:lumOff val="50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Sheet1!$A$42:$A$48</c15:sqref>
                        </c15:formulaRef>
                      </c:ext>
                    </c:extLst>
                    <c:strCache>
                      <c:ptCount val="7"/>
                      <c:pt idx="0">
                        <c:v>AutoCAD</c:v>
                      </c:pt>
                      <c:pt idx="1">
                        <c:v>CNC Machining</c:v>
                      </c:pt>
                      <c:pt idx="2">
                        <c:v>PLC Hardware</c:v>
                      </c:pt>
                      <c:pt idx="3">
                        <c:v>PLC Software</c:v>
                      </c:pt>
                      <c:pt idx="4">
                        <c:v>Test Equipment</c:v>
                      </c:pt>
                      <c:pt idx="5">
                        <c:v>Computer Programming</c:v>
                      </c:pt>
                      <c:pt idx="6">
                        <c:v>Advanced Manufacturing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Sheet1!$D$42:$D$48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E54-4B43-993E-1C4D3B462A26}"/>
                  </c:ext>
                </c:extLst>
              </c15:ser>
            </c15:filteredBarSeries>
          </c:ext>
        </c:extLst>
      </c:barChart>
      <c:catAx>
        <c:axId val="445606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602952"/>
        <c:crosses val="autoZero"/>
        <c:auto val="1"/>
        <c:lblAlgn val="ctr"/>
        <c:lblOffset val="100"/>
        <c:noMultiLvlLbl val="0"/>
      </c:catAx>
      <c:valAx>
        <c:axId val="44560295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606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Skills</a:t>
            </a:r>
            <a:r>
              <a:rPr lang="en-US" b="1" baseline="0" dirty="0"/>
              <a:t> with the greatest need to be incorporated into certificate curriculum:</a:t>
            </a:r>
            <a:endParaRPr lang="en-US" b="1" dirty="0"/>
          </a:p>
        </c:rich>
      </c:tx>
      <c:layout>
        <c:manualLayout>
          <c:xMode val="edge"/>
          <c:yMode val="edge"/>
          <c:x val="8.140966754155729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Sheet1!$A$53:$A$60</c:f>
              <c:strCache>
                <c:ptCount val="8"/>
                <c:pt idx="0">
                  <c:v>Quality control</c:v>
                </c:pt>
                <c:pt idx="1">
                  <c:v>Safety (OSHA)</c:v>
                </c:pt>
                <c:pt idx="2">
                  <c:v>Lean Six Sigma</c:v>
                </c:pt>
                <c:pt idx="3">
                  <c:v>MS Office</c:v>
                </c:pt>
                <c:pt idx="4">
                  <c:v>Technical reading</c:v>
                </c:pt>
                <c:pt idx="5">
                  <c:v>Project management</c:v>
                </c:pt>
                <c:pt idx="6">
                  <c:v>Problem solving/troubleshooting</c:v>
                </c:pt>
                <c:pt idx="7">
                  <c:v>Advanced math</c:v>
                </c:pt>
              </c:strCache>
            </c:strRef>
          </c:cat>
          <c:val>
            <c:numRef>
              <c:f>Sheet1!$B$53:$B$60</c:f>
              <c:numCache>
                <c:formatCode>0%</c:formatCode>
                <c:ptCount val="8"/>
                <c:pt idx="0">
                  <c:v>0.91</c:v>
                </c:pt>
                <c:pt idx="1">
                  <c:v>0.56999999999999995</c:v>
                </c:pt>
                <c:pt idx="2">
                  <c:v>0.4</c:v>
                </c:pt>
                <c:pt idx="3">
                  <c:v>0.54</c:v>
                </c:pt>
                <c:pt idx="4">
                  <c:v>0.89</c:v>
                </c:pt>
                <c:pt idx="5">
                  <c:v>0.6</c:v>
                </c:pt>
                <c:pt idx="6">
                  <c:v>0.91</c:v>
                </c:pt>
                <c:pt idx="7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4A-4FD7-B5C5-1BF8EEA1265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50112456"/>
        <c:axId val="450112784"/>
      </c:barChart>
      <c:catAx>
        <c:axId val="450112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112784"/>
        <c:crosses val="autoZero"/>
        <c:auto val="1"/>
        <c:lblAlgn val="ctr"/>
        <c:lblOffset val="100"/>
        <c:noMultiLvlLbl val="0"/>
      </c:catAx>
      <c:valAx>
        <c:axId val="4501127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112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77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7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5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5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7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4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32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659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49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6E0AC-EBAA-409A-9D53-D6057D13438B}" type="datetimeFigureOut">
              <a:rPr lang="en-US" smtClean="0"/>
              <a:t>9/24/2019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67565-3D9C-442D-B1E5-B302729E61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1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1885876"/>
              </p:ext>
            </p:extLst>
          </p:nvPr>
        </p:nvGraphicFramePr>
        <p:xfrm>
          <a:off x="519173" y="964419"/>
          <a:ext cx="45815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292098"/>
              </p:ext>
            </p:extLst>
          </p:nvPr>
        </p:nvGraphicFramePr>
        <p:xfrm>
          <a:off x="6454346" y="99026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175714"/>
              </p:ext>
            </p:extLst>
          </p:nvPr>
        </p:nvGraphicFramePr>
        <p:xfrm>
          <a:off x="543053" y="386588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325261"/>
              </p:ext>
            </p:extLst>
          </p:nvPr>
        </p:nvGraphicFramePr>
        <p:xfrm>
          <a:off x="6454346" y="386588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91430" y="344211"/>
            <a:ext cx="853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 SURVEY RESULTS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312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20-question </a:t>
            </a:r>
            <a:r>
              <a:rPr lang="en-US" dirty="0" smtClean="0"/>
              <a:t>survey sent to </a:t>
            </a:r>
            <a:r>
              <a:rPr lang="en-US" dirty="0"/>
              <a:t>regional employers, mostly advanced manufacturers, </a:t>
            </a:r>
            <a:r>
              <a:rPr lang="en-US" dirty="0" smtClean="0"/>
              <a:t>regarding certificates and job skills needs\</a:t>
            </a:r>
          </a:p>
          <a:p>
            <a:endParaRPr lang="en-US" dirty="0" smtClean="0"/>
          </a:p>
          <a:p>
            <a:r>
              <a:rPr lang="en-US" dirty="0" smtClean="0"/>
              <a:t>Number of responses=35</a:t>
            </a:r>
          </a:p>
          <a:p>
            <a:endParaRPr lang="en-US" dirty="0" smtClean="0"/>
          </a:p>
          <a:p>
            <a:r>
              <a:rPr lang="en-US" dirty="0" smtClean="0"/>
              <a:t>Survey completed Winter 2019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4399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73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Background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SURVEY RESULTS</dc:title>
  <dc:creator>Elaine Young</dc:creator>
  <cp:lastModifiedBy>Elaine Young</cp:lastModifiedBy>
  <cp:revision>6</cp:revision>
  <dcterms:created xsi:type="dcterms:W3CDTF">2019-09-23T17:55:38Z</dcterms:created>
  <dcterms:modified xsi:type="dcterms:W3CDTF">2019-09-24T14:25:20Z</dcterms:modified>
</cp:coreProperties>
</file>