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2"/>
  </p:notesMasterIdLst>
  <p:handoutMasterIdLst>
    <p:handoutMasterId r:id="rId43"/>
  </p:handoutMasterIdLst>
  <p:sldIdLst>
    <p:sldId id="283" r:id="rId2"/>
    <p:sldId id="443" r:id="rId3"/>
    <p:sldId id="357" r:id="rId4"/>
    <p:sldId id="358" r:id="rId5"/>
    <p:sldId id="445" r:id="rId6"/>
    <p:sldId id="447" r:id="rId7"/>
    <p:sldId id="384" r:id="rId8"/>
    <p:sldId id="503" r:id="rId9"/>
    <p:sldId id="449" r:id="rId10"/>
    <p:sldId id="457" r:id="rId11"/>
    <p:sldId id="459" r:id="rId12"/>
    <p:sldId id="504" r:id="rId13"/>
    <p:sldId id="493" r:id="rId14"/>
    <p:sldId id="464" r:id="rId15"/>
    <p:sldId id="465" r:id="rId16"/>
    <p:sldId id="466" r:id="rId17"/>
    <p:sldId id="467" r:id="rId18"/>
    <p:sldId id="492" r:id="rId19"/>
    <p:sldId id="469" r:id="rId20"/>
    <p:sldId id="471" r:id="rId21"/>
    <p:sldId id="472" r:id="rId22"/>
    <p:sldId id="496" r:id="rId23"/>
    <p:sldId id="498" r:id="rId24"/>
    <p:sldId id="499" r:id="rId25"/>
    <p:sldId id="500" r:id="rId26"/>
    <p:sldId id="502" r:id="rId27"/>
    <p:sldId id="435" r:id="rId28"/>
    <p:sldId id="436" r:id="rId29"/>
    <p:sldId id="437" r:id="rId30"/>
    <p:sldId id="495" r:id="rId31"/>
    <p:sldId id="474" r:id="rId32"/>
    <p:sldId id="475" r:id="rId33"/>
    <p:sldId id="494" r:id="rId34"/>
    <p:sldId id="476" r:id="rId35"/>
    <p:sldId id="480" r:id="rId36"/>
    <p:sldId id="481" r:id="rId37"/>
    <p:sldId id="482" r:id="rId38"/>
    <p:sldId id="468" r:id="rId39"/>
    <p:sldId id="491" r:id="rId40"/>
    <p:sldId id="420" r:id="rId4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-1" charset="0"/>
        <a:ea typeface="ＭＳ Ｐゴシック" pitchFamily="-1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-1" charset="0"/>
        <a:ea typeface="ＭＳ Ｐゴシック" pitchFamily="-1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-1" charset="0"/>
        <a:ea typeface="ＭＳ Ｐゴシック" pitchFamily="-1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-1" charset="0"/>
        <a:ea typeface="ＭＳ Ｐゴシック" pitchFamily="-1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-1" charset="0"/>
        <a:ea typeface="ＭＳ Ｐゴシック" pitchFamily="-1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-1" charset="0"/>
        <a:ea typeface="ＭＳ Ｐゴシック" pitchFamily="-1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-1" charset="0"/>
        <a:ea typeface="ＭＳ Ｐゴシック" pitchFamily="-1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-1" charset="0"/>
        <a:ea typeface="ＭＳ Ｐゴシック" pitchFamily="-1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-1" charset="0"/>
        <a:ea typeface="ＭＳ Ｐゴシック" pitchFamily="-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C715"/>
    <a:srgbClr val="33CCCC"/>
    <a:srgbClr val="99FFCC"/>
    <a:srgbClr val="CCFFCC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-2220" y="-6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5" d="100"/>
        <a:sy n="11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tus\car%20files\MET\Luigi\Average%20Materials%20Content%20of%20NA%20Light%20Vehicles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Sheet1!$D$23</c:f>
              <c:strCache>
                <c:ptCount val="1"/>
                <c:pt idx="0">
                  <c:v>Regular Steel</c:v>
                </c:pt>
              </c:strCache>
            </c:strRef>
          </c:tx>
          <c:spPr>
            <a:ln w="44450"/>
          </c:spPr>
          <c:marker>
            <c:symbol val="none"/>
          </c:marker>
          <c:cat>
            <c:numRef>
              <c:f>Sheet1!$E$21:$H$21</c:f>
              <c:numCache>
                <c:formatCode>General</c:formatCode>
                <c:ptCount val="4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</c:numCache>
            </c:numRef>
          </c:cat>
          <c:val>
            <c:numRef>
              <c:f>Sheet1!$E$23:$H$23</c:f>
              <c:numCache>
                <c:formatCode>0.0%</c:formatCode>
                <c:ptCount val="4"/>
                <c:pt idx="0">
                  <c:v>0.441</c:v>
                </c:pt>
                <c:pt idx="1">
                  <c:v>0.42399999999999999</c:v>
                </c:pt>
                <c:pt idx="2">
                  <c:v>0.40699999999999997</c:v>
                </c:pt>
                <c:pt idx="3">
                  <c:v>0.38200000000000001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Sheet1!$D$24</c:f>
              <c:strCache>
                <c:ptCount val="1"/>
                <c:pt idx="0">
                  <c:v>High &amp; Medium Strength Steel</c:v>
                </c:pt>
              </c:strCache>
            </c:strRef>
          </c:tx>
          <c:spPr>
            <a:ln w="41275"/>
          </c:spPr>
          <c:marker>
            <c:symbol val="none"/>
          </c:marker>
          <c:cat>
            <c:numRef>
              <c:f>Sheet1!$E$21:$H$21</c:f>
              <c:numCache>
                <c:formatCode>General</c:formatCode>
                <c:ptCount val="4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</c:numCache>
            </c:numRef>
          </c:cat>
          <c:val>
            <c:numRef>
              <c:f>Sheet1!$E$24:$H$24</c:f>
              <c:numCache>
                <c:formatCode>0.0%</c:formatCode>
                <c:ptCount val="4"/>
                <c:pt idx="0">
                  <c:v>8.7999999999999995E-2</c:v>
                </c:pt>
                <c:pt idx="1">
                  <c:v>0.105</c:v>
                </c:pt>
                <c:pt idx="2">
                  <c:v>0.122</c:v>
                </c:pt>
                <c:pt idx="3">
                  <c:v>0.13800000000000001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Sheet1!$D$26</c:f>
              <c:strCache>
                <c:ptCount val="1"/>
                <c:pt idx="0">
                  <c:v>Iron Castings</c:v>
                </c:pt>
              </c:strCache>
            </c:strRef>
          </c:tx>
          <c:spPr>
            <a:ln w="41275"/>
          </c:spPr>
          <c:marker>
            <c:symbol val="none"/>
          </c:marker>
          <c:cat>
            <c:numRef>
              <c:f>Sheet1!$E$21:$H$21</c:f>
              <c:numCache>
                <c:formatCode>General</c:formatCode>
                <c:ptCount val="4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</c:numCache>
            </c:numRef>
          </c:cat>
          <c:val>
            <c:numRef>
              <c:f>Sheet1!$E$26:$H$26</c:f>
              <c:numCache>
                <c:formatCode>0.0%</c:formatCode>
                <c:ptCount val="4"/>
                <c:pt idx="0">
                  <c:v>0.126</c:v>
                </c:pt>
                <c:pt idx="1">
                  <c:v>0.111</c:v>
                </c:pt>
                <c:pt idx="2">
                  <c:v>8.2000000000000003E-2</c:v>
                </c:pt>
                <c:pt idx="3">
                  <c:v>5.8999999999999997E-2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Sheet1!$D$27</c:f>
              <c:strCache>
                <c:ptCount val="1"/>
                <c:pt idx="0">
                  <c:v>Aluminum</c:v>
                </c:pt>
              </c:strCache>
            </c:strRef>
          </c:tx>
          <c:spPr>
            <a:ln w="41275"/>
          </c:spPr>
          <c:marker>
            <c:symbol val="none"/>
          </c:marker>
          <c:cat>
            <c:numRef>
              <c:f>Sheet1!$E$21:$H$21</c:f>
              <c:numCache>
                <c:formatCode>General</c:formatCode>
                <c:ptCount val="4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</c:numCache>
            </c:numRef>
          </c:cat>
          <c:val>
            <c:numRef>
              <c:f>Sheet1!$E$27:$H$27</c:f>
              <c:numCache>
                <c:formatCode>0.0%</c:formatCode>
                <c:ptCount val="4"/>
                <c:pt idx="0">
                  <c:v>6.3E-2</c:v>
                </c:pt>
                <c:pt idx="1">
                  <c:v>6.9000000000000006E-2</c:v>
                </c:pt>
                <c:pt idx="2">
                  <c:v>7.9000000000000001E-2</c:v>
                </c:pt>
                <c:pt idx="3">
                  <c:v>8.5000000000000006E-2</c:v>
                </c:pt>
              </c:numCache>
            </c:numRef>
          </c:val>
          <c:smooth val="0"/>
        </c:ser>
        <c:ser>
          <c:idx val="5"/>
          <c:order val="4"/>
          <c:tx>
            <c:strRef>
              <c:f>Sheet1!$D$28</c:f>
              <c:strCache>
                <c:ptCount val="1"/>
                <c:pt idx="0">
                  <c:v>Plastics &amp; Plastic Composites</c:v>
                </c:pt>
              </c:strCache>
            </c:strRef>
          </c:tx>
          <c:spPr>
            <a:ln w="41275"/>
          </c:spPr>
          <c:marker>
            <c:symbol val="none"/>
          </c:marker>
          <c:cat>
            <c:numRef>
              <c:f>Sheet1!$E$21:$H$21</c:f>
              <c:numCache>
                <c:formatCode>General</c:formatCode>
                <c:ptCount val="4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</c:numCache>
            </c:numRef>
          </c:cat>
          <c:val>
            <c:numRef>
              <c:f>Sheet1!$E$28:$H$28</c:f>
              <c:numCache>
                <c:formatCode>0.0%</c:formatCode>
                <c:ptCount val="4"/>
                <c:pt idx="0">
                  <c:v>6.5000000000000002E-2</c:v>
                </c:pt>
                <c:pt idx="1">
                  <c:v>7.2999999999999995E-2</c:v>
                </c:pt>
                <c:pt idx="2">
                  <c:v>8.3000000000000004E-2</c:v>
                </c:pt>
                <c:pt idx="3">
                  <c:v>9.4E-2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171264"/>
        <c:axId val="90172800"/>
      </c:lineChart>
      <c:catAx>
        <c:axId val="90171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0172800"/>
        <c:crosses val="autoZero"/>
        <c:auto val="1"/>
        <c:lblAlgn val="ctr"/>
        <c:lblOffset val="100"/>
        <c:noMultiLvlLbl val="0"/>
      </c:catAx>
      <c:valAx>
        <c:axId val="9017280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01712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9AF664-8AFD-4281-A07E-3D7AE381420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E5AA7149-78C0-4109-AE48-A671A5F9A07A}">
      <dgm:prSet phldrT="[Text]"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US" sz="2400" dirty="0" smtClean="0"/>
            <a:t>Propulsion</a:t>
          </a:r>
          <a:endParaRPr lang="en-US" sz="2400" dirty="0"/>
        </a:p>
      </dgm:t>
    </dgm:pt>
    <dgm:pt modelId="{3931AFAD-A6E4-4F8C-8F49-688A7DDBF805}" type="parTrans" cxnId="{43AA1A61-06D7-4DB4-8ED4-5615966F063A}">
      <dgm:prSet/>
      <dgm:spPr/>
      <dgm:t>
        <a:bodyPr/>
        <a:lstStyle/>
        <a:p>
          <a:endParaRPr lang="en-US"/>
        </a:p>
      </dgm:t>
    </dgm:pt>
    <dgm:pt modelId="{47CEB150-6F66-43AC-9F59-35B817E7A540}" type="sibTrans" cxnId="{43AA1A61-06D7-4DB4-8ED4-5615966F063A}">
      <dgm:prSet/>
      <dgm:spPr/>
      <dgm:t>
        <a:bodyPr/>
        <a:lstStyle/>
        <a:p>
          <a:endParaRPr lang="en-US"/>
        </a:p>
      </dgm:t>
    </dgm:pt>
    <dgm:pt modelId="{6F68ABF7-30DC-45CA-9652-29C606F3B578}">
      <dgm:prSet phldrT="[Text]" custT="1"/>
      <dgm:spPr/>
      <dgm:t>
        <a:bodyPr/>
        <a:lstStyle/>
        <a:p>
          <a:r>
            <a:rPr lang="en-US" sz="2400" dirty="0" smtClean="0"/>
            <a:t>Automation</a:t>
          </a:r>
          <a:endParaRPr lang="en-US" sz="2400" dirty="0"/>
        </a:p>
      </dgm:t>
    </dgm:pt>
    <dgm:pt modelId="{B73919E4-8563-4849-8CCE-493DE8298E3B}" type="parTrans" cxnId="{8D0F6CEB-D3D8-4AEB-BCB9-2035D559AF11}">
      <dgm:prSet/>
      <dgm:spPr/>
      <dgm:t>
        <a:bodyPr/>
        <a:lstStyle/>
        <a:p>
          <a:endParaRPr lang="en-US"/>
        </a:p>
      </dgm:t>
    </dgm:pt>
    <dgm:pt modelId="{CF436B48-B27F-405D-B03A-B2761D118560}" type="sibTrans" cxnId="{8D0F6CEB-D3D8-4AEB-BCB9-2035D559AF11}">
      <dgm:prSet/>
      <dgm:spPr/>
      <dgm:t>
        <a:bodyPr/>
        <a:lstStyle/>
        <a:p>
          <a:endParaRPr lang="en-US"/>
        </a:p>
      </dgm:t>
    </dgm:pt>
    <dgm:pt modelId="{A8A38673-FD34-4593-AAB3-62F3332389E8}">
      <dgm:prSet phldrT="[Text]" custT="1"/>
      <dgm:spPr/>
      <dgm:t>
        <a:bodyPr/>
        <a:lstStyle/>
        <a:p>
          <a:r>
            <a:rPr lang="en-US" sz="2400" dirty="0" smtClean="0"/>
            <a:t>Lightweight Design</a:t>
          </a:r>
          <a:endParaRPr lang="en-US" sz="2400" dirty="0"/>
        </a:p>
      </dgm:t>
    </dgm:pt>
    <dgm:pt modelId="{2A84A704-E4FA-4560-A104-F65AF3737BB9}" type="parTrans" cxnId="{2983398A-637C-4CF6-A3DB-839CDCE0FECE}">
      <dgm:prSet/>
      <dgm:spPr/>
      <dgm:t>
        <a:bodyPr/>
        <a:lstStyle/>
        <a:p>
          <a:endParaRPr lang="en-US"/>
        </a:p>
      </dgm:t>
    </dgm:pt>
    <dgm:pt modelId="{BFDD2BA3-2C13-4470-808D-00801B1D5A13}" type="sibTrans" cxnId="{2983398A-637C-4CF6-A3DB-839CDCE0FECE}">
      <dgm:prSet/>
      <dgm:spPr/>
      <dgm:t>
        <a:bodyPr/>
        <a:lstStyle/>
        <a:p>
          <a:endParaRPr lang="en-US"/>
        </a:p>
      </dgm:t>
    </dgm:pt>
    <dgm:pt modelId="{8F45C967-2D01-4D07-91DA-6BD904631463}" type="pres">
      <dgm:prSet presAssocID="{1F9AF664-8AFD-4281-A07E-3D7AE381420D}" presName="compositeShape" presStyleCnt="0">
        <dgm:presLayoutVars>
          <dgm:chMax val="7"/>
          <dgm:dir/>
          <dgm:resizeHandles val="exact"/>
        </dgm:presLayoutVars>
      </dgm:prSet>
      <dgm:spPr/>
    </dgm:pt>
    <dgm:pt modelId="{70E5F291-21E3-4E8B-AC74-4CEFAFCE29E6}" type="pres">
      <dgm:prSet presAssocID="{E5AA7149-78C0-4109-AE48-A671A5F9A07A}" presName="circ1" presStyleLbl="vennNode1" presStyleIdx="0" presStyleCnt="3"/>
      <dgm:spPr/>
      <dgm:t>
        <a:bodyPr/>
        <a:lstStyle/>
        <a:p>
          <a:endParaRPr lang="en-US"/>
        </a:p>
      </dgm:t>
    </dgm:pt>
    <dgm:pt modelId="{08270B18-ABC5-4A0A-98BA-2995B5BAA034}" type="pres">
      <dgm:prSet presAssocID="{E5AA7149-78C0-4109-AE48-A671A5F9A07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3DC624-98A8-47CA-94DC-E19F35ECF412}" type="pres">
      <dgm:prSet presAssocID="{6F68ABF7-30DC-45CA-9652-29C606F3B578}" presName="circ2" presStyleLbl="vennNode1" presStyleIdx="1" presStyleCnt="3"/>
      <dgm:spPr/>
      <dgm:t>
        <a:bodyPr/>
        <a:lstStyle/>
        <a:p>
          <a:endParaRPr lang="en-US"/>
        </a:p>
      </dgm:t>
    </dgm:pt>
    <dgm:pt modelId="{60C369D0-08CE-40B1-A6E2-C934D86DA837}" type="pres">
      <dgm:prSet presAssocID="{6F68ABF7-30DC-45CA-9652-29C606F3B57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56BA72-EED1-4B88-8758-6BA4EB154880}" type="pres">
      <dgm:prSet presAssocID="{A8A38673-FD34-4593-AAB3-62F3332389E8}" presName="circ3" presStyleLbl="vennNode1" presStyleIdx="2" presStyleCnt="3"/>
      <dgm:spPr/>
      <dgm:t>
        <a:bodyPr/>
        <a:lstStyle/>
        <a:p>
          <a:endParaRPr lang="en-US"/>
        </a:p>
      </dgm:t>
    </dgm:pt>
    <dgm:pt modelId="{A078686B-58EB-4963-BAB9-2AB5EDB12A13}" type="pres">
      <dgm:prSet presAssocID="{A8A38673-FD34-4593-AAB3-62F3332389E8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983398A-637C-4CF6-A3DB-839CDCE0FECE}" srcId="{1F9AF664-8AFD-4281-A07E-3D7AE381420D}" destId="{A8A38673-FD34-4593-AAB3-62F3332389E8}" srcOrd="2" destOrd="0" parTransId="{2A84A704-E4FA-4560-A104-F65AF3737BB9}" sibTransId="{BFDD2BA3-2C13-4470-808D-00801B1D5A13}"/>
    <dgm:cxn modelId="{4493D76C-0C66-44CA-9C2F-6F044646F1BB}" type="presOf" srcId="{E5AA7149-78C0-4109-AE48-A671A5F9A07A}" destId="{70E5F291-21E3-4E8B-AC74-4CEFAFCE29E6}" srcOrd="0" destOrd="0" presId="urn:microsoft.com/office/officeart/2005/8/layout/venn1"/>
    <dgm:cxn modelId="{1CB42C63-F950-4224-B726-F48D8D08A487}" type="presOf" srcId="{A8A38673-FD34-4593-AAB3-62F3332389E8}" destId="{A556BA72-EED1-4B88-8758-6BA4EB154880}" srcOrd="0" destOrd="0" presId="urn:microsoft.com/office/officeart/2005/8/layout/venn1"/>
    <dgm:cxn modelId="{F130D9EF-0E02-44F5-88E4-55626ED855E9}" type="presOf" srcId="{A8A38673-FD34-4593-AAB3-62F3332389E8}" destId="{A078686B-58EB-4963-BAB9-2AB5EDB12A13}" srcOrd="1" destOrd="0" presId="urn:microsoft.com/office/officeart/2005/8/layout/venn1"/>
    <dgm:cxn modelId="{B8ED82FB-1845-4533-8904-DD96D0ABB9B5}" type="presOf" srcId="{6F68ABF7-30DC-45CA-9652-29C606F3B578}" destId="{60C369D0-08CE-40B1-A6E2-C934D86DA837}" srcOrd="1" destOrd="0" presId="urn:microsoft.com/office/officeart/2005/8/layout/venn1"/>
    <dgm:cxn modelId="{0E3E6A87-497A-446C-A3E3-3C6F088AED35}" type="presOf" srcId="{6F68ABF7-30DC-45CA-9652-29C606F3B578}" destId="{7D3DC624-98A8-47CA-94DC-E19F35ECF412}" srcOrd="0" destOrd="0" presId="urn:microsoft.com/office/officeart/2005/8/layout/venn1"/>
    <dgm:cxn modelId="{43AA1A61-06D7-4DB4-8ED4-5615966F063A}" srcId="{1F9AF664-8AFD-4281-A07E-3D7AE381420D}" destId="{E5AA7149-78C0-4109-AE48-A671A5F9A07A}" srcOrd="0" destOrd="0" parTransId="{3931AFAD-A6E4-4F8C-8F49-688A7DDBF805}" sibTransId="{47CEB150-6F66-43AC-9F59-35B817E7A540}"/>
    <dgm:cxn modelId="{8D0F6CEB-D3D8-4AEB-BCB9-2035D559AF11}" srcId="{1F9AF664-8AFD-4281-A07E-3D7AE381420D}" destId="{6F68ABF7-30DC-45CA-9652-29C606F3B578}" srcOrd="1" destOrd="0" parTransId="{B73919E4-8563-4849-8CCE-493DE8298E3B}" sibTransId="{CF436B48-B27F-405D-B03A-B2761D118560}"/>
    <dgm:cxn modelId="{D1957D6D-C5A5-43E9-BF02-C93AE8C8C7BC}" type="presOf" srcId="{E5AA7149-78C0-4109-AE48-A671A5F9A07A}" destId="{08270B18-ABC5-4A0A-98BA-2995B5BAA034}" srcOrd="1" destOrd="0" presId="urn:microsoft.com/office/officeart/2005/8/layout/venn1"/>
    <dgm:cxn modelId="{8745503F-2021-44E8-B7F5-4891218C9DFB}" type="presOf" srcId="{1F9AF664-8AFD-4281-A07E-3D7AE381420D}" destId="{8F45C967-2D01-4D07-91DA-6BD904631463}" srcOrd="0" destOrd="0" presId="urn:microsoft.com/office/officeart/2005/8/layout/venn1"/>
    <dgm:cxn modelId="{DD13F99B-0C4A-4374-8F43-8894DF05FA56}" type="presParOf" srcId="{8F45C967-2D01-4D07-91DA-6BD904631463}" destId="{70E5F291-21E3-4E8B-AC74-4CEFAFCE29E6}" srcOrd="0" destOrd="0" presId="urn:microsoft.com/office/officeart/2005/8/layout/venn1"/>
    <dgm:cxn modelId="{EBC4EED5-AB96-4FFC-B8A9-36DBDB9E4038}" type="presParOf" srcId="{8F45C967-2D01-4D07-91DA-6BD904631463}" destId="{08270B18-ABC5-4A0A-98BA-2995B5BAA034}" srcOrd="1" destOrd="0" presId="urn:microsoft.com/office/officeart/2005/8/layout/venn1"/>
    <dgm:cxn modelId="{66E57D7D-5351-4298-AC6B-93FAD949D80A}" type="presParOf" srcId="{8F45C967-2D01-4D07-91DA-6BD904631463}" destId="{7D3DC624-98A8-47CA-94DC-E19F35ECF412}" srcOrd="2" destOrd="0" presId="urn:microsoft.com/office/officeart/2005/8/layout/venn1"/>
    <dgm:cxn modelId="{DA10469B-8C76-411A-8985-4C97F14544D0}" type="presParOf" srcId="{8F45C967-2D01-4D07-91DA-6BD904631463}" destId="{60C369D0-08CE-40B1-A6E2-C934D86DA837}" srcOrd="3" destOrd="0" presId="urn:microsoft.com/office/officeart/2005/8/layout/venn1"/>
    <dgm:cxn modelId="{03339F31-B85C-49A2-A3E5-83DB789B420C}" type="presParOf" srcId="{8F45C967-2D01-4D07-91DA-6BD904631463}" destId="{A556BA72-EED1-4B88-8758-6BA4EB154880}" srcOrd="4" destOrd="0" presId="urn:microsoft.com/office/officeart/2005/8/layout/venn1"/>
    <dgm:cxn modelId="{D2D934C9-64F9-47F8-BCD9-BF71AE72FBB6}" type="presParOf" srcId="{8F45C967-2D01-4D07-91DA-6BD904631463}" destId="{A078686B-58EB-4963-BAB9-2AB5EDB12A13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5F291-21E3-4E8B-AC74-4CEFAFCE29E6}">
      <dsp:nvSpPr>
        <dsp:cNvPr id="0" name=""/>
        <dsp:cNvSpPr/>
      </dsp:nvSpPr>
      <dsp:spPr>
        <a:xfrm>
          <a:off x="2545079" y="65404"/>
          <a:ext cx="3139440" cy="313944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Propulsion</a:t>
          </a:r>
          <a:endParaRPr lang="en-US" sz="2400" kern="1200" dirty="0"/>
        </a:p>
      </dsp:txBody>
      <dsp:txXfrm>
        <a:off x="2963671" y="614806"/>
        <a:ext cx="2302256" cy="1412748"/>
      </dsp:txXfrm>
    </dsp:sp>
    <dsp:sp modelId="{7D3DC624-98A8-47CA-94DC-E19F35ECF412}">
      <dsp:nvSpPr>
        <dsp:cNvPr id="0" name=""/>
        <dsp:cNvSpPr/>
      </dsp:nvSpPr>
      <dsp:spPr>
        <a:xfrm>
          <a:off x="3677894" y="2027554"/>
          <a:ext cx="3139440" cy="31394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Automation</a:t>
          </a:r>
          <a:endParaRPr lang="en-US" sz="2400" kern="1200" dirty="0"/>
        </a:p>
      </dsp:txBody>
      <dsp:txXfrm>
        <a:off x="4638040" y="2838576"/>
        <a:ext cx="1883664" cy="1726692"/>
      </dsp:txXfrm>
    </dsp:sp>
    <dsp:sp modelId="{A556BA72-EED1-4B88-8758-6BA4EB154880}">
      <dsp:nvSpPr>
        <dsp:cNvPr id="0" name=""/>
        <dsp:cNvSpPr/>
      </dsp:nvSpPr>
      <dsp:spPr>
        <a:xfrm>
          <a:off x="1412265" y="2027554"/>
          <a:ext cx="3139440" cy="31394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Lightweight Design</a:t>
          </a:r>
          <a:endParaRPr lang="en-US" sz="2400" kern="1200" dirty="0"/>
        </a:p>
      </dsp:txBody>
      <dsp:txXfrm>
        <a:off x="1707895" y="2838576"/>
        <a:ext cx="1883664" cy="17266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Calibri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35B0F28-9FCC-45EB-BD3B-5322F4C10186}" type="datetime1">
              <a:rPr lang="en-US"/>
              <a:pPr>
                <a:defRPr/>
              </a:pPr>
              <a:t>7/28/2014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Calibri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49730FE-940A-4BD4-9EE1-9D7637BD64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01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4B6FDD0-82F8-41F2-9125-0DB6C4BAF244}" type="datetime1">
              <a:rPr lang="en-US"/>
              <a:pPr>
                <a:defRPr/>
              </a:pPr>
              <a:t>7/28/2014</a:t>
            </a:fld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AC0A019-F2D7-45B5-B97D-05C3FEF741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9125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" charset="-128"/>
        <a:cs typeface="ＭＳ Ｐゴシック" pitchFamily="-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271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271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271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271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8DCE297-4956-45AA-9AC0-82B506B41B11}" type="slidenum">
              <a:rPr lang="en-US" altLang="en-US" smtClean="0">
                <a:latin typeface="Arial" pitchFamily="34" charset="0"/>
                <a:cs typeface="Arial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The R&amp;D centers in Michigan are concentrated around OEM headquarters and the Environmental Protection Agency located in Ann Arbor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500" smtClean="0"/>
              <a:t>Now, I’d like to shift to technology.</a:t>
            </a:r>
          </a:p>
          <a:p>
            <a:endParaRPr lang="en-US" sz="1500" smtClean="0"/>
          </a:p>
          <a:p>
            <a:r>
              <a:rPr lang="en-US" sz="1500" smtClean="0"/>
              <a:t>I’d like to introduce a few innovation topics where the auto industry seeks support.</a:t>
            </a:r>
          </a:p>
          <a:p>
            <a:endParaRPr lang="en-US" sz="1500" smtClean="0"/>
          </a:p>
          <a:p>
            <a:r>
              <a:rPr lang="en-US" sz="1500" smtClean="0"/>
              <a:t>There are many pathways to improve fuel economy.  </a:t>
            </a:r>
            <a:r>
              <a:rPr lang="en-US" sz="1500" b="1" u="sng" smtClean="0"/>
              <a:t>All</a:t>
            </a:r>
            <a:r>
              <a:rPr lang="en-US" sz="1500" smtClean="0"/>
              <a:t> of the know pathways, whether it’s advanced ICEs, diesels, electric vehicles or fuel cells, are relying on weight reduction.</a:t>
            </a:r>
          </a:p>
          <a:p>
            <a:endParaRPr lang="en-US" sz="1500" smtClean="0"/>
          </a:p>
          <a:p>
            <a:r>
              <a:rPr lang="en-US" sz="1500" smtClean="0"/>
              <a:t>There are 100s of opportunities for the supply base to help advance material technology and help accelerate innovation, such as with forming and joining.</a:t>
            </a:r>
            <a:br>
              <a:rPr lang="en-US" sz="1500" smtClean="0"/>
            </a:br>
            <a:r>
              <a:rPr lang="en-US" sz="1500" smtClean="0"/>
              <a:t/>
            </a:r>
            <a:br>
              <a:rPr lang="en-US" sz="1500" smtClean="0"/>
            </a:br>
            <a:r>
              <a:rPr lang="en-US" sz="1500" smtClean="0"/>
              <a:t>REVIEW SLIDE</a:t>
            </a: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0E5274E8-14C7-4219-9556-73C5A9963619}" type="slidenum">
              <a:rPr lang="en-US" smtClean="0">
                <a:solidFill>
                  <a:srgbClr val="000000"/>
                </a:solidFill>
              </a:rPr>
              <a:pPr eaLnBrk="1" hangingPunct="1"/>
              <a:t>14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21802829-CAD2-4B15-9128-691CB40150BF}" type="slidenum">
              <a:rPr lang="en-US" smtClean="0"/>
              <a:pPr eaLnBrk="1" hangingPunct="1"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ＭＳ Ｐゴシック" pitchFamily="34" charset="-128"/>
              </a:rPr>
              <a:t>The CAAT leadership are currently exploring expansion into new areas of automotive technology—including mass reduction and intelligent vehicle and connected transportation systems—that will continue to build out a comprehensive catalog of curricula and other resources for automotive programs at the secondary and post-secondary level. A number of additional organizations must be engaged to support the expanded mission. </a:t>
            </a:r>
          </a:p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7013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7013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7013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A3727897-C187-4A16-87F8-472A0EDA2C72}" type="slidenum">
              <a:rPr lang="en-US" altLang="en-US" smtClean="0">
                <a:ea typeface="ＭＳ Ｐゴシック" pitchFamily="34" charset="-128"/>
                <a:cs typeface="Arial" charset="0"/>
              </a:rPr>
              <a:pPr eaLnBrk="1" hangingPunct="1"/>
              <a:t>21</a:t>
            </a:fld>
            <a:endParaRPr lang="en-US" altLang="en-US" smtClean="0"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0608DEC5-1A6F-4B1E-BE19-694E70261709}" type="slidenum">
              <a:rPr lang="en-US" altLang="en-US" smtClean="0">
                <a:ea typeface="ＭＳ Ｐゴシック" pitchFamily="34" charset="-128"/>
                <a:cs typeface="Arial" charset="0"/>
              </a:rPr>
              <a:pPr/>
              <a:t>26</a:t>
            </a:fld>
            <a:endParaRPr lang="en-US" altLang="en-US" smtClean="0"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8310A560-A8D6-4D1F-BD4E-DBA38029D852}" type="slidenum">
              <a:rPr lang="en-US" altLang="en-US" smtClean="0">
                <a:ea typeface="ＭＳ Ｐゴシック" pitchFamily="34" charset="-128"/>
                <a:cs typeface="Arial" charset="0"/>
              </a:rPr>
              <a:pPr/>
              <a:t>27</a:t>
            </a:fld>
            <a:endParaRPr lang="en-US" altLang="en-US" smtClean="0"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54B9014-19E1-4963-8471-332541A45509}" type="slidenum">
              <a:rPr lang="en-US" altLang="en-US" smtClean="0">
                <a:ea typeface="ＭＳ Ｐゴシック" pitchFamily="34" charset="-128"/>
                <a:cs typeface="Arial" charset="0"/>
              </a:rPr>
              <a:pPr/>
              <a:t>28</a:t>
            </a:fld>
            <a:endParaRPr lang="en-US" altLang="en-US" smtClean="0"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FE3D819-6021-4C5D-BEA2-4EA0F404CEC3}" type="slidenum">
              <a:rPr lang="en-US" altLang="en-US" smtClean="0">
                <a:ea typeface="ＭＳ Ｐゴシック" pitchFamily="34" charset="-128"/>
                <a:cs typeface="Arial" charset="0"/>
              </a:rPr>
              <a:pPr/>
              <a:t>29</a:t>
            </a:fld>
            <a:endParaRPr lang="en-US" altLang="en-US" smtClean="0"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BILL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7013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7013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7013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CB717417-FAC5-495E-9837-4BC55EE013AE}" type="slidenum">
              <a:rPr lang="en-US" smtClean="0">
                <a:ea typeface="ＭＳ Ｐゴシック" pitchFamily="34" charset="-128"/>
                <a:cs typeface="Arial" charset="0"/>
              </a:rPr>
              <a:pPr/>
              <a:t>37</a:t>
            </a:fld>
            <a:endParaRPr lang="en-US" smtClean="0"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7013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7013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7013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AC9B9446-D8B3-41CD-8852-7762C2FDAA42}" type="slidenum">
              <a:rPr lang="en-US" altLang="en-US" smtClean="0">
                <a:ea typeface="ＭＳ Ｐゴシック" pitchFamily="34" charset="-128"/>
                <a:cs typeface="Arial" charset="0"/>
              </a:rPr>
              <a:pPr eaLnBrk="1" hangingPunct="1"/>
              <a:t>38</a:t>
            </a:fld>
            <a:endParaRPr lang="en-US" altLang="en-US" smtClean="0"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94093-6C4D-4395-987A-C3EDE581C2D9}" type="datetime1">
              <a:rPr lang="en-US" smtClean="0"/>
              <a:t>7/28/2014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446DE-E5FA-4FB5-AEDF-3F522AB13D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901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CBCC5-98FD-4277-8CE1-36988EAF0863}" type="datetime1">
              <a:rPr lang="en-US" smtClean="0"/>
              <a:t>7/28/2014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52EB34D-D0C2-4F15-974C-682B02EE76A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13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4DF2F-199B-4D41-A4FA-1A666A26F16B}" type="datetime1">
              <a:rPr lang="en-US" smtClean="0"/>
              <a:t>7/28/2014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FE5C2-9FA6-43A1-84F1-B78C46BA6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15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F4C95-DCED-4ED9-896A-CF20430D31E3}" type="datetime1">
              <a:rPr lang="en-US" smtClean="0"/>
              <a:t>7/28/2014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C4574-D48F-4D4D-8157-C95003B1A7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619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2EBF4-0F0B-496A-9B5B-D0AB1E52A10A}" type="datetime1">
              <a:rPr lang="en-US" smtClean="0"/>
              <a:t>7/28/2014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FF0F7-9878-4150-9E3D-70C5B34148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718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2E128-F6BA-4710-A9CF-41BCCBF43B99}" type="datetime1">
              <a:rPr lang="en-US" smtClean="0"/>
              <a:t>7/28/2014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9BD6C-E2C9-45F5-A5D8-0A8EF3F8BC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283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0B8FF-F99A-4364-A65B-420164551CFC}" type="datetime1">
              <a:rPr lang="en-US" smtClean="0"/>
              <a:t>7/28/2014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889E6-4A4B-476F-847E-663E584EE7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16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DF59D-9283-4F4B-961E-7EE5DCBB8B8B}" type="datetime1">
              <a:rPr lang="en-US" smtClean="0"/>
              <a:t>7/28/2014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1B11B-DFC5-48A5-8175-52523C76BC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86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42E3C-77FF-44BA-8C99-719B66939EA7}" type="datetime1">
              <a:rPr lang="en-US" smtClean="0"/>
              <a:t>7/28/2014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64CAE-A578-4B51-8B81-33E81E8B8B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28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2885A-8284-4BEA-8DC1-1C66B762C7E0}" type="datetime1">
              <a:rPr lang="en-US" smtClean="0"/>
              <a:t>7/28/2014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0E921-F852-4FFB-A2CD-EFC20FFBBD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11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4C242-8836-4B52-A380-672AA3B0AC76}" type="datetime1">
              <a:rPr lang="en-US" smtClean="0"/>
              <a:t>7/28/2014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84D2F-2E54-45E4-9B62-123B68025E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696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Two Colum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 bwMode="hidden">
          <a:xfrm>
            <a:off x="0" y="546100"/>
            <a:ext cx="9144000" cy="6311900"/>
          </a:xfrm>
          <a:custGeom>
            <a:avLst/>
            <a:gdLst>
              <a:gd name="connsiteX0" fmla="*/ 0 w 9144000"/>
              <a:gd name="connsiteY0" fmla="*/ 0 h 758952"/>
              <a:gd name="connsiteX1" fmla="*/ 9144000 w 9144000"/>
              <a:gd name="connsiteY1" fmla="*/ 0 h 758952"/>
              <a:gd name="connsiteX2" fmla="*/ 9144000 w 9144000"/>
              <a:gd name="connsiteY2" fmla="*/ 758952 h 758952"/>
              <a:gd name="connsiteX3" fmla="*/ 0 w 9144000"/>
              <a:gd name="connsiteY3" fmla="*/ 758952 h 758952"/>
              <a:gd name="connsiteX4" fmla="*/ 0 w 9144000"/>
              <a:gd name="connsiteY4" fmla="*/ 0 h 758952"/>
              <a:gd name="connsiteX0" fmla="*/ 0 w 9144000"/>
              <a:gd name="connsiteY0" fmla="*/ 0 h 760491"/>
              <a:gd name="connsiteX1" fmla="*/ 9144000 w 9144000"/>
              <a:gd name="connsiteY1" fmla="*/ 0 h 760491"/>
              <a:gd name="connsiteX2" fmla="*/ 9144000 w 9144000"/>
              <a:gd name="connsiteY2" fmla="*/ 758952 h 760491"/>
              <a:gd name="connsiteX3" fmla="*/ 8872396 w 9144000"/>
              <a:gd name="connsiteY3" fmla="*/ 760491 h 760491"/>
              <a:gd name="connsiteX4" fmla="*/ 0 w 9144000"/>
              <a:gd name="connsiteY4" fmla="*/ 758952 h 760491"/>
              <a:gd name="connsiteX5" fmla="*/ 0 w 9144000"/>
              <a:gd name="connsiteY5" fmla="*/ 0 h 760491"/>
              <a:gd name="connsiteX0" fmla="*/ 0 w 9144000"/>
              <a:gd name="connsiteY0" fmla="*/ 0 h 760491"/>
              <a:gd name="connsiteX1" fmla="*/ 9144000 w 9144000"/>
              <a:gd name="connsiteY1" fmla="*/ 0 h 760491"/>
              <a:gd name="connsiteX2" fmla="*/ 9144000 w 9144000"/>
              <a:gd name="connsiteY2" fmla="*/ 295747 h 760491"/>
              <a:gd name="connsiteX3" fmla="*/ 9144000 w 9144000"/>
              <a:gd name="connsiteY3" fmla="*/ 758952 h 760491"/>
              <a:gd name="connsiteX4" fmla="*/ 8872396 w 9144000"/>
              <a:gd name="connsiteY4" fmla="*/ 760491 h 760491"/>
              <a:gd name="connsiteX5" fmla="*/ 0 w 9144000"/>
              <a:gd name="connsiteY5" fmla="*/ 758952 h 760491"/>
              <a:gd name="connsiteX6" fmla="*/ 0 w 9144000"/>
              <a:gd name="connsiteY6" fmla="*/ 0 h 760491"/>
              <a:gd name="connsiteX0" fmla="*/ 0 w 9144000"/>
              <a:gd name="connsiteY0" fmla="*/ 0 h 760491"/>
              <a:gd name="connsiteX1" fmla="*/ 9144000 w 9144000"/>
              <a:gd name="connsiteY1" fmla="*/ 0 h 760491"/>
              <a:gd name="connsiteX2" fmla="*/ 9144000 w 9144000"/>
              <a:gd name="connsiteY2" fmla="*/ 295747 h 760491"/>
              <a:gd name="connsiteX3" fmla="*/ 8872396 w 9144000"/>
              <a:gd name="connsiteY3" fmla="*/ 760491 h 760491"/>
              <a:gd name="connsiteX4" fmla="*/ 0 w 9144000"/>
              <a:gd name="connsiteY4" fmla="*/ 758952 h 760491"/>
              <a:gd name="connsiteX5" fmla="*/ 0 w 9144000"/>
              <a:gd name="connsiteY5" fmla="*/ 0 h 760491"/>
              <a:gd name="connsiteX0" fmla="*/ 0 w 9144000"/>
              <a:gd name="connsiteY0" fmla="*/ 0 h 5143500"/>
              <a:gd name="connsiteX1" fmla="*/ 9144000 w 9144000"/>
              <a:gd name="connsiteY1" fmla="*/ 5143500 h 5143500"/>
              <a:gd name="connsiteX2" fmla="*/ 9144000 w 9144000"/>
              <a:gd name="connsiteY2" fmla="*/ 295747 h 5143500"/>
              <a:gd name="connsiteX3" fmla="*/ 8872396 w 9144000"/>
              <a:gd name="connsiteY3" fmla="*/ 760491 h 5143500"/>
              <a:gd name="connsiteX4" fmla="*/ 0 w 9144000"/>
              <a:gd name="connsiteY4" fmla="*/ 758952 h 5143500"/>
              <a:gd name="connsiteX5" fmla="*/ 0 w 9144000"/>
              <a:gd name="connsiteY5" fmla="*/ 0 h 5143500"/>
              <a:gd name="connsiteX0" fmla="*/ 0 w 9144000"/>
              <a:gd name="connsiteY0" fmla="*/ 4847753 h 4847753"/>
              <a:gd name="connsiteX1" fmla="*/ 9144000 w 9144000"/>
              <a:gd name="connsiteY1" fmla="*/ 4847753 h 4847753"/>
              <a:gd name="connsiteX2" fmla="*/ 9144000 w 9144000"/>
              <a:gd name="connsiteY2" fmla="*/ 0 h 4847753"/>
              <a:gd name="connsiteX3" fmla="*/ 8872396 w 9144000"/>
              <a:gd name="connsiteY3" fmla="*/ 464744 h 4847753"/>
              <a:gd name="connsiteX4" fmla="*/ 0 w 9144000"/>
              <a:gd name="connsiteY4" fmla="*/ 463205 h 4847753"/>
              <a:gd name="connsiteX5" fmla="*/ 0 w 9144000"/>
              <a:gd name="connsiteY5" fmla="*/ 4847753 h 4847753"/>
              <a:gd name="connsiteX0" fmla="*/ 0 w 9144000"/>
              <a:gd name="connsiteY0" fmla="*/ 4847753 h 4847753"/>
              <a:gd name="connsiteX1" fmla="*/ 9144000 w 9144000"/>
              <a:gd name="connsiteY1" fmla="*/ 4847753 h 4847753"/>
              <a:gd name="connsiteX2" fmla="*/ 9144000 w 9144000"/>
              <a:gd name="connsiteY2" fmla="*/ 0 h 4847753"/>
              <a:gd name="connsiteX3" fmla="*/ 9135572 w 9144000"/>
              <a:gd name="connsiteY3" fmla="*/ 115627 h 4847753"/>
              <a:gd name="connsiteX4" fmla="*/ 8872396 w 9144000"/>
              <a:gd name="connsiteY4" fmla="*/ 464744 h 4847753"/>
              <a:gd name="connsiteX5" fmla="*/ 0 w 9144000"/>
              <a:gd name="connsiteY5" fmla="*/ 463205 h 4847753"/>
              <a:gd name="connsiteX6" fmla="*/ 0 w 9144000"/>
              <a:gd name="connsiteY6" fmla="*/ 4847753 h 4847753"/>
              <a:gd name="connsiteX0" fmla="*/ 0 w 9144000"/>
              <a:gd name="connsiteY0" fmla="*/ 4733453 h 4733453"/>
              <a:gd name="connsiteX1" fmla="*/ 9144000 w 9144000"/>
              <a:gd name="connsiteY1" fmla="*/ 4733453 h 4733453"/>
              <a:gd name="connsiteX2" fmla="*/ 9144000 w 9144000"/>
              <a:gd name="connsiteY2" fmla="*/ 0 h 4733453"/>
              <a:gd name="connsiteX3" fmla="*/ 9135572 w 9144000"/>
              <a:gd name="connsiteY3" fmla="*/ 1327 h 4733453"/>
              <a:gd name="connsiteX4" fmla="*/ 8872396 w 9144000"/>
              <a:gd name="connsiteY4" fmla="*/ 350444 h 4733453"/>
              <a:gd name="connsiteX5" fmla="*/ 0 w 9144000"/>
              <a:gd name="connsiteY5" fmla="*/ 348905 h 4733453"/>
              <a:gd name="connsiteX6" fmla="*/ 0 w 9144000"/>
              <a:gd name="connsiteY6" fmla="*/ 4733453 h 4733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733453">
                <a:moveTo>
                  <a:pt x="0" y="4733453"/>
                </a:moveTo>
                <a:lnTo>
                  <a:pt x="9144000" y="4733453"/>
                </a:lnTo>
                <a:lnTo>
                  <a:pt x="9144000" y="0"/>
                </a:lnTo>
                <a:lnTo>
                  <a:pt x="9135572" y="1327"/>
                </a:lnTo>
                <a:lnTo>
                  <a:pt x="8872396" y="350444"/>
                </a:lnTo>
                <a:lnTo>
                  <a:pt x="0" y="348905"/>
                </a:lnTo>
                <a:lnTo>
                  <a:pt x="0" y="47334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6437313"/>
            <a:ext cx="8229600" cy="15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457200" y="6497638"/>
            <a:ext cx="2130425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cap="all" dirty="0">
                <a:latin typeface="+mj-lt"/>
                <a:ea typeface="+mn-ea"/>
              </a:rPr>
              <a:t>SAE INTERNATIONAL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670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57200" y="1214965"/>
            <a:ext cx="4050792" cy="487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636008" y="1214965"/>
            <a:ext cx="4050792" cy="487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372B12D-47F9-4D08-B1C6-21E148D3D4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608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One-thi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 bwMode="hidden">
          <a:xfrm>
            <a:off x="0" y="546100"/>
            <a:ext cx="9144000" cy="6311900"/>
          </a:xfrm>
          <a:custGeom>
            <a:avLst/>
            <a:gdLst>
              <a:gd name="connsiteX0" fmla="*/ 0 w 9144000"/>
              <a:gd name="connsiteY0" fmla="*/ 0 h 758952"/>
              <a:gd name="connsiteX1" fmla="*/ 9144000 w 9144000"/>
              <a:gd name="connsiteY1" fmla="*/ 0 h 758952"/>
              <a:gd name="connsiteX2" fmla="*/ 9144000 w 9144000"/>
              <a:gd name="connsiteY2" fmla="*/ 758952 h 758952"/>
              <a:gd name="connsiteX3" fmla="*/ 0 w 9144000"/>
              <a:gd name="connsiteY3" fmla="*/ 758952 h 758952"/>
              <a:gd name="connsiteX4" fmla="*/ 0 w 9144000"/>
              <a:gd name="connsiteY4" fmla="*/ 0 h 758952"/>
              <a:gd name="connsiteX0" fmla="*/ 0 w 9144000"/>
              <a:gd name="connsiteY0" fmla="*/ 0 h 760491"/>
              <a:gd name="connsiteX1" fmla="*/ 9144000 w 9144000"/>
              <a:gd name="connsiteY1" fmla="*/ 0 h 760491"/>
              <a:gd name="connsiteX2" fmla="*/ 9144000 w 9144000"/>
              <a:gd name="connsiteY2" fmla="*/ 758952 h 760491"/>
              <a:gd name="connsiteX3" fmla="*/ 8872396 w 9144000"/>
              <a:gd name="connsiteY3" fmla="*/ 760491 h 760491"/>
              <a:gd name="connsiteX4" fmla="*/ 0 w 9144000"/>
              <a:gd name="connsiteY4" fmla="*/ 758952 h 760491"/>
              <a:gd name="connsiteX5" fmla="*/ 0 w 9144000"/>
              <a:gd name="connsiteY5" fmla="*/ 0 h 760491"/>
              <a:gd name="connsiteX0" fmla="*/ 0 w 9144000"/>
              <a:gd name="connsiteY0" fmla="*/ 0 h 760491"/>
              <a:gd name="connsiteX1" fmla="*/ 9144000 w 9144000"/>
              <a:gd name="connsiteY1" fmla="*/ 0 h 760491"/>
              <a:gd name="connsiteX2" fmla="*/ 9144000 w 9144000"/>
              <a:gd name="connsiteY2" fmla="*/ 295747 h 760491"/>
              <a:gd name="connsiteX3" fmla="*/ 9144000 w 9144000"/>
              <a:gd name="connsiteY3" fmla="*/ 758952 h 760491"/>
              <a:gd name="connsiteX4" fmla="*/ 8872396 w 9144000"/>
              <a:gd name="connsiteY4" fmla="*/ 760491 h 760491"/>
              <a:gd name="connsiteX5" fmla="*/ 0 w 9144000"/>
              <a:gd name="connsiteY5" fmla="*/ 758952 h 760491"/>
              <a:gd name="connsiteX6" fmla="*/ 0 w 9144000"/>
              <a:gd name="connsiteY6" fmla="*/ 0 h 760491"/>
              <a:gd name="connsiteX0" fmla="*/ 0 w 9144000"/>
              <a:gd name="connsiteY0" fmla="*/ 0 h 760491"/>
              <a:gd name="connsiteX1" fmla="*/ 9144000 w 9144000"/>
              <a:gd name="connsiteY1" fmla="*/ 0 h 760491"/>
              <a:gd name="connsiteX2" fmla="*/ 9144000 w 9144000"/>
              <a:gd name="connsiteY2" fmla="*/ 295747 h 760491"/>
              <a:gd name="connsiteX3" fmla="*/ 8872396 w 9144000"/>
              <a:gd name="connsiteY3" fmla="*/ 760491 h 760491"/>
              <a:gd name="connsiteX4" fmla="*/ 0 w 9144000"/>
              <a:gd name="connsiteY4" fmla="*/ 758952 h 760491"/>
              <a:gd name="connsiteX5" fmla="*/ 0 w 9144000"/>
              <a:gd name="connsiteY5" fmla="*/ 0 h 760491"/>
              <a:gd name="connsiteX0" fmla="*/ 0 w 9144000"/>
              <a:gd name="connsiteY0" fmla="*/ 0 h 5143500"/>
              <a:gd name="connsiteX1" fmla="*/ 9144000 w 9144000"/>
              <a:gd name="connsiteY1" fmla="*/ 5143500 h 5143500"/>
              <a:gd name="connsiteX2" fmla="*/ 9144000 w 9144000"/>
              <a:gd name="connsiteY2" fmla="*/ 295747 h 5143500"/>
              <a:gd name="connsiteX3" fmla="*/ 8872396 w 9144000"/>
              <a:gd name="connsiteY3" fmla="*/ 760491 h 5143500"/>
              <a:gd name="connsiteX4" fmla="*/ 0 w 9144000"/>
              <a:gd name="connsiteY4" fmla="*/ 758952 h 5143500"/>
              <a:gd name="connsiteX5" fmla="*/ 0 w 9144000"/>
              <a:gd name="connsiteY5" fmla="*/ 0 h 5143500"/>
              <a:gd name="connsiteX0" fmla="*/ 0 w 9144000"/>
              <a:gd name="connsiteY0" fmla="*/ 4847753 h 4847753"/>
              <a:gd name="connsiteX1" fmla="*/ 9144000 w 9144000"/>
              <a:gd name="connsiteY1" fmla="*/ 4847753 h 4847753"/>
              <a:gd name="connsiteX2" fmla="*/ 9144000 w 9144000"/>
              <a:gd name="connsiteY2" fmla="*/ 0 h 4847753"/>
              <a:gd name="connsiteX3" fmla="*/ 8872396 w 9144000"/>
              <a:gd name="connsiteY3" fmla="*/ 464744 h 4847753"/>
              <a:gd name="connsiteX4" fmla="*/ 0 w 9144000"/>
              <a:gd name="connsiteY4" fmla="*/ 463205 h 4847753"/>
              <a:gd name="connsiteX5" fmla="*/ 0 w 9144000"/>
              <a:gd name="connsiteY5" fmla="*/ 4847753 h 4847753"/>
              <a:gd name="connsiteX0" fmla="*/ 0 w 9144000"/>
              <a:gd name="connsiteY0" fmla="*/ 4847753 h 4847753"/>
              <a:gd name="connsiteX1" fmla="*/ 9144000 w 9144000"/>
              <a:gd name="connsiteY1" fmla="*/ 4847753 h 4847753"/>
              <a:gd name="connsiteX2" fmla="*/ 9144000 w 9144000"/>
              <a:gd name="connsiteY2" fmla="*/ 0 h 4847753"/>
              <a:gd name="connsiteX3" fmla="*/ 9135572 w 9144000"/>
              <a:gd name="connsiteY3" fmla="*/ 115627 h 4847753"/>
              <a:gd name="connsiteX4" fmla="*/ 8872396 w 9144000"/>
              <a:gd name="connsiteY4" fmla="*/ 464744 h 4847753"/>
              <a:gd name="connsiteX5" fmla="*/ 0 w 9144000"/>
              <a:gd name="connsiteY5" fmla="*/ 463205 h 4847753"/>
              <a:gd name="connsiteX6" fmla="*/ 0 w 9144000"/>
              <a:gd name="connsiteY6" fmla="*/ 4847753 h 4847753"/>
              <a:gd name="connsiteX0" fmla="*/ 0 w 9144000"/>
              <a:gd name="connsiteY0" fmla="*/ 4733453 h 4733453"/>
              <a:gd name="connsiteX1" fmla="*/ 9144000 w 9144000"/>
              <a:gd name="connsiteY1" fmla="*/ 4733453 h 4733453"/>
              <a:gd name="connsiteX2" fmla="*/ 9144000 w 9144000"/>
              <a:gd name="connsiteY2" fmla="*/ 0 h 4733453"/>
              <a:gd name="connsiteX3" fmla="*/ 9135572 w 9144000"/>
              <a:gd name="connsiteY3" fmla="*/ 1327 h 4733453"/>
              <a:gd name="connsiteX4" fmla="*/ 8872396 w 9144000"/>
              <a:gd name="connsiteY4" fmla="*/ 350444 h 4733453"/>
              <a:gd name="connsiteX5" fmla="*/ 0 w 9144000"/>
              <a:gd name="connsiteY5" fmla="*/ 348905 h 4733453"/>
              <a:gd name="connsiteX6" fmla="*/ 0 w 9144000"/>
              <a:gd name="connsiteY6" fmla="*/ 4733453 h 4733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733453">
                <a:moveTo>
                  <a:pt x="0" y="4733453"/>
                </a:moveTo>
                <a:lnTo>
                  <a:pt x="9144000" y="4733453"/>
                </a:lnTo>
                <a:lnTo>
                  <a:pt x="9144000" y="0"/>
                </a:lnTo>
                <a:lnTo>
                  <a:pt x="9135572" y="1327"/>
                </a:lnTo>
                <a:lnTo>
                  <a:pt x="8872396" y="350444"/>
                </a:lnTo>
                <a:lnTo>
                  <a:pt x="0" y="348905"/>
                </a:lnTo>
                <a:lnTo>
                  <a:pt x="0" y="47334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6437313"/>
            <a:ext cx="8229600" cy="15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457200" y="6497638"/>
            <a:ext cx="2130425" cy="12382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800" b="1" dirty="0" smtClean="0"/>
              <a:t>SAE INTERNATIONAL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670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57200" y="1214965"/>
            <a:ext cx="2651760" cy="487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246120" y="1214965"/>
            <a:ext cx="5440680" cy="487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11B3A3B-7136-488E-87B9-2388B3A54B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056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">
              <a:srgbClr val="DDEBCF"/>
            </a:gs>
            <a:gs pos="10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2062D5E-B393-4783-A2C5-02939D7E0754}" type="datetime1">
              <a:rPr lang="en-US" smtClean="0"/>
              <a:t>7/28/2014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CBD630D-84F4-4520-B551-EDAF62D8DB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7" r:id="rId12"/>
    <p:sldLayoutId id="2147483788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pitchFamily="-1" charset="-128"/>
          <a:cs typeface="ＭＳ Ｐゴシック" pitchFamily="-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" charset="-128"/>
          <a:cs typeface="ＭＳ Ｐゴシック" pitchFamily="-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" charset="-128"/>
          <a:cs typeface="ＭＳ Ｐゴシック" pitchFamily="-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" charset="-128"/>
          <a:cs typeface="ＭＳ Ｐゴシック" pitchFamily="-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" charset="-128"/>
          <a:cs typeface="ＭＳ Ｐゴシック" pitchFamily="-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ＭＳ Ｐゴシック" pitchFamily="-1" charset="-128"/>
          <a:cs typeface="ＭＳ Ｐゴシック" pitchFamily="-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ＭＳ Ｐゴシック" pitchFamily="-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ＭＳ Ｐゴシック" pitchFamily="-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ＭＳ Ｐゴシック" pitchFamily="-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ＭＳ Ｐゴシック" pitchFamily="-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27.jpe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26.jpeg"/><Relationship Id="rId17" Type="http://schemas.openxmlformats.org/officeDocument/2006/relationships/image" Target="../media/image31.jpeg"/><Relationship Id="rId2" Type="http://schemas.openxmlformats.org/officeDocument/2006/relationships/tags" Target="../tags/tag3.xml"/><Relationship Id="rId16" Type="http://schemas.openxmlformats.org/officeDocument/2006/relationships/image" Target="../media/image30.jpe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25.jpeg"/><Relationship Id="rId5" Type="http://schemas.openxmlformats.org/officeDocument/2006/relationships/tags" Target="../tags/tag6.xml"/><Relationship Id="rId15" Type="http://schemas.openxmlformats.org/officeDocument/2006/relationships/image" Target="../media/image29.jpeg"/><Relationship Id="rId10" Type="http://schemas.openxmlformats.org/officeDocument/2006/relationships/image" Target="../media/image24.jpeg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mp"/><Relationship Id="rId2" Type="http://schemas.openxmlformats.org/officeDocument/2006/relationships/hyperlink" Target="http://www.autocaat.org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mser.org/index.php?P=Home" TargetMode="External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hyperlink" Target="https://atecentral.net/index.php?P=Home" TargetMode="External"/><Relationship Id="rId4" Type="http://schemas.openxmlformats.org/officeDocument/2006/relationships/image" Target="../media/image38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utocaat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tmp"/><Relationship Id="rId4" Type="http://schemas.openxmlformats.org/officeDocument/2006/relationships/image" Target="../media/image40.tm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utocaat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5.emf"/><Relationship Id="rId4" Type="http://schemas.openxmlformats.org/officeDocument/2006/relationships/oleObject" Target="file:///\\cs-share\CAAT\STEM\EV%20Technician%20Certificate\EV.%20Certification%20Courses\Presentation%20Extras\AESSI%20-%20Layout%20with%20jobs%202-7-12.ppt" TargetMode="Externa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hyperlink" Target="http://autocaat.org/About_CAAT/CAAT_Conference/" TargetMode="External"/><Relationship Id="rId7" Type="http://schemas.openxmlformats.org/officeDocument/2006/relationships/hyperlink" Target="https://www.facebook.com/autocaat" TargetMode="External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11" Type="http://schemas.openxmlformats.org/officeDocument/2006/relationships/hyperlink" Target="http://www.linkedin.com/company/center-for-advanced-automotive-technology?trk=cp_followed_name_center-for-advanced-automotive-technology" TargetMode="External"/><Relationship Id="rId5" Type="http://schemas.openxmlformats.org/officeDocument/2006/relationships/hyperlink" Target="http://archive.constantcontact.com/fs190/1116006240327/archive/1116388676947.html" TargetMode="External"/><Relationship Id="rId10" Type="http://schemas.openxmlformats.org/officeDocument/2006/relationships/image" Target="../media/image59.jpeg"/><Relationship Id="rId4" Type="http://schemas.openxmlformats.org/officeDocument/2006/relationships/image" Target="../media/image56.png"/><Relationship Id="rId9" Type="http://schemas.openxmlformats.org/officeDocument/2006/relationships/hyperlink" Target="https://www.twitter.com/autocaat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854964" y="2590800"/>
            <a:ext cx="7391400" cy="1752600"/>
          </a:xfrm>
        </p:spPr>
        <p:txBody>
          <a:bodyPr/>
          <a:lstStyle/>
          <a:p>
            <a:r>
              <a:rPr lang="en-US" sz="3600" b="1" i="1" dirty="0" smtClean="0"/>
              <a:t>CAAT: Preparing Technicians for Careers in Advanced Mobility</a:t>
            </a:r>
          </a:p>
          <a:p>
            <a:endParaRPr lang="en-US" sz="800" dirty="0" smtClean="0"/>
          </a:p>
          <a:p>
            <a:r>
              <a:rPr lang="en-US" sz="2400" dirty="0" smtClean="0"/>
              <a:t>Doug </a:t>
            </a:r>
            <a:r>
              <a:rPr lang="en-US" sz="2400" dirty="0" err="1" smtClean="0"/>
              <a:t>Fertuck</a:t>
            </a:r>
            <a:endParaRPr lang="en-US" sz="2400" dirty="0"/>
          </a:p>
          <a:p>
            <a:r>
              <a:rPr lang="en-US" sz="2400" dirty="0" smtClean="0"/>
              <a:t>MACET Conference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August 1, 2014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128" y="533400"/>
            <a:ext cx="4005072" cy="17800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49" y="5715000"/>
            <a:ext cx="1816051" cy="771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5789873"/>
            <a:ext cx="1162050" cy="6966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5560764"/>
            <a:ext cx="1095374" cy="11019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/>
          <a:lstStyle/>
          <a:p>
            <a:r>
              <a:rPr lang="en-US" sz="3200" b="1" dirty="0" smtClean="0"/>
              <a:t>About the Center for Advanced</a:t>
            </a:r>
            <a:br>
              <a:rPr lang="en-US" sz="3200" b="1" dirty="0" smtClean="0"/>
            </a:br>
            <a:r>
              <a:rPr lang="en-US" sz="3200" b="1" dirty="0" smtClean="0"/>
              <a:t>Automotive Technology (CAAT)</a:t>
            </a:r>
          </a:p>
        </p:txBody>
      </p:sp>
      <p:sp>
        <p:nvSpPr>
          <p:cNvPr id="7171" name="Content Placeholder 4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41148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400" dirty="0" smtClean="0"/>
              <a:t>Located at Macomb Community College South Campus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Partnered with Wayne State University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Became an Advanced Technological Education Center in 2010 funded by the National Science Foundation  ($2.8M Grant)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ATE Grant renewed until 2017 with additional $2.0M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400" dirty="0" smtClean="0"/>
              <a:t>Mission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2000" dirty="0" smtClean="0"/>
              <a:t>Advance the preparation of skilled technicians for the automotive industry’s more environmentally friendly and safer vehicles.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2000" dirty="0" smtClean="0"/>
              <a:t>Be a regional resource for developing and disseminating advanced automotive technology curricula.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buFont typeface="Arial" charset="0"/>
              <a:buNone/>
            </a:pPr>
            <a:endParaRPr lang="en-US" sz="2000" dirty="0" smtClean="0"/>
          </a:p>
          <a:p>
            <a:pPr>
              <a:spcBef>
                <a:spcPts val="600"/>
              </a:spcBef>
              <a:buFont typeface="Arial" charset="0"/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AB824E-24DE-40FC-B331-CBA04B10731B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105400"/>
            <a:ext cx="6781800" cy="154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90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944562"/>
          </a:xfrm>
        </p:spPr>
        <p:txBody>
          <a:bodyPr/>
          <a:lstStyle/>
          <a:p>
            <a:r>
              <a:rPr lang="en-US" sz="3200" b="1" dirty="0" smtClean="0"/>
              <a:t>Map of National Science Foundation</a:t>
            </a:r>
            <a:br>
              <a:rPr lang="en-US" sz="3200" b="1" dirty="0" smtClean="0"/>
            </a:br>
            <a:r>
              <a:rPr lang="en-US" sz="3200" b="1" dirty="0" smtClean="0"/>
              <a:t>Advanced Technological Education (ATE) Centers</a:t>
            </a:r>
            <a:endParaRPr lang="en-US" sz="32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79BD6C-E2C9-45F5-A5D8-0A8EF3F8BCC9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9"/>
          <a:stretch/>
        </p:blipFill>
        <p:spPr bwMode="auto">
          <a:xfrm>
            <a:off x="762000" y="1447800"/>
            <a:ext cx="7610475" cy="4680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969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200" b="1" dirty="0" smtClean="0"/>
              <a:t>NSF ATE Centers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641" y="6414790"/>
            <a:ext cx="4874159" cy="279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For further information go to www.atecenters.org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79BD6C-E2C9-45F5-A5D8-0A8EF3F8BCC9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967337"/>
            <a:ext cx="5948362" cy="53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466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533400"/>
          </a:xfrm>
        </p:spPr>
        <p:txBody>
          <a:bodyPr/>
          <a:lstStyle/>
          <a:p>
            <a:pPr eaLnBrk="1" hangingPunct="1"/>
            <a:r>
              <a:rPr lang="en-US" altLang="en-US" sz="3200" b="1" smtClean="0">
                <a:ea typeface="ＭＳ Ｐゴシック" pitchFamily="34" charset="-128"/>
              </a:rPr>
              <a:t>Why CAAT at Macomb Community College?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066800"/>
            <a:ext cx="7620000" cy="4495800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altLang="en-US" sz="2400" dirty="0" smtClean="0">
                <a:ea typeface="ＭＳ Ｐゴシック" pitchFamily="34" charset="-128"/>
              </a:rPr>
              <a:t>Long history of preparing many students to work in the industry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2400" dirty="0" smtClean="0">
                <a:ea typeface="ＭＳ Ｐゴシック" pitchFamily="34" charset="-128"/>
              </a:rPr>
              <a:t>Leaders of advanced automotive curriculum development for technicians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2400" dirty="0" smtClean="0">
                <a:ea typeface="ＭＳ Ｐゴシック" pitchFamily="34" charset="-128"/>
              </a:rPr>
              <a:t>Located in the heart of the rejuvenated US auto industry</a:t>
            </a:r>
          </a:p>
          <a:p>
            <a:pPr lvl="1" eaLnBrk="1" hangingPunct="1"/>
            <a:r>
              <a:rPr lang="en-US" altLang="en-US" sz="2000" dirty="0" smtClean="0">
                <a:ea typeface="ＭＳ Ｐゴシック" pitchFamily="34" charset="-128"/>
              </a:rPr>
              <a:t>Over 215 Automotive R&amp;D Companies in Michigan</a:t>
            </a:r>
          </a:p>
          <a:p>
            <a:pPr lvl="1" eaLnBrk="1" hangingPunct="1"/>
            <a:r>
              <a:rPr lang="en-US" altLang="en-US" sz="2000" dirty="0" smtClean="0">
                <a:ea typeface="ＭＳ Ｐゴシック" pitchFamily="34" charset="-128"/>
              </a:rPr>
              <a:t>Most (85%) are clustered in southeast Michigan</a:t>
            </a:r>
          </a:p>
          <a:p>
            <a:pPr lvl="1" eaLnBrk="1" hangingPunct="1"/>
            <a:r>
              <a:rPr lang="en-US" altLang="en-US" sz="2000" dirty="0" smtClean="0">
                <a:ea typeface="ＭＳ Ｐゴシック" pitchFamily="34" charset="-128"/>
              </a:rPr>
              <a:t>60% of the top 150 automotive suppliers to North America are headquartered in Michigan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2400" dirty="0" smtClean="0">
                <a:ea typeface="ＭＳ Ｐゴシック" pitchFamily="34" charset="-128"/>
              </a:rPr>
              <a:t>Executing a number of related Energy and Automotive grants</a:t>
            </a:r>
          </a:p>
          <a:p>
            <a:pPr eaLnBrk="1" hangingPunct="1">
              <a:spcBef>
                <a:spcPts val="1200"/>
              </a:spcBef>
            </a:pPr>
            <a:endParaRPr lang="en-US" altLang="en-US" sz="2400" dirty="0" smtClean="0">
              <a:ea typeface="ＭＳ Ｐゴシック" pitchFamily="34" charset="-128"/>
            </a:endParaRPr>
          </a:p>
        </p:txBody>
      </p:sp>
      <p:sp>
        <p:nvSpPr>
          <p:cNvPr id="10244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425F28-6004-4A8E-92F4-4CBDFFAFDE18}" type="slidenum">
              <a:rPr lang="en-US" altLang="en-US" sz="1200" smtClean="0"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 sz="1200" smtClean="0">
              <a:ea typeface="ＭＳ Ｐゴシック" pitchFamily="34" charset="-128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257800"/>
            <a:ext cx="5943600" cy="135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7919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Auto Industry Employment Remains </a:t>
            </a:r>
            <a:br>
              <a:rPr lang="en-US" sz="3200" b="1" dirty="0" smtClean="0"/>
            </a:br>
            <a:r>
              <a:rPr lang="en-US" sz="3200" b="1" dirty="0" smtClean="0"/>
              <a:t>Huge and is Now Growing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09568A-A031-4FF9-B565-F050AFCFCFC3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6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1600200"/>
            <a:ext cx="8243888" cy="397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65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33401"/>
            <a:ext cx="8229600" cy="761999"/>
          </a:xfrm>
        </p:spPr>
        <p:txBody>
          <a:bodyPr/>
          <a:lstStyle/>
          <a:p>
            <a:r>
              <a:rPr lang="en-US" sz="3200" b="1" dirty="0" smtClean="0"/>
              <a:t>“Auto Jobs go High-Tech”</a:t>
            </a:r>
            <a:endParaRPr lang="en-US" sz="32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524000"/>
            <a:ext cx="7467600" cy="3124200"/>
          </a:xfrm>
        </p:spPr>
        <p:txBody>
          <a:bodyPr/>
          <a:lstStyle/>
          <a:p>
            <a:r>
              <a:rPr lang="en-US" sz="2400" dirty="0" smtClean="0"/>
              <a:t>Nearly half of Michigan’s auto jobs now outside of the factory; will soon be majority.</a:t>
            </a:r>
          </a:p>
          <a:p>
            <a:r>
              <a:rPr lang="en-US" sz="2400" dirty="0" smtClean="0"/>
              <a:t>“Detroit is still the intellectual capital of the auto industry.”</a:t>
            </a:r>
          </a:p>
          <a:p>
            <a:r>
              <a:rPr lang="en-US" sz="2400" dirty="0" smtClean="0"/>
              <a:t>Michigan ranks #1 in concentration of engineers (65,000).</a:t>
            </a:r>
          </a:p>
          <a:p>
            <a:r>
              <a:rPr lang="en-US" sz="2400" dirty="0" smtClean="0"/>
              <a:t>Number of technical jobs expected to grow as industry technology becomes even more advanced.</a:t>
            </a:r>
          </a:p>
          <a:p>
            <a:r>
              <a:rPr lang="en-US" sz="2400" dirty="0" smtClean="0"/>
              <a:t>Many foreign auto makers and suppliers have set up technical centers in Michigan (Toyota, Hyundai, Bosch, et al).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52600" y="6031468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See </a:t>
            </a:r>
            <a:r>
              <a:rPr lang="en-US" i="1" dirty="0" smtClean="0"/>
              <a:t>Detroit News</a:t>
            </a:r>
            <a:r>
              <a:rPr lang="en-US" dirty="0" smtClean="0"/>
              <a:t>, January 26, 2014, citing multiple sources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2EB34D-D0C2-4F15-974C-682B02EE76A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26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AEBBBDA-05A9-4BDC-A308-E8A9F94F278C}" type="slidenum">
              <a:rPr lang="en-US" altLang="en-US" sz="1200" smtClean="0"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200" smtClean="0">
              <a:latin typeface="Arial" pitchFamily="34" charset="0"/>
            </a:endParaRPr>
          </a:p>
        </p:txBody>
      </p:sp>
      <p:sp>
        <p:nvSpPr>
          <p:cNvPr id="15363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533400"/>
            <a:ext cx="8229600" cy="671513"/>
          </a:xfrm>
        </p:spPr>
        <p:txBody>
          <a:bodyPr/>
          <a:lstStyle/>
          <a:p>
            <a:pPr eaLnBrk="1" hangingPunct="1"/>
            <a:r>
              <a:rPr lang="en-US" altLang="en-US" sz="3200" b="1" dirty="0" smtClean="0"/>
              <a:t>MI: The Auto Research Center </a:t>
            </a:r>
          </a:p>
        </p:txBody>
      </p:sp>
      <p:pic>
        <p:nvPicPr>
          <p:cNvPr id="15364" name="Picture 3" descr="MichR&amp;D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600200"/>
            <a:ext cx="3194050" cy="4132263"/>
          </a:xfrm>
          <a:noFill/>
        </p:spPr>
      </p:pic>
      <p:pic>
        <p:nvPicPr>
          <p:cNvPr id="15365" name="Picture 2" descr="MichR&amp;D5 det area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5700" y="1600200"/>
            <a:ext cx="3314700" cy="4121150"/>
          </a:xfrm>
          <a:noFill/>
        </p:spPr>
      </p:pic>
      <p:sp>
        <p:nvSpPr>
          <p:cNvPr id="4" name="Rectangle 3"/>
          <p:cNvSpPr/>
          <p:nvPr/>
        </p:nvSpPr>
        <p:spPr>
          <a:xfrm>
            <a:off x="6623050" y="2286000"/>
            <a:ext cx="512763" cy="177800"/>
          </a:xfrm>
          <a:prstGeom prst="rect">
            <a:avLst/>
          </a:prstGeom>
          <a:solidFill>
            <a:srgbClr val="5BD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 flipV="1">
            <a:off x="4038600" y="4038600"/>
            <a:ext cx="1312863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827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altLang="en-US" sz="3200" b="1" smtClean="0">
                <a:ea typeface="ＭＳ Ｐゴシック" pitchFamily="34" charset="-128"/>
              </a:rPr>
              <a:t>CAAT’s Strategic Priorities</a:t>
            </a:r>
          </a:p>
        </p:txBody>
      </p:sp>
      <p:sp>
        <p:nvSpPr>
          <p:cNvPr id="15363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7315200" cy="39624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en-US" sz="2400" smtClean="0">
                <a:ea typeface="ＭＳ Ｐゴシック" pitchFamily="34" charset="-128"/>
              </a:rPr>
              <a:t>Preparing automotive technicians and designers in community colleges for advanced technology jobs</a:t>
            </a:r>
          </a:p>
          <a:p>
            <a:pPr>
              <a:spcBef>
                <a:spcPts val="600"/>
              </a:spcBef>
            </a:pPr>
            <a:r>
              <a:rPr lang="en-US" altLang="en-US" sz="2400" smtClean="0">
                <a:ea typeface="ＭＳ Ｐゴシック" pitchFamily="34" charset="-128"/>
              </a:rPr>
              <a:t>Increasing the flow of students through the pipeline to jobs</a:t>
            </a:r>
          </a:p>
          <a:p>
            <a:pPr>
              <a:spcBef>
                <a:spcPts val="600"/>
              </a:spcBef>
            </a:pPr>
            <a:r>
              <a:rPr lang="en-US" altLang="en-US" sz="2400" smtClean="0">
                <a:ea typeface="ＭＳ Ｐゴシック" pitchFamily="34" charset="-128"/>
              </a:rPr>
              <a:t>Collaborating and sharing across educational institutions</a:t>
            </a:r>
          </a:p>
          <a:p>
            <a:pPr>
              <a:spcBef>
                <a:spcPts val="600"/>
              </a:spcBef>
            </a:pPr>
            <a:r>
              <a:rPr lang="en-US" altLang="en-US" sz="2400" smtClean="0">
                <a:ea typeface="ＭＳ Ｐゴシック" pitchFamily="34" charset="-128"/>
              </a:rPr>
              <a:t>Partnering with industry to understand their needs</a:t>
            </a:r>
          </a:p>
          <a:p>
            <a:pPr>
              <a:spcBef>
                <a:spcPts val="600"/>
              </a:spcBef>
            </a:pPr>
            <a:endParaRPr lang="en-US" altLang="en-US" sz="2400" smtClean="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9B7ABB-F983-49C4-9CCB-AAA9DE9471F1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800600"/>
            <a:ext cx="6096000" cy="13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48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520700" y="457200"/>
            <a:ext cx="8229600" cy="792163"/>
          </a:xfrm>
        </p:spPr>
        <p:txBody>
          <a:bodyPr/>
          <a:lstStyle/>
          <a:p>
            <a:r>
              <a:rPr lang="en-US" sz="3200" b="1" smtClean="0"/>
              <a:t>Drivers of the Auto Industry Future </a:t>
            </a:r>
            <a:br>
              <a:rPr lang="en-US" sz="3200" b="1" smtClean="0"/>
            </a:br>
            <a:r>
              <a:rPr lang="en-US" sz="3200" b="1" smtClean="0"/>
              <a:t>within CAAT’s Scope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3" y="1966913"/>
            <a:ext cx="7920037" cy="344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0" y="3973513"/>
            <a:ext cx="3505200" cy="152717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914900" y="1970088"/>
            <a:ext cx="3641725" cy="1154112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399088" y="2971800"/>
            <a:ext cx="3059112" cy="122237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50DDFF-2CC4-4403-8026-E75544E21889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536" name="TextBox 7"/>
          <p:cNvSpPr txBox="1">
            <a:spLocks noChangeArrowheads="1"/>
          </p:cNvSpPr>
          <p:nvPr/>
        </p:nvSpPr>
        <p:spPr bwMode="auto">
          <a:xfrm>
            <a:off x="582613" y="1655763"/>
            <a:ext cx="7920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1400"/>
              <a:t>Source: Automotive Industry Office, Michigan Economic Development Corporation</a:t>
            </a:r>
          </a:p>
        </p:txBody>
      </p:sp>
      <p:sp>
        <p:nvSpPr>
          <p:cNvPr id="9" name="Oval 8"/>
          <p:cNvSpPr/>
          <p:nvPr/>
        </p:nvSpPr>
        <p:spPr>
          <a:xfrm>
            <a:off x="522288" y="3059113"/>
            <a:ext cx="2830512" cy="1066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46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433388"/>
          </a:xfrm>
        </p:spPr>
        <p:txBody>
          <a:bodyPr/>
          <a:lstStyle/>
          <a:p>
            <a:r>
              <a:rPr lang="en-US" sz="3200" b="1" smtClean="0"/>
              <a:t>Fuel Economy Standards Getting Tough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50975"/>
            <a:ext cx="5257800" cy="426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E6F75-F718-4676-B19B-D9CE44960902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300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B4557C-1B23-408E-B0DE-D0013975B156}" type="slidenum">
              <a:rPr lang="en-US"/>
              <a:pPr>
                <a:defRPr/>
              </a:pPr>
              <a:t>12</a:t>
            </a:fld>
            <a:endParaRPr lang="en-US"/>
          </a:p>
        </p:txBody>
      </p:sp>
      <p:grpSp>
        <p:nvGrpSpPr>
          <p:cNvPr id="25603" name="Group 26"/>
          <p:cNvGrpSpPr>
            <a:grpSpLocks/>
          </p:cNvGrpSpPr>
          <p:nvPr/>
        </p:nvGrpSpPr>
        <p:grpSpPr bwMode="auto">
          <a:xfrm>
            <a:off x="381000" y="457200"/>
            <a:ext cx="8458200" cy="6164263"/>
            <a:chOff x="152400" y="914400"/>
            <a:chExt cx="8458200" cy="6161296"/>
          </a:xfrm>
        </p:grpSpPr>
        <p:cxnSp>
          <p:nvCxnSpPr>
            <p:cNvPr id="6" name="Straight Arrow Connector 5"/>
            <p:cNvCxnSpPr/>
            <p:nvPr/>
          </p:nvCxnSpPr>
          <p:spPr>
            <a:xfrm flipH="1" flipV="1">
              <a:off x="1447800" y="1627208"/>
              <a:ext cx="0" cy="3754217"/>
            </a:xfrm>
            <a:prstGeom prst="straightConnector1">
              <a:avLst/>
            </a:prstGeom>
            <a:ln w="76200" cmpd="sng">
              <a:solidFill>
                <a:srgbClr val="800000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V="1">
              <a:off x="1408611" y="5431838"/>
              <a:ext cx="6407150" cy="1586"/>
            </a:xfrm>
            <a:prstGeom prst="straightConnector1">
              <a:avLst/>
            </a:prstGeom>
            <a:ln w="76200" cmpd="sng">
              <a:solidFill>
                <a:srgbClr val="800000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608" name="Rectangle 7"/>
            <p:cNvSpPr>
              <a:spLocks noChangeArrowheads="1"/>
            </p:cNvSpPr>
            <p:nvPr/>
          </p:nvSpPr>
          <p:spPr bwMode="auto">
            <a:xfrm>
              <a:off x="152400" y="914400"/>
              <a:ext cx="184150" cy="641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9pPr>
            </a:lstStyle>
            <a:p>
              <a:pPr eaLnBrk="1" hangingPunct="1"/>
              <a:endParaRPr lang="en-US" altLang="en-US" sz="1800">
                <a:solidFill>
                  <a:srgbClr val="FFFFFF"/>
                </a:solidFill>
                <a:latin typeface="Trebuchet MS" pitchFamily="34" charset="0"/>
                <a:cs typeface="Arial" pitchFamily="34" charset="0"/>
              </a:endParaRPr>
            </a:p>
            <a:p>
              <a:pPr eaLnBrk="1" hangingPunct="1"/>
              <a:endParaRPr lang="en-US" altLang="en-US" sz="1800">
                <a:solidFill>
                  <a:srgbClr val="FFFFFF"/>
                </a:solidFill>
                <a:latin typeface="Trebuchet MS" pitchFamily="34" charset="0"/>
                <a:cs typeface="Arial" pitchFamily="34" charset="0"/>
              </a:endParaRPr>
            </a:p>
          </p:txBody>
        </p:sp>
        <p:sp>
          <p:nvSpPr>
            <p:cNvPr id="26633" name="Rectangle 8"/>
            <p:cNvSpPr>
              <a:spLocks noChangeArrowheads="1"/>
            </p:cNvSpPr>
            <p:nvPr/>
          </p:nvSpPr>
          <p:spPr bwMode="auto">
            <a:xfrm>
              <a:off x="5334000" y="5444531"/>
              <a:ext cx="3276600" cy="1631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en-US" sz="2000" b="1" dirty="0">
                  <a:solidFill>
                    <a:srgbClr val="FFFFFF"/>
                  </a:solidFill>
                  <a:latin typeface="+mj-lt"/>
                  <a:cs typeface="Arial" pitchFamily="34" charset="0"/>
                </a:rPr>
                <a:t>Cost  </a:t>
              </a:r>
            </a:p>
            <a:p>
              <a:pPr>
                <a:defRPr/>
              </a:pPr>
              <a:r>
                <a:rPr lang="en-US" altLang="en-US" sz="2000" b="1" dirty="0">
                  <a:solidFill>
                    <a:srgbClr val="FFFFFF"/>
                  </a:solidFill>
                  <a:latin typeface="+mj-lt"/>
                  <a:cs typeface="Arial" pitchFamily="34" charset="0"/>
                </a:rPr>
                <a:t>Battery Size</a:t>
              </a:r>
            </a:p>
            <a:p>
              <a:pPr>
                <a:defRPr/>
              </a:pPr>
              <a:r>
                <a:rPr lang="en-US" altLang="en-US" sz="2000" b="1" dirty="0">
                  <a:solidFill>
                    <a:srgbClr val="FFFFFF"/>
                  </a:solidFill>
                  <a:latin typeface="+mj-lt"/>
                  <a:cs typeface="Arial" pitchFamily="34" charset="0"/>
                </a:rPr>
                <a:t>Petroleum Reduction</a:t>
              </a:r>
            </a:p>
            <a:p>
              <a:pPr>
                <a:defRPr/>
              </a:pPr>
              <a:r>
                <a:rPr lang="en-US" altLang="en-US" sz="2000" b="1" dirty="0">
                  <a:solidFill>
                    <a:srgbClr val="FFFFFF"/>
                  </a:solidFill>
                  <a:latin typeface="+mj-lt"/>
                  <a:cs typeface="Arial" pitchFamily="34" charset="0"/>
                </a:rPr>
                <a:t>Environmental Friendliness</a:t>
              </a:r>
            </a:p>
          </p:txBody>
        </p:sp>
        <p:pic>
          <p:nvPicPr>
            <p:cNvPr id="256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0769" y="2583223"/>
              <a:ext cx="1375043" cy="1009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4900" y="3125312"/>
              <a:ext cx="1295400" cy="817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2" name="Picture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1788" y="3423072"/>
              <a:ext cx="1371600" cy="768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3" name="Picture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462" y="2205700"/>
              <a:ext cx="1295400" cy="83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4" name="Rectangle 13"/>
            <p:cNvSpPr>
              <a:spLocks noChangeArrowheads="1"/>
            </p:cNvSpPr>
            <p:nvPr/>
          </p:nvSpPr>
          <p:spPr bwMode="auto">
            <a:xfrm>
              <a:off x="1644649" y="1593055"/>
              <a:ext cx="1548822" cy="892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1800" i="1">
                  <a:solidFill>
                    <a:srgbClr val="FFFFFF"/>
                  </a:solidFill>
                  <a:latin typeface="Trebuchet MS" pitchFamily="34" charset="0"/>
                  <a:cs typeface="Arial" pitchFamily="34" charset="0"/>
                </a:rPr>
                <a:t>Conventional</a:t>
              </a:r>
            </a:p>
            <a:p>
              <a:pPr algn="ctr" eaLnBrk="1" hangingPunct="1"/>
              <a:r>
                <a:rPr lang="en-US" altLang="en-US" sz="1800" i="1">
                  <a:solidFill>
                    <a:srgbClr val="FFFFFF"/>
                  </a:solidFill>
                  <a:latin typeface="Trebuchet MS" pitchFamily="34" charset="0"/>
                  <a:cs typeface="Arial" pitchFamily="34" charset="0"/>
                </a:rPr>
                <a:t>Gasoline</a:t>
              </a:r>
            </a:p>
            <a:p>
              <a:pPr algn="ctr" eaLnBrk="1" hangingPunct="1"/>
              <a:endParaRPr lang="en-US" altLang="en-US" sz="1600" i="1">
                <a:solidFill>
                  <a:srgbClr val="FFFFFF"/>
                </a:solidFill>
                <a:latin typeface="Trebuchet MS" pitchFamily="34" charset="0"/>
                <a:cs typeface="Arial" pitchFamily="34" charset="0"/>
              </a:endParaRPr>
            </a:p>
          </p:txBody>
        </p:sp>
        <p:sp>
          <p:nvSpPr>
            <p:cNvPr id="25615" name="Rectangle 14"/>
            <p:cNvSpPr>
              <a:spLocks noChangeArrowheads="1"/>
            </p:cNvSpPr>
            <p:nvPr/>
          </p:nvSpPr>
          <p:spPr bwMode="auto">
            <a:xfrm>
              <a:off x="3124200" y="2209331"/>
              <a:ext cx="1524000" cy="615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1800" i="1">
                  <a:solidFill>
                    <a:srgbClr val="FFFFFF"/>
                  </a:solidFill>
                  <a:latin typeface="Trebuchet MS" pitchFamily="34" charset="0"/>
                  <a:cs typeface="Arial" pitchFamily="34" charset="0"/>
                </a:rPr>
                <a:t>Hybrid</a:t>
              </a:r>
            </a:p>
            <a:p>
              <a:pPr algn="ctr" eaLnBrk="1" hangingPunct="1"/>
              <a:endParaRPr lang="en-US" altLang="en-US" sz="1600" i="1">
                <a:solidFill>
                  <a:srgbClr val="FFFFFF"/>
                </a:solidFill>
                <a:latin typeface="Trebuchet MS" pitchFamily="34" charset="0"/>
                <a:cs typeface="Arial" pitchFamily="34" charset="0"/>
              </a:endParaRPr>
            </a:p>
          </p:txBody>
        </p:sp>
        <p:sp>
          <p:nvSpPr>
            <p:cNvPr id="25616" name="Rectangle 15"/>
            <p:cNvSpPr>
              <a:spLocks noChangeArrowheads="1"/>
            </p:cNvSpPr>
            <p:nvPr/>
          </p:nvSpPr>
          <p:spPr bwMode="auto">
            <a:xfrm>
              <a:off x="4619625" y="2738829"/>
              <a:ext cx="1828800" cy="615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1800" i="1">
                  <a:solidFill>
                    <a:srgbClr val="FFFFFF"/>
                  </a:solidFill>
                  <a:latin typeface="Trebuchet MS" pitchFamily="34" charset="0"/>
                  <a:cs typeface="Arial" pitchFamily="34" charset="0"/>
                </a:rPr>
                <a:t>Plug-in Hybrid</a:t>
              </a:r>
            </a:p>
            <a:p>
              <a:pPr algn="ctr" eaLnBrk="1" hangingPunct="1"/>
              <a:endParaRPr lang="en-US" altLang="en-US" sz="1600" i="1">
                <a:solidFill>
                  <a:srgbClr val="FFFFFF"/>
                </a:solidFill>
                <a:latin typeface="Trebuchet MS" pitchFamily="34" charset="0"/>
                <a:cs typeface="Arial" pitchFamily="34" charset="0"/>
              </a:endParaRPr>
            </a:p>
          </p:txBody>
        </p:sp>
        <p:sp>
          <p:nvSpPr>
            <p:cNvPr id="25617" name="Rectangle 16"/>
            <p:cNvSpPr>
              <a:spLocks noChangeArrowheads="1"/>
            </p:cNvSpPr>
            <p:nvPr/>
          </p:nvSpPr>
          <p:spPr bwMode="auto">
            <a:xfrm>
              <a:off x="6448425" y="3116990"/>
              <a:ext cx="1828800" cy="615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1800" i="1">
                  <a:solidFill>
                    <a:srgbClr val="FFFFFF"/>
                  </a:solidFill>
                  <a:latin typeface="Trebuchet MS" pitchFamily="34" charset="0"/>
                  <a:cs typeface="Arial" pitchFamily="34" charset="0"/>
                </a:rPr>
                <a:t>Electric</a:t>
              </a:r>
            </a:p>
            <a:p>
              <a:pPr algn="ctr" eaLnBrk="1" hangingPunct="1"/>
              <a:endParaRPr lang="en-US" altLang="en-US" sz="1600" i="1">
                <a:solidFill>
                  <a:srgbClr val="FFFFFF"/>
                </a:solidFill>
                <a:latin typeface="Trebuchet MS" pitchFamily="34" charset="0"/>
                <a:cs typeface="Arial" pitchFamily="34" charset="0"/>
              </a:endParaRPr>
            </a:p>
          </p:txBody>
        </p:sp>
        <p:sp>
          <p:nvSpPr>
            <p:cNvPr id="26642" name="Rectangle 17"/>
            <p:cNvSpPr>
              <a:spLocks noChangeArrowheads="1"/>
            </p:cNvSpPr>
            <p:nvPr/>
          </p:nvSpPr>
          <p:spPr bwMode="auto">
            <a:xfrm>
              <a:off x="1654175" y="3129483"/>
              <a:ext cx="1241425" cy="58550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en-US" sz="1600" dirty="0">
                  <a:solidFill>
                    <a:srgbClr val="FF0000"/>
                  </a:solidFill>
                  <a:latin typeface="+mj-lt"/>
                  <a:cs typeface="Arial" pitchFamily="34" charset="0"/>
                </a:rPr>
                <a:t>350 miles~</a:t>
              </a:r>
            </a:p>
            <a:p>
              <a:pPr algn="ctr">
                <a:defRPr/>
              </a:pPr>
              <a:r>
                <a:rPr lang="en-US" altLang="en-US" sz="1600" dirty="0">
                  <a:solidFill>
                    <a:srgbClr val="008000"/>
                  </a:solidFill>
                  <a:latin typeface="+mj-lt"/>
                  <a:cs typeface="Arial" pitchFamily="34" charset="0"/>
                </a:rPr>
                <a:t>0 miles</a:t>
              </a:r>
            </a:p>
          </p:txBody>
        </p:sp>
        <p:sp>
          <p:nvSpPr>
            <p:cNvPr id="26643" name="Rectangle 18"/>
            <p:cNvSpPr>
              <a:spLocks noChangeArrowheads="1"/>
            </p:cNvSpPr>
            <p:nvPr/>
          </p:nvSpPr>
          <p:spPr bwMode="auto">
            <a:xfrm>
              <a:off x="3248025" y="3718163"/>
              <a:ext cx="1371600" cy="82986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en-US" sz="1600" dirty="0">
                  <a:solidFill>
                    <a:srgbClr val="FF0000"/>
                  </a:solidFill>
                  <a:latin typeface="+mj-lt"/>
                  <a:cs typeface="Arial" pitchFamily="34" charset="0"/>
                </a:rPr>
                <a:t>400 miles~</a:t>
              </a:r>
            </a:p>
            <a:p>
              <a:pPr algn="ctr">
                <a:defRPr/>
              </a:pPr>
              <a:r>
                <a:rPr lang="en-US" altLang="en-US" sz="1600" dirty="0">
                  <a:solidFill>
                    <a:srgbClr val="008000"/>
                  </a:solidFill>
                  <a:latin typeface="+mj-lt"/>
                  <a:cs typeface="Arial" pitchFamily="34" charset="0"/>
                </a:rPr>
                <a:t>&lt;2 miles</a:t>
              </a:r>
            </a:p>
            <a:p>
              <a:pPr algn="ctr">
                <a:defRPr/>
              </a:pPr>
              <a:r>
                <a:rPr lang="en-US" altLang="en-US" sz="1600" dirty="0">
                  <a:solidFill>
                    <a:srgbClr val="008000"/>
                  </a:solidFill>
                  <a:latin typeface="+mj-lt"/>
                  <a:cs typeface="Arial" pitchFamily="34" charset="0"/>
                </a:rPr>
                <a:t>$ 2 to </a:t>
              </a:r>
              <a:r>
                <a:rPr lang="en-US" altLang="en-US" sz="1600" dirty="0" smtClean="0">
                  <a:solidFill>
                    <a:srgbClr val="008000"/>
                  </a:solidFill>
                  <a:latin typeface="+mj-lt"/>
                  <a:cs typeface="Arial" pitchFamily="34" charset="0"/>
                </a:rPr>
                <a:t>4 K</a:t>
              </a:r>
              <a:endParaRPr lang="en-US" altLang="en-US" sz="1600" dirty="0">
                <a:solidFill>
                  <a:srgbClr val="008000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26644" name="Rectangle 19"/>
            <p:cNvSpPr>
              <a:spLocks noChangeArrowheads="1"/>
            </p:cNvSpPr>
            <p:nvPr/>
          </p:nvSpPr>
          <p:spPr bwMode="auto">
            <a:xfrm>
              <a:off x="4900613" y="4003775"/>
              <a:ext cx="1309687" cy="83059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en-US" sz="1600" dirty="0">
                  <a:solidFill>
                    <a:srgbClr val="FF0000"/>
                  </a:solidFill>
                  <a:latin typeface="+mj-lt"/>
                  <a:cs typeface="Arial" pitchFamily="34" charset="0"/>
                </a:rPr>
                <a:t>400 miles~</a:t>
              </a:r>
            </a:p>
            <a:p>
              <a:pPr algn="ctr">
                <a:defRPr/>
              </a:pPr>
              <a:r>
                <a:rPr lang="en-US" altLang="en-US" sz="1600" dirty="0">
                  <a:solidFill>
                    <a:srgbClr val="008000"/>
                  </a:solidFill>
                  <a:latin typeface="+mj-lt"/>
                  <a:cs typeface="Arial" pitchFamily="34" charset="0"/>
                </a:rPr>
                <a:t>20 -40 miles~</a:t>
              </a:r>
            </a:p>
            <a:p>
              <a:pPr algn="ctr">
                <a:defRPr/>
              </a:pPr>
              <a:r>
                <a:rPr lang="en-US" altLang="en-US" sz="1600" dirty="0">
                  <a:solidFill>
                    <a:srgbClr val="008000"/>
                  </a:solidFill>
                  <a:latin typeface="+mj-lt"/>
                  <a:cs typeface="Arial" pitchFamily="34" charset="0"/>
                </a:rPr>
                <a:t>$ 6 to </a:t>
              </a:r>
              <a:r>
                <a:rPr lang="en-US" altLang="en-US" sz="1600" dirty="0" smtClean="0">
                  <a:solidFill>
                    <a:srgbClr val="008000"/>
                  </a:solidFill>
                  <a:latin typeface="+mj-lt"/>
                  <a:cs typeface="Arial" pitchFamily="34" charset="0"/>
                </a:rPr>
                <a:t>15 K</a:t>
              </a:r>
              <a:endParaRPr lang="en-US" altLang="en-US" sz="1600" dirty="0">
                <a:solidFill>
                  <a:srgbClr val="008000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26645" name="Rectangle 20"/>
            <p:cNvSpPr>
              <a:spLocks noChangeArrowheads="1"/>
            </p:cNvSpPr>
            <p:nvPr/>
          </p:nvSpPr>
          <p:spPr bwMode="auto">
            <a:xfrm>
              <a:off x="615518" y="5709228"/>
              <a:ext cx="2209800" cy="8314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accent3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en-US" sz="1600" dirty="0">
                  <a:solidFill>
                    <a:srgbClr val="FF0000"/>
                  </a:solidFill>
                  <a:latin typeface="+mj-lt"/>
                  <a:cs typeface="Arial" pitchFamily="34" charset="0"/>
                </a:rPr>
                <a:t>---- Total Range </a:t>
              </a:r>
              <a:endParaRPr lang="en-US" altLang="en-US" sz="1600" dirty="0">
                <a:solidFill>
                  <a:srgbClr val="008000"/>
                </a:solidFill>
                <a:latin typeface="+mj-lt"/>
                <a:cs typeface="Arial" pitchFamily="34" charset="0"/>
              </a:endParaRPr>
            </a:p>
            <a:p>
              <a:pPr>
                <a:defRPr/>
              </a:pPr>
              <a:r>
                <a:rPr lang="en-US" altLang="en-US" sz="1600" dirty="0">
                  <a:solidFill>
                    <a:srgbClr val="008000"/>
                  </a:solidFill>
                  <a:latin typeface="+mj-lt"/>
                  <a:cs typeface="Arial" pitchFamily="34" charset="0"/>
                </a:rPr>
                <a:t>---- All Electric Range</a:t>
              </a:r>
            </a:p>
            <a:p>
              <a:pPr>
                <a:defRPr/>
              </a:pPr>
              <a:r>
                <a:rPr lang="en-US" altLang="en-US" sz="1600" i="1" dirty="0">
                  <a:solidFill>
                    <a:srgbClr val="008000"/>
                  </a:solidFill>
                  <a:latin typeface="+mj-lt"/>
                  <a:cs typeface="Arial" pitchFamily="34" charset="0"/>
                </a:rPr>
                <a:t>---- Price Premium</a:t>
              </a:r>
              <a:endParaRPr lang="en-US" altLang="en-US" sz="1600" i="1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26646" name="Rectangle 21"/>
            <p:cNvSpPr>
              <a:spLocks noChangeArrowheads="1"/>
            </p:cNvSpPr>
            <p:nvPr/>
          </p:nvSpPr>
          <p:spPr bwMode="auto">
            <a:xfrm>
              <a:off x="6681788" y="4332229"/>
              <a:ext cx="1371600" cy="8314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en-US" sz="1600" dirty="0">
                  <a:solidFill>
                    <a:srgbClr val="FF0000"/>
                  </a:solidFill>
                  <a:latin typeface="+mj-lt"/>
                  <a:cs typeface="Arial" pitchFamily="34" charset="0"/>
                </a:rPr>
                <a:t>100 miles~</a:t>
              </a:r>
            </a:p>
            <a:p>
              <a:pPr algn="ctr">
                <a:defRPr/>
              </a:pPr>
              <a:r>
                <a:rPr lang="en-US" altLang="en-US" sz="1600" dirty="0">
                  <a:solidFill>
                    <a:srgbClr val="008000"/>
                  </a:solidFill>
                  <a:latin typeface="+mj-lt"/>
                  <a:cs typeface="Arial" pitchFamily="34" charset="0"/>
                </a:rPr>
                <a:t>100 miles~</a:t>
              </a:r>
            </a:p>
            <a:p>
              <a:pPr algn="ctr">
                <a:defRPr/>
              </a:pPr>
              <a:r>
                <a:rPr lang="en-US" altLang="en-US" sz="1600" dirty="0">
                  <a:solidFill>
                    <a:srgbClr val="008000"/>
                  </a:solidFill>
                  <a:latin typeface="+mj-lt"/>
                  <a:cs typeface="Arial" pitchFamily="34" charset="0"/>
                </a:rPr>
                <a:t>$ 10 to </a:t>
              </a:r>
              <a:r>
                <a:rPr lang="en-US" altLang="en-US" sz="1600" dirty="0" smtClean="0">
                  <a:solidFill>
                    <a:srgbClr val="008000"/>
                  </a:solidFill>
                  <a:latin typeface="+mj-lt"/>
                  <a:cs typeface="Arial" pitchFamily="34" charset="0"/>
                </a:rPr>
                <a:t>20 K</a:t>
              </a:r>
              <a:endParaRPr lang="en-US" altLang="en-US" sz="1600" dirty="0">
                <a:solidFill>
                  <a:srgbClr val="008000"/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26629" name="TextBox 22"/>
          <p:cNvSpPr txBox="1">
            <a:spLocks noChangeArrowheads="1"/>
          </p:cNvSpPr>
          <p:nvPr/>
        </p:nvSpPr>
        <p:spPr bwMode="auto">
          <a:xfrm>
            <a:off x="297318" y="2376488"/>
            <a:ext cx="1226682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altLang="en-US" sz="2000" b="1" dirty="0">
                <a:solidFill>
                  <a:srgbClr val="FFFFFF"/>
                </a:solidFill>
                <a:latin typeface="+mj-lt"/>
                <a:cs typeface="Arial" pitchFamily="34" charset="0"/>
              </a:rPr>
              <a:t>Total</a:t>
            </a:r>
          </a:p>
          <a:p>
            <a:pPr algn="r">
              <a:defRPr/>
            </a:pPr>
            <a:r>
              <a:rPr lang="en-US" altLang="en-US" sz="2000" b="1" dirty="0">
                <a:solidFill>
                  <a:srgbClr val="FFFFFF"/>
                </a:solidFill>
                <a:latin typeface="+mj-lt"/>
                <a:cs typeface="Arial" pitchFamily="34" charset="0"/>
              </a:rPr>
              <a:t>Emissions</a:t>
            </a:r>
          </a:p>
          <a:p>
            <a:pPr algn="r">
              <a:defRPr/>
            </a:pPr>
            <a:endParaRPr lang="en-US" altLang="en-US" sz="1800" dirty="0">
              <a:solidFill>
                <a:srgbClr val="FFFFFF"/>
              </a:solidFill>
              <a:latin typeface="Trebuchet MS" pitchFamily="34" charset="0"/>
              <a:cs typeface="Arial" pitchFamily="34" charset="0"/>
            </a:endParaRPr>
          </a:p>
        </p:txBody>
      </p:sp>
      <p:sp>
        <p:nvSpPr>
          <p:cNvPr id="25" name="Rectangle 2"/>
          <p:cNvSpPr txBox="1">
            <a:spLocks/>
          </p:cNvSpPr>
          <p:nvPr/>
        </p:nvSpPr>
        <p:spPr>
          <a:xfrm>
            <a:off x="457200" y="228600"/>
            <a:ext cx="8229600" cy="715963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altLang="en-US" sz="3200" b="1" dirty="0">
                <a:solidFill>
                  <a:schemeClr val="tx2">
                    <a:lumMod val="10000"/>
                  </a:schemeClr>
                </a:solidFill>
                <a:latin typeface="+mj-lt"/>
                <a:ea typeface="+mj-ea"/>
                <a:cs typeface="+mj-cs"/>
              </a:rPr>
              <a:t>Electrification Alternatives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712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CAAT’s Technical Scope</a:t>
            </a:r>
            <a:endParaRPr lang="en-US" sz="3200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87730431"/>
              </p:ext>
            </p:extLst>
          </p:nvPr>
        </p:nvGraphicFramePr>
        <p:xfrm>
          <a:off x="76200" y="1244600"/>
          <a:ext cx="8229600" cy="523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0" y="25908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Energy Efficiency</a:t>
            </a:r>
            <a:endParaRPr lang="en-US" sz="24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581400" y="2821632"/>
            <a:ext cx="2514600" cy="988368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4953000" y="2821632"/>
            <a:ext cx="1143000" cy="912168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295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11"/>
          <p:cNvGrpSpPr>
            <a:grpSpLocks/>
          </p:cNvGrpSpPr>
          <p:nvPr/>
        </p:nvGrpSpPr>
        <p:grpSpPr bwMode="auto">
          <a:xfrm>
            <a:off x="304800" y="1555750"/>
            <a:ext cx="7380288" cy="4826000"/>
            <a:chOff x="304800" y="381000"/>
            <a:chExt cx="8610600" cy="6172200"/>
          </a:xfrm>
        </p:grpSpPr>
        <p:graphicFrame>
          <p:nvGraphicFramePr>
            <p:cNvPr id="13" name="Chart 12"/>
            <p:cNvGraphicFramePr/>
            <p:nvPr/>
          </p:nvGraphicFramePr>
          <p:xfrm>
            <a:off x="304800" y="381000"/>
            <a:ext cx="8610600" cy="6172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4" name="TextBox 13"/>
            <p:cNvSpPr txBox="1"/>
            <p:nvPr/>
          </p:nvSpPr>
          <p:spPr>
            <a:xfrm>
              <a:off x="5006788" y="1121662"/>
              <a:ext cx="2369999" cy="472404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>
                  <a:rot lat="0" lon="0" rev="21299999"/>
                </a:camera>
                <a:lightRig rig="threePt" dir="t"/>
              </a:scene3d>
            </a:bodyPr>
            <a:lstStyle>
              <a:defPPr>
                <a:defRPr lang="en-US"/>
              </a:defPPr>
            </a:lstStyle>
            <a:p>
              <a:pPr>
                <a:defRPr/>
              </a:pPr>
              <a:r>
                <a:rPr lang="en-US" dirty="0">
                  <a:solidFill>
                    <a:prstClr val="black"/>
                  </a:solidFill>
                </a:rPr>
                <a:t>Regular (Mild) Steel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830824" y="3980144"/>
              <a:ext cx="2314785" cy="472404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>
                  <a:rot lat="0" lon="0" rev="300000"/>
                </a:camera>
                <a:lightRig rig="threePt" dir="t"/>
              </a:scene3d>
            </a:bodyPr>
            <a:lstStyle/>
            <a:p>
              <a:pPr>
                <a:defRPr/>
              </a:pPr>
              <a:r>
                <a:rPr lang="en-US" dirty="0">
                  <a:solidFill>
                    <a:prstClr val="black"/>
                  </a:solidFill>
                </a:rPr>
                <a:t>High Strength Steel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62473" y="4448986"/>
              <a:ext cx="2601776" cy="472404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>
                  <a:rot lat="0" lon="0" rev="300000"/>
                </a:camera>
                <a:lightRig rig="threePt" dir="t"/>
              </a:scene3d>
            </a:bodyPr>
            <a:lstStyle>
              <a:defPPr>
                <a:defRPr lang="en-US"/>
              </a:defPPr>
            </a:lstStyle>
            <a:p>
              <a:pPr>
                <a:defRPr/>
              </a:pPr>
              <a:r>
                <a:rPr lang="en-US" dirty="0">
                  <a:solidFill>
                    <a:prstClr val="black"/>
                  </a:solidFill>
                </a:rPr>
                <a:t>Plastics &amp; Composites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835991" y="5234006"/>
              <a:ext cx="1350790" cy="472404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>
                  <a:rot lat="0" lon="0" rev="300000"/>
                </a:camera>
                <a:lightRig rig="threePt" dir="t"/>
              </a:scene3d>
            </a:bodyPr>
            <a:lstStyle>
              <a:defPPr>
                <a:defRPr lang="en-US"/>
              </a:defPPr>
            </a:lstStyle>
            <a:p>
              <a:pPr>
                <a:defRPr/>
              </a:pPr>
              <a:r>
                <a:rPr lang="en-US" dirty="0">
                  <a:solidFill>
                    <a:prstClr val="black"/>
                  </a:solidFill>
                </a:rPr>
                <a:t>Aluminum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850135" y="4138610"/>
              <a:ext cx="1618404" cy="472404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>
                  <a:rot lat="0" lon="0" rev="21299999"/>
                </a:camera>
                <a:lightRig rig="threePt" dir="t"/>
              </a:scene3d>
            </a:bodyPr>
            <a:lstStyle/>
            <a:p>
              <a:pPr>
                <a:defRPr/>
              </a:pPr>
              <a:r>
                <a:rPr lang="en-US" dirty="0">
                  <a:solidFill>
                    <a:prstClr val="black"/>
                  </a:solidFill>
                </a:rPr>
                <a:t>Iron Castings</a:t>
              </a:r>
            </a:p>
          </p:txBody>
        </p:sp>
      </p:grp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00" y="2690813"/>
            <a:ext cx="1849438" cy="154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4" name="TextBox 2"/>
          <p:cNvSpPr txBox="1">
            <a:spLocks noChangeArrowheads="1"/>
          </p:cNvSpPr>
          <p:nvPr/>
        </p:nvSpPr>
        <p:spPr bwMode="auto">
          <a:xfrm>
            <a:off x="2884488" y="4021138"/>
            <a:ext cx="96202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sz="800" i="1">
                <a:solidFill>
                  <a:srgbClr val="000000"/>
                </a:solidFill>
              </a:rPr>
              <a:t>Image: Porsche</a:t>
            </a:r>
          </a:p>
        </p:txBody>
      </p:sp>
      <p:sp>
        <p:nvSpPr>
          <p:cNvPr id="30725" name="TextBox 19"/>
          <p:cNvSpPr txBox="1">
            <a:spLocks noChangeArrowheads="1"/>
          </p:cNvSpPr>
          <p:nvPr/>
        </p:nvSpPr>
        <p:spPr bwMode="auto">
          <a:xfrm>
            <a:off x="0" y="6575425"/>
            <a:ext cx="1562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7F7F7F"/>
                </a:solidFill>
              </a:rPr>
              <a:t>Data source: Wards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1114425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732588" y="2717800"/>
            <a:ext cx="1101725" cy="527050"/>
          </a:xfrm>
          <a:prstGeom prst="line">
            <a:avLst/>
          </a:prstGeom>
          <a:ln w="412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723063" y="4387850"/>
            <a:ext cx="1101725" cy="381000"/>
          </a:xfrm>
          <a:prstGeom prst="line">
            <a:avLst/>
          </a:prstGeom>
          <a:ln w="412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6723063" y="4754563"/>
            <a:ext cx="1101725" cy="381000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6715125" y="4826000"/>
            <a:ext cx="1101725" cy="381000"/>
          </a:xfrm>
          <a:prstGeom prst="line">
            <a:avLst/>
          </a:prstGeom>
          <a:ln w="412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723063" y="5424488"/>
            <a:ext cx="1093787" cy="404812"/>
          </a:xfrm>
          <a:prstGeom prst="line">
            <a:avLst/>
          </a:prstGeom>
          <a:ln w="41275">
            <a:solidFill>
              <a:srgbClr val="602EA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BE55D0-9F62-4715-8992-9EAB116B3175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733" name="Title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44563"/>
          </a:xfrm>
        </p:spPr>
        <p:txBody>
          <a:bodyPr/>
          <a:lstStyle/>
          <a:p>
            <a:r>
              <a:rPr lang="en-US" sz="3200" b="1" smtClean="0"/>
              <a:t>Average Material Content of</a:t>
            </a:r>
            <a:br>
              <a:rPr lang="en-US" sz="3200" b="1" smtClean="0"/>
            </a:br>
            <a:r>
              <a:rPr lang="en-US" sz="3200" b="1" smtClean="0"/>
              <a:t>North American Light Vehicles</a:t>
            </a:r>
            <a:endParaRPr lang="en-US" sz="3200" smtClean="0"/>
          </a:p>
        </p:txBody>
      </p:sp>
    </p:spTree>
    <p:extLst>
      <p:ext uri="{BB962C8B-B14F-4D97-AF65-F5344CB8AC3E}">
        <p14:creationId xmlns:p14="http://schemas.microsoft.com/office/powerpoint/2010/main" val="40349019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E:\IMAGES\CORVETTE\2014-Chevrolet-Corvette-0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4" b="-1389"/>
          <a:stretch>
            <a:fillRect/>
          </a:stretch>
        </p:blipFill>
        <p:spPr bwMode="auto">
          <a:xfrm>
            <a:off x="4524375" y="3848100"/>
            <a:ext cx="4491038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Content Placeholder 2"/>
          <p:cNvSpPr txBox="1">
            <a:spLocks/>
          </p:cNvSpPr>
          <p:nvPr/>
        </p:nvSpPr>
        <p:spPr bwMode="auto">
          <a:xfrm>
            <a:off x="381000" y="1233488"/>
            <a:ext cx="5715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000"/>
              <a:t>New body shop for aluminum frame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000"/>
              <a:t>Carbon fiber hood and roof and interior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000"/>
              <a:t>Carbon-nano composite underbody panels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000"/>
              <a:t>Magnesium frame seat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000"/>
              <a:t>SMC fenders, doors and rear </a:t>
            </a:r>
            <a:br>
              <a:rPr lang="en-US" sz="2000"/>
            </a:br>
            <a:r>
              <a:rPr lang="en-US" sz="2000"/>
              <a:t>quarter panels &amp; hatch</a:t>
            </a:r>
          </a:p>
          <a:p>
            <a:pPr marL="742950" lvl="1" indent="-285750">
              <a:spcBef>
                <a:spcPct val="20000"/>
              </a:spcBef>
              <a:buFont typeface="Arial" charset="0"/>
              <a:buChar char="–"/>
            </a:pPr>
            <a:r>
              <a:rPr lang="en-US" sz="1800"/>
              <a:t>Extrusions, castings and sheet </a:t>
            </a:r>
            <a:br>
              <a:rPr lang="en-US" sz="1800"/>
            </a:br>
            <a:r>
              <a:rPr lang="en-US" sz="1800"/>
              <a:t>(castings 2mm – 11mm)</a:t>
            </a:r>
          </a:p>
          <a:p>
            <a:pPr marL="742950" lvl="1" indent="-285750">
              <a:spcBef>
                <a:spcPct val="20000"/>
              </a:spcBef>
              <a:buFont typeface="Arial" charset="0"/>
              <a:buChar char="–"/>
            </a:pPr>
            <a:r>
              <a:rPr lang="en-US" sz="1800"/>
              <a:t>Hydro formed tubes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000"/>
              <a:t>Magnesium structural chassis </a:t>
            </a:r>
            <a:br>
              <a:rPr lang="en-US" sz="2000"/>
            </a:br>
            <a:r>
              <a:rPr lang="en-US" sz="2000"/>
              <a:t>components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000"/>
              <a:t>Joining: adhesive, laser welding, </a:t>
            </a:r>
            <a:br>
              <a:rPr lang="en-US" sz="2000"/>
            </a:br>
            <a:r>
              <a:rPr lang="en-US" sz="2000"/>
              <a:t>fasteners, spot welding</a:t>
            </a:r>
          </a:p>
        </p:txBody>
      </p:sp>
      <p:pic>
        <p:nvPicPr>
          <p:cNvPr id="31748" name="Picture 2" descr="E:\IMAGES\CORVETTE\2014-Chevrolet-Corvette-0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6" b="4956"/>
          <a:stretch>
            <a:fillRect/>
          </a:stretch>
        </p:blipFill>
        <p:spPr bwMode="auto">
          <a:xfrm>
            <a:off x="6345238" y="31750"/>
            <a:ext cx="2663825" cy="367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Title 7"/>
          <p:cNvSpPr>
            <a:spLocks noGrp="1"/>
          </p:cNvSpPr>
          <p:nvPr>
            <p:ph type="title"/>
          </p:nvPr>
        </p:nvSpPr>
        <p:spPr>
          <a:xfrm>
            <a:off x="68263" y="152400"/>
            <a:ext cx="6172200" cy="1143000"/>
          </a:xfrm>
        </p:spPr>
        <p:txBody>
          <a:bodyPr/>
          <a:lstStyle/>
          <a:p>
            <a:r>
              <a:rPr lang="en-US" sz="3200" b="1" smtClean="0"/>
              <a:t>2014 Corvette Stingray: </a:t>
            </a:r>
            <a:br>
              <a:rPr lang="en-US" sz="3200" b="1" smtClean="0"/>
            </a:br>
            <a:r>
              <a:rPr lang="en-US" sz="3200" b="1" smtClean="0"/>
              <a:t>A Future Direction for Materials</a:t>
            </a:r>
          </a:p>
        </p:txBody>
      </p:sp>
      <p:sp>
        <p:nvSpPr>
          <p:cNvPr id="31750" name="TextBox 9"/>
          <p:cNvSpPr txBox="1">
            <a:spLocks noChangeArrowheads="1"/>
          </p:cNvSpPr>
          <p:nvPr/>
        </p:nvSpPr>
        <p:spPr bwMode="auto">
          <a:xfrm>
            <a:off x="7180263" y="6599238"/>
            <a:ext cx="1828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en-US" sz="1000" i="1"/>
              <a:t>Photo Source: General Motors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10350" y="6294438"/>
            <a:ext cx="2133600" cy="365125"/>
          </a:xfrm>
        </p:spPr>
        <p:txBody>
          <a:bodyPr/>
          <a:lstStyle/>
          <a:p>
            <a:pPr>
              <a:defRPr/>
            </a:pPr>
            <a:fld id="{7A75C084-F652-4DA3-89BB-FDBF95E7D6F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09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33400"/>
          </a:xfrm>
        </p:spPr>
        <p:txBody>
          <a:bodyPr/>
          <a:lstStyle/>
          <a:p>
            <a:r>
              <a:rPr lang="en-US" sz="3200" b="1" dirty="0" smtClean="0"/>
              <a:t>Connected &amp; Automated Vehicles Defined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888" y="1066800"/>
            <a:ext cx="7696200" cy="51054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400" dirty="0" smtClean="0"/>
              <a:t>Connected and automated vehicles use any of a number of different communication technologies to communicate with:</a:t>
            </a:r>
          </a:p>
          <a:p>
            <a:pPr lvl="1">
              <a:defRPr/>
            </a:pPr>
            <a:r>
              <a:rPr lang="en-US" sz="2200" dirty="0" smtClean="0"/>
              <a:t>The driver</a:t>
            </a:r>
          </a:p>
          <a:p>
            <a:pPr lvl="1">
              <a:defRPr/>
            </a:pPr>
            <a:r>
              <a:rPr lang="en-US" sz="2200" dirty="0" smtClean="0"/>
              <a:t>Each other</a:t>
            </a:r>
          </a:p>
          <a:p>
            <a:pPr lvl="1">
              <a:defRPr/>
            </a:pPr>
            <a:r>
              <a:rPr lang="en-US" sz="2200" dirty="0" smtClean="0"/>
              <a:t>Roadside infrastructure</a:t>
            </a:r>
          </a:p>
          <a:p>
            <a:pPr lvl="1">
              <a:defRPr/>
            </a:pPr>
            <a:r>
              <a:rPr lang="en-US" sz="2200" dirty="0" smtClean="0"/>
              <a:t>The “Cloud”</a:t>
            </a:r>
          </a:p>
          <a:p>
            <a:pPr>
              <a:defRPr/>
            </a:pPr>
            <a:endParaRPr lang="en-US" sz="2400" dirty="0" smtClean="0"/>
          </a:p>
          <a:p>
            <a:pPr marL="0" indent="0">
              <a:buFont typeface="Arial" charset="0"/>
              <a:buNone/>
              <a:defRPr/>
            </a:pPr>
            <a:endParaRPr lang="en-US" sz="2400" dirty="0" smtClean="0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988" y="2133600"/>
            <a:ext cx="4316412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95DAC4-9EF7-44AA-B5AB-70F7463A9940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16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48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813" y="381000"/>
            <a:ext cx="8229600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b="1" dirty="0"/>
              <a:t>Benefits and Challenges of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Connected  &amp; Automated Vehicles</a:t>
            </a:r>
            <a:endParaRPr lang="en-US" sz="3600" b="1" dirty="0"/>
          </a:p>
        </p:txBody>
      </p:sp>
      <p:sp>
        <p:nvSpPr>
          <p:cNvPr id="5" name="Rectangle 1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32032" y="1160919"/>
            <a:ext cx="4114800" cy="1066800"/>
          </a:xfrm>
          <a:prstGeom prst="rect">
            <a:avLst/>
          </a:prstGeom>
          <a:solidFill>
            <a:srgbClr val="BFDEE4"/>
          </a:solidFill>
          <a:ln w="6350">
            <a:solidFill>
              <a:srgbClr val="409DAD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 lIns="54864" rIns="54864" anchor="ctr"/>
          <a:lstStyle/>
          <a:p>
            <a:pPr lvl="2" algn="ctr">
              <a:defRPr/>
            </a:pPr>
            <a:r>
              <a:rPr lang="en-US" b="1" dirty="0"/>
              <a:t>Crash elimination</a:t>
            </a:r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59167" y="3591381"/>
            <a:ext cx="4114800" cy="998539"/>
          </a:xfrm>
          <a:prstGeom prst="rect">
            <a:avLst/>
          </a:prstGeom>
          <a:solidFill>
            <a:srgbClr val="BFDEE4"/>
          </a:solidFill>
          <a:ln w="6350">
            <a:solidFill>
              <a:srgbClr val="409DAD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 lIns="54864" rIns="54864" anchor="ctr"/>
          <a:lstStyle/>
          <a:p>
            <a:pPr lvl="2" algn="ctr">
              <a:defRPr/>
            </a:pPr>
            <a:r>
              <a:rPr lang="en-US" b="1" dirty="0"/>
              <a:t>Travel time dependability</a:t>
            </a:r>
            <a:endParaRPr lang="en-US" dirty="0"/>
          </a:p>
        </p:txBody>
      </p:sp>
      <p:sp>
        <p:nvSpPr>
          <p:cNvPr id="7" name="Rectangle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9167" y="4742327"/>
            <a:ext cx="4114800" cy="990599"/>
          </a:xfrm>
          <a:prstGeom prst="rect">
            <a:avLst/>
          </a:prstGeom>
          <a:solidFill>
            <a:srgbClr val="BFDEE4"/>
          </a:solidFill>
          <a:ln w="6350">
            <a:solidFill>
              <a:srgbClr val="409DAD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 lIns="54864" rIns="54864" anchor="ctr"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2" algn="ctr" eaLnBrk="1" hangingPunct="1"/>
            <a:r>
              <a:rPr lang="en-US" b="1"/>
              <a:t>Productivity improvements</a:t>
            </a:r>
          </a:p>
        </p:txBody>
      </p:sp>
      <p:sp>
        <p:nvSpPr>
          <p:cNvPr id="8" name="Rectangle 1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59167" y="2456327"/>
            <a:ext cx="4114800" cy="982663"/>
          </a:xfrm>
          <a:prstGeom prst="rect">
            <a:avLst/>
          </a:prstGeom>
          <a:solidFill>
            <a:srgbClr val="BFDEE4"/>
          </a:solidFill>
          <a:ln w="6350">
            <a:solidFill>
              <a:srgbClr val="409DAD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 lIns="54864" rIns="54864" anchor="ctr"/>
          <a:lstStyle/>
          <a:p>
            <a:pPr lvl="2" algn="ctr">
              <a:defRPr/>
            </a:pPr>
            <a:r>
              <a:rPr lang="en-US" b="1" dirty="0"/>
              <a:t>Reduced need for new infrastructure</a:t>
            </a:r>
            <a:endParaRPr lang="en-US" dirty="0"/>
          </a:p>
        </p:txBody>
      </p:sp>
      <p:sp>
        <p:nvSpPr>
          <p:cNvPr id="9" name="Rectangle 1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697954" y="1194709"/>
            <a:ext cx="3996905" cy="1043987"/>
          </a:xfrm>
          <a:prstGeom prst="rect">
            <a:avLst/>
          </a:prstGeom>
          <a:solidFill>
            <a:srgbClr val="BFDEE4"/>
          </a:solidFill>
          <a:ln w="6350">
            <a:solidFill>
              <a:srgbClr val="409DAD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 lIns="54864" rIns="54864" anchor="ctr"/>
          <a:lstStyle/>
          <a:p>
            <a:pPr lvl="2" algn="ctr">
              <a:defRPr/>
            </a:pPr>
            <a:r>
              <a:rPr lang="en-US" b="1" dirty="0"/>
              <a:t>Improved energy efficiency</a:t>
            </a:r>
            <a:endParaRPr lang="en-US" dirty="0"/>
          </a:p>
        </p:txBody>
      </p:sp>
      <p:sp>
        <p:nvSpPr>
          <p:cNvPr id="10" name="Rectangle 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697954" y="3610295"/>
            <a:ext cx="3996905" cy="990600"/>
          </a:xfrm>
          <a:prstGeom prst="rect">
            <a:avLst/>
          </a:prstGeom>
          <a:solidFill>
            <a:srgbClr val="BFDEE4"/>
          </a:solidFill>
          <a:ln w="6350">
            <a:solidFill>
              <a:srgbClr val="409DAD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 lIns="54864" rIns="54864" anchor="ctr"/>
          <a:lstStyle/>
          <a:p>
            <a:pPr lvl="2" algn="ctr">
              <a:defRPr/>
            </a:pPr>
            <a:r>
              <a:rPr lang="en-US" b="1" dirty="0"/>
              <a:t>New models for vehicle ownership</a:t>
            </a:r>
            <a:endParaRPr lang="en-US" dirty="0"/>
          </a:p>
        </p:txBody>
      </p:sp>
      <p:sp>
        <p:nvSpPr>
          <p:cNvPr id="11" name="Rectangle 12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697954" y="4746528"/>
            <a:ext cx="3996905" cy="997365"/>
          </a:xfrm>
          <a:prstGeom prst="rect">
            <a:avLst/>
          </a:prstGeom>
          <a:solidFill>
            <a:srgbClr val="BFDEE4"/>
          </a:solidFill>
          <a:ln w="6350">
            <a:solidFill>
              <a:srgbClr val="409DAD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 lIns="54864" rIns="54864" anchor="ctr"/>
          <a:lstStyle/>
          <a:p>
            <a:pPr lvl="2" algn="ctr">
              <a:defRPr/>
            </a:pPr>
            <a:r>
              <a:rPr lang="en-US" b="1" dirty="0"/>
              <a:t>New business models and scenarios</a:t>
            </a:r>
          </a:p>
        </p:txBody>
      </p:sp>
      <p:sp>
        <p:nvSpPr>
          <p:cNvPr id="12" name="Rectangle 12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697954" y="2467295"/>
            <a:ext cx="3996905" cy="990600"/>
          </a:xfrm>
          <a:prstGeom prst="rect">
            <a:avLst/>
          </a:prstGeom>
          <a:solidFill>
            <a:srgbClr val="BFDEE4"/>
          </a:solidFill>
          <a:ln w="6350">
            <a:solidFill>
              <a:srgbClr val="409DAD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 lIns="54864" rIns="54864" anchor="ctr"/>
          <a:lstStyle/>
          <a:p>
            <a:pPr lvl="2" algn="ctr">
              <a:defRPr/>
            </a:pPr>
            <a:r>
              <a:rPr lang="en-US" b="1" dirty="0"/>
              <a:t>Data challenges</a:t>
            </a:r>
            <a:endParaRPr lang="en-US" dirty="0"/>
          </a:p>
        </p:txBody>
      </p:sp>
      <p:pic>
        <p:nvPicPr>
          <p:cNvPr id="33819" name="Picture 12" descr="Capture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1160463"/>
            <a:ext cx="90805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7C92"/>
            </a:solidFill>
            <a:miter lim="800000"/>
            <a:headEnd/>
            <a:tailEnd/>
          </a:ln>
        </p:spPr>
      </p:pic>
      <p:pic>
        <p:nvPicPr>
          <p:cNvPr id="33820" name="Picture 13" descr="Capture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245586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7C92"/>
            </a:solidFill>
            <a:miter lim="800000"/>
            <a:headEnd/>
            <a:tailEnd/>
          </a:ln>
        </p:spPr>
      </p:pic>
      <p:pic>
        <p:nvPicPr>
          <p:cNvPr id="33821" name="Picture 14" descr="Capture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3584575"/>
            <a:ext cx="928688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7C92"/>
            </a:solidFill>
            <a:miter lim="800000"/>
            <a:headEnd/>
            <a:tailEnd/>
          </a:ln>
        </p:spPr>
      </p:pic>
      <p:pic>
        <p:nvPicPr>
          <p:cNvPr id="33822" name="Picture 15" descr="Capture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4724400"/>
            <a:ext cx="930275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7C92"/>
            </a:solidFill>
            <a:miter lim="800000"/>
            <a:headEnd/>
            <a:tailEnd/>
          </a:ln>
        </p:spPr>
      </p:pic>
      <p:pic>
        <p:nvPicPr>
          <p:cNvPr id="33823" name="Picture 16" descr="Capture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38" y="11826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7C92"/>
            </a:solidFill>
            <a:miter lim="800000"/>
            <a:headEnd/>
            <a:tailEnd/>
          </a:ln>
        </p:spPr>
      </p:pic>
      <p:pic>
        <p:nvPicPr>
          <p:cNvPr id="33824" name="Picture 17" descr="Capture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38" y="2466975"/>
            <a:ext cx="900112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7C92"/>
            </a:solidFill>
            <a:miter lim="800000"/>
            <a:headEnd/>
            <a:tailEnd/>
          </a:ln>
        </p:spPr>
      </p:pic>
      <p:pic>
        <p:nvPicPr>
          <p:cNvPr id="33825" name="Picture 18" descr="Capture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050" y="3595688"/>
            <a:ext cx="928688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7C92"/>
            </a:solidFill>
            <a:miter lim="800000"/>
            <a:headEnd/>
            <a:tailEnd/>
          </a:ln>
        </p:spPr>
      </p:pic>
      <p:pic>
        <p:nvPicPr>
          <p:cNvPr id="33826" name="Picture 19" descr="Capture.JP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25" y="47259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7C92"/>
            </a:solidFill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BCED1-F406-44D0-95F7-FDE3884AE55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17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39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33400"/>
          </a:xfrm>
        </p:spPr>
        <p:txBody>
          <a:bodyPr/>
          <a:lstStyle/>
          <a:p>
            <a:r>
              <a:rPr lang="en-US" sz="3200" b="1" smtClean="0"/>
              <a:t>What Can CAAT Do for You?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6934200" cy="2163763"/>
          </a:xfrm>
        </p:spPr>
        <p:txBody>
          <a:bodyPr/>
          <a:lstStyle/>
          <a:p>
            <a:r>
              <a:rPr lang="en-US" sz="2400" dirty="0" smtClean="0"/>
              <a:t>Curriculum Development (seed funding)</a:t>
            </a:r>
          </a:p>
          <a:p>
            <a:r>
              <a:rPr lang="en-US" sz="2400" dirty="0" smtClean="0"/>
              <a:t>Curriculum Dissemination</a:t>
            </a:r>
          </a:p>
          <a:p>
            <a:r>
              <a:rPr lang="en-US" sz="2400" dirty="0" smtClean="0"/>
              <a:t>Professional Development</a:t>
            </a:r>
          </a:p>
          <a:p>
            <a:r>
              <a:rPr lang="en-US" sz="2400" dirty="0" smtClean="0"/>
              <a:t>Technical and Professional 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7CEC61-6CC0-44C2-B95A-A5003A49C38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18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046" y="3124200"/>
            <a:ext cx="3320942" cy="2209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305300"/>
            <a:ext cx="2686050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52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457200"/>
          </a:xfrm>
        </p:spPr>
        <p:txBody>
          <a:bodyPr/>
          <a:lstStyle/>
          <a:p>
            <a:pPr eaLnBrk="1" hangingPunct="1"/>
            <a:r>
              <a:rPr lang="en-US" sz="3200" b="1" smtClean="0">
                <a:ea typeface="ＭＳ Ｐゴシック" pitchFamily="34" charset="-128"/>
              </a:rPr>
              <a:t>CAAT Seed Funding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6781800" cy="3505200"/>
          </a:xfrm>
        </p:spPr>
        <p:txBody>
          <a:bodyPr/>
          <a:lstStyle/>
          <a:p>
            <a:pPr eaLnBrk="1" hangingPunct="1"/>
            <a:r>
              <a:rPr lang="en-US" sz="2400" smtClean="0">
                <a:ea typeface="ＭＳ Ｐゴシック" pitchFamily="34" charset="-128"/>
              </a:rPr>
              <a:t>Funding available on a first come, first serve basis for educational institutions to develop or adapt materials: </a:t>
            </a:r>
          </a:p>
          <a:p>
            <a:pPr lvl="2" eaLnBrk="1" hangingPunct="1"/>
            <a:r>
              <a:rPr lang="en-US" sz="2000" smtClean="0">
                <a:ea typeface="ＭＳ Ｐゴシック" pitchFamily="34" charset="-128"/>
              </a:rPr>
              <a:t>From modules and artifacts to courses and complete curricula</a:t>
            </a:r>
          </a:p>
          <a:p>
            <a:pPr lvl="2" eaLnBrk="1" hangingPunct="1"/>
            <a:r>
              <a:rPr lang="en-US" sz="2000" smtClean="0">
                <a:ea typeface="ＭＳ Ｐゴシック" pitchFamily="34" charset="-128"/>
              </a:rPr>
              <a:t>Equipment not to exceed 20% of funding request</a:t>
            </a:r>
          </a:p>
          <a:p>
            <a:pPr eaLnBrk="1" hangingPunct="1"/>
            <a:r>
              <a:rPr lang="en-US" sz="2400" smtClean="0">
                <a:ea typeface="ＭＳ Ｐゴシック" pitchFamily="34" charset="-128"/>
              </a:rPr>
              <a:t>CAAT and its partners will identify priority development needs</a:t>
            </a:r>
          </a:p>
          <a:p>
            <a:pPr lvl="2" eaLnBrk="1" hangingPunct="1">
              <a:buFont typeface="Wingdings" pitchFamily="2" charset="2"/>
              <a:buNone/>
            </a:pPr>
            <a:endParaRPr lang="en-US" smtClean="0">
              <a:ea typeface="ＭＳ Ｐゴシック" pitchFamily="34" charset="-128"/>
            </a:endParaRPr>
          </a:p>
        </p:txBody>
      </p:sp>
      <p:sp>
        <p:nvSpPr>
          <p:cNvPr id="4710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A99A04-F087-4FE8-A917-43F0D447DB93}" type="slidenum">
              <a:rPr lang="en-US" sz="1200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sz="1200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0910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457200"/>
          </a:xfrm>
        </p:spPr>
        <p:txBody>
          <a:bodyPr/>
          <a:lstStyle/>
          <a:p>
            <a:pPr eaLnBrk="1" hangingPunct="1"/>
            <a:r>
              <a:rPr lang="en-US" sz="3200" b="1" smtClean="0">
                <a:ea typeface="ＭＳ Ｐゴシック" pitchFamily="34" charset="-128"/>
              </a:rPr>
              <a:t>CAAT Seed Funding Process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458200" cy="3505200"/>
          </a:xfrm>
        </p:spPr>
        <p:txBody>
          <a:bodyPr/>
          <a:lstStyle/>
          <a:p>
            <a:pPr eaLnBrk="1" hangingPunct="1"/>
            <a:r>
              <a:rPr lang="en-US" sz="2400" smtClean="0">
                <a:ea typeface="ＭＳ Ｐゴシック" pitchFamily="34" charset="-128"/>
              </a:rPr>
              <a:t>Submit funding request using Proposal Template posted online</a:t>
            </a:r>
          </a:p>
          <a:p>
            <a:pPr eaLnBrk="1" hangingPunct="1"/>
            <a:r>
              <a:rPr lang="en-US" sz="2400" smtClean="0">
                <a:ea typeface="ＭＳ Ｐゴシック" pitchFamily="34" charset="-128"/>
              </a:rPr>
              <a:t>Proposal reviewed and approved by CAAT</a:t>
            </a:r>
          </a:p>
          <a:p>
            <a:pPr eaLnBrk="1" hangingPunct="1"/>
            <a:r>
              <a:rPr lang="en-US" sz="2400" smtClean="0">
                <a:ea typeface="ＭＳ Ｐゴシック" pitchFamily="34" charset="-128"/>
              </a:rPr>
              <a:t>Contract issued with key milestones for:</a:t>
            </a:r>
          </a:p>
          <a:p>
            <a:pPr lvl="1" eaLnBrk="1" hangingPunct="1"/>
            <a:r>
              <a:rPr lang="en-US" sz="2000" smtClean="0">
                <a:ea typeface="ＭＳ Ｐゴシック" pitchFamily="34" charset="-128"/>
              </a:rPr>
              <a:t>Deliverables</a:t>
            </a:r>
          </a:p>
          <a:p>
            <a:pPr lvl="1" eaLnBrk="1" hangingPunct="1"/>
            <a:r>
              <a:rPr lang="en-US" sz="2000" smtClean="0">
                <a:ea typeface="ＭＳ Ｐゴシック" pitchFamily="34" charset="-128"/>
              </a:rPr>
              <a:t>Payments</a:t>
            </a:r>
          </a:p>
          <a:p>
            <a:pPr lvl="1" eaLnBrk="1" hangingPunct="1"/>
            <a:r>
              <a:rPr lang="en-US" sz="2000" smtClean="0">
                <a:ea typeface="ＭＳ Ｐゴシック" pitchFamily="34" charset="-128"/>
              </a:rPr>
              <a:t>Reports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  <p:sp>
        <p:nvSpPr>
          <p:cNvPr id="4915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EE66904-B7AE-45D2-AAC8-1C51088DFFC7}" type="slidenum">
              <a:rPr lang="en-US" sz="1200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sz="1200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8055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81000"/>
          </a:xfrm>
        </p:spPr>
        <p:txBody>
          <a:bodyPr/>
          <a:lstStyle/>
          <a:p>
            <a:r>
              <a:rPr lang="en-US" altLang="en-US" sz="800" smtClean="0">
                <a:ea typeface="ＭＳ Ｐゴシック" pitchFamily="34" charset="-128"/>
              </a:rPr>
              <a:t/>
            </a:r>
            <a:br>
              <a:rPr lang="en-US" altLang="en-US" sz="800" smtClean="0">
                <a:ea typeface="ＭＳ Ｐゴシック" pitchFamily="34" charset="-128"/>
              </a:rPr>
            </a:br>
            <a:endParaRPr lang="en-US" altLang="en-US" sz="800" smtClean="0">
              <a:ea typeface="ＭＳ Ｐゴシック" pitchFamily="34" charset="-128"/>
            </a:endParaRPr>
          </a:p>
        </p:txBody>
      </p:sp>
      <p:sp>
        <p:nvSpPr>
          <p:cNvPr id="50179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985B934-3CFD-4EB0-81F3-5892F04CD30B}" type="slidenum">
              <a:rPr lang="en-US" altLang="en-US" smtClean="0">
                <a:ea typeface="ＭＳ Ｐゴシック" pitchFamily="34" charset="-128"/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 smtClean="0">
              <a:ea typeface="ＭＳ Ｐゴシック" pitchFamily="34" charset="-128"/>
              <a:cs typeface="Arial" charset="0"/>
            </a:endParaRPr>
          </a:p>
        </p:txBody>
      </p:sp>
      <p:sp>
        <p:nvSpPr>
          <p:cNvPr id="50180" name="Title 3"/>
          <p:cNvSpPr txBox="1">
            <a:spLocks/>
          </p:cNvSpPr>
          <p:nvPr/>
        </p:nvSpPr>
        <p:spPr bwMode="auto">
          <a:xfrm>
            <a:off x="304800" y="152400"/>
            <a:ext cx="853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3200" b="1">
                <a:ea typeface="ＭＳ Ｐゴシック" pitchFamily="34" charset="-128"/>
              </a:rPr>
              <a:t>Summary of CAAT Seed Funding Projects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743232"/>
              </p:ext>
            </p:extLst>
          </p:nvPr>
        </p:nvGraphicFramePr>
        <p:xfrm>
          <a:off x="228600" y="838200"/>
          <a:ext cx="8686800" cy="5851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5715"/>
                <a:gridCol w="1844685"/>
                <a:gridCol w="838200"/>
                <a:gridCol w="914400"/>
                <a:gridCol w="838200"/>
                <a:gridCol w="1143000"/>
                <a:gridCol w="1752600"/>
              </a:tblGrid>
              <a:tr h="542587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Institution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Title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Contract</a:t>
                      </a:r>
                      <a:r>
                        <a:rPr lang="en-US" sz="1100" baseline="0" dirty="0" smtClean="0"/>
                        <a:t> Date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Completion date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Amount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Status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Contact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</a:tr>
              <a:tr h="52421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Lawrence Technological University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Hybrid-based modules for two mechatronics courses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5/12/2011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11/7/2011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$22,278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Completed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Vladimir </a:t>
                      </a:r>
                      <a:r>
                        <a:rPr lang="en-US" sz="1100" dirty="0" err="1" smtClean="0"/>
                        <a:t>Vantsevich</a:t>
                      </a:r>
                      <a:r>
                        <a:rPr lang="en-US" sz="1100" dirty="0" smtClean="0"/>
                        <a:t/>
                      </a:r>
                      <a:br>
                        <a:rPr lang="en-US" sz="1100" dirty="0" smtClean="0"/>
                      </a:br>
                      <a:r>
                        <a:rPr lang="en-US" sz="1100" dirty="0" smtClean="0"/>
                        <a:t>vantsevi@uab.edu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</a:tr>
              <a:tr h="57601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Lewis and Clark CC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Modified ASE certification courses to include hybrid/EV</a:t>
                      </a:r>
                      <a:r>
                        <a:rPr lang="en-US" sz="1100" baseline="0" dirty="0" smtClean="0"/>
                        <a:t> impacts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6/1/2011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11/7/2011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$27,540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Completed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Christopher Reynolds</a:t>
                      </a:r>
                      <a:br>
                        <a:rPr lang="en-US" sz="1100" dirty="0" smtClean="0"/>
                      </a:br>
                      <a:r>
                        <a:rPr lang="en-US" sz="1100" dirty="0" smtClean="0"/>
                        <a:t>cereynolds@lc.edu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Grand Rapids CC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Curriculum for battery manufacturing job training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6/1/2011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5/22/2012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$8,403</a:t>
                      </a:r>
                    </a:p>
                    <a:p>
                      <a:pPr algn="ctr"/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Completed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Julie Parks</a:t>
                      </a:r>
                      <a:br>
                        <a:rPr lang="en-US" sz="1100" dirty="0" smtClean="0"/>
                      </a:br>
                      <a:r>
                        <a:rPr lang="en-US" sz="1100" dirty="0" smtClean="0"/>
                        <a:t>jparks@grcc.edu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</a:tr>
              <a:tr h="52424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Lansing CC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Hybrid and EV overview modules for technician workforce and general public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2/8/2012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7/26/2012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$13,180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Completed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 smtClean="0"/>
                        <a:t>Glenys</a:t>
                      </a:r>
                      <a:r>
                        <a:rPr lang="en-US" sz="1100" dirty="0" smtClean="0"/>
                        <a:t> Warner warnerg@lcc.edu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</a:tr>
              <a:tr h="34744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Grand Valley State University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Modules for Li-ion battery reclamation technology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5/8/2012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3/31/2013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$25,000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Completed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Charlie Standridge standric@gvsu.edu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</a:tr>
              <a:tr h="49068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Ivy Tech CC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Course module on integrating</a:t>
                      </a:r>
                      <a:r>
                        <a:rPr lang="en-US" sz="1100" baseline="0" dirty="0" smtClean="0"/>
                        <a:t> EV charging stations  to </a:t>
                      </a:r>
                      <a:r>
                        <a:rPr lang="en-US" sz="1100" dirty="0" smtClean="0"/>
                        <a:t>“Off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dirty="0" smtClean="0"/>
                        <a:t>Grid” energy center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5/14/2013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smtClean="0"/>
                        <a:t>5/1/2014 (Targeted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$22,299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Progress</a:t>
                      </a:r>
                      <a:r>
                        <a:rPr lang="en-US" sz="1100" baseline="0" dirty="0" smtClean="0"/>
                        <a:t> report submitted 11/2013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Susan J Ely sely3@ivytech.edu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</a:tr>
              <a:tr h="466288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Kent Intermediate School District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Project-based module for HS based on design,</a:t>
                      </a:r>
                      <a:r>
                        <a:rPr lang="en-US" sz="1100" baseline="0" dirty="0" smtClean="0"/>
                        <a:t> build, test and competition of an EV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11/4/2013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7/31/2014</a:t>
                      </a:r>
                      <a:br>
                        <a:rPr lang="en-US" sz="1100" dirty="0" smtClean="0"/>
                      </a:br>
                      <a:r>
                        <a:rPr lang="en-US" sz="1100" dirty="0" smtClean="0"/>
                        <a:t>(Targeted)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$16,000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</a:t>
                      </a:r>
                      <a:r>
                        <a:rPr lang="en-US" sz="1100" baseline="30000" dirty="0" smtClean="0"/>
                        <a:t>st</a:t>
                      </a:r>
                      <a:r>
                        <a:rPr lang="en-US" sz="1100" dirty="0" smtClean="0"/>
                        <a:t> report and 2</a:t>
                      </a:r>
                      <a:r>
                        <a:rPr lang="en-US" sz="1100" baseline="30000" dirty="0" smtClean="0"/>
                        <a:t>nd</a:t>
                      </a:r>
                      <a:r>
                        <a:rPr lang="en-US" sz="1100" dirty="0" smtClean="0"/>
                        <a:t> payment due 4/30/2014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Angela Morris</a:t>
                      </a:r>
                      <a:br>
                        <a:rPr lang="en-US" sz="1100" dirty="0" smtClean="0"/>
                      </a:br>
                      <a:r>
                        <a:rPr lang="en-US" sz="1100" dirty="0" smtClean="0"/>
                        <a:t>AngelaMorris@kentisd.org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</a:tr>
              <a:tr h="51809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Utica</a:t>
                      </a:r>
                      <a:r>
                        <a:rPr lang="en-US" sz="1100" baseline="0" dirty="0" smtClean="0"/>
                        <a:t> Community Schools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Middle school CTE bridge course </a:t>
                      </a:r>
                      <a:r>
                        <a:rPr lang="en-US" sz="1100" baseline="0" dirty="0" smtClean="0"/>
                        <a:t>based on design and build of an EV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3/10/2014 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11/30/2014 (Targeted)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$22.000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smtClean="0"/>
                        <a:t>Project initiated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Shannon Williams</a:t>
                      </a:r>
                      <a:br>
                        <a:rPr lang="en-US" sz="1100" dirty="0" smtClean="0"/>
                      </a:br>
                      <a:r>
                        <a:rPr lang="en-US" sz="1100" dirty="0" smtClean="0"/>
                        <a:t>shannon.williams@UticaK12.org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</a:tr>
              <a:tr h="56989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Wayne State University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Course module for technicians and engineers on the analysis and control of electric motors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2/13/2014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1/31/2015</a:t>
                      </a:r>
                    </a:p>
                    <a:p>
                      <a:pPr algn="ctr"/>
                      <a:r>
                        <a:rPr lang="en-US" sz="1100" dirty="0" smtClean="0"/>
                        <a:t>(Targeted)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$16,122</a:t>
                      </a:r>
                    </a:p>
                    <a:p>
                      <a:pPr algn="ctr"/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Project initiated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Wen Chen</a:t>
                      </a:r>
                      <a:br>
                        <a:rPr lang="en-US" sz="1100" dirty="0" smtClean="0"/>
                      </a:br>
                      <a:r>
                        <a:rPr lang="en-US" sz="1100" dirty="0" smtClean="0"/>
                        <a:t>wchenc@wayne.edu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</a:tr>
              <a:tr h="59370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University of Alabama at Birmingham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Course for technicians and engineers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dirty="0" smtClean="0"/>
                        <a:t>in Energy Efficiency of HEVs and EVs, Labs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5/1/2014 (Estimated)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1/31/2015 (Estimated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$25,000 (Proposed)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Awaiting final proposal from UAB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Vladimir </a:t>
                      </a:r>
                      <a:r>
                        <a:rPr lang="en-US" sz="1100" dirty="0" err="1" smtClean="0"/>
                        <a:t>Vantsevich</a:t>
                      </a:r>
                      <a:r>
                        <a:rPr lang="en-US" sz="1100" dirty="0" smtClean="0"/>
                        <a:t/>
                      </a:r>
                      <a:br>
                        <a:rPr lang="en-US" sz="1100" dirty="0" smtClean="0"/>
                      </a:br>
                      <a:r>
                        <a:rPr lang="en-US" sz="1100" dirty="0" smtClean="0"/>
                        <a:t>vantsevi@uab.edu</a:t>
                      </a:r>
                      <a:endParaRPr lang="en-US" sz="1100" dirty="0"/>
                    </a:p>
                  </a:txBody>
                  <a:tcPr marL="54883" marR="54883" marT="27439" marB="27439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347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3"/>
          <p:cNvSpPr>
            <a:spLocks noGrp="1"/>
          </p:cNvSpPr>
          <p:nvPr>
            <p:ph type="title"/>
          </p:nvPr>
        </p:nvSpPr>
        <p:spPr>
          <a:xfrm>
            <a:off x="381000" y="304800"/>
            <a:ext cx="8458200" cy="533400"/>
          </a:xfrm>
        </p:spPr>
        <p:txBody>
          <a:bodyPr/>
          <a:lstStyle/>
          <a:p>
            <a:r>
              <a:rPr lang="en-US" altLang="en-US" sz="3200" b="1" dirty="0" smtClean="0"/>
              <a:t>CAAT Website - </a:t>
            </a:r>
            <a:r>
              <a:rPr lang="en-US" altLang="en-US" sz="3200" b="1" dirty="0" smtClean="0">
                <a:hlinkClick r:id="rId2"/>
              </a:rPr>
              <a:t>www.autocaat.org</a:t>
            </a:r>
            <a:endParaRPr lang="en-US" altLang="en-US" sz="3200" b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2EB34D-D0C2-4F15-974C-682B02EE76A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3" name="Picture 2" descr="Center for Advanced Automotive Technology (CAAT) Home - Internet Explor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0" t="15988" r="20104"/>
          <a:stretch/>
        </p:blipFill>
        <p:spPr>
          <a:xfrm>
            <a:off x="914400" y="1066800"/>
            <a:ext cx="740496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1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/>
          <p:cNvSpPr>
            <a:spLocks noGrp="1"/>
          </p:cNvSpPr>
          <p:nvPr>
            <p:ph type="title"/>
          </p:nvPr>
        </p:nvSpPr>
        <p:spPr>
          <a:xfrm>
            <a:off x="324351" y="304800"/>
            <a:ext cx="8458200" cy="457200"/>
          </a:xfrm>
        </p:spPr>
        <p:txBody>
          <a:bodyPr/>
          <a:lstStyle/>
          <a:p>
            <a:r>
              <a:rPr lang="en-US" altLang="en-US" sz="3200" b="1" dirty="0" smtClean="0"/>
              <a:t>CAAT Website – Educators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2EB34D-D0C2-4F15-974C-682B02EE76A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4" name="Picture 3" descr="Apply for Seed Funding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8" t="16179" r="19583"/>
          <a:stretch/>
        </p:blipFill>
        <p:spPr>
          <a:xfrm>
            <a:off x="685800" y="847725"/>
            <a:ext cx="7740224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71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/>
          <p:cNvSpPr>
            <a:spLocks noGrp="1"/>
          </p:cNvSpPr>
          <p:nvPr>
            <p:ph type="title"/>
          </p:nvPr>
        </p:nvSpPr>
        <p:spPr>
          <a:xfrm>
            <a:off x="381000" y="304800"/>
            <a:ext cx="8458200" cy="457200"/>
          </a:xfrm>
        </p:spPr>
        <p:txBody>
          <a:bodyPr/>
          <a:lstStyle/>
          <a:p>
            <a:r>
              <a:rPr lang="en-US" altLang="en-US" sz="3200" b="1" dirty="0" smtClean="0"/>
              <a:t>CAAT Website - FREE Resource Library</a:t>
            </a:r>
          </a:p>
        </p:txBody>
      </p:sp>
      <p:sp>
        <p:nvSpPr>
          <p:cNvPr id="4099" name="Content Placeholder 4"/>
          <p:cNvSpPr>
            <a:spLocks noGrp="1"/>
          </p:cNvSpPr>
          <p:nvPr>
            <p:ph idx="1"/>
          </p:nvPr>
        </p:nvSpPr>
        <p:spPr>
          <a:xfrm>
            <a:off x="304800" y="1371600"/>
            <a:ext cx="8686800" cy="4114800"/>
          </a:xfrm>
        </p:spPr>
        <p:txBody>
          <a:bodyPr/>
          <a:lstStyle/>
          <a:p>
            <a:pPr>
              <a:spcBef>
                <a:spcPts val="600"/>
              </a:spcBef>
              <a:defRPr/>
            </a:pPr>
            <a:endParaRPr lang="en-US" sz="2400" dirty="0"/>
          </a:p>
          <a:p>
            <a:pPr marL="1371600" lvl="3" indent="0">
              <a:spcBef>
                <a:spcPts val="600"/>
              </a:spcBef>
              <a:buFont typeface="Arial" charset="0"/>
              <a:buNone/>
              <a:defRPr/>
            </a:pPr>
            <a:endParaRPr lang="en-US" sz="1400" dirty="0"/>
          </a:p>
          <a:p>
            <a:pPr lvl="1">
              <a:spcBef>
                <a:spcPts val="600"/>
              </a:spcBef>
              <a:defRPr/>
            </a:pPr>
            <a:endParaRPr lang="en-US" sz="2000" dirty="0" smtClean="0"/>
          </a:p>
          <a:p>
            <a:pPr marL="0" indent="0">
              <a:spcBef>
                <a:spcPts val="600"/>
              </a:spcBef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2EB34D-D0C2-4F15-974C-682B02EE76A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3" name="Picture 2" descr="Browse Resources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8" t="15795" r="19896"/>
          <a:stretch/>
        </p:blipFill>
        <p:spPr>
          <a:xfrm>
            <a:off x="800100" y="972598"/>
            <a:ext cx="7577722" cy="565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36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457199"/>
          </a:xfrm>
        </p:spPr>
        <p:txBody>
          <a:bodyPr/>
          <a:lstStyle/>
          <a:p>
            <a:r>
              <a:rPr lang="en-US" altLang="en-US" sz="3200" b="1" dirty="0" smtClean="0">
                <a:ea typeface="ＭＳ Ｐゴシック" pitchFamily="34" charset="-128"/>
              </a:rPr>
              <a:t>CAAT Resource Library 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4038600" cy="5105400"/>
          </a:xfrm>
        </p:spPr>
        <p:txBody>
          <a:bodyPr/>
          <a:lstStyle/>
          <a:p>
            <a:pPr>
              <a:defRPr/>
            </a:pPr>
            <a:r>
              <a:rPr lang="en-US" altLang="en-US" sz="2400" dirty="0" smtClean="0"/>
              <a:t>FREE educational Resource Library</a:t>
            </a:r>
          </a:p>
          <a:p>
            <a:pPr lvl="1" eaLnBrk="1" hangingPunct="1">
              <a:defRPr/>
            </a:pPr>
            <a:r>
              <a:rPr lang="en-US" sz="2000" dirty="0"/>
              <a:t>Contains </a:t>
            </a:r>
            <a:r>
              <a:rPr lang="en-US" sz="2000" dirty="0" smtClean="0"/>
              <a:t>nearly 100 classroom ready educational resources:</a:t>
            </a:r>
            <a:endParaRPr lang="en-US" sz="2000" dirty="0"/>
          </a:p>
          <a:p>
            <a:pPr lvl="2" eaLnBrk="1" hangingPunct="1">
              <a:defRPr/>
            </a:pPr>
            <a:r>
              <a:rPr lang="en-US" sz="1500" dirty="0"/>
              <a:t>Classroom </a:t>
            </a:r>
            <a:r>
              <a:rPr lang="en-US" sz="1500" dirty="0" smtClean="0"/>
              <a:t>activities</a:t>
            </a:r>
            <a:r>
              <a:rPr lang="en-US" sz="1500" dirty="0"/>
              <a:t>, </a:t>
            </a:r>
            <a:r>
              <a:rPr lang="en-US" sz="1500" dirty="0" smtClean="0"/>
              <a:t>curriculum, homework</a:t>
            </a:r>
            <a:r>
              <a:rPr lang="en-US" sz="1500" dirty="0"/>
              <a:t>, </a:t>
            </a:r>
            <a:r>
              <a:rPr lang="en-US" sz="1500" dirty="0" smtClean="0"/>
              <a:t>labs, lesson plans</a:t>
            </a:r>
            <a:r>
              <a:rPr lang="en-US" sz="1500" dirty="0"/>
              <a:t>, </a:t>
            </a:r>
            <a:r>
              <a:rPr lang="en-US" sz="1500" dirty="0" smtClean="0"/>
              <a:t>presentations, reports</a:t>
            </a:r>
            <a:r>
              <a:rPr lang="en-US" sz="1500" dirty="0"/>
              <a:t>, </a:t>
            </a:r>
            <a:r>
              <a:rPr lang="en-US" sz="1500" dirty="0" smtClean="0"/>
              <a:t>complete modules, courses</a:t>
            </a:r>
            <a:r>
              <a:rPr lang="en-US" sz="1500" dirty="0"/>
              <a:t>, </a:t>
            </a:r>
            <a:r>
              <a:rPr lang="en-US" sz="1500" dirty="0" smtClean="0"/>
              <a:t>industry reports and more</a:t>
            </a:r>
          </a:p>
          <a:p>
            <a:pPr lvl="2" eaLnBrk="1" hangingPunct="1">
              <a:defRPr/>
            </a:pPr>
            <a:r>
              <a:rPr lang="en-US" sz="1500" dirty="0" smtClean="0"/>
              <a:t>Conference resources page</a:t>
            </a:r>
          </a:p>
          <a:p>
            <a:pPr lvl="1">
              <a:spcBef>
                <a:spcPts val="600"/>
              </a:spcBef>
              <a:defRPr/>
            </a:pPr>
            <a:r>
              <a:rPr lang="en-US" altLang="en-US" sz="2000" dirty="0" smtClean="0"/>
              <a:t>Over 1100 downloads in last year</a:t>
            </a:r>
          </a:p>
          <a:p>
            <a:pPr lvl="1">
              <a:spcBef>
                <a:spcPts val="600"/>
              </a:spcBef>
              <a:defRPr/>
            </a:pPr>
            <a:r>
              <a:rPr lang="en-US" altLang="en-US" sz="2000" dirty="0" smtClean="0"/>
              <a:t>Content </a:t>
            </a:r>
            <a:r>
              <a:rPr lang="en-US" altLang="en-US" sz="2000" dirty="0"/>
              <a:t>obtained </a:t>
            </a:r>
            <a:r>
              <a:rPr lang="en-US" altLang="en-US" sz="2000" dirty="0" smtClean="0"/>
              <a:t>from:</a:t>
            </a:r>
            <a:endParaRPr lang="en-US" altLang="en-US" sz="2000" dirty="0"/>
          </a:p>
          <a:p>
            <a:pPr lvl="2">
              <a:spcBef>
                <a:spcPts val="600"/>
              </a:spcBef>
              <a:defRPr/>
            </a:pPr>
            <a:r>
              <a:rPr lang="en-US" altLang="en-US" sz="1500" dirty="0"/>
              <a:t>Seed funding projects </a:t>
            </a:r>
            <a:endParaRPr lang="en-US" altLang="en-US" sz="1500" dirty="0" smtClean="0"/>
          </a:p>
          <a:p>
            <a:pPr lvl="2">
              <a:spcBef>
                <a:spcPts val="600"/>
              </a:spcBef>
              <a:defRPr/>
            </a:pPr>
            <a:r>
              <a:rPr lang="en-US" altLang="en-US" sz="1500" dirty="0" smtClean="0"/>
              <a:t>Macomb </a:t>
            </a:r>
            <a:r>
              <a:rPr lang="en-US" altLang="en-US" sz="1500" dirty="0"/>
              <a:t>Community College &amp; Wayne State University </a:t>
            </a:r>
            <a:r>
              <a:rPr lang="en-US" altLang="en-US" sz="1500" dirty="0" smtClean="0"/>
              <a:t> </a:t>
            </a:r>
          </a:p>
          <a:p>
            <a:pPr lvl="2">
              <a:spcBef>
                <a:spcPts val="600"/>
              </a:spcBef>
              <a:defRPr/>
            </a:pPr>
            <a:r>
              <a:rPr lang="en-US" altLang="en-US" sz="1500" dirty="0" smtClean="0"/>
              <a:t>Other </a:t>
            </a:r>
            <a:r>
              <a:rPr lang="en-US" altLang="en-US" sz="1500" dirty="0"/>
              <a:t>sources </a:t>
            </a:r>
          </a:p>
          <a:p>
            <a:pPr marL="914400" lvl="2" indent="0" eaLnBrk="1" hangingPunct="1">
              <a:buNone/>
              <a:defRPr/>
            </a:pPr>
            <a:endParaRPr lang="en-US" altLang="en-US" sz="1800" dirty="0"/>
          </a:p>
          <a:p>
            <a:pPr marL="457200" lvl="1" indent="0" eaLnBrk="1" hangingPunct="1">
              <a:spcBef>
                <a:spcPts val="1200"/>
              </a:spcBef>
              <a:buFont typeface="Arial" charset="0"/>
              <a:buNone/>
              <a:defRPr/>
            </a:pPr>
            <a:endParaRPr lang="en-US" sz="1800" dirty="0"/>
          </a:p>
        </p:txBody>
      </p:sp>
      <p:sp>
        <p:nvSpPr>
          <p:cNvPr id="5124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2D18CF-E42D-4272-A125-9A8B4E8FFBDD}" type="slidenum">
              <a:rPr lang="en-US" altLang="en-US" sz="1200" smtClean="0"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 sz="1200" dirty="0" smtClean="0">
              <a:ea typeface="ＭＳ Ｐゴシック" pitchFamily="34" charset="-128"/>
              <a:cs typeface="Arial" charset="0"/>
            </a:endParaRPr>
          </a:p>
        </p:txBody>
      </p:sp>
      <p:sp>
        <p:nvSpPr>
          <p:cNvPr id="2" name="AutoShape 4" descr="data:image/jpeg;base64,/9j/4AAQSkZJRgABAQAAAQABAAD/2wCEAAkGBhQPDxUUDxQUFBQVEBUXFRUUFBQVGBUVFBQVFRUYFhgXHSogHBklGRQVHy8gIygqLCwsFiAxNTAqNSgrLCkBCQoKDgwOGg8PGikkHyQvNS0sLDQqKS0uMiosLCkqLC8pNSwsLCwuLCwpKSwsKSopKS0pLCwsLi8qLC8sLCw1Kf/AABEIAKkArAMBIgACEQEDEQH/xAAcAAAABwEBAAAAAAAAAAAAAAAAAQIDBAUGBwj/xABAEAACAQMCBAMEBwUGBwEAAAABAgMABBEFEgYhMUETUWEiMnGRBxSBobHB0SNCUnLhFTNTYpLwFkRjc4KiskP/xAAaAQEAAwEBAQAAAAAAAAAAAAAAAQMEAgUG/8QALxEAAgECBAMGBgMBAAAAAAAAAAECAxEEITHwBRJREyJBYXGBMlKRodHhM0KxI//aAAwDAQACEQMRAD8A7jQoUCaAFFmmXvFHQgn4io7z7u4+dZauKhDzZ3GDZN8QeY+dHvHmKrSaSTWJ8Ra/qWdl5lpuoZqnkmxR6XdgyldwztztyM9eRx866ocQ7WooKJEqVlcuKFChXqlIKFChQAoUKFAChQoUAKFChQAoUKFAChQoUAKanuFQZcgD1pyqvWdGjmG5wdwxzDMOX2GhKtfMpr/U4nkJCj7QMn1pj6zH5L8hSJuDbZ87kPPr7b8/jzqMfo+tewkHwlf9apal0W/YvvS6v6fsmePH5ClJMn+yarm4Ah7STj4TN+dMy8BLj2Li4U9jvBx91cuD8YrfsT/z+b7A4g4sFupji9uc9AeaoD0Z/wAl71RcIW0r30bgs8hlDyOeZI6MW8l28sdO1ZjWZvqe4OS0m8rzJLMw5Z58z9tQdCjnWXxmkdDy5KzDkDnHI/jWalTp0W2lruxpxGIp4SHLe7aPTeaOuXcF8Q3L3saF3eNshlYlgBtJzz6YIrqFboTU1dHkUqqqq6Aa5rouuazfxSS2zWQRZ5Y1WRJAx8Jyvblz5V0quJaJwlc3OmXMtnd3Ebi6usW6NiN9shyBj2gzDvnritVJKzvbwLGdH4P4wF3p/wBZutkBRnSbLAIrRttJBJ5A8u/zq303X7e5Rnt5opFT3mR1IXln2vLkO9cj1eWF9D0xbJVWB7+NZUlY7PFAcss7DntMnMnlyx0qRc6ZtvLsXUlnaBtKZZ47QTHahYCOVkC45EqMZzg+ua7dGLu9Bc6hpvE9rdOUt7iGV1GSqSKxwDjOAenrQbie1E/gG4h8bOPD8Rd27yxn3vTrXL+G42tL3T0uYLZy8LrZ3dqzRll8POZo+W/IxzYDG4981AisrduFZZ3C/WfGdmkbAlFz4wwN3vZx29SadjG+u3f8C52kanEZHjEib41DSJuG5FIyCw7DHnUSbiq0SNJGuYBHJu2OZF2vt97ac88elYXSLrbqWotOdrf2TbM+7kciDLnHoT99ZzRrFJ7bQI5VDI1zc7lPMMB7QBHcZUVCorxe7Ni51q44us41jaS5gVZRmNjKgDr0yvPmPWpOoa5BbRiSeaONGxtZ3UBs8xtPfl5Vz2x0m1fVtUS8SPZFaQLEpCgR23hsZDGD7uDs5jpn1qkYLNf6amnqksC6e5tkv9+1j4siuSO7gKMDyUelFRi+u1cXOyWN/HPGJIXWRG910YMp+BFSKwP0WWxja+G+Ar9cz4VuXMcMm39oq7gOXJTyyK31UzjyyaJE1E1Cw8ZQPEkjwc5jKjPxyDyqVTNxeJH77AemRk/AVylfJC9szL61pc0O3wbmQg5yHWJumMdFHnVepu/8ZfthX8iKf4pnSZWIUIwXlIDhuXTn2HpXOn4suIThZHOPUEfJ811KjOKvY5WIWmX0X4OiL9d7SW5/micf/L1DvbnU41JWG2kwOiySKT9jD86ytj9JUw5M0Z/nQr96nFX8PHzbctEhHmsmB/7D86pl3Vd3RKm5Oy/xGAe3Mszzz4aRmJPZUyeig9BU2GJn5RDP+Y52j9fgKS11G7lh+1JcnC/3a5JOM9/vpc2pY991Qfwry/qayU8HicRnCNl1eS9lqZlSowlz4qfNL5Vn9Xp7Gm4Q0uWGYPC0kkhKhyMhNuehHugda63VFwnqsMttEsUkbMsSblUgMCFGcr1zn0q8q6jh3QupSbe9D0KlWM0uSKikHULStHitEKW6bFMjOQCTl3OWPPzNTM0K0XKSl/4Ms/Cmi8BTHPIZJUJJUyE53AZ9k58sdKLSOCrOzSRYIVAlG2TcWcuuMbSXJO3Haq661qZdehtg58FrB5GTA5uJHUHOM9AKn8WXpiFvi5+r7r2FM+GZPFDE/seQ9nd03dqt7+SvqQI0bgGyspRLbwBZACFYs77Ac5CBiQvXt50mX6PLBrjx2tk8TxN55ttL9d5jztLZ74rN6f8ASVHbahfxahOVRLlVgXw2IRAp3ZKL0yV5mtPrfHllZbPrEwXxI/Ej2q7707FSoIrpqqn45+oyFa3wNZ30oluoFeQKF3ZZdyg5AbaRuHxp624QtYhAEiAFqztBzb9mZPfI588+tQdT+kiwtmCyze0Y1chY5GKo4BUvhfZyCDg8+dL1X6Q7G1WMzTgCWLxIyqu+9DyyNo+41zapZLMZD2vcD2d+4e6hDuq7dwZlJX+ElSMj0NOarwbaXUUcU0ClIceFtyhjAAGEZSCByHyorLjK1mt5biOUGKEsJWKuuwqAxyrAHoR271Z6ffpcRJLEdySKGU4Iyp6HB51zea65EjGi6HDZQiK1jEcYJOBnmT1LE8yfU1PoqOuW75sCM1Gv7RZUIdVbHMZAPSnyaiaoCYW2v4eBneQSABzOQCDjFFqQ9Ckm0SFhzQfZkfhVNd8DWr/usv8AKx/OnbnWrhY98UUd0vnA+CR5qG5H4ZzWbb6UogxWWOaJh1Dxnl8cVpiqr+F39ylxpvVfYkT/AEYwH3JHX4hW/SqHVuB/qxG5t6MeXbmOzCtBbfSDav0mQejZX8RVfx3xZCLMFZFZi42hWBJ5HOMVooymqiVRZen6M9alBwfZvP1MtqmqrAuFIUDv+S1jLnUHnbkSqg59T6k01cTtO25+nYdhTirj/eK3VJ8/kjihh+zV3qaW21HEaszYbHXODkd6udP+lu7tiBG5mUfuze0D6BveHzrHW+nPJ0Bx5tyH2DrXXfob0mECXxIo3lQqVmKZYBsjaM5AxtyMc+deZPFUE+T4maVVi5KCeZ0/Tb3x4I5dpXxIkfaeq71DYPqM4qVmmt1KBrEaTn+vapFbcSQPcSJEn9mON0jBRkyyYGT3o+PNbgu4rFraaOZV1q0DGNwwB3Zwcd8Vsr7Q7e4YNPBFIwGAXRWIGScAntkn50mHh+2RQqW8KgSCQARqAJF918Y94edXqpHJ+KIsc0j1S1hm19blkDszYDEAuvhMqqmep3kch3IPwTwtZH6/o63C5YaTK2GGcc3KHn/lIrpdxwxaSvvktoHfduLNEhJbzJI5mprWMZkWUopkVSquVG5VPUA9QDXTrK2W8rCxyXXdaYzaqIZLOyjQmObcm+4um8MgYDHGDkqMDlmmuCYle70bcA2NLuCMjPMSSDPOuq3HDttLN40lvC8uPfaNS3THUjyp230WCMoY4Y1MalUKoAUViSwXHQEk8vWnbLlslu1hY5Hx3Yyx6lNZQjEeqvbNkfulHKy4+wEn4CuzW8CxoqIMKqhVHkqjAHyArKR8M3EusfW7pojDBG6WqJu3ftMZaTPLcBkZHkK11cVZ3SW92CDo6TSqpJIxakl6Qz00z0BX3vD8bsXiJglPV4sAN/3Iz7L/AGgH1rFa5qVs8pg1SIcuS3SI6qft95CPtFba+lYdOh7VlNX1SSNiGiLL2I/PPKqZ4h05Zqy6ncY82hz3jfg0WcK3FtIs9uzhcnBKFvdyV5MDjGeVYgwFiPZ5nphevwrqt1JA5PsmPJBZShMbkdC6D2SfXkaO+VbtFRBGHVhhlYbNuCDge8O3LFbFxHudyzZRVjOKbSzOdW2iO3veyPmf0FXNhoq7sIu5vM8yP0rUScDtjc0vsD3lUYP+rNXGn6MiLgLtXy7t8a8DHY+pH+Vv08CKOAnXjz1p2XRamd03Q2kkHIFB7x54PoP1rq3DJCQ7AqLtI9xQuc9M46nrzrGajxBDajaPaftGmCft8h8arrHjK4Rt/sqM/wB31BUdiT39RU8Iw+MxdZVErQz9HtivUwuEjyrX6v3OurJTgaq+2uN6qw/eUH5jP51KV69lqxaSA1KzTIalBqgDuaPNNg0oGgF5oZpOaOgFUKKhQCqVSKWKArGaqjWdTeEZRMju3YfEDnVo1V+pGQAGIK2PeRuRYeSnoD8etW0rcyurldS/LkzIz8QuG3OSw9D09QOlWFnrCTDkQw7j9RTN1pMV0GMB8OQe9Gwxg/5l7fEcqx17ZSW74cFGHQ+fqCOor0nQhX+B2fyvf3z9Dze2qUfizXU2N3w5FNzj9hvTp8v0quj4aRf7zBNV2n8UvGcSDcPMcj/WlatxYXJFuuM9XcdP5V8/jXzXEeDYio4xoQabefS3W+35HoUeIUUnKcvyTrmaG1XLtgdgSTuPkF7/ACqgv+IpZuUf7JPP98/kv41Xc3fPtSSHueZ/oPlVnDwnJMPbcx+W0An7c/gK34XgeHwaVTFy559PBb8zLUx1fFd2iuWPUrbWDJxGpZj17n4kmtLpPDDEhpT3B2jpy8z3ooUew2+OqNAWCmWNShjLHAMi5IK55bh08q2lvBW+rxCTXLTVkRSwMYvmlmybayHAzU6NqhRJUqOvOvc9BElWpwGmVpxaEjoNKBpsUsUAsGjpIoxQCqOkijqQHTgpuligKthUeRalsKbZKkFNf6YsuCcq6+7IvJl+B7j0PKq28fC+HfoHjPSYDkPVwOaN6jl8K07Q021sD1q2NS2u/QqlTT036nINWsxBO0aHeAfZPvFlIyOnoak6fw1JMcvlF8v3j+ldCXhmFGLJGqk+QqWliBXoVeIzlFRiYKfD4Rldma0/h5YhhVA/33NW0VnirMW9VmuauLYKiL4s8hIiiBwWPdmP7qDu1eRKTk7s9KMUtCp4vI+rGBRuluAYo07kn3m/lUcyfStHZWmxFXOdqKufPAAz91Q9D4eMTGa4YS3LjDPj2UX/AA4h+6g+Z6mrxY65sdDaJTyrRhaWBUgAFOAUQFKAqQKFKFJFKFAGKUKIUdAHR0VHUgOlim6cFAQitEVp0ik4oBorRFadxRYoBkpRbKeK0NtARylZPTSBrVyJvfMEXgZ7xc9+z/z61s9tVet8NxXgXxAQ6HKSISrofNWH4VAJ4WlBazq6ZqEPKK5hnUdBcRsr/a8Z5/aKV9a1Mf8AL2h9RcSD7ilLA0IWlAVnvE1Nv/zso/UyTSfgoo/7Hv5P7y9SMeUFuoP+qQmpBoqMVnf+EXPvX18T5iVV+4Likvol7Dztrwy/9O6RXB9PETDD486gGmFHWc0vizdKILyM21wfdVjujl9YpOjfA860O6gF0eabD0oNUgXR0kGjBoBVOr0pkGnl6UBHoiKViixQCcURFLxQxQCMUWKXihigEYoYpeKGKARihil4oYqAJxQxSsUMUAmkmlGm3NSCq4g0qK6hMc4yOqkcmRh0ZD2Irltx9K1xbk26MkvhSlDckZZ0U4yEOAXHMZPI4rpevSHw229cH8K81yQFWOeoYgg+YPOgOpapx83g+Laaid4xmCWCLLZ5eziPkfu9aa0j6ap0IF1Ekq92j/Zv8jlT91c3U0dAekeHOMbfUFzbvlgPajb2XT4r5eoyKvVevLFlevBIskLlJFOVZTgj+np0Nd24C42Gowe3hZ48CVR0OejqP4Tg8uxFAbQGn06VDR6mR9BQDVCjoUAmhR4oYoAqFHQoAsUMUdCgE0KVRUAVA0dA0Agim3FOkUlhQFTqMG5TXE+P+GGhlM8YyrH2wOx/i/Wu8yx5qj1XSRIpBGc0B50Vs0qtbxTwA8LF7YZXqU8v5f0rH7iDgggjqDyIoBdab6ONRMOpxYPKTdGw8wykj71BrL7q0PANo0moRFRyjJdj5ciB8yaA9CW8mRVpF7o+FUtl0q6h90fCgEUKOhQBUKOhQBUKM0KAKixRmhQBYoYo6FAFQo6KgCIpJFLpJoBtlqPLDmpZpDUBUXOnBu1ZjWOAYLjm6DPmOR+YrcNTDUBzAfRHFu958eW6tbw/wnHaLiJQPM9yfU1oBTqUAdvFirOL3R8Khx1Nj6CgP//Z"/>
          <p:cNvSpPr>
            <a:spLocks noChangeAspect="1" noChangeArrowheads="1"/>
          </p:cNvSpPr>
          <p:nvPr/>
        </p:nvSpPr>
        <p:spPr bwMode="auto">
          <a:xfrm>
            <a:off x="1095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6" descr="data:image/jpeg;base64,/9j/4AAQSkZJRgABAQAAAQABAAD/2wCEAAkGBhQPDxUUDxQUFBQVEBUXFRUUFBQVGBUVFBQVFRUYFhgXHSogHBklGRQVHy8gIygqLCwsFiAxNTAqNSgrLCkBCQoKDgwOGg8PGikkHyQvNS0sLDQqKS0uMiosLCkqLC8pNSwsLCwuLCwpKSwsKSopKS0pLCwsLi8qLC8sLCw1Kf/AABEIAKkArAMBIgACEQEDEQH/xAAcAAAABwEBAAAAAAAAAAAAAAAAAQIDBAUGBwj/xABAEAACAQMCBAMEBwUGBwEAAAABAgMABBEFEgYhMUETUWEiMnGRBxSBobHB0SNCUnLhFTNTYpLwFkRjc4KiskP/xAAaAQEAAwEBAQAAAAAAAAAAAAAAAQMEAgUG/8QALxEAAgECBAMGBgMBAAAAAAAAAAECAxEEITHwBRJREyJBYXGBMlKRodHhM0KxI//aAAwDAQACEQMRAD8A7jQoUCaAFFmmXvFHQgn4io7z7u4+dZauKhDzZ3GDZN8QeY+dHvHmKrSaSTWJ8Ra/qWdl5lpuoZqnkmxR6XdgyldwztztyM9eRx866ocQ7WooKJEqVlcuKFChXqlIKFChQAoUKFAChQoUAKFChQAoUKFAChQoUAKanuFQZcgD1pyqvWdGjmG5wdwxzDMOX2GhKtfMpr/U4nkJCj7QMn1pj6zH5L8hSJuDbZ87kPPr7b8/jzqMfo+tewkHwlf9apal0W/YvvS6v6fsmePH5ClJMn+yarm4Ah7STj4TN+dMy8BLj2Li4U9jvBx91cuD8YrfsT/z+b7A4g4sFupji9uc9AeaoD0Z/wAl71RcIW0r30bgs8hlDyOeZI6MW8l28sdO1ZjWZvqe4OS0m8rzJLMw5Z58z9tQdCjnWXxmkdDy5KzDkDnHI/jWalTp0W2lruxpxGIp4SHLe7aPTeaOuXcF8Q3L3saF3eNshlYlgBtJzz6YIrqFboTU1dHkUqqqq6Aa5rouuazfxSS2zWQRZ5Y1WRJAx8Jyvblz5V0quJaJwlc3OmXMtnd3Ebi6usW6NiN9shyBj2gzDvnritVJKzvbwLGdH4P4wF3p/wBZutkBRnSbLAIrRttJBJ5A8u/zq303X7e5Rnt5opFT3mR1IXln2vLkO9cj1eWF9D0xbJVWB7+NZUlY7PFAcss7DntMnMnlyx0qRc6ZtvLsXUlnaBtKZZ47QTHahYCOVkC45EqMZzg+ua7dGLu9Bc6hpvE9rdOUt7iGV1GSqSKxwDjOAenrQbie1E/gG4h8bOPD8Rd27yxn3vTrXL+G42tL3T0uYLZy8LrZ3dqzRll8POZo+W/IxzYDG4981AisrduFZZ3C/WfGdmkbAlFz4wwN3vZx29SadjG+u3f8C52kanEZHjEib41DSJuG5FIyCw7DHnUSbiq0SNJGuYBHJu2OZF2vt97ac88elYXSLrbqWotOdrf2TbM+7kciDLnHoT99ZzRrFJ7bQI5VDI1zc7lPMMB7QBHcZUVCorxe7Ni51q44us41jaS5gVZRmNjKgDr0yvPmPWpOoa5BbRiSeaONGxtZ3UBs8xtPfl5Vz2x0m1fVtUS8SPZFaQLEpCgR23hsZDGD7uDs5jpn1qkYLNf6amnqksC6e5tkv9+1j4siuSO7gKMDyUelFRi+u1cXOyWN/HPGJIXWRG910YMp+BFSKwP0WWxja+G+Ar9cz4VuXMcMm39oq7gOXJTyyK31UzjyyaJE1E1Cw8ZQPEkjwc5jKjPxyDyqVTNxeJH77AemRk/AVylfJC9szL61pc0O3wbmQg5yHWJumMdFHnVepu/8ZfthX8iKf4pnSZWIUIwXlIDhuXTn2HpXOn4suIThZHOPUEfJ811KjOKvY5WIWmX0X4OiL9d7SW5/micf/L1DvbnU41JWG2kwOiySKT9jD86ytj9JUw5M0Z/nQr96nFX8PHzbctEhHmsmB/7D86pl3Vd3RKm5Oy/xGAe3Mszzz4aRmJPZUyeig9BU2GJn5RDP+Y52j9fgKS11G7lh+1JcnC/3a5JOM9/vpc2pY991Qfwry/qayU8HicRnCNl1eS9lqZlSowlz4qfNL5Vn9Xp7Gm4Q0uWGYPC0kkhKhyMhNuehHugda63VFwnqsMttEsUkbMsSblUgMCFGcr1zn0q8q6jh3QupSbe9D0KlWM0uSKikHULStHitEKW6bFMjOQCTl3OWPPzNTM0K0XKSl/4Ms/Cmi8BTHPIZJUJJUyE53AZ9k58sdKLSOCrOzSRYIVAlG2TcWcuuMbSXJO3Haq661qZdehtg58FrB5GTA5uJHUHOM9AKn8WXpiFvi5+r7r2FM+GZPFDE/seQ9nd03dqt7+SvqQI0bgGyspRLbwBZACFYs77Ac5CBiQvXt50mX6PLBrjx2tk8TxN55ttL9d5jztLZ74rN6f8ASVHbahfxahOVRLlVgXw2IRAp3ZKL0yV5mtPrfHllZbPrEwXxI/Ej2q7707FSoIrpqqn45+oyFa3wNZ30oluoFeQKF3ZZdyg5AbaRuHxp624QtYhAEiAFqztBzb9mZPfI588+tQdT+kiwtmCyze0Y1chY5GKo4BUvhfZyCDg8+dL1X6Q7G1WMzTgCWLxIyqu+9DyyNo+41zapZLMZD2vcD2d+4e6hDuq7dwZlJX+ElSMj0NOarwbaXUUcU0ClIceFtyhjAAGEZSCByHyorLjK1mt5biOUGKEsJWKuuwqAxyrAHoR271Z6ffpcRJLEdySKGU4Iyp6HB51zea65EjGi6HDZQiK1jEcYJOBnmT1LE8yfU1PoqOuW75sCM1Gv7RZUIdVbHMZAPSnyaiaoCYW2v4eBneQSABzOQCDjFFqQ9Ckm0SFhzQfZkfhVNd8DWr/usv8AKx/OnbnWrhY98UUd0vnA+CR5qG5H4ZzWbb6UogxWWOaJh1Dxnl8cVpiqr+F39ylxpvVfYkT/AEYwH3JHX4hW/SqHVuB/qxG5t6MeXbmOzCtBbfSDav0mQejZX8RVfx3xZCLMFZFZi42hWBJ5HOMVooymqiVRZen6M9alBwfZvP1MtqmqrAuFIUDv+S1jLnUHnbkSqg59T6k01cTtO25+nYdhTirj/eK3VJ8/kjihh+zV3qaW21HEaszYbHXODkd6udP+lu7tiBG5mUfuze0D6BveHzrHW+nPJ0Bx5tyH2DrXXfob0mECXxIo3lQqVmKZYBsjaM5AxtyMc+deZPFUE+T4maVVi5KCeZ0/Tb3x4I5dpXxIkfaeq71DYPqM4qVmmt1KBrEaTn+vapFbcSQPcSJEn9mON0jBRkyyYGT3o+PNbgu4rFraaOZV1q0DGNwwB3Zwcd8Vsr7Q7e4YNPBFIwGAXRWIGScAntkn50mHh+2RQqW8KgSCQARqAJF918Y94edXqpHJ+KIsc0j1S1hm19blkDszYDEAuvhMqqmep3kch3IPwTwtZH6/o63C5YaTK2GGcc3KHn/lIrpdxwxaSvvktoHfduLNEhJbzJI5mprWMZkWUopkVSquVG5VPUA9QDXTrK2W8rCxyXXdaYzaqIZLOyjQmObcm+4um8MgYDHGDkqMDlmmuCYle70bcA2NLuCMjPMSSDPOuq3HDttLN40lvC8uPfaNS3THUjyp230WCMoY4Y1MalUKoAUViSwXHQEk8vWnbLlslu1hY5Hx3Yyx6lNZQjEeqvbNkfulHKy4+wEn4CuzW8CxoqIMKqhVHkqjAHyArKR8M3EusfW7pojDBG6WqJu3ftMZaTPLcBkZHkK11cVZ3SW92CDo6TSqpJIxakl6Qz00z0BX3vD8bsXiJglPV4sAN/3Iz7L/AGgH1rFa5qVs8pg1SIcuS3SI6qft95CPtFba+lYdOh7VlNX1SSNiGiLL2I/PPKqZ4h05Zqy6ncY82hz3jfg0WcK3FtIs9uzhcnBKFvdyV5MDjGeVYgwFiPZ5nphevwrqt1JA5PsmPJBZShMbkdC6D2SfXkaO+VbtFRBGHVhhlYbNuCDge8O3LFbFxHudyzZRVjOKbSzOdW2iO3veyPmf0FXNhoq7sIu5vM8yP0rUScDtjc0vsD3lUYP+rNXGn6MiLgLtXy7t8a8DHY+pH+Vv08CKOAnXjz1p2XRamd03Q2kkHIFB7x54PoP1rq3DJCQ7AqLtI9xQuc9M46nrzrGajxBDajaPaftGmCft8h8arrHjK4Rt/sqM/wB31BUdiT39RU8Iw+MxdZVErQz9HtivUwuEjyrX6v3OurJTgaq+2uN6qw/eUH5jP51KV69lqxaSA1KzTIalBqgDuaPNNg0oGgF5oZpOaOgFUKKhQCqVSKWKArGaqjWdTeEZRMju3YfEDnVo1V+pGQAGIK2PeRuRYeSnoD8etW0rcyurldS/LkzIz8QuG3OSw9D09QOlWFnrCTDkQw7j9RTN1pMV0GMB8OQe9Gwxg/5l7fEcqx17ZSW74cFGHQ+fqCOor0nQhX+B2fyvf3z9Dze2qUfizXU2N3w5FNzj9hvTp8v0quj4aRf7zBNV2n8UvGcSDcPMcj/WlatxYXJFuuM9XcdP5V8/jXzXEeDYio4xoQabefS3W+35HoUeIUUnKcvyTrmaG1XLtgdgSTuPkF7/ACqgv+IpZuUf7JPP98/kv41Xc3fPtSSHueZ/oPlVnDwnJMPbcx+W0An7c/gK34XgeHwaVTFy559PBb8zLUx1fFd2iuWPUrbWDJxGpZj17n4kmtLpPDDEhpT3B2jpy8z3ooUew2+OqNAWCmWNShjLHAMi5IK55bh08q2lvBW+rxCTXLTVkRSwMYvmlmybayHAzU6NqhRJUqOvOvc9BElWpwGmVpxaEjoNKBpsUsUAsGjpIoxQCqOkijqQHTgpuligKthUeRalsKbZKkFNf6YsuCcq6+7IvJl+B7j0PKq28fC+HfoHjPSYDkPVwOaN6jl8K07Q021sD1q2NS2u/QqlTT036nINWsxBO0aHeAfZPvFlIyOnoak6fw1JMcvlF8v3j+ldCXhmFGLJGqk+QqWliBXoVeIzlFRiYKfD4Rldma0/h5YhhVA/33NW0VnirMW9VmuauLYKiL4s8hIiiBwWPdmP7qDu1eRKTk7s9KMUtCp4vI+rGBRuluAYo07kn3m/lUcyfStHZWmxFXOdqKufPAAz91Q9D4eMTGa4YS3LjDPj2UX/AA4h+6g+Z6mrxY65sdDaJTyrRhaWBUgAFOAUQFKAqQKFKFJFKFAGKUKIUdAHR0VHUgOlim6cFAQitEVp0ik4oBorRFadxRYoBkpRbKeK0NtARylZPTSBrVyJvfMEXgZ7xc9+z/z61s9tVet8NxXgXxAQ6HKSISrofNWH4VAJ4WlBazq6ZqEPKK5hnUdBcRsr/a8Z5/aKV9a1Mf8AL2h9RcSD7ilLA0IWlAVnvE1Nv/zso/UyTSfgoo/7Hv5P7y9SMeUFuoP+qQmpBoqMVnf+EXPvX18T5iVV+4Likvol7Dztrwy/9O6RXB9PETDD486gGmFHWc0vizdKILyM21wfdVjujl9YpOjfA860O6gF0eabD0oNUgXR0kGjBoBVOr0pkGnl6UBHoiKViixQCcURFLxQxQCMUWKXihigEYoYpeKGKARihil4oYqAJxQxSsUMUAmkmlGm3NSCq4g0qK6hMc4yOqkcmRh0ZD2Irltx9K1xbk26MkvhSlDckZZ0U4yEOAXHMZPI4rpevSHw229cH8K81yQFWOeoYgg+YPOgOpapx83g+Laaid4xmCWCLLZ5eziPkfu9aa0j6ap0IF1Ekq92j/Zv8jlT91c3U0dAekeHOMbfUFzbvlgPajb2XT4r5eoyKvVevLFlevBIskLlJFOVZTgj+np0Nd24C42Gowe3hZ48CVR0OejqP4Tg8uxFAbQGn06VDR6mR9BQDVCjoUAmhR4oYoAqFHQoAsUMUdCgE0KVRUAVA0dA0Agim3FOkUlhQFTqMG5TXE+P+GGhlM8YyrH2wOx/i/Wu8yx5qj1XSRIpBGc0B50Vs0qtbxTwA8LF7YZXqU8v5f0rH7iDgggjqDyIoBdab6ONRMOpxYPKTdGw8wykj71BrL7q0PANo0moRFRyjJdj5ciB8yaA9CW8mRVpF7o+FUtl0q6h90fCgEUKOhQBUKOhQBUKM0KAKixRmhQBYoYo6FAFQo6KgCIpJFLpJoBtlqPLDmpZpDUBUXOnBu1ZjWOAYLjm6DPmOR+YrcNTDUBzAfRHFu958eW6tbw/wnHaLiJQPM9yfU1oBTqUAdvFirOL3R8Khx1Nj6CgP//Z"/>
          <p:cNvSpPr>
            <a:spLocks noChangeAspect="1" noChangeArrowheads="1"/>
          </p:cNvSpPr>
          <p:nvPr/>
        </p:nvSpPr>
        <p:spPr bwMode="auto">
          <a:xfrm>
            <a:off x="2619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4819303" y="1109662"/>
            <a:ext cx="4248496" cy="4757738"/>
            <a:chOff x="4827567" y="1371600"/>
            <a:chExt cx="4057651" cy="3800476"/>
          </a:xfrm>
        </p:grpSpPr>
        <p:pic>
          <p:nvPicPr>
            <p:cNvPr id="21514" name="Picture 10" descr="National Science Digital Library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9718" y="2286000"/>
              <a:ext cx="2095500" cy="952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16" name="Picture 12" descr="AMSER logo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7568" y="3352800"/>
              <a:ext cx="4057650" cy="81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18" name="Picture 14" descr="ATE Central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7070" y="4267200"/>
              <a:ext cx="2647950" cy="9048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4827567" y="1371600"/>
              <a:ext cx="4057650" cy="1180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r"/>
              <a:r>
                <a:rPr lang="en-US" sz="2400" b="1" dirty="0"/>
                <a:t>All </a:t>
              </a:r>
              <a:r>
                <a:rPr lang="en-US" sz="2400" b="1" dirty="0" smtClean="0"/>
                <a:t>CAAT Resource </a:t>
              </a:r>
              <a:r>
                <a:rPr lang="en-US" sz="2400" b="1" dirty="0"/>
                <a:t>Library content </a:t>
              </a:r>
              <a:r>
                <a:rPr lang="en-US" sz="2400" b="1" dirty="0" smtClean="0"/>
                <a:t>is approved </a:t>
              </a:r>
              <a:r>
                <a:rPr lang="en-US" sz="2400" b="1" dirty="0"/>
                <a:t>by and available </a:t>
              </a:r>
              <a:r>
                <a:rPr lang="en-US" sz="2400" b="1" dirty="0" smtClean="0"/>
                <a:t>through:</a:t>
              </a:r>
              <a:endParaRPr lang="en-US" sz="2400" b="1" dirty="0"/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8969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566737"/>
          </a:xfrm>
        </p:spPr>
        <p:txBody>
          <a:bodyPr/>
          <a:lstStyle/>
          <a:p>
            <a:r>
              <a:rPr lang="en-US" altLang="en-US" sz="3200" b="1" dirty="0" smtClean="0">
                <a:ea typeface="ＭＳ Ｐゴシック" pitchFamily="34" charset="-128"/>
              </a:rPr>
              <a:t>CAAT Monthly Newsletter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1017225"/>
            <a:ext cx="3048000" cy="1725976"/>
          </a:xfrm>
        </p:spPr>
        <p:txBody>
          <a:bodyPr/>
          <a:lstStyle/>
          <a:p>
            <a:pPr marL="57150" indent="0" eaLnBrk="1" hangingPunct="1">
              <a:spcBef>
                <a:spcPts val="1200"/>
              </a:spcBef>
              <a:buNone/>
              <a:defRPr/>
            </a:pPr>
            <a:r>
              <a:rPr lang="en-US" dirty="0" smtClean="0">
                <a:cs typeface="ＭＳ Ｐゴシック" pitchFamily="-1" charset="-128"/>
              </a:rPr>
              <a:t>Sign </a:t>
            </a:r>
            <a:r>
              <a:rPr lang="en-US" dirty="0">
                <a:cs typeface="ＭＳ Ｐゴシック" pitchFamily="-1" charset="-128"/>
              </a:rPr>
              <a:t>up </a:t>
            </a:r>
            <a:r>
              <a:rPr lang="en-US" dirty="0" smtClean="0">
                <a:cs typeface="ＭＳ Ｐゴシック" pitchFamily="-1" charset="-128"/>
              </a:rPr>
              <a:t>today!</a:t>
            </a:r>
            <a:endParaRPr lang="en-US" dirty="0">
              <a:cs typeface="ＭＳ Ｐゴシック" pitchFamily="-1" charset="-128"/>
            </a:endParaRPr>
          </a:p>
          <a:p>
            <a:pPr lvl="1" eaLnBrk="1" hangingPunct="1">
              <a:spcBef>
                <a:spcPts val="0"/>
              </a:spcBef>
              <a:defRPr/>
            </a:pPr>
            <a:r>
              <a:rPr lang="en-US" sz="2000" dirty="0" smtClean="0"/>
              <a:t>Visit </a:t>
            </a:r>
            <a:r>
              <a:rPr lang="en-US" sz="2000" dirty="0" smtClean="0">
                <a:hlinkClick r:id="rId3"/>
              </a:rPr>
              <a:t>www.autocaat.org</a:t>
            </a:r>
            <a:endParaRPr lang="en-US" sz="2000" dirty="0"/>
          </a:p>
          <a:p>
            <a:pPr lvl="1" eaLnBrk="1" hangingPunct="1">
              <a:spcBef>
                <a:spcPts val="0"/>
              </a:spcBef>
              <a:defRPr/>
            </a:pPr>
            <a:r>
              <a:rPr lang="en-US" sz="2000" dirty="0" smtClean="0"/>
              <a:t>Click on Resources</a:t>
            </a:r>
          </a:p>
          <a:p>
            <a:pPr lvl="1" eaLnBrk="1" hangingPunct="1">
              <a:spcBef>
                <a:spcPts val="0"/>
              </a:spcBef>
              <a:defRPr/>
            </a:pPr>
            <a:r>
              <a:rPr lang="en-US" sz="2000" dirty="0" smtClean="0"/>
              <a:t>Click on Newsletter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8196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41EA33-5EE1-469C-B734-C7D48349AEE3}" type="slidenum">
              <a:rPr lang="en-US" altLang="en-US" sz="1200" smtClean="0"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 sz="1200" dirty="0" smtClean="0">
              <a:ea typeface="ＭＳ Ｐゴシック" pitchFamily="34" charset="-128"/>
              <a:cs typeface="Arial" charset="0"/>
            </a:endParaRPr>
          </a:p>
        </p:txBody>
      </p:sp>
      <p:pic>
        <p:nvPicPr>
          <p:cNvPr id="7" name="Picture 6" descr="Center for Advanced Automotive Technology - Internet Explorer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0" t="14391" r="24590"/>
          <a:stretch/>
        </p:blipFill>
        <p:spPr>
          <a:xfrm>
            <a:off x="3962400" y="990600"/>
            <a:ext cx="4721901" cy="4243478"/>
          </a:xfrm>
          <a:prstGeom prst="rect">
            <a:avLst/>
          </a:prstGeom>
        </p:spPr>
      </p:pic>
      <p:pic>
        <p:nvPicPr>
          <p:cNvPr id="10" name="Picture 9" descr="Center for Advanced Automotive Technology (CAAT) Home - Internet Explorer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0" t="16809" r="19672"/>
          <a:stretch/>
        </p:blipFill>
        <p:spPr>
          <a:xfrm>
            <a:off x="609600" y="3429000"/>
            <a:ext cx="3980505" cy="2935586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2295052" y="3777206"/>
            <a:ext cx="609600" cy="370388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57200"/>
          </a:xfrm>
        </p:spPr>
        <p:txBody>
          <a:bodyPr/>
          <a:lstStyle/>
          <a:p>
            <a:r>
              <a:rPr lang="en-US" altLang="en-US" sz="3200" b="1" dirty="0" smtClean="0">
                <a:ea typeface="ＭＳ Ｐゴシック" pitchFamily="34" charset="-128"/>
              </a:rPr>
              <a:t>CAAT Professional Development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4102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en-US" sz="2400" dirty="0" smtClean="0"/>
              <a:t>Wayne State University Electric </a:t>
            </a:r>
            <a:r>
              <a:rPr lang="en-US" sz="2400" dirty="0"/>
              <a:t>Drive Vehicle </a:t>
            </a:r>
            <a:r>
              <a:rPr lang="en-US" sz="2400" dirty="0" smtClean="0"/>
              <a:t>Technology Short Course</a:t>
            </a:r>
            <a:endParaRPr lang="en-US" sz="2400" dirty="0"/>
          </a:p>
          <a:p>
            <a:pPr lvl="1" eaLnBrk="1" hangingPunct="1">
              <a:spcBef>
                <a:spcPts val="0"/>
              </a:spcBef>
              <a:defRPr/>
            </a:pPr>
            <a:r>
              <a:rPr lang="en-US" sz="2000" dirty="0"/>
              <a:t>Upcoming dates/locations TBD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en-US" sz="2400" dirty="0" smtClean="0"/>
              <a:t>Southeastern </a:t>
            </a:r>
            <a:r>
              <a:rPr lang="en-US" sz="2400" dirty="0"/>
              <a:t>Michigan Automotive Teachers Association</a:t>
            </a:r>
            <a:r>
              <a:rPr lang="en-US" sz="2400" dirty="0" smtClean="0"/>
              <a:t> (SEMATA) training sessions</a:t>
            </a:r>
            <a:endParaRPr lang="en-US" sz="2400" dirty="0"/>
          </a:p>
          <a:p>
            <a:pPr lvl="1" eaLnBrk="1" hangingPunct="1">
              <a:spcBef>
                <a:spcPts val="0"/>
              </a:spcBef>
              <a:defRPr/>
            </a:pPr>
            <a:r>
              <a:rPr lang="en-US" sz="2000" dirty="0"/>
              <a:t>Hosted by Macomb Community College in late </a:t>
            </a:r>
            <a:r>
              <a:rPr lang="en-US" sz="2000" dirty="0" smtClean="0"/>
              <a:t>fall</a:t>
            </a:r>
            <a:endParaRPr lang="en-US" sz="2000" dirty="0"/>
          </a:p>
          <a:p>
            <a:pPr eaLnBrk="1" hangingPunct="1">
              <a:spcBef>
                <a:spcPts val="0"/>
              </a:spcBef>
              <a:defRPr/>
            </a:pPr>
            <a:r>
              <a:rPr lang="en-US" sz="2400" dirty="0"/>
              <a:t>CAAT </a:t>
            </a:r>
            <a:r>
              <a:rPr lang="en-US" sz="2400" dirty="0" smtClean="0"/>
              <a:t>Conference </a:t>
            </a:r>
            <a:endParaRPr lang="en-US" sz="2400" dirty="0"/>
          </a:p>
          <a:p>
            <a:pPr marL="514350" lvl="1" indent="0" eaLnBrk="1" hangingPunct="1">
              <a:spcBef>
                <a:spcPts val="1200"/>
              </a:spcBef>
              <a:buFont typeface="Arial" charset="0"/>
              <a:buNone/>
              <a:defRPr/>
            </a:pPr>
            <a:endParaRPr lang="en-US" sz="2000" dirty="0" smtClean="0">
              <a:ea typeface="+mn-ea"/>
              <a:cs typeface="+mn-cs"/>
            </a:endParaRPr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E0A8C37-A569-4E0A-B789-07CDA9F2E537}" type="slidenum">
              <a:rPr lang="en-US" altLang="en-US" sz="1200" smtClean="0"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 sz="1200" dirty="0" smtClean="0">
              <a:ea typeface="ＭＳ Ｐゴシック" pitchFamily="34" charset="-128"/>
              <a:cs typeface="Arial" charset="0"/>
            </a:endParaRPr>
          </a:p>
        </p:txBody>
      </p:sp>
      <p:pic>
        <p:nvPicPr>
          <p:cNvPr id="23554" name="Picture 2" descr="http://autocaat.org/uploadedImages/MCC.Auto.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505200"/>
            <a:ext cx="2476500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First Responders and Lea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505200"/>
            <a:ext cx="3289023" cy="272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1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57200"/>
          </a:xfrm>
        </p:spPr>
        <p:txBody>
          <a:bodyPr/>
          <a:lstStyle/>
          <a:p>
            <a:r>
              <a:rPr lang="en-US" altLang="en-US" sz="3200" b="1" dirty="0" smtClean="0">
                <a:ea typeface="ＭＳ Ｐゴシック" pitchFamily="34" charset="-128"/>
              </a:rPr>
              <a:t>2014 CAAT Conference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4267200" cy="4800600"/>
          </a:xfrm>
        </p:spPr>
        <p:txBody>
          <a:bodyPr/>
          <a:lstStyle/>
          <a:p>
            <a:pPr marL="400050" eaLnBrk="1" hangingPunct="1">
              <a:spcBef>
                <a:spcPts val="0"/>
              </a:spcBef>
              <a:buFont typeface="Arial" pitchFamily="34" charset="0"/>
              <a:buChar char="–"/>
              <a:defRPr/>
            </a:pPr>
            <a:r>
              <a:rPr lang="en-US" sz="2000" dirty="0" smtClean="0"/>
              <a:t>FREE </a:t>
            </a:r>
          </a:p>
          <a:p>
            <a:pPr marL="400050" eaLnBrk="1" hangingPunct="1">
              <a:spcBef>
                <a:spcPts val="0"/>
              </a:spcBef>
              <a:buFont typeface="Arial" pitchFamily="34" charset="0"/>
              <a:buChar char="–"/>
              <a:defRPr/>
            </a:pPr>
            <a:r>
              <a:rPr lang="en-US" sz="2000" dirty="0" smtClean="0"/>
              <a:t>Friday, May 2, 2014</a:t>
            </a:r>
          </a:p>
          <a:p>
            <a:pPr marL="400050" eaLnBrk="1" hangingPunct="1">
              <a:spcBef>
                <a:spcPts val="0"/>
              </a:spcBef>
              <a:buFont typeface="Arial" pitchFamily="34" charset="0"/>
              <a:buChar char="–"/>
              <a:defRPr/>
            </a:pPr>
            <a:r>
              <a:rPr lang="en-US" sz="2000" dirty="0" smtClean="0"/>
              <a:t>MCC South Campus, in Warren, MI</a:t>
            </a:r>
          </a:p>
          <a:p>
            <a:pPr marL="400050" eaLnBrk="1" hangingPunct="1">
              <a:spcBef>
                <a:spcPts val="0"/>
              </a:spcBef>
              <a:buFont typeface="Arial" pitchFamily="34" charset="0"/>
              <a:buChar char="–"/>
              <a:defRPr/>
            </a:pPr>
            <a:r>
              <a:rPr lang="en-US" sz="2000" dirty="0" smtClean="0"/>
              <a:t>Theme:  You Can’t See the Future in the Rearview Mirror</a:t>
            </a:r>
          </a:p>
          <a:p>
            <a:pPr marL="400050" eaLnBrk="1" hangingPunct="1">
              <a:spcBef>
                <a:spcPts val="0"/>
              </a:spcBef>
              <a:buFont typeface="Arial" pitchFamily="34" charset="0"/>
              <a:buChar char="–"/>
              <a:defRPr/>
            </a:pPr>
            <a:r>
              <a:rPr lang="en-US" sz="2000" dirty="0" smtClean="0"/>
              <a:t>Co-sponsored by :</a:t>
            </a:r>
            <a:endParaRPr lang="en-US" sz="2000" dirty="0"/>
          </a:p>
          <a:p>
            <a:pPr marL="800100" lvl="1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2000" dirty="0"/>
              <a:t>Center for Automotive Research (CAR)</a:t>
            </a:r>
          </a:p>
          <a:p>
            <a:pPr marL="800100" lvl="1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2000" dirty="0"/>
              <a:t>SAE International</a:t>
            </a:r>
          </a:p>
          <a:p>
            <a:pPr marL="800100" lvl="1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2000" dirty="0"/>
              <a:t>Design and Manufacturing Alliance (DMA)</a:t>
            </a:r>
          </a:p>
          <a:p>
            <a:pPr marL="400050" eaLnBrk="1" hangingPunct="1">
              <a:spcBef>
                <a:spcPts val="0"/>
              </a:spcBef>
              <a:buFont typeface="Arial" pitchFamily="34" charset="0"/>
              <a:buChar char="–"/>
              <a:defRPr/>
            </a:pPr>
            <a:r>
              <a:rPr lang="en-US" sz="2000" dirty="0" smtClean="0"/>
              <a:t>Hot breakfast &amp; lunch included</a:t>
            </a:r>
          </a:p>
          <a:p>
            <a:pPr marL="400050" eaLnBrk="1" hangingPunct="1">
              <a:spcBef>
                <a:spcPts val="0"/>
              </a:spcBef>
              <a:buFont typeface="Arial" pitchFamily="34" charset="0"/>
              <a:buChar char="–"/>
              <a:defRPr/>
            </a:pPr>
            <a:r>
              <a:rPr lang="en-US" sz="2000" dirty="0" smtClean="0"/>
              <a:t>Register NOW </a:t>
            </a:r>
            <a:r>
              <a:rPr lang="en-US" sz="2000" dirty="0"/>
              <a:t>(seating is limited</a:t>
            </a:r>
            <a:r>
              <a:rPr lang="en-US" sz="2000" dirty="0" smtClean="0"/>
              <a:t>) at </a:t>
            </a:r>
            <a:r>
              <a:rPr lang="en-US" sz="2000" dirty="0" smtClean="0">
                <a:hlinkClick r:id="rId3"/>
              </a:rPr>
              <a:t>www.autocaat.org</a:t>
            </a:r>
            <a:endParaRPr lang="en-US" sz="2000" dirty="0" smtClean="0"/>
          </a:p>
          <a:p>
            <a:pPr marL="400050" eaLnBrk="1" hangingPunct="1">
              <a:spcBef>
                <a:spcPts val="0"/>
              </a:spcBef>
              <a:buFont typeface="Arial" pitchFamily="34" charset="0"/>
              <a:buChar char="–"/>
              <a:defRPr/>
            </a:pPr>
            <a:endParaRPr lang="en-US" sz="2000" dirty="0">
              <a:ea typeface="+mn-ea"/>
              <a:cs typeface="+mn-cs"/>
            </a:endParaRPr>
          </a:p>
        </p:txBody>
      </p:sp>
      <p:sp>
        <p:nvSpPr>
          <p:cNvPr id="10244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74A7BD-5D62-4B0F-BFC0-EBF18FE923C3}" type="slidenum">
              <a:rPr lang="en-US" altLang="en-US" sz="1200" smtClean="0"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 sz="1200" dirty="0" smtClean="0">
              <a:ea typeface="ＭＳ Ｐゴシック" pitchFamily="34" charset="-128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776" y="967648"/>
            <a:ext cx="4267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83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457200"/>
          </a:xfrm>
        </p:spPr>
        <p:txBody>
          <a:bodyPr/>
          <a:lstStyle/>
          <a:p>
            <a:r>
              <a:rPr lang="en-US" altLang="en-US" sz="3200" b="1" dirty="0" smtClean="0">
                <a:ea typeface="ＭＳ Ｐゴシック" pitchFamily="34" charset="-128"/>
              </a:rPr>
              <a:t>2014 CAAT Conference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1742501" y="1371600"/>
            <a:ext cx="6477000" cy="1676400"/>
          </a:xfrm>
        </p:spPr>
        <p:txBody>
          <a:bodyPr/>
          <a:lstStyle/>
          <a:p>
            <a:pPr marL="400050" eaLnBrk="1" hangingPunct="1">
              <a:spcBef>
                <a:spcPts val="1200"/>
              </a:spcBef>
              <a:defRPr/>
            </a:pPr>
            <a:r>
              <a:rPr lang="en-US" sz="2000" b="1" dirty="0" smtClean="0"/>
              <a:t>Nigel Francis</a:t>
            </a:r>
            <a:r>
              <a:rPr lang="en-US" sz="2000" dirty="0"/>
              <a:t>:</a:t>
            </a:r>
            <a:r>
              <a:rPr lang="en-US" sz="2000" dirty="0" smtClean="0"/>
              <a:t> Senior Automotive Advisor to the State of Michigan &amp; Senior Vice President, Automotive Industry Office, Michigan Economic Development Council (MEDC)</a:t>
            </a:r>
          </a:p>
          <a:p>
            <a:pPr marL="800100" lvl="1" eaLnBrk="1" hangingPunct="1">
              <a:spcBef>
                <a:spcPts val="1200"/>
              </a:spcBef>
              <a:buFont typeface="Arial" pitchFamily="34" charset="0"/>
              <a:buChar char="–"/>
              <a:defRPr/>
            </a:pPr>
            <a:endParaRPr lang="en-US" sz="1800" dirty="0">
              <a:ea typeface="+mn-ea"/>
              <a:cs typeface="+mn-cs"/>
            </a:endParaRPr>
          </a:p>
        </p:txBody>
      </p:sp>
      <p:sp>
        <p:nvSpPr>
          <p:cNvPr id="11268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hangingPunct="0">
              <a:buFont typeface="Arial" charset="0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A62644C-4F2E-49C2-9D74-3D3E8BCDF606}" type="slidenum">
              <a:rPr lang="en-US" altLang="en-US" sz="1200" smtClean="0"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 sz="1200" dirty="0" smtClean="0">
              <a:ea typeface="ＭＳ Ｐゴシック" pitchFamily="34" charset="-128"/>
              <a:cs typeface="Arial" charset="0"/>
            </a:endParaRPr>
          </a:p>
        </p:txBody>
      </p:sp>
      <p:pic>
        <p:nvPicPr>
          <p:cNvPr id="18434" name="Picture 2" descr="Nigel Franc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30" y="1447800"/>
            <a:ext cx="1047750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838200"/>
            <a:ext cx="792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Keynote speakers on the future of the automotive industry: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33390" y="4800600"/>
            <a:ext cx="71628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000" b="1" dirty="0"/>
              <a:t>John McElroy:</a:t>
            </a:r>
            <a:r>
              <a:rPr lang="en-US" sz="2000" dirty="0"/>
              <a:t> Automotive analyst and host of "</a:t>
            </a:r>
            <a:r>
              <a:rPr lang="en-US" sz="2000" dirty="0" err="1"/>
              <a:t>Autoline</a:t>
            </a:r>
            <a:r>
              <a:rPr lang="en-US" sz="2000" dirty="0"/>
              <a:t> Daily," and the television program "</a:t>
            </a:r>
            <a:r>
              <a:rPr lang="en-US" sz="2000" dirty="0" err="1"/>
              <a:t>Autoline</a:t>
            </a:r>
            <a:r>
              <a:rPr lang="en-US" sz="2000" dirty="0"/>
              <a:t> This Week," broadcaster of five radio segments daily on WWJ </a:t>
            </a:r>
            <a:r>
              <a:rPr lang="en-US" sz="2000" dirty="0" err="1"/>
              <a:t>Newsradio</a:t>
            </a:r>
            <a:r>
              <a:rPr lang="en-US" sz="2000" dirty="0"/>
              <a:t> 950, and writer of a weekly blog for Autoblog.com and a monthly op-ed article for Ward's Auto World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33390" y="3124200"/>
            <a:ext cx="6553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000" b="1" dirty="0"/>
              <a:t>Kristen </a:t>
            </a:r>
            <a:r>
              <a:rPr lang="en-US" sz="2000" b="1" dirty="0" err="1"/>
              <a:t>Dziczek</a:t>
            </a:r>
            <a:r>
              <a:rPr lang="en-US" sz="2000" b="1" dirty="0"/>
              <a:t>:</a:t>
            </a:r>
            <a:r>
              <a:rPr lang="en-US" sz="2000" dirty="0"/>
              <a:t> Director, Labor &amp; Industry Group and Assistant Research Director, Center for Automotive Research (CAR)</a:t>
            </a:r>
          </a:p>
          <a:p>
            <a:endParaRPr lang="en-US" dirty="0"/>
          </a:p>
        </p:txBody>
      </p:sp>
      <p:pic>
        <p:nvPicPr>
          <p:cNvPr id="18436" name="Picture 4" descr="John McEro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30" y="4918570"/>
            <a:ext cx="1047750" cy="144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Kristin Dzicze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30" y="3124200"/>
            <a:ext cx="1048026" cy="13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36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92162"/>
          </a:xfrm>
        </p:spPr>
        <p:txBody>
          <a:bodyPr/>
          <a:lstStyle/>
          <a:p>
            <a:r>
              <a:rPr lang="en-US" sz="3200" b="1" dirty="0"/>
              <a:t>CAAT Electric Vehicle Ride &amp; Drive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sz="1800" dirty="0" smtClean="0"/>
              <a:t>Held at </a:t>
            </a:r>
            <a:r>
              <a:rPr lang="en-US" sz="1800" dirty="0"/>
              <a:t>Macomb Community College's South Campus </a:t>
            </a:r>
            <a:r>
              <a:rPr lang="en-US" sz="1800" dirty="0" smtClean="0"/>
              <a:t>on May </a:t>
            </a:r>
            <a:r>
              <a:rPr lang="en-US" sz="1800" dirty="0"/>
              <a:t>2, </a:t>
            </a:r>
            <a:r>
              <a:rPr lang="en-US" sz="1800" dirty="0" smtClean="0"/>
              <a:t>2014</a:t>
            </a:r>
          </a:p>
          <a:p>
            <a:r>
              <a:rPr lang="en-US" sz="1800" dirty="0"/>
              <a:t>O</a:t>
            </a:r>
            <a:r>
              <a:rPr lang="en-US" sz="1800" dirty="0" smtClean="0"/>
              <a:t>pen </a:t>
            </a:r>
            <a:r>
              <a:rPr lang="en-US" sz="1800" dirty="0"/>
              <a:t>to the public from 3-8 p.m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Evaluation Fleet:</a:t>
            </a:r>
          </a:p>
          <a:p>
            <a:pPr lvl="1"/>
            <a:r>
              <a:rPr lang="en-US" sz="1600" dirty="0" smtClean="0"/>
              <a:t>2014 </a:t>
            </a:r>
            <a:r>
              <a:rPr lang="en-US" sz="1600" dirty="0"/>
              <a:t>Cadillac ELR</a:t>
            </a:r>
          </a:p>
          <a:p>
            <a:pPr lvl="1"/>
            <a:r>
              <a:rPr lang="en-US" sz="1600" dirty="0"/>
              <a:t>2014 Chevrolet Volt</a:t>
            </a:r>
          </a:p>
          <a:p>
            <a:pPr lvl="1"/>
            <a:r>
              <a:rPr lang="en-US" sz="1600" dirty="0"/>
              <a:t>2014 Ford C-MAX </a:t>
            </a:r>
            <a:r>
              <a:rPr lang="en-US" sz="1600" dirty="0" err="1"/>
              <a:t>Energi</a:t>
            </a:r>
            <a:endParaRPr lang="en-US" sz="1600" dirty="0"/>
          </a:p>
          <a:p>
            <a:pPr lvl="1"/>
            <a:r>
              <a:rPr lang="en-US" sz="1600" dirty="0"/>
              <a:t>2014 Ford Focus EV</a:t>
            </a:r>
          </a:p>
          <a:p>
            <a:pPr lvl="1"/>
            <a:r>
              <a:rPr lang="en-US" sz="1600" dirty="0"/>
              <a:t>2014 Ford Fusion </a:t>
            </a:r>
            <a:r>
              <a:rPr lang="en-US" sz="1600" dirty="0" err="1"/>
              <a:t>Energi</a:t>
            </a:r>
            <a:endParaRPr lang="en-US" sz="1600" dirty="0"/>
          </a:p>
          <a:p>
            <a:pPr lvl="1"/>
            <a:r>
              <a:rPr lang="en-US" sz="1600" dirty="0"/>
              <a:t>2014 Nissan Leaf</a:t>
            </a:r>
          </a:p>
          <a:p>
            <a:pPr lvl="1"/>
            <a:r>
              <a:rPr lang="en-US" sz="1600" dirty="0"/>
              <a:t>2014 Tesla Model S</a:t>
            </a:r>
          </a:p>
          <a:p>
            <a:pPr lvl="1"/>
            <a:r>
              <a:rPr lang="en-US" sz="1600" dirty="0"/>
              <a:t>2013 Tesla Model S</a:t>
            </a:r>
          </a:p>
          <a:p>
            <a:pPr lvl="1"/>
            <a:r>
              <a:rPr lang="en-US" sz="1600" dirty="0"/>
              <a:t>2014 Toyota Prius Plug-in</a:t>
            </a:r>
          </a:p>
          <a:p>
            <a:pPr lvl="1"/>
            <a:r>
              <a:rPr lang="en-US" sz="1600" dirty="0"/>
              <a:t>2014 Toyota Highlander Hybrid</a:t>
            </a:r>
          </a:p>
          <a:p>
            <a:r>
              <a:rPr lang="en-US" sz="1800" dirty="0" smtClean="0"/>
              <a:t>99% of </a:t>
            </a:r>
            <a:r>
              <a:rPr lang="en-US" sz="1800" dirty="0"/>
              <a:t>the 151 ride &amp; drive participants </a:t>
            </a:r>
            <a:r>
              <a:rPr lang="en-US" sz="1800" dirty="0" smtClean="0"/>
              <a:t>rated </a:t>
            </a:r>
            <a:r>
              <a:rPr lang="en-US" sz="1800" dirty="0"/>
              <a:t>the event as “extremely valuable” (79%) or “very valuable” (20</a:t>
            </a:r>
            <a:r>
              <a:rPr lang="en-US" sz="1800" dirty="0" smtClean="0"/>
              <a:t>%)</a:t>
            </a:r>
            <a:endParaRPr lang="en-US" sz="1800" dirty="0"/>
          </a:p>
          <a:p>
            <a:r>
              <a:rPr lang="en-US" sz="1800" dirty="0" smtClean="0"/>
              <a:t>65% of respondents </a:t>
            </a:r>
            <a:r>
              <a:rPr lang="en-US" sz="1800" dirty="0"/>
              <a:t>indicated their perception of electrified vehicles had changed and 100% of these respondents noted </a:t>
            </a:r>
            <a:r>
              <a:rPr lang="en-US" sz="1800" dirty="0" smtClean="0"/>
              <a:t>that change was positive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2EB34D-D0C2-4F15-974C-682B02EE76A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917265"/>
            <a:ext cx="4445654" cy="295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1961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153400" cy="563563"/>
          </a:xfrm>
        </p:spPr>
        <p:txBody>
          <a:bodyPr/>
          <a:lstStyle/>
          <a:p>
            <a:r>
              <a:rPr lang="en-US" sz="3200" b="1" smtClean="0"/>
              <a:t>Macomb CC  Automotive Programs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6934200" cy="4525963"/>
          </a:xfrm>
        </p:spPr>
        <p:txBody>
          <a:bodyPr/>
          <a:lstStyle/>
          <a:p>
            <a:r>
              <a:rPr lang="en-US" sz="2400" dirty="0" smtClean="0"/>
              <a:t>Automotive Technology Program</a:t>
            </a:r>
          </a:p>
          <a:p>
            <a:pPr lvl="1"/>
            <a:r>
              <a:rPr lang="en-US" sz="2000" dirty="0" smtClean="0"/>
              <a:t>NATEF Certified Automotive Training</a:t>
            </a:r>
          </a:p>
          <a:p>
            <a:pPr lvl="1"/>
            <a:r>
              <a:rPr lang="en-US" sz="2000" dirty="0" smtClean="0"/>
              <a:t>Manufacturer Programs </a:t>
            </a:r>
          </a:p>
          <a:p>
            <a:pPr lvl="2"/>
            <a:r>
              <a:rPr lang="en-US" sz="1600" dirty="0" smtClean="0"/>
              <a:t>GM ASEP</a:t>
            </a:r>
          </a:p>
          <a:p>
            <a:pPr lvl="2"/>
            <a:r>
              <a:rPr lang="en-US" sz="1600" dirty="0" smtClean="0"/>
              <a:t>Chrysler CAP</a:t>
            </a:r>
          </a:p>
          <a:p>
            <a:pPr lvl="1"/>
            <a:r>
              <a:rPr lang="en-US" sz="2000" dirty="0" smtClean="0"/>
              <a:t>Hybrid Electric Vehicle / Alternative Fuel Courses</a:t>
            </a:r>
          </a:p>
          <a:p>
            <a:r>
              <a:rPr lang="en-US" sz="2400" dirty="0" smtClean="0"/>
              <a:t>Certificate Options</a:t>
            </a:r>
          </a:p>
          <a:p>
            <a:pPr lvl="1"/>
            <a:r>
              <a:rPr lang="en-US" sz="2000" dirty="0" smtClean="0"/>
              <a:t>Certificate in Automotive Technology</a:t>
            </a:r>
          </a:p>
          <a:p>
            <a:pPr lvl="1"/>
            <a:r>
              <a:rPr lang="en-US" sz="2000" b="1" i="1" dirty="0" smtClean="0"/>
              <a:t>Electric Vehicle Development Technology Certificate</a:t>
            </a:r>
          </a:p>
          <a:p>
            <a:pPr lvl="1">
              <a:buFont typeface="Arial" charset="0"/>
              <a:buNone/>
            </a:pPr>
            <a:endParaRPr lang="en-US" sz="20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B3149D-4D55-41F6-8FAC-C80756D34E91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31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4572000"/>
            <a:ext cx="28448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10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305800" cy="563563"/>
          </a:xfrm>
        </p:spPr>
        <p:txBody>
          <a:bodyPr/>
          <a:lstStyle/>
          <a:p>
            <a:r>
              <a:rPr lang="en-US" sz="3200" b="1" smtClean="0"/>
              <a:t>MCC  Automotive Programs (Cont’d)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543800" cy="3733800"/>
          </a:xfrm>
        </p:spPr>
        <p:txBody>
          <a:bodyPr/>
          <a:lstStyle/>
          <a:p>
            <a:r>
              <a:rPr lang="en-US" sz="2400" smtClean="0"/>
              <a:t>Degree Options</a:t>
            </a:r>
            <a:endParaRPr lang="en-US" sz="2000" smtClean="0"/>
          </a:p>
          <a:p>
            <a:pPr lvl="1"/>
            <a:r>
              <a:rPr lang="en-US" sz="2000" smtClean="0"/>
              <a:t>Associate of Applied Science in Automotive Technology</a:t>
            </a:r>
          </a:p>
          <a:p>
            <a:pPr lvl="1"/>
            <a:r>
              <a:rPr lang="en-US" sz="2000" smtClean="0"/>
              <a:t>Associate of Applied Science in Manufacturing Technology</a:t>
            </a:r>
          </a:p>
          <a:p>
            <a:r>
              <a:rPr lang="en-US" sz="2400" smtClean="0"/>
              <a:t>2+2 Career Pathways</a:t>
            </a:r>
          </a:p>
          <a:p>
            <a:pPr lvl="1"/>
            <a:r>
              <a:rPr lang="en-US" sz="2000" smtClean="0"/>
              <a:t>WSU Bachelor of Science in Electric Transportation Technology</a:t>
            </a:r>
          </a:p>
          <a:p>
            <a:pPr lvl="1">
              <a:buFont typeface="Arial" charset="0"/>
              <a:buNone/>
            </a:pPr>
            <a:endParaRPr lang="en-US" sz="2000" smtClean="0"/>
          </a:p>
          <a:p>
            <a:pPr lvl="1">
              <a:buFont typeface="Arial" charset="0"/>
              <a:buNone/>
            </a:pPr>
            <a:endParaRPr lang="en-US" sz="20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7BF065-DA04-4C62-BCF5-3B10480F4C91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32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733800"/>
            <a:ext cx="312420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84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200" b="1" dirty="0" smtClean="0"/>
              <a:t>CAAT is All About Partnerships</a:t>
            </a:r>
            <a:endParaRPr lang="en-US" sz="32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79BD6C-E2C9-45F5-A5D8-0A8EF3F8BCC9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240" y="1371600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3533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8"/>
          <p:cNvGrpSpPr>
            <a:grpSpLocks/>
          </p:cNvGrpSpPr>
          <p:nvPr/>
        </p:nvGrpSpPr>
        <p:grpSpPr bwMode="auto">
          <a:xfrm>
            <a:off x="1524000" y="661988"/>
            <a:ext cx="4911725" cy="4913312"/>
            <a:chOff x="1788925" y="1102001"/>
            <a:chExt cx="4912099" cy="4913509"/>
          </a:xfrm>
        </p:grpSpPr>
        <p:pic>
          <p:nvPicPr>
            <p:cNvPr id="36" name="Picture 30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extLst/>
            </a:blip>
            <a:srcRect/>
            <a:stretch>
              <a:fillRect/>
            </a:stretch>
          </p:blipFill>
          <p:spPr bwMode="auto">
            <a:xfrm>
              <a:off x="1788925" y="1102001"/>
              <a:ext cx="4912099" cy="4913509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/>
          </p:spPr>
        </p:pic>
        <p:pic>
          <p:nvPicPr>
            <p:cNvPr id="38922" name="Picture 17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1113" y="3066060"/>
              <a:ext cx="1143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915" name="Rectangle 2"/>
          <p:cNvSpPr txBox="1">
            <a:spLocks noChangeArrowheads="1"/>
          </p:cNvSpPr>
          <p:nvPr/>
        </p:nvSpPr>
        <p:spPr bwMode="auto">
          <a:xfrm>
            <a:off x="914400" y="349250"/>
            <a:ext cx="7239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b="1">
                <a:ea typeface="ＭＳ Ｐゴシック" pitchFamily="34" charset="-128"/>
                <a:cs typeface="Arial" charset="0"/>
              </a:rPr>
              <a:t>CAAT Affiliations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7188" y="4638675"/>
            <a:ext cx="2620962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u="sng" dirty="0"/>
              <a:t>GOVERNMENT AGENCIES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/>
              <a:t>Michigan Economic Development Corporation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/>
              <a:t>Michigan Works!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893550" y="1268809"/>
            <a:ext cx="3160713" cy="2000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u="sng" dirty="0"/>
              <a:t>PROFESSIONAL ORGANIZATIONS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/>
              <a:t>Center for Automotive Research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/>
              <a:t>Design and Manufacturing Alliance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/>
              <a:t>National Alternative Fuel Training Consortium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 err="1"/>
              <a:t>NextEnergy</a:t>
            </a:r>
            <a:endParaRPr lang="en-US" sz="1400" dirty="0"/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/>
              <a:t>SAE International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/>
              <a:t>Workforce Intelligence Network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57188" y="1135459"/>
            <a:ext cx="2620962" cy="32932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u="sng" dirty="0"/>
              <a:t>INDUSTRY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/>
              <a:t>A123 Systems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/>
              <a:t>Chrysler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/>
              <a:t>Continental Automotive Corporation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/>
              <a:t>Denso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/>
              <a:t>Ford Motor Company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/>
              <a:t>General Motors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/>
              <a:t>Johnson Controls SAFT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/>
              <a:t>Kelly Services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/>
              <a:t>LG </a:t>
            </a:r>
            <a:r>
              <a:rPr lang="en-US" sz="1400" dirty="0" err="1"/>
              <a:t>Chem</a:t>
            </a:r>
            <a:endParaRPr lang="en-US" sz="1400" dirty="0"/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/>
              <a:t>Magna E Car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dirty="0"/>
              <a:t>Nissan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400" b="1" dirty="0" smtClean="0">
                <a:solidFill>
                  <a:srgbClr val="FF0000"/>
                </a:solidFill>
              </a:rPr>
              <a:t>Michigan Academy for Green Mobility  Alliance (MAGMA)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8919" name="TextBox 50"/>
          <p:cNvSpPr txBox="1">
            <a:spLocks noChangeArrowheads="1"/>
          </p:cNvSpPr>
          <p:nvPr/>
        </p:nvSpPr>
        <p:spPr bwMode="auto">
          <a:xfrm>
            <a:off x="5892800" y="3246834"/>
            <a:ext cx="3200400" cy="307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1200" b="1" u="sng" dirty="0" smtClean="0">
                <a:ea typeface="ＭＳ Ｐゴシック" pitchFamily="34" charset="-128"/>
              </a:rPr>
              <a:t>ACADEMIA</a:t>
            </a:r>
            <a:endParaRPr lang="en-US" sz="1200" b="1" u="sng" dirty="0">
              <a:ea typeface="ＭＳ Ｐゴシック" pitchFamily="34" charset="-128"/>
            </a:endParaRPr>
          </a:p>
          <a:p>
            <a:pPr>
              <a:buFont typeface="Arial" charset="0"/>
              <a:buChar char="•"/>
            </a:pPr>
            <a:r>
              <a:rPr lang="en-US" sz="1400" dirty="0">
                <a:ea typeface="ＭＳ Ｐゴシック" pitchFamily="34" charset="-128"/>
              </a:rPr>
              <a:t> </a:t>
            </a:r>
            <a:r>
              <a:rPr lang="en-US" sz="1400" dirty="0" smtClean="0">
                <a:ea typeface="ＭＳ Ｐゴシック" pitchFamily="34" charset="-128"/>
              </a:rPr>
              <a:t>    Grand </a:t>
            </a:r>
            <a:r>
              <a:rPr lang="en-US" sz="1400" dirty="0">
                <a:ea typeface="ＭＳ Ｐゴシック" pitchFamily="34" charset="-128"/>
              </a:rPr>
              <a:t>Rapids Community College</a:t>
            </a:r>
          </a:p>
          <a:p>
            <a:pPr>
              <a:buFont typeface="Arial" charset="0"/>
              <a:buChar char="•"/>
            </a:pPr>
            <a:r>
              <a:rPr lang="en-US" sz="1400" dirty="0" smtClean="0">
                <a:ea typeface="ＭＳ Ｐゴシック" pitchFamily="34" charset="-128"/>
              </a:rPr>
              <a:t>     Grand </a:t>
            </a:r>
            <a:r>
              <a:rPr lang="en-US" sz="1400" dirty="0">
                <a:ea typeface="ＭＳ Ｐゴシック" pitchFamily="34" charset="-128"/>
              </a:rPr>
              <a:t>Valley State University</a:t>
            </a:r>
          </a:p>
          <a:p>
            <a:pPr>
              <a:buFont typeface="Arial" charset="0"/>
              <a:buChar char="•"/>
            </a:pPr>
            <a:r>
              <a:rPr lang="en-US" sz="1400" dirty="0" smtClean="0">
                <a:ea typeface="ＭＳ Ｐゴシック" pitchFamily="34" charset="-128"/>
              </a:rPr>
              <a:t>     Ivy </a:t>
            </a:r>
            <a:r>
              <a:rPr lang="en-US" sz="1400" dirty="0">
                <a:ea typeface="ＭＳ Ｐゴシック" pitchFamily="34" charset="-128"/>
              </a:rPr>
              <a:t>Tech</a:t>
            </a:r>
          </a:p>
          <a:p>
            <a:pPr>
              <a:buFont typeface="Arial" charset="0"/>
              <a:buChar char="•"/>
            </a:pPr>
            <a:r>
              <a:rPr lang="en-US" sz="1400" dirty="0" smtClean="0">
                <a:ea typeface="ＭＳ Ｐゴシック" pitchFamily="34" charset="-128"/>
              </a:rPr>
              <a:t>     Lansing </a:t>
            </a:r>
            <a:r>
              <a:rPr lang="en-US" sz="1400" dirty="0">
                <a:ea typeface="ＭＳ Ｐゴシック" pitchFamily="34" charset="-128"/>
              </a:rPr>
              <a:t>Community College</a:t>
            </a:r>
          </a:p>
          <a:p>
            <a:pPr>
              <a:buFont typeface="Arial" charset="0"/>
              <a:buChar char="•"/>
            </a:pPr>
            <a:r>
              <a:rPr lang="en-US" sz="1400" dirty="0" smtClean="0">
                <a:ea typeface="ＭＳ Ｐゴシック" pitchFamily="34" charset="-128"/>
              </a:rPr>
              <a:t>     Lawrence </a:t>
            </a:r>
            <a:r>
              <a:rPr lang="en-US" sz="1400" dirty="0">
                <a:ea typeface="ＭＳ Ｐゴシック" pitchFamily="34" charset="-128"/>
              </a:rPr>
              <a:t>Technological University</a:t>
            </a:r>
          </a:p>
          <a:p>
            <a:pPr>
              <a:buFont typeface="Arial" charset="0"/>
              <a:buChar char="•"/>
            </a:pPr>
            <a:r>
              <a:rPr lang="en-US" sz="1400" dirty="0" smtClean="0">
                <a:ea typeface="ＭＳ Ｐゴシック" pitchFamily="34" charset="-128"/>
              </a:rPr>
              <a:t>     Lewis </a:t>
            </a:r>
            <a:r>
              <a:rPr lang="en-US" sz="1400" dirty="0">
                <a:ea typeface="ＭＳ Ｐゴシック" pitchFamily="34" charset="-128"/>
              </a:rPr>
              <a:t>and Clark community College</a:t>
            </a:r>
          </a:p>
          <a:p>
            <a:pPr>
              <a:buFont typeface="Arial" charset="0"/>
              <a:buChar char="•"/>
            </a:pPr>
            <a:r>
              <a:rPr lang="en-US" sz="1400" dirty="0" smtClean="0">
                <a:ea typeface="ＭＳ Ｐゴシック" pitchFamily="34" charset="-128"/>
              </a:rPr>
              <a:t>     Michigan </a:t>
            </a:r>
            <a:r>
              <a:rPr lang="en-US" sz="1400" dirty="0">
                <a:ea typeface="ＭＳ Ｐゴシック" pitchFamily="34" charset="-128"/>
              </a:rPr>
              <a:t>Technological University</a:t>
            </a:r>
          </a:p>
          <a:p>
            <a:pPr>
              <a:buFont typeface="Arial" charset="0"/>
              <a:buChar char="•"/>
            </a:pPr>
            <a:r>
              <a:rPr lang="en-US" sz="1400" dirty="0" smtClean="0">
                <a:ea typeface="ＭＳ Ｐゴシック" pitchFamily="34" charset="-128"/>
              </a:rPr>
              <a:t>     Muskegon </a:t>
            </a:r>
            <a:r>
              <a:rPr lang="en-US" sz="1400" dirty="0">
                <a:ea typeface="ＭＳ Ｐゴシック" pitchFamily="34" charset="-128"/>
              </a:rPr>
              <a:t>Community College</a:t>
            </a:r>
          </a:p>
          <a:p>
            <a:pPr>
              <a:buFont typeface="Arial" charset="0"/>
              <a:buChar char="•"/>
            </a:pPr>
            <a:r>
              <a:rPr lang="en-US" sz="1400" dirty="0" smtClean="0">
                <a:ea typeface="ＭＳ Ｐゴシック" pitchFamily="34" charset="-128"/>
              </a:rPr>
              <a:t>     Oakland </a:t>
            </a:r>
            <a:r>
              <a:rPr lang="en-US" sz="1400" dirty="0">
                <a:ea typeface="ＭＳ Ｐゴシック" pitchFamily="34" charset="-128"/>
              </a:rPr>
              <a:t>Community College</a:t>
            </a:r>
          </a:p>
          <a:p>
            <a:pPr>
              <a:buFont typeface="Arial" charset="0"/>
              <a:buChar char="•"/>
            </a:pPr>
            <a:r>
              <a:rPr lang="en-US" sz="1400" dirty="0" smtClean="0">
                <a:ea typeface="ＭＳ Ｐゴシック" pitchFamily="34" charset="-128"/>
              </a:rPr>
              <a:t>     Wayne </a:t>
            </a:r>
            <a:r>
              <a:rPr lang="en-US" sz="1400" dirty="0">
                <a:ea typeface="ＭＳ Ｐゴシック" pitchFamily="34" charset="-128"/>
              </a:rPr>
              <a:t>State </a:t>
            </a:r>
            <a:r>
              <a:rPr lang="en-US" sz="1400" dirty="0" smtClean="0">
                <a:ea typeface="ＭＳ Ｐゴシック" pitchFamily="34" charset="-128"/>
              </a:rPr>
              <a:t>University</a:t>
            </a:r>
          </a:p>
          <a:p>
            <a:pPr>
              <a:buFont typeface="Arial" charset="0"/>
              <a:buChar char="•"/>
            </a:pPr>
            <a:r>
              <a:rPr lang="en-US" sz="1400" dirty="0" smtClean="0">
                <a:ea typeface="ＭＳ Ｐゴシック" pitchFamily="34" charset="-128"/>
              </a:rPr>
              <a:t>     Macomb ISD</a:t>
            </a:r>
            <a:endParaRPr lang="en-US" sz="1400" dirty="0">
              <a:ea typeface="ＭＳ Ｐゴシック" pitchFamily="34" charset="-128"/>
            </a:endParaRPr>
          </a:p>
          <a:p>
            <a:endParaRPr lang="en-US" sz="1400" dirty="0">
              <a:ea typeface="ＭＳ Ｐゴシック" pitchFamily="34" charset="-128"/>
            </a:endParaRPr>
          </a:p>
          <a:p>
            <a:pPr>
              <a:buFont typeface="Arial" charset="0"/>
              <a:buChar char="•"/>
            </a:pPr>
            <a:endParaRPr lang="en-US" sz="1400" dirty="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415066-77F9-4F14-9E92-68A81A603D3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34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991600" cy="457200"/>
          </a:xfrm>
        </p:spPr>
        <p:txBody>
          <a:bodyPr/>
          <a:lstStyle/>
          <a:p>
            <a:r>
              <a:rPr lang="en-US" altLang="en-US" sz="3200" b="1" dirty="0" smtClean="0">
                <a:ea typeface="ＭＳ Ｐゴシック" pitchFamily="34" charset="-128"/>
              </a:rPr>
              <a:t>Electric Vehicle Development Technology Certificate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271463" y="990600"/>
            <a:ext cx="8382000" cy="4419600"/>
          </a:xfrm>
        </p:spPr>
        <p:txBody>
          <a:bodyPr/>
          <a:lstStyle/>
          <a:p>
            <a:r>
              <a:rPr lang="en-US" altLang="en-US" sz="2400" dirty="0" smtClean="0">
                <a:ea typeface="ＭＳ Ｐゴシック" pitchFamily="34" charset="-128"/>
              </a:rPr>
              <a:t>Approved and endorsed by MAGMA and </a:t>
            </a:r>
          </a:p>
          <a:p>
            <a:r>
              <a:rPr lang="en-US" altLang="en-US" sz="2400" dirty="0" smtClean="0">
                <a:ea typeface="ＭＳ Ｐゴシック" pitchFamily="34" charset="-128"/>
              </a:rPr>
              <a:t>1-year program, 28-credit hours</a:t>
            </a:r>
          </a:p>
          <a:p>
            <a:r>
              <a:rPr lang="en-US" altLang="en-US" sz="2400" dirty="0" smtClean="0">
                <a:ea typeface="ＭＳ Ｐゴシック" pitchFamily="34" charset="-128"/>
              </a:rPr>
              <a:t>Program linked to DOL grant for displaced workers</a:t>
            </a:r>
          </a:p>
          <a:p>
            <a:r>
              <a:rPr lang="en-US" altLang="en-US" sz="2400" dirty="0" smtClean="0">
                <a:ea typeface="ＭＳ Ｐゴシック" pitchFamily="34" charset="-128"/>
              </a:rPr>
              <a:t>First cohort started January, 2013</a:t>
            </a:r>
          </a:p>
          <a:p>
            <a:pPr lvl="1"/>
            <a:r>
              <a:rPr lang="en-US" altLang="en-US" sz="2000" dirty="0" smtClean="0">
                <a:ea typeface="ＭＳ Ｐゴシック" pitchFamily="34" charset="-128"/>
              </a:rPr>
              <a:t>19 students started</a:t>
            </a:r>
          </a:p>
          <a:p>
            <a:pPr lvl="1"/>
            <a:r>
              <a:rPr lang="en-US" altLang="en-US" sz="2000" dirty="0" smtClean="0">
                <a:ea typeface="ＭＳ Ｐゴシック" pitchFamily="34" charset="-128"/>
              </a:rPr>
              <a:t>12 students completed</a:t>
            </a:r>
          </a:p>
          <a:p>
            <a:r>
              <a:rPr lang="en-US" altLang="en-US" sz="2400" dirty="0" smtClean="0">
                <a:ea typeface="ＭＳ Ｐゴシック" pitchFamily="34" charset="-128"/>
              </a:rPr>
              <a:t>Second Cohort started August, 2013</a:t>
            </a:r>
          </a:p>
          <a:p>
            <a:pPr lvl="1"/>
            <a:r>
              <a:rPr lang="en-US" altLang="en-US" sz="2000" dirty="0" smtClean="0">
                <a:ea typeface="ＭＳ Ｐゴシック" pitchFamily="34" charset="-128"/>
              </a:rPr>
              <a:t>25 started</a:t>
            </a:r>
          </a:p>
          <a:p>
            <a:pPr lvl="1"/>
            <a:r>
              <a:rPr lang="en-US" altLang="en-US" sz="2000" dirty="0" smtClean="0">
                <a:ea typeface="ＭＳ Ｐゴシック" pitchFamily="34" charset="-128"/>
              </a:rPr>
              <a:t>22 still in program</a:t>
            </a:r>
          </a:p>
          <a:p>
            <a:pPr lvl="1"/>
            <a:r>
              <a:rPr lang="en-US" altLang="en-US" sz="2000" dirty="0" smtClean="0">
                <a:ea typeface="ＭＳ Ｐゴシック" pitchFamily="34" charset="-128"/>
              </a:rPr>
              <a:t>18 completing internships or placements</a:t>
            </a:r>
          </a:p>
          <a:p>
            <a:r>
              <a:rPr lang="en-US" altLang="en-US" sz="2400" dirty="0" smtClean="0">
                <a:ea typeface="ＭＳ Ｐゴシック" pitchFamily="34" charset="-128"/>
              </a:rPr>
              <a:t>Third Cohort starts August, 2014</a:t>
            </a:r>
          </a:p>
          <a:p>
            <a:pPr lvl="1"/>
            <a:r>
              <a:rPr lang="en-US" altLang="en-US" sz="2000" dirty="0" smtClean="0">
                <a:ea typeface="ＭＳ Ｐゴシック" pitchFamily="34" charset="-128"/>
              </a:rPr>
              <a:t>44 applied</a:t>
            </a:r>
          </a:p>
          <a:p>
            <a:pPr lvl="1"/>
            <a:r>
              <a:rPr lang="en-US" altLang="en-US" sz="2000" dirty="0" smtClean="0">
                <a:ea typeface="ＭＳ Ｐゴシック" pitchFamily="34" charset="-128"/>
              </a:rPr>
              <a:t>36 passed screening</a:t>
            </a:r>
          </a:p>
          <a:p>
            <a:pPr lvl="1"/>
            <a:r>
              <a:rPr lang="en-US" altLang="en-US" sz="2000" dirty="0" smtClean="0">
                <a:ea typeface="ＭＳ Ｐゴシック" pitchFamily="34" charset="-128"/>
              </a:rPr>
              <a:t>25 accepted</a:t>
            </a:r>
          </a:p>
          <a:p>
            <a:endParaRPr lang="en-US" altLang="en-US" sz="2000" dirty="0" smtClean="0">
              <a:ea typeface="ＭＳ Ｐゴシック" pitchFamily="34" charset="-128"/>
            </a:endParaRPr>
          </a:p>
          <a:p>
            <a:endParaRPr lang="en-US" altLang="en-US" sz="2000" dirty="0" smtClean="0">
              <a:ea typeface="ＭＳ Ｐゴシック" pitchFamily="34" charset="-128"/>
            </a:endParaRPr>
          </a:p>
        </p:txBody>
      </p:sp>
      <p:pic>
        <p:nvPicPr>
          <p:cNvPr id="43012" name="Picture 1" descr="Description: cid:image001.png@01CD60EB.6DF92D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965" y="2743200"/>
            <a:ext cx="235323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1BCA6-D112-4C42-9C8B-FF9914A0EA89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35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78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533400"/>
          </a:xfrm>
        </p:spPr>
        <p:txBody>
          <a:bodyPr/>
          <a:lstStyle/>
          <a:p>
            <a:r>
              <a:rPr lang="en-US" sz="3200" b="1" smtClean="0"/>
              <a:t>EV Development Technology Certificate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229600" cy="4343408"/>
        </p:xfrm>
        <a:graphic>
          <a:graphicData uri="http://schemas.openxmlformats.org/drawingml/2006/table">
            <a:tbl>
              <a:tblPr/>
              <a:tblGrid>
                <a:gridCol w="2743200"/>
                <a:gridCol w="3886200"/>
                <a:gridCol w="1600200"/>
              </a:tblGrid>
              <a:tr h="3952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Course #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Class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Credit Hours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35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AUTO 1000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Automotive Systems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3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35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TMTH 1150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RCL Analysis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4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46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ELEC 1161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Electronic Technology I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3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603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ELEC 1171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Electronic Technology II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3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AUTO 2920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Introduction to EV Propulsion Systems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3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14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ELEC 2913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Motors &amp; Controls for EV’s &amp; Industrial Applications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3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35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ELEC 2915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Advanced Energy Storage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3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794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ELEC 2914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EV Data Acquisition, Sensors and Control Systems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3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35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-1" charset="0"/>
                        <a:ea typeface="ＭＳ Ｐゴシック" pitchFamily="-1" charset="-128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Elective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3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3529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TOTAL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-1" charset="0"/>
                        <a:ea typeface="ＭＳ Ｐゴシック" pitchFamily="-1" charset="-128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28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0A58C5-D396-4FC0-B5BD-D7275A675358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36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13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92163"/>
          </a:xfrm>
        </p:spPr>
        <p:txBody>
          <a:bodyPr/>
          <a:lstStyle/>
          <a:p>
            <a:pPr eaLnBrk="1" hangingPunct="1"/>
            <a:r>
              <a:rPr lang="en-US" sz="3200" b="1" smtClean="0"/>
              <a:t>EV Technician Certificate Articulation </a:t>
            </a:r>
            <a:br>
              <a:rPr lang="en-US" sz="3200" b="1" smtClean="0"/>
            </a:br>
            <a:r>
              <a:rPr lang="en-US" sz="3200" b="1" smtClean="0"/>
              <a:t>and Associated Career Paths</a:t>
            </a:r>
          </a:p>
        </p:txBody>
      </p:sp>
      <p:graphicFrame>
        <p:nvGraphicFramePr>
          <p:cNvPr id="45059" name="Content Placeholder 1">
            <a:hlinkClick r:id="" action="ppaction://ole?verb=0"/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8476232"/>
              </p:ext>
            </p:extLst>
          </p:nvPr>
        </p:nvGraphicFramePr>
        <p:xfrm>
          <a:off x="1219200" y="1219200"/>
          <a:ext cx="6705600" cy="448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9" name="Presentation" r:id="rId4" imgW="4570515" imgH="3427520" progId="PowerPoint.Show.8">
                  <p:link updateAutomatic="1"/>
                </p:oleObj>
              </mc:Choice>
              <mc:Fallback>
                <p:oleObj name="Presentation" r:id="rId4" imgW="4570515" imgH="3427520" progId="PowerPoint.Show.8">
                  <p:link updateAutomatic="1"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219200"/>
                        <a:ext cx="6705600" cy="448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0840E5-C008-429E-AB2E-F73AA70B5B74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37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5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457200"/>
          </a:xfrm>
        </p:spPr>
        <p:txBody>
          <a:bodyPr/>
          <a:lstStyle/>
          <a:p>
            <a:r>
              <a:rPr lang="en-US" altLang="en-US" sz="3200" b="1" smtClean="0">
                <a:ea typeface="ＭＳ Ｐゴシック" pitchFamily="34" charset="-128"/>
              </a:rPr>
              <a:t>Stay Connected with the CAAT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371475" y="949325"/>
            <a:ext cx="5267325" cy="2632075"/>
          </a:xfrm>
        </p:spPr>
        <p:txBody>
          <a:bodyPr/>
          <a:lstStyle/>
          <a:p>
            <a:pPr marL="400050" eaLnBrk="1" hangingPunct="1">
              <a:spcBef>
                <a:spcPts val="1200"/>
              </a:spcBef>
              <a:defRPr/>
            </a:pPr>
            <a:r>
              <a:rPr lang="en-US" sz="2400" dirty="0" smtClean="0"/>
              <a:t>Visit our website at www.autocaat.org</a:t>
            </a:r>
          </a:p>
          <a:p>
            <a:pPr marL="400050" eaLnBrk="1" hangingPunct="1">
              <a:spcBef>
                <a:spcPts val="0"/>
              </a:spcBef>
              <a:defRPr/>
            </a:pPr>
            <a:r>
              <a:rPr lang="en-US" sz="2400" dirty="0" smtClean="0"/>
              <a:t>Follow us on social media</a:t>
            </a:r>
          </a:p>
          <a:p>
            <a:pPr marL="400050" eaLnBrk="1" hangingPunct="1">
              <a:spcBef>
                <a:spcPts val="0"/>
              </a:spcBef>
              <a:defRPr/>
            </a:pPr>
            <a:r>
              <a:rPr lang="en-US" sz="2400" dirty="0" smtClean="0"/>
              <a:t>Sign </a:t>
            </a:r>
            <a:r>
              <a:rPr lang="en-US" sz="2400" dirty="0"/>
              <a:t>up for our </a:t>
            </a:r>
            <a:r>
              <a:rPr lang="en-US" sz="2400" dirty="0" smtClean="0"/>
              <a:t>monthly newsletter</a:t>
            </a:r>
          </a:p>
          <a:p>
            <a:pPr marL="400050" eaLnBrk="1" hangingPunct="1">
              <a:spcBef>
                <a:spcPts val="0"/>
              </a:spcBef>
              <a:defRPr/>
            </a:pPr>
            <a:r>
              <a:rPr lang="en-US" sz="2400" dirty="0" smtClean="0"/>
              <a:t>Register for one of our webinars</a:t>
            </a:r>
          </a:p>
          <a:p>
            <a:pPr marL="400050" eaLnBrk="1" hangingPunct="1">
              <a:spcBef>
                <a:spcPts val="0"/>
              </a:spcBef>
              <a:defRPr/>
            </a:pPr>
            <a:r>
              <a:rPr lang="en-US" sz="2400" dirty="0" smtClean="0"/>
              <a:t>Attend the 2015 CAAT Conference and Ride &amp; Drive</a:t>
            </a:r>
          </a:p>
          <a:p>
            <a:pPr marL="514350" lvl="1" indent="0" eaLnBrk="1" hangingPunct="1">
              <a:spcBef>
                <a:spcPts val="1200"/>
              </a:spcBef>
              <a:buFont typeface="Arial" charset="0"/>
              <a:buNone/>
              <a:defRPr/>
            </a:pPr>
            <a:endParaRPr lang="en-US" sz="1600" dirty="0"/>
          </a:p>
          <a:p>
            <a:pPr marL="800100" lvl="1" eaLnBrk="1" hangingPunct="1">
              <a:spcBef>
                <a:spcPts val="1200"/>
              </a:spcBef>
              <a:buFont typeface="Arial" pitchFamily="34" charset="0"/>
              <a:buChar char="–"/>
              <a:defRPr/>
            </a:pPr>
            <a:endParaRPr lang="en-US" sz="2000" dirty="0"/>
          </a:p>
        </p:txBody>
      </p:sp>
      <p:sp>
        <p:nvSpPr>
          <p:cNvPr id="70660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9680C08-5CB8-48A9-A8C5-90FA769BC156}" type="slidenum">
              <a:rPr lang="en-US" altLang="en-US" smtClean="0">
                <a:ea typeface="ＭＳ Ｐゴシック" pitchFamily="34" charset="-128"/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 smtClean="0">
              <a:ea typeface="ＭＳ Ｐゴシック" pitchFamily="34" charset="-128"/>
              <a:cs typeface="Arial" charset="0"/>
            </a:endParaRPr>
          </a:p>
        </p:txBody>
      </p:sp>
      <p:pic>
        <p:nvPicPr>
          <p:cNvPr id="70661" name="Picture 1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788" y="2438400"/>
            <a:ext cx="2833687" cy="283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2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3855244"/>
            <a:ext cx="2884488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3" name="Picture 2" descr="Facebook">
            <a:hlinkClick r:id="rId7" tooltip="Facebook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1431925"/>
            <a:ext cx="642937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4" name="Picture 4" descr="Twitter">
            <a:hlinkClick r:id="rId9" tooltip="twitter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00" y="1431925"/>
            <a:ext cx="64293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5" name="Picture 6" descr="LinkedIn">
            <a:hlinkClick r:id="rId11" tooltip="LinkedIn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75" y="1417638"/>
            <a:ext cx="655638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667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4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609600"/>
          </a:xfrm>
        </p:spPr>
        <p:txBody>
          <a:bodyPr/>
          <a:lstStyle/>
          <a:p>
            <a:r>
              <a:rPr lang="en-US" sz="3200" b="1" dirty="0" smtClean="0"/>
              <a:t>What’s on Our Path to the Future?</a:t>
            </a:r>
          </a:p>
        </p:txBody>
      </p:sp>
      <p:sp>
        <p:nvSpPr>
          <p:cNvPr id="71683" name="Content Placeholder 5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678363"/>
          </a:xfrm>
        </p:spPr>
        <p:txBody>
          <a:bodyPr/>
          <a:lstStyle/>
          <a:p>
            <a:r>
              <a:rPr lang="en-US" sz="2400" dirty="0" smtClean="0"/>
              <a:t>Developing stronger industry</a:t>
            </a:r>
            <a:br>
              <a:rPr lang="en-US" sz="2400" dirty="0" smtClean="0"/>
            </a:br>
            <a:r>
              <a:rPr lang="en-US" sz="2400" dirty="0" smtClean="0"/>
              <a:t>relationships</a:t>
            </a:r>
          </a:p>
          <a:p>
            <a:r>
              <a:rPr lang="en-US" sz="2400" dirty="0" smtClean="0"/>
              <a:t>Gathering curriculum for </a:t>
            </a:r>
            <a:br>
              <a:rPr lang="en-US" sz="2400" dirty="0" smtClean="0"/>
            </a:br>
            <a:r>
              <a:rPr lang="en-US" sz="2400" dirty="0" smtClean="0"/>
              <a:t>dissemination</a:t>
            </a:r>
          </a:p>
          <a:p>
            <a:r>
              <a:rPr lang="en-US" sz="2400" dirty="0" smtClean="0"/>
              <a:t>Increasing collaboration with</a:t>
            </a:r>
            <a:br>
              <a:rPr lang="en-US" sz="2400" dirty="0" smtClean="0"/>
            </a:br>
            <a:r>
              <a:rPr lang="en-US" sz="2400" dirty="0" smtClean="0"/>
              <a:t>other schools</a:t>
            </a:r>
          </a:p>
          <a:p>
            <a:r>
              <a:rPr lang="en-US" sz="2400" dirty="0" smtClean="0"/>
              <a:t>Maximizing impact of website</a:t>
            </a:r>
          </a:p>
          <a:p>
            <a:r>
              <a:rPr lang="en-US" sz="2400" dirty="0" smtClean="0"/>
              <a:t>Generating new seed funding projects</a:t>
            </a:r>
          </a:p>
          <a:p>
            <a:r>
              <a:rPr lang="en-US" sz="2400" dirty="0" smtClean="0"/>
              <a:t>Increasing the number of impacted students through the pipeline</a:t>
            </a:r>
          </a:p>
          <a:p>
            <a:endParaRPr lang="en-US" sz="2400" dirty="0" smtClean="0"/>
          </a:p>
        </p:txBody>
      </p:sp>
      <p:pic>
        <p:nvPicPr>
          <p:cNvPr id="71684" name="Picture 2" descr="174561e8-6530-4834-adb6-a7bbc5334abc@macom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97"/>
          <a:stretch>
            <a:fillRect/>
          </a:stretch>
        </p:blipFill>
        <p:spPr bwMode="auto">
          <a:xfrm>
            <a:off x="4648200" y="1447800"/>
            <a:ext cx="41910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5" name="TextBox 4"/>
          <p:cNvSpPr txBox="1">
            <a:spLocks noChangeArrowheads="1"/>
          </p:cNvSpPr>
          <p:nvPr/>
        </p:nvSpPr>
        <p:spPr bwMode="auto">
          <a:xfrm>
            <a:off x="-1944688" y="47625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sz="180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8C776D-EFBC-4AB7-8635-C4C1C0D963BC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39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0195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68575"/>
            <a:ext cx="7772400" cy="1470025"/>
          </a:xfrm>
        </p:spPr>
        <p:txBody>
          <a:bodyPr/>
          <a:lstStyle/>
          <a:p>
            <a:r>
              <a:rPr lang="en-US" sz="6000" dirty="0" smtClean="0"/>
              <a:t>Thank You!</a:t>
            </a:r>
            <a:br>
              <a:rPr lang="en-US" sz="6000" dirty="0" smtClean="0"/>
            </a:b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7786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LEGKfiP4EeQ8RlrLH9Qy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5vWSKsOiEaRJuf1KS9RV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xp7ksT6xU2ai7J2AlmfF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njKSC94L0CCZqurRPLfy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LEGKfiP4EeQ8RlrLH9Qy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5vWSKsOiEaRJuf1KS9RV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xp7ksT6xU2ai7J2AlmfF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njKSC94L0CCZqurRPLfyg"/>
</p:tagLst>
</file>

<file path=ppt/theme/theme1.xml><?xml version="1.0" encoding="utf-8"?>
<a:theme xmlns:a="http://schemas.openxmlformats.org/drawingml/2006/main" name="2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5929</TotalTime>
  <Words>1919</Words>
  <Application>Microsoft Office PowerPoint</Application>
  <PresentationFormat>On-screen Show (4:3)</PresentationFormat>
  <Paragraphs>433</Paragraphs>
  <Slides>40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2_Office Theme</vt:lpstr>
      <vt:lpstr>\\cs-share\CAAT\STEM\EV Technician Certificate\EV. Certification Courses\Presentation Extras\AESSI - Layout with jobs 2-7-12.ppt</vt:lpstr>
      <vt:lpstr>PowerPoint Presentation</vt:lpstr>
      <vt:lpstr>About the Center for Advanced Automotive Technology (CAAT)</vt:lpstr>
      <vt:lpstr>Map of National Science Foundation Advanced Technological Education (ATE) Centers</vt:lpstr>
      <vt:lpstr>NSF ATE Centers</vt:lpstr>
      <vt:lpstr>Why CAAT at Macomb Community College?</vt:lpstr>
      <vt:lpstr>Auto Industry Employment Remains  Huge and is Now Growing</vt:lpstr>
      <vt:lpstr>“Auto Jobs go High-Tech”</vt:lpstr>
      <vt:lpstr>MI: The Auto Research Center </vt:lpstr>
      <vt:lpstr>CAAT’s Strategic Priorities</vt:lpstr>
      <vt:lpstr>Drivers of the Auto Industry Future  within CAAT’s Scope</vt:lpstr>
      <vt:lpstr>Fuel Economy Standards Getting Tough</vt:lpstr>
      <vt:lpstr>PowerPoint Presentation</vt:lpstr>
      <vt:lpstr>CAAT’s Technical Scope</vt:lpstr>
      <vt:lpstr>Average Material Content of North American Light Vehicles</vt:lpstr>
      <vt:lpstr>2014 Corvette Stingray:  A Future Direction for Materials</vt:lpstr>
      <vt:lpstr>Connected &amp; Automated Vehicles Defined</vt:lpstr>
      <vt:lpstr>Benefits and Challenges of  Connected  &amp; Automated Vehicles</vt:lpstr>
      <vt:lpstr>What Can CAAT Do for You?</vt:lpstr>
      <vt:lpstr>CAAT Seed Funding</vt:lpstr>
      <vt:lpstr>CAAT Seed Funding Process</vt:lpstr>
      <vt:lpstr> </vt:lpstr>
      <vt:lpstr>CAAT Website - www.autocaat.org</vt:lpstr>
      <vt:lpstr>CAAT Website – Educators</vt:lpstr>
      <vt:lpstr>CAAT Website - FREE Resource Library</vt:lpstr>
      <vt:lpstr>CAAT Resource Library </vt:lpstr>
      <vt:lpstr>CAAT Monthly Newsletter</vt:lpstr>
      <vt:lpstr>CAAT Professional Development</vt:lpstr>
      <vt:lpstr>2014 CAAT Conference</vt:lpstr>
      <vt:lpstr>2014 CAAT Conference</vt:lpstr>
      <vt:lpstr>CAAT Electric Vehicle Ride &amp; Drive</vt:lpstr>
      <vt:lpstr>Macomb CC  Automotive Programs</vt:lpstr>
      <vt:lpstr>MCC  Automotive Programs (Cont’d)</vt:lpstr>
      <vt:lpstr>CAAT is All About Partnerships</vt:lpstr>
      <vt:lpstr>PowerPoint Presentation</vt:lpstr>
      <vt:lpstr>Electric Vehicle Development Technology Certificate</vt:lpstr>
      <vt:lpstr>EV Development Technology Certificate</vt:lpstr>
      <vt:lpstr>EV Technician Certificate Articulation  and Associated Career Paths</vt:lpstr>
      <vt:lpstr>Stay Connected with the CAAT</vt:lpstr>
      <vt:lpstr>What’s on Our Path to the Future?</vt:lpstr>
      <vt:lpstr>Thank You!  Questions?</vt:lpstr>
    </vt:vector>
  </TitlesOfParts>
  <Company>Macomb Community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Griffith, Sharon</dc:creator>
  <cp:lastModifiedBy>McMillan, Michael</cp:lastModifiedBy>
  <cp:revision>203</cp:revision>
  <cp:lastPrinted>2014-07-28T15:33:45Z</cp:lastPrinted>
  <dcterms:created xsi:type="dcterms:W3CDTF">2013-11-07T13:49:58Z</dcterms:created>
  <dcterms:modified xsi:type="dcterms:W3CDTF">2014-07-28T20:54:19Z</dcterms:modified>
</cp:coreProperties>
</file>