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97" d="100"/>
          <a:sy n="97" d="100"/>
        </p:scale>
        <p:origin x="95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418115"/>
            <a:ext cx="6858000" cy="9797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7B3CA-96A1-41DD-BC3C-24B5EB82DBD2}" type="slidenum">
              <a:rPr lang="en-US" smtClean="0"/>
              <a:t>‹#›</a:t>
            </a:fld>
            <a:endParaRPr lang="en-US"/>
          </a:p>
        </p:txBody>
      </p:sp>
      <p:sp>
        <p:nvSpPr>
          <p:cNvPr id="7" name="Title 1"/>
          <p:cNvSpPr>
            <a:spLocks noGrp="1"/>
          </p:cNvSpPr>
          <p:nvPr>
            <p:ph type="title"/>
          </p:nvPr>
        </p:nvSpPr>
        <p:spPr>
          <a:xfrm>
            <a:off x="628650" y="304800"/>
            <a:ext cx="7886700" cy="1600200"/>
          </a:xfrm>
        </p:spPr>
        <p:txBody>
          <a:bodyPr/>
          <a:lstStyle>
            <a:lvl1pPr algn="ctr">
              <a:defRPr>
                <a:latin typeface="Cambria" panose="020405030504060302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136447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2166257"/>
            <a:ext cx="7886700" cy="32983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7B3CA-96A1-41DD-BC3C-24B5EB82DBD2}" type="slidenum">
              <a:rPr lang="en-US" smtClean="0"/>
              <a:t>‹#›</a:t>
            </a:fld>
            <a:endParaRPr lang="en-US"/>
          </a:p>
        </p:txBody>
      </p:sp>
    </p:spTree>
    <p:extLst>
      <p:ext uri="{BB962C8B-B14F-4D97-AF65-F5344CB8AC3E}">
        <p14:creationId xmlns:p14="http://schemas.microsoft.com/office/powerpoint/2010/main" val="37796020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2296886"/>
            <a:ext cx="7886700" cy="305888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7B3CA-96A1-41DD-BC3C-24B5EB82DBD2}" type="slidenum">
              <a:rPr lang="en-US" smtClean="0"/>
              <a:t>‹#›</a:t>
            </a:fld>
            <a:endParaRPr lang="en-US"/>
          </a:p>
        </p:txBody>
      </p:sp>
      <p:sp>
        <p:nvSpPr>
          <p:cNvPr id="7" name="Title 1"/>
          <p:cNvSpPr>
            <a:spLocks noGrp="1"/>
          </p:cNvSpPr>
          <p:nvPr>
            <p:ph type="title"/>
          </p:nvPr>
        </p:nvSpPr>
        <p:spPr>
          <a:xfrm>
            <a:off x="628650" y="304800"/>
            <a:ext cx="7886700" cy="1600200"/>
          </a:xfrm>
        </p:spPr>
        <p:txBody>
          <a:bodyPr/>
          <a:lstStyle>
            <a:lvl1pPr>
              <a:defRPr>
                <a:latin typeface="Cambria" panose="020405030504060302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280703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2155371"/>
            <a:ext cx="3886200" cy="330925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2155371"/>
            <a:ext cx="3886200" cy="330925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7B3CA-96A1-41DD-BC3C-24B5EB82DBD2}" type="slidenum">
              <a:rPr lang="en-US" smtClean="0"/>
              <a:t>‹#›</a:t>
            </a:fld>
            <a:endParaRPr lang="en-US"/>
          </a:p>
        </p:txBody>
      </p:sp>
    </p:spTree>
    <p:extLst>
      <p:ext uri="{BB962C8B-B14F-4D97-AF65-F5344CB8AC3E}">
        <p14:creationId xmlns:p14="http://schemas.microsoft.com/office/powerpoint/2010/main" val="3085784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93914"/>
            <a:ext cx="7886700" cy="1641699"/>
          </a:xfrm>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9842" y="2110126"/>
            <a:ext cx="3868340" cy="5674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852057"/>
            <a:ext cx="3868340" cy="26234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2117951"/>
            <a:ext cx="3887391" cy="5674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852057"/>
            <a:ext cx="3887391" cy="26234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7B3CA-96A1-41DD-BC3C-24B5EB82DBD2}" type="slidenum">
              <a:rPr lang="en-US" smtClean="0"/>
              <a:t>‹#›</a:t>
            </a:fld>
            <a:endParaRPr lang="en-US"/>
          </a:p>
        </p:txBody>
      </p:sp>
    </p:spTree>
    <p:extLst>
      <p:ext uri="{BB962C8B-B14F-4D97-AF65-F5344CB8AC3E}">
        <p14:creationId xmlns:p14="http://schemas.microsoft.com/office/powerpoint/2010/main" val="9459611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7B3CA-96A1-41DD-BC3C-24B5EB82DBD2}" type="slidenum">
              <a:rPr lang="en-US" smtClean="0"/>
              <a:t>‹#›</a:t>
            </a:fld>
            <a:endParaRPr lang="en-US"/>
          </a:p>
        </p:txBody>
      </p:sp>
      <p:sp>
        <p:nvSpPr>
          <p:cNvPr id="6" name="Text Placeholder 2"/>
          <p:cNvSpPr>
            <a:spLocks noGrp="1"/>
          </p:cNvSpPr>
          <p:nvPr>
            <p:ph type="body" idx="1"/>
          </p:nvPr>
        </p:nvSpPr>
        <p:spPr>
          <a:xfrm>
            <a:off x="628650" y="2296886"/>
            <a:ext cx="7886700" cy="305888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7739316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47B3CA-96A1-41DD-BC3C-24B5EB82DBD2}" type="slidenum">
              <a:rPr lang="en-US" smtClean="0"/>
              <a:t>‹#›</a:t>
            </a:fld>
            <a:endParaRPr lang="en-US"/>
          </a:p>
        </p:txBody>
      </p:sp>
      <p:sp>
        <p:nvSpPr>
          <p:cNvPr id="5" name="Title 1"/>
          <p:cNvSpPr>
            <a:spLocks noGrp="1"/>
          </p:cNvSpPr>
          <p:nvPr>
            <p:ph type="title"/>
          </p:nvPr>
        </p:nvSpPr>
        <p:spPr>
          <a:xfrm>
            <a:off x="628650" y="304800"/>
            <a:ext cx="7886700" cy="1600200"/>
          </a:xfrm>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628650" y="2296886"/>
            <a:ext cx="7886700" cy="305888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812548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800"/>
            <a:ext cx="7886700" cy="1600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166257"/>
            <a:ext cx="7886700" cy="40107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7B3CA-96A1-41DD-BC3C-24B5EB82DBD2}" type="slidenum">
              <a:rPr lang="en-US" smtClean="0"/>
              <a:t>‹#›</a:t>
            </a:fld>
            <a:endParaRPr lang="en-US"/>
          </a:p>
        </p:txBody>
      </p:sp>
    </p:spTree>
    <p:extLst>
      <p:ext uri="{BB962C8B-B14F-4D97-AF65-F5344CB8AC3E}">
        <p14:creationId xmlns:p14="http://schemas.microsoft.com/office/powerpoint/2010/main" val="1042927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bg1"/>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farmserver.com/index.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283029"/>
            <a:ext cx="7772400" cy="1632857"/>
          </a:xfrm>
        </p:spPr>
        <p:txBody>
          <a:bodyPr/>
          <a:lstStyle/>
          <a:p>
            <a:r>
              <a:rPr lang="en-US" dirty="0" smtClean="0"/>
              <a:t>Apps for Agriculture - 2017</a:t>
            </a:r>
            <a:endParaRPr lang="en-US" dirty="0"/>
          </a:p>
        </p:txBody>
      </p:sp>
      <p:sp>
        <p:nvSpPr>
          <p:cNvPr id="3" name="Subtitle 2"/>
          <p:cNvSpPr>
            <a:spLocks noGrp="1"/>
          </p:cNvSpPr>
          <p:nvPr>
            <p:ph type="subTitle" idx="1"/>
          </p:nvPr>
        </p:nvSpPr>
        <p:spPr/>
        <p:txBody>
          <a:bodyPr/>
          <a:lstStyle/>
          <a:p>
            <a:r>
              <a:rPr lang="en-US" dirty="0" smtClean="0"/>
              <a:t>Precision Agriculture Student Project</a:t>
            </a:r>
          </a:p>
          <a:p>
            <a:r>
              <a:rPr lang="en-US" dirty="0" smtClean="0"/>
              <a:t>Dr. L. Everett</a:t>
            </a:r>
            <a:endParaRPr lang="en-US" dirty="0"/>
          </a:p>
        </p:txBody>
      </p:sp>
    </p:spTree>
    <p:extLst>
      <p:ext uri="{BB962C8B-B14F-4D97-AF65-F5344CB8AC3E}">
        <p14:creationId xmlns:p14="http://schemas.microsoft.com/office/powerpoint/2010/main" val="2557953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agIndex</a:t>
            </a:r>
            <a:endParaRPr lang="en-US" dirty="0"/>
          </a:p>
        </p:txBody>
      </p:sp>
      <p:sp>
        <p:nvSpPr>
          <p:cNvPr id="3" name="Content Placeholder 2"/>
          <p:cNvSpPr>
            <a:spLocks noGrp="1"/>
          </p:cNvSpPr>
          <p:nvPr>
            <p:ph idx="1"/>
          </p:nvPr>
        </p:nvSpPr>
        <p:spPr/>
        <p:txBody>
          <a:bodyPr>
            <a:normAutofit/>
          </a:bodyPr>
          <a:lstStyle/>
          <a:p>
            <a:endParaRPr lang="en-US" sz="2000" dirty="0" smtClean="0"/>
          </a:p>
          <a:p>
            <a:endParaRPr lang="en-US" sz="2000" dirty="0"/>
          </a:p>
          <a:p>
            <a:endParaRPr lang="en-US" sz="2000" dirty="0" smtClean="0"/>
          </a:p>
          <a:p>
            <a:endParaRPr lang="en-US" sz="2000" dirty="0"/>
          </a:p>
          <a:p>
            <a:r>
              <a:rPr lang="en-US" sz="2000" dirty="0" smtClean="0"/>
              <a:t>From </a:t>
            </a:r>
            <a:r>
              <a:rPr lang="en-US" sz="2000" dirty="0"/>
              <a:t>market data to weather news and more, the </a:t>
            </a:r>
            <a:r>
              <a:rPr lang="en-US" sz="2000" dirty="0" err="1"/>
              <a:t>agIndex</a:t>
            </a:r>
            <a:r>
              <a:rPr lang="en-US" sz="2000" dirty="0"/>
              <a:t> app by Monsanto provides growers with agronomic information at their fingertips. The key feature of this app includes notification settings customized to location and crop types, which help growers stay up-to-date on the latest commodity pricing and weather forecasts.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5109" y="2011984"/>
            <a:ext cx="2857500" cy="1495425"/>
          </a:xfrm>
          <a:prstGeom prst="rect">
            <a:avLst/>
          </a:prstGeom>
        </p:spPr>
      </p:pic>
    </p:spTree>
    <p:extLst>
      <p:ext uri="{BB962C8B-B14F-4D97-AF65-F5344CB8AC3E}">
        <p14:creationId xmlns:p14="http://schemas.microsoft.com/office/powerpoint/2010/main" val="903620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Bean Cam</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sz="2000" dirty="0" smtClean="0"/>
          </a:p>
          <a:p>
            <a:r>
              <a:rPr lang="en-US" sz="2000" dirty="0" smtClean="0"/>
              <a:t>This </a:t>
            </a:r>
            <a:r>
              <a:rPr lang="en-US" sz="2000" dirty="0"/>
              <a:t>app will calculate plant stand (plant population) by averaging five plant count samples randomly taken within a soybean field at the VC, V1 or V2 growth stage. The app will then use your field average stand value to calculate expected percent yield at harvest with and without spring replanting.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036" y="1971970"/>
            <a:ext cx="1902447" cy="1902447"/>
          </a:xfrm>
          <a:prstGeom prst="rect">
            <a:avLst/>
          </a:prstGeom>
        </p:spPr>
      </p:pic>
    </p:spTree>
    <p:extLst>
      <p:ext uri="{BB962C8B-B14F-4D97-AF65-F5344CB8AC3E}">
        <p14:creationId xmlns:p14="http://schemas.microsoft.com/office/powerpoint/2010/main" val="1478464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d weeds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ID </a:t>
            </a:r>
            <a:r>
              <a:rPr lang="en-US" dirty="0"/>
              <a:t>Weeds, has information on more than 400 plant species that could be encountered as weeds in crop fields, pastures, lawns, gardens or aquatic areas in Missouri and surrounding states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599" y="2009185"/>
            <a:ext cx="1537502" cy="1577611"/>
          </a:xfrm>
          <a:prstGeom prst="rect">
            <a:avLst/>
          </a:prstGeom>
        </p:spPr>
      </p:pic>
    </p:spTree>
    <p:extLst>
      <p:ext uri="{BB962C8B-B14F-4D97-AF65-F5344CB8AC3E}">
        <p14:creationId xmlns:p14="http://schemas.microsoft.com/office/powerpoint/2010/main" val="478234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Navigator</a:t>
            </a:r>
            <a:endParaRPr lang="en-US" dirty="0"/>
          </a:p>
        </p:txBody>
      </p:sp>
      <p:sp>
        <p:nvSpPr>
          <p:cNvPr id="3" name="Content Placeholder 2"/>
          <p:cNvSpPr>
            <a:spLocks noGrp="1"/>
          </p:cNvSpPr>
          <p:nvPr>
            <p:ph idx="1"/>
          </p:nvPr>
        </p:nvSpPr>
        <p:spPr>
          <a:xfrm>
            <a:off x="628649" y="2166257"/>
            <a:ext cx="7912035" cy="4036580"/>
          </a:xfrm>
        </p:spPr>
        <p:txBody>
          <a:bodyPr/>
          <a:lstStyle/>
          <a:p>
            <a:endParaRPr lang="en-US" dirty="0" smtClean="0"/>
          </a:p>
          <a:p>
            <a:endParaRPr lang="en-US" dirty="0"/>
          </a:p>
          <a:p>
            <a:endParaRPr lang="en-US" sz="2400" dirty="0" smtClean="0"/>
          </a:p>
          <a:p>
            <a:r>
              <a:rPr lang="en-US" sz="2400" dirty="0" smtClean="0"/>
              <a:t>Being </a:t>
            </a:r>
            <a:r>
              <a:rPr lang="en-US" sz="2400" dirty="0"/>
              <a:t>the most popular parallel driving application for Precision Agriculture, it can save money by just installing - no need for additional expensive equipment. Measure the size of your farm, field or grassland easily and hassle-free, even in poor conditions or low visibility.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392" y="1964997"/>
            <a:ext cx="1699672" cy="1699672"/>
          </a:xfrm>
          <a:prstGeom prst="rect">
            <a:avLst/>
          </a:prstGeom>
        </p:spPr>
      </p:pic>
    </p:spTree>
    <p:extLst>
      <p:ext uri="{BB962C8B-B14F-4D97-AF65-F5344CB8AC3E}">
        <p14:creationId xmlns:p14="http://schemas.microsoft.com/office/powerpoint/2010/main" val="2449149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92567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a:t>
            </a:r>
            <a:r>
              <a:rPr lang="en-US" dirty="0" err="1" smtClean="0"/>
              <a:t>FieldView</a:t>
            </a:r>
            <a:endParaRPr lang="en-US" dirty="0"/>
          </a:p>
        </p:txBody>
      </p:sp>
      <p:sp>
        <p:nvSpPr>
          <p:cNvPr id="3" name="Content Placeholder 2"/>
          <p:cNvSpPr>
            <a:spLocks noGrp="1"/>
          </p:cNvSpPr>
          <p:nvPr>
            <p:ph idx="1"/>
          </p:nvPr>
        </p:nvSpPr>
        <p:spPr>
          <a:xfrm>
            <a:off x="628650" y="2166256"/>
            <a:ext cx="7886700" cy="3744349"/>
          </a:xfrm>
        </p:spPr>
        <p:txBody>
          <a:bodyPr/>
          <a:lstStyle/>
          <a:p>
            <a:pPr marL="0" indent="0">
              <a:buNone/>
            </a:pPr>
            <a:endParaRPr lang="en-US" dirty="0" smtClean="0"/>
          </a:p>
          <a:p>
            <a:pPr marL="0" indent="0">
              <a:buNone/>
            </a:pPr>
            <a:endParaRPr lang="en-US" sz="1600" dirty="0" smtClean="0"/>
          </a:p>
          <a:p>
            <a:pPr marL="0" indent="0">
              <a:buNone/>
            </a:pPr>
            <a:endParaRPr lang="en-US" sz="800" dirty="0"/>
          </a:p>
          <a:p>
            <a:pPr marL="0" indent="0">
              <a:buNone/>
            </a:pPr>
            <a:r>
              <a:rPr lang="en-US" sz="2400" dirty="0" smtClean="0"/>
              <a:t>Description </a:t>
            </a:r>
            <a:endParaRPr lang="en-US" sz="2400" dirty="0"/>
          </a:p>
          <a:p>
            <a:r>
              <a:rPr lang="en-US" sz="2400" dirty="0"/>
              <a:t>Climate </a:t>
            </a:r>
            <a:r>
              <a:rPr lang="en-US" sz="2400" dirty="0" err="1"/>
              <a:t>FieldView</a:t>
            </a:r>
            <a:r>
              <a:rPr lang="en-US" sz="2400" dirty="0"/>
              <a:t>™ offers a comprehensive, connected suite of digital ag tools to help you optimize resources and maximize yield. Using real-time and historical crop and weather data, Climate </a:t>
            </a:r>
            <a:r>
              <a:rPr lang="en-US" sz="2400" dirty="0" err="1"/>
              <a:t>FieldView</a:t>
            </a:r>
            <a:r>
              <a:rPr lang="en-US" sz="2400" dirty="0"/>
              <a:t>™ delivers customized insights that help you make important agronomic decisions with confidence.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485" y="2000250"/>
            <a:ext cx="1827032" cy="1827032"/>
          </a:xfrm>
          <a:prstGeom prst="rect">
            <a:avLst/>
          </a:prstGeom>
        </p:spPr>
      </p:pic>
    </p:spTree>
    <p:extLst>
      <p:ext uri="{BB962C8B-B14F-4D97-AF65-F5344CB8AC3E}">
        <p14:creationId xmlns:p14="http://schemas.microsoft.com/office/powerpoint/2010/main" val="1234113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FarmLogs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err="1" smtClean="0"/>
              <a:t>FarmLogs</a:t>
            </a:r>
            <a:r>
              <a:rPr lang="en-US" dirty="0" smtClean="0"/>
              <a:t> </a:t>
            </a:r>
            <a:r>
              <a:rPr lang="en-US" dirty="0"/>
              <a:t>provides field information, alerts, and recommendations to help you prevent unnecessary yield loss and improve profitability across your entire operation.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941" y="2143959"/>
            <a:ext cx="2918086" cy="1495425"/>
          </a:xfrm>
          <a:prstGeom prst="rect">
            <a:avLst/>
          </a:prstGeom>
        </p:spPr>
      </p:pic>
    </p:spTree>
    <p:extLst>
      <p:ext uri="{BB962C8B-B14F-4D97-AF65-F5344CB8AC3E}">
        <p14:creationId xmlns:p14="http://schemas.microsoft.com/office/powerpoint/2010/main" val="2122281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efarmer</a:t>
            </a:r>
            <a:endParaRPr lang="en-US" dirty="0"/>
          </a:p>
        </p:txBody>
      </p:sp>
      <p:sp>
        <p:nvSpPr>
          <p:cNvPr id="7" name="Content Placeholder 6"/>
          <p:cNvSpPr>
            <a:spLocks noGrp="1"/>
          </p:cNvSpPr>
          <p:nvPr>
            <p:ph idx="1"/>
          </p:nvPr>
        </p:nvSpPr>
        <p:spPr/>
        <p:txBody>
          <a:bodyPr/>
          <a:lstStyle/>
          <a:p>
            <a:endParaRPr lang="en-US" dirty="0" smtClean="0"/>
          </a:p>
          <a:p>
            <a:endParaRPr lang="en-US" dirty="0"/>
          </a:p>
          <a:p>
            <a:endParaRPr lang="en-US" dirty="0" smtClean="0"/>
          </a:p>
          <a:p>
            <a:r>
              <a:rPr lang="en-US" dirty="0" err="1" smtClean="0"/>
              <a:t>eFarmer</a:t>
            </a:r>
            <a:r>
              <a:rPr lang="en-US" dirty="0"/>
              <a:t> – A simple farm management software, which allows you to create an electronic fields map, record the history of cultivation at the fields, to take notes as points of interest and to the location of objects on your farm.</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1547" y="1962543"/>
            <a:ext cx="1749261" cy="1749261"/>
          </a:xfrm>
          <a:prstGeom prst="rect">
            <a:avLst/>
          </a:prstGeom>
        </p:spPr>
      </p:pic>
    </p:spTree>
    <p:extLst>
      <p:ext uri="{BB962C8B-B14F-4D97-AF65-F5344CB8AC3E}">
        <p14:creationId xmlns:p14="http://schemas.microsoft.com/office/powerpoint/2010/main" val="869265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PrecisionFlight</a:t>
            </a:r>
            <a:endParaRPr lang="en-US" dirty="0"/>
          </a:p>
        </p:txBody>
      </p:sp>
      <p:sp>
        <p:nvSpPr>
          <p:cNvPr id="3" name="Content Placeholder 2"/>
          <p:cNvSpPr>
            <a:spLocks noGrp="1"/>
          </p:cNvSpPr>
          <p:nvPr>
            <p:ph idx="1"/>
          </p:nvPr>
        </p:nvSpPr>
        <p:spPr>
          <a:xfrm>
            <a:off x="411834" y="1949441"/>
            <a:ext cx="8477642" cy="3951738"/>
          </a:xfrm>
        </p:spPr>
        <p:txBody>
          <a:bodyPr>
            <a:normAutofit/>
          </a:bodyPr>
          <a:lstStyle/>
          <a:p>
            <a:endParaRPr lang="en-US" sz="2400" dirty="0" smtClean="0"/>
          </a:p>
          <a:p>
            <a:endParaRPr lang="en-US" sz="2400" dirty="0"/>
          </a:p>
          <a:p>
            <a:endParaRPr lang="en-US" sz="2400" dirty="0" smtClean="0"/>
          </a:p>
          <a:p>
            <a:endParaRPr lang="en-US" sz="2400" dirty="0"/>
          </a:p>
          <a:p>
            <a:r>
              <a:rPr lang="en-US" sz="2400" dirty="0" err="1" smtClean="0"/>
              <a:t>PrecisionHawk’s</a:t>
            </a:r>
            <a:r>
              <a:rPr lang="en-US" sz="2400" dirty="0" smtClean="0"/>
              <a:t> </a:t>
            </a:r>
            <a:r>
              <a:rPr lang="en-US" sz="2400" dirty="0" err="1"/>
              <a:t>PrecisionFlight</a:t>
            </a:r>
            <a:r>
              <a:rPr lang="en-US" sz="2400" dirty="0"/>
              <a:t> mobile app </a:t>
            </a:r>
            <a:r>
              <a:rPr lang="en-US" sz="2400" dirty="0" smtClean="0"/>
              <a:t>turns </a:t>
            </a:r>
            <a:r>
              <a:rPr lang="en-US" sz="2400" dirty="0"/>
              <a:t>a DJI drone into an advanced remote sensing tool that empowers businesses and consumers to gain actionable aerial data autonomously. This FREE app features a highly-intuitive user interface to easily create flight plans that automatically guide the drone to capture aerial images for 2D/3D maps and advanced analysis.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4320" y="1936716"/>
            <a:ext cx="1956553" cy="1956553"/>
          </a:xfrm>
          <a:prstGeom prst="rect">
            <a:avLst/>
          </a:prstGeom>
        </p:spPr>
      </p:pic>
    </p:spTree>
    <p:extLst>
      <p:ext uri="{BB962C8B-B14F-4D97-AF65-F5344CB8AC3E}">
        <p14:creationId xmlns:p14="http://schemas.microsoft.com/office/powerpoint/2010/main" val="3641231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 Finder</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The </a:t>
            </a:r>
            <a:r>
              <a:rPr lang="en-US" i="1" dirty="0"/>
              <a:t>FBN</a:t>
            </a:r>
            <a:r>
              <a:rPr lang="en-US" dirty="0"/>
              <a:t> </a:t>
            </a:r>
            <a:r>
              <a:rPr lang="en-US" i="1" dirty="0"/>
              <a:t>Seed Finder </a:t>
            </a:r>
            <a:r>
              <a:rPr lang="en-US" dirty="0"/>
              <a:t>app puts advanced analytics on over 1,900 seed varieties, derived from millions of acres of real-world data, on your mobile device.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9160" y="1946144"/>
            <a:ext cx="1784514" cy="1784514"/>
          </a:xfrm>
          <a:prstGeom prst="rect">
            <a:avLst/>
          </a:prstGeom>
        </p:spPr>
      </p:pic>
    </p:spTree>
    <p:extLst>
      <p:ext uri="{BB962C8B-B14F-4D97-AF65-F5344CB8AC3E}">
        <p14:creationId xmlns:p14="http://schemas.microsoft.com/office/powerpoint/2010/main" val="3534893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FARMserver</a:t>
            </a:r>
            <a:endParaRPr lang="en-US" dirty="0"/>
          </a:p>
        </p:txBody>
      </p:sp>
      <p:sp>
        <p:nvSpPr>
          <p:cNvPr id="3" name="Content Placeholder 2"/>
          <p:cNvSpPr>
            <a:spLocks noGrp="1"/>
          </p:cNvSpPr>
          <p:nvPr>
            <p:ph idx="1"/>
          </p:nvPr>
        </p:nvSpPr>
        <p:spPr/>
        <p:txBody>
          <a:bodyPr>
            <a:normAutofit/>
          </a:bodyPr>
          <a:lstStyle/>
          <a:p>
            <a:endParaRPr lang="en-US" sz="2000" dirty="0" smtClean="0"/>
          </a:p>
          <a:p>
            <a:endParaRPr lang="en-US" sz="2000" dirty="0"/>
          </a:p>
          <a:p>
            <a:endParaRPr lang="en-US" sz="2000" dirty="0" smtClean="0"/>
          </a:p>
          <a:p>
            <a:r>
              <a:rPr lang="en-US" sz="2000" dirty="0" smtClean="0"/>
              <a:t>Precisely </a:t>
            </a:r>
            <a:r>
              <a:rPr lang="en-US" sz="2000" dirty="0"/>
              <a:t>monitor </a:t>
            </a:r>
            <a:r>
              <a:rPr lang="en-US" sz="2000" dirty="0" smtClean="0"/>
              <a:t>crop </a:t>
            </a:r>
            <a:r>
              <a:rPr lang="en-US" sz="2000" dirty="0"/>
              <a:t>variables, collect </a:t>
            </a:r>
            <a:r>
              <a:rPr lang="en-US" sz="2000" dirty="0" smtClean="0"/>
              <a:t>data, </a:t>
            </a:r>
            <a:r>
              <a:rPr lang="en-US" sz="2000" dirty="0"/>
              <a:t>analyze the data, and then use the learned information to increase productivity on the farm. Until now, farmers have lacked the centralized and universal tools needed to properly implement precision ag strategies on their farms. Introducing </a:t>
            </a:r>
            <a:r>
              <a:rPr lang="en-US" sz="2000" dirty="0" err="1"/>
              <a:t>FARMserver</a:t>
            </a:r>
            <a:r>
              <a:rPr lang="en-US" sz="2000" dirty="0"/>
              <a:t>, </a:t>
            </a:r>
            <a:r>
              <a:rPr lang="en-US" sz="2000" dirty="0" smtClean="0"/>
              <a:t>a web-based </a:t>
            </a:r>
            <a:r>
              <a:rPr lang="en-US" sz="2000" dirty="0"/>
              <a:t>solution that serves as your farm's foundation </a:t>
            </a:r>
            <a:r>
              <a:rPr lang="en-US" sz="2000" dirty="0" smtClean="0"/>
              <a:t>for </a:t>
            </a:r>
            <a:r>
              <a:rPr lang="en-US" sz="2000" dirty="0"/>
              <a:t>precision ag activities.</a:t>
            </a:r>
          </a:p>
        </p:txBody>
      </p:sp>
      <p:sp>
        <p:nvSpPr>
          <p:cNvPr id="5" name="AutoShape 2" descr="https://www.farmserver.com/images/farmserver_logo_greenandgrey_rgb.svg?crc=4019565437">
            <a:hlinkClick r:id="rId2"/>
          </p:cNvPr>
          <p:cNvSpPr>
            <a:spLocks noChangeAspect="1" noChangeArrowheads="1"/>
          </p:cNvSpPr>
          <p:nvPr/>
        </p:nvSpPr>
        <p:spPr bwMode="auto">
          <a:xfrm>
            <a:off x="155575" y="-204788"/>
            <a:ext cx="2438400" cy="438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www.farmserver.com/images/farmserver_logo_greenandgrey_rgb.svg?crc=4019565437">
            <a:hlinkClick r:id="rId2"/>
          </p:cNvPr>
          <p:cNvSpPr>
            <a:spLocks noChangeAspect="1" noChangeArrowheads="1"/>
          </p:cNvSpPr>
          <p:nvPr/>
        </p:nvSpPr>
        <p:spPr bwMode="auto">
          <a:xfrm>
            <a:off x="307975" y="-52388"/>
            <a:ext cx="2438400" cy="438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587" y="2218931"/>
            <a:ext cx="2895105" cy="929621"/>
          </a:xfrm>
          <a:prstGeom prst="rect">
            <a:avLst/>
          </a:prstGeom>
        </p:spPr>
      </p:pic>
    </p:spTree>
    <p:extLst>
      <p:ext uri="{BB962C8B-B14F-4D97-AF65-F5344CB8AC3E}">
        <p14:creationId xmlns:p14="http://schemas.microsoft.com/office/powerpoint/2010/main" val="2170064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encirca</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sz="2000" dirty="0" smtClean="0"/>
              <a:t>Welcome </a:t>
            </a:r>
            <a:r>
              <a:rPr lang="en-US" sz="2000" dirty="0"/>
              <a:t>to the </a:t>
            </a:r>
            <a:r>
              <a:rPr lang="en-US" sz="2000" dirty="0" err="1"/>
              <a:t>Encirca</a:t>
            </a:r>
            <a:r>
              <a:rPr lang="en-US" sz="2000" dirty="0"/>
              <a:t>® services app that helps you monitor crop progress across your operation. Satellite Imagery is automatically delivered to your account to help you monitor crop health from a bird's-eye view and inform your ground level crop scouting efforts. Access the latest images available – updated multiple times each week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6256" y="1974277"/>
            <a:ext cx="2720222" cy="1423583"/>
          </a:xfrm>
          <a:prstGeom prst="rect">
            <a:avLst/>
          </a:prstGeom>
        </p:spPr>
      </p:pic>
    </p:spTree>
    <p:extLst>
      <p:ext uri="{BB962C8B-B14F-4D97-AF65-F5344CB8AC3E}">
        <p14:creationId xmlns:p14="http://schemas.microsoft.com/office/powerpoint/2010/main" val="968921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Sampler</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sz="2000" dirty="0" smtClean="0"/>
          </a:p>
          <a:p>
            <a:r>
              <a:rPr lang="en-US" sz="2000" dirty="0" smtClean="0"/>
              <a:t>It's </a:t>
            </a:r>
            <a:r>
              <a:rPr lang="en-US" sz="2000" dirty="0"/>
              <a:t>most advanced way in very short time to do effective soil sampling all around your farm fields.</a:t>
            </a:r>
            <a:br>
              <a:rPr lang="en-US" sz="2000" dirty="0"/>
            </a:br>
            <a:r>
              <a:rPr lang="en-US" sz="2000" dirty="0"/>
              <a:t>The very first step to precision agriculture is right soil sampling with accurate method and tools for accurate soil analyzes. Our app will help to save lot of time navigating straight to soil pick-up position, so avoiding unnecessary movement around the field.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070" y="1990823"/>
            <a:ext cx="1579579" cy="1579579"/>
          </a:xfrm>
          <a:prstGeom prst="rect">
            <a:avLst/>
          </a:prstGeom>
        </p:spPr>
      </p:pic>
    </p:spTree>
    <p:extLst>
      <p:ext uri="{BB962C8B-B14F-4D97-AF65-F5344CB8AC3E}">
        <p14:creationId xmlns:p14="http://schemas.microsoft.com/office/powerpoint/2010/main" val="141446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ark State">
      <a:dk1>
        <a:sysClr val="windowText" lastClr="000000"/>
      </a:dk1>
      <a:lt1>
        <a:sysClr val="window" lastClr="FFFFFF"/>
      </a:lt1>
      <a:dk2>
        <a:srgbClr val="003764"/>
      </a:dk2>
      <a:lt2>
        <a:srgbClr val="E7E6E6"/>
      </a:lt2>
      <a:accent1>
        <a:srgbClr val="006699"/>
      </a:accent1>
      <a:accent2>
        <a:srgbClr val="F6A716"/>
      </a:accent2>
      <a:accent3>
        <a:srgbClr val="757070"/>
      </a:accent3>
      <a:accent4>
        <a:srgbClr val="F6A716"/>
      </a:accent4>
      <a:accent5>
        <a:srgbClr val="006699"/>
      </a:accent5>
      <a:accent6>
        <a:srgbClr val="9FB3CE"/>
      </a:accent6>
      <a:hlink>
        <a:srgbClr val="006699"/>
      </a:hlink>
      <a:folHlink>
        <a:srgbClr val="9FB3C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TotalTime>
  <Words>516</Words>
  <Application>Microsoft Office PowerPoint</Application>
  <PresentationFormat>On-screen Show (4:3)</PresentationFormat>
  <Paragraphs>67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Cambria</vt:lpstr>
      <vt:lpstr>Office Theme</vt:lpstr>
      <vt:lpstr>Apps for Agriculture - 2017</vt:lpstr>
      <vt:lpstr>Climate FieldView</vt:lpstr>
      <vt:lpstr>FarmLogs</vt:lpstr>
      <vt:lpstr>efarmer</vt:lpstr>
      <vt:lpstr>PrecisionFlight</vt:lpstr>
      <vt:lpstr>Seed Finder</vt:lpstr>
      <vt:lpstr>FARMserver</vt:lpstr>
      <vt:lpstr>encirca</vt:lpstr>
      <vt:lpstr>Soil Sampler</vt:lpstr>
      <vt:lpstr>agIndex</vt:lpstr>
      <vt:lpstr>Bean Cam</vt:lpstr>
      <vt:lpstr>id weeds</vt:lpstr>
      <vt:lpstr>Field Navigator</vt:lpstr>
      <vt:lpstr>PowerPoint Presentation</vt:lpstr>
    </vt:vector>
  </TitlesOfParts>
  <Company>Clark State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Melonie Mottice</dc:creator>
  <cp:lastModifiedBy>Lawrence Everett</cp:lastModifiedBy>
  <cp:revision>22</cp:revision>
  <dcterms:created xsi:type="dcterms:W3CDTF">2015-12-04T17:02:14Z</dcterms:created>
  <dcterms:modified xsi:type="dcterms:W3CDTF">2018-06-06T13:49:55Z</dcterms:modified>
</cp:coreProperties>
</file>