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422" r:id="rId2"/>
    <p:sldId id="428" r:id="rId3"/>
    <p:sldId id="316" r:id="rId4"/>
    <p:sldId id="271" r:id="rId5"/>
    <p:sldId id="315" r:id="rId6"/>
    <p:sldId id="431" r:id="rId7"/>
    <p:sldId id="318" r:id="rId8"/>
    <p:sldId id="319" r:id="rId9"/>
    <p:sldId id="275" r:id="rId10"/>
    <p:sldId id="276" r:id="rId11"/>
    <p:sldId id="277" r:id="rId12"/>
    <p:sldId id="279" r:id="rId13"/>
    <p:sldId id="320" r:id="rId14"/>
    <p:sldId id="280" r:id="rId15"/>
    <p:sldId id="284" r:id="rId16"/>
    <p:sldId id="321" r:id="rId17"/>
    <p:sldId id="288" r:id="rId18"/>
    <p:sldId id="290" r:id="rId19"/>
    <p:sldId id="322" r:id="rId20"/>
    <p:sldId id="323" r:id="rId21"/>
    <p:sldId id="324" r:id="rId22"/>
    <p:sldId id="294" r:id="rId23"/>
    <p:sldId id="295" r:id="rId24"/>
    <p:sldId id="296" r:id="rId25"/>
    <p:sldId id="329" r:id="rId26"/>
    <p:sldId id="327" r:id="rId27"/>
    <p:sldId id="328" r:id="rId28"/>
    <p:sldId id="301" r:id="rId29"/>
    <p:sldId id="423" r:id="rId30"/>
    <p:sldId id="333" r:id="rId31"/>
    <p:sldId id="335" r:id="rId32"/>
    <p:sldId id="336" r:id="rId33"/>
    <p:sldId id="349" r:id="rId34"/>
    <p:sldId id="350" r:id="rId35"/>
    <p:sldId id="351" r:id="rId36"/>
    <p:sldId id="352" r:id="rId37"/>
    <p:sldId id="353" r:id="rId38"/>
    <p:sldId id="424" r:id="rId39"/>
    <p:sldId id="425" r:id="rId40"/>
    <p:sldId id="426" r:id="rId41"/>
    <p:sldId id="360" r:id="rId42"/>
    <p:sldId id="361" r:id="rId43"/>
    <p:sldId id="362" r:id="rId44"/>
    <p:sldId id="363" r:id="rId45"/>
    <p:sldId id="364" r:id="rId46"/>
    <p:sldId id="365" r:id="rId47"/>
    <p:sldId id="383" r:id="rId48"/>
    <p:sldId id="384" r:id="rId49"/>
    <p:sldId id="392" r:id="rId50"/>
    <p:sldId id="393" r:id="rId51"/>
    <p:sldId id="394" r:id="rId52"/>
    <p:sldId id="395" r:id="rId53"/>
    <p:sldId id="396" r:id="rId54"/>
    <p:sldId id="429" r:id="rId55"/>
    <p:sldId id="430" r:id="rId56"/>
    <p:sldId id="420"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65" autoAdjust="0"/>
    <p:restoredTop sz="94660"/>
  </p:normalViewPr>
  <p:slideViewPr>
    <p:cSldViewPr>
      <p:cViewPr varScale="1">
        <p:scale>
          <a:sx n="83" d="100"/>
          <a:sy n="83" d="100"/>
        </p:scale>
        <p:origin x="-177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2687F3-D2E2-4771-A151-0C38B4DBD494}" type="datetimeFigureOut">
              <a:rPr lang="en-US" smtClean="0"/>
              <a:pPr/>
              <a:t>4/4/2012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418103-89D9-4A42-ABA0-1E1ACF8B5DA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6999F918-C496-42E6-A6EF-806493B9D498}"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6999F918-C496-42E6-A6EF-806493B9D498}"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6E51AC-C943-4A46-8FE4-0DE21938B2D3}" type="datetime1">
              <a:rPr lang="en-US" smtClean="0"/>
              <a:pPr/>
              <a:t>4/4/2012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C7974A-B4CA-418E-90EA-A88CFDE4CBC6}" type="datetime1">
              <a:rPr lang="en-US" smtClean="0"/>
              <a:pPr/>
              <a:t>4/4/2012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D8CB1C-F7C5-4CBE-A354-F09BB05EB72D}" type="datetime1">
              <a:rPr lang="en-US" smtClean="0"/>
              <a:pPr/>
              <a:t>4/4/2012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531D1D-9E83-4C6D-AE9C-E408DECB2523}" type="datetime1">
              <a:rPr lang="en-US" smtClean="0"/>
              <a:pPr/>
              <a:t>4/4/2012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0FE22F-2D8E-492A-AB7E-3F563EE8EA35}" type="datetime1">
              <a:rPr lang="en-US" smtClean="0"/>
              <a:pPr/>
              <a:t>4/4/2012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BE04CB-ED5E-4FF7-AB07-578EE15B8BCC}" type="datetime1">
              <a:rPr lang="en-US" smtClean="0"/>
              <a:pPr/>
              <a:t>4/4/2012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B2F7E1-6B0C-4762-A611-83AA95929925}" type="datetime1">
              <a:rPr lang="en-US" smtClean="0"/>
              <a:pPr/>
              <a:t>4/4/2012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0C3FB0-34A4-4380-A9FD-9DA67CB15ADC}" type="datetime1">
              <a:rPr lang="en-US" smtClean="0"/>
              <a:pPr/>
              <a:t>4/4/2012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1F9326-D9C5-430F-8848-E78707188B7B}" type="datetime1">
              <a:rPr lang="en-US" smtClean="0"/>
              <a:pPr/>
              <a:t>4/4/2012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042F87-3C9F-46D4-81D0-3B0391684359}" type="datetime1">
              <a:rPr lang="en-US" smtClean="0"/>
              <a:pPr/>
              <a:t>4/4/2012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21C3C0-8826-4576-8B84-7DFA24EC7C8D}" type="datetime1">
              <a:rPr lang="en-US" smtClean="0"/>
              <a:pPr/>
              <a:t>4/4/2012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F9712-60C8-45AC-A65A-9C6ADC4502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B994C-75F2-4270-8E8A-B94A6F3EA682}" type="datetime1">
              <a:rPr lang="en-US" smtClean="0"/>
              <a:pPr/>
              <a:t>4/4/2012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4F9712-60C8-45AC-A65A-9C6ADC4502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32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Wingdings" pitchFamily="2" charset="2"/>
        <a:buChar char="Ø"/>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wdrive@comcast.net"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http://www.autobytel.com/saturn/vue/reviews/" TargetMode="External"/><Relationship Id="rId2" Type="http://schemas.openxmlformats.org/officeDocument/2006/relationships/hyperlink" Target="http://gm-volt.com/2009/03/02/gm-considering-extended-range-electric-pickup-truck/" TargetMode="External"/><Relationship Id="rId1" Type="http://schemas.openxmlformats.org/officeDocument/2006/relationships/slideLayout" Target="../slideLayouts/slideLayout2.xml"/><Relationship Id="rId4" Type="http://schemas.openxmlformats.org/officeDocument/2006/relationships/hyperlink" Target="http://www.automotive-insight.net/cars-news/honda-insight.html"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www.toyota-lawsuit.com/news/2011/06/02/faulty-steering-mechanism-prompts-toyota-prius-recall/" TargetMode="External"/><Relationship Id="rId2" Type="http://schemas.openxmlformats.org/officeDocument/2006/relationships/hyperlink" Target="http://autocarreviews.net/2011/06/24/2011-ford-escape-hybrid-suv.html"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e-traction.eu/" TargetMode="External"/><Relationship Id="rId2" Type="http://schemas.openxmlformats.org/officeDocument/2006/relationships/hyperlink" Target="http://www.epa.gov/otaq/technology/420f06043.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676400"/>
            <a:ext cx="8534400" cy="2640723"/>
          </a:xfrm>
          <a:prstGeom prst="rect">
            <a:avLst/>
          </a:prstGeom>
        </p:spPr>
        <p:txBody>
          <a:bodyPr wrap="square">
            <a:spAutoFit/>
          </a:bodyPr>
          <a:lstStyle/>
          <a:p>
            <a:pPr marL="533400" indent="-533400" algn="ctr">
              <a:spcBef>
                <a:spcPct val="20000"/>
              </a:spcBef>
              <a:buClr>
                <a:schemeClr val="accent1"/>
              </a:buClr>
            </a:pPr>
            <a:r>
              <a:rPr lang="en-US" sz="3600" dirty="0" smtClean="0">
                <a:latin typeface="Arial" pitchFamily="34" charset="0"/>
                <a:cs typeface="Arial" pitchFamily="34" charset="0"/>
              </a:rPr>
              <a:t>Mechatronics Module 1: </a:t>
            </a:r>
          </a:p>
          <a:p>
            <a:pPr marL="533400" indent="-533400" algn="ctr">
              <a:spcBef>
                <a:spcPct val="20000"/>
              </a:spcBef>
              <a:buClr>
                <a:schemeClr val="accent1"/>
              </a:buClr>
            </a:pPr>
            <a:endParaRPr lang="en-US" sz="3600" dirty="0" smtClean="0">
              <a:latin typeface="Arial" pitchFamily="34" charset="0"/>
              <a:cs typeface="Arial" pitchFamily="34" charset="0"/>
            </a:endParaRPr>
          </a:p>
          <a:p>
            <a:pPr marL="533400" indent="-533400" algn="ctr">
              <a:spcBef>
                <a:spcPct val="20000"/>
              </a:spcBef>
              <a:buClr>
                <a:schemeClr val="accent1"/>
              </a:buClr>
            </a:pPr>
            <a:r>
              <a:rPr lang="en-US" sz="3600" dirty="0" smtClean="0">
                <a:latin typeface="Arial" pitchFamily="34" charset="0"/>
                <a:cs typeface="Arial" pitchFamily="34" charset="0"/>
              </a:rPr>
              <a:t>Major Concepts of Hybrid Electric </a:t>
            </a:r>
          </a:p>
          <a:p>
            <a:pPr marL="533400" indent="-533400" algn="ctr">
              <a:spcBef>
                <a:spcPct val="20000"/>
              </a:spcBef>
              <a:buClr>
                <a:schemeClr val="accent1"/>
              </a:buClr>
            </a:pPr>
            <a:r>
              <a:rPr lang="en-US" sz="3600" dirty="0" smtClean="0">
                <a:latin typeface="Arial" pitchFamily="34" charset="0"/>
                <a:cs typeface="Arial" pitchFamily="34" charset="0"/>
              </a:rPr>
              <a:t>Powertrain Systems</a:t>
            </a:r>
          </a:p>
        </p:txBody>
      </p:sp>
      <p:sp>
        <p:nvSpPr>
          <p:cNvPr id="5" name="Slide Number Placeholder 4"/>
          <p:cNvSpPr>
            <a:spLocks noGrp="1"/>
          </p:cNvSpPr>
          <p:nvPr>
            <p:ph type="sldNum" sz="quarter" idx="12"/>
          </p:nvPr>
        </p:nvSpPr>
        <p:spPr/>
        <p:txBody>
          <a:bodyPr/>
          <a:lstStyle/>
          <a:p>
            <a:fld id="{454F9712-60C8-45AC-A65A-9C6ADC45022C}" type="slidenum">
              <a:rPr lang="en-US" smtClean="0"/>
              <a:pPr/>
              <a:t>1</a:t>
            </a:fld>
            <a:endParaRPr lang="en-US" dirty="0"/>
          </a:p>
        </p:txBody>
      </p:sp>
      <p:sp>
        <p:nvSpPr>
          <p:cNvPr id="6" name="Rectangle 5"/>
          <p:cNvSpPr/>
          <p:nvPr/>
        </p:nvSpPr>
        <p:spPr>
          <a:xfrm>
            <a:off x="0" y="4800600"/>
            <a:ext cx="9144000" cy="954107"/>
          </a:xfrm>
          <a:prstGeom prst="rect">
            <a:avLst/>
          </a:prstGeom>
        </p:spPr>
        <p:txBody>
          <a:bodyPr wrap="square">
            <a:spAutoFit/>
          </a:bodyPr>
          <a:lstStyle/>
          <a:p>
            <a:pPr algn="ctr"/>
            <a:r>
              <a:rPr lang="en-US" sz="2800" dirty="0" smtClean="0">
                <a:latin typeface="Arial" pitchFamily="34" charset="0"/>
                <a:cs typeface="Arial" pitchFamily="34" charset="0"/>
              </a:rPr>
              <a:t>Dr. Vladimir V. Vantsevich   </a:t>
            </a:r>
            <a:endParaRPr lang="en-US" sz="2800" dirty="0" smtClean="0">
              <a:latin typeface="Arial" pitchFamily="34" charset="0"/>
              <a:cs typeface="Arial" pitchFamily="34" charset="0"/>
            </a:endParaRPr>
          </a:p>
          <a:p>
            <a:pPr algn="ctr"/>
            <a:r>
              <a:rPr lang="en-US" sz="2800" u="sng" dirty="0" smtClean="0">
                <a:latin typeface="Arial" pitchFamily="34" charset="0"/>
                <a:cs typeface="Arial" pitchFamily="34" charset="0"/>
                <a:hlinkClick r:id="rId2"/>
              </a:rPr>
              <a:t>awdrive@comcast.net</a:t>
            </a:r>
            <a:endParaRPr lang="en-US" sz="2800"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286000"/>
            <a:ext cx="8382000" cy="1200329"/>
          </a:xfrm>
          <a:prstGeom prst="rect">
            <a:avLst/>
          </a:prstGeom>
        </p:spPr>
        <p:txBody>
          <a:bodyPr wrap="square">
            <a:spAutoFit/>
          </a:bodyPr>
          <a:lstStyle/>
          <a:p>
            <a:pPr algn="ctr"/>
            <a:r>
              <a:rPr lang="en-US" sz="3600" dirty="0" smtClean="0">
                <a:latin typeface="Arial" pitchFamily="34" charset="0"/>
                <a:cs typeface="Arial" pitchFamily="34" charset="0"/>
              </a:rPr>
              <a:t>HEV Powertrain Configurations</a:t>
            </a:r>
          </a:p>
          <a:p>
            <a:pPr algn="ctr"/>
            <a:endParaRPr lang="en-US" sz="3600" dirty="0" smtClean="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454F9712-60C8-45AC-A65A-9C6ADC45022C}"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p:cNvSpPr>
            <a:spLocks noGrp="1"/>
          </p:cNvSpPr>
          <p:nvPr>
            <p:ph type="title"/>
          </p:nvPr>
        </p:nvSpPr>
        <p:spPr/>
        <p:txBody>
          <a:bodyPr/>
          <a:lstStyle/>
          <a:p>
            <a:r>
              <a:rPr lang="en-US" dirty="0" smtClean="0"/>
              <a:t>HEV configurations and ground vehicle applications</a:t>
            </a:r>
            <a:endParaRPr lang="en-US" dirty="0"/>
          </a:p>
        </p:txBody>
      </p:sp>
      <p:sp>
        <p:nvSpPr>
          <p:cNvPr id="5" name="内容占位符 4"/>
          <p:cNvSpPr>
            <a:spLocks noGrp="1"/>
          </p:cNvSpPr>
          <p:nvPr>
            <p:ph sz="half" idx="1"/>
          </p:nvPr>
        </p:nvSpPr>
        <p:spPr>
          <a:xfrm>
            <a:off x="152400" y="2179637"/>
            <a:ext cx="3124200" cy="4525963"/>
          </a:xfrm>
        </p:spPr>
        <p:txBody>
          <a:bodyPr>
            <a:normAutofit/>
          </a:bodyPr>
          <a:lstStyle/>
          <a:p>
            <a:endParaRPr lang="en-US" sz="2400" dirty="0" smtClean="0"/>
          </a:p>
          <a:p>
            <a:r>
              <a:rPr lang="en-US" sz="2400" dirty="0" smtClean="0"/>
              <a:t>A hybrid vehicle with an electrical power train is called an HEV.</a:t>
            </a:r>
          </a:p>
          <a:p>
            <a:pPr>
              <a:buNone/>
            </a:pPr>
            <a:endParaRPr lang="en-US" sz="2400" dirty="0" smtClean="0"/>
          </a:p>
          <a:p>
            <a:r>
              <a:rPr lang="en-US" sz="2400" dirty="0" smtClean="0"/>
              <a:t>The drive train of a vehicle is defined as the aggregation of all the power trains.</a:t>
            </a:r>
          </a:p>
          <a:p>
            <a:endParaRPr lang="en-US" sz="2400" dirty="0" smtClean="0"/>
          </a:p>
          <a:p>
            <a:endParaRPr lang="en-US" sz="2400" dirty="0"/>
          </a:p>
        </p:txBody>
      </p:sp>
      <p:sp>
        <p:nvSpPr>
          <p:cNvPr id="8" name="Slide Number Placeholder 7"/>
          <p:cNvSpPr>
            <a:spLocks noGrp="1"/>
          </p:cNvSpPr>
          <p:nvPr>
            <p:ph type="sldNum" sz="quarter" idx="12"/>
          </p:nvPr>
        </p:nvSpPr>
        <p:spPr/>
        <p:txBody>
          <a:bodyPr/>
          <a:lstStyle/>
          <a:p>
            <a:fld id="{454F9712-60C8-45AC-A65A-9C6ADC45022C}" type="slidenum">
              <a:rPr lang="en-US" smtClean="0"/>
              <a:pPr/>
              <a:t>3</a:t>
            </a:fld>
            <a:endParaRPr lang="en-US" dirty="0"/>
          </a:p>
        </p:txBody>
      </p:sp>
      <p:pic>
        <p:nvPicPr>
          <p:cNvPr id="9" name="Picture 2"/>
          <p:cNvPicPr>
            <a:picLocks noChangeAspect="1" noChangeArrowheads="1"/>
          </p:cNvPicPr>
          <p:nvPr/>
        </p:nvPicPr>
        <p:blipFill>
          <a:blip r:embed="rId2" cstate="print"/>
          <a:srcRect l="4255" t="6122" r="9236" b="4082"/>
          <a:stretch>
            <a:fillRect/>
          </a:stretch>
        </p:blipFill>
        <p:spPr bwMode="auto">
          <a:xfrm>
            <a:off x="3200400" y="2083633"/>
            <a:ext cx="5562600" cy="4012367"/>
          </a:xfrm>
          <a:prstGeom prst="rect">
            <a:avLst/>
          </a:prstGeom>
          <a:noFill/>
          <a:ln w="9525">
            <a:noFill/>
            <a:miter lim="800000"/>
            <a:headEnd/>
            <a:tailEnd/>
          </a:ln>
        </p:spPr>
      </p:pic>
      <p:sp>
        <p:nvSpPr>
          <p:cNvPr id="12" name="Rectangle 11"/>
          <p:cNvSpPr/>
          <p:nvPr/>
        </p:nvSpPr>
        <p:spPr>
          <a:xfrm>
            <a:off x="6096000" y="5715000"/>
            <a:ext cx="2209800" cy="430887"/>
          </a:xfrm>
          <a:prstGeom prst="rect">
            <a:avLst/>
          </a:prstGeom>
        </p:spPr>
        <p:txBody>
          <a:bodyPr wrap="square">
            <a:spAutoFit/>
          </a:bodyPr>
          <a:lstStyle/>
          <a:p>
            <a:pPr>
              <a:buNone/>
            </a:pPr>
            <a:r>
              <a:rPr lang="en-US" sz="1100" dirty="0" smtClean="0">
                <a:latin typeface="Arial" pitchFamily="34" charset="0"/>
                <a:cs typeface="Arial" pitchFamily="34" charset="0"/>
              </a:rPr>
              <a:t>Conceptual illustration of a hybrid electric drive train [1]</a:t>
            </a:r>
            <a:endParaRPr lang="en-US" sz="1100" dirty="0">
              <a:latin typeface="Arial" pitchFamily="34" charset="0"/>
              <a:cs typeface="Arial" pitchFamily="34" charset="0"/>
            </a:endParaRPr>
          </a:p>
        </p:txBody>
      </p:sp>
      <p:sp>
        <p:nvSpPr>
          <p:cNvPr id="13" name="Rectangle 12"/>
          <p:cNvSpPr/>
          <p:nvPr/>
        </p:nvSpPr>
        <p:spPr>
          <a:xfrm>
            <a:off x="457200" y="1411069"/>
            <a:ext cx="8001000" cy="830997"/>
          </a:xfrm>
          <a:prstGeom prst="rect">
            <a:avLst/>
          </a:prstGeom>
        </p:spPr>
        <p:txBody>
          <a:bodyPr wrap="square">
            <a:spAutoFit/>
          </a:bodyPr>
          <a:lstStyle/>
          <a:p>
            <a:r>
              <a:rPr lang="en-US" sz="2400" dirty="0" smtClean="0">
                <a:latin typeface="Arial" pitchFamily="34" charset="0"/>
                <a:cs typeface="Arial" pitchFamily="34" charset="0"/>
              </a:rPr>
              <a:t>A vehicle that has two or more powertrains is called a hybrid vehicle.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l="4255" t="6122" r="9236" b="4082"/>
          <a:stretch>
            <a:fillRect/>
          </a:stretch>
        </p:blipFill>
        <p:spPr bwMode="auto">
          <a:xfrm>
            <a:off x="3200400" y="2083633"/>
            <a:ext cx="5562600" cy="4012367"/>
          </a:xfrm>
          <a:prstGeom prst="rect">
            <a:avLst/>
          </a:prstGeom>
          <a:noFill/>
          <a:ln w="9525">
            <a:noFill/>
            <a:miter lim="800000"/>
            <a:headEnd/>
            <a:tailEnd/>
          </a:ln>
        </p:spPr>
      </p:pic>
      <p:sp>
        <p:nvSpPr>
          <p:cNvPr id="6" name="内容占位符 5"/>
          <p:cNvSpPr>
            <a:spLocks noGrp="1"/>
          </p:cNvSpPr>
          <p:nvPr>
            <p:ph sz="half" idx="1"/>
          </p:nvPr>
        </p:nvSpPr>
        <p:spPr>
          <a:xfrm>
            <a:off x="228600" y="1219200"/>
            <a:ext cx="8915400" cy="4525963"/>
          </a:xfrm>
        </p:spPr>
        <p:txBody>
          <a:bodyPr>
            <a:noAutofit/>
          </a:bodyPr>
          <a:lstStyle/>
          <a:p>
            <a:pPr>
              <a:buNone/>
            </a:pPr>
            <a:r>
              <a:rPr lang="en-US" sz="2400" dirty="0" smtClean="0"/>
              <a:t>Any vehicle power train is required to: </a:t>
            </a:r>
          </a:p>
          <a:p>
            <a:pPr>
              <a:buNone/>
            </a:pPr>
            <a:r>
              <a:rPr lang="en-US" sz="2400" dirty="0" smtClean="0"/>
              <a:t>(1) develop sufficient power to meet the demands of vehicle performance</a:t>
            </a:r>
          </a:p>
          <a:p>
            <a:pPr>
              <a:buNone/>
            </a:pPr>
            <a:endParaRPr lang="en-US" sz="2400" dirty="0" smtClean="0"/>
          </a:p>
          <a:p>
            <a:pPr>
              <a:buNone/>
            </a:pPr>
            <a:endParaRPr lang="en-US" sz="2400" dirty="0" smtClean="0"/>
          </a:p>
        </p:txBody>
      </p:sp>
      <p:sp>
        <p:nvSpPr>
          <p:cNvPr id="10" name="标题 1"/>
          <p:cNvSpPr>
            <a:spLocks noGrp="1"/>
          </p:cNvSpPr>
          <p:nvPr>
            <p:ph type="title"/>
          </p:nvPr>
        </p:nvSpPr>
        <p:spPr/>
        <p:txBody>
          <a:bodyPr>
            <a:normAutofit/>
          </a:bodyPr>
          <a:lstStyle/>
          <a:p>
            <a:r>
              <a:rPr lang="en-US" dirty="0" smtClean="0"/>
              <a:t>Concept of Hybrid Electric Drive Trains</a:t>
            </a:r>
          </a:p>
        </p:txBody>
      </p:sp>
      <p:sp>
        <p:nvSpPr>
          <p:cNvPr id="8" name="Slide Number Placeholder 7"/>
          <p:cNvSpPr>
            <a:spLocks noGrp="1"/>
          </p:cNvSpPr>
          <p:nvPr>
            <p:ph type="sldNum" sz="quarter" idx="12"/>
          </p:nvPr>
        </p:nvSpPr>
        <p:spPr/>
        <p:txBody>
          <a:bodyPr/>
          <a:lstStyle/>
          <a:p>
            <a:fld id="{454F9712-60C8-45AC-A65A-9C6ADC45022C}" type="slidenum">
              <a:rPr lang="en-US" smtClean="0"/>
              <a:pPr/>
              <a:t>4</a:t>
            </a:fld>
            <a:endParaRPr lang="en-US" dirty="0"/>
          </a:p>
        </p:txBody>
      </p:sp>
      <p:sp>
        <p:nvSpPr>
          <p:cNvPr id="11" name="Rectangle 10"/>
          <p:cNvSpPr/>
          <p:nvPr/>
        </p:nvSpPr>
        <p:spPr>
          <a:xfrm>
            <a:off x="6096000" y="5715000"/>
            <a:ext cx="2209800" cy="430887"/>
          </a:xfrm>
          <a:prstGeom prst="rect">
            <a:avLst/>
          </a:prstGeom>
        </p:spPr>
        <p:txBody>
          <a:bodyPr wrap="square">
            <a:spAutoFit/>
          </a:bodyPr>
          <a:lstStyle/>
          <a:p>
            <a:pPr>
              <a:buNone/>
            </a:pPr>
            <a:r>
              <a:rPr lang="en-US" sz="1100" dirty="0" smtClean="0">
                <a:latin typeface="Arial" pitchFamily="34" charset="0"/>
                <a:cs typeface="Arial" pitchFamily="34" charset="0"/>
              </a:rPr>
              <a:t>Conceptual illustration of a hybrid electric drive train [1]</a:t>
            </a:r>
            <a:endParaRPr lang="en-US" sz="1100" dirty="0">
              <a:latin typeface="Arial" pitchFamily="34" charset="0"/>
              <a:cs typeface="Arial" pitchFamily="34" charset="0"/>
            </a:endParaRPr>
          </a:p>
        </p:txBody>
      </p:sp>
      <p:sp>
        <p:nvSpPr>
          <p:cNvPr id="12" name="Rectangle 11"/>
          <p:cNvSpPr/>
          <p:nvPr/>
        </p:nvSpPr>
        <p:spPr>
          <a:xfrm>
            <a:off x="228600" y="2732544"/>
            <a:ext cx="3505200" cy="2677656"/>
          </a:xfrm>
          <a:prstGeom prst="rect">
            <a:avLst/>
          </a:prstGeom>
        </p:spPr>
        <p:txBody>
          <a:bodyPr wrap="square">
            <a:spAutoFit/>
          </a:bodyPr>
          <a:lstStyle/>
          <a:p>
            <a:pPr>
              <a:buNone/>
            </a:pPr>
            <a:r>
              <a:rPr lang="en-US" sz="2400" dirty="0" smtClean="0">
                <a:latin typeface="Arial" pitchFamily="34" charset="0"/>
                <a:cs typeface="Arial" pitchFamily="34" charset="0"/>
              </a:rPr>
              <a:t>(2) carry sufficient energy onboard to support the vehicle driving a sufficient range</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(3) demonstrate high efficiency</a:t>
            </a:r>
          </a:p>
        </p:txBody>
      </p:sp>
      <p:sp>
        <p:nvSpPr>
          <p:cNvPr id="13" name="Rectangle 12"/>
          <p:cNvSpPr/>
          <p:nvPr/>
        </p:nvSpPr>
        <p:spPr>
          <a:xfrm>
            <a:off x="183345" y="6091535"/>
            <a:ext cx="5303055" cy="461665"/>
          </a:xfrm>
          <a:prstGeom prst="rect">
            <a:avLst/>
          </a:prstGeom>
        </p:spPr>
        <p:txBody>
          <a:bodyPr wrap="none">
            <a:spAutoFit/>
          </a:bodyPr>
          <a:lstStyle/>
          <a:p>
            <a:pPr>
              <a:buNone/>
            </a:pPr>
            <a:r>
              <a:rPr lang="en-US" sz="2400" dirty="0" smtClean="0">
                <a:latin typeface="Arial" pitchFamily="34" charset="0"/>
                <a:cs typeface="Arial" pitchFamily="34" charset="0"/>
              </a:rPr>
              <a:t>(4) emit few environmental pollutants.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1219200" y="2540667"/>
            <a:ext cx="6629400" cy="4012533"/>
          </a:xfrm>
          <a:prstGeom prst="rect">
            <a:avLst/>
          </a:prstGeom>
          <a:noFill/>
          <a:ln w="9525">
            <a:noFill/>
            <a:miter lim="800000"/>
            <a:headEnd/>
            <a:tailEnd/>
          </a:ln>
        </p:spPr>
      </p:pic>
      <p:sp>
        <p:nvSpPr>
          <p:cNvPr id="3" name="内容占位符 2"/>
          <p:cNvSpPr>
            <a:spLocks noGrp="1"/>
          </p:cNvSpPr>
          <p:nvPr>
            <p:ph idx="1"/>
          </p:nvPr>
        </p:nvSpPr>
        <p:spPr>
          <a:xfrm>
            <a:off x="457200" y="1371600"/>
            <a:ext cx="8229600" cy="4525963"/>
          </a:xfrm>
        </p:spPr>
        <p:txBody>
          <a:bodyPr/>
          <a:lstStyle/>
          <a:p>
            <a:r>
              <a:rPr lang="en-US" dirty="0" smtClean="0"/>
              <a:t>HEVs involve the use of electric machines, power electronics converters, and batteries, in addition to conventional ICEs and mechanical and hydraulic systems.</a:t>
            </a:r>
          </a:p>
        </p:txBody>
      </p:sp>
      <p:sp>
        <p:nvSpPr>
          <p:cNvPr id="2" name="标题 1"/>
          <p:cNvSpPr>
            <a:spLocks noGrp="1"/>
          </p:cNvSpPr>
          <p:nvPr>
            <p:ph type="title"/>
          </p:nvPr>
        </p:nvSpPr>
        <p:spPr/>
        <p:txBody>
          <a:bodyPr/>
          <a:lstStyle/>
          <a:p>
            <a:r>
              <a:rPr lang="en-US" dirty="0" smtClean="0"/>
              <a:t>Interdisciplinary Nature of HEVs</a:t>
            </a:r>
          </a:p>
        </p:txBody>
      </p:sp>
      <p:sp>
        <p:nvSpPr>
          <p:cNvPr id="5" name="Slide Number Placeholder 4"/>
          <p:cNvSpPr>
            <a:spLocks noGrp="1"/>
          </p:cNvSpPr>
          <p:nvPr>
            <p:ph type="sldNum" sz="quarter" idx="12"/>
          </p:nvPr>
        </p:nvSpPr>
        <p:spPr/>
        <p:txBody>
          <a:bodyPr/>
          <a:lstStyle/>
          <a:p>
            <a:fld id="{454F9712-60C8-45AC-A65A-9C6ADC45022C}" type="slidenum">
              <a:rPr lang="en-US" smtClean="0"/>
              <a:pPr/>
              <a:t>5</a:t>
            </a:fld>
            <a:endParaRPr lang="en-US" dirty="0"/>
          </a:p>
        </p:txBody>
      </p:sp>
      <p:sp>
        <p:nvSpPr>
          <p:cNvPr id="9" name="Rectangle 8"/>
          <p:cNvSpPr/>
          <p:nvPr/>
        </p:nvSpPr>
        <p:spPr>
          <a:xfrm>
            <a:off x="2667000" y="6367790"/>
            <a:ext cx="4038600" cy="261610"/>
          </a:xfrm>
          <a:prstGeom prst="rect">
            <a:avLst/>
          </a:prstGeom>
        </p:spPr>
        <p:txBody>
          <a:bodyPr wrap="square">
            <a:spAutoFit/>
          </a:bodyPr>
          <a:lstStyle/>
          <a:p>
            <a:r>
              <a:rPr lang="en-US" sz="1100" dirty="0" smtClean="0">
                <a:latin typeface="Arial" pitchFamily="34" charset="0"/>
                <a:cs typeface="Arial" pitchFamily="34" charset="0"/>
              </a:rPr>
              <a:t>The general nature and required engineering field by HEVs [2]</a:t>
            </a:r>
            <a:endParaRPr lang="en-US" sz="11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a:spLocks noGrp="1"/>
          </p:cNvSpPr>
          <p:nvPr>
            <p:ph type="title"/>
          </p:nvPr>
        </p:nvSpPr>
        <p:spPr/>
        <p:txBody>
          <a:bodyPr>
            <a:normAutofit/>
          </a:bodyPr>
          <a:lstStyle/>
          <a:p>
            <a:r>
              <a:rPr lang="en-US" dirty="0" smtClean="0"/>
              <a:t>Powertrain Configuration Types</a:t>
            </a:r>
          </a:p>
        </p:txBody>
      </p:sp>
      <p:sp>
        <p:nvSpPr>
          <p:cNvPr id="8" name="Slide Number Placeholder 7"/>
          <p:cNvSpPr>
            <a:spLocks noGrp="1"/>
          </p:cNvSpPr>
          <p:nvPr>
            <p:ph type="sldNum" sz="quarter" idx="12"/>
          </p:nvPr>
        </p:nvSpPr>
        <p:spPr/>
        <p:txBody>
          <a:bodyPr/>
          <a:lstStyle/>
          <a:p>
            <a:fld id="{454F9712-60C8-45AC-A65A-9C6ADC45022C}" type="slidenum">
              <a:rPr lang="en-US" smtClean="0"/>
              <a:pPr/>
              <a:t>6</a:t>
            </a:fld>
            <a:endParaRPr lang="en-US" dirty="0"/>
          </a:p>
        </p:txBody>
      </p:sp>
      <p:sp>
        <p:nvSpPr>
          <p:cNvPr id="14" name="Rectangle 13"/>
          <p:cNvSpPr/>
          <p:nvPr/>
        </p:nvSpPr>
        <p:spPr>
          <a:xfrm>
            <a:off x="457200" y="1411069"/>
            <a:ext cx="8001000" cy="4154984"/>
          </a:xfrm>
          <a:prstGeom prst="rect">
            <a:avLst/>
          </a:prstGeom>
        </p:spPr>
        <p:txBody>
          <a:bodyPr wrap="square">
            <a:spAutoFit/>
          </a:bodyPr>
          <a:lstStyle/>
          <a:p>
            <a:r>
              <a:rPr lang="en-US" sz="2400" dirty="0" smtClean="0">
                <a:latin typeface="Arial" pitchFamily="34" charset="0"/>
                <a:cs typeface="Arial" pitchFamily="34" charset="0"/>
              </a:rPr>
              <a:t>Hybrid vehicles can be classified into a number of different types based on the configuration of their powertrains.  </a:t>
            </a:r>
          </a:p>
          <a:p>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Series Hybrid</a:t>
            </a:r>
          </a:p>
          <a:p>
            <a:pPr>
              <a:buFont typeface="Wingdings"/>
              <a:buChar char="Ø"/>
            </a:pPr>
            <a:r>
              <a:rPr lang="en-US" sz="2400" dirty="0" smtClean="0">
                <a:latin typeface="Arial" pitchFamily="34" charset="0"/>
                <a:cs typeface="Arial" pitchFamily="34" charset="0"/>
              </a:rPr>
              <a:t> Parallel Hybrid</a:t>
            </a:r>
          </a:p>
          <a:p>
            <a:pPr>
              <a:buFont typeface="Wingdings"/>
              <a:buChar char="Ø"/>
            </a:pPr>
            <a:r>
              <a:rPr lang="en-US" sz="2400" dirty="0" smtClean="0">
                <a:latin typeface="Arial" pitchFamily="34" charset="0"/>
                <a:cs typeface="Arial" pitchFamily="34" charset="0"/>
              </a:rPr>
              <a:t> Vehicles having attributes of both types.</a:t>
            </a:r>
          </a:p>
          <a:p>
            <a:pPr>
              <a:buFont typeface="Wingdings"/>
              <a:buChar char="Ø"/>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These vehicles may use the same basic types of powertrain components, but the arrangement and usage of them varies with the configuration.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noChangeArrowheads="1"/>
          </p:cNvPicPr>
          <p:nvPr/>
        </p:nvPicPr>
        <p:blipFill>
          <a:blip r:embed="rId2" cstate="print"/>
          <a:srcRect l="1905" t="1961"/>
          <a:stretch>
            <a:fillRect/>
          </a:stretch>
        </p:blipFill>
        <p:spPr bwMode="auto">
          <a:xfrm>
            <a:off x="1447800" y="2286000"/>
            <a:ext cx="7620000" cy="4456257"/>
          </a:xfrm>
          <a:prstGeom prst="rect">
            <a:avLst/>
          </a:prstGeom>
          <a:noFill/>
          <a:ln w="9525">
            <a:noFill/>
            <a:miter lim="800000"/>
            <a:headEnd/>
            <a:tailEnd/>
          </a:ln>
        </p:spPr>
      </p:pic>
      <p:sp>
        <p:nvSpPr>
          <p:cNvPr id="11" name="标题 1"/>
          <p:cNvSpPr>
            <a:spLocks noGrp="1"/>
          </p:cNvSpPr>
          <p:nvPr>
            <p:ph type="title"/>
          </p:nvPr>
        </p:nvSpPr>
        <p:spPr/>
        <p:txBody>
          <a:bodyPr>
            <a:normAutofit/>
          </a:bodyPr>
          <a:lstStyle/>
          <a:p>
            <a:r>
              <a:rPr lang="en-US" dirty="0" smtClean="0"/>
              <a:t>Series HEVs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7</a:t>
            </a:fld>
            <a:endParaRPr lang="en-US" dirty="0"/>
          </a:p>
        </p:txBody>
      </p:sp>
      <p:sp>
        <p:nvSpPr>
          <p:cNvPr id="9" name="Rectangle 8"/>
          <p:cNvSpPr/>
          <p:nvPr/>
        </p:nvSpPr>
        <p:spPr>
          <a:xfrm>
            <a:off x="5257800" y="6198513"/>
            <a:ext cx="2057400" cy="430887"/>
          </a:xfrm>
          <a:prstGeom prst="rect">
            <a:avLst/>
          </a:prstGeom>
        </p:spPr>
        <p:txBody>
          <a:bodyPr wrap="square">
            <a:spAutoFit/>
          </a:bodyPr>
          <a:lstStyle/>
          <a:p>
            <a:r>
              <a:rPr lang="en-US" sz="1100" dirty="0" smtClean="0">
                <a:latin typeface="Arial" pitchFamily="34" charset="0"/>
                <a:cs typeface="Arial" pitchFamily="34" charset="0"/>
              </a:rPr>
              <a:t>Configuration of a series hybrid electric drive train. [1]</a:t>
            </a:r>
            <a:endParaRPr lang="en-US" sz="1100" dirty="0">
              <a:latin typeface="Arial" pitchFamily="34" charset="0"/>
              <a:cs typeface="Arial" pitchFamily="34" charset="0"/>
            </a:endParaRPr>
          </a:p>
        </p:txBody>
      </p:sp>
      <p:sp>
        <p:nvSpPr>
          <p:cNvPr id="10" name="Rectangle 9"/>
          <p:cNvSpPr/>
          <p:nvPr/>
        </p:nvSpPr>
        <p:spPr>
          <a:xfrm>
            <a:off x="228600" y="1066800"/>
            <a:ext cx="8839200" cy="1446550"/>
          </a:xfrm>
          <a:prstGeom prst="rect">
            <a:avLst/>
          </a:prstGeom>
        </p:spPr>
        <p:txBody>
          <a:bodyPr wrap="square">
            <a:spAutoFit/>
          </a:bodyPr>
          <a:lstStyle/>
          <a:p>
            <a:r>
              <a:rPr lang="en-US" sz="2200" dirty="0" smtClean="0">
                <a:latin typeface="Arial" pitchFamily="34" charset="0"/>
                <a:cs typeface="Arial" pitchFamily="34" charset="0"/>
              </a:rPr>
              <a:t>The key feature of this configuration is that there is no mechanical link between the engine and wheels: The wheels are driven by an electric motor.   The engine is used to turn a generator to supply electrical power to the motor or battery.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noChangeArrowheads="1"/>
          </p:cNvPicPr>
          <p:nvPr/>
        </p:nvPicPr>
        <p:blipFill>
          <a:blip r:embed="rId2" cstate="print"/>
          <a:srcRect l="1905" t="1961"/>
          <a:stretch>
            <a:fillRect/>
          </a:stretch>
        </p:blipFill>
        <p:spPr bwMode="auto">
          <a:xfrm>
            <a:off x="1447800" y="2286000"/>
            <a:ext cx="7620000" cy="4456257"/>
          </a:xfrm>
          <a:prstGeom prst="rect">
            <a:avLst/>
          </a:prstGeom>
          <a:noFill/>
          <a:ln w="9525">
            <a:noFill/>
            <a:miter lim="800000"/>
            <a:headEnd/>
            <a:tailEnd/>
          </a:ln>
        </p:spPr>
      </p:pic>
      <p:sp>
        <p:nvSpPr>
          <p:cNvPr id="11" name="标题 1"/>
          <p:cNvSpPr>
            <a:spLocks noGrp="1"/>
          </p:cNvSpPr>
          <p:nvPr>
            <p:ph type="title"/>
          </p:nvPr>
        </p:nvSpPr>
        <p:spPr/>
        <p:txBody>
          <a:bodyPr>
            <a:normAutofit/>
          </a:bodyPr>
          <a:lstStyle/>
          <a:p>
            <a:r>
              <a:rPr lang="en-US" dirty="0" smtClean="0"/>
              <a:t>Series HEVs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8</a:t>
            </a:fld>
            <a:endParaRPr lang="en-US" dirty="0"/>
          </a:p>
        </p:txBody>
      </p:sp>
      <p:sp>
        <p:nvSpPr>
          <p:cNvPr id="12" name="Rectangle 11"/>
          <p:cNvSpPr/>
          <p:nvPr/>
        </p:nvSpPr>
        <p:spPr>
          <a:xfrm>
            <a:off x="228600" y="1066800"/>
            <a:ext cx="8839200" cy="1785104"/>
          </a:xfrm>
          <a:prstGeom prst="rect">
            <a:avLst/>
          </a:prstGeom>
        </p:spPr>
        <p:txBody>
          <a:bodyPr wrap="square">
            <a:spAutoFit/>
          </a:bodyPr>
          <a:lstStyle/>
          <a:p>
            <a:r>
              <a:rPr lang="en-US" sz="2200" dirty="0" smtClean="0">
                <a:latin typeface="Arial" pitchFamily="34" charset="0"/>
                <a:cs typeface="Arial" pitchFamily="34" charset="0"/>
              </a:rPr>
              <a:t>Two electrical powers (generator and battery) are added together in the power converter, which functions as an electric power coupler to control the power flows from the batteries and generator to the electric motor, or in the reverse direction.</a:t>
            </a:r>
          </a:p>
          <a:p>
            <a:endParaRPr lang="en-US" sz="2200" dirty="0">
              <a:latin typeface="Arial" pitchFamily="34" charset="0"/>
              <a:cs typeface="Arial" pitchFamily="34" charset="0"/>
            </a:endParaRPr>
          </a:p>
        </p:txBody>
      </p:sp>
      <p:sp>
        <p:nvSpPr>
          <p:cNvPr id="14" name="Rectangle 13"/>
          <p:cNvSpPr/>
          <p:nvPr/>
        </p:nvSpPr>
        <p:spPr>
          <a:xfrm>
            <a:off x="5257800" y="6198513"/>
            <a:ext cx="2057400" cy="430887"/>
          </a:xfrm>
          <a:prstGeom prst="rect">
            <a:avLst/>
          </a:prstGeom>
        </p:spPr>
        <p:txBody>
          <a:bodyPr wrap="square">
            <a:spAutoFit/>
          </a:bodyPr>
          <a:lstStyle/>
          <a:p>
            <a:r>
              <a:rPr lang="en-US" sz="1100" dirty="0" smtClean="0">
                <a:latin typeface="Arial" pitchFamily="34" charset="0"/>
                <a:cs typeface="Arial" pitchFamily="34" charset="0"/>
              </a:rPr>
              <a:t>Configuration of a series hybrid electric drive train. [1]</a:t>
            </a:r>
            <a:endParaRPr lang="en-US" sz="1100" dirty="0">
              <a:latin typeface="Arial" pitchFamily="34" charset="0"/>
              <a:cs typeface="Arial" pitchFamily="34" charset="0"/>
            </a:endParaRPr>
          </a:p>
        </p:txBody>
      </p:sp>
      <p:sp>
        <p:nvSpPr>
          <p:cNvPr id="15" name="Rectangle 14"/>
          <p:cNvSpPr/>
          <p:nvPr/>
        </p:nvSpPr>
        <p:spPr>
          <a:xfrm>
            <a:off x="228600" y="5334000"/>
            <a:ext cx="3962400" cy="1323439"/>
          </a:xfrm>
          <a:prstGeom prst="rect">
            <a:avLst/>
          </a:prstGeom>
        </p:spPr>
        <p:txBody>
          <a:bodyPr wrap="square">
            <a:spAutoFit/>
          </a:bodyPr>
          <a:lstStyle/>
          <a:p>
            <a:pPr>
              <a:buFont typeface="Wingdings"/>
              <a:buChar char="Ø"/>
            </a:pPr>
            <a:r>
              <a:rPr lang="en-US" sz="2000" dirty="0" smtClean="0">
                <a:latin typeface="Arial" pitchFamily="34" charset="0"/>
                <a:cs typeface="Arial" pitchFamily="34" charset="0"/>
              </a:rPr>
              <a:t> Fuel tank, IC engine, and generator constitute the primary energy supply and the batteries function as the energy bumper. </a:t>
            </a:r>
            <a:endParaRPr lang="en-US" sz="2000" b="1" dirty="0" smtClean="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p:txBody>
          <a:bodyPr>
            <a:normAutofit/>
          </a:bodyPr>
          <a:lstStyle/>
          <a:p>
            <a:r>
              <a:rPr lang="en-US" dirty="0" smtClean="0"/>
              <a:t>Series HEVs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9</a:t>
            </a:fld>
            <a:endParaRPr lang="en-US" dirty="0"/>
          </a:p>
        </p:txBody>
      </p:sp>
      <p:sp>
        <p:nvSpPr>
          <p:cNvPr id="8" name="Rectangle 7"/>
          <p:cNvSpPr/>
          <p:nvPr/>
        </p:nvSpPr>
        <p:spPr>
          <a:xfrm>
            <a:off x="228600" y="1195387"/>
            <a:ext cx="8610600" cy="2462213"/>
          </a:xfrm>
          <a:prstGeom prst="rect">
            <a:avLst/>
          </a:prstGeom>
        </p:spPr>
        <p:txBody>
          <a:bodyPr wrap="square">
            <a:spAutoFit/>
          </a:bodyPr>
          <a:lstStyle/>
          <a:p>
            <a:pPr>
              <a:buNone/>
            </a:pPr>
            <a:r>
              <a:rPr lang="en-US" sz="2200" dirty="0" smtClean="0">
                <a:latin typeface="Arial" pitchFamily="34" charset="0"/>
                <a:cs typeface="Arial" pitchFamily="34" charset="0"/>
              </a:rPr>
              <a:t>The vehicle controller will control the IC engine through its throttle, electric coupler, and traction motor to produce the demanded propelling torque or regenerative braking torque with one of the following operation modes:</a:t>
            </a: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1. </a:t>
            </a:r>
            <a:r>
              <a:rPr lang="en-US" sz="2200" b="1" i="1" dirty="0" smtClean="0">
                <a:latin typeface="Arial" pitchFamily="34" charset="0"/>
                <a:cs typeface="Arial" pitchFamily="34" charset="0"/>
              </a:rPr>
              <a:t>Pure electric traction mode</a:t>
            </a:r>
            <a:r>
              <a:rPr lang="en-US" sz="2200" i="1" dirty="0" smtClean="0">
                <a:latin typeface="Arial" pitchFamily="34" charset="0"/>
                <a:cs typeface="Arial" pitchFamily="34" charset="0"/>
              </a:rPr>
              <a:t>: The engine is turned off and the vehicle is </a:t>
            </a:r>
            <a:r>
              <a:rPr lang="en-US" sz="2200" dirty="0" smtClean="0">
                <a:latin typeface="Arial" pitchFamily="34" charset="0"/>
                <a:cs typeface="Arial" pitchFamily="34" charset="0"/>
              </a:rPr>
              <a:t>propelled only from the batteries. </a:t>
            </a:r>
          </a:p>
        </p:txBody>
      </p:sp>
      <p:pic>
        <p:nvPicPr>
          <p:cNvPr id="11" name="Picture 2"/>
          <p:cNvPicPr>
            <a:picLocks noChangeAspect="1" noChangeArrowheads="1"/>
          </p:cNvPicPr>
          <p:nvPr/>
        </p:nvPicPr>
        <p:blipFill>
          <a:blip r:embed="rId2" cstate="print"/>
          <a:srcRect t="7690" r="5102" b="6923"/>
          <a:stretch>
            <a:fillRect/>
          </a:stretch>
        </p:blipFill>
        <p:spPr bwMode="auto">
          <a:xfrm>
            <a:off x="609599" y="3810000"/>
            <a:ext cx="7469659" cy="2971800"/>
          </a:xfrm>
          <a:prstGeom prst="rect">
            <a:avLst/>
          </a:prstGeom>
          <a:noFill/>
          <a:ln w="9525">
            <a:noFill/>
            <a:miter lim="800000"/>
            <a:headEnd/>
            <a:tailEnd/>
          </a:ln>
        </p:spPr>
      </p:pic>
      <p:sp>
        <p:nvSpPr>
          <p:cNvPr id="12" name="Rectangle 11"/>
          <p:cNvSpPr/>
          <p:nvPr/>
        </p:nvSpPr>
        <p:spPr>
          <a:xfrm>
            <a:off x="1143000" y="5876836"/>
            <a:ext cx="1371600" cy="600164"/>
          </a:xfrm>
          <a:prstGeom prst="rect">
            <a:avLst/>
          </a:prstGeom>
        </p:spPr>
        <p:txBody>
          <a:bodyPr wrap="square">
            <a:spAutoFit/>
          </a:bodyPr>
          <a:lstStyle/>
          <a:p>
            <a:r>
              <a:rPr lang="en-US" sz="1100" dirty="0" smtClean="0">
                <a:latin typeface="Arial" pitchFamily="34" charset="0"/>
                <a:cs typeface="Arial" pitchFamily="34" charset="0"/>
              </a:rPr>
              <a:t>The architecture of a series HEV [2]	</a:t>
            </a:r>
            <a:endParaRPr lang="en-US" sz="11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cstate="print"/>
          <a:srcRect t="7690" r="5102" b="6923"/>
          <a:stretch>
            <a:fillRect/>
          </a:stretch>
        </p:blipFill>
        <p:spPr bwMode="auto">
          <a:xfrm>
            <a:off x="609599" y="3810000"/>
            <a:ext cx="7469659" cy="2971800"/>
          </a:xfrm>
          <a:prstGeom prst="rect">
            <a:avLst/>
          </a:prstGeom>
          <a:noFill/>
          <a:ln w="9525">
            <a:noFill/>
            <a:miter lim="800000"/>
            <a:headEnd/>
            <a:tailEnd/>
          </a:ln>
        </p:spPr>
      </p:pic>
      <p:sp>
        <p:nvSpPr>
          <p:cNvPr id="5" name="标题 1"/>
          <p:cNvSpPr>
            <a:spLocks noGrp="1"/>
          </p:cNvSpPr>
          <p:nvPr>
            <p:ph type="title"/>
          </p:nvPr>
        </p:nvSpPr>
        <p:spPr/>
        <p:txBody>
          <a:bodyPr>
            <a:normAutofit/>
          </a:bodyPr>
          <a:lstStyle/>
          <a:p>
            <a:r>
              <a:rPr lang="en-US" dirty="0" smtClean="0"/>
              <a:t>Series HEVs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10</a:t>
            </a:fld>
            <a:endParaRPr lang="en-US" dirty="0"/>
          </a:p>
        </p:txBody>
      </p:sp>
      <p:sp>
        <p:nvSpPr>
          <p:cNvPr id="8" name="Rectangle 7"/>
          <p:cNvSpPr/>
          <p:nvPr/>
        </p:nvSpPr>
        <p:spPr>
          <a:xfrm>
            <a:off x="76200" y="1295400"/>
            <a:ext cx="8991600" cy="2800767"/>
          </a:xfrm>
          <a:prstGeom prst="rect">
            <a:avLst/>
          </a:prstGeom>
        </p:spPr>
        <p:txBody>
          <a:bodyPr wrap="square">
            <a:spAutoFit/>
          </a:bodyPr>
          <a:lstStyle/>
          <a:p>
            <a:pPr>
              <a:buNone/>
            </a:pPr>
            <a:r>
              <a:rPr lang="en-US" sz="2200" dirty="0" smtClean="0">
                <a:latin typeface="Arial" pitchFamily="34" charset="0"/>
                <a:cs typeface="Arial" pitchFamily="34" charset="0"/>
              </a:rPr>
              <a:t>2. </a:t>
            </a:r>
            <a:r>
              <a:rPr lang="en-US" sz="2200" b="1" i="1" dirty="0" smtClean="0">
                <a:latin typeface="Arial" pitchFamily="34" charset="0"/>
                <a:cs typeface="Arial" pitchFamily="34" charset="0"/>
              </a:rPr>
              <a:t>Pure engine traction mode</a:t>
            </a:r>
            <a:r>
              <a:rPr lang="en-US" sz="2200" i="1" dirty="0" smtClean="0">
                <a:latin typeface="Arial" pitchFamily="34" charset="0"/>
                <a:cs typeface="Arial" pitchFamily="34" charset="0"/>
              </a:rPr>
              <a:t>: The vehicle traction power comes only from </a:t>
            </a:r>
            <a:r>
              <a:rPr lang="en-US" sz="2200" dirty="0" smtClean="0">
                <a:latin typeface="Arial" pitchFamily="34" charset="0"/>
                <a:cs typeface="Arial" pitchFamily="34" charset="0"/>
              </a:rPr>
              <a:t>the engine–generator, while the batteries neither supply nor accept any power from the drive train. The electric machines serve as an electric transmission from the engine to the driven wheels.</a:t>
            </a: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3. </a:t>
            </a:r>
            <a:r>
              <a:rPr lang="en-US" sz="2200" b="1" i="1" dirty="0" smtClean="0">
                <a:latin typeface="Arial" pitchFamily="34" charset="0"/>
                <a:cs typeface="Arial" pitchFamily="34" charset="0"/>
              </a:rPr>
              <a:t>Hybrid traction mode:</a:t>
            </a:r>
            <a:r>
              <a:rPr lang="en-US" sz="2200" i="1" dirty="0" smtClean="0">
                <a:latin typeface="Arial" pitchFamily="34" charset="0"/>
                <a:cs typeface="Arial" pitchFamily="34" charset="0"/>
              </a:rPr>
              <a:t> The traction powers are drawn from both the </a:t>
            </a:r>
            <a:r>
              <a:rPr lang="en-US" sz="2200" dirty="0" smtClean="0">
                <a:latin typeface="Arial" pitchFamily="34" charset="0"/>
                <a:cs typeface="Arial" pitchFamily="34" charset="0"/>
              </a:rPr>
              <a:t>engine–generator and the batteries, merging together in the electrical coupler.</a:t>
            </a:r>
          </a:p>
        </p:txBody>
      </p:sp>
      <p:sp>
        <p:nvSpPr>
          <p:cNvPr id="10" name="Rectangle 9"/>
          <p:cNvSpPr/>
          <p:nvPr/>
        </p:nvSpPr>
        <p:spPr>
          <a:xfrm>
            <a:off x="1143000" y="5876836"/>
            <a:ext cx="1371600" cy="600164"/>
          </a:xfrm>
          <a:prstGeom prst="rect">
            <a:avLst/>
          </a:prstGeom>
        </p:spPr>
        <p:txBody>
          <a:bodyPr wrap="square">
            <a:spAutoFit/>
          </a:bodyPr>
          <a:lstStyle/>
          <a:p>
            <a:r>
              <a:rPr lang="en-US" sz="1100" dirty="0" smtClean="0">
                <a:latin typeface="Arial" pitchFamily="34" charset="0"/>
                <a:cs typeface="Arial" pitchFamily="34" charset="0"/>
              </a:rPr>
              <a:t>The architecture of a series HEV [2]	</a:t>
            </a:r>
            <a:endParaRPr lang="en-US" sz="11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t="7690" r="5102" b="6923"/>
          <a:stretch>
            <a:fillRect/>
          </a:stretch>
        </p:blipFill>
        <p:spPr bwMode="auto">
          <a:xfrm>
            <a:off x="609599" y="3810000"/>
            <a:ext cx="7469659" cy="2971800"/>
          </a:xfrm>
          <a:prstGeom prst="rect">
            <a:avLst/>
          </a:prstGeom>
          <a:noFill/>
          <a:ln w="9525">
            <a:noFill/>
            <a:miter lim="800000"/>
            <a:headEnd/>
            <a:tailEnd/>
          </a:ln>
        </p:spPr>
      </p:pic>
      <p:sp>
        <p:nvSpPr>
          <p:cNvPr id="8" name="标题 1"/>
          <p:cNvSpPr>
            <a:spLocks noGrp="1"/>
          </p:cNvSpPr>
          <p:nvPr>
            <p:ph type="title"/>
          </p:nvPr>
        </p:nvSpPr>
        <p:spPr/>
        <p:txBody>
          <a:bodyPr>
            <a:normAutofit/>
          </a:bodyPr>
          <a:lstStyle/>
          <a:p>
            <a:r>
              <a:rPr lang="en-US" dirty="0" smtClean="0"/>
              <a:t>Series HEVs</a:t>
            </a:r>
            <a:endParaRPr lang="en-US" dirty="0"/>
          </a:p>
        </p:txBody>
      </p:sp>
      <p:sp>
        <p:nvSpPr>
          <p:cNvPr id="5" name="Slide Number Placeholder 4"/>
          <p:cNvSpPr>
            <a:spLocks noGrp="1"/>
          </p:cNvSpPr>
          <p:nvPr>
            <p:ph type="sldNum" sz="quarter" idx="12"/>
          </p:nvPr>
        </p:nvSpPr>
        <p:spPr/>
        <p:txBody>
          <a:bodyPr/>
          <a:lstStyle/>
          <a:p>
            <a:fld id="{454F9712-60C8-45AC-A65A-9C6ADC45022C}" type="slidenum">
              <a:rPr lang="en-US" smtClean="0"/>
              <a:pPr/>
              <a:t>11</a:t>
            </a:fld>
            <a:endParaRPr lang="en-US" dirty="0"/>
          </a:p>
        </p:txBody>
      </p:sp>
      <p:sp>
        <p:nvSpPr>
          <p:cNvPr id="7" name="Rectangle 6"/>
          <p:cNvSpPr/>
          <p:nvPr/>
        </p:nvSpPr>
        <p:spPr>
          <a:xfrm>
            <a:off x="228600" y="1432679"/>
            <a:ext cx="8915400" cy="3139321"/>
          </a:xfrm>
          <a:prstGeom prst="rect">
            <a:avLst/>
          </a:prstGeom>
        </p:spPr>
        <p:txBody>
          <a:bodyPr wrap="square">
            <a:spAutoFit/>
          </a:bodyPr>
          <a:lstStyle/>
          <a:p>
            <a:pPr>
              <a:buNone/>
            </a:pPr>
            <a:r>
              <a:rPr lang="en-US" sz="2200" dirty="0" smtClean="0">
                <a:latin typeface="Arial" pitchFamily="34" charset="0"/>
                <a:cs typeface="Arial" pitchFamily="34" charset="0"/>
              </a:rPr>
              <a:t>4. </a:t>
            </a:r>
            <a:r>
              <a:rPr lang="en-US" sz="2200" b="1" i="1" dirty="0" smtClean="0">
                <a:latin typeface="Arial" pitchFamily="34" charset="0"/>
                <a:cs typeface="Arial" pitchFamily="34" charset="0"/>
              </a:rPr>
              <a:t>Engine traction with battery charging mode: </a:t>
            </a:r>
            <a:r>
              <a:rPr lang="en-US" sz="2200" i="1" dirty="0" smtClean="0">
                <a:latin typeface="Arial" pitchFamily="34" charset="0"/>
                <a:cs typeface="Arial" pitchFamily="34" charset="0"/>
              </a:rPr>
              <a:t>The engine–generator </a:t>
            </a:r>
            <a:r>
              <a:rPr lang="en-US" sz="2200" dirty="0" smtClean="0">
                <a:latin typeface="Arial" pitchFamily="34" charset="0"/>
                <a:cs typeface="Arial" pitchFamily="34" charset="0"/>
              </a:rPr>
              <a:t>supplies power to charge the batteries and to propel the vehicle simultaneously. The engine–generator power is split in the electric coupler.</a:t>
            </a:r>
          </a:p>
          <a:p>
            <a:r>
              <a:rPr lang="en-US" sz="2200" dirty="0" smtClean="0">
                <a:latin typeface="Arial" pitchFamily="34" charset="0"/>
                <a:cs typeface="Arial" pitchFamily="34" charset="0"/>
              </a:rPr>
              <a:t>5. </a:t>
            </a:r>
            <a:r>
              <a:rPr lang="en-US" sz="2200" b="1" i="1" dirty="0" smtClean="0">
                <a:latin typeface="Arial" pitchFamily="34" charset="0"/>
                <a:cs typeface="Arial" pitchFamily="34" charset="0"/>
              </a:rPr>
              <a:t>Regenerative braking mode: </a:t>
            </a:r>
            <a:r>
              <a:rPr lang="en-US" sz="2200" i="1" dirty="0" smtClean="0">
                <a:latin typeface="Arial" pitchFamily="34" charset="0"/>
                <a:cs typeface="Arial" pitchFamily="34" charset="0"/>
              </a:rPr>
              <a:t>The engine–generator is turned off and the </a:t>
            </a:r>
            <a:r>
              <a:rPr lang="en-US" sz="2200" dirty="0" smtClean="0">
                <a:latin typeface="Arial" pitchFamily="34" charset="0"/>
                <a:cs typeface="Arial" pitchFamily="34" charset="0"/>
              </a:rPr>
              <a:t>traction motor is operated as a generator powered by the vehicle kinetic or potential energy. The power generated is charged to the batteries and reused in later propelling.</a:t>
            </a:r>
          </a:p>
          <a:p>
            <a:pPr>
              <a:buNone/>
            </a:pPr>
            <a:endParaRPr lang="en-US" sz="2200" dirty="0" smtClean="0">
              <a:latin typeface="Arial" pitchFamily="34" charset="0"/>
              <a:cs typeface="Arial" pitchFamily="34" charset="0"/>
            </a:endParaRPr>
          </a:p>
        </p:txBody>
      </p:sp>
      <p:sp>
        <p:nvSpPr>
          <p:cNvPr id="11" name="Rectangle 10"/>
          <p:cNvSpPr/>
          <p:nvPr/>
        </p:nvSpPr>
        <p:spPr>
          <a:xfrm>
            <a:off x="1143000" y="5876836"/>
            <a:ext cx="1371600" cy="600164"/>
          </a:xfrm>
          <a:prstGeom prst="rect">
            <a:avLst/>
          </a:prstGeom>
        </p:spPr>
        <p:txBody>
          <a:bodyPr wrap="square">
            <a:spAutoFit/>
          </a:bodyPr>
          <a:lstStyle/>
          <a:p>
            <a:r>
              <a:rPr lang="en-US" sz="1100" dirty="0" smtClean="0">
                <a:latin typeface="Arial" pitchFamily="34" charset="0"/>
                <a:cs typeface="Arial" pitchFamily="34" charset="0"/>
              </a:rPr>
              <a:t>The architecture of a series HEV [2]	</a:t>
            </a:r>
            <a:endParaRPr lang="en-US" sz="1100" dirty="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title"/>
          </p:nvPr>
        </p:nvSpPr>
        <p:spPr/>
        <p:txBody>
          <a:bodyPr>
            <a:normAutofit/>
          </a:bodyPr>
          <a:lstStyle/>
          <a:p>
            <a:r>
              <a:rPr lang="en-US" dirty="0" smtClean="0"/>
              <a:t>Series HEVs</a:t>
            </a:r>
            <a:endParaRPr lang="en-US" dirty="0"/>
          </a:p>
        </p:txBody>
      </p:sp>
      <p:sp>
        <p:nvSpPr>
          <p:cNvPr id="5" name="Slide Number Placeholder 4"/>
          <p:cNvSpPr>
            <a:spLocks noGrp="1"/>
          </p:cNvSpPr>
          <p:nvPr>
            <p:ph type="sldNum" sz="quarter" idx="12"/>
          </p:nvPr>
        </p:nvSpPr>
        <p:spPr/>
        <p:txBody>
          <a:bodyPr/>
          <a:lstStyle/>
          <a:p>
            <a:fld id="{454F9712-60C8-45AC-A65A-9C6ADC45022C}" type="slidenum">
              <a:rPr lang="en-US" smtClean="0"/>
              <a:pPr/>
              <a:t>12</a:t>
            </a:fld>
            <a:endParaRPr lang="en-US" dirty="0"/>
          </a:p>
        </p:txBody>
      </p:sp>
      <p:sp>
        <p:nvSpPr>
          <p:cNvPr id="9" name="Rectangle 8"/>
          <p:cNvSpPr/>
          <p:nvPr/>
        </p:nvSpPr>
        <p:spPr>
          <a:xfrm>
            <a:off x="304800" y="1371600"/>
            <a:ext cx="8610600" cy="2123658"/>
          </a:xfrm>
          <a:prstGeom prst="rect">
            <a:avLst/>
          </a:prstGeom>
        </p:spPr>
        <p:txBody>
          <a:bodyPr wrap="square">
            <a:spAutoFit/>
          </a:bodyPr>
          <a:lstStyle/>
          <a:p>
            <a:pPr>
              <a:buNone/>
            </a:pPr>
            <a:r>
              <a:rPr lang="en-US" sz="2200" dirty="0" smtClean="0">
                <a:latin typeface="Arial" pitchFamily="34" charset="0"/>
                <a:cs typeface="Arial" pitchFamily="34" charset="0"/>
              </a:rPr>
              <a:t>6. </a:t>
            </a:r>
            <a:r>
              <a:rPr lang="en-US" sz="2200" b="1" i="1" dirty="0" smtClean="0">
                <a:latin typeface="Arial" pitchFamily="34" charset="0"/>
                <a:cs typeface="Arial" pitchFamily="34" charset="0"/>
              </a:rPr>
              <a:t>Battery charging mode: </a:t>
            </a:r>
            <a:r>
              <a:rPr lang="en-US" sz="2200" i="1" dirty="0" smtClean="0">
                <a:latin typeface="Arial" pitchFamily="34" charset="0"/>
                <a:cs typeface="Arial" pitchFamily="34" charset="0"/>
              </a:rPr>
              <a:t>The traction motor receives no power and the </a:t>
            </a:r>
            <a:r>
              <a:rPr lang="en-US" sz="2200" dirty="0" smtClean="0">
                <a:latin typeface="Arial" pitchFamily="34" charset="0"/>
                <a:cs typeface="Arial" pitchFamily="34" charset="0"/>
              </a:rPr>
              <a:t>engine–generator is operated only to charge the batteries. </a:t>
            </a: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7. </a:t>
            </a:r>
            <a:r>
              <a:rPr lang="en-US" sz="2200" b="1" i="1" dirty="0" smtClean="0">
                <a:latin typeface="Arial" pitchFamily="34" charset="0"/>
                <a:cs typeface="Arial" pitchFamily="34" charset="0"/>
              </a:rPr>
              <a:t>Hybrid battery charging mode: </a:t>
            </a:r>
            <a:r>
              <a:rPr lang="en-US" sz="2200" i="1" dirty="0" smtClean="0">
                <a:latin typeface="Arial" pitchFamily="34" charset="0"/>
                <a:cs typeface="Arial" pitchFamily="34" charset="0"/>
              </a:rPr>
              <a:t>Both the engine–generator and the </a:t>
            </a:r>
            <a:r>
              <a:rPr lang="en-US" sz="2200" dirty="0" smtClean="0">
                <a:latin typeface="Arial" pitchFamily="34" charset="0"/>
                <a:cs typeface="Arial" pitchFamily="34" charset="0"/>
              </a:rPr>
              <a:t>traction motor operate as generators in braking to charge the batteries.</a:t>
            </a:r>
          </a:p>
        </p:txBody>
      </p:sp>
      <p:pic>
        <p:nvPicPr>
          <p:cNvPr id="10" name="Picture 2"/>
          <p:cNvPicPr>
            <a:picLocks noChangeAspect="1" noChangeArrowheads="1"/>
          </p:cNvPicPr>
          <p:nvPr/>
        </p:nvPicPr>
        <p:blipFill>
          <a:blip r:embed="rId2" cstate="print"/>
          <a:srcRect t="7690" r="5102" b="6923"/>
          <a:stretch>
            <a:fillRect/>
          </a:stretch>
        </p:blipFill>
        <p:spPr bwMode="auto">
          <a:xfrm>
            <a:off x="609599" y="3810000"/>
            <a:ext cx="7469659" cy="2971800"/>
          </a:xfrm>
          <a:prstGeom prst="rect">
            <a:avLst/>
          </a:prstGeom>
          <a:noFill/>
          <a:ln w="9525">
            <a:noFill/>
            <a:miter lim="800000"/>
            <a:headEnd/>
            <a:tailEnd/>
          </a:ln>
        </p:spPr>
      </p:pic>
      <p:sp>
        <p:nvSpPr>
          <p:cNvPr id="11" name="Rectangle 10"/>
          <p:cNvSpPr/>
          <p:nvPr/>
        </p:nvSpPr>
        <p:spPr>
          <a:xfrm>
            <a:off x="1143000" y="5876836"/>
            <a:ext cx="1371600" cy="600164"/>
          </a:xfrm>
          <a:prstGeom prst="rect">
            <a:avLst/>
          </a:prstGeom>
        </p:spPr>
        <p:txBody>
          <a:bodyPr wrap="square">
            <a:spAutoFit/>
          </a:bodyPr>
          <a:lstStyle/>
          <a:p>
            <a:r>
              <a:rPr lang="en-US" sz="1100" dirty="0" smtClean="0">
                <a:latin typeface="Arial" pitchFamily="34" charset="0"/>
                <a:cs typeface="Arial" pitchFamily="34" charset="0"/>
              </a:rPr>
              <a:t>The architecture of a series HEV [2]	</a:t>
            </a:r>
            <a:endParaRPr lang="en-US" sz="11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p:txBody>
          <a:bodyPr>
            <a:normAutofit/>
          </a:bodyPr>
          <a:lstStyle/>
          <a:p>
            <a:r>
              <a:rPr lang="en-US" dirty="0" smtClean="0"/>
              <a:t>Series HEVs: Advantages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13</a:t>
            </a:fld>
            <a:endParaRPr lang="en-US" dirty="0"/>
          </a:p>
        </p:txBody>
      </p:sp>
      <p:sp>
        <p:nvSpPr>
          <p:cNvPr id="10" name="Rectangle 9"/>
          <p:cNvSpPr/>
          <p:nvPr/>
        </p:nvSpPr>
        <p:spPr>
          <a:xfrm>
            <a:off x="228600" y="1295400"/>
            <a:ext cx="8686800" cy="830997"/>
          </a:xfrm>
          <a:prstGeom prst="rect">
            <a:avLst/>
          </a:prstGeom>
        </p:spPr>
        <p:txBody>
          <a:bodyPr wrap="square">
            <a:spAutoFit/>
          </a:bodyPr>
          <a:lstStyle/>
          <a:p>
            <a:pPr marL="457200" indent="-457200">
              <a:buAutoNum type="arabicPeriod"/>
            </a:pPr>
            <a:r>
              <a:rPr lang="en-US" sz="2400" b="1" dirty="0" smtClean="0">
                <a:latin typeface="Arial" pitchFamily="34" charset="0"/>
                <a:cs typeface="Arial" pitchFamily="34" charset="0"/>
              </a:rPr>
              <a:t>No mechanical connection between the engine and the driven wheels.</a:t>
            </a:r>
          </a:p>
        </p:txBody>
      </p:sp>
      <p:sp>
        <p:nvSpPr>
          <p:cNvPr id="13" name="Rectangle 12"/>
          <p:cNvSpPr/>
          <p:nvPr/>
        </p:nvSpPr>
        <p:spPr>
          <a:xfrm>
            <a:off x="228600" y="2427744"/>
            <a:ext cx="8839200" cy="4154984"/>
          </a:xfrm>
          <a:prstGeom prst="rect">
            <a:avLst/>
          </a:prstGeom>
        </p:spPr>
        <p:txBody>
          <a:bodyPr wrap="square">
            <a:spAutoFit/>
          </a:bodyPr>
          <a:lstStyle/>
          <a:p>
            <a:pPr>
              <a:buFont typeface="Wingdings"/>
              <a:buChar char="Ø"/>
            </a:pPr>
            <a:r>
              <a:rPr lang="en-US" sz="2400" dirty="0" smtClean="0">
                <a:latin typeface="Arial" pitchFamily="34" charset="0"/>
                <a:cs typeface="Arial" pitchFamily="34" charset="0"/>
              </a:rPr>
              <a:t> Consequently, the engine can be potentially operated at any point on its speed–torque (power) map. </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This advantage, with a sophisticated power flow control, provides the engine with opportunities to be operated always within its maximum efficiency region. </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The control strategy of the drive train may be simple, compared to other configurations, because of its fully mechanical decoupling between the engine and wheels.</a:t>
            </a:r>
          </a:p>
          <a:p>
            <a:endParaRPr lang="en-US" sz="2400"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p:txBody>
          <a:bodyPr>
            <a:normAutofit/>
          </a:bodyPr>
          <a:lstStyle/>
          <a:p>
            <a:r>
              <a:rPr lang="en-US" dirty="0" smtClean="0"/>
              <a:t>Series HEVs: Advantages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14</a:t>
            </a:fld>
            <a:endParaRPr lang="en-US" dirty="0"/>
          </a:p>
        </p:txBody>
      </p:sp>
      <p:sp>
        <p:nvSpPr>
          <p:cNvPr id="10" name="Rectangle 9"/>
          <p:cNvSpPr/>
          <p:nvPr/>
        </p:nvSpPr>
        <p:spPr>
          <a:xfrm>
            <a:off x="228600" y="1295400"/>
            <a:ext cx="8686800" cy="830997"/>
          </a:xfrm>
          <a:prstGeom prst="rect">
            <a:avLst/>
          </a:prstGeom>
        </p:spPr>
        <p:txBody>
          <a:bodyPr wrap="square">
            <a:spAutoFit/>
          </a:bodyPr>
          <a:lstStyle/>
          <a:p>
            <a:pPr marL="457200" indent="-457200">
              <a:buAutoNum type="arabicPeriod"/>
            </a:pPr>
            <a:r>
              <a:rPr lang="en-US" sz="2400" b="1" dirty="0" smtClean="0">
                <a:latin typeface="Arial" pitchFamily="34" charset="0"/>
                <a:cs typeface="Arial" pitchFamily="34" charset="0"/>
              </a:rPr>
              <a:t>No mechanical connection between the engine and the driven wheels.</a:t>
            </a:r>
          </a:p>
        </p:txBody>
      </p:sp>
      <p:sp>
        <p:nvSpPr>
          <p:cNvPr id="13" name="Rectangle 12"/>
          <p:cNvSpPr/>
          <p:nvPr/>
        </p:nvSpPr>
        <p:spPr>
          <a:xfrm>
            <a:off x="228600" y="2398216"/>
            <a:ext cx="8839200" cy="4154984"/>
          </a:xfrm>
          <a:prstGeom prst="rect">
            <a:avLst/>
          </a:prstGeom>
        </p:spPr>
        <p:txBody>
          <a:bodyPr wrap="square">
            <a:spAutoFit/>
          </a:bodyPr>
          <a:lstStyle/>
          <a:p>
            <a:pPr>
              <a:buFont typeface="Wingdings"/>
              <a:buChar char="Ø"/>
            </a:pPr>
            <a:r>
              <a:rPr lang="en-US" sz="2400" dirty="0" smtClean="0">
                <a:latin typeface="Arial" pitchFamily="34" charset="0"/>
                <a:cs typeface="Arial" pitchFamily="34" charset="0"/>
              </a:rPr>
              <a:t>The efficiency and emissions of the engine in this narrow region may be further improved by special design and control technologies, which is much easier than in the whole operating domain.</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The mechanical decoupling of the engine from the driven wheels allows the use of high-speed engines where it is difficult to directly propel the wheels through a mechanical link, such as gas turbines or power plants that have slow dynamic responses (e.g., Stirling engine, etc.).</a:t>
            </a:r>
          </a:p>
          <a:p>
            <a:endParaRPr lang="en-US" sz="2400" dirty="0">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p:txBody>
          <a:bodyPr>
            <a:normAutofit/>
          </a:bodyPr>
          <a:lstStyle/>
          <a:p>
            <a:r>
              <a:rPr lang="en-US" dirty="0" smtClean="0"/>
              <a:t>Series HEVs: Advantages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15</a:t>
            </a:fld>
            <a:endParaRPr lang="en-US" dirty="0"/>
          </a:p>
        </p:txBody>
      </p:sp>
      <p:sp>
        <p:nvSpPr>
          <p:cNvPr id="9" name="Rectangle 8"/>
          <p:cNvSpPr/>
          <p:nvPr/>
        </p:nvSpPr>
        <p:spPr>
          <a:xfrm>
            <a:off x="381000" y="1295400"/>
            <a:ext cx="8382000" cy="3416320"/>
          </a:xfrm>
          <a:prstGeom prst="rect">
            <a:avLst/>
          </a:prstGeom>
        </p:spPr>
        <p:txBody>
          <a:bodyPr wrap="square">
            <a:spAutoFit/>
          </a:bodyPr>
          <a:lstStyle/>
          <a:p>
            <a:r>
              <a:rPr lang="en-US" sz="2400" b="1" dirty="0" smtClean="0">
                <a:latin typeface="Arial" pitchFamily="34" charset="0"/>
                <a:cs typeface="Arial" pitchFamily="34" charset="0"/>
              </a:rPr>
              <a:t>2. Transmission Advantages:</a:t>
            </a:r>
          </a:p>
          <a:p>
            <a:endParaRPr lang="en-US" sz="2400" b="1"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Because electric motors have a torque–speed profile that is very close to the ideal for traction, the drive train may not need multigear transmission. </a:t>
            </a:r>
          </a:p>
          <a:p>
            <a:pPr>
              <a:buNone/>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Therefore, the structure of the drive train can be greatly simplified and is of less cost. </a:t>
            </a:r>
          </a:p>
          <a:p>
            <a:pPr>
              <a:buNone/>
            </a:pPr>
            <a:endParaRPr lang="en-US" sz="2400" dirty="0" smtClean="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p:txBody>
          <a:bodyPr>
            <a:normAutofit/>
          </a:bodyPr>
          <a:lstStyle/>
          <a:p>
            <a:r>
              <a:rPr lang="en-US" dirty="0" smtClean="0"/>
              <a:t>Series HEVs: Advantages</a:t>
            </a:r>
            <a:endParaRPr lang="en-US" dirty="0"/>
          </a:p>
        </p:txBody>
      </p:sp>
      <p:sp>
        <p:nvSpPr>
          <p:cNvPr id="7" name="Slide Number Placeholder 6"/>
          <p:cNvSpPr>
            <a:spLocks noGrp="1"/>
          </p:cNvSpPr>
          <p:nvPr>
            <p:ph type="sldNum" sz="quarter" idx="12"/>
          </p:nvPr>
        </p:nvSpPr>
        <p:spPr/>
        <p:txBody>
          <a:bodyPr/>
          <a:lstStyle/>
          <a:p>
            <a:fld id="{454F9712-60C8-45AC-A65A-9C6ADC45022C}" type="slidenum">
              <a:rPr lang="en-US" smtClean="0"/>
              <a:pPr/>
              <a:t>16</a:t>
            </a:fld>
            <a:endParaRPr lang="en-US" dirty="0"/>
          </a:p>
        </p:txBody>
      </p:sp>
      <p:sp>
        <p:nvSpPr>
          <p:cNvPr id="9" name="Rectangle 8"/>
          <p:cNvSpPr/>
          <p:nvPr/>
        </p:nvSpPr>
        <p:spPr>
          <a:xfrm>
            <a:off x="381000" y="1295400"/>
            <a:ext cx="8382000" cy="5632311"/>
          </a:xfrm>
          <a:prstGeom prst="rect">
            <a:avLst/>
          </a:prstGeom>
        </p:spPr>
        <p:txBody>
          <a:bodyPr wrap="square">
            <a:spAutoFit/>
          </a:bodyPr>
          <a:lstStyle/>
          <a:p>
            <a:pPr>
              <a:buNone/>
            </a:pPr>
            <a:r>
              <a:rPr lang="en-US" sz="2400" b="1" dirty="0" smtClean="0">
                <a:latin typeface="Arial" pitchFamily="34" charset="0"/>
                <a:cs typeface="Arial" pitchFamily="34" charset="0"/>
              </a:rPr>
              <a:t>2. Transmission Advantages:</a:t>
            </a:r>
          </a:p>
          <a:p>
            <a:pPr>
              <a:buNone/>
            </a:pPr>
            <a:endParaRPr lang="en-US" sz="2400" b="1"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Furthermore, two motors may be used, each powering a single wheel, and the mechanical differential can be removed. </a:t>
            </a:r>
          </a:p>
          <a:p>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Four in-the-wheel motors may also be used, each one driving a wheel. In such a configuration, the speed and torque of each wheel can be independently controlled.</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Consequently, the drivability of the vehicle can be significantly enhanced. This is very important for off-road vehicles which usually operate on difficult terrain, such as ice, snow, and soft ground.</a:t>
            </a:r>
          </a:p>
          <a:p>
            <a:pPr>
              <a:buFont typeface="Wingdings"/>
              <a:buChar char="Ø"/>
            </a:pPr>
            <a:endParaRPr lang="en-US" sz="2400" dirty="0" smtClean="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a:spLocks noGrp="1"/>
          </p:cNvSpPr>
          <p:nvPr>
            <p:ph type="title"/>
          </p:nvPr>
        </p:nvSpPr>
        <p:spPr/>
        <p:txBody>
          <a:bodyPr>
            <a:normAutofit/>
          </a:bodyPr>
          <a:lstStyle/>
          <a:p>
            <a:r>
              <a:rPr lang="en-US" dirty="0" smtClean="0"/>
              <a:t>Series HEVs: Disadvantages</a:t>
            </a:r>
            <a:endParaRPr lang="en-US" dirty="0"/>
          </a:p>
        </p:txBody>
      </p:sp>
      <p:sp>
        <p:nvSpPr>
          <p:cNvPr id="5" name="Slide Number Placeholder 4"/>
          <p:cNvSpPr>
            <a:spLocks noGrp="1"/>
          </p:cNvSpPr>
          <p:nvPr>
            <p:ph type="sldNum" sz="quarter" idx="12"/>
          </p:nvPr>
        </p:nvSpPr>
        <p:spPr/>
        <p:txBody>
          <a:bodyPr/>
          <a:lstStyle/>
          <a:p>
            <a:fld id="{454F9712-60C8-45AC-A65A-9C6ADC45022C}" type="slidenum">
              <a:rPr lang="en-US" smtClean="0"/>
              <a:pPr/>
              <a:t>17</a:t>
            </a:fld>
            <a:endParaRPr lang="en-US" dirty="0"/>
          </a:p>
        </p:txBody>
      </p:sp>
      <p:sp>
        <p:nvSpPr>
          <p:cNvPr id="10" name="Rectangle 9"/>
          <p:cNvSpPr/>
          <p:nvPr/>
        </p:nvSpPr>
        <p:spPr>
          <a:xfrm>
            <a:off x="228600" y="1447800"/>
            <a:ext cx="8686800" cy="4893647"/>
          </a:xfrm>
          <a:prstGeom prst="rect">
            <a:avLst/>
          </a:prstGeom>
        </p:spPr>
        <p:txBody>
          <a:bodyPr wrap="square">
            <a:spAutoFit/>
          </a:bodyPr>
          <a:lstStyle/>
          <a:p>
            <a:pPr>
              <a:buNone/>
            </a:pPr>
            <a:r>
              <a:rPr lang="en-US" sz="2400" dirty="0" smtClean="0">
                <a:latin typeface="Arial" pitchFamily="34" charset="0"/>
                <a:cs typeface="Arial" pitchFamily="34" charset="0"/>
              </a:rPr>
              <a:t>1. The energy from the engine changes its form twice to reach its destination—driven wheels (mechanical to electrical in the generator and electrical to mechanical in the traction motor). The inefficiencies of the generator and traction motor may cause significant losses.</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2. The generator adds additional weight and cost.</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3. Because the traction motor is the only power plant propelling the vehicle, it must be sized to produce enough power for optimal vehicle performance in terms of acceleration and gradeability.</a:t>
            </a:r>
          </a:p>
          <a:p>
            <a:pPr>
              <a:buNone/>
            </a:pPr>
            <a:endParaRPr lang="en-US" sz="2400" dirty="0" smtClean="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a:off x="3886200" y="1180407"/>
            <a:ext cx="5257800" cy="5448993"/>
          </a:xfrm>
          <a:prstGeom prst="rect">
            <a:avLst/>
          </a:prstGeom>
          <a:noFill/>
          <a:ln w="9525">
            <a:noFill/>
            <a:miter lim="800000"/>
            <a:headEnd/>
            <a:tailEnd/>
          </a:ln>
        </p:spPr>
      </p:pic>
      <p:sp>
        <p:nvSpPr>
          <p:cNvPr id="13" name="标题 1"/>
          <p:cNvSpPr>
            <a:spLocks noGrp="1"/>
          </p:cNvSpPr>
          <p:nvPr>
            <p:ph type="title"/>
          </p:nvPr>
        </p:nvSpPr>
        <p:spPr/>
        <p:txBody>
          <a:bodyPr>
            <a:normAutofit/>
          </a:bodyPr>
          <a:lstStyle/>
          <a:p>
            <a:pPr marL="0">
              <a:spcBef>
                <a:spcPts val="0"/>
              </a:spcBef>
            </a:pPr>
            <a:r>
              <a:rPr lang="en-US" dirty="0" smtClean="0"/>
              <a:t>Parallel HEVs</a:t>
            </a:r>
          </a:p>
        </p:txBody>
      </p:sp>
      <p:sp>
        <p:nvSpPr>
          <p:cNvPr id="7" name="Slide Number Placeholder 6"/>
          <p:cNvSpPr>
            <a:spLocks noGrp="1"/>
          </p:cNvSpPr>
          <p:nvPr>
            <p:ph type="sldNum" sz="quarter" idx="12"/>
          </p:nvPr>
        </p:nvSpPr>
        <p:spPr/>
        <p:txBody>
          <a:bodyPr/>
          <a:lstStyle/>
          <a:p>
            <a:fld id="{454F9712-60C8-45AC-A65A-9C6ADC45022C}" type="slidenum">
              <a:rPr lang="en-US" smtClean="0"/>
              <a:pPr/>
              <a:t>18</a:t>
            </a:fld>
            <a:endParaRPr lang="en-US" dirty="0"/>
          </a:p>
        </p:txBody>
      </p:sp>
      <p:sp>
        <p:nvSpPr>
          <p:cNvPr id="11" name="Rectangle 10"/>
          <p:cNvSpPr/>
          <p:nvPr/>
        </p:nvSpPr>
        <p:spPr>
          <a:xfrm>
            <a:off x="4572000" y="6553200"/>
            <a:ext cx="3581400" cy="261610"/>
          </a:xfrm>
          <a:prstGeom prst="rect">
            <a:avLst/>
          </a:prstGeom>
        </p:spPr>
        <p:txBody>
          <a:bodyPr wrap="square">
            <a:spAutoFit/>
          </a:bodyPr>
          <a:lstStyle/>
          <a:p>
            <a:r>
              <a:rPr lang="en-US" sz="1100" dirty="0" smtClean="0">
                <a:latin typeface="Arial" pitchFamily="34" charset="0"/>
                <a:cs typeface="Arial" pitchFamily="34" charset="0"/>
              </a:rPr>
              <a:t>Configuration of a parallel hybrid electric drive train [1]</a:t>
            </a:r>
            <a:endParaRPr lang="en-US" sz="1100" dirty="0">
              <a:latin typeface="Arial" pitchFamily="34" charset="0"/>
              <a:cs typeface="Arial" pitchFamily="34" charset="0"/>
            </a:endParaRPr>
          </a:p>
        </p:txBody>
      </p:sp>
      <p:sp>
        <p:nvSpPr>
          <p:cNvPr id="12" name="Rectangle 11"/>
          <p:cNvSpPr/>
          <p:nvPr/>
        </p:nvSpPr>
        <p:spPr>
          <a:xfrm>
            <a:off x="228600" y="1196400"/>
            <a:ext cx="3886200" cy="5509200"/>
          </a:xfrm>
          <a:prstGeom prst="rect">
            <a:avLst/>
          </a:prstGeom>
        </p:spPr>
        <p:txBody>
          <a:bodyPr wrap="square">
            <a:spAutoFit/>
          </a:bodyPr>
          <a:lstStyle/>
          <a:p>
            <a:r>
              <a:rPr lang="en-US" sz="2200" dirty="0" smtClean="0">
                <a:latin typeface="Arial" pitchFamily="34" charset="0"/>
                <a:cs typeface="Arial" pitchFamily="34" charset="0"/>
              </a:rPr>
              <a:t>The key characteristic of a parallel configuration  is that two mechanical powers are added together in a mechanical coupler. </a:t>
            </a:r>
          </a:p>
          <a:p>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The IC engine is the primary power plant, and the batteries and electric motor drive constitute the energy bumper. </a:t>
            </a:r>
          </a:p>
          <a:p>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The power flows can be controlled only by the power plants—the engine and electric motor.</a:t>
            </a:r>
            <a:endParaRPr lang="en-US" sz="2200" dirty="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a:off x="3886200" y="1180407"/>
            <a:ext cx="5257800" cy="5448993"/>
          </a:xfrm>
          <a:prstGeom prst="rect">
            <a:avLst/>
          </a:prstGeom>
          <a:noFill/>
          <a:ln w="9525">
            <a:noFill/>
            <a:miter lim="800000"/>
            <a:headEnd/>
            <a:tailEnd/>
          </a:ln>
        </p:spPr>
      </p:pic>
      <p:sp>
        <p:nvSpPr>
          <p:cNvPr id="13" name="标题 1"/>
          <p:cNvSpPr>
            <a:spLocks noGrp="1"/>
          </p:cNvSpPr>
          <p:nvPr>
            <p:ph type="title"/>
          </p:nvPr>
        </p:nvSpPr>
        <p:spPr/>
        <p:txBody>
          <a:bodyPr>
            <a:normAutofit/>
          </a:bodyPr>
          <a:lstStyle/>
          <a:p>
            <a:pPr marL="0">
              <a:spcBef>
                <a:spcPts val="0"/>
              </a:spcBef>
            </a:pPr>
            <a:r>
              <a:rPr lang="en-US" dirty="0" smtClean="0"/>
              <a:t>Parallel HEVs</a:t>
            </a:r>
          </a:p>
        </p:txBody>
      </p:sp>
      <p:sp>
        <p:nvSpPr>
          <p:cNvPr id="7" name="Slide Number Placeholder 6"/>
          <p:cNvSpPr>
            <a:spLocks noGrp="1"/>
          </p:cNvSpPr>
          <p:nvPr>
            <p:ph type="sldNum" sz="quarter" idx="12"/>
          </p:nvPr>
        </p:nvSpPr>
        <p:spPr/>
        <p:txBody>
          <a:bodyPr/>
          <a:lstStyle/>
          <a:p>
            <a:fld id="{454F9712-60C8-45AC-A65A-9C6ADC45022C}" type="slidenum">
              <a:rPr lang="en-US" smtClean="0"/>
              <a:pPr/>
              <a:t>19</a:t>
            </a:fld>
            <a:endParaRPr lang="en-US" dirty="0"/>
          </a:p>
        </p:txBody>
      </p:sp>
      <p:sp>
        <p:nvSpPr>
          <p:cNvPr id="11" name="Rectangle 10"/>
          <p:cNvSpPr/>
          <p:nvPr/>
        </p:nvSpPr>
        <p:spPr>
          <a:xfrm>
            <a:off x="4572000" y="6553200"/>
            <a:ext cx="3581400" cy="261610"/>
          </a:xfrm>
          <a:prstGeom prst="rect">
            <a:avLst/>
          </a:prstGeom>
        </p:spPr>
        <p:txBody>
          <a:bodyPr wrap="square">
            <a:spAutoFit/>
          </a:bodyPr>
          <a:lstStyle/>
          <a:p>
            <a:r>
              <a:rPr lang="en-US" sz="1100" dirty="0" smtClean="0">
                <a:latin typeface="Arial" pitchFamily="34" charset="0"/>
                <a:cs typeface="Arial" pitchFamily="34" charset="0"/>
              </a:rPr>
              <a:t>Configuration of a parallel hybrid electric drive train [1]</a:t>
            </a:r>
            <a:endParaRPr lang="en-US" sz="1100" dirty="0">
              <a:latin typeface="Arial" pitchFamily="34" charset="0"/>
              <a:cs typeface="Arial" pitchFamily="34" charset="0"/>
            </a:endParaRPr>
          </a:p>
        </p:txBody>
      </p:sp>
      <p:sp>
        <p:nvSpPr>
          <p:cNvPr id="12" name="Rectangle 11"/>
          <p:cNvSpPr/>
          <p:nvPr/>
        </p:nvSpPr>
        <p:spPr>
          <a:xfrm>
            <a:off x="228600" y="1196400"/>
            <a:ext cx="3886200" cy="4493538"/>
          </a:xfrm>
          <a:prstGeom prst="rect">
            <a:avLst/>
          </a:prstGeom>
        </p:spPr>
        <p:txBody>
          <a:bodyPr wrap="square">
            <a:spAutoFit/>
          </a:bodyPr>
          <a:lstStyle/>
          <a:p>
            <a:pPr>
              <a:buNone/>
            </a:pPr>
            <a:r>
              <a:rPr lang="en-US" sz="2200" dirty="0" smtClean="0">
                <a:latin typeface="Arial" pitchFamily="34" charset="0"/>
                <a:cs typeface="Arial" pitchFamily="34" charset="0"/>
              </a:rPr>
              <a:t>The parallel hybrid needs only two propulsion devices, the ICE and the electric motor, which can be used in the following modes:</a:t>
            </a:r>
          </a:p>
          <a:p>
            <a:pPr>
              <a:buNone/>
            </a:pPr>
            <a:endParaRPr lang="en-US" sz="2200" b="1" dirty="0" smtClean="0">
              <a:latin typeface="Arial" pitchFamily="34" charset="0"/>
              <a:cs typeface="Arial" pitchFamily="34" charset="0"/>
            </a:endParaRPr>
          </a:p>
          <a:p>
            <a:r>
              <a:rPr lang="en-US" sz="2200" b="1" dirty="0" smtClean="0">
                <a:latin typeface="Arial" pitchFamily="34" charset="0"/>
                <a:cs typeface="Arial" pitchFamily="34" charset="0"/>
              </a:rPr>
              <a:t>Motor-alone mode:  </a:t>
            </a:r>
            <a:r>
              <a:rPr lang="en-US" sz="2200" dirty="0" smtClean="0">
                <a:latin typeface="Arial" pitchFamily="34" charset="0"/>
                <a:cs typeface="Arial" pitchFamily="34" charset="0"/>
              </a:rPr>
              <a:t>When the battery has sufficient energy, and the vehicle power demand is low, then the engine is turned off, and the vehicle is powered by the motor and battery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a:off x="3886200" y="1180407"/>
            <a:ext cx="5257800" cy="5448993"/>
          </a:xfrm>
          <a:prstGeom prst="rect">
            <a:avLst/>
          </a:prstGeom>
          <a:noFill/>
          <a:ln w="9525">
            <a:noFill/>
            <a:miter lim="800000"/>
            <a:headEnd/>
            <a:tailEnd/>
          </a:ln>
        </p:spPr>
      </p:pic>
      <p:sp>
        <p:nvSpPr>
          <p:cNvPr id="13" name="标题 1"/>
          <p:cNvSpPr>
            <a:spLocks noGrp="1"/>
          </p:cNvSpPr>
          <p:nvPr>
            <p:ph type="title"/>
          </p:nvPr>
        </p:nvSpPr>
        <p:spPr/>
        <p:txBody>
          <a:bodyPr>
            <a:normAutofit/>
          </a:bodyPr>
          <a:lstStyle/>
          <a:p>
            <a:pPr marL="0">
              <a:spcBef>
                <a:spcPts val="0"/>
              </a:spcBef>
            </a:pPr>
            <a:r>
              <a:rPr lang="en-US" dirty="0" smtClean="0"/>
              <a:t>Parallel HEVs</a:t>
            </a:r>
          </a:p>
        </p:txBody>
      </p:sp>
      <p:sp>
        <p:nvSpPr>
          <p:cNvPr id="7" name="Slide Number Placeholder 6"/>
          <p:cNvSpPr>
            <a:spLocks noGrp="1"/>
          </p:cNvSpPr>
          <p:nvPr>
            <p:ph type="sldNum" sz="quarter" idx="12"/>
          </p:nvPr>
        </p:nvSpPr>
        <p:spPr/>
        <p:txBody>
          <a:bodyPr/>
          <a:lstStyle/>
          <a:p>
            <a:fld id="{454F9712-60C8-45AC-A65A-9C6ADC45022C}" type="slidenum">
              <a:rPr lang="en-US" smtClean="0"/>
              <a:pPr/>
              <a:t>20</a:t>
            </a:fld>
            <a:endParaRPr lang="en-US" dirty="0"/>
          </a:p>
        </p:txBody>
      </p:sp>
      <p:sp>
        <p:nvSpPr>
          <p:cNvPr id="11" name="Rectangle 10"/>
          <p:cNvSpPr/>
          <p:nvPr/>
        </p:nvSpPr>
        <p:spPr>
          <a:xfrm>
            <a:off x="4572000" y="6553200"/>
            <a:ext cx="3581400" cy="261610"/>
          </a:xfrm>
          <a:prstGeom prst="rect">
            <a:avLst/>
          </a:prstGeom>
        </p:spPr>
        <p:txBody>
          <a:bodyPr wrap="square">
            <a:spAutoFit/>
          </a:bodyPr>
          <a:lstStyle/>
          <a:p>
            <a:r>
              <a:rPr lang="en-US" sz="1100" dirty="0" smtClean="0">
                <a:latin typeface="Arial" pitchFamily="34" charset="0"/>
                <a:cs typeface="Arial" pitchFamily="34" charset="0"/>
              </a:rPr>
              <a:t>Configuration of a parallel hybrid electric drive train [1]</a:t>
            </a:r>
            <a:endParaRPr lang="en-US" sz="1100" dirty="0">
              <a:latin typeface="Arial" pitchFamily="34" charset="0"/>
              <a:cs typeface="Arial" pitchFamily="34" charset="0"/>
            </a:endParaRPr>
          </a:p>
        </p:txBody>
      </p:sp>
      <p:sp>
        <p:nvSpPr>
          <p:cNvPr id="12" name="Rectangle 11"/>
          <p:cNvSpPr/>
          <p:nvPr/>
        </p:nvSpPr>
        <p:spPr>
          <a:xfrm>
            <a:off x="228600" y="1196400"/>
            <a:ext cx="3886200" cy="4493538"/>
          </a:xfrm>
          <a:prstGeom prst="rect">
            <a:avLst/>
          </a:prstGeom>
        </p:spPr>
        <p:txBody>
          <a:bodyPr wrap="square">
            <a:spAutoFit/>
          </a:bodyPr>
          <a:lstStyle/>
          <a:p>
            <a:r>
              <a:rPr lang="en-US" sz="2200" b="1" dirty="0" smtClean="0">
                <a:latin typeface="Arial" pitchFamily="34" charset="0"/>
                <a:cs typeface="Arial" pitchFamily="34" charset="0"/>
              </a:rPr>
              <a:t>Combined power mode: </a:t>
            </a:r>
            <a:r>
              <a:rPr lang="en-US" sz="2200" dirty="0" smtClean="0">
                <a:latin typeface="Arial" pitchFamily="34" charset="0"/>
                <a:cs typeface="Arial" pitchFamily="34" charset="0"/>
              </a:rPr>
              <a:t>At high power demand, the engine is turned on and the motor also supplies power to the wheels.</a:t>
            </a:r>
          </a:p>
          <a:p>
            <a:endParaRPr lang="en-US" sz="2200" dirty="0" smtClean="0">
              <a:latin typeface="Arial" pitchFamily="34" charset="0"/>
              <a:cs typeface="Arial" pitchFamily="34" charset="0"/>
            </a:endParaRPr>
          </a:p>
          <a:p>
            <a:r>
              <a:rPr lang="en-US" sz="2200" b="1" dirty="0" smtClean="0">
                <a:latin typeface="Arial" pitchFamily="34" charset="0"/>
                <a:cs typeface="Arial" pitchFamily="34" charset="0"/>
              </a:rPr>
              <a:t>Engine-alone mode: </a:t>
            </a:r>
            <a:r>
              <a:rPr lang="en-US" sz="2200" dirty="0" smtClean="0">
                <a:latin typeface="Arial" pitchFamily="34" charset="0"/>
                <a:cs typeface="Arial" pitchFamily="34" charset="0"/>
              </a:rPr>
              <a:t>During highway cruising and at moderately high power demands, the engine provides all the power needed to drive the vehicle.  </a:t>
            </a:r>
          </a:p>
          <a:p>
            <a:endParaRPr lang="en-US" sz="2200" dirty="0">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a:off x="3886200" y="1180407"/>
            <a:ext cx="5257800" cy="5448993"/>
          </a:xfrm>
          <a:prstGeom prst="rect">
            <a:avLst/>
          </a:prstGeom>
          <a:noFill/>
          <a:ln w="9525">
            <a:noFill/>
            <a:miter lim="800000"/>
            <a:headEnd/>
            <a:tailEnd/>
          </a:ln>
        </p:spPr>
      </p:pic>
      <p:sp>
        <p:nvSpPr>
          <p:cNvPr id="13" name="标题 1"/>
          <p:cNvSpPr>
            <a:spLocks noGrp="1"/>
          </p:cNvSpPr>
          <p:nvPr>
            <p:ph type="title"/>
          </p:nvPr>
        </p:nvSpPr>
        <p:spPr/>
        <p:txBody>
          <a:bodyPr>
            <a:normAutofit/>
          </a:bodyPr>
          <a:lstStyle/>
          <a:p>
            <a:pPr marL="0">
              <a:spcBef>
                <a:spcPts val="0"/>
              </a:spcBef>
            </a:pPr>
            <a:r>
              <a:rPr lang="en-US" dirty="0" smtClean="0"/>
              <a:t>Parallel HEVs</a:t>
            </a:r>
          </a:p>
        </p:txBody>
      </p:sp>
      <p:sp>
        <p:nvSpPr>
          <p:cNvPr id="7" name="Slide Number Placeholder 6"/>
          <p:cNvSpPr>
            <a:spLocks noGrp="1"/>
          </p:cNvSpPr>
          <p:nvPr>
            <p:ph type="sldNum" sz="quarter" idx="12"/>
          </p:nvPr>
        </p:nvSpPr>
        <p:spPr/>
        <p:txBody>
          <a:bodyPr/>
          <a:lstStyle/>
          <a:p>
            <a:fld id="{454F9712-60C8-45AC-A65A-9C6ADC45022C}" type="slidenum">
              <a:rPr lang="en-US" smtClean="0"/>
              <a:pPr/>
              <a:t>21</a:t>
            </a:fld>
            <a:endParaRPr lang="en-US" dirty="0"/>
          </a:p>
        </p:txBody>
      </p:sp>
      <p:sp>
        <p:nvSpPr>
          <p:cNvPr id="11" name="Rectangle 10"/>
          <p:cNvSpPr/>
          <p:nvPr/>
        </p:nvSpPr>
        <p:spPr>
          <a:xfrm>
            <a:off x="4572000" y="6553200"/>
            <a:ext cx="3581400" cy="261610"/>
          </a:xfrm>
          <a:prstGeom prst="rect">
            <a:avLst/>
          </a:prstGeom>
        </p:spPr>
        <p:txBody>
          <a:bodyPr wrap="square">
            <a:spAutoFit/>
          </a:bodyPr>
          <a:lstStyle/>
          <a:p>
            <a:r>
              <a:rPr lang="en-US" sz="1100" dirty="0" smtClean="0">
                <a:latin typeface="Arial" pitchFamily="34" charset="0"/>
                <a:cs typeface="Arial" pitchFamily="34" charset="0"/>
              </a:rPr>
              <a:t>Configuration of a parallel hybrid electric drive train [1]</a:t>
            </a:r>
            <a:endParaRPr lang="en-US" sz="1100" dirty="0">
              <a:latin typeface="Arial" pitchFamily="34" charset="0"/>
              <a:cs typeface="Arial" pitchFamily="34" charset="0"/>
            </a:endParaRPr>
          </a:p>
        </p:txBody>
      </p:sp>
      <p:sp>
        <p:nvSpPr>
          <p:cNvPr id="12" name="Rectangle 11"/>
          <p:cNvSpPr/>
          <p:nvPr/>
        </p:nvSpPr>
        <p:spPr>
          <a:xfrm>
            <a:off x="228600" y="1196400"/>
            <a:ext cx="3886200" cy="4832092"/>
          </a:xfrm>
          <a:prstGeom prst="rect">
            <a:avLst/>
          </a:prstGeom>
        </p:spPr>
        <p:txBody>
          <a:bodyPr wrap="square">
            <a:spAutoFit/>
          </a:bodyPr>
          <a:lstStyle/>
          <a:p>
            <a:r>
              <a:rPr lang="en-US" sz="2200" b="1" dirty="0" smtClean="0">
                <a:latin typeface="Arial" pitchFamily="34" charset="0"/>
                <a:cs typeface="Arial" pitchFamily="34" charset="0"/>
              </a:rPr>
              <a:t>Stationary charging mode: </a:t>
            </a:r>
            <a:r>
              <a:rPr lang="en-US" sz="2200" dirty="0" smtClean="0">
                <a:latin typeface="Arial" pitchFamily="34" charset="0"/>
                <a:cs typeface="Arial" pitchFamily="34" charset="0"/>
              </a:rPr>
              <a:t>The battery is charged by running the motor as a generator and driven by the engine, without the vehicle being driven.</a:t>
            </a:r>
          </a:p>
          <a:p>
            <a:endParaRPr lang="en-US" sz="2200" dirty="0" smtClean="0">
              <a:latin typeface="Arial" pitchFamily="34" charset="0"/>
              <a:cs typeface="Arial" pitchFamily="34" charset="0"/>
            </a:endParaRPr>
          </a:p>
          <a:p>
            <a:r>
              <a:rPr lang="en-US" sz="2200" b="1" dirty="0" smtClean="0">
                <a:latin typeface="Arial" pitchFamily="34" charset="0"/>
                <a:cs typeface="Arial" pitchFamily="34" charset="0"/>
              </a:rPr>
              <a:t>Regenerative braking mode: </a:t>
            </a:r>
            <a:r>
              <a:rPr lang="en-US" sz="2200" dirty="0" smtClean="0">
                <a:latin typeface="Arial" pitchFamily="34" charset="0"/>
                <a:cs typeface="Arial" pitchFamily="34" charset="0"/>
              </a:rPr>
              <a:t>The electric motor is operated as a generator to convert the vehicle’s kinetic energy into electric energy and store it in the battery. </a:t>
            </a:r>
          </a:p>
          <a:p>
            <a:endParaRPr lang="en-US" sz="2200" dirty="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882941" y="3352800"/>
            <a:ext cx="7935986" cy="3352800"/>
          </a:xfrm>
          <a:prstGeom prst="rect">
            <a:avLst/>
          </a:prstGeom>
          <a:noFill/>
          <a:ln w="9525">
            <a:noFill/>
            <a:miter lim="800000"/>
            <a:headEnd/>
            <a:tailEnd/>
          </a:ln>
        </p:spPr>
      </p:pic>
      <p:sp>
        <p:nvSpPr>
          <p:cNvPr id="8" name="标题 1"/>
          <p:cNvSpPr>
            <a:spLocks noGrp="1"/>
          </p:cNvSpPr>
          <p:nvPr>
            <p:ph type="title"/>
          </p:nvPr>
        </p:nvSpPr>
        <p:spPr/>
        <p:txBody>
          <a:bodyPr/>
          <a:lstStyle/>
          <a:p>
            <a:r>
              <a:rPr lang="en-US" dirty="0" smtClean="0"/>
              <a:t>Series-Parallel HEVs</a:t>
            </a:r>
            <a:endParaRPr lang="en-US" dirty="0"/>
          </a:p>
        </p:txBody>
      </p:sp>
      <p:sp>
        <p:nvSpPr>
          <p:cNvPr id="5" name="Slide Number Placeholder 4"/>
          <p:cNvSpPr>
            <a:spLocks noGrp="1"/>
          </p:cNvSpPr>
          <p:nvPr>
            <p:ph type="sldNum" sz="quarter" idx="12"/>
          </p:nvPr>
        </p:nvSpPr>
        <p:spPr/>
        <p:txBody>
          <a:bodyPr/>
          <a:lstStyle/>
          <a:p>
            <a:fld id="{454F9712-60C8-45AC-A65A-9C6ADC45022C}" type="slidenum">
              <a:rPr lang="en-US" smtClean="0"/>
              <a:pPr/>
              <a:t>22</a:t>
            </a:fld>
            <a:endParaRPr lang="en-US" dirty="0"/>
          </a:p>
        </p:txBody>
      </p:sp>
      <p:sp>
        <p:nvSpPr>
          <p:cNvPr id="14" name="Rectangle 13"/>
          <p:cNvSpPr/>
          <p:nvPr/>
        </p:nvSpPr>
        <p:spPr>
          <a:xfrm>
            <a:off x="1202681" y="6324600"/>
            <a:ext cx="2988319" cy="261610"/>
          </a:xfrm>
          <a:prstGeom prst="rect">
            <a:avLst/>
          </a:prstGeom>
        </p:spPr>
        <p:txBody>
          <a:bodyPr wrap="none">
            <a:spAutoFit/>
          </a:bodyPr>
          <a:lstStyle/>
          <a:p>
            <a:r>
              <a:rPr lang="en-US" sz="1100" dirty="0" smtClean="0">
                <a:latin typeface="Arial" pitchFamily="34" charset="0"/>
                <a:cs typeface="Arial" pitchFamily="34" charset="0"/>
              </a:rPr>
              <a:t>The architecture of a series-parallel HEV [2]</a:t>
            </a:r>
            <a:endParaRPr lang="en-US" sz="1100" dirty="0">
              <a:latin typeface="Arial" pitchFamily="34" charset="0"/>
              <a:cs typeface="Arial" pitchFamily="34" charset="0"/>
            </a:endParaRPr>
          </a:p>
        </p:txBody>
      </p:sp>
      <p:sp>
        <p:nvSpPr>
          <p:cNvPr id="7" name="Rectangle 6"/>
          <p:cNvSpPr/>
          <p:nvPr/>
        </p:nvSpPr>
        <p:spPr>
          <a:xfrm>
            <a:off x="228600" y="1219200"/>
            <a:ext cx="8686800" cy="2677656"/>
          </a:xfrm>
          <a:prstGeom prst="rect">
            <a:avLst/>
          </a:prstGeom>
        </p:spPr>
        <p:txBody>
          <a:bodyPr wrap="square">
            <a:spAutoFit/>
          </a:bodyPr>
          <a:lstStyle/>
          <a:p>
            <a:pPr indent="0">
              <a:buNone/>
            </a:pPr>
            <a:r>
              <a:rPr lang="en-US" sz="2400" dirty="0" smtClean="0">
                <a:latin typeface="Arial" pitchFamily="34" charset="0"/>
                <a:cs typeface="Arial" pitchFamily="34" charset="0"/>
              </a:rPr>
              <a:t>The series-parallel HEV incorporates the features of both series and parallel HEVs:</a:t>
            </a:r>
          </a:p>
          <a:p>
            <a:pPr indent="0">
              <a:buFont typeface="Wingdings"/>
              <a:buChar char="Ø"/>
            </a:pPr>
            <a:r>
              <a:rPr lang="en-US" sz="2400" dirty="0" smtClean="0">
                <a:latin typeface="Arial" pitchFamily="34" charset="0"/>
                <a:cs typeface="Arial" pitchFamily="34" charset="0"/>
              </a:rPr>
              <a:t> In comparison to a series HEV, the series-parallel HEV adds a mechanical link between engine and the final drive, so the engine can drive the wheels directly. </a:t>
            </a:r>
          </a:p>
          <a:p>
            <a:pPr>
              <a:buFont typeface="Wingdings"/>
              <a:buChar char="Ø"/>
            </a:pPr>
            <a:r>
              <a:rPr lang="en-US" sz="2400" dirty="0" smtClean="0">
                <a:latin typeface="Arial" pitchFamily="34" charset="0"/>
                <a:cs typeface="Arial" pitchFamily="34" charset="0"/>
              </a:rPr>
              <a:t> Therefore, it can be operated as a series or parallel HEV. </a:t>
            </a:r>
          </a:p>
          <a:p>
            <a:pPr indent="0"/>
            <a:endParaRPr lang="en-US" sz="2400" dirty="0" smtClean="0">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533400" y="4114800"/>
            <a:ext cx="7606392" cy="2667000"/>
          </a:xfrm>
          <a:prstGeom prst="rect">
            <a:avLst/>
          </a:prstGeom>
          <a:noFill/>
          <a:ln w="9525">
            <a:noFill/>
            <a:miter lim="800000"/>
            <a:headEnd/>
            <a:tailEnd/>
          </a:ln>
        </p:spPr>
      </p:pic>
      <p:sp>
        <p:nvSpPr>
          <p:cNvPr id="8" name="标题 1"/>
          <p:cNvSpPr>
            <a:spLocks noGrp="1"/>
          </p:cNvSpPr>
          <p:nvPr>
            <p:ph type="title"/>
          </p:nvPr>
        </p:nvSpPr>
        <p:spPr/>
        <p:txBody>
          <a:bodyPr/>
          <a:lstStyle/>
          <a:p>
            <a:r>
              <a:rPr lang="en-US" dirty="0" smtClean="0"/>
              <a:t>Complex HEVs</a:t>
            </a:r>
            <a:endParaRPr lang="en-US" dirty="0"/>
          </a:p>
        </p:txBody>
      </p:sp>
      <p:sp>
        <p:nvSpPr>
          <p:cNvPr id="5" name="Slide Number Placeholder 4"/>
          <p:cNvSpPr>
            <a:spLocks noGrp="1"/>
          </p:cNvSpPr>
          <p:nvPr>
            <p:ph type="sldNum" sz="quarter" idx="12"/>
          </p:nvPr>
        </p:nvSpPr>
        <p:spPr/>
        <p:txBody>
          <a:bodyPr/>
          <a:lstStyle/>
          <a:p>
            <a:fld id="{454F9712-60C8-45AC-A65A-9C6ADC45022C}" type="slidenum">
              <a:rPr lang="en-US" smtClean="0"/>
              <a:pPr/>
              <a:t>23</a:t>
            </a:fld>
            <a:endParaRPr lang="en-US" dirty="0"/>
          </a:p>
        </p:txBody>
      </p:sp>
      <p:sp>
        <p:nvSpPr>
          <p:cNvPr id="11" name="Rectangle 10"/>
          <p:cNvSpPr/>
          <p:nvPr/>
        </p:nvSpPr>
        <p:spPr>
          <a:xfrm>
            <a:off x="1905000" y="6553200"/>
            <a:ext cx="4648200" cy="261610"/>
          </a:xfrm>
          <a:prstGeom prst="rect">
            <a:avLst/>
          </a:prstGeom>
        </p:spPr>
        <p:txBody>
          <a:bodyPr wrap="square">
            <a:spAutoFit/>
          </a:bodyPr>
          <a:lstStyle/>
          <a:p>
            <a:r>
              <a:rPr lang="en-US" sz="1100" dirty="0" smtClean="0">
                <a:latin typeface="Arial" pitchFamily="34" charset="0"/>
                <a:cs typeface="Arial" pitchFamily="34" charset="0"/>
              </a:rPr>
              <a:t>The electrical four-wheel drive system using a complex architecture [2]</a:t>
            </a:r>
            <a:endParaRPr lang="en-US" sz="1100" dirty="0">
              <a:latin typeface="Arial" pitchFamily="34" charset="0"/>
              <a:cs typeface="Arial" pitchFamily="34" charset="0"/>
            </a:endParaRPr>
          </a:p>
        </p:txBody>
      </p:sp>
      <p:sp>
        <p:nvSpPr>
          <p:cNvPr id="7" name="Rectangle 6"/>
          <p:cNvSpPr/>
          <p:nvPr/>
        </p:nvSpPr>
        <p:spPr>
          <a:xfrm>
            <a:off x="304800" y="1143000"/>
            <a:ext cx="8610600" cy="3046988"/>
          </a:xfrm>
          <a:prstGeom prst="rect">
            <a:avLst/>
          </a:prstGeom>
        </p:spPr>
        <p:txBody>
          <a:bodyPr wrap="square">
            <a:spAutoFit/>
          </a:bodyPr>
          <a:lstStyle/>
          <a:p>
            <a:pPr indent="0">
              <a:buNone/>
            </a:pPr>
            <a:r>
              <a:rPr lang="en-US" sz="2400" dirty="0" smtClean="0">
                <a:latin typeface="Arial" pitchFamily="34" charset="0"/>
                <a:cs typeface="Arial" pitchFamily="34" charset="0"/>
              </a:rPr>
              <a:t>Complex HEVs usually involve the use of planetary gears and multiple electric motors.  </a:t>
            </a:r>
          </a:p>
          <a:p>
            <a:pPr indent="0">
              <a:buFont typeface="Wingdings"/>
              <a:buChar char="Ø"/>
            </a:pPr>
            <a:r>
              <a:rPr lang="en-US" sz="2400" dirty="0" smtClean="0">
                <a:latin typeface="Arial" pitchFamily="34" charset="0"/>
                <a:cs typeface="Arial" pitchFamily="34" charset="0"/>
              </a:rPr>
              <a:t> The generator in this system is used to realize series operation as well as to control the engine operation condition for maximum efficiency. </a:t>
            </a:r>
          </a:p>
          <a:p>
            <a:pPr indent="0">
              <a:buFont typeface="Wingdings"/>
              <a:buChar char="Ø"/>
            </a:pPr>
            <a:r>
              <a:rPr lang="en-US" sz="2400" dirty="0" smtClean="0">
                <a:latin typeface="Arial" pitchFamily="34" charset="0"/>
                <a:cs typeface="Arial" pitchFamily="34" charset="0"/>
              </a:rPr>
              <a:t> The two electric motors are used to realize all-wheel drive, and to achieve better performance in regenerative braking.</a:t>
            </a:r>
          </a:p>
          <a:p>
            <a:pPr indent="0"/>
            <a:endParaRPr lang="en-US" sz="2400" dirty="0" smtClean="0">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3086100" y="2470633"/>
            <a:ext cx="5981700" cy="3472967"/>
          </a:xfrm>
          <a:prstGeom prst="rect">
            <a:avLst/>
          </a:prstGeom>
          <a:noFill/>
          <a:ln w="9525">
            <a:noFill/>
            <a:miter lim="800000"/>
            <a:headEnd/>
            <a:tailEnd/>
          </a:ln>
        </p:spPr>
      </p:pic>
      <p:sp>
        <p:nvSpPr>
          <p:cNvPr id="8" name="标题 1"/>
          <p:cNvSpPr>
            <a:spLocks noGrp="1"/>
          </p:cNvSpPr>
          <p:nvPr>
            <p:ph type="title"/>
          </p:nvPr>
        </p:nvSpPr>
        <p:spPr/>
        <p:txBody>
          <a:bodyPr/>
          <a:lstStyle/>
          <a:p>
            <a:r>
              <a:rPr lang="en-US" dirty="0" smtClean="0"/>
              <a:t>Plug-in HEV (PHEV)</a:t>
            </a:r>
            <a:endParaRPr lang="en-US" dirty="0"/>
          </a:p>
        </p:txBody>
      </p:sp>
      <p:sp>
        <p:nvSpPr>
          <p:cNvPr id="5" name="Slide Number Placeholder 4"/>
          <p:cNvSpPr>
            <a:spLocks noGrp="1"/>
          </p:cNvSpPr>
          <p:nvPr>
            <p:ph type="sldNum" sz="quarter" idx="12"/>
          </p:nvPr>
        </p:nvSpPr>
        <p:spPr/>
        <p:txBody>
          <a:bodyPr/>
          <a:lstStyle/>
          <a:p>
            <a:fld id="{454F9712-60C8-45AC-A65A-9C6ADC45022C}" type="slidenum">
              <a:rPr lang="en-US" smtClean="0"/>
              <a:pPr/>
              <a:t>24</a:t>
            </a:fld>
            <a:endParaRPr lang="en-US" dirty="0"/>
          </a:p>
        </p:txBody>
      </p:sp>
      <p:sp>
        <p:nvSpPr>
          <p:cNvPr id="11" name="Rectangle 10"/>
          <p:cNvSpPr/>
          <p:nvPr/>
        </p:nvSpPr>
        <p:spPr>
          <a:xfrm>
            <a:off x="4572000" y="5715000"/>
            <a:ext cx="2893741" cy="261610"/>
          </a:xfrm>
          <a:prstGeom prst="rect">
            <a:avLst/>
          </a:prstGeom>
        </p:spPr>
        <p:txBody>
          <a:bodyPr wrap="none">
            <a:spAutoFit/>
          </a:bodyPr>
          <a:lstStyle/>
          <a:p>
            <a:r>
              <a:rPr lang="en-US" sz="1100" dirty="0" smtClean="0">
                <a:latin typeface="Arial" pitchFamily="34" charset="0"/>
                <a:cs typeface="Arial" pitchFamily="34" charset="0"/>
              </a:rPr>
              <a:t>Possible architecture for a plug-in hybrid [2]</a:t>
            </a:r>
            <a:endParaRPr lang="en-US" sz="1100" dirty="0">
              <a:latin typeface="Arial" pitchFamily="34" charset="0"/>
              <a:cs typeface="Arial" pitchFamily="34" charset="0"/>
            </a:endParaRPr>
          </a:p>
        </p:txBody>
      </p:sp>
      <p:sp>
        <p:nvSpPr>
          <p:cNvPr id="7" name="Rectangle 6"/>
          <p:cNvSpPr/>
          <p:nvPr/>
        </p:nvSpPr>
        <p:spPr>
          <a:xfrm>
            <a:off x="304800" y="1237833"/>
            <a:ext cx="8610600" cy="1446550"/>
          </a:xfrm>
          <a:prstGeom prst="rect">
            <a:avLst/>
          </a:prstGeom>
        </p:spPr>
        <p:txBody>
          <a:bodyPr wrap="square">
            <a:spAutoFit/>
          </a:bodyPr>
          <a:lstStyle/>
          <a:p>
            <a:pPr indent="0">
              <a:buNone/>
            </a:pPr>
            <a:r>
              <a:rPr lang="en-US" sz="2200" dirty="0" smtClean="0">
                <a:latin typeface="Arial" pitchFamily="34" charset="0"/>
                <a:cs typeface="Arial" pitchFamily="34" charset="0"/>
              </a:rPr>
              <a:t>In a standard HEV, the internal combustion engine is the original source of all mechanical and electric power.  A PHEV differs from this by allowing a plug-in cable to charge the battery externally.  </a:t>
            </a:r>
          </a:p>
          <a:p>
            <a:pPr indent="0">
              <a:buNone/>
            </a:pPr>
            <a:endParaRPr lang="en-US" sz="2200" dirty="0" smtClean="0">
              <a:latin typeface="Arial" pitchFamily="34" charset="0"/>
              <a:cs typeface="Arial" pitchFamily="34" charset="0"/>
            </a:endParaRPr>
          </a:p>
        </p:txBody>
      </p:sp>
      <p:sp>
        <p:nvSpPr>
          <p:cNvPr id="9" name="Rectangle 8"/>
          <p:cNvSpPr/>
          <p:nvPr/>
        </p:nvSpPr>
        <p:spPr>
          <a:xfrm>
            <a:off x="304800" y="2590800"/>
            <a:ext cx="3048000" cy="3816429"/>
          </a:xfrm>
          <a:prstGeom prst="rect">
            <a:avLst/>
          </a:prstGeom>
        </p:spPr>
        <p:txBody>
          <a:bodyPr wrap="square">
            <a:spAutoFit/>
          </a:bodyPr>
          <a:lstStyle/>
          <a:p>
            <a:pPr indent="0">
              <a:buFont typeface="Wingdings"/>
              <a:buChar char="Ø"/>
            </a:pPr>
            <a:r>
              <a:rPr lang="en-US" sz="2200" dirty="0" smtClean="0">
                <a:latin typeface="Arial" pitchFamily="34" charset="0"/>
                <a:cs typeface="Arial" pitchFamily="34" charset="0"/>
              </a:rPr>
              <a:t> Some PHEVs are also called “range extended electric vehicles” since they have the capability to drive using only electric power, only burning fuel when the range allowed by the battery alone is exceeded.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http://www.gm-volt.com/o/silverado_hybrid.jpg"/>
          <p:cNvPicPr>
            <a:picLocks noChangeAspect="1" noChangeArrowheads="1"/>
          </p:cNvPicPr>
          <p:nvPr/>
        </p:nvPicPr>
        <p:blipFill>
          <a:blip r:embed="rId2" cstate="print"/>
          <a:srcRect/>
          <a:stretch>
            <a:fillRect/>
          </a:stretch>
        </p:blipFill>
        <p:spPr bwMode="auto">
          <a:xfrm>
            <a:off x="4648200" y="2438400"/>
            <a:ext cx="3962400" cy="2638959"/>
          </a:xfrm>
          <a:prstGeom prst="rect">
            <a:avLst/>
          </a:prstGeom>
          <a:noFill/>
        </p:spPr>
      </p:pic>
      <p:sp>
        <p:nvSpPr>
          <p:cNvPr id="11" name="标题 1"/>
          <p:cNvSpPr>
            <a:spLocks noGrp="1"/>
          </p:cNvSpPr>
          <p:nvPr>
            <p:ph type="title"/>
          </p:nvPr>
        </p:nvSpPr>
        <p:spPr/>
        <p:txBody>
          <a:bodyPr>
            <a:normAutofit/>
          </a:bodyPr>
          <a:lstStyle/>
          <a:p>
            <a:r>
              <a:rPr lang="en-US" dirty="0" smtClean="0"/>
              <a:t>Levels of Hybrid Vehicles: Mild</a:t>
            </a:r>
          </a:p>
        </p:txBody>
      </p:sp>
      <p:sp>
        <p:nvSpPr>
          <p:cNvPr id="7" name="Slide Number Placeholder 6"/>
          <p:cNvSpPr>
            <a:spLocks noGrp="1"/>
          </p:cNvSpPr>
          <p:nvPr>
            <p:ph type="sldNum" sz="quarter" idx="12"/>
          </p:nvPr>
        </p:nvSpPr>
        <p:spPr/>
        <p:txBody>
          <a:bodyPr/>
          <a:lstStyle/>
          <a:p>
            <a:fld id="{454F9712-60C8-45AC-A65A-9C6ADC45022C}" type="slidenum">
              <a:rPr lang="en-US" smtClean="0"/>
              <a:pPr/>
              <a:t>25</a:t>
            </a:fld>
            <a:endParaRPr lang="en-US" dirty="0"/>
          </a:p>
        </p:txBody>
      </p:sp>
      <p:sp>
        <p:nvSpPr>
          <p:cNvPr id="8" name="Rectangle 7"/>
          <p:cNvSpPr/>
          <p:nvPr/>
        </p:nvSpPr>
        <p:spPr>
          <a:xfrm>
            <a:off x="228600" y="1447800"/>
            <a:ext cx="4114800" cy="4493538"/>
          </a:xfrm>
          <a:prstGeom prst="rect">
            <a:avLst/>
          </a:prstGeom>
        </p:spPr>
        <p:txBody>
          <a:bodyPr wrap="square">
            <a:spAutoFit/>
          </a:bodyPr>
          <a:lstStyle/>
          <a:p>
            <a:pPr>
              <a:buNone/>
            </a:pPr>
            <a:r>
              <a:rPr lang="en-US" sz="2200" dirty="0" smtClean="0">
                <a:latin typeface="Arial" pitchFamily="34" charset="0"/>
                <a:cs typeface="Arial" pitchFamily="34" charset="0"/>
              </a:rPr>
              <a:t>The term hybrid refers to a type of vehicle. There are different levels of “Hybridization” among hybrids on the market:</a:t>
            </a:r>
          </a:p>
          <a:p>
            <a:pPr>
              <a:buNone/>
            </a:pPr>
            <a:endParaRPr lang="en-US" sz="2200" dirty="0" smtClean="0">
              <a:latin typeface="Arial" pitchFamily="34" charset="0"/>
              <a:cs typeface="Arial" pitchFamily="34" charset="0"/>
            </a:endParaRPr>
          </a:p>
          <a:p>
            <a:pPr>
              <a:buNone/>
            </a:pPr>
            <a:r>
              <a:rPr lang="en-US" sz="2200" b="1" dirty="0" smtClean="0">
                <a:latin typeface="Arial" pitchFamily="34" charset="0"/>
                <a:cs typeface="Arial" pitchFamily="34" charset="0"/>
              </a:rPr>
              <a:t>Mild Hybrid: </a:t>
            </a:r>
            <a:r>
              <a:rPr lang="en-US" sz="2200" dirty="0" smtClean="0">
                <a:latin typeface="Arial" pitchFamily="34" charset="0"/>
                <a:cs typeface="Arial" pitchFamily="34" charset="0"/>
              </a:rPr>
              <a:t>A mild hybrid will incorporate idle stop and regenerative braking but not capable of using the electric motor to propel the vehicle on its own without help from the internal combustion engine</a:t>
            </a:r>
          </a:p>
          <a:p>
            <a:pPr>
              <a:buNone/>
            </a:pPr>
            <a:endParaRPr lang="en-US" sz="2200" b="1" dirty="0">
              <a:latin typeface="Arial" pitchFamily="34" charset="0"/>
              <a:cs typeface="Arial" pitchFamily="34" charset="0"/>
            </a:endParaRPr>
          </a:p>
        </p:txBody>
      </p:sp>
      <p:sp>
        <p:nvSpPr>
          <p:cNvPr id="12" name="Rectangle 11"/>
          <p:cNvSpPr/>
          <p:nvPr/>
        </p:nvSpPr>
        <p:spPr>
          <a:xfrm>
            <a:off x="5520489" y="5224790"/>
            <a:ext cx="2023311" cy="261610"/>
          </a:xfrm>
          <a:prstGeom prst="rect">
            <a:avLst/>
          </a:prstGeom>
        </p:spPr>
        <p:txBody>
          <a:bodyPr wrap="none">
            <a:spAutoFit/>
          </a:bodyPr>
          <a:lstStyle/>
          <a:p>
            <a:pPr algn="ctr">
              <a:buNone/>
            </a:pPr>
            <a:r>
              <a:rPr lang="en-US" sz="1100" dirty="0" smtClean="0">
                <a:latin typeface="Arial" pitchFamily="34" charset="0"/>
                <a:cs typeface="Arial" pitchFamily="34" charset="0"/>
              </a:rPr>
              <a:t>GM Silverado pickup truck [3]</a:t>
            </a:r>
            <a:endParaRPr lang="en-US" sz="1100" dirty="0">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images.autobytel.com/2008/Saturn/Vue/400/07_Saturn_Vue_01.jpg"/>
          <p:cNvPicPr>
            <a:picLocks noChangeAspect="1" noChangeArrowheads="1"/>
          </p:cNvPicPr>
          <p:nvPr/>
        </p:nvPicPr>
        <p:blipFill>
          <a:blip r:embed="rId2" cstate="print"/>
          <a:srcRect/>
          <a:stretch>
            <a:fillRect/>
          </a:stretch>
        </p:blipFill>
        <p:spPr bwMode="auto">
          <a:xfrm>
            <a:off x="4572000" y="2481590"/>
            <a:ext cx="3810000" cy="2543175"/>
          </a:xfrm>
          <a:prstGeom prst="rect">
            <a:avLst/>
          </a:prstGeom>
          <a:noFill/>
        </p:spPr>
      </p:pic>
      <p:sp>
        <p:nvSpPr>
          <p:cNvPr id="6" name="标题 1"/>
          <p:cNvSpPr>
            <a:spLocks noGrp="1"/>
          </p:cNvSpPr>
          <p:nvPr>
            <p:ph type="title"/>
          </p:nvPr>
        </p:nvSpPr>
        <p:spPr/>
        <p:txBody>
          <a:bodyPr>
            <a:normAutofit/>
          </a:bodyPr>
          <a:lstStyle/>
          <a:p>
            <a:r>
              <a:rPr lang="en-US" dirty="0" smtClean="0"/>
              <a:t>Levels of Hybrid Vehicles: Mild</a:t>
            </a:r>
          </a:p>
        </p:txBody>
      </p:sp>
      <p:sp>
        <p:nvSpPr>
          <p:cNvPr id="7" name="Slide Number Placeholder 6"/>
          <p:cNvSpPr>
            <a:spLocks noGrp="1"/>
          </p:cNvSpPr>
          <p:nvPr>
            <p:ph type="sldNum" sz="quarter" idx="12"/>
          </p:nvPr>
        </p:nvSpPr>
        <p:spPr/>
        <p:txBody>
          <a:bodyPr/>
          <a:lstStyle/>
          <a:p>
            <a:fld id="{454F9712-60C8-45AC-A65A-9C6ADC45022C}" type="slidenum">
              <a:rPr lang="en-US" smtClean="0"/>
              <a:pPr/>
              <a:t>26</a:t>
            </a:fld>
            <a:endParaRPr lang="en-US" dirty="0"/>
          </a:p>
        </p:txBody>
      </p:sp>
      <p:sp>
        <p:nvSpPr>
          <p:cNvPr id="8" name="Rectangle 7"/>
          <p:cNvSpPr/>
          <p:nvPr/>
        </p:nvSpPr>
        <p:spPr>
          <a:xfrm>
            <a:off x="152400" y="1600200"/>
            <a:ext cx="4267200" cy="4524315"/>
          </a:xfrm>
          <a:prstGeom prst="rect">
            <a:avLst/>
          </a:prstGeom>
        </p:spPr>
        <p:txBody>
          <a:bodyPr wrap="square">
            <a:spAutoFit/>
          </a:bodyPr>
          <a:lstStyle/>
          <a:p>
            <a:pPr>
              <a:buFont typeface="Wingdings"/>
              <a:buChar char="Ø"/>
            </a:pPr>
            <a:r>
              <a:rPr lang="en-US" sz="2400" dirty="0" smtClean="0">
                <a:latin typeface="Arial" pitchFamily="34" charset="0"/>
                <a:cs typeface="Arial" pitchFamily="34" charset="0"/>
              </a:rPr>
              <a:t> A mild hybrid system has the advantage of costing less, but saves less fuel compared to a full hybrid vehicle.</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It usually uses a 42-volt electrical motor and battery package. </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The fuel savings for a mild type design is about 8% to 15%.</a:t>
            </a:r>
            <a:endParaRPr lang="en-US" sz="2400" dirty="0">
              <a:latin typeface="Arial" pitchFamily="34" charset="0"/>
              <a:cs typeface="Arial" pitchFamily="34" charset="0"/>
            </a:endParaRPr>
          </a:p>
        </p:txBody>
      </p:sp>
      <p:sp>
        <p:nvSpPr>
          <p:cNvPr id="10" name="Rectangle 9"/>
          <p:cNvSpPr/>
          <p:nvPr/>
        </p:nvSpPr>
        <p:spPr>
          <a:xfrm>
            <a:off x="5962574" y="5224790"/>
            <a:ext cx="1124027" cy="261610"/>
          </a:xfrm>
          <a:prstGeom prst="rect">
            <a:avLst/>
          </a:prstGeom>
        </p:spPr>
        <p:txBody>
          <a:bodyPr wrap="none">
            <a:spAutoFit/>
          </a:bodyPr>
          <a:lstStyle/>
          <a:p>
            <a:pPr algn="ctr">
              <a:buNone/>
            </a:pPr>
            <a:r>
              <a:rPr lang="en-US" sz="1100" dirty="0" smtClean="0">
                <a:latin typeface="Arial" pitchFamily="34" charset="0"/>
                <a:cs typeface="Arial" pitchFamily="34" charset="0"/>
              </a:rPr>
              <a:t>Saturn VUE [4]</a:t>
            </a:r>
            <a:endParaRPr lang="en-US" sz="1100" dirty="0">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motorward.com/wp-content/uploads/2009/01/honda_insight_01.jpg"/>
          <p:cNvPicPr>
            <a:picLocks noChangeAspect="1" noChangeArrowheads="1"/>
          </p:cNvPicPr>
          <p:nvPr/>
        </p:nvPicPr>
        <p:blipFill>
          <a:blip r:embed="rId2" cstate="print"/>
          <a:srcRect/>
          <a:stretch>
            <a:fillRect/>
          </a:stretch>
        </p:blipFill>
        <p:spPr bwMode="auto">
          <a:xfrm>
            <a:off x="4800600" y="1981199"/>
            <a:ext cx="4114800" cy="2743201"/>
          </a:xfrm>
          <a:prstGeom prst="rect">
            <a:avLst/>
          </a:prstGeom>
          <a:noFill/>
        </p:spPr>
      </p:pic>
      <p:sp>
        <p:nvSpPr>
          <p:cNvPr id="6" name="标题 1"/>
          <p:cNvSpPr>
            <a:spLocks noGrp="1"/>
          </p:cNvSpPr>
          <p:nvPr>
            <p:ph type="title"/>
          </p:nvPr>
        </p:nvSpPr>
        <p:spPr/>
        <p:txBody>
          <a:bodyPr>
            <a:normAutofit/>
          </a:bodyPr>
          <a:lstStyle/>
          <a:p>
            <a:r>
              <a:rPr lang="en-US" dirty="0" smtClean="0"/>
              <a:t>Levels of Hybrid Vehicles: Medium</a:t>
            </a:r>
          </a:p>
        </p:txBody>
      </p:sp>
      <p:sp>
        <p:nvSpPr>
          <p:cNvPr id="7" name="Slide Number Placeholder 6"/>
          <p:cNvSpPr>
            <a:spLocks noGrp="1"/>
          </p:cNvSpPr>
          <p:nvPr>
            <p:ph type="sldNum" sz="quarter" idx="12"/>
          </p:nvPr>
        </p:nvSpPr>
        <p:spPr/>
        <p:txBody>
          <a:bodyPr/>
          <a:lstStyle/>
          <a:p>
            <a:fld id="{454F9712-60C8-45AC-A65A-9C6ADC45022C}" type="slidenum">
              <a:rPr lang="en-US" smtClean="0"/>
              <a:pPr/>
              <a:t>27</a:t>
            </a:fld>
            <a:endParaRPr lang="en-US" dirty="0"/>
          </a:p>
        </p:txBody>
      </p:sp>
      <p:sp>
        <p:nvSpPr>
          <p:cNvPr id="8" name="Rectangle 7"/>
          <p:cNvSpPr/>
          <p:nvPr/>
        </p:nvSpPr>
        <p:spPr>
          <a:xfrm>
            <a:off x="304800" y="1371600"/>
            <a:ext cx="4343400" cy="4832092"/>
          </a:xfrm>
          <a:prstGeom prst="rect">
            <a:avLst/>
          </a:prstGeom>
        </p:spPr>
        <p:txBody>
          <a:bodyPr wrap="square">
            <a:spAutoFit/>
          </a:bodyPr>
          <a:lstStyle/>
          <a:p>
            <a:pPr>
              <a:buNone/>
            </a:pPr>
            <a:r>
              <a:rPr lang="en-US" sz="2200" b="1" dirty="0" smtClean="0">
                <a:latin typeface="Arial" pitchFamily="34" charset="0"/>
                <a:cs typeface="Arial" pitchFamily="34" charset="0"/>
              </a:rPr>
              <a:t>Medium Hybrid: </a:t>
            </a:r>
            <a:r>
              <a:rPr lang="en-US" sz="2200" dirty="0" smtClean="0">
                <a:latin typeface="Arial" pitchFamily="34" charset="0"/>
                <a:cs typeface="Arial" pitchFamily="34" charset="0"/>
              </a:rPr>
              <a:t>a medium hybrid uses 144- to 158-volt batteries that provide for engine stop/start, regenerative braking, and power assist. </a:t>
            </a:r>
          </a:p>
          <a:p>
            <a:pPr>
              <a:buNone/>
            </a:pPr>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 Like a mild hybrid, a typical medium hybrid is not capable of propelling the vehicle from a stop using battery power. </a:t>
            </a:r>
          </a:p>
          <a:p>
            <a:pPr>
              <a:buFont typeface="Wingdings"/>
              <a:buChar char="Ø"/>
            </a:pPr>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The fuel economy saving are about 20% to 25% for medium hybrid systems</a:t>
            </a:r>
            <a:endParaRPr lang="en-US" sz="2200" dirty="0">
              <a:latin typeface="Arial" pitchFamily="34" charset="0"/>
              <a:cs typeface="Arial" pitchFamily="34" charset="0"/>
            </a:endParaRPr>
          </a:p>
        </p:txBody>
      </p:sp>
      <p:sp>
        <p:nvSpPr>
          <p:cNvPr id="10" name="Rectangle 9"/>
          <p:cNvSpPr/>
          <p:nvPr/>
        </p:nvSpPr>
        <p:spPr>
          <a:xfrm>
            <a:off x="6324600" y="4800600"/>
            <a:ext cx="1249060" cy="261610"/>
          </a:xfrm>
          <a:prstGeom prst="rect">
            <a:avLst/>
          </a:prstGeom>
        </p:spPr>
        <p:txBody>
          <a:bodyPr wrap="none">
            <a:spAutoFit/>
          </a:bodyPr>
          <a:lstStyle/>
          <a:p>
            <a:pPr algn="ctr">
              <a:buNone/>
            </a:pPr>
            <a:r>
              <a:rPr lang="en-US" sz="1100" dirty="0" smtClean="0">
                <a:latin typeface="Arial" pitchFamily="34" charset="0"/>
                <a:cs typeface="Arial" pitchFamily="34" charset="0"/>
              </a:rPr>
              <a:t>Honda Insight [5]</a:t>
            </a:r>
            <a:endParaRPr lang="en-US" sz="1100" dirty="0">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p:txBody>
          <a:bodyPr>
            <a:normAutofit/>
          </a:bodyPr>
          <a:lstStyle/>
          <a:p>
            <a:r>
              <a:rPr lang="en-US" dirty="0" smtClean="0"/>
              <a:t>Levels of Hybrid Vehicles: Full</a:t>
            </a:r>
          </a:p>
        </p:txBody>
      </p:sp>
      <p:sp>
        <p:nvSpPr>
          <p:cNvPr id="7" name="Slide Number Placeholder 6"/>
          <p:cNvSpPr>
            <a:spLocks noGrp="1"/>
          </p:cNvSpPr>
          <p:nvPr>
            <p:ph type="sldNum" sz="quarter" idx="12"/>
          </p:nvPr>
        </p:nvSpPr>
        <p:spPr/>
        <p:txBody>
          <a:bodyPr/>
          <a:lstStyle/>
          <a:p>
            <a:fld id="{454F9712-60C8-45AC-A65A-9C6ADC45022C}" type="slidenum">
              <a:rPr lang="en-US" smtClean="0"/>
              <a:pPr/>
              <a:t>28</a:t>
            </a:fld>
            <a:endParaRPr lang="en-US" dirty="0"/>
          </a:p>
        </p:txBody>
      </p:sp>
      <p:sp>
        <p:nvSpPr>
          <p:cNvPr id="9" name="Rectangle 8"/>
          <p:cNvSpPr/>
          <p:nvPr/>
        </p:nvSpPr>
        <p:spPr>
          <a:xfrm>
            <a:off x="228600" y="1524000"/>
            <a:ext cx="4267200" cy="5170646"/>
          </a:xfrm>
          <a:prstGeom prst="rect">
            <a:avLst/>
          </a:prstGeom>
        </p:spPr>
        <p:txBody>
          <a:bodyPr wrap="square">
            <a:spAutoFit/>
          </a:bodyPr>
          <a:lstStyle/>
          <a:p>
            <a:pPr>
              <a:buNone/>
            </a:pPr>
            <a:r>
              <a:rPr lang="en-US" sz="2200" b="1" dirty="0" smtClean="0">
                <a:latin typeface="Arial" pitchFamily="34" charset="0"/>
                <a:cs typeface="Arial" pitchFamily="34" charset="0"/>
              </a:rPr>
              <a:t>Full Hybrid: </a:t>
            </a:r>
            <a:r>
              <a:rPr lang="en-US" sz="2200" dirty="0" smtClean="0">
                <a:latin typeface="Arial" pitchFamily="34" charset="0"/>
                <a:cs typeface="Arial" pitchFamily="34" charset="0"/>
              </a:rPr>
              <a:t>A full hybrid, also called a strong hybrid, uses idle stop regenerative braking, and is able to propel the vehicle using the electric motors alone. </a:t>
            </a:r>
          </a:p>
          <a:p>
            <a:pPr>
              <a:buNone/>
            </a:pPr>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 Each vehicle manufacturer has made its decision on which hybrid type to implement based on its assessment of the market niche for a particular model. </a:t>
            </a:r>
          </a:p>
          <a:p>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 The fuel economy savings are about 30% to 50% for full hybrid systems</a:t>
            </a:r>
            <a:endParaRPr lang="en-US" sz="2200" dirty="0">
              <a:latin typeface="Arial" pitchFamily="34" charset="0"/>
              <a:cs typeface="Arial" pitchFamily="34" charset="0"/>
            </a:endParaRPr>
          </a:p>
        </p:txBody>
      </p:sp>
      <p:sp>
        <p:nvSpPr>
          <p:cNvPr id="11" name="Rectangle 10"/>
          <p:cNvSpPr/>
          <p:nvPr/>
        </p:nvSpPr>
        <p:spPr>
          <a:xfrm>
            <a:off x="5740215" y="3548390"/>
            <a:ext cx="1955985" cy="261610"/>
          </a:xfrm>
          <a:prstGeom prst="rect">
            <a:avLst/>
          </a:prstGeom>
        </p:spPr>
        <p:txBody>
          <a:bodyPr wrap="none">
            <a:spAutoFit/>
          </a:bodyPr>
          <a:lstStyle/>
          <a:p>
            <a:r>
              <a:rPr lang="en-US" sz="1100" dirty="0" smtClean="0">
                <a:latin typeface="Arial" pitchFamily="34" charset="0"/>
                <a:cs typeface="Arial" pitchFamily="34" charset="0"/>
              </a:rPr>
              <a:t>Ford Escape SUV Hybrid [6]</a:t>
            </a:r>
            <a:endParaRPr lang="en-US" sz="1100" dirty="0">
              <a:latin typeface="Arial" pitchFamily="34" charset="0"/>
              <a:cs typeface="Arial" pitchFamily="34" charset="0"/>
            </a:endParaRPr>
          </a:p>
        </p:txBody>
      </p:sp>
      <p:sp>
        <p:nvSpPr>
          <p:cNvPr id="15" name="Rectangle 14"/>
          <p:cNvSpPr/>
          <p:nvPr/>
        </p:nvSpPr>
        <p:spPr>
          <a:xfrm>
            <a:off x="6211473" y="6443990"/>
            <a:ext cx="1170513" cy="261610"/>
          </a:xfrm>
          <a:prstGeom prst="rect">
            <a:avLst/>
          </a:prstGeom>
        </p:spPr>
        <p:txBody>
          <a:bodyPr wrap="none">
            <a:spAutoFit/>
          </a:bodyPr>
          <a:lstStyle/>
          <a:p>
            <a:pPr algn="ctr">
              <a:buNone/>
            </a:pPr>
            <a:r>
              <a:rPr lang="en-US" sz="1100" dirty="0" smtClean="0">
                <a:latin typeface="Arial" pitchFamily="34" charset="0"/>
                <a:cs typeface="Arial" pitchFamily="34" charset="0"/>
              </a:rPr>
              <a:t>Toyota Prius [7]</a:t>
            </a:r>
            <a:endParaRPr lang="en-US" sz="1100" dirty="0">
              <a:latin typeface="Arial" pitchFamily="34" charset="0"/>
              <a:cs typeface="Arial" pitchFamily="34" charset="0"/>
            </a:endParaRPr>
          </a:p>
        </p:txBody>
      </p:sp>
      <p:pic>
        <p:nvPicPr>
          <p:cNvPr id="2051" name="Picture 3"/>
          <p:cNvPicPr>
            <a:picLocks noChangeAspect="1" noChangeArrowheads="1"/>
          </p:cNvPicPr>
          <p:nvPr/>
        </p:nvPicPr>
        <p:blipFill>
          <a:blip r:embed="rId2" cstate="print"/>
          <a:srcRect/>
          <a:stretch>
            <a:fillRect/>
          </a:stretch>
        </p:blipFill>
        <p:spPr bwMode="auto">
          <a:xfrm>
            <a:off x="4419600" y="1295400"/>
            <a:ext cx="4495800" cy="2298700"/>
          </a:xfrm>
          <a:prstGeom prst="rect">
            <a:avLst/>
          </a:prstGeom>
          <a:noFill/>
          <a:ln w="9525">
            <a:noFill/>
            <a:miter lim="800000"/>
            <a:headEnd/>
            <a:tailEnd/>
          </a:ln>
        </p:spPr>
      </p:pic>
      <p:pic>
        <p:nvPicPr>
          <p:cNvPr id="2053" name="Picture 5"/>
          <p:cNvPicPr>
            <a:picLocks noChangeAspect="1" noChangeArrowheads="1"/>
          </p:cNvPicPr>
          <p:nvPr/>
        </p:nvPicPr>
        <p:blipFill>
          <a:blip r:embed="rId3" cstate="print"/>
          <a:srcRect/>
          <a:stretch>
            <a:fillRect/>
          </a:stretch>
        </p:blipFill>
        <p:spPr bwMode="auto">
          <a:xfrm>
            <a:off x="4724400" y="3886200"/>
            <a:ext cx="4038600" cy="25273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286000"/>
            <a:ext cx="8382000" cy="1754326"/>
          </a:xfrm>
          <a:prstGeom prst="rect">
            <a:avLst/>
          </a:prstGeom>
        </p:spPr>
        <p:txBody>
          <a:bodyPr wrap="square">
            <a:spAutoFit/>
          </a:bodyPr>
          <a:lstStyle/>
          <a:p>
            <a:pPr algn="ctr"/>
            <a:r>
              <a:rPr lang="en-US" sz="3600" dirty="0" smtClean="0">
                <a:latin typeface="Arial" pitchFamily="34" charset="0"/>
                <a:cs typeface="Arial" pitchFamily="34" charset="0"/>
              </a:rPr>
              <a:t>HEV Powertrain Components: Mechanical, Electrical, and Hydraulic</a:t>
            </a:r>
          </a:p>
          <a:p>
            <a:pPr algn="ctr"/>
            <a:endParaRPr lang="en-US" sz="3600" dirty="0" smtClean="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454F9712-60C8-45AC-A65A-9C6ADC45022C}"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Mechanical Power: Overview</a:t>
            </a:r>
            <a:endParaRPr lang="en-US" sz="2800" dirty="0" smtClean="0">
              <a:latin typeface="Arial" pitchFamily="34" charset="0"/>
              <a:cs typeface="Arial" pitchFamily="34" charset="0"/>
            </a:endParaRPr>
          </a:p>
        </p:txBody>
      </p:sp>
      <p:sp>
        <p:nvSpPr>
          <p:cNvPr id="22" name="TextBox 21"/>
          <p:cNvSpPr txBox="1"/>
          <p:nvPr/>
        </p:nvSpPr>
        <p:spPr>
          <a:xfrm>
            <a:off x="76200" y="1447800"/>
            <a:ext cx="8915400" cy="4832092"/>
          </a:xfrm>
          <a:prstGeom prst="rect">
            <a:avLst/>
          </a:prstGeom>
          <a:noFill/>
        </p:spPr>
        <p:txBody>
          <a:bodyPr wrap="square" rtlCol="0">
            <a:spAutoFit/>
          </a:bodyPr>
          <a:lstStyle/>
          <a:p>
            <a:r>
              <a:rPr lang="en-US" sz="2200" dirty="0" smtClean="0">
                <a:latin typeface="Arial" pitchFamily="34" charset="0"/>
                <a:cs typeface="Arial" pitchFamily="34" charset="0"/>
              </a:rPr>
              <a:t>The mechanical power path of the HEV includes components that output mechanical power, the power demand at the wheels, and any mechanical connections that transfer power between the two.</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Mechanical power is converted from electric power at the electric motors, and from fuel at the engine.  Mechanical power is converted into electrical power with a generator, or through a motor in regenerative braking mode.</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The architecture of a the mechanical power path varies greatly with the type of vehicle and configuration.  A series hybrid or pure-electric vehicle with only an electric motor connected to the wheels may use a single fixed gear ratio or two speed transmission.  A parallel or power-split hybrid will use a more complex arrangement.</a:t>
            </a:r>
            <a:endParaRPr lang="en-US" sz="22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F7CA9EC-221D-441C-A96D-A928FEE25B8D}"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a:off x="3733800" y="2971800"/>
            <a:ext cx="5364051" cy="388620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Mechanical Power: Planetary Gears</a:t>
            </a:r>
            <a:endParaRPr lang="en-US" sz="2800" dirty="0" smtClean="0">
              <a:latin typeface="Arial" pitchFamily="34" charset="0"/>
              <a:cs typeface="Arial" pitchFamily="34" charset="0"/>
            </a:endParaRPr>
          </a:p>
        </p:txBody>
      </p:sp>
      <p:sp>
        <p:nvSpPr>
          <p:cNvPr id="22" name="TextBox 21"/>
          <p:cNvSpPr txBox="1"/>
          <p:nvPr/>
        </p:nvSpPr>
        <p:spPr>
          <a:xfrm>
            <a:off x="76200" y="1447800"/>
            <a:ext cx="8915400" cy="1200329"/>
          </a:xfrm>
          <a:prstGeom prst="rect">
            <a:avLst/>
          </a:prstGeom>
          <a:noFill/>
        </p:spPr>
        <p:txBody>
          <a:bodyPr wrap="square" rtlCol="0">
            <a:spAutoFit/>
          </a:bodyPr>
          <a:lstStyle/>
          <a:p>
            <a:r>
              <a:rPr lang="en-US" sz="2400" dirty="0" smtClean="0">
                <a:latin typeface="Arial" pitchFamily="34" charset="0"/>
                <a:cs typeface="Arial" pitchFamily="34" charset="0"/>
              </a:rPr>
              <a:t>For HEVs that need to combine mechanical power from more than one source and output that power to the wheels, planetary gear sets are commonly used.</a:t>
            </a:r>
            <a:endParaRPr lang="en-US" sz="2400" dirty="0">
              <a:latin typeface="Arial" pitchFamily="34" charset="0"/>
              <a:cs typeface="Arial" pitchFamily="34" charset="0"/>
            </a:endParaRPr>
          </a:p>
        </p:txBody>
      </p:sp>
      <p:sp>
        <p:nvSpPr>
          <p:cNvPr id="23" name="TextBox 22"/>
          <p:cNvSpPr txBox="1"/>
          <p:nvPr/>
        </p:nvSpPr>
        <p:spPr>
          <a:xfrm>
            <a:off x="152400" y="3124200"/>
            <a:ext cx="3657600" cy="2677656"/>
          </a:xfrm>
          <a:prstGeom prst="rect">
            <a:avLst/>
          </a:prstGeom>
          <a:noFill/>
        </p:spPr>
        <p:txBody>
          <a:bodyPr wrap="square" rtlCol="0">
            <a:spAutoFit/>
          </a:bodyPr>
          <a:lstStyle/>
          <a:p>
            <a:r>
              <a:rPr lang="en-US" sz="2400" dirty="0" smtClean="0">
                <a:latin typeface="Arial" pitchFamily="34" charset="0"/>
                <a:cs typeface="Arial" pitchFamily="34" charset="0"/>
              </a:rPr>
              <a:t>A set of planetary gears has three parts that are able to move relative to each other: the sun gear, ring gear, and planet gears attached to a planet carrier.</a:t>
            </a:r>
            <a:endParaRPr lang="en-US" sz="2400" dirty="0">
              <a:latin typeface="Arial" pitchFamily="34" charset="0"/>
              <a:cs typeface="Arial" pitchFamily="34" charset="0"/>
            </a:endParaRPr>
          </a:p>
        </p:txBody>
      </p:sp>
      <p:sp>
        <p:nvSpPr>
          <p:cNvPr id="9" name="TextBox 8"/>
          <p:cNvSpPr txBox="1"/>
          <p:nvPr/>
        </p:nvSpPr>
        <p:spPr>
          <a:xfrm>
            <a:off x="7467600" y="6596390"/>
            <a:ext cx="1600200" cy="261610"/>
          </a:xfrm>
          <a:prstGeom prst="rect">
            <a:avLst/>
          </a:prstGeom>
          <a:noFill/>
        </p:spPr>
        <p:txBody>
          <a:bodyPr wrap="square" rtlCol="0">
            <a:spAutoFit/>
          </a:bodyPr>
          <a:lstStyle/>
          <a:p>
            <a:r>
              <a:rPr lang="en-US" sz="1100" dirty="0" smtClean="0"/>
              <a:t>Planetary gear set [8]</a:t>
            </a:r>
            <a:endParaRPr lang="en-US" sz="1100" dirty="0"/>
          </a:p>
        </p:txBody>
      </p:sp>
      <p:sp>
        <p:nvSpPr>
          <p:cNvPr id="7" name="Slide Number Placeholder 6"/>
          <p:cNvSpPr>
            <a:spLocks noGrp="1"/>
          </p:cNvSpPr>
          <p:nvPr>
            <p:ph type="sldNum" sz="quarter" idx="12"/>
          </p:nvPr>
        </p:nvSpPr>
        <p:spPr/>
        <p:txBody>
          <a:bodyPr/>
          <a:lstStyle/>
          <a:p>
            <a:fld id="{EF7CA9EC-221D-441C-A96D-A928FEE25B8D}"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3743459" y="2971800"/>
            <a:ext cx="5364051" cy="3886200"/>
          </a:xfrm>
          <a:prstGeom prst="rect">
            <a:avLst/>
          </a:prstGeom>
          <a:noFill/>
          <a:ln w="9525">
            <a:noFill/>
            <a:miter lim="800000"/>
            <a:headEnd/>
            <a:tailEnd/>
          </a:ln>
        </p:spPr>
      </p:pic>
      <p:pic>
        <p:nvPicPr>
          <p:cNvPr id="13" name="Picture 1"/>
          <p:cNvPicPr>
            <a:picLocks noChangeAspect="1" noChangeArrowheads="1"/>
          </p:cNvPicPr>
          <p:nvPr/>
        </p:nvPicPr>
        <p:blipFill>
          <a:blip r:embed="rId3" cstate="print"/>
          <a:srcRect/>
          <a:stretch>
            <a:fillRect/>
          </a:stretch>
        </p:blipFill>
        <p:spPr bwMode="auto">
          <a:xfrm>
            <a:off x="533399" y="3581401"/>
            <a:ext cx="2859997" cy="289560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Mechanical Power: Planetary Gears</a:t>
            </a:r>
            <a:endParaRPr lang="en-US" sz="2800" dirty="0" smtClean="0">
              <a:latin typeface="Arial" pitchFamily="34" charset="0"/>
              <a:cs typeface="Arial" pitchFamily="34" charset="0"/>
            </a:endParaRPr>
          </a:p>
        </p:txBody>
      </p:sp>
      <p:sp>
        <p:nvSpPr>
          <p:cNvPr id="22" name="TextBox 21"/>
          <p:cNvSpPr txBox="1"/>
          <p:nvPr/>
        </p:nvSpPr>
        <p:spPr>
          <a:xfrm>
            <a:off x="76200" y="1066800"/>
            <a:ext cx="8915400" cy="2308324"/>
          </a:xfrm>
          <a:prstGeom prst="rect">
            <a:avLst/>
          </a:prstGeom>
          <a:noFill/>
        </p:spPr>
        <p:txBody>
          <a:bodyPr wrap="square" rtlCol="0">
            <a:spAutoFit/>
          </a:bodyPr>
          <a:lstStyle/>
          <a:p>
            <a:r>
              <a:rPr lang="en-US" sz="2400" dirty="0" smtClean="0">
                <a:latin typeface="Arial" pitchFamily="34" charset="0"/>
                <a:cs typeface="Arial" pitchFamily="34" charset="0"/>
              </a:rPr>
              <a:t>The gear in the center is the sun gear.  One or more planet gears are meshed with the sun gear and with the outer ring gear.  Input or output shafts are connected to the sun, ring, and planet carrier.  Any of the three can be used as an input, an output, or locked in place to give the system only one input and one output.</a:t>
            </a:r>
            <a:endParaRPr lang="en-US" sz="2400" dirty="0">
              <a:latin typeface="Arial" pitchFamily="34" charset="0"/>
              <a:cs typeface="Arial" pitchFamily="34" charset="0"/>
            </a:endParaRPr>
          </a:p>
        </p:txBody>
      </p:sp>
      <p:sp>
        <p:nvSpPr>
          <p:cNvPr id="9" name="TextBox 8"/>
          <p:cNvSpPr txBox="1"/>
          <p:nvPr/>
        </p:nvSpPr>
        <p:spPr>
          <a:xfrm>
            <a:off x="685800" y="6427113"/>
            <a:ext cx="2895600" cy="430887"/>
          </a:xfrm>
          <a:prstGeom prst="rect">
            <a:avLst/>
          </a:prstGeom>
          <a:noFill/>
        </p:spPr>
        <p:txBody>
          <a:bodyPr wrap="square" rtlCol="0">
            <a:spAutoFit/>
          </a:bodyPr>
          <a:lstStyle/>
          <a:p>
            <a:r>
              <a:rPr lang="en-US" sz="1100" dirty="0" smtClean="0"/>
              <a:t>Sun (1), planet(2), carrier (3), and ring (4) in a planetary gear set [2]</a:t>
            </a:r>
            <a:endParaRPr lang="en-US" sz="1100" dirty="0"/>
          </a:p>
        </p:txBody>
      </p:sp>
      <p:sp>
        <p:nvSpPr>
          <p:cNvPr id="8" name="Slide Number Placeholder 7"/>
          <p:cNvSpPr>
            <a:spLocks noGrp="1"/>
          </p:cNvSpPr>
          <p:nvPr>
            <p:ph type="sldNum" sz="quarter" idx="12"/>
          </p:nvPr>
        </p:nvSpPr>
        <p:spPr/>
        <p:txBody>
          <a:bodyPr/>
          <a:lstStyle/>
          <a:p>
            <a:fld id="{EF7CA9EC-221D-441C-A96D-A928FEE25B8D}" type="slidenum">
              <a:rPr lang="en-US" smtClean="0"/>
              <a:pPr/>
              <a:t>32</a:t>
            </a:fld>
            <a:endParaRPr lang="en-US" dirty="0"/>
          </a:p>
        </p:txBody>
      </p:sp>
      <p:sp>
        <p:nvSpPr>
          <p:cNvPr id="11" name="TextBox 10"/>
          <p:cNvSpPr txBox="1"/>
          <p:nvPr/>
        </p:nvSpPr>
        <p:spPr>
          <a:xfrm>
            <a:off x="7467600" y="6596390"/>
            <a:ext cx="1600200" cy="261610"/>
          </a:xfrm>
          <a:prstGeom prst="rect">
            <a:avLst/>
          </a:prstGeom>
          <a:noFill/>
        </p:spPr>
        <p:txBody>
          <a:bodyPr wrap="square" rtlCol="0">
            <a:spAutoFit/>
          </a:bodyPr>
          <a:lstStyle/>
          <a:p>
            <a:r>
              <a:rPr lang="en-US" sz="1100" dirty="0" smtClean="0"/>
              <a:t>Planetary gear set [8]</a:t>
            </a:r>
            <a:endParaRPr lang="en-US" sz="11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Electric Power: Overview</a:t>
            </a:r>
            <a:endParaRPr lang="en-US" sz="2800" dirty="0" smtClean="0">
              <a:latin typeface="Arial" pitchFamily="34" charset="0"/>
              <a:cs typeface="Arial" pitchFamily="34" charset="0"/>
            </a:endParaRPr>
          </a:p>
        </p:txBody>
      </p:sp>
      <p:sp>
        <p:nvSpPr>
          <p:cNvPr id="22" name="TextBox 21"/>
          <p:cNvSpPr txBox="1"/>
          <p:nvPr/>
        </p:nvSpPr>
        <p:spPr>
          <a:xfrm>
            <a:off x="76200" y="1447800"/>
            <a:ext cx="8915400" cy="5262979"/>
          </a:xfrm>
          <a:prstGeom prst="rect">
            <a:avLst/>
          </a:prstGeom>
          <a:noFill/>
        </p:spPr>
        <p:txBody>
          <a:bodyPr wrap="square" rtlCol="0">
            <a:spAutoFit/>
          </a:bodyPr>
          <a:lstStyle/>
          <a:p>
            <a:r>
              <a:rPr lang="en-US" sz="2400" dirty="0" smtClean="0">
                <a:latin typeface="Arial" pitchFamily="34" charset="0"/>
                <a:cs typeface="Arial" pitchFamily="34" charset="0"/>
              </a:rPr>
              <a:t>The electric power in a HEV is used as an intermediary storage mechanism.  Electric power is stored in a battery, which is charged either externally in the case of a plug-in hybrid, or through an electric generator converting mechanical energy from the engine or recaptured from regenerative braking into electrical energy.  </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When demanded, energy from the battery is converted into mechanical energy using an electric motor. </a:t>
            </a:r>
          </a:p>
        </p:txBody>
      </p:sp>
      <p:pic>
        <p:nvPicPr>
          <p:cNvPr id="6" name="Picture 3"/>
          <p:cNvPicPr>
            <a:picLocks noChangeAspect="1" noChangeArrowheads="1"/>
          </p:cNvPicPr>
          <p:nvPr/>
        </p:nvPicPr>
        <p:blipFill>
          <a:blip r:embed="rId2" cstate="print"/>
          <a:srcRect/>
          <a:stretch>
            <a:fillRect/>
          </a:stretch>
        </p:blipFill>
        <p:spPr bwMode="auto">
          <a:xfrm>
            <a:off x="2895600" y="3540210"/>
            <a:ext cx="4800600" cy="1946190"/>
          </a:xfrm>
          <a:prstGeom prst="rect">
            <a:avLst/>
          </a:prstGeom>
          <a:noFill/>
          <a:ln w="9525">
            <a:noFill/>
            <a:miter lim="800000"/>
            <a:headEnd/>
            <a:tailEnd/>
          </a:ln>
        </p:spPr>
      </p:pic>
      <p:sp>
        <p:nvSpPr>
          <p:cNvPr id="7" name="TextBox 6"/>
          <p:cNvSpPr txBox="1"/>
          <p:nvPr/>
        </p:nvSpPr>
        <p:spPr>
          <a:xfrm>
            <a:off x="3352800" y="5410200"/>
            <a:ext cx="3581400" cy="261610"/>
          </a:xfrm>
          <a:prstGeom prst="rect">
            <a:avLst/>
          </a:prstGeom>
          <a:noFill/>
        </p:spPr>
        <p:txBody>
          <a:bodyPr wrap="square" rtlCol="0">
            <a:spAutoFit/>
          </a:bodyPr>
          <a:lstStyle/>
          <a:p>
            <a:r>
              <a:rPr lang="en-US" sz="1100" dirty="0" smtClean="0"/>
              <a:t>Vehicle with ICE and electric motor propulsion[9]</a:t>
            </a:r>
            <a:endParaRPr lang="en-US" sz="1100" dirty="0"/>
          </a:p>
        </p:txBody>
      </p:sp>
      <p:sp>
        <p:nvSpPr>
          <p:cNvPr id="8" name="Slide Number Placeholder 7"/>
          <p:cNvSpPr>
            <a:spLocks noGrp="1"/>
          </p:cNvSpPr>
          <p:nvPr>
            <p:ph type="sldNum" sz="quarter" idx="12"/>
          </p:nvPr>
        </p:nvSpPr>
        <p:spPr/>
        <p:txBody>
          <a:bodyPr/>
          <a:lstStyle/>
          <a:p>
            <a:fld id="{EF7CA9EC-221D-441C-A96D-A928FEE25B8D}"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1965959" y="4114800"/>
            <a:ext cx="6263641" cy="251460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Electric Power: Components</a:t>
            </a:r>
            <a:endParaRPr lang="en-US" sz="2800" dirty="0" smtClean="0">
              <a:latin typeface="Arial" pitchFamily="34" charset="0"/>
              <a:cs typeface="Arial" pitchFamily="34" charset="0"/>
            </a:endParaRPr>
          </a:p>
        </p:txBody>
      </p:sp>
      <p:sp>
        <p:nvSpPr>
          <p:cNvPr id="22" name="TextBox 21"/>
          <p:cNvSpPr txBox="1"/>
          <p:nvPr/>
        </p:nvSpPr>
        <p:spPr>
          <a:xfrm>
            <a:off x="76200" y="1447800"/>
            <a:ext cx="8915400" cy="3416320"/>
          </a:xfrm>
          <a:prstGeom prst="rect">
            <a:avLst/>
          </a:prstGeom>
          <a:noFill/>
        </p:spPr>
        <p:txBody>
          <a:bodyPr wrap="square" rtlCol="0">
            <a:spAutoFit/>
          </a:bodyPr>
          <a:lstStyle/>
          <a:p>
            <a:r>
              <a:rPr lang="en-US" sz="2400" dirty="0" smtClean="0">
                <a:latin typeface="Arial" pitchFamily="34" charset="0"/>
                <a:cs typeface="Arial" pitchFamily="34" charset="0"/>
              </a:rPr>
              <a:t>The following is the main electrical components of the vehicle used in electric power conversion and storage:</a:t>
            </a:r>
          </a:p>
          <a:p>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Generator</a:t>
            </a:r>
            <a:r>
              <a:rPr lang="en-US" sz="2400" dirty="0" smtClean="0">
                <a:latin typeface="Arial" pitchFamily="34" charset="0"/>
                <a:cs typeface="Arial" pitchFamily="34" charset="0"/>
              </a:rPr>
              <a:t>: converts excess mechanical power produced by the ICE or from regenerative braking into electric power</a:t>
            </a:r>
          </a:p>
          <a:p>
            <a:r>
              <a:rPr lang="en-US" sz="2400" b="1" dirty="0" smtClean="0">
                <a:latin typeface="Arial" pitchFamily="34" charset="0"/>
                <a:cs typeface="Arial" pitchFamily="34" charset="0"/>
              </a:rPr>
              <a:t>Motor</a:t>
            </a:r>
            <a:r>
              <a:rPr lang="en-US" sz="2400" dirty="0" smtClean="0">
                <a:latin typeface="Arial" pitchFamily="34" charset="0"/>
                <a:cs typeface="Arial" pitchFamily="34" charset="0"/>
              </a:rPr>
              <a:t>: using electric power from the battery or generator to produce mechanical power</a:t>
            </a:r>
          </a:p>
          <a:p>
            <a:r>
              <a:rPr lang="en-US" sz="2400" b="1" dirty="0" smtClean="0">
                <a:latin typeface="Arial" pitchFamily="34" charset="0"/>
                <a:cs typeface="Arial" pitchFamily="34" charset="0"/>
              </a:rPr>
              <a:t>Energy Storage</a:t>
            </a:r>
            <a:r>
              <a:rPr lang="en-US" sz="2400" dirty="0" smtClean="0">
                <a:latin typeface="Arial" pitchFamily="34" charset="0"/>
                <a:cs typeface="Arial" pitchFamily="34" charset="0"/>
              </a:rPr>
              <a:t>: stores electric power for later </a:t>
            </a:r>
          </a:p>
          <a:p>
            <a:r>
              <a:rPr lang="en-US" sz="2400" dirty="0" smtClean="0">
                <a:latin typeface="Arial" pitchFamily="34" charset="0"/>
                <a:cs typeface="Arial" pitchFamily="34" charset="0"/>
              </a:rPr>
              <a:t>use in a battery or ultracapacitor</a:t>
            </a:r>
          </a:p>
        </p:txBody>
      </p:sp>
      <p:sp>
        <p:nvSpPr>
          <p:cNvPr id="6" name="TextBox 5"/>
          <p:cNvSpPr txBox="1"/>
          <p:nvPr/>
        </p:nvSpPr>
        <p:spPr>
          <a:xfrm>
            <a:off x="1981200" y="6596390"/>
            <a:ext cx="3581400" cy="261610"/>
          </a:xfrm>
          <a:prstGeom prst="rect">
            <a:avLst/>
          </a:prstGeom>
          <a:noFill/>
        </p:spPr>
        <p:txBody>
          <a:bodyPr wrap="square" rtlCol="0">
            <a:spAutoFit/>
          </a:bodyPr>
          <a:lstStyle/>
          <a:p>
            <a:r>
              <a:rPr lang="en-US" sz="1100" dirty="0" smtClean="0"/>
              <a:t>Components and power electronics used in a series HEV [2]</a:t>
            </a:r>
            <a:endParaRPr lang="en-US" sz="1100" dirty="0"/>
          </a:p>
        </p:txBody>
      </p:sp>
      <p:sp>
        <p:nvSpPr>
          <p:cNvPr id="7" name="Slide Number Placeholder 6"/>
          <p:cNvSpPr>
            <a:spLocks noGrp="1"/>
          </p:cNvSpPr>
          <p:nvPr>
            <p:ph type="sldNum" sz="quarter" idx="12"/>
          </p:nvPr>
        </p:nvSpPr>
        <p:spPr/>
        <p:txBody>
          <a:bodyPr/>
          <a:lstStyle/>
          <a:p>
            <a:fld id="{EF7CA9EC-221D-441C-A96D-A928FEE25B8D}"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Electric Power: Components</a:t>
            </a:r>
            <a:endParaRPr lang="en-US" sz="2800" dirty="0" smtClean="0">
              <a:latin typeface="Arial" pitchFamily="34" charset="0"/>
              <a:cs typeface="Arial" pitchFamily="34" charset="0"/>
            </a:endParaRPr>
          </a:p>
        </p:txBody>
      </p:sp>
      <p:sp>
        <p:nvSpPr>
          <p:cNvPr id="22" name="TextBox 21"/>
          <p:cNvSpPr txBox="1"/>
          <p:nvPr/>
        </p:nvSpPr>
        <p:spPr>
          <a:xfrm>
            <a:off x="0" y="1219200"/>
            <a:ext cx="8915400" cy="1569660"/>
          </a:xfrm>
          <a:prstGeom prst="rect">
            <a:avLst/>
          </a:prstGeom>
          <a:noFill/>
        </p:spPr>
        <p:txBody>
          <a:bodyPr wrap="square" rtlCol="0">
            <a:spAutoFit/>
          </a:bodyPr>
          <a:lstStyle/>
          <a:p>
            <a:r>
              <a:rPr lang="en-US" sz="2400" dirty="0" smtClean="0">
                <a:latin typeface="Arial" pitchFamily="34" charset="0"/>
                <a:cs typeface="Arial" pitchFamily="34" charset="0"/>
              </a:rPr>
              <a:t>Batteries store and output direct current power while many motors run on alternating current.  The electrical architecture of an HEV contains several types of power electronics that convert electrical power from one form to another.</a:t>
            </a:r>
          </a:p>
        </p:txBody>
      </p:sp>
      <p:pic>
        <p:nvPicPr>
          <p:cNvPr id="120834" name="Picture 2"/>
          <p:cNvPicPr>
            <a:picLocks noChangeAspect="1" noChangeArrowheads="1"/>
          </p:cNvPicPr>
          <p:nvPr/>
        </p:nvPicPr>
        <p:blipFill>
          <a:blip r:embed="rId2" cstate="print"/>
          <a:srcRect/>
          <a:stretch>
            <a:fillRect/>
          </a:stretch>
        </p:blipFill>
        <p:spPr bwMode="auto">
          <a:xfrm>
            <a:off x="1965959" y="4114800"/>
            <a:ext cx="6263641" cy="2514600"/>
          </a:xfrm>
          <a:prstGeom prst="rect">
            <a:avLst/>
          </a:prstGeom>
          <a:noFill/>
          <a:ln w="9525">
            <a:noFill/>
            <a:miter lim="800000"/>
            <a:headEnd/>
            <a:tailEnd/>
          </a:ln>
        </p:spPr>
      </p:pic>
      <p:sp>
        <p:nvSpPr>
          <p:cNvPr id="5" name="TextBox 4"/>
          <p:cNvSpPr txBox="1"/>
          <p:nvPr/>
        </p:nvSpPr>
        <p:spPr>
          <a:xfrm>
            <a:off x="1981200" y="6596390"/>
            <a:ext cx="3581400" cy="261610"/>
          </a:xfrm>
          <a:prstGeom prst="rect">
            <a:avLst/>
          </a:prstGeom>
          <a:noFill/>
        </p:spPr>
        <p:txBody>
          <a:bodyPr wrap="square" rtlCol="0">
            <a:spAutoFit/>
          </a:bodyPr>
          <a:lstStyle/>
          <a:p>
            <a:r>
              <a:rPr lang="en-US" sz="1100" dirty="0" smtClean="0"/>
              <a:t>Components and power electronics used in a series HEV [2]</a:t>
            </a:r>
            <a:endParaRPr lang="en-US" sz="1100" dirty="0"/>
          </a:p>
        </p:txBody>
      </p:sp>
      <p:sp>
        <p:nvSpPr>
          <p:cNvPr id="8" name="Rectangle 7"/>
          <p:cNvSpPr/>
          <p:nvPr/>
        </p:nvSpPr>
        <p:spPr>
          <a:xfrm>
            <a:off x="0" y="2895600"/>
            <a:ext cx="8686800" cy="2308324"/>
          </a:xfrm>
          <a:prstGeom prst="rect">
            <a:avLst/>
          </a:prstGeom>
        </p:spPr>
        <p:txBody>
          <a:bodyPr wrap="square">
            <a:spAutoFit/>
          </a:bodyPr>
          <a:lstStyle/>
          <a:p>
            <a:r>
              <a:rPr lang="en-US" sz="2400" b="1" dirty="0" smtClean="0">
                <a:latin typeface="Arial" pitchFamily="34" charset="0"/>
                <a:cs typeface="Arial" pitchFamily="34" charset="0"/>
              </a:rPr>
              <a:t>Inverter: </a:t>
            </a:r>
            <a:r>
              <a:rPr lang="en-US" sz="2400" dirty="0" smtClean="0">
                <a:latin typeface="Arial" pitchFamily="34" charset="0"/>
                <a:cs typeface="Arial" pitchFamily="34" charset="0"/>
              </a:rPr>
              <a:t>converts direct current into alternating current.  An inverter is used to control voltage input to an AC motor.</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Rectifier:</a:t>
            </a:r>
            <a:r>
              <a:rPr lang="en-US" sz="2400" dirty="0" smtClean="0">
                <a:latin typeface="Arial" pitchFamily="34" charset="0"/>
                <a:cs typeface="Arial" pitchFamily="34" charset="0"/>
              </a:rPr>
              <a:t> converts alternating current from </a:t>
            </a:r>
          </a:p>
          <a:p>
            <a:r>
              <a:rPr lang="en-US" sz="2400" dirty="0" smtClean="0">
                <a:latin typeface="Arial" pitchFamily="34" charset="0"/>
                <a:cs typeface="Arial" pitchFamily="34" charset="0"/>
              </a:rPr>
              <a:t>an AC generator to DC</a:t>
            </a:r>
          </a:p>
          <a:p>
            <a:endParaRPr lang="en-US" sz="2400" dirty="0" smtClean="0">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fld id="{EF7CA9EC-221D-441C-A96D-A928FEE25B8D}"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Electric Power: Components</a:t>
            </a:r>
            <a:endParaRPr lang="en-US" sz="2800" dirty="0" smtClean="0">
              <a:latin typeface="Arial" pitchFamily="34" charset="0"/>
              <a:cs typeface="Arial" pitchFamily="34" charset="0"/>
            </a:endParaRPr>
          </a:p>
        </p:txBody>
      </p:sp>
      <p:sp>
        <p:nvSpPr>
          <p:cNvPr id="22" name="TextBox 21"/>
          <p:cNvSpPr txBox="1"/>
          <p:nvPr/>
        </p:nvSpPr>
        <p:spPr>
          <a:xfrm>
            <a:off x="0" y="1219200"/>
            <a:ext cx="8915400" cy="3046988"/>
          </a:xfrm>
          <a:prstGeom prst="rect">
            <a:avLst/>
          </a:prstGeom>
          <a:noFill/>
        </p:spPr>
        <p:txBody>
          <a:bodyPr wrap="square" rtlCol="0">
            <a:spAutoFit/>
          </a:bodyPr>
          <a:lstStyle/>
          <a:p>
            <a:r>
              <a:rPr lang="en-US" sz="2400" b="1" dirty="0" smtClean="0">
                <a:latin typeface="Arial" pitchFamily="34" charset="0"/>
                <a:cs typeface="Arial" pitchFamily="34" charset="0"/>
              </a:rPr>
              <a:t>Converter: </a:t>
            </a:r>
            <a:r>
              <a:rPr lang="en-US" sz="2400" dirty="0" smtClean="0">
                <a:latin typeface="Arial" pitchFamily="34" charset="0"/>
                <a:cs typeface="Arial" pitchFamily="34" charset="0"/>
              </a:rPr>
              <a:t>converts DC to DC of another voltage.  When a motor switches from motoring to regenerative braking mode, there will be a fluctuation in the DC bus voltage during the transition, making control of the motor difficult.  A DC/DC converter can be used to maintain relatively constant voltage in the DC bus.  It is also used to match battery voltage to motor voltage when the motor is designed to use a higher voltage than the battery.</a:t>
            </a:r>
          </a:p>
        </p:txBody>
      </p:sp>
      <p:pic>
        <p:nvPicPr>
          <p:cNvPr id="120834" name="Picture 2"/>
          <p:cNvPicPr>
            <a:picLocks noChangeAspect="1" noChangeArrowheads="1"/>
          </p:cNvPicPr>
          <p:nvPr/>
        </p:nvPicPr>
        <p:blipFill>
          <a:blip r:embed="rId2" cstate="print"/>
          <a:srcRect/>
          <a:stretch>
            <a:fillRect/>
          </a:stretch>
        </p:blipFill>
        <p:spPr bwMode="auto">
          <a:xfrm>
            <a:off x="1965959" y="4114800"/>
            <a:ext cx="6263641" cy="2514600"/>
          </a:xfrm>
          <a:prstGeom prst="rect">
            <a:avLst/>
          </a:prstGeom>
          <a:noFill/>
          <a:ln w="9525">
            <a:noFill/>
            <a:miter lim="800000"/>
            <a:headEnd/>
            <a:tailEnd/>
          </a:ln>
        </p:spPr>
      </p:pic>
      <p:sp>
        <p:nvSpPr>
          <p:cNvPr id="5" name="TextBox 4"/>
          <p:cNvSpPr txBox="1"/>
          <p:nvPr/>
        </p:nvSpPr>
        <p:spPr>
          <a:xfrm>
            <a:off x="1981200" y="6596390"/>
            <a:ext cx="3581400" cy="261610"/>
          </a:xfrm>
          <a:prstGeom prst="rect">
            <a:avLst/>
          </a:prstGeom>
          <a:noFill/>
        </p:spPr>
        <p:txBody>
          <a:bodyPr wrap="square" rtlCol="0">
            <a:spAutoFit/>
          </a:bodyPr>
          <a:lstStyle/>
          <a:p>
            <a:r>
              <a:rPr lang="en-US" sz="1100" dirty="0" smtClean="0"/>
              <a:t>Components and power electronics used in a series HEV [2]</a:t>
            </a:r>
            <a:endParaRPr lang="en-US" sz="1100" dirty="0"/>
          </a:p>
        </p:txBody>
      </p:sp>
      <p:sp>
        <p:nvSpPr>
          <p:cNvPr id="6" name="Slide Number Placeholder 5"/>
          <p:cNvSpPr>
            <a:spLocks noGrp="1"/>
          </p:cNvSpPr>
          <p:nvPr>
            <p:ph type="sldNum" sz="quarter" idx="12"/>
          </p:nvPr>
        </p:nvSpPr>
        <p:spPr/>
        <p:txBody>
          <a:bodyPr/>
          <a:lstStyle/>
          <a:p>
            <a:fld id="{EF7CA9EC-221D-441C-A96D-A928FEE25B8D}"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Electric Power: Motors and Generators</a:t>
            </a:r>
            <a:endParaRPr lang="en-US" sz="2800" dirty="0" smtClean="0">
              <a:latin typeface="Arial" pitchFamily="34" charset="0"/>
              <a:cs typeface="Arial" pitchFamily="34" charset="0"/>
            </a:endParaRPr>
          </a:p>
        </p:txBody>
      </p:sp>
      <p:sp>
        <p:nvSpPr>
          <p:cNvPr id="22" name="TextBox 21"/>
          <p:cNvSpPr txBox="1"/>
          <p:nvPr/>
        </p:nvSpPr>
        <p:spPr>
          <a:xfrm>
            <a:off x="76200" y="1143000"/>
            <a:ext cx="8915400" cy="5632311"/>
          </a:xfrm>
          <a:prstGeom prst="rect">
            <a:avLst/>
          </a:prstGeom>
          <a:noFill/>
        </p:spPr>
        <p:txBody>
          <a:bodyPr wrap="square" rtlCol="0">
            <a:spAutoFit/>
          </a:bodyPr>
          <a:lstStyle/>
          <a:p>
            <a:r>
              <a:rPr lang="en-US" sz="2400" dirty="0" smtClean="0">
                <a:latin typeface="Arial" pitchFamily="34" charset="0"/>
                <a:cs typeface="Arial" pitchFamily="34" charset="0"/>
              </a:rPr>
              <a:t>Electric motors and generators operate on the same principle, and in many configurations, a motor can act as a generator or vice-versa.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For example, in one situation a motor is being supplied with electric current from the battery to drive the wheels.  In regenerative braking, the motor acts like a generator and converts excess mechanical energy from the wheels into electric current which is stored in the battery.  In some vehicles, a device primarily used as a generator can be switched to act as a motor to supplement the engine and second motor when the torque demand on the vehicle is high.</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Because of this electric motors or generators in hybrid vehicles can be referred to as “motor-generator units”.</a:t>
            </a:r>
          </a:p>
        </p:txBody>
      </p:sp>
      <p:sp>
        <p:nvSpPr>
          <p:cNvPr id="4" name="Slide Number Placeholder 3"/>
          <p:cNvSpPr>
            <a:spLocks noGrp="1"/>
          </p:cNvSpPr>
          <p:nvPr>
            <p:ph type="sldNum" sz="quarter" idx="12"/>
          </p:nvPr>
        </p:nvSpPr>
        <p:spPr/>
        <p:txBody>
          <a:bodyPr/>
          <a:lstStyle/>
          <a:p>
            <a:fld id="{EF7CA9EC-221D-441C-A96D-A928FEE25B8D}"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5167601" y="3573016"/>
            <a:ext cx="3940903" cy="2881238"/>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Battery Basics</a:t>
            </a:r>
            <a:endParaRPr lang="en-US" sz="2800" dirty="0" smtClean="0">
              <a:latin typeface="Arial" pitchFamily="34" charset="0"/>
              <a:cs typeface="Arial" pitchFamily="34" charset="0"/>
            </a:endParaRPr>
          </a:p>
        </p:txBody>
      </p:sp>
      <p:sp>
        <p:nvSpPr>
          <p:cNvPr id="4" name="TextBox 3"/>
          <p:cNvSpPr txBox="1"/>
          <p:nvPr/>
        </p:nvSpPr>
        <p:spPr>
          <a:xfrm>
            <a:off x="76200" y="2564904"/>
            <a:ext cx="5359896" cy="3816429"/>
          </a:xfrm>
          <a:prstGeom prst="rect">
            <a:avLst/>
          </a:prstGeom>
          <a:noFill/>
        </p:spPr>
        <p:txBody>
          <a:bodyPr wrap="square" rtlCol="0">
            <a:spAutoFit/>
          </a:bodyPr>
          <a:lstStyle/>
          <a:p>
            <a:pPr>
              <a:buFont typeface="Wingdings" pitchFamily="2" charset="2"/>
              <a:buChar char="Ø"/>
            </a:pPr>
            <a:r>
              <a:rPr lang="en-US" sz="2200" dirty="0" smtClean="0">
                <a:latin typeface="Arial" pitchFamily="34" charset="0"/>
                <a:cs typeface="Arial" pitchFamily="34" charset="0"/>
              </a:rPr>
              <a:t>The battery terminals allow a circuit to be connected between the two electrodes.</a:t>
            </a:r>
          </a:p>
          <a:p>
            <a:r>
              <a:rPr lang="en-US" sz="2200" dirty="0" smtClean="0">
                <a:latin typeface="Arial" pitchFamily="34" charset="0"/>
                <a:cs typeface="Arial" pitchFamily="34" charset="0"/>
              </a:rPr>
              <a:t>  </a:t>
            </a:r>
          </a:p>
          <a:p>
            <a:pPr>
              <a:buFont typeface="Wingdings" pitchFamily="2" charset="2"/>
              <a:buChar char="Ø"/>
            </a:pPr>
            <a:r>
              <a:rPr lang="en-US" sz="2200" dirty="0" smtClean="0">
                <a:latin typeface="Arial" pitchFamily="34" charset="0"/>
                <a:cs typeface="Arial" pitchFamily="34" charset="0"/>
              </a:rPr>
              <a:t>Chemical reactions at the electrodes bond or release electrons.</a:t>
            </a:r>
          </a:p>
          <a:p>
            <a:endParaRPr lang="en-US" sz="2200" dirty="0" smtClean="0">
              <a:latin typeface="Arial" pitchFamily="34" charset="0"/>
              <a:cs typeface="Arial" pitchFamily="34" charset="0"/>
            </a:endParaRPr>
          </a:p>
          <a:p>
            <a:pPr>
              <a:buFont typeface="Wingdings" pitchFamily="2" charset="2"/>
              <a:buChar char="Ø"/>
            </a:pPr>
            <a:r>
              <a:rPr lang="en-US" sz="2200" dirty="0" smtClean="0">
                <a:latin typeface="Arial" pitchFamily="34" charset="0"/>
                <a:cs typeface="Arial" pitchFamily="34" charset="0"/>
              </a:rPr>
              <a:t>When an external circuit is connected across the terminals, electrons flow from one electrode to the other through the circuit.</a:t>
            </a:r>
          </a:p>
        </p:txBody>
      </p:sp>
      <p:sp>
        <p:nvSpPr>
          <p:cNvPr id="5" name="Slide Number Placeholder 4"/>
          <p:cNvSpPr>
            <a:spLocks noGrp="1"/>
          </p:cNvSpPr>
          <p:nvPr>
            <p:ph type="sldNum" sz="quarter" idx="12"/>
          </p:nvPr>
        </p:nvSpPr>
        <p:spPr/>
        <p:txBody>
          <a:bodyPr/>
          <a:lstStyle/>
          <a:p>
            <a:fld id="{EF7CA9EC-221D-441C-A96D-A928FEE25B8D}" type="slidenum">
              <a:rPr lang="en-US" smtClean="0"/>
              <a:pPr/>
              <a:t>38</a:t>
            </a:fld>
            <a:endParaRPr lang="en-US" dirty="0"/>
          </a:p>
        </p:txBody>
      </p:sp>
      <p:sp>
        <p:nvSpPr>
          <p:cNvPr id="7" name="TextBox 6"/>
          <p:cNvSpPr txBox="1"/>
          <p:nvPr/>
        </p:nvSpPr>
        <p:spPr>
          <a:xfrm>
            <a:off x="76200" y="1219200"/>
            <a:ext cx="8915400" cy="1200329"/>
          </a:xfrm>
          <a:prstGeom prst="rect">
            <a:avLst/>
          </a:prstGeom>
          <a:noFill/>
        </p:spPr>
        <p:txBody>
          <a:bodyPr wrap="square" rtlCol="0">
            <a:spAutoFit/>
          </a:bodyPr>
          <a:lstStyle/>
          <a:p>
            <a:r>
              <a:rPr lang="en-US" sz="2400" dirty="0" smtClean="0">
                <a:latin typeface="Arial" pitchFamily="34" charset="0"/>
                <a:cs typeface="Arial" pitchFamily="34" charset="0"/>
              </a:rPr>
              <a:t>A battery contains a number of cells that can convert chemical energy into electrical energy.  Components of a battery cell are the electrodes, electrolyte, and separator.</a:t>
            </a:r>
            <a:endParaRPr lang="en-US" sz="2400" b="1" dirty="0">
              <a:latin typeface="Arial" pitchFamily="34" charset="0"/>
              <a:cs typeface="Arial" pitchFamily="34" charset="0"/>
            </a:endParaRPr>
          </a:p>
        </p:txBody>
      </p:sp>
      <p:sp>
        <p:nvSpPr>
          <p:cNvPr id="9" name="TextBox 8"/>
          <p:cNvSpPr txBox="1"/>
          <p:nvPr/>
        </p:nvSpPr>
        <p:spPr>
          <a:xfrm>
            <a:off x="5436096" y="6525344"/>
            <a:ext cx="3661792" cy="261610"/>
          </a:xfrm>
          <a:prstGeom prst="rect">
            <a:avLst/>
          </a:prstGeom>
          <a:noFill/>
        </p:spPr>
        <p:txBody>
          <a:bodyPr wrap="square" rtlCol="0">
            <a:spAutoFit/>
          </a:bodyPr>
          <a:lstStyle/>
          <a:p>
            <a:r>
              <a:rPr lang="en-US" sz="1100" dirty="0" smtClean="0">
                <a:latin typeface="Arial" pitchFamily="34" charset="0"/>
                <a:cs typeface="Arial" pitchFamily="34" charset="0"/>
              </a:rPr>
              <a:t>Components of a battery cell [10]</a:t>
            </a:r>
            <a:endParaRPr lang="en-US" sz="11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Battery Basics</a:t>
            </a:r>
            <a:endParaRPr lang="en-US" sz="2800" dirty="0" smtClean="0">
              <a:latin typeface="Arial" pitchFamily="34" charset="0"/>
              <a:cs typeface="Arial" pitchFamily="34" charset="0"/>
            </a:endParaRPr>
          </a:p>
        </p:txBody>
      </p:sp>
      <p:sp>
        <p:nvSpPr>
          <p:cNvPr id="4" name="TextBox 3"/>
          <p:cNvSpPr txBox="1"/>
          <p:nvPr/>
        </p:nvSpPr>
        <p:spPr>
          <a:xfrm>
            <a:off x="76200" y="2564904"/>
            <a:ext cx="5287888" cy="3477875"/>
          </a:xfrm>
          <a:prstGeom prst="rect">
            <a:avLst/>
          </a:prstGeom>
          <a:noFill/>
        </p:spPr>
        <p:txBody>
          <a:bodyPr wrap="square" rtlCol="0">
            <a:spAutoFit/>
          </a:bodyPr>
          <a:lstStyle/>
          <a:p>
            <a:pPr>
              <a:buFont typeface="Wingdings" pitchFamily="2" charset="2"/>
              <a:buChar char="Ø"/>
            </a:pPr>
            <a:r>
              <a:rPr lang="en-US" sz="2200" dirty="0" smtClean="0">
                <a:latin typeface="Arial" pitchFamily="34" charset="0"/>
                <a:cs typeface="Arial" pitchFamily="34" charset="0"/>
              </a:rPr>
              <a:t>The separator is an electrically-insulating layer between the electrodes that is permeable to the ions</a:t>
            </a:r>
          </a:p>
          <a:p>
            <a:endParaRPr lang="en-US" sz="2200" dirty="0" smtClean="0">
              <a:latin typeface="Arial" pitchFamily="34" charset="0"/>
              <a:cs typeface="Arial" pitchFamily="34" charset="0"/>
            </a:endParaRPr>
          </a:p>
          <a:p>
            <a:pPr>
              <a:buFont typeface="Wingdings" pitchFamily="2" charset="2"/>
              <a:buChar char="Ø"/>
            </a:pPr>
            <a:r>
              <a:rPr lang="en-US" sz="2200" dirty="0" smtClean="0">
                <a:latin typeface="Arial" pitchFamily="34" charset="0"/>
                <a:cs typeface="Arial" pitchFamily="34" charset="0"/>
              </a:rPr>
              <a:t>The electrolyte and separator are nonconductive to electrons to avoid self-discharge, so that energy is only released when a load is connected.  In some batteries, there is a slow self-discharge due to diffusion effects.</a:t>
            </a:r>
          </a:p>
        </p:txBody>
      </p:sp>
      <p:sp>
        <p:nvSpPr>
          <p:cNvPr id="5" name="Slide Number Placeholder 4"/>
          <p:cNvSpPr>
            <a:spLocks noGrp="1"/>
          </p:cNvSpPr>
          <p:nvPr>
            <p:ph type="sldNum" sz="quarter" idx="12"/>
          </p:nvPr>
        </p:nvSpPr>
        <p:spPr/>
        <p:txBody>
          <a:bodyPr/>
          <a:lstStyle/>
          <a:p>
            <a:fld id="{EF7CA9EC-221D-441C-A96D-A928FEE25B8D}" type="slidenum">
              <a:rPr lang="en-US" smtClean="0"/>
              <a:pPr/>
              <a:t>39</a:t>
            </a:fld>
            <a:endParaRPr lang="en-US" dirty="0"/>
          </a:p>
        </p:txBody>
      </p:sp>
      <p:sp>
        <p:nvSpPr>
          <p:cNvPr id="7" name="TextBox 6"/>
          <p:cNvSpPr txBox="1"/>
          <p:nvPr/>
        </p:nvSpPr>
        <p:spPr>
          <a:xfrm>
            <a:off x="76200" y="1219200"/>
            <a:ext cx="8915400" cy="1200329"/>
          </a:xfrm>
          <a:prstGeom prst="rect">
            <a:avLst/>
          </a:prstGeom>
          <a:noFill/>
        </p:spPr>
        <p:txBody>
          <a:bodyPr wrap="square" rtlCol="0">
            <a:spAutoFit/>
          </a:bodyPr>
          <a:lstStyle/>
          <a:p>
            <a:r>
              <a:rPr lang="en-US" sz="2400" dirty="0" smtClean="0">
                <a:latin typeface="Arial" pitchFamily="34" charset="0"/>
                <a:cs typeface="Arial" pitchFamily="34" charset="0"/>
              </a:rPr>
              <a:t>The electrolyte is the substance between the positive and negative electrodes of the cell.  It allows for conductivity of ions involved in the chemical reactions at the electrodes.</a:t>
            </a:r>
            <a:endParaRPr lang="en-US" sz="2400" b="1" dirty="0">
              <a:latin typeface="Arial" pitchFamily="34" charset="0"/>
              <a:cs typeface="Arial" pitchFamily="34" charset="0"/>
            </a:endParaRPr>
          </a:p>
        </p:txBody>
      </p:sp>
      <p:pic>
        <p:nvPicPr>
          <p:cNvPr id="9" name="Picture 2"/>
          <p:cNvPicPr>
            <a:picLocks noChangeAspect="1" noChangeArrowheads="1"/>
          </p:cNvPicPr>
          <p:nvPr/>
        </p:nvPicPr>
        <p:blipFill>
          <a:blip r:embed="rId2" cstate="print"/>
          <a:srcRect/>
          <a:stretch>
            <a:fillRect/>
          </a:stretch>
        </p:blipFill>
        <p:spPr bwMode="auto">
          <a:xfrm>
            <a:off x="5167601" y="3573016"/>
            <a:ext cx="3940903" cy="2881238"/>
          </a:xfrm>
          <a:prstGeom prst="rect">
            <a:avLst/>
          </a:prstGeom>
          <a:noFill/>
          <a:ln w="9525">
            <a:noFill/>
            <a:miter lim="800000"/>
            <a:headEnd/>
            <a:tailEnd/>
          </a:ln>
        </p:spPr>
      </p:pic>
      <p:sp>
        <p:nvSpPr>
          <p:cNvPr id="10" name="TextBox 9"/>
          <p:cNvSpPr txBox="1"/>
          <p:nvPr/>
        </p:nvSpPr>
        <p:spPr>
          <a:xfrm>
            <a:off x="5436096" y="6525344"/>
            <a:ext cx="3661792" cy="261610"/>
          </a:xfrm>
          <a:prstGeom prst="rect">
            <a:avLst/>
          </a:prstGeom>
          <a:noFill/>
        </p:spPr>
        <p:txBody>
          <a:bodyPr wrap="square" rtlCol="0">
            <a:spAutoFit/>
          </a:bodyPr>
          <a:lstStyle/>
          <a:p>
            <a:r>
              <a:rPr lang="en-US" sz="1100" dirty="0" smtClean="0">
                <a:latin typeface="Arial" pitchFamily="34" charset="0"/>
                <a:cs typeface="Arial" pitchFamily="34" charset="0"/>
              </a:rPr>
              <a:t>Components of a battery cell [10]</a:t>
            </a:r>
            <a:endParaRPr lang="en-US" sz="11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Battery Basics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40</a:t>
            </a:fld>
            <a:endParaRPr lang="en-US" dirty="0"/>
          </a:p>
        </p:txBody>
      </p:sp>
      <p:sp>
        <p:nvSpPr>
          <p:cNvPr id="7" name="TextBox 6"/>
          <p:cNvSpPr txBox="1"/>
          <p:nvPr/>
        </p:nvSpPr>
        <p:spPr>
          <a:xfrm>
            <a:off x="76200" y="1219200"/>
            <a:ext cx="8915400" cy="1200329"/>
          </a:xfrm>
          <a:prstGeom prst="rect">
            <a:avLst/>
          </a:prstGeom>
          <a:noFill/>
        </p:spPr>
        <p:txBody>
          <a:bodyPr wrap="square" rtlCol="0">
            <a:spAutoFit/>
          </a:bodyPr>
          <a:lstStyle/>
          <a:p>
            <a:r>
              <a:rPr lang="en-US" sz="2400" dirty="0" smtClean="0">
                <a:latin typeface="Arial" pitchFamily="34" charset="0"/>
                <a:cs typeface="Arial" pitchFamily="34" charset="0"/>
              </a:rPr>
              <a:t>The chemical reactions that take place at the electrodes are oxidation and reduction processes, which bond or release electrons.  </a:t>
            </a:r>
            <a:endParaRPr lang="en-US" sz="2400" b="1" dirty="0">
              <a:latin typeface="Arial" pitchFamily="34" charset="0"/>
              <a:cs typeface="Arial" pitchFamily="34" charset="0"/>
            </a:endParaRPr>
          </a:p>
        </p:txBody>
      </p:sp>
      <p:sp>
        <p:nvSpPr>
          <p:cNvPr id="10" name="TextBox 9"/>
          <p:cNvSpPr txBox="1"/>
          <p:nvPr/>
        </p:nvSpPr>
        <p:spPr>
          <a:xfrm>
            <a:off x="3574504" y="6479758"/>
            <a:ext cx="3661792" cy="261610"/>
          </a:xfrm>
          <a:prstGeom prst="rect">
            <a:avLst/>
          </a:prstGeom>
          <a:noFill/>
        </p:spPr>
        <p:txBody>
          <a:bodyPr wrap="square" rtlCol="0">
            <a:spAutoFit/>
          </a:bodyPr>
          <a:lstStyle/>
          <a:p>
            <a:r>
              <a:rPr lang="en-US" sz="1100" dirty="0" smtClean="0">
                <a:latin typeface="Arial" pitchFamily="34" charset="0"/>
                <a:cs typeface="Arial" pitchFamily="34" charset="0"/>
              </a:rPr>
              <a:t>Discharge operation of a lead acid battery [10]</a:t>
            </a:r>
            <a:endParaRPr lang="en-US" sz="1100" dirty="0">
              <a:latin typeface="Arial" pitchFamily="34" charset="0"/>
              <a:cs typeface="Arial" pitchFamily="34" charset="0"/>
            </a:endParaRPr>
          </a:p>
        </p:txBody>
      </p:sp>
      <p:pic>
        <p:nvPicPr>
          <p:cNvPr id="64515" name="Picture 3"/>
          <p:cNvPicPr>
            <a:picLocks noChangeAspect="1" noChangeArrowheads="1"/>
          </p:cNvPicPr>
          <p:nvPr/>
        </p:nvPicPr>
        <p:blipFill>
          <a:blip r:embed="rId2" cstate="print"/>
          <a:srcRect/>
          <a:stretch>
            <a:fillRect/>
          </a:stretch>
        </p:blipFill>
        <p:spPr bwMode="auto">
          <a:xfrm>
            <a:off x="3451944" y="2852977"/>
            <a:ext cx="5584552" cy="3600359"/>
          </a:xfrm>
          <a:prstGeom prst="rect">
            <a:avLst/>
          </a:prstGeom>
          <a:noFill/>
          <a:ln w="9525">
            <a:noFill/>
            <a:miter lim="800000"/>
            <a:headEnd/>
            <a:tailEnd/>
          </a:ln>
        </p:spPr>
      </p:pic>
      <p:sp>
        <p:nvSpPr>
          <p:cNvPr id="11" name="TextBox 10"/>
          <p:cNvSpPr txBox="1"/>
          <p:nvPr/>
        </p:nvSpPr>
        <p:spPr>
          <a:xfrm>
            <a:off x="76200" y="2492896"/>
            <a:ext cx="5071864" cy="1446550"/>
          </a:xfrm>
          <a:prstGeom prst="rect">
            <a:avLst/>
          </a:prstGeom>
          <a:noFill/>
        </p:spPr>
        <p:txBody>
          <a:bodyPr wrap="square" rtlCol="0">
            <a:spAutoFit/>
          </a:bodyPr>
          <a:lstStyle/>
          <a:p>
            <a:pPr>
              <a:buFont typeface="Wingdings" pitchFamily="2" charset="2"/>
              <a:buChar char="Ø"/>
            </a:pPr>
            <a:r>
              <a:rPr lang="en-US" sz="2200" dirty="0" smtClean="0">
                <a:latin typeface="Arial" pitchFamily="34" charset="0"/>
                <a:cs typeface="Arial" pitchFamily="34" charset="0"/>
              </a:rPr>
              <a:t>The positive electrode is a compound that reduces during discharge.  The electrode consumes electrons from the external circuit during discharge</a:t>
            </a:r>
          </a:p>
        </p:txBody>
      </p:sp>
      <p:sp>
        <p:nvSpPr>
          <p:cNvPr id="12" name="TextBox 11"/>
          <p:cNvSpPr txBox="1"/>
          <p:nvPr/>
        </p:nvSpPr>
        <p:spPr>
          <a:xfrm>
            <a:off x="76200" y="4236184"/>
            <a:ext cx="3487688" cy="1785104"/>
          </a:xfrm>
          <a:prstGeom prst="rect">
            <a:avLst/>
          </a:prstGeom>
          <a:noFill/>
        </p:spPr>
        <p:txBody>
          <a:bodyPr wrap="square" rtlCol="0">
            <a:spAutoFit/>
          </a:bodyPr>
          <a:lstStyle/>
          <a:p>
            <a:pPr>
              <a:buFont typeface="Wingdings" pitchFamily="2" charset="2"/>
              <a:buChar char="Ø"/>
            </a:pPr>
            <a:r>
              <a:rPr lang="en-US" sz="2200" dirty="0" smtClean="0">
                <a:latin typeface="Arial" pitchFamily="34" charset="0"/>
                <a:cs typeface="Arial" pitchFamily="34" charset="0"/>
              </a:rPr>
              <a:t>The negative electrode is a metal or alloy that oxidizes during discharge, releasing electrons to the external circuit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Hydraulic Power: Overview</a:t>
            </a:r>
            <a:endParaRPr lang="en-US" sz="2800" dirty="0" smtClean="0">
              <a:latin typeface="Arial" pitchFamily="34" charset="0"/>
              <a:cs typeface="Arial" pitchFamily="34" charset="0"/>
            </a:endParaRPr>
          </a:p>
        </p:txBody>
      </p:sp>
      <p:sp>
        <p:nvSpPr>
          <p:cNvPr id="22" name="TextBox 21"/>
          <p:cNvSpPr txBox="1"/>
          <p:nvPr/>
        </p:nvSpPr>
        <p:spPr>
          <a:xfrm>
            <a:off x="76200" y="1447800"/>
            <a:ext cx="8915400" cy="1938992"/>
          </a:xfrm>
          <a:prstGeom prst="rect">
            <a:avLst/>
          </a:prstGeom>
          <a:noFill/>
        </p:spPr>
        <p:txBody>
          <a:bodyPr wrap="square" rtlCol="0">
            <a:spAutoFit/>
          </a:bodyPr>
          <a:lstStyle/>
          <a:p>
            <a:r>
              <a:rPr lang="en-US" sz="2400" dirty="0" smtClean="0">
                <a:latin typeface="Arial" pitchFamily="34" charset="0"/>
                <a:cs typeface="Arial" pitchFamily="34" charset="0"/>
              </a:rPr>
              <a:t>Another type of hybrid system is a </a:t>
            </a:r>
            <a:r>
              <a:rPr lang="en-US" sz="2400" b="1" dirty="0" smtClean="0">
                <a:latin typeface="Arial" pitchFamily="34" charset="0"/>
                <a:cs typeface="Arial" pitchFamily="34" charset="0"/>
              </a:rPr>
              <a:t>hydraulic hybrid</a:t>
            </a:r>
            <a:r>
              <a:rPr lang="en-US" sz="2400" dirty="0" smtClean="0">
                <a:latin typeface="Arial" pitchFamily="34" charset="0"/>
                <a:cs typeface="Arial" pitchFamily="34" charset="0"/>
              </a:rPr>
              <a:t>.  In a hydraulic system, energy is stored in a compressed fluid.  An internal combustion engine can be used to pressurize the fluid using a hydraulic pump, and the energy can be used through a hydraulic motor.</a:t>
            </a:r>
          </a:p>
        </p:txBody>
      </p:sp>
      <p:pic>
        <p:nvPicPr>
          <p:cNvPr id="109569" name="Picture 1"/>
          <p:cNvPicPr>
            <a:picLocks noChangeAspect="1" noChangeArrowheads="1"/>
          </p:cNvPicPr>
          <p:nvPr/>
        </p:nvPicPr>
        <p:blipFill>
          <a:blip r:embed="rId2" cstate="print"/>
          <a:srcRect/>
          <a:stretch>
            <a:fillRect/>
          </a:stretch>
        </p:blipFill>
        <p:spPr bwMode="auto">
          <a:xfrm>
            <a:off x="4572000" y="3714750"/>
            <a:ext cx="4343400" cy="2533650"/>
          </a:xfrm>
          <a:prstGeom prst="rect">
            <a:avLst/>
          </a:prstGeom>
          <a:noFill/>
          <a:ln w="9525">
            <a:noFill/>
            <a:miter lim="800000"/>
            <a:headEnd/>
            <a:tailEnd/>
          </a:ln>
        </p:spPr>
      </p:pic>
      <p:sp>
        <p:nvSpPr>
          <p:cNvPr id="5" name="TextBox 4"/>
          <p:cNvSpPr txBox="1"/>
          <p:nvPr/>
        </p:nvSpPr>
        <p:spPr>
          <a:xfrm>
            <a:off x="152400" y="3733800"/>
            <a:ext cx="4495800" cy="2308324"/>
          </a:xfrm>
          <a:prstGeom prst="rect">
            <a:avLst/>
          </a:prstGeom>
          <a:noFill/>
        </p:spPr>
        <p:txBody>
          <a:bodyPr wrap="square" rtlCol="0">
            <a:spAutoFit/>
          </a:bodyPr>
          <a:lstStyle/>
          <a:p>
            <a:r>
              <a:rPr lang="en-US" sz="2400" dirty="0" smtClean="0">
                <a:latin typeface="Arial" pitchFamily="34" charset="0"/>
                <a:cs typeface="Arial" pitchFamily="34" charset="0"/>
              </a:rPr>
              <a:t>In essence, this system uses hydraulics in place of the electrical system: the pump takes the place of a generator and compressed fluid replaces a battery.</a:t>
            </a:r>
            <a:endParaRPr lang="en-US" sz="2400" dirty="0">
              <a:latin typeface="Arial" pitchFamily="34" charset="0"/>
              <a:cs typeface="Arial" pitchFamily="34" charset="0"/>
            </a:endParaRPr>
          </a:p>
        </p:txBody>
      </p:sp>
      <p:sp>
        <p:nvSpPr>
          <p:cNvPr id="6" name="TextBox 5"/>
          <p:cNvSpPr txBox="1"/>
          <p:nvPr/>
        </p:nvSpPr>
        <p:spPr>
          <a:xfrm>
            <a:off x="4648200" y="6172200"/>
            <a:ext cx="3581400" cy="261610"/>
          </a:xfrm>
          <a:prstGeom prst="rect">
            <a:avLst/>
          </a:prstGeom>
          <a:noFill/>
        </p:spPr>
        <p:txBody>
          <a:bodyPr wrap="square" rtlCol="0">
            <a:spAutoFit/>
          </a:bodyPr>
          <a:lstStyle/>
          <a:p>
            <a:r>
              <a:rPr lang="en-US" sz="1100" dirty="0" smtClean="0"/>
              <a:t>Hybrid hydraulic UPS delivery vehicle [11]</a:t>
            </a:r>
            <a:endParaRPr lang="en-US" sz="1100" dirty="0"/>
          </a:p>
        </p:txBody>
      </p:sp>
      <p:sp>
        <p:nvSpPr>
          <p:cNvPr id="7" name="Slide Number Placeholder 6"/>
          <p:cNvSpPr>
            <a:spLocks noGrp="1"/>
          </p:cNvSpPr>
          <p:nvPr>
            <p:ph type="sldNum" sz="quarter" idx="12"/>
          </p:nvPr>
        </p:nvSpPr>
        <p:spPr/>
        <p:txBody>
          <a:bodyPr/>
          <a:lstStyle/>
          <a:p>
            <a:fld id="{EF7CA9EC-221D-441C-A96D-A928FEE25B8D}"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Hydraulic Power: Components</a:t>
            </a:r>
            <a:endParaRPr lang="en-US" sz="2800" dirty="0" smtClean="0">
              <a:latin typeface="Arial" pitchFamily="34" charset="0"/>
              <a:cs typeface="Arial" pitchFamily="34" charset="0"/>
            </a:endParaRPr>
          </a:p>
        </p:txBody>
      </p:sp>
      <p:sp>
        <p:nvSpPr>
          <p:cNvPr id="22" name="TextBox 21"/>
          <p:cNvSpPr txBox="1"/>
          <p:nvPr/>
        </p:nvSpPr>
        <p:spPr>
          <a:xfrm>
            <a:off x="76200" y="1143000"/>
            <a:ext cx="8915400" cy="1938992"/>
          </a:xfrm>
          <a:prstGeom prst="rect">
            <a:avLst/>
          </a:prstGeom>
          <a:noFill/>
        </p:spPr>
        <p:txBody>
          <a:bodyPr wrap="square" rtlCol="0">
            <a:spAutoFit/>
          </a:bodyPr>
          <a:lstStyle/>
          <a:p>
            <a:r>
              <a:rPr lang="en-US" sz="2400" b="1" dirty="0" smtClean="0">
                <a:latin typeface="Arial" pitchFamily="34" charset="0"/>
                <a:cs typeface="Arial" pitchFamily="34" charset="0"/>
              </a:rPr>
              <a:t>Pump</a:t>
            </a:r>
            <a:r>
              <a:rPr lang="en-US" sz="2400" dirty="0" smtClean="0">
                <a:latin typeface="Arial" pitchFamily="34" charset="0"/>
                <a:cs typeface="Arial" pitchFamily="34" charset="0"/>
              </a:rPr>
              <a:t>: converts mechanical power into hydraulic power</a:t>
            </a:r>
          </a:p>
          <a:p>
            <a:r>
              <a:rPr lang="en-US" sz="2400" b="1" dirty="0" smtClean="0">
                <a:latin typeface="Arial" pitchFamily="34" charset="0"/>
                <a:cs typeface="Arial" pitchFamily="34" charset="0"/>
              </a:rPr>
              <a:t>Motor</a:t>
            </a:r>
            <a:r>
              <a:rPr lang="en-US" sz="2400" dirty="0" smtClean="0">
                <a:latin typeface="Arial" pitchFamily="34" charset="0"/>
                <a:cs typeface="Arial" pitchFamily="34" charset="0"/>
              </a:rPr>
              <a:t>: converts hydraulic power into mechanical power</a:t>
            </a:r>
          </a:p>
          <a:p>
            <a:r>
              <a:rPr lang="en-US" sz="2400" b="1" dirty="0" smtClean="0">
                <a:latin typeface="Arial" pitchFamily="34" charset="0"/>
                <a:cs typeface="Arial" pitchFamily="34" charset="0"/>
              </a:rPr>
              <a:t>Accumulator</a:t>
            </a:r>
            <a:r>
              <a:rPr lang="en-US" sz="2400" dirty="0" smtClean="0">
                <a:latin typeface="Arial" pitchFamily="34" charset="0"/>
                <a:cs typeface="Arial" pitchFamily="34" charset="0"/>
              </a:rPr>
              <a:t>: stores power using a high-pressure gas</a:t>
            </a:r>
          </a:p>
          <a:p>
            <a:r>
              <a:rPr lang="en-US" sz="2400" b="1" dirty="0" smtClean="0">
                <a:latin typeface="Arial" pitchFamily="34" charset="0"/>
                <a:cs typeface="Arial" pitchFamily="34" charset="0"/>
              </a:rPr>
              <a:t>Reservoir</a:t>
            </a:r>
            <a:r>
              <a:rPr lang="en-US" sz="2400" dirty="0" smtClean="0">
                <a:latin typeface="Arial" pitchFamily="34" charset="0"/>
                <a:cs typeface="Arial" pitchFamily="34" charset="0"/>
              </a:rPr>
              <a:t>: stores fluid at low pressure after being used by the motor</a:t>
            </a:r>
            <a:endParaRPr lang="en-US" sz="2400" dirty="0">
              <a:latin typeface="Arial" pitchFamily="34" charset="0"/>
              <a:cs typeface="Arial" pitchFamily="34" charset="0"/>
            </a:endParaRPr>
          </a:p>
        </p:txBody>
      </p:sp>
      <p:sp>
        <p:nvSpPr>
          <p:cNvPr id="4" name="TextBox 3"/>
          <p:cNvSpPr txBox="1"/>
          <p:nvPr/>
        </p:nvSpPr>
        <p:spPr>
          <a:xfrm>
            <a:off x="152400" y="3200400"/>
            <a:ext cx="3429000" cy="3139321"/>
          </a:xfrm>
          <a:prstGeom prst="rect">
            <a:avLst/>
          </a:prstGeom>
          <a:noFill/>
        </p:spPr>
        <p:txBody>
          <a:bodyPr wrap="square" rtlCol="0">
            <a:spAutoFit/>
          </a:bodyPr>
          <a:lstStyle/>
          <a:p>
            <a:r>
              <a:rPr lang="en-US" sz="2200" dirty="0" smtClean="0">
                <a:latin typeface="Arial" pitchFamily="34" charset="0"/>
                <a:cs typeface="Arial" pitchFamily="34" charset="0"/>
              </a:rPr>
              <a:t>As with the connection between electric motors and generators, the same device can act as a pump or a motor.  </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This allows regenerative braking to also be used in hydraulic hybrids.</a:t>
            </a:r>
            <a:endParaRPr lang="en-US" sz="2200" dirty="0">
              <a:latin typeface="Arial" pitchFamily="34" charset="0"/>
              <a:cs typeface="Arial" pitchFamily="34" charset="0"/>
            </a:endParaRPr>
          </a:p>
        </p:txBody>
      </p:sp>
      <p:pic>
        <p:nvPicPr>
          <p:cNvPr id="145409" name="Picture 1"/>
          <p:cNvPicPr>
            <a:picLocks noChangeAspect="1" noChangeArrowheads="1"/>
          </p:cNvPicPr>
          <p:nvPr/>
        </p:nvPicPr>
        <p:blipFill>
          <a:blip r:embed="rId2" cstate="print"/>
          <a:srcRect/>
          <a:stretch>
            <a:fillRect/>
          </a:stretch>
        </p:blipFill>
        <p:spPr bwMode="auto">
          <a:xfrm>
            <a:off x="3505200" y="2783427"/>
            <a:ext cx="5409502" cy="3617373"/>
          </a:xfrm>
          <a:prstGeom prst="rect">
            <a:avLst/>
          </a:prstGeom>
          <a:noFill/>
          <a:ln w="9525">
            <a:noFill/>
            <a:miter lim="800000"/>
            <a:headEnd/>
            <a:tailEnd/>
          </a:ln>
        </p:spPr>
      </p:pic>
      <p:sp>
        <p:nvSpPr>
          <p:cNvPr id="6" name="TextBox 5"/>
          <p:cNvSpPr txBox="1"/>
          <p:nvPr/>
        </p:nvSpPr>
        <p:spPr>
          <a:xfrm>
            <a:off x="3733800" y="6477000"/>
            <a:ext cx="4648200" cy="261610"/>
          </a:xfrm>
          <a:prstGeom prst="rect">
            <a:avLst/>
          </a:prstGeom>
          <a:noFill/>
        </p:spPr>
        <p:txBody>
          <a:bodyPr wrap="square" rtlCol="0">
            <a:spAutoFit/>
          </a:bodyPr>
          <a:lstStyle/>
          <a:p>
            <a:r>
              <a:rPr lang="en-US" sz="1100" dirty="0" smtClean="0"/>
              <a:t>Hydraulic hybrid efficiency distribution including regenerative braking [2]</a:t>
            </a:r>
            <a:endParaRPr lang="en-US" sz="1100" dirty="0"/>
          </a:p>
        </p:txBody>
      </p:sp>
      <p:sp>
        <p:nvSpPr>
          <p:cNvPr id="7" name="Slide Number Placeholder 6"/>
          <p:cNvSpPr>
            <a:spLocks noGrp="1"/>
          </p:cNvSpPr>
          <p:nvPr>
            <p:ph type="sldNum" sz="quarter" idx="12"/>
          </p:nvPr>
        </p:nvSpPr>
        <p:spPr/>
        <p:txBody>
          <a:bodyPr/>
          <a:lstStyle/>
          <a:p>
            <a:fld id="{EF7CA9EC-221D-441C-A96D-A928FEE25B8D}"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sz="3200" dirty="0" smtClean="0">
                <a:latin typeface="Arial" pitchFamily="34" charset="0"/>
                <a:cs typeface="Arial" pitchFamily="34" charset="0"/>
              </a:rPr>
              <a:t>Hydraulic Power: Components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pPr/>
              <a:t>43</a:t>
            </a:fld>
            <a:endParaRPr lang="zh-CN" altLang="en-US"/>
          </a:p>
        </p:txBody>
      </p:sp>
      <p:sp>
        <p:nvSpPr>
          <p:cNvPr id="8" name="Rectangle 7"/>
          <p:cNvSpPr/>
          <p:nvPr/>
        </p:nvSpPr>
        <p:spPr>
          <a:xfrm>
            <a:off x="152400" y="2773740"/>
            <a:ext cx="8153400" cy="1569660"/>
          </a:xfrm>
          <a:prstGeom prst="rect">
            <a:avLst/>
          </a:prstGeom>
        </p:spPr>
        <p:txBody>
          <a:bodyPr wrap="square">
            <a:spAutoFit/>
          </a:bodyPr>
          <a:lstStyle/>
          <a:p>
            <a:pPr>
              <a:buFont typeface="Wingdings"/>
              <a:buChar char="Ø"/>
              <a:defRPr/>
            </a:pPr>
            <a:r>
              <a:rPr lang="en-US" sz="2400" dirty="0" smtClean="0">
                <a:latin typeface="Arial" pitchFamily="34" charset="0"/>
                <a:cs typeface="Arial" pitchFamily="34" charset="0"/>
              </a:rPr>
              <a:t>The dashed fluid flow path forms a closed loop system.</a:t>
            </a:r>
          </a:p>
          <a:p>
            <a:pPr>
              <a:defRPr/>
            </a:pPr>
            <a:endParaRPr lang="en-US" sz="2400" dirty="0" smtClean="0">
              <a:latin typeface="Arial" pitchFamily="34" charset="0"/>
              <a:cs typeface="Arial" pitchFamily="34" charset="0"/>
            </a:endParaRPr>
          </a:p>
          <a:p>
            <a:pPr>
              <a:buFont typeface="Wingdings"/>
              <a:buChar char="Ø"/>
              <a:defRPr/>
            </a:pPr>
            <a:r>
              <a:rPr lang="en-US" sz="2400" dirty="0" smtClean="0">
                <a:latin typeface="Arial" pitchFamily="34" charset="0"/>
                <a:cs typeface="Arial" pitchFamily="34" charset="0"/>
              </a:rPr>
              <a:t>Fluid can be bidirectional between the accumulator and the high-pressure fluid reservoir.</a:t>
            </a:r>
          </a:p>
        </p:txBody>
      </p:sp>
      <p:sp>
        <p:nvSpPr>
          <p:cNvPr id="13" name="TextBox 12"/>
          <p:cNvSpPr txBox="1"/>
          <p:nvPr/>
        </p:nvSpPr>
        <p:spPr>
          <a:xfrm>
            <a:off x="76200" y="1295400"/>
            <a:ext cx="8915400" cy="1200329"/>
          </a:xfrm>
          <a:prstGeom prst="rect">
            <a:avLst/>
          </a:prstGeom>
          <a:noFill/>
        </p:spPr>
        <p:txBody>
          <a:bodyPr wrap="square" rtlCol="0">
            <a:spAutoFit/>
          </a:bodyPr>
          <a:lstStyle/>
          <a:p>
            <a:pPr>
              <a:defRPr/>
            </a:pPr>
            <a:r>
              <a:rPr lang="en-US" sz="2400" dirty="0" smtClean="0">
                <a:latin typeface="Arial" pitchFamily="34" charset="0"/>
                <a:cs typeface="Arial" pitchFamily="34" charset="0"/>
              </a:rPr>
              <a:t>The system-level scheme for a hydraulic energy storage and extraction mechanism is shown below, with the dashed lines indicating the fluid flow path:</a:t>
            </a:r>
            <a:endParaRPr lang="en-US" sz="2400" dirty="0">
              <a:latin typeface="Arial" pitchFamily="34" charset="0"/>
              <a:cs typeface="Arial" pitchFamily="34" charset="0"/>
            </a:endParaRPr>
          </a:p>
        </p:txBody>
      </p:sp>
      <p:pic>
        <p:nvPicPr>
          <p:cNvPr id="9" name="Picture 2"/>
          <p:cNvPicPr>
            <a:picLocks noChangeAspect="1" noChangeArrowheads="1"/>
          </p:cNvPicPr>
          <p:nvPr/>
        </p:nvPicPr>
        <p:blipFill>
          <a:blip r:embed="rId2" cstate="print"/>
          <a:srcRect/>
          <a:stretch>
            <a:fillRect/>
          </a:stretch>
        </p:blipFill>
        <p:spPr bwMode="auto">
          <a:xfrm>
            <a:off x="990600" y="4553744"/>
            <a:ext cx="7125879" cy="2304256"/>
          </a:xfrm>
          <a:prstGeom prst="rect">
            <a:avLst/>
          </a:prstGeom>
          <a:noFill/>
          <a:ln w="9525">
            <a:noFill/>
            <a:miter lim="800000"/>
            <a:headEnd/>
            <a:tailEnd/>
          </a:ln>
        </p:spPr>
      </p:pic>
      <p:sp>
        <p:nvSpPr>
          <p:cNvPr id="10" name="Rectangle 9"/>
          <p:cNvSpPr/>
          <p:nvPr/>
        </p:nvSpPr>
        <p:spPr>
          <a:xfrm>
            <a:off x="1143000" y="6230144"/>
            <a:ext cx="2514600" cy="430887"/>
          </a:xfrm>
          <a:prstGeom prst="rect">
            <a:avLst/>
          </a:prstGeom>
        </p:spPr>
        <p:txBody>
          <a:bodyPr wrap="square">
            <a:spAutoFit/>
          </a:bodyPr>
          <a:lstStyle/>
          <a:p>
            <a:r>
              <a:rPr lang="en-US" sz="1100" dirty="0" smtClean="0">
                <a:latin typeface="Arial" pitchFamily="34" charset="0"/>
                <a:cs typeface="Arial" pitchFamily="34" charset="0"/>
              </a:rPr>
              <a:t>Generic scheme for hydraulic energy storage and extraction [2]</a:t>
            </a:r>
            <a:endParaRPr lang="en-US" sz="1100" dirty="0">
              <a:latin typeface="Arial" pitchFamily="34" charset="0"/>
              <a:cs typeface="Arial"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sz="3200" dirty="0" smtClean="0">
                <a:latin typeface="Arial" pitchFamily="34" charset="0"/>
                <a:cs typeface="Arial" pitchFamily="34" charset="0"/>
              </a:rPr>
              <a:t>Hydraulic Hybrid Operation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pPr/>
              <a:t>44</a:t>
            </a:fld>
            <a:endParaRPr lang="zh-CN" altLang="en-US"/>
          </a:p>
        </p:txBody>
      </p:sp>
      <p:pic>
        <p:nvPicPr>
          <p:cNvPr id="6" name="Picture 2"/>
          <p:cNvPicPr>
            <a:picLocks noChangeAspect="1" noChangeArrowheads="1"/>
          </p:cNvPicPr>
          <p:nvPr/>
        </p:nvPicPr>
        <p:blipFill>
          <a:blip r:embed="rId2" cstate="print"/>
          <a:srcRect/>
          <a:stretch>
            <a:fillRect/>
          </a:stretch>
        </p:blipFill>
        <p:spPr bwMode="auto">
          <a:xfrm>
            <a:off x="990600" y="4553744"/>
            <a:ext cx="7125879" cy="2304256"/>
          </a:xfrm>
          <a:prstGeom prst="rect">
            <a:avLst/>
          </a:prstGeom>
          <a:noFill/>
          <a:ln w="9525">
            <a:noFill/>
            <a:miter lim="800000"/>
            <a:headEnd/>
            <a:tailEnd/>
          </a:ln>
        </p:spPr>
      </p:pic>
      <p:sp>
        <p:nvSpPr>
          <p:cNvPr id="7" name="Rectangle 6"/>
          <p:cNvSpPr/>
          <p:nvPr/>
        </p:nvSpPr>
        <p:spPr>
          <a:xfrm>
            <a:off x="1143000" y="6230144"/>
            <a:ext cx="2514600" cy="430887"/>
          </a:xfrm>
          <a:prstGeom prst="rect">
            <a:avLst/>
          </a:prstGeom>
        </p:spPr>
        <p:txBody>
          <a:bodyPr wrap="square">
            <a:spAutoFit/>
          </a:bodyPr>
          <a:lstStyle/>
          <a:p>
            <a:r>
              <a:rPr lang="en-US" sz="1100" dirty="0" smtClean="0">
                <a:latin typeface="Arial" pitchFamily="34" charset="0"/>
                <a:cs typeface="Arial" pitchFamily="34" charset="0"/>
              </a:rPr>
              <a:t>Generic scheme for hydraulic energy storage and extraction [2]</a:t>
            </a:r>
            <a:endParaRPr lang="en-US" sz="1100" dirty="0">
              <a:latin typeface="Arial" pitchFamily="34" charset="0"/>
              <a:cs typeface="Arial" pitchFamily="34" charset="0"/>
            </a:endParaRPr>
          </a:p>
        </p:txBody>
      </p:sp>
      <p:sp>
        <p:nvSpPr>
          <p:cNvPr id="13" name="TextBox 12"/>
          <p:cNvSpPr txBox="1"/>
          <p:nvPr/>
        </p:nvSpPr>
        <p:spPr>
          <a:xfrm>
            <a:off x="76200" y="1295400"/>
            <a:ext cx="8915400" cy="3477875"/>
          </a:xfrm>
          <a:prstGeom prst="rect">
            <a:avLst/>
          </a:prstGeom>
          <a:noFill/>
        </p:spPr>
        <p:txBody>
          <a:bodyPr wrap="square" rtlCol="0">
            <a:spAutoFit/>
          </a:bodyPr>
          <a:lstStyle/>
          <a:p>
            <a:pPr>
              <a:buFont typeface="Wingdings"/>
              <a:buChar char="Ø"/>
              <a:defRPr/>
            </a:pPr>
            <a:r>
              <a:rPr lang="en-US" sz="2200" dirty="0" smtClean="0">
                <a:latin typeface="Arial" pitchFamily="34" charset="0"/>
                <a:cs typeface="Arial" pitchFamily="34" charset="0"/>
              </a:rPr>
              <a:t>The engine drives a hydraulic pump which draws an incompressible fluid from a low-pressure reservoir and increases its pressure.</a:t>
            </a:r>
          </a:p>
          <a:p>
            <a:pPr>
              <a:defRPr/>
            </a:pPr>
            <a:endParaRPr lang="en-US" sz="2200" dirty="0" smtClean="0">
              <a:latin typeface="Arial" pitchFamily="34" charset="0"/>
              <a:cs typeface="Arial" pitchFamily="34" charset="0"/>
            </a:endParaRPr>
          </a:p>
          <a:p>
            <a:pPr>
              <a:buFont typeface="Wingdings"/>
              <a:buChar char="Ø"/>
              <a:defRPr/>
            </a:pPr>
            <a:r>
              <a:rPr lang="en-US" sz="2200" dirty="0" smtClean="0">
                <a:latin typeface="Arial" pitchFamily="34" charset="0"/>
                <a:cs typeface="Arial" pitchFamily="34" charset="0"/>
              </a:rPr>
              <a:t>The high-pressure incompressible fluid is used to drive a hydraulic motor which can drive some mechanical load. The mechanical fluid enters at high pressure and exits at low pressure, doing mechanical work in the process.</a:t>
            </a:r>
          </a:p>
          <a:p>
            <a:pPr>
              <a:buFont typeface="Wingdings"/>
              <a:buChar char="Ø"/>
              <a:defRPr/>
            </a:pPr>
            <a:endParaRPr lang="en-US" sz="2200" dirty="0" smtClean="0">
              <a:latin typeface="Arial" pitchFamily="34" charset="0"/>
              <a:cs typeface="Arial" pitchFamily="34" charset="0"/>
            </a:endParaRPr>
          </a:p>
          <a:p>
            <a:pPr>
              <a:buFont typeface="Wingdings"/>
              <a:buChar char="Ø"/>
              <a:defRPr/>
            </a:pPr>
            <a:r>
              <a:rPr lang="en-US" sz="2200" dirty="0" smtClean="0">
                <a:latin typeface="Arial" pitchFamily="34" charset="0"/>
                <a:cs typeface="Arial" pitchFamily="34" charset="0"/>
              </a:rPr>
              <a:t>The now low-pressure fluid flows to the low-pressure reservoir and the fluid flow circuit is completed. </a:t>
            </a:r>
            <a:endParaRPr lang="en-US" sz="2200" dirty="0">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sz="3200" dirty="0" smtClean="0">
                <a:latin typeface="Arial" pitchFamily="34" charset="0"/>
                <a:cs typeface="Arial" pitchFamily="34" charset="0"/>
              </a:rPr>
              <a:t>Hydraulic Hybrid Operation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pPr/>
              <a:t>45</a:t>
            </a:fld>
            <a:endParaRPr lang="zh-CN" altLang="en-US"/>
          </a:p>
        </p:txBody>
      </p:sp>
      <p:pic>
        <p:nvPicPr>
          <p:cNvPr id="6" name="Picture 2"/>
          <p:cNvPicPr>
            <a:picLocks noChangeAspect="1" noChangeArrowheads="1"/>
          </p:cNvPicPr>
          <p:nvPr/>
        </p:nvPicPr>
        <p:blipFill>
          <a:blip r:embed="rId2" cstate="print"/>
          <a:srcRect/>
          <a:stretch>
            <a:fillRect/>
          </a:stretch>
        </p:blipFill>
        <p:spPr bwMode="auto">
          <a:xfrm>
            <a:off x="990600" y="4553744"/>
            <a:ext cx="7125879" cy="2304256"/>
          </a:xfrm>
          <a:prstGeom prst="rect">
            <a:avLst/>
          </a:prstGeom>
          <a:noFill/>
          <a:ln w="9525">
            <a:noFill/>
            <a:miter lim="800000"/>
            <a:headEnd/>
            <a:tailEnd/>
          </a:ln>
        </p:spPr>
      </p:pic>
      <p:sp>
        <p:nvSpPr>
          <p:cNvPr id="7" name="Rectangle 6"/>
          <p:cNvSpPr/>
          <p:nvPr/>
        </p:nvSpPr>
        <p:spPr>
          <a:xfrm>
            <a:off x="1143000" y="6230144"/>
            <a:ext cx="2514600" cy="430887"/>
          </a:xfrm>
          <a:prstGeom prst="rect">
            <a:avLst/>
          </a:prstGeom>
        </p:spPr>
        <p:txBody>
          <a:bodyPr wrap="square">
            <a:spAutoFit/>
          </a:bodyPr>
          <a:lstStyle/>
          <a:p>
            <a:r>
              <a:rPr lang="en-US" sz="1100" dirty="0" smtClean="0">
                <a:latin typeface="Arial" pitchFamily="34" charset="0"/>
                <a:cs typeface="Arial" pitchFamily="34" charset="0"/>
              </a:rPr>
              <a:t>Generic scheme for hydraulic energy storage and extraction [2]</a:t>
            </a:r>
            <a:endParaRPr lang="en-US" sz="1100" dirty="0">
              <a:latin typeface="Arial" pitchFamily="34" charset="0"/>
              <a:cs typeface="Arial" pitchFamily="34" charset="0"/>
            </a:endParaRPr>
          </a:p>
        </p:txBody>
      </p:sp>
      <p:sp>
        <p:nvSpPr>
          <p:cNvPr id="13" name="TextBox 12"/>
          <p:cNvSpPr txBox="1"/>
          <p:nvPr/>
        </p:nvSpPr>
        <p:spPr>
          <a:xfrm>
            <a:off x="76200" y="1295400"/>
            <a:ext cx="8915400" cy="3477875"/>
          </a:xfrm>
          <a:prstGeom prst="rect">
            <a:avLst/>
          </a:prstGeom>
          <a:noFill/>
        </p:spPr>
        <p:txBody>
          <a:bodyPr wrap="square" rtlCol="0">
            <a:spAutoFit/>
          </a:bodyPr>
          <a:lstStyle/>
          <a:p>
            <a:pPr>
              <a:buFont typeface="Wingdings"/>
              <a:buChar char="Ø"/>
              <a:defRPr/>
            </a:pPr>
            <a:r>
              <a:rPr lang="en-US" sz="2200" dirty="0" smtClean="0">
                <a:latin typeface="Arial" pitchFamily="34" charset="0"/>
                <a:cs typeface="Arial" pitchFamily="34" charset="0"/>
              </a:rPr>
              <a:t>The high-pressure reservoir fluid also moves a piston or similar mechanism which in turn can push against a compressible gas.</a:t>
            </a:r>
          </a:p>
          <a:p>
            <a:pPr>
              <a:defRPr/>
            </a:pPr>
            <a:endParaRPr lang="en-US" sz="2200" dirty="0" smtClean="0">
              <a:latin typeface="Arial" pitchFamily="34" charset="0"/>
              <a:cs typeface="Arial" pitchFamily="34" charset="0"/>
            </a:endParaRPr>
          </a:p>
          <a:p>
            <a:pPr>
              <a:buFont typeface="Wingdings"/>
              <a:buChar char="Ø"/>
              <a:defRPr/>
            </a:pPr>
            <a:r>
              <a:rPr lang="en-US" sz="2200" dirty="0" smtClean="0">
                <a:latin typeface="Arial" pitchFamily="34" charset="0"/>
                <a:cs typeface="Arial" pitchFamily="34" charset="0"/>
              </a:rPr>
              <a:t>This compression will cause energy to be stored in the gas. Once some predefined pressure has been achieved, a valve can be used to prevent further pressurization of the gas. </a:t>
            </a:r>
          </a:p>
          <a:p>
            <a:pPr>
              <a:buFont typeface="Wingdings"/>
              <a:buChar char="Ø"/>
              <a:defRPr/>
            </a:pPr>
            <a:endParaRPr lang="en-US" sz="2200" dirty="0" smtClean="0">
              <a:latin typeface="Arial" pitchFamily="34" charset="0"/>
              <a:cs typeface="Arial" pitchFamily="34" charset="0"/>
            </a:endParaRPr>
          </a:p>
          <a:p>
            <a:pPr>
              <a:buFont typeface="Wingdings"/>
              <a:buChar char="Ø"/>
              <a:defRPr/>
            </a:pPr>
            <a:r>
              <a:rPr lang="en-US" sz="2200" dirty="0" smtClean="0">
                <a:latin typeface="Arial" pitchFamily="34" charset="0"/>
                <a:cs typeface="Arial" pitchFamily="34" charset="0"/>
              </a:rPr>
              <a:t>To extract energy from the accumulator, a valve is opened and the compressed gas works against some piston to pressurize the fluid in the high-pressure reservoir, which will drive the hydraulic motor.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Hydraulic Power: Comparison with Electric Power</a:t>
            </a:r>
            <a:endParaRPr lang="en-US" sz="2800" dirty="0" smtClean="0">
              <a:latin typeface="Arial" pitchFamily="34" charset="0"/>
              <a:cs typeface="Arial" pitchFamily="34" charset="0"/>
            </a:endParaRPr>
          </a:p>
        </p:txBody>
      </p:sp>
      <p:pic>
        <p:nvPicPr>
          <p:cNvPr id="30724" name="Picture 4"/>
          <p:cNvPicPr>
            <a:picLocks noChangeAspect="1" noChangeArrowheads="1"/>
          </p:cNvPicPr>
          <p:nvPr/>
        </p:nvPicPr>
        <p:blipFill>
          <a:blip r:embed="rId2" cstate="print"/>
          <a:srcRect/>
          <a:stretch>
            <a:fillRect/>
          </a:stretch>
        </p:blipFill>
        <p:spPr bwMode="auto">
          <a:xfrm>
            <a:off x="838200" y="1145059"/>
            <a:ext cx="7162800" cy="5323703"/>
          </a:xfrm>
          <a:prstGeom prst="rect">
            <a:avLst/>
          </a:prstGeom>
          <a:noFill/>
          <a:ln w="9525">
            <a:noFill/>
            <a:miter lim="800000"/>
            <a:headEnd/>
            <a:tailEnd/>
          </a:ln>
        </p:spPr>
      </p:pic>
      <p:sp>
        <p:nvSpPr>
          <p:cNvPr id="7" name="TextBox 6"/>
          <p:cNvSpPr txBox="1"/>
          <p:nvPr/>
        </p:nvSpPr>
        <p:spPr>
          <a:xfrm>
            <a:off x="1143000" y="3657600"/>
            <a:ext cx="2895600" cy="261610"/>
          </a:xfrm>
          <a:prstGeom prst="rect">
            <a:avLst/>
          </a:prstGeom>
          <a:noFill/>
        </p:spPr>
        <p:txBody>
          <a:bodyPr wrap="square" rtlCol="0">
            <a:spAutoFit/>
          </a:bodyPr>
          <a:lstStyle/>
          <a:p>
            <a:r>
              <a:rPr lang="en-US" sz="1100" dirty="0" smtClean="0"/>
              <a:t>Parallel HEV[2]</a:t>
            </a:r>
            <a:endParaRPr lang="en-US" sz="1100" dirty="0"/>
          </a:p>
        </p:txBody>
      </p:sp>
      <p:sp>
        <p:nvSpPr>
          <p:cNvPr id="8" name="TextBox 7"/>
          <p:cNvSpPr txBox="1"/>
          <p:nvPr/>
        </p:nvSpPr>
        <p:spPr>
          <a:xfrm>
            <a:off x="1143000" y="6400800"/>
            <a:ext cx="2895600" cy="261610"/>
          </a:xfrm>
          <a:prstGeom prst="rect">
            <a:avLst/>
          </a:prstGeom>
          <a:noFill/>
        </p:spPr>
        <p:txBody>
          <a:bodyPr wrap="square" rtlCol="0">
            <a:spAutoFit/>
          </a:bodyPr>
          <a:lstStyle/>
          <a:p>
            <a:r>
              <a:rPr lang="en-US" sz="1100" dirty="0" smtClean="0"/>
              <a:t>Hybrid Hydraulic Vehicle [2]</a:t>
            </a:r>
            <a:endParaRPr lang="en-US" sz="1100" dirty="0"/>
          </a:p>
        </p:txBody>
      </p:sp>
      <p:sp>
        <p:nvSpPr>
          <p:cNvPr id="6" name="Slide Number Placeholder 5"/>
          <p:cNvSpPr>
            <a:spLocks noGrp="1"/>
          </p:cNvSpPr>
          <p:nvPr>
            <p:ph type="sldNum" sz="quarter" idx="12"/>
          </p:nvPr>
        </p:nvSpPr>
        <p:spPr/>
        <p:txBody>
          <a:bodyPr/>
          <a:lstStyle/>
          <a:p>
            <a:fld id="{EF7CA9EC-221D-441C-A96D-A928FEE25B8D}" type="slidenum">
              <a:rPr lang="en-US" smtClean="0"/>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Electric Motor Usage</a:t>
            </a:r>
            <a:endParaRPr lang="en-US" sz="2800" dirty="0" smtClean="0">
              <a:latin typeface="Arial" pitchFamily="34" charset="0"/>
              <a:cs typeface="Arial" pitchFamily="34" charset="0"/>
            </a:endParaRPr>
          </a:p>
        </p:txBody>
      </p:sp>
      <p:sp>
        <p:nvSpPr>
          <p:cNvPr id="22" name="TextBox 21"/>
          <p:cNvSpPr txBox="1"/>
          <p:nvPr/>
        </p:nvSpPr>
        <p:spPr>
          <a:xfrm>
            <a:off x="76200" y="1219200"/>
            <a:ext cx="8915400" cy="4524315"/>
          </a:xfrm>
          <a:prstGeom prst="rect">
            <a:avLst/>
          </a:prstGeom>
          <a:noFill/>
        </p:spPr>
        <p:txBody>
          <a:bodyPr wrap="square" rtlCol="0">
            <a:spAutoFit/>
          </a:bodyPr>
          <a:lstStyle/>
          <a:p>
            <a:r>
              <a:rPr lang="en-US" sz="2400" dirty="0" smtClean="0">
                <a:latin typeface="Arial" pitchFamily="34" charset="0"/>
                <a:cs typeface="Arial" pitchFamily="34" charset="0"/>
              </a:rPr>
              <a:t>Depending on the configuration of the hybrid vehicle and the power requirements of the vehicle motion, the electric motor can perform different functions:</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Power Assist: </a:t>
            </a:r>
            <a:r>
              <a:rPr lang="en-US" sz="2400" dirty="0" smtClean="0">
                <a:latin typeface="Arial" pitchFamily="34" charset="0"/>
                <a:cs typeface="Arial" pitchFamily="34" charset="0"/>
              </a:rPr>
              <a:t>the motor provides extra power to supplement the engine power, for example when high acceleration is required.  This can increase fuel efficiency by allowing a smaller engine to be used.</a:t>
            </a:r>
          </a:p>
          <a:p>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Engine-off Mode:</a:t>
            </a:r>
            <a:r>
              <a:rPr lang="en-US" sz="2400" dirty="0" smtClean="0">
                <a:latin typeface="Arial" pitchFamily="34" charset="0"/>
                <a:cs typeface="Arial" pitchFamily="34" charset="0"/>
              </a:rPr>
              <a:t> the engine is turned off and the electric motor alone drives the vehicle.  In this mode, the engine is using no fuel and the vehicle is operating as an electric vehicle.</a:t>
            </a:r>
            <a:endParaRPr lang="en-US" sz="2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F7CA9EC-221D-441C-A96D-A928FEE25B8D}"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Optimizing Engine Operation</a:t>
            </a:r>
            <a:endParaRPr lang="en-US" sz="2800" dirty="0" smtClean="0">
              <a:latin typeface="Arial" pitchFamily="34" charset="0"/>
              <a:cs typeface="Arial" pitchFamily="34" charset="0"/>
            </a:endParaRPr>
          </a:p>
        </p:txBody>
      </p:sp>
      <p:sp>
        <p:nvSpPr>
          <p:cNvPr id="22" name="TextBox 21"/>
          <p:cNvSpPr txBox="1"/>
          <p:nvPr/>
        </p:nvSpPr>
        <p:spPr>
          <a:xfrm>
            <a:off x="76200" y="1219200"/>
            <a:ext cx="8915400" cy="5632311"/>
          </a:xfrm>
          <a:prstGeom prst="rect">
            <a:avLst/>
          </a:prstGeom>
          <a:noFill/>
        </p:spPr>
        <p:txBody>
          <a:bodyPr wrap="square" rtlCol="0">
            <a:spAutoFit/>
          </a:bodyPr>
          <a:lstStyle/>
          <a:p>
            <a:r>
              <a:rPr lang="en-US" sz="2400" dirty="0" smtClean="0">
                <a:latin typeface="Arial" pitchFamily="34" charset="0"/>
                <a:cs typeface="Arial" pitchFamily="34" charset="0"/>
              </a:rPr>
              <a:t>Since an engine’s efficiency changes with its speed and torque, a vehicle loses some efficiency by needing to run the engine under a wide selection of operating conditions.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addition of the electric motor allows the engine usage to be optimized: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a parallel or power-split hybrid, the motor can be used to add power to keep the engine out of regions of low efficiency.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a series hybrid, the engine speed is independent of the wheel speed.  This gives more flexibility in controlling the engine, allowing it to be run at optimal conditions.  </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F7CA9EC-221D-441C-A96D-A928FEE25B8D}" type="slidenum">
              <a:rPr lang="en-US" smtClean="0"/>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Transmission Efficiency</a:t>
            </a:r>
            <a:endParaRPr lang="en-US" sz="2800" dirty="0" smtClean="0">
              <a:latin typeface="Arial" pitchFamily="34" charset="0"/>
              <a:cs typeface="Arial" pitchFamily="34" charset="0"/>
            </a:endParaRPr>
          </a:p>
        </p:txBody>
      </p:sp>
      <p:sp>
        <p:nvSpPr>
          <p:cNvPr id="22" name="TextBox 21"/>
          <p:cNvSpPr txBox="1"/>
          <p:nvPr/>
        </p:nvSpPr>
        <p:spPr>
          <a:xfrm>
            <a:off x="76200" y="1219200"/>
            <a:ext cx="8915400" cy="2123658"/>
          </a:xfrm>
          <a:prstGeom prst="rect">
            <a:avLst/>
          </a:prstGeom>
          <a:noFill/>
        </p:spPr>
        <p:txBody>
          <a:bodyPr wrap="square" rtlCol="0">
            <a:spAutoFit/>
          </a:bodyPr>
          <a:lstStyle/>
          <a:p>
            <a:r>
              <a:rPr lang="en-US" sz="2200" dirty="0" smtClean="0">
                <a:latin typeface="Arial" pitchFamily="34" charset="0"/>
                <a:cs typeface="Arial" pitchFamily="34" charset="0"/>
              </a:rPr>
              <a:t>Inefficiency in the transmission connecting the motor or engine to the wheels causes some power loss.  In a parallel hybrid, a complex transmission is needed to combine mechanical power from the engine and electric motor.  For a series hybrid or pure electric vehicle, a simpler transmission, often a single fixed gear, can be used since the electric motor can provide torque from zero speed.  </a:t>
            </a:r>
          </a:p>
        </p:txBody>
      </p:sp>
      <p:pic>
        <p:nvPicPr>
          <p:cNvPr id="123908" name="Picture 4"/>
          <p:cNvPicPr>
            <a:picLocks noChangeAspect="1" noChangeArrowheads="1"/>
          </p:cNvPicPr>
          <p:nvPr/>
        </p:nvPicPr>
        <p:blipFill>
          <a:blip r:embed="rId2" cstate="print"/>
          <a:srcRect/>
          <a:stretch>
            <a:fillRect/>
          </a:stretch>
        </p:blipFill>
        <p:spPr bwMode="auto">
          <a:xfrm>
            <a:off x="76200" y="4038600"/>
            <a:ext cx="8686800" cy="2533650"/>
          </a:xfrm>
          <a:prstGeom prst="rect">
            <a:avLst/>
          </a:prstGeom>
          <a:noFill/>
          <a:ln w="9525">
            <a:noFill/>
            <a:miter lim="800000"/>
            <a:headEnd/>
            <a:tailEnd/>
          </a:ln>
        </p:spPr>
      </p:pic>
      <p:sp>
        <p:nvSpPr>
          <p:cNvPr id="7" name="TextBox 6"/>
          <p:cNvSpPr txBox="1"/>
          <p:nvPr/>
        </p:nvSpPr>
        <p:spPr>
          <a:xfrm>
            <a:off x="304800" y="6553200"/>
            <a:ext cx="8001000" cy="261610"/>
          </a:xfrm>
          <a:prstGeom prst="rect">
            <a:avLst/>
          </a:prstGeom>
          <a:noFill/>
        </p:spPr>
        <p:txBody>
          <a:bodyPr wrap="square" rtlCol="0">
            <a:spAutoFit/>
          </a:bodyPr>
          <a:lstStyle/>
          <a:p>
            <a:r>
              <a:rPr lang="en-US" sz="1100" dirty="0" smtClean="0"/>
              <a:t>Arrangements for electric vehicle transmission: drive using (a) single motor and transmission and (b) geared drive to each wheel [12]</a:t>
            </a:r>
            <a:endParaRPr lang="en-US" sz="1100" dirty="0"/>
          </a:p>
        </p:txBody>
      </p:sp>
      <p:sp>
        <p:nvSpPr>
          <p:cNvPr id="6" name="Slide Number Placeholder 5"/>
          <p:cNvSpPr>
            <a:spLocks noGrp="1"/>
          </p:cNvSpPr>
          <p:nvPr>
            <p:ph type="sldNum" sz="quarter" idx="12"/>
          </p:nvPr>
        </p:nvSpPr>
        <p:spPr/>
        <p:txBody>
          <a:bodyPr/>
          <a:lstStyle/>
          <a:p>
            <a:fld id="{EF7CA9EC-221D-441C-A96D-A928FEE25B8D}"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Transmission Efficiency</a:t>
            </a:r>
            <a:endParaRPr lang="en-US" sz="2800" dirty="0" smtClean="0">
              <a:latin typeface="Arial" pitchFamily="34" charset="0"/>
              <a:cs typeface="Arial" pitchFamily="34" charset="0"/>
            </a:endParaRPr>
          </a:p>
        </p:txBody>
      </p:sp>
      <p:sp>
        <p:nvSpPr>
          <p:cNvPr id="22" name="TextBox 21"/>
          <p:cNvSpPr txBox="1"/>
          <p:nvPr/>
        </p:nvSpPr>
        <p:spPr>
          <a:xfrm>
            <a:off x="76200" y="1195387"/>
            <a:ext cx="8915400" cy="2462213"/>
          </a:xfrm>
          <a:prstGeom prst="rect">
            <a:avLst/>
          </a:prstGeom>
          <a:noFill/>
        </p:spPr>
        <p:txBody>
          <a:bodyPr wrap="square" rtlCol="0">
            <a:spAutoFit/>
          </a:bodyPr>
          <a:lstStyle/>
          <a:p>
            <a:r>
              <a:rPr lang="en-US" sz="2200" dirty="0" smtClean="0">
                <a:latin typeface="Arial" pitchFamily="34" charset="0"/>
                <a:cs typeface="Arial" pitchFamily="34" charset="0"/>
              </a:rPr>
              <a:t>A differential can be omitted if separate motors are used to drive each wheel, however this increases complexity of the controller needed.  Connecting the motors directly to the wheels or placed in the wheel hub will have a 100% transmission efficiency and saves space in the vehicle.  The disadvantage is that it will increase the vehicle’s unsprung mass.  Also the motor must be designed to run at the same speed as the vehicle wheels, which results in a heavier motor.</a:t>
            </a:r>
          </a:p>
        </p:txBody>
      </p:sp>
      <p:pic>
        <p:nvPicPr>
          <p:cNvPr id="122883" name="Picture 3"/>
          <p:cNvPicPr>
            <a:picLocks noChangeAspect="1" noChangeArrowheads="1"/>
          </p:cNvPicPr>
          <p:nvPr/>
        </p:nvPicPr>
        <p:blipFill>
          <a:blip r:embed="rId2" cstate="print"/>
          <a:srcRect/>
          <a:stretch>
            <a:fillRect/>
          </a:stretch>
        </p:blipFill>
        <p:spPr bwMode="auto">
          <a:xfrm>
            <a:off x="381000" y="3657600"/>
            <a:ext cx="4191000" cy="2794000"/>
          </a:xfrm>
          <a:prstGeom prst="rect">
            <a:avLst/>
          </a:prstGeom>
          <a:noFill/>
          <a:ln w="9525">
            <a:noFill/>
            <a:miter lim="800000"/>
            <a:headEnd/>
            <a:tailEnd/>
          </a:ln>
        </p:spPr>
      </p:pic>
      <p:sp>
        <p:nvSpPr>
          <p:cNvPr id="6" name="TextBox 5"/>
          <p:cNvSpPr txBox="1"/>
          <p:nvPr/>
        </p:nvSpPr>
        <p:spPr>
          <a:xfrm>
            <a:off x="381000" y="6520190"/>
            <a:ext cx="4419600" cy="261610"/>
          </a:xfrm>
          <a:prstGeom prst="rect">
            <a:avLst/>
          </a:prstGeom>
          <a:noFill/>
        </p:spPr>
        <p:txBody>
          <a:bodyPr wrap="square" rtlCol="0">
            <a:spAutoFit/>
          </a:bodyPr>
          <a:lstStyle/>
          <a:p>
            <a:r>
              <a:rPr lang="en-US" sz="1100" dirty="0" smtClean="0"/>
              <a:t>Transport truck using two in-wheel motors [13]</a:t>
            </a:r>
            <a:endParaRPr lang="en-US" sz="1100" dirty="0"/>
          </a:p>
        </p:txBody>
      </p:sp>
      <p:pic>
        <p:nvPicPr>
          <p:cNvPr id="122884" name="Picture 4"/>
          <p:cNvPicPr>
            <a:picLocks noChangeArrowheads="1"/>
          </p:cNvPicPr>
          <p:nvPr/>
        </p:nvPicPr>
        <p:blipFill>
          <a:blip r:embed="rId3" cstate="print"/>
          <a:srcRect/>
          <a:stretch>
            <a:fillRect/>
          </a:stretch>
        </p:blipFill>
        <p:spPr bwMode="auto">
          <a:xfrm>
            <a:off x="4648198" y="3657600"/>
            <a:ext cx="4187952" cy="2798064"/>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EF7CA9EC-221D-441C-A96D-A928FEE25B8D}" type="slidenum">
              <a:rPr lang="en-US" smtClean="0"/>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Engine Stop-start</a:t>
            </a:r>
            <a:endParaRPr lang="en-US" sz="2800" dirty="0" smtClean="0">
              <a:latin typeface="Arial" pitchFamily="34" charset="0"/>
              <a:cs typeface="Arial" pitchFamily="34" charset="0"/>
            </a:endParaRPr>
          </a:p>
        </p:txBody>
      </p:sp>
      <p:sp>
        <p:nvSpPr>
          <p:cNvPr id="22" name="TextBox 21"/>
          <p:cNvSpPr txBox="1"/>
          <p:nvPr/>
        </p:nvSpPr>
        <p:spPr>
          <a:xfrm>
            <a:off x="76200" y="1034296"/>
            <a:ext cx="8915400" cy="1785104"/>
          </a:xfrm>
          <a:prstGeom prst="rect">
            <a:avLst/>
          </a:prstGeom>
          <a:noFill/>
        </p:spPr>
        <p:txBody>
          <a:bodyPr wrap="square" rtlCol="0">
            <a:spAutoFit/>
          </a:bodyPr>
          <a:lstStyle/>
          <a:p>
            <a:r>
              <a:rPr lang="en-US" sz="2200" dirty="0" smtClean="0">
                <a:latin typeface="Arial" pitchFamily="34" charset="0"/>
                <a:cs typeface="Arial" pitchFamily="34" charset="0"/>
              </a:rPr>
              <a:t>A hybrid can have its internal combustion engine turn off when the driver applies the brakes and then only restarting when needed, avoiding losses from idling.  This can be especially important in construction vehicles such as wheel loaders, which may spent up to 40% of their time with the engine idling.  </a:t>
            </a:r>
            <a:endParaRPr lang="en-US" sz="2200" dirty="0">
              <a:latin typeface="Arial" pitchFamily="34" charset="0"/>
              <a:cs typeface="Arial" pitchFamily="34" charset="0"/>
            </a:endParaRPr>
          </a:p>
        </p:txBody>
      </p:sp>
      <p:pic>
        <p:nvPicPr>
          <p:cNvPr id="117762" name="Picture 2"/>
          <p:cNvPicPr>
            <a:picLocks noChangeAspect="1" noChangeArrowheads="1"/>
          </p:cNvPicPr>
          <p:nvPr/>
        </p:nvPicPr>
        <p:blipFill>
          <a:blip r:embed="rId2" cstate="print"/>
          <a:srcRect/>
          <a:stretch>
            <a:fillRect/>
          </a:stretch>
        </p:blipFill>
        <p:spPr bwMode="auto">
          <a:xfrm>
            <a:off x="2362200" y="2895600"/>
            <a:ext cx="3886200" cy="2777457"/>
          </a:xfrm>
          <a:prstGeom prst="rect">
            <a:avLst/>
          </a:prstGeom>
          <a:noFill/>
          <a:ln w="9525">
            <a:noFill/>
            <a:miter lim="800000"/>
            <a:headEnd/>
            <a:tailEnd/>
          </a:ln>
        </p:spPr>
      </p:pic>
      <p:sp>
        <p:nvSpPr>
          <p:cNvPr id="5" name="TextBox 4"/>
          <p:cNvSpPr txBox="1"/>
          <p:nvPr/>
        </p:nvSpPr>
        <p:spPr>
          <a:xfrm>
            <a:off x="152400" y="5259050"/>
            <a:ext cx="8839200" cy="1446550"/>
          </a:xfrm>
          <a:prstGeom prst="rect">
            <a:avLst/>
          </a:prstGeom>
          <a:noFill/>
        </p:spPr>
        <p:txBody>
          <a:bodyPr wrap="square" rtlCol="0">
            <a:spAutoFit/>
          </a:bodyPr>
          <a:lstStyle/>
          <a:p>
            <a:r>
              <a:rPr lang="en-US" sz="2200" dirty="0" smtClean="0"/>
              <a:t>Volvo’s L220F hybrid wheel loader [14] has an electric motor between the engine and transmission which uses power from  a lithium battery.  Its diesel engine can be shut off and quickly restarted by using the motor to spin the engine back up to optimum speed.</a:t>
            </a:r>
            <a:endParaRPr lang="en-US" sz="2200" dirty="0"/>
          </a:p>
        </p:txBody>
      </p:sp>
      <p:sp>
        <p:nvSpPr>
          <p:cNvPr id="6" name="Slide Number Placeholder 5"/>
          <p:cNvSpPr>
            <a:spLocks noGrp="1"/>
          </p:cNvSpPr>
          <p:nvPr>
            <p:ph type="sldNum" sz="quarter" idx="12"/>
          </p:nvPr>
        </p:nvSpPr>
        <p:spPr/>
        <p:txBody>
          <a:bodyPr/>
          <a:lstStyle/>
          <a:p>
            <a:fld id="{EF7CA9EC-221D-441C-A96D-A928FEE25B8D}" type="slidenum">
              <a:rPr lang="en-US" smtClean="0"/>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Picture 4"/>
          <p:cNvPicPr>
            <a:picLocks noChangeAspect="1" noChangeArrowheads="1"/>
          </p:cNvPicPr>
          <p:nvPr/>
        </p:nvPicPr>
        <p:blipFill>
          <a:blip r:embed="rId2" cstate="print"/>
          <a:srcRect/>
          <a:stretch>
            <a:fillRect/>
          </a:stretch>
        </p:blipFill>
        <p:spPr bwMode="auto">
          <a:xfrm>
            <a:off x="4092533" y="3886200"/>
            <a:ext cx="4746667" cy="2567619"/>
          </a:xfrm>
          <a:prstGeom prst="rect">
            <a:avLst/>
          </a:prstGeom>
          <a:noFill/>
          <a:ln w="9525">
            <a:noFill/>
            <a:miter lim="800000"/>
            <a:headEnd/>
            <a:tailEnd/>
          </a:ln>
        </p:spPr>
      </p:pic>
      <p:pic>
        <p:nvPicPr>
          <p:cNvPr id="118787" name="Picture 3"/>
          <p:cNvPicPr>
            <a:picLocks noChangeAspect="1" noChangeArrowheads="1"/>
          </p:cNvPicPr>
          <p:nvPr/>
        </p:nvPicPr>
        <p:blipFill>
          <a:blip r:embed="rId3" cstate="print"/>
          <a:srcRect/>
          <a:stretch>
            <a:fillRect/>
          </a:stretch>
        </p:blipFill>
        <p:spPr bwMode="auto">
          <a:xfrm>
            <a:off x="76200" y="4005590"/>
            <a:ext cx="4167619" cy="2499048"/>
          </a:xfrm>
          <a:prstGeom prst="rect">
            <a:avLst/>
          </a:prstGeom>
          <a:noFill/>
          <a:ln w="9525">
            <a:noFill/>
            <a:miter lim="800000"/>
            <a:headEnd/>
            <a:tailEnd/>
          </a:ln>
        </p:spPr>
      </p:pic>
      <p:sp>
        <p:nvSpPr>
          <p:cNvPr id="14" name="Rectangle 13"/>
          <p:cNvSpPr/>
          <p:nvPr/>
        </p:nvSpPr>
        <p:spPr>
          <a:xfrm>
            <a:off x="0" y="4572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Energy Regeneration</a:t>
            </a:r>
            <a:endParaRPr lang="en-US" sz="2800" dirty="0" smtClean="0">
              <a:latin typeface="Arial" pitchFamily="34" charset="0"/>
              <a:cs typeface="Arial" pitchFamily="34" charset="0"/>
            </a:endParaRPr>
          </a:p>
        </p:txBody>
      </p:sp>
      <p:sp>
        <p:nvSpPr>
          <p:cNvPr id="22" name="TextBox 21"/>
          <p:cNvSpPr txBox="1"/>
          <p:nvPr/>
        </p:nvSpPr>
        <p:spPr>
          <a:xfrm>
            <a:off x="76200" y="1017925"/>
            <a:ext cx="8915400" cy="3477875"/>
          </a:xfrm>
          <a:prstGeom prst="rect">
            <a:avLst/>
          </a:prstGeom>
          <a:noFill/>
        </p:spPr>
        <p:txBody>
          <a:bodyPr wrap="square" rtlCol="0">
            <a:spAutoFit/>
          </a:bodyPr>
          <a:lstStyle/>
          <a:p>
            <a:r>
              <a:rPr lang="en-US" sz="2200" dirty="0" smtClean="0">
                <a:latin typeface="Arial" pitchFamily="34" charset="0"/>
                <a:cs typeface="Arial" pitchFamily="34" charset="0"/>
              </a:rPr>
              <a:t>Along with regenerative braking in an automobile, energy can be recovered from other operations such as the lowering of the boom of an excavator or braking of the swinging cab. </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When the boom is moved upward, some of the energy is stored as potential energy.  When it drops, some energy can be recovered if the hydraulic motor is replaced with an electric one or if a hydraulic pump-motor is used to recover hydraulic energy which would otherwise be dissipated in the valve.</a:t>
            </a:r>
          </a:p>
          <a:p>
            <a:endParaRPr lang="en-US" sz="2200" dirty="0" smtClean="0">
              <a:latin typeface="Arial" pitchFamily="34" charset="0"/>
              <a:cs typeface="Arial" pitchFamily="34" charset="0"/>
            </a:endParaRPr>
          </a:p>
        </p:txBody>
      </p:sp>
      <p:sp>
        <p:nvSpPr>
          <p:cNvPr id="5" name="TextBox 4"/>
          <p:cNvSpPr txBox="1"/>
          <p:nvPr/>
        </p:nvSpPr>
        <p:spPr>
          <a:xfrm>
            <a:off x="381000" y="6520190"/>
            <a:ext cx="4419600" cy="261610"/>
          </a:xfrm>
          <a:prstGeom prst="rect">
            <a:avLst/>
          </a:prstGeom>
          <a:noFill/>
        </p:spPr>
        <p:txBody>
          <a:bodyPr wrap="square" rtlCol="0">
            <a:spAutoFit/>
          </a:bodyPr>
          <a:lstStyle/>
          <a:p>
            <a:r>
              <a:rPr lang="en-US" sz="1100" dirty="0" smtClean="0"/>
              <a:t>Sources of regenerative energy in an excavator [14]</a:t>
            </a:r>
            <a:endParaRPr lang="en-US" sz="1100" dirty="0"/>
          </a:p>
        </p:txBody>
      </p:sp>
      <p:sp>
        <p:nvSpPr>
          <p:cNvPr id="7" name="Slide Number Placeholder 6"/>
          <p:cNvSpPr>
            <a:spLocks noGrp="1"/>
          </p:cNvSpPr>
          <p:nvPr>
            <p:ph type="sldNum" sz="quarter" idx="12"/>
          </p:nvPr>
        </p:nvSpPr>
        <p:spPr/>
        <p:txBody>
          <a:bodyPr/>
          <a:lstStyle/>
          <a:p>
            <a:fld id="{EF7CA9EC-221D-441C-A96D-A928FEE25B8D}" type="slidenum">
              <a:rPr lang="en-US" smtClean="0"/>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2" cstate="print"/>
          <a:srcRect/>
          <a:stretch>
            <a:fillRect/>
          </a:stretch>
        </p:blipFill>
        <p:spPr bwMode="auto">
          <a:xfrm>
            <a:off x="1447801" y="3167191"/>
            <a:ext cx="5562599" cy="3538409"/>
          </a:xfrm>
          <a:prstGeom prst="rect">
            <a:avLst/>
          </a:prstGeom>
          <a:noFill/>
          <a:ln w="9525">
            <a:noFill/>
            <a:miter lim="800000"/>
            <a:headEnd/>
            <a:tailEnd/>
          </a:ln>
        </p:spPr>
      </p:pic>
      <p:sp>
        <p:nvSpPr>
          <p:cNvPr id="14" name="Rectangle 13"/>
          <p:cNvSpPr/>
          <p:nvPr/>
        </p:nvSpPr>
        <p:spPr>
          <a:xfrm>
            <a:off x="0" y="482025"/>
            <a:ext cx="9144000" cy="584775"/>
          </a:xfrm>
          <a:prstGeom prst="rect">
            <a:avLst/>
          </a:prstGeom>
        </p:spPr>
        <p:txBody>
          <a:bodyPr wrap="square">
            <a:spAutoFit/>
          </a:bodyPr>
          <a:lstStyle/>
          <a:p>
            <a:pPr algn="ctr"/>
            <a:r>
              <a:rPr lang="en-US" sz="3200" dirty="0" smtClean="0">
                <a:latin typeface="Arial" pitchFamily="34" charset="0"/>
                <a:cs typeface="Arial" pitchFamily="34" charset="0"/>
              </a:rPr>
              <a:t>Energy Regeneration</a:t>
            </a:r>
            <a:endParaRPr lang="en-US" sz="2800" dirty="0" smtClean="0">
              <a:latin typeface="Arial" pitchFamily="34" charset="0"/>
              <a:cs typeface="Arial" pitchFamily="34" charset="0"/>
            </a:endParaRPr>
          </a:p>
        </p:txBody>
      </p:sp>
      <p:sp>
        <p:nvSpPr>
          <p:cNvPr id="22" name="TextBox 21"/>
          <p:cNvSpPr txBox="1"/>
          <p:nvPr/>
        </p:nvSpPr>
        <p:spPr>
          <a:xfrm>
            <a:off x="76200" y="1143000"/>
            <a:ext cx="8915400" cy="2308324"/>
          </a:xfrm>
          <a:prstGeom prst="rect">
            <a:avLst/>
          </a:prstGeom>
          <a:noFill/>
        </p:spPr>
        <p:txBody>
          <a:bodyPr wrap="square" rtlCol="0">
            <a:spAutoFit/>
          </a:bodyPr>
          <a:lstStyle/>
          <a:p>
            <a:r>
              <a:rPr lang="en-US" sz="2400" dirty="0" smtClean="0">
                <a:latin typeface="Arial" pitchFamily="34" charset="0"/>
                <a:cs typeface="Arial" pitchFamily="34" charset="0"/>
              </a:rPr>
              <a:t>In construction equipment, power demand can change very rapidly.  Many designs omit a battery for long-term storage of recovered energy and store energy in ultracapacitors instead.  Batteries have a limit to how fast they can discharge power but energy stored in a capacitor can be discharged quickly to meet sudden peak power needs. </a:t>
            </a:r>
            <a:endParaRPr lang="en-US" sz="2400" dirty="0">
              <a:latin typeface="Arial" pitchFamily="34" charset="0"/>
              <a:cs typeface="Arial" pitchFamily="34" charset="0"/>
            </a:endParaRPr>
          </a:p>
        </p:txBody>
      </p:sp>
      <p:sp>
        <p:nvSpPr>
          <p:cNvPr id="5" name="TextBox 4"/>
          <p:cNvSpPr txBox="1"/>
          <p:nvPr/>
        </p:nvSpPr>
        <p:spPr>
          <a:xfrm>
            <a:off x="381000" y="6400800"/>
            <a:ext cx="4419600" cy="261610"/>
          </a:xfrm>
          <a:prstGeom prst="rect">
            <a:avLst/>
          </a:prstGeom>
          <a:noFill/>
        </p:spPr>
        <p:txBody>
          <a:bodyPr wrap="square" rtlCol="0">
            <a:spAutoFit/>
          </a:bodyPr>
          <a:lstStyle/>
          <a:p>
            <a:r>
              <a:rPr lang="en-US" sz="1100" dirty="0" smtClean="0"/>
              <a:t>Structure of a hybrid excavator [14]</a:t>
            </a:r>
            <a:endParaRPr lang="en-US" sz="1100" dirty="0"/>
          </a:p>
        </p:txBody>
      </p:sp>
      <p:sp>
        <p:nvSpPr>
          <p:cNvPr id="6" name="Slide Number Placeholder 5"/>
          <p:cNvSpPr>
            <a:spLocks noGrp="1"/>
          </p:cNvSpPr>
          <p:nvPr>
            <p:ph type="sldNum" sz="quarter" idx="12"/>
          </p:nvPr>
        </p:nvSpPr>
        <p:spPr/>
        <p:txBody>
          <a:bodyPr/>
          <a:lstStyle/>
          <a:p>
            <a:fld id="{EF7CA9EC-221D-441C-A96D-A928FEE25B8D}" type="slidenum">
              <a:rPr lang="en-US" smtClean="0"/>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References</a:t>
            </a:r>
            <a:endParaRPr lang="en-US" sz="2800" dirty="0" smtClean="0">
              <a:latin typeface="Arial" pitchFamily="34" charset="0"/>
              <a:cs typeface="Arial" pitchFamily="34" charset="0"/>
            </a:endParaRPr>
          </a:p>
        </p:txBody>
      </p:sp>
      <p:sp>
        <p:nvSpPr>
          <p:cNvPr id="8" name="Rectangle 7"/>
          <p:cNvSpPr/>
          <p:nvPr/>
        </p:nvSpPr>
        <p:spPr>
          <a:xfrm>
            <a:off x="152400" y="1120200"/>
            <a:ext cx="8991600" cy="5847755"/>
          </a:xfrm>
          <a:prstGeom prst="rect">
            <a:avLst/>
          </a:prstGeom>
        </p:spPr>
        <p:txBody>
          <a:bodyPr wrap="square">
            <a:spAutoFit/>
          </a:bodyPr>
          <a:lstStyle/>
          <a:p>
            <a:pPr>
              <a:buNone/>
            </a:pPr>
            <a:r>
              <a:rPr lang="en-US" sz="2200" dirty="0" smtClean="0">
                <a:latin typeface="Arial" pitchFamily="34" charset="0"/>
                <a:cs typeface="Arial" pitchFamily="34" charset="0"/>
              </a:rPr>
              <a:t>[1] Ehsani, Mehrdad, </a:t>
            </a:r>
            <a:r>
              <a:rPr lang="en-US" sz="2200" dirty="0" err="1" smtClean="0">
                <a:latin typeface="Arial" pitchFamily="34" charset="0"/>
                <a:cs typeface="Arial" pitchFamily="34" charset="0"/>
              </a:rPr>
              <a:t>Yimin</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Gao</a:t>
            </a:r>
            <a:r>
              <a:rPr lang="en-US" sz="2200" dirty="0" smtClean="0">
                <a:latin typeface="Arial" pitchFamily="34" charset="0"/>
                <a:cs typeface="Arial" pitchFamily="34" charset="0"/>
              </a:rPr>
              <a:t>, and Ali </a:t>
            </a:r>
            <a:r>
              <a:rPr lang="en-US" sz="2200" dirty="0" err="1" smtClean="0">
                <a:latin typeface="Arial" pitchFamily="34" charset="0"/>
                <a:cs typeface="Arial" pitchFamily="34" charset="0"/>
              </a:rPr>
              <a:t>Emadi</a:t>
            </a:r>
            <a:r>
              <a:rPr lang="en-US" sz="2200" dirty="0" smtClean="0">
                <a:latin typeface="Arial" pitchFamily="34" charset="0"/>
                <a:cs typeface="Arial" pitchFamily="34" charset="0"/>
              </a:rPr>
              <a:t>. </a:t>
            </a:r>
            <a:r>
              <a:rPr lang="en-US" sz="2200" i="1" dirty="0" smtClean="0">
                <a:latin typeface="Arial" pitchFamily="34" charset="0"/>
                <a:cs typeface="Arial" pitchFamily="34" charset="0"/>
              </a:rPr>
              <a:t>Modern Electric, Hybrid Electric, And Fuel Cell Vehicles, Fundamentals, Theory, And Design</a:t>
            </a:r>
            <a:r>
              <a:rPr lang="en-US" sz="2200" dirty="0" smtClean="0">
                <a:latin typeface="Arial" pitchFamily="34" charset="0"/>
                <a:cs typeface="Arial" pitchFamily="34" charset="0"/>
              </a:rPr>
              <a:t>. 2nd ed. CRC, 2010. </a:t>
            </a: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[2] Mi, Chris, </a:t>
            </a:r>
            <a:r>
              <a:rPr lang="en-US" sz="2200" dirty="0" err="1" smtClean="0">
                <a:latin typeface="Arial" pitchFamily="34" charset="0"/>
                <a:cs typeface="Arial" pitchFamily="34" charset="0"/>
              </a:rPr>
              <a:t>Abul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Masrur</a:t>
            </a:r>
            <a:r>
              <a:rPr lang="en-US" sz="2200" dirty="0" smtClean="0">
                <a:latin typeface="Arial" pitchFamily="34" charset="0"/>
                <a:cs typeface="Arial" pitchFamily="34" charset="0"/>
              </a:rPr>
              <a:t>, and David </a:t>
            </a:r>
            <a:r>
              <a:rPr lang="en-US" sz="2200" dirty="0" err="1" smtClean="0">
                <a:latin typeface="Arial" pitchFamily="34" charset="0"/>
                <a:cs typeface="Arial" pitchFamily="34" charset="0"/>
              </a:rPr>
              <a:t>Gao</a:t>
            </a:r>
            <a:r>
              <a:rPr lang="en-US" sz="2200" dirty="0" smtClean="0">
                <a:latin typeface="Arial" pitchFamily="34" charset="0"/>
                <a:cs typeface="Arial" pitchFamily="34" charset="0"/>
              </a:rPr>
              <a:t>. </a:t>
            </a:r>
            <a:r>
              <a:rPr lang="en-US" sz="2200" i="1" dirty="0" smtClean="0">
                <a:latin typeface="Arial" pitchFamily="34" charset="0"/>
                <a:cs typeface="Arial" pitchFamily="34" charset="0"/>
              </a:rPr>
              <a:t>Hybrid Electric Vehicles, Principles And Applications With Practical Perspectives</a:t>
            </a:r>
            <a:r>
              <a:rPr lang="en-US" sz="2200" dirty="0" smtClean="0">
                <a:latin typeface="Arial" pitchFamily="34" charset="0"/>
                <a:cs typeface="Arial" pitchFamily="34" charset="0"/>
              </a:rPr>
              <a:t>. Wiley, 2012.</a:t>
            </a: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[3] </a:t>
            </a:r>
            <a:r>
              <a:rPr lang="en-US" sz="2200" dirty="0" smtClean="0">
                <a:latin typeface="Arial" pitchFamily="34" charset="0"/>
                <a:cs typeface="Arial" pitchFamily="34" charset="0"/>
                <a:hlinkClick r:id="rId2"/>
              </a:rPr>
              <a:t>http://gm-volt.com/2009/03/02/gm-considering-extended-range-electric-pickup-truck/</a:t>
            </a: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[4] </a:t>
            </a:r>
            <a:r>
              <a:rPr lang="en-US" sz="2200" dirty="0" smtClean="0">
                <a:latin typeface="Arial" pitchFamily="34" charset="0"/>
                <a:cs typeface="Arial" pitchFamily="34" charset="0"/>
                <a:hlinkClick r:id="rId3"/>
              </a:rPr>
              <a:t>http://www.autobytel.com/saturn/vue/reviews/</a:t>
            </a: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[5] </a:t>
            </a:r>
            <a:r>
              <a:rPr lang="en-US" sz="2200" dirty="0" smtClean="0">
                <a:latin typeface="Arial" pitchFamily="34" charset="0"/>
                <a:cs typeface="Arial" pitchFamily="34" charset="0"/>
                <a:hlinkClick r:id="rId4"/>
              </a:rPr>
              <a:t>http://www.automotive-insight.net/cars-news/honda-insight.html</a:t>
            </a: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F7CA9EC-221D-441C-A96D-A928FEE25B8D}" type="slidenum">
              <a:rPr lang="en-US" smtClean="0"/>
              <a:pPr/>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References</a:t>
            </a:r>
            <a:endParaRPr lang="en-US" sz="2800" dirty="0" smtClean="0">
              <a:latin typeface="Arial" pitchFamily="34" charset="0"/>
              <a:cs typeface="Arial" pitchFamily="34" charset="0"/>
            </a:endParaRPr>
          </a:p>
        </p:txBody>
      </p:sp>
      <p:sp>
        <p:nvSpPr>
          <p:cNvPr id="8" name="Rectangle 7"/>
          <p:cNvSpPr/>
          <p:nvPr/>
        </p:nvSpPr>
        <p:spPr>
          <a:xfrm>
            <a:off x="152400" y="1120200"/>
            <a:ext cx="8991600" cy="6524863"/>
          </a:xfrm>
          <a:prstGeom prst="rect">
            <a:avLst/>
          </a:prstGeom>
        </p:spPr>
        <p:txBody>
          <a:bodyPr wrap="square">
            <a:spAutoFit/>
          </a:bodyPr>
          <a:lstStyle/>
          <a:p>
            <a:pPr>
              <a:buNone/>
            </a:pPr>
            <a:r>
              <a:rPr lang="en-US" sz="2200" dirty="0" smtClean="0">
                <a:latin typeface="Arial" pitchFamily="34" charset="0"/>
                <a:cs typeface="Arial" pitchFamily="34" charset="0"/>
              </a:rPr>
              <a:t>[6] </a:t>
            </a:r>
            <a:r>
              <a:rPr lang="en-US" sz="2200" dirty="0" smtClean="0">
                <a:latin typeface="Arial" pitchFamily="34" charset="0"/>
                <a:cs typeface="Arial" pitchFamily="34" charset="0"/>
                <a:hlinkClick r:id="rId2"/>
              </a:rPr>
              <a:t>http://autocarreviews.net/2011/06/24/2011-ford-escape-hybrid-suv.html</a:t>
            </a: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[7] </a:t>
            </a:r>
            <a:r>
              <a:rPr lang="en-US" sz="2200" dirty="0" smtClean="0">
                <a:latin typeface="Arial" pitchFamily="34" charset="0"/>
                <a:cs typeface="Arial" pitchFamily="34" charset="0"/>
                <a:hlinkClick r:id="rId3"/>
              </a:rPr>
              <a:t>http://www.toyota-lawsuit.com/news/2011/06/02/faulty-steering-mechanism-prompts-toyota-prius-recall/</a:t>
            </a: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[8] Scott, Thomas E. </a:t>
            </a:r>
            <a:r>
              <a:rPr lang="en-US" sz="2200" i="1" dirty="0" smtClean="0">
                <a:latin typeface="Arial" pitchFamily="34" charset="0"/>
                <a:cs typeface="Arial" pitchFamily="34" charset="0"/>
              </a:rPr>
              <a:t>Power Transmission, Mechanical, Hydraulic, Pneumatic, And Electrical</a:t>
            </a:r>
            <a:r>
              <a:rPr lang="en-US" sz="2200" dirty="0" smtClean="0">
                <a:latin typeface="Arial" pitchFamily="34" charset="0"/>
                <a:cs typeface="Arial" pitchFamily="34" charset="0"/>
              </a:rPr>
              <a:t>. Pearson College Div, 2000. </a:t>
            </a:r>
          </a:p>
          <a:p>
            <a:pPr>
              <a:buNone/>
            </a:pPr>
            <a:r>
              <a:rPr lang="en-US" sz="2200" dirty="0" smtClean="0">
                <a:latin typeface="Arial" pitchFamily="34" charset="0"/>
                <a:cs typeface="Arial" pitchFamily="34" charset="0"/>
              </a:rPr>
              <a:t> </a:t>
            </a:r>
          </a:p>
          <a:p>
            <a:pPr>
              <a:buNone/>
            </a:pPr>
            <a:r>
              <a:rPr lang="en-US" sz="2200" dirty="0" smtClean="0">
                <a:latin typeface="Arial" pitchFamily="34" charset="0"/>
                <a:cs typeface="Arial" pitchFamily="34" charset="0"/>
              </a:rPr>
              <a:t>[9] </a:t>
            </a:r>
            <a:r>
              <a:rPr lang="en-US" sz="2200" dirty="0" err="1" smtClean="0">
                <a:latin typeface="Arial" pitchFamily="34" charset="0"/>
                <a:cs typeface="Arial" pitchFamily="34" charset="0"/>
              </a:rPr>
              <a:t>Erjavec</a:t>
            </a:r>
            <a:r>
              <a:rPr lang="en-US" sz="2200" dirty="0" smtClean="0">
                <a:latin typeface="Arial" pitchFamily="34" charset="0"/>
                <a:cs typeface="Arial" pitchFamily="34" charset="0"/>
              </a:rPr>
              <a:t>, Jack, and Jeff Arias. </a:t>
            </a:r>
            <a:r>
              <a:rPr lang="en-US" sz="2200" i="1" dirty="0" smtClean="0">
                <a:latin typeface="Arial" pitchFamily="34" charset="0"/>
                <a:cs typeface="Arial" pitchFamily="34" charset="0"/>
              </a:rPr>
              <a:t>Hybrid, Electric, And Fuel-cell Vehicles</a:t>
            </a:r>
            <a:r>
              <a:rPr lang="en-US" sz="2200" dirty="0" smtClean="0">
                <a:latin typeface="Arial" pitchFamily="34" charset="0"/>
                <a:cs typeface="Arial" pitchFamily="34" charset="0"/>
              </a:rPr>
              <a:t>. Delmar Pub, 2007. </a:t>
            </a: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[10] Husain, </a:t>
            </a:r>
            <a:r>
              <a:rPr lang="en-US" sz="2200" dirty="0" err="1" smtClean="0">
                <a:latin typeface="Arial" pitchFamily="34" charset="0"/>
                <a:cs typeface="Arial" pitchFamily="34" charset="0"/>
              </a:rPr>
              <a:t>Iqbal</a:t>
            </a:r>
            <a:r>
              <a:rPr lang="en-US" sz="2200" dirty="0" smtClean="0">
                <a:latin typeface="Arial" pitchFamily="34" charset="0"/>
                <a:cs typeface="Arial" pitchFamily="34" charset="0"/>
              </a:rPr>
              <a:t>. </a:t>
            </a:r>
            <a:r>
              <a:rPr lang="en-US" sz="2200" i="1" dirty="0" smtClean="0">
                <a:latin typeface="Arial" pitchFamily="34" charset="0"/>
                <a:cs typeface="Arial" pitchFamily="34" charset="0"/>
              </a:rPr>
              <a:t>Electric And Hybrid Vehicles, Design Fundamentals</a:t>
            </a:r>
            <a:r>
              <a:rPr lang="en-US" sz="2200" dirty="0" smtClean="0">
                <a:latin typeface="Arial" pitchFamily="34" charset="0"/>
                <a:cs typeface="Arial" pitchFamily="34" charset="0"/>
              </a:rPr>
              <a:t>. CRC, 2003.   </a:t>
            </a:r>
          </a:p>
          <a:p>
            <a:pPr>
              <a:buNone/>
            </a:pP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F7CA9EC-221D-441C-A96D-A928FEE25B8D}" type="slidenum">
              <a:rPr lang="en-US" smtClean="0"/>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References</a:t>
            </a:r>
            <a:endParaRPr lang="en-US" sz="2800" dirty="0" smtClean="0">
              <a:latin typeface="Arial" pitchFamily="34" charset="0"/>
              <a:cs typeface="Arial" pitchFamily="34" charset="0"/>
            </a:endParaRPr>
          </a:p>
        </p:txBody>
      </p:sp>
      <p:sp>
        <p:nvSpPr>
          <p:cNvPr id="8" name="Rectangle 7"/>
          <p:cNvSpPr/>
          <p:nvPr/>
        </p:nvSpPr>
        <p:spPr>
          <a:xfrm>
            <a:off x="152400" y="1219200"/>
            <a:ext cx="8991600" cy="4493538"/>
          </a:xfrm>
          <a:prstGeom prst="rect">
            <a:avLst/>
          </a:prstGeom>
        </p:spPr>
        <p:txBody>
          <a:bodyPr wrap="square">
            <a:spAutoFit/>
          </a:bodyPr>
          <a:lstStyle/>
          <a:p>
            <a:pPr>
              <a:buNone/>
            </a:pPr>
            <a:r>
              <a:rPr lang="en-US" sz="2200" dirty="0" smtClean="0">
                <a:latin typeface="Arial" pitchFamily="34" charset="0"/>
                <a:cs typeface="Arial" pitchFamily="34" charset="0"/>
              </a:rPr>
              <a:t>[11] </a:t>
            </a:r>
            <a:r>
              <a:rPr lang="en-US" sz="2200" dirty="0" smtClean="0">
                <a:latin typeface="Arial" pitchFamily="34" charset="0"/>
                <a:cs typeface="Arial" pitchFamily="34" charset="0"/>
                <a:hlinkClick r:id="rId2"/>
              </a:rPr>
              <a:t>http://www.epa.gov/otaq/technology/420f06043.htm</a:t>
            </a: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[12] </a:t>
            </a:r>
            <a:r>
              <a:rPr lang="en-US" sz="2200" dirty="0" err="1" smtClean="0">
                <a:latin typeface="Arial" pitchFamily="34" charset="0"/>
                <a:cs typeface="Arial" pitchFamily="34" charset="0"/>
              </a:rPr>
              <a:t>Larminie</a:t>
            </a:r>
            <a:r>
              <a:rPr lang="en-US" sz="2200" dirty="0" smtClean="0">
                <a:latin typeface="Arial" pitchFamily="34" charset="0"/>
                <a:cs typeface="Arial" pitchFamily="34" charset="0"/>
              </a:rPr>
              <a:t>, James, and John Lowry. </a:t>
            </a:r>
            <a:r>
              <a:rPr lang="en-US" sz="2200" i="1" dirty="0" smtClean="0">
                <a:latin typeface="Arial" pitchFamily="34" charset="0"/>
                <a:cs typeface="Arial" pitchFamily="34" charset="0"/>
              </a:rPr>
              <a:t>Electric Vehicle Technology Explained</a:t>
            </a:r>
            <a:r>
              <a:rPr lang="en-US" sz="2200" dirty="0" smtClean="0">
                <a:latin typeface="Arial" pitchFamily="34" charset="0"/>
                <a:cs typeface="Arial" pitchFamily="34" charset="0"/>
              </a:rPr>
              <a:t>. West Sussex, England: J. Wiley, 2003.</a:t>
            </a:r>
          </a:p>
          <a:p>
            <a:pPr>
              <a:buNone/>
            </a:pPr>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[13] </a:t>
            </a:r>
            <a:r>
              <a:rPr lang="en-US" sz="2200" dirty="0" smtClean="0">
                <a:latin typeface="Arial" pitchFamily="34" charset="0"/>
                <a:cs typeface="Arial" pitchFamily="34" charset="0"/>
                <a:hlinkClick r:id="rId3"/>
              </a:rPr>
              <a:t>http://www.e-traction.eu/</a:t>
            </a:r>
            <a:endParaRPr lang="en-US" sz="2200" dirty="0" smtClean="0">
              <a:latin typeface="Arial" pitchFamily="34" charset="0"/>
              <a:cs typeface="Arial" pitchFamily="34" charset="0"/>
            </a:endParaRPr>
          </a:p>
          <a:p>
            <a:pPr>
              <a:buNone/>
            </a:pPr>
            <a:endParaRPr lang="en-US" sz="2200" dirty="0" smtClean="0">
              <a:latin typeface="Arial" pitchFamily="34" charset="0"/>
              <a:cs typeface="Arial" pitchFamily="34" charset="0"/>
            </a:endParaRPr>
          </a:p>
          <a:p>
            <a:pPr>
              <a:buNone/>
            </a:pPr>
            <a:r>
              <a:rPr lang="en-US" sz="2200" dirty="0" smtClean="0">
                <a:latin typeface="Arial" pitchFamily="34" charset="0"/>
                <a:cs typeface="Arial" pitchFamily="34" charset="0"/>
              </a:rPr>
              <a:t>[14] Doo-Yearn Jo; </a:t>
            </a:r>
            <a:r>
              <a:rPr lang="en-US" sz="2200" dirty="0" err="1" smtClean="0">
                <a:latin typeface="Arial" pitchFamily="34" charset="0"/>
                <a:cs typeface="Arial" pitchFamily="34" charset="0"/>
              </a:rPr>
              <a:t>Sangyeop</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Kwak</a:t>
            </a:r>
            <a:r>
              <a:rPr lang="en-US" sz="2200" dirty="0" smtClean="0">
                <a:latin typeface="Arial" pitchFamily="34" charset="0"/>
                <a:cs typeface="Arial" pitchFamily="34" charset="0"/>
              </a:rPr>
              <a:t>; , "Development of fuel-efficient construction equipment," Power Electronics and ECCE Asia (ICPE &amp; ECCE), 2011 IEEE 8th International Conference on , vol., no., pp.31-37, May 30 2011-June 3 2011</a:t>
            </a:r>
          </a:p>
          <a:p>
            <a:pPr>
              <a:buNone/>
            </a:pPr>
            <a:r>
              <a:rPr lang="en-US" sz="2200" dirty="0" err="1" smtClean="0">
                <a:latin typeface="Arial" pitchFamily="34" charset="0"/>
                <a:cs typeface="Arial" pitchFamily="34" charset="0"/>
              </a:rPr>
              <a:t>doi</a:t>
            </a:r>
            <a:r>
              <a:rPr lang="en-US" sz="2200" dirty="0" smtClean="0">
                <a:latin typeface="Arial" pitchFamily="34" charset="0"/>
                <a:cs typeface="Arial" pitchFamily="34" charset="0"/>
              </a:rPr>
              <a:t>: 10.1109/ICPE.2011.5944374</a:t>
            </a:r>
          </a:p>
          <a:p>
            <a:pPr>
              <a:buNone/>
            </a:pPr>
            <a:endParaRPr lang="en-US" sz="22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F7CA9EC-221D-441C-A96D-A928FEE25B8D}" type="slidenum">
              <a:rPr lang="en-US" smtClean="0"/>
              <a:pPr/>
              <a:t>56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1577</TotalTime>
  <Words>4441</Words>
  <Application>Microsoft Office PowerPoint</Application>
  <PresentationFormat>On-screen Show (4:3)</PresentationFormat>
  <Paragraphs>381</Paragraphs>
  <Slides>56</Slides>
  <Notes>2</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Slide 1</vt:lpstr>
      <vt:lpstr>Slide 2</vt:lpstr>
      <vt:lpstr>HEV configurations and ground vehicle applications</vt:lpstr>
      <vt:lpstr>Concept of Hybrid Electric Drive Trains</vt:lpstr>
      <vt:lpstr>Interdisciplinary Nature of HEVs</vt:lpstr>
      <vt:lpstr>Powertrain Configuration Types</vt:lpstr>
      <vt:lpstr>Series HEVs</vt:lpstr>
      <vt:lpstr>Series HEVs</vt:lpstr>
      <vt:lpstr>Series HEVs</vt:lpstr>
      <vt:lpstr>Series HEVs</vt:lpstr>
      <vt:lpstr>Series HEVs</vt:lpstr>
      <vt:lpstr>Series HEVs</vt:lpstr>
      <vt:lpstr>Series HEVs: Advantages</vt:lpstr>
      <vt:lpstr>Series HEVs: Advantages</vt:lpstr>
      <vt:lpstr>Series HEVs: Advantages</vt:lpstr>
      <vt:lpstr>Series HEVs: Advantages</vt:lpstr>
      <vt:lpstr>Series HEVs: Disadvantages</vt:lpstr>
      <vt:lpstr>Parallel HEVs</vt:lpstr>
      <vt:lpstr>Parallel HEVs</vt:lpstr>
      <vt:lpstr>Parallel HEVs</vt:lpstr>
      <vt:lpstr>Parallel HEVs</vt:lpstr>
      <vt:lpstr>Series-Parallel HEVs</vt:lpstr>
      <vt:lpstr>Complex HEVs</vt:lpstr>
      <vt:lpstr>Plug-in HEV (PHEV)</vt:lpstr>
      <vt:lpstr>Levels of Hybrid Vehicles: Mild</vt:lpstr>
      <vt:lpstr>Levels of Hybrid Vehicles: Mild</vt:lpstr>
      <vt:lpstr>Levels of Hybrid Vehicles: Medium</vt:lpstr>
      <vt:lpstr>Levels of Hybrid Vehicles: Full</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Hydraulic Power: Components</vt:lpstr>
      <vt:lpstr>Hydraulic Hybrid Operation</vt:lpstr>
      <vt:lpstr>Hydraulic Hybrid Operation</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Manager>Dr. Vladimir Vantsevich</Manager>
  <Company>Lawrence Technological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Overview and Modern Applications</dc:title>
  <dc:subject>Introduction to Hybrid and Electric Vehicles</dc:subject>
  <dc:creator>Wei Yao</dc:creator>
  <cp:lastModifiedBy>Admin</cp:lastModifiedBy>
  <cp:revision>75</cp:revision>
  <dcterms:created xsi:type="dcterms:W3CDTF">2011-11-03T17:29:21Z</dcterms:created>
  <dcterms:modified xsi:type="dcterms:W3CDTF">2012-04-04T15:49:47Z</dcterms:modified>
  <cp:category>Course Development Slides</cp:category>
  <cp:version>3</cp:version>
</cp:coreProperties>
</file>