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64" r:id="rId4"/>
    <p:sldId id="259" r:id="rId5"/>
    <p:sldId id="265" r:id="rId6"/>
    <p:sldId id="266" r:id="rId7"/>
    <p:sldId id="260" r:id="rId8"/>
    <p:sldId id="263" r:id="rId9"/>
    <p:sldId id="267" r:id="rId10"/>
    <p:sldId id="261" r:id="rId11"/>
    <p:sldId id="268" r:id="rId12"/>
    <p:sldId id="262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399" autoAdjust="0"/>
  </p:normalViewPr>
  <p:slideViewPr>
    <p:cSldViewPr showGuides="1">
      <p:cViewPr varScale="1">
        <p:scale>
          <a:sx n="65" d="100"/>
          <a:sy n="65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41736-BA80-4B53-84D6-AD663DD78C3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E3E6C-447A-496D-A965-1954D04FD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5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http://web.nmsu.edu/~kburke/Instrumentation/IS_Electrod.html</a:t>
            </a:r>
          </a:p>
          <a:p>
            <a:endParaRPr lang="en-US" dirty="0" smtClean="0"/>
          </a:p>
          <a:p>
            <a:r>
              <a:rPr lang="en-US" dirty="0" smtClean="0"/>
              <a:t>http://en.wikipedia.org/wiki/Ion_selective_electrode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99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http://web.nmsu.edu/~kburke/Instrumentation/IS_Electrod.html</a:t>
            </a:r>
          </a:p>
          <a:p>
            <a:endParaRPr lang="en-US" dirty="0" smtClean="0"/>
          </a:p>
          <a:p>
            <a:r>
              <a:rPr lang="en-US" dirty="0" smtClean="0"/>
              <a:t>http://en.wikipedia.org/wiki/Ion_selective_electrode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99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Microwave</a:t>
            </a:r>
            <a:r>
              <a:rPr lang="en-US" baseline="0" dirty="0" smtClean="0"/>
              <a:t> Digestion (PDF)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 Dissolution Techniques (PDF)</a:t>
            </a:r>
          </a:p>
          <a:p>
            <a:endParaRPr lang="en-US" baseline="0" dirty="0" smtClean="0"/>
          </a:p>
          <a:p>
            <a:r>
              <a:rPr lang="en-US" dirty="0" smtClean="0"/>
              <a:t>http://en.wikipedia.org/wiki/Microwave_digestion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82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Microwave</a:t>
            </a:r>
            <a:r>
              <a:rPr lang="en-US" baseline="0" dirty="0" smtClean="0"/>
              <a:t> Digestion (PDF)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 Dissolution Techniques (PDF)</a:t>
            </a:r>
          </a:p>
          <a:p>
            <a:endParaRPr lang="en-US" baseline="0" dirty="0" smtClean="0"/>
          </a:p>
          <a:p>
            <a:r>
              <a:rPr lang="en-US" smtClean="0"/>
              <a:t>http://en.wikipedia.org/wiki/Microwave_digestion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82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Microwave</a:t>
            </a:r>
            <a:r>
              <a:rPr lang="en-US" baseline="0" dirty="0" smtClean="0"/>
              <a:t> Digestion (PDF)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 Dissolution Techniques (PDF)</a:t>
            </a:r>
          </a:p>
          <a:p>
            <a:endParaRPr lang="en-US" baseline="0" dirty="0" smtClean="0"/>
          </a:p>
          <a:p>
            <a:r>
              <a:rPr lang="en-US" dirty="0" smtClean="0"/>
              <a:t>http://en.wikipedia.org/wiki/Microwave_digestion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82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http://www.files.chem.vt.edu/chem-ed/gravimetry/balance.html</a:t>
            </a:r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balances are accurate and precise instruments to measure weights. They require a draft-free location on a solid bench that is free of vibrations. Modern balances have built-in calibration weights to maintain accuracy. Older balances should be calibrated periodically with a standard weight. A few weighing tips follow: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bump or place objects on the bench after zeroing the balance.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 powders on weighing paper or in weighing dishes. Handle objects with tongs, gloves, or weighing paper to prevent fingerprints.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 hot objects cool before weighing.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 hygroscopic materials rapidly since they will absorb water during weighing.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making repetitive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weighings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always use the same procedure.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85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http://www.files.chem.vt.edu/chem-ed/gravimetry/balance.html</a:t>
            </a:r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balances are accurate and precise instruments to measure weights. They require a draft-free location on a solid bench that is free of vibrations. Modern balances have built-in calibration weights to maintain accuracy. Older balances should be calibrated periodically with a standard weight. A few weighing tips follow: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bump or place objects on the bench after zeroing the balance.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 powders on weighing paper or in weighing dishes. Handle objects with tongs, gloves, or weighing paper to prevent fingerprints.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 hot objects cool before weighing.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 hygroscopic materials rapidly since they will absorb water during weighing.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making repetitive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weighings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always use the same procedure.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YSI Model 31A Conductance Bridge Instructions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http://www.ysi.com/media/pdfs/31A-Conductance-Bridge.pdf</a:t>
            </a:r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Standard Operating Procedure for Conductivity Bridge (PDF)</a:t>
            </a:r>
          </a:p>
          <a:p>
            <a:r>
              <a:rPr lang="en-US" dirty="0" smtClean="0"/>
              <a:t>http://www.epa.gov/greatlakes/lmmb/methods/conducti.pdf</a:t>
            </a:r>
          </a:p>
          <a:p>
            <a:endParaRPr lang="en-US" dirty="0" smtClean="0"/>
          </a:p>
          <a:p>
            <a:r>
              <a:rPr lang="en-US" dirty="0" smtClean="0"/>
              <a:t>Conductivity Theory and Practice</a:t>
            </a:r>
          </a:p>
          <a:p>
            <a:r>
              <a:rPr lang="en-US" dirty="0" smtClean="0"/>
              <a:t>http://www.analytical-chemistry.uoc.gr/files/items/6/618/agwgimometria_2.pdf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7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YSI Model 31A Conductance Bridge Instructions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http://www.ysi.com/media/pdfs/31A-Conductance-Bridge.pdf</a:t>
            </a:r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Standard Operating Procedure for Conductivity Bridge (PDF)</a:t>
            </a:r>
          </a:p>
          <a:p>
            <a:r>
              <a:rPr lang="en-US" dirty="0" smtClean="0"/>
              <a:t>http://www.epa.gov/greatlakes/lmmb/methods/conducti.pdf</a:t>
            </a:r>
          </a:p>
          <a:p>
            <a:endParaRPr lang="en-US" dirty="0" smtClean="0"/>
          </a:p>
          <a:p>
            <a:r>
              <a:rPr lang="en-US" dirty="0" smtClean="0"/>
              <a:t>Conductivity Theory and Practice</a:t>
            </a:r>
          </a:p>
          <a:p>
            <a:r>
              <a:rPr lang="en-US" dirty="0" smtClean="0"/>
              <a:t>http://www.analytical-chemistry.uoc.gr/files/items/6/618/agwgimometria_2.pdf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96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http://blog.labplanet.com/2011/12/19/inductively-coupled-plasma/</a:t>
            </a:r>
          </a:p>
          <a:p>
            <a:r>
              <a:rPr lang="en-US" dirty="0" smtClean="0"/>
              <a:t>http://en.wikipedia.org/wiki/Inductively_coupled_plasma</a:t>
            </a:r>
          </a:p>
          <a:p>
            <a:r>
              <a:rPr lang="en-US" dirty="0" smtClean="0"/>
              <a:t>http://serc.carleton.edu/research_education/geochemsheets/techniques/MCICPMS.html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http://www.gso.uri.edu/icpms/how_does.htm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80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http://blog.labplanet.com/2011/12/19/inductively-coupled-plasma/</a:t>
            </a:r>
          </a:p>
          <a:p>
            <a:r>
              <a:rPr lang="en-US" dirty="0" smtClean="0"/>
              <a:t>http://en.wikipedia.org/wiki/Inductively_coupled_plasma</a:t>
            </a:r>
          </a:p>
          <a:p>
            <a:r>
              <a:rPr lang="en-US" dirty="0" smtClean="0"/>
              <a:t>http://serc.carleton.edu/research_education/geochemsheets/techniques/MCICPMS.html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http://www.gso.uri.edu/icpms/how_does.htm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80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Sodium</a:t>
            </a:r>
            <a:r>
              <a:rPr lang="en-US" baseline="0" dirty="0" smtClean="0"/>
              <a:t> Monitoring in Water Treatment Processes</a:t>
            </a:r>
            <a:endParaRPr lang="en-US" dirty="0" smtClean="0"/>
          </a:p>
          <a:p>
            <a:r>
              <a:rPr lang="en-US" dirty="0" smtClean="0"/>
              <a:t>http://www05.abb.com/global/scot/scot203.nsf/veritydisplay/afbd10f3a046b78d80256e2e0036d793/$file/ag_ai-024_4.pdf</a:t>
            </a:r>
          </a:p>
          <a:p>
            <a:endParaRPr lang="en-US" dirty="0" smtClean="0"/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use Sodium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in Water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Treatment Processes?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customer needs: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detect sodium breakthrough and to ensure the process water is pure.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ensure the plant operates at the maximum efficiency.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allow the plant to be maintained to specified standards.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b="1" dirty="0" smtClean="0"/>
              <a:t>Basic Measurement/ Analysis Theory</a:t>
            </a:r>
          </a:p>
          <a:p>
            <a:r>
              <a:rPr lang="en-US" b="0" dirty="0" smtClean="0"/>
              <a:t>All on-line sodium monitors are based on the use of a sodium ion selective</a:t>
            </a:r>
          </a:p>
          <a:p>
            <a:r>
              <a:rPr lang="en-US" b="0" dirty="0" smtClean="0"/>
              <a:t>electrode and a reference electrode. The measurement is very similar to that of pH,</a:t>
            </a:r>
          </a:p>
          <a:p>
            <a:r>
              <a:rPr lang="en-US" b="0" dirty="0" smtClean="0"/>
              <a:t>with the electrode pair also responding to hydrogen ions and changes in sample</a:t>
            </a:r>
          </a:p>
          <a:p>
            <a:r>
              <a:rPr lang="en-US" b="0" dirty="0" smtClean="0"/>
              <a:t>temperature.</a:t>
            </a:r>
          </a:p>
          <a:p>
            <a:r>
              <a:rPr lang="en-US" b="0" dirty="0" smtClean="0"/>
              <a:t>The hydrogen ion interference is controlled by raising the pH of the sample</a:t>
            </a:r>
          </a:p>
          <a:p>
            <a:r>
              <a:rPr lang="en-US" b="0" dirty="0" smtClean="0"/>
              <a:t>(reducing the hydrogen ion concentration). This is achieved by adding an alkali</a:t>
            </a:r>
          </a:p>
          <a:p>
            <a:r>
              <a:rPr lang="en-US" b="0" dirty="0" smtClean="0"/>
              <a:t>– usually ammonia gas or a volatile amine. Temperature effects are reduced by</a:t>
            </a:r>
          </a:p>
          <a:p>
            <a:r>
              <a:rPr lang="en-US" b="0" dirty="0" smtClean="0"/>
              <a:t>monitoring temperature and carrying out automatic temperature compensation.</a:t>
            </a:r>
          </a:p>
          <a:p>
            <a:r>
              <a:rPr lang="en-US" b="0" dirty="0" smtClean="0"/>
              <a:t>The monitor is calibrated by use of solutions of known sodium ion concentration,</a:t>
            </a:r>
          </a:p>
          <a:p>
            <a:r>
              <a:rPr lang="en-US" b="0" dirty="0" smtClean="0"/>
              <a:t>with the electrode pair producing a millivolt output proportional to the sodium</a:t>
            </a:r>
          </a:p>
          <a:p>
            <a:r>
              <a:rPr lang="en-US" b="0" dirty="0" smtClean="0"/>
              <a:t>ion concentration.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22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Sodium</a:t>
            </a:r>
            <a:r>
              <a:rPr lang="en-US" baseline="0" dirty="0" smtClean="0"/>
              <a:t> Monitoring in Water Treatment Processes</a:t>
            </a:r>
            <a:endParaRPr lang="en-US" dirty="0" smtClean="0"/>
          </a:p>
          <a:p>
            <a:r>
              <a:rPr lang="en-US" dirty="0" smtClean="0"/>
              <a:t>http://www05.abb.com/global/scot/scot203.nsf/veritydisplay/afbd10f3a046b78d80256e2e0036d793/$file/ag_ai-024_4.pdf</a:t>
            </a:r>
          </a:p>
          <a:p>
            <a:endParaRPr lang="en-US" dirty="0" smtClean="0"/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use Sodium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in Water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Treatment Processes?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customer needs: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detect sodium breakthrough and to ensure the process water is pure.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ensure the plant operates at the maximum efficiency.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allow the plant to be maintained to specified standards.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b="1" dirty="0" smtClean="0"/>
              <a:t>Basic Measurement/ Analysis Theory</a:t>
            </a:r>
          </a:p>
          <a:p>
            <a:r>
              <a:rPr lang="en-US" b="0" dirty="0" smtClean="0"/>
              <a:t>All on-line sodium monitors are based on the use of a sodium ion selective</a:t>
            </a:r>
          </a:p>
          <a:p>
            <a:r>
              <a:rPr lang="en-US" b="0" dirty="0" smtClean="0"/>
              <a:t>electrode and a reference electrode. The measurement is very similar to that of pH,</a:t>
            </a:r>
          </a:p>
          <a:p>
            <a:r>
              <a:rPr lang="en-US" b="0" dirty="0" smtClean="0"/>
              <a:t>with the electrode pair also responding to hydrogen ions and changes in sample</a:t>
            </a:r>
          </a:p>
          <a:p>
            <a:r>
              <a:rPr lang="en-US" b="0" dirty="0" smtClean="0"/>
              <a:t>temperature.</a:t>
            </a:r>
          </a:p>
          <a:p>
            <a:r>
              <a:rPr lang="en-US" b="0" dirty="0" smtClean="0"/>
              <a:t>The hydrogen ion interference is controlled by raising the pH of the sample</a:t>
            </a:r>
          </a:p>
          <a:p>
            <a:r>
              <a:rPr lang="en-US" b="0" dirty="0" smtClean="0"/>
              <a:t>(reducing the hydrogen ion concentration). This is achieved by adding an alkali</a:t>
            </a:r>
          </a:p>
          <a:p>
            <a:r>
              <a:rPr lang="en-US" b="0" dirty="0" smtClean="0"/>
              <a:t>– usually ammonia gas or a volatile amine. Temperature effects are reduced by</a:t>
            </a:r>
          </a:p>
          <a:p>
            <a:r>
              <a:rPr lang="en-US" b="0" dirty="0" smtClean="0"/>
              <a:t>monitoring temperature and carrying out automatic temperature compensation.</a:t>
            </a:r>
          </a:p>
          <a:p>
            <a:r>
              <a:rPr lang="en-US" b="0" dirty="0" smtClean="0"/>
              <a:t>The monitor is calibrated by use of solutions of known sodium ion concentration,</a:t>
            </a:r>
          </a:p>
          <a:p>
            <a:r>
              <a:rPr lang="en-US" b="0" dirty="0" smtClean="0"/>
              <a:t>with the electrode pair producing a millivolt output proportional to the sodium</a:t>
            </a:r>
          </a:p>
          <a:p>
            <a:r>
              <a:rPr lang="en-US" b="0" dirty="0" smtClean="0"/>
              <a:t>ion concentration.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22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B3B81-8409-41A1-A868-C52B8C5F5AC3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>
                <a:solidFill>
                  <a:srgbClr val="000000"/>
                </a:solidFill>
                <a:latin typeface="+mn-lt"/>
              </a:rPr>
              <a:t>ACADs (08-006)  Covered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Keywords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analytical </a:t>
            </a:r>
            <a:r>
              <a:rPr lang="en-US" dirty="0" smtClean="0"/>
              <a:t>balance, </a:t>
            </a:r>
            <a:r>
              <a:rPr lang="en-US" dirty="0"/>
              <a:t>conductivity bridge with flow </a:t>
            </a:r>
            <a:r>
              <a:rPr lang="en-US" dirty="0" smtClean="0"/>
              <a:t>cell, </a:t>
            </a:r>
            <a:r>
              <a:rPr lang="en-US" dirty="0"/>
              <a:t>inductively coupled plasma </a:t>
            </a:r>
            <a:r>
              <a:rPr lang="en-US" dirty="0" smtClean="0"/>
              <a:t>analyzer,  in-line </a:t>
            </a:r>
            <a:r>
              <a:rPr lang="en-US" dirty="0"/>
              <a:t>sodium </a:t>
            </a:r>
            <a:r>
              <a:rPr lang="en-US" dirty="0" smtClean="0"/>
              <a:t>monitor, </a:t>
            </a:r>
            <a:r>
              <a:rPr lang="en-US" dirty="0"/>
              <a:t>ion selective </a:t>
            </a:r>
            <a:r>
              <a:rPr lang="en-US" dirty="0" smtClean="0"/>
              <a:t>electrode, </a:t>
            </a:r>
            <a:r>
              <a:rPr lang="en-US" dirty="0"/>
              <a:t>microwave digestion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Description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Describe the operation and purpose of chemistry analytical equipment</a:t>
            </a:r>
            <a:endParaRPr lang="en-US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Supporting Material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 smtClean="0"/>
              <a:t>Chemistry </a:t>
            </a:r>
            <a:r>
              <a:rPr lang="en-US" sz="3600" dirty="0"/>
              <a:t>A</a:t>
            </a:r>
            <a:r>
              <a:rPr lang="en-US" sz="3600" dirty="0" smtClean="0"/>
              <a:t>nalytical </a:t>
            </a:r>
            <a:r>
              <a:rPr lang="en-US" sz="3600" dirty="0"/>
              <a:t>E</a:t>
            </a:r>
            <a:r>
              <a:rPr lang="en-US" sz="3600" dirty="0" smtClean="0"/>
              <a:t>quipment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549305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4.6.5.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86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458200" cy="1470025"/>
          </a:xfrm>
        </p:spPr>
        <p:txBody>
          <a:bodyPr/>
          <a:lstStyle/>
          <a:p>
            <a:r>
              <a:rPr lang="en-US" dirty="0" smtClean="0"/>
              <a:t>ion </a:t>
            </a:r>
            <a:r>
              <a:rPr lang="en-US" dirty="0"/>
              <a:t>selective electrode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2057400"/>
            <a:ext cx="4876800" cy="4800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Purpose: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onverts the activity of </a:t>
            </a:r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dirty="0" smtClean="0">
                <a:solidFill>
                  <a:schemeClr val="tx1"/>
                </a:solidFill>
              </a:rPr>
              <a:t>specific ion</a:t>
            </a:r>
            <a:r>
              <a:rPr lang="en-US" dirty="0">
                <a:solidFill>
                  <a:schemeClr val="tx1"/>
                </a:solidFill>
              </a:rPr>
              <a:t> dissolved in </a:t>
            </a:r>
            <a:r>
              <a:rPr lang="en-US" dirty="0" smtClean="0">
                <a:solidFill>
                  <a:schemeClr val="tx1"/>
                </a:solidFill>
              </a:rPr>
              <a:t>a solution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into </a:t>
            </a:r>
            <a:r>
              <a:rPr lang="en-US" dirty="0">
                <a:solidFill>
                  <a:schemeClr val="tx1"/>
                </a:solidFill>
              </a:rPr>
              <a:t>an </a:t>
            </a:r>
            <a:r>
              <a:rPr lang="en-US" dirty="0" smtClean="0">
                <a:solidFill>
                  <a:schemeClr val="tx1"/>
                </a:solidFill>
              </a:rPr>
              <a:t>electrical potential, </a:t>
            </a:r>
            <a:r>
              <a:rPr lang="en-US" dirty="0">
                <a:solidFill>
                  <a:schemeClr val="tx1"/>
                </a:solidFill>
              </a:rPr>
              <a:t>which can be measured by </a:t>
            </a:r>
            <a:r>
              <a:rPr lang="en-US" dirty="0" smtClean="0">
                <a:solidFill>
                  <a:schemeClr val="tx1"/>
                </a:solidFill>
              </a:rPr>
              <a:t>a voltmeter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or pH meter.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1"/>
            <a:ext cx="3657600" cy="448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254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458200" cy="1470025"/>
          </a:xfrm>
        </p:spPr>
        <p:txBody>
          <a:bodyPr/>
          <a:lstStyle/>
          <a:p>
            <a:r>
              <a:rPr lang="en-US" dirty="0" smtClean="0"/>
              <a:t>ion </a:t>
            </a:r>
            <a:r>
              <a:rPr lang="en-US" dirty="0"/>
              <a:t>selective electrode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8458200" cy="5105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Operation: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ISE measures </a:t>
            </a:r>
            <a:r>
              <a:rPr lang="en-US" sz="2800" dirty="0">
                <a:solidFill>
                  <a:schemeClr val="tx1"/>
                </a:solidFill>
              </a:rPr>
              <a:t>the potential of a specific ion in solution.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This </a:t>
            </a:r>
            <a:r>
              <a:rPr lang="en-US" sz="2800" dirty="0">
                <a:solidFill>
                  <a:schemeClr val="tx1"/>
                </a:solidFill>
              </a:rPr>
              <a:t>potential is measured against a stable reference electrode of constant potential.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potential difference between the two electrodes will depend upon the activity of the specific ion in solution.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This </a:t>
            </a:r>
            <a:r>
              <a:rPr lang="en-US" sz="2800" dirty="0">
                <a:solidFill>
                  <a:schemeClr val="tx1"/>
                </a:solidFill>
              </a:rPr>
              <a:t>activity is related to the concentration of that specific ion, therefore allowing the end-user to make an analytical measurement of that specific ion. 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35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458200" cy="1470025"/>
          </a:xfrm>
        </p:spPr>
        <p:txBody>
          <a:bodyPr/>
          <a:lstStyle/>
          <a:p>
            <a:r>
              <a:rPr lang="en-US" dirty="0"/>
              <a:t>microwave digestion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8382000" cy="2133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 Sample decomposition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issolve </a:t>
            </a:r>
            <a:r>
              <a:rPr lang="en-US" dirty="0">
                <a:solidFill>
                  <a:schemeClr val="tx1"/>
                </a:solidFill>
              </a:rPr>
              <a:t>heavy metals in the presence of organic molecules prior to analysis </a:t>
            </a:r>
            <a:r>
              <a:rPr lang="en-US" dirty="0" smtClean="0">
                <a:solidFill>
                  <a:schemeClr val="tx1"/>
                </a:solidFill>
              </a:rPr>
              <a:t>by inductively coupled plasma, </a:t>
            </a:r>
            <a:r>
              <a:rPr lang="en-US" dirty="0">
                <a:solidFill>
                  <a:schemeClr val="tx1"/>
                </a:solidFill>
              </a:rPr>
              <a:t>atomic absorption, or atomic emission measurement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3799"/>
            <a:ext cx="7620000" cy="314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963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458200" cy="1470025"/>
          </a:xfrm>
        </p:spPr>
        <p:txBody>
          <a:bodyPr/>
          <a:lstStyle/>
          <a:p>
            <a:r>
              <a:rPr lang="en-US" dirty="0"/>
              <a:t>microwave digestion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00200"/>
            <a:ext cx="8458200" cy="23622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main approaches to microwave </a:t>
            </a:r>
            <a:r>
              <a:rPr lang="en-US" dirty="0" smtClean="0">
                <a:solidFill>
                  <a:schemeClr val="tx1"/>
                </a:solidFill>
              </a:rPr>
              <a:t>dissolution: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focused open-vessel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low-pressure closed-vessel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high-pressure </a:t>
            </a:r>
            <a:r>
              <a:rPr lang="en-US" dirty="0">
                <a:solidFill>
                  <a:schemeClr val="tx1"/>
                </a:solidFill>
              </a:rPr>
              <a:t>closed-vessel.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78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458200" cy="1470025"/>
          </a:xfrm>
        </p:spPr>
        <p:txBody>
          <a:bodyPr/>
          <a:lstStyle/>
          <a:p>
            <a:r>
              <a:rPr lang="en-US" dirty="0"/>
              <a:t>microwave digestion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13735" y="1600200"/>
            <a:ext cx="8325465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tx1"/>
                </a:solidFill>
              </a:rPr>
              <a:t>Operation: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xpose </a:t>
            </a:r>
            <a:r>
              <a:rPr lang="en-US" dirty="0">
                <a:solidFill>
                  <a:schemeClr val="tx1"/>
                </a:solidFill>
              </a:rPr>
              <a:t>a sample to a strong </a:t>
            </a:r>
            <a:r>
              <a:rPr lang="en-US" dirty="0" smtClean="0">
                <a:solidFill>
                  <a:schemeClr val="tx1"/>
                </a:solidFill>
              </a:rPr>
              <a:t>acid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Raise </a:t>
            </a:r>
            <a:r>
              <a:rPr lang="en-US" dirty="0">
                <a:solidFill>
                  <a:schemeClr val="tx1"/>
                </a:solidFill>
              </a:rPr>
              <a:t>the pressure and temperature through microwave irradiation. </a:t>
            </a: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</a:t>
            </a:r>
            <a:r>
              <a:rPr lang="en-US" dirty="0">
                <a:solidFill>
                  <a:schemeClr val="tx1"/>
                </a:solidFill>
              </a:rPr>
              <a:t>increase in temperature and pressure of the low pH sample medium thereby increases both the speed of thermal decomposition of the sample, and the solubility of heavy metals in solution. 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Once </a:t>
            </a:r>
            <a:r>
              <a:rPr lang="en-US" dirty="0">
                <a:solidFill>
                  <a:schemeClr val="tx1"/>
                </a:solidFill>
              </a:rPr>
              <a:t>these heavy metals are in solution, it is possible to quantitate or quantify the sample through elemental techniques.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20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8458200" cy="1470025"/>
          </a:xfrm>
        </p:spPr>
        <p:txBody>
          <a:bodyPr/>
          <a:lstStyle/>
          <a:p>
            <a:r>
              <a:rPr lang="en-US" dirty="0"/>
              <a:t>analytical balance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1828800"/>
            <a:ext cx="4572000" cy="5029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 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easure weights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		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18" y="1447800"/>
            <a:ext cx="3412198" cy="5377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128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8458200" cy="1470025"/>
          </a:xfrm>
        </p:spPr>
        <p:txBody>
          <a:bodyPr/>
          <a:lstStyle/>
          <a:p>
            <a:r>
              <a:rPr lang="en-US" dirty="0"/>
              <a:t>analytical balance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305800" cy="5486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Operation: 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equire </a:t>
            </a:r>
            <a:r>
              <a:rPr lang="en-US" dirty="0">
                <a:solidFill>
                  <a:schemeClr val="tx1"/>
                </a:solidFill>
              </a:rPr>
              <a:t>a draft-free location on a solid bench that is free of </a:t>
            </a:r>
            <a:r>
              <a:rPr lang="en-US" dirty="0" smtClean="0">
                <a:solidFill>
                  <a:schemeClr val="tx1"/>
                </a:solidFill>
              </a:rPr>
              <a:t>vibrations.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not bump or place objects on the bench after zeroing the balance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Weigh powders on weighing paper or in weighing dishes. 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Handle </a:t>
            </a:r>
            <a:r>
              <a:rPr lang="en-US" dirty="0">
                <a:solidFill>
                  <a:schemeClr val="tx1"/>
                </a:solidFill>
              </a:rPr>
              <a:t>objects with tongs, gloves, or weighing paper to prevent fingerprints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Let hot objects cool before weighing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Weigh hygroscopic materials rapidly since they will absorb water during weighing.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		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6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458200" cy="1470025"/>
          </a:xfrm>
        </p:spPr>
        <p:txBody>
          <a:bodyPr/>
          <a:lstStyle/>
          <a:p>
            <a:r>
              <a:rPr lang="en-US" dirty="0"/>
              <a:t>conductivity bridge with flow cell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4800600" cy="45720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Measurement of both electrical resistance and conductance of solutions.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If a measurement is to be performed in pure water, it is necessary to use a flow cell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2286000"/>
            <a:ext cx="395151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847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458200" cy="1470025"/>
          </a:xfrm>
        </p:spPr>
        <p:txBody>
          <a:bodyPr/>
          <a:lstStyle/>
          <a:p>
            <a:r>
              <a:rPr lang="en-US" dirty="0"/>
              <a:t>conductivity bridge with flow cell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305800" cy="5029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Operation: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Rinse the apparatus with sample by filling the receptacle and putting it in place on the apparatus.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Discard this rinse and then fill the receptacle with sample and place it on the apparatus </a:t>
            </a:r>
            <a:r>
              <a:rPr lang="en-US" dirty="0" smtClean="0">
                <a:solidFill>
                  <a:schemeClr val="tx1"/>
                </a:solidFill>
              </a:rPr>
              <a:t>so </a:t>
            </a:r>
            <a:r>
              <a:rPr lang="en-US" dirty="0">
                <a:solidFill>
                  <a:schemeClr val="tx1"/>
                </a:solidFill>
              </a:rPr>
              <a:t>no air bubbles </a:t>
            </a:r>
            <a:r>
              <a:rPr lang="en-US" dirty="0" smtClean="0">
                <a:solidFill>
                  <a:schemeClr val="tx1"/>
                </a:solidFill>
              </a:rPr>
              <a:t>are inside </a:t>
            </a:r>
            <a:r>
              <a:rPr lang="en-US" dirty="0">
                <a:solidFill>
                  <a:schemeClr val="tx1"/>
                </a:solidFill>
              </a:rPr>
              <a:t>the conductivity </a:t>
            </a:r>
            <a:r>
              <a:rPr lang="en-US" dirty="0" smtClean="0">
                <a:solidFill>
                  <a:schemeClr val="tx1"/>
                </a:solidFill>
              </a:rPr>
              <a:t>cell.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Adjust </a:t>
            </a:r>
            <a:r>
              <a:rPr lang="en-US" dirty="0">
                <a:solidFill>
                  <a:schemeClr val="tx1"/>
                </a:solidFill>
              </a:rPr>
              <a:t>the temperature to 25.0EC, and record the reading from the conductivity meter. 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92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458200" cy="1470025"/>
          </a:xfrm>
        </p:spPr>
        <p:txBody>
          <a:bodyPr/>
          <a:lstStyle/>
          <a:p>
            <a:r>
              <a:rPr lang="en-US" dirty="0"/>
              <a:t>inductively coupled plasma analyzer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057401"/>
            <a:ext cx="5029200" cy="480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easure </a:t>
            </a:r>
            <a:r>
              <a:rPr lang="en-US" dirty="0">
                <a:solidFill>
                  <a:schemeClr val="tx1"/>
                </a:solidFill>
              </a:rPr>
              <a:t>the isotopic ratios of elements used in </a:t>
            </a:r>
            <a:r>
              <a:rPr lang="en-US" dirty="0" err="1" smtClean="0">
                <a:solidFill>
                  <a:schemeClr val="tx1"/>
                </a:solidFill>
              </a:rPr>
              <a:t>geochronologic</a:t>
            </a:r>
            <a:r>
              <a:rPr lang="en-US" dirty="0" smtClean="0">
                <a:solidFill>
                  <a:schemeClr val="tx1"/>
                </a:solidFill>
              </a:rPr>
              <a:t>/ </a:t>
            </a:r>
            <a:r>
              <a:rPr lang="en-US" dirty="0" err="1" smtClean="0">
                <a:solidFill>
                  <a:schemeClr val="tx1"/>
                </a:solidFill>
              </a:rPr>
              <a:t>thermochronologic</a:t>
            </a:r>
            <a:r>
              <a:rPr lang="en-US" dirty="0">
                <a:solidFill>
                  <a:schemeClr val="tx1"/>
                </a:solidFill>
              </a:rPr>
              <a:t>, radiogenic isotopic, and stable isotopic studies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1"/>
            <a:ext cx="373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722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657"/>
            <a:ext cx="8458200" cy="1470025"/>
          </a:xfrm>
        </p:spPr>
        <p:txBody>
          <a:bodyPr/>
          <a:lstStyle/>
          <a:p>
            <a:r>
              <a:rPr lang="en-US" dirty="0"/>
              <a:t>inductively coupled plasma analyzer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1"/>
            <a:ext cx="8686800" cy="211477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Operation: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ICP-AES, a type of atomic emission spectroscopy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ICP-MS, a type of mass spectrometry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ICP-RIE, a type of reactive-ion etching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62576"/>
            <a:ext cx="86868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181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458200" cy="1470025"/>
          </a:xfrm>
        </p:spPr>
        <p:txBody>
          <a:bodyPr/>
          <a:lstStyle/>
          <a:p>
            <a:r>
              <a:rPr lang="en-US" dirty="0"/>
              <a:t>in-line sodium monitor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7848600" cy="5029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ontinuous </a:t>
            </a:r>
            <a:r>
              <a:rPr lang="en-US" dirty="0">
                <a:solidFill>
                  <a:schemeClr val="tx1"/>
                </a:solidFill>
              </a:rPr>
              <a:t>monitoring of sodium in the </a:t>
            </a:r>
            <a:r>
              <a:rPr lang="en-US" dirty="0" smtClean="0">
                <a:solidFill>
                  <a:schemeClr val="tx1"/>
                </a:solidFill>
              </a:rPr>
              <a:t>process water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detect sodium breakthrough and to ensure the process water is pure.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15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2657"/>
            <a:ext cx="8458200" cy="1470025"/>
          </a:xfrm>
        </p:spPr>
        <p:txBody>
          <a:bodyPr/>
          <a:lstStyle/>
          <a:p>
            <a:r>
              <a:rPr lang="en-US" dirty="0"/>
              <a:t>in-line sodium monitor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763000" cy="56388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Operation: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hydrogen ion interference is controlled by raising the pH of the </a:t>
            </a:r>
            <a:r>
              <a:rPr lang="en-US" sz="2800" dirty="0" smtClean="0">
                <a:solidFill>
                  <a:schemeClr val="tx1"/>
                </a:solidFill>
              </a:rPr>
              <a:t>sample </a:t>
            </a:r>
            <a:r>
              <a:rPr lang="en-US" sz="2000" dirty="0" smtClean="0">
                <a:solidFill>
                  <a:schemeClr val="tx1"/>
                </a:solidFill>
              </a:rPr>
              <a:t>(reducing </a:t>
            </a:r>
            <a:r>
              <a:rPr lang="en-US" sz="2000" dirty="0">
                <a:solidFill>
                  <a:schemeClr val="tx1"/>
                </a:solidFill>
              </a:rPr>
              <a:t>the hydrogen ion concentration).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This </a:t>
            </a:r>
            <a:r>
              <a:rPr lang="en-US" sz="2400" dirty="0">
                <a:solidFill>
                  <a:schemeClr val="tx1"/>
                </a:solidFill>
              </a:rPr>
              <a:t>is achieved by adding an </a:t>
            </a:r>
            <a:r>
              <a:rPr lang="en-US" sz="2400" dirty="0" smtClean="0">
                <a:solidFill>
                  <a:schemeClr val="tx1"/>
                </a:solidFill>
              </a:rPr>
              <a:t>alkali – </a:t>
            </a:r>
            <a:r>
              <a:rPr lang="en-US" sz="2400" dirty="0">
                <a:solidFill>
                  <a:schemeClr val="tx1"/>
                </a:solidFill>
              </a:rPr>
              <a:t>usually ammonia gas or a volatile amine.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Temperature </a:t>
            </a:r>
            <a:r>
              <a:rPr lang="en-US" sz="2800" dirty="0">
                <a:solidFill>
                  <a:schemeClr val="tx1"/>
                </a:solidFill>
              </a:rPr>
              <a:t>effects are reduced </a:t>
            </a:r>
            <a:r>
              <a:rPr lang="en-US" sz="2800" dirty="0" smtClean="0">
                <a:solidFill>
                  <a:schemeClr val="tx1"/>
                </a:solidFill>
              </a:rPr>
              <a:t>by monitoring </a:t>
            </a:r>
            <a:r>
              <a:rPr lang="en-US" sz="2800" dirty="0">
                <a:solidFill>
                  <a:schemeClr val="tx1"/>
                </a:solidFill>
              </a:rPr>
              <a:t>temperature and carrying out automatic temperature </a:t>
            </a:r>
            <a:r>
              <a:rPr lang="en-US" sz="2800" dirty="0" smtClean="0">
                <a:solidFill>
                  <a:schemeClr val="tx1"/>
                </a:solidFill>
              </a:rPr>
              <a:t>compensation.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monitor is calibrated by use of solutions of known sodium ion </a:t>
            </a:r>
            <a:r>
              <a:rPr lang="en-US" sz="2800" dirty="0" smtClean="0">
                <a:solidFill>
                  <a:schemeClr val="tx1"/>
                </a:solidFill>
              </a:rPr>
              <a:t>concentration, with </a:t>
            </a:r>
            <a:r>
              <a:rPr lang="en-US" sz="2800" dirty="0">
                <a:solidFill>
                  <a:schemeClr val="tx1"/>
                </a:solidFill>
              </a:rPr>
              <a:t>the electrode pair producing a millivolt output proportional to the </a:t>
            </a:r>
            <a:r>
              <a:rPr lang="en-US" sz="2800" dirty="0" smtClean="0">
                <a:solidFill>
                  <a:schemeClr val="tx1"/>
                </a:solidFill>
              </a:rPr>
              <a:t>sodium ion </a:t>
            </a:r>
            <a:r>
              <a:rPr lang="en-US" sz="2800" dirty="0">
                <a:solidFill>
                  <a:schemeClr val="tx1"/>
                </a:solidFill>
              </a:rPr>
              <a:t>concentration.</a:t>
            </a:r>
          </a:p>
        </p:txBody>
      </p:sp>
    </p:spTree>
    <p:extLst>
      <p:ext uri="{BB962C8B-B14F-4D97-AF65-F5344CB8AC3E}">
        <p14:creationId xmlns:p14="http://schemas.microsoft.com/office/powerpoint/2010/main" val="2444851986"/>
      </p:ext>
    </p:extLst>
  </p:cSld>
  <p:clrMapOvr>
    <a:masterClrMapping/>
  </p:clrMapOvr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2553</TotalTime>
  <Words>1305</Words>
  <Application>Microsoft Office PowerPoint</Application>
  <PresentationFormat>On-screen Show (4:3)</PresentationFormat>
  <Paragraphs>217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RCNET</vt:lpstr>
      <vt:lpstr>PowerPoint Presentation</vt:lpstr>
      <vt:lpstr>analytical balance</vt:lpstr>
      <vt:lpstr>analytical balance</vt:lpstr>
      <vt:lpstr>conductivity bridge with flow cell</vt:lpstr>
      <vt:lpstr>conductivity bridge with flow cell</vt:lpstr>
      <vt:lpstr>inductively coupled plasma analyzer</vt:lpstr>
      <vt:lpstr>inductively coupled plasma analyzer</vt:lpstr>
      <vt:lpstr>in-line sodium monitor</vt:lpstr>
      <vt:lpstr>in-line sodium monitor</vt:lpstr>
      <vt:lpstr>ion selective electrode</vt:lpstr>
      <vt:lpstr>ion selective electrode</vt:lpstr>
      <vt:lpstr>microwave digestion</vt:lpstr>
      <vt:lpstr>microwave digestion</vt:lpstr>
      <vt:lpstr>microwave digestion</vt:lpstr>
    </vt:vector>
  </TitlesOfParts>
  <Company>Indian River State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Peggy Hines IRSC</dc:creator>
  <cp:lastModifiedBy>Administrator</cp:lastModifiedBy>
  <cp:revision>20</cp:revision>
  <dcterms:created xsi:type="dcterms:W3CDTF">2013-02-04T16:04:51Z</dcterms:created>
  <dcterms:modified xsi:type="dcterms:W3CDTF">2013-03-07T21:15:12Z</dcterms:modified>
</cp:coreProperties>
</file>