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7772400" cy="100584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08" userDrawn="1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14D"/>
    <a:srgbClr val="D2492A"/>
    <a:srgbClr val="012D5A"/>
    <a:srgbClr val="ABB8CD"/>
    <a:srgbClr val="92A2BD"/>
    <a:srgbClr val="000000"/>
    <a:srgbClr val="5A7094"/>
    <a:srgbClr val="7A8EAE"/>
    <a:srgbClr val="5E5E5E"/>
    <a:srgbClr val="7D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878" autoAdjust="0"/>
    <p:restoredTop sz="93979" autoAdjust="0"/>
  </p:normalViewPr>
  <p:slideViewPr>
    <p:cSldViewPr>
      <p:cViewPr varScale="1">
        <p:scale>
          <a:sx n="56" d="100"/>
          <a:sy n="56" d="100"/>
        </p:scale>
        <p:origin x="912" y="53"/>
      </p:cViewPr>
      <p:guideLst>
        <p:guide orient="horz" pos="460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fld id="{62327424-AF44-43D1-BED8-30E69CF769AD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703263"/>
            <a:ext cx="272097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1" tIns="47111" rIns="94221" bIns="471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1" tIns="47111" rIns="94221" bIns="471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DF557209-5BE0-44F8-A7BD-6DE7F6373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7209-5BE0-44F8-A7BD-6DE7F63739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35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33322-CC99-4AF2-BDB7-E7529C110625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B076B-AD43-46B2-A62E-A782B8A0E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87F9F03-8FED-4BB4-BB38-B1E8438AF35D}"/>
              </a:ext>
            </a:extLst>
          </p:cNvPr>
          <p:cNvSpPr txBox="1"/>
          <p:nvPr/>
        </p:nvSpPr>
        <p:spPr>
          <a:xfrm>
            <a:off x="198571" y="46532"/>
            <a:ext cx="61013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Blow minds.</a:t>
            </a:r>
          </a:p>
          <a:p>
            <a:r>
              <a:rPr lang="en-US" sz="4000" b="1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Teach science or math.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C89FB9-FE11-4B7F-A4A6-D39EC41388D2}"/>
              </a:ext>
            </a:extLst>
          </p:cNvPr>
          <p:cNvSpPr/>
          <p:nvPr/>
        </p:nvSpPr>
        <p:spPr>
          <a:xfrm>
            <a:off x="205361" y="3191961"/>
            <a:ext cx="7394952" cy="763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ABOUT: A program designed to give RCBC students a streamlined pathway to secondary science and/or mathematics teacher licensure. </a:t>
            </a:r>
            <a:r>
              <a:rPr lang="en-US" sz="1400" b="1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Scholarships and loan forgiveness available!  </a:t>
            </a:r>
            <a:r>
              <a:rPr lang="en-US" sz="1200" b="1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200" b="1" dirty="0">
              <a:solidFill>
                <a:srgbClr val="21314D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65DCEE-B804-4A31-BEE3-3A5A4F533FE7}"/>
              </a:ext>
            </a:extLst>
          </p:cNvPr>
          <p:cNvSpPr/>
          <p:nvPr/>
        </p:nvSpPr>
        <p:spPr>
          <a:xfrm>
            <a:off x="190613" y="4043225"/>
            <a:ext cx="7394952" cy="245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400"/>
              </a:spcAft>
            </a:pPr>
            <a:r>
              <a:rPr lang="en-US" sz="2200" b="1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is a critical shortage of High School</a:t>
            </a:r>
          </a:p>
          <a:p>
            <a:pPr algn="ctr">
              <a:lnSpc>
                <a:spcPct val="107000"/>
              </a:lnSpc>
              <a:spcAft>
                <a:spcPts val="400"/>
              </a:spcAft>
            </a:pPr>
            <a:r>
              <a:rPr lang="en-US" sz="2200" b="1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Physics, Chemistry, and Math Teachers nationwide</a:t>
            </a:r>
          </a:p>
          <a:p>
            <a:pPr algn="just">
              <a:lnSpc>
                <a:spcPct val="107000"/>
              </a:lnSpc>
              <a:spcAft>
                <a:spcPts val="400"/>
              </a:spcAft>
            </a:pPr>
            <a:r>
              <a:rPr lang="en-US" sz="16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to be a HS Math or Science Teacher</a:t>
            </a:r>
          </a:p>
          <a:p>
            <a:pPr marL="285750" indent="-285750" algn="just">
              <a:lnSpc>
                <a:spcPct val="107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credits (18 </a:t>
            </a:r>
            <a:r>
              <a:rPr lang="en-US" sz="1600" dirty="0" err="1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</a:t>
            </a:r>
            <a:r>
              <a:rPr lang="en-US" sz="16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(100-200), 12 </a:t>
            </a:r>
            <a:r>
              <a:rPr lang="en-US" sz="1600" dirty="0" err="1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</a:t>
            </a:r>
            <a:r>
              <a:rPr lang="en-US" sz="16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(300+) in discipline (BA Physics, BA </a:t>
            </a:r>
            <a:r>
              <a:rPr lang="en-US" sz="1600" dirty="0" err="1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Chem</a:t>
            </a:r>
            <a:r>
              <a:rPr lang="en-US" sz="16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BA Bio, or BA Math)</a:t>
            </a:r>
          </a:p>
          <a:p>
            <a:pPr marL="285750" indent="-285750" algn="just">
              <a:lnSpc>
                <a:spcPct val="107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STEM (Scholarships and loan forgiveness available!)</a:t>
            </a:r>
            <a:endParaRPr lang="en-US" sz="1600" b="1" dirty="0">
              <a:solidFill>
                <a:srgbClr val="D2492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400"/>
              </a:spcAft>
            </a:pPr>
            <a:r>
              <a:rPr lang="en-US" sz="2200" b="1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CB2464A-0086-45AD-AFDE-C1D46C9A3A38}"/>
              </a:ext>
            </a:extLst>
          </p:cNvPr>
          <p:cNvSpPr/>
          <p:nvPr/>
        </p:nvSpPr>
        <p:spPr>
          <a:xfrm>
            <a:off x="160207" y="6242637"/>
            <a:ext cx="7394952" cy="31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400"/>
              </a:spcAft>
            </a:pPr>
            <a:r>
              <a:rPr lang="en-US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INTERNSHIPS/SCHOLARSHIPS</a:t>
            </a:r>
            <a:r>
              <a:rPr lang="en-US" sz="140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US" sz="1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B84941-3CB5-4C6C-927C-05EA52DA55F6}"/>
              </a:ext>
            </a:extLst>
          </p:cNvPr>
          <p:cNvSpPr/>
          <p:nvPr/>
        </p:nvSpPr>
        <p:spPr>
          <a:xfrm>
            <a:off x="177456" y="7570490"/>
            <a:ext cx="7390902" cy="543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5A7094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STUDENT COMMUNITY</a:t>
            </a:r>
            <a:r>
              <a:rPr lang="en-US" sz="1400" b="1" dirty="0">
                <a:solidFill>
                  <a:srgbClr val="5A7094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US" sz="1400" dirty="0">
                <a:solidFill>
                  <a:srgbClr val="5A7094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Rowan has vibrant student clubs to engage with the campus and the local community. You will have opportunities for internships, research, and community outreach.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24177E-E0CD-FF4D-AC80-9626C6EA9F78}"/>
              </a:ext>
            </a:extLst>
          </p:cNvPr>
          <p:cNvSpPr/>
          <p:nvPr/>
        </p:nvSpPr>
        <p:spPr>
          <a:xfrm>
            <a:off x="245749" y="8246124"/>
            <a:ext cx="7280901" cy="8702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RCBC – Rowan Path to High School Teaching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A53680-671A-1D45-886C-E8B4DD496F73}"/>
              </a:ext>
            </a:extLst>
          </p:cNvPr>
          <p:cNvSpPr/>
          <p:nvPr/>
        </p:nvSpPr>
        <p:spPr>
          <a:xfrm>
            <a:off x="262386" y="1377142"/>
            <a:ext cx="7280901" cy="174113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endParaRPr lang="en-US" sz="3200" dirty="0"/>
          </a:p>
          <a:p>
            <a:pPr marL="182880" algn="ctr"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High School Teaching Careers </a:t>
            </a:r>
          </a:p>
          <a:p>
            <a:pPr marL="182880" algn="ctr"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February 19</a:t>
            </a:r>
            <a:r>
              <a:rPr lang="en-US" sz="3200" baseline="30000" dirty="0"/>
              <a:t>th</a:t>
            </a:r>
            <a:r>
              <a:rPr lang="en-US" sz="3200" dirty="0"/>
              <a:t> 5PM</a:t>
            </a:r>
          </a:p>
          <a:p>
            <a:pPr algn="ctr"/>
            <a:r>
              <a:rPr lang="en-US" sz="3200" dirty="0" err="1" smtClean="0"/>
              <a:t>Votta</a:t>
            </a:r>
            <a:r>
              <a:rPr lang="en-US" sz="3200" dirty="0" smtClean="0"/>
              <a:t> Hall – Room 135</a:t>
            </a:r>
            <a:endParaRPr lang="en-US" sz="3200" dirty="0"/>
          </a:p>
          <a:p>
            <a:pPr algn="ctr"/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90B3F-D154-F046-9778-A14BD7CAD463}"/>
              </a:ext>
            </a:extLst>
          </p:cNvPr>
          <p:cNvSpPr txBox="1"/>
          <p:nvPr/>
        </p:nvSpPr>
        <p:spPr>
          <a:xfrm>
            <a:off x="167581" y="6647496"/>
            <a:ext cx="5783378" cy="8657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283464">
              <a:lnSpc>
                <a:spcPct val="107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Noyce Teaching Scholarship $30,000 stipend to complete MA STEM</a:t>
            </a:r>
          </a:p>
          <a:p>
            <a:pPr indent="-283464">
              <a:lnSpc>
                <a:spcPct val="107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Stipends for being a Learning Assistant or Tutor</a:t>
            </a:r>
          </a:p>
          <a:p>
            <a:pPr indent="-283464">
              <a:lnSpc>
                <a:spcPct val="107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D2492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Early teaching experiences to explore teaching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94321B-466E-B94A-B82C-07C58401545F}"/>
              </a:ext>
            </a:extLst>
          </p:cNvPr>
          <p:cNvSpPr txBox="1"/>
          <p:nvPr/>
        </p:nvSpPr>
        <p:spPr>
          <a:xfrm>
            <a:off x="381000" y="928497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more info: </a:t>
            </a:r>
            <a:r>
              <a:rPr lang="en-US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sauer@rowan.edu</a:t>
            </a:r>
            <a:endParaRPr lang="en-US" dirty="0">
              <a:solidFill>
                <a:srgbClr val="21314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http://</a:t>
            </a:r>
            <a:r>
              <a:rPr lang="en-US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users.rowan.edu</a:t>
            </a:r>
            <a:r>
              <a:rPr lang="en-US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/~</a:t>
            </a:r>
            <a:r>
              <a:rPr lang="en-US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smithtr</a:t>
            </a:r>
            <a:r>
              <a:rPr lang="en-US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noyce</a:t>
            </a:r>
            <a:r>
              <a:rPr lang="en-US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index.html</a:t>
            </a:r>
            <a:endParaRPr lang="en-US" dirty="0">
              <a:solidFill>
                <a:srgbClr val="21314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32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B7779C-9B9A-4F3F-AE56-89742199C1E8}"/>
              </a:ext>
            </a:extLst>
          </p:cNvPr>
          <p:cNvSpPr txBox="1"/>
          <p:nvPr/>
        </p:nvSpPr>
        <p:spPr>
          <a:xfrm>
            <a:off x="170835" y="340389"/>
            <a:ext cx="739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</a:pPr>
            <a:r>
              <a:rPr lang="en-US" altLang="en-US" sz="3200" b="1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Pathways into Education</a:t>
            </a:r>
            <a:endParaRPr lang="en-US" alt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</a:pPr>
            <a:r>
              <a:rPr lang="en-US" altLang="en-US" sz="2800" dirty="0">
                <a:solidFill>
                  <a:srgbClr val="21314D"/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Make it a hobby or a profession!</a:t>
            </a:r>
          </a:p>
          <a:p>
            <a:pPr algn="ctr"/>
            <a:r>
              <a:rPr lang="en-US" sz="1400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more info: </a:t>
            </a:r>
            <a:r>
              <a:rPr lang="en-US" sz="1400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sauer@rowan.edu</a:t>
            </a:r>
            <a:endParaRPr lang="en-US" sz="1400" dirty="0">
              <a:solidFill>
                <a:srgbClr val="21314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http://</a:t>
            </a:r>
            <a:r>
              <a:rPr lang="en-US" sz="1400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users.rowan.edu</a:t>
            </a:r>
            <a:r>
              <a:rPr lang="en-US" sz="1400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/~</a:t>
            </a:r>
            <a:r>
              <a:rPr lang="en-US" sz="1400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smithtr</a:t>
            </a:r>
            <a:r>
              <a:rPr lang="en-US" sz="1400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sz="1400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noyce</a:t>
            </a:r>
            <a:r>
              <a:rPr lang="en-US" sz="1400" dirty="0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sz="1400" dirty="0" err="1">
                <a:solidFill>
                  <a:srgbClr val="2131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index.html</a:t>
            </a:r>
            <a:endParaRPr lang="en-US" sz="1400" dirty="0">
              <a:solidFill>
                <a:srgbClr val="21314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7DC86E4-3BB2-4B3A-BE9B-8DA9A8DD7DD0}"/>
              </a:ext>
            </a:extLst>
          </p:cNvPr>
          <p:cNvSpPr/>
          <p:nvPr/>
        </p:nvSpPr>
        <p:spPr>
          <a:xfrm>
            <a:off x="190500" y="3519667"/>
            <a:ext cx="7391400" cy="6309360"/>
          </a:xfrm>
          <a:prstGeom prst="roundRect">
            <a:avLst>
              <a:gd name="adj" fmla="val 1474"/>
            </a:avLst>
          </a:prstGeom>
          <a:ln w="28575">
            <a:solidFill>
              <a:srgbClr val="012D5A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Did you know….</a:t>
            </a:r>
            <a:endParaRPr lang="en-US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There are student loan forgiveness programs and scholarships for math and science teachers?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Most teaching jobs have better retirement benefits than private industry?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You can get a job almost anywhere as a science or math teacher?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Most people underestimate teachers’ salaries by $10,000-$30,000?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Science teachers report having higher overall job satisfaction than other STEM professionals?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Teachers have the option to make $6-$8K each year for coaching, clubs, after school tutoring, etc.?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Teaching is one of the best ways to work abroad, teaching science or math in an American school?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Math and science teachers are in high demand?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Teachers are six times more likely to say that they make a difference in people’s lives than other STEM professionals?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Over 78% of high school science teachers are still in the classroom after 5 years of teaching?</a:t>
            </a:r>
          </a:p>
          <a:p>
            <a:pPr lvl="0"/>
            <a:endParaRPr lang="en-US" sz="8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About half of all science and math majors report an interest in becoming a teacher?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BA4A2E-9058-4AFE-B37C-28B2AF1DE4F5}"/>
              </a:ext>
            </a:extLst>
          </p:cNvPr>
          <p:cNvSpPr/>
          <p:nvPr/>
        </p:nvSpPr>
        <p:spPr>
          <a:xfrm>
            <a:off x="190500" y="2597445"/>
            <a:ext cx="7391400" cy="83099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Teaching: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</a:rPr>
              <a:t>Worth it in more ways than you may think.</a:t>
            </a:r>
            <a:endParaRPr lang="en-US" sz="2400" i="1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44EEE56-578F-4A1A-99B9-722AD2CBAF8C}"/>
              </a:ext>
            </a:extLst>
          </p:cNvPr>
          <p:cNvGrpSpPr/>
          <p:nvPr/>
        </p:nvGrpSpPr>
        <p:grpSpPr>
          <a:xfrm>
            <a:off x="276993" y="1786939"/>
            <a:ext cx="7324572" cy="1107996"/>
            <a:chOff x="334143" y="1591289"/>
            <a:chExt cx="7324572" cy="1107996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00273F5-DDDD-46FF-B974-9947CE6769D1}"/>
                </a:ext>
              </a:extLst>
            </p:cNvPr>
            <p:cNvSpPr txBox="1"/>
            <p:nvPr/>
          </p:nvSpPr>
          <p:spPr>
            <a:xfrm>
              <a:off x="334143" y="1591289"/>
              <a:ext cx="35814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lvl="0" indent="-2857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885825" algn="l"/>
                </a:tabLst>
              </a:pPr>
              <a:r>
                <a:rPr lang="en-US" altLang="en-US" sz="1600" dirty="0">
                  <a:solidFill>
                    <a:srgbClr val="D2492A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Informal outreach</a:t>
              </a:r>
            </a:p>
            <a:p>
              <a:pPr marL="285750" lvl="0" indent="-2857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885825" algn="l"/>
                </a:tabLst>
              </a:pPr>
              <a:r>
                <a:rPr lang="en-US" altLang="en-US" sz="1600" dirty="0">
                  <a:solidFill>
                    <a:srgbClr val="D2492A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Middle School or High School teaching</a:t>
              </a:r>
              <a:endParaRPr lang="en-US" altLang="en-US" sz="1600" dirty="0">
                <a:solidFill>
                  <a:srgbClr val="D2492A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12D7C15-8165-4826-B36E-35548AC5B8ED}"/>
                </a:ext>
              </a:extLst>
            </p:cNvPr>
            <p:cNvSpPr txBox="1"/>
            <p:nvPr/>
          </p:nvSpPr>
          <p:spPr>
            <a:xfrm>
              <a:off x="4077315" y="1591289"/>
              <a:ext cx="35814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lvl="0" indent="-2857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885825" algn="l"/>
                </a:tabLst>
              </a:pPr>
              <a:r>
                <a:rPr lang="en-US" altLang="en-US" sz="1600" dirty="0">
                  <a:solidFill>
                    <a:srgbClr val="D2492A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Classroom volunteer	 </a:t>
              </a:r>
            </a:p>
            <a:p>
              <a:pPr marL="285750" lvl="0" indent="-2857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885825" algn="l"/>
                </a:tabLst>
              </a:pPr>
              <a:r>
                <a:rPr lang="en-US" altLang="en-US" sz="1600" dirty="0">
                  <a:solidFill>
                    <a:srgbClr val="D2492A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Educational policy</a:t>
              </a:r>
              <a:endParaRPr lang="en-US" altLang="en-US" sz="1600" dirty="0">
                <a:solidFill>
                  <a:srgbClr val="D2492A"/>
                </a:solidFill>
              </a:endParaRPr>
            </a:p>
            <a:p>
              <a:pPr marL="285750" lvl="0" indent="-28575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885825" algn="l"/>
                </a:tabLst>
              </a:pPr>
              <a:r>
                <a:rPr lang="en-US" altLang="en-US" sz="1600">
                  <a:solidFill>
                    <a:srgbClr val="D2492A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Museums / Camps</a:t>
              </a:r>
              <a:endParaRPr lang="en-US" altLang="en-US" sz="1600" dirty="0">
                <a:solidFill>
                  <a:srgbClr val="D2492A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423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C">
      <a:dk1>
        <a:srgbClr val="F6A01A"/>
      </a:dk1>
      <a:lt1>
        <a:srgbClr val="FFFFFF"/>
      </a:lt1>
      <a:dk2>
        <a:srgbClr val="00447C"/>
      </a:dk2>
      <a:lt2>
        <a:srgbClr val="007DC3"/>
      </a:lt2>
      <a:accent1>
        <a:srgbClr val="008C99"/>
      </a:accent1>
      <a:accent2>
        <a:srgbClr val="78A22F"/>
      </a:accent2>
      <a:accent3>
        <a:srgbClr val="F15D22"/>
      </a:accent3>
      <a:accent4>
        <a:srgbClr val="CE7019"/>
      </a:accent4>
      <a:accent5>
        <a:srgbClr val="98002E"/>
      </a:accent5>
      <a:accent6>
        <a:srgbClr val="63619A"/>
      </a:accent6>
      <a:hlink>
        <a:srgbClr val="EEB111"/>
      </a:hlink>
      <a:folHlink>
        <a:srgbClr val="C4900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405</Words>
  <Application>Microsoft Office PowerPoint</Application>
  <PresentationFormat>Custom</PresentationFormat>
  <Paragraphs>55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2</dc:title>
  <dc:creator>Wendy</dc:creator>
  <cp:lastModifiedBy>Daniel Sullivan</cp:lastModifiedBy>
  <cp:revision>90</cp:revision>
  <cp:lastPrinted>2019-02-12T17:39:05Z</cp:lastPrinted>
  <dcterms:created xsi:type="dcterms:W3CDTF">2016-07-27T17:58:43Z</dcterms:created>
  <dcterms:modified xsi:type="dcterms:W3CDTF">2019-02-12T17:41:53Z</dcterms:modified>
</cp:coreProperties>
</file>