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3" r:id="rId1"/>
  </p:sldMasterIdLst>
  <p:notesMasterIdLst>
    <p:notesMasterId r:id="rId50"/>
  </p:notesMasterIdLst>
  <p:handoutMasterIdLst>
    <p:handoutMasterId r:id="rId51"/>
  </p:handoutMasterIdLst>
  <p:sldIdLst>
    <p:sldId id="297" r:id="rId2"/>
    <p:sldId id="314" r:id="rId3"/>
    <p:sldId id="298" r:id="rId4"/>
    <p:sldId id="299" r:id="rId5"/>
    <p:sldId id="256" r:id="rId6"/>
    <p:sldId id="257" r:id="rId7"/>
    <p:sldId id="324" r:id="rId8"/>
    <p:sldId id="323" r:id="rId9"/>
    <p:sldId id="322" r:id="rId10"/>
    <p:sldId id="295" r:id="rId11"/>
    <p:sldId id="259" r:id="rId12"/>
    <p:sldId id="294" r:id="rId13"/>
    <p:sldId id="261" r:id="rId14"/>
    <p:sldId id="262" r:id="rId15"/>
    <p:sldId id="263" r:id="rId16"/>
    <p:sldId id="264" r:id="rId17"/>
    <p:sldId id="265" r:id="rId18"/>
    <p:sldId id="273" r:id="rId19"/>
    <p:sldId id="313" r:id="rId20"/>
    <p:sldId id="267" r:id="rId21"/>
    <p:sldId id="318" r:id="rId22"/>
    <p:sldId id="319" r:id="rId23"/>
    <p:sldId id="320" r:id="rId24"/>
    <p:sldId id="284" r:id="rId25"/>
    <p:sldId id="275" r:id="rId26"/>
    <p:sldId id="276" r:id="rId27"/>
    <p:sldId id="277" r:id="rId28"/>
    <p:sldId id="296" r:id="rId29"/>
    <p:sldId id="278" r:id="rId30"/>
    <p:sldId id="282" r:id="rId31"/>
    <p:sldId id="271" r:id="rId32"/>
    <p:sldId id="279" r:id="rId33"/>
    <p:sldId id="280" r:id="rId34"/>
    <p:sldId id="287" r:id="rId35"/>
    <p:sldId id="288" r:id="rId36"/>
    <p:sldId id="289" r:id="rId37"/>
    <p:sldId id="290" r:id="rId38"/>
    <p:sldId id="302" r:id="rId39"/>
    <p:sldId id="303" r:id="rId40"/>
    <p:sldId id="304" r:id="rId41"/>
    <p:sldId id="305" r:id="rId42"/>
    <p:sldId id="291" r:id="rId43"/>
    <p:sldId id="293" r:id="rId44"/>
    <p:sldId id="307" r:id="rId45"/>
    <p:sldId id="308" r:id="rId46"/>
    <p:sldId id="309" r:id="rId47"/>
    <p:sldId id="310" r:id="rId48"/>
    <p:sldId id="311" r:id="rId49"/>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1">
          <p15:clr>
            <a:srgbClr val="A4A3A4"/>
          </p15:clr>
        </p15:guide>
        <p15:guide id="2" pos="221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3300"/>
    <a:srgbClr val="006600"/>
    <a:srgbClr val="993300"/>
    <a:srgbClr val="3333FF"/>
    <a:srgbClr val="003300"/>
    <a:srgbClr val="008000"/>
    <a:srgbClr val="6600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935" autoAdjust="0"/>
  </p:normalViewPr>
  <p:slideViewPr>
    <p:cSldViewPr snapToObjects="1">
      <p:cViewPr varScale="1">
        <p:scale>
          <a:sx n="108" d="100"/>
          <a:sy n="108" d="100"/>
        </p:scale>
        <p:origin x="162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094"/>
    </p:cViewPr>
  </p:sorterViewPr>
  <p:notesViewPr>
    <p:cSldViewPr snapToObjects="1">
      <p:cViewPr>
        <p:scale>
          <a:sx n="100" d="100"/>
          <a:sy n="100" d="100"/>
        </p:scale>
        <p:origin x="-378" y="-48"/>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26DAD1-9DB2-4FB5-A5A1-D32955269317}" type="doc">
      <dgm:prSet loTypeId="urn:microsoft.com/office/officeart/2005/8/layout/cycle2" loCatId="cycle" qsTypeId="urn:microsoft.com/office/officeart/2005/8/quickstyle/3d1" qsCatId="3D" csTypeId="urn:microsoft.com/office/officeart/2005/8/colors/accent0_3" csCatId="mainScheme" phldr="1"/>
      <dgm:spPr/>
      <dgm:t>
        <a:bodyPr/>
        <a:lstStyle/>
        <a:p>
          <a:endParaRPr lang="en-US"/>
        </a:p>
      </dgm:t>
    </dgm:pt>
    <dgm:pt modelId="{C331C859-E6F4-4318-85A5-D0074CD56ACB}">
      <dgm:prSet phldrT="[Text]" custT="1"/>
      <dgm:spPr>
        <a:solidFill>
          <a:srgbClr val="800000"/>
        </a:solidFill>
      </dgm:spPr>
      <dgm:t>
        <a:bodyPr/>
        <a:lstStyle/>
        <a:p>
          <a:r>
            <a:rPr lang="en-US" sz="1800" b="0" dirty="0" smtClean="0">
              <a:latin typeface="+mn-lt"/>
            </a:rPr>
            <a:t>Production</a:t>
          </a:r>
          <a:endParaRPr lang="en-US" sz="1800" b="0" dirty="0">
            <a:latin typeface="+mn-lt"/>
          </a:endParaRPr>
        </a:p>
      </dgm:t>
    </dgm:pt>
    <dgm:pt modelId="{8E619487-7220-4D8E-A10F-A617F4E1CCF8}" type="parTrans" cxnId="{E0BBF146-97D1-42DC-B10F-3E59493EA891}">
      <dgm:prSet/>
      <dgm:spPr/>
      <dgm:t>
        <a:bodyPr/>
        <a:lstStyle/>
        <a:p>
          <a:endParaRPr lang="en-US" sz="1800" b="0">
            <a:latin typeface="+mn-lt"/>
          </a:endParaRPr>
        </a:p>
      </dgm:t>
    </dgm:pt>
    <dgm:pt modelId="{7D0A6AFF-72FC-45CB-93BA-442060A3E414}" type="sibTrans" cxnId="{E0BBF146-97D1-42DC-B10F-3E59493EA891}">
      <dgm:prSet custT="1"/>
      <dgm:spPr>
        <a:solidFill>
          <a:schemeClr val="accent2">
            <a:lumMod val="75000"/>
          </a:schemeClr>
        </a:solidFill>
      </dgm:spPr>
      <dgm:t>
        <a:bodyPr/>
        <a:lstStyle/>
        <a:p>
          <a:endParaRPr lang="en-US" sz="1800" b="0">
            <a:latin typeface="+mn-lt"/>
          </a:endParaRPr>
        </a:p>
      </dgm:t>
    </dgm:pt>
    <dgm:pt modelId="{CEAB9210-A18B-4842-874D-FFBFE8B8D3AC}">
      <dgm:prSet phldrT="[Text]" custT="1"/>
      <dgm:spPr>
        <a:solidFill>
          <a:srgbClr val="800000"/>
        </a:solidFill>
      </dgm:spPr>
      <dgm:t>
        <a:bodyPr/>
        <a:lstStyle/>
        <a:p>
          <a:r>
            <a:rPr lang="en-US" sz="1800" b="0" dirty="0" smtClean="0">
              <a:latin typeface="+mn-lt"/>
            </a:rPr>
            <a:t>Finishing</a:t>
          </a:r>
          <a:endParaRPr lang="en-US" sz="1800" b="0" dirty="0">
            <a:latin typeface="+mn-lt"/>
          </a:endParaRPr>
        </a:p>
      </dgm:t>
    </dgm:pt>
    <dgm:pt modelId="{841498FA-25C8-4E6C-8B4B-63E851F52E69}" type="parTrans" cxnId="{D459B6DF-571F-4C0B-B767-9897265FE460}">
      <dgm:prSet/>
      <dgm:spPr/>
      <dgm:t>
        <a:bodyPr/>
        <a:lstStyle/>
        <a:p>
          <a:endParaRPr lang="en-US" sz="1800" b="0">
            <a:latin typeface="+mn-lt"/>
          </a:endParaRPr>
        </a:p>
      </dgm:t>
    </dgm:pt>
    <dgm:pt modelId="{841EC859-9F3F-4C7A-AEA9-E822B5BDFCB7}" type="sibTrans" cxnId="{D459B6DF-571F-4C0B-B767-9897265FE460}">
      <dgm:prSet custT="1"/>
      <dgm:spPr>
        <a:solidFill>
          <a:schemeClr val="accent2">
            <a:lumMod val="75000"/>
          </a:schemeClr>
        </a:solidFill>
      </dgm:spPr>
      <dgm:t>
        <a:bodyPr/>
        <a:lstStyle/>
        <a:p>
          <a:endParaRPr lang="en-US" sz="1800" b="0">
            <a:latin typeface="+mn-lt"/>
          </a:endParaRPr>
        </a:p>
      </dgm:t>
    </dgm:pt>
    <dgm:pt modelId="{54A8CF30-02C6-4133-9C87-64A257BF3C35}">
      <dgm:prSet phldrT="[Text]" custT="1"/>
      <dgm:spPr>
        <a:solidFill>
          <a:srgbClr val="800000"/>
        </a:solidFill>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en-US" sz="1800" b="0" dirty="0" smtClean="0">
              <a:latin typeface="+mn-lt"/>
            </a:rPr>
            <a:t>Quality Control</a:t>
          </a:r>
        </a:p>
      </dgm:t>
    </dgm:pt>
    <dgm:pt modelId="{D6855349-9ED8-48C2-9725-92A532A478E4}" type="parTrans" cxnId="{35A3B546-1463-4DD8-A2AE-492180D853B1}">
      <dgm:prSet/>
      <dgm:spPr/>
      <dgm:t>
        <a:bodyPr/>
        <a:lstStyle/>
        <a:p>
          <a:endParaRPr lang="en-US" sz="1800" b="0">
            <a:latin typeface="+mn-lt"/>
          </a:endParaRPr>
        </a:p>
      </dgm:t>
    </dgm:pt>
    <dgm:pt modelId="{3D7C07EE-DD7A-40F5-8FF1-3BB144419802}" type="sibTrans" cxnId="{35A3B546-1463-4DD8-A2AE-492180D853B1}">
      <dgm:prSet custT="1"/>
      <dgm:spPr>
        <a:solidFill>
          <a:schemeClr val="accent2">
            <a:lumMod val="75000"/>
          </a:schemeClr>
        </a:solidFill>
      </dgm:spPr>
      <dgm:t>
        <a:bodyPr/>
        <a:lstStyle/>
        <a:p>
          <a:endParaRPr lang="en-US" sz="1800" b="0">
            <a:latin typeface="+mn-lt"/>
          </a:endParaRPr>
        </a:p>
      </dgm:t>
    </dgm:pt>
    <dgm:pt modelId="{0EA2B082-D281-4AC5-8181-353D4E8D1104}">
      <dgm:prSet phldrT="[Text]" custT="1"/>
      <dgm:spPr>
        <a:solidFill>
          <a:srgbClr val="800000"/>
        </a:solidFill>
      </dgm:spPr>
      <dgm:t>
        <a:bodyPr/>
        <a:lstStyle/>
        <a:p>
          <a:pPr marR="0" eaLnBrk="1" fontAlgn="auto" latinLnBrk="0" hangingPunct="1">
            <a:buClrTx/>
            <a:buSzTx/>
            <a:buFontTx/>
            <a:tabLst/>
            <a:defRPr/>
          </a:pPr>
          <a:r>
            <a:rPr lang="en-US" sz="1800" b="0" dirty="0" smtClean="0">
              <a:latin typeface="+mn-lt"/>
            </a:rPr>
            <a:t>Pre-Production</a:t>
          </a:r>
          <a:endParaRPr lang="en-US" sz="1800" b="0" dirty="0">
            <a:latin typeface="+mn-lt"/>
          </a:endParaRPr>
        </a:p>
      </dgm:t>
    </dgm:pt>
    <dgm:pt modelId="{B7F70A62-4361-4F75-8EAA-2D219886CACF}" type="parTrans" cxnId="{AD30CA43-C2ED-463E-A241-8926EE662403}">
      <dgm:prSet/>
      <dgm:spPr/>
      <dgm:t>
        <a:bodyPr/>
        <a:lstStyle/>
        <a:p>
          <a:endParaRPr lang="en-US" sz="1800" b="0">
            <a:latin typeface="+mn-lt"/>
          </a:endParaRPr>
        </a:p>
      </dgm:t>
    </dgm:pt>
    <dgm:pt modelId="{51F81914-BB4B-4B3F-898E-188CD0FA3A26}" type="sibTrans" cxnId="{AD30CA43-C2ED-463E-A241-8926EE662403}">
      <dgm:prSet custT="1"/>
      <dgm:spPr>
        <a:solidFill>
          <a:schemeClr val="accent2">
            <a:lumMod val="75000"/>
          </a:schemeClr>
        </a:solidFill>
      </dgm:spPr>
      <dgm:t>
        <a:bodyPr/>
        <a:lstStyle/>
        <a:p>
          <a:endParaRPr lang="en-US" sz="1800" b="0">
            <a:latin typeface="+mn-lt"/>
          </a:endParaRPr>
        </a:p>
      </dgm:t>
    </dgm:pt>
    <dgm:pt modelId="{FFF6AE48-DFF0-4131-A766-FD265C5A951B}" type="pres">
      <dgm:prSet presAssocID="{B426DAD1-9DB2-4FB5-A5A1-D32955269317}" presName="cycle" presStyleCnt="0">
        <dgm:presLayoutVars>
          <dgm:dir/>
          <dgm:resizeHandles val="exact"/>
        </dgm:presLayoutVars>
      </dgm:prSet>
      <dgm:spPr/>
      <dgm:t>
        <a:bodyPr/>
        <a:lstStyle/>
        <a:p>
          <a:endParaRPr lang="en-US"/>
        </a:p>
      </dgm:t>
    </dgm:pt>
    <dgm:pt modelId="{4FD498F4-A17A-49AE-9AD8-41DA72BB1DC7}" type="pres">
      <dgm:prSet presAssocID="{0EA2B082-D281-4AC5-8181-353D4E8D1104}" presName="node" presStyleLbl="node1" presStyleIdx="0" presStyleCnt="4" custScaleX="122911" custScaleY="59345" custRadScaleRad="99574" custRadScaleInc="-1246">
        <dgm:presLayoutVars>
          <dgm:bulletEnabled val="1"/>
        </dgm:presLayoutVars>
      </dgm:prSet>
      <dgm:spPr/>
      <dgm:t>
        <a:bodyPr/>
        <a:lstStyle/>
        <a:p>
          <a:endParaRPr lang="en-US"/>
        </a:p>
      </dgm:t>
    </dgm:pt>
    <dgm:pt modelId="{A4C3327E-BF3C-412F-B2EE-FB81C822EC63}" type="pres">
      <dgm:prSet presAssocID="{51F81914-BB4B-4B3F-898E-188CD0FA3A26}" presName="sibTrans" presStyleLbl="sibTrans2D1" presStyleIdx="0" presStyleCnt="4"/>
      <dgm:spPr/>
      <dgm:t>
        <a:bodyPr/>
        <a:lstStyle/>
        <a:p>
          <a:endParaRPr lang="en-US"/>
        </a:p>
      </dgm:t>
    </dgm:pt>
    <dgm:pt modelId="{3B431731-88AA-4A3B-9208-FC5BB3E8958F}" type="pres">
      <dgm:prSet presAssocID="{51F81914-BB4B-4B3F-898E-188CD0FA3A26}" presName="connectorText" presStyleLbl="sibTrans2D1" presStyleIdx="0" presStyleCnt="4"/>
      <dgm:spPr/>
      <dgm:t>
        <a:bodyPr/>
        <a:lstStyle/>
        <a:p>
          <a:endParaRPr lang="en-US"/>
        </a:p>
      </dgm:t>
    </dgm:pt>
    <dgm:pt modelId="{C394CDFE-30AD-4CBA-BCE5-3DBA9F7F8CE5}" type="pres">
      <dgm:prSet presAssocID="{C331C859-E6F4-4318-85A5-D0074CD56ACB}" presName="node" presStyleLbl="node1" presStyleIdx="1" presStyleCnt="4" custScaleX="122911" custScaleY="59345" custRadScaleRad="90239">
        <dgm:presLayoutVars>
          <dgm:bulletEnabled val="1"/>
        </dgm:presLayoutVars>
      </dgm:prSet>
      <dgm:spPr/>
      <dgm:t>
        <a:bodyPr/>
        <a:lstStyle/>
        <a:p>
          <a:endParaRPr lang="en-US"/>
        </a:p>
      </dgm:t>
    </dgm:pt>
    <dgm:pt modelId="{5EE2F237-B230-480D-AE9C-BEF1D9920C23}" type="pres">
      <dgm:prSet presAssocID="{7D0A6AFF-72FC-45CB-93BA-442060A3E414}" presName="sibTrans" presStyleLbl="sibTrans2D1" presStyleIdx="1" presStyleCnt="4"/>
      <dgm:spPr/>
      <dgm:t>
        <a:bodyPr/>
        <a:lstStyle/>
        <a:p>
          <a:endParaRPr lang="en-US"/>
        </a:p>
      </dgm:t>
    </dgm:pt>
    <dgm:pt modelId="{C69E29DF-4F71-455E-BB7D-BCB4C2105C61}" type="pres">
      <dgm:prSet presAssocID="{7D0A6AFF-72FC-45CB-93BA-442060A3E414}" presName="connectorText" presStyleLbl="sibTrans2D1" presStyleIdx="1" presStyleCnt="4"/>
      <dgm:spPr/>
      <dgm:t>
        <a:bodyPr/>
        <a:lstStyle/>
        <a:p>
          <a:endParaRPr lang="en-US"/>
        </a:p>
      </dgm:t>
    </dgm:pt>
    <dgm:pt modelId="{5B3A95B2-35B4-427A-B592-80F290FA3486}" type="pres">
      <dgm:prSet presAssocID="{CEAB9210-A18B-4842-874D-FFBFE8B8D3AC}" presName="node" presStyleLbl="node1" presStyleIdx="2" presStyleCnt="4" custScaleX="122911" custScaleY="59345">
        <dgm:presLayoutVars>
          <dgm:bulletEnabled val="1"/>
        </dgm:presLayoutVars>
      </dgm:prSet>
      <dgm:spPr/>
      <dgm:t>
        <a:bodyPr/>
        <a:lstStyle/>
        <a:p>
          <a:endParaRPr lang="en-US"/>
        </a:p>
      </dgm:t>
    </dgm:pt>
    <dgm:pt modelId="{A80BE114-D7AD-49E5-993C-2A673EB724D2}" type="pres">
      <dgm:prSet presAssocID="{841EC859-9F3F-4C7A-AEA9-E822B5BDFCB7}" presName="sibTrans" presStyleLbl="sibTrans2D1" presStyleIdx="2" presStyleCnt="4"/>
      <dgm:spPr/>
      <dgm:t>
        <a:bodyPr/>
        <a:lstStyle/>
        <a:p>
          <a:endParaRPr lang="en-US"/>
        </a:p>
      </dgm:t>
    </dgm:pt>
    <dgm:pt modelId="{7B261230-1AF0-48D8-B04B-75633863F8B9}" type="pres">
      <dgm:prSet presAssocID="{841EC859-9F3F-4C7A-AEA9-E822B5BDFCB7}" presName="connectorText" presStyleLbl="sibTrans2D1" presStyleIdx="2" presStyleCnt="4"/>
      <dgm:spPr/>
      <dgm:t>
        <a:bodyPr/>
        <a:lstStyle/>
        <a:p>
          <a:endParaRPr lang="en-US"/>
        </a:p>
      </dgm:t>
    </dgm:pt>
    <dgm:pt modelId="{DDF4E017-25C9-4539-84AC-87068D2A395B}" type="pres">
      <dgm:prSet presAssocID="{54A8CF30-02C6-4133-9C87-64A257BF3C35}" presName="node" presStyleLbl="node1" presStyleIdx="3" presStyleCnt="4" custScaleX="122911" custScaleY="59345" custRadScaleRad="89207">
        <dgm:presLayoutVars>
          <dgm:bulletEnabled val="1"/>
        </dgm:presLayoutVars>
      </dgm:prSet>
      <dgm:spPr/>
      <dgm:t>
        <a:bodyPr/>
        <a:lstStyle/>
        <a:p>
          <a:endParaRPr lang="en-US"/>
        </a:p>
      </dgm:t>
    </dgm:pt>
    <dgm:pt modelId="{5C19507B-7108-48CF-9B62-0172EF1A81F4}" type="pres">
      <dgm:prSet presAssocID="{3D7C07EE-DD7A-40F5-8FF1-3BB144419802}" presName="sibTrans" presStyleLbl="sibTrans2D1" presStyleIdx="3" presStyleCnt="4"/>
      <dgm:spPr/>
      <dgm:t>
        <a:bodyPr/>
        <a:lstStyle/>
        <a:p>
          <a:endParaRPr lang="en-US"/>
        </a:p>
      </dgm:t>
    </dgm:pt>
    <dgm:pt modelId="{37EB5FF8-574D-4519-9BFD-52E1D6424724}" type="pres">
      <dgm:prSet presAssocID="{3D7C07EE-DD7A-40F5-8FF1-3BB144419802}" presName="connectorText" presStyleLbl="sibTrans2D1" presStyleIdx="3" presStyleCnt="4"/>
      <dgm:spPr/>
      <dgm:t>
        <a:bodyPr/>
        <a:lstStyle/>
        <a:p>
          <a:endParaRPr lang="en-US"/>
        </a:p>
      </dgm:t>
    </dgm:pt>
  </dgm:ptLst>
  <dgm:cxnLst>
    <dgm:cxn modelId="{070A9207-1876-DC4E-BB7D-77B48765F82F}" type="presOf" srcId="{0EA2B082-D281-4AC5-8181-353D4E8D1104}" destId="{4FD498F4-A17A-49AE-9AD8-41DA72BB1DC7}" srcOrd="0" destOrd="0" presId="urn:microsoft.com/office/officeart/2005/8/layout/cycle2"/>
    <dgm:cxn modelId="{136C908A-3B66-AA4B-B0D1-06570177B122}" type="presOf" srcId="{7D0A6AFF-72FC-45CB-93BA-442060A3E414}" destId="{C69E29DF-4F71-455E-BB7D-BCB4C2105C61}" srcOrd="1" destOrd="0" presId="urn:microsoft.com/office/officeart/2005/8/layout/cycle2"/>
    <dgm:cxn modelId="{CE7B85DE-5D44-2A4B-9D6F-AF8B09B99CFF}" type="presOf" srcId="{3D7C07EE-DD7A-40F5-8FF1-3BB144419802}" destId="{37EB5FF8-574D-4519-9BFD-52E1D6424724}" srcOrd="1" destOrd="0" presId="urn:microsoft.com/office/officeart/2005/8/layout/cycle2"/>
    <dgm:cxn modelId="{2D308A3E-38E1-274B-9F20-8010CFB14535}" type="presOf" srcId="{7D0A6AFF-72FC-45CB-93BA-442060A3E414}" destId="{5EE2F237-B230-480D-AE9C-BEF1D9920C23}" srcOrd="0" destOrd="0" presId="urn:microsoft.com/office/officeart/2005/8/layout/cycle2"/>
    <dgm:cxn modelId="{E0BBF146-97D1-42DC-B10F-3E59493EA891}" srcId="{B426DAD1-9DB2-4FB5-A5A1-D32955269317}" destId="{C331C859-E6F4-4318-85A5-D0074CD56ACB}" srcOrd="1" destOrd="0" parTransId="{8E619487-7220-4D8E-A10F-A617F4E1CCF8}" sibTransId="{7D0A6AFF-72FC-45CB-93BA-442060A3E414}"/>
    <dgm:cxn modelId="{47D25522-E089-EE41-A32F-D97C7664C62D}" type="presOf" srcId="{51F81914-BB4B-4B3F-898E-188CD0FA3A26}" destId="{3B431731-88AA-4A3B-9208-FC5BB3E8958F}" srcOrd="1" destOrd="0" presId="urn:microsoft.com/office/officeart/2005/8/layout/cycle2"/>
    <dgm:cxn modelId="{DB72D15A-5FA1-D84B-A4DD-E385A0DAABC2}" type="presOf" srcId="{841EC859-9F3F-4C7A-AEA9-E822B5BDFCB7}" destId="{A80BE114-D7AD-49E5-993C-2A673EB724D2}" srcOrd="0" destOrd="0" presId="urn:microsoft.com/office/officeart/2005/8/layout/cycle2"/>
    <dgm:cxn modelId="{C1D54BA6-6647-8947-A283-5FBAF4C9603F}" type="presOf" srcId="{841EC859-9F3F-4C7A-AEA9-E822B5BDFCB7}" destId="{7B261230-1AF0-48D8-B04B-75633863F8B9}" srcOrd="1" destOrd="0" presId="urn:microsoft.com/office/officeart/2005/8/layout/cycle2"/>
    <dgm:cxn modelId="{AD30CA43-C2ED-463E-A241-8926EE662403}" srcId="{B426DAD1-9DB2-4FB5-A5A1-D32955269317}" destId="{0EA2B082-D281-4AC5-8181-353D4E8D1104}" srcOrd="0" destOrd="0" parTransId="{B7F70A62-4361-4F75-8EAA-2D219886CACF}" sibTransId="{51F81914-BB4B-4B3F-898E-188CD0FA3A26}"/>
    <dgm:cxn modelId="{AADBC92E-3E66-CD4E-8CC6-3D3DBDB0C892}" type="presOf" srcId="{B426DAD1-9DB2-4FB5-A5A1-D32955269317}" destId="{FFF6AE48-DFF0-4131-A766-FD265C5A951B}" srcOrd="0" destOrd="0" presId="urn:microsoft.com/office/officeart/2005/8/layout/cycle2"/>
    <dgm:cxn modelId="{35A3B546-1463-4DD8-A2AE-492180D853B1}" srcId="{B426DAD1-9DB2-4FB5-A5A1-D32955269317}" destId="{54A8CF30-02C6-4133-9C87-64A257BF3C35}" srcOrd="3" destOrd="0" parTransId="{D6855349-9ED8-48C2-9725-92A532A478E4}" sibTransId="{3D7C07EE-DD7A-40F5-8FF1-3BB144419802}"/>
    <dgm:cxn modelId="{1D77EF2A-CE37-0142-A641-DA2890154DBE}" type="presOf" srcId="{3D7C07EE-DD7A-40F5-8FF1-3BB144419802}" destId="{5C19507B-7108-48CF-9B62-0172EF1A81F4}" srcOrd="0" destOrd="0" presId="urn:microsoft.com/office/officeart/2005/8/layout/cycle2"/>
    <dgm:cxn modelId="{D459B6DF-571F-4C0B-B767-9897265FE460}" srcId="{B426DAD1-9DB2-4FB5-A5A1-D32955269317}" destId="{CEAB9210-A18B-4842-874D-FFBFE8B8D3AC}" srcOrd="2" destOrd="0" parTransId="{841498FA-25C8-4E6C-8B4B-63E851F52E69}" sibTransId="{841EC859-9F3F-4C7A-AEA9-E822B5BDFCB7}"/>
    <dgm:cxn modelId="{42281EA0-4C11-F745-A093-4B83DFB13BD6}" type="presOf" srcId="{54A8CF30-02C6-4133-9C87-64A257BF3C35}" destId="{DDF4E017-25C9-4539-84AC-87068D2A395B}" srcOrd="0" destOrd="0" presId="urn:microsoft.com/office/officeart/2005/8/layout/cycle2"/>
    <dgm:cxn modelId="{FF340AFD-F0E6-F343-90F1-1C5032917ECE}" type="presOf" srcId="{51F81914-BB4B-4B3F-898E-188CD0FA3A26}" destId="{A4C3327E-BF3C-412F-B2EE-FB81C822EC63}" srcOrd="0" destOrd="0" presId="urn:microsoft.com/office/officeart/2005/8/layout/cycle2"/>
    <dgm:cxn modelId="{A7D16207-B456-C545-8579-3BCA2274C084}" type="presOf" srcId="{C331C859-E6F4-4318-85A5-D0074CD56ACB}" destId="{C394CDFE-30AD-4CBA-BCE5-3DBA9F7F8CE5}" srcOrd="0" destOrd="0" presId="urn:microsoft.com/office/officeart/2005/8/layout/cycle2"/>
    <dgm:cxn modelId="{9C3B9E7B-3EAB-2E4A-B278-873CD905B8F8}" type="presOf" srcId="{CEAB9210-A18B-4842-874D-FFBFE8B8D3AC}" destId="{5B3A95B2-35B4-427A-B592-80F290FA3486}" srcOrd="0" destOrd="0" presId="urn:microsoft.com/office/officeart/2005/8/layout/cycle2"/>
    <dgm:cxn modelId="{8EC82EA9-7F82-AB4D-BF12-F117BA52068E}" type="presParOf" srcId="{FFF6AE48-DFF0-4131-A766-FD265C5A951B}" destId="{4FD498F4-A17A-49AE-9AD8-41DA72BB1DC7}" srcOrd="0" destOrd="0" presId="urn:microsoft.com/office/officeart/2005/8/layout/cycle2"/>
    <dgm:cxn modelId="{AC81222F-5983-FF42-8E38-0B1562B26C3E}" type="presParOf" srcId="{FFF6AE48-DFF0-4131-A766-FD265C5A951B}" destId="{A4C3327E-BF3C-412F-B2EE-FB81C822EC63}" srcOrd="1" destOrd="0" presId="urn:microsoft.com/office/officeart/2005/8/layout/cycle2"/>
    <dgm:cxn modelId="{8154EC42-ED79-BB48-8D73-1D42C6186C64}" type="presParOf" srcId="{A4C3327E-BF3C-412F-B2EE-FB81C822EC63}" destId="{3B431731-88AA-4A3B-9208-FC5BB3E8958F}" srcOrd="0" destOrd="0" presId="urn:microsoft.com/office/officeart/2005/8/layout/cycle2"/>
    <dgm:cxn modelId="{A8EC2682-E6F6-8E4D-85A8-70EEC4760CC2}" type="presParOf" srcId="{FFF6AE48-DFF0-4131-A766-FD265C5A951B}" destId="{C394CDFE-30AD-4CBA-BCE5-3DBA9F7F8CE5}" srcOrd="2" destOrd="0" presId="urn:microsoft.com/office/officeart/2005/8/layout/cycle2"/>
    <dgm:cxn modelId="{34F32273-DDD5-234E-B24C-23D9AB67BEBF}" type="presParOf" srcId="{FFF6AE48-DFF0-4131-A766-FD265C5A951B}" destId="{5EE2F237-B230-480D-AE9C-BEF1D9920C23}" srcOrd="3" destOrd="0" presId="urn:microsoft.com/office/officeart/2005/8/layout/cycle2"/>
    <dgm:cxn modelId="{84C88DF4-093D-7A45-B845-AB9E42C8AF05}" type="presParOf" srcId="{5EE2F237-B230-480D-AE9C-BEF1D9920C23}" destId="{C69E29DF-4F71-455E-BB7D-BCB4C2105C61}" srcOrd="0" destOrd="0" presId="urn:microsoft.com/office/officeart/2005/8/layout/cycle2"/>
    <dgm:cxn modelId="{0BF697B0-C085-2545-8B28-6CB8C2040440}" type="presParOf" srcId="{FFF6AE48-DFF0-4131-A766-FD265C5A951B}" destId="{5B3A95B2-35B4-427A-B592-80F290FA3486}" srcOrd="4" destOrd="0" presId="urn:microsoft.com/office/officeart/2005/8/layout/cycle2"/>
    <dgm:cxn modelId="{8D579E9E-D359-984C-830A-1BFB753023C3}" type="presParOf" srcId="{FFF6AE48-DFF0-4131-A766-FD265C5A951B}" destId="{A80BE114-D7AD-49E5-993C-2A673EB724D2}" srcOrd="5" destOrd="0" presId="urn:microsoft.com/office/officeart/2005/8/layout/cycle2"/>
    <dgm:cxn modelId="{6AD47784-8DDC-1E4D-98E8-C062692C9D74}" type="presParOf" srcId="{A80BE114-D7AD-49E5-993C-2A673EB724D2}" destId="{7B261230-1AF0-48D8-B04B-75633863F8B9}" srcOrd="0" destOrd="0" presId="urn:microsoft.com/office/officeart/2005/8/layout/cycle2"/>
    <dgm:cxn modelId="{06641B3F-1240-F74A-A599-9C6546CFBDFD}" type="presParOf" srcId="{FFF6AE48-DFF0-4131-A766-FD265C5A951B}" destId="{DDF4E017-25C9-4539-84AC-87068D2A395B}" srcOrd="6" destOrd="0" presId="urn:microsoft.com/office/officeart/2005/8/layout/cycle2"/>
    <dgm:cxn modelId="{ADFA2366-0D99-5946-B339-696D04B69C12}" type="presParOf" srcId="{FFF6AE48-DFF0-4131-A766-FD265C5A951B}" destId="{5C19507B-7108-48CF-9B62-0172EF1A81F4}" srcOrd="7" destOrd="0" presId="urn:microsoft.com/office/officeart/2005/8/layout/cycle2"/>
    <dgm:cxn modelId="{7D8B09FA-36A5-6741-8154-B99C11721B7E}" type="presParOf" srcId="{5C19507B-7108-48CF-9B62-0172EF1A81F4}" destId="{37EB5FF8-574D-4519-9BFD-52E1D6424724}" srcOrd="0" destOrd="0" presId="urn:microsoft.com/office/officeart/2005/8/layout/cycle2"/>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D498F4-A17A-49AE-9AD8-41DA72BB1DC7}">
      <dsp:nvSpPr>
        <dsp:cNvPr id="0" name=""/>
        <dsp:cNvSpPr/>
      </dsp:nvSpPr>
      <dsp:spPr>
        <a:xfrm>
          <a:off x="2541037" y="453459"/>
          <a:ext cx="1797780" cy="868020"/>
        </a:xfrm>
        <a:prstGeom prst="ellipse">
          <a:avLst/>
        </a:prstGeom>
        <a:solidFill>
          <a:srgbClr val="80000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R="0" lvl="0" algn="ctr" defTabSz="800100" eaLnBrk="1" fontAlgn="auto" latinLnBrk="0" hangingPunct="1">
            <a:lnSpc>
              <a:spcPct val="90000"/>
            </a:lnSpc>
            <a:spcBef>
              <a:spcPct val="0"/>
            </a:spcBef>
            <a:spcAft>
              <a:spcPct val="35000"/>
            </a:spcAft>
            <a:buClrTx/>
            <a:buSzTx/>
            <a:buFontTx/>
            <a:tabLst/>
            <a:defRPr/>
          </a:pPr>
          <a:r>
            <a:rPr lang="en-US" sz="1800" b="0" kern="1200" dirty="0" smtClean="0">
              <a:latin typeface="+mn-lt"/>
            </a:rPr>
            <a:t>Pre-Production</a:t>
          </a:r>
          <a:endParaRPr lang="en-US" sz="1800" b="0" kern="1200" dirty="0">
            <a:latin typeface="+mn-lt"/>
          </a:endParaRPr>
        </a:p>
      </dsp:txBody>
      <dsp:txXfrm>
        <a:off x="2804316" y="580578"/>
        <a:ext cx="1271222" cy="613782"/>
      </dsp:txXfrm>
    </dsp:sp>
    <dsp:sp modelId="{A4C3327E-BF3C-412F-B2EE-FB81C822EC63}">
      <dsp:nvSpPr>
        <dsp:cNvPr id="0" name=""/>
        <dsp:cNvSpPr/>
      </dsp:nvSpPr>
      <dsp:spPr>
        <a:xfrm rot="2850469">
          <a:off x="3867505" y="1402939"/>
          <a:ext cx="541491" cy="493650"/>
        </a:xfrm>
        <a:prstGeom prst="rightArrow">
          <a:avLst>
            <a:gd name="adj1" fmla="val 60000"/>
            <a:gd name="adj2" fmla="val 50000"/>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0" kern="1200">
            <a:latin typeface="+mn-lt"/>
          </a:endParaRPr>
        </a:p>
      </dsp:txBody>
      <dsp:txXfrm>
        <a:off x="3891534" y="1447069"/>
        <a:ext cx="393396" cy="296190"/>
      </dsp:txXfrm>
    </dsp:sp>
    <dsp:sp modelId="{C394CDFE-30AD-4CBA-BCE5-3DBA9F7F8CE5}">
      <dsp:nvSpPr>
        <dsp:cNvPr id="0" name=""/>
        <dsp:cNvSpPr/>
      </dsp:nvSpPr>
      <dsp:spPr>
        <a:xfrm>
          <a:off x="3958389" y="2000651"/>
          <a:ext cx="1797780" cy="868020"/>
        </a:xfrm>
        <a:prstGeom prst="ellipse">
          <a:avLst/>
        </a:prstGeom>
        <a:solidFill>
          <a:srgbClr val="80000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0" kern="1200" dirty="0" smtClean="0">
              <a:latin typeface="+mn-lt"/>
            </a:rPr>
            <a:t>Production</a:t>
          </a:r>
          <a:endParaRPr lang="en-US" sz="1800" b="0" kern="1200" dirty="0">
            <a:latin typeface="+mn-lt"/>
          </a:endParaRPr>
        </a:p>
      </dsp:txBody>
      <dsp:txXfrm>
        <a:off x="4221668" y="2127770"/>
        <a:ext cx="1271222" cy="613782"/>
      </dsp:txXfrm>
    </dsp:sp>
    <dsp:sp modelId="{5EE2F237-B230-480D-AE9C-BEF1D9920C23}">
      <dsp:nvSpPr>
        <dsp:cNvPr id="0" name=""/>
        <dsp:cNvSpPr/>
      </dsp:nvSpPr>
      <dsp:spPr>
        <a:xfrm rot="7923767">
          <a:off x="3895829" y="2953407"/>
          <a:ext cx="541212" cy="493650"/>
        </a:xfrm>
        <a:prstGeom prst="rightArrow">
          <a:avLst>
            <a:gd name="adj1" fmla="val 60000"/>
            <a:gd name="adj2" fmla="val 50000"/>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0" kern="1200">
            <a:latin typeface="+mn-lt"/>
          </a:endParaRPr>
        </a:p>
      </dsp:txBody>
      <dsp:txXfrm rot="10800000">
        <a:off x="4019484" y="2997163"/>
        <a:ext cx="393117" cy="296190"/>
      </dsp:txXfrm>
    </dsp:sp>
    <dsp:sp modelId="{5B3A95B2-35B4-427A-B592-80F290FA3486}">
      <dsp:nvSpPr>
        <dsp:cNvPr id="0" name=""/>
        <dsp:cNvSpPr/>
      </dsp:nvSpPr>
      <dsp:spPr>
        <a:xfrm>
          <a:off x="2556178" y="3554536"/>
          <a:ext cx="1797780" cy="868020"/>
        </a:xfrm>
        <a:prstGeom prst="ellipse">
          <a:avLst/>
        </a:prstGeom>
        <a:solidFill>
          <a:srgbClr val="80000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0" kern="1200" dirty="0" smtClean="0">
              <a:latin typeface="+mn-lt"/>
            </a:rPr>
            <a:t>Finishing</a:t>
          </a:r>
          <a:endParaRPr lang="en-US" sz="1800" b="0" kern="1200" dirty="0">
            <a:latin typeface="+mn-lt"/>
          </a:endParaRPr>
        </a:p>
      </dsp:txBody>
      <dsp:txXfrm>
        <a:off x="2819457" y="3681655"/>
        <a:ext cx="1271222" cy="613782"/>
      </dsp:txXfrm>
    </dsp:sp>
    <dsp:sp modelId="{A80BE114-D7AD-49E5-993C-2A673EB724D2}">
      <dsp:nvSpPr>
        <dsp:cNvPr id="0" name=""/>
        <dsp:cNvSpPr/>
      </dsp:nvSpPr>
      <dsp:spPr>
        <a:xfrm rot="13695888">
          <a:off x="2503398" y="2976128"/>
          <a:ext cx="537414" cy="493650"/>
        </a:xfrm>
        <a:prstGeom prst="rightArrow">
          <a:avLst>
            <a:gd name="adj1" fmla="val 60000"/>
            <a:gd name="adj2" fmla="val 50000"/>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0" kern="1200">
            <a:latin typeface="+mn-lt"/>
          </a:endParaRPr>
        </a:p>
      </dsp:txBody>
      <dsp:txXfrm rot="10800000">
        <a:off x="2626738" y="3130114"/>
        <a:ext cx="389319" cy="296190"/>
      </dsp:txXfrm>
    </dsp:sp>
    <dsp:sp modelId="{DDF4E017-25C9-4539-84AC-87068D2A395B}">
      <dsp:nvSpPr>
        <dsp:cNvPr id="0" name=""/>
        <dsp:cNvSpPr/>
      </dsp:nvSpPr>
      <dsp:spPr>
        <a:xfrm>
          <a:off x="1170003" y="2000651"/>
          <a:ext cx="1797780" cy="868020"/>
        </a:xfrm>
        <a:prstGeom prst="ellipse">
          <a:avLst/>
        </a:prstGeom>
        <a:solidFill>
          <a:srgbClr val="80000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800" b="0" kern="1200" dirty="0" smtClean="0">
              <a:latin typeface="+mn-lt"/>
            </a:rPr>
            <a:t>Quality Control</a:t>
          </a:r>
        </a:p>
      </dsp:txBody>
      <dsp:txXfrm>
        <a:off x="1433282" y="2127770"/>
        <a:ext cx="1271222" cy="613782"/>
      </dsp:txXfrm>
    </dsp:sp>
    <dsp:sp modelId="{5C19507B-7108-48CF-9B62-0172EF1A81F4}">
      <dsp:nvSpPr>
        <dsp:cNvPr id="0" name=""/>
        <dsp:cNvSpPr/>
      </dsp:nvSpPr>
      <dsp:spPr>
        <a:xfrm rot="18692732">
          <a:off x="2479197" y="1425477"/>
          <a:ext cx="530509" cy="493650"/>
        </a:xfrm>
        <a:prstGeom prst="rightArrow">
          <a:avLst>
            <a:gd name="adj1" fmla="val 60000"/>
            <a:gd name="adj2" fmla="val 50000"/>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0" kern="1200">
            <a:latin typeface="+mn-lt"/>
          </a:endParaRPr>
        </a:p>
      </dsp:txBody>
      <dsp:txXfrm>
        <a:off x="2504135" y="1579626"/>
        <a:ext cx="382414" cy="296190"/>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5138"/>
          </a:xfrm>
          <a:prstGeom prst="rect">
            <a:avLst/>
          </a:prstGeom>
        </p:spPr>
        <p:txBody>
          <a:bodyPr vert="horz" lIns="91440" tIns="45720" rIns="91440" bIns="45720" rtlCol="0"/>
          <a:lstStyle>
            <a:lvl1pPr algn="l">
              <a:defRPr sz="1200">
                <a:cs typeface="+mn-cs"/>
              </a:defRPr>
            </a:lvl1pPr>
          </a:lstStyle>
          <a:p>
            <a:pPr>
              <a:defRPr/>
            </a:pPr>
            <a:endParaRPr lang="en-US"/>
          </a:p>
        </p:txBody>
      </p:sp>
      <p:sp>
        <p:nvSpPr>
          <p:cNvPr id="3" name="Date Placeholder 2"/>
          <p:cNvSpPr>
            <a:spLocks noGrp="1"/>
          </p:cNvSpPr>
          <p:nvPr>
            <p:ph type="dt" sz="quarter" idx="1"/>
          </p:nvPr>
        </p:nvSpPr>
        <p:spPr>
          <a:xfrm>
            <a:off x="3976688" y="0"/>
            <a:ext cx="3041650" cy="465138"/>
          </a:xfrm>
          <a:prstGeom prst="rect">
            <a:avLst/>
          </a:prstGeom>
        </p:spPr>
        <p:txBody>
          <a:bodyPr vert="horz" lIns="91440" tIns="45720" rIns="91440" bIns="45720" rtlCol="0"/>
          <a:lstStyle>
            <a:lvl1pPr algn="r">
              <a:defRPr sz="1200">
                <a:cs typeface="+mn-cs"/>
              </a:defRPr>
            </a:lvl1pPr>
          </a:lstStyle>
          <a:p>
            <a:pPr>
              <a:defRPr/>
            </a:pPr>
            <a:fld id="{02308F9D-F72B-0C4D-80AC-34319040C9B3}" type="datetimeFigureOut">
              <a:rPr lang="en-US"/>
              <a:pPr>
                <a:defRPr/>
              </a:pPr>
              <a:t>3/30/2016</a:t>
            </a:fld>
            <a:endParaRPr lang="en-US"/>
          </a:p>
        </p:txBody>
      </p:sp>
      <p:sp>
        <p:nvSpPr>
          <p:cNvPr id="4" name="Footer Placeholder 3"/>
          <p:cNvSpPr>
            <a:spLocks noGrp="1"/>
          </p:cNvSpPr>
          <p:nvPr>
            <p:ph type="ftr" sz="quarter" idx="2"/>
          </p:nvPr>
        </p:nvSpPr>
        <p:spPr>
          <a:xfrm>
            <a:off x="0" y="8839200"/>
            <a:ext cx="3041650" cy="465138"/>
          </a:xfrm>
          <a:prstGeom prst="rect">
            <a:avLst/>
          </a:prstGeom>
        </p:spPr>
        <p:txBody>
          <a:bodyPr vert="horz" lIns="91440" tIns="45720" rIns="91440" bIns="45720" rtlCol="0" anchor="b"/>
          <a:lstStyle>
            <a:lvl1pPr algn="l">
              <a:defRPr sz="1200">
                <a:cs typeface="+mn-cs"/>
              </a:defRPr>
            </a:lvl1pPr>
          </a:lstStyle>
          <a:p>
            <a:pPr>
              <a:defRPr/>
            </a:pPr>
            <a:endParaRPr lang="en-US"/>
          </a:p>
        </p:txBody>
      </p:sp>
      <p:sp>
        <p:nvSpPr>
          <p:cNvPr id="5" name="Slide Number Placeholder 4"/>
          <p:cNvSpPr>
            <a:spLocks noGrp="1"/>
          </p:cNvSpPr>
          <p:nvPr>
            <p:ph type="sldNum" sz="quarter" idx="3"/>
          </p:nvPr>
        </p:nvSpPr>
        <p:spPr>
          <a:xfrm>
            <a:off x="3976688" y="8839200"/>
            <a:ext cx="3041650" cy="465138"/>
          </a:xfrm>
          <a:prstGeom prst="rect">
            <a:avLst/>
          </a:prstGeom>
        </p:spPr>
        <p:txBody>
          <a:bodyPr vert="horz" lIns="91440" tIns="45720" rIns="91440" bIns="45720" rtlCol="0" anchor="b"/>
          <a:lstStyle>
            <a:lvl1pPr algn="r">
              <a:defRPr sz="1200">
                <a:cs typeface="+mn-cs"/>
              </a:defRPr>
            </a:lvl1pPr>
          </a:lstStyle>
          <a:p>
            <a:pPr>
              <a:defRPr/>
            </a:pPr>
            <a:fld id="{925FE76D-B74F-D749-81B4-D0DCA9BA0878}" type="slidenum">
              <a:rPr lang="en-US"/>
              <a:pPr>
                <a:defRPr/>
              </a:pPr>
              <a:t>‹#›</a:t>
            </a:fld>
            <a:endParaRPr lang="en-US"/>
          </a:p>
        </p:txBody>
      </p:sp>
    </p:spTree>
    <p:extLst>
      <p:ext uri="{BB962C8B-B14F-4D97-AF65-F5344CB8AC3E}">
        <p14:creationId xmlns:p14="http://schemas.microsoft.com/office/powerpoint/2010/main" val="20426388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1730"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3257" tIns="46630" rIns="93257" bIns="46630" numCol="1" anchor="t" anchorCtr="0" compatLnSpc="1">
            <a:prstTxWarp prst="textNoShape">
              <a:avLst/>
            </a:prstTxWarp>
          </a:bodyPr>
          <a:lstStyle>
            <a:lvl1pPr defTabSz="933450">
              <a:defRPr sz="1200">
                <a:latin typeface="Arial" charset="0"/>
                <a:ea typeface="+mn-ea"/>
                <a:cs typeface="+mn-cs"/>
              </a:defRPr>
            </a:lvl1pPr>
          </a:lstStyle>
          <a:p>
            <a:pPr>
              <a:defRPr/>
            </a:pPr>
            <a:endParaRPr lang="en-US"/>
          </a:p>
        </p:txBody>
      </p:sp>
      <p:sp>
        <p:nvSpPr>
          <p:cNvPr id="201731" name="Rectangle 3"/>
          <p:cNvSpPr>
            <a:spLocks noGrp="1" noChangeArrowheads="1"/>
          </p:cNvSpPr>
          <p:nvPr>
            <p:ph type="dt" idx="1"/>
          </p:nvPr>
        </p:nvSpPr>
        <p:spPr bwMode="auto">
          <a:xfrm>
            <a:off x="3976688" y="0"/>
            <a:ext cx="3041650" cy="465138"/>
          </a:xfrm>
          <a:prstGeom prst="rect">
            <a:avLst/>
          </a:prstGeom>
          <a:noFill/>
          <a:ln w="9525">
            <a:noFill/>
            <a:miter lim="800000"/>
            <a:headEnd/>
            <a:tailEnd/>
          </a:ln>
          <a:effectLst/>
        </p:spPr>
        <p:txBody>
          <a:bodyPr vert="horz" wrap="square" lIns="93257" tIns="46630" rIns="93257" bIns="46630" numCol="1" anchor="t" anchorCtr="0" compatLnSpc="1">
            <a:prstTxWarp prst="textNoShape">
              <a:avLst/>
            </a:prstTxWarp>
          </a:bodyPr>
          <a:lstStyle>
            <a:lvl1pPr algn="r" defTabSz="933450">
              <a:defRPr sz="1200">
                <a:latin typeface="Arial" charset="0"/>
                <a:ea typeface="+mn-ea"/>
                <a:cs typeface="+mn-cs"/>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84275" y="698500"/>
            <a:ext cx="4652963" cy="3489325"/>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01733" name="Rectangle 5"/>
          <p:cNvSpPr>
            <a:spLocks noGrp="1" noChangeArrowheads="1"/>
          </p:cNvSpPr>
          <p:nvPr>
            <p:ph type="body" sz="quarter" idx="3"/>
          </p:nvPr>
        </p:nvSpPr>
        <p:spPr bwMode="auto">
          <a:xfrm>
            <a:off x="701675" y="4419600"/>
            <a:ext cx="5616575" cy="4187825"/>
          </a:xfrm>
          <a:prstGeom prst="rect">
            <a:avLst/>
          </a:prstGeom>
          <a:noFill/>
          <a:ln w="9525">
            <a:noFill/>
            <a:miter lim="800000"/>
            <a:headEnd/>
            <a:tailEnd/>
          </a:ln>
          <a:effectLst/>
        </p:spPr>
        <p:txBody>
          <a:bodyPr vert="horz" wrap="square" lIns="93257" tIns="46630" rIns="93257" bIns="4663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1734" name="Rectangle 6"/>
          <p:cNvSpPr>
            <a:spLocks noGrp="1" noChangeArrowheads="1"/>
          </p:cNvSpPr>
          <p:nvPr>
            <p:ph type="ftr" sz="quarter" idx="4"/>
          </p:nvPr>
        </p:nvSpPr>
        <p:spPr bwMode="auto">
          <a:xfrm>
            <a:off x="0" y="8839200"/>
            <a:ext cx="3041650" cy="465138"/>
          </a:xfrm>
          <a:prstGeom prst="rect">
            <a:avLst/>
          </a:prstGeom>
          <a:noFill/>
          <a:ln w="9525">
            <a:noFill/>
            <a:miter lim="800000"/>
            <a:headEnd/>
            <a:tailEnd/>
          </a:ln>
          <a:effectLst/>
        </p:spPr>
        <p:txBody>
          <a:bodyPr vert="horz" wrap="square" lIns="93257" tIns="46630" rIns="93257" bIns="46630" numCol="1" anchor="b" anchorCtr="0" compatLnSpc="1">
            <a:prstTxWarp prst="textNoShape">
              <a:avLst/>
            </a:prstTxWarp>
          </a:bodyPr>
          <a:lstStyle>
            <a:lvl1pPr defTabSz="933450">
              <a:defRPr sz="1200">
                <a:latin typeface="Arial" charset="0"/>
                <a:ea typeface="+mn-ea"/>
                <a:cs typeface="+mn-cs"/>
              </a:defRPr>
            </a:lvl1pPr>
          </a:lstStyle>
          <a:p>
            <a:pPr>
              <a:defRPr/>
            </a:pPr>
            <a:endParaRPr lang="en-US"/>
          </a:p>
        </p:txBody>
      </p:sp>
      <p:sp>
        <p:nvSpPr>
          <p:cNvPr id="201735" name="Rectangle 7"/>
          <p:cNvSpPr>
            <a:spLocks noGrp="1" noChangeArrowheads="1"/>
          </p:cNvSpPr>
          <p:nvPr>
            <p:ph type="sldNum" sz="quarter" idx="5"/>
          </p:nvPr>
        </p:nvSpPr>
        <p:spPr bwMode="auto">
          <a:xfrm>
            <a:off x="3976688" y="8839200"/>
            <a:ext cx="3041650" cy="465138"/>
          </a:xfrm>
          <a:prstGeom prst="rect">
            <a:avLst/>
          </a:prstGeom>
          <a:noFill/>
          <a:ln w="9525">
            <a:noFill/>
            <a:miter lim="800000"/>
            <a:headEnd/>
            <a:tailEnd/>
          </a:ln>
          <a:effectLst/>
        </p:spPr>
        <p:txBody>
          <a:bodyPr vert="horz" wrap="square" lIns="93257" tIns="46630" rIns="93257" bIns="46630" numCol="1" anchor="b" anchorCtr="0" compatLnSpc="1">
            <a:prstTxWarp prst="textNoShape">
              <a:avLst/>
            </a:prstTxWarp>
          </a:bodyPr>
          <a:lstStyle>
            <a:lvl1pPr algn="r" defTabSz="933450">
              <a:defRPr sz="1200">
                <a:cs typeface="+mn-cs"/>
              </a:defRPr>
            </a:lvl1pPr>
          </a:lstStyle>
          <a:p>
            <a:pPr>
              <a:defRPr/>
            </a:pPr>
            <a:fld id="{AEF821C8-FE80-CC48-AD92-D2BB47FD470C}" type="slidenum">
              <a:rPr lang="en-US"/>
              <a:pPr>
                <a:defRPr/>
              </a:pPr>
              <a:t>‹#›</a:t>
            </a:fld>
            <a:endParaRPr lang="en-US"/>
          </a:p>
        </p:txBody>
      </p:sp>
    </p:spTree>
    <p:extLst>
      <p:ext uri="{BB962C8B-B14F-4D97-AF65-F5344CB8AC3E}">
        <p14:creationId xmlns:p14="http://schemas.microsoft.com/office/powerpoint/2010/main" val="240135534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noTextEdit="1"/>
          </p:cNvSpPr>
          <p:nvPr>
            <p:ph type="sldImg"/>
          </p:nvPr>
        </p:nvSpPr>
        <p:spPr>
          <a:ln/>
        </p:spPr>
      </p:sp>
      <p:sp>
        <p:nvSpPr>
          <p:cNvPr id="8194"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
        <p:nvSpPr>
          <p:cNvPr id="8195"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548A436-DBBE-3442-8418-926DFBA4CBCA}" type="slidenum">
              <a:rPr lang="en-US" sz="1200"/>
              <a:pPr eaLnBrk="1" hangingPunct="1"/>
              <a:t>1</a:t>
            </a:fld>
            <a:endParaRPr lang="en-US" sz="1200"/>
          </a:p>
        </p:txBody>
      </p:sp>
    </p:spTree>
    <p:extLst>
      <p:ext uri="{BB962C8B-B14F-4D97-AF65-F5344CB8AC3E}">
        <p14:creationId xmlns:p14="http://schemas.microsoft.com/office/powerpoint/2010/main" val="25532048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AAC982E-D36A-EC4C-879B-DDC83F4F0CBA}" type="slidenum">
              <a:rPr lang="en-US" sz="1200"/>
              <a:pPr eaLnBrk="1" hangingPunct="1"/>
              <a:t>13</a:t>
            </a:fld>
            <a:endParaRPr lang="en-US" sz="120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lnSpc>
                <a:spcPct val="90000"/>
              </a:lnSpc>
            </a:pPr>
            <a:r>
              <a:rPr lang="en-US" b="1" u="sng"/>
              <a:t>Talking Points:</a:t>
            </a:r>
          </a:p>
          <a:p>
            <a:pPr marL="114300" indent="-114300" eaLnBrk="1" hangingPunct="1">
              <a:lnSpc>
                <a:spcPct val="90000"/>
              </a:lnSpc>
              <a:buFontTx/>
              <a:buChar char="•"/>
            </a:pPr>
            <a:r>
              <a:rPr lang="en-US"/>
              <a:t>Change is all around, if there is one thing we can count on in the workplace, it</a:t>
            </a:r>
            <a:r>
              <a:rPr lang="ja-JP" altLang="en-US"/>
              <a:t>’</a:t>
            </a:r>
            <a:r>
              <a:rPr lang="en-US" altLang="ja-JP"/>
              <a:t>s change.  We change bosses, departments, software, you name it...it will change eventually.  </a:t>
            </a:r>
          </a:p>
          <a:p>
            <a:pPr marL="571500" lvl="1" indent="-114300" eaLnBrk="1" hangingPunct="1">
              <a:lnSpc>
                <a:spcPct val="90000"/>
              </a:lnSpc>
              <a:buFontTx/>
              <a:buChar char="•"/>
            </a:pPr>
            <a:r>
              <a:rPr lang="en-US"/>
              <a:t>We will be required, at some point, to learn something new on the job. Look at this as a learning opportunity, acquiring new skills actually benefits you, not only now, but in the long run.  This is something that you need, and also something that will help you progress in your field.  </a:t>
            </a:r>
          </a:p>
          <a:p>
            <a:pPr marL="571500" lvl="1" indent="-114300" eaLnBrk="1" hangingPunct="1">
              <a:lnSpc>
                <a:spcPct val="90000"/>
              </a:lnSpc>
              <a:buFontTx/>
              <a:buChar char="•"/>
            </a:pPr>
            <a:r>
              <a:rPr lang="en-US"/>
              <a:t>Changes, especially in personnel, increases stress in the workplace.  Just by knowing that this will happen, may help you deal with the change a little better.  You can use your communication skills to verbalize how you feel about the change, remembering to control your speaking skills. </a:t>
            </a:r>
          </a:p>
          <a:p>
            <a:pPr marL="571500" lvl="1" indent="-114300" eaLnBrk="1" hangingPunct="1">
              <a:lnSpc>
                <a:spcPct val="90000"/>
              </a:lnSpc>
              <a:buFontTx/>
              <a:buChar char="•"/>
            </a:pPr>
            <a:r>
              <a:rPr lang="en-US"/>
              <a:t>Job satisfaction is very important, learning to adapt easily can help improve the satisfaction about your job.  If you</a:t>
            </a:r>
            <a:r>
              <a:rPr lang="ja-JP" altLang="en-US"/>
              <a:t>’</a:t>
            </a:r>
            <a:r>
              <a:rPr lang="en-US" altLang="ja-JP"/>
              <a:t>re always in fear of change, you will be too focused on that fear, and not focused on the reason you were hired.  </a:t>
            </a:r>
          </a:p>
          <a:p>
            <a:pPr marL="571500" lvl="1" indent="-114300" eaLnBrk="1" hangingPunct="1">
              <a:lnSpc>
                <a:spcPct val="90000"/>
              </a:lnSpc>
              <a:buFontTx/>
              <a:buChar char="•"/>
            </a:pPr>
            <a:r>
              <a:rPr lang="en-US"/>
              <a:t>When everyone confronts change in an intelligent and responsible way, everyone wins.  </a:t>
            </a:r>
          </a:p>
          <a:p>
            <a:pPr marL="571500" lvl="1" indent="-114300" eaLnBrk="1" hangingPunct="1">
              <a:lnSpc>
                <a:spcPct val="90000"/>
              </a:lnSpc>
              <a:buFontTx/>
              <a:buChar char="•"/>
            </a:pPr>
            <a:r>
              <a:rPr lang="en-US"/>
              <a:t>Change is just something that we need to all know is coming.  As long as you are able to view the positive side of change, you will be able to decrease the amount of stress and negativity toward your job.  </a:t>
            </a:r>
          </a:p>
        </p:txBody>
      </p:sp>
    </p:spTree>
    <p:extLst>
      <p:ext uri="{BB962C8B-B14F-4D97-AF65-F5344CB8AC3E}">
        <p14:creationId xmlns:p14="http://schemas.microsoft.com/office/powerpoint/2010/main" val="4200074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C82ACB8-4FAA-2D49-A001-9EE6E78AF929}" type="slidenum">
              <a:rPr lang="en-US" sz="1200"/>
              <a:pPr eaLnBrk="1" hangingPunct="1"/>
              <a:t>14</a:t>
            </a:fld>
            <a:endParaRPr lang="en-US" sz="1200"/>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b="1" u="sng"/>
              <a:t>Talking Points:</a:t>
            </a:r>
            <a:endParaRPr lang="en-US"/>
          </a:p>
          <a:p>
            <a:pPr marL="114300" indent="-114300" eaLnBrk="1" hangingPunct="1">
              <a:buFontTx/>
              <a:buChar char="•"/>
            </a:pPr>
            <a:r>
              <a:rPr lang="en-US"/>
              <a:t>Education and experience allow you to become more effective in the workplace. </a:t>
            </a:r>
          </a:p>
          <a:p>
            <a:pPr marL="114300" indent="-114300" eaLnBrk="1" hangingPunct="1">
              <a:buFontTx/>
              <a:buChar char="•"/>
            </a:pPr>
            <a:r>
              <a:rPr lang="en-US"/>
              <a:t>To lead is to influence others. </a:t>
            </a:r>
          </a:p>
          <a:p>
            <a:pPr marL="114300" indent="-114300" eaLnBrk="1" hangingPunct="1">
              <a:buFontTx/>
              <a:buChar char="•"/>
            </a:pPr>
            <a:r>
              <a:rPr lang="en-US"/>
              <a:t>In time, you will be able to influence how your team or company does business, organizes the work, provide coaching, and encourage your co-workers.</a:t>
            </a:r>
          </a:p>
          <a:p>
            <a:pPr marL="114300" indent="-114300" eaLnBrk="1" hangingPunct="1">
              <a:buFontTx/>
              <a:buChar char="•"/>
            </a:pPr>
            <a:r>
              <a:rPr lang="en-US"/>
              <a:t>You do not have to be a manager to be a leader.  In many companies, leadership rotates among team members according to projects and individual talents.  </a:t>
            </a:r>
          </a:p>
          <a:p>
            <a:pPr marL="114300" indent="-114300" eaLnBrk="1" hangingPunct="1">
              <a:buFontTx/>
              <a:buChar char="•"/>
            </a:pPr>
            <a:r>
              <a:rPr lang="en-US"/>
              <a:t>Sometimes a new hire may be asked to lead a certain project, because they need a </a:t>
            </a:r>
            <a:r>
              <a:rPr lang="ja-JP" altLang="en-US"/>
              <a:t>“</a:t>
            </a:r>
            <a:r>
              <a:rPr lang="en-US" altLang="ja-JP"/>
              <a:t>fresh</a:t>
            </a:r>
            <a:r>
              <a:rPr lang="ja-JP" altLang="en-US"/>
              <a:t>”</a:t>
            </a:r>
            <a:r>
              <a:rPr lang="en-US" altLang="ja-JP"/>
              <a:t> perceptive, or have the needed expertise.  </a:t>
            </a:r>
            <a:endParaRPr lang="en-US"/>
          </a:p>
        </p:txBody>
      </p:sp>
    </p:spTree>
    <p:extLst>
      <p:ext uri="{BB962C8B-B14F-4D97-AF65-F5344CB8AC3E}">
        <p14:creationId xmlns:p14="http://schemas.microsoft.com/office/powerpoint/2010/main" val="1411852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22E6DEB-AE37-EE42-ABF6-E79A42F834CE}" type="slidenum">
              <a:rPr lang="en-US" sz="1200"/>
              <a:pPr eaLnBrk="1" hangingPunct="1"/>
              <a:t>15</a:t>
            </a:fld>
            <a:endParaRPr lang="en-US" sz="1200"/>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b="1" u="sng"/>
              <a:t>Talking Points:</a:t>
            </a:r>
            <a:endParaRPr lang="en-US"/>
          </a:p>
          <a:p>
            <a:pPr marL="114300" indent="-114300" eaLnBrk="1" hangingPunct="1">
              <a:buFontTx/>
              <a:buChar char="•"/>
            </a:pPr>
            <a:r>
              <a:rPr lang="en-US"/>
              <a:t>Teams can be more effective than individuals because they combine multiple talents and experiences.  Two or more heads, always thinks better than one.</a:t>
            </a:r>
          </a:p>
          <a:p>
            <a:pPr marL="114300" indent="-114300" eaLnBrk="1" hangingPunct="1">
              <a:buFontTx/>
              <a:buChar char="•"/>
            </a:pPr>
            <a:r>
              <a:rPr lang="en-US"/>
              <a:t>Working in teams, contributes to the overall success of an organization. </a:t>
            </a:r>
          </a:p>
          <a:p>
            <a:pPr marL="114300" indent="-114300" eaLnBrk="1" hangingPunct="1">
              <a:buFontTx/>
              <a:buChar char="•"/>
            </a:pPr>
            <a:r>
              <a:rPr lang="en-US"/>
              <a:t>You may belong to a specific department, but you all have a common goal. </a:t>
            </a:r>
          </a:p>
          <a:p>
            <a:pPr marL="114300" indent="-114300" eaLnBrk="1" hangingPunct="1">
              <a:buFontTx/>
              <a:buChar char="•"/>
            </a:pPr>
            <a:r>
              <a:rPr lang="en-US"/>
              <a:t>Teamwork requires many things in order to make it work.</a:t>
            </a:r>
          </a:p>
          <a:p>
            <a:pPr marL="114300" indent="-114300" eaLnBrk="1" hangingPunct="1">
              <a:buFontTx/>
              <a:buChar char="•"/>
            </a:pPr>
            <a:r>
              <a:rPr lang="en-US"/>
              <a:t>Good communication among all the team members.</a:t>
            </a:r>
          </a:p>
          <a:p>
            <a:pPr marL="114300" indent="-114300" eaLnBrk="1" hangingPunct="1">
              <a:buFontTx/>
              <a:buChar char="•"/>
            </a:pPr>
            <a:r>
              <a:rPr lang="en-US"/>
              <a:t>Flexibility – listening and adapting to the views of your team.</a:t>
            </a:r>
          </a:p>
          <a:p>
            <a:pPr marL="114300" indent="-114300" eaLnBrk="1" hangingPunct="1">
              <a:buFontTx/>
              <a:buChar char="•"/>
            </a:pPr>
            <a:r>
              <a:rPr lang="en-US"/>
              <a:t>Respecting your team members opinions/views/ideas is vital.</a:t>
            </a:r>
          </a:p>
          <a:p>
            <a:pPr marL="114300" indent="-114300" eaLnBrk="1" hangingPunct="1">
              <a:buFontTx/>
              <a:buChar char="•"/>
            </a:pPr>
            <a:r>
              <a:rPr lang="en-US"/>
              <a:t>Remembering that you all are </a:t>
            </a:r>
            <a:r>
              <a:rPr lang="en-US" u="sng"/>
              <a:t>focusing on a common goal.</a:t>
            </a:r>
          </a:p>
        </p:txBody>
      </p:sp>
    </p:spTree>
    <p:extLst>
      <p:ext uri="{BB962C8B-B14F-4D97-AF65-F5344CB8AC3E}">
        <p14:creationId xmlns:p14="http://schemas.microsoft.com/office/powerpoint/2010/main" val="495141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17B924D-01EE-CD43-876A-ABE2B8566F8C}" type="slidenum">
              <a:rPr lang="en-US" sz="1200"/>
              <a:pPr eaLnBrk="1" hangingPunct="1"/>
              <a:t>16</a:t>
            </a:fld>
            <a:endParaRPr lang="en-US" sz="1200"/>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b="1" u="sng"/>
              <a:t>Talking Points:</a:t>
            </a:r>
          </a:p>
          <a:p>
            <a:pPr marL="114300" indent="-114300" eaLnBrk="1" hangingPunct="1">
              <a:buFontTx/>
              <a:buChar char="•"/>
            </a:pPr>
            <a:r>
              <a:rPr lang="en-US"/>
              <a:t>No longer are employers looking at just your education and experience.  </a:t>
            </a:r>
          </a:p>
          <a:p>
            <a:pPr marL="114300" indent="-114300" eaLnBrk="1" hangingPunct="1">
              <a:buFontTx/>
              <a:buChar char="•"/>
            </a:pPr>
            <a:r>
              <a:rPr lang="en-US"/>
              <a:t>More and more employers are looking at their employers to have soft skills along with hard skills.  </a:t>
            </a:r>
          </a:p>
          <a:p>
            <a:pPr marL="114300" indent="-114300" eaLnBrk="1" hangingPunct="1">
              <a:buFontTx/>
              <a:buChar char="•"/>
            </a:pPr>
            <a:r>
              <a:rPr lang="en-US"/>
              <a:t>Being able to communicate effectively can also increase your promotion potential.  </a:t>
            </a:r>
          </a:p>
          <a:p>
            <a:pPr marL="114300" indent="-114300" eaLnBrk="1" hangingPunct="1">
              <a:buFontTx/>
              <a:buChar char="•"/>
            </a:pPr>
            <a:r>
              <a:rPr lang="en-US"/>
              <a:t>Being able to communicate well with co-workers and clients, gives others a positive experience and impression of you and your company.  </a:t>
            </a:r>
          </a:p>
          <a:p>
            <a:pPr marL="114300" indent="-114300" eaLnBrk="1" hangingPunct="1">
              <a:buFontTx/>
              <a:buChar char="•"/>
            </a:pPr>
            <a:r>
              <a:rPr lang="en-US"/>
              <a:t>Positive impressions generally create more opportunity and responsibility in the company, thus leading to increased promotion potential. </a:t>
            </a:r>
          </a:p>
          <a:p>
            <a:pPr marL="114300" indent="-114300" eaLnBrk="1" hangingPunct="1"/>
            <a:r>
              <a:rPr lang="en-US" b="1" u="sng"/>
              <a:t>Examples:</a:t>
            </a:r>
            <a:endParaRPr lang="en-US"/>
          </a:p>
          <a:p>
            <a:pPr marL="114300" indent="-114300" eaLnBrk="1" hangingPunct="1">
              <a:buFontTx/>
              <a:buChar char="•"/>
            </a:pPr>
            <a:r>
              <a:rPr lang="en-US"/>
              <a:t>No matter how great your hard skills are, when job hunting, your soft skills need to be first class.  Otherwise, people who may have less education/experience, but better soft skills, may be selected for the job over you because they were able to communicate better during the interview process.  </a:t>
            </a:r>
          </a:p>
          <a:p>
            <a:pPr marL="114300" indent="-114300" eaLnBrk="1" hangingPunct="1">
              <a:buFontTx/>
              <a:buChar char="•"/>
            </a:pPr>
            <a:r>
              <a:rPr lang="en-US"/>
              <a:t>You claim to be an engineer or </a:t>
            </a:r>
            <a:r>
              <a:rPr lang="ja-JP" altLang="en-US"/>
              <a:t>“</a:t>
            </a:r>
            <a:r>
              <a:rPr lang="en-US" altLang="ja-JP"/>
              <a:t>techie</a:t>
            </a:r>
            <a:r>
              <a:rPr lang="ja-JP" altLang="en-US"/>
              <a:t>”</a:t>
            </a:r>
            <a:r>
              <a:rPr lang="en-US" altLang="ja-JP"/>
              <a:t> wizard, however, how does your potential employer know how good you are if you can</a:t>
            </a:r>
            <a:r>
              <a:rPr lang="ja-JP" altLang="en-US"/>
              <a:t>’</a:t>
            </a:r>
            <a:r>
              <a:rPr lang="en-US" altLang="ja-JP"/>
              <a:t>t sell yourself?  </a:t>
            </a:r>
          </a:p>
          <a:p>
            <a:pPr marL="114300" indent="-114300" eaLnBrk="1" hangingPunct="1">
              <a:buFontTx/>
              <a:buChar char="•"/>
            </a:pPr>
            <a:endParaRPr lang="en-US"/>
          </a:p>
        </p:txBody>
      </p:sp>
    </p:spTree>
    <p:extLst>
      <p:ext uri="{BB962C8B-B14F-4D97-AF65-F5344CB8AC3E}">
        <p14:creationId xmlns:p14="http://schemas.microsoft.com/office/powerpoint/2010/main" val="4940601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51E116B-0DA2-994B-A585-DE46E43AC5D7}" type="slidenum">
              <a:rPr lang="en-US" sz="1200"/>
              <a:pPr eaLnBrk="1" hangingPunct="1"/>
              <a:t>17</a:t>
            </a:fld>
            <a:endParaRPr lang="en-US" sz="1200"/>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b="1" u="sng"/>
              <a:t>Talking Points:</a:t>
            </a:r>
            <a:endParaRPr lang="en-US"/>
          </a:p>
          <a:p>
            <a:pPr marL="114300" indent="-114300" eaLnBrk="1" hangingPunct="1">
              <a:buFontTx/>
              <a:buChar char="•"/>
            </a:pPr>
            <a:r>
              <a:rPr lang="en-US"/>
              <a:t>Research suggests that soft skills are just as good an indicator of job performance as traditional job qualifications or hard skills.  </a:t>
            </a:r>
          </a:p>
          <a:p>
            <a:pPr marL="114300" indent="-114300" eaLnBrk="1" hangingPunct="1">
              <a:buFontTx/>
              <a:buChar char="•"/>
            </a:pPr>
            <a:r>
              <a:rPr lang="en-US"/>
              <a:t>A recent study, found that personality measures like conscientiousness and agreeability were equally important predictors of work success as cognitive ability and work accuracy.</a:t>
            </a:r>
          </a:p>
          <a:p>
            <a:pPr marL="114300" indent="-114300" eaLnBrk="1" hangingPunct="1">
              <a:buFontTx/>
              <a:buChar char="•"/>
            </a:pPr>
            <a:r>
              <a:rPr lang="en-US"/>
              <a:t>Employers love an employee who displays the ability to work well in groups and teams.  Being a team player means not only being cooperative, but also displaying strong leadership ability when appropriate.  </a:t>
            </a:r>
          </a:p>
          <a:p>
            <a:pPr marL="114300" indent="-114300" eaLnBrk="1" hangingPunct="1">
              <a:buFontTx/>
              <a:buChar char="•"/>
            </a:pPr>
            <a:r>
              <a:rPr lang="en-US"/>
              <a:t>Displaying your skills, abilities, and teamwork, reflects directly back on to the company and their reputation.  You hear it a lot where someone will say  </a:t>
            </a:r>
            <a:r>
              <a:rPr lang="ja-JP" altLang="en-US"/>
              <a:t>“</a:t>
            </a:r>
            <a:r>
              <a:rPr lang="en-US" altLang="ja-JP"/>
              <a:t>Company X has amazing customer service.</a:t>
            </a:r>
            <a:r>
              <a:rPr lang="ja-JP" altLang="en-US"/>
              <a:t>”</a:t>
            </a:r>
            <a:r>
              <a:rPr lang="en-US" altLang="ja-JP"/>
              <a:t> Even when that company may not be able to deliver their products on time, going the extra mile to communicate that to the customer vs. just saying </a:t>
            </a:r>
            <a:r>
              <a:rPr lang="ja-JP" altLang="en-US"/>
              <a:t>“</a:t>
            </a:r>
            <a:r>
              <a:rPr lang="en-US" altLang="ja-JP"/>
              <a:t>your order isn</a:t>
            </a:r>
            <a:r>
              <a:rPr lang="ja-JP" altLang="en-US"/>
              <a:t>’</a:t>
            </a:r>
            <a:r>
              <a:rPr lang="en-US" altLang="ja-JP"/>
              <a:t>t ready, you need to call back,</a:t>
            </a:r>
            <a:r>
              <a:rPr lang="ja-JP" altLang="en-US"/>
              <a:t>”</a:t>
            </a:r>
            <a:r>
              <a:rPr lang="en-US" altLang="ja-JP"/>
              <a:t> makes a big difference.</a:t>
            </a:r>
          </a:p>
          <a:p>
            <a:pPr marL="114300" indent="-114300" eaLnBrk="1" hangingPunct="1">
              <a:buFontTx/>
              <a:buChar char="•"/>
            </a:pPr>
            <a:r>
              <a:rPr lang="en-US"/>
              <a:t>Very rarely do you hear someone say </a:t>
            </a:r>
            <a:r>
              <a:rPr lang="ja-JP" altLang="en-US"/>
              <a:t>“</a:t>
            </a:r>
            <a:r>
              <a:rPr lang="en-US" altLang="ja-JP"/>
              <a:t>Jane has great customer service,</a:t>
            </a:r>
            <a:r>
              <a:rPr lang="ja-JP" altLang="en-US"/>
              <a:t>”</a:t>
            </a:r>
            <a:r>
              <a:rPr lang="en-US" altLang="ja-JP"/>
              <a:t> they generally refer to the company versus the individual.  </a:t>
            </a:r>
          </a:p>
          <a:p>
            <a:pPr marL="114300" indent="-114300" eaLnBrk="1" hangingPunct="1">
              <a:buFontTx/>
              <a:buChar char="•"/>
            </a:pPr>
            <a:r>
              <a:rPr lang="en-US"/>
              <a:t>Companies are looking for individuals with a </a:t>
            </a:r>
            <a:r>
              <a:rPr lang="ja-JP" altLang="en-US"/>
              <a:t>“</a:t>
            </a:r>
            <a:r>
              <a:rPr lang="en-US" altLang="ja-JP"/>
              <a:t>winner</a:t>
            </a:r>
            <a:r>
              <a:rPr lang="ja-JP" altLang="en-US"/>
              <a:t>”</a:t>
            </a:r>
            <a:r>
              <a:rPr lang="en-US" altLang="ja-JP"/>
              <a:t> attitude.  A positive thinker leads to an overall positive attitude, leading to high morale in the workplace.   </a:t>
            </a:r>
          </a:p>
          <a:p>
            <a:pPr marL="114300" indent="-114300" eaLnBrk="1" hangingPunct="1">
              <a:buFontTx/>
              <a:buChar char="•"/>
            </a:pPr>
            <a:endParaRPr lang="en-US"/>
          </a:p>
        </p:txBody>
      </p:sp>
    </p:spTree>
    <p:extLst>
      <p:ext uri="{BB962C8B-B14F-4D97-AF65-F5344CB8AC3E}">
        <p14:creationId xmlns:p14="http://schemas.microsoft.com/office/powerpoint/2010/main" val="1066055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E324D02-8426-9544-9D32-3E48E877B077}" type="slidenum">
              <a:rPr lang="en-US" sz="1200"/>
              <a:pPr eaLnBrk="1" hangingPunct="1"/>
              <a:t>18</a:t>
            </a:fld>
            <a:endParaRPr lang="en-US" sz="120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b="1" u="sng"/>
              <a:t>Talking Points:</a:t>
            </a:r>
            <a:r>
              <a:rPr lang="en-US"/>
              <a:t/>
            </a:r>
            <a:br>
              <a:rPr lang="en-US"/>
            </a:br>
            <a:r>
              <a:rPr lang="en-US"/>
              <a:t>Now that we have an idea of what soft skills are, and why they are important, let</a:t>
            </a:r>
            <a:r>
              <a:rPr lang="ja-JP" altLang="en-US"/>
              <a:t>’</a:t>
            </a:r>
            <a:r>
              <a:rPr lang="en-US" altLang="ja-JP"/>
              <a:t>s put some of them to work.  </a:t>
            </a:r>
          </a:p>
          <a:p>
            <a:pPr eaLnBrk="1" hangingPunct="1"/>
            <a:r>
              <a:rPr lang="en-US"/>
              <a:t>For the next session, you all will be employees at The Toothpick Factory.  </a:t>
            </a:r>
          </a:p>
        </p:txBody>
      </p:sp>
    </p:spTree>
    <p:extLst>
      <p:ext uri="{BB962C8B-B14F-4D97-AF65-F5344CB8AC3E}">
        <p14:creationId xmlns:p14="http://schemas.microsoft.com/office/powerpoint/2010/main" val="71452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4027677-99EB-DB47-B4B1-01405B0EECD0}" type="slidenum">
              <a:rPr lang="en-US" sz="1200"/>
              <a:pPr eaLnBrk="1" hangingPunct="1"/>
              <a:t>19</a:t>
            </a:fld>
            <a:endParaRPr lang="en-US" sz="120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0561581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632200E-E9B2-2E42-B3C6-65F35D1D8A58}" type="slidenum">
              <a:rPr lang="en-US" sz="1200"/>
              <a:pPr eaLnBrk="1" hangingPunct="1"/>
              <a:t>20</a:t>
            </a:fld>
            <a:endParaRPr lang="en-US" sz="1200"/>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xfrm>
            <a:off x="701675" y="4419600"/>
            <a:ext cx="5616575" cy="4652963"/>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57150" indent="-57150" eaLnBrk="1" hangingPunct="1">
              <a:lnSpc>
                <a:spcPct val="80000"/>
              </a:lnSpc>
            </a:pPr>
            <a:r>
              <a:rPr lang="en-US" sz="900" b="1" u="sng"/>
              <a:t>Talking Points:</a:t>
            </a:r>
          </a:p>
          <a:p>
            <a:pPr marL="57150" indent="-57150" eaLnBrk="1" hangingPunct="1">
              <a:lnSpc>
                <a:spcPct val="80000"/>
              </a:lnSpc>
              <a:buFontTx/>
              <a:buChar char="•"/>
            </a:pPr>
            <a:r>
              <a:rPr lang="en-US" sz="900"/>
              <a:t>The Toothpick Factory is a leading manufacturer of custom toothpicks.  They run a quality operation driven by the core values of Quality, Efficiency, Effectiveness, and Teamwork.</a:t>
            </a:r>
          </a:p>
          <a:p>
            <a:pPr marL="57150" indent="-57150" eaLnBrk="1" hangingPunct="1">
              <a:lnSpc>
                <a:spcPct val="80000"/>
              </a:lnSpc>
              <a:buFontTx/>
              <a:buChar char="•"/>
            </a:pPr>
            <a:r>
              <a:rPr lang="en-US" sz="900"/>
              <a:t>There are several responsibilities within the TF:</a:t>
            </a:r>
          </a:p>
          <a:p>
            <a:pPr marL="342900" lvl="1" indent="-114300" eaLnBrk="1" hangingPunct="1">
              <a:lnSpc>
                <a:spcPct val="80000"/>
              </a:lnSpc>
              <a:buFontTx/>
              <a:buChar char="•"/>
            </a:pPr>
            <a:r>
              <a:rPr lang="en-US" sz="900"/>
              <a:t>The Client (the customer)</a:t>
            </a:r>
          </a:p>
          <a:p>
            <a:pPr marL="342900" lvl="1" indent="-114300" eaLnBrk="1" hangingPunct="1">
              <a:lnSpc>
                <a:spcPct val="80000"/>
              </a:lnSpc>
              <a:buFontTx/>
              <a:buChar char="•"/>
            </a:pPr>
            <a:r>
              <a:rPr lang="en-US" sz="900"/>
              <a:t>Pre-production Technician</a:t>
            </a:r>
          </a:p>
          <a:p>
            <a:pPr marL="342900" lvl="1" indent="-114300" eaLnBrk="1" hangingPunct="1">
              <a:lnSpc>
                <a:spcPct val="80000"/>
              </a:lnSpc>
              <a:buFontTx/>
              <a:buChar char="•"/>
            </a:pPr>
            <a:r>
              <a:rPr lang="en-US" sz="900"/>
              <a:t>Production Technician</a:t>
            </a:r>
          </a:p>
          <a:p>
            <a:pPr marL="342900" lvl="1" indent="-114300" eaLnBrk="1" hangingPunct="1">
              <a:lnSpc>
                <a:spcPct val="80000"/>
              </a:lnSpc>
              <a:buFontTx/>
              <a:buChar char="•"/>
            </a:pPr>
            <a:r>
              <a:rPr lang="en-US" sz="900"/>
              <a:t>Finishing Technician</a:t>
            </a:r>
          </a:p>
          <a:p>
            <a:pPr marL="342900" lvl="1" indent="-114300" eaLnBrk="1" hangingPunct="1">
              <a:lnSpc>
                <a:spcPct val="80000"/>
              </a:lnSpc>
              <a:buFontTx/>
              <a:buChar char="•"/>
            </a:pPr>
            <a:r>
              <a:rPr lang="en-US" sz="900"/>
              <a:t>Quality Control Representative (QC)</a:t>
            </a:r>
          </a:p>
          <a:p>
            <a:pPr marL="57150" indent="-57150" eaLnBrk="1" hangingPunct="1">
              <a:lnSpc>
                <a:spcPct val="80000"/>
              </a:lnSpc>
              <a:buFontTx/>
              <a:buChar char="•"/>
            </a:pPr>
            <a:r>
              <a:rPr lang="en-US" sz="900"/>
              <a:t>                                                                                                              As you can see, this is the process a toothpick will go through to become a CUSTOM TOOTHPICK.  This provides you a visual so you can </a:t>
            </a:r>
            <a:r>
              <a:rPr lang="ja-JP" altLang="en-US" sz="900"/>
              <a:t>“</a:t>
            </a:r>
            <a:r>
              <a:rPr lang="en-US" altLang="ja-JP" sz="900"/>
              <a:t>see" the process. </a:t>
            </a:r>
          </a:p>
          <a:p>
            <a:pPr marL="57150" indent="-57150" eaLnBrk="1" hangingPunct="1">
              <a:lnSpc>
                <a:spcPct val="80000"/>
              </a:lnSpc>
              <a:buFontTx/>
              <a:buChar char="•"/>
            </a:pPr>
            <a:r>
              <a:rPr lang="en-US" sz="900"/>
              <a:t>The client delivers the order, the order is processed by the team, the QC delivers the finished product to the client.</a:t>
            </a:r>
          </a:p>
          <a:p>
            <a:pPr marL="57150" indent="-57150" eaLnBrk="1" hangingPunct="1">
              <a:lnSpc>
                <a:spcPct val="80000"/>
              </a:lnSpc>
              <a:buFontTx/>
              <a:buChar char="•"/>
            </a:pPr>
            <a:r>
              <a:rPr lang="en-US" sz="900"/>
              <a:t>Now we are going to set up our teams, and decide on team names.</a:t>
            </a:r>
          </a:p>
          <a:p>
            <a:pPr marL="57150" indent="-57150" eaLnBrk="1" hangingPunct="1">
              <a:lnSpc>
                <a:spcPct val="80000"/>
              </a:lnSpc>
              <a:buFontTx/>
              <a:buChar char="•"/>
            </a:pPr>
            <a:r>
              <a:rPr lang="en-US" sz="900" i="1" u="sng"/>
              <a:t>Facilitator notes:</a:t>
            </a:r>
            <a:endParaRPr lang="en-US" sz="900"/>
          </a:p>
          <a:p>
            <a:pPr marL="342900" lvl="1" indent="-114300" eaLnBrk="1" hangingPunct="1">
              <a:lnSpc>
                <a:spcPct val="80000"/>
              </a:lnSpc>
              <a:buFontTx/>
              <a:buChar char="•"/>
            </a:pPr>
            <a:r>
              <a:rPr lang="en-US" sz="900"/>
              <a:t>You need to make up your client team with people who expect quality and perfection.  Depending on how many participants you have, will depend on how many clients you have.  For example, if you have 14 participants, you will have enough for 3 production teams (these MUST have at least 4 people each), leaving 2 people to be your client team.  </a:t>
            </a:r>
          </a:p>
          <a:p>
            <a:pPr marL="342900" lvl="1" indent="-114300" eaLnBrk="1" hangingPunct="1">
              <a:lnSpc>
                <a:spcPct val="80000"/>
              </a:lnSpc>
              <a:buFontTx/>
              <a:buChar char="•"/>
            </a:pPr>
            <a:r>
              <a:rPr lang="en-US" sz="900"/>
              <a:t>Ask the participants</a:t>
            </a:r>
          </a:p>
          <a:p>
            <a:pPr lvl="2" eaLnBrk="1" hangingPunct="1">
              <a:lnSpc>
                <a:spcPct val="80000"/>
              </a:lnSpc>
              <a:buFontTx/>
              <a:buChar char="•"/>
            </a:pPr>
            <a:r>
              <a:rPr lang="en-US" sz="900"/>
              <a:t>Who doesn</a:t>
            </a:r>
            <a:r>
              <a:rPr lang="ja-JP" altLang="en-US" sz="900"/>
              <a:t>’</a:t>
            </a:r>
            <a:r>
              <a:rPr lang="en-US" altLang="ja-JP" sz="900"/>
              <a:t>t have a problem sending their food back in a restaurant ?</a:t>
            </a:r>
          </a:p>
          <a:p>
            <a:pPr lvl="2" eaLnBrk="1" hangingPunct="1">
              <a:lnSpc>
                <a:spcPct val="80000"/>
              </a:lnSpc>
              <a:buFontTx/>
              <a:buChar char="•"/>
            </a:pPr>
            <a:r>
              <a:rPr lang="en-US" sz="900"/>
              <a:t>Who expects perfection when they order something, and will have no problem sending it back to the manufacture if it</a:t>
            </a:r>
            <a:r>
              <a:rPr lang="ja-JP" altLang="en-US" sz="900"/>
              <a:t>’</a:t>
            </a:r>
            <a:r>
              <a:rPr lang="en-US" altLang="ja-JP" sz="900"/>
              <a:t>s not exactly as they specified?</a:t>
            </a:r>
          </a:p>
          <a:p>
            <a:pPr marL="342900" lvl="1" indent="-114300" eaLnBrk="1" hangingPunct="1">
              <a:lnSpc>
                <a:spcPct val="80000"/>
              </a:lnSpc>
              <a:buFontTx/>
              <a:buChar char="•"/>
            </a:pPr>
            <a:r>
              <a:rPr lang="en-US" sz="900"/>
              <a:t>Those who raise their hands, are your Client Team members.  If you have more people response than you need, only select the number that you need.  The other can be used if you continue with another round.  </a:t>
            </a:r>
          </a:p>
          <a:p>
            <a:pPr marL="342900" lvl="1" indent="-114300" eaLnBrk="1" hangingPunct="1">
              <a:lnSpc>
                <a:spcPct val="80000"/>
              </a:lnSpc>
              <a:buFontTx/>
              <a:buChar char="•"/>
            </a:pPr>
            <a:r>
              <a:rPr lang="en-US" sz="900"/>
              <a:t>Have the rest of the participants count off, to create your Production Teams (for example, count off 1 thru 3, all the 1s gather in front, all the 2s gather in back, etc).</a:t>
            </a:r>
          </a:p>
          <a:p>
            <a:pPr marL="342900" lvl="1" indent="-114300" eaLnBrk="1" hangingPunct="1">
              <a:lnSpc>
                <a:spcPct val="80000"/>
              </a:lnSpc>
              <a:buFontTx/>
              <a:buChar char="•"/>
            </a:pPr>
            <a:r>
              <a:rPr lang="en-US" sz="900"/>
              <a:t>DON</a:t>
            </a:r>
            <a:r>
              <a:rPr lang="ja-JP" altLang="en-US" sz="900"/>
              <a:t>’</a:t>
            </a:r>
            <a:r>
              <a:rPr lang="en-US" altLang="ja-JP" sz="900"/>
              <a:t>T FORGET: HAVE EACH PRODUCTION TEAM COME UP WITH A TEAM NAME</a:t>
            </a:r>
          </a:p>
          <a:p>
            <a:pPr marL="342900" lvl="1" indent="-114300" eaLnBrk="1" hangingPunct="1">
              <a:lnSpc>
                <a:spcPct val="80000"/>
              </a:lnSpc>
              <a:buFontTx/>
              <a:buChar char="•"/>
            </a:pPr>
            <a:r>
              <a:rPr lang="en-US" sz="900" b="1"/>
              <a:t>LET TEAM MEMBERS KNOW </a:t>
            </a:r>
            <a:r>
              <a:rPr lang="en-US" sz="900" b="1" u="sng"/>
              <a:t>DO NOT PUT THE NAME BADGES</a:t>
            </a:r>
            <a:r>
              <a:rPr lang="en-US" sz="900" b="1"/>
              <a:t> ON LEATHER, SUEDE, VELVET, CORDUROY, SILK, VINYL, OR PLASTIC. </a:t>
            </a:r>
          </a:p>
          <a:p>
            <a:pPr marL="342900" lvl="1" indent="-114300" eaLnBrk="1" hangingPunct="1">
              <a:lnSpc>
                <a:spcPct val="80000"/>
              </a:lnSpc>
              <a:buFontTx/>
              <a:buChar char="•"/>
            </a:pPr>
            <a:r>
              <a:rPr lang="en-US" sz="900" b="1" i="1"/>
              <a:t>If you are going to use 2 days to complete this simulation,  STOP HERE – After the teams have been put together and everyone has their team name.  </a:t>
            </a:r>
          </a:p>
        </p:txBody>
      </p:sp>
    </p:spTree>
    <p:extLst>
      <p:ext uri="{BB962C8B-B14F-4D97-AF65-F5344CB8AC3E}">
        <p14:creationId xmlns:p14="http://schemas.microsoft.com/office/powerpoint/2010/main" val="10772176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959777A-4510-194F-8A4C-1FBECCAEC90D}" type="slidenum">
              <a:rPr lang="en-US" sz="1200"/>
              <a:pPr eaLnBrk="1" hangingPunct="1"/>
              <a:t>21</a:t>
            </a:fld>
            <a:endParaRPr lang="en-US" sz="1200"/>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lnSpc>
                <a:spcPct val="90000"/>
              </a:lnSpc>
            </a:pPr>
            <a:endParaRPr lang="en-US"/>
          </a:p>
        </p:txBody>
      </p:sp>
    </p:spTree>
    <p:extLst>
      <p:ext uri="{BB962C8B-B14F-4D97-AF65-F5344CB8AC3E}">
        <p14:creationId xmlns:p14="http://schemas.microsoft.com/office/powerpoint/2010/main" val="13754301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8ECAD70-C6AC-3A4B-AF88-C8B57ED40191}" type="slidenum">
              <a:rPr lang="en-US" sz="1200"/>
              <a:pPr eaLnBrk="1" hangingPunct="1"/>
              <a:t>22</a:t>
            </a:fld>
            <a:endParaRPr lang="en-US" sz="1200"/>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lnSpc>
                <a:spcPct val="90000"/>
              </a:lnSpc>
            </a:pPr>
            <a:endParaRPr lang="en-US"/>
          </a:p>
        </p:txBody>
      </p:sp>
    </p:spTree>
    <p:extLst>
      <p:ext uri="{BB962C8B-B14F-4D97-AF65-F5344CB8AC3E}">
        <p14:creationId xmlns:p14="http://schemas.microsoft.com/office/powerpoint/2010/main" val="2564680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noTextEdit="1"/>
          </p:cNvSpPr>
          <p:nvPr>
            <p:ph type="sldImg"/>
          </p:nvPr>
        </p:nvSpPr>
        <p:spPr>
          <a:ln/>
        </p:spPr>
      </p:sp>
      <p:sp>
        <p:nvSpPr>
          <p:cNvPr id="1024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
        <p:nvSpPr>
          <p:cNvPr id="1024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4A172B0-6B0F-6847-A33A-4BE50E219DAB}" type="slidenum">
              <a:rPr lang="en-US" sz="1200"/>
              <a:pPr eaLnBrk="1" hangingPunct="1"/>
              <a:t>3</a:t>
            </a:fld>
            <a:endParaRPr lang="en-US" sz="1200"/>
          </a:p>
        </p:txBody>
      </p:sp>
    </p:spTree>
    <p:extLst>
      <p:ext uri="{BB962C8B-B14F-4D97-AF65-F5344CB8AC3E}">
        <p14:creationId xmlns:p14="http://schemas.microsoft.com/office/powerpoint/2010/main" val="3549999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8ECAD70-C6AC-3A4B-AF88-C8B57ED40191}" type="slidenum">
              <a:rPr lang="en-US" sz="1200"/>
              <a:pPr eaLnBrk="1" hangingPunct="1"/>
              <a:t>23</a:t>
            </a:fld>
            <a:endParaRPr lang="en-US" sz="1200"/>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lnSpc>
                <a:spcPct val="90000"/>
              </a:lnSpc>
            </a:pPr>
            <a:endParaRPr lang="en-US"/>
          </a:p>
        </p:txBody>
      </p:sp>
    </p:spTree>
    <p:extLst>
      <p:ext uri="{BB962C8B-B14F-4D97-AF65-F5344CB8AC3E}">
        <p14:creationId xmlns:p14="http://schemas.microsoft.com/office/powerpoint/2010/main" val="42824685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3E648DF-2919-FF4B-95BE-528D6E94C930}" type="slidenum">
              <a:rPr lang="en-US" sz="1200"/>
              <a:pPr eaLnBrk="1" hangingPunct="1"/>
              <a:t>24</a:t>
            </a:fld>
            <a:endParaRPr lang="en-US" sz="120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b="1" u="sng"/>
              <a:t>Talking points</a:t>
            </a:r>
          </a:p>
          <a:p>
            <a:pPr marL="114300" indent="-114300" eaLnBrk="1" hangingPunct="1">
              <a:buFontTx/>
              <a:buChar char="•"/>
            </a:pPr>
            <a:r>
              <a:rPr lang="en-US"/>
              <a:t>This is how each team</a:t>
            </a:r>
            <a:r>
              <a:rPr lang="ja-JP" altLang="en-US"/>
              <a:t>’</a:t>
            </a:r>
            <a:r>
              <a:rPr lang="en-US" altLang="ja-JP"/>
              <a:t>s production will be tracked.  </a:t>
            </a:r>
          </a:p>
          <a:p>
            <a:pPr marL="114300" indent="-114300" eaLnBrk="1" hangingPunct="1">
              <a:buFontTx/>
              <a:buChar char="•"/>
            </a:pPr>
            <a:r>
              <a:rPr lang="en-US"/>
              <a:t>The number of toothpicks completed, means the toothpicks are finished and have been inspected by your team Quality Control rep.  </a:t>
            </a:r>
          </a:p>
          <a:p>
            <a:pPr marL="114300" indent="-114300" eaLnBrk="1" hangingPunct="1">
              <a:buFontTx/>
              <a:buChar char="•"/>
            </a:pPr>
            <a:r>
              <a:rPr lang="en-US"/>
              <a:t>The CT will also be keeping track of the amount of orders that were rejected, and why they were rejected.  </a:t>
            </a:r>
          </a:p>
          <a:p>
            <a:pPr marL="114300" indent="-114300" eaLnBrk="1" hangingPunct="1">
              <a:buFontTx/>
              <a:buChar char="•"/>
            </a:pPr>
            <a:r>
              <a:rPr lang="en-US"/>
              <a:t>Each team is trying to produce the most toothpicks, in the allotted time.  </a:t>
            </a:r>
          </a:p>
          <a:p>
            <a:pPr marL="114300" indent="-114300" eaLnBrk="1" hangingPunct="1">
              <a:buFontTx/>
              <a:buChar char="•"/>
            </a:pPr>
            <a:r>
              <a:rPr lang="en-US"/>
              <a:t>Each team also wants to minimize the amount of wasted materials, because that will go against the team in the record keeping.  </a:t>
            </a:r>
          </a:p>
          <a:p>
            <a:pPr marL="114300" indent="-114300" eaLnBrk="1" hangingPunct="1">
              <a:buFontTx/>
              <a:buChar char="•"/>
            </a:pPr>
            <a:r>
              <a:rPr lang="en-US"/>
              <a:t>The team with the highest percentage completed, is the winner!!!  </a:t>
            </a:r>
          </a:p>
          <a:p>
            <a:pPr marL="114300" indent="-114300" eaLnBrk="1" hangingPunct="1">
              <a:buFontTx/>
              <a:buChar char="•"/>
            </a:pPr>
            <a:endParaRPr lang="en-US"/>
          </a:p>
          <a:p>
            <a:pPr marL="114300" indent="-114300" eaLnBrk="1" hangingPunct="1"/>
            <a:endParaRPr lang="en-US"/>
          </a:p>
        </p:txBody>
      </p:sp>
    </p:spTree>
    <p:extLst>
      <p:ext uri="{BB962C8B-B14F-4D97-AF65-F5344CB8AC3E}">
        <p14:creationId xmlns:p14="http://schemas.microsoft.com/office/powerpoint/2010/main" val="23776386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31F1748-EF93-3644-813F-1C42705EDAA6}" type="slidenum">
              <a:rPr lang="en-US" sz="1200"/>
              <a:pPr eaLnBrk="1" hangingPunct="1"/>
              <a:t>25</a:t>
            </a:fld>
            <a:endParaRPr lang="en-US" sz="1200"/>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lnSpc>
                <a:spcPct val="80000"/>
              </a:lnSpc>
            </a:pPr>
            <a:r>
              <a:rPr lang="en-US" sz="1000" b="1" u="sng"/>
              <a:t>Talking Points:</a:t>
            </a:r>
            <a:endParaRPr lang="en-US" sz="1000"/>
          </a:p>
          <a:p>
            <a:pPr marL="114300" indent="-114300" eaLnBrk="1" hangingPunct="1">
              <a:lnSpc>
                <a:spcPct val="80000"/>
              </a:lnSpc>
              <a:buFontTx/>
              <a:buChar char="•"/>
            </a:pPr>
            <a:r>
              <a:rPr lang="en-US" sz="1000"/>
              <a:t>We are almost ready to start the game.  </a:t>
            </a:r>
          </a:p>
          <a:p>
            <a:pPr marL="114300" indent="-114300" eaLnBrk="1" hangingPunct="1">
              <a:lnSpc>
                <a:spcPct val="80000"/>
              </a:lnSpc>
              <a:buFontTx/>
              <a:buChar char="•"/>
            </a:pPr>
            <a:r>
              <a:rPr lang="en-US" sz="1000"/>
              <a:t>Take a few minutes to select a job.</a:t>
            </a:r>
          </a:p>
          <a:p>
            <a:pPr marL="114300" indent="-114300" eaLnBrk="1" hangingPunct="1">
              <a:lnSpc>
                <a:spcPct val="80000"/>
              </a:lnSpc>
              <a:buFontTx/>
              <a:buChar char="•"/>
            </a:pPr>
            <a:r>
              <a:rPr lang="en-US" sz="1000"/>
              <a:t>Before we begin, we are going to go over the production process one more time:</a:t>
            </a:r>
          </a:p>
          <a:p>
            <a:pPr marL="571500" lvl="1" indent="-114300" eaLnBrk="1" hangingPunct="1">
              <a:lnSpc>
                <a:spcPct val="80000"/>
              </a:lnSpc>
              <a:buFontTx/>
              <a:buChar char="•"/>
            </a:pPr>
            <a:r>
              <a:rPr lang="en-US" sz="1000"/>
              <a:t>Once the Production Teams have obtain their first Client Cards, they will have 30 minutes to process as many orders as possible. </a:t>
            </a:r>
          </a:p>
          <a:p>
            <a:pPr marL="571500" lvl="1" indent="-114300" eaLnBrk="1" hangingPunct="1">
              <a:lnSpc>
                <a:spcPct val="80000"/>
              </a:lnSpc>
              <a:buFontTx/>
              <a:buChar char="•"/>
            </a:pPr>
            <a:r>
              <a:rPr lang="en-US" sz="1000"/>
              <a:t>Once you have completed your order, the individual who is responsible for delivery will take the completed order to the FIRST AVAILABLE Client Team member.  </a:t>
            </a:r>
          </a:p>
          <a:p>
            <a:pPr marL="571500" lvl="1" indent="-114300" eaLnBrk="1" hangingPunct="1">
              <a:lnSpc>
                <a:spcPct val="80000"/>
              </a:lnSpc>
              <a:buFontTx/>
              <a:buChar char="•"/>
            </a:pPr>
            <a:r>
              <a:rPr lang="en-US" sz="1000"/>
              <a:t>Reminder: orders will only be accepted when ALL the toothpicks meet client specifications per the Client Card.  </a:t>
            </a:r>
          </a:p>
          <a:p>
            <a:pPr marL="571500" lvl="1" indent="-114300" eaLnBrk="1" hangingPunct="1">
              <a:lnSpc>
                <a:spcPct val="80000"/>
              </a:lnSpc>
              <a:buFontTx/>
              <a:buChar char="•"/>
            </a:pPr>
            <a:r>
              <a:rPr lang="en-US" sz="1000"/>
              <a:t>Once the entire order is accepted, the Production Team will be given another order from the Client Team, and so on, until time is up.   </a:t>
            </a:r>
          </a:p>
          <a:p>
            <a:pPr marL="114300" indent="-114300" eaLnBrk="1" hangingPunct="1">
              <a:lnSpc>
                <a:spcPct val="80000"/>
              </a:lnSpc>
              <a:buFontTx/>
              <a:buChar char="•"/>
            </a:pPr>
            <a:r>
              <a:rPr lang="en-US" sz="1000"/>
              <a:t>YOUR GOAL IS TO COMPLETE AS MANY ORDERS AS POSSIBLE, WITH THE LEAST AMOUNT OF WASTED MATERIALS.  </a:t>
            </a:r>
          </a:p>
          <a:p>
            <a:pPr marL="114300" indent="-114300" eaLnBrk="1" hangingPunct="1">
              <a:lnSpc>
                <a:spcPct val="80000"/>
              </a:lnSpc>
            </a:pPr>
            <a:endParaRPr lang="en-US" sz="1000"/>
          </a:p>
          <a:p>
            <a:pPr marL="114300" indent="-114300" eaLnBrk="1" hangingPunct="1">
              <a:lnSpc>
                <a:spcPct val="80000"/>
              </a:lnSpc>
            </a:pPr>
            <a:r>
              <a:rPr lang="en-US" sz="1000" i="1" u="sng"/>
              <a:t>Facilitator</a:t>
            </a:r>
            <a:r>
              <a:rPr lang="ja-JP" altLang="en-US" sz="1000" i="1" u="sng"/>
              <a:t>’</a:t>
            </a:r>
            <a:r>
              <a:rPr lang="en-US" altLang="ja-JP" sz="1000" i="1" u="sng"/>
              <a:t>s Notes</a:t>
            </a:r>
            <a:r>
              <a:rPr lang="en-US" altLang="ja-JP" sz="1000"/>
              <a:t>:</a:t>
            </a:r>
          </a:p>
          <a:p>
            <a:pPr marL="114300" indent="-114300" eaLnBrk="1" hangingPunct="1">
              <a:lnSpc>
                <a:spcPct val="80000"/>
              </a:lnSpc>
              <a:buFontTx/>
              <a:buChar char="•"/>
            </a:pPr>
            <a:r>
              <a:rPr lang="en-US" sz="1000"/>
              <a:t>While the Production Teams are working on their first order, you will need to brief the Client Team on the importance of being consistent and only accepting orders that meet the specifications exactly!  Go over the Client Team instructions and have them practice using the Measuring Stations (if you have practice toothpicks).  Have the CT identify their process, criteria (what they will accept), and individual responsibilities (jobs).  The work that needs to be done within the CT:</a:t>
            </a:r>
          </a:p>
          <a:p>
            <a:pPr marL="571500" lvl="1" indent="-114300" eaLnBrk="1" hangingPunct="1">
              <a:lnSpc>
                <a:spcPct val="80000"/>
              </a:lnSpc>
              <a:buFontTx/>
              <a:buChar char="•"/>
            </a:pPr>
            <a:r>
              <a:rPr lang="en-US" sz="1000"/>
              <a:t> Distribute Client Cards (orders)</a:t>
            </a:r>
          </a:p>
          <a:p>
            <a:pPr marL="571500" lvl="1" indent="-114300" eaLnBrk="1" hangingPunct="1">
              <a:lnSpc>
                <a:spcPct val="80000"/>
              </a:lnSpc>
              <a:buFontTx/>
              <a:buChar char="•"/>
            </a:pPr>
            <a:r>
              <a:rPr lang="en-US" sz="1000"/>
              <a:t> Measure and provide feedback to the PT Quality Control rep.</a:t>
            </a:r>
          </a:p>
          <a:p>
            <a:pPr marL="571500" lvl="1" indent="-114300" eaLnBrk="1" hangingPunct="1">
              <a:lnSpc>
                <a:spcPct val="80000"/>
              </a:lnSpc>
              <a:buFontTx/>
              <a:buChar char="•"/>
            </a:pPr>
            <a:r>
              <a:rPr lang="en-US" sz="1000"/>
              <a:t> Check toothpick ends and provide feedback to the PT Quality Control rep.</a:t>
            </a:r>
          </a:p>
          <a:p>
            <a:pPr marL="571500" lvl="1" indent="-114300" eaLnBrk="1" hangingPunct="1">
              <a:lnSpc>
                <a:spcPct val="80000"/>
              </a:lnSpc>
              <a:buFontTx/>
              <a:buChar char="•"/>
            </a:pPr>
            <a:r>
              <a:rPr lang="en-US" sz="1000"/>
              <a:t> Chart</a:t>
            </a:r>
          </a:p>
          <a:p>
            <a:pPr marL="114300" indent="-114300" eaLnBrk="1" hangingPunct="1">
              <a:lnSpc>
                <a:spcPct val="80000"/>
              </a:lnSpc>
              <a:buFontTx/>
              <a:buChar char="•"/>
            </a:pPr>
            <a:endParaRPr lang="en-US" sz="1000"/>
          </a:p>
        </p:txBody>
      </p:sp>
    </p:spTree>
    <p:extLst>
      <p:ext uri="{BB962C8B-B14F-4D97-AF65-F5344CB8AC3E}">
        <p14:creationId xmlns:p14="http://schemas.microsoft.com/office/powerpoint/2010/main" val="4521714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0AD22CF-BD14-3F45-A65F-A6BEDEF922B1}" type="slidenum">
              <a:rPr lang="en-US" sz="1200"/>
              <a:pPr eaLnBrk="1" hangingPunct="1"/>
              <a:t>26</a:t>
            </a:fld>
            <a:endParaRPr lang="en-US" sz="120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b="1" u="sng"/>
              <a:t>Talking Points:</a:t>
            </a:r>
            <a:endParaRPr lang="en-US"/>
          </a:p>
          <a:p>
            <a:pPr eaLnBrk="1" hangingPunct="1"/>
            <a:r>
              <a:rPr lang="en-US"/>
              <a:t>Time is up.  Everyone stop working and give whatever you have completed to your QC, QCs turn in what you have completed to a Client Team. </a:t>
            </a:r>
          </a:p>
          <a:p>
            <a:pPr eaLnBrk="1" hangingPunct="1"/>
            <a:r>
              <a:rPr lang="en-US"/>
              <a:t>   </a:t>
            </a:r>
          </a:p>
          <a:p>
            <a:pPr eaLnBrk="1" hangingPunct="1"/>
            <a:r>
              <a:rPr lang="en-US" i="1" u="sng"/>
              <a:t>Facilitator notes</a:t>
            </a:r>
            <a:r>
              <a:rPr lang="en-US"/>
              <a:t>: Participants will want to continue working after you call </a:t>
            </a:r>
            <a:r>
              <a:rPr lang="ja-JP" altLang="en-US"/>
              <a:t>“</a:t>
            </a:r>
            <a:r>
              <a:rPr lang="en-US" altLang="ja-JP"/>
              <a:t>time.</a:t>
            </a:r>
            <a:r>
              <a:rPr lang="ja-JP" altLang="en-US"/>
              <a:t>”</a:t>
            </a:r>
            <a:r>
              <a:rPr lang="en-US" altLang="ja-JP"/>
              <a:t>  At this point, you may need to say </a:t>
            </a:r>
            <a:r>
              <a:rPr lang="ja-JP" altLang="en-US"/>
              <a:t>“</a:t>
            </a:r>
            <a:r>
              <a:rPr lang="en-US" altLang="ja-JP"/>
              <a:t>everyone please hold up both of your hands</a:t>
            </a:r>
            <a:r>
              <a:rPr lang="ja-JP" altLang="en-US"/>
              <a:t>”</a:t>
            </a:r>
            <a:r>
              <a:rPr lang="en-US" altLang="ja-JP"/>
              <a:t> or something like </a:t>
            </a:r>
            <a:r>
              <a:rPr lang="ja-JP" altLang="en-US"/>
              <a:t>“</a:t>
            </a:r>
            <a:r>
              <a:rPr lang="en-US" altLang="ja-JP"/>
              <a:t>toothpicks down!</a:t>
            </a:r>
            <a:r>
              <a:rPr lang="ja-JP" altLang="en-US"/>
              <a:t>”</a:t>
            </a:r>
            <a:r>
              <a:rPr lang="en-US" altLang="ja-JP"/>
              <a:t> </a:t>
            </a:r>
          </a:p>
          <a:p>
            <a:pPr eaLnBrk="1" hangingPunct="1"/>
            <a:r>
              <a:rPr lang="en-US"/>
              <a:t> **a timer may be beneficial.  </a:t>
            </a:r>
          </a:p>
        </p:txBody>
      </p:sp>
    </p:spTree>
    <p:extLst>
      <p:ext uri="{BB962C8B-B14F-4D97-AF65-F5344CB8AC3E}">
        <p14:creationId xmlns:p14="http://schemas.microsoft.com/office/powerpoint/2010/main" val="128558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F1BC05A-04AD-924C-8742-9F12402943E5}" type="slidenum">
              <a:rPr lang="en-US" sz="1200"/>
              <a:pPr eaLnBrk="1" hangingPunct="1"/>
              <a:t>27</a:t>
            </a:fld>
            <a:endParaRPr lang="en-US" sz="1200"/>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lnSpc>
                <a:spcPct val="90000"/>
              </a:lnSpc>
            </a:pPr>
            <a:r>
              <a:rPr lang="en-US" sz="1000" b="1" u="sng"/>
              <a:t>Talking Points:</a:t>
            </a:r>
            <a:endParaRPr lang="en-US" sz="1000"/>
          </a:p>
          <a:p>
            <a:pPr marL="114300" indent="-114300" eaLnBrk="1" hangingPunct="1">
              <a:lnSpc>
                <a:spcPct val="90000"/>
              </a:lnSpc>
              <a:buFontTx/>
              <a:buChar char="•"/>
            </a:pPr>
            <a:r>
              <a:rPr lang="en-US" sz="1000"/>
              <a:t>Now, I need everyone to complete the Soft Skills Scorecard.</a:t>
            </a:r>
          </a:p>
          <a:p>
            <a:pPr marL="114300" indent="-114300" eaLnBrk="1" hangingPunct="1">
              <a:lnSpc>
                <a:spcPct val="90000"/>
              </a:lnSpc>
              <a:buFontTx/>
              <a:buChar char="•"/>
            </a:pPr>
            <a:r>
              <a:rPr lang="en-US" sz="1000"/>
              <a:t>This scorecard is used to assess your own performance in your team during the game.</a:t>
            </a:r>
          </a:p>
          <a:p>
            <a:pPr marL="114300" indent="-114300" eaLnBrk="1" hangingPunct="1">
              <a:lnSpc>
                <a:spcPct val="90000"/>
              </a:lnSpc>
              <a:buFontTx/>
              <a:buChar char="•"/>
            </a:pPr>
            <a:r>
              <a:rPr lang="en-US" sz="1000"/>
              <a:t>This is for your personal information, and will not be shared with others (unless you want to).</a:t>
            </a:r>
          </a:p>
          <a:p>
            <a:pPr marL="114300" indent="-114300" eaLnBrk="1" hangingPunct="1">
              <a:lnSpc>
                <a:spcPct val="90000"/>
              </a:lnSpc>
              <a:buFontTx/>
              <a:buChar char="•"/>
            </a:pPr>
            <a:r>
              <a:rPr lang="en-US" sz="1000"/>
              <a:t>Be honest, it</a:t>
            </a:r>
            <a:r>
              <a:rPr lang="ja-JP" altLang="en-US" sz="1000"/>
              <a:t>’</a:t>
            </a:r>
            <a:r>
              <a:rPr lang="en-US" altLang="ja-JP" sz="1000"/>
              <a:t>s only for your benefit</a:t>
            </a:r>
          </a:p>
          <a:p>
            <a:pPr marL="114300" indent="-114300" eaLnBrk="1" hangingPunct="1">
              <a:lnSpc>
                <a:spcPct val="90000"/>
              </a:lnSpc>
              <a:buFontTx/>
              <a:buChar char="•"/>
            </a:pPr>
            <a:r>
              <a:rPr lang="en-US" sz="1000"/>
              <a:t>The idea is to help you pay attention to skills that are important in the workplace and that will contribute to your success.  </a:t>
            </a:r>
          </a:p>
          <a:p>
            <a:pPr marL="114300" indent="-114300" eaLnBrk="1" hangingPunct="1">
              <a:lnSpc>
                <a:spcPct val="90000"/>
              </a:lnSpc>
              <a:buFontTx/>
              <a:buChar char="•"/>
            </a:pPr>
            <a:r>
              <a:rPr lang="en-US" sz="1000"/>
              <a:t>Circle the option (1-3) that is more accurate or none if you did not exercise a particular skill during the game.  </a:t>
            </a:r>
          </a:p>
          <a:p>
            <a:pPr marL="114300" indent="-114300" eaLnBrk="1" hangingPunct="1">
              <a:lnSpc>
                <a:spcPct val="90000"/>
              </a:lnSpc>
              <a:buFontTx/>
              <a:buChar char="•"/>
            </a:pPr>
            <a:endParaRPr lang="en-US" sz="1000"/>
          </a:p>
          <a:p>
            <a:pPr marL="114300" indent="-114300" eaLnBrk="1" hangingPunct="1">
              <a:lnSpc>
                <a:spcPct val="90000"/>
              </a:lnSpc>
            </a:pPr>
            <a:r>
              <a:rPr lang="en-US" sz="1000" i="1" u="sng"/>
              <a:t>Facilitator Notes:</a:t>
            </a:r>
          </a:p>
          <a:p>
            <a:pPr marL="114300" indent="-114300" eaLnBrk="1" hangingPunct="1">
              <a:lnSpc>
                <a:spcPct val="90000"/>
              </a:lnSpc>
              <a:buFontTx/>
              <a:buChar char="•"/>
            </a:pPr>
            <a:r>
              <a:rPr lang="en-US" sz="1000"/>
              <a:t>If you are not going to be using the SS Scorecard for this class session, make sure you put the complete scorecards in a SEALED envelope.  Let the students know that you will be collecting their scorecards and putting them into a sealed envelope, and that you will go over them during the next class.  Students should initial their cards, so you know </a:t>
            </a:r>
            <a:r>
              <a:rPr lang="ja-JP" altLang="en-US" sz="1000"/>
              <a:t>“</a:t>
            </a:r>
            <a:r>
              <a:rPr lang="en-US" altLang="ja-JP" sz="1000"/>
              <a:t>who</a:t>
            </a:r>
            <a:r>
              <a:rPr lang="ja-JP" altLang="en-US" sz="1000"/>
              <a:t>’</a:t>
            </a:r>
            <a:r>
              <a:rPr lang="en-US" altLang="ja-JP" sz="1000"/>
              <a:t>s who</a:t>
            </a:r>
            <a:r>
              <a:rPr lang="ja-JP" altLang="en-US" sz="1000"/>
              <a:t>’</a:t>
            </a:r>
            <a:r>
              <a:rPr lang="en-US" altLang="ja-JP" sz="1000"/>
              <a:t>s.</a:t>
            </a:r>
            <a:r>
              <a:rPr lang="ja-JP" altLang="en-US" sz="1000"/>
              <a:t>”</a:t>
            </a:r>
            <a:endParaRPr lang="en-US" altLang="ja-JP" sz="1000"/>
          </a:p>
          <a:p>
            <a:pPr marL="114300" indent="-114300" eaLnBrk="1" hangingPunct="1">
              <a:lnSpc>
                <a:spcPct val="90000"/>
              </a:lnSpc>
              <a:buFontTx/>
              <a:buChar char="•"/>
            </a:pPr>
            <a:r>
              <a:rPr lang="en-US" sz="1000"/>
              <a:t>While the class is filling out their scorecards, get the Client Response Card from the Client Team and put the team results into the excel spreadsheet (if you have not done so already). You will need to open up the excel spreadsheet </a:t>
            </a:r>
            <a:r>
              <a:rPr lang="ja-JP" altLang="en-US" sz="1000"/>
              <a:t>“</a:t>
            </a:r>
            <a:r>
              <a:rPr lang="en-US" altLang="ja-JP" sz="1000"/>
              <a:t>Chart_TF</a:t>
            </a:r>
            <a:r>
              <a:rPr lang="ja-JP" altLang="en-US" sz="1000"/>
              <a:t>”</a:t>
            </a:r>
            <a:r>
              <a:rPr lang="en-US" altLang="ja-JP" sz="1000"/>
              <a:t> in order to input the team results.</a:t>
            </a:r>
          </a:p>
          <a:p>
            <a:pPr marL="114300" indent="-114300" eaLnBrk="1" hangingPunct="1">
              <a:lnSpc>
                <a:spcPct val="90000"/>
              </a:lnSpc>
              <a:buFontTx/>
              <a:buChar char="•"/>
            </a:pPr>
            <a:r>
              <a:rPr lang="en-US" sz="1000" b="1"/>
              <a:t>In the spreadsheet you can input the actually numbers for each team (for example, # completed, rejected, wasted).  The </a:t>
            </a:r>
            <a:r>
              <a:rPr lang="ja-JP" altLang="en-US" sz="1000" b="1"/>
              <a:t>“</a:t>
            </a:r>
            <a:r>
              <a:rPr lang="en-US" altLang="ja-JP" sz="1000" b="1"/>
              <a:t>cells</a:t>
            </a:r>
            <a:r>
              <a:rPr lang="ja-JP" altLang="en-US" sz="1000" b="1"/>
              <a:t>”</a:t>
            </a:r>
            <a:r>
              <a:rPr lang="en-US" altLang="ja-JP" sz="1000" b="1"/>
              <a:t> are formatted to automatically calculate the # used and the % complete).  </a:t>
            </a:r>
            <a:r>
              <a:rPr lang="en-US" altLang="ja-JP" sz="1000" b="1" u="sng"/>
              <a:t>DO NOT delete within the formatted cell, just highlight the </a:t>
            </a:r>
            <a:r>
              <a:rPr lang="ja-JP" altLang="en-US" sz="1000" b="1" u="sng"/>
              <a:t>“</a:t>
            </a:r>
            <a:r>
              <a:rPr lang="en-US" altLang="ja-JP" sz="1000" b="1" u="sng"/>
              <a:t>0</a:t>
            </a:r>
            <a:r>
              <a:rPr lang="ja-JP" altLang="en-US" sz="1000" b="1" u="sng"/>
              <a:t>”</a:t>
            </a:r>
            <a:r>
              <a:rPr lang="en-US" altLang="ja-JP" sz="1000" b="1" u="sng"/>
              <a:t> and replace it with the correct number</a:t>
            </a:r>
            <a:r>
              <a:rPr lang="en-US" altLang="ja-JP" sz="1000" b="1"/>
              <a:t>.  Deleting within the cell, will delete the cell format, eliminating the automatic calculations.</a:t>
            </a:r>
            <a:r>
              <a:rPr lang="en-US" altLang="ja-JP" sz="1000"/>
              <a:t>  </a:t>
            </a:r>
          </a:p>
          <a:p>
            <a:pPr marL="114300" indent="-114300" eaLnBrk="1" hangingPunct="1">
              <a:lnSpc>
                <a:spcPct val="90000"/>
              </a:lnSpc>
            </a:pPr>
            <a:r>
              <a:rPr lang="en-US" sz="1000"/>
              <a:t> </a:t>
            </a:r>
          </a:p>
          <a:p>
            <a:pPr marL="114300" indent="-114300" eaLnBrk="1" hangingPunct="1">
              <a:lnSpc>
                <a:spcPct val="90000"/>
              </a:lnSpc>
              <a:buFontTx/>
              <a:buChar char="•"/>
            </a:pPr>
            <a:endParaRPr lang="en-US" sz="1000"/>
          </a:p>
        </p:txBody>
      </p:sp>
    </p:spTree>
    <p:extLst>
      <p:ext uri="{BB962C8B-B14F-4D97-AF65-F5344CB8AC3E}">
        <p14:creationId xmlns:p14="http://schemas.microsoft.com/office/powerpoint/2010/main" val="39077816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ln/>
        </p:spPr>
      </p:sp>
      <p:sp>
        <p:nvSpPr>
          <p:cNvPr id="51202"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
        <p:nvSpPr>
          <p:cNvPr id="51203"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2538AE8-8030-AA41-BE1E-2D8DADBBF991}" type="slidenum">
              <a:rPr lang="en-US" sz="1200"/>
              <a:pPr eaLnBrk="1" hangingPunct="1"/>
              <a:t>28</a:t>
            </a:fld>
            <a:endParaRPr lang="en-US" sz="1200"/>
          </a:p>
        </p:txBody>
      </p:sp>
    </p:spTree>
    <p:extLst>
      <p:ext uri="{BB962C8B-B14F-4D97-AF65-F5344CB8AC3E}">
        <p14:creationId xmlns:p14="http://schemas.microsoft.com/office/powerpoint/2010/main" val="36439899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0CB2717-665E-EA40-8947-E784439CC10E}" type="slidenum">
              <a:rPr lang="en-US" sz="1200"/>
              <a:pPr eaLnBrk="1" hangingPunct="1"/>
              <a:t>29</a:t>
            </a:fld>
            <a:endParaRPr lang="en-US" sz="1200"/>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xfrm>
            <a:off x="701675" y="4419600"/>
            <a:ext cx="5616575" cy="48863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sz="1000" b="1" u="sng"/>
              <a:t>Talking Points:</a:t>
            </a:r>
            <a:br>
              <a:rPr lang="en-US" sz="1000" b="1" u="sng"/>
            </a:br>
            <a:r>
              <a:rPr lang="en-US" sz="1000" i="1"/>
              <a:t>(use the following points to facilitate the discussion of the scorecard)</a:t>
            </a:r>
          </a:p>
          <a:p>
            <a:pPr marL="114300" indent="-114300" eaLnBrk="1" hangingPunct="1">
              <a:buFontTx/>
              <a:buChar char="•"/>
            </a:pPr>
            <a:r>
              <a:rPr lang="en-US" sz="1000"/>
              <a:t>During the game, what are some of the things that you felt your team did well?</a:t>
            </a:r>
          </a:p>
          <a:p>
            <a:pPr marL="571500" lvl="1" indent="-114300" eaLnBrk="1" hangingPunct="1">
              <a:buFontTx/>
              <a:buChar char="•"/>
            </a:pPr>
            <a:r>
              <a:rPr lang="en-US" sz="1000"/>
              <a:t>Why do you feel these skills were essential for successful production?</a:t>
            </a:r>
          </a:p>
          <a:p>
            <a:pPr marL="571500" lvl="1" indent="-114300" eaLnBrk="1" hangingPunct="1">
              <a:buFontTx/>
              <a:buChar char="•"/>
            </a:pPr>
            <a:r>
              <a:rPr lang="en-US" sz="1000"/>
              <a:t>What might have happened, if those skills were not used?</a:t>
            </a:r>
          </a:p>
          <a:p>
            <a:pPr marL="114300" indent="-114300" eaLnBrk="1" hangingPunct="1">
              <a:buFontTx/>
              <a:buChar char="•"/>
            </a:pPr>
            <a:r>
              <a:rPr lang="en-US" sz="1000"/>
              <a:t>What are some things that your team did NOT do so well?</a:t>
            </a:r>
          </a:p>
          <a:p>
            <a:pPr marL="571500" lvl="1" indent="-114300" eaLnBrk="1" hangingPunct="1">
              <a:buFontTx/>
              <a:buChar char="•"/>
            </a:pPr>
            <a:r>
              <a:rPr lang="en-US" sz="1000"/>
              <a:t>Why do you think that?</a:t>
            </a:r>
          </a:p>
          <a:p>
            <a:pPr marL="571500" lvl="1" indent="-114300" eaLnBrk="1" hangingPunct="1">
              <a:buFontTx/>
              <a:buChar char="•"/>
            </a:pPr>
            <a:r>
              <a:rPr lang="en-US" sz="1000"/>
              <a:t>What would you have changed to make this better?</a:t>
            </a:r>
          </a:p>
          <a:p>
            <a:pPr marL="114300" indent="-114300" eaLnBrk="1" hangingPunct="1">
              <a:buFontTx/>
              <a:buChar char="•"/>
            </a:pPr>
            <a:r>
              <a:rPr lang="en-US" sz="1000"/>
              <a:t>What SS did you use?</a:t>
            </a:r>
          </a:p>
          <a:p>
            <a:pPr marL="571500" lvl="1" indent="-114300" eaLnBrk="1" hangingPunct="1">
              <a:buFontTx/>
              <a:buChar char="•"/>
            </a:pPr>
            <a:r>
              <a:rPr lang="en-US" sz="1000"/>
              <a:t>How do you feel they contributed to the team dynamics?</a:t>
            </a:r>
          </a:p>
          <a:p>
            <a:pPr marL="114300" indent="-114300" eaLnBrk="1" hangingPunct="1">
              <a:buFontTx/>
              <a:buChar char="•"/>
            </a:pPr>
            <a:r>
              <a:rPr lang="en-US" sz="1000"/>
              <a:t>What were some of the obstacles?</a:t>
            </a:r>
          </a:p>
          <a:p>
            <a:pPr marL="571500" lvl="1" indent="-114300" eaLnBrk="1" hangingPunct="1">
              <a:buFontTx/>
              <a:buChar char="•"/>
            </a:pPr>
            <a:r>
              <a:rPr lang="en-US" sz="1000"/>
              <a:t>How could you have prevented some of the obstacles that you faced?</a:t>
            </a:r>
          </a:p>
          <a:p>
            <a:pPr marL="571500" lvl="1" indent="-114300" eaLnBrk="1" hangingPunct="1">
              <a:buFontTx/>
              <a:buChar char="•"/>
            </a:pPr>
            <a:r>
              <a:rPr lang="en-US" sz="1000"/>
              <a:t>Were there members of your team that were over-utilized? Under-utilized?</a:t>
            </a:r>
          </a:p>
          <a:p>
            <a:pPr marL="571500" lvl="1" indent="-114300" eaLnBrk="1" hangingPunct="1">
              <a:buFontTx/>
              <a:buChar char="•"/>
            </a:pPr>
            <a:r>
              <a:rPr lang="en-US" sz="1000"/>
              <a:t>How could you have prevented your team members from being over/under utilized? </a:t>
            </a:r>
          </a:p>
          <a:p>
            <a:pPr marL="114300" indent="-114300" eaLnBrk="1" hangingPunct="1">
              <a:buFontTx/>
              <a:buChar char="•"/>
            </a:pPr>
            <a:r>
              <a:rPr lang="en-US" sz="1000"/>
              <a:t>Do you have a better understanding of SS now?</a:t>
            </a:r>
          </a:p>
          <a:p>
            <a:pPr marL="114300" indent="-114300" eaLnBrk="1" hangingPunct="1">
              <a:buFontTx/>
              <a:buChar char="•"/>
            </a:pPr>
            <a:r>
              <a:rPr lang="en-US" sz="1000"/>
              <a:t>Would anyone like to share their personal experience?</a:t>
            </a:r>
          </a:p>
          <a:p>
            <a:pPr marL="114300" indent="-114300" eaLnBrk="1" hangingPunct="1">
              <a:buFontTx/>
              <a:buChar char="•"/>
            </a:pPr>
            <a:r>
              <a:rPr lang="en-US" sz="1000"/>
              <a:t>Now, let</a:t>
            </a:r>
            <a:r>
              <a:rPr lang="ja-JP" altLang="en-US" sz="1000"/>
              <a:t>’</a:t>
            </a:r>
            <a:r>
              <a:rPr lang="en-US" altLang="ja-JP" sz="1000"/>
              <a:t>s take a look at how each team did (open up the excel spreadsheet </a:t>
            </a:r>
            <a:r>
              <a:rPr lang="ja-JP" altLang="en-US" sz="1000"/>
              <a:t>“</a:t>
            </a:r>
            <a:r>
              <a:rPr lang="en-US" altLang="ja-JP" sz="1000"/>
              <a:t>Chart_TF</a:t>
            </a:r>
            <a:r>
              <a:rPr lang="ja-JP" altLang="en-US" sz="1000"/>
              <a:t>”</a:t>
            </a:r>
            <a:r>
              <a:rPr lang="en-US" altLang="ja-JP" sz="1000"/>
              <a:t>).</a:t>
            </a:r>
          </a:p>
          <a:p>
            <a:pPr marL="114300" indent="-114300" eaLnBrk="1" hangingPunct="1"/>
            <a:endParaRPr lang="en-US" sz="1000"/>
          </a:p>
          <a:p>
            <a:pPr marL="114300" indent="-114300" eaLnBrk="1" hangingPunct="1"/>
            <a:r>
              <a:rPr lang="en-US" sz="1000" i="1" u="sng"/>
              <a:t>Facilitator notes</a:t>
            </a:r>
            <a:r>
              <a:rPr lang="en-US" sz="1000"/>
              <a:t>: </a:t>
            </a:r>
          </a:p>
          <a:p>
            <a:pPr marL="114300" indent="-114300" eaLnBrk="1" hangingPunct="1">
              <a:buFontTx/>
              <a:buChar char="•"/>
            </a:pPr>
            <a:r>
              <a:rPr lang="en-US" sz="1000"/>
              <a:t>At any point, you can share your observations about specific teams/individuals.  You will want to talk about positive and negative examples that you observed during the game.</a:t>
            </a:r>
          </a:p>
          <a:p>
            <a:pPr marL="114300" indent="-114300" eaLnBrk="1" hangingPunct="1"/>
            <a:endParaRPr lang="en-US" sz="1000"/>
          </a:p>
          <a:p>
            <a:pPr marL="571500" lvl="1" indent="-114300" eaLnBrk="1" hangingPunct="1">
              <a:buFontTx/>
              <a:buChar char="•"/>
            </a:pPr>
            <a:endParaRPr lang="en-US" sz="1000"/>
          </a:p>
        </p:txBody>
      </p:sp>
    </p:spTree>
    <p:extLst>
      <p:ext uri="{BB962C8B-B14F-4D97-AF65-F5344CB8AC3E}">
        <p14:creationId xmlns:p14="http://schemas.microsoft.com/office/powerpoint/2010/main" val="19163736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602364D-094D-B54F-93DB-D9E20D8D7381}" type="slidenum">
              <a:rPr lang="en-US" sz="1200"/>
              <a:pPr eaLnBrk="1" hangingPunct="1"/>
              <a:t>30</a:t>
            </a:fld>
            <a:endParaRPr lang="en-US" sz="1200"/>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71450" indent="-171450" eaLnBrk="1" hangingPunct="1"/>
            <a:r>
              <a:rPr lang="en-US" b="1" u="sng"/>
              <a:t>Talking Points:</a:t>
            </a:r>
            <a:br>
              <a:rPr lang="en-US" b="1" u="sng"/>
            </a:br>
            <a:r>
              <a:rPr lang="en-US" b="1"/>
              <a:t>(during these talking points, you will be using the excel spreadsheet)</a:t>
            </a:r>
          </a:p>
          <a:p>
            <a:pPr marL="171450" indent="-171450" eaLnBrk="1" hangingPunct="1">
              <a:buFont typeface="Wingdings" charset="0"/>
              <a:buChar char="§"/>
            </a:pPr>
            <a:r>
              <a:rPr lang="en-US"/>
              <a:t>Because the Client Team would not accept anything that did not meet their standards, everyone has 8 completed, unless you did not complete your order because you ran out of time.  </a:t>
            </a:r>
          </a:p>
          <a:p>
            <a:pPr marL="171450" indent="-171450" eaLnBrk="1" hangingPunct="1">
              <a:buFont typeface="Wingdings" charset="0"/>
              <a:buChar char="§"/>
            </a:pPr>
            <a:r>
              <a:rPr lang="en-US"/>
              <a:t>As you can see, we have a rejected column and a wasted column.  Can anyone tell me what the difference is between the rejected materials and the wasted materials?</a:t>
            </a:r>
          </a:p>
          <a:p>
            <a:pPr marL="171450" indent="-171450" eaLnBrk="1" hangingPunct="1">
              <a:buFont typeface="Wingdings" charset="0"/>
              <a:buChar char="§"/>
            </a:pPr>
            <a:r>
              <a:rPr lang="en-US"/>
              <a:t>The rejected materials are the TP that were not accepted by the Client Team, and sent back to the team.</a:t>
            </a:r>
          </a:p>
          <a:p>
            <a:pPr marL="171450" indent="-171450" eaLnBrk="1" hangingPunct="1">
              <a:buFont typeface="Wingdings" charset="0"/>
              <a:buChar char="§"/>
            </a:pPr>
            <a:r>
              <a:rPr lang="en-US"/>
              <a:t>The wasted materials are the TP that were marked/measured/cut/sanded, but were not fully completed.  These materials are wasted because they are no longer a part of your inventory (raw materials).</a:t>
            </a:r>
          </a:p>
          <a:p>
            <a:pPr marL="171450" indent="-171450" eaLnBrk="1" hangingPunct="1">
              <a:buFont typeface="Wingdings" charset="0"/>
              <a:buChar char="§"/>
            </a:pPr>
            <a:r>
              <a:rPr lang="en-US"/>
              <a:t>Why did some of you end up with wasted materials? (cut too many, trying to get ahead)</a:t>
            </a:r>
          </a:p>
          <a:p>
            <a:pPr marL="171450" indent="-171450" eaLnBrk="1" hangingPunct="1">
              <a:buFont typeface="Wingdings" charset="0"/>
              <a:buChar char="§"/>
            </a:pPr>
            <a:r>
              <a:rPr lang="en-US"/>
              <a:t>How could you have prevented this? (checking with team to make sure you were not cutting too many TPs, trying to get ahead, but not realizing that you were going to run out of time before the TPs would be ready for delivery to the Client Team. </a:t>
            </a:r>
          </a:p>
          <a:p>
            <a:pPr marL="171450" indent="-171450" eaLnBrk="1" hangingPunct="1"/>
            <a:endParaRPr lang="en-US"/>
          </a:p>
        </p:txBody>
      </p:sp>
    </p:spTree>
    <p:extLst>
      <p:ext uri="{BB962C8B-B14F-4D97-AF65-F5344CB8AC3E}">
        <p14:creationId xmlns:p14="http://schemas.microsoft.com/office/powerpoint/2010/main" val="5302731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8B2071B-4A51-0547-9286-2EA550FC8521}" type="slidenum">
              <a:rPr lang="en-US" sz="1200"/>
              <a:pPr eaLnBrk="1" hangingPunct="1"/>
              <a:t>31</a:t>
            </a:fld>
            <a:endParaRPr lang="en-US" sz="12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b="1" u="sng"/>
              <a:t>Talking Points:</a:t>
            </a:r>
            <a:endParaRPr lang="en-US"/>
          </a:p>
          <a:p>
            <a:pPr eaLnBrk="1" hangingPunct="1"/>
            <a:r>
              <a:rPr lang="en-US"/>
              <a:t>This is the chart that will be used to track the finished products.  </a:t>
            </a:r>
          </a:p>
          <a:p>
            <a:pPr eaLnBrk="1" hangingPunct="1"/>
            <a:r>
              <a:rPr lang="en-US"/>
              <a:t>FORMULA</a:t>
            </a:r>
          </a:p>
          <a:p>
            <a:pPr eaLnBrk="1" hangingPunct="1"/>
            <a:r>
              <a:rPr lang="en-US" u="sng"/>
              <a:t>TOTAL COMPLETED</a:t>
            </a:r>
            <a:r>
              <a:rPr lang="en-US"/>
              <a:t>			</a:t>
            </a:r>
            <a:r>
              <a:rPr lang="en-US" u="sng"/>
              <a:t>23</a:t>
            </a:r>
            <a:r>
              <a:rPr lang="en-US"/>
              <a:t> = 88% COMPLETED</a:t>
            </a:r>
            <a:endParaRPr lang="en-US" u="sng"/>
          </a:p>
          <a:p>
            <a:pPr eaLnBrk="1" hangingPunct="1"/>
            <a:r>
              <a:rPr lang="en-US"/>
              <a:t>TOTAL COMPLETED + WASTED MATERIALS	26</a:t>
            </a:r>
          </a:p>
        </p:txBody>
      </p:sp>
    </p:spTree>
    <p:extLst>
      <p:ext uri="{BB962C8B-B14F-4D97-AF65-F5344CB8AC3E}">
        <p14:creationId xmlns:p14="http://schemas.microsoft.com/office/powerpoint/2010/main" val="28120324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869A6E-1A77-114C-B9E3-040AE73BE8B1}" type="slidenum">
              <a:rPr lang="en-US" sz="1200"/>
              <a:pPr eaLnBrk="1" hangingPunct="1"/>
              <a:t>32</a:t>
            </a:fld>
            <a:endParaRPr lang="en-US" sz="1200"/>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buFont typeface="Wingdings" charset="0"/>
              <a:buNone/>
            </a:pPr>
            <a:r>
              <a:rPr lang="en-US" b="1" u="sng"/>
              <a:t>Talking Points:</a:t>
            </a:r>
          </a:p>
          <a:p>
            <a:pPr marL="114300" indent="-114300" eaLnBrk="1" hangingPunct="1">
              <a:buFont typeface="Wingdings" charset="0"/>
              <a:buChar char="§"/>
            </a:pPr>
            <a:r>
              <a:rPr lang="en-US"/>
              <a:t>What are the soft skills that you felt were essential in today</a:t>
            </a:r>
            <a:r>
              <a:rPr lang="ja-JP" altLang="en-US"/>
              <a:t>’</a:t>
            </a:r>
            <a:r>
              <a:rPr lang="en-US" altLang="ja-JP"/>
              <a:t>s simulation/game?</a:t>
            </a:r>
          </a:p>
          <a:p>
            <a:pPr marL="114300" indent="-114300" eaLnBrk="1" hangingPunct="1">
              <a:buFont typeface="Wingdings" charset="0"/>
              <a:buChar char="§"/>
            </a:pPr>
            <a:r>
              <a:rPr lang="en-US"/>
              <a:t>Without those skills, how do you think the simulation would have been affected? </a:t>
            </a:r>
          </a:p>
          <a:p>
            <a:pPr marL="114300" indent="-114300" eaLnBrk="1" hangingPunct="1">
              <a:buFont typeface="Wingdings" charset="0"/>
              <a:buChar char="§"/>
            </a:pPr>
            <a:r>
              <a:rPr lang="en-US"/>
              <a:t>Does anyone have an example/observation/comment about their experience today?</a:t>
            </a:r>
          </a:p>
          <a:p>
            <a:pPr marL="114300" indent="-114300" eaLnBrk="1" hangingPunct="1">
              <a:buFont typeface="Wingdings" charset="0"/>
              <a:buChar char="§"/>
            </a:pPr>
            <a:r>
              <a:rPr lang="en-US"/>
              <a:t>Why do YOU think these skills are important to employers?</a:t>
            </a:r>
          </a:p>
          <a:p>
            <a:pPr marL="114300" indent="-114300" eaLnBrk="1" hangingPunct="1">
              <a:buFont typeface="Wingdings" charset="0"/>
              <a:buChar char="§"/>
            </a:pPr>
            <a:r>
              <a:rPr lang="en-US"/>
              <a:t>If you were hiring someone, why would these skills be important to you?</a:t>
            </a:r>
          </a:p>
          <a:p>
            <a:pPr marL="114300" indent="-114300" eaLnBrk="1" hangingPunct="1">
              <a:buFont typeface="Wingdings" charset="0"/>
              <a:buChar char="§"/>
            </a:pPr>
            <a:r>
              <a:rPr lang="en-US"/>
              <a:t>What were some of the benefits to you?  In the workplace?  Personal life?</a:t>
            </a:r>
          </a:p>
          <a:p>
            <a:pPr marL="114300" indent="-114300" eaLnBrk="1" hangingPunct="1">
              <a:buFont typeface="Wingdings" charset="0"/>
              <a:buChar char="§"/>
            </a:pPr>
            <a:r>
              <a:rPr lang="en-US"/>
              <a:t>What did you get out of the TF simulation/game?  </a:t>
            </a:r>
          </a:p>
          <a:p>
            <a:pPr marL="114300" indent="-114300" eaLnBrk="1" hangingPunct="1">
              <a:buFont typeface="Wingdings" charset="0"/>
              <a:buChar char="§"/>
            </a:pPr>
            <a:r>
              <a:rPr lang="en-US"/>
              <a:t>Do you now have a better understanding and appreciation for soft skills?</a:t>
            </a:r>
          </a:p>
          <a:p>
            <a:pPr marL="114300" indent="-114300" eaLnBrk="1" hangingPunct="1">
              <a:buFont typeface="Wingdings" charset="0"/>
              <a:buChar char="§"/>
            </a:pPr>
            <a:endParaRPr lang="en-US" b="1" u="sng"/>
          </a:p>
          <a:p>
            <a:pPr marL="114300" indent="-114300" eaLnBrk="1" hangingPunct="1">
              <a:buFont typeface="Wingdings" charset="0"/>
              <a:buChar char="§"/>
            </a:pPr>
            <a:endParaRPr lang="en-US"/>
          </a:p>
        </p:txBody>
      </p:sp>
    </p:spTree>
    <p:extLst>
      <p:ext uri="{BB962C8B-B14F-4D97-AF65-F5344CB8AC3E}">
        <p14:creationId xmlns:p14="http://schemas.microsoft.com/office/powerpoint/2010/main" val="1587652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2CF9851-013B-B641-871A-5B96F1BB753C}" type="slidenum">
              <a:rPr lang="en-US" sz="1200"/>
              <a:pPr eaLnBrk="1" hangingPunct="1"/>
              <a:t>4</a:t>
            </a:fld>
            <a:endParaRPr lang="en-US" sz="1200"/>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13436382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54A46D7-A5F4-2A41-A06C-FC2D1420F4E3}" type="slidenum">
              <a:rPr lang="en-US" sz="1200"/>
              <a:pPr eaLnBrk="1" hangingPunct="1"/>
              <a:t>33</a:t>
            </a:fld>
            <a:endParaRPr lang="en-US" sz="1200"/>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b="1" u="sng"/>
              <a:t>Talking Points:</a:t>
            </a:r>
          </a:p>
          <a:p>
            <a:pPr marL="114300" indent="-114300" eaLnBrk="1" hangingPunct="1">
              <a:buFontTx/>
              <a:buChar char="•"/>
            </a:pPr>
            <a:r>
              <a:rPr lang="en-US"/>
              <a:t>Now that we have a better understanding of what SS are, do you have a different opinion?</a:t>
            </a:r>
          </a:p>
          <a:p>
            <a:pPr marL="114300" indent="-114300" eaLnBrk="1" hangingPunct="1">
              <a:buFontTx/>
              <a:buChar char="•"/>
            </a:pPr>
            <a:r>
              <a:rPr lang="en-US"/>
              <a:t>How did the TF help you understand SS and how important they are, especially when working with a team?</a:t>
            </a:r>
          </a:p>
          <a:p>
            <a:pPr marL="114300" indent="-114300" eaLnBrk="1" hangingPunct="1">
              <a:buFontTx/>
              <a:buChar char="•"/>
            </a:pPr>
            <a:r>
              <a:rPr lang="en-US"/>
              <a:t>What if you were required to train someone how to do your job:</a:t>
            </a:r>
          </a:p>
          <a:p>
            <a:pPr marL="571500" lvl="1" indent="-114300" eaLnBrk="1" hangingPunct="1">
              <a:buFontTx/>
              <a:buChar char="•"/>
            </a:pPr>
            <a:r>
              <a:rPr lang="en-US"/>
              <a:t>what SS would be important – speaking</a:t>
            </a:r>
          </a:p>
          <a:p>
            <a:pPr marL="114300" indent="-114300" eaLnBrk="1" hangingPunct="1">
              <a:buFontTx/>
              <a:buChar char="•"/>
            </a:pPr>
            <a:r>
              <a:rPr lang="en-US"/>
              <a:t>What if you had to learn a new piece of equipment – </a:t>
            </a:r>
          </a:p>
          <a:p>
            <a:pPr marL="571500" lvl="1" indent="-114300" eaLnBrk="1" hangingPunct="1">
              <a:buFontTx/>
              <a:buChar char="•"/>
            </a:pPr>
            <a:r>
              <a:rPr lang="en-US"/>
              <a:t>what SS would be important – listening</a:t>
            </a:r>
          </a:p>
          <a:p>
            <a:pPr marL="114300" indent="-114300" eaLnBrk="1" hangingPunct="1">
              <a:buFontTx/>
              <a:buChar char="•"/>
            </a:pPr>
            <a:r>
              <a:rPr lang="en-US"/>
              <a:t>What if you were put in charge of a new team</a:t>
            </a:r>
          </a:p>
          <a:p>
            <a:pPr marL="571500" lvl="1" indent="-114300" eaLnBrk="1" hangingPunct="1">
              <a:buFontTx/>
              <a:buChar char="•"/>
            </a:pPr>
            <a:r>
              <a:rPr lang="en-US"/>
              <a:t>what SS would be important – leading</a:t>
            </a:r>
          </a:p>
          <a:p>
            <a:pPr marL="114300" indent="-114300" eaLnBrk="1" hangingPunct="1">
              <a:buFontTx/>
              <a:buChar char="•"/>
            </a:pPr>
            <a:r>
              <a:rPr lang="en-US"/>
              <a:t>What if you got a new boss, and they wanted to change procedures</a:t>
            </a:r>
          </a:p>
          <a:p>
            <a:pPr marL="571500" lvl="1" indent="-114300" eaLnBrk="1" hangingPunct="1">
              <a:buFontTx/>
              <a:buChar char="•"/>
            </a:pPr>
            <a:r>
              <a:rPr lang="en-US"/>
              <a:t>what SS would be important – adapting</a:t>
            </a:r>
          </a:p>
          <a:p>
            <a:pPr marL="114300" indent="-114300" eaLnBrk="1" hangingPunct="1">
              <a:buFontTx/>
              <a:buChar char="•"/>
            </a:pPr>
            <a:r>
              <a:rPr lang="en-US"/>
              <a:t>What if you were put on a project team, due to your expertise</a:t>
            </a:r>
          </a:p>
          <a:p>
            <a:pPr marL="571500" lvl="1" indent="-114300" eaLnBrk="1" hangingPunct="1">
              <a:buFontTx/>
              <a:buChar char="•"/>
            </a:pPr>
            <a:r>
              <a:rPr lang="en-US"/>
              <a:t>what SS would be important – working in teams </a:t>
            </a:r>
          </a:p>
          <a:p>
            <a:pPr marL="114300" indent="-114300" eaLnBrk="1" hangingPunct="1">
              <a:buFontTx/>
              <a:buChar char="•"/>
            </a:pPr>
            <a:r>
              <a:rPr lang="en-US"/>
              <a:t>There are many things in your environment that you have no control over, but the one thing you CAN control is your actions, the way you handle situations and the way you communicate with those around you.</a:t>
            </a:r>
          </a:p>
        </p:txBody>
      </p:sp>
    </p:spTree>
    <p:extLst>
      <p:ext uri="{BB962C8B-B14F-4D97-AF65-F5344CB8AC3E}">
        <p14:creationId xmlns:p14="http://schemas.microsoft.com/office/powerpoint/2010/main" val="36939220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9F63E8A-DEBE-5F43-B69A-5CBB3A2163B1}" type="slidenum">
              <a:rPr lang="en-US" sz="1200"/>
              <a:pPr eaLnBrk="1" hangingPunct="1"/>
              <a:t>34</a:t>
            </a:fld>
            <a:endParaRPr lang="en-US" sz="1200"/>
          </a:p>
        </p:txBody>
      </p:sp>
      <p:sp>
        <p:nvSpPr>
          <p:cNvPr id="63490" name="Rectangle 2"/>
          <p:cNvSpPr>
            <a:spLocks noGrp="1" noRot="1" noChangeAspect="1" noChangeArrowheads="1" noTextEdit="1"/>
          </p:cNvSpPr>
          <p:nvPr>
            <p:ph type="sldImg"/>
          </p:nvPr>
        </p:nvSpPr>
        <p:spPr>
          <a:ln/>
        </p:spPr>
      </p:sp>
      <p:sp>
        <p:nvSpPr>
          <p:cNvPr id="63491" name="Rectangle 4"/>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i="1" u="sng"/>
              <a:t>Facilitator notes</a:t>
            </a:r>
            <a:endParaRPr lang="en-US"/>
          </a:p>
          <a:p>
            <a:pPr marL="114300" indent="-114300" eaLnBrk="1" hangingPunct="1">
              <a:buFontTx/>
              <a:buChar char="•"/>
            </a:pPr>
            <a:r>
              <a:rPr lang="en-US"/>
              <a:t>If you would like to increase the complexity of the simulation or just continue on with another </a:t>
            </a:r>
            <a:r>
              <a:rPr lang="ja-JP" altLang="en-US"/>
              <a:t>“</a:t>
            </a:r>
            <a:r>
              <a:rPr lang="en-US" altLang="ja-JP"/>
              <a:t>Round</a:t>
            </a:r>
            <a:r>
              <a:rPr lang="ja-JP" altLang="en-US"/>
              <a:t>”</a:t>
            </a:r>
            <a:r>
              <a:rPr lang="en-US" altLang="ja-JP"/>
              <a:t>, you can incorporate a Market Response Card (MRC).</a:t>
            </a:r>
          </a:p>
          <a:p>
            <a:pPr marL="114300" indent="-114300" eaLnBrk="1" hangingPunct="1">
              <a:buFontTx/>
              <a:buChar char="•"/>
            </a:pPr>
            <a:r>
              <a:rPr lang="en-US" i="1"/>
              <a:t> For the complete overview of how to incorporate a MRC, review the </a:t>
            </a:r>
            <a:r>
              <a:rPr lang="ja-JP" altLang="en-US" i="1"/>
              <a:t>“</a:t>
            </a:r>
            <a:r>
              <a:rPr lang="en-US" altLang="ja-JP" i="1"/>
              <a:t>Optional Lesson Plan</a:t>
            </a:r>
            <a:r>
              <a:rPr lang="ja-JP" altLang="en-US" i="1"/>
              <a:t>”</a:t>
            </a:r>
            <a:r>
              <a:rPr lang="en-US" altLang="ja-JP" i="1"/>
              <a:t> PowerPoint presentation.  This presentation is for Facilitator</a:t>
            </a:r>
            <a:r>
              <a:rPr lang="ja-JP" altLang="en-US" i="1"/>
              <a:t>’</a:t>
            </a:r>
            <a:r>
              <a:rPr lang="en-US" altLang="ja-JP" i="1"/>
              <a:t>s ONLY, so do not use it to facilitate students.</a:t>
            </a:r>
          </a:p>
          <a:p>
            <a:pPr marL="114300" indent="-114300" eaLnBrk="1" hangingPunct="1">
              <a:buFontTx/>
              <a:buChar char="•"/>
            </a:pPr>
            <a:r>
              <a:rPr lang="en-US" i="1"/>
              <a:t>You will need to make copies of the Self-Assessment II - you will use this handout to facilitate the discussion.</a:t>
            </a:r>
          </a:p>
          <a:p>
            <a:pPr marL="114300" indent="-114300" eaLnBrk="1" hangingPunct="1"/>
            <a:r>
              <a:rPr lang="en-US" i="1"/>
              <a:t> </a:t>
            </a:r>
          </a:p>
          <a:p>
            <a:pPr marL="114300" indent="-114300" eaLnBrk="1" hangingPunct="1"/>
            <a:r>
              <a:rPr lang="en-US"/>
              <a:t>Basic overview - How to incorporate a Market Response Card:</a:t>
            </a:r>
          </a:p>
          <a:p>
            <a:pPr marL="571500" lvl="1" indent="-114300" eaLnBrk="1" hangingPunct="1">
              <a:buFontTx/>
              <a:buChar char="•"/>
            </a:pPr>
            <a:r>
              <a:rPr lang="en-US"/>
              <a:t>Start the simulation, just as you did in Round 1.</a:t>
            </a:r>
          </a:p>
          <a:p>
            <a:pPr marL="571500" lvl="1" indent="-114300" eaLnBrk="1" hangingPunct="1">
              <a:buFontTx/>
              <a:buChar char="•"/>
            </a:pPr>
            <a:r>
              <a:rPr lang="en-US"/>
              <a:t>After about 1 minute, hand out the MRCs to each team.</a:t>
            </a:r>
          </a:p>
          <a:p>
            <a:pPr marL="571500" lvl="1" indent="-114300" eaLnBrk="1" hangingPunct="1">
              <a:buFontTx/>
              <a:buChar char="•"/>
            </a:pPr>
            <a:r>
              <a:rPr lang="en-US"/>
              <a:t>You can give all the teams the same card OR give each team a different</a:t>
            </a:r>
            <a:br>
              <a:rPr lang="en-US"/>
            </a:br>
            <a:r>
              <a:rPr lang="en-US"/>
              <a:t>card.  </a:t>
            </a:r>
          </a:p>
          <a:p>
            <a:pPr marL="571500" lvl="1" indent="-114300" eaLnBrk="1" hangingPunct="1">
              <a:buFontTx/>
              <a:buChar char="•"/>
            </a:pPr>
            <a:r>
              <a:rPr lang="en-US"/>
              <a:t>During the simulation, make notes about </a:t>
            </a:r>
            <a:r>
              <a:rPr lang="ja-JP" altLang="en-US"/>
              <a:t>“</a:t>
            </a:r>
            <a:r>
              <a:rPr lang="en-US" altLang="ja-JP"/>
              <a:t>how</a:t>
            </a:r>
            <a:r>
              <a:rPr lang="ja-JP" altLang="en-US"/>
              <a:t>”</a:t>
            </a:r>
            <a:r>
              <a:rPr lang="en-US" altLang="ja-JP"/>
              <a:t> the teams adjusted to the MRCs.</a:t>
            </a:r>
          </a:p>
          <a:p>
            <a:pPr marL="571500" lvl="1" indent="-114300" eaLnBrk="1" hangingPunct="1">
              <a:buFontTx/>
              <a:buChar char="•"/>
            </a:pPr>
            <a:r>
              <a:rPr lang="en-US"/>
              <a:t>Use the following slides to facilitate the discussion.  </a:t>
            </a:r>
          </a:p>
          <a:p>
            <a:pPr marL="571500" lvl="1" indent="-114300" eaLnBrk="1" hangingPunct="1"/>
            <a:endParaRPr lang="en-US"/>
          </a:p>
          <a:p>
            <a:pPr marL="571500" lvl="1" indent="-114300" eaLnBrk="1" hangingPunct="1"/>
            <a:endParaRPr lang="en-US"/>
          </a:p>
          <a:p>
            <a:pPr marL="114300" indent="-114300" eaLnBrk="1" hangingPunct="1"/>
            <a:r>
              <a:rPr lang="en-US"/>
              <a:t>	</a:t>
            </a:r>
          </a:p>
        </p:txBody>
      </p:sp>
      <p:sp>
        <p:nvSpPr>
          <p:cNvPr id="63492" name="Line 6"/>
          <p:cNvSpPr>
            <a:spLocks noChangeShapeType="1"/>
          </p:cNvSpPr>
          <p:nvPr/>
        </p:nvSpPr>
        <p:spPr bwMode="auto">
          <a:xfrm>
            <a:off x="701675" y="6253163"/>
            <a:ext cx="5616575"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6210945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3DDD52D-0F00-2D43-B1DA-C9A564F60B4D}" type="slidenum">
              <a:rPr lang="en-US" sz="1200"/>
              <a:pPr eaLnBrk="1" hangingPunct="1"/>
              <a:t>35</a:t>
            </a:fld>
            <a:endParaRPr lang="en-US" sz="1200"/>
          </a:p>
        </p:txBody>
      </p:sp>
      <p:sp>
        <p:nvSpPr>
          <p:cNvPr id="65538" name="Rectangle 2"/>
          <p:cNvSpPr>
            <a:spLocks noGrp="1" noRot="1" noChangeAspect="1" noChangeArrowheads="1" noTextEdit="1"/>
          </p:cNvSpPr>
          <p:nvPr>
            <p:ph type="sldImg"/>
          </p:nvPr>
        </p:nvSpPr>
        <p:spPr>
          <a:ln/>
        </p:spPr>
      </p:sp>
      <p:sp>
        <p:nvSpPr>
          <p:cNvPr id="65539" name="Rectangle 4"/>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b="1" u="sng"/>
              <a:t>Talking points:</a:t>
            </a:r>
          </a:p>
          <a:p>
            <a:pPr marL="114300" indent="-114300" eaLnBrk="1" hangingPunct="1">
              <a:buFontTx/>
              <a:buChar char="•"/>
            </a:pPr>
            <a:r>
              <a:rPr lang="en-US"/>
              <a:t>Now that we are all comfortable with producing custom toothpicks, let</a:t>
            </a:r>
            <a:r>
              <a:rPr lang="ja-JP" altLang="en-US"/>
              <a:t>’</a:t>
            </a:r>
            <a:r>
              <a:rPr lang="en-US" altLang="ja-JP"/>
              <a:t>s try it again.</a:t>
            </a:r>
          </a:p>
          <a:p>
            <a:pPr marL="114300" indent="-114300" eaLnBrk="1" hangingPunct="1">
              <a:buFontTx/>
              <a:buChar char="•"/>
            </a:pPr>
            <a:r>
              <a:rPr lang="en-US"/>
              <a:t>First, we need to give our Client Team(s) members a chance to be part of production, so I need X number of volunteers to be members of our new CT(s).  </a:t>
            </a:r>
          </a:p>
        </p:txBody>
      </p:sp>
    </p:spTree>
    <p:extLst>
      <p:ext uri="{BB962C8B-B14F-4D97-AF65-F5344CB8AC3E}">
        <p14:creationId xmlns:p14="http://schemas.microsoft.com/office/powerpoint/2010/main" val="37242446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3DEC2F5-DF6B-D442-BF37-7F6510628CBA}" type="slidenum">
              <a:rPr lang="en-US" sz="1200"/>
              <a:pPr eaLnBrk="1" hangingPunct="1"/>
              <a:t>36</a:t>
            </a:fld>
            <a:endParaRPr lang="en-US" sz="1200"/>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lnSpc>
                <a:spcPct val="90000"/>
              </a:lnSpc>
            </a:pPr>
            <a:r>
              <a:rPr lang="en-US" b="1" u="sng"/>
              <a:t>Talking Points:</a:t>
            </a:r>
            <a:endParaRPr lang="en-US"/>
          </a:p>
          <a:p>
            <a:pPr marL="114300" indent="-114300" eaLnBrk="1" hangingPunct="1">
              <a:lnSpc>
                <a:spcPct val="90000"/>
              </a:lnSpc>
              <a:buFontTx/>
              <a:buChar char="•"/>
            </a:pPr>
            <a:r>
              <a:rPr lang="en-US"/>
              <a:t>Just like Round 1, you have goals and time limitations.  </a:t>
            </a:r>
          </a:p>
          <a:p>
            <a:pPr marL="114300" indent="-114300" eaLnBrk="1" hangingPunct="1">
              <a:lnSpc>
                <a:spcPct val="90000"/>
              </a:lnSpc>
              <a:buFontTx/>
              <a:buChar char="•"/>
            </a:pPr>
            <a:r>
              <a:rPr lang="en-US"/>
              <a:t> You have 20 minutes to complete as many orders as possible....</a:t>
            </a:r>
          </a:p>
          <a:p>
            <a:pPr marL="114300" indent="-114300" eaLnBrk="1" hangingPunct="1">
              <a:lnSpc>
                <a:spcPct val="90000"/>
              </a:lnSpc>
              <a:buFontTx/>
              <a:buChar char="•"/>
            </a:pPr>
            <a:r>
              <a:rPr lang="en-US"/>
              <a:t>YOUR GOAL IS TO COMPLETE AS MANY ORDERS AS POSSIBLE, WITH THE LEAST AMOUNT OF WASTED MATERIALS.  </a:t>
            </a:r>
          </a:p>
          <a:p>
            <a:pPr marL="114300" indent="-114300" eaLnBrk="1" hangingPunct="1">
              <a:lnSpc>
                <a:spcPct val="90000"/>
              </a:lnSpc>
            </a:pPr>
            <a:endParaRPr lang="en-US"/>
          </a:p>
          <a:p>
            <a:pPr marL="114300" indent="-114300" eaLnBrk="1" hangingPunct="1">
              <a:lnSpc>
                <a:spcPct val="90000"/>
              </a:lnSpc>
            </a:pPr>
            <a:r>
              <a:rPr lang="en-US" i="1" u="sng"/>
              <a:t>Facilitator</a:t>
            </a:r>
            <a:r>
              <a:rPr lang="ja-JP" altLang="en-US" i="1" u="sng"/>
              <a:t>’</a:t>
            </a:r>
            <a:r>
              <a:rPr lang="en-US" altLang="ja-JP" i="1" u="sng"/>
              <a:t>s Notes</a:t>
            </a:r>
            <a:r>
              <a:rPr lang="en-US" altLang="ja-JP"/>
              <a:t>:</a:t>
            </a:r>
          </a:p>
          <a:p>
            <a:pPr marL="114300" indent="-114300" eaLnBrk="1" hangingPunct="1">
              <a:lnSpc>
                <a:spcPct val="90000"/>
              </a:lnSpc>
              <a:buFontTx/>
              <a:buChar char="•"/>
            </a:pPr>
            <a:r>
              <a:rPr lang="en-US"/>
              <a:t> Wait about a minute, and then hand out the MRCs.</a:t>
            </a:r>
          </a:p>
          <a:p>
            <a:pPr marL="114300" indent="-114300" eaLnBrk="1" hangingPunct="1">
              <a:lnSpc>
                <a:spcPct val="90000"/>
              </a:lnSpc>
              <a:buFontTx/>
              <a:buChar char="•"/>
            </a:pPr>
            <a:r>
              <a:rPr lang="en-US"/>
              <a:t> While the Production Teams are working on their first order, you will need to brief the Client Team on the importance of being consistent and only accepting orders that meet the specifications exactly!  Go over the Client Team instructions and have them practice using the Measuring Stations (if you have practice toothpicks).  Have the CT identify their process, criteria (what they will accept), and individual responsibilities (jobs).  The work that needs to be done within the CT:</a:t>
            </a:r>
          </a:p>
          <a:p>
            <a:pPr marL="571500" lvl="1" indent="-114300" eaLnBrk="1" hangingPunct="1">
              <a:lnSpc>
                <a:spcPct val="90000"/>
              </a:lnSpc>
              <a:buFontTx/>
              <a:buChar char="•"/>
            </a:pPr>
            <a:r>
              <a:rPr lang="en-US"/>
              <a:t>Distribute Client Cards (orders)</a:t>
            </a:r>
          </a:p>
          <a:p>
            <a:pPr marL="571500" lvl="1" indent="-114300" eaLnBrk="1" hangingPunct="1">
              <a:lnSpc>
                <a:spcPct val="90000"/>
              </a:lnSpc>
              <a:buFontTx/>
              <a:buChar char="•"/>
            </a:pPr>
            <a:r>
              <a:rPr lang="en-US"/>
              <a:t>Measure and provide feedback to the PT Quality Control rep.</a:t>
            </a:r>
          </a:p>
          <a:p>
            <a:pPr marL="571500" lvl="1" indent="-114300" eaLnBrk="1" hangingPunct="1">
              <a:lnSpc>
                <a:spcPct val="90000"/>
              </a:lnSpc>
              <a:buFontTx/>
              <a:buChar char="•"/>
            </a:pPr>
            <a:r>
              <a:rPr lang="en-US"/>
              <a:t>Check toothpick ends and provide feedback to the PT Quality Control rep.</a:t>
            </a:r>
          </a:p>
          <a:p>
            <a:pPr marL="571500" lvl="1" indent="-114300" eaLnBrk="1" hangingPunct="1">
              <a:lnSpc>
                <a:spcPct val="90000"/>
              </a:lnSpc>
              <a:buFontTx/>
              <a:buChar char="•"/>
            </a:pPr>
            <a:r>
              <a:rPr lang="en-US"/>
              <a:t> Chart</a:t>
            </a:r>
          </a:p>
        </p:txBody>
      </p:sp>
    </p:spTree>
    <p:extLst>
      <p:ext uri="{BB962C8B-B14F-4D97-AF65-F5344CB8AC3E}">
        <p14:creationId xmlns:p14="http://schemas.microsoft.com/office/powerpoint/2010/main" val="5986231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D8E2483-99CB-6A47-8A43-8470621CDDF6}" type="slidenum">
              <a:rPr lang="en-US" sz="1200"/>
              <a:pPr eaLnBrk="1" hangingPunct="1"/>
              <a:t>37</a:t>
            </a:fld>
            <a:endParaRPr lang="en-US" sz="1200"/>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b="1" u="sng"/>
              <a:t>Talking Points:</a:t>
            </a:r>
            <a:endParaRPr lang="en-US"/>
          </a:p>
          <a:p>
            <a:pPr eaLnBrk="1" hangingPunct="1"/>
            <a:r>
              <a:rPr lang="en-US"/>
              <a:t>Time is up.  Everyone stop working and give whatever you have completed to your QC, QCs turn in what you have completed to a Client Team. </a:t>
            </a:r>
          </a:p>
          <a:p>
            <a:pPr eaLnBrk="1" hangingPunct="1"/>
            <a:r>
              <a:rPr lang="en-US"/>
              <a:t>   </a:t>
            </a:r>
          </a:p>
          <a:p>
            <a:pPr eaLnBrk="1" hangingPunct="1"/>
            <a:r>
              <a:rPr lang="en-US" i="1" u="sng"/>
              <a:t>Facilitator notes</a:t>
            </a:r>
            <a:r>
              <a:rPr lang="en-US"/>
              <a:t>: Participants will want to continue working after you call </a:t>
            </a:r>
            <a:r>
              <a:rPr lang="ja-JP" altLang="en-US"/>
              <a:t>“</a:t>
            </a:r>
            <a:r>
              <a:rPr lang="en-US" altLang="ja-JP"/>
              <a:t>time.</a:t>
            </a:r>
            <a:r>
              <a:rPr lang="ja-JP" altLang="en-US"/>
              <a:t>”</a:t>
            </a:r>
            <a:r>
              <a:rPr lang="en-US" altLang="ja-JP"/>
              <a:t>  At this point, you may need to say </a:t>
            </a:r>
            <a:r>
              <a:rPr lang="ja-JP" altLang="en-US"/>
              <a:t>“</a:t>
            </a:r>
            <a:r>
              <a:rPr lang="en-US" altLang="ja-JP"/>
              <a:t>everyone please hold up both of your hands</a:t>
            </a:r>
            <a:r>
              <a:rPr lang="ja-JP" altLang="en-US"/>
              <a:t>”</a:t>
            </a:r>
            <a:r>
              <a:rPr lang="en-US" altLang="ja-JP"/>
              <a:t> or something like </a:t>
            </a:r>
            <a:r>
              <a:rPr lang="ja-JP" altLang="en-US"/>
              <a:t>“</a:t>
            </a:r>
            <a:r>
              <a:rPr lang="en-US" altLang="ja-JP"/>
              <a:t>toothpicks down!</a:t>
            </a:r>
            <a:r>
              <a:rPr lang="ja-JP" altLang="en-US"/>
              <a:t>”</a:t>
            </a:r>
            <a:r>
              <a:rPr lang="en-US" altLang="ja-JP"/>
              <a:t> </a:t>
            </a:r>
          </a:p>
          <a:p>
            <a:pPr eaLnBrk="1" hangingPunct="1"/>
            <a:r>
              <a:rPr lang="en-US"/>
              <a:t> **a timer may be beneficial.  </a:t>
            </a:r>
          </a:p>
        </p:txBody>
      </p:sp>
    </p:spTree>
    <p:extLst>
      <p:ext uri="{BB962C8B-B14F-4D97-AF65-F5344CB8AC3E}">
        <p14:creationId xmlns:p14="http://schemas.microsoft.com/office/powerpoint/2010/main" val="9533415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D9ABBF9-4EA2-564D-9026-6326E780AE4E}" type="slidenum">
              <a:rPr lang="en-US" sz="1200"/>
              <a:pPr eaLnBrk="1" hangingPunct="1"/>
              <a:t>38</a:t>
            </a:fld>
            <a:endParaRPr lang="en-US" sz="1200"/>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b="1" u="sng"/>
              <a:t>Talking Points:</a:t>
            </a:r>
          </a:p>
          <a:p>
            <a:pPr eaLnBrk="1" hangingPunct="1">
              <a:buFontTx/>
              <a:buChar char="•"/>
            </a:pPr>
            <a:r>
              <a:rPr lang="en-US"/>
              <a:t>Now we are going to talk about MRC.</a:t>
            </a:r>
          </a:p>
          <a:p>
            <a:pPr lvl="1" eaLnBrk="1" hangingPunct="1">
              <a:buFontTx/>
              <a:buChar char="•"/>
            </a:pPr>
            <a:r>
              <a:rPr lang="en-US"/>
              <a:t>What they are.</a:t>
            </a:r>
          </a:p>
          <a:p>
            <a:pPr lvl="1" eaLnBrk="1" hangingPunct="1">
              <a:buFontTx/>
              <a:buChar char="•"/>
            </a:pPr>
            <a:r>
              <a:rPr lang="en-US"/>
              <a:t>The different types.</a:t>
            </a:r>
          </a:p>
          <a:p>
            <a:pPr lvl="1" eaLnBrk="1" hangingPunct="1">
              <a:buFontTx/>
              <a:buChar char="•"/>
            </a:pPr>
            <a:r>
              <a:rPr lang="en-US"/>
              <a:t>Why they are important when teaching soft skills.</a:t>
            </a:r>
          </a:p>
          <a:p>
            <a:pPr lvl="1" eaLnBrk="1" hangingPunct="1">
              <a:buFontTx/>
              <a:buChar char="•"/>
            </a:pPr>
            <a:r>
              <a:rPr lang="en-US"/>
              <a:t>And how to implement them.</a:t>
            </a:r>
          </a:p>
          <a:p>
            <a:pPr lvl="1" eaLnBrk="1" hangingPunct="1">
              <a:buFontTx/>
              <a:buChar char="•"/>
            </a:pPr>
            <a:endParaRPr lang="en-US"/>
          </a:p>
          <a:p>
            <a:pPr eaLnBrk="1" hangingPunct="1">
              <a:buFontTx/>
              <a:buChar char="•"/>
            </a:pPr>
            <a:r>
              <a:rPr lang="en-US"/>
              <a:t>We are then going to have a guest facilitator, facilitate the TF implementing one of the MRC.  </a:t>
            </a:r>
          </a:p>
          <a:p>
            <a:pPr lvl="1" eaLnBrk="1" hangingPunct="1"/>
            <a:endParaRPr lang="en-US"/>
          </a:p>
          <a:p>
            <a:pPr eaLnBrk="1" hangingPunct="1"/>
            <a:endParaRPr lang="en-US"/>
          </a:p>
        </p:txBody>
      </p:sp>
    </p:spTree>
    <p:extLst>
      <p:ext uri="{BB962C8B-B14F-4D97-AF65-F5344CB8AC3E}">
        <p14:creationId xmlns:p14="http://schemas.microsoft.com/office/powerpoint/2010/main" val="24909297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C104464-C3C9-5E42-A08D-9859734DE8D3}" type="slidenum">
              <a:rPr lang="en-US" sz="1200"/>
              <a:pPr eaLnBrk="1" hangingPunct="1"/>
              <a:t>39</a:t>
            </a:fld>
            <a:endParaRPr lang="en-US" sz="1200"/>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b="1" u="sng"/>
              <a:t>Talking Points:</a:t>
            </a:r>
          </a:p>
          <a:p>
            <a:pPr eaLnBrk="1" hangingPunct="1">
              <a:buFontTx/>
              <a:buChar char="•"/>
            </a:pPr>
            <a:r>
              <a:rPr lang="en-US"/>
              <a:t>MRC are cards that we created, to give the game an increased level of complexity/challenge.  </a:t>
            </a:r>
          </a:p>
          <a:p>
            <a:pPr eaLnBrk="1" hangingPunct="1">
              <a:buFontTx/>
              <a:buChar char="•"/>
            </a:pPr>
            <a:r>
              <a:rPr lang="en-US"/>
              <a:t>The cards represent </a:t>
            </a:r>
            <a:r>
              <a:rPr lang="ja-JP" altLang="en-US"/>
              <a:t>“</a:t>
            </a:r>
            <a:r>
              <a:rPr lang="en-US" altLang="ja-JP"/>
              <a:t>real world</a:t>
            </a:r>
            <a:r>
              <a:rPr lang="ja-JP" altLang="en-US"/>
              <a:t>”</a:t>
            </a:r>
            <a:r>
              <a:rPr lang="en-US" altLang="ja-JP"/>
              <a:t> scenarios.</a:t>
            </a:r>
          </a:p>
          <a:p>
            <a:pPr eaLnBrk="1" hangingPunct="1">
              <a:buFontTx/>
              <a:buChar char="•"/>
            </a:pPr>
            <a:r>
              <a:rPr lang="en-US"/>
              <a:t>There are several different of scenarios:</a:t>
            </a:r>
          </a:p>
          <a:p>
            <a:pPr lvl="1" eaLnBrk="1" hangingPunct="1">
              <a:buFontTx/>
              <a:buChar char="•"/>
            </a:pPr>
            <a:r>
              <a:rPr lang="en-US"/>
              <a:t>Change – is when there is a change to an order specification (tips. length, order amount increased/decreased, etc)</a:t>
            </a:r>
          </a:p>
          <a:p>
            <a:pPr lvl="1" eaLnBrk="1" hangingPunct="1">
              <a:buFontTx/>
              <a:buChar char="•"/>
            </a:pPr>
            <a:r>
              <a:rPr lang="en-US"/>
              <a:t>Adapt – is when there is a change in team members, and the team is forced to adapt to their new environment (lose/gain team member, lose/transfer jobs)</a:t>
            </a:r>
          </a:p>
          <a:p>
            <a:pPr lvl="1" eaLnBrk="1" hangingPunct="1">
              <a:buFontTx/>
              <a:buChar char="•"/>
            </a:pPr>
            <a:r>
              <a:rPr lang="en-US"/>
              <a:t>Cross train – is when a team member needs to cross train and do another job within their own team or another team.  </a:t>
            </a:r>
          </a:p>
          <a:p>
            <a:pPr lvl="1" eaLnBrk="1" hangingPunct="1">
              <a:buFontTx/>
              <a:buChar char="•"/>
            </a:pPr>
            <a:r>
              <a:rPr lang="en-US"/>
              <a:t>Innovation – is when the team has to be creative and come up with the BEST custom toothpick, utilizing the materials provided.  </a:t>
            </a:r>
          </a:p>
          <a:p>
            <a:pPr lvl="1" eaLnBrk="1" hangingPunct="1">
              <a:buFontTx/>
              <a:buChar char="•"/>
            </a:pPr>
            <a:r>
              <a:rPr lang="en-US"/>
              <a:t>Purchase – is when the teams are allowed to purchased 1 additional tool, one that they think will help increased their production.  </a:t>
            </a:r>
          </a:p>
          <a:p>
            <a:pPr eaLnBrk="1" hangingPunct="1"/>
            <a:endParaRPr lang="en-US"/>
          </a:p>
        </p:txBody>
      </p:sp>
    </p:spTree>
    <p:extLst>
      <p:ext uri="{BB962C8B-B14F-4D97-AF65-F5344CB8AC3E}">
        <p14:creationId xmlns:p14="http://schemas.microsoft.com/office/powerpoint/2010/main" val="2997797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457469E-44F8-B142-BAE9-D977E9180EFC}" type="slidenum">
              <a:rPr lang="en-US" sz="1200"/>
              <a:pPr eaLnBrk="1" hangingPunct="1"/>
              <a:t>40</a:t>
            </a:fld>
            <a:endParaRPr lang="en-US" sz="1200"/>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90000"/>
              </a:lnSpc>
            </a:pPr>
            <a:r>
              <a:rPr lang="en-US" b="1" u="sng"/>
              <a:t>Talking Points:</a:t>
            </a:r>
          </a:p>
          <a:p>
            <a:pPr eaLnBrk="1" hangingPunct="1">
              <a:lnSpc>
                <a:spcPct val="90000"/>
              </a:lnSpc>
              <a:buFontTx/>
              <a:buChar char="•"/>
            </a:pPr>
            <a:r>
              <a:rPr lang="en-US"/>
              <a:t>By adding the MRC, in bring a different level of complexity and challenges to the participants.  </a:t>
            </a:r>
          </a:p>
          <a:p>
            <a:pPr lvl="1" eaLnBrk="1" hangingPunct="1">
              <a:lnSpc>
                <a:spcPct val="90000"/>
              </a:lnSpc>
              <a:buFontTx/>
              <a:buChar char="•"/>
            </a:pPr>
            <a:r>
              <a:rPr lang="en-US" u="sng"/>
              <a:t>Creates change</a:t>
            </a:r>
            <a:r>
              <a:rPr lang="en-US"/>
              <a:t> – so the participants are forced to adapt, this changes the dynamics of the team and the team work.  </a:t>
            </a:r>
          </a:p>
          <a:p>
            <a:pPr lvl="1" eaLnBrk="1" hangingPunct="1">
              <a:lnSpc>
                <a:spcPct val="90000"/>
              </a:lnSpc>
              <a:buFontTx/>
              <a:buChar char="•"/>
            </a:pPr>
            <a:r>
              <a:rPr lang="en-US" u="sng"/>
              <a:t>Increases stress</a:t>
            </a:r>
            <a:r>
              <a:rPr lang="en-US"/>
              <a:t> – generally different people react differently when they are stressed.  Some handle stress well, others do not.  It</a:t>
            </a:r>
            <a:r>
              <a:rPr lang="ja-JP" altLang="en-US"/>
              <a:t>’</a:t>
            </a:r>
            <a:r>
              <a:rPr lang="en-US" altLang="ja-JP"/>
              <a:t>s important for participants to understand how important soft skills are, and even more so when the team is being affected by an outside stressor.</a:t>
            </a:r>
          </a:p>
          <a:p>
            <a:pPr lvl="1" eaLnBrk="1" hangingPunct="1">
              <a:lnSpc>
                <a:spcPct val="90000"/>
              </a:lnSpc>
              <a:buFontTx/>
              <a:buChar char="•"/>
            </a:pPr>
            <a:r>
              <a:rPr lang="en-US" u="sng"/>
              <a:t>Test adaptability</a:t>
            </a:r>
            <a:r>
              <a:rPr lang="en-US"/>
              <a:t> –when participants lose/gain a member of the team, how do they react.  Do they welcome that person?  How does the new member feel?  Does the new member </a:t>
            </a:r>
            <a:r>
              <a:rPr lang="ja-JP" altLang="en-US"/>
              <a:t>“</a:t>
            </a:r>
            <a:r>
              <a:rPr lang="en-US" altLang="ja-JP"/>
              <a:t>jump right in</a:t>
            </a:r>
            <a:r>
              <a:rPr lang="ja-JP" altLang="en-US"/>
              <a:t>”</a:t>
            </a:r>
            <a:r>
              <a:rPr lang="en-US" altLang="ja-JP"/>
              <a:t> or do they stay quiet and let the team tell them what to do...without voicing their own opinion?  </a:t>
            </a:r>
          </a:p>
          <a:p>
            <a:pPr lvl="1" eaLnBrk="1" hangingPunct="1">
              <a:lnSpc>
                <a:spcPct val="90000"/>
              </a:lnSpc>
              <a:buFontTx/>
              <a:buChar char="•"/>
            </a:pPr>
            <a:r>
              <a:rPr lang="en-US" u="sng"/>
              <a:t>Challenges creativeness</a:t>
            </a:r>
            <a:r>
              <a:rPr lang="en-US"/>
              <a:t> – team members are constantly having to </a:t>
            </a:r>
            <a:r>
              <a:rPr lang="ja-JP" altLang="en-US"/>
              <a:t>“</a:t>
            </a:r>
            <a:r>
              <a:rPr lang="en-US" altLang="ja-JP"/>
              <a:t>be creative.</a:t>
            </a:r>
            <a:r>
              <a:rPr lang="ja-JP" altLang="en-US"/>
              <a:t>”</a:t>
            </a:r>
            <a:r>
              <a:rPr lang="en-US" altLang="ja-JP"/>
              <a:t>  One of the things to watch for is how did they utilized their TPs that were rejected.  Did they think to </a:t>
            </a:r>
            <a:r>
              <a:rPr lang="ja-JP" altLang="en-US"/>
              <a:t>“</a:t>
            </a:r>
            <a:r>
              <a:rPr lang="en-US" altLang="ja-JP"/>
              <a:t>hold on</a:t>
            </a:r>
            <a:r>
              <a:rPr lang="ja-JP" altLang="en-US"/>
              <a:t>”</a:t>
            </a:r>
            <a:r>
              <a:rPr lang="en-US" altLang="ja-JP"/>
              <a:t> to them, thinking they might be able to used them later, or did they throw them away?  They also have to show their creative side if they receive the </a:t>
            </a:r>
            <a:r>
              <a:rPr lang="ja-JP" altLang="en-US"/>
              <a:t>“</a:t>
            </a:r>
            <a:r>
              <a:rPr lang="en-US" altLang="ja-JP"/>
              <a:t>custom order.</a:t>
            </a:r>
            <a:r>
              <a:rPr lang="ja-JP" altLang="en-US"/>
              <a:t>”</a:t>
            </a:r>
            <a:r>
              <a:rPr lang="en-US" altLang="ja-JP"/>
              <a:t>  Within the teams, you will see the dynamics change, especially if you have an individual who is artistically inclined.  Some people will want to be extremely creative, while others will just want to </a:t>
            </a:r>
            <a:r>
              <a:rPr lang="ja-JP" altLang="en-US"/>
              <a:t>“</a:t>
            </a:r>
            <a:r>
              <a:rPr lang="en-US" altLang="ja-JP"/>
              <a:t>get it done.</a:t>
            </a:r>
            <a:r>
              <a:rPr lang="ja-JP" altLang="en-US"/>
              <a:t>”</a:t>
            </a:r>
            <a:r>
              <a:rPr lang="en-US" altLang="ja-JP"/>
              <a:t>      </a:t>
            </a:r>
          </a:p>
          <a:p>
            <a:pPr eaLnBrk="1" hangingPunct="1">
              <a:lnSpc>
                <a:spcPct val="90000"/>
              </a:lnSpc>
            </a:pPr>
            <a:endParaRPr lang="en-US"/>
          </a:p>
        </p:txBody>
      </p:sp>
    </p:spTree>
    <p:extLst>
      <p:ext uri="{BB962C8B-B14F-4D97-AF65-F5344CB8AC3E}">
        <p14:creationId xmlns:p14="http://schemas.microsoft.com/office/powerpoint/2010/main" val="37793419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F0E5494-73B8-194E-ABFB-A7D574B5F2FA}" type="slidenum">
              <a:rPr lang="en-US" sz="1200"/>
              <a:pPr eaLnBrk="1" hangingPunct="1"/>
              <a:t>41</a:t>
            </a:fld>
            <a:endParaRPr lang="en-US" sz="1200"/>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80000"/>
              </a:lnSpc>
            </a:pPr>
            <a:r>
              <a:rPr lang="en-US" sz="1100" b="1" u="sng">
                <a:latin typeface="Arial Narrow" charset="0"/>
              </a:rPr>
              <a:t>Talking Points:</a:t>
            </a:r>
          </a:p>
          <a:p>
            <a:pPr eaLnBrk="1" hangingPunct="1">
              <a:lnSpc>
                <a:spcPct val="80000"/>
              </a:lnSpc>
              <a:buFont typeface="Wingdings" charset="0"/>
              <a:buChar char="§"/>
            </a:pPr>
            <a:r>
              <a:rPr lang="en-US" sz="1100">
                <a:latin typeface="Arial Narrow" charset="0"/>
              </a:rPr>
              <a:t> Who is responsible for the MRCs.  </a:t>
            </a:r>
          </a:p>
          <a:p>
            <a:pPr lvl="1" eaLnBrk="1" hangingPunct="1">
              <a:lnSpc>
                <a:spcPct val="80000"/>
              </a:lnSpc>
              <a:buFont typeface="Wingdings" charset="0"/>
              <a:buChar char="§"/>
            </a:pPr>
            <a:r>
              <a:rPr lang="en-US" sz="1100">
                <a:latin typeface="Arial Narrow" charset="0"/>
              </a:rPr>
              <a:t>The MRCs are the responsibility of the Client Team or the Facilitator.</a:t>
            </a:r>
          </a:p>
          <a:p>
            <a:pPr lvl="2" eaLnBrk="1" hangingPunct="1">
              <a:lnSpc>
                <a:spcPct val="80000"/>
              </a:lnSpc>
              <a:buFont typeface="Wingdings" charset="0"/>
              <a:buChar char="§"/>
            </a:pPr>
            <a:r>
              <a:rPr lang="en-US" sz="1100">
                <a:latin typeface="Arial Narrow" charset="0"/>
              </a:rPr>
              <a:t>Client Team – once the Production Teams have picked up their Client Card, after about 1 minute, the Client Team will deliver a change (MRC) to the order.</a:t>
            </a:r>
          </a:p>
          <a:p>
            <a:pPr lvl="2" eaLnBrk="1" hangingPunct="1">
              <a:lnSpc>
                <a:spcPct val="80000"/>
              </a:lnSpc>
              <a:buFont typeface="Wingdings" charset="0"/>
              <a:buChar char="§"/>
            </a:pPr>
            <a:r>
              <a:rPr lang="en-US" sz="1100">
                <a:latin typeface="Arial Narrow" charset="0"/>
              </a:rPr>
              <a:t>Facilitators – if you don</a:t>
            </a:r>
            <a:r>
              <a:rPr lang="ja-JP" altLang="en-US" sz="1100">
                <a:latin typeface="Arial Narrow" charset="0"/>
              </a:rPr>
              <a:t>’</a:t>
            </a:r>
            <a:r>
              <a:rPr lang="en-US" altLang="ja-JP" sz="1100">
                <a:latin typeface="Arial Narrow" charset="0"/>
              </a:rPr>
              <a:t>t want the Client Team moving around, you can deliver the MRC to the teams.  Just like the Client Team instructions, once the Production Teams have picked up their Client Card, wait about 1 minute, then deliver the change (MRC) to their order.  </a:t>
            </a:r>
          </a:p>
          <a:p>
            <a:pPr lvl="2" eaLnBrk="1" hangingPunct="1">
              <a:lnSpc>
                <a:spcPct val="80000"/>
              </a:lnSpc>
              <a:buFont typeface="Wingdings" charset="0"/>
              <a:buChar char="§"/>
            </a:pPr>
            <a:r>
              <a:rPr lang="en-US" sz="1100">
                <a:latin typeface="Arial Narrow" charset="0"/>
              </a:rPr>
              <a:t>Rotate the CT with the PT, in order to give the CT members an opportunity to experience the PT dynamics, and visa versa. ).  </a:t>
            </a:r>
          </a:p>
          <a:p>
            <a:pPr lvl="3" eaLnBrk="1" hangingPunct="1">
              <a:lnSpc>
                <a:spcPct val="80000"/>
              </a:lnSpc>
              <a:buFont typeface="Wingdings" charset="0"/>
              <a:buChar char="§"/>
            </a:pPr>
            <a:r>
              <a:rPr lang="en-US" sz="1100">
                <a:latin typeface="Arial Narrow" charset="0"/>
              </a:rPr>
              <a:t>Ask for X number of volunteers (depending on how many CT members you need) from the PT, and have them switch places with the CT members.  </a:t>
            </a:r>
            <a:br>
              <a:rPr lang="en-US" sz="1100">
                <a:latin typeface="Arial Narrow" charset="0"/>
              </a:rPr>
            </a:br>
            <a:r>
              <a:rPr lang="en-US" sz="1100">
                <a:latin typeface="Arial Narrow" charset="0"/>
              </a:rPr>
              <a:t>For example, </a:t>
            </a:r>
            <a:r>
              <a:rPr lang="ja-JP" altLang="en-US" sz="1100">
                <a:latin typeface="Arial Narrow" charset="0"/>
              </a:rPr>
              <a:t>“</a:t>
            </a:r>
            <a:r>
              <a:rPr lang="en-US" altLang="ja-JP" sz="1100">
                <a:latin typeface="Arial Narrow" charset="0"/>
              </a:rPr>
              <a:t>I need 1 volunteer from each PT to be a member of the new CT.</a:t>
            </a:r>
            <a:r>
              <a:rPr lang="ja-JP" altLang="en-US" sz="1100">
                <a:latin typeface="Arial Narrow" charset="0"/>
              </a:rPr>
              <a:t>”</a:t>
            </a:r>
            <a:r>
              <a:rPr lang="en-US" altLang="ja-JP" sz="1000">
                <a:latin typeface="Arial Narrow" charset="0"/>
              </a:rPr>
              <a:t> </a:t>
            </a:r>
            <a:endParaRPr lang="en-US" altLang="ja-JP" sz="1100">
              <a:latin typeface="Arial Narrow" charset="0"/>
            </a:endParaRPr>
          </a:p>
          <a:p>
            <a:pPr eaLnBrk="1" hangingPunct="1">
              <a:lnSpc>
                <a:spcPct val="80000"/>
              </a:lnSpc>
              <a:buFontTx/>
              <a:buChar char="•"/>
            </a:pPr>
            <a:r>
              <a:rPr lang="en-US" sz="1100">
                <a:latin typeface="Arial Narrow" charset="0"/>
              </a:rPr>
              <a:t>There are several ways to implement the MRC. You want to make sure you think through which way you are going to implement them, so you don</a:t>
            </a:r>
            <a:r>
              <a:rPr lang="ja-JP" altLang="en-US" sz="1100">
                <a:latin typeface="Arial Narrow" charset="0"/>
              </a:rPr>
              <a:t>’</a:t>
            </a:r>
            <a:r>
              <a:rPr lang="en-US" altLang="ja-JP" sz="1100">
                <a:latin typeface="Arial Narrow" charset="0"/>
              </a:rPr>
              <a:t>t run into a space, time, or disruption issue.  </a:t>
            </a:r>
          </a:p>
          <a:p>
            <a:pPr lvl="1" eaLnBrk="1" hangingPunct="1">
              <a:lnSpc>
                <a:spcPct val="80000"/>
              </a:lnSpc>
              <a:buFont typeface="Wingdings" charset="0"/>
              <a:buNone/>
            </a:pPr>
            <a:r>
              <a:rPr lang="en-US" sz="1100">
                <a:latin typeface="Arial Narrow" charset="0"/>
              </a:rPr>
              <a:t>Implement 1 MRC, for all the teams. </a:t>
            </a:r>
          </a:p>
          <a:p>
            <a:pPr lvl="2" eaLnBrk="1" hangingPunct="1">
              <a:lnSpc>
                <a:spcPct val="80000"/>
              </a:lnSpc>
              <a:buFont typeface="Wingdings" charset="0"/>
              <a:buNone/>
            </a:pPr>
            <a:r>
              <a:rPr lang="en-US" sz="1100" i="1">
                <a:latin typeface="Arial Narrow" charset="0"/>
              </a:rPr>
              <a:t>For example: </a:t>
            </a:r>
            <a:r>
              <a:rPr lang="ja-JP" altLang="en-US" sz="1100" i="1">
                <a:latin typeface="Arial Narrow" charset="0"/>
              </a:rPr>
              <a:t>“</a:t>
            </a:r>
            <a:r>
              <a:rPr lang="en-US" altLang="ja-JP" sz="1100" i="1">
                <a:latin typeface="Arial Narrow" charset="0"/>
              </a:rPr>
              <a:t>All teams have been taken over by another company.</a:t>
            </a:r>
            <a:r>
              <a:rPr lang="ja-JP" altLang="en-US" sz="1100" i="1">
                <a:latin typeface="Arial Narrow" charset="0"/>
              </a:rPr>
              <a:t>”</a:t>
            </a:r>
            <a:r>
              <a:rPr lang="en-US" altLang="ja-JP" sz="1100" i="1">
                <a:latin typeface="Arial Narrow" charset="0"/>
              </a:rPr>
              <a:t>  Have one participant from each team, go to another team and do a different job.</a:t>
            </a:r>
            <a:r>
              <a:rPr lang="en-US" altLang="ja-JP" sz="1100">
                <a:latin typeface="Arial Narrow" charset="0"/>
              </a:rPr>
              <a:t>  </a:t>
            </a:r>
          </a:p>
          <a:p>
            <a:pPr lvl="1" eaLnBrk="1" hangingPunct="1">
              <a:lnSpc>
                <a:spcPct val="80000"/>
              </a:lnSpc>
              <a:buFont typeface="Wingdings" charset="0"/>
              <a:buNone/>
            </a:pPr>
            <a:r>
              <a:rPr lang="en-US" sz="1100">
                <a:latin typeface="Arial Narrow" charset="0"/>
              </a:rPr>
              <a:t>Implement 2 MRCs, not all teams will have the same card.</a:t>
            </a:r>
          </a:p>
          <a:p>
            <a:pPr lvl="2" eaLnBrk="1" hangingPunct="1">
              <a:lnSpc>
                <a:spcPct val="80000"/>
              </a:lnSpc>
              <a:buFont typeface="Wingdings" charset="0"/>
              <a:buNone/>
            </a:pPr>
            <a:r>
              <a:rPr lang="en-US" sz="1100" i="1">
                <a:latin typeface="Arial Narrow" charset="0"/>
              </a:rPr>
              <a:t>For example: 1 team has to produce a custom designed toothpick and 1 team has to double their order.  Each team will</a:t>
            </a:r>
            <a:r>
              <a:rPr lang="en-US" sz="1100">
                <a:latin typeface="Arial Narrow" charset="0"/>
              </a:rPr>
              <a:t> have a different stressor/change to work through.  </a:t>
            </a:r>
          </a:p>
          <a:p>
            <a:pPr lvl="1" eaLnBrk="1" hangingPunct="1">
              <a:lnSpc>
                <a:spcPct val="80000"/>
              </a:lnSpc>
              <a:buFont typeface="Wingdings" charset="0"/>
              <a:buNone/>
            </a:pPr>
            <a:r>
              <a:rPr lang="en-US" sz="1100">
                <a:latin typeface="Arial Narrow" charset="0"/>
              </a:rPr>
              <a:t>Implement multiple MRCs, each team will receive a card at random.</a:t>
            </a:r>
          </a:p>
          <a:p>
            <a:pPr lvl="2" eaLnBrk="1" hangingPunct="1">
              <a:lnSpc>
                <a:spcPct val="80000"/>
              </a:lnSpc>
              <a:buFont typeface="Wingdings" charset="0"/>
              <a:buNone/>
            </a:pPr>
            <a:r>
              <a:rPr lang="en-US" sz="1100" i="1">
                <a:latin typeface="Arial Narrow" charset="0"/>
              </a:rPr>
              <a:t>For example: Each team received a different MRC, giving each team a different experience and change to work out among their team.</a:t>
            </a:r>
            <a:endParaRPr lang="en-US" sz="1100">
              <a:latin typeface="Arial Narrow" charset="0"/>
            </a:endParaRPr>
          </a:p>
          <a:p>
            <a:pPr eaLnBrk="1" hangingPunct="1">
              <a:lnSpc>
                <a:spcPct val="80000"/>
              </a:lnSpc>
            </a:pPr>
            <a:endParaRPr lang="en-US" sz="1100">
              <a:latin typeface="Arial Narrow" charset="0"/>
            </a:endParaRPr>
          </a:p>
        </p:txBody>
      </p:sp>
    </p:spTree>
    <p:extLst>
      <p:ext uri="{BB962C8B-B14F-4D97-AF65-F5344CB8AC3E}">
        <p14:creationId xmlns:p14="http://schemas.microsoft.com/office/powerpoint/2010/main" val="872047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E1FF865-13BD-B241-BB4B-4FC113C46AB7}" type="slidenum">
              <a:rPr lang="en-US" sz="1200"/>
              <a:pPr eaLnBrk="1" hangingPunct="1"/>
              <a:t>42</a:t>
            </a:fld>
            <a:endParaRPr lang="en-US" sz="1200"/>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xfrm>
            <a:off x="701675" y="4419600"/>
            <a:ext cx="5616575" cy="48863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sz="1000" b="1" u="sng"/>
              <a:t>Talking Points: </a:t>
            </a:r>
            <a:r>
              <a:rPr lang="en-US" sz="1000" i="1"/>
              <a:t>(use the Self-Assessment II handout to facilitate this discussion).</a:t>
            </a:r>
            <a:endParaRPr lang="en-US" sz="1000" b="1" u="sng"/>
          </a:p>
          <a:p>
            <a:pPr marL="114300" indent="-114300" eaLnBrk="1" hangingPunct="1">
              <a:buFontTx/>
              <a:buChar char="•"/>
            </a:pPr>
            <a:r>
              <a:rPr lang="en-US" sz="1000"/>
              <a:t>Everyone please take a few minutes to complete the Self-Assessment II.  </a:t>
            </a:r>
          </a:p>
          <a:p>
            <a:pPr marL="114300" indent="-114300" eaLnBrk="1" hangingPunct="1">
              <a:buFontTx/>
              <a:buChar char="•"/>
            </a:pPr>
            <a:r>
              <a:rPr lang="en-US" sz="1000"/>
              <a:t>Let</a:t>
            </a:r>
            <a:r>
              <a:rPr lang="ja-JP" altLang="en-US" sz="1000"/>
              <a:t>’</a:t>
            </a:r>
            <a:r>
              <a:rPr lang="en-US" altLang="ja-JP" sz="1000"/>
              <a:t>s go over the questions on your self-assessment:</a:t>
            </a:r>
          </a:p>
          <a:p>
            <a:pPr marL="571500" lvl="1" indent="-114300" eaLnBrk="1" hangingPunct="1">
              <a:buFontTx/>
              <a:buChar char="•"/>
            </a:pPr>
            <a:r>
              <a:rPr lang="en-US" sz="1000">
                <a:cs typeface="Times New Roman" charset="0"/>
              </a:rPr>
              <a:t>What stressor was put on your team in Round 2?</a:t>
            </a:r>
          </a:p>
          <a:p>
            <a:pPr marL="571500" lvl="1" indent="-114300" eaLnBrk="1" hangingPunct="1">
              <a:buFontTx/>
              <a:buChar char="•"/>
            </a:pPr>
            <a:r>
              <a:rPr lang="en-US" sz="1000">
                <a:cs typeface="Times New Roman" charset="0"/>
              </a:rPr>
              <a:t>How did your team respond to the Market Response Card?</a:t>
            </a:r>
          </a:p>
          <a:p>
            <a:pPr marL="571500" lvl="1" indent="-114300" eaLnBrk="1" hangingPunct="1">
              <a:buFontTx/>
              <a:buChar char="•"/>
            </a:pPr>
            <a:r>
              <a:rPr lang="en-US" sz="1000">
                <a:cs typeface="Times New Roman" charset="0"/>
              </a:rPr>
              <a:t>How did you respond to the Market Response Card? </a:t>
            </a:r>
          </a:p>
          <a:p>
            <a:pPr marL="571500" lvl="1" indent="-114300" eaLnBrk="1" hangingPunct="1">
              <a:buFontTx/>
              <a:buChar char="•"/>
            </a:pPr>
            <a:r>
              <a:rPr lang="en-US" sz="1000">
                <a:cs typeface="Times New Roman" charset="0"/>
              </a:rPr>
              <a:t>What changes did you see in your team</a:t>
            </a:r>
            <a:r>
              <a:rPr lang="ja-JP" altLang="en-US" sz="1000">
                <a:cs typeface="Times New Roman" charset="0"/>
              </a:rPr>
              <a:t>’</a:t>
            </a:r>
            <a:r>
              <a:rPr lang="en-US" altLang="ja-JP" sz="1000">
                <a:cs typeface="Times New Roman" charset="0"/>
              </a:rPr>
              <a:t>s behavior, compared to Round 1?</a:t>
            </a:r>
          </a:p>
          <a:p>
            <a:pPr marL="571500" lvl="1" indent="-114300" eaLnBrk="1" hangingPunct="1">
              <a:buFontTx/>
              <a:buChar char="•"/>
            </a:pPr>
            <a:r>
              <a:rPr lang="en-US" sz="1000">
                <a:cs typeface="Times New Roman" charset="0"/>
              </a:rPr>
              <a:t>Did you use any additional soft skills in Round 2 vs. Round 1?  Explain.</a:t>
            </a:r>
          </a:p>
          <a:p>
            <a:pPr marL="571500" lvl="1" indent="-114300" eaLnBrk="1" hangingPunct="1">
              <a:buFontTx/>
              <a:buChar char="•"/>
            </a:pPr>
            <a:r>
              <a:rPr lang="en-US" sz="1000">
                <a:cs typeface="Times New Roman" charset="0"/>
              </a:rPr>
              <a:t>What soft skills did your team use most? Least? </a:t>
            </a:r>
          </a:p>
          <a:p>
            <a:pPr marL="571500" lvl="1" indent="-114300" eaLnBrk="1" hangingPunct="1">
              <a:buFontTx/>
              <a:buChar char="•"/>
            </a:pPr>
            <a:r>
              <a:rPr lang="en-US" sz="1000">
                <a:cs typeface="Times New Roman" charset="0"/>
              </a:rPr>
              <a:t>What soft skills did you use most?  Least?</a:t>
            </a:r>
            <a:endParaRPr lang="en-US" sz="1000"/>
          </a:p>
          <a:p>
            <a:pPr marL="114300" indent="-114300" eaLnBrk="1" hangingPunct="1">
              <a:buFontTx/>
              <a:buChar char="•"/>
            </a:pPr>
            <a:r>
              <a:rPr lang="en-US" sz="1000"/>
              <a:t>Would anyone like to share their personal experience?</a:t>
            </a:r>
          </a:p>
          <a:p>
            <a:pPr marL="114300" indent="-114300" eaLnBrk="1" hangingPunct="1">
              <a:buFontTx/>
              <a:buChar char="•"/>
            </a:pPr>
            <a:r>
              <a:rPr lang="en-US" sz="1000"/>
              <a:t>Now, let</a:t>
            </a:r>
            <a:r>
              <a:rPr lang="ja-JP" altLang="en-US" sz="1000"/>
              <a:t>’</a:t>
            </a:r>
            <a:r>
              <a:rPr lang="en-US" altLang="ja-JP" sz="1000"/>
              <a:t>s take a look at how each team did (open up the excel spreadsheet </a:t>
            </a:r>
            <a:r>
              <a:rPr lang="ja-JP" altLang="en-US" sz="1000"/>
              <a:t>“</a:t>
            </a:r>
            <a:r>
              <a:rPr lang="en-US" altLang="ja-JP" sz="1000"/>
              <a:t>Chart_TF</a:t>
            </a:r>
            <a:r>
              <a:rPr lang="ja-JP" altLang="en-US" sz="1000"/>
              <a:t>”</a:t>
            </a:r>
            <a:r>
              <a:rPr lang="en-US" altLang="ja-JP" sz="1000"/>
              <a:t>).</a:t>
            </a:r>
          </a:p>
          <a:p>
            <a:pPr marL="114300" indent="-114300" eaLnBrk="1" hangingPunct="1"/>
            <a:endParaRPr lang="en-US" sz="1000"/>
          </a:p>
          <a:p>
            <a:pPr marL="114300" indent="-114300" eaLnBrk="1" hangingPunct="1"/>
            <a:r>
              <a:rPr lang="en-US" sz="1000" i="1" u="sng"/>
              <a:t>Facilitator notes</a:t>
            </a:r>
            <a:r>
              <a:rPr lang="en-US" sz="1000"/>
              <a:t>: </a:t>
            </a:r>
          </a:p>
          <a:p>
            <a:pPr marL="114300" indent="-114300" eaLnBrk="1" hangingPunct="1">
              <a:buFontTx/>
              <a:buChar char="•"/>
            </a:pPr>
            <a:r>
              <a:rPr lang="en-US" sz="1000"/>
              <a:t>At any point, you can share your observations about specific teams/individuals.  You will want to talk about positive and negative examples that you observed during the game.</a:t>
            </a:r>
          </a:p>
          <a:p>
            <a:pPr marL="114300" indent="-114300" eaLnBrk="1" hangingPunct="1"/>
            <a:endParaRPr lang="en-US" sz="1000"/>
          </a:p>
          <a:p>
            <a:pPr marL="571500" lvl="1" indent="-114300" eaLnBrk="1" hangingPunct="1">
              <a:buFontTx/>
              <a:buChar char="•"/>
            </a:pPr>
            <a:endParaRPr lang="en-US" sz="1000"/>
          </a:p>
        </p:txBody>
      </p:sp>
    </p:spTree>
    <p:extLst>
      <p:ext uri="{BB962C8B-B14F-4D97-AF65-F5344CB8AC3E}">
        <p14:creationId xmlns:p14="http://schemas.microsoft.com/office/powerpoint/2010/main" val="351487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6FC1CD7-20C7-CF40-A444-0DBA9F18BAD4}" type="slidenum">
              <a:rPr lang="en-US" sz="1200"/>
              <a:pPr eaLnBrk="1" hangingPunct="1"/>
              <a:t>5</a:t>
            </a:fld>
            <a:endParaRPr lang="en-US" sz="1200"/>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b="1" u="sng"/>
              <a:t>Talking Points:</a:t>
            </a:r>
          </a:p>
          <a:p>
            <a:pPr marL="114300" indent="-114300" eaLnBrk="1" hangingPunct="1">
              <a:buFontTx/>
              <a:buChar char="•"/>
            </a:pPr>
            <a:r>
              <a:rPr lang="en-US"/>
              <a:t>Today we are going to be talking about SS.  </a:t>
            </a:r>
          </a:p>
          <a:p>
            <a:pPr marL="114300" indent="-114300" eaLnBrk="1" hangingPunct="1">
              <a:buFontTx/>
              <a:buChar char="•"/>
            </a:pPr>
            <a:r>
              <a:rPr lang="en-US"/>
              <a:t>We are going to focus on what they are, why they are important, and how they benefit employers.  </a:t>
            </a:r>
          </a:p>
          <a:p>
            <a:pPr marL="114300" indent="-114300" eaLnBrk="1" hangingPunct="1">
              <a:buFontTx/>
              <a:buChar char="•"/>
            </a:pPr>
            <a:r>
              <a:rPr lang="en-US"/>
              <a:t>We are then going to put those skills to work using our simulation, The Toothpick Factory.  </a:t>
            </a:r>
          </a:p>
          <a:p>
            <a:pPr marL="114300" indent="-114300" eaLnBrk="1" hangingPunct="1">
              <a:buFontTx/>
              <a:buChar char="•"/>
            </a:pPr>
            <a:endParaRPr lang="en-US"/>
          </a:p>
          <a:p>
            <a:pPr marL="114300" indent="-114300" eaLnBrk="1" hangingPunct="1">
              <a:buFontTx/>
              <a:buChar char="•"/>
            </a:pPr>
            <a:endParaRPr lang="en-US"/>
          </a:p>
          <a:p>
            <a:pPr marL="114300" indent="-114300" eaLnBrk="1" hangingPunct="1"/>
            <a:r>
              <a:rPr lang="en-US" i="1" u="sng"/>
              <a:t>Facilitator notes</a:t>
            </a:r>
          </a:p>
          <a:p>
            <a:pPr marL="114300" indent="-114300" eaLnBrk="1" hangingPunct="1">
              <a:buFontTx/>
              <a:buChar char="•"/>
            </a:pPr>
            <a:r>
              <a:rPr lang="en-US"/>
              <a:t>Make sure all files are saved in their original location.  For example, don</a:t>
            </a:r>
            <a:r>
              <a:rPr lang="ja-JP" altLang="en-US"/>
              <a:t>’</a:t>
            </a:r>
            <a:r>
              <a:rPr lang="en-US" altLang="ja-JP"/>
              <a:t>t save the Excel Spreadsheet separate from the PowerPoint presentation.  These files are linked and need to stay in the same folder  </a:t>
            </a:r>
            <a:endParaRPr lang="en-US" altLang="ja-JP" i="1" u="sng"/>
          </a:p>
          <a:p>
            <a:pPr marL="114300" indent="-114300" eaLnBrk="1" hangingPunct="1">
              <a:buFontTx/>
              <a:buChar char="•"/>
            </a:pPr>
            <a:r>
              <a:rPr lang="en-US"/>
              <a:t>Pass out the Soft Skills for Success handout.  </a:t>
            </a:r>
          </a:p>
          <a:p>
            <a:pPr marL="114300" indent="-114300" eaLnBrk="1" hangingPunct="1"/>
            <a:endParaRPr lang="en-US"/>
          </a:p>
        </p:txBody>
      </p:sp>
    </p:spTree>
    <p:extLst>
      <p:ext uri="{BB962C8B-B14F-4D97-AF65-F5344CB8AC3E}">
        <p14:creationId xmlns:p14="http://schemas.microsoft.com/office/powerpoint/2010/main" val="6814811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7F60FF6-25DC-A54B-A8BA-657338C59A74}" type="slidenum">
              <a:rPr lang="en-US" sz="1200"/>
              <a:pPr eaLnBrk="1" hangingPunct="1"/>
              <a:t>43</a:t>
            </a:fld>
            <a:endParaRPr lang="en-US" sz="1200"/>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xfrm>
            <a:off x="701675" y="4419600"/>
            <a:ext cx="5616575" cy="48863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buFont typeface="Wingdings" charset="0"/>
              <a:buNone/>
            </a:pPr>
            <a:r>
              <a:rPr lang="en-US" sz="1000" b="1" u="sng"/>
              <a:t>Talking Points:</a:t>
            </a:r>
          </a:p>
          <a:p>
            <a:pPr marL="114300" indent="-114300" eaLnBrk="1" hangingPunct="1">
              <a:buFont typeface="Wingdings" charset="0"/>
              <a:buChar char="§"/>
            </a:pPr>
            <a:r>
              <a:rPr lang="en-US" sz="1000"/>
              <a:t> What was the impact of the MRCs?</a:t>
            </a:r>
          </a:p>
          <a:p>
            <a:pPr marL="571500" lvl="1" indent="-114300" eaLnBrk="1" hangingPunct="1">
              <a:buFont typeface="Wingdings" charset="0"/>
              <a:buChar char="§"/>
            </a:pPr>
            <a:r>
              <a:rPr lang="en-US" sz="1000"/>
              <a:t>It is important to give you all a real world scenario, because things like this happen everyday.  </a:t>
            </a:r>
          </a:p>
          <a:p>
            <a:pPr marL="1028700" lvl="2" indent="-114300" eaLnBrk="1" hangingPunct="1">
              <a:buFont typeface="Wingdings" charset="0"/>
              <a:buChar char="§"/>
            </a:pPr>
            <a:r>
              <a:rPr lang="en-US" sz="1000"/>
              <a:t>You get a new boss</a:t>
            </a:r>
          </a:p>
          <a:p>
            <a:pPr marL="1028700" lvl="2" indent="-114300" eaLnBrk="1" hangingPunct="1">
              <a:buFont typeface="Wingdings" charset="0"/>
              <a:buChar char="§"/>
            </a:pPr>
            <a:r>
              <a:rPr lang="en-US" sz="1000"/>
              <a:t>Your customer changes their mind</a:t>
            </a:r>
          </a:p>
          <a:p>
            <a:pPr marL="1028700" lvl="2" indent="-114300" eaLnBrk="1" hangingPunct="1">
              <a:buFont typeface="Wingdings" charset="0"/>
              <a:buChar char="§"/>
            </a:pPr>
            <a:r>
              <a:rPr lang="en-US" sz="1000"/>
              <a:t>You lose a member of your team</a:t>
            </a:r>
          </a:p>
          <a:p>
            <a:pPr marL="1028700" lvl="2" indent="-114300" eaLnBrk="1" hangingPunct="1">
              <a:buFont typeface="Wingdings" charset="0"/>
              <a:buChar char="§"/>
            </a:pPr>
            <a:r>
              <a:rPr lang="en-US" sz="1000"/>
              <a:t>and the list goes on</a:t>
            </a:r>
          </a:p>
          <a:p>
            <a:pPr marL="571500" lvl="1" indent="-114300" eaLnBrk="1" hangingPunct="1">
              <a:buFont typeface="Wingdings" charset="0"/>
              <a:buChar char="§"/>
            </a:pPr>
            <a:r>
              <a:rPr lang="en-US" sz="1000"/>
              <a:t>By incorporating the MRCs, you all were able to see how these changes affected, not only yourself, but your team.</a:t>
            </a:r>
          </a:p>
          <a:p>
            <a:pPr marL="114300" indent="-114300" eaLnBrk="1" hangingPunct="1">
              <a:buFont typeface="Wingdings" charset="0"/>
              <a:buChar char="§"/>
            </a:pPr>
            <a:r>
              <a:rPr lang="en-US" sz="1000"/>
              <a:t> Round 1 vs. Round 2</a:t>
            </a:r>
          </a:p>
          <a:p>
            <a:pPr marL="571500" lvl="1" indent="-114300" eaLnBrk="1" hangingPunct="1">
              <a:buFont typeface="Wingdings" charset="0"/>
              <a:buChar char="§"/>
            </a:pPr>
            <a:r>
              <a:rPr lang="en-US" sz="1000"/>
              <a:t>During round 1, everything was pretty much standard, no problems.</a:t>
            </a:r>
          </a:p>
          <a:p>
            <a:pPr marL="571500" lvl="1" indent="-114300" eaLnBrk="1" hangingPunct="1">
              <a:buFont typeface="Wingdings" charset="0"/>
              <a:buChar char="§"/>
            </a:pPr>
            <a:r>
              <a:rPr lang="en-US" sz="1000"/>
              <a:t>During round 2, some of the changes were ____________ (Facilitator: talk about what some of the changes were).</a:t>
            </a:r>
          </a:p>
          <a:p>
            <a:pPr marL="571500" lvl="1" indent="-114300" eaLnBrk="1" hangingPunct="1">
              <a:buFont typeface="Wingdings" charset="0"/>
              <a:buChar char="§"/>
            </a:pPr>
            <a:r>
              <a:rPr lang="en-US" sz="1000"/>
              <a:t>The teams reactions were _________________ (Facilitator: talk about what some of the reactions were).</a:t>
            </a:r>
          </a:p>
          <a:p>
            <a:pPr marL="114300" indent="-114300" eaLnBrk="1" hangingPunct="1">
              <a:buFont typeface="Wingdings" charset="0"/>
              <a:buChar char="§"/>
            </a:pPr>
            <a:r>
              <a:rPr lang="en-US" sz="1000"/>
              <a:t> Improving Soft Skills</a:t>
            </a:r>
          </a:p>
          <a:p>
            <a:pPr marL="571500" lvl="1" indent="-114300" eaLnBrk="1" hangingPunct="1">
              <a:buFont typeface="Wingdings" charset="0"/>
              <a:buChar char="§"/>
            </a:pPr>
            <a:r>
              <a:rPr lang="en-US" sz="1000"/>
              <a:t>It is important that we are aware of the different types of soft skills.  </a:t>
            </a:r>
          </a:p>
          <a:p>
            <a:pPr marL="571500" lvl="1" indent="-114300" eaLnBrk="1" hangingPunct="1">
              <a:buFont typeface="Wingdings" charset="0"/>
              <a:buChar char="§"/>
            </a:pPr>
            <a:r>
              <a:rPr lang="en-US" sz="1000"/>
              <a:t>Having this knowledge will help us in the workplace, as well as, in our personal lives. </a:t>
            </a:r>
          </a:p>
          <a:p>
            <a:pPr marL="571500" lvl="1" indent="-114300" eaLnBrk="1" hangingPunct="1">
              <a:buFont typeface="Wingdings" charset="0"/>
              <a:buChar char="§"/>
            </a:pPr>
            <a:r>
              <a:rPr lang="en-US" sz="1000"/>
              <a:t>Now, when faced with situations/changes in the workplace, you will be able to use soft skills to communicate, adapt, listen, lead, and/or be a team player.  </a:t>
            </a:r>
          </a:p>
          <a:p>
            <a:pPr marL="571500" lvl="1" indent="-114300" eaLnBrk="1" hangingPunct="1">
              <a:buFont typeface="Wingdings" charset="0"/>
              <a:buChar char="§"/>
            </a:pPr>
            <a:r>
              <a:rPr lang="en-US" sz="1000"/>
              <a:t>These skills will make a difference in how you perceive others, and how they perceive you.  </a:t>
            </a:r>
          </a:p>
          <a:p>
            <a:pPr marL="571500" lvl="1" indent="-114300" eaLnBrk="1" hangingPunct="1">
              <a:buFont typeface="Wingdings" charset="0"/>
              <a:buChar char="§"/>
            </a:pPr>
            <a:r>
              <a:rPr lang="en-US" sz="1000"/>
              <a:t>No longer will you be, </a:t>
            </a:r>
            <a:r>
              <a:rPr lang="ja-JP" altLang="en-US" sz="1000"/>
              <a:t>“</a:t>
            </a:r>
            <a:r>
              <a:rPr lang="en-US" altLang="ja-JP" sz="1000"/>
              <a:t>the unapproachable engineer/techie</a:t>
            </a:r>
            <a:r>
              <a:rPr lang="ja-JP" altLang="en-US" sz="1000"/>
              <a:t>”</a:t>
            </a:r>
            <a:r>
              <a:rPr lang="en-US" altLang="ja-JP" sz="1000"/>
              <a:t> that people don</a:t>
            </a:r>
            <a:r>
              <a:rPr lang="ja-JP" altLang="en-US" sz="1000"/>
              <a:t>’</a:t>
            </a:r>
            <a:r>
              <a:rPr lang="en-US" altLang="ja-JP" sz="1000"/>
              <a:t>t know how to communicate with.  </a:t>
            </a:r>
            <a:r>
              <a:rPr lang="en-US" altLang="ja-JP" sz="1000">
                <a:sym typeface="Wingdings" charset="0"/>
              </a:rPr>
              <a:t></a:t>
            </a:r>
            <a:endParaRPr lang="en-US" altLang="ja-JP" sz="1000"/>
          </a:p>
          <a:p>
            <a:pPr marL="571500" lvl="1" indent="-114300" eaLnBrk="1" hangingPunct="1">
              <a:buFont typeface="Wingdings" charset="0"/>
              <a:buChar char="§"/>
            </a:pPr>
            <a:endParaRPr lang="en-US" sz="1000"/>
          </a:p>
        </p:txBody>
      </p:sp>
    </p:spTree>
    <p:extLst>
      <p:ext uri="{BB962C8B-B14F-4D97-AF65-F5344CB8AC3E}">
        <p14:creationId xmlns:p14="http://schemas.microsoft.com/office/powerpoint/2010/main" val="10709679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74944A7-4FEB-6D4C-A665-A21C6399AA95}" type="slidenum">
              <a:rPr lang="en-US" sz="1200"/>
              <a:pPr eaLnBrk="1" hangingPunct="1"/>
              <a:t>44</a:t>
            </a:fld>
            <a:endParaRPr lang="en-US" sz="1200"/>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buFont typeface="Wingdings" charset="0"/>
              <a:buNone/>
            </a:pPr>
            <a:r>
              <a:rPr lang="en-US" b="1" u="sng"/>
              <a:t>Talking Points:</a:t>
            </a:r>
            <a:endParaRPr lang="en-US"/>
          </a:p>
          <a:p>
            <a:pPr eaLnBrk="1" hangingPunct="1">
              <a:buFont typeface="Wingdings" charset="0"/>
              <a:buChar char="§"/>
            </a:pPr>
            <a:r>
              <a:rPr lang="en-US"/>
              <a:t> Now it</a:t>
            </a:r>
            <a:r>
              <a:rPr lang="ja-JP" altLang="en-US"/>
              <a:t>’</a:t>
            </a:r>
            <a:r>
              <a:rPr lang="en-US" altLang="ja-JP"/>
              <a:t>s your turn.  Having gone through the simulation and knowing about MRCs.  It</a:t>
            </a:r>
            <a:r>
              <a:rPr lang="ja-JP" altLang="en-US"/>
              <a:t>’</a:t>
            </a:r>
            <a:r>
              <a:rPr lang="en-US" altLang="ja-JP"/>
              <a:t>s your turn to facilitate the implementation of a MRC.</a:t>
            </a:r>
          </a:p>
          <a:p>
            <a:pPr eaLnBrk="1" hangingPunct="1">
              <a:buFont typeface="Wingdings" charset="0"/>
              <a:buChar char="§"/>
            </a:pPr>
            <a:r>
              <a:rPr lang="en-US"/>
              <a:t> Are there any volunteers?  </a:t>
            </a:r>
          </a:p>
          <a:p>
            <a:pPr eaLnBrk="1" hangingPunct="1">
              <a:buFont typeface="Wingdings" charset="0"/>
              <a:buNone/>
            </a:pPr>
            <a:endParaRPr lang="en-US"/>
          </a:p>
        </p:txBody>
      </p:sp>
    </p:spTree>
    <p:extLst>
      <p:ext uri="{BB962C8B-B14F-4D97-AF65-F5344CB8AC3E}">
        <p14:creationId xmlns:p14="http://schemas.microsoft.com/office/powerpoint/2010/main" val="825973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1FDB12D-5F7E-D649-B469-4DAD0F515578}" type="slidenum">
              <a:rPr lang="en-US" sz="1200"/>
              <a:pPr eaLnBrk="1" hangingPunct="1"/>
              <a:t>45</a:t>
            </a:fld>
            <a:endParaRPr lang="en-US" sz="1200"/>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xfrm>
            <a:off x="701675" y="4419600"/>
            <a:ext cx="5616575" cy="48863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lvl="1" eaLnBrk="1" hangingPunct="1">
              <a:buFontTx/>
              <a:buChar char="•"/>
            </a:pPr>
            <a:endParaRPr lang="en-US" sz="1000"/>
          </a:p>
        </p:txBody>
      </p:sp>
    </p:spTree>
    <p:extLst>
      <p:ext uri="{BB962C8B-B14F-4D97-AF65-F5344CB8AC3E}">
        <p14:creationId xmlns:p14="http://schemas.microsoft.com/office/powerpoint/2010/main" val="42318289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FCF2928-37AF-FC41-8B54-E81D8517D970}" type="slidenum">
              <a:rPr lang="en-US" sz="1200"/>
              <a:pPr eaLnBrk="1" hangingPunct="1"/>
              <a:t>46</a:t>
            </a:fld>
            <a:endParaRPr lang="en-US" sz="1200"/>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xfrm>
            <a:off x="701675" y="4419600"/>
            <a:ext cx="5616575" cy="4886325"/>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lvl="1" eaLnBrk="1" hangingPunct="1"/>
            <a:endParaRPr lang="en-US" sz="1000"/>
          </a:p>
        </p:txBody>
      </p:sp>
    </p:spTree>
    <p:extLst>
      <p:ext uri="{BB962C8B-B14F-4D97-AF65-F5344CB8AC3E}">
        <p14:creationId xmlns:p14="http://schemas.microsoft.com/office/powerpoint/2010/main" val="42368905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86B4AAB-1E32-5F4F-9152-1F4A3AF438A1}" type="slidenum">
              <a:rPr lang="en-US" sz="1200"/>
              <a:pPr eaLnBrk="1" hangingPunct="1"/>
              <a:t>47</a:t>
            </a:fld>
            <a:endParaRPr lang="en-US" sz="1200"/>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lnSpc>
                <a:spcPct val="80000"/>
              </a:lnSpc>
            </a:pPr>
            <a:endParaRPr lang="en-US" sz="1100"/>
          </a:p>
        </p:txBody>
      </p:sp>
    </p:spTree>
    <p:extLst>
      <p:ext uri="{BB962C8B-B14F-4D97-AF65-F5344CB8AC3E}">
        <p14:creationId xmlns:p14="http://schemas.microsoft.com/office/powerpoint/2010/main" val="418724768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56FD000-D9BB-4946-881A-DEE936E1D20B}" type="slidenum">
              <a:rPr lang="en-US" sz="1200"/>
              <a:pPr eaLnBrk="1" hangingPunct="1"/>
              <a:t>48</a:t>
            </a:fld>
            <a:endParaRPr lang="en-US" sz="1200"/>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p>
        </p:txBody>
      </p:sp>
    </p:spTree>
    <p:extLst>
      <p:ext uri="{BB962C8B-B14F-4D97-AF65-F5344CB8AC3E}">
        <p14:creationId xmlns:p14="http://schemas.microsoft.com/office/powerpoint/2010/main" val="3277971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86EB12F-E80E-E941-8A00-94507A517829}" type="slidenum">
              <a:rPr lang="en-US" sz="1200"/>
              <a:pPr eaLnBrk="1" hangingPunct="1"/>
              <a:t>6</a:t>
            </a:fld>
            <a:endParaRPr lang="en-US" sz="1200"/>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b="1" u="sng"/>
              <a:t>Talking Points:</a:t>
            </a:r>
          </a:p>
          <a:p>
            <a:pPr marL="114300" indent="-114300" eaLnBrk="1" hangingPunct="1">
              <a:buFontTx/>
              <a:buChar char="•"/>
            </a:pPr>
            <a:r>
              <a:rPr lang="en-US"/>
              <a:t>There is a big difference between Hard Skills and Soft Skills.  </a:t>
            </a:r>
          </a:p>
          <a:p>
            <a:pPr marL="114300" indent="-114300" eaLnBrk="1" hangingPunct="1">
              <a:buFontTx/>
              <a:buChar char="•"/>
            </a:pPr>
            <a:r>
              <a:rPr lang="en-US"/>
              <a:t>Hard Skills are the skills you can verbalize, your education, your experience, and what you know.  </a:t>
            </a:r>
          </a:p>
          <a:p>
            <a:pPr marL="571500" lvl="1" indent="-114300" eaLnBrk="1" hangingPunct="1">
              <a:buFontTx/>
              <a:buChar char="•"/>
            </a:pPr>
            <a:r>
              <a:rPr lang="en-US"/>
              <a:t>These are the skills that many people in the technical field are very good at expressing, because they generally know their job and what they are capable of when it comes to hard skills.</a:t>
            </a:r>
          </a:p>
          <a:p>
            <a:pPr marL="571500" lvl="1" indent="-114300" eaLnBrk="1" hangingPunct="1">
              <a:buFontTx/>
              <a:buChar char="•"/>
            </a:pPr>
            <a:r>
              <a:rPr lang="en-US"/>
              <a:t>Though these skills are very important, they are not the only skills that are needed in the workplace.  </a:t>
            </a:r>
          </a:p>
          <a:p>
            <a:pPr marL="114300" indent="-114300" eaLnBrk="1" hangingPunct="1">
              <a:buFontTx/>
              <a:buChar char="•"/>
            </a:pPr>
            <a:r>
              <a:rPr lang="en-US"/>
              <a:t>Soft Skills are just as important as Hard Skills. </a:t>
            </a:r>
          </a:p>
          <a:p>
            <a:pPr marL="571500" lvl="1" indent="-114300" eaLnBrk="1" hangingPunct="1">
              <a:buFontTx/>
              <a:buChar char="•"/>
            </a:pPr>
            <a:r>
              <a:rPr lang="en-US"/>
              <a:t>Hard skills have little value if you have poor soft skills.  </a:t>
            </a:r>
          </a:p>
          <a:p>
            <a:pPr marL="571500" lvl="1" indent="-114300" eaLnBrk="1" hangingPunct="1">
              <a:buFontTx/>
              <a:buChar char="•"/>
            </a:pPr>
            <a:r>
              <a:rPr lang="en-US"/>
              <a:t>Though your technical knowledge is important, those skills alone do not guarantee success when it comes to moving up in a company.  </a:t>
            </a:r>
          </a:p>
          <a:p>
            <a:pPr marL="571500" lvl="1" indent="-114300" eaLnBrk="1" hangingPunct="1">
              <a:buFontTx/>
              <a:buChar char="•"/>
            </a:pPr>
            <a:r>
              <a:rPr lang="en-US"/>
              <a:t>Employers want a person who can work well in a team, adapt easily to change, communicate with co-workers, be a leader, and listen to others ideas with an open mind.  </a:t>
            </a:r>
          </a:p>
        </p:txBody>
      </p:sp>
      <p:sp>
        <p:nvSpPr>
          <p:cNvPr id="16388" name="Rectangle 5"/>
          <p:cNvSpPr>
            <a:spLocks noChangeArrowheads="1"/>
          </p:cNvSpPr>
          <p:nvPr/>
        </p:nvSpPr>
        <p:spPr bwMode="auto">
          <a:xfrm>
            <a:off x="701675" y="7910513"/>
            <a:ext cx="58499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257" tIns="46630" rIns="93257" bIns="46630">
            <a:spAutoFit/>
          </a:bodyPr>
          <a:lstStyle/>
          <a:p>
            <a:pPr marL="114300" indent="-114300" defTabSz="933450">
              <a:buFontTx/>
              <a:buChar char="•"/>
            </a:pPr>
            <a:r>
              <a:rPr lang="en-US" sz="1200"/>
              <a:t>There are many soft skills, however, today we are going to focus on 5 skills that are vital in the workplace: </a:t>
            </a:r>
          </a:p>
        </p:txBody>
      </p:sp>
    </p:spTree>
    <p:extLst>
      <p:ext uri="{BB962C8B-B14F-4D97-AF65-F5344CB8AC3E}">
        <p14:creationId xmlns:p14="http://schemas.microsoft.com/office/powerpoint/2010/main" val="1304374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23A3DB5-A0CC-8C43-B762-28A17AE05FFF}" type="slidenum">
              <a:rPr lang="en-US" sz="1200"/>
              <a:pPr eaLnBrk="1" hangingPunct="1"/>
              <a:t>9</a:t>
            </a:fld>
            <a:endParaRPr lang="en-US" sz="120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b="1" u="sng"/>
              <a:t>Talking Points:</a:t>
            </a:r>
          </a:p>
          <a:p>
            <a:pPr eaLnBrk="1" hangingPunct="1"/>
            <a:r>
              <a:rPr lang="en-US"/>
              <a:t>These are the skills that we are going to focus on in the Toothpick Factory, though there are many more, these will be our main focus today.</a:t>
            </a:r>
          </a:p>
        </p:txBody>
      </p:sp>
    </p:spTree>
    <p:extLst>
      <p:ext uri="{BB962C8B-B14F-4D97-AF65-F5344CB8AC3E}">
        <p14:creationId xmlns:p14="http://schemas.microsoft.com/office/powerpoint/2010/main" val="1012112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23A3DB5-A0CC-8C43-B762-28A17AE05FFF}" type="slidenum">
              <a:rPr lang="en-US" sz="1200"/>
              <a:pPr eaLnBrk="1" hangingPunct="1"/>
              <a:t>10</a:t>
            </a:fld>
            <a:endParaRPr lang="en-US" sz="120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b="1" u="sng"/>
              <a:t>Talking Points:</a:t>
            </a:r>
          </a:p>
          <a:p>
            <a:pPr eaLnBrk="1" hangingPunct="1"/>
            <a:r>
              <a:rPr lang="en-US"/>
              <a:t>These are the skills that we are going to focus on in the Toothpick Factory, though there are many more, these will be our main focus today.</a:t>
            </a:r>
          </a:p>
        </p:txBody>
      </p:sp>
    </p:spTree>
    <p:extLst>
      <p:ext uri="{BB962C8B-B14F-4D97-AF65-F5344CB8AC3E}">
        <p14:creationId xmlns:p14="http://schemas.microsoft.com/office/powerpoint/2010/main" val="33311122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EE02017-0D00-0640-AB5D-5D4763B99934}" type="slidenum">
              <a:rPr lang="en-US" sz="1200"/>
              <a:pPr eaLnBrk="1" hangingPunct="1"/>
              <a:t>11</a:t>
            </a:fld>
            <a:endParaRPr lang="en-US" sz="120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b="1" u="sng"/>
              <a:t>Talking Points:</a:t>
            </a:r>
          </a:p>
          <a:p>
            <a:pPr marL="114300" indent="-114300" eaLnBrk="1" hangingPunct="1">
              <a:buFontTx/>
              <a:buChar char="•"/>
            </a:pPr>
            <a:r>
              <a:rPr lang="en-US"/>
              <a:t>The first skill, Listening is one that many people misunderstand.</a:t>
            </a:r>
          </a:p>
          <a:p>
            <a:pPr marL="114300" indent="-114300" eaLnBrk="1" hangingPunct="1">
              <a:buFontTx/>
              <a:buChar char="•"/>
            </a:pPr>
            <a:r>
              <a:rPr lang="en-US"/>
              <a:t>Passive listening: Though you may hear what someone is saying, that doesn</a:t>
            </a:r>
            <a:r>
              <a:rPr lang="ja-JP" altLang="en-US"/>
              <a:t>’</a:t>
            </a:r>
            <a:r>
              <a:rPr lang="en-US" altLang="ja-JP"/>
              <a:t>t necessarily mean that you are truly listening to what they are saying.  </a:t>
            </a:r>
          </a:p>
          <a:p>
            <a:pPr marL="114300" indent="-114300" eaLnBrk="1" hangingPunct="1">
              <a:buFontTx/>
              <a:buChar char="•"/>
            </a:pPr>
            <a:r>
              <a:rPr lang="en-US"/>
              <a:t>In order to listen, you must actually understand what they are saying, versus just hearing words come out of their mouth.  </a:t>
            </a:r>
          </a:p>
          <a:p>
            <a:pPr marL="114300" indent="-114300" eaLnBrk="1" hangingPunct="1">
              <a:buFontTx/>
              <a:buChar char="•"/>
            </a:pPr>
            <a:r>
              <a:rPr lang="en-US"/>
              <a:t>Active listening requires paying attention and interacting with the speaker, not just nodding along, waiting for them to stop talking.</a:t>
            </a:r>
          </a:p>
          <a:p>
            <a:pPr marL="114300" indent="-114300" eaLnBrk="1" hangingPunct="1">
              <a:buFontTx/>
              <a:buChar char="•"/>
            </a:pPr>
            <a:r>
              <a:rPr lang="en-US"/>
              <a:t>Poor listening – when someone continues to talk while you are talking, interrupts constantly, looks away, and never ask clarifying questions.  Poor listening results in misunderstanding, wasted time and resources, unsafe practices, an unpleasant work environment, and low morale.  </a:t>
            </a:r>
          </a:p>
          <a:p>
            <a:pPr marL="114300" indent="-114300" eaLnBrk="1" hangingPunct="1"/>
            <a:endParaRPr lang="en-US"/>
          </a:p>
        </p:txBody>
      </p:sp>
    </p:spTree>
    <p:extLst>
      <p:ext uri="{BB962C8B-B14F-4D97-AF65-F5344CB8AC3E}">
        <p14:creationId xmlns:p14="http://schemas.microsoft.com/office/powerpoint/2010/main" val="332676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Arial" charset="0"/>
                <a:ea typeface="ＭＳ Ｐゴシック" charset="0"/>
                <a:cs typeface="ＭＳ Ｐゴシック" charset="0"/>
              </a:defRPr>
            </a:lvl1pPr>
            <a:lvl2pPr marL="742950" indent="-285750" defTabSz="933450" eaLnBrk="0" hangingPunct="0">
              <a:defRPr sz="2400">
                <a:solidFill>
                  <a:schemeClr val="tx1"/>
                </a:solidFill>
                <a:latin typeface="Arial" charset="0"/>
                <a:ea typeface="ＭＳ Ｐゴシック" charset="0"/>
              </a:defRPr>
            </a:lvl2pPr>
            <a:lvl3pPr marL="1143000" indent="-228600" defTabSz="933450" eaLnBrk="0" hangingPunct="0">
              <a:defRPr sz="2400">
                <a:solidFill>
                  <a:schemeClr val="tx1"/>
                </a:solidFill>
                <a:latin typeface="Arial" charset="0"/>
                <a:ea typeface="ＭＳ Ｐゴシック" charset="0"/>
              </a:defRPr>
            </a:lvl3pPr>
            <a:lvl4pPr marL="1600200" indent="-228600" defTabSz="933450" eaLnBrk="0" hangingPunct="0">
              <a:defRPr sz="2400">
                <a:solidFill>
                  <a:schemeClr val="tx1"/>
                </a:solidFill>
                <a:latin typeface="Arial" charset="0"/>
                <a:ea typeface="ＭＳ Ｐゴシック" charset="0"/>
              </a:defRPr>
            </a:lvl4pPr>
            <a:lvl5pPr marL="2057400" indent="-228600" defTabSz="933450" eaLnBrk="0" hangingPunct="0">
              <a:defRPr sz="2400">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B78A2E4-5AEC-6D4B-B970-52D0EA15E105}" type="slidenum">
              <a:rPr lang="en-US" sz="1200"/>
              <a:pPr eaLnBrk="1" hangingPunct="1"/>
              <a:t>12</a:t>
            </a:fld>
            <a:endParaRPr lang="en-US" sz="12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114300" indent="-114300" eaLnBrk="1" hangingPunct="1"/>
            <a:r>
              <a:rPr lang="en-US" sz="1000" b="1" u="sng"/>
              <a:t>Talking Points:</a:t>
            </a:r>
            <a:endParaRPr lang="en-US" sz="1000"/>
          </a:p>
          <a:p>
            <a:pPr marL="114300" indent="-114300" eaLnBrk="1" hangingPunct="1">
              <a:buFontTx/>
              <a:buChar char="•"/>
            </a:pPr>
            <a:r>
              <a:rPr lang="en-US" sz="1000"/>
              <a:t>Speaking is extremely important, especially when you are trying to keep everyone</a:t>
            </a:r>
            <a:r>
              <a:rPr lang="ja-JP" altLang="en-US" sz="1000"/>
              <a:t>’</a:t>
            </a:r>
            <a:r>
              <a:rPr lang="en-US" altLang="ja-JP" sz="1000"/>
              <a:t>s attention.  </a:t>
            </a:r>
          </a:p>
          <a:p>
            <a:pPr marL="114300" indent="-114300" eaLnBrk="1" hangingPunct="1">
              <a:buFontTx/>
              <a:buChar char="•"/>
            </a:pPr>
            <a:r>
              <a:rPr lang="en-US" sz="1000"/>
              <a:t>When you are speaking, you want to make sure that:</a:t>
            </a:r>
          </a:p>
          <a:p>
            <a:pPr marL="571500" lvl="1" indent="-114300" eaLnBrk="1" hangingPunct="1">
              <a:buFontTx/>
              <a:buChar char="•"/>
            </a:pPr>
            <a:r>
              <a:rPr lang="en-US" sz="1000"/>
              <a:t>You are speaking clearly, so everyone can understand </a:t>
            </a:r>
          </a:p>
          <a:p>
            <a:pPr marL="571500" lvl="1" indent="-114300" eaLnBrk="1" hangingPunct="1">
              <a:buFontTx/>
              <a:buChar char="•"/>
            </a:pPr>
            <a:r>
              <a:rPr lang="en-US" sz="1000"/>
              <a:t>Your tone is not too hard or too soft, you don</a:t>
            </a:r>
            <a:r>
              <a:rPr lang="ja-JP" altLang="en-US" sz="1000"/>
              <a:t>’</a:t>
            </a:r>
            <a:r>
              <a:rPr lang="en-US" altLang="ja-JP" sz="1000"/>
              <a:t>t want to look like a dictator, however, you also don</a:t>
            </a:r>
            <a:r>
              <a:rPr lang="ja-JP" altLang="en-US" sz="1000"/>
              <a:t>’</a:t>
            </a:r>
            <a:r>
              <a:rPr lang="en-US" altLang="ja-JP" sz="1000"/>
              <a:t>t want to look like a pushover.  You want to use an </a:t>
            </a:r>
            <a:r>
              <a:rPr lang="ja-JP" altLang="en-US" sz="1000"/>
              <a:t>“</a:t>
            </a:r>
            <a:r>
              <a:rPr lang="en-US" altLang="ja-JP" sz="1000"/>
              <a:t>even tone</a:t>
            </a:r>
            <a:r>
              <a:rPr lang="ja-JP" altLang="en-US" sz="1000"/>
              <a:t>”</a:t>
            </a:r>
            <a:r>
              <a:rPr lang="en-US" altLang="ja-JP" sz="1000"/>
              <a:t> versus one that is too elevated or too soft. </a:t>
            </a:r>
          </a:p>
          <a:p>
            <a:pPr marL="571500" lvl="1" indent="-114300" eaLnBrk="1" hangingPunct="1">
              <a:buFontTx/>
              <a:buChar char="•"/>
            </a:pPr>
            <a:r>
              <a:rPr lang="en-US" sz="1000"/>
              <a:t>35% of communication is your tone, versus the actual words that you use, which make up only 7%.  </a:t>
            </a:r>
          </a:p>
          <a:p>
            <a:pPr marL="571500" lvl="1" indent="-114300" eaLnBrk="1" hangingPunct="1">
              <a:buFontTx/>
              <a:buChar char="•"/>
            </a:pPr>
            <a:r>
              <a:rPr lang="en-US" sz="1000"/>
              <a:t>With tone, also comes the level at which you talk.  You don</a:t>
            </a:r>
            <a:r>
              <a:rPr lang="ja-JP" altLang="en-US" sz="1000"/>
              <a:t>’</a:t>
            </a:r>
            <a:r>
              <a:rPr lang="en-US" altLang="ja-JP" sz="1000"/>
              <a:t>t want to shout at the person, this will automatically make them become defensive and lose focus on what is actually being communicated.  You also don</a:t>
            </a:r>
            <a:r>
              <a:rPr lang="ja-JP" altLang="en-US" sz="1000"/>
              <a:t>’</a:t>
            </a:r>
            <a:r>
              <a:rPr lang="en-US" altLang="ja-JP" sz="1000"/>
              <a:t>t want to speak to them in a level that is so quiet that they have to continually ask you to repeat yourself.  </a:t>
            </a:r>
          </a:p>
          <a:p>
            <a:pPr marL="571500" lvl="1" indent="-114300" eaLnBrk="1" hangingPunct="1">
              <a:buFontTx/>
              <a:buChar char="•"/>
            </a:pPr>
            <a:r>
              <a:rPr lang="en-US" sz="1000"/>
              <a:t>And finally, the speed of your voice is vital as well.  You want to ensure that you are not talking too fast, to the point where all your words start to run together, and it sounds like you are speaking a different language.  The same goes for speaking too slow, or hesitating too much.  </a:t>
            </a:r>
          </a:p>
          <a:p>
            <a:pPr marL="114300" indent="-114300" eaLnBrk="1" hangingPunct="1">
              <a:buFontTx/>
              <a:buChar char="•"/>
            </a:pPr>
            <a:r>
              <a:rPr lang="en-US" sz="1000"/>
              <a:t>Speaking is one of those skills that comes with practice, by making yourself aware of how you talk, you can pay attention to your clarity, tone, level, and speed, and make adjustments. </a:t>
            </a:r>
          </a:p>
          <a:p>
            <a:pPr marL="114300" indent="-114300" eaLnBrk="1" hangingPunct="1">
              <a:buFontTx/>
              <a:buChar char="•"/>
            </a:pPr>
            <a:r>
              <a:rPr lang="en-US" sz="1000"/>
              <a:t>It goes back to the </a:t>
            </a:r>
            <a:r>
              <a:rPr lang="ja-JP" altLang="en-US" sz="1000"/>
              <a:t>“</a:t>
            </a:r>
            <a:r>
              <a:rPr lang="en-US" altLang="ja-JP" sz="1000"/>
              <a:t>it</a:t>
            </a:r>
            <a:r>
              <a:rPr lang="ja-JP" altLang="en-US" sz="1000"/>
              <a:t>’</a:t>
            </a:r>
            <a:r>
              <a:rPr lang="en-US" altLang="ja-JP" sz="1000"/>
              <a:t>s not what you say, it</a:t>
            </a:r>
            <a:r>
              <a:rPr lang="ja-JP" altLang="en-US" sz="1000"/>
              <a:t>’</a:t>
            </a:r>
            <a:r>
              <a:rPr lang="en-US" altLang="ja-JP" sz="1000"/>
              <a:t>s how you say it</a:t>
            </a:r>
            <a:r>
              <a:rPr lang="ja-JP" altLang="en-US" sz="1000"/>
              <a:t>”</a:t>
            </a:r>
            <a:r>
              <a:rPr lang="en-US" altLang="ja-JP" sz="1000"/>
              <a:t> quote that I am sure many of you have heard before from a friend/spouse/co-worker.  </a:t>
            </a:r>
          </a:p>
          <a:p>
            <a:pPr marL="571500" lvl="1" indent="-114300" eaLnBrk="1" hangingPunct="1"/>
            <a:endParaRPr lang="en-US" sz="1000"/>
          </a:p>
        </p:txBody>
      </p:sp>
    </p:spTree>
    <p:extLst>
      <p:ext uri="{BB962C8B-B14F-4D97-AF65-F5344CB8AC3E}">
        <p14:creationId xmlns:p14="http://schemas.microsoft.com/office/powerpoint/2010/main" val="14552323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83"/>
          <p:cNvGrpSpPr>
            <a:grpSpLocks/>
          </p:cNvGrpSpPr>
          <p:nvPr userDrawn="1"/>
        </p:nvGrpSpPr>
        <p:grpSpPr bwMode="auto">
          <a:xfrm>
            <a:off x="0" y="457200"/>
            <a:ext cx="9067800" cy="203200"/>
            <a:chOff x="2544" y="2701"/>
            <a:chExt cx="1632" cy="224"/>
          </a:xfrm>
        </p:grpSpPr>
        <p:sp>
          <p:nvSpPr>
            <p:cNvPr id="5" name="Rectangle 84" descr="Oak"/>
            <p:cNvSpPr>
              <a:spLocks noChangeArrowheads="1"/>
            </p:cNvSpPr>
            <p:nvPr/>
          </p:nvSpPr>
          <p:spPr bwMode="auto">
            <a:xfrm>
              <a:off x="2736" y="2708"/>
              <a:ext cx="1248" cy="217"/>
            </a:xfrm>
            <a:prstGeom prst="rect">
              <a:avLst/>
            </a:prstGeom>
            <a:blipFill dpi="0" rotWithShape="1">
              <a:blip r:embed="rId2"/>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AutoShape 85" descr="Oak"/>
            <p:cNvSpPr>
              <a:spLocks noChangeArrowheads="1"/>
            </p:cNvSpPr>
            <p:nvPr/>
          </p:nvSpPr>
          <p:spPr bwMode="auto">
            <a:xfrm rot="5400000">
              <a:off x="3968" y="2717"/>
              <a:ext cx="224" cy="192"/>
            </a:xfrm>
            <a:prstGeom prst="triangle">
              <a:avLst>
                <a:gd name="adj" fmla="val 50000"/>
              </a:avLst>
            </a:prstGeom>
            <a:blipFill dpi="0" rotWithShape="1">
              <a:blip r:embed="rId2"/>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7" name="AutoShape 86" descr="Oak"/>
            <p:cNvSpPr>
              <a:spLocks noChangeArrowheads="1"/>
            </p:cNvSpPr>
            <p:nvPr/>
          </p:nvSpPr>
          <p:spPr bwMode="auto">
            <a:xfrm rot="16200000" flipH="1">
              <a:off x="2528" y="2717"/>
              <a:ext cx="224" cy="192"/>
            </a:xfrm>
            <a:prstGeom prst="triangle">
              <a:avLst>
                <a:gd name="adj" fmla="val 50000"/>
              </a:avLst>
            </a:prstGeom>
            <a:blipFill dpi="0" rotWithShape="1">
              <a:blip r:embed="rId2"/>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gr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3589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25667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1665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76640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02717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4" name="Group 83"/>
          <p:cNvGrpSpPr>
            <a:grpSpLocks/>
          </p:cNvGrpSpPr>
          <p:nvPr userDrawn="1"/>
        </p:nvGrpSpPr>
        <p:grpSpPr bwMode="auto">
          <a:xfrm>
            <a:off x="0" y="457200"/>
            <a:ext cx="9067800" cy="203200"/>
            <a:chOff x="2544" y="2701"/>
            <a:chExt cx="1632" cy="224"/>
          </a:xfrm>
        </p:grpSpPr>
        <p:sp>
          <p:nvSpPr>
            <p:cNvPr id="5" name="Rectangle 84" descr="Oak"/>
            <p:cNvSpPr>
              <a:spLocks noChangeArrowheads="1"/>
            </p:cNvSpPr>
            <p:nvPr/>
          </p:nvSpPr>
          <p:spPr bwMode="auto">
            <a:xfrm>
              <a:off x="2736" y="2708"/>
              <a:ext cx="1248" cy="217"/>
            </a:xfrm>
            <a:prstGeom prst="rect">
              <a:avLst/>
            </a:prstGeom>
            <a:blipFill dpi="0" rotWithShape="1">
              <a:blip r:embed="rId2"/>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AutoShape 85" descr="Oak"/>
            <p:cNvSpPr>
              <a:spLocks noChangeArrowheads="1"/>
            </p:cNvSpPr>
            <p:nvPr/>
          </p:nvSpPr>
          <p:spPr bwMode="auto">
            <a:xfrm rot="5400000">
              <a:off x="3968" y="2717"/>
              <a:ext cx="224" cy="192"/>
            </a:xfrm>
            <a:prstGeom prst="triangle">
              <a:avLst>
                <a:gd name="adj" fmla="val 50000"/>
              </a:avLst>
            </a:prstGeom>
            <a:blipFill dpi="0" rotWithShape="1">
              <a:blip r:embed="rId2"/>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7" name="AutoShape 86" descr="Oak"/>
            <p:cNvSpPr>
              <a:spLocks noChangeArrowheads="1"/>
            </p:cNvSpPr>
            <p:nvPr/>
          </p:nvSpPr>
          <p:spPr bwMode="auto">
            <a:xfrm rot="16200000" flipH="1">
              <a:off x="2528" y="2717"/>
              <a:ext cx="224" cy="192"/>
            </a:xfrm>
            <a:prstGeom prst="triangle">
              <a:avLst>
                <a:gd name="adj" fmla="val 50000"/>
              </a:avLst>
            </a:prstGeom>
            <a:blipFill dpi="0" rotWithShape="1">
              <a:blip r:embed="rId2"/>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gr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47500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447800"/>
            <a:ext cx="8229600" cy="45259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1699272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4756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423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3161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3007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343967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2106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0637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20"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Rectangle 13"/>
          <p:cNvSpPr>
            <a:spLocks noChangeArrowheads="1"/>
          </p:cNvSpPr>
          <p:nvPr userDrawn="1"/>
        </p:nvSpPr>
        <p:spPr bwMode="auto">
          <a:xfrm>
            <a:off x="6553200" y="6262688"/>
            <a:ext cx="2136775" cy="646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r"/>
            <a:r>
              <a:rPr lang="en-US">
                <a:solidFill>
                  <a:srgbClr val="B80000"/>
                </a:solidFill>
                <a:latin typeface="Agency FB" charset="0"/>
              </a:rPr>
              <a:t>The Toothpick Factory</a:t>
            </a:r>
          </a:p>
        </p:txBody>
      </p:sp>
      <p:pic>
        <p:nvPicPr>
          <p:cNvPr id="1027" name="Picture 16" descr="toothpick &amp; robot logo revised 11-14-06 jpg sm"/>
          <p:cNvPicPr>
            <a:picLocks noChangeAspect="1" noChangeArrowheads="1"/>
          </p:cNvPicPr>
          <p:nvPr userDrawn="1"/>
        </p:nvPicPr>
        <p:blipFill>
          <a:blip r:embed="rId1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685213" y="6188075"/>
            <a:ext cx="458787" cy="679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8" name="Picture 12" descr="C:\Users\Public\Documents\_FLATE\Graphics\Logos\FLATE\FlateLogo2008- 1in web.gif"/>
          <p:cNvPicPr>
            <a:picLocks noChangeAspect="1" noChangeArrowheads="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0" y="5867400"/>
            <a:ext cx="755650" cy="99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9" name="Picture 172" descr="made in florida dark purple logo"/>
          <p:cNvPicPr>
            <a:picLocks noChangeAspect="1" noChangeArrowheads="1"/>
          </p:cNvPicPr>
          <p:nvPr userDrawn="1"/>
        </p:nvPicPr>
        <p:blipFill>
          <a:blip r:embed="rId18"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62000" y="6124575"/>
            <a:ext cx="1295400" cy="798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030" name="Group 83"/>
          <p:cNvGrpSpPr>
            <a:grpSpLocks/>
          </p:cNvGrpSpPr>
          <p:nvPr userDrawn="1"/>
        </p:nvGrpSpPr>
        <p:grpSpPr bwMode="auto">
          <a:xfrm>
            <a:off x="755650" y="6121400"/>
            <a:ext cx="8388350" cy="50800"/>
            <a:chOff x="2544" y="2701"/>
            <a:chExt cx="1632" cy="224"/>
          </a:xfrm>
        </p:grpSpPr>
        <p:sp>
          <p:nvSpPr>
            <p:cNvPr id="1038" name="Rectangle 84" descr="Oak"/>
            <p:cNvSpPr>
              <a:spLocks noChangeArrowheads="1"/>
            </p:cNvSpPr>
            <p:nvPr/>
          </p:nvSpPr>
          <p:spPr bwMode="auto">
            <a:xfrm>
              <a:off x="2736" y="2708"/>
              <a:ext cx="1248" cy="217"/>
            </a:xfrm>
            <a:prstGeom prst="rect">
              <a:avLst/>
            </a:prstGeom>
            <a:blipFill dpi="0" rotWithShape="1">
              <a:blip r:embed="rId19"/>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039" name="AutoShape 85" descr="Oak"/>
            <p:cNvSpPr>
              <a:spLocks noChangeArrowheads="1"/>
            </p:cNvSpPr>
            <p:nvPr/>
          </p:nvSpPr>
          <p:spPr bwMode="auto">
            <a:xfrm rot="5400000">
              <a:off x="3968" y="2717"/>
              <a:ext cx="224" cy="192"/>
            </a:xfrm>
            <a:prstGeom prst="triangle">
              <a:avLst>
                <a:gd name="adj" fmla="val 50000"/>
              </a:avLst>
            </a:prstGeom>
            <a:blipFill dpi="0" rotWithShape="1">
              <a:blip r:embed="rId19"/>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040" name="AutoShape 86" descr="Oak"/>
            <p:cNvSpPr>
              <a:spLocks noChangeArrowheads="1"/>
            </p:cNvSpPr>
            <p:nvPr/>
          </p:nvSpPr>
          <p:spPr bwMode="auto">
            <a:xfrm rot="16200000" flipH="1">
              <a:off x="2528" y="2717"/>
              <a:ext cx="224" cy="192"/>
            </a:xfrm>
            <a:prstGeom prst="triangle">
              <a:avLst>
                <a:gd name="adj" fmla="val 50000"/>
              </a:avLst>
            </a:prstGeom>
            <a:blipFill dpi="0" rotWithShape="1">
              <a:blip r:embed="rId19"/>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grpSp>
      <p:grpSp>
        <p:nvGrpSpPr>
          <p:cNvPr id="1031" name="Group 83"/>
          <p:cNvGrpSpPr>
            <a:grpSpLocks/>
          </p:cNvGrpSpPr>
          <p:nvPr userDrawn="1"/>
        </p:nvGrpSpPr>
        <p:grpSpPr bwMode="auto">
          <a:xfrm>
            <a:off x="0" y="457200"/>
            <a:ext cx="9067800" cy="203200"/>
            <a:chOff x="2544" y="2701"/>
            <a:chExt cx="1632" cy="224"/>
          </a:xfrm>
        </p:grpSpPr>
        <p:sp>
          <p:nvSpPr>
            <p:cNvPr id="1035" name="Rectangle 84" descr="Oak"/>
            <p:cNvSpPr>
              <a:spLocks noChangeArrowheads="1"/>
            </p:cNvSpPr>
            <p:nvPr/>
          </p:nvSpPr>
          <p:spPr bwMode="auto">
            <a:xfrm>
              <a:off x="2736" y="2708"/>
              <a:ext cx="1248" cy="217"/>
            </a:xfrm>
            <a:prstGeom prst="rect">
              <a:avLst/>
            </a:prstGeom>
            <a:blipFill dpi="0" rotWithShape="1">
              <a:blip r:embed="rId19"/>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036" name="AutoShape 85" descr="Oak"/>
            <p:cNvSpPr>
              <a:spLocks noChangeArrowheads="1"/>
            </p:cNvSpPr>
            <p:nvPr/>
          </p:nvSpPr>
          <p:spPr bwMode="auto">
            <a:xfrm rot="5400000">
              <a:off x="3968" y="2717"/>
              <a:ext cx="224" cy="192"/>
            </a:xfrm>
            <a:prstGeom prst="triangle">
              <a:avLst>
                <a:gd name="adj" fmla="val 50000"/>
              </a:avLst>
            </a:prstGeom>
            <a:blipFill dpi="0" rotWithShape="1">
              <a:blip r:embed="rId19"/>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1037" name="AutoShape 86" descr="Oak"/>
            <p:cNvSpPr>
              <a:spLocks noChangeArrowheads="1"/>
            </p:cNvSpPr>
            <p:nvPr/>
          </p:nvSpPr>
          <p:spPr bwMode="auto">
            <a:xfrm rot="16200000" flipH="1">
              <a:off x="2528" y="2717"/>
              <a:ext cx="224" cy="192"/>
            </a:xfrm>
            <a:prstGeom prst="triangle">
              <a:avLst>
                <a:gd name="adj" fmla="val 50000"/>
              </a:avLst>
            </a:prstGeom>
            <a:blipFill dpi="0" rotWithShape="1">
              <a:blip r:embed="rId19"/>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grpSp>
      <p:pic>
        <p:nvPicPr>
          <p:cNvPr id="1033" name="Picture 1" descr="nsf4.gif"/>
          <p:cNvPicPr>
            <a:picLocks noChangeAspect="1"/>
          </p:cNvPicPr>
          <p:nvPr userDrawn="1"/>
        </p:nvPicPr>
        <p:blipFill>
          <a:blip r:embed="rId20" cstate="screen">
            <a:extLst>
              <a:ext uri="{28A0092B-C50C-407E-A947-70E740481C1C}">
                <a14:useLocalDpi xmlns:a14="http://schemas.microsoft.com/office/drawing/2010/main"/>
              </a:ext>
            </a:extLst>
          </a:blip>
          <a:srcRect/>
          <a:stretch>
            <a:fillRect/>
          </a:stretch>
        </p:blipFill>
        <p:spPr bwMode="auto">
          <a:xfrm>
            <a:off x="2033588" y="6121400"/>
            <a:ext cx="735012" cy="735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92" r:id="rId1"/>
    <p:sldLayoutId id="2147484193" r:id="rId2"/>
    <p:sldLayoutId id="2147484194" r:id="rId3"/>
    <p:sldLayoutId id="2147484195" r:id="rId4"/>
    <p:sldLayoutId id="2147484196" r:id="rId5"/>
    <p:sldLayoutId id="2147484197" r:id="rId6"/>
    <p:sldLayoutId id="2147484198" r:id="rId7"/>
    <p:sldLayoutId id="2147484199" r:id="rId8"/>
    <p:sldLayoutId id="2147484200" r:id="rId9"/>
    <p:sldLayoutId id="2147484201" r:id="rId10"/>
    <p:sldLayoutId id="2147484202" r:id="rId11"/>
    <p:sldLayoutId id="2147484203" r:id="rId12"/>
    <p:sldLayoutId id="2147484204" r:id="rId13"/>
    <p:sldLayoutId id="2147484205" r:id="rId14"/>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2"/>
          </a:solidFill>
          <a:latin typeface="Verdana"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Verdana"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Verdana"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Verdana" pitchFamily="34"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7.jp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0.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01a%20-%20TF-%20Record%20Keeping%20-%20Team%20Chart.xls"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hyperlink" Target="TF%20SAME-TEC%20showtime/01c%20-%20Chart_for_TF.xls"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4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43.xml"/><Relationship Id="rId7" Type="http://schemas.openxmlformats.org/officeDocument/2006/relationships/image" Target="../media/image45.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4.png"/><Relationship Id="rId4" Type="http://schemas.openxmlformats.org/officeDocument/2006/relationships/oleObject" Target="../embeddings/oleObject1.bin"/><Relationship Id="rId9" Type="http://schemas.openxmlformats.org/officeDocument/2006/relationships/image" Target="../media/image46.png"/></Relationships>
</file>

<file path=ppt/slides/_rels/slide4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49.jpeg"/><Relationship Id="rId4" Type="http://schemas.openxmlformats.org/officeDocument/2006/relationships/image" Target="../media/image48.jpeg"/></Relationships>
</file>

<file path=ppt/slides/_rels/slide4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jpeg"/><Relationship Id="rId7" Type="http://schemas.openxmlformats.org/officeDocument/2006/relationships/hyperlink" Target="http://www.flate.pbwiki.com"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6.jpeg"/><Relationship Id="rId4" Type="http://schemas.openxmlformats.org/officeDocument/2006/relationships/hyperlink" Target="http://www.fl-ate.org/" TargetMode="External"/><Relationship Id="rId9" Type="http://schemas.openxmlformats.org/officeDocument/2006/relationships/image" Target="../media/image52.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cte.ed.gov/employabilityskills/index.php/framework/inde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cte.ed.gov/nationalinitiatives/%20employability.cfm" TargetMode="External"/><Relationship Id="rId1" Type="http://schemas.openxmlformats.org/officeDocument/2006/relationships/slideLayout" Target="../slideLayouts/slideLayout2.xml"/><Relationship Id="rId4" Type="http://schemas.openxmlformats.org/officeDocument/2006/relationships/hyperlink" Target="http://cte.ed.gov/nationalinitiatives/employability.cfm?&amp;pass_dis=1"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60" name="Rectangle 4"/>
          <p:cNvSpPr>
            <a:spLocks noGrp="1" noChangeArrowheads="1"/>
          </p:cNvSpPr>
          <p:nvPr>
            <p:ph type="ctrTitle" idx="4294967295"/>
          </p:nvPr>
        </p:nvSpPr>
        <p:spPr bwMode="auto">
          <a:xfrm>
            <a:off x="0" y="766763"/>
            <a:ext cx="9144000" cy="2052637"/>
          </a:xfrm>
          <a:prstGeom prst="rect">
            <a:avLst/>
          </a:prstGeom>
          <a:ln>
            <a:miter lim="800000"/>
            <a:headEnd/>
            <a:tailEnd/>
          </a:ln>
        </p:spPr>
        <p:txBody>
          <a:bodyPr/>
          <a:lstStyle/>
          <a:p>
            <a:pPr eaLnBrk="1" hangingPunct="1">
              <a:defRPr/>
            </a:pPr>
            <a:r>
              <a:rPr lang="en-US" sz="7200" b="1" spc="300" dirty="0">
                <a:solidFill>
                  <a:srgbClr val="B80000"/>
                </a:solidFill>
                <a:effectLst>
                  <a:outerShdw blurRad="38100" dist="38100" dir="2700000" algn="tl">
                    <a:srgbClr val="DDDDDD"/>
                  </a:outerShdw>
                </a:effectLst>
                <a:latin typeface="Haettenschweiler"/>
                <a:cs typeface="Haettenschweiler"/>
              </a:rPr>
              <a:t>THE TOOTHPICK FACTORY</a:t>
            </a:r>
            <a:r>
              <a:rPr lang="en-US" sz="7200" b="1" spc="300" baseline="50000" dirty="0">
                <a:solidFill>
                  <a:srgbClr val="B80000"/>
                </a:solidFill>
                <a:effectLst>
                  <a:outerShdw blurRad="38100" dist="38100" dir="2700000" algn="tl">
                    <a:srgbClr val="DDDDDD"/>
                  </a:outerShdw>
                </a:effectLst>
                <a:latin typeface="Haettenschweiler"/>
                <a:cs typeface="Haettenschweiler"/>
              </a:rPr>
              <a:t>©</a:t>
            </a:r>
            <a:endParaRPr lang="en-US" sz="7200" b="1" i="1" spc="300" baseline="50000" dirty="0">
              <a:solidFill>
                <a:srgbClr val="B80000"/>
              </a:solidFill>
              <a:effectLst>
                <a:outerShdw blurRad="38100" dist="38100" dir="2700000" algn="tl">
                  <a:srgbClr val="DDDDDD"/>
                </a:outerShdw>
              </a:effectLst>
              <a:latin typeface="Haettenschweiler"/>
              <a:cs typeface="Haettenschweiler"/>
            </a:endParaRPr>
          </a:p>
        </p:txBody>
      </p:sp>
      <p:sp>
        <p:nvSpPr>
          <p:cNvPr id="7170" name="Rectangle 7"/>
          <p:cNvSpPr>
            <a:spLocks noChangeArrowheads="1"/>
          </p:cNvSpPr>
          <p:nvPr/>
        </p:nvSpPr>
        <p:spPr bwMode="auto">
          <a:xfrm>
            <a:off x="0" y="2286000"/>
            <a:ext cx="9085263"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en-US" sz="2800" b="1" i="1">
                <a:solidFill>
                  <a:schemeClr val="tx2"/>
                </a:solidFill>
                <a:latin typeface="Agency FB" charset="0"/>
              </a:rPr>
              <a:t>A Simulation Game for the Workplace Skills</a:t>
            </a:r>
          </a:p>
        </p:txBody>
      </p:sp>
      <p:pic>
        <p:nvPicPr>
          <p:cNvPr id="249864" name="Picture 8" descr="toothpick &amp; robot logo revised 11-14-06 jpg sm"/>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5995" y="2819400"/>
            <a:ext cx="2592387" cy="3844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7172" name="Group 162"/>
          <p:cNvGrpSpPr>
            <a:grpSpLocks/>
          </p:cNvGrpSpPr>
          <p:nvPr/>
        </p:nvGrpSpPr>
        <p:grpSpPr bwMode="auto">
          <a:xfrm>
            <a:off x="5372100" y="2898775"/>
            <a:ext cx="3829050" cy="3186113"/>
            <a:chOff x="3388" y="2016"/>
            <a:chExt cx="2412" cy="2007"/>
          </a:xfrm>
        </p:grpSpPr>
        <p:grpSp>
          <p:nvGrpSpPr>
            <p:cNvPr id="7175" name="Group 18"/>
            <p:cNvGrpSpPr>
              <a:grpSpLocks/>
            </p:cNvGrpSpPr>
            <p:nvPr/>
          </p:nvGrpSpPr>
          <p:grpSpPr bwMode="auto">
            <a:xfrm rot="2092520">
              <a:off x="3688" y="2936"/>
              <a:ext cx="1632" cy="80"/>
              <a:chOff x="2544" y="2701"/>
              <a:chExt cx="1632" cy="224"/>
            </a:xfrm>
          </p:grpSpPr>
          <p:sp>
            <p:nvSpPr>
              <p:cNvPr id="7244" name="Rectangle 15"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45" name="AutoShape 16"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46" name="AutoShape 17"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76" name="Group 19"/>
            <p:cNvGrpSpPr>
              <a:grpSpLocks/>
            </p:cNvGrpSpPr>
            <p:nvPr/>
          </p:nvGrpSpPr>
          <p:grpSpPr bwMode="auto">
            <a:xfrm rot="6095531">
              <a:off x="4184" y="2936"/>
              <a:ext cx="1632" cy="80"/>
              <a:chOff x="2544" y="2701"/>
              <a:chExt cx="1632" cy="224"/>
            </a:xfrm>
          </p:grpSpPr>
          <p:sp>
            <p:nvSpPr>
              <p:cNvPr id="7241" name="Rectangle 20"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42" name="AutoShape 21"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43" name="AutoShape 22"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77" name="Group 23"/>
            <p:cNvGrpSpPr>
              <a:grpSpLocks/>
            </p:cNvGrpSpPr>
            <p:nvPr/>
          </p:nvGrpSpPr>
          <p:grpSpPr bwMode="auto">
            <a:xfrm rot="7151849">
              <a:off x="3528" y="3071"/>
              <a:ext cx="1632" cy="80"/>
              <a:chOff x="2544" y="2701"/>
              <a:chExt cx="1632" cy="224"/>
            </a:xfrm>
          </p:grpSpPr>
          <p:sp>
            <p:nvSpPr>
              <p:cNvPr id="7238" name="Rectangle 24"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39" name="AutoShape 25"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40" name="AutoShape 26"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78" name="Group 27"/>
            <p:cNvGrpSpPr>
              <a:grpSpLocks/>
            </p:cNvGrpSpPr>
            <p:nvPr/>
          </p:nvGrpSpPr>
          <p:grpSpPr bwMode="auto">
            <a:xfrm rot="5400000">
              <a:off x="3448" y="2936"/>
              <a:ext cx="1632" cy="80"/>
              <a:chOff x="2544" y="2701"/>
              <a:chExt cx="1632" cy="224"/>
            </a:xfrm>
          </p:grpSpPr>
          <p:sp>
            <p:nvSpPr>
              <p:cNvPr id="7235" name="Rectangle 28"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36" name="AutoShape 29"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37" name="AutoShape 30"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79" name="Group 31"/>
            <p:cNvGrpSpPr>
              <a:grpSpLocks/>
            </p:cNvGrpSpPr>
            <p:nvPr/>
          </p:nvGrpSpPr>
          <p:grpSpPr bwMode="auto">
            <a:xfrm rot="2760305">
              <a:off x="3916" y="3167"/>
              <a:ext cx="1632" cy="80"/>
              <a:chOff x="2544" y="2701"/>
              <a:chExt cx="1632" cy="224"/>
            </a:xfrm>
          </p:grpSpPr>
          <p:sp>
            <p:nvSpPr>
              <p:cNvPr id="7232" name="Rectangle 32"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33" name="AutoShape 33"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34" name="AutoShape 34"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80" name="Group 35"/>
            <p:cNvGrpSpPr>
              <a:grpSpLocks/>
            </p:cNvGrpSpPr>
            <p:nvPr/>
          </p:nvGrpSpPr>
          <p:grpSpPr bwMode="auto">
            <a:xfrm rot="4789470">
              <a:off x="4184" y="2936"/>
              <a:ext cx="1632" cy="80"/>
              <a:chOff x="2544" y="2701"/>
              <a:chExt cx="1632" cy="224"/>
            </a:xfrm>
          </p:grpSpPr>
          <p:sp>
            <p:nvSpPr>
              <p:cNvPr id="7229" name="Rectangle 36"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30" name="AutoShape 37"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31" name="AutoShape 38"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81" name="Group 39"/>
            <p:cNvGrpSpPr>
              <a:grpSpLocks/>
            </p:cNvGrpSpPr>
            <p:nvPr/>
          </p:nvGrpSpPr>
          <p:grpSpPr bwMode="auto">
            <a:xfrm rot="6823502">
              <a:off x="3298" y="2996"/>
              <a:ext cx="1632" cy="80"/>
              <a:chOff x="2544" y="2701"/>
              <a:chExt cx="1632" cy="224"/>
            </a:xfrm>
          </p:grpSpPr>
          <p:sp>
            <p:nvSpPr>
              <p:cNvPr id="7226" name="Rectangle 40"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27" name="AutoShape 41"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28" name="AutoShape 42"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82" name="Group 43"/>
            <p:cNvGrpSpPr>
              <a:grpSpLocks/>
            </p:cNvGrpSpPr>
            <p:nvPr/>
          </p:nvGrpSpPr>
          <p:grpSpPr bwMode="auto">
            <a:xfrm rot="6010530">
              <a:off x="3848" y="2936"/>
              <a:ext cx="1632" cy="80"/>
              <a:chOff x="2544" y="2701"/>
              <a:chExt cx="1632" cy="224"/>
            </a:xfrm>
          </p:grpSpPr>
          <p:sp>
            <p:nvSpPr>
              <p:cNvPr id="7223" name="Rectangle 44"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24" name="AutoShape 45"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25" name="AutoShape 46"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83" name="Group 47"/>
            <p:cNvGrpSpPr>
              <a:grpSpLocks/>
            </p:cNvGrpSpPr>
            <p:nvPr/>
          </p:nvGrpSpPr>
          <p:grpSpPr bwMode="auto">
            <a:xfrm rot="3690262">
              <a:off x="3768" y="2936"/>
              <a:ext cx="1632" cy="80"/>
              <a:chOff x="2544" y="2701"/>
              <a:chExt cx="1632" cy="224"/>
            </a:xfrm>
          </p:grpSpPr>
          <p:sp>
            <p:nvSpPr>
              <p:cNvPr id="7220" name="Rectangle 48"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21" name="AutoShape 49"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22" name="AutoShape 50"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84" name="Group 51"/>
            <p:cNvGrpSpPr>
              <a:grpSpLocks/>
            </p:cNvGrpSpPr>
            <p:nvPr/>
          </p:nvGrpSpPr>
          <p:grpSpPr bwMode="auto">
            <a:xfrm rot="3307480">
              <a:off x="4408" y="2936"/>
              <a:ext cx="1632" cy="80"/>
              <a:chOff x="2544" y="2701"/>
              <a:chExt cx="1632" cy="224"/>
            </a:xfrm>
          </p:grpSpPr>
          <p:sp>
            <p:nvSpPr>
              <p:cNvPr id="7217" name="Rectangle 52"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18" name="AutoShape 53"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19" name="AutoShape 54"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85" name="Group 55"/>
            <p:cNvGrpSpPr>
              <a:grpSpLocks/>
            </p:cNvGrpSpPr>
            <p:nvPr/>
          </p:nvGrpSpPr>
          <p:grpSpPr bwMode="auto">
            <a:xfrm rot="342635">
              <a:off x="3889" y="3588"/>
              <a:ext cx="1632" cy="80"/>
              <a:chOff x="2544" y="2701"/>
              <a:chExt cx="1632" cy="224"/>
            </a:xfrm>
          </p:grpSpPr>
          <p:sp>
            <p:nvSpPr>
              <p:cNvPr id="7214" name="Rectangle 56"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15" name="AutoShape 57"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16" name="AutoShape 58"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86" name="Group 59"/>
            <p:cNvGrpSpPr>
              <a:grpSpLocks/>
            </p:cNvGrpSpPr>
            <p:nvPr/>
          </p:nvGrpSpPr>
          <p:grpSpPr bwMode="auto">
            <a:xfrm rot="9115651">
              <a:off x="3567" y="2897"/>
              <a:ext cx="1632" cy="80"/>
              <a:chOff x="2544" y="2701"/>
              <a:chExt cx="1632" cy="224"/>
            </a:xfrm>
          </p:grpSpPr>
          <p:sp>
            <p:nvSpPr>
              <p:cNvPr id="7211" name="Rectangle 60"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12" name="AutoShape 61"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13" name="AutoShape 62"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87" name="Group 63"/>
            <p:cNvGrpSpPr>
              <a:grpSpLocks/>
            </p:cNvGrpSpPr>
            <p:nvPr/>
          </p:nvGrpSpPr>
          <p:grpSpPr bwMode="auto">
            <a:xfrm rot="1784693">
              <a:off x="4168" y="2936"/>
              <a:ext cx="1632" cy="80"/>
              <a:chOff x="2544" y="2701"/>
              <a:chExt cx="1632" cy="224"/>
            </a:xfrm>
          </p:grpSpPr>
          <p:sp>
            <p:nvSpPr>
              <p:cNvPr id="7208" name="Rectangle 64"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09" name="AutoShape 65"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10" name="AutoShape 66"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88" name="Group 67"/>
            <p:cNvGrpSpPr>
              <a:grpSpLocks/>
            </p:cNvGrpSpPr>
            <p:nvPr/>
          </p:nvGrpSpPr>
          <p:grpSpPr bwMode="auto">
            <a:xfrm rot="7909210">
              <a:off x="4088" y="2792"/>
              <a:ext cx="1632" cy="80"/>
              <a:chOff x="2544" y="2701"/>
              <a:chExt cx="1632" cy="224"/>
            </a:xfrm>
          </p:grpSpPr>
          <p:sp>
            <p:nvSpPr>
              <p:cNvPr id="7205" name="Rectangle 68"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06" name="AutoShape 69"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07" name="AutoShape 70"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89" name="Group 71"/>
            <p:cNvGrpSpPr>
              <a:grpSpLocks/>
            </p:cNvGrpSpPr>
            <p:nvPr/>
          </p:nvGrpSpPr>
          <p:grpSpPr bwMode="auto">
            <a:xfrm rot="595574">
              <a:off x="3952" y="2578"/>
              <a:ext cx="1632" cy="80"/>
              <a:chOff x="2544" y="2701"/>
              <a:chExt cx="1632" cy="224"/>
            </a:xfrm>
          </p:grpSpPr>
          <p:sp>
            <p:nvSpPr>
              <p:cNvPr id="7202" name="Rectangle 72"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03" name="AutoShape 73"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04" name="AutoShape 74"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90" name="Group 75"/>
            <p:cNvGrpSpPr>
              <a:grpSpLocks/>
            </p:cNvGrpSpPr>
            <p:nvPr/>
          </p:nvGrpSpPr>
          <p:grpSpPr bwMode="auto">
            <a:xfrm rot="5400000">
              <a:off x="3928" y="2936"/>
              <a:ext cx="1632" cy="80"/>
              <a:chOff x="2544" y="2701"/>
              <a:chExt cx="1632" cy="224"/>
            </a:xfrm>
          </p:grpSpPr>
          <p:sp>
            <p:nvSpPr>
              <p:cNvPr id="7199" name="Rectangle 76"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00" name="AutoShape 77"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201" name="AutoShape 78"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91" name="Group 79"/>
            <p:cNvGrpSpPr>
              <a:grpSpLocks/>
            </p:cNvGrpSpPr>
            <p:nvPr/>
          </p:nvGrpSpPr>
          <p:grpSpPr bwMode="auto">
            <a:xfrm rot="8778596">
              <a:off x="3752" y="3415"/>
              <a:ext cx="1632" cy="80"/>
              <a:chOff x="2544" y="2701"/>
              <a:chExt cx="1632" cy="224"/>
            </a:xfrm>
          </p:grpSpPr>
          <p:sp>
            <p:nvSpPr>
              <p:cNvPr id="7196" name="Rectangle 80" descr="Oak"/>
              <p:cNvSpPr>
                <a:spLocks noChangeArrowheads="1"/>
              </p:cNvSpPr>
              <p:nvPr/>
            </p:nvSpPr>
            <p:spPr bwMode="auto">
              <a:xfrm>
                <a:off x="2736" y="2705"/>
                <a:ext cx="1248" cy="217"/>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197" name="AutoShape 81" descr="Oak"/>
              <p:cNvSpPr>
                <a:spLocks noChangeArrowheads="1"/>
              </p:cNvSpPr>
              <p:nvPr/>
            </p:nvSpPr>
            <p:spPr bwMode="auto">
              <a:xfrm rot="5400000">
                <a:off x="396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7198" name="AutoShape 82" descr="Oak"/>
              <p:cNvSpPr>
                <a:spLocks noChangeArrowheads="1"/>
              </p:cNvSpPr>
              <p:nvPr/>
            </p:nvSpPr>
            <p:spPr bwMode="auto">
              <a:xfrm rot="16200000" flipH="1">
                <a:off x="2528" y="2717"/>
                <a:ext cx="224"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7192" name="Group 83"/>
            <p:cNvGrpSpPr>
              <a:grpSpLocks/>
            </p:cNvGrpSpPr>
            <p:nvPr/>
          </p:nvGrpSpPr>
          <p:grpSpPr bwMode="auto">
            <a:xfrm rot="1133166">
              <a:off x="3388" y="2668"/>
              <a:ext cx="2294" cy="201"/>
              <a:chOff x="1823" y="1663"/>
              <a:chExt cx="2294" cy="584"/>
            </a:xfrm>
          </p:grpSpPr>
          <p:sp>
            <p:nvSpPr>
              <p:cNvPr id="7193" name="AutoShape 85" descr="Oak"/>
              <p:cNvSpPr>
                <a:spLocks noChangeArrowheads="1"/>
              </p:cNvSpPr>
              <p:nvPr/>
            </p:nvSpPr>
            <p:spPr bwMode="auto">
              <a:xfrm rot="5400000">
                <a:off x="3667" y="1663"/>
                <a:ext cx="329" cy="571"/>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b="1"/>
              </a:p>
            </p:txBody>
          </p:sp>
          <p:sp>
            <p:nvSpPr>
              <p:cNvPr id="7194" name="Rectangle 84" descr="Oak"/>
              <p:cNvSpPr>
                <a:spLocks noChangeArrowheads="1"/>
              </p:cNvSpPr>
              <p:nvPr/>
            </p:nvSpPr>
            <p:spPr bwMode="auto">
              <a:xfrm>
                <a:off x="2016" y="1899"/>
                <a:ext cx="1440" cy="348"/>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r>
                  <a:rPr lang="en-US" sz="2000" b="1"/>
                  <a:t>Executive Director, FLATE</a:t>
                </a:r>
              </a:p>
            </p:txBody>
          </p:sp>
          <p:sp>
            <p:nvSpPr>
              <p:cNvPr id="7195" name="AutoShape 86" descr="Oak"/>
              <p:cNvSpPr>
                <a:spLocks noChangeArrowheads="1"/>
              </p:cNvSpPr>
              <p:nvPr/>
            </p:nvSpPr>
            <p:spPr bwMode="auto">
              <a:xfrm rot="16200000" flipH="1">
                <a:off x="1803" y="1683"/>
                <a:ext cx="232" cy="192"/>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b="1"/>
              </a:p>
            </p:txBody>
          </p:sp>
        </p:grpSp>
      </p:grpSp>
      <p:sp>
        <p:nvSpPr>
          <p:cNvPr id="7173" name="Rectangle 84" descr="Oak"/>
          <p:cNvSpPr>
            <a:spLocks noChangeArrowheads="1"/>
          </p:cNvSpPr>
          <p:nvPr/>
        </p:nvSpPr>
        <p:spPr bwMode="auto">
          <a:xfrm rot="1133166">
            <a:off x="6311900" y="3619500"/>
            <a:ext cx="2147888" cy="246063"/>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r>
              <a:rPr lang="en-US" sz="2800" b="1"/>
              <a:t>Marilyn Barger</a:t>
            </a:r>
          </a:p>
        </p:txBody>
      </p:sp>
      <p:sp>
        <p:nvSpPr>
          <p:cNvPr id="79" name="TextBox 78"/>
          <p:cNvSpPr txBox="1"/>
          <p:nvPr/>
        </p:nvSpPr>
        <p:spPr>
          <a:xfrm>
            <a:off x="3897313" y="5199063"/>
            <a:ext cx="5475287" cy="1662112"/>
          </a:xfrm>
          <a:prstGeom prst="rect">
            <a:avLst/>
          </a:prstGeom>
          <a:noFill/>
        </p:spPr>
        <p:txBody>
          <a:bodyPr>
            <a:spAutoFit/>
          </a:bodyPr>
          <a:lstStyle/>
          <a:p>
            <a:pPr>
              <a:defRPr/>
            </a:pPr>
            <a:r>
              <a:rPr lang="en-US" sz="5400" b="1" dirty="0">
                <a:latin typeface="Arial Black"/>
                <a:cs typeface="Arial Black"/>
              </a:rPr>
              <a:t>FLATE</a:t>
            </a:r>
          </a:p>
          <a:p>
            <a:pPr>
              <a:defRPr/>
            </a:pPr>
            <a:r>
              <a:rPr lang="en-US" sz="2400" b="1" spc="-150" dirty="0">
                <a:latin typeface="+mn-lt"/>
              </a:rPr>
              <a:t>Florida’s Advanced Technological Education Center of Excellence</a:t>
            </a:r>
          </a:p>
        </p:txBody>
      </p:sp>
      <p:pic>
        <p:nvPicPr>
          <p:cNvPr id="2" name="Picture 1" descr="FlateLogo-R2.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68882" y="5401187"/>
            <a:ext cx="1543238" cy="14467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path" presetSubtype="0" accel="50000" decel="50000" fill="hold" nodeType="afterEffect">
                                  <p:stCondLst>
                                    <p:cond delay="0"/>
                                  </p:stCondLst>
                                  <p:childTnLst>
                                    <p:animMotion origin="layout" path="M -0.35278 -0.48333 C -0.34081 -0.478 -0.32605 -0.4787 -0.3139 -0.47777 C -0.30626 -0.4743 -0.30643 -0.46666 -0.30417 -0.4574 C -0.30331 -0.43819 -0.30903 -0.4162 -0.3014 -0.4 C -0.29706 -0.3905 -0.28421 -0.40185 -0.2764 -0.39814 C -0.27362 -0.39675 -0.27518 -0.39027 -0.27362 -0.38703 C -0.27101 -0.38194 -0.26806 -0.37037 -0.26806 -0.37037 C -0.26719 -0.35254 -0.26771 -0.33425 -0.26528 -0.31666 C -0.26476 -0.31226 -0.26094 -0.32037 -0.25695 -0.32222 C -0.25331 -0.32407 -0.24584 -0.32592 -0.24584 -0.32592 C -0.2106 -0.32152 -0.22466 -0.32384 -0.20417 -0.31481 C -0.19983 -0.30902 -0.19775 -0.303 -0.19445 -0.29629 C -0.19393 -0.29143 -0.19324 -0.28634 -0.19306 -0.28148 C -0.19237 -0.25254 -0.19358 -0.22337 -0.19185 -0.19444 C -0.19133 -0.18958 -0.18629 -0.20092 -0.18334 -0.2037 C -0.17726 -0.203 -0.17119 -0.2037 -0.16528 -0.20185 C -0.15886 -0.19976 -0.15435 -0.18819 -0.1514 -0.18148 C -0.14324 -0.1618 -0.13751 -0.14236 -0.13334 -0.12037 C -0.13282 -0.10254 -0.13299 -0.08449 -0.13195 -0.06666 C -0.13178 -0.06481 -0.13143 -0.0706 -0.13056 -0.07222 C -0.12952 -0.0743 -0.12796 -0.07638 -0.1264 -0.07777 C -0.12449 -0.07939 -0.11633 -0.08125 -0.11528 -0.08148 C -0.10834 -0.08078 -0.10122 -0.08148 -0.09445 -0.07962 C -0.08837 -0.078 -0.08664 -0.06504 -0.08334 -0.05925 C -0.08056 -0.04814 -0.07431 -0.03194 -0.06945 -0.02222 C -0.06893 -0.0118 -0.07223 0.00047 -0.06806 0.00926 C -0.06598 0.01366 -0.06251 0.00186 -0.05973 -0.00185 C -0.05851 -0.00347 -0.05695 -0.00439 -0.05556 -0.00555 C -0.05053 -0.00925 -0.04532 -0.01111 -0.04028 -0.01481 C -0.03403 -0.01944 -0.02761 -0.02476 -0.02084 -0.02777 C -0.01112 -0.02569 -0.0106 -0.02337 -0.00278 -0.01666 C -0.00035 -0.00717 -5.27778E-6 0.00116 -5.27778E-6 0.01112 L -5.27778E-6 2.77556E-17 " pathEditMode="relative" ptsTypes="fffffffffffffffffffffffffffffffAA">
                                      <p:cBhvr>
                                        <p:cTn id="6" dur="2000" fill="hold"/>
                                        <p:tgtEl>
                                          <p:spTgt spid="24986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idx="1"/>
          </p:nvPr>
        </p:nvSpPr>
        <p:spPr bwMode="auto">
          <a:xfrm>
            <a:off x="0" y="457200"/>
            <a:ext cx="9144000" cy="838200"/>
          </a:xfrm>
          <a:ln>
            <a:miter lim="800000"/>
            <a:headEnd/>
            <a:tailEnd/>
          </a:ln>
        </p:spPr>
        <p:txBody>
          <a:bodyPr vert="horz" wrap="square" lIns="91440" tIns="45720" rIns="91440" bIns="45720" numCol="1" anchor="t" anchorCtr="0" compatLnSpc="1">
            <a:prstTxWarp prst="textNoShape">
              <a:avLst/>
            </a:prstTxWarp>
          </a:bodyPr>
          <a:lstStyle/>
          <a:p>
            <a:pPr algn="ctr" eaLnBrk="1" hangingPunct="1">
              <a:lnSpc>
                <a:spcPct val="150000"/>
              </a:lnSpc>
              <a:buFontTx/>
              <a:buNone/>
              <a:defRPr/>
            </a:pPr>
            <a:r>
              <a:rPr lang="en-US" sz="4000" b="1" dirty="0">
                <a:effectLst>
                  <a:outerShdw blurRad="38100" dist="38100" dir="2700000" algn="tl">
                    <a:srgbClr val="DDDDDD"/>
                  </a:outerShdw>
                </a:effectLst>
                <a:latin typeface="Agency FB" charset="0"/>
                <a:cs typeface="+mn-cs"/>
              </a:rPr>
              <a:t>WORKPLACE SKILLS</a:t>
            </a:r>
          </a:p>
        </p:txBody>
      </p:sp>
      <p:sp>
        <p:nvSpPr>
          <p:cNvPr id="17410" name="AutoShape 3"/>
          <p:cNvSpPr>
            <a:spLocks noChangeArrowheads="1"/>
          </p:cNvSpPr>
          <p:nvPr/>
        </p:nvSpPr>
        <p:spPr bwMode="auto">
          <a:xfrm>
            <a:off x="2794000" y="2206625"/>
            <a:ext cx="3486150" cy="2914650"/>
          </a:xfrm>
          <a:prstGeom prst="pentagon">
            <a:avLst/>
          </a:prstGeom>
          <a:solidFill>
            <a:srgbClr val="FF7C80"/>
          </a:solidFill>
          <a:ln w="9525">
            <a:solidFill>
              <a:schemeClr val="bg2"/>
            </a:solidFill>
            <a:miter lim="800000"/>
            <a:headEnd/>
            <a:tailEnd/>
          </a:ln>
        </p:spPr>
        <p:txBody>
          <a:bodyPr wrap="none" anchor="ctr"/>
          <a:lstStyle/>
          <a:p>
            <a:endParaRPr lang="en-US" sz="2000"/>
          </a:p>
        </p:txBody>
      </p:sp>
      <p:sp>
        <p:nvSpPr>
          <p:cNvPr id="17411" name="Rectangle 4"/>
          <p:cNvSpPr>
            <a:spLocks noChangeArrowheads="1"/>
          </p:cNvSpPr>
          <p:nvPr/>
        </p:nvSpPr>
        <p:spPr bwMode="auto">
          <a:xfrm>
            <a:off x="5068888" y="5368925"/>
            <a:ext cx="1404937" cy="420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a:cs typeface="Arial" charset="0"/>
              </a:rPr>
              <a:t>Speaking</a:t>
            </a:r>
          </a:p>
        </p:txBody>
      </p:sp>
      <p:sp>
        <p:nvSpPr>
          <p:cNvPr id="17412" name="Rectangle 5"/>
          <p:cNvSpPr>
            <a:spLocks noChangeArrowheads="1"/>
          </p:cNvSpPr>
          <p:nvPr/>
        </p:nvSpPr>
        <p:spPr bwMode="auto">
          <a:xfrm>
            <a:off x="2938463" y="5368925"/>
            <a:ext cx="1374775" cy="420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a:cs typeface="Arial" charset="0"/>
              </a:rPr>
              <a:t>Adapting</a:t>
            </a:r>
          </a:p>
        </p:txBody>
      </p:sp>
      <p:sp>
        <p:nvSpPr>
          <p:cNvPr id="17413" name="Rectangle 6"/>
          <p:cNvSpPr>
            <a:spLocks noChangeArrowheads="1"/>
          </p:cNvSpPr>
          <p:nvPr/>
        </p:nvSpPr>
        <p:spPr bwMode="auto">
          <a:xfrm>
            <a:off x="3830638" y="2754313"/>
            <a:ext cx="1604962" cy="428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en-US" sz="2000" b="1">
                <a:cs typeface="Arial" charset="0"/>
              </a:rPr>
              <a:t>Teamwork</a:t>
            </a:r>
          </a:p>
        </p:txBody>
      </p:sp>
      <p:sp>
        <p:nvSpPr>
          <p:cNvPr id="17414" name="Rectangle 7"/>
          <p:cNvSpPr>
            <a:spLocks noChangeArrowheads="1"/>
          </p:cNvSpPr>
          <p:nvPr/>
        </p:nvSpPr>
        <p:spPr bwMode="auto">
          <a:xfrm>
            <a:off x="2474913" y="3835400"/>
            <a:ext cx="1238250" cy="420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a:cs typeface="Arial" charset="0"/>
              </a:rPr>
              <a:t>Leading</a:t>
            </a:r>
          </a:p>
        </p:txBody>
      </p:sp>
      <p:sp>
        <p:nvSpPr>
          <p:cNvPr id="17415" name="Rectangle 8"/>
          <p:cNvSpPr>
            <a:spLocks noChangeArrowheads="1"/>
          </p:cNvSpPr>
          <p:nvPr/>
        </p:nvSpPr>
        <p:spPr bwMode="auto">
          <a:xfrm>
            <a:off x="5656263" y="3835400"/>
            <a:ext cx="1403350" cy="420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2000" b="1">
                <a:cs typeface="Arial" charset="0"/>
              </a:rPr>
              <a:t>Listening</a:t>
            </a:r>
          </a:p>
        </p:txBody>
      </p:sp>
      <p:grpSp>
        <p:nvGrpSpPr>
          <p:cNvPr id="17416" name="Group 10"/>
          <p:cNvGrpSpPr>
            <a:grpSpLocks/>
          </p:cNvGrpSpPr>
          <p:nvPr/>
        </p:nvGrpSpPr>
        <p:grpSpPr bwMode="auto">
          <a:xfrm>
            <a:off x="2474913" y="2754313"/>
            <a:ext cx="1185862" cy="1141412"/>
            <a:chOff x="432" y="3456"/>
            <a:chExt cx="240" cy="240"/>
          </a:xfrm>
        </p:grpSpPr>
        <p:sp>
          <p:nvSpPr>
            <p:cNvPr id="17481" name="AutoShape 11"/>
            <p:cNvSpPr>
              <a:spLocks noChangeArrowheads="1"/>
            </p:cNvSpPr>
            <p:nvPr/>
          </p:nvSpPr>
          <p:spPr bwMode="auto">
            <a:xfrm>
              <a:off x="432" y="3456"/>
              <a:ext cx="240" cy="240"/>
            </a:xfrm>
            <a:prstGeom prst="roundRect">
              <a:avLst>
                <a:gd name="adj" fmla="val 16667"/>
              </a:avLst>
            </a:prstGeom>
            <a:solidFill>
              <a:schemeClr val="bg1"/>
            </a:solidFill>
            <a:ln w="9525">
              <a:solidFill>
                <a:schemeClr val="tx1"/>
              </a:solidFill>
              <a:round/>
              <a:headEnd/>
              <a:tailEnd/>
            </a:ln>
          </p:spPr>
          <p:txBody>
            <a:bodyPr wrap="none" anchor="ctr"/>
            <a:lstStyle/>
            <a:p>
              <a:endParaRPr lang="en-US" sz="2000"/>
            </a:p>
          </p:txBody>
        </p:sp>
        <p:grpSp>
          <p:nvGrpSpPr>
            <p:cNvPr id="17482" name="Group 12"/>
            <p:cNvGrpSpPr>
              <a:grpSpLocks/>
            </p:cNvGrpSpPr>
            <p:nvPr/>
          </p:nvGrpSpPr>
          <p:grpSpPr bwMode="auto">
            <a:xfrm>
              <a:off x="464" y="3495"/>
              <a:ext cx="173" cy="167"/>
              <a:chOff x="528" y="3134"/>
              <a:chExt cx="519" cy="466"/>
            </a:xfrm>
          </p:grpSpPr>
          <p:sp>
            <p:nvSpPr>
              <p:cNvPr id="17483" name="Freeform 13"/>
              <p:cNvSpPr>
                <a:spLocks/>
              </p:cNvSpPr>
              <p:nvPr/>
            </p:nvSpPr>
            <p:spPr bwMode="auto">
              <a:xfrm>
                <a:off x="798" y="3414"/>
                <a:ext cx="24" cy="119"/>
              </a:xfrm>
              <a:custGeom>
                <a:avLst/>
                <a:gdLst>
                  <a:gd name="T0" fmla="*/ 0 w 203"/>
                  <a:gd name="T1" fmla="*/ 0 h 939"/>
                  <a:gd name="T2" fmla="*/ 0 w 203"/>
                  <a:gd name="T3" fmla="*/ 0 h 939"/>
                  <a:gd name="T4" fmla="*/ 0 w 203"/>
                  <a:gd name="T5" fmla="*/ 0 h 939"/>
                  <a:gd name="T6" fmla="*/ 0 w 203"/>
                  <a:gd name="T7" fmla="*/ 0 h 939"/>
                  <a:gd name="T8" fmla="*/ 0 w 203"/>
                  <a:gd name="T9" fmla="*/ 0 h 939"/>
                  <a:gd name="T10" fmla="*/ 0 w 203"/>
                  <a:gd name="T11" fmla="*/ 0 h 939"/>
                  <a:gd name="T12" fmla="*/ 0 w 203"/>
                  <a:gd name="T13" fmla="*/ 0 h 939"/>
                  <a:gd name="T14" fmla="*/ 0 w 203"/>
                  <a:gd name="T15" fmla="*/ 0 h 939"/>
                  <a:gd name="T16" fmla="*/ 0 w 203"/>
                  <a:gd name="T17" fmla="*/ 0 h 939"/>
                  <a:gd name="T18" fmla="*/ 0 w 203"/>
                  <a:gd name="T19" fmla="*/ 0 h 939"/>
                  <a:gd name="T20" fmla="*/ 0 w 203"/>
                  <a:gd name="T21" fmla="*/ 0 h 939"/>
                  <a:gd name="T22" fmla="*/ 0 w 203"/>
                  <a:gd name="T23" fmla="*/ 0 h 939"/>
                  <a:gd name="T24" fmla="*/ 0 w 203"/>
                  <a:gd name="T25" fmla="*/ 0 h 939"/>
                  <a:gd name="T26" fmla="*/ 0 w 203"/>
                  <a:gd name="T27" fmla="*/ 0 h 939"/>
                  <a:gd name="T28" fmla="*/ 0 w 203"/>
                  <a:gd name="T29" fmla="*/ 0 h 939"/>
                  <a:gd name="T30" fmla="*/ 0 w 203"/>
                  <a:gd name="T31" fmla="*/ 0 h 939"/>
                  <a:gd name="T32" fmla="*/ 0 w 203"/>
                  <a:gd name="T33" fmla="*/ 0 h 939"/>
                  <a:gd name="T34" fmla="*/ 0 w 203"/>
                  <a:gd name="T35" fmla="*/ 0 h 939"/>
                  <a:gd name="T36" fmla="*/ 0 w 203"/>
                  <a:gd name="T37" fmla="*/ 0 h 9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3"/>
                  <a:gd name="T58" fmla="*/ 0 h 939"/>
                  <a:gd name="T59" fmla="*/ 203 w 203"/>
                  <a:gd name="T60" fmla="*/ 939 h 9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3" h="939">
                    <a:moveTo>
                      <a:pt x="132" y="0"/>
                    </a:moveTo>
                    <a:cubicBezTo>
                      <a:pt x="119" y="86"/>
                      <a:pt x="115" y="156"/>
                      <a:pt x="124" y="245"/>
                    </a:cubicBezTo>
                    <a:cubicBezTo>
                      <a:pt x="131" y="314"/>
                      <a:pt x="163" y="380"/>
                      <a:pt x="172" y="450"/>
                    </a:cubicBezTo>
                    <a:cubicBezTo>
                      <a:pt x="196" y="636"/>
                      <a:pt x="166" y="441"/>
                      <a:pt x="187" y="560"/>
                    </a:cubicBezTo>
                    <a:cubicBezTo>
                      <a:pt x="193" y="592"/>
                      <a:pt x="203" y="655"/>
                      <a:pt x="203" y="655"/>
                    </a:cubicBezTo>
                    <a:cubicBezTo>
                      <a:pt x="200" y="684"/>
                      <a:pt x="199" y="713"/>
                      <a:pt x="195" y="742"/>
                    </a:cubicBezTo>
                    <a:cubicBezTo>
                      <a:pt x="185" y="816"/>
                      <a:pt x="131" y="878"/>
                      <a:pt x="93" y="939"/>
                    </a:cubicBezTo>
                    <a:cubicBezTo>
                      <a:pt x="98" y="921"/>
                      <a:pt x="102" y="902"/>
                      <a:pt x="108" y="884"/>
                    </a:cubicBezTo>
                    <a:cubicBezTo>
                      <a:pt x="113" y="868"/>
                      <a:pt x="133" y="823"/>
                      <a:pt x="124" y="837"/>
                    </a:cubicBezTo>
                    <a:cubicBezTo>
                      <a:pt x="119" y="845"/>
                      <a:pt x="108" y="860"/>
                      <a:pt x="108" y="860"/>
                    </a:cubicBezTo>
                    <a:cubicBezTo>
                      <a:pt x="115" y="832"/>
                      <a:pt x="129" y="799"/>
                      <a:pt x="140" y="773"/>
                    </a:cubicBezTo>
                    <a:cubicBezTo>
                      <a:pt x="144" y="764"/>
                      <a:pt x="165" y="748"/>
                      <a:pt x="156" y="750"/>
                    </a:cubicBezTo>
                    <a:cubicBezTo>
                      <a:pt x="138" y="755"/>
                      <a:pt x="108" y="781"/>
                      <a:pt x="108" y="781"/>
                    </a:cubicBezTo>
                    <a:cubicBezTo>
                      <a:pt x="80" y="737"/>
                      <a:pt x="101" y="710"/>
                      <a:pt x="61" y="671"/>
                    </a:cubicBezTo>
                    <a:cubicBezTo>
                      <a:pt x="102" y="609"/>
                      <a:pt x="74" y="604"/>
                      <a:pt x="53" y="545"/>
                    </a:cubicBezTo>
                    <a:cubicBezTo>
                      <a:pt x="44" y="392"/>
                      <a:pt x="51" y="441"/>
                      <a:pt x="22" y="355"/>
                    </a:cubicBezTo>
                    <a:cubicBezTo>
                      <a:pt x="12" y="277"/>
                      <a:pt x="0" y="151"/>
                      <a:pt x="77" y="103"/>
                    </a:cubicBezTo>
                    <a:cubicBezTo>
                      <a:pt x="92" y="80"/>
                      <a:pt x="91" y="76"/>
                      <a:pt x="116" y="63"/>
                    </a:cubicBezTo>
                    <a:cubicBezTo>
                      <a:pt x="124" y="59"/>
                      <a:pt x="140" y="55"/>
                      <a:pt x="140" y="55"/>
                    </a:cubicBezTo>
                  </a:path>
                </a:pathLst>
              </a:custGeom>
              <a:solidFill>
                <a:srgbClr val="FFDBB7"/>
              </a:solidFill>
              <a:ln w="9525">
                <a:solidFill>
                  <a:schemeClr val="tx1"/>
                </a:solidFill>
                <a:round/>
                <a:headEnd/>
                <a:tailEnd/>
              </a:ln>
            </p:spPr>
            <p:txBody>
              <a:bodyPr/>
              <a:lstStyle/>
              <a:p>
                <a:endParaRPr lang="en-US"/>
              </a:p>
            </p:txBody>
          </p:sp>
          <p:sp>
            <p:nvSpPr>
              <p:cNvPr id="17484" name="Freeform 14"/>
              <p:cNvSpPr>
                <a:spLocks/>
              </p:cNvSpPr>
              <p:nvPr/>
            </p:nvSpPr>
            <p:spPr bwMode="auto">
              <a:xfrm>
                <a:off x="534" y="3449"/>
                <a:ext cx="161" cy="151"/>
              </a:xfrm>
              <a:custGeom>
                <a:avLst/>
                <a:gdLst>
                  <a:gd name="T0" fmla="*/ 0 w 1296"/>
                  <a:gd name="T1" fmla="*/ 0 h 1200"/>
                  <a:gd name="T2" fmla="*/ 0 w 1296"/>
                  <a:gd name="T3" fmla="*/ 0 h 1200"/>
                  <a:gd name="T4" fmla="*/ 0 w 1296"/>
                  <a:gd name="T5" fmla="*/ 0 h 1200"/>
                  <a:gd name="T6" fmla="*/ 0 w 1296"/>
                  <a:gd name="T7" fmla="*/ 0 h 1200"/>
                  <a:gd name="T8" fmla="*/ 0 w 1296"/>
                  <a:gd name="T9" fmla="*/ 0 h 1200"/>
                  <a:gd name="T10" fmla="*/ 0 60000 65536"/>
                  <a:gd name="T11" fmla="*/ 0 60000 65536"/>
                  <a:gd name="T12" fmla="*/ 0 60000 65536"/>
                  <a:gd name="T13" fmla="*/ 0 60000 65536"/>
                  <a:gd name="T14" fmla="*/ 0 60000 65536"/>
                  <a:gd name="T15" fmla="*/ 0 w 1296"/>
                  <a:gd name="T16" fmla="*/ 0 h 1200"/>
                  <a:gd name="T17" fmla="*/ 1296 w 1296"/>
                  <a:gd name="T18" fmla="*/ 1200 h 1200"/>
                </a:gdLst>
                <a:ahLst/>
                <a:cxnLst>
                  <a:cxn ang="T10">
                    <a:pos x="T0" y="T1"/>
                  </a:cxn>
                  <a:cxn ang="T11">
                    <a:pos x="T2" y="T3"/>
                  </a:cxn>
                  <a:cxn ang="T12">
                    <a:pos x="T4" y="T5"/>
                  </a:cxn>
                  <a:cxn ang="T13">
                    <a:pos x="T6" y="T7"/>
                  </a:cxn>
                  <a:cxn ang="T14">
                    <a:pos x="T8" y="T9"/>
                  </a:cxn>
                </a:cxnLst>
                <a:rect l="T15" t="T16" r="T17" b="T18"/>
                <a:pathLst>
                  <a:path w="1296" h="1200">
                    <a:moveTo>
                      <a:pt x="0" y="0"/>
                    </a:moveTo>
                    <a:lnTo>
                      <a:pt x="1296" y="0"/>
                    </a:lnTo>
                    <a:lnTo>
                      <a:pt x="912" y="1104"/>
                    </a:lnTo>
                    <a:lnTo>
                      <a:pt x="0" y="1200"/>
                    </a:lnTo>
                    <a:lnTo>
                      <a:pt x="0" y="0"/>
                    </a:lnTo>
                    <a:close/>
                  </a:path>
                </a:pathLst>
              </a:custGeom>
              <a:solidFill>
                <a:srgbClr val="4D4D4D"/>
              </a:solidFill>
              <a:ln w="9525">
                <a:solidFill>
                  <a:schemeClr val="tx1"/>
                </a:solidFill>
                <a:round/>
                <a:headEnd/>
                <a:tailEnd/>
              </a:ln>
            </p:spPr>
            <p:txBody>
              <a:bodyPr/>
              <a:lstStyle/>
              <a:p>
                <a:endParaRPr lang="en-US"/>
              </a:p>
            </p:txBody>
          </p:sp>
          <p:sp>
            <p:nvSpPr>
              <p:cNvPr id="17485" name="Freeform 15"/>
              <p:cNvSpPr>
                <a:spLocks/>
              </p:cNvSpPr>
              <p:nvPr/>
            </p:nvSpPr>
            <p:spPr bwMode="auto">
              <a:xfrm>
                <a:off x="534" y="3431"/>
                <a:ext cx="40" cy="114"/>
              </a:xfrm>
              <a:custGeom>
                <a:avLst/>
                <a:gdLst>
                  <a:gd name="T0" fmla="*/ 0 w 336"/>
                  <a:gd name="T1" fmla="*/ 0 h 912"/>
                  <a:gd name="T2" fmla="*/ 0 w 336"/>
                  <a:gd name="T3" fmla="*/ 0 h 912"/>
                  <a:gd name="T4" fmla="*/ 0 w 336"/>
                  <a:gd name="T5" fmla="*/ 0 h 912"/>
                  <a:gd name="T6" fmla="*/ 0 w 336"/>
                  <a:gd name="T7" fmla="*/ 0 h 912"/>
                  <a:gd name="T8" fmla="*/ 0 w 336"/>
                  <a:gd name="T9" fmla="*/ 0 h 912"/>
                  <a:gd name="T10" fmla="*/ 0 w 336"/>
                  <a:gd name="T11" fmla="*/ 0 h 912"/>
                  <a:gd name="T12" fmla="*/ 0 w 336"/>
                  <a:gd name="T13" fmla="*/ 0 h 912"/>
                  <a:gd name="T14" fmla="*/ 0 w 336"/>
                  <a:gd name="T15" fmla="*/ 0 h 912"/>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912"/>
                  <a:gd name="T26" fmla="*/ 336 w 336"/>
                  <a:gd name="T27" fmla="*/ 912 h 9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912">
                    <a:moveTo>
                      <a:pt x="192" y="0"/>
                    </a:moveTo>
                    <a:lnTo>
                      <a:pt x="336" y="0"/>
                    </a:lnTo>
                    <a:lnTo>
                      <a:pt x="336" y="768"/>
                    </a:lnTo>
                    <a:lnTo>
                      <a:pt x="192" y="912"/>
                    </a:lnTo>
                    <a:lnTo>
                      <a:pt x="192" y="96"/>
                    </a:lnTo>
                    <a:lnTo>
                      <a:pt x="0" y="144"/>
                    </a:lnTo>
                    <a:lnTo>
                      <a:pt x="0" y="912"/>
                    </a:lnTo>
                    <a:lnTo>
                      <a:pt x="192" y="912"/>
                    </a:lnTo>
                  </a:path>
                </a:pathLst>
              </a:custGeom>
              <a:solidFill>
                <a:srgbClr val="080808"/>
              </a:solidFill>
              <a:ln w="9525">
                <a:solidFill>
                  <a:schemeClr val="tx1"/>
                </a:solidFill>
                <a:round/>
                <a:headEnd/>
                <a:tailEnd/>
              </a:ln>
            </p:spPr>
            <p:txBody>
              <a:bodyPr/>
              <a:lstStyle/>
              <a:p>
                <a:endParaRPr lang="en-US"/>
              </a:p>
            </p:txBody>
          </p:sp>
          <p:sp>
            <p:nvSpPr>
              <p:cNvPr id="17486" name="Freeform 16"/>
              <p:cNvSpPr>
                <a:spLocks/>
              </p:cNvSpPr>
              <p:nvPr/>
            </p:nvSpPr>
            <p:spPr bwMode="auto">
              <a:xfrm>
                <a:off x="528" y="3134"/>
                <a:ext cx="75" cy="321"/>
              </a:xfrm>
              <a:custGeom>
                <a:avLst/>
                <a:gdLst>
                  <a:gd name="T0" fmla="*/ 0 w 624"/>
                  <a:gd name="T1" fmla="*/ 0 h 2544"/>
                  <a:gd name="T2" fmla="*/ 0 w 624"/>
                  <a:gd name="T3" fmla="*/ 0 h 2544"/>
                  <a:gd name="T4" fmla="*/ 0 w 624"/>
                  <a:gd name="T5" fmla="*/ 0 h 2544"/>
                  <a:gd name="T6" fmla="*/ 0 w 624"/>
                  <a:gd name="T7" fmla="*/ 0 h 2544"/>
                  <a:gd name="T8" fmla="*/ 0 w 624"/>
                  <a:gd name="T9" fmla="*/ 0 h 2544"/>
                  <a:gd name="T10" fmla="*/ 0 w 624"/>
                  <a:gd name="T11" fmla="*/ 0 h 2544"/>
                  <a:gd name="T12" fmla="*/ 0 60000 65536"/>
                  <a:gd name="T13" fmla="*/ 0 60000 65536"/>
                  <a:gd name="T14" fmla="*/ 0 60000 65536"/>
                  <a:gd name="T15" fmla="*/ 0 60000 65536"/>
                  <a:gd name="T16" fmla="*/ 0 60000 65536"/>
                  <a:gd name="T17" fmla="*/ 0 60000 65536"/>
                  <a:gd name="T18" fmla="*/ 0 w 624"/>
                  <a:gd name="T19" fmla="*/ 0 h 2544"/>
                  <a:gd name="T20" fmla="*/ 624 w 624"/>
                  <a:gd name="T21" fmla="*/ 2544 h 2544"/>
                </a:gdLst>
                <a:ahLst/>
                <a:cxnLst>
                  <a:cxn ang="T12">
                    <a:pos x="T0" y="T1"/>
                  </a:cxn>
                  <a:cxn ang="T13">
                    <a:pos x="T2" y="T3"/>
                  </a:cxn>
                  <a:cxn ang="T14">
                    <a:pos x="T4" y="T5"/>
                  </a:cxn>
                  <a:cxn ang="T15">
                    <a:pos x="T6" y="T7"/>
                  </a:cxn>
                  <a:cxn ang="T16">
                    <a:pos x="T8" y="T9"/>
                  </a:cxn>
                  <a:cxn ang="T17">
                    <a:pos x="T10" y="T11"/>
                  </a:cxn>
                </a:cxnLst>
                <a:rect l="T18" t="T19" r="T20" b="T21"/>
                <a:pathLst>
                  <a:path w="624" h="2544">
                    <a:moveTo>
                      <a:pt x="0" y="2544"/>
                    </a:moveTo>
                    <a:lnTo>
                      <a:pt x="576" y="2256"/>
                    </a:lnTo>
                    <a:lnTo>
                      <a:pt x="624" y="672"/>
                    </a:lnTo>
                    <a:lnTo>
                      <a:pt x="96" y="48"/>
                    </a:lnTo>
                    <a:lnTo>
                      <a:pt x="48" y="0"/>
                    </a:lnTo>
                    <a:lnTo>
                      <a:pt x="0" y="2544"/>
                    </a:lnTo>
                    <a:close/>
                  </a:path>
                </a:pathLst>
              </a:custGeom>
              <a:solidFill>
                <a:schemeClr val="bg2"/>
              </a:solidFill>
              <a:ln w="9525">
                <a:solidFill>
                  <a:schemeClr val="tx1"/>
                </a:solidFill>
                <a:round/>
                <a:headEnd/>
                <a:tailEnd/>
              </a:ln>
            </p:spPr>
            <p:txBody>
              <a:bodyPr/>
              <a:lstStyle/>
              <a:p>
                <a:endParaRPr lang="en-US"/>
              </a:p>
            </p:txBody>
          </p:sp>
          <p:sp>
            <p:nvSpPr>
              <p:cNvPr id="17487" name="Freeform 17"/>
              <p:cNvSpPr>
                <a:spLocks/>
              </p:cNvSpPr>
              <p:nvPr/>
            </p:nvSpPr>
            <p:spPr bwMode="auto">
              <a:xfrm>
                <a:off x="551" y="3201"/>
                <a:ext cx="40" cy="163"/>
              </a:xfrm>
              <a:custGeom>
                <a:avLst/>
                <a:gdLst>
                  <a:gd name="T0" fmla="*/ 0 w 336"/>
                  <a:gd name="T1" fmla="*/ 0 h 1296"/>
                  <a:gd name="T2" fmla="*/ 0 w 336"/>
                  <a:gd name="T3" fmla="*/ 0 h 1296"/>
                  <a:gd name="T4" fmla="*/ 0 w 336"/>
                  <a:gd name="T5" fmla="*/ 0 h 1296"/>
                  <a:gd name="T6" fmla="*/ 0 w 336"/>
                  <a:gd name="T7" fmla="*/ 0 h 1296"/>
                  <a:gd name="T8" fmla="*/ 0 w 336"/>
                  <a:gd name="T9" fmla="*/ 0 h 1296"/>
                  <a:gd name="T10" fmla="*/ 0 60000 65536"/>
                  <a:gd name="T11" fmla="*/ 0 60000 65536"/>
                  <a:gd name="T12" fmla="*/ 0 60000 65536"/>
                  <a:gd name="T13" fmla="*/ 0 60000 65536"/>
                  <a:gd name="T14" fmla="*/ 0 60000 65536"/>
                  <a:gd name="T15" fmla="*/ 0 w 336"/>
                  <a:gd name="T16" fmla="*/ 0 h 1296"/>
                  <a:gd name="T17" fmla="*/ 336 w 336"/>
                  <a:gd name="T18" fmla="*/ 1296 h 1296"/>
                </a:gdLst>
                <a:ahLst/>
                <a:cxnLst>
                  <a:cxn ang="T10">
                    <a:pos x="T0" y="T1"/>
                  </a:cxn>
                  <a:cxn ang="T11">
                    <a:pos x="T2" y="T3"/>
                  </a:cxn>
                  <a:cxn ang="T12">
                    <a:pos x="T4" y="T5"/>
                  </a:cxn>
                  <a:cxn ang="T13">
                    <a:pos x="T6" y="T7"/>
                  </a:cxn>
                  <a:cxn ang="T14">
                    <a:pos x="T8" y="T9"/>
                  </a:cxn>
                </a:cxnLst>
                <a:rect l="T15" t="T16" r="T17" b="T18"/>
                <a:pathLst>
                  <a:path w="336" h="1296">
                    <a:moveTo>
                      <a:pt x="48" y="48"/>
                    </a:moveTo>
                    <a:lnTo>
                      <a:pt x="336" y="384"/>
                    </a:lnTo>
                    <a:lnTo>
                      <a:pt x="288" y="1296"/>
                    </a:lnTo>
                    <a:lnTo>
                      <a:pt x="0" y="1296"/>
                    </a:lnTo>
                    <a:lnTo>
                      <a:pt x="0" y="0"/>
                    </a:lnTo>
                  </a:path>
                </a:pathLst>
              </a:custGeom>
              <a:solidFill>
                <a:srgbClr val="C0C0C0"/>
              </a:solidFill>
              <a:ln w="9525">
                <a:solidFill>
                  <a:schemeClr val="tx1"/>
                </a:solidFill>
                <a:round/>
                <a:headEnd/>
                <a:tailEnd/>
              </a:ln>
            </p:spPr>
            <p:txBody>
              <a:bodyPr/>
              <a:lstStyle/>
              <a:p>
                <a:endParaRPr lang="en-US"/>
              </a:p>
            </p:txBody>
          </p:sp>
          <p:sp>
            <p:nvSpPr>
              <p:cNvPr id="17488" name="Freeform 18"/>
              <p:cNvSpPr>
                <a:spLocks/>
              </p:cNvSpPr>
              <p:nvPr/>
            </p:nvSpPr>
            <p:spPr bwMode="auto">
              <a:xfrm>
                <a:off x="551" y="3201"/>
                <a:ext cx="40" cy="163"/>
              </a:xfrm>
              <a:custGeom>
                <a:avLst/>
                <a:gdLst>
                  <a:gd name="T0" fmla="*/ 0 w 336"/>
                  <a:gd name="T1" fmla="*/ 0 h 1296"/>
                  <a:gd name="T2" fmla="*/ 0 w 336"/>
                  <a:gd name="T3" fmla="*/ 0 h 1296"/>
                  <a:gd name="T4" fmla="*/ 0 w 336"/>
                  <a:gd name="T5" fmla="*/ 0 h 1296"/>
                  <a:gd name="T6" fmla="*/ 0 60000 65536"/>
                  <a:gd name="T7" fmla="*/ 0 60000 65536"/>
                  <a:gd name="T8" fmla="*/ 0 60000 65536"/>
                  <a:gd name="T9" fmla="*/ 0 w 336"/>
                  <a:gd name="T10" fmla="*/ 0 h 1296"/>
                  <a:gd name="T11" fmla="*/ 336 w 336"/>
                  <a:gd name="T12" fmla="*/ 1296 h 1296"/>
                </a:gdLst>
                <a:ahLst/>
                <a:cxnLst>
                  <a:cxn ang="T6">
                    <a:pos x="T0" y="T1"/>
                  </a:cxn>
                  <a:cxn ang="T7">
                    <a:pos x="T2" y="T3"/>
                  </a:cxn>
                  <a:cxn ang="T8">
                    <a:pos x="T4" y="T5"/>
                  </a:cxn>
                </a:cxnLst>
                <a:rect l="T9" t="T10" r="T11" b="T12"/>
                <a:pathLst>
                  <a:path w="336" h="1296">
                    <a:moveTo>
                      <a:pt x="0" y="0"/>
                    </a:moveTo>
                    <a:lnTo>
                      <a:pt x="336" y="432"/>
                    </a:lnTo>
                    <a:lnTo>
                      <a:pt x="288" y="1296"/>
                    </a:lnTo>
                  </a:path>
                </a:pathLst>
              </a:custGeom>
              <a:noFill/>
              <a:ln w="2857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7489" name="Freeform 19"/>
              <p:cNvSpPr>
                <a:spLocks/>
              </p:cNvSpPr>
              <p:nvPr/>
            </p:nvSpPr>
            <p:spPr bwMode="auto">
              <a:xfrm>
                <a:off x="578" y="3299"/>
                <a:ext cx="75" cy="71"/>
              </a:xfrm>
              <a:custGeom>
                <a:avLst/>
                <a:gdLst>
                  <a:gd name="T0" fmla="*/ 0 w 631"/>
                  <a:gd name="T1" fmla="*/ 0 h 560"/>
                  <a:gd name="T2" fmla="*/ 0 w 631"/>
                  <a:gd name="T3" fmla="*/ 0 h 560"/>
                  <a:gd name="T4" fmla="*/ 0 w 631"/>
                  <a:gd name="T5" fmla="*/ 0 h 560"/>
                  <a:gd name="T6" fmla="*/ 0 w 631"/>
                  <a:gd name="T7" fmla="*/ 0 h 560"/>
                  <a:gd name="T8" fmla="*/ 0 w 631"/>
                  <a:gd name="T9" fmla="*/ 0 h 560"/>
                  <a:gd name="T10" fmla="*/ 0 w 631"/>
                  <a:gd name="T11" fmla="*/ 0 h 560"/>
                  <a:gd name="T12" fmla="*/ 0 w 631"/>
                  <a:gd name="T13" fmla="*/ 0 h 560"/>
                  <a:gd name="T14" fmla="*/ 0 w 631"/>
                  <a:gd name="T15" fmla="*/ 0 h 560"/>
                  <a:gd name="T16" fmla="*/ 0 w 631"/>
                  <a:gd name="T17" fmla="*/ 0 h 560"/>
                  <a:gd name="T18" fmla="*/ 0 w 631"/>
                  <a:gd name="T19" fmla="*/ 0 h 560"/>
                  <a:gd name="T20" fmla="*/ 0 w 631"/>
                  <a:gd name="T21" fmla="*/ 0 h 560"/>
                  <a:gd name="T22" fmla="*/ 0 w 631"/>
                  <a:gd name="T23" fmla="*/ 0 h 560"/>
                  <a:gd name="T24" fmla="*/ 0 w 631"/>
                  <a:gd name="T25" fmla="*/ 0 h 560"/>
                  <a:gd name="T26" fmla="*/ 0 w 631"/>
                  <a:gd name="T27" fmla="*/ 0 h 560"/>
                  <a:gd name="T28" fmla="*/ 0 w 631"/>
                  <a:gd name="T29" fmla="*/ 0 h 560"/>
                  <a:gd name="T30" fmla="*/ 0 w 631"/>
                  <a:gd name="T31" fmla="*/ 0 h 560"/>
                  <a:gd name="T32" fmla="*/ 0 w 631"/>
                  <a:gd name="T33" fmla="*/ 0 h 560"/>
                  <a:gd name="T34" fmla="*/ 0 w 631"/>
                  <a:gd name="T35" fmla="*/ 0 h 560"/>
                  <a:gd name="T36" fmla="*/ 0 w 631"/>
                  <a:gd name="T37" fmla="*/ 0 h 560"/>
                  <a:gd name="T38" fmla="*/ 0 w 631"/>
                  <a:gd name="T39" fmla="*/ 0 h 560"/>
                  <a:gd name="T40" fmla="*/ 0 w 631"/>
                  <a:gd name="T41" fmla="*/ 0 h 560"/>
                  <a:gd name="T42" fmla="*/ 0 w 631"/>
                  <a:gd name="T43" fmla="*/ 0 h 560"/>
                  <a:gd name="T44" fmla="*/ 0 w 631"/>
                  <a:gd name="T45" fmla="*/ 0 h 560"/>
                  <a:gd name="T46" fmla="*/ 0 w 631"/>
                  <a:gd name="T47" fmla="*/ 0 h 560"/>
                  <a:gd name="T48" fmla="*/ 0 w 631"/>
                  <a:gd name="T49" fmla="*/ 0 h 560"/>
                  <a:gd name="T50" fmla="*/ 0 w 631"/>
                  <a:gd name="T51" fmla="*/ 0 h 560"/>
                  <a:gd name="T52" fmla="*/ 0 w 631"/>
                  <a:gd name="T53" fmla="*/ 0 h 560"/>
                  <a:gd name="T54" fmla="*/ 0 w 631"/>
                  <a:gd name="T55" fmla="*/ 0 h 560"/>
                  <a:gd name="T56" fmla="*/ 0 w 631"/>
                  <a:gd name="T57" fmla="*/ 0 h 560"/>
                  <a:gd name="T58" fmla="*/ 0 w 631"/>
                  <a:gd name="T59" fmla="*/ 0 h 560"/>
                  <a:gd name="T60" fmla="*/ 0 w 631"/>
                  <a:gd name="T61" fmla="*/ 0 h 560"/>
                  <a:gd name="T62" fmla="*/ 0 w 631"/>
                  <a:gd name="T63" fmla="*/ 0 h 560"/>
                  <a:gd name="T64" fmla="*/ 0 w 631"/>
                  <a:gd name="T65" fmla="*/ 0 h 560"/>
                  <a:gd name="T66" fmla="*/ 0 w 631"/>
                  <a:gd name="T67" fmla="*/ 0 h 560"/>
                  <a:gd name="T68" fmla="*/ 0 w 631"/>
                  <a:gd name="T69" fmla="*/ 0 h 560"/>
                  <a:gd name="T70" fmla="*/ 0 w 631"/>
                  <a:gd name="T71" fmla="*/ 0 h 560"/>
                  <a:gd name="T72" fmla="*/ 0 w 631"/>
                  <a:gd name="T73" fmla="*/ 0 h 560"/>
                  <a:gd name="T74" fmla="*/ 0 w 631"/>
                  <a:gd name="T75" fmla="*/ 0 h 560"/>
                  <a:gd name="T76" fmla="*/ 0 w 631"/>
                  <a:gd name="T77" fmla="*/ 0 h 560"/>
                  <a:gd name="T78" fmla="*/ 0 w 631"/>
                  <a:gd name="T79" fmla="*/ 0 h 560"/>
                  <a:gd name="T80" fmla="*/ 0 w 631"/>
                  <a:gd name="T81" fmla="*/ 0 h 560"/>
                  <a:gd name="T82" fmla="*/ 0 w 631"/>
                  <a:gd name="T83" fmla="*/ 0 h 5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31"/>
                  <a:gd name="T127" fmla="*/ 0 h 560"/>
                  <a:gd name="T128" fmla="*/ 631 w 631"/>
                  <a:gd name="T129" fmla="*/ 560 h 5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31" h="560">
                    <a:moveTo>
                      <a:pt x="615" y="244"/>
                    </a:moveTo>
                    <a:cubicBezTo>
                      <a:pt x="545" y="184"/>
                      <a:pt x="471" y="130"/>
                      <a:pt x="394" y="79"/>
                    </a:cubicBezTo>
                    <a:cubicBezTo>
                      <a:pt x="360" y="56"/>
                      <a:pt x="307" y="66"/>
                      <a:pt x="268" y="55"/>
                    </a:cubicBezTo>
                    <a:cubicBezTo>
                      <a:pt x="215" y="40"/>
                      <a:pt x="171" y="14"/>
                      <a:pt x="118" y="0"/>
                    </a:cubicBezTo>
                    <a:cubicBezTo>
                      <a:pt x="79" y="13"/>
                      <a:pt x="39" y="11"/>
                      <a:pt x="0" y="24"/>
                    </a:cubicBezTo>
                    <a:cubicBezTo>
                      <a:pt x="47" y="71"/>
                      <a:pt x="111" y="80"/>
                      <a:pt x="165" y="118"/>
                    </a:cubicBezTo>
                    <a:cubicBezTo>
                      <a:pt x="182" y="144"/>
                      <a:pt x="175" y="149"/>
                      <a:pt x="205" y="134"/>
                    </a:cubicBezTo>
                    <a:cubicBezTo>
                      <a:pt x="213" y="130"/>
                      <a:pt x="228" y="109"/>
                      <a:pt x="228" y="118"/>
                    </a:cubicBezTo>
                    <a:cubicBezTo>
                      <a:pt x="228" y="129"/>
                      <a:pt x="212" y="133"/>
                      <a:pt x="205" y="142"/>
                    </a:cubicBezTo>
                    <a:cubicBezTo>
                      <a:pt x="181" y="172"/>
                      <a:pt x="161" y="201"/>
                      <a:pt x="149" y="237"/>
                    </a:cubicBezTo>
                    <a:cubicBezTo>
                      <a:pt x="161" y="272"/>
                      <a:pt x="156" y="290"/>
                      <a:pt x="197" y="276"/>
                    </a:cubicBezTo>
                    <a:cubicBezTo>
                      <a:pt x="233" y="222"/>
                      <a:pt x="210" y="235"/>
                      <a:pt x="252" y="221"/>
                    </a:cubicBezTo>
                    <a:cubicBezTo>
                      <a:pt x="276" y="197"/>
                      <a:pt x="295" y="191"/>
                      <a:pt x="323" y="173"/>
                    </a:cubicBezTo>
                    <a:cubicBezTo>
                      <a:pt x="287" y="227"/>
                      <a:pt x="329" y="174"/>
                      <a:pt x="284" y="205"/>
                    </a:cubicBezTo>
                    <a:cubicBezTo>
                      <a:pt x="275" y="211"/>
                      <a:pt x="269" y="222"/>
                      <a:pt x="260" y="229"/>
                    </a:cubicBezTo>
                    <a:cubicBezTo>
                      <a:pt x="253" y="235"/>
                      <a:pt x="244" y="239"/>
                      <a:pt x="236" y="244"/>
                    </a:cubicBezTo>
                    <a:cubicBezTo>
                      <a:pt x="228" y="269"/>
                      <a:pt x="214" y="290"/>
                      <a:pt x="205" y="315"/>
                    </a:cubicBezTo>
                    <a:cubicBezTo>
                      <a:pt x="218" y="355"/>
                      <a:pt x="202" y="328"/>
                      <a:pt x="236" y="347"/>
                    </a:cubicBezTo>
                    <a:cubicBezTo>
                      <a:pt x="253" y="356"/>
                      <a:pt x="284" y="379"/>
                      <a:pt x="284" y="379"/>
                    </a:cubicBezTo>
                    <a:cubicBezTo>
                      <a:pt x="298" y="331"/>
                      <a:pt x="316" y="290"/>
                      <a:pt x="362" y="260"/>
                    </a:cubicBezTo>
                    <a:cubicBezTo>
                      <a:pt x="378" y="250"/>
                      <a:pt x="410" y="229"/>
                      <a:pt x="410" y="229"/>
                    </a:cubicBezTo>
                    <a:cubicBezTo>
                      <a:pt x="392" y="255"/>
                      <a:pt x="369" y="269"/>
                      <a:pt x="347" y="292"/>
                    </a:cubicBezTo>
                    <a:cubicBezTo>
                      <a:pt x="320" y="369"/>
                      <a:pt x="366" y="249"/>
                      <a:pt x="315" y="339"/>
                    </a:cubicBezTo>
                    <a:cubicBezTo>
                      <a:pt x="307" y="353"/>
                      <a:pt x="299" y="386"/>
                      <a:pt x="299" y="386"/>
                    </a:cubicBezTo>
                    <a:cubicBezTo>
                      <a:pt x="304" y="402"/>
                      <a:pt x="310" y="418"/>
                      <a:pt x="315" y="434"/>
                    </a:cubicBezTo>
                    <a:cubicBezTo>
                      <a:pt x="318" y="442"/>
                      <a:pt x="323" y="457"/>
                      <a:pt x="323" y="457"/>
                    </a:cubicBezTo>
                    <a:cubicBezTo>
                      <a:pt x="374" y="442"/>
                      <a:pt x="473" y="372"/>
                      <a:pt x="512" y="331"/>
                    </a:cubicBezTo>
                    <a:cubicBezTo>
                      <a:pt x="501" y="381"/>
                      <a:pt x="497" y="360"/>
                      <a:pt x="457" y="386"/>
                    </a:cubicBezTo>
                    <a:cubicBezTo>
                      <a:pt x="441" y="396"/>
                      <a:pt x="426" y="407"/>
                      <a:pt x="410" y="418"/>
                    </a:cubicBezTo>
                    <a:cubicBezTo>
                      <a:pt x="402" y="423"/>
                      <a:pt x="386" y="434"/>
                      <a:pt x="386" y="434"/>
                    </a:cubicBezTo>
                    <a:cubicBezTo>
                      <a:pt x="366" y="463"/>
                      <a:pt x="328" y="470"/>
                      <a:pt x="355" y="513"/>
                    </a:cubicBezTo>
                    <a:cubicBezTo>
                      <a:pt x="359" y="520"/>
                      <a:pt x="370" y="518"/>
                      <a:pt x="378" y="521"/>
                    </a:cubicBezTo>
                    <a:cubicBezTo>
                      <a:pt x="429" y="504"/>
                      <a:pt x="470" y="474"/>
                      <a:pt x="520" y="457"/>
                    </a:cubicBezTo>
                    <a:cubicBezTo>
                      <a:pt x="520" y="457"/>
                      <a:pt x="519" y="476"/>
                      <a:pt x="512" y="481"/>
                    </a:cubicBezTo>
                    <a:cubicBezTo>
                      <a:pt x="475" y="507"/>
                      <a:pt x="499" y="494"/>
                      <a:pt x="441" y="513"/>
                    </a:cubicBezTo>
                    <a:cubicBezTo>
                      <a:pt x="433" y="516"/>
                      <a:pt x="418" y="521"/>
                      <a:pt x="418" y="521"/>
                    </a:cubicBezTo>
                    <a:cubicBezTo>
                      <a:pt x="415" y="529"/>
                      <a:pt x="406" y="537"/>
                      <a:pt x="410" y="544"/>
                    </a:cubicBezTo>
                    <a:cubicBezTo>
                      <a:pt x="414" y="551"/>
                      <a:pt x="426" y="550"/>
                      <a:pt x="434" y="552"/>
                    </a:cubicBezTo>
                    <a:cubicBezTo>
                      <a:pt x="450" y="555"/>
                      <a:pt x="465" y="557"/>
                      <a:pt x="481" y="560"/>
                    </a:cubicBezTo>
                    <a:cubicBezTo>
                      <a:pt x="517" y="548"/>
                      <a:pt x="551" y="550"/>
                      <a:pt x="583" y="528"/>
                    </a:cubicBezTo>
                    <a:cubicBezTo>
                      <a:pt x="614" y="483"/>
                      <a:pt x="624" y="351"/>
                      <a:pt x="631" y="292"/>
                    </a:cubicBezTo>
                    <a:cubicBezTo>
                      <a:pt x="626" y="276"/>
                      <a:pt x="615" y="244"/>
                      <a:pt x="615" y="244"/>
                    </a:cubicBezTo>
                    <a:close/>
                  </a:path>
                </a:pathLst>
              </a:custGeom>
              <a:solidFill>
                <a:srgbClr val="FFDBB7"/>
              </a:solidFill>
              <a:ln w="9525">
                <a:solidFill>
                  <a:schemeClr val="tx1"/>
                </a:solidFill>
                <a:round/>
                <a:headEnd/>
                <a:tailEnd/>
              </a:ln>
            </p:spPr>
            <p:txBody>
              <a:bodyPr/>
              <a:lstStyle/>
              <a:p>
                <a:endParaRPr lang="en-US"/>
              </a:p>
            </p:txBody>
          </p:sp>
          <p:sp>
            <p:nvSpPr>
              <p:cNvPr id="17490" name="Freeform 20"/>
              <p:cNvSpPr>
                <a:spLocks/>
              </p:cNvSpPr>
              <p:nvPr/>
            </p:nvSpPr>
            <p:spPr bwMode="auto">
              <a:xfrm>
                <a:off x="742" y="3239"/>
                <a:ext cx="60" cy="115"/>
              </a:xfrm>
              <a:custGeom>
                <a:avLst/>
                <a:gdLst>
                  <a:gd name="T0" fmla="*/ 0 w 499"/>
                  <a:gd name="T1" fmla="*/ 0 h 909"/>
                  <a:gd name="T2" fmla="*/ 0 w 499"/>
                  <a:gd name="T3" fmla="*/ 0 h 909"/>
                  <a:gd name="T4" fmla="*/ 0 w 499"/>
                  <a:gd name="T5" fmla="*/ 0 h 909"/>
                  <a:gd name="T6" fmla="*/ 0 w 499"/>
                  <a:gd name="T7" fmla="*/ 0 h 909"/>
                  <a:gd name="T8" fmla="*/ 0 w 499"/>
                  <a:gd name="T9" fmla="*/ 0 h 909"/>
                  <a:gd name="T10" fmla="*/ 0 w 499"/>
                  <a:gd name="T11" fmla="*/ 0 h 909"/>
                  <a:gd name="T12" fmla="*/ 0 w 499"/>
                  <a:gd name="T13" fmla="*/ 0 h 909"/>
                  <a:gd name="T14" fmla="*/ 0 w 499"/>
                  <a:gd name="T15" fmla="*/ 0 h 909"/>
                  <a:gd name="T16" fmla="*/ 0 w 499"/>
                  <a:gd name="T17" fmla="*/ 0 h 909"/>
                  <a:gd name="T18" fmla="*/ 0 w 499"/>
                  <a:gd name="T19" fmla="*/ 0 h 909"/>
                  <a:gd name="T20" fmla="*/ 0 w 499"/>
                  <a:gd name="T21" fmla="*/ 0 h 909"/>
                  <a:gd name="T22" fmla="*/ 0 w 499"/>
                  <a:gd name="T23" fmla="*/ 0 h 909"/>
                  <a:gd name="T24" fmla="*/ 0 w 499"/>
                  <a:gd name="T25" fmla="*/ 0 h 909"/>
                  <a:gd name="T26" fmla="*/ 0 w 499"/>
                  <a:gd name="T27" fmla="*/ 0 h 909"/>
                  <a:gd name="T28" fmla="*/ 0 w 499"/>
                  <a:gd name="T29" fmla="*/ 0 h 909"/>
                  <a:gd name="T30" fmla="*/ 0 w 499"/>
                  <a:gd name="T31" fmla="*/ 0 h 909"/>
                  <a:gd name="T32" fmla="*/ 0 w 499"/>
                  <a:gd name="T33" fmla="*/ 0 h 909"/>
                  <a:gd name="T34" fmla="*/ 0 w 499"/>
                  <a:gd name="T35" fmla="*/ 0 h 909"/>
                  <a:gd name="T36" fmla="*/ 0 w 499"/>
                  <a:gd name="T37" fmla="*/ 0 h 909"/>
                  <a:gd name="T38" fmla="*/ 0 w 499"/>
                  <a:gd name="T39" fmla="*/ 0 h 909"/>
                  <a:gd name="T40" fmla="*/ 0 w 499"/>
                  <a:gd name="T41" fmla="*/ 0 h 909"/>
                  <a:gd name="T42" fmla="*/ 0 w 499"/>
                  <a:gd name="T43" fmla="*/ 0 h 909"/>
                  <a:gd name="T44" fmla="*/ 0 w 499"/>
                  <a:gd name="T45" fmla="*/ 0 h 909"/>
                  <a:gd name="T46" fmla="*/ 0 w 499"/>
                  <a:gd name="T47" fmla="*/ 0 h 909"/>
                  <a:gd name="T48" fmla="*/ 0 w 499"/>
                  <a:gd name="T49" fmla="*/ 0 h 909"/>
                  <a:gd name="T50" fmla="*/ 0 w 499"/>
                  <a:gd name="T51" fmla="*/ 0 h 909"/>
                  <a:gd name="T52" fmla="*/ 0 w 499"/>
                  <a:gd name="T53" fmla="*/ 0 h 909"/>
                  <a:gd name="T54" fmla="*/ 0 w 499"/>
                  <a:gd name="T55" fmla="*/ 0 h 909"/>
                  <a:gd name="T56" fmla="*/ 0 w 499"/>
                  <a:gd name="T57" fmla="*/ 0 h 909"/>
                  <a:gd name="T58" fmla="*/ 0 w 499"/>
                  <a:gd name="T59" fmla="*/ 0 h 909"/>
                  <a:gd name="T60" fmla="*/ 0 w 499"/>
                  <a:gd name="T61" fmla="*/ 0 h 909"/>
                  <a:gd name="T62" fmla="*/ 0 w 499"/>
                  <a:gd name="T63" fmla="*/ 0 h 9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9"/>
                  <a:gd name="T97" fmla="*/ 0 h 909"/>
                  <a:gd name="T98" fmla="*/ 499 w 499"/>
                  <a:gd name="T99" fmla="*/ 909 h 90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9" h="909">
                    <a:moveTo>
                      <a:pt x="9" y="561"/>
                    </a:moveTo>
                    <a:cubicBezTo>
                      <a:pt x="2" y="471"/>
                      <a:pt x="2" y="389"/>
                      <a:pt x="17" y="300"/>
                    </a:cubicBezTo>
                    <a:cubicBezTo>
                      <a:pt x="22" y="273"/>
                      <a:pt x="44" y="249"/>
                      <a:pt x="57" y="229"/>
                    </a:cubicBezTo>
                    <a:cubicBezTo>
                      <a:pt x="62" y="221"/>
                      <a:pt x="72" y="206"/>
                      <a:pt x="72" y="206"/>
                    </a:cubicBezTo>
                    <a:cubicBezTo>
                      <a:pt x="100" y="93"/>
                      <a:pt x="118" y="31"/>
                      <a:pt x="238" y="0"/>
                    </a:cubicBezTo>
                    <a:cubicBezTo>
                      <a:pt x="256" y="2"/>
                      <a:pt x="327" y="11"/>
                      <a:pt x="349" y="16"/>
                    </a:cubicBezTo>
                    <a:cubicBezTo>
                      <a:pt x="365" y="20"/>
                      <a:pt x="396" y="32"/>
                      <a:pt x="396" y="32"/>
                    </a:cubicBezTo>
                    <a:cubicBezTo>
                      <a:pt x="404" y="40"/>
                      <a:pt x="411" y="50"/>
                      <a:pt x="420" y="56"/>
                    </a:cubicBezTo>
                    <a:cubicBezTo>
                      <a:pt x="427" y="61"/>
                      <a:pt x="437" y="58"/>
                      <a:pt x="443" y="64"/>
                    </a:cubicBezTo>
                    <a:cubicBezTo>
                      <a:pt x="467" y="88"/>
                      <a:pt x="488" y="125"/>
                      <a:pt x="499" y="158"/>
                    </a:cubicBezTo>
                    <a:cubicBezTo>
                      <a:pt x="498" y="166"/>
                      <a:pt x="498" y="243"/>
                      <a:pt x="483" y="269"/>
                    </a:cubicBezTo>
                    <a:cubicBezTo>
                      <a:pt x="459" y="311"/>
                      <a:pt x="442" y="340"/>
                      <a:pt x="428" y="387"/>
                    </a:cubicBezTo>
                    <a:cubicBezTo>
                      <a:pt x="463" y="399"/>
                      <a:pt x="478" y="388"/>
                      <a:pt x="491" y="426"/>
                    </a:cubicBezTo>
                    <a:cubicBezTo>
                      <a:pt x="465" y="465"/>
                      <a:pt x="451" y="487"/>
                      <a:pt x="412" y="513"/>
                    </a:cubicBezTo>
                    <a:cubicBezTo>
                      <a:pt x="381" y="560"/>
                      <a:pt x="365" y="609"/>
                      <a:pt x="333" y="655"/>
                    </a:cubicBezTo>
                    <a:cubicBezTo>
                      <a:pt x="313" y="714"/>
                      <a:pt x="297" y="774"/>
                      <a:pt x="270" y="829"/>
                    </a:cubicBezTo>
                    <a:cubicBezTo>
                      <a:pt x="266" y="837"/>
                      <a:pt x="268" y="847"/>
                      <a:pt x="262" y="853"/>
                    </a:cubicBezTo>
                    <a:cubicBezTo>
                      <a:pt x="256" y="859"/>
                      <a:pt x="246" y="858"/>
                      <a:pt x="238" y="860"/>
                    </a:cubicBezTo>
                    <a:cubicBezTo>
                      <a:pt x="207" y="772"/>
                      <a:pt x="257" y="909"/>
                      <a:pt x="215" y="813"/>
                    </a:cubicBezTo>
                    <a:cubicBezTo>
                      <a:pt x="191" y="759"/>
                      <a:pt x="192" y="744"/>
                      <a:pt x="159" y="695"/>
                    </a:cubicBezTo>
                    <a:cubicBezTo>
                      <a:pt x="154" y="688"/>
                      <a:pt x="143" y="691"/>
                      <a:pt x="136" y="687"/>
                    </a:cubicBezTo>
                    <a:cubicBezTo>
                      <a:pt x="102" y="670"/>
                      <a:pt x="66" y="661"/>
                      <a:pt x="33" y="640"/>
                    </a:cubicBezTo>
                    <a:cubicBezTo>
                      <a:pt x="7" y="601"/>
                      <a:pt x="9" y="594"/>
                      <a:pt x="17" y="545"/>
                    </a:cubicBezTo>
                    <a:cubicBezTo>
                      <a:pt x="38" y="566"/>
                      <a:pt x="56" y="600"/>
                      <a:pt x="80" y="616"/>
                    </a:cubicBezTo>
                    <a:cubicBezTo>
                      <a:pt x="87" y="621"/>
                      <a:pt x="97" y="620"/>
                      <a:pt x="104" y="624"/>
                    </a:cubicBezTo>
                    <a:cubicBezTo>
                      <a:pt x="186" y="669"/>
                      <a:pt x="121" y="645"/>
                      <a:pt x="175" y="663"/>
                    </a:cubicBezTo>
                    <a:cubicBezTo>
                      <a:pt x="198" y="686"/>
                      <a:pt x="219" y="701"/>
                      <a:pt x="246" y="718"/>
                    </a:cubicBezTo>
                    <a:cubicBezTo>
                      <a:pt x="254" y="716"/>
                      <a:pt x="277" y="715"/>
                      <a:pt x="270" y="711"/>
                    </a:cubicBezTo>
                    <a:cubicBezTo>
                      <a:pt x="249" y="698"/>
                      <a:pt x="221" y="706"/>
                      <a:pt x="199" y="695"/>
                    </a:cubicBezTo>
                    <a:cubicBezTo>
                      <a:pt x="147" y="669"/>
                      <a:pt x="97" y="656"/>
                      <a:pt x="41" y="640"/>
                    </a:cubicBezTo>
                    <a:cubicBezTo>
                      <a:pt x="0" y="613"/>
                      <a:pt x="8" y="589"/>
                      <a:pt x="1" y="537"/>
                    </a:cubicBezTo>
                    <a:cubicBezTo>
                      <a:pt x="6" y="516"/>
                      <a:pt x="17" y="474"/>
                      <a:pt x="17" y="474"/>
                    </a:cubicBezTo>
                  </a:path>
                </a:pathLst>
              </a:custGeom>
              <a:solidFill>
                <a:srgbClr val="FFDBB7"/>
              </a:solidFill>
              <a:ln w="9525">
                <a:solidFill>
                  <a:schemeClr val="tx1"/>
                </a:solidFill>
                <a:round/>
                <a:headEnd/>
                <a:tailEnd/>
              </a:ln>
            </p:spPr>
            <p:txBody>
              <a:bodyPr/>
              <a:lstStyle/>
              <a:p>
                <a:endParaRPr lang="en-US"/>
              </a:p>
            </p:txBody>
          </p:sp>
          <p:sp>
            <p:nvSpPr>
              <p:cNvPr id="17491" name="Freeform 21"/>
              <p:cNvSpPr>
                <a:spLocks/>
              </p:cNvSpPr>
              <p:nvPr/>
            </p:nvSpPr>
            <p:spPr bwMode="auto">
              <a:xfrm>
                <a:off x="632" y="3306"/>
                <a:ext cx="187" cy="205"/>
              </a:xfrm>
              <a:custGeom>
                <a:avLst/>
                <a:gdLst>
                  <a:gd name="T0" fmla="*/ 0 w 1564"/>
                  <a:gd name="T1" fmla="*/ 0 h 1625"/>
                  <a:gd name="T2" fmla="*/ 0 w 1564"/>
                  <a:gd name="T3" fmla="*/ 0 h 1625"/>
                  <a:gd name="T4" fmla="*/ 0 w 1564"/>
                  <a:gd name="T5" fmla="*/ 0 h 1625"/>
                  <a:gd name="T6" fmla="*/ 0 w 1564"/>
                  <a:gd name="T7" fmla="*/ 0 h 1625"/>
                  <a:gd name="T8" fmla="*/ 0 w 1564"/>
                  <a:gd name="T9" fmla="*/ 0 h 1625"/>
                  <a:gd name="T10" fmla="*/ 0 w 1564"/>
                  <a:gd name="T11" fmla="*/ 0 h 1625"/>
                  <a:gd name="T12" fmla="*/ 0 w 1564"/>
                  <a:gd name="T13" fmla="*/ 0 h 1625"/>
                  <a:gd name="T14" fmla="*/ 0 w 1564"/>
                  <a:gd name="T15" fmla="*/ 0 h 1625"/>
                  <a:gd name="T16" fmla="*/ 0 w 1564"/>
                  <a:gd name="T17" fmla="*/ 0 h 1625"/>
                  <a:gd name="T18" fmla="*/ 0 w 1564"/>
                  <a:gd name="T19" fmla="*/ 0 h 1625"/>
                  <a:gd name="T20" fmla="*/ 0 w 1564"/>
                  <a:gd name="T21" fmla="*/ 0 h 1625"/>
                  <a:gd name="T22" fmla="*/ 0 w 1564"/>
                  <a:gd name="T23" fmla="*/ 0 h 1625"/>
                  <a:gd name="T24" fmla="*/ 0 w 1564"/>
                  <a:gd name="T25" fmla="*/ 0 h 1625"/>
                  <a:gd name="T26" fmla="*/ 0 w 1564"/>
                  <a:gd name="T27" fmla="*/ 0 h 1625"/>
                  <a:gd name="T28" fmla="*/ 0 w 1564"/>
                  <a:gd name="T29" fmla="*/ 0 h 1625"/>
                  <a:gd name="T30" fmla="*/ 0 w 1564"/>
                  <a:gd name="T31" fmla="*/ 0 h 1625"/>
                  <a:gd name="T32" fmla="*/ 0 w 1564"/>
                  <a:gd name="T33" fmla="*/ 0 h 1625"/>
                  <a:gd name="T34" fmla="*/ 0 w 1564"/>
                  <a:gd name="T35" fmla="*/ 0 h 1625"/>
                  <a:gd name="T36" fmla="*/ 0 w 1564"/>
                  <a:gd name="T37" fmla="*/ 0 h 1625"/>
                  <a:gd name="T38" fmla="*/ 0 w 1564"/>
                  <a:gd name="T39" fmla="*/ 0 h 1625"/>
                  <a:gd name="T40" fmla="*/ 0 w 1564"/>
                  <a:gd name="T41" fmla="*/ 0 h 1625"/>
                  <a:gd name="T42" fmla="*/ 0 w 1564"/>
                  <a:gd name="T43" fmla="*/ 0 h 1625"/>
                  <a:gd name="T44" fmla="*/ 0 w 1564"/>
                  <a:gd name="T45" fmla="*/ 0 h 1625"/>
                  <a:gd name="T46" fmla="*/ 0 w 1564"/>
                  <a:gd name="T47" fmla="*/ 0 h 1625"/>
                  <a:gd name="T48" fmla="*/ 0 w 1564"/>
                  <a:gd name="T49" fmla="*/ 0 h 1625"/>
                  <a:gd name="T50" fmla="*/ 0 w 1564"/>
                  <a:gd name="T51" fmla="*/ 0 h 1625"/>
                  <a:gd name="T52" fmla="*/ 0 w 1564"/>
                  <a:gd name="T53" fmla="*/ 0 h 1625"/>
                  <a:gd name="T54" fmla="*/ 0 w 1564"/>
                  <a:gd name="T55" fmla="*/ 0 h 1625"/>
                  <a:gd name="T56" fmla="*/ 0 w 1564"/>
                  <a:gd name="T57" fmla="*/ 0 h 1625"/>
                  <a:gd name="T58" fmla="*/ 0 w 1564"/>
                  <a:gd name="T59" fmla="*/ 0 h 1625"/>
                  <a:gd name="T60" fmla="*/ 0 w 1564"/>
                  <a:gd name="T61" fmla="*/ 0 h 1625"/>
                  <a:gd name="T62" fmla="*/ 0 w 1564"/>
                  <a:gd name="T63" fmla="*/ 0 h 1625"/>
                  <a:gd name="T64" fmla="*/ 0 w 1564"/>
                  <a:gd name="T65" fmla="*/ 0 h 1625"/>
                  <a:gd name="T66" fmla="*/ 0 w 1564"/>
                  <a:gd name="T67" fmla="*/ 0 h 1625"/>
                  <a:gd name="T68" fmla="*/ 0 w 1564"/>
                  <a:gd name="T69" fmla="*/ 0 h 1625"/>
                  <a:gd name="T70" fmla="*/ 0 w 1564"/>
                  <a:gd name="T71" fmla="*/ 0 h 1625"/>
                  <a:gd name="T72" fmla="*/ 0 w 1564"/>
                  <a:gd name="T73" fmla="*/ 0 h 1625"/>
                  <a:gd name="T74" fmla="*/ 0 w 1564"/>
                  <a:gd name="T75" fmla="*/ 0 h 1625"/>
                  <a:gd name="T76" fmla="*/ 0 w 1564"/>
                  <a:gd name="T77" fmla="*/ 0 h 1625"/>
                  <a:gd name="T78" fmla="*/ 0 w 1564"/>
                  <a:gd name="T79" fmla="*/ 0 h 1625"/>
                  <a:gd name="T80" fmla="*/ 0 w 1564"/>
                  <a:gd name="T81" fmla="*/ 0 h 1625"/>
                  <a:gd name="T82" fmla="*/ 0 w 1564"/>
                  <a:gd name="T83" fmla="*/ 0 h 1625"/>
                  <a:gd name="T84" fmla="*/ 0 w 1564"/>
                  <a:gd name="T85" fmla="*/ 0 h 1625"/>
                  <a:gd name="T86" fmla="*/ 0 w 1564"/>
                  <a:gd name="T87" fmla="*/ 0 h 1625"/>
                  <a:gd name="T88" fmla="*/ 0 w 1564"/>
                  <a:gd name="T89" fmla="*/ 0 h 1625"/>
                  <a:gd name="T90" fmla="*/ 0 w 1564"/>
                  <a:gd name="T91" fmla="*/ 0 h 1625"/>
                  <a:gd name="T92" fmla="*/ 0 w 1564"/>
                  <a:gd name="T93" fmla="*/ 0 h 1625"/>
                  <a:gd name="T94" fmla="*/ 0 w 1564"/>
                  <a:gd name="T95" fmla="*/ 0 h 1625"/>
                  <a:gd name="T96" fmla="*/ 0 w 1564"/>
                  <a:gd name="T97" fmla="*/ 0 h 162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564"/>
                  <a:gd name="T148" fmla="*/ 0 h 1625"/>
                  <a:gd name="T149" fmla="*/ 1564 w 1564"/>
                  <a:gd name="T150" fmla="*/ 1625 h 162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564" h="1625">
                    <a:moveTo>
                      <a:pt x="134" y="134"/>
                    </a:moveTo>
                    <a:cubicBezTo>
                      <a:pt x="375" y="104"/>
                      <a:pt x="609" y="52"/>
                      <a:pt x="852" y="40"/>
                    </a:cubicBezTo>
                    <a:cubicBezTo>
                      <a:pt x="883" y="30"/>
                      <a:pt x="885" y="10"/>
                      <a:pt x="916" y="0"/>
                    </a:cubicBezTo>
                    <a:cubicBezTo>
                      <a:pt x="927" y="39"/>
                      <a:pt x="936" y="63"/>
                      <a:pt x="971" y="87"/>
                    </a:cubicBezTo>
                    <a:cubicBezTo>
                      <a:pt x="1000" y="131"/>
                      <a:pt x="1033" y="164"/>
                      <a:pt x="1065" y="205"/>
                    </a:cubicBezTo>
                    <a:cubicBezTo>
                      <a:pt x="1077" y="220"/>
                      <a:pt x="1097" y="253"/>
                      <a:pt x="1097" y="253"/>
                    </a:cubicBezTo>
                    <a:cubicBezTo>
                      <a:pt x="1067" y="272"/>
                      <a:pt x="1068" y="283"/>
                      <a:pt x="1058" y="316"/>
                    </a:cubicBezTo>
                    <a:cubicBezTo>
                      <a:pt x="1056" y="324"/>
                      <a:pt x="1061" y="300"/>
                      <a:pt x="1065" y="292"/>
                    </a:cubicBezTo>
                    <a:cubicBezTo>
                      <a:pt x="1078" y="265"/>
                      <a:pt x="1081" y="268"/>
                      <a:pt x="1105" y="253"/>
                    </a:cubicBezTo>
                    <a:cubicBezTo>
                      <a:pt x="1116" y="294"/>
                      <a:pt x="1117" y="323"/>
                      <a:pt x="1152" y="347"/>
                    </a:cubicBezTo>
                    <a:cubicBezTo>
                      <a:pt x="1168" y="342"/>
                      <a:pt x="1184" y="336"/>
                      <a:pt x="1200" y="331"/>
                    </a:cubicBezTo>
                    <a:cubicBezTo>
                      <a:pt x="1208" y="328"/>
                      <a:pt x="1204" y="315"/>
                      <a:pt x="1208" y="308"/>
                    </a:cubicBezTo>
                    <a:cubicBezTo>
                      <a:pt x="1220" y="283"/>
                      <a:pt x="1227" y="280"/>
                      <a:pt x="1247" y="260"/>
                    </a:cubicBezTo>
                    <a:cubicBezTo>
                      <a:pt x="1258" y="227"/>
                      <a:pt x="1248" y="189"/>
                      <a:pt x="1263" y="158"/>
                    </a:cubicBezTo>
                    <a:cubicBezTo>
                      <a:pt x="1267" y="150"/>
                      <a:pt x="1278" y="169"/>
                      <a:pt x="1286" y="174"/>
                    </a:cubicBezTo>
                    <a:cubicBezTo>
                      <a:pt x="1302" y="185"/>
                      <a:pt x="1318" y="194"/>
                      <a:pt x="1334" y="205"/>
                    </a:cubicBezTo>
                    <a:cubicBezTo>
                      <a:pt x="1379" y="235"/>
                      <a:pt x="1399" y="286"/>
                      <a:pt x="1436" y="324"/>
                    </a:cubicBezTo>
                    <a:cubicBezTo>
                      <a:pt x="1460" y="393"/>
                      <a:pt x="1482" y="494"/>
                      <a:pt x="1523" y="552"/>
                    </a:cubicBezTo>
                    <a:cubicBezTo>
                      <a:pt x="1535" y="601"/>
                      <a:pt x="1527" y="572"/>
                      <a:pt x="1547" y="631"/>
                    </a:cubicBezTo>
                    <a:cubicBezTo>
                      <a:pt x="1550" y="639"/>
                      <a:pt x="1555" y="655"/>
                      <a:pt x="1555" y="655"/>
                    </a:cubicBezTo>
                    <a:cubicBezTo>
                      <a:pt x="1558" y="673"/>
                      <a:pt x="1564" y="692"/>
                      <a:pt x="1563" y="710"/>
                    </a:cubicBezTo>
                    <a:cubicBezTo>
                      <a:pt x="1561" y="737"/>
                      <a:pt x="1552" y="763"/>
                      <a:pt x="1547" y="789"/>
                    </a:cubicBezTo>
                    <a:cubicBezTo>
                      <a:pt x="1534" y="855"/>
                      <a:pt x="1511" y="971"/>
                      <a:pt x="1452" y="1010"/>
                    </a:cubicBezTo>
                    <a:cubicBezTo>
                      <a:pt x="1422" y="1100"/>
                      <a:pt x="1425" y="1202"/>
                      <a:pt x="1468" y="1286"/>
                    </a:cubicBezTo>
                    <a:cubicBezTo>
                      <a:pt x="1478" y="1383"/>
                      <a:pt x="1482" y="1383"/>
                      <a:pt x="1468" y="1499"/>
                    </a:cubicBezTo>
                    <a:cubicBezTo>
                      <a:pt x="1465" y="1521"/>
                      <a:pt x="1458" y="1541"/>
                      <a:pt x="1452" y="1562"/>
                    </a:cubicBezTo>
                    <a:cubicBezTo>
                      <a:pt x="1450" y="1570"/>
                      <a:pt x="1452" y="1583"/>
                      <a:pt x="1444" y="1586"/>
                    </a:cubicBezTo>
                    <a:cubicBezTo>
                      <a:pt x="1397" y="1605"/>
                      <a:pt x="1344" y="1596"/>
                      <a:pt x="1294" y="1602"/>
                    </a:cubicBezTo>
                    <a:cubicBezTo>
                      <a:pt x="1246" y="1608"/>
                      <a:pt x="1200" y="1619"/>
                      <a:pt x="1152" y="1625"/>
                    </a:cubicBezTo>
                    <a:cubicBezTo>
                      <a:pt x="1094" y="1623"/>
                      <a:pt x="1037" y="1622"/>
                      <a:pt x="979" y="1618"/>
                    </a:cubicBezTo>
                    <a:cubicBezTo>
                      <a:pt x="930" y="1614"/>
                      <a:pt x="881" y="1588"/>
                      <a:pt x="837" y="1570"/>
                    </a:cubicBezTo>
                    <a:cubicBezTo>
                      <a:pt x="770" y="1543"/>
                      <a:pt x="694" y="1517"/>
                      <a:pt x="624" y="1499"/>
                    </a:cubicBezTo>
                    <a:cubicBezTo>
                      <a:pt x="552" y="1481"/>
                      <a:pt x="480" y="1461"/>
                      <a:pt x="418" y="1420"/>
                    </a:cubicBezTo>
                    <a:cubicBezTo>
                      <a:pt x="389" y="1330"/>
                      <a:pt x="404" y="1389"/>
                      <a:pt x="395" y="1239"/>
                    </a:cubicBezTo>
                    <a:cubicBezTo>
                      <a:pt x="412" y="1153"/>
                      <a:pt x="393" y="907"/>
                      <a:pt x="371" y="821"/>
                    </a:cubicBezTo>
                    <a:cubicBezTo>
                      <a:pt x="368" y="795"/>
                      <a:pt x="366" y="768"/>
                      <a:pt x="363" y="742"/>
                    </a:cubicBezTo>
                    <a:cubicBezTo>
                      <a:pt x="360" y="713"/>
                      <a:pt x="373" y="678"/>
                      <a:pt x="355" y="655"/>
                    </a:cubicBezTo>
                    <a:cubicBezTo>
                      <a:pt x="343" y="641"/>
                      <a:pt x="318" y="660"/>
                      <a:pt x="300" y="663"/>
                    </a:cubicBezTo>
                    <a:cubicBezTo>
                      <a:pt x="242" y="682"/>
                      <a:pt x="184" y="698"/>
                      <a:pt x="127" y="718"/>
                    </a:cubicBezTo>
                    <a:cubicBezTo>
                      <a:pt x="114" y="715"/>
                      <a:pt x="97" y="720"/>
                      <a:pt x="87" y="710"/>
                    </a:cubicBezTo>
                    <a:cubicBezTo>
                      <a:pt x="78" y="701"/>
                      <a:pt x="84" y="683"/>
                      <a:pt x="79" y="671"/>
                    </a:cubicBezTo>
                    <a:cubicBezTo>
                      <a:pt x="73" y="654"/>
                      <a:pt x="51" y="635"/>
                      <a:pt x="40" y="623"/>
                    </a:cubicBezTo>
                    <a:cubicBezTo>
                      <a:pt x="26" y="584"/>
                      <a:pt x="23" y="548"/>
                      <a:pt x="0" y="513"/>
                    </a:cubicBezTo>
                    <a:cubicBezTo>
                      <a:pt x="51" y="507"/>
                      <a:pt x="72" y="507"/>
                      <a:pt x="111" y="481"/>
                    </a:cubicBezTo>
                    <a:cubicBezTo>
                      <a:pt x="114" y="473"/>
                      <a:pt x="115" y="465"/>
                      <a:pt x="119" y="458"/>
                    </a:cubicBezTo>
                    <a:cubicBezTo>
                      <a:pt x="123" y="450"/>
                      <a:pt x="130" y="443"/>
                      <a:pt x="134" y="434"/>
                    </a:cubicBezTo>
                    <a:cubicBezTo>
                      <a:pt x="150" y="398"/>
                      <a:pt x="153" y="371"/>
                      <a:pt x="174" y="339"/>
                    </a:cubicBezTo>
                    <a:cubicBezTo>
                      <a:pt x="164" y="449"/>
                      <a:pt x="156" y="562"/>
                      <a:pt x="142" y="671"/>
                    </a:cubicBezTo>
                    <a:cubicBezTo>
                      <a:pt x="140" y="683"/>
                      <a:pt x="135" y="726"/>
                      <a:pt x="119" y="726"/>
                    </a:cubicBezTo>
                  </a:path>
                </a:pathLst>
              </a:custGeom>
              <a:solidFill>
                <a:srgbClr val="3399FF"/>
              </a:solidFill>
              <a:ln w="9525">
                <a:solidFill>
                  <a:schemeClr val="tx1"/>
                </a:solidFill>
                <a:round/>
                <a:headEnd/>
                <a:tailEnd/>
              </a:ln>
            </p:spPr>
            <p:txBody>
              <a:bodyPr/>
              <a:lstStyle/>
              <a:p>
                <a:endParaRPr lang="en-US"/>
              </a:p>
            </p:txBody>
          </p:sp>
          <p:sp>
            <p:nvSpPr>
              <p:cNvPr id="17492" name="Freeform 22"/>
              <p:cNvSpPr>
                <a:spLocks/>
              </p:cNvSpPr>
              <p:nvPr/>
            </p:nvSpPr>
            <p:spPr bwMode="auto">
              <a:xfrm>
                <a:off x="677" y="3483"/>
                <a:ext cx="131" cy="99"/>
              </a:xfrm>
              <a:custGeom>
                <a:avLst/>
                <a:gdLst>
                  <a:gd name="T0" fmla="*/ 0 w 1096"/>
                  <a:gd name="T1" fmla="*/ 0 h 786"/>
                  <a:gd name="T2" fmla="*/ 0 w 1096"/>
                  <a:gd name="T3" fmla="*/ 0 h 786"/>
                  <a:gd name="T4" fmla="*/ 0 w 1096"/>
                  <a:gd name="T5" fmla="*/ 0 h 786"/>
                  <a:gd name="T6" fmla="*/ 0 w 1096"/>
                  <a:gd name="T7" fmla="*/ 0 h 786"/>
                  <a:gd name="T8" fmla="*/ 0 w 1096"/>
                  <a:gd name="T9" fmla="*/ 0 h 786"/>
                  <a:gd name="T10" fmla="*/ 0 w 1096"/>
                  <a:gd name="T11" fmla="*/ 0 h 786"/>
                  <a:gd name="T12" fmla="*/ 0 w 1096"/>
                  <a:gd name="T13" fmla="*/ 0 h 786"/>
                  <a:gd name="T14" fmla="*/ 0 w 1096"/>
                  <a:gd name="T15" fmla="*/ 0 h 786"/>
                  <a:gd name="T16" fmla="*/ 0 w 1096"/>
                  <a:gd name="T17" fmla="*/ 0 h 786"/>
                  <a:gd name="T18" fmla="*/ 0 w 1096"/>
                  <a:gd name="T19" fmla="*/ 0 h 786"/>
                  <a:gd name="T20" fmla="*/ 0 w 1096"/>
                  <a:gd name="T21" fmla="*/ 0 h 786"/>
                  <a:gd name="T22" fmla="*/ 0 w 1096"/>
                  <a:gd name="T23" fmla="*/ 0 h 786"/>
                  <a:gd name="T24" fmla="*/ 0 w 1096"/>
                  <a:gd name="T25" fmla="*/ 0 h 786"/>
                  <a:gd name="T26" fmla="*/ 0 w 1096"/>
                  <a:gd name="T27" fmla="*/ 0 h 786"/>
                  <a:gd name="T28" fmla="*/ 0 w 1096"/>
                  <a:gd name="T29" fmla="*/ 0 h 78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96"/>
                  <a:gd name="T46" fmla="*/ 0 h 786"/>
                  <a:gd name="T47" fmla="*/ 1096 w 1096"/>
                  <a:gd name="T48" fmla="*/ 786 h 78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96" h="786">
                    <a:moveTo>
                      <a:pt x="66" y="710"/>
                    </a:moveTo>
                    <a:cubicBezTo>
                      <a:pt x="53" y="593"/>
                      <a:pt x="32" y="477"/>
                      <a:pt x="3" y="363"/>
                    </a:cubicBezTo>
                    <a:cubicBezTo>
                      <a:pt x="7" y="277"/>
                      <a:pt x="0" y="37"/>
                      <a:pt x="121" y="0"/>
                    </a:cubicBezTo>
                    <a:cubicBezTo>
                      <a:pt x="154" y="10"/>
                      <a:pt x="268" y="37"/>
                      <a:pt x="295" y="55"/>
                    </a:cubicBezTo>
                    <a:cubicBezTo>
                      <a:pt x="303" y="60"/>
                      <a:pt x="310" y="67"/>
                      <a:pt x="319" y="71"/>
                    </a:cubicBezTo>
                    <a:cubicBezTo>
                      <a:pt x="379" y="96"/>
                      <a:pt x="454" y="102"/>
                      <a:pt x="516" y="118"/>
                    </a:cubicBezTo>
                    <a:cubicBezTo>
                      <a:pt x="566" y="131"/>
                      <a:pt x="616" y="137"/>
                      <a:pt x="666" y="149"/>
                    </a:cubicBezTo>
                    <a:cubicBezTo>
                      <a:pt x="687" y="154"/>
                      <a:pt x="729" y="165"/>
                      <a:pt x="729" y="165"/>
                    </a:cubicBezTo>
                    <a:cubicBezTo>
                      <a:pt x="863" y="161"/>
                      <a:pt x="984" y="117"/>
                      <a:pt x="1092" y="189"/>
                    </a:cubicBezTo>
                    <a:cubicBezTo>
                      <a:pt x="1065" y="267"/>
                      <a:pt x="1072" y="313"/>
                      <a:pt x="1060" y="402"/>
                    </a:cubicBezTo>
                    <a:cubicBezTo>
                      <a:pt x="1057" y="427"/>
                      <a:pt x="1043" y="449"/>
                      <a:pt x="1037" y="473"/>
                    </a:cubicBezTo>
                    <a:cubicBezTo>
                      <a:pt x="1032" y="619"/>
                      <a:pt x="1096" y="759"/>
                      <a:pt x="942" y="765"/>
                    </a:cubicBezTo>
                    <a:cubicBezTo>
                      <a:pt x="821" y="770"/>
                      <a:pt x="700" y="770"/>
                      <a:pt x="579" y="773"/>
                    </a:cubicBezTo>
                    <a:cubicBezTo>
                      <a:pt x="415" y="783"/>
                      <a:pt x="225" y="786"/>
                      <a:pt x="66" y="733"/>
                    </a:cubicBezTo>
                    <a:cubicBezTo>
                      <a:pt x="49" y="708"/>
                      <a:pt x="41" y="687"/>
                      <a:pt x="66" y="662"/>
                    </a:cubicBezTo>
                  </a:path>
                </a:pathLst>
              </a:custGeom>
              <a:solidFill>
                <a:srgbClr val="080808"/>
              </a:solidFill>
              <a:ln w="9525">
                <a:solidFill>
                  <a:schemeClr val="tx1"/>
                </a:solidFill>
                <a:round/>
                <a:headEnd/>
                <a:tailEnd/>
              </a:ln>
            </p:spPr>
            <p:txBody>
              <a:bodyPr/>
              <a:lstStyle/>
              <a:p>
                <a:endParaRPr lang="en-US"/>
              </a:p>
            </p:txBody>
          </p:sp>
          <p:sp>
            <p:nvSpPr>
              <p:cNvPr id="17493" name="Freeform 23"/>
              <p:cNvSpPr>
                <a:spLocks/>
              </p:cNvSpPr>
              <p:nvPr/>
            </p:nvSpPr>
            <p:spPr bwMode="auto">
              <a:xfrm>
                <a:off x="895" y="3243"/>
                <a:ext cx="95" cy="109"/>
              </a:xfrm>
              <a:custGeom>
                <a:avLst/>
                <a:gdLst>
                  <a:gd name="T0" fmla="*/ 0 w 797"/>
                  <a:gd name="T1" fmla="*/ 0 h 860"/>
                  <a:gd name="T2" fmla="*/ 0 w 797"/>
                  <a:gd name="T3" fmla="*/ 0 h 860"/>
                  <a:gd name="T4" fmla="*/ 0 w 797"/>
                  <a:gd name="T5" fmla="*/ 0 h 860"/>
                  <a:gd name="T6" fmla="*/ 0 w 797"/>
                  <a:gd name="T7" fmla="*/ 0 h 860"/>
                  <a:gd name="T8" fmla="*/ 0 w 797"/>
                  <a:gd name="T9" fmla="*/ 0 h 860"/>
                  <a:gd name="T10" fmla="*/ 0 w 797"/>
                  <a:gd name="T11" fmla="*/ 0 h 860"/>
                  <a:gd name="T12" fmla="*/ 0 w 797"/>
                  <a:gd name="T13" fmla="*/ 0 h 860"/>
                  <a:gd name="T14" fmla="*/ 0 w 797"/>
                  <a:gd name="T15" fmla="*/ 0 h 860"/>
                  <a:gd name="T16" fmla="*/ 0 w 797"/>
                  <a:gd name="T17" fmla="*/ 0 h 860"/>
                  <a:gd name="T18" fmla="*/ 0 w 797"/>
                  <a:gd name="T19" fmla="*/ 0 h 860"/>
                  <a:gd name="T20" fmla="*/ 0 w 797"/>
                  <a:gd name="T21" fmla="*/ 0 h 860"/>
                  <a:gd name="T22" fmla="*/ 0 w 797"/>
                  <a:gd name="T23" fmla="*/ 0 h 860"/>
                  <a:gd name="T24" fmla="*/ 0 w 797"/>
                  <a:gd name="T25" fmla="*/ 0 h 860"/>
                  <a:gd name="T26" fmla="*/ 0 w 797"/>
                  <a:gd name="T27" fmla="*/ 0 h 860"/>
                  <a:gd name="T28" fmla="*/ 0 w 797"/>
                  <a:gd name="T29" fmla="*/ 0 h 860"/>
                  <a:gd name="T30" fmla="*/ 0 w 797"/>
                  <a:gd name="T31" fmla="*/ 0 h 860"/>
                  <a:gd name="T32" fmla="*/ 0 w 797"/>
                  <a:gd name="T33" fmla="*/ 0 h 860"/>
                  <a:gd name="T34" fmla="*/ 0 w 797"/>
                  <a:gd name="T35" fmla="*/ 0 h 860"/>
                  <a:gd name="T36" fmla="*/ 0 w 797"/>
                  <a:gd name="T37" fmla="*/ 0 h 860"/>
                  <a:gd name="T38" fmla="*/ 0 w 797"/>
                  <a:gd name="T39" fmla="*/ 0 h 860"/>
                  <a:gd name="T40" fmla="*/ 0 w 797"/>
                  <a:gd name="T41" fmla="*/ 0 h 860"/>
                  <a:gd name="T42" fmla="*/ 0 w 797"/>
                  <a:gd name="T43" fmla="*/ 0 h 860"/>
                  <a:gd name="T44" fmla="*/ 0 w 797"/>
                  <a:gd name="T45" fmla="*/ 0 h 8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97"/>
                  <a:gd name="T70" fmla="*/ 0 h 860"/>
                  <a:gd name="T71" fmla="*/ 797 w 797"/>
                  <a:gd name="T72" fmla="*/ 860 h 8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97" h="860">
                    <a:moveTo>
                      <a:pt x="639" y="860"/>
                    </a:moveTo>
                    <a:cubicBezTo>
                      <a:pt x="659" y="793"/>
                      <a:pt x="698" y="742"/>
                      <a:pt x="726" y="679"/>
                    </a:cubicBezTo>
                    <a:cubicBezTo>
                      <a:pt x="757" y="609"/>
                      <a:pt x="782" y="541"/>
                      <a:pt x="797" y="466"/>
                    </a:cubicBezTo>
                    <a:cubicBezTo>
                      <a:pt x="794" y="429"/>
                      <a:pt x="793" y="392"/>
                      <a:pt x="789" y="355"/>
                    </a:cubicBezTo>
                    <a:cubicBezTo>
                      <a:pt x="776" y="223"/>
                      <a:pt x="698" y="231"/>
                      <a:pt x="584" y="221"/>
                    </a:cubicBezTo>
                    <a:cubicBezTo>
                      <a:pt x="508" y="202"/>
                      <a:pt x="493" y="192"/>
                      <a:pt x="426" y="142"/>
                    </a:cubicBezTo>
                    <a:cubicBezTo>
                      <a:pt x="401" y="123"/>
                      <a:pt x="385" y="85"/>
                      <a:pt x="363" y="63"/>
                    </a:cubicBezTo>
                    <a:cubicBezTo>
                      <a:pt x="322" y="21"/>
                      <a:pt x="268" y="9"/>
                      <a:pt x="213" y="0"/>
                    </a:cubicBezTo>
                    <a:cubicBezTo>
                      <a:pt x="158" y="9"/>
                      <a:pt x="132" y="11"/>
                      <a:pt x="87" y="24"/>
                    </a:cubicBezTo>
                    <a:cubicBezTo>
                      <a:pt x="61" y="32"/>
                      <a:pt x="15" y="63"/>
                      <a:pt x="15" y="63"/>
                    </a:cubicBezTo>
                    <a:cubicBezTo>
                      <a:pt x="0" y="113"/>
                      <a:pt x="18" y="157"/>
                      <a:pt x="31" y="205"/>
                    </a:cubicBezTo>
                    <a:cubicBezTo>
                      <a:pt x="63" y="320"/>
                      <a:pt x="102" y="442"/>
                      <a:pt x="189" y="529"/>
                    </a:cubicBezTo>
                    <a:cubicBezTo>
                      <a:pt x="196" y="536"/>
                      <a:pt x="206" y="538"/>
                      <a:pt x="213" y="544"/>
                    </a:cubicBezTo>
                    <a:cubicBezTo>
                      <a:pt x="243" y="567"/>
                      <a:pt x="274" y="588"/>
                      <a:pt x="300" y="615"/>
                    </a:cubicBezTo>
                    <a:cubicBezTo>
                      <a:pt x="325" y="641"/>
                      <a:pt x="350" y="664"/>
                      <a:pt x="371" y="694"/>
                    </a:cubicBezTo>
                    <a:cubicBezTo>
                      <a:pt x="381" y="709"/>
                      <a:pt x="401" y="753"/>
                      <a:pt x="418" y="765"/>
                    </a:cubicBezTo>
                    <a:cubicBezTo>
                      <a:pt x="440" y="780"/>
                      <a:pt x="507" y="786"/>
                      <a:pt x="528" y="789"/>
                    </a:cubicBezTo>
                    <a:cubicBezTo>
                      <a:pt x="536" y="794"/>
                      <a:pt x="545" y="798"/>
                      <a:pt x="552" y="805"/>
                    </a:cubicBezTo>
                    <a:cubicBezTo>
                      <a:pt x="559" y="812"/>
                      <a:pt x="561" y="822"/>
                      <a:pt x="568" y="828"/>
                    </a:cubicBezTo>
                    <a:cubicBezTo>
                      <a:pt x="582" y="840"/>
                      <a:pt x="615" y="860"/>
                      <a:pt x="615" y="860"/>
                    </a:cubicBezTo>
                    <a:cubicBezTo>
                      <a:pt x="623" y="852"/>
                      <a:pt x="628" y="840"/>
                      <a:pt x="639" y="836"/>
                    </a:cubicBezTo>
                    <a:cubicBezTo>
                      <a:pt x="647" y="833"/>
                      <a:pt x="663" y="836"/>
                      <a:pt x="663" y="844"/>
                    </a:cubicBezTo>
                    <a:cubicBezTo>
                      <a:pt x="663" y="854"/>
                      <a:pt x="647" y="855"/>
                      <a:pt x="639" y="860"/>
                    </a:cubicBezTo>
                    <a:close/>
                  </a:path>
                </a:pathLst>
              </a:custGeom>
              <a:solidFill>
                <a:srgbClr val="DEBC9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7494" name="Freeform 24"/>
              <p:cNvSpPr>
                <a:spLocks/>
              </p:cNvSpPr>
              <p:nvPr/>
            </p:nvSpPr>
            <p:spPr bwMode="auto">
              <a:xfrm>
                <a:off x="874" y="3371"/>
                <a:ext cx="173" cy="212"/>
              </a:xfrm>
              <a:custGeom>
                <a:avLst/>
                <a:gdLst>
                  <a:gd name="T0" fmla="*/ 0 w 1443"/>
                  <a:gd name="T1" fmla="*/ 0 h 1688"/>
                  <a:gd name="T2" fmla="*/ 0 w 1443"/>
                  <a:gd name="T3" fmla="*/ 0 h 1688"/>
                  <a:gd name="T4" fmla="*/ 0 w 1443"/>
                  <a:gd name="T5" fmla="*/ 0 h 1688"/>
                  <a:gd name="T6" fmla="*/ 0 w 1443"/>
                  <a:gd name="T7" fmla="*/ 0 h 1688"/>
                  <a:gd name="T8" fmla="*/ 0 w 1443"/>
                  <a:gd name="T9" fmla="*/ 0 h 1688"/>
                  <a:gd name="T10" fmla="*/ 0 w 1443"/>
                  <a:gd name="T11" fmla="*/ 0 h 1688"/>
                  <a:gd name="T12" fmla="*/ 0 w 1443"/>
                  <a:gd name="T13" fmla="*/ 0 h 1688"/>
                  <a:gd name="T14" fmla="*/ 0 w 1443"/>
                  <a:gd name="T15" fmla="*/ 0 h 1688"/>
                  <a:gd name="T16" fmla="*/ 0 w 1443"/>
                  <a:gd name="T17" fmla="*/ 0 h 1688"/>
                  <a:gd name="T18" fmla="*/ 0 w 1443"/>
                  <a:gd name="T19" fmla="*/ 0 h 1688"/>
                  <a:gd name="T20" fmla="*/ 0 w 1443"/>
                  <a:gd name="T21" fmla="*/ 0 h 1688"/>
                  <a:gd name="T22" fmla="*/ 0 w 1443"/>
                  <a:gd name="T23" fmla="*/ 0 h 1688"/>
                  <a:gd name="T24" fmla="*/ 0 w 1443"/>
                  <a:gd name="T25" fmla="*/ 0 h 1688"/>
                  <a:gd name="T26" fmla="*/ 0 w 1443"/>
                  <a:gd name="T27" fmla="*/ 0 h 1688"/>
                  <a:gd name="T28" fmla="*/ 0 w 1443"/>
                  <a:gd name="T29" fmla="*/ 0 h 1688"/>
                  <a:gd name="T30" fmla="*/ 0 w 1443"/>
                  <a:gd name="T31" fmla="*/ 0 h 1688"/>
                  <a:gd name="T32" fmla="*/ 0 w 1443"/>
                  <a:gd name="T33" fmla="*/ 0 h 1688"/>
                  <a:gd name="T34" fmla="*/ 0 w 1443"/>
                  <a:gd name="T35" fmla="*/ 0 h 1688"/>
                  <a:gd name="T36" fmla="*/ 0 w 1443"/>
                  <a:gd name="T37" fmla="*/ 0 h 1688"/>
                  <a:gd name="T38" fmla="*/ 0 w 1443"/>
                  <a:gd name="T39" fmla="*/ 0 h 1688"/>
                  <a:gd name="T40" fmla="*/ 0 w 1443"/>
                  <a:gd name="T41" fmla="*/ 0 h 1688"/>
                  <a:gd name="T42" fmla="*/ 0 w 1443"/>
                  <a:gd name="T43" fmla="*/ 0 h 1688"/>
                  <a:gd name="T44" fmla="*/ 0 w 1443"/>
                  <a:gd name="T45" fmla="*/ 0 h 1688"/>
                  <a:gd name="T46" fmla="*/ 0 w 1443"/>
                  <a:gd name="T47" fmla="*/ 0 h 1688"/>
                  <a:gd name="T48" fmla="*/ 0 w 1443"/>
                  <a:gd name="T49" fmla="*/ 0 h 1688"/>
                  <a:gd name="T50" fmla="*/ 0 w 1443"/>
                  <a:gd name="T51" fmla="*/ 0 h 1688"/>
                  <a:gd name="T52" fmla="*/ 0 w 1443"/>
                  <a:gd name="T53" fmla="*/ 0 h 1688"/>
                  <a:gd name="T54" fmla="*/ 0 w 1443"/>
                  <a:gd name="T55" fmla="*/ 0 h 1688"/>
                  <a:gd name="T56" fmla="*/ 0 w 1443"/>
                  <a:gd name="T57" fmla="*/ 0 h 1688"/>
                  <a:gd name="T58" fmla="*/ 0 w 1443"/>
                  <a:gd name="T59" fmla="*/ 0 h 1688"/>
                  <a:gd name="T60" fmla="*/ 0 w 1443"/>
                  <a:gd name="T61" fmla="*/ 0 h 1688"/>
                  <a:gd name="T62" fmla="*/ 0 w 1443"/>
                  <a:gd name="T63" fmla="*/ 0 h 1688"/>
                  <a:gd name="T64" fmla="*/ 0 w 1443"/>
                  <a:gd name="T65" fmla="*/ 0 h 1688"/>
                  <a:gd name="T66" fmla="*/ 0 w 1443"/>
                  <a:gd name="T67" fmla="*/ 0 h 1688"/>
                  <a:gd name="T68" fmla="*/ 0 w 1443"/>
                  <a:gd name="T69" fmla="*/ 0 h 168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43"/>
                  <a:gd name="T106" fmla="*/ 0 h 1688"/>
                  <a:gd name="T107" fmla="*/ 1443 w 1443"/>
                  <a:gd name="T108" fmla="*/ 1688 h 168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43" h="1688">
                    <a:moveTo>
                      <a:pt x="62" y="1633"/>
                    </a:moveTo>
                    <a:cubicBezTo>
                      <a:pt x="142" y="1495"/>
                      <a:pt x="163" y="1390"/>
                      <a:pt x="181" y="1231"/>
                    </a:cubicBezTo>
                    <a:cubicBezTo>
                      <a:pt x="186" y="1099"/>
                      <a:pt x="179" y="957"/>
                      <a:pt x="212" y="828"/>
                    </a:cubicBezTo>
                    <a:cubicBezTo>
                      <a:pt x="240" y="721"/>
                      <a:pt x="298" y="626"/>
                      <a:pt x="331" y="521"/>
                    </a:cubicBezTo>
                    <a:cubicBezTo>
                      <a:pt x="365" y="415"/>
                      <a:pt x="407" y="286"/>
                      <a:pt x="504" y="221"/>
                    </a:cubicBezTo>
                    <a:cubicBezTo>
                      <a:pt x="509" y="213"/>
                      <a:pt x="513" y="204"/>
                      <a:pt x="520" y="197"/>
                    </a:cubicBezTo>
                    <a:cubicBezTo>
                      <a:pt x="527" y="190"/>
                      <a:pt x="539" y="173"/>
                      <a:pt x="544" y="181"/>
                    </a:cubicBezTo>
                    <a:cubicBezTo>
                      <a:pt x="556" y="199"/>
                      <a:pt x="547" y="224"/>
                      <a:pt x="551" y="245"/>
                    </a:cubicBezTo>
                    <a:cubicBezTo>
                      <a:pt x="554" y="261"/>
                      <a:pt x="567" y="292"/>
                      <a:pt x="567" y="292"/>
                    </a:cubicBezTo>
                    <a:cubicBezTo>
                      <a:pt x="575" y="289"/>
                      <a:pt x="585" y="290"/>
                      <a:pt x="591" y="284"/>
                    </a:cubicBezTo>
                    <a:cubicBezTo>
                      <a:pt x="597" y="278"/>
                      <a:pt x="595" y="268"/>
                      <a:pt x="599" y="260"/>
                    </a:cubicBezTo>
                    <a:cubicBezTo>
                      <a:pt x="611" y="236"/>
                      <a:pt x="623" y="230"/>
                      <a:pt x="646" y="213"/>
                    </a:cubicBezTo>
                    <a:cubicBezTo>
                      <a:pt x="709" y="167"/>
                      <a:pt x="633" y="222"/>
                      <a:pt x="693" y="189"/>
                    </a:cubicBezTo>
                    <a:cubicBezTo>
                      <a:pt x="750" y="158"/>
                      <a:pt x="803" y="118"/>
                      <a:pt x="859" y="87"/>
                    </a:cubicBezTo>
                    <a:cubicBezTo>
                      <a:pt x="930" y="47"/>
                      <a:pt x="950" y="21"/>
                      <a:pt x="1033" y="0"/>
                    </a:cubicBezTo>
                    <a:cubicBezTo>
                      <a:pt x="1059" y="9"/>
                      <a:pt x="1078" y="23"/>
                      <a:pt x="1104" y="32"/>
                    </a:cubicBezTo>
                    <a:cubicBezTo>
                      <a:pt x="1109" y="40"/>
                      <a:pt x="1113" y="48"/>
                      <a:pt x="1120" y="55"/>
                    </a:cubicBezTo>
                    <a:cubicBezTo>
                      <a:pt x="1127" y="62"/>
                      <a:pt x="1137" y="64"/>
                      <a:pt x="1143" y="71"/>
                    </a:cubicBezTo>
                    <a:cubicBezTo>
                      <a:pt x="1155" y="85"/>
                      <a:pt x="1162" y="104"/>
                      <a:pt x="1175" y="118"/>
                    </a:cubicBezTo>
                    <a:cubicBezTo>
                      <a:pt x="1198" y="142"/>
                      <a:pt x="1222" y="158"/>
                      <a:pt x="1246" y="181"/>
                    </a:cubicBezTo>
                    <a:cubicBezTo>
                      <a:pt x="1251" y="192"/>
                      <a:pt x="1256" y="203"/>
                      <a:pt x="1262" y="213"/>
                    </a:cubicBezTo>
                    <a:cubicBezTo>
                      <a:pt x="1274" y="232"/>
                      <a:pt x="1301" y="268"/>
                      <a:pt x="1301" y="268"/>
                    </a:cubicBezTo>
                    <a:cubicBezTo>
                      <a:pt x="1320" y="325"/>
                      <a:pt x="1295" y="258"/>
                      <a:pt x="1325" y="316"/>
                    </a:cubicBezTo>
                    <a:cubicBezTo>
                      <a:pt x="1342" y="348"/>
                      <a:pt x="1347" y="385"/>
                      <a:pt x="1364" y="418"/>
                    </a:cubicBezTo>
                    <a:cubicBezTo>
                      <a:pt x="1375" y="463"/>
                      <a:pt x="1386" y="506"/>
                      <a:pt x="1412" y="544"/>
                    </a:cubicBezTo>
                    <a:cubicBezTo>
                      <a:pt x="1425" y="588"/>
                      <a:pt x="1434" y="634"/>
                      <a:pt x="1443" y="679"/>
                    </a:cubicBezTo>
                    <a:cubicBezTo>
                      <a:pt x="1437" y="756"/>
                      <a:pt x="1432" y="831"/>
                      <a:pt x="1419" y="907"/>
                    </a:cubicBezTo>
                    <a:cubicBezTo>
                      <a:pt x="1417" y="986"/>
                      <a:pt x="1416" y="1065"/>
                      <a:pt x="1412" y="1144"/>
                    </a:cubicBezTo>
                    <a:cubicBezTo>
                      <a:pt x="1411" y="1162"/>
                      <a:pt x="1400" y="1196"/>
                      <a:pt x="1396" y="1215"/>
                    </a:cubicBezTo>
                    <a:cubicBezTo>
                      <a:pt x="1375" y="1310"/>
                      <a:pt x="1356" y="1406"/>
                      <a:pt x="1325" y="1499"/>
                    </a:cubicBezTo>
                    <a:cubicBezTo>
                      <a:pt x="1316" y="1563"/>
                      <a:pt x="1333" y="1626"/>
                      <a:pt x="1317" y="1688"/>
                    </a:cubicBezTo>
                    <a:cubicBezTo>
                      <a:pt x="1305" y="1653"/>
                      <a:pt x="1289" y="1650"/>
                      <a:pt x="1254" y="1641"/>
                    </a:cubicBezTo>
                    <a:cubicBezTo>
                      <a:pt x="1090" y="1653"/>
                      <a:pt x="928" y="1635"/>
                      <a:pt x="764" y="1625"/>
                    </a:cubicBezTo>
                    <a:cubicBezTo>
                      <a:pt x="584" y="1630"/>
                      <a:pt x="452" y="1631"/>
                      <a:pt x="283" y="1617"/>
                    </a:cubicBezTo>
                    <a:cubicBezTo>
                      <a:pt x="50" y="1625"/>
                      <a:pt x="0" y="1571"/>
                      <a:pt x="62" y="1633"/>
                    </a:cubicBezTo>
                    <a:close/>
                  </a:path>
                </a:pathLst>
              </a:custGeom>
              <a:solidFill>
                <a:schemeClr val="accent1"/>
              </a:solidFill>
              <a:ln w="9525">
                <a:solidFill>
                  <a:schemeClr val="tx1"/>
                </a:solidFill>
                <a:round/>
                <a:headEnd/>
                <a:tailEnd/>
              </a:ln>
            </p:spPr>
            <p:txBody>
              <a:bodyPr/>
              <a:lstStyle/>
              <a:p>
                <a:endParaRPr lang="en-US"/>
              </a:p>
            </p:txBody>
          </p:sp>
          <p:sp>
            <p:nvSpPr>
              <p:cNvPr id="17495" name="Freeform 25"/>
              <p:cNvSpPr>
                <a:spLocks/>
              </p:cNvSpPr>
              <p:nvPr/>
            </p:nvSpPr>
            <p:spPr bwMode="auto">
              <a:xfrm>
                <a:off x="862" y="3314"/>
                <a:ext cx="30" cy="30"/>
              </a:xfrm>
              <a:custGeom>
                <a:avLst/>
                <a:gdLst>
                  <a:gd name="T0" fmla="*/ 0 w 250"/>
                  <a:gd name="T1" fmla="*/ 0 h 243"/>
                  <a:gd name="T2" fmla="*/ 0 w 250"/>
                  <a:gd name="T3" fmla="*/ 0 h 243"/>
                  <a:gd name="T4" fmla="*/ 0 w 250"/>
                  <a:gd name="T5" fmla="*/ 0 h 243"/>
                  <a:gd name="T6" fmla="*/ 0 w 250"/>
                  <a:gd name="T7" fmla="*/ 0 h 243"/>
                  <a:gd name="T8" fmla="*/ 0 w 250"/>
                  <a:gd name="T9" fmla="*/ 0 h 243"/>
                  <a:gd name="T10" fmla="*/ 0 w 250"/>
                  <a:gd name="T11" fmla="*/ 0 h 243"/>
                  <a:gd name="T12" fmla="*/ 0 w 250"/>
                  <a:gd name="T13" fmla="*/ 0 h 243"/>
                  <a:gd name="T14" fmla="*/ 0 w 250"/>
                  <a:gd name="T15" fmla="*/ 0 h 243"/>
                  <a:gd name="T16" fmla="*/ 0 w 250"/>
                  <a:gd name="T17" fmla="*/ 0 h 2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0"/>
                  <a:gd name="T28" fmla="*/ 0 h 243"/>
                  <a:gd name="T29" fmla="*/ 250 w 250"/>
                  <a:gd name="T30" fmla="*/ 243 h 24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0" h="243">
                    <a:moveTo>
                      <a:pt x="0" y="24"/>
                    </a:moveTo>
                    <a:cubicBezTo>
                      <a:pt x="42" y="60"/>
                      <a:pt x="64" y="70"/>
                      <a:pt x="78" y="119"/>
                    </a:cubicBezTo>
                    <a:cubicBezTo>
                      <a:pt x="77" y="125"/>
                      <a:pt x="60" y="223"/>
                      <a:pt x="78" y="229"/>
                    </a:cubicBezTo>
                    <a:cubicBezTo>
                      <a:pt x="118" y="243"/>
                      <a:pt x="163" y="224"/>
                      <a:pt x="205" y="221"/>
                    </a:cubicBezTo>
                    <a:cubicBezTo>
                      <a:pt x="250" y="205"/>
                      <a:pt x="231" y="220"/>
                      <a:pt x="220" y="142"/>
                    </a:cubicBezTo>
                    <a:cubicBezTo>
                      <a:pt x="209" y="67"/>
                      <a:pt x="190" y="24"/>
                      <a:pt x="118" y="0"/>
                    </a:cubicBezTo>
                    <a:cubicBezTo>
                      <a:pt x="93" y="6"/>
                      <a:pt x="81" y="5"/>
                      <a:pt x="63" y="24"/>
                    </a:cubicBezTo>
                    <a:cubicBezTo>
                      <a:pt x="56" y="31"/>
                      <a:pt x="57" y="48"/>
                      <a:pt x="47" y="48"/>
                    </a:cubicBezTo>
                    <a:cubicBezTo>
                      <a:pt x="29" y="48"/>
                      <a:pt x="16" y="32"/>
                      <a:pt x="0" y="24"/>
                    </a:cubicBezTo>
                    <a:close/>
                  </a:path>
                </a:pathLst>
              </a:custGeom>
              <a:solidFill>
                <a:srgbClr val="DEBC9A"/>
              </a:solidFill>
              <a:ln w="9525">
                <a:solidFill>
                  <a:schemeClr val="tx1"/>
                </a:solidFill>
                <a:round/>
                <a:headEnd/>
                <a:tailEnd/>
              </a:ln>
            </p:spPr>
            <p:txBody>
              <a:bodyPr/>
              <a:lstStyle/>
              <a:p>
                <a:endParaRPr lang="en-US"/>
              </a:p>
            </p:txBody>
          </p:sp>
          <p:sp>
            <p:nvSpPr>
              <p:cNvPr id="17496" name="Freeform 26"/>
              <p:cNvSpPr>
                <a:spLocks/>
              </p:cNvSpPr>
              <p:nvPr/>
            </p:nvSpPr>
            <p:spPr bwMode="auto">
              <a:xfrm>
                <a:off x="836" y="3223"/>
                <a:ext cx="65" cy="103"/>
              </a:xfrm>
              <a:custGeom>
                <a:avLst/>
                <a:gdLst>
                  <a:gd name="T0" fmla="*/ 0 w 546"/>
                  <a:gd name="T1" fmla="*/ 0 h 817"/>
                  <a:gd name="T2" fmla="*/ 0 w 546"/>
                  <a:gd name="T3" fmla="*/ 0 h 817"/>
                  <a:gd name="T4" fmla="*/ 0 w 546"/>
                  <a:gd name="T5" fmla="*/ 0 h 817"/>
                  <a:gd name="T6" fmla="*/ 0 w 546"/>
                  <a:gd name="T7" fmla="*/ 0 h 817"/>
                  <a:gd name="T8" fmla="*/ 0 w 546"/>
                  <a:gd name="T9" fmla="*/ 0 h 817"/>
                  <a:gd name="T10" fmla="*/ 0 w 546"/>
                  <a:gd name="T11" fmla="*/ 0 h 817"/>
                  <a:gd name="T12" fmla="*/ 0 w 546"/>
                  <a:gd name="T13" fmla="*/ 0 h 817"/>
                  <a:gd name="T14" fmla="*/ 0 w 546"/>
                  <a:gd name="T15" fmla="*/ 0 h 817"/>
                  <a:gd name="T16" fmla="*/ 0 w 546"/>
                  <a:gd name="T17" fmla="*/ 0 h 817"/>
                  <a:gd name="T18" fmla="*/ 0 w 546"/>
                  <a:gd name="T19" fmla="*/ 0 h 817"/>
                  <a:gd name="T20" fmla="*/ 0 w 546"/>
                  <a:gd name="T21" fmla="*/ 0 h 817"/>
                  <a:gd name="T22" fmla="*/ 0 w 546"/>
                  <a:gd name="T23" fmla="*/ 0 h 817"/>
                  <a:gd name="T24" fmla="*/ 0 w 546"/>
                  <a:gd name="T25" fmla="*/ 0 h 817"/>
                  <a:gd name="T26" fmla="*/ 0 w 546"/>
                  <a:gd name="T27" fmla="*/ 0 h 817"/>
                  <a:gd name="T28" fmla="*/ 0 w 546"/>
                  <a:gd name="T29" fmla="*/ 0 h 817"/>
                  <a:gd name="T30" fmla="*/ 0 w 546"/>
                  <a:gd name="T31" fmla="*/ 0 h 817"/>
                  <a:gd name="T32" fmla="*/ 0 w 546"/>
                  <a:gd name="T33" fmla="*/ 0 h 817"/>
                  <a:gd name="T34" fmla="*/ 0 w 546"/>
                  <a:gd name="T35" fmla="*/ 0 h 817"/>
                  <a:gd name="T36" fmla="*/ 0 w 546"/>
                  <a:gd name="T37" fmla="*/ 0 h 817"/>
                  <a:gd name="T38" fmla="*/ 0 w 546"/>
                  <a:gd name="T39" fmla="*/ 0 h 817"/>
                  <a:gd name="T40" fmla="*/ 0 w 546"/>
                  <a:gd name="T41" fmla="*/ 0 h 817"/>
                  <a:gd name="T42" fmla="*/ 0 w 546"/>
                  <a:gd name="T43" fmla="*/ 0 h 8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46"/>
                  <a:gd name="T67" fmla="*/ 0 h 817"/>
                  <a:gd name="T68" fmla="*/ 546 w 546"/>
                  <a:gd name="T69" fmla="*/ 817 h 8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46" h="817">
                    <a:moveTo>
                      <a:pt x="490" y="103"/>
                    </a:moveTo>
                    <a:cubicBezTo>
                      <a:pt x="462" y="83"/>
                      <a:pt x="421" y="39"/>
                      <a:pt x="387" y="24"/>
                    </a:cubicBezTo>
                    <a:cubicBezTo>
                      <a:pt x="372" y="17"/>
                      <a:pt x="356" y="13"/>
                      <a:pt x="340" y="8"/>
                    </a:cubicBezTo>
                    <a:cubicBezTo>
                      <a:pt x="332" y="5"/>
                      <a:pt x="316" y="0"/>
                      <a:pt x="316" y="0"/>
                    </a:cubicBezTo>
                    <a:cubicBezTo>
                      <a:pt x="205" y="23"/>
                      <a:pt x="192" y="39"/>
                      <a:pt x="111" y="119"/>
                    </a:cubicBezTo>
                    <a:cubicBezTo>
                      <a:pt x="87" y="142"/>
                      <a:pt x="64" y="167"/>
                      <a:pt x="40" y="190"/>
                    </a:cubicBezTo>
                    <a:cubicBezTo>
                      <a:pt x="32" y="198"/>
                      <a:pt x="16" y="213"/>
                      <a:pt x="16" y="213"/>
                    </a:cubicBezTo>
                    <a:cubicBezTo>
                      <a:pt x="0" y="269"/>
                      <a:pt x="5" y="241"/>
                      <a:pt x="16" y="347"/>
                    </a:cubicBezTo>
                    <a:cubicBezTo>
                      <a:pt x="22" y="404"/>
                      <a:pt x="59" y="444"/>
                      <a:pt x="72" y="497"/>
                    </a:cubicBezTo>
                    <a:cubicBezTo>
                      <a:pt x="87" y="559"/>
                      <a:pt x="98" y="618"/>
                      <a:pt x="119" y="679"/>
                    </a:cubicBezTo>
                    <a:cubicBezTo>
                      <a:pt x="126" y="700"/>
                      <a:pt x="132" y="734"/>
                      <a:pt x="151" y="750"/>
                    </a:cubicBezTo>
                    <a:cubicBezTo>
                      <a:pt x="160" y="757"/>
                      <a:pt x="212" y="766"/>
                      <a:pt x="214" y="766"/>
                    </a:cubicBezTo>
                    <a:cubicBezTo>
                      <a:pt x="248" y="759"/>
                      <a:pt x="286" y="759"/>
                      <a:pt x="316" y="742"/>
                    </a:cubicBezTo>
                    <a:cubicBezTo>
                      <a:pt x="333" y="733"/>
                      <a:pt x="364" y="710"/>
                      <a:pt x="364" y="710"/>
                    </a:cubicBezTo>
                    <a:cubicBezTo>
                      <a:pt x="377" y="753"/>
                      <a:pt x="397" y="737"/>
                      <a:pt x="435" y="750"/>
                    </a:cubicBezTo>
                    <a:cubicBezTo>
                      <a:pt x="468" y="800"/>
                      <a:pt x="461" y="817"/>
                      <a:pt x="474" y="773"/>
                    </a:cubicBezTo>
                    <a:cubicBezTo>
                      <a:pt x="477" y="763"/>
                      <a:pt x="479" y="752"/>
                      <a:pt x="482" y="742"/>
                    </a:cubicBezTo>
                    <a:cubicBezTo>
                      <a:pt x="485" y="721"/>
                      <a:pt x="487" y="700"/>
                      <a:pt x="490" y="679"/>
                    </a:cubicBezTo>
                    <a:cubicBezTo>
                      <a:pt x="495" y="647"/>
                      <a:pt x="506" y="584"/>
                      <a:pt x="506" y="584"/>
                    </a:cubicBezTo>
                    <a:cubicBezTo>
                      <a:pt x="510" y="476"/>
                      <a:pt x="546" y="278"/>
                      <a:pt x="474" y="174"/>
                    </a:cubicBezTo>
                    <a:cubicBezTo>
                      <a:pt x="449" y="100"/>
                      <a:pt x="465" y="153"/>
                      <a:pt x="450" y="87"/>
                    </a:cubicBezTo>
                    <a:cubicBezTo>
                      <a:pt x="448" y="76"/>
                      <a:pt x="442" y="55"/>
                      <a:pt x="442" y="55"/>
                    </a:cubicBezTo>
                  </a:path>
                </a:pathLst>
              </a:custGeom>
              <a:solidFill>
                <a:srgbClr val="DEBC9A"/>
              </a:solidFill>
              <a:ln w="9525">
                <a:solidFill>
                  <a:schemeClr val="tx1"/>
                </a:solidFill>
                <a:round/>
                <a:headEnd/>
                <a:tailEnd/>
              </a:ln>
            </p:spPr>
            <p:txBody>
              <a:bodyPr/>
              <a:lstStyle/>
              <a:p>
                <a:endParaRPr lang="en-US"/>
              </a:p>
            </p:txBody>
          </p:sp>
          <p:sp>
            <p:nvSpPr>
              <p:cNvPr id="17497" name="Freeform 27"/>
              <p:cNvSpPr>
                <a:spLocks/>
              </p:cNvSpPr>
              <p:nvPr/>
            </p:nvSpPr>
            <p:spPr bwMode="auto">
              <a:xfrm>
                <a:off x="822" y="3332"/>
                <a:ext cx="115" cy="245"/>
              </a:xfrm>
              <a:custGeom>
                <a:avLst/>
                <a:gdLst>
                  <a:gd name="T0" fmla="*/ 0 w 963"/>
                  <a:gd name="T1" fmla="*/ 0 h 1946"/>
                  <a:gd name="T2" fmla="*/ 0 w 963"/>
                  <a:gd name="T3" fmla="*/ 0 h 1946"/>
                  <a:gd name="T4" fmla="*/ 0 w 963"/>
                  <a:gd name="T5" fmla="*/ 0 h 1946"/>
                  <a:gd name="T6" fmla="*/ 0 w 963"/>
                  <a:gd name="T7" fmla="*/ 0 h 1946"/>
                  <a:gd name="T8" fmla="*/ 0 w 963"/>
                  <a:gd name="T9" fmla="*/ 0 h 1946"/>
                  <a:gd name="T10" fmla="*/ 0 w 963"/>
                  <a:gd name="T11" fmla="*/ 0 h 1946"/>
                  <a:gd name="T12" fmla="*/ 0 w 963"/>
                  <a:gd name="T13" fmla="*/ 0 h 1946"/>
                  <a:gd name="T14" fmla="*/ 0 w 963"/>
                  <a:gd name="T15" fmla="*/ 0 h 1946"/>
                  <a:gd name="T16" fmla="*/ 0 w 963"/>
                  <a:gd name="T17" fmla="*/ 0 h 1946"/>
                  <a:gd name="T18" fmla="*/ 0 w 963"/>
                  <a:gd name="T19" fmla="*/ 0 h 1946"/>
                  <a:gd name="T20" fmla="*/ 0 w 963"/>
                  <a:gd name="T21" fmla="*/ 0 h 1946"/>
                  <a:gd name="T22" fmla="*/ 0 w 963"/>
                  <a:gd name="T23" fmla="*/ 0 h 1946"/>
                  <a:gd name="T24" fmla="*/ 0 w 963"/>
                  <a:gd name="T25" fmla="*/ 0 h 1946"/>
                  <a:gd name="T26" fmla="*/ 0 w 963"/>
                  <a:gd name="T27" fmla="*/ 0 h 1946"/>
                  <a:gd name="T28" fmla="*/ 0 w 963"/>
                  <a:gd name="T29" fmla="*/ 0 h 1946"/>
                  <a:gd name="T30" fmla="*/ 0 w 963"/>
                  <a:gd name="T31" fmla="*/ 0 h 1946"/>
                  <a:gd name="T32" fmla="*/ 0 w 963"/>
                  <a:gd name="T33" fmla="*/ 0 h 1946"/>
                  <a:gd name="T34" fmla="*/ 0 w 963"/>
                  <a:gd name="T35" fmla="*/ 0 h 1946"/>
                  <a:gd name="T36" fmla="*/ 0 w 963"/>
                  <a:gd name="T37" fmla="*/ 0 h 1946"/>
                  <a:gd name="T38" fmla="*/ 0 w 963"/>
                  <a:gd name="T39" fmla="*/ 0 h 1946"/>
                  <a:gd name="T40" fmla="*/ 0 w 963"/>
                  <a:gd name="T41" fmla="*/ 0 h 1946"/>
                  <a:gd name="T42" fmla="*/ 0 w 963"/>
                  <a:gd name="T43" fmla="*/ 0 h 1946"/>
                  <a:gd name="T44" fmla="*/ 0 w 963"/>
                  <a:gd name="T45" fmla="*/ 0 h 1946"/>
                  <a:gd name="T46" fmla="*/ 0 w 963"/>
                  <a:gd name="T47" fmla="*/ 0 h 1946"/>
                  <a:gd name="T48" fmla="*/ 0 w 963"/>
                  <a:gd name="T49" fmla="*/ 0 h 1946"/>
                  <a:gd name="T50" fmla="*/ 0 w 963"/>
                  <a:gd name="T51" fmla="*/ 0 h 1946"/>
                  <a:gd name="T52" fmla="*/ 0 w 963"/>
                  <a:gd name="T53" fmla="*/ 0 h 1946"/>
                  <a:gd name="T54" fmla="*/ 0 w 963"/>
                  <a:gd name="T55" fmla="*/ 0 h 1946"/>
                  <a:gd name="T56" fmla="*/ 0 w 963"/>
                  <a:gd name="T57" fmla="*/ 0 h 1946"/>
                  <a:gd name="T58" fmla="*/ 0 w 963"/>
                  <a:gd name="T59" fmla="*/ 0 h 1946"/>
                  <a:gd name="T60" fmla="*/ 0 w 963"/>
                  <a:gd name="T61" fmla="*/ 0 h 1946"/>
                  <a:gd name="T62" fmla="*/ 0 w 963"/>
                  <a:gd name="T63" fmla="*/ 0 h 19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3"/>
                  <a:gd name="T97" fmla="*/ 0 h 1946"/>
                  <a:gd name="T98" fmla="*/ 963 w 963"/>
                  <a:gd name="T99" fmla="*/ 1946 h 19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3" h="1946">
                    <a:moveTo>
                      <a:pt x="418" y="70"/>
                    </a:moveTo>
                    <a:cubicBezTo>
                      <a:pt x="380" y="32"/>
                      <a:pt x="369" y="0"/>
                      <a:pt x="324" y="31"/>
                    </a:cubicBezTo>
                    <a:cubicBezTo>
                      <a:pt x="293" y="76"/>
                      <a:pt x="236" y="103"/>
                      <a:pt x="190" y="133"/>
                    </a:cubicBezTo>
                    <a:cubicBezTo>
                      <a:pt x="173" y="144"/>
                      <a:pt x="159" y="161"/>
                      <a:pt x="142" y="173"/>
                    </a:cubicBezTo>
                    <a:cubicBezTo>
                      <a:pt x="96" y="244"/>
                      <a:pt x="164" y="142"/>
                      <a:pt x="103" y="220"/>
                    </a:cubicBezTo>
                    <a:cubicBezTo>
                      <a:pt x="91" y="235"/>
                      <a:pt x="71" y="267"/>
                      <a:pt x="71" y="267"/>
                    </a:cubicBezTo>
                    <a:cubicBezTo>
                      <a:pt x="50" y="329"/>
                      <a:pt x="42" y="393"/>
                      <a:pt x="32" y="457"/>
                    </a:cubicBezTo>
                    <a:cubicBezTo>
                      <a:pt x="26" y="498"/>
                      <a:pt x="10" y="535"/>
                      <a:pt x="0" y="575"/>
                    </a:cubicBezTo>
                    <a:cubicBezTo>
                      <a:pt x="5" y="622"/>
                      <a:pt x="20" y="707"/>
                      <a:pt x="71" y="725"/>
                    </a:cubicBezTo>
                    <a:cubicBezTo>
                      <a:pt x="88" y="676"/>
                      <a:pt x="98" y="626"/>
                      <a:pt x="111" y="575"/>
                    </a:cubicBezTo>
                    <a:cubicBezTo>
                      <a:pt x="127" y="338"/>
                      <a:pt x="126" y="506"/>
                      <a:pt x="134" y="575"/>
                    </a:cubicBezTo>
                    <a:cubicBezTo>
                      <a:pt x="129" y="677"/>
                      <a:pt x="117" y="774"/>
                      <a:pt x="127" y="875"/>
                    </a:cubicBezTo>
                    <a:cubicBezTo>
                      <a:pt x="118" y="1043"/>
                      <a:pt x="113" y="1212"/>
                      <a:pt x="103" y="1380"/>
                    </a:cubicBezTo>
                    <a:cubicBezTo>
                      <a:pt x="101" y="1410"/>
                      <a:pt x="79" y="1467"/>
                      <a:pt x="79" y="1467"/>
                    </a:cubicBezTo>
                    <a:cubicBezTo>
                      <a:pt x="73" y="1553"/>
                      <a:pt x="61" y="1634"/>
                      <a:pt x="48" y="1719"/>
                    </a:cubicBezTo>
                    <a:cubicBezTo>
                      <a:pt x="54" y="1770"/>
                      <a:pt x="59" y="1813"/>
                      <a:pt x="111" y="1830"/>
                    </a:cubicBezTo>
                    <a:cubicBezTo>
                      <a:pt x="151" y="1858"/>
                      <a:pt x="207" y="1862"/>
                      <a:pt x="253" y="1877"/>
                    </a:cubicBezTo>
                    <a:cubicBezTo>
                      <a:pt x="316" y="1921"/>
                      <a:pt x="392" y="1925"/>
                      <a:pt x="466" y="1932"/>
                    </a:cubicBezTo>
                    <a:cubicBezTo>
                      <a:pt x="505" y="1946"/>
                      <a:pt x="528" y="1923"/>
                      <a:pt x="560" y="1901"/>
                    </a:cubicBezTo>
                    <a:cubicBezTo>
                      <a:pt x="589" y="1858"/>
                      <a:pt x="603" y="1824"/>
                      <a:pt x="616" y="1775"/>
                    </a:cubicBezTo>
                    <a:cubicBezTo>
                      <a:pt x="604" y="1630"/>
                      <a:pt x="623" y="1477"/>
                      <a:pt x="679" y="1341"/>
                    </a:cubicBezTo>
                    <a:cubicBezTo>
                      <a:pt x="690" y="1288"/>
                      <a:pt x="716" y="1258"/>
                      <a:pt x="734" y="1206"/>
                    </a:cubicBezTo>
                    <a:cubicBezTo>
                      <a:pt x="754" y="1149"/>
                      <a:pt x="777" y="1086"/>
                      <a:pt x="805" y="1033"/>
                    </a:cubicBezTo>
                    <a:cubicBezTo>
                      <a:pt x="818" y="981"/>
                      <a:pt x="822" y="927"/>
                      <a:pt x="837" y="875"/>
                    </a:cubicBezTo>
                    <a:cubicBezTo>
                      <a:pt x="840" y="864"/>
                      <a:pt x="840" y="853"/>
                      <a:pt x="845" y="843"/>
                    </a:cubicBezTo>
                    <a:cubicBezTo>
                      <a:pt x="853" y="826"/>
                      <a:pt x="876" y="796"/>
                      <a:pt x="876" y="796"/>
                    </a:cubicBezTo>
                    <a:cubicBezTo>
                      <a:pt x="888" y="750"/>
                      <a:pt x="892" y="698"/>
                      <a:pt x="908" y="654"/>
                    </a:cubicBezTo>
                    <a:cubicBezTo>
                      <a:pt x="920" y="619"/>
                      <a:pt x="951" y="595"/>
                      <a:pt x="963" y="559"/>
                    </a:cubicBezTo>
                    <a:cubicBezTo>
                      <a:pt x="955" y="478"/>
                      <a:pt x="943" y="428"/>
                      <a:pt x="900" y="362"/>
                    </a:cubicBezTo>
                    <a:cubicBezTo>
                      <a:pt x="895" y="354"/>
                      <a:pt x="883" y="352"/>
                      <a:pt x="876" y="346"/>
                    </a:cubicBezTo>
                    <a:cubicBezTo>
                      <a:pt x="832" y="307"/>
                      <a:pt x="768" y="253"/>
                      <a:pt x="734" y="204"/>
                    </a:cubicBezTo>
                    <a:cubicBezTo>
                      <a:pt x="693" y="145"/>
                      <a:pt x="613" y="86"/>
                      <a:pt x="537" y="86"/>
                    </a:cubicBezTo>
                  </a:path>
                </a:pathLst>
              </a:custGeom>
              <a:solidFill>
                <a:schemeClr val="bg2"/>
              </a:solidFill>
              <a:ln w="9525">
                <a:solidFill>
                  <a:schemeClr val="tx1"/>
                </a:solidFill>
                <a:round/>
                <a:headEnd/>
                <a:tailEnd/>
              </a:ln>
            </p:spPr>
            <p:txBody>
              <a:bodyPr/>
              <a:lstStyle/>
              <a:p>
                <a:endParaRPr lang="en-US"/>
              </a:p>
            </p:txBody>
          </p:sp>
          <p:sp>
            <p:nvSpPr>
              <p:cNvPr id="17498" name="Freeform 28"/>
              <p:cNvSpPr>
                <a:spLocks/>
              </p:cNvSpPr>
              <p:nvPr/>
            </p:nvSpPr>
            <p:spPr bwMode="auto">
              <a:xfrm>
                <a:off x="877" y="3218"/>
                <a:ext cx="130" cy="187"/>
              </a:xfrm>
              <a:custGeom>
                <a:avLst/>
                <a:gdLst>
                  <a:gd name="T0" fmla="*/ 0 w 1082"/>
                  <a:gd name="T1" fmla="*/ 0 h 1491"/>
                  <a:gd name="T2" fmla="*/ 0 w 1082"/>
                  <a:gd name="T3" fmla="*/ 0 h 1491"/>
                  <a:gd name="T4" fmla="*/ 0 w 1082"/>
                  <a:gd name="T5" fmla="*/ 0 h 1491"/>
                  <a:gd name="T6" fmla="*/ 0 w 1082"/>
                  <a:gd name="T7" fmla="*/ 0 h 1491"/>
                  <a:gd name="T8" fmla="*/ 0 w 1082"/>
                  <a:gd name="T9" fmla="*/ 0 h 1491"/>
                  <a:gd name="T10" fmla="*/ 0 w 1082"/>
                  <a:gd name="T11" fmla="*/ 0 h 1491"/>
                  <a:gd name="T12" fmla="*/ 0 w 1082"/>
                  <a:gd name="T13" fmla="*/ 0 h 1491"/>
                  <a:gd name="T14" fmla="*/ 0 w 1082"/>
                  <a:gd name="T15" fmla="*/ 0 h 1491"/>
                  <a:gd name="T16" fmla="*/ 0 w 1082"/>
                  <a:gd name="T17" fmla="*/ 0 h 1491"/>
                  <a:gd name="T18" fmla="*/ 0 w 1082"/>
                  <a:gd name="T19" fmla="*/ 0 h 1491"/>
                  <a:gd name="T20" fmla="*/ 0 w 1082"/>
                  <a:gd name="T21" fmla="*/ 0 h 1491"/>
                  <a:gd name="T22" fmla="*/ 0 w 1082"/>
                  <a:gd name="T23" fmla="*/ 0 h 1491"/>
                  <a:gd name="T24" fmla="*/ 0 w 1082"/>
                  <a:gd name="T25" fmla="*/ 0 h 1491"/>
                  <a:gd name="T26" fmla="*/ 0 w 1082"/>
                  <a:gd name="T27" fmla="*/ 0 h 1491"/>
                  <a:gd name="T28" fmla="*/ 0 w 1082"/>
                  <a:gd name="T29" fmla="*/ 0 h 1491"/>
                  <a:gd name="T30" fmla="*/ 0 w 1082"/>
                  <a:gd name="T31" fmla="*/ 0 h 1491"/>
                  <a:gd name="T32" fmla="*/ 0 w 1082"/>
                  <a:gd name="T33" fmla="*/ 0 h 1491"/>
                  <a:gd name="T34" fmla="*/ 0 w 1082"/>
                  <a:gd name="T35" fmla="*/ 0 h 1491"/>
                  <a:gd name="T36" fmla="*/ 0 w 1082"/>
                  <a:gd name="T37" fmla="*/ 0 h 1491"/>
                  <a:gd name="T38" fmla="*/ 0 w 1082"/>
                  <a:gd name="T39" fmla="*/ 0 h 1491"/>
                  <a:gd name="T40" fmla="*/ 0 w 1082"/>
                  <a:gd name="T41" fmla="*/ 0 h 1491"/>
                  <a:gd name="T42" fmla="*/ 0 w 1082"/>
                  <a:gd name="T43" fmla="*/ 0 h 1491"/>
                  <a:gd name="T44" fmla="*/ 0 w 1082"/>
                  <a:gd name="T45" fmla="*/ 0 h 1491"/>
                  <a:gd name="T46" fmla="*/ 0 w 1082"/>
                  <a:gd name="T47" fmla="*/ 0 h 1491"/>
                  <a:gd name="T48" fmla="*/ 0 w 1082"/>
                  <a:gd name="T49" fmla="*/ 0 h 1491"/>
                  <a:gd name="T50" fmla="*/ 0 w 1082"/>
                  <a:gd name="T51" fmla="*/ 0 h 1491"/>
                  <a:gd name="T52" fmla="*/ 0 w 1082"/>
                  <a:gd name="T53" fmla="*/ 0 h 1491"/>
                  <a:gd name="T54" fmla="*/ 0 w 1082"/>
                  <a:gd name="T55" fmla="*/ 0 h 1491"/>
                  <a:gd name="T56" fmla="*/ 0 w 1082"/>
                  <a:gd name="T57" fmla="*/ 0 h 1491"/>
                  <a:gd name="T58" fmla="*/ 0 w 1082"/>
                  <a:gd name="T59" fmla="*/ 0 h 1491"/>
                  <a:gd name="T60" fmla="*/ 0 w 1082"/>
                  <a:gd name="T61" fmla="*/ 0 h 1491"/>
                  <a:gd name="T62" fmla="*/ 0 w 1082"/>
                  <a:gd name="T63" fmla="*/ 0 h 1491"/>
                  <a:gd name="T64" fmla="*/ 0 w 1082"/>
                  <a:gd name="T65" fmla="*/ 0 h 1491"/>
                  <a:gd name="T66" fmla="*/ 0 w 1082"/>
                  <a:gd name="T67" fmla="*/ 0 h 1491"/>
                  <a:gd name="T68" fmla="*/ 0 w 1082"/>
                  <a:gd name="T69" fmla="*/ 0 h 1491"/>
                  <a:gd name="T70" fmla="*/ 0 w 1082"/>
                  <a:gd name="T71" fmla="*/ 0 h 1491"/>
                  <a:gd name="T72" fmla="*/ 0 w 1082"/>
                  <a:gd name="T73" fmla="*/ 0 h 1491"/>
                  <a:gd name="T74" fmla="*/ 0 w 1082"/>
                  <a:gd name="T75" fmla="*/ 0 h 1491"/>
                  <a:gd name="T76" fmla="*/ 0 w 1082"/>
                  <a:gd name="T77" fmla="*/ 0 h 1491"/>
                  <a:gd name="T78" fmla="*/ 0 w 1082"/>
                  <a:gd name="T79" fmla="*/ 0 h 1491"/>
                  <a:gd name="T80" fmla="*/ 0 w 1082"/>
                  <a:gd name="T81" fmla="*/ 0 h 1491"/>
                  <a:gd name="T82" fmla="*/ 0 w 1082"/>
                  <a:gd name="T83" fmla="*/ 0 h 1491"/>
                  <a:gd name="T84" fmla="*/ 0 w 1082"/>
                  <a:gd name="T85" fmla="*/ 0 h 1491"/>
                  <a:gd name="T86" fmla="*/ 0 w 1082"/>
                  <a:gd name="T87" fmla="*/ 0 h 1491"/>
                  <a:gd name="T88" fmla="*/ 0 w 1082"/>
                  <a:gd name="T89" fmla="*/ 0 h 1491"/>
                  <a:gd name="T90" fmla="*/ 0 w 1082"/>
                  <a:gd name="T91" fmla="*/ 0 h 1491"/>
                  <a:gd name="T92" fmla="*/ 0 w 1082"/>
                  <a:gd name="T93" fmla="*/ 0 h 1491"/>
                  <a:gd name="T94" fmla="*/ 0 w 1082"/>
                  <a:gd name="T95" fmla="*/ 0 h 1491"/>
                  <a:gd name="T96" fmla="*/ 0 w 1082"/>
                  <a:gd name="T97" fmla="*/ 0 h 1491"/>
                  <a:gd name="T98" fmla="*/ 0 w 1082"/>
                  <a:gd name="T99" fmla="*/ 0 h 1491"/>
                  <a:gd name="T100" fmla="*/ 0 w 1082"/>
                  <a:gd name="T101" fmla="*/ 0 h 1491"/>
                  <a:gd name="T102" fmla="*/ 0 w 1082"/>
                  <a:gd name="T103" fmla="*/ 0 h 1491"/>
                  <a:gd name="T104" fmla="*/ 0 w 1082"/>
                  <a:gd name="T105" fmla="*/ 0 h 1491"/>
                  <a:gd name="T106" fmla="*/ 0 w 1082"/>
                  <a:gd name="T107" fmla="*/ 0 h 1491"/>
                  <a:gd name="T108" fmla="*/ 0 w 1082"/>
                  <a:gd name="T109" fmla="*/ 0 h 149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82"/>
                  <a:gd name="T166" fmla="*/ 0 h 1491"/>
                  <a:gd name="T167" fmla="*/ 1082 w 1082"/>
                  <a:gd name="T168" fmla="*/ 1491 h 149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82" h="1491">
                    <a:moveTo>
                      <a:pt x="142" y="323"/>
                    </a:moveTo>
                    <a:cubicBezTo>
                      <a:pt x="138" y="350"/>
                      <a:pt x="129" y="375"/>
                      <a:pt x="126" y="402"/>
                    </a:cubicBezTo>
                    <a:cubicBezTo>
                      <a:pt x="116" y="488"/>
                      <a:pt x="122" y="572"/>
                      <a:pt x="94" y="655"/>
                    </a:cubicBezTo>
                    <a:cubicBezTo>
                      <a:pt x="85" y="683"/>
                      <a:pt x="49" y="723"/>
                      <a:pt x="31" y="749"/>
                    </a:cubicBezTo>
                    <a:cubicBezTo>
                      <a:pt x="20" y="765"/>
                      <a:pt x="0" y="797"/>
                      <a:pt x="0" y="797"/>
                    </a:cubicBezTo>
                    <a:cubicBezTo>
                      <a:pt x="14" y="836"/>
                      <a:pt x="38" y="829"/>
                      <a:pt x="79" y="836"/>
                    </a:cubicBezTo>
                    <a:cubicBezTo>
                      <a:pt x="96" y="863"/>
                      <a:pt x="102" y="885"/>
                      <a:pt x="110" y="915"/>
                    </a:cubicBezTo>
                    <a:cubicBezTo>
                      <a:pt x="117" y="967"/>
                      <a:pt x="126" y="1016"/>
                      <a:pt x="142" y="1065"/>
                    </a:cubicBezTo>
                    <a:cubicBezTo>
                      <a:pt x="147" y="1105"/>
                      <a:pt x="143" y="1150"/>
                      <a:pt x="181" y="1175"/>
                    </a:cubicBezTo>
                    <a:cubicBezTo>
                      <a:pt x="210" y="1194"/>
                      <a:pt x="251" y="1188"/>
                      <a:pt x="284" y="1199"/>
                    </a:cubicBezTo>
                    <a:cubicBezTo>
                      <a:pt x="300" y="1204"/>
                      <a:pt x="315" y="1210"/>
                      <a:pt x="331" y="1215"/>
                    </a:cubicBezTo>
                    <a:cubicBezTo>
                      <a:pt x="339" y="1218"/>
                      <a:pt x="355" y="1223"/>
                      <a:pt x="355" y="1223"/>
                    </a:cubicBezTo>
                    <a:cubicBezTo>
                      <a:pt x="360" y="1231"/>
                      <a:pt x="364" y="1240"/>
                      <a:pt x="371" y="1247"/>
                    </a:cubicBezTo>
                    <a:cubicBezTo>
                      <a:pt x="377" y="1253"/>
                      <a:pt x="388" y="1255"/>
                      <a:pt x="394" y="1262"/>
                    </a:cubicBezTo>
                    <a:cubicBezTo>
                      <a:pt x="457" y="1334"/>
                      <a:pt x="397" y="1292"/>
                      <a:pt x="450" y="1325"/>
                    </a:cubicBezTo>
                    <a:cubicBezTo>
                      <a:pt x="465" y="1349"/>
                      <a:pt x="473" y="1373"/>
                      <a:pt x="489" y="1396"/>
                    </a:cubicBezTo>
                    <a:cubicBezTo>
                      <a:pt x="503" y="1437"/>
                      <a:pt x="493" y="1476"/>
                      <a:pt x="536" y="1491"/>
                    </a:cubicBezTo>
                    <a:cubicBezTo>
                      <a:pt x="547" y="1475"/>
                      <a:pt x="557" y="1460"/>
                      <a:pt x="568" y="1444"/>
                    </a:cubicBezTo>
                    <a:cubicBezTo>
                      <a:pt x="579" y="1428"/>
                      <a:pt x="599" y="1423"/>
                      <a:pt x="615" y="1412"/>
                    </a:cubicBezTo>
                    <a:cubicBezTo>
                      <a:pt x="654" y="1385"/>
                      <a:pt x="694" y="1359"/>
                      <a:pt x="734" y="1333"/>
                    </a:cubicBezTo>
                    <a:cubicBezTo>
                      <a:pt x="762" y="1315"/>
                      <a:pt x="797" y="1280"/>
                      <a:pt x="828" y="1270"/>
                    </a:cubicBezTo>
                    <a:cubicBezTo>
                      <a:pt x="861" y="1259"/>
                      <a:pt x="889" y="1243"/>
                      <a:pt x="923" y="1231"/>
                    </a:cubicBezTo>
                    <a:cubicBezTo>
                      <a:pt x="939" y="1226"/>
                      <a:pt x="970" y="1215"/>
                      <a:pt x="970" y="1215"/>
                    </a:cubicBezTo>
                    <a:cubicBezTo>
                      <a:pt x="987" y="1165"/>
                      <a:pt x="939" y="1152"/>
                      <a:pt x="907" y="1120"/>
                    </a:cubicBezTo>
                    <a:cubicBezTo>
                      <a:pt x="899" y="1112"/>
                      <a:pt x="884" y="1097"/>
                      <a:pt x="884" y="1097"/>
                    </a:cubicBezTo>
                    <a:cubicBezTo>
                      <a:pt x="879" y="1081"/>
                      <a:pt x="873" y="1065"/>
                      <a:pt x="868" y="1049"/>
                    </a:cubicBezTo>
                    <a:cubicBezTo>
                      <a:pt x="865" y="1041"/>
                      <a:pt x="863" y="1034"/>
                      <a:pt x="860" y="1026"/>
                    </a:cubicBezTo>
                    <a:cubicBezTo>
                      <a:pt x="857" y="1018"/>
                      <a:pt x="852" y="1002"/>
                      <a:pt x="852" y="1002"/>
                    </a:cubicBezTo>
                    <a:cubicBezTo>
                      <a:pt x="860" y="962"/>
                      <a:pt x="858" y="946"/>
                      <a:pt x="891" y="923"/>
                    </a:cubicBezTo>
                    <a:cubicBezTo>
                      <a:pt x="929" y="868"/>
                      <a:pt x="955" y="804"/>
                      <a:pt x="1002" y="757"/>
                    </a:cubicBezTo>
                    <a:cubicBezTo>
                      <a:pt x="1016" y="716"/>
                      <a:pt x="1006" y="741"/>
                      <a:pt x="1041" y="686"/>
                    </a:cubicBezTo>
                    <a:cubicBezTo>
                      <a:pt x="1063" y="652"/>
                      <a:pt x="1073" y="592"/>
                      <a:pt x="1081" y="552"/>
                    </a:cubicBezTo>
                    <a:cubicBezTo>
                      <a:pt x="1064" y="345"/>
                      <a:pt x="1082" y="543"/>
                      <a:pt x="1065" y="402"/>
                    </a:cubicBezTo>
                    <a:cubicBezTo>
                      <a:pt x="1059" y="352"/>
                      <a:pt x="1057" y="238"/>
                      <a:pt x="1026" y="181"/>
                    </a:cubicBezTo>
                    <a:cubicBezTo>
                      <a:pt x="1012" y="156"/>
                      <a:pt x="994" y="134"/>
                      <a:pt x="978" y="110"/>
                    </a:cubicBezTo>
                    <a:cubicBezTo>
                      <a:pt x="968" y="94"/>
                      <a:pt x="947" y="89"/>
                      <a:pt x="931" y="79"/>
                    </a:cubicBezTo>
                    <a:cubicBezTo>
                      <a:pt x="883" y="47"/>
                      <a:pt x="838" y="29"/>
                      <a:pt x="781" y="16"/>
                    </a:cubicBezTo>
                    <a:cubicBezTo>
                      <a:pt x="721" y="2"/>
                      <a:pt x="711" y="6"/>
                      <a:pt x="631" y="0"/>
                    </a:cubicBezTo>
                    <a:cubicBezTo>
                      <a:pt x="502" y="12"/>
                      <a:pt x="355" y="34"/>
                      <a:pt x="244" y="110"/>
                    </a:cubicBezTo>
                    <a:cubicBezTo>
                      <a:pt x="189" y="147"/>
                      <a:pt x="213" y="131"/>
                      <a:pt x="173" y="158"/>
                    </a:cubicBezTo>
                    <a:cubicBezTo>
                      <a:pt x="146" y="176"/>
                      <a:pt x="137" y="203"/>
                      <a:pt x="110" y="221"/>
                    </a:cubicBezTo>
                    <a:cubicBezTo>
                      <a:pt x="102" y="244"/>
                      <a:pt x="82" y="275"/>
                      <a:pt x="102" y="300"/>
                    </a:cubicBezTo>
                    <a:cubicBezTo>
                      <a:pt x="103" y="302"/>
                      <a:pt x="148" y="314"/>
                      <a:pt x="150" y="315"/>
                    </a:cubicBezTo>
                    <a:cubicBezTo>
                      <a:pt x="201" y="306"/>
                      <a:pt x="248" y="291"/>
                      <a:pt x="300" y="284"/>
                    </a:cubicBezTo>
                    <a:cubicBezTo>
                      <a:pt x="368" y="289"/>
                      <a:pt x="414" y="271"/>
                      <a:pt x="450" y="323"/>
                    </a:cubicBezTo>
                    <a:cubicBezTo>
                      <a:pt x="464" y="372"/>
                      <a:pt x="467" y="489"/>
                      <a:pt x="521" y="505"/>
                    </a:cubicBezTo>
                    <a:cubicBezTo>
                      <a:pt x="539" y="510"/>
                      <a:pt x="558" y="510"/>
                      <a:pt x="576" y="513"/>
                    </a:cubicBezTo>
                    <a:cubicBezTo>
                      <a:pt x="627" y="586"/>
                      <a:pt x="543" y="710"/>
                      <a:pt x="639" y="742"/>
                    </a:cubicBezTo>
                    <a:cubicBezTo>
                      <a:pt x="689" y="725"/>
                      <a:pt x="717" y="690"/>
                      <a:pt x="757" y="663"/>
                    </a:cubicBezTo>
                    <a:cubicBezTo>
                      <a:pt x="772" y="653"/>
                      <a:pt x="789" y="646"/>
                      <a:pt x="805" y="639"/>
                    </a:cubicBezTo>
                    <a:cubicBezTo>
                      <a:pt x="820" y="632"/>
                      <a:pt x="852" y="623"/>
                      <a:pt x="852" y="623"/>
                    </a:cubicBezTo>
                    <a:cubicBezTo>
                      <a:pt x="867" y="628"/>
                      <a:pt x="895" y="633"/>
                      <a:pt x="899" y="655"/>
                    </a:cubicBezTo>
                    <a:cubicBezTo>
                      <a:pt x="907" y="699"/>
                      <a:pt x="880" y="795"/>
                      <a:pt x="852" y="836"/>
                    </a:cubicBezTo>
                    <a:cubicBezTo>
                      <a:pt x="839" y="875"/>
                      <a:pt x="828" y="915"/>
                      <a:pt x="820" y="955"/>
                    </a:cubicBezTo>
                    <a:cubicBezTo>
                      <a:pt x="828" y="1005"/>
                      <a:pt x="812" y="1002"/>
                      <a:pt x="836" y="1002"/>
                    </a:cubicBezTo>
                  </a:path>
                </a:pathLst>
              </a:custGeom>
              <a:solidFill>
                <a:srgbClr val="DEBC9A"/>
              </a:solidFill>
              <a:ln w="9525">
                <a:solidFill>
                  <a:schemeClr val="tx1"/>
                </a:solidFill>
                <a:round/>
                <a:headEnd/>
                <a:tailEnd/>
              </a:ln>
            </p:spPr>
            <p:txBody>
              <a:bodyPr/>
              <a:lstStyle/>
              <a:p>
                <a:endParaRPr lang="en-US"/>
              </a:p>
            </p:txBody>
          </p:sp>
        </p:grpSp>
      </p:grpSp>
      <p:grpSp>
        <p:nvGrpSpPr>
          <p:cNvPr id="17417" name="Group 29"/>
          <p:cNvGrpSpPr>
            <a:grpSpLocks/>
          </p:cNvGrpSpPr>
          <p:nvPr/>
        </p:nvGrpSpPr>
        <p:grpSpPr bwMode="auto">
          <a:xfrm>
            <a:off x="5162550" y="4514850"/>
            <a:ext cx="1017588" cy="896938"/>
            <a:chOff x="960" y="4320"/>
            <a:chExt cx="240" cy="240"/>
          </a:xfrm>
        </p:grpSpPr>
        <p:sp>
          <p:nvSpPr>
            <p:cNvPr id="17469" name="AutoShape 30"/>
            <p:cNvSpPr>
              <a:spLocks noChangeArrowheads="1"/>
            </p:cNvSpPr>
            <p:nvPr/>
          </p:nvSpPr>
          <p:spPr bwMode="auto">
            <a:xfrm>
              <a:off x="960" y="4320"/>
              <a:ext cx="240" cy="240"/>
            </a:xfrm>
            <a:prstGeom prst="roundRect">
              <a:avLst>
                <a:gd name="adj" fmla="val 16667"/>
              </a:avLst>
            </a:prstGeom>
            <a:solidFill>
              <a:schemeClr val="bg1"/>
            </a:solidFill>
            <a:ln w="9525">
              <a:solidFill>
                <a:schemeClr val="tx1"/>
              </a:solidFill>
              <a:round/>
              <a:headEnd/>
              <a:tailEnd/>
            </a:ln>
          </p:spPr>
          <p:txBody>
            <a:bodyPr wrap="none" anchor="ctr"/>
            <a:lstStyle/>
            <a:p>
              <a:endParaRPr lang="en-US" sz="2000">
                <a:cs typeface="Arial" charset="0"/>
              </a:endParaRPr>
            </a:p>
          </p:txBody>
        </p:sp>
        <p:grpSp>
          <p:nvGrpSpPr>
            <p:cNvPr id="17470" name="Group 31"/>
            <p:cNvGrpSpPr>
              <a:grpSpLocks/>
            </p:cNvGrpSpPr>
            <p:nvPr/>
          </p:nvGrpSpPr>
          <p:grpSpPr bwMode="auto">
            <a:xfrm>
              <a:off x="992" y="4337"/>
              <a:ext cx="176" cy="191"/>
              <a:chOff x="1246" y="2496"/>
              <a:chExt cx="1589" cy="1590"/>
            </a:xfrm>
          </p:grpSpPr>
          <p:sp>
            <p:nvSpPr>
              <p:cNvPr id="17471" name="Freeform 32"/>
              <p:cNvSpPr>
                <a:spLocks/>
              </p:cNvSpPr>
              <p:nvPr/>
            </p:nvSpPr>
            <p:spPr bwMode="auto">
              <a:xfrm>
                <a:off x="1728" y="2592"/>
                <a:ext cx="331" cy="543"/>
              </a:xfrm>
              <a:custGeom>
                <a:avLst/>
                <a:gdLst>
                  <a:gd name="T0" fmla="*/ 331 w 331"/>
                  <a:gd name="T1" fmla="*/ 6 h 543"/>
                  <a:gd name="T2" fmla="*/ 250 w 331"/>
                  <a:gd name="T3" fmla="*/ 3 h 543"/>
                  <a:gd name="T4" fmla="*/ 184 w 331"/>
                  <a:gd name="T5" fmla="*/ 27 h 543"/>
                  <a:gd name="T6" fmla="*/ 169 w 331"/>
                  <a:gd name="T7" fmla="*/ 66 h 543"/>
                  <a:gd name="T8" fmla="*/ 166 w 331"/>
                  <a:gd name="T9" fmla="*/ 129 h 543"/>
                  <a:gd name="T10" fmla="*/ 136 w 331"/>
                  <a:gd name="T11" fmla="*/ 165 h 543"/>
                  <a:gd name="T12" fmla="*/ 115 w 331"/>
                  <a:gd name="T13" fmla="*/ 210 h 543"/>
                  <a:gd name="T14" fmla="*/ 91 w 331"/>
                  <a:gd name="T15" fmla="*/ 228 h 543"/>
                  <a:gd name="T16" fmla="*/ 79 w 331"/>
                  <a:gd name="T17" fmla="*/ 201 h 543"/>
                  <a:gd name="T18" fmla="*/ 64 w 331"/>
                  <a:gd name="T19" fmla="*/ 162 h 543"/>
                  <a:gd name="T20" fmla="*/ 46 w 331"/>
                  <a:gd name="T21" fmla="*/ 150 h 543"/>
                  <a:gd name="T22" fmla="*/ 4 w 331"/>
                  <a:gd name="T23" fmla="*/ 183 h 543"/>
                  <a:gd name="T24" fmla="*/ 16 w 331"/>
                  <a:gd name="T25" fmla="*/ 228 h 543"/>
                  <a:gd name="T26" fmla="*/ 10 w 331"/>
                  <a:gd name="T27" fmla="*/ 273 h 543"/>
                  <a:gd name="T28" fmla="*/ 4 w 331"/>
                  <a:gd name="T29" fmla="*/ 291 h 543"/>
                  <a:gd name="T30" fmla="*/ 13 w 331"/>
                  <a:gd name="T31" fmla="*/ 399 h 543"/>
                  <a:gd name="T32" fmla="*/ 73 w 331"/>
                  <a:gd name="T33" fmla="*/ 435 h 543"/>
                  <a:gd name="T34" fmla="*/ 154 w 331"/>
                  <a:gd name="T35" fmla="*/ 501 h 543"/>
                  <a:gd name="T36" fmla="*/ 211 w 331"/>
                  <a:gd name="T37" fmla="*/ 516 h 543"/>
                  <a:gd name="T38" fmla="*/ 229 w 331"/>
                  <a:gd name="T39" fmla="*/ 543 h 543"/>
                  <a:gd name="T40" fmla="*/ 262 w 331"/>
                  <a:gd name="T41" fmla="*/ 522 h 543"/>
                  <a:gd name="T42" fmla="*/ 265 w 331"/>
                  <a:gd name="T43" fmla="*/ 513 h 543"/>
                  <a:gd name="T44" fmla="*/ 274 w 331"/>
                  <a:gd name="T45" fmla="*/ 507 h 543"/>
                  <a:gd name="T46" fmla="*/ 280 w 331"/>
                  <a:gd name="T47" fmla="*/ 489 h 543"/>
                  <a:gd name="T48" fmla="*/ 283 w 331"/>
                  <a:gd name="T49" fmla="*/ 480 h 543"/>
                  <a:gd name="T50" fmla="*/ 295 w 331"/>
                  <a:gd name="T51" fmla="*/ 426 h 543"/>
                  <a:gd name="T52" fmla="*/ 325 w 331"/>
                  <a:gd name="T53" fmla="*/ 420 h 54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31"/>
                  <a:gd name="T82" fmla="*/ 0 h 543"/>
                  <a:gd name="T83" fmla="*/ 331 w 331"/>
                  <a:gd name="T84" fmla="*/ 543 h 54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31" h="543">
                    <a:moveTo>
                      <a:pt x="331" y="6"/>
                    </a:moveTo>
                    <a:cubicBezTo>
                      <a:pt x="298" y="2"/>
                      <a:pt x="286" y="0"/>
                      <a:pt x="250" y="3"/>
                    </a:cubicBezTo>
                    <a:cubicBezTo>
                      <a:pt x="228" y="8"/>
                      <a:pt x="203" y="14"/>
                      <a:pt x="184" y="27"/>
                    </a:cubicBezTo>
                    <a:cubicBezTo>
                      <a:pt x="168" y="51"/>
                      <a:pt x="173" y="38"/>
                      <a:pt x="169" y="66"/>
                    </a:cubicBezTo>
                    <a:cubicBezTo>
                      <a:pt x="174" y="92"/>
                      <a:pt x="174" y="104"/>
                      <a:pt x="166" y="129"/>
                    </a:cubicBezTo>
                    <a:cubicBezTo>
                      <a:pt x="161" y="144"/>
                      <a:pt x="141" y="150"/>
                      <a:pt x="136" y="165"/>
                    </a:cubicBezTo>
                    <a:cubicBezTo>
                      <a:pt x="130" y="182"/>
                      <a:pt x="131" y="199"/>
                      <a:pt x="115" y="210"/>
                    </a:cubicBezTo>
                    <a:cubicBezTo>
                      <a:pt x="108" y="220"/>
                      <a:pt x="103" y="224"/>
                      <a:pt x="91" y="228"/>
                    </a:cubicBezTo>
                    <a:cubicBezTo>
                      <a:pt x="84" y="207"/>
                      <a:pt x="89" y="215"/>
                      <a:pt x="79" y="201"/>
                    </a:cubicBezTo>
                    <a:cubicBezTo>
                      <a:pt x="76" y="189"/>
                      <a:pt x="74" y="171"/>
                      <a:pt x="64" y="162"/>
                    </a:cubicBezTo>
                    <a:cubicBezTo>
                      <a:pt x="59" y="157"/>
                      <a:pt x="46" y="150"/>
                      <a:pt x="46" y="150"/>
                    </a:cubicBezTo>
                    <a:cubicBezTo>
                      <a:pt x="15" y="153"/>
                      <a:pt x="11" y="155"/>
                      <a:pt x="4" y="183"/>
                    </a:cubicBezTo>
                    <a:cubicBezTo>
                      <a:pt x="8" y="198"/>
                      <a:pt x="11" y="213"/>
                      <a:pt x="16" y="228"/>
                    </a:cubicBezTo>
                    <a:cubicBezTo>
                      <a:pt x="15" y="242"/>
                      <a:pt x="14" y="259"/>
                      <a:pt x="10" y="273"/>
                    </a:cubicBezTo>
                    <a:cubicBezTo>
                      <a:pt x="8" y="279"/>
                      <a:pt x="4" y="291"/>
                      <a:pt x="4" y="291"/>
                    </a:cubicBezTo>
                    <a:cubicBezTo>
                      <a:pt x="16" y="326"/>
                      <a:pt x="0" y="365"/>
                      <a:pt x="13" y="399"/>
                    </a:cubicBezTo>
                    <a:cubicBezTo>
                      <a:pt x="21" y="420"/>
                      <a:pt x="55" y="426"/>
                      <a:pt x="73" y="435"/>
                    </a:cubicBezTo>
                    <a:cubicBezTo>
                      <a:pt x="104" y="451"/>
                      <a:pt x="119" y="489"/>
                      <a:pt x="154" y="501"/>
                    </a:cubicBezTo>
                    <a:cubicBezTo>
                      <a:pt x="170" y="496"/>
                      <a:pt x="195" y="511"/>
                      <a:pt x="211" y="516"/>
                    </a:cubicBezTo>
                    <a:cubicBezTo>
                      <a:pt x="220" y="525"/>
                      <a:pt x="225" y="531"/>
                      <a:pt x="229" y="543"/>
                    </a:cubicBezTo>
                    <a:cubicBezTo>
                      <a:pt x="244" y="538"/>
                      <a:pt x="249" y="526"/>
                      <a:pt x="262" y="522"/>
                    </a:cubicBezTo>
                    <a:cubicBezTo>
                      <a:pt x="263" y="519"/>
                      <a:pt x="263" y="515"/>
                      <a:pt x="265" y="513"/>
                    </a:cubicBezTo>
                    <a:cubicBezTo>
                      <a:pt x="267" y="510"/>
                      <a:pt x="272" y="510"/>
                      <a:pt x="274" y="507"/>
                    </a:cubicBezTo>
                    <a:cubicBezTo>
                      <a:pt x="277" y="502"/>
                      <a:pt x="278" y="495"/>
                      <a:pt x="280" y="489"/>
                    </a:cubicBezTo>
                    <a:cubicBezTo>
                      <a:pt x="281" y="486"/>
                      <a:pt x="283" y="480"/>
                      <a:pt x="283" y="480"/>
                    </a:cubicBezTo>
                    <a:cubicBezTo>
                      <a:pt x="283" y="477"/>
                      <a:pt x="283" y="430"/>
                      <a:pt x="295" y="426"/>
                    </a:cubicBezTo>
                    <a:cubicBezTo>
                      <a:pt x="326" y="416"/>
                      <a:pt x="325" y="434"/>
                      <a:pt x="325" y="420"/>
                    </a:cubicBezTo>
                  </a:path>
                </a:pathLst>
              </a:custGeom>
              <a:solidFill>
                <a:srgbClr val="FFCC99"/>
              </a:solidFill>
              <a:ln w="9525">
                <a:solidFill>
                  <a:schemeClr val="tx1"/>
                </a:solidFill>
                <a:round/>
                <a:headEnd/>
                <a:tailEnd/>
              </a:ln>
            </p:spPr>
            <p:txBody>
              <a:bodyPr/>
              <a:lstStyle/>
              <a:p>
                <a:endParaRPr lang="en-US"/>
              </a:p>
            </p:txBody>
          </p:sp>
          <p:sp>
            <p:nvSpPr>
              <p:cNvPr id="17472" name="Freeform 33"/>
              <p:cNvSpPr>
                <a:spLocks/>
              </p:cNvSpPr>
              <p:nvPr/>
            </p:nvSpPr>
            <p:spPr bwMode="auto">
              <a:xfrm>
                <a:off x="1680" y="2496"/>
                <a:ext cx="393" cy="429"/>
              </a:xfrm>
              <a:custGeom>
                <a:avLst/>
                <a:gdLst>
                  <a:gd name="T0" fmla="*/ 369 w 393"/>
                  <a:gd name="T1" fmla="*/ 126 h 429"/>
                  <a:gd name="T2" fmla="*/ 393 w 393"/>
                  <a:gd name="T3" fmla="*/ 87 h 429"/>
                  <a:gd name="T4" fmla="*/ 351 w 393"/>
                  <a:gd name="T5" fmla="*/ 60 h 429"/>
                  <a:gd name="T6" fmla="*/ 279 w 393"/>
                  <a:gd name="T7" fmla="*/ 39 h 429"/>
                  <a:gd name="T8" fmla="*/ 174 w 393"/>
                  <a:gd name="T9" fmla="*/ 0 h 429"/>
                  <a:gd name="T10" fmla="*/ 60 w 393"/>
                  <a:gd name="T11" fmla="*/ 39 h 429"/>
                  <a:gd name="T12" fmla="*/ 9 w 393"/>
                  <a:gd name="T13" fmla="*/ 111 h 429"/>
                  <a:gd name="T14" fmla="*/ 3 w 393"/>
                  <a:gd name="T15" fmla="*/ 159 h 429"/>
                  <a:gd name="T16" fmla="*/ 30 w 393"/>
                  <a:gd name="T17" fmla="*/ 336 h 429"/>
                  <a:gd name="T18" fmla="*/ 51 w 393"/>
                  <a:gd name="T19" fmla="*/ 411 h 429"/>
                  <a:gd name="T20" fmla="*/ 57 w 393"/>
                  <a:gd name="T21" fmla="*/ 429 h 429"/>
                  <a:gd name="T22" fmla="*/ 102 w 393"/>
                  <a:gd name="T23" fmla="*/ 396 h 429"/>
                  <a:gd name="T24" fmla="*/ 198 w 393"/>
                  <a:gd name="T25" fmla="*/ 318 h 429"/>
                  <a:gd name="T26" fmla="*/ 234 w 393"/>
                  <a:gd name="T27" fmla="*/ 267 h 429"/>
                  <a:gd name="T28" fmla="*/ 246 w 393"/>
                  <a:gd name="T29" fmla="*/ 249 h 429"/>
                  <a:gd name="T30" fmla="*/ 252 w 393"/>
                  <a:gd name="T31" fmla="*/ 240 h 429"/>
                  <a:gd name="T32" fmla="*/ 285 w 393"/>
                  <a:gd name="T33" fmla="*/ 171 h 429"/>
                  <a:gd name="T34" fmla="*/ 342 w 393"/>
                  <a:gd name="T35" fmla="*/ 129 h 429"/>
                  <a:gd name="T36" fmla="*/ 372 w 393"/>
                  <a:gd name="T37" fmla="*/ 123 h 429"/>
                  <a:gd name="T38" fmla="*/ 381 w 393"/>
                  <a:gd name="T39" fmla="*/ 120 h 429"/>
                  <a:gd name="T40" fmla="*/ 369 w 393"/>
                  <a:gd name="T41" fmla="*/ 126 h 42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93"/>
                  <a:gd name="T64" fmla="*/ 0 h 429"/>
                  <a:gd name="T65" fmla="*/ 393 w 393"/>
                  <a:gd name="T66" fmla="*/ 429 h 42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93" h="429">
                    <a:moveTo>
                      <a:pt x="369" y="126"/>
                    </a:moveTo>
                    <a:cubicBezTo>
                      <a:pt x="379" y="112"/>
                      <a:pt x="384" y="101"/>
                      <a:pt x="393" y="87"/>
                    </a:cubicBezTo>
                    <a:cubicBezTo>
                      <a:pt x="386" y="59"/>
                      <a:pt x="382" y="63"/>
                      <a:pt x="351" y="60"/>
                    </a:cubicBezTo>
                    <a:cubicBezTo>
                      <a:pt x="330" y="53"/>
                      <a:pt x="296" y="51"/>
                      <a:pt x="279" y="39"/>
                    </a:cubicBezTo>
                    <a:cubicBezTo>
                      <a:pt x="246" y="17"/>
                      <a:pt x="212" y="8"/>
                      <a:pt x="174" y="0"/>
                    </a:cubicBezTo>
                    <a:cubicBezTo>
                      <a:pt x="136" y="8"/>
                      <a:pt x="93" y="17"/>
                      <a:pt x="60" y="39"/>
                    </a:cubicBezTo>
                    <a:cubicBezTo>
                      <a:pt x="44" y="63"/>
                      <a:pt x="30" y="90"/>
                      <a:pt x="9" y="111"/>
                    </a:cubicBezTo>
                    <a:cubicBezTo>
                      <a:pt x="1" y="135"/>
                      <a:pt x="0" y="124"/>
                      <a:pt x="3" y="159"/>
                    </a:cubicBezTo>
                    <a:cubicBezTo>
                      <a:pt x="6" y="242"/>
                      <a:pt x="7" y="267"/>
                      <a:pt x="30" y="336"/>
                    </a:cubicBezTo>
                    <a:cubicBezTo>
                      <a:pt x="38" y="361"/>
                      <a:pt x="43" y="387"/>
                      <a:pt x="51" y="411"/>
                    </a:cubicBezTo>
                    <a:cubicBezTo>
                      <a:pt x="53" y="417"/>
                      <a:pt x="57" y="429"/>
                      <a:pt x="57" y="429"/>
                    </a:cubicBezTo>
                    <a:cubicBezTo>
                      <a:pt x="78" y="424"/>
                      <a:pt x="84" y="408"/>
                      <a:pt x="102" y="396"/>
                    </a:cubicBezTo>
                    <a:cubicBezTo>
                      <a:pt x="122" y="366"/>
                      <a:pt x="174" y="347"/>
                      <a:pt x="198" y="318"/>
                    </a:cubicBezTo>
                    <a:cubicBezTo>
                      <a:pt x="211" y="302"/>
                      <a:pt x="222" y="284"/>
                      <a:pt x="234" y="267"/>
                    </a:cubicBezTo>
                    <a:cubicBezTo>
                      <a:pt x="238" y="261"/>
                      <a:pt x="242" y="255"/>
                      <a:pt x="246" y="249"/>
                    </a:cubicBezTo>
                    <a:cubicBezTo>
                      <a:pt x="248" y="246"/>
                      <a:pt x="252" y="240"/>
                      <a:pt x="252" y="240"/>
                    </a:cubicBezTo>
                    <a:cubicBezTo>
                      <a:pt x="258" y="218"/>
                      <a:pt x="269" y="187"/>
                      <a:pt x="285" y="171"/>
                    </a:cubicBezTo>
                    <a:cubicBezTo>
                      <a:pt x="293" y="147"/>
                      <a:pt x="321" y="138"/>
                      <a:pt x="342" y="129"/>
                    </a:cubicBezTo>
                    <a:cubicBezTo>
                      <a:pt x="348" y="126"/>
                      <a:pt x="367" y="124"/>
                      <a:pt x="372" y="123"/>
                    </a:cubicBezTo>
                    <a:cubicBezTo>
                      <a:pt x="375" y="122"/>
                      <a:pt x="383" y="118"/>
                      <a:pt x="381" y="120"/>
                    </a:cubicBezTo>
                    <a:cubicBezTo>
                      <a:pt x="378" y="123"/>
                      <a:pt x="373" y="124"/>
                      <a:pt x="369" y="126"/>
                    </a:cubicBezTo>
                    <a:close/>
                  </a:path>
                </a:pathLst>
              </a:custGeom>
              <a:solidFill>
                <a:srgbClr val="996633"/>
              </a:solidFill>
              <a:ln w="9525">
                <a:solidFill>
                  <a:schemeClr val="tx1"/>
                </a:solidFill>
                <a:round/>
                <a:headEnd/>
                <a:tailEnd/>
              </a:ln>
            </p:spPr>
            <p:txBody>
              <a:bodyPr/>
              <a:lstStyle/>
              <a:p>
                <a:endParaRPr lang="en-US"/>
              </a:p>
            </p:txBody>
          </p:sp>
          <p:sp>
            <p:nvSpPr>
              <p:cNvPr id="17473" name="Freeform 34"/>
              <p:cNvSpPr>
                <a:spLocks/>
              </p:cNvSpPr>
              <p:nvPr/>
            </p:nvSpPr>
            <p:spPr bwMode="auto">
              <a:xfrm>
                <a:off x="2640" y="3456"/>
                <a:ext cx="195" cy="310"/>
              </a:xfrm>
              <a:custGeom>
                <a:avLst/>
                <a:gdLst>
                  <a:gd name="T0" fmla="*/ 12 w 195"/>
                  <a:gd name="T1" fmla="*/ 201 h 310"/>
                  <a:gd name="T2" fmla="*/ 42 w 195"/>
                  <a:gd name="T3" fmla="*/ 114 h 310"/>
                  <a:gd name="T4" fmla="*/ 78 w 195"/>
                  <a:gd name="T5" fmla="*/ 75 h 310"/>
                  <a:gd name="T6" fmla="*/ 99 w 195"/>
                  <a:gd name="T7" fmla="*/ 54 h 310"/>
                  <a:gd name="T8" fmla="*/ 117 w 195"/>
                  <a:gd name="T9" fmla="*/ 42 h 310"/>
                  <a:gd name="T10" fmla="*/ 126 w 195"/>
                  <a:gd name="T11" fmla="*/ 36 h 310"/>
                  <a:gd name="T12" fmla="*/ 168 w 195"/>
                  <a:gd name="T13" fmla="*/ 0 h 310"/>
                  <a:gd name="T14" fmla="*/ 195 w 195"/>
                  <a:gd name="T15" fmla="*/ 15 h 310"/>
                  <a:gd name="T16" fmla="*/ 150 w 195"/>
                  <a:gd name="T17" fmla="*/ 69 h 310"/>
                  <a:gd name="T18" fmla="*/ 126 w 195"/>
                  <a:gd name="T19" fmla="*/ 99 h 310"/>
                  <a:gd name="T20" fmla="*/ 150 w 195"/>
                  <a:gd name="T21" fmla="*/ 135 h 310"/>
                  <a:gd name="T22" fmla="*/ 177 w 195"/>
                  <a:gd name="T23" fmla="*/ 147 h 310"/>
                  <a:gd name="T24" fmla="*/ 177 w 195"/>
                  <a:gd name="T25" fmla="*/ 177 h 310"/>
                  <a:gd name="T26" fmla="*/ 159 w 195"/>
                  <a:gd name="T27" fmla="*/ 183 h 310"/>
                  <a:gd name="T28" fmla="*/ 156 w 195"/>
                  <a:gd name="T29" fmla="*/ 213 h 310"/>
                  <a:gd name="T30" fmla="*/ 135 w 195"/>
                  <a:gd name="T31" fmla="*/ 231 h 310"/>
                  <a:gd name="T32" fmla="*/ 123 w 195"/>
                  <a:gd name="T33" fmla="*/ 228 h 310"/>
                  <a:gd name="T34" fmla="*/ 114 w 195"/>
                  <a:gd name="T35" fmla="*/ 225 h 310"/>
                  <a:gd name="T36" fmla="*/ 141 w 195"/>
                  <a:gd name="T37" fmla="*/ 243 h 310"/>
                  <a:gd name="T38" fmla="*/ 111 w 195"/>
                  <a:gd name="T39" fmla="*/ 279 h 310"/>
                  <a:gd name="T40" fmla="*/ 105 w 195"/>
                  <a:gd name="T41" fmla="*/ 285 h 310"/>
                  <a:gd name="T42" fmla="*/ 84 w 195"/>
                  <a:gd name="T43" fmla="*/ 303 h 310"/>
                  <a:gd name="T44" fmla="*/ 60 w 195"/>
                  <a:gd name="T45" fmla="*/ 273 h 310"/>
                  <a:gd name="T46" fmla="*/ 69 w 195"/>
                  <a:gd name="T47" fmla="*/ 303 h 310"/>
                  <a:gd name="T48" fmla="*/ 39 w 195"/>
                  <a:gd name="T49" fmla="*/ 303 h 310"/>
                  <a:gd name="T50" fmla="*/ 21 w 195"/>
                  <a:gd name="T51" fmla="*/ 291 h 310"/>
                  <a:gd name="T52" fmla="*/ 6 w 195"/>
                  <a:gd name="T53" fmla="*/ 276 h 310"/>
                  <a:gd name="T54" fmla="*/ 0 w 195"/>
                  <a:gd name="T55" fmla="*/ 258 h 310"/>
                  <a:gd name="T56" fmla="*/ 18 w 195"/>
                  <a:gd name="T57" fmla="*/ 192 h 310"/>
                  <a:gd name="T58" fmla="*/ 18 w 195"/>
                  <a:gd name="T59" fmla="*/ 177 h 3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95"/>
                  <a:gd name="T91" fmla="*/ 0 h 310"/>
                  <a:gd name="T92" fmla="*/ 195 w 195"/>
                  <a:gd name="T93" fmla="*/ 310 h 3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95" h="310">
                    <a:moveTo>
                      <a:pt x="12" y="201"/>
                    </a:moveTo>
                    <a:cubicBezTo>
                      <a:pt x="6" y="161"/>
                      <a:pt x="8" y="136"/>
                      <a:pt x="42" y="114"/>
                    </a:cubicBezTo>
                    <a:cubicBezTo>
                      <a:pt x="50" y="101"/>
                      <a:pt x="65" y="84"/>
                      <a:pt x="78" y="75"/>
                    </a:cubicBezTo>
                    <a:cubicBezTo>
                      <a:pt x="84" y="66"/>
                      <a:pt x="91" y="61"/>
                      <a:pt x="99" y="54"/>
                    </a:cubicBezTo>
                    <a:cubicBezTo>
                      <a:pt x="104" y="49"/>
                      <a:pt x="111" y="46"/>
                      <a:pt x="117" y="42"/>
                    </a:cubicBezTo>
                    <a:cubicBezTo>
                      <a:pt x="120" y="40"/>
                      <a:pt x="126" y="36"/>
                      <a:pt x="126" y="36"/>
                    </a:cubicBezTo>
                    <a:cubicBezTo>
                      <a:pt x="137" y="20"/>
                      <a:pt x="149" y="6"/>
                      <a:pt x="168" y="0"/>
                    </a:cubicBezTo>
                    <a:cubicBezTo>
                      <a:pt x="182" y="3"/>
                      <a:pt x="190" y="1"/>
                      <a:pt x="195" y="15"/>
                    </a:cubicBezTo>
                    <a:cubicBezTo>
                      <a:pt x="188" y="42"/>
                      <a:pt x="178" y="60"/>
                      <a:pt x="150" y="69"/>
                    </a:cubicBezTo>
                    <a:cubicBezTo>
                      <a:pt x="141" y="82"/>
                      <a:pt x="132" y="82"/>
                      <a:pt x="126" y="99"/>
                    </a:cubicBezTo>
                    <a:cubicBezTo>
                      <a:pt x="131" y="122"/>
                      <a:pt x="129" y="121"/>
                      <a:pt x="150" y="135"/>
                    </a:cubicBezTo>
                    <a:cubicBezTo>
                      <a:pt x="158" y="140"/>
                      <a:pt x="177" y="147"/>
                      <a:pt x="177" y="147"/>
                    </a:cubicBezTo>
                    <a:cubicBezTo>
                      <a:pt x="182" y="154"/>
                      <a:pt x="186" y="170"/>
                      <a:pt x="177" y="177"/>
                    </a:cubicBezTo>
                    <a:cubicBezTo>
                      <a:pt x="172" y="181"/>
                      <a:pt x="159" y="183"/>
                      <a:pt x="159" y="183"/>
                    </a:cubicBezTo>
                    <a:cubicBezTo>
                      <a:pt x="129" y="173"/>
                      <a:pt x="151" y="199"/>
                      <a:pt x="156" y="213"/>
                    </a:cubicBezTo>
                    <a:cubicBezTo>
                      <a:pt x="152" y="225"/>
                      <a:pt x="147" y="227"/>
                      <a:pt x="135" y="231"/>
                    </a:cubicBezTo>
                    <a:cubicBezTo>
                      <a:pt x="131" y="230"/>
                      <a:pt x="127" y="229"/>
                      <a:pt x="123" y="228"/>
                    </a:cubicBezTo>
                    <a:cubicBezTo>
                      <a:pt x="120" y="227"/>
                      <a:pt x="114" y="222"/>
                      <a:pt x="114" y="225"/>
                    </a:cubicBezTo>
                    <a:cubicBezTo>
                      <a:pt x="114" y="232"/>
                      <a:pt x="136" y="240"/>
                      <a:pt x="141" y="243"/>
                    </a:cubicBezTo>
                    <a:cubicBezTo>
                      <a:pt x="135" y="262"/>
                      <a:pt x="132" y="272"/>
                      <a:pt x="111" y="279"/>
                    </a:cubicBezTo>
                    <a:cubicBezTo>
                      <a:pt x="88" y="273"/>
                      <a:pt x="94" y="252"/>
                      <a:pt x="105" y="285"/>
                    </a:cubicBezTo>
                    <a:cubicBezTo>
                      <a:pt x="101" y="297"/>
                      <a:pt x="96" y="299"/>
                      <a:pt x="84" y="303"/>
                    </a:cubicBezTo>
                    <a:cubicBezTo>
                      <a:pt x="69" y="298"/>
                      <a:pt x="68" y="285"/>
                      <a:pt x="60" y="273"/>
                    </a:cubicBezTo>
                    <a:cubicBezTo>
                      <a:pt x="63" y="283"/>
                      <a:pt x="69" y="303"/>
                      <a:pt x="69" y="303"/>
                    </a:cubicBezTo>
                    <a:cubicBezTo>
                      <a:pt x="59" y="310"/>
                      <a:pt x="50" y="309"/>
                      <a:pt x="39" y="303"/>
                    </a:cubicBezTo>
                    <a:cubicBezTo>
                      <a:pt x="33" y="299"/>
                      <a:pt x="21" y="291"/>
                      <a:pt x="21" y="291"/>
                    </a:cubicBezTo>
                    <a:cubicBezTo>
                      <a:pt x="17" y="285"/>
                      <a:pt x="10" y="282"/>
                      <a:pt x="6" y="276"/>
                    </a:cubicBezTo>
                    <a:cubicBezTo>
                      <a:pt x="3" y="271"/>
                      <a:pt x="0" y="258"/>
                      <a:pt x="0" y="258"/>
                    </a:cubicBezTo>
                    <a:cubicBezTo>
                      <a:pt x="3" y="230"/>
                      <a:pt x="10" y="216"/>
                      <a:pt x="18" y="192"/>
                    </a:cubicBezTo>
                    <a:cubicBezTo>
                      <a:pt x="14" y="181"/>
                      <a:pt x="14" y="186"/>
                      <a:pt x="18" y="177"/>
                    </a:cubicBezTo>
                  </a:path>
                </a:pathLst>
              </a:custGeom>
              <a:solidFill>
                <a:srgbClr val="FFCC99"/>
              </a:solidFill>
              <a:ln w="9525">
                <a:solidFill>
                  <a:schemeClr val="tx1"/>
                </a:solidFill>
                <a:round/>
                <a:headEnd/>
                <a:tailEnd/>
              </a:ln>
            </p:spPr>
            <p:txBody>
              <a:bodyPr/>
              <a:lstStyle/>
              <a:p>
                <a:endParaRPr lang="en-US"/>
              </a:p>
            </p:txBody>
          </p:sp>
          <p:sp>
            <p:nvSpPr>
              <p:cNvPr id="17474" name="Freeform 35"/>
              <p:cNvSpPr>
                <a:spLocks/>
              </p:cNvSpPr>
              <p:nvPr/>
            </p:nvSpPr>
            <p:spPr bwMode="auto">
              <a:xfrm>
                <a:off x="1246" y="2952"/>
                <a:ext cx="1394" cy="1080"/>
              </a:xfrm>
              <a:custGeom>
                <a:avLst/>
                <a:gdLst>
                  <a:gd name="T0" fmla="*/ 1349 w 1394"/>
                  <a:gd name="T1" fmla="*/ 636 h 1080"/>
                  <a:gd name="T2" fmla="*/ 1307 w 1394"/>
                  <a:gd name="T3" fmla="*/ 612 h 1080"/>
                  <a:gd name="T4" fmla="*/ 1166 w 1394"/>
                  <a:gd name="T5" fmla="*/ 489 h 1080"/>
                  <a:gd name="T6" fmla="*/ 1067 w 1394"/>
                  <a:gd name="T7" fmla="*/ 285 h 1080"/>
                  <a:gd name="T8" fmla="*/ 1034 w 1394"/>
                  <a:gd name="T9" fmla="*/ 231 h 1080"/>
                  <a:gd name="T10" fmla="*/ 866 w 1394"/>
                  <a:gd name="T11" fmla="*/ 117 h 1080"/>
                  <a:gd name="T12" fmla="*/ 803 w 1394"/>
                  <a:gd name="T13" fmla="*/ 93 h 1080"/>
                  <a:gd name="T14" fmla="*/ 755 w 1394"/>
                  <a:gd name="T15" fmla="*/ 159 h 1080"/>
                  <a:gd name="T16" fmla="*/ 725 w 1394"/>
                  <a:gd name="T17" fmla="*/ 159 h 1080"/>
                  <a:gd name="T18" fmla="*/ 614 w 1394"/>
                  <a:gd name="T19" fmla="*/ 99 h 1080"/>
                  <a:gd name="T20" fmla="*/ 563 w 1394"/>
                  <a:gd name="T21" fmla="*/ 60 h 1080"/>
                  <a:gd name="T22" fmla="*/ 506 w 1394"/>
                  <a:gd name="T23" fmla="*/ 0 h 1080"/>
                  <a:gd name="T24" fmla="*/ 416 w 1394"/>
                  <a:gd name="T25" fmla="*/ 87 h 1080"/>
                  <a:gd name="T26" fmla="*/ 251 w 1394"/>
                  <a:gd name="T27" fmla="*/ 168 h 1080"/>
                  <a:gd name="T28" fmla="*/ 215 w 1394"/>
                  <a:gd name="T29" fmla="*/ 198 h 1080"/>
                  <a:gd name="T30" fmla="*/ 152 w 1394"/>
                  <a:gd name="T31" fmla="*/ 267 h 1080"/>
                  <a:gd name="T32" fmla="*/ 80 w 1394"/>
                  <a:gd name="T33" fmla="*/ 492 h 1080"/>
                  <a:gd name="T34" fmla="*/ 14 w 1394"/>
                  <a:gd name="T35" fmla="*/ 924 h 1080"/>
                  <a:gd name="T36" fmla="*/ 212 w 1394"/>
                  <a:gd name="T37" fmla="*/ 1023 h 1080"/>
                  <a:gd name="T38" fmla="*/ 305 w 1394"/>
                  <a:gd name="T39" fmla="*/ 1059 h 1080"/>
                  <a:gd name="T40" fmla="*/ 377 w 1394"/>
                  <a:gd name="T41" fmla="*/ 1059 h 1080"/>
                  <a:gd name="T42" fmla="*/ 491 w 1394"/>
                  <a:gd name="T43" fmla="*/ 1017 h 1080"/>
                  <a:gd name="T44" fmla="*/ 521 w 1394"/>
                  <a:gd name="T45" fmla="*/ 984 h 1080"/>
                  <a:gd name="T46" fmla="*/ 455 w 1394"/>
                  <a:gd name="T47" fmla="*/ 963 h 1080"/>
                  <a:gd name="T48" fmla="*/ 455 w 1394"/>
                  <a:gd name="T49" fmla="*/ 885 h 1080"/>
                  <a:gd name="T50" fmla="*/ 467 w 1394"/>
                  <a:gd name="T51" fmla="*/ 849 h 1080"/>
                  <a:gd name="T52" fmla="*/ 386 w 1394"/>
                  <a:gd name="T53" fmla="*/ 831 h 1080"/>
                  <a:gd name="T54" fmla="*/ 251 w 1394"/>
                  <a:gd name="T55" fmla="*/ 777 h 1080"/>
                  <a:gd name="T56" fmla="*/ 350 w 1394"/>
                  <a:gd name="T57" fmla="*/ 540 h 1080"/>
                  <a:gd name="T58" fmla="*/ 365 w 1394"/>
                  <a:gd name="T59" fmla="*/ 429 h 1080"/>
                  <a:gd name="T60" fmla="*/ 377 w 1394"/>
                  <a:gd name="T61" fmla="*/ 543 h 1080"/>
                  <a:gd name="T62" fmla="*/ 335 w 1394"/>
                  <a:gd name="T63" fmla="*/ 693 h 1080"/>
                  <a:gd name="T64" fmla="*/ 338 w 1394"/>
                  <a:gd name="T65" fmla="*/ 810 h 10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94"/>
                  <a:gd name="T100" fmla="*/ 0 h 1080"/>
                  <a:gd name="T101" fmla="*/ 1394 w 1394"/>
                  <a:gd name="T102" fmla="*/ 1080 h 108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94" h="1080">
                    <a:moveTo>
                      <a:pt x="1394" y="642"/>
                    </a:moveTo>
                    <a:cubicBezTo>
                      <a:pt x="1371" y="640"/>
                      <a:pt x="1366" y="641"/>
                      <a:pt x="1349" y="636"/>
                    </a:cubicBezTo>
                    <a:cubicBezTo>
                      <a:pt x="1343" y="634"/>
                      <a:pt x="1331" y="630"/>
                      <a:pt x="1331" y="630"/>
                    </a:cubicBezTo>
                    <a:cubicBezTo>
                      <a:pt x="1324" y="620"/>
                      <a:pt x="1319" y="616"/>
                      <a:pt x="1307" y="612"/>
                    </a:cubicBezTo>
                    <a:cubicBezTo>
                      <a:pt x="1288" y="584"/>
                      <a:pt x="1275" y="590"/>
                      <a:pt x="1250" y="573"/>
                    </a:cubicBezTo>
                    <a:cubicBezTo>
                      <a:pt x="1228" y="540"/>
                      <a:pt x="1185" y="526"/>
                      <a:pt x="1166" y="489"/>
                    </a:cubicBezTo>
                    <a:cubicBezTo>
                      <a:pt x="1144" y="444"/>
                      <a:pt x="1125" y="399"/>
                      <a:pt x="1097" y="357"/>
                    </a:cubicBezTo>
                    <a:cubicBezTo>
                      <a:pt x="1083" y="336"/>
                      <a:pt x="1081" y="306"/>
                      <a:pt x="1067" y="285"/>
                    </a:cubicBezTo>
                    <a:cubicBezTo>
                      <a:pt x="1059" y="272"/>
                      <a:pt x="1049" y="262"/>
                      <a:pt x="1040" y="249"/>
                    </a:cubicBezTo>
                    <a:cubicBezTo>
                      <a:pt x="1036" y="244"/>
                      <a:pt x="1038" y="236"/>
                      <a:pt x="1034" y="231"/>
                    </a:cubicBezTo>
                    <a:cubicBezTo>
                      <a:pt x="1020" y="211"/>
                      <a:pt x="1007" y="185"/>
                      <a:pt x="986" y="171"/>
                    </a:cubicBezTo>
                    <a:cubicBezTo>
                      <a:pt x="962" y="135"/>
                      <a:pt x="905" y="129"/>
                      <a:pt x="866" y="117"/>
                    </a:cubicBezTo>
                    <a:cubicBezTo>
                      <a:pt x="851" y="113"/>
                      <a:pt x="843" y="108"/>
                      <a:pt x="830" y="102"/>
                    </a:cubicBezTo>
                    <a:cubicBezTo>
                      <a:pt x="821" y="98"/>
                      <a:pt x="803" y="93"/>
                      <a:pt x="803" y="93"/>
                    </a:cubicBezTo>
                    <a:cubicBezTo>
                      <a:pt x="794" y="107"/>
                      <a:pt x="795" y="130"/>
                      <a:pt x="782" y="141"/>
                    </a:cubicBezTo>
                    <a:cubicBezTo>
                      <a:pt x="782" y="141"/>
                      <a:pt x="760" y="156"/>
                      <a:pt x="755" y="159"/>
                    </a:cubicBezTo>
                    <a:cubicBezTo>
                      <a:pt x="752" y="161"/>
                      <a:pt x="746" y="165"/>
                      <a:pt x="746" y="165"/>
                    </a:cubicBezTo>
                    <a:cubicBezTo>
                      <a:pt x="736" y="180"/>
                      <a:pt x="737" y="167"/>
                      <a:pt x="725" y="159"/>
                    </a:cubicBezTo>
                    <a:cubicBezTo>
                      <a:pt x="708" y="134"/>
                      <a:pt x="679" y="141"/>
                      <a:pt x="653" y="132"/>
                    </a:cubicBezTo>
                    <a:cubicBezTo>
                      <a:pt x="638" y="109"/>
                      <a:pt x="637" y="115"/>
                      <a:pt x="614" y="99"/>
                    </a:cubicBezTo>
                    <a:cubicBezTo>
                      <a:pt x="608" y="95"/>
                      <a:pt x="596" y="87"/>
                      <a:pt x="596" y="87"/>
                    </a:cubicBezTo>
                    <a:cubicBezTo>
                      <a:pt x="588" y="74"/>
                      <a:pt x="575" y="68"/>
                      <a:pt x="563" y="60"/>
                    </a:cubicBezTo>
                    <a:cubicBezTo>
                      <a:pt x="555" y="55"/>
                      <a:pt x="536" y="51"/>
                      <a:pt x="536" y="51"/>
                    </a:cubicBezTo>
                    <a:cubicBezTo>
                      <a:pt x="520" y="35"/>
                      <a:pt x="524" y="12"/>
                      <a:pt x="506" y="0"/>
                    </a:cubicBezTo>
                    <a:cubicBezTo>
                      <a:pt x="490" y="24"/>
                      <a:pt x="474" y="48"/>
                      <a:pt x="458" y="72"/>
                    </a:cubicBezTo>
                    <a:cubicBezTo>
                      <a:pt x="455" y="76"/>
                      <a:pt x="421" y="84"/>
                      <a:pt x="416" y="87"/>
                    </a:cubicBezTo>
                    <a:cubicBezTo>
                      <a:pt x="383" y="105"/>
                      <a:pt x="348" y="118"/>
                      <a:pt x="314" y="135"/>
                    </a:cubicBezTo>
                    <a:cubicBezTo>
                      <a:pt x="295" y="144"/>
                      <a:pt x="266" y="153"/>
                      <a:pt x="251" y="168"/>
                    </a:cubicBezTo>
                    <a:cubicBezTo>
                      <a:pt x="245" y="174"/>
                      <a:pt x="240" y="181"/>
                      <a:pt x="233" y="186"/>
                    </a:cubicBezTo>
                    <a:cubicBezTo>
                      <a:pt x="227" y="190"/>
                      <a:pt x="215" y="198"/>
                      <a:pt x="215" y="198"/>
                    </a:cubicBezTo>
                    <a:cubicBezTo>
                      <a:pt x="204" y="214"/>
                      <a:pt x="187" y="226"/>
                      <a:pt x="173" y="240"/>
                    </a:cubicBezTo>
                    <a:cubicBezTo>
                      <a:pt x="165" y="248"/>
                      <a:pt x="160" y="259"/>
                      <a:pt x="152" y="267"/>
                    </a:cubicBezTo>
                    <a:cubicBezTo>
                      <a:pt x="146" y="286"/>
                      <a:pt x="136" y="303"/>
                      <a:pt x="128" y="321"/>
                    </a:cubicBezTo>
                    <a:cubicBezTo>
                      <a:pt x="104" y="374"/>
                      <a:pt x="98" y="437"/>
                      <a:pt x="80" y="492"/>
                    </a:cubicBezTo>
                    <a:cubicBezTo>
                      <a:pt x="42" y="606"/>
                      <a:pt x="12" y="723"/>
                      <a:pt x="2" y="843"/>
                    </a:cubicBezTo>
                    <a:cubicBezTo>
                      <a:pt x="5" y="868"/>
                      <a:pt x="0" y="902"/>
                      <a:pt x="14" y="924"/>
                    </a:cubicBezTo>
                    <a:cubicBezTo>
                      <a:pt x="46" y="972"/>
                      <a:pt x="107" y="991"/>
                      <a:pt x="161" y="1005"/>
                    </a:cubicBezTo>
                    <a:cubicBezTo>
                      <a:pt x="179" y="1010"/>
                      <a:pt x="196" y="1013"/>
                      <a:pt x="212" y="1023"/>
                    </a:cubicBezTo>
                    <a:cubicBezTo>
                      <a:pt x="221" y="1036"/>
                      <a:pt x="233" y="1066"/>
                      <a:pt x="248" y="1071"/>
                    </a:cubicBezTo>
                    <a:cubicBezTo>
                      <a:pt x="269" y="1068"/>
                      <a:pt x="285" y="1066"/>
                      <a:pt x="305" y="1059"/>
                    </a:cubicBezTo>
                    <a:cubicBezTo>
                      <a:pt x="314" y="1056"/>
                      <a:pt x="332" y="1050"/>
                      <a:pt x="332" y="1050"/>
                    </a:cubicBezTo>
                    <a:cubicBezTo>
                      <a:pt x="347" y="1053"/>
                      <a:pt x="362" y="1055"/>
                      <a:pt x="377" y="1059"/>
                    </a:cubicBezTo>
                    <a:cubicBezTo>
                      <a:pt x="393" y="1070"/>
                      <a:pt x="409" y="1076"/>
                      <a:pt x="428" y="1080"/>
                    </a:cubicBezTo>
                    <a:cubicBezTo>
                      <a:pt x="460" y="1072"/>
                      <a:pt x="464" y="1035"/>
                      <a:pt x="491" y="1017"/>
                    </a:cubicBezTo>
                    <a:cubicBezTo>
                      <a:pt x="499" y="1012"/>
                      <a:pt x="503" y="1010"/>
                      <a:pt x="509" y="1002"/>
                    </a:cubicBezTo>
                    <a:cubicBezTo>
                      <a:pt x="513" y="996"/>
                      <a:pt x="521" y="984"/>
                      <a:pt x="521" y="984"/>
                    </a:cubicBezTo>
                    <a:cubicBezTo>
                      <a:pt x="501" y="977"/>
                      <a:pt x="506" y="991"/>
                      <a:pt x="491" y="996"/>
                    </a:cubicBezTo>
                    <a:cubicBezTo>
                      <a:pt x="467" y="990"/>
                      <a:pt x="469" y="984"/>
                      <a:pt x="455" y="963"/>
                    </a:cubicBezTo>
                    <a:cubicBezTo>
                      <a:pt x="451" y="958"/>
                      <a:pt x="449" y="945"/>
                      <a:pt x="449" y="945"/>
                    </a:cubicBezTo>
                    <a:cubicBezTo>
                      <a:pt x="450" y="935"/>
                      <a:pt x="452" y="900"/>
                      <a:pt x="455" y="885"/>
                    </a:cubicBezTo>
                    <a:cubicBezTo>
                      <a:pt x="457" y="876"/>
                      <a:pt x="461" y="867"/>
                      <a:pt x="464" y="858"/>
                    </a:cubicBezTo>
                    <a:cubicBezTo>
                      <a:pt x="465" y="855"/>
                      <a:pt x="467" y="849"/>
                      <a:pt x="467" y="849"/>
                    </a:cubicBezTo>
                    <a:cubicBezTo>
                      <a:pt x="462" y="833"/>
                      <a:pt x="455" y="837"/>
                      <a:pt x="440" y="840"/>
                    </a:cubicBezTo>
                    <a:cubicBezTo>
                      <a:pt x="421" y="838"/>
                      <a:pt x="404" y="836"/>
                      <a:pt x="386" y="831"/>
                    </a:cubicBezTo>
                    <a:cubicBezTo>
                      <a:pt x="368" y="819"/>
                      <a:pt x="347" y="806"/>
                      <a:pt x="326" y="801"/>
                    </a:cubicBezTo>
                    <a:cubicBezTo>
                      <a:pt x="303" y="786"/>
                      <a:pt x="276" y="785"/>
                      <a:pt x="251" y="777"/>
                    </a:cubicBezTo>
                    <a:cubicBezTo>
                      <a:pt x="292" y="736"/>
                      <a:pt x="304" y="683"/>
                      <a:pt x="329" y="633"/>
                    </a:cubicBezTo>
                    <a:cubicBezTo>
                      <a:pt x="335" y="602"/>
                      <a:pt x="344" y="571"/>
                      <a:pt x="350" y="540"/>
                    </a:cubicBezTo>
                    <a:cubicBezTo>
                      <a:pt x="353" y="524"/>
                      <a:pt x="359" y="492"/>
                      <a:pt x="359" y="492"/>
                    </a:cubicBezTo>
                    <a:cubicBezTo>
                      <a:pt x="361" y="471"/>
                      <a:pt x="365" y="450"/>
                      <a:pt x="365" y="429"/>
                    </a:cubicBezTo>
                    <a:cubicBezTo>
                      <a:pt x="365" y="425"/>
                      <a:pt x="363" y="437"/>
                      <a:pt x="362" y="441"/>
                    </a:cubicBezTo>
                    <a:cubicBezTo>
                      <a:pt x="363" y="472"/>
                      <a:pt x="358" y="514"/>
                      <a:pt x="377" y="543"/>
                    </a:cubicBezTo>
                    <a:cubicBezTo>
                      <a:pt x="364" y="582"/>
                      <a:pt x="356" y="621"/>
                      <a:pt x="344" y="660"/>
                    </a:cubicBezTo>
                    <a:cubicBezTo>
                      <a:pt x="330" y="706"/>
                      <a:pt x="344" y="654"/>
                      <a:pt x="335" y="693"/>
                    </a:cubicBezTo>
                    <a:cubicBezTo>
                      <a:pt x="333" y="701"/>
                      <a:pt x="329" y="717"/>
                      <a:pt x="329" y="717"/>
                    </a:cubicBezTo>
                    <a:cubicBezTo>
                      <a:pt x="330" y="745"/>
                      <a:pt x="338" y="781"/>
                      <a:pt x="338" y="810"/>
                    </a:cubicBezTo>
                  </a:path>
                </a:pathLst>
              </a:custGeom>
              <a:solidFill>
                <a:srgbClr val="3399FF"/>
              </a:solidFill>
              <a:ln w="9525">
                <a:solidFill>
                  <a:schemeClr val="tx1"/>
                </a:solidFill>
                <a:round/>
                <a:headEnd/>
                <a:tailEnd/>
              </a:ln>
            </p:spPr>
            <p:txBody>
              <a:bodyPr/>
              <a:lstStyle/>
              <a:p>
                <a:endParaRPr lang="en-US"/>
              </a:p>
            </p:txBody>
          </p:sp>
          <p:sp>
            <p:nvSpPr>
              <p:cNvPr id="17475" name="Freeform 36"/>
              <p:cNvSpPr>
                <a:spLocks/>
              </p:cNvSpPr>
              <p:nvPr/>
            </p:nvSpPr>
            <p:spPr bwMode="auto">
              <a:xfrm>
                <a:off x="1719" y="3381"/>
                <a:ext cx="660" cy="615"/>
              </a:xfrm>
              <a:custGeom>
                <a:avLst/>
                <a:gdLst>
                  <a:gd name="T0" fmla="*/ 0 w 660"/>
                  <a:gd name="T1" fmla="*/ 615 h 615"/>
                  <a:gd name="T2" fmla="*/ 69 w 660"/>
                  <a:gd name="T3" fmla="*/ 579 h 615"/>
                  <a:gd name="T4" fmla="*/ 87 w 660"/>
                  <a:gd name="T5" fmla="*/ 567 h 615"/>
                  <a:gd name="T6" fmla="*/ 105 w 660"/>
                  <a:gd name="T7" fmla="*/ 561 h 615"/>
                  <a:gd name="T8" fmla="*/ 234 w 660"/>
                  <a:gd name="T9" fmla="*/ 579 h 615"/>
                  <a:gd name="T10" fmla="*/ 402 w 660"/>
                  <a:gd name="T11" fmla="*/ 570 h 615"/>
                  <a:gd name="T12" fmla="*/ 492 w 660"/>
                  <a:gd name="T13" fmla="*/ 561 h 615"/>
                  <a:gd name="T14" fmla="*/ 555 w 660"/>
                  <a:gd name="T15" fmla="*/ 531 h 615"/>
                  <a:gd name="T16" fmla="*/ 573 w 660"/>
                  <a:gd name="T17" fmla="*/ 519 h 615"/>
                  <a:gd name="T18" fmla="*/ 582 w 660"/>
                  <a:gd name="T19" fmla="*/ 513 h 615"/>
                  <a:gd name="T20" fmla="*/ 618 w 660"/>
                  <a:gd name="T21" fmla="*/ 450 h 615"/>
                  <a:gd name="T22" fmla="*/ 633 w 660"/>
                  <a:gd name="T23" fmla="*/ 432 h 615"/>
                  <a:gd name="T24" fmla="*/ 642 w 660"/>
                  <a:gd name="T25" fmla="*/ 405 h 615"/>
                  <a:gd name="T26" fmla="*/ 654 w 660"/>
                  <a:gd name="T27" fmla="*/ 387 h 615"/>
                  <a:gd name="T28" fmla="*/ 660 w 660"/>
                  <a:gd name="T29" fmla="*/ 378 h 615"/>
                  <a:gd name="T30" fmla="*/ 648 w 660"/>
                  <a:gd name="T31" fmla="*/ 279 h 615"/>
                  <a:gd name="T32" fmla="*/ 642 w 660"/>
                  <a:gd name="T33" fmla="*/ 243 h 615"/>
                  <a:gd name="T34" fmla="*/ 633 w 660"/>
                  <a:gd name="T35" fmla="*/ 156 h 615"/>
                  <a:gd name="T36" fmla="*/ 624 w 660"/>
                  <a:gd name="T37" fmla="*/ 0 h 6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60"/>
                  <a:gd name="T58" fmla="*/ 0 h 615"/>
                  <a:gd name="T59" fmla="*/ 660 w 660"/>
                  <a:gd name="T60" fmla="*/ 615 h 6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60" h="615">
                    <a:moveTo>
                      <a:pt x="0" y="615"/>
                    </a:moveTo>
                    <a:cubicBezTo>
                      <a:pt x="26" y="605"/>
                      <a:pt x="46" y="594"/>
                      <a:pt x="69" y="579"/>
                    </a:cubicBezTo>
                    <a:cubicBezTo>
                      <a:pt x="75" y="575"/>
                      <a:pt x="80" y="569"/>
                      <a:pt x="87" y="567"/>
                    </a:cubicBezTo>
                    <a:cubicBezTo>
                      <a:pt x="93" y="565"/>
                      <a:pt x="105" y="561"/>
                      <a:pt x="105" y="561"/>
                    </a:cubicBezTo>
                    <a:cubicBezTo>
                      <a:pt x="148" y="566"/>
                      <a:pt x="191" y="575"/>
                      <a:pt x="234" y="579"/>
                    </a:cubicBezTo>
                    <a:cubicBezTo>
                      <a:pt x="291" y="576"/>
                      <a:pt x="345" y="572"/>
                      <a:pt x="402" y="570"/>
                    </a:cubicBezTo>
                    <a:cubicBezTo>
                      <a:pt x="432" y="567"/>
                      <a:pt x="462" y="565"/>
                      <a:pt x="492" y="561"/>
                    </a:cubicBezTo>
                    <a:cubicBezTo>
                      <a:pt x="517" y="553"/>
                      <a:pt x="533" y="546"/>
                      <a:pt x="555" y="531"/>
                    </a:cubicBezTo>
                    <a:cubicBezTo>
                      <a:pt x="561" y="527"/>
                      <a:pt x="567" y="523"/>
                      <a:pt x="573" y="519"/>
                    </a:cubicBezTo>
                    <a:cubicBezTo>
                      <a:pt x="576" y="517"/>
                      <a:pt x="582" y="513"/>
                      <a:pt x="582" y="513"/>
                    </a:cubicBezTo>
                    <a:cubicBezTo>
                      <a:pt x="588" y="496"/>
                      <a:pt x="605" y="463"/>
                      <a:pt x="618" y="450"/>
                    </a:cubicBezTo>
                    <a:cubicBezTo>
                      <a:pt x="624" y="444"/>
                      <a:pt x="630" y="440"/>
                      <a:pt x="633" y="432"/>
                    </a:cubicBezTo>
                    <a:cubicBezTo>
                      <a:pt x="637" y="423"/>
                      <a:pt x="639" y="414"/>
                      <a:pt x="642" y="405"/>
                    </a:cubicBezTo>
                    <a:cubicBezTo>
                      <a:pt x="644" y="398"/>
                      <a:pt x="650" y="393"/>
                      <a:pt x="654" y="387"/>
                    </a:cubicBezTo>
                    <a:cubicBezTo>
                      <a:pt x="656" y="384"/>
                      <a:pt x="660" y="378"/>
                      <a:pt x="660" y="378"/>
                    </a:cubicBezTo>
                    <a:cubicBezTo>
                      <a:pt x="657" y="345"/>
                      <a:pt x="653" y="312"/>
                      <a:pt x="648" y="279"/>
                    </a:cubicBezTo>
                    <a:cubicBezTo>
                      <a:pt x="646" y="267"/>
                      <a:pt x="642" y="243"/>
                      <a:pt x="642" y="243"/>
                    </a:cubicBezTo>
                    <a:cubicBezTo>
                      <a:pt x="640" y="211"/>
                      <a:pt x="640" y="186"/>
                      <a:pt x="633" y="156"/>
                    </a:cubicBezTo>
                    <a:cubicBezTo>
                      <a:pt x="632" y="109"/>
                      <a:pt x="624" y="49"/>
                      <a:pt x="624" y="0"/>
                    </a:cubicBezTo>
                  </a:path>
                </a:pathLst>
              </a:custGeom>
              <a:solidFill>
                <a:srgbClr val="3399FF"/>
              </a:solidFill>
              <a:ln w="9525">
                <a:solidFill>
                  <a:schemeClr val="tx1"/>
                </a:solidFill>
                <a:round/>
                <a:headEnd/>
                <a:tailEnd/>
              </a:ln>
            </p:spPr>
            <p:txBody>
              <a:bodyPr/>
              <a:lstStyle/>
              <a:p>
                <a:endParaRPr lang="en-US"/>
              </a:p>
            </p:txBody>
          </p:sp>
          <p:sp>
            <p:nvSpPr>
              <p:cNvPr id="17476" name="Freeform 37"/>
              <p:cNvSpPr>
                <a:spLocks/>
              </p:cNvSpPr>
              <p:nvPr/>
            </p:nvSpPr>
            <p:spPr bwMode="auto">
              <a:xfrm>
                <a:off x="1576" y="3906"/>
                <a:ext cx="743" cy="180"/>
              </a:xfrm>
              <a:custGeom>
                <a:avLst/>
                <a:gdLst>
                  <a:gd name="T0" fmla="*/ 743 w 743"/>
                  <a:gd name="T1" fmla="*/ 171 h 180"/>
                  <a:gd name="T2" fmla="*/ 725 w 743"/>
                  <a:gd name="T3" fmla="*/ 108 h 180"/>
                  <a:gd name="T4" fmla="*/ 716 w 743"/>
                  <a:gd name="T5" fmla="*/ 0 h 180"/>
                  <a:gd name="T6" fmla="*/ 545 w 743"/>
                  <a:gd name="T7" fmla="*/ 42 h 180"/>
                  <a:gd name="T8" fmla="*/ 404 w 743"/>
                  <a:gd name="T9" fmla="*/ 30 h 180"/>
                  <a:gd name="T10" fmla="*/ 344 w 743"/>
                  <a:gd name="T11" fmla="*/ 24 h 180"/>
                  <a:gd name="T12" fmla="*/ 131 w 743"/>
                  <a:gd name="T13" fmla="*/ 48 h 180"/>
                  <a:gd name="T14" fmla="*/ 68 w 743"/>
                  <a:gd name="T15" fmla="*/ 63 h 180"/>
                  <a:gd name="T16" fmla="*/ 41 w 743"/>
                  <a:gd name="T17" fmla="*/ 78 h 180"/>
                  <a:gd name="T18" fmla="*/ 20 w 743"/>
                  <a:gd name="T19" fmla="*/ 114 h 180"/>
                  <a:gd name="T20" fmla="*/ 29 w 743"/>
                  <a:gd name="T21" fmla="*/ 180 h 180"/>
                  <a:gd name="T22" fmla="*/ 440 w 743"/>
                  <a:gd name="T23" fmla="*/ 174 h 180"/>
                  <a:gd name="T24" fmla="*/ 644 w 743"/>
                  <a:gd name="T25" fmla="*/ 171 h 180"/>
                  <a:gd name="T26" fmla="*/ 713 w 743"/>
                  <a:gd name="T27" fmla="*/ 168 h 180"/>
                  <a:gd name="T28" fmla="*/ 743 w 743"/>
                  <a:gd name="T29" fmla="*/ 171 h 1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3"/>
                  <a:gd name="T46" fmla="*/ 0 h 180"/>
                  <a:gd name="T47" fmla="*/ 743 w 743"/>
                  <a:gd name="T48" fmla="*/ 180 h 18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3" h="180">
                    <a:moveTo>
                      <a:pt x="743" y="171"/>
                    </a:moveTo>
                    <a:cubicBezTo>
                      <a:pt x="736" y="150"/>
                      <a:pt x="732" y="129"/>
                      <a:pt x="725" y="108"/>
                    </a:cubicBezTo>
                    <a:cubicBezTo>
                      <a:pt x="721" y="71"/>
                      <a:pt x="718" y="37"/>
                      <a:pt x="716" y="0"/>
                    </a:cubicBezTo>
                    <a:cubicBezTo>
                      <a:pt x="660" y="19"/>
                      <a:pt x="604" y="36"/>
                      <a:pt x="545" y="42"/>
                    </a:cubicBezTo>
                    <a:cubicBezTo>
                      <a:pt x="497" y="39"/>
                      <a:pt x="451" y="35"/>
                      <a:pt x="404" y="30"/>
                    </a:cubicBezTo>
                    <a:cubicBezTo>
                      <a:pt x="384" y="28"/>
                      <a:pt x="344" y="24"/>
                      <a:pt x="344" y="24"/>
                    </a:cubicBezTo>
                    <a:cubicBezTo>
                      <a:pt x="274" y="27"/>
                      <a:pt x="201" y="36"/>
                      <a:pt x="131" y="48"/>
                    </a:cubicBezTo>
                    <a:cubicBezTo>
                      <a:pt x="109" y="52"/>
                      <a:pt x="89" y="56"/>
                      <a:pt x="68" y="63"/>
                    </a:cubicBezTo>
                    <a:cubicBezTo>
                      <a:pt x="58" y="66"/>
                      <a:pt x="41" y="78"/>
                      <a:pt x="41" y="78"/>
                    </a:cubicBezTo>
                    <a:cubicBezTo>
                      <a:pt x="33" y="90"/>
                      <a:pt x="28" y="102"/>
                      <a:pt x="20" y="114"/>
                    </a:cubicBezTo>
                    <a:cubicBezTo>
                      <a:pt x="15" y="135"/>
                      <a:pt x="0" y="173"/>
                      <a:pt x="29" y="180"/>
                    </a:cubicBezTo>
                    <a:cubicBezTo>
                      <a:pt x="165" y="174"/>
                      <a:pt x="303" y="177"/>
                      <a:pt x="440" y="174"/>
                    </a:cubicBezTo>
                    <a:cubicBezTo>
                      <a:pt x="509" y="170"/>
                      <a:pt x="575" y="169"/>
                      <a:pt x="644" y="171"/>
                    </a:cubicBezTo>
                    <a:cubicBezTo>
                      <a:pt x="667" y="170"/>
                      <a:pt x="690" y="168"/>
                      <a:pt x="713" y="168"/>
                    </a:cubicBezTo>
                    <a:cubicBezTo>
                      <a:pt x="723" y="168"/>
                      <a:pt x="743" y="171"/>
                      <a:pt x="743" y="171"/>
                    </a:cubicBezTo>
                    <a:close/>
                  </a:path>
                </a:pathLst>
              </a:custGeom>
              <a:solidFill>
                <a:schemeClr val="tx1"/>
              </a:solidFill>
              <a:ln w="9525">
                <a:solidFill>
                  <a:schemeClr val="tx1"/>
                </a:solidFill>
                <a:round/>
                <a:headEnd/>
                <a:tailEnd/>
              </a:ln>
            </p:spPr>
            <p:txBody>
              <a:bodyPr/>
              <a:lstStyle/>
              <a:p>
                <a:endParaRPr lang="en-US"/>
              </a:p>
            </p:txBody>
          </p:sp>
          <p:sp>
            <p:nvSpPr>
              <p:cNvPr id="17477" name="Freeform 38"/>
              <p:cNvSpPr>
                <a:spLocks/>
              </p:cNvSpPr>
              <p:nvPr/>
            </p:nvSpPr>
            <p:spPr bwMode="auto">
              <a:xfrm>
                <a:off x="2367" y="3594"/>
                <a:ext cx="359" cy="237"/>
              </a:xfrm>
              <a:custGeom>
                <a:avLst/>
                <a:gdLst>
                  <a:gd name="T0" fmla="*/ 0 w 359"/>
                  <a:gd name="T1" fmla="*/ 30 h 237"/>
                  <a:gd name="T2" fmla="*/ 21 w 359"/>
                  <a:gd name="T3" fmla="*/ 162 h 237"/>
                  <a:gd name="T4" fmla="*/ 36 w 359"/>
                  <a:gd name="T5" fmla="*/ 189 h 237"/>
                  <a:gd name="T6" fmla="*/ 54 w 359"/>
                  <a:gd name="T7" fmla="*/ 201 h 237"/>
                  <a:gd name="T8" fmla="*/ 93 w 359"/>
                  <a:gd name="T9" fmla="*/ 237 h 237"/>
                  <a:gd name="T10" fmla="*/ 354 w 359"/>
                  <a:gd name="T11" fmla="*/ 183 h 237"/>
                  <a:gd name="T12" fmla="*/ 336 w 359"/>
                  <a:gd name="T13" fmla="*/ 180 h 237"/>
                  <a:gd name="T14" fmla="*/ 285 w 359"/>
                  <a:gd name="T15" fmla="*/ 174 h 237"/>
                  <a:gd name="T16" fmla="*/ 267 w 359"/>
                  <a:gd name="T17" fmla="*/ 162 h 237"/>
                  <a:gd name="T18" fmla="*/ 249 w 359"/>
                  <a:gd name="T19" fmla="*/ 117 h 237"/>
                  <a:gd name="T20" fmla="*/ 273 w 359"/>
                  <a:gd name="T21" fmla="*/ 30 h 237"/>
                  <a:gd name="T22" fmla="*/ 222 w 359"/>
                  <a:gd name="T23" fmla="*/ 12 h 237"/>
                  <a:gd name="T24" fmla="*/ 222 w 359"/>
                  <a:gd name="T25" fmla="*/ 0 h 23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59"/>
                  <a:gd name="T40" fmla="*/ 0 h 237"/>
                  <a:gd name="T41" fmla="*/ 359 w 359"/>
                  <a:gd name="T42" fmla="*/ 237 h 23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59" h="237">
                    <a:moveTo>
                      <a:pt x="0" y="30"/>
                    </a:moveTo>
                    <a:cubicBezTo>
                      <a:pt x="6" y="71"/>
                      <a:pt x="4" y="123"/>
                      <a:pt x="21" y="162"/>
                    </a:cubicBezTo>
                    <a:cubicBezTo>
                      <a:pt x="24" y="169"/>
                      <a:pt x="31" y="184"/>
                      <a:pt x="36" y="189"/>
                    </a:cubicBezTo>
                    <a:cubicBezTo>
                      <a:pt x="41" y="194"/>
                      <a:pt x="54" y="201"/>
                      <a:pt x="54" y="201"/>
                    </a:cubicBezTo>
                    <a:cubicBezTo>
                      <a:pt x="65" y="218"/>
                      <a:pt x="73" y="230"/>
                      <a:pt x="93" y="237"/>
                    </a:cubicBezTo>
                    <a:cubicBezTo>
                      <a:pt x="180" y="220"/>
                      <a:pt x="269" y="211"/>
                      <a:pt x="354" y="183"/>
                    </a:cubicBezTo>
                    <a:cubicBezTo>
                      <a:pt x="359" y="167"/>
                      <a:pt x="347" y="177"/>
                      <a:pt x="336" y="180"/>
                    </a:cubicBezTo>
                    <a:cubicBezTo>
                      <a:pt x="319" y="179"/>
                      <a:pt x="300" y="182"/>
                      <a:pt x="285" y="174"/>
                    </a:cubicBezTo>
                    <a:cubicBezTo>
                      <a:pt x="279" y="170"/>
                      <a:pt x="267" y="162"/>
                      <a:pt x="267" y="162"/>
                    </a:cubicBezTo>
                    <a:cubicBezTo>
                      <a:pt x="254" y="143"/>
                      <a:pt x="253" y="140"/>
                      <a:pt x="249" y="117"/>
                    </a:cubicBezTo>
                    <a:cubicBezTo>
                      <a:pt x="253" y="84"/>
                      <a:pt x="265" y="61"/>
                      <a:pt x="273" y="30"/>
                    </a:cubicBezTo>
                    <a:cubicBezTo>
                      <a:pt x="255" y="24"/>
                      <a:pt x="238" y="23"/>
                      <a:pt x="222" y="12"/>
                    </a:cubicBezTo>
                    <a:cubicBezTo>
                      <a:pt x="219" y="2"/>
                      <a:pt x="217" y="5"/>
                      <a:pt x="222" y="0"/>
                    </a:cubicBezTo>
                  </a:path>
                </a:pathLst>
              </a:custGeom>
              <a:solidFill>
                <a:srgbClr val="3399FF"/>
              </a:solidFill>
              <a:ln w="9525">
                <a:solidFill>
                  <a:schemeClr val="tx1"/>
                </a:solidFill>
                <a:round/>
                <a:headEnd/>
                <a:tailEnd/>
              </a:ln>
            </p:spPr>
            <p:txBody>
              <a:bodyPr/>
              <a:lstStyle/>
              <a:p>
                <a:endParaRPr lang="en-US"/>
              </a:p>
            </p:txBody>
          </p:sp>
          <p:sp>
            <p:nvSpPr>
              <p:cNvPr id="17478" name="Freeform 39"/>
              <p:cNvSpPr>
                <a:spLocks/>
              </p:cNvSpPr>
              <p:nvPr/>
            </p:nvSpPr>
            <p:spPr bwMode="auto">
              <a:xfrm>
                <a:off x="1567" y="3648"/>
                <a:ext cx="482" cy="258"/>
              </a:xfrm>
              <a:custGeom>
                <a:avLst/>
                <a:gdLst>
                  <a:gd name="T0" fmla="*/ 464 w 482"/>
                  <a:gd name="T1" fmla="*/ 108 h 258"/>
                  <a:gd name="T2" fmla="*/ 479 w 482"/>
                  <a:gd name="T3" fmla="*/ 51 h 258"/>
                  <a:gd name="T4" fmla="*/ 473 w 482"/>
                  <a:gd name="T5" fmla="*/ 18 h 258"/>
                  <a:gd name="T6" fmla="*/ 461 w 482"/>
                  <a:gd name="T7" fmla="*/ 0 h 258"/>
                  <a:gd name="T8" fmla="*/ 359 w 482"/>
                  <a:gd name="T9" fmla="*/ 42 h 258"/>
                  <a:gd name="T10" fmla="*/ 167 w 482"/>
                  <a:gd name="T11" fmla="*/ 63 h 258"/>
                  <a:gd name="T12" fmla="*/ 14 w 482"/>
                  <a:gd name="T13" fmla="*/ 102 h 258"/>
                  <a:gd name="T14" fmla="*/ 8 w 482"/>
                  <a:gd name="T15" fmla="*/ 126 h 258"/>
                  <a:gd name="T16" fmla="*/ 53 w 482"/>
                  <a:gd name="T17" fmla="*/ 168 h 258"/>
                  <a:gd name="T18" fmla="*/ 110 w 482"/>
                  <a:gd name="T19" fmla="*/ 258 h 258"/>
                  <a:gd name="T20" fmla="*/ 251 w 482"/>
                  <a:gd name="T21" fmla="*/ 216 h 258"/>
                  <a:gd name="T22" fmla="*/ 338 w 482"/>
                  <a:gd name="T23" fmla="*/ 204 h 258"/>
                  <a:gd name="T24" fmla="*/ 443 w 482"/>
                  <a:gd name="T25" fmla="*/ 138 h 258"/>
                  <a:gd name="T26" fmla="*/ 470 w 482"/>
                  <a:gd name="T27" fmla="*/ 117 h 258"/>
                  <a:gd name="T28" fmla="*/ 482 w 482"/>
                  <a:gd name="T29" fmla="*/ 99 h 258"/>
                  <a:gd name="T30" fmla="*/ 470 w 482"/>
                  <a:gd name="T31" fmla="*/ 87 h 258"/>
                  <a:gd name="T32" fmla="*/ 473 w 482"/>
                  <a:gd name="T33" fmla="*/ 78 h 258"/>
                  <a:gd name="T34" fmla="*/ 473 w 482"/>
                  <a:gd name="T35" fmla="*/ 81 h 2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2"/>
                  <a:gd name="T55" fmla="*/ 0 h 258"/>
                  <a:gd name="T56" fmla="*/ 482 w 482"/>
                  <a:gd name="T57" fmla="*/ 258 h 2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2" h="258">
                    <a:moveTo>
                      <a:pt x="464" y="108"/>
                    </a:moveTo>
                    <a:cubicBezTo>
                      <a:pt x="469" y="89"/>
                      <a:pt x="474" y="70"/>
                      <a:pt x="479" y="51"/>
                    </a:cubicBezTo>
                    <a:cubicBezTo>
                      <a:pt x="478" y="46"/>
                      <a:pt x="477" y="26"/>
                      <a:pt x="473" y="18"/>
                    </a:cubicBezTo>
                    <a:cubicBezTo>
                      <a:pt x="469" y="12"/>
                      <a:pt x="461" y="0"/>
                      <a:pt x="461" y="0"/>
                    </a:cubicBezTo>
                    <a:cubicBezTo>
                      <a:pt x="426" y="12"/>
                      <a:pt x="398" y="38"/>
                      <a:pt x="359" y="42"/>
                    </a:cubicBezTo>
                    <a:cubicBezTo>
                      <a:pt x="295" y="49"/>
                      <a:pt x="230" y="49"/>
                      <a:pt x="167" y="63"/>
                    </a:cubicBezTo>
                    <a:cubicBezTo>
                      <a:pt x="116" y="74"/>
                      <a:pt x="65" y="95"/>
                      <a:pt x="14" y="102"/>
                    </a:cubicBezTo>
                    <a:cubicBezTo>
                      <a:pt x="3" y="110"/>
                      <a:pt x="0" y="108"/>
                      <a:pt x="8" y="126"/>
                    </a:cubicBezTo>
                    <a:cubicBezTo>
                      <a:pt x="15" y="142"/>
                      <a:pt x="41" y="156"/>
                      <a:pt x="53" y="168"/>
                    </a:cubicBezTo>
                    <a:cubicBezTo>
                      <a:pt x="81" y="196"/>
                      <a:pt x="87" y="235"/>
                      <a:pt x="110" y="258"/>
                    </a:cubicBezTo>
                    <a:cubicBezTo>
                      <a:pt x="162" y="253"/>
                      <a:pt x="203" y="232"/>
                      <a:pt x="251" y="216"/>
                    </a:cubicBezTo>
                    <a:cubicBezTo>
                      <a:pt x="280" y="206"/>
                      <a:pt x="308" y="206"/>
                      <a:pt x="338" y="204"/>
                    </a:cubicBezTo>
                    <a:cubicBezTo>
                      <a:pt x="375" y="195"/>
                      <a:pt x="413" y="161"/>
                      <a:pt x="443" y="138"/>
                    </a:cubicBezTo>
                    <a:cubicBezTo>
                      <a:pt x="456" y="128"/>
                      <a:pt x="461" y="128"/>
                      <a:pt x="470" y="117"/>
                    </a:cubicBezTo>
                    <a:cubicBezTo>
                      <a:pt x="474" y="111"/>
                      <a:pt x="482" y="99"/>
                      <a:pt x="482" y="99"/>
                    </a:cubicBezTo>
                    <a:cubicBezTo>
                      <a:pt x="474" y="96"/>
                      <a:pt x="470" y="98"/>
                      <a:pt x="470" y="87"/>
                    </a:cubicBezTo>
                    <a:cubicBezTo>
                      <a:pt x="470" y="84"/>
                      <a:pt x="472" y="81"/>
                      <a:pt x="473" y="78"/>
                    </a:cubicBezTo>
                    <a:cubicBezTo>
                      <a:pt x="473" y="77"/>
                      <a:pt x="473" y="80"/>
                      <a:pt x="473" y="81"/>
                    </a:cubicBezTo>
                  </a:path>
                </a:pathLst>
              </a:custGeom>
              <a:solidFill>
                <a:srgbClr val="3399FF"/>
              </a:solidFill>
              <a:ln w="9525">
                <a:solidFill>
                  <a:srgbClr val="3399FF"/>
                </a:solidFill>
                <a:round/>
                <a:headEnd/>
                <a:tailEnd/>
              </a:ln>
            </p:spPr>
            <p:txBody>
              <a:bodyPr/>
              <a:lstStyle/>
              <a:p>
                <a:endParaRPr lang="en-US"/>
              </a:p>
            </p:txBody>
          </p:sp>
          <p:sp>
            <p:nvSpPr>
              <p:cNvPr id="17479" name="Freeform 40"/>
              <p:cNvSpPr>
                <a:spLocks/>
              </p:cNvSpPr>
              <p:nvPr/>
            </p:nvSpPr>
            <p:spPr bwMode="auto">
              <a:xfrm>
                <a:off x="1680" y="3600"/>
                <a:ext cx="448" cy="334"/>
              </a:xfrm>
              <a:custGeom>
                <a:avLst/>
                <a:gdLst>
                  <a:gd name="T0" fmla="*/ 34 w 448"/>
                  <a:gd name="T1" fmla="*/ 199 h 334"/>
                  <a:gd name="T2" fmla="*/ 94 w 448"/>
                  <a:gd name="T3" fmla="*/ 115 h 334"/>
                  <a:gd name="T4" fmla="*/ 118 w 448"/>
                  <a:gd name="T5" fmla="*/ 79 h 334"/>
                  <a:gd name="T6" fmla="*/ 133 w 448"/>
                  <a:gd name="T7" fmla="*/ 43 h 334"/>
                  <a:gd name="T8" fmla="*/ 142 w 448"/>
                  <a:gd name="T9" fmla="*/ 1 h 334"/>
                  <a:gd name="T10" fmla="*/ 160 w 448"/>
                  <a:gd name="T11" fmla="*/ 7 h 334"/>
                  <a:gd name="T12" fmla="*/ 172 w 448"/>
                  <a:gd name="T13" fmla="*/ 34 h 334"/>
                  <a:gd name="T14" fmla="*/ 157 w 448"/>
                  <a:gd name="T15" fmla="*/ 118 h 334"/>
                  <a:gd name="T16" fmla="*/ 214 w 448"/>
                  <a:gd name="T17" fmla="*/ 181 h 334"/>
                  <a:gd name="T18" fmla="*/ 304 w 448"/>
                  <a:gd name="T19" fmla="*/ 169 h 334"/>
                  <a:gd name="T20" fmla="*/ 391 w 448"/>
                  <a:gd name="T21" fmla="*/ 184 h 334"/>
                  <a:gd name="T22" fmla="*/ 397 w 448"/>
                  <a:gd name="T23" fmla="*/ 193 h 334"/>
                  <a:gd name="T24" fmla="*/ 328 w 448"/>
                  <a:gd name="T25" fmla="*/ 223 h 334"/>
                  <a:gd name="T26" fmla="*/ 352 w 448"/>
                  <a:gd name="T27" fmla="*/ 220 h 334"/>
                  <a:gd name="T28" fmla="*/ 364 w 448"/>
                  <a:gd name="T29" fmla="*/ 217 h 334"/>
                  <a:gd name="T30" fmla="*/ 382 w 448"/>
                  <a:gd name="T31" fmla="*/ 211 h 334"/>
                  <a:gd name="T32" fmla="*/ 421 w 448"/>
                  <a:gd name="T33" fmla="*/ 205 h 334"/>
                  <a:gd name="T34" fmla="*/ 436 w 448"/>
                  <a:gd name="T35" fmla="*/ 220 h 334"/>
                  <a:gd name="T36" fmla="*/ 409 w 448"/>
                  <a:gd name="T37" fmla="*/ 235 h 334"/>
                  <a:gd name="T38" fmla="*/ 400 w 448"/>
                  <a:gd name="T39" fmla="*/ 241 h 334"/>
                  <a:gd name="T40" fmla="*/ 418 w 448"/>
                  <a:gd name="T41" fmla="*/ 235 h 334"/>
                  <a:gd name="T42" fmla="*/ 421 w 448"/>
                  <a:gd name="T43" fmla="*/ 259 h 334"/>
                  <a:gd name="T44" fmla="*/ 403 w 448"/>
                  <a:gd name="T45" fmla="*/ 271 h 334"/>
                  <a:gd name="T46" fmla="*/ 385 w 448"/>
                  <a:gd name="T47" fmla="*/ 277 h 334"/>
                  <a:gd name="T48" fmla="*/ 361 w 448"/>
                  <a:gd name="T49" fmla="*/ 304 h 334"/>
                  <a:gd name="T50" fmla="*/ 211 w 448"/>
                  <a:gd name="T51" fmla="*/ 334 h 334"/>
                  <a:gd name="T52" fmla="*/ 85 w 448"/>
                  <a:gd name="T53" fmla="*/ 328 h 334"/>
                  <a:gd name="T54" fmla="*/ 43 w 448"/>
                  <a:gd name="T55" fmla="*/ 310 h 334"/>
                  <a:gd name="T56" fmla="*/ 25 w 448"/>
                  <a:gd name="T57" fmla="*/ 304 h 334"/>
                  <a:gd name="T58" fmla="*/ 43 w 448"/>
                  <a:gd name="T59" fmla="*/ 193 h 334"/>
                  <a:gd name="T60" fmla="*/ 34 w 448"/>
                  <a:gd name="T61" fmla="*/ 199 h 33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48"/>
                  <a:gd name="T94" fmla="*/ 0 h 334"/>
                  <a:gd name="T95" fmla="*/ 448 w 448"/>
                  <a:gd name="T96" fmla="*/ 334 h 33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48" h="334">
                    <a:moveTo>
                      <a:pt x="34" y="199"/>
                    </a:moveTo>
                    <a:cubicBezTo>
                      <a:pt x="54" y="171"/>
                      <a:pt x="72" y="141"/>
                      <a:pt x="94" y="115"/>
                    </a:cubicBezTo>
                    <a:cubicBezTo>
                      <a:pt x="104" y="103"/>
                      <a:pt x="107" y="90"/>
                      <a:pt x="118" y="79"/>
                    </a:cubicBezTo>
                    <a:cubicBezTo>
                      <a:pt x="123" y="65"/>
                      <a:pt x="125" y="55"/>
                      <a:pt x="133" y="43"/>
                    </a:cubicBezTo>
                    <a:cubicBezTo>
                      <a:pt x="134" y="28"/>
                      <a:pt x="134" y="2"/>
                      <a:pt x="142" y="1"/>
                    </a:cubicBezTo>
                    <a:cubicBezTo>
                      <a:pt x="148" y="0"/>
                      <a:pt x="160" y="7"/>
                      <a:pt x="160" y="7"/>
                    </a:cubicBezTo>
                    <a:cubicBezTo>
                      <a:pt x="165" y="15"/>
                      <a:pt x="172" y="34"/>
                      <a:pt x="172" y="34"/>
                    </a:cubicBezTo>
                    <a:cubicBezTo>
                      <a:pt x="168" y="62"/>
                      <a:pt x="161" y="89"/>
                      <a:pt x="157" y="118"/>
                    </a:cubicBezTo>
                    <a:cubicBezTo>
                      <a:pt x="164" y="154"/>
                      <a:pt x="186" y="162"/>
                      <a:pt x="214" y="181"/>
                    </a:cubicBezTo>
                    <a:cubicBezTo>
                      <a:pt x="245" y="179"/>
                      <a:pt x="274" y="175"/>
                      <a:pt x="304" y="169"/>
                    </a:cubicBezTo>
                    <a:cubicBezTo>
                      <a:pt x="332" y="171"/>
                      <a:pt x="366" y="168"/>
                      <a:pt x="391" y="184"/>
                    </a:cubicBezTo>
                    <a:cubicBezTo>
                      <a:pt x="393" y="187"/>
                      <a:pt x="397" y="189"/>
                      <a:pt x="397" y="193"/>
                    </a:cubicBezTo>
                    <a:cubicBezTo>
                      <a:pt x="397" y="203"/>
                      <a:pt x="340" y="219"/>
                      <a:pt x="328" y="223"/>
                    </a:cubicBezTo>
                    <a:cubicBezTo>
                      <a:pt x="320" y="226"/>
                      <a:pt x="344" y="221"/>
                      <a:pt x="352" y="220"/>
                    </a:cubicBezTo>
                    <a:cubicBezTo>
                      <a:pt x="356" y="219"/>
                      <a:pt x="360" y="218"/>
                      <a:pt x="364" y="217"/>
                    </a:cubicBezTo>
                    <a:cubicBezTo>
                      <a:pt x="370" y="215"/>
                      <a:pt x="376" y="212"/>
                      <a:pt x="382" y="211"/>
                    </a:cubicBezTo>
                    <a:cubicBezTo>
                      <a:pt x="407" y="207"/>
                      <a:pt x="394" y="209"/>
                      <a:pt x="421" y="205"/>
                    </a:cubicBezTo>
                    <a:cubicBezTo>
                      <a:pt x="427" y="207"/>
                      <a:pt x="448" y="208"/>
                      <a:pt x="436" y="220"/>
                    </a:cubicBezTo>
                    <a:cubicBezTo>
                      <a:pt x="417" y="239"/>
                      <a:pt x="424" y="227"/>
                      <a:pt x="409" y="235"/>
                    </a:cubicBezTo>
                    <a:cubicBezTo>
                      <a:pt x="406" y="237"/>
                      <a:pt x="397" y="242"/>
                      <a:pt x="400" y="241"/>
                    </a:cubicBezTo>
                    <a:cubicBezTo>
                      <a:pt x="406" y="239"/>
                      <a:pt x="418" y="235"/>
                      <a:pt x="418" y="235"/>
                    </a:cubicBezTo>
                    <a:cubicBezTo>
                      <a:pt x="435" y="239"/>
                      <a:pt x="434" y="247"/>
                      <a:pt x="421" y="259"/>
                    </a:cubicBezTo>
                    <a:cubicBezTo>
                      <a:pt x="416" y="264"/>
                      <a:pt x="409" y="267"/>
                      <a:pt x="403" y="271"/>
                    </a:cubicBezTo>
                    <a:cubicBezTo>
                      <a:pt x="398" y="275"/>
                      <a:pt x="385" y="277"/>
                      <a:pt x="385" y="277"/>
                    </a:cubicBezTo>
                    <a:cubicBezTo>
                      <a:pt x="405" y="291"/>
                      <a:pt x="374" y="298"/>
                      <a:pt x="361" y="304"/>
                    </a:cubicBezTo>
                    <a:cubicBezTo>
                      <a:pt x="314" y="325"/>
                      <a:pt x="261" y="326"/>
                      <a:pt x="211" y="334"/>
                    </a:cubicBezTo>
                    <a:cubicBezTo>
                      <a:pt x="181" y="333"/>
                      <a:pt x="121" y="332"/>
                      <a:pt x="85" y="328"/>
                    </a:cubicBezTo>
                    <a:cubicBezTo>
                      <a:pt x="67" y="326"/>
                      <a:pt x="58" y="320"/>
                      <a:pt x="43" y="310"/>
                    </a:cubicBezTo>
                    <a:cubicBezTo>
                      <a:pt x="38" y="306"/>
                      <a:pt x="25" y="304"/>
                      <a:pt x="25" y="304"/>
                    </a:cubicBezTo>
                    <a:cubicBezTo>
                      <a:pt x="0" y="267"/>
                      <a:pt x="22" y="225"/>
                      <a:pt x="43" y="193"/>
                    </a:cubicBezTo>
                    <a:cubicBezTo>
                      <a:pt x="45" y="190"/>
                      <a:pt x="37" y="197"/>
                      <a:pt x="34" y="199"/>
                    </a:cubicBezTo>
                    <a:close/>
                  </a:path>
                </a:pathLst>
              </a:custGeom>
              <a:solidFill>
                <a:srgbClr val="FFCC99"/>
              </a:solidFill>
              <a:ln w="9525">
                <a:solidFill>
                  <a:schemeClr val="tx1"/>
                </a:solidFill>
                <a:round/>
                <a:headEnd/>
                <a:tailEnd/>
              </a:ln>
            </p:spPr>
            <p:txBody>
              <a:bodyPr/>
              <a:lstStyle/>
              <a:p>
                <a:endParaRPr lang="en-US"/>
              </a:p>
            </p:txBody>
          </p:sp>
          <p:sp>
            <p:nvSpPr>
              <p:cNvPr id="17480" name="Freeform 41"/>
              <p:cNvSpPr>
                <a:spLocks/>
              </p:cNvSpPr>
              <p:nvPr/>
            </p:nvSpPr>
            <p:spPr bwMode="auto">
              <a:xfrm>
                <a:off x="1824" y="2592"/>
                <a:ext cx="269" cy="417"/>
              </a:xfrm>
              <a:custGeom>
                <a:avLst/>
                <a:gdLst>
                  <a:gd name="T0" fmla="*/ 227 w 269"/>
                  <a:gd name="T1" fmla="*/ 0 h 417"/>
                  <a:gd name="T2" fmla="*/ 266 w 269"/>
                  <a:gd name="T3" fmla="*/ 90 h 417"/>
                  <a:gd name="T4" fmla="*/ 269 w 269"/>
                  <a:gd name="T5" fmla="*/ 132 h 417"/>
                  <a:gd name="T6" fmla="*/ 257 w 269"/>
                  <a:gd name="T7" fmla="*/ 177 h 417"/>
                  <a:gd name="T8" fmla="*/ 269 w 269"/>
                  <a:gd name="T9" fmla="*/ 216 h 417"/>
                  <a:gd name="T10" fmla="*/ 266 w 269"/>
                  <a:gd name="T11" fmla="*/ 333 h 417"/>
                  <a:gd name="T12" fmla="*/ 260 w 269"/>
                  <a:gd name="T13" fmla="*/ 345 h 417"/>
                  <a:gd name="T14" fmla="*/ 245 w 269"/>
                  <a:gd name="T15" fmla="*/ 402 h 417"/>
                  <a:gd name="T16" fmla="*/ 221 w 269"/>
                  <a:gd name="T17" fmla="*/ 417 h 417"/>
                  <a:gd name="T18" fmla="*/ 167 w 269"/>
                  <a:gd name="T19" fmla="*/ 399 h 417"/>
                  <a:gd name="T20" fmla="*/ 122 w 269"/>
                  <a:gd name="T21" fmla="*/ 366 h 417"/>
                  <a:gd name="T22" fmla="*/ 68 w 269"/>
                  <a:gd name="T23" fmla="*/ 345 h 417"/>
                  <a:gd name="T24" fmla="*/ 5 w 269"/>
                  <a:gd name="T25" fmla="*/ 306 h 417"/>
                  <a:gd name="T26" fmla="*/ 5 w 269"/>
                  <a:gd name="T27" fmla="*/ 294 h 4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9"/>
                  <a:gd name="T43" fmla="*/ 0 h 417"/>
                  <a:gd name="T44" fmla="*/ 269 w 269"/>
                  <a:gd name="T45" fmla="*/ 417 h 4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9" h="417">
                    <a:moveTo>
                      <a:pt x="227" y="0"/>
                    </a:moveTo>
                    <a:cubicBezTo>
                      <a:pt x="250" y="28"/>
                      <a:pt x="258" y="55"/>
                      <a:pt x="266" y="90"/>
                    </a:cubicBezTo>
                    <a:cubicBezTo>
                      <a:pt x="258" y="102"/>
                      <a:pt x="267" y="115"/>
                      <a:pt x="269" y="132"/>
                    </a:cubicBezTo>
                    <a:cubicBezTo>
                      <a:pt x="266" y="147"/>
                      <a:pt x="261" y="162"/>
                      <a:pt x="257" y="177"/>
                    </a:cubicBezTo>
                    <a:cubicBezTo>
                      <a:pt x="260" y="195"/>
                      <a:pt x="264" y="200"/>
                      <a:pt x="269" y="216"/>
                    </a:cubicBezTo>
                    <a:cubicBezTo>
                      <a:pt x="268" y="255"/>
                      <a:pt x="269" y="294"/>
                      <a:pt x="266" y="333"/>
                    </a:cubicBezTo>
                    <a:cubicBezTo>
                      <a:pt x="266" y="337"/>
                      <a:pt x="262" y="341"/>
                      <a:pt x="260" y="345"/>
                    </a:cubicBezTo>
                    <a:cubicBezTo>
                      <a:pt x="253" y="363"/>
                      <a:pt x="253" y="385"/>
                      <a:pt x="245" y="402"/>
                    </a:cubicBezTo>
                    <a:cubicBezTo>
                      <a:pt x="241" y="410"/>
                      <a:pt x="221" y="417"/>
                      <a:pt x="221" y="417"/>
                    </a:cubicBezTo>
                    <a:cubicBezTo>
                      <a:pt x="203" y="411"/>
                      <a:pt x="185" y="405"/>
                      <a:pt x="167" y="399"/>
                    </a:cubicBezTo>
                    <a:cubicBezTo>
                      <a:pt x="149" y="393"/>
                      <a:pt x="137" y="376"/>
                      <a:pt x="122" y="366"/>
                    </a:cubicBezTo>
                    <a:cubicBezTo>
                      <a:pt x="106" y="355"/>
                      <a:pt x="83" y="355"/>
                      <a:pt x="68" y="345"/>
                    </a:cubicBezTo>
                    <a:cubicBezTo>
                      <a:pt x="47" y="331"/>
                      <a:pt x="25" y="319"/>
                      <a:pt x="5" y="306"/>
                    </a:cubicBezTo>
                    <a:cubicBezTo>
                      <a:pt x="2" y="296"/>
                      <a:pt x="0" y="299"/>
                      <a:pt x="5" y="294"/>
                    </a:cubicBezTo>
                  </a:path>
                </a:pathLst>
              </a:custGeom>
              <a:solidFill>
                <a:srgbClr val="FFCC99"/>
              </a:solidFill>
              <a:ln w="9525">
                <a:solidFill>
                  <a:schemeClr val="tx1"/>
                </a:solidFill>
                <a:round/>
                <a:headEnd/>
                <a:tailEnd/>
              </a:ln>
            </p:spPr>
            <p:txBody>
              <a:bodyPr/>
              <a:lstStyle/>
              <a:p>
                <a:endParaRPr lang="en-US"/>
              </a:p>
            </p:txBody>
          </p:sp>
        </p:grpSp>
      </p:grpSp>
      <p:grpSp>
        <p:nvGrpSpPr>
          <p:cNvPr id="17418" name="Group 42"/>
          <p:cNvGrpSpPr>
            <a:grpSpLocks/>
          </p:cNvGrpSpPr>
          <p:nvPr/>
        </p:nvGrpSpPr>
        <p:grpSpPr bwMode="auto">
          <a:xfrm>
            <a:off x="3035300" y="4492625"/>
            <a:ext cx="1036638" cy="963613"/>
            <a:chOff x="1344" y="2640"/>
            <a:chExt cx="240" cy="240"/>
          </a:xfrm>
        </p:grpSpPr>
        <p:sp>
          <p:nvSpPr>
            <p:cNvPr id="17456" name="AutoShape 43"/>
            <p:cNvSpPr>
              <a:spLocks noChangeArrowheads="1"/>
            </p:cNvSpPr>
            <p:nvPr/>
          </p:nvSpPr>
          <p:spPr bwMode="auto">
            <a:xfrm>
              <a:off x="1344" y="2640"/>
              <a:ext cx="240" cy="240"/>
            </a:xfrm>
            <a:prstGeom prst="roundRect">
              <a:avLst>
                <a:gd name="adj" fmla="val 16667"/>
              </a:avLst>
            </a:prstGeom>
            <a:solidFill>
              <a:schemeClr val="bg1"/>
            </a:solidFill>
            <a:ln w="9525">
              <a:solidFill>
                <a:schemeClr val="tx1"/>
              </a:solidFill>
              <a:round/>
              <a:headEnd/>
              <a:tailEnd/>
            </a:ln>
          </p:spPr>
          <p:txBody>
            <a:bodyPr wrap="none" anchor="ctr"/>
            <a:lstStyle/>
            <a:p>
              <a:endParaRPr lang="en-US" sz="2000"/>
            </a:p>
          </p:txBody>
        </p:sp>
        <p:grpSp>
          <p:nvGrpSpPr>
            <p:cNvPr id="17457" name="Group 44"/>
            <p:cNvGrpSpPr>
              <a:grpSpLocks/>
            </p:cNvGrpSpPr>
            <p:nvPr/>
          </p:nvGrpSpPr>
          <p:grpSpPr bwMode="auto">
            <a:xfrm>
              <a:off x="1376" y="2657"/>
              <a:ext cx="176" cy="189"/>
              <a:chOff x="344" y="1472"/>
              <a:chExt cx="3448" cy="3328"/>
            </a:xfrm>
          </p:grpSpPr>
          <p:sp>
            <p:nvSpPr>
              <p:cNvPr id="17458" name="Freeform 45"/>
              <p:cNvSpPr>
                <a:spLocks/>
              </p:cNvSpPr>
              <p:nvPr/>
            </p:nvSpPr>
            <p:spPr bwMode="auto">
              <a:xfrm>
                <a:off x="344" y="3960"/>
                <a:ext cx="760" cy="784"/>
              </a:xfrm>
              <a:custGeom>
                <a:avLst/>
                <a:gdLst>
                  <a:gd name="T0" fmla="*/ 664 w 760"/>
                  <a:gd name="T1" fmla="*/ 264 h 784"/>
                  <a:gd name="T2" fmla="*/ 136 w 760"/>
                  <a:gd name="T3" fmla="*/ 72 h 784"/>
                  <a:gd name="T4" fmla="*/ 40 w 760"/>
                  <a:gd name="T5" fmla="*/ 696 h 784"/>
                  <a:gd name="T6" fmla="*/ 376 w 760"/>
                  <a:gd name="T7" fmla="*/ 600 h 784"/>
                  <a:gd name="T8" fmla="*/ 712 w 760"/>
                  <a:gd name="T9" fmla="*/ 408 h 784"/>
                  <a:gd name="T10" fmla="*/ 664 w 760"/>
                  <a:gd name="T11" fmla="*/ 264 h 784"/>
                  <a:gd name="T12" fmla="*/ 0 60000 65536"/>
                  <a:gd name="T13" fmla="*/ 0 60000 65536"/>
                  <a:gd name="T14" fmla="*/ 0 60000 65536"/>
                  <a:gd name="T15" fmla="*/ 0 60000 65536"/>
                  <a:gd name="T16" fmla="*/ 0 60000 65536"/>
                  <a:gd name="T17" fmla="*/ 0 60000 65536"/>
                  <a:gd name="T18" fmla="*/ 0 w 760"/>
                  <a:gd name="T19" fmla="*/ 0 h 784"/>
                  <a:gd name="T20" fmla="*/ 760 w 760"/>
                  <a:gd name="T21" fmla="*/ 784 h 784"/>
                </a:gdLst>
                <a:ahLst/>
                <a:cxnLst>
                  <a:cxn ang="T12">
                    <a:pos x="T0" y="T1"/>
                  </a:cxn>
                  <a:cxn ang="T13">
                    <a:pos x="T2" y="T3"/>
                  </a:cxn>
                  <a:cxn ang="T14">
                    <a:pos x="T4" y="T5"/>
                  </a:cxn>
                  <a:cxn ang="T15">
                    <a:pos x="T6" y="T7"/>
                  </a:cxn>
                  <a:cxn ang="T16">
                    <a:pos x="T8" y="T9"/>
                  </a:cxn>
                  <a:cxn ang="T17">
                    <a:pos x="T10" y="T11"/>
                  </a:cxn>
                </a:cxnLst>
                <a:rect l="T18" t="T19" r="T20" b="T21"/>
                <a:pathLst>
                  <a:path w="760" h="784">
                    <a:moveTo>
                      <a:pt x="664" y="264"/>
                    </a:moveTo>
                    <a:cubicBezTo>
                      <a:pt x="568" y="208"/>
                      <a:pt x="240" y="0"/>
                      <a:pt x="136" y="72"/>
                    </a:cubicBezTo>
                    <a:cubicBezTo>
                      <a:pt x="32" y="144"/>
                      <a:pt x="0" y="608"/>
                      <a:pt x="40" y="696"/>
                    </a:cubicBezTo>
                    <a:cubicBezTo>
                      <a:pt x="80" y="784"/>
                      <a:pt x="264" y="648"/>
                      <a:pt x="376" y="600"/>
                    </a:cubicBezTo>
                    <a:cubicBezTo>
                      <a:pt x="488" y="552"/>
                      <a:pt x="664" y="464"/>
                      <a:pt x="712" y="408"/>
                    </a:cubicBezTo>
                    <a:cubicBezTo>
                      <a:pt x="760" y="352"/>
                      <a:pt x="760" y="320"/>
                      <a:pt x="664" y="264"/>
                    </a:cubicBezTo>
                    <a:close/>
                  </a:path>
                </a:pathLst>
              </a:custGeom>
              <a:solidFill>
                <a:srgbClr val="080808"/>
              </a:solidFill>
              <a:ln w="9525">
                <a:solidFill>
                  <a:schemeClr val="tx1"/>
                </a:solidFill>
                <a:round/>
                <a:headEnd/>
                <a:tailEnd/>
              </a:ln>
            </p:spPr>
            <p:txBody>
              <a:bodyPr/>
              <a:lstStyle/>
              <a:p>
                <a:endParaRPr lang="en-US"/>
              </a:p>
            </p:txBody>
          </p:sp>
          <p:sp>
            <p:nvSpPr>
              <p:cNvPr id="17459" name="Freeform 46"/>
              <p:cNvSpPr>
                <a:spLocks/>
              </p:cNvSpPr>
              <p:nvPr/>
            </p:nvSpPr>
            <p:spPr bwMode="auto">
              <a:xfrm>
                <a:off x="432" y="3360"/>
                <a:ext cx="3360" cy="1440"/>
              </a:xfrm>
              <a:custGeom>
                <a:avLst/>
                <a:gdLst>
                  <a:gd name="T0" fmla="*/ 0 w 3360"/>
                  <a:gd name="T1" fmla="*/ 1440 h 1440"/>
                  <a:gd name="T2" fmla="*/ 0 w 3360"/>
                  <a:gd name="T3" fmla="*/ 1248 h 1440"/>
                  <a:gd name="T4" fmla="*/ 2592 w 3360"/>
                  <a:gd name="T5" fmla="*/ 0 h 1440"/>
                  <a:gd name="T6" fmla="*/ 3360 w 3360"/>
                  <a:gd name="T7" fmla="*/ 240 h 1440"/>
                  <a:gd name="T8" fmla="*/ 3360 w 3360"/>
                  <a:gd name="T9" fmla="*/ 1440 h 1440"/>
                  <a:gd name="T10" fmla="*/ 0 w 3360"/>
                  <a:gd name="T11" fmla="*/ 1440 h 1440"/>
                  <a:gd name="T12" fmla="*/ 0 60000 65536"/>
                  <a:gd name="T13" fmla="*/ 0 60000 65536"/>
                  <a:gd name="T14" fmla="*/ 0 60000 65536"/>
                  <a:gd name="T15" fmla="*/ 0 60000 65536"/>
                  <a:gd name="T16" fmla="*/ 0 60000 65536"/>
                  <a:gd name="T17" fmla="*/ 0 60000 65536"/>
                  <a:gd name="T18" fmla="*/ 0 w 3360"/>
                  <a:gd name="T19" fmla="*/ 0 h 1440"/>
                  <a:gd name="T20" fmla="*/ 3360 w 3360"/>
                  <a:gd name="T21" fmla="*/ 1440 h 1440"/>
                </a:gdLst>
                <a:ahLst/>
                <a:cxnLst>
                  <a:cxn ang="T12">
                    <a:pos x="T0" y="T1"/>
                  </a:cxn>
                  <a:cxn ang="T13">
                    <a:pos x="T2" y="T3"/>
                  </a:cxn>
                  <a:cxn ang="T14">
                    <a:pos x="T4" y="T5"/>
                  </a:cxn>
                  <a:cxn ang="T15">
                    <a:pos x="T6" y="T7"/>
                  </a:cxn>
                  <a:cxn ang="T16">
                    <a:pos x="T8" y="T9"/>
                  </a:cxn>
                  <a:cxn ang="T17">
                    <a:pos x="T10" y="T11"/>
                  </a:cxn>
                </a:cxnLst>
                <a:rect l="T18" t="T19" r="T20" b="T21"/>
                <a:pathLst>
                  <a:path w="3360" h="1440">
                    <a:moveTo>
                      <a:pt x="0" y="1440"/>
                    </a:moveTo>
                    <a:lnTo>
                      <a:pt x="0" y="1248"/>
                    </a:lnTo>
                    <a:lnTo>
                      <a:pt x="2592" y="0"/>
                    </a:lnTo>
                    <a:lnTo>
                      <a:pt x="3360" y="240"/>
                    </a:lnTo>
                    <a:lnTo>
                      <a:pt x="3360" y="1440"/>
                    </a:lnTo>
                    <a:lnTo>
                      <a:pt x="0" y="1440"/>
                    </a:lnTo>
                    <a:close/>
                  </a:path>
                </a:pathLst>
              </a:custGeom>
              <a:solidFill>
                <a:srgbClr val="4D4D4D"/>
              </a:solidFill>
              <a:ln w="9525">
                <a:solidFill>
                  <a:schemeClr val="tx1"/>
                </a:solidFill>
                <a:round/>
                <a:headEnd/>
                <a:tailEnd/>
              </a:ln>
            </p:spPr>
            <p:txBody>
              <a:bodyPr/>
              <a:lstStyle/>
              <a:p>
                <a:endParaRPr lang="en-US"/>
              </a:p>
            </p:txBody>
          </p:sp>
          <p:sp>
            <p:nvSpPr>
              <p:cNvPr id="17460" name="Freeform 47"/>
              <p:cNvSpPr>
                <a:spLocks/>
              </p:cNvSpPr>
              <p:nvPr/>
            </p:nvSpPr>
            <p:spPr bwMode="auto">
              <a:xfrm>
                <a:off x="2496" y="2832"/>
                <a:ext cx="1008" cy="1152"/>
              </a:xfrm>
              <a:custGeom>
                <a:avLst/>
                <a:gdLst>
                  <a:gd name="T0" fmla="*/ 0 w 1008"/>
                  <a:gd name="T1" fmla="*/ 864 h 1152"/>
                  <a:gd name="T2" fmla="*/ 960 w 1008"/>
                  <a:gd name="T3" fmla="*/ 1152 h 1152"/>
                  <a:gd name="T4" fmla="*/ 1008 w 1008"/>
                  <a:gd name="T5" fmla="*/ 96 h 1152"/>
                  <a:gd name="T6" fmla="*/ 0 w 1008"/>
                  <a:gd name="T7" fmla="*/ 0 h 1152"/>
                  <a:gd name="T8" fmla="*/ 0 w 1008"/>
                  <a:gd name="T9" fmla="*/ 864 h 1152"/>
                  <a:gd name="T10" fmla="*/ 0 60000 65536"/>
                  <a:gd name="T11" fmla="*/ 0 60000 65536"/>
                  <a:gd name="T12" fmla="*/ 0 60000 65536"/>
                  <a:gd name="T13" fmla="*/ 0 60000 65536"/>
                  <a:gd name="T14" fmla="*/ 0 60000 65536"/>
                  <a:gd name="T15" fmla="*/ 0 w 1008"/>
                  <a:gd name="T16" fmla="*/ 0 h 1152"/>
                  <a:gd name="T17" fmla="*/ 1008 w 1008"/>
                  <a:gd name="T18" fmla="*/ 1152 h 1152"/>
                </a:gdLst>
                <a:ahLst/>
                <a:cxnLst>
                  <a:cxn ang="T10">
                    <a:pos x="T0" y="T1"/>
                  </a:cxn>
                  <a:cxn ang="T11">
                    <a:pos x="T2" y="T3"/>
                  </a:cxn>
                  <a:cxn ang="T12">
                    <a:pos x="T4" y="T5"/>
                  </a:cxn>
                  <a:cxn ang="T13">
                    <a:pos x="T6" y="T7"/>
                  </a:cxn>
                  <a:cxn ang="T14">
                    <a:pos x="T8" y="T9"/>
                  </a:cxn>
                </a:cxnLst>
                <a:rect l="T15" t="T16" r="T17" b="T18"/>
                <a:pathLst>
                  <a:path w="1008" h="1152">
                    <a:moveTo>
                      <a:pt x="0" y="864"/>
                    </a:moveTo>
                    <a:lnTo>
                      <a:pt x="960" y="1152"/>
                    </a:lnTo>
                    <a:lnTo>
                      <a:pt x="1008" y="96"/>
                    </a:lnTo>
                    <a:lnTo>
                      <a:pt x="0" y="0"/>
                    </a:lnTo>
                    <a:lnTo>
                      <a:pt x="0" y="864"/>
                    </a:lnTo>
                    <a:close/>
                  </a:path>
                </a:pathLst>
              </a:custGeom>
              <a:solidFill>
                <a:srgbClr val="C0C0C0"/>
              </a:solidFill>
              <a:ln w="9525">
                <a:solidFill>
                  <a:schemeClr val="bg2"/>
                </a:solidFill>
                <a:round/>
                <a:headEnd/>
                <a:tailEnd/>
              </a:ln>
            </p:spPr>
            <p:txBody>
              <a:bodyPr/>
              <a:lstStyle/>
              <a:p>
                <a:endParaRPr lang="en-US"/>
              </a:p>
            </p:txBody>
          </p:sp>
          <p:sp>
            <p:nvSpPr>
              <p:cNvPr id="17461" name="Freeform 48"/>
              <p:cNvSpPr>
                <a:spLocks/>
              </p:cNvSpPr>
              <p:nvPr/>
            </p:nvSpPr>
            <p:spPr bwMode="auto">
              <a:xfrm>
                <a:off x="1008" y="3312"/>
                <a:ext cx="552" cy="1024"/>
              </a:xfrm>
              <a:custGeom>
                <a:avLst/>
                <a:gdLst>
                  <a:gd name="T0" fmla="*/ 8 w 552"/>
                  <a:gd name="T1" fmla="*/ 1008 h 1024"/>
                  <a:gd name="T2" fmla="*/ 56 w 552"/>
                  <a:gd name="T3" fmla="*/ 1008 h 1024"/>
                  <a:gd name="T4" fmla="*/ 344 w 552"/>
                  <a:gd name="T5" fmla="*/ 912 h 1024"/>
                  <a:gd name="T6" fmla="*/ 536 w 552"/>
                  <a:gd name="T7" fmla="*/ 624 h 1024"/>
                  <a:gd name="T8" fmla="*/ 440 w 552"/>
                  <a:gd name="T9" fmla="*/ 576 h 1024"/>
                  <a:gd name="T10" fmla="*/ 392 w 552"/>
                  <a:gd name="T11" fmla="*/ 192 h 1024"/>
                  <a:gd name="T12" fmla="*/ 344 w 552"/>
                  <a:gd name="T13" fmla="*/ 0 h 1024"/>
                  <a:gd name="T14" fmla="*/ 0 60000 65536"/>
                  <a:gd name="T15" fmla="*/ 0 60000 65536"/>
                  <a:gd name="T16" fmla="*/ 0 60000 65536"/>
                  <a:gd name="T17" fmla="*/ 0 60000 65536"/>
                  <a:gd name="T18" fmla="*/ 0 60000 65536"/>
                  <a:gd name="T19" fmla="*/ 0 60000 65536"/>
                  <a:gd name="T20" fmla="*/ 0 60000 65536"/>
                  <a:gd name="T21" fmla="*/ 0 w 552"/>
                  <a:gd name="T22" fmla="*/ 0 h 1024"/>
                  <a:gd name="T23" fmla="*/ 552 w 552"/>
                  <a:gd name="T24" fmla="*/ 1024 h 10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2" h="1024">
                    <a:moveTo>
                      <a:pt x="8" y="1008"/>
                    </a:moveTo>
                    <a:cubicBezTo>
                      <a:pt x="4" y="1016"/>
                      <a:pt x="0" y="1024"/>
                      <a:pt x="56" y="1008"/>
                    </a:cubicBezTo>
                    <a:cubicBezTo>
                      <a:pt x="112" y="992"/>
                      <a:pt x="264" y="976"/>
                      <a:pt x="344" y="912"/>
                    </a:cubicBezTo>
                    <a:cubicBezTo>
                      <a:pt x="424" y="848"/>
                      <a:pt x="520" y="680"/>
                      <a:pt x="536" y="624"/>
                    </a:cubicBezTo>
                    <a:cubicBezTo>
                      <a:pt x="552" y="568"/>
                      <a:pt x="464" y="648"/>
                      <a:pt x="440" y="576"/>
                    </a:cubicBezTo>
                    <a:cubicBezTo>
                      <a:pt x="416" y="504"/>
                      <a:pt x="408" y="288"/>
                      <a:pt x="392" y="192"/>
                    </a:cubicBezTo>
                    <a:cubicBezTo>
                      <a:pt x="376" y="96"/>
                      <a:pt x="360" y="48"/>
                      <a:pt x="344" y="0"/>
                    </a:cubicBezTo>
                  </a:path>
                </a:pathLst>
              </a:custGeom>
              <a:solidFill>
                <a:schemeClr val="bg2"/>
              </a:solidFill>
              <a:ln w="9525">
                <a:solidFill>
                  <a:schemeClr val="tx1"/>
                </a:solidFill>
                <a:round/>
                <a:headEnd/>
                <a:tailEnd/>
              </a:ln>
            </p:spPr>
            <p:txBody>
              <a:bodyPr/>
              <a:lstStyle/>
              <a:p>
                <a:endParaRPr lang="en-US"/>
              </a:p>
            </p:txBody>
          </p:sp>
          <p:sp>
            <p:nvSpPr>
              <p:cNvPr id="17462" name="Freeform 49"/>
              <p:cNvSpPr>
                <a:spLocks/>
              </p:cNvSpPr>
              <p:nvPr/>
            </p:nvSpPr>
            <p:spPr bwMode="auto">
              <a:xfrm>
                <a:off x="1192" y="1472"/>
                <a:ext cx="1080" cy="1320"/>
              </a:xfrm>
              <a:custGeom>
                <a:avLst/>
                <a:gdLst>
                  <a:gd name="T0" fmla="*/ 56 w 1080"/>
                  <a:gd name="T1" fmla="*/ 832 h 1320"/>
                  <a:gd name="T2" fmla="*/ 104 w 1080"/>
                  <a:gd name="T3" fmla="*/ 976 h 1320"/>
                  <a:gd name="T4" fmla="*/ 296 w 1080"/>
                  <a:gd name="T5" fmla="*/ 1168 h 1320"/>
                  <a:gd name="T6" fmla="*/ 584 w 1080"/>
                  <a:gd name="T7" fmla="*/ 1312 h 1320"/>
                  <a:gd name="T8" fmla="*/ 728 w 1080"/>
                  <a:gd name="T9" fmla="*/ 1216 h 1320"/>
                  <a:gd name="T10" fmla="*/ 728 w 1080"/>
                  <a:gd name="T11" fmla="*/ 1168 h 1320"/>
                  <a:gd name="T12" fmla="*/ 824 w 1080"/>
                  <a:gd name="T13" fmla="*/ 1120 h 1320"/>
                  <a:gd name="T14" fmla="*/ 824 w 1080"/>
                  <a:gd name="T15" fmla="*/ 976 h 1320"/>
                  <a:gd name="T16" fmla="*/ 968 w 1080"/>
                  <a:gd name="T17" fmla="*/ 832 h 1320"/>
                  <a:gd name="T18" fmla="*/ 968 w 1080"/>
                  <a:gd name="T19" fmla="*/ 640 h 1320"/>
                  <a:gd name="T20" fmla="*/ 1016 w 1080"/>
                  <a:gd name="T21" fmla="*/ 544 h 1320"/>
                  <a:gd name="T22" fmla="*/ 1064 w 1080"/>
                  <a:gd name="T23" fmla="*/ 496 h 1320"/>
                  <a:gd name="T24" fmla="*/ 920 w 1080"/>
                  <a:gd name="T25" fmla="*/ 208 h 1320"/>
                  <a:gd name="T26" fmla="*/ 536 w 1080"/>
                  <a:gd name="T27" fmla="*/ 16 h 1320"/>
                  <a:gd name="T28" fmla="*/ 296 w 1080"/>
                  <a:gd name="T29" fmla="*/ 112 h 1320"/>
                  <a:gd name="T30" fmla="*/ 104 w 1080"/>
                  <a:gd name="T31" fmla="*/ 304 h 1320"/>
                  <a:gd name="T32" fmla="*/ 8 w 1080"/>
                  <a:gd name="T33" fmla="*/ 640 h 1320"/>
                  <a:gd name="T34" fmla="*/ 56 w 1080"/>
                  <a:gd name="T35" fmla="*/ 832 h 13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80"/>
                  <a:gd name="T55" fmla="*/ 0 h 1320"/>
                  <a:gd name="T56" fmla="*/ 1080 w 1080"/>
                  <a:gd name="T57" fmla="*/ 1320 h 13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80" h="1320">
                    <a:moveTo>
                      <a:pt x="56" y="832"/>
                    </a:moveTo>
                    <a:cubicBezTo>
                      <a:pt x="72" y="888"/>
                      <a:pt x="64" y="920"/>
                      <a:pt x="104" y="976"/>
                    </a:cubicBezTo>
                    <a:cubicBezTo>
                      <a:pt x="144" y="1032"/>
                      <a:pt x="216" y="1112"/>
                      <a:pt x="296" y="1168"/>
                    </a:cubicBezTo>
                    <a:cubicBezTo>
                      <a:pt x="376" y="1224"/>
                      <a:pt x="512" y="1304"/>
                      <a:pt x="584" y="1312"/>
                    </a:cubicBezTo>
                    <a:cubicBezTo>
                      <a:pt x="656" y="1320"/>
                      <a:pt x="704" y="1240"/>
                      <a:pt x="728" y="1216"/>
                    </a:cubicBezTo>
                    <a:cubicBezTo>
                      <a:pt x="752" y="1192"/>
                      <a:pt x="712" y="1184"/>
                      <a:pt x="728" y="1168"/>
                    </a:cubicBezTo>
                    <a:cubicBezTo>
                      <a:pt x="744" y="1152"/>
                      <a:pt x="808" y="1152"/>
                      <a:pt x="824" y="1120"/>
                    </a:cubicBezTo>
                    <a:cubicBezTo>
                      <a:pt x="840" y="1088"/>
                      <a:pt x="800" y="1024"/>
                      <a:pt x="824" y="976"/>
                    </a:cubicBezTo>
                    <a:cubicBezTo>
                      <a:pt x="848" y="928"/>
                      <a:pt x="944" y="888"/>
                      <a:pt x="968" y="832"/>
                    </a:cubicBezTo>
                    <a:cubicBezTo>
                      <a:pt x="992" y="776"/>
                      <a:pt x="960" y="688"/>
                      <a:pt x="968" y="640"/>
                    </a:cubicBezTo>
                    <a:cubicBezTo>
                      <a:pt x="976" y="592"/>
                      <a:pt x="1000" y="568"/>
                      <a:pt x="1016" y="544"/>
                    </a:cubicBezTo>
                    <a:cubicBezTo>
                      <a:pt x="1032" y="520"/>
                      <a:pt x="1080" y="552"/>
                      <a:pt x="1064" y="496"/>
                    </a:cubicBezTo>
                    <a:cubicBezTo>
                      <a:pt x="1048" y="440"/>
                      <a:pt x="1008" y="288"/>
                      <a:pt x="920" y="208"/>
                    </a:cubicBezTo>
                    <a:cubicBezTo>
                      <a:pt x="832" y="128"/>
                      <a:pt x="640" y="32"/>
                      <a:pt x="536" y="16"/>
                    </a:cubicBezTo>
                    <a:cubicBezTo>
                      <a:pt x="432" y="0"/>
                      <a:pt x="368" y="64"/>
                      <a:pt x="296" y="112"/>
                    </a:cubicBezTo>
                    <a:cubicBezTo>
                      <a:pt x="224" y="160"/>
                      <a:pt x="152" y="216"/>
                      <a:pt x="104" y="304"/>
                    </a:cubicBezTo>
                    <a:cubicBezTo>
                      <a:pt x="56" y="392"/>
                      <a:pt x="16" y="552"/>
                      <a:pt x="8" y="640"/>
                    </a:cubicBezTo>
                    <a:cubicBezTo>
                      <a:pt x="0" y="728"/>
                      <a:pt x="40" y="776"/>
                      <a:pt x="56" y="832"/>
                    </a:cubicBezTo>
                    <a:close/>
                  </a:path>
                </a:pathLst>
              </a:custGeom>
              <a:solidFill>
                <a:srgbClr val="FFCC99"/>
              </a:solidFill>
              <a:ln w="9525">
                <a:solidFill>
                  <a:schemeClr val="tx1"/>
                </a:solidFill>
                <a:round/>
                <a:headEnd/>
                <a:tailEnd/>
              </a:ln>
            </p:spPr>
            <p:txBody>
              <a:bodyPr/>
              <a:lstStyle/>
              <a:p>
                <a:endParaRPr lang="en-US"/>
              </a:p>
            </p:txBody>
          </p:sp>
          <p:sp>
            <p:nvSpPr>
              <p:cNvPr id="17463" name="Freeform 50"/>
              <p:cNvSpPr>
                <a:spLocks/>
              </p:cNvSpPr>
              <p:nvPr/>
            </p:nvSpPr>
            <p:spPr bwMode="auto">
              <a:xfrm>
                <a:off x="424" y="2184"/>
                <a:ext cx="1696" cy="2136"/>
              </a:xfrm>
              <a:custGeom>
                <a:avLst/>
                <a:gdLst>
                  <a:gd name="T0" fmla="*/ 632 w 1696"/>
                  <a:gd name="T1" fmla="*/ 2136 h 2136"/>
                  <a:gd name="T2" fmla="*/ 392 w 1696"/>
                  <a:gd name="T3" fmla="*/ 2088 h 2136"/>
                  <a:gd name="T4" fmla="*/ 104 w 1696"/>
                  <a:gd name="T5" fmla="*/ 1896 h 2136"/>
                  <a:gd name="T6" fmla="*/ 8 w 1696"/>
                  <a:gd name="T7" fmla="*/ 1512 h 2136"/>
                  <a:gd name="T8" fmla="*/ 152 w 1696"/>
                  <a:gd name="T9" fmla="*/ 744 h 2136"/>
                  <a:gd name="T10" fmla="*/ 488 w 1696"/>
                  <a:gd name="T11" fmla="*/ 216 h 2136"/>
                  <a:gd name="T12" fmla="*/ 776 w 1696"/>
                  <a:gd name="T13" fmla="*/ 24 h 2136"/>
                  <a:gd name="T14" fmla="*/ 776 w 1696"/>
                  <a:gd name="T15" fmla="*/ 72 h 2136"/>
                  <a:gd name="T16" fmla="*/ 824 w 1696"/>
                  <a:gd name="T17" fmla="*/ 312 h 2136"/>
                  <a:gd name="T18" fmla="*/ 1064 w 1696"/>
                  <a:gd name="T19" fmla="*/ 552 h 2136"/>
                  <a:gd name="T20" fmla="*/ 1256 w 1696"/>
                  <a:gd name="T21" fmla="*/ 744 h 2136"/>
                  <a:gd name="T22" fmla="*/ 1256 w 1696"/>
                  <a:gd name="T23" fmla="*/ 888 h 2136"/>
                  <a:gd name="T24" fmla="*/ 1304 w 1696"/>
                  <a:gd name="T25" fmla="*/ 600 h 2136"/>
                  <a:gd name="T26" fmla="*/ 1448 w 1696"/>
                  <a:gd name="T27" fmla="*/ 552 h 2136"/>
                  <a:gd name="T28" fmla="*/ 1496 w 1696"/>
                  <a:gd name="T29" fmla="*/ 552 h 2136"/>
                  <a:gd name="T30" fmla="*/ 1640 w 1696"/>
                  <a:gd name="T31" fmla="*/ 696 h 2136"/>
                  <a:gd name="T32" fmla="*/ 1688 w 1696"/>
                  <a:gd name="T33" fmla="*/ 696 h 2136"/>
                  <a:gd name="T34" fmla="*/ 1592 w 1696"/>
                  <a:gd name="T35" fmla="*/ 888 h 2136"/>
                  <a:gd name="T36" fmla="*/ 1352 w 1696"/>
                  <a:gd name="T37" fmla="*/ 1032 h 2136"/>
                  <a:gd name="T38" fmla="*/ 1304 w 1696"/>
                  <a:gd name="T39" fmla="*/ 1704 h 2136"/>
                  <a:gd name="T40" fmla="*/ 1160 w 1696"/>
                  <a:gd name="T41" fmla="*/ 1704 h 21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96"/>
                  <a:gd name="T64" fmla="*/ 0 h 2136"/>
                  <a:gd name="T65" fmla="*/ 1696 w 1696"/>
                  <a:gd name="T66" fmla="*/ 2136 h 21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96" h="2136">
                    <a:moveTo>
                      <a:pt x="632" y="2136"/>
                    </a:moveTo>
                    <a:cubicBezTo>
                      <a:pt x="556" y="2132"/>
                      <a:pt x="480" y="2128"/>
                      <a:pt x="392" y="2088"/>
                    </a:cubicBezTo>
                    <a:cubicBezTo>
                      <a:pt x="304" y="2048"/>
                      <a:pt x="168" y="1992"/>
                      <a:pt x="104" y="1896"/>
                    </a:cubicBezTo>
                    <a:cubicBezTo>
                      <a:pt x="40" y="1800"/>
                      <a:pt x="0" y="1704"/>
                      <a:pt x="8" y="1512"/>
                    </a:cubicBezTo>
                    <a:cubicBezTo>
                      <a:pt x="16" y="1320"/>
                      <a:pt x="72" y="960"/>
                      <a:pt x="152" y="744"/>
                    </a:cubicBezTo>
                    <a:cubicBezTo>
                      <a:pt x="232" y="528"/>
                      <a:pt x="384" y="336"/>
                      <a:pt x="488" y="216"/>
                    </a:cubicBezTo>
                    <a:cubicBezTo>
                      <a:pt x="592" y="96"/>
                      <a:pt x="728" y="48"/>
                      <a:pt x="776" y="24"/>
                    </a:cubicBezTo>
                    <a:cubicBezTo>
                      <a:pt x="824" y="0"/>
                      <a:pt x="768" y="24"/>
                      <a:pt x="776" y="72"/>
                    </a:cubicBezTo>
                    <a:cubicBezTo>
                      <a:pt x="784" y="120"/>
                      <a:pt x="776" y="232"/>
                      <a:pt x="824" y="312"/>
                    </a:cubicBezTo>
                    <a:cubicBezTo>
                      <a:pt x="872" y="392"/>
                      <a:pt x="992" y="480"/>
                      <a:pt x="1064" y="552"/>
                    </a:cubicBezTo>
                    <a:cubicBezTo>
                      <a:pt x="1136" y="624"/>
                      <a:pt x="1224" y="688"/>
                      <a:pt x="1256" y="744"/>
                    </a:cubicBezTo>
                    <a:cubicBezTo>
                      <a:pt x="1288" y="800"/>
                      <a:pt x="1248" y="912"/>
                      <a:pt x="1256" y="888"/>
                    </a:cubicBezTo>
                    <a:cubicBezTo>
                      <a:pt x="1264" y="864"/>
                      <a:pt x="1272" y="656"/>
                      <a:pt x="1304" y="600"/>
                    </a:cubicBezTo>
                    <a:cubicBezTo>
                      <a:pt x="1336" y="544"/>
                      <a:pt x="1416" y="560"/>
                      <a:pt x="1448" y="552"/>
                    </a:cubicBezTo>
                    <a:cubicBezTo>
                      <a:pt x="1480" y="544"/>
                      <a:pt x="1464" y="528"/>
                      <a:pt x="1496" y="552"/>
                    </a:cubicBezTo>
                    <a:cubicBezTo>
                      <a:pt x="1528" y="576"/>
                      <a:pt x="1608" y="672"/>
                      <a:pt x="1640" y="696"/>
                    </a:cubicBezTo>
                    <a:cubicBezTo>
                      <a:pt x="1672" y="720"/>
                      <a:pt x="1696" y="664"/>
                      <a:pt x="1688" y="696"/>
                    </a:cubicBezTo>
                    <a:cubicBezTo>
                      <a:pt x="1680" y="728"/>
                      <a:pt x="1648" y="832"/>
                      <a:pt x="1592" y="888"/>
                    </a:cubicBezTo>
                    <a:cubicBezTo>
                      <a:pt x="1536" y="944"/>
                      <a:pt x="1400" y="896"/>
                      <a:pt x="1352" y="1032"/>
                    </a:cubicBezTo>
                    <a:cubicBezTo>
                      <a:pt x="1304" y="1168"/>
                      <a:pt x="1336" y="1592"/>
                      <a:pt x="1304" y="1704"/>
                    </a:cubicBezTo>
                    <a:cubicBezTo>
                      <a:pt x="1272" y="1816"/>
                      <a:pt x="1216" y="1760"/>
                      <a:pt x="1160" y="1704"/>
                    </a:cubicBezTo>
                  </a:path>
                </a:pathLst>
              </a:custGeom>
              <a:solidFill>
                <a:schemeClr val="bg2"/>
              </a:solidFill>
              <a:ln w="9525">
                <a:solidFill>
                  <a:schemeClr val="tx1"/>
                </a:solidFill>
                <a:round/>
                <a:headEnd/>
                <a:tailEnd/>
              </a:ln>
            </p:spPr>
            <p:txBody>
              <a:bodyPr/>
              <a:lstStyle/>
              <a:p>
                <a:endParaRPr lang="en-US"/>
              </a:p>
            </p:txBody>
          </p:sp>
          <p:sp>
            <p:nvSpPr>
              <p:cNvPr id="17464" name="Freeform 51"/>
              <p:cNvSpPr>
                <a:spLocks/>
              </p:cNvSpPr>
              <p:nvPr/>
            </p:nvSpPr>
            <p:spPr bwMode="auto">
              <a:xfrm>
                <a:off x="2124" y="2736"/>
                <a:ext cx="1476" cy="1488"/>
              </a:xfrm>
              <a:custGeom>
                <a:avLst/>
                <a:gdLst>
                  <a:gd name="T0" fmla="*/ 24 w 1476"/>
                  <a:gd name="T1" fmla="*/ 1140 h 1488"/>
                  <a:gd name="T2" fmla="*/ 0 w 1476"/>
                  <a:gd name="T3" fmla="*/ 960 h 1488"/>
                  <a:gd name="T4" fmla="*/ 18 w 1476"/>
                  <a:gd name="T5" fmla="*/ 444 h 1488"/>
                  <a:gd name="T6" fmla="*/ 36 w 1476"/>
                  <a:gd name="T7" fmla="*/ 48 h 1488"/>
                  <a:gd name="T8" fmla="*/ 324 w 1476"/>
                  <a:gd name="T9" fmla="*/ 0 h 1488"/>
                  <a:gd name="T10" fmla="*/ 1476 w 1476"/>
                  <a:gd name="T11" fmla="*/ 192 h 1488"/>
                  <a:gd name="T12" fmla="*/ 1428 w 1476"/>
                  <a:gd name="T13" fmla="*/ 1344 h 1488"/>
                  <a:gd name="T14" fmla="*/ 1140 w 1476"/>
                  <a:gd name="T15" fmla="*/ 1488 h 1488"/>
                  <a:gd name="T16" fmla="*/ 1140 w 1476"/>
                  <a:gd name="T17" fmla="*/ 1344 h 1488"/>
                  <a:gd name="T18" fmla="*/ 1188 w 1476"/>
                  <a:gd name="T19" fmla="*/ 1344 h 1488"/>
                  <a:gd name="T20" fmla="*/ 1188 w 1476"/>
                  <a:gd name="T21" fmla="*/ 1200 h 1488"/>
                  <a:gd name="T22" fmla="*/ 1284 w 1476"/>
                  <a:gd name="T23" fmla="*/ 1248 h 1488"/>
                  <a:gd name="T24" fmla="*/ 1284 w 1476"/>
                  <a:gd name="T25" fmla="*/ 912 h 1488"/>
                  <a:gd name="T26" fmla="*/ 1236 w 1476"/>
                  <a:gd name="T27" fmla="*/ 816 h 1488"/>
                  <a:gd name="T28" fmla="*/ 1236 w 1476"/>
                  <a:gd name="T29" fmla="*/ 240 h 1488"/>
                  <a:gd name="T30" fmla="*/ 1476 w 1476"/>
                  <a:gd name="T31" fmla="*/ 192 h 1488"/>
                  <a:gd name="T32" fmla="*/ 1236 w 1476"/>
                  <a:gd name="T33" fmla="*/ 240 h 1488"/>
                  <a:gd name="T34" fmla="*/ 36 w 1476"/>
                  <a:gd name="T35" fmla="*/ 48 h 1488"/>
                  <a:gd name="T36" fmla="*/ 372 w 1476"/>
                  <a:gd name="T37" fmla="*/ 96 h 1488"/>
                  <a:gd name="T38" fmla="*/ 372 w 1476"/>
                  <a:gd name="T39" fmla="*/ 960 h 1488"/>
                  <a:gd name="T40" fmla="*/ 36 w 1476"/>
                  <a:gd name="T41" fmla="*/ 1104 h 1488"/>
                  <a:gd name="T42" fmla="*/ 1140 w 1476"/>
                  <a:gd name="T43" fmla="*/ 1488 h 1488"/>
                  <a:gd name="T44" fmla="*/ 1236 w 1476"/>
                  <a:gd name="T45" fmla="*/ 1296 h 148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476"/>
                  <a:gd name="T70" fmla="*/ 0 h 1488"/>
                  <a:gd name="T71" fmla="*/ 1476 w 1476"/>
                  <a:gd name="T72" fmla="*/ 1488 h 148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476" h="1488">
                    <a:moveTo>
                      <a:pt x="24" y="1140"/>
                    </a:moveTo>
                    <a:cubicBezTo>
                      <a:pt x="12" y="1080"/>
                      <a:pt x="6" y="1021"/>
                      <a:pt x="0" y="960"/>
                    </a:cubicBezTo>
                    <a:cubicBezTo>
                      <a:pt x="3" y="767"/>
                      <a:pt x="18" y="624"/>
                      <a:pt x="18" y="444"/>
                    </a:cubicBezTo>
                    <a:lnTo>
                      <a:pt x="36" y="48"/>
                    </a:lnTo>
                    <a:lnTo>
                      <a:pt x="324" y="0"/>
                    </a:lnTo>
                    <a:lnTo>
                      <a:pt x="1476" y="192"/>
                    </a:lnTo>
                    <a:lnTo>
                      <a:pt x="1428" y="1344"/>
                    </a:lnTo>
                    <a:lnTo>
                      <a:pt x="1140" y="1488"/>
                    </a:lnTo>
                    <a:lnTo>
                      <a:pt x="1140" y="1344"/>
                    </a:lnTo>
                    <a:lnTo>
                      <a:pt x="1188" y="1344"/>
                    </a:lnTo>
                    <a:lnTo>
                      <a:pt x="1188" y="1200"/>
                    </a:lnTo>
                    <a:lnTo>
                      <a:pt x="1284" y="1248"/>
                    </a:lnTo>
                    <a:lnTo>
                      <a:pt x="1284" y="912"/>
                    </a:lnTo>
                    <a:lnTo>
                      <a:pt x="1236" y="816"/>
                    </a:lnTo>
                    <a:lnTo>
                      <a:pt x="1236" y="240"/>
                    </a:lnTo>
                    <a:lnTo>
                      <a:pt x="1476" y="192"/>
                    </a:lnTo>
                    <a:lnTo>
                      <a:pt x="1236" y="240"/>
                    </a:lnTo>
                    <a:lnTo>
                      <a:pt x="36" y="48"/>
                    </a:lnTo>
                    <a:lnTo>
                      <a:pt x="372" y="96"/>
                    </a:lnTo>
                    <a:lnTo>
                      <a:pt x="372" y="960"/>
                    </a:lnTo>
                    <a:lnTo>
                      <a:pt x="36" y="1104"/>
                    </a:lnTo>
                    <a:lnTo>
                      <a:pt x="1140" y="1488"/>
                    </a:lnTo>
                    <a:lnTo>
                      <a:pt x="1236" y="1296"/>
                    </a:lnTo>
                  </a:path>
                </a:pathLst>
              </a:custGeom>
              <a:solidFill>
                <a:srgbClr val="C0C0C0"/>
              </a:solidFill>
              <a:ln w="9525">
                <a:solidFill>
                  <a:schemeClr val="tx1"/>
                </a:solidFill>
                <a:round/>
                <a:headEnd/>
                <a:tailEnd/>
              </a:ln>
            </p:spPr>
            <p:txBody>
              <a:bodyPr/>
              <a:lstStyle/>
              <a:p>
                <a:endParaRPr lang="en-US"/>
              </a:p>
            </p:txBody>
          </p:sp>
          <p:sp>
            <p:nvSpPr>
              <p:cNvPr id="17465" name="Freeform 52"/>
              <p:cNvSpPr>
                <a:spLocks/>
              </p:cNvSpPr>
              <p:nvPr/>
            </p:nvSpPr>
            <p:spPr bwMode="auto">
              <a:xfrm>
                <a:off x="1832" y="2776"/>
                <a:ext cx="1656" cy="392"/>
              </a:xfrm>
              <a:custGeom>
                <a:avLst/>
                <a:gdLst>
                  <a:gd name="T0" fmla="*/ 40 w 1656"/>
                  <a:gd name="T1" fmla="*/ 344 h 392"/>
                  <a:gd name="T2" fmla="*/ 280 w 1656"/>
                  <a:gd name="T3" fmla="*/ 392 h 392"/>
                  <a:gd name="T4" fmla="*/ 712 w 1656"/>
                  <a:gd name="T5" fmla="*/ 344 h 392"/>
                  <a:gd name="T6" fmla="*/ 952 w 1656"/>
                  <a:gd name="T7" fmla="*/ 248 h 392"/>
                  <a:gd name="T8" fmla="*/ 1096 w 1656"/>
                  <a:gd name="T9" fmla="*/ 296 h 392"/>
                  <a:gd name="T10" fmla="*/ 1336 w 1656"/>
                  <a:gd name="T11" fmla="*/ 296 h 392"/>
                  <a:gd name="T12" fmla="*/ 1432 w 1656"/>
                  <a:gd name="T13" fmla="*/ 248 h 392"/>
                  <a:gd name="T14" fmla="*/ 1432 w 1656"/>
                  <a:gd name="T15" fmla="*/ 200 h 392"/>
                  <a:gd name="T16" fmla="*/ 1336 w 1656"/>
                  <a:gd name="T17" fmla="*/ 200 h 392"/>
                  <a:gd name="T18" fmla="*/ 1288 w 1656"/>
                  <a:gd name="T19" fmla="*/ 200 h 392"/>
                  <a:gd name="T20" fmla="*/ 1288 w 1656"/>
                  <a:gd name="T21" fmla="*/ 152 h 392"/>
                  <a:gd name="T22" fmla="*/ 1336 w 1656"/>
                  <a:gd name="T23" fmla="*/ 104 h 392"/>
                  <a:gd name="T24" fmla="*/ 1432 w 1656"/>
                  <a:gd name="T25" fmla="*/ 152 h 392"/>
                  <a:gd name="T26" fmla="*/ 1624 w 1656"/>
                  <a:gd name="T27" fmla="*/ 152 h 392"/>
                  <a:gd name="T28" fmla="*/ 1624 w 1656"/>
                  <a:gd name="T29" fmla="*/ 104 h 392"/>
                  <a:gd name="T30" fmla="*/ 1480 w 1656"/>
                  <a:gd name="T31" fmla="*/ 56 h 392"/>
                  <a:gd name="T32" fmla="*/ 1240 w 1656"/>
                  <a:gd name="T33" fmla="*/ 8 h 392"/>
                  <a:gd name="T34" fmla="*/ 1144 w 1656"/>
                  <a:gd name="T35" fmla="*/ 8 h 392"/>
                  <a:gd name="T36" fmla="*/ 1048 w 1656"/>
                  <a:gd name="T37" fmla="*/ 56 h 392"/>
                  <a:gd name="T38" fmla="*/ 952 w 1656"/>
                  <a:gd name="T39" fmla="*/ 104 h 392"/>
                  <a:gd name="T40" fmla="*/ 664 w 1656"/>
                  <a:gd name="T41" fmla="*/ 104 h 392"/>
                  <a:gd name="T42" fmla="*/ 424 w 1656"/>
                  <a:gd name="T43" fmla="*/ 104 h 392"/>
                  <a:gd name="T44" fmla="*/ 232 w 1656"/>
                  <a:gd name="T45" fmla="*/ 104 h 392"/>
                  <a:gd name="T46" fmla="*/ 88 w 1656"/>
                  <a:gd name="T47" fmla="*/ 104 h 392"/>
                  <a:gd name="T48" fmla="*/ 40 w 1656"/>
                  <a:gd name="T49" fmla="*/ 248 h 392"/>
                  <a:gd name="T50" fmla="*/ 40 w 1656"/>
                  <a:gd name="T51" fmla="*/ 344 h 3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56"/>
                  <a:gd name="T79" fmla="*/ 0 h 392"/>
                  <a:gd name="T80" fmla="*/ 1656 w 1656"/>
                  <a:gd name="T81" fmla="*/ 392 h 3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56" h="392">
                    <a:moveTo>
                      <a:pt x="40" y="344"/>
                    </a:moveTo>
                    <a:cubicBezTo>
                      <a:pt x="80" y="368"/>
                      <a:pt x="168" y="392"/>
                      <a:pt x="280" y="392"/>
                    </a:cubicBezTo>
                    <a:cubicBezTo>
                      <a:pt x="392" y="392"/>
                      <a:pt x="600" y="368"/>
                      <a:pt x="712" y="344"/>
                    </a:cubicBezTo>
                    <a:cubicBezTo>
                      <a:pt x="824" y="320"/>
                      <a:pt x="888" y="256"/>
                      <a:pt x="952" y="248"/>
                    </a:cubicBezTo>
                    <a:cubicBezTo>
                      <a:pt x="1016" y="240"/>
                      <a:pt x="1032" y="288"/>
                      <a:pt x="1096" y="296"/>
                    </a:cubicBezTo>
                    <a:cubicBezTo>
                      <a:pt x="1160" y="304"/>
                      <a:pt x="1280" y="304"/>
                      <a:pt x="1336" y="296"/>
                    </a:cubicBezTo>
                    <a:cubicBezTo>
                      <a:pt x="1392" y="288"/>
                      <a:pt x="1416" y="264"/>
                      <a:pt x="1432" y="248"/>
                    </a:cubicBezTo>
                    <a:cubicBezTo>
                      <a:pt x="1448" y="232"/>
                      <a:pt x="1448" y="208"/>
                      <a:pt x="1432" y="200"/>
                    </a:cubicBezTo>
                    <a:cubicBezTo>
                      <a:pt x="1416" y="192"/>
                      <a:pt x="1360" y="200"/>
                      <a:pt x="1336" y="200"/>
                    </a:cubicBezTo>
                    <a:cubicBezTo>
                      <a:pt x="1312" y="200"/>
                      <a:pt x="1296" y="208"/>
                      <a:pt x="1288" y="200"/>
                    </a:cubicBezTo>
                    <a:cubicBezTo>
                      <a:pt x="1280" y="192"/>
                      <a:pt x="1280" y="168"/>
                      <a:pt x="1288" y="152"/>
                    </a:cubicBezTo>
                    <a:cubicBezTo>
                      <a:pt x="1296" y="136"/>
                      <a:pt x="1312" y="104"/>
                      <a:pt x="1336" y="104"/>
                    </a:cubicBezTo>
                    <a:cubicBezTo>
                      <a:pt x="1360" y="104"/>
                      <a:pt x="1384" y="144"/>
                      <a:pt x="1432" y="152"/>
                    </a:cubicBezTo>
                    <a:cubicBezTo>
                      <a:pt x="1480" y="160"/>
                      <a:pt x="1592" y="160"/>
                      <a:pt x="1624" y="152"/>
                    </a:cubicBezTo>
                    <a:cubicBezTo>
                      <a:pt x="1656" y="144"/>
                      <a:pt x="1648" y="120"/>
                      <a:pt x="1624" y="104"/>
                    </a:cubicBezTo>
                    <a:cubicBezTo>
                      <a:pt x="1600" y="88"/>
                      <a:pt x="1544" y="72"/>
                      <a:pt x="1480" y="56"/>
                    </a:cubicBezTo>
                    <a:cubicBezTo>
                      <a:pt x="1416" y="40"/>
                      <a:pt x="1296" y="16"/>
                      <a:pt x="1240" y="8"/>
                    </a:cubicBezTo>
                    <a:cubicBezTo>
                      <a:pt x="1184" y="0"/>
                      <a:pt x="1176" y="0"/>
                      <a:pt x="1144" y="8"/>
                    </a:cubicBezTo>
                    <a:cubicBezTo>
                      <a:pt x="1112" y="16"/>
                      <a:pt x="1080" y="40"/>
                      <a:pt x="1048" y="56"/>
                    </a:cubicBezTo>
                    <a:cubicBezTo>
                      <a:pt x="1016" y="72"/>
                      <a:pt x="1016" y="96"/>
                      <a:pt x="952" y="104"/>
                    </a:cubicBezTo>
                    <a:cubicBezTo>
                      <a:pt x="888" y="112"/>
                      <a:pt x="752" y="104"/>
                      <a:pt x="664" y="104"/>
                    </a:cubicBezTo>
                    <a:cubicBezTo>
                      <a:pt x="576" y="104"/>
                      <a:pt x="496" y="104"/>
                      <a:pt x="424" y="104"/>
                    </a:cubicBezTo>
                    <a:cubicBezTo>
                      <a:pt x="352" y="104"/>
                      <a:pt x="288" y="104"/>
                      <a:pt x="232" y="104"/>
                    </a:cubicBezTo>
                    <a:cubicBezTo>
                      <a:pt x="176" y="104"/>
                      <a:pt x="120" y="80"/>
                      <a:pt x="88" y="104"/>
                    </a:cubicBezTo>
                    <a:cubicBezTo>
                      <a:pt x="56" y="128"/>
                      <a:pt x="48" y="208"/>
                      <a:pt x="40" y="248"/>
                    </a:cubicBezTo>
                    <a:cubicBezTo>
                      <a:pt x="32" y="288"/>
                      <a:pt x="0" y="320"/>
                      <a:pt x="40" y="344"/>
                    </a:cubicBezTo>
                    <a:close/>
                  </a:path>
                </a:pathLst>
              </a:custGeom>
              <a:solidFill>
                <a:srgbClr val="FFCC99"/>
              </a:solidFill>
              <a:ln w="9525">
                <a:solidFill>
                  <a:schemeClr val="tx1"/>
                </a:solidFill>
                <a:round/>
                <a:headEnd/>
                <a:tailEnd/>
              </a:ln>
            </p:spPr>
            <p:txBody>
              <a:bodyPr/>
              <a:lstStyle/>
              <a:p>
                <a:endParaRPr lang="en-US"/>
              </a:p>
            </p:txBody>
          </p:sp>
          <p:sp>
            <p:nvSpPr>
              <p:cNvPr id="17466" name="Freeform 53"/>
              <p:cNvSpPr>
                <a:spLocks/>
              </p:cNvSpPr>
              <p:nvPr/>
            </p:nvSpPr>
            <p:spPr bwMode="auto">
              <a:xfrm>
                <a:off x="2160" y="3696"/>
                <a:ext cx="1248" cy="492"/>
              </a:xfrm>
              <a:custGeom>
                <a:avLst/>
                <a:gdLst>
                  <a:gd name="T0" fmla="*/ 1116 w 1248"/>
                  <a:gd name="T1" fmla="*/ 492 h 492"/>
                  <a:gd name="T2" fmla="*/ 1020 w 1248"/>
                  <a:gd name="T3" fmla="*/ 468 h 492"/>
                  <a:gd name="T4" fmla="*/ 0 w 1248"/>
                  <a:gd name="T5" fmla="*/ 144 h 492"/>
                  <a:gd name="T6" fmla="*/ 336 w 1248"/>
                  <a:gd name="T7" fmla="*/ 0 h 492"/>
                  <a:gd name="T8" fmla="*/ 1248 w 1248"/>
                  <a:gd name="T9" fmla="*/ 288 h 492"/>
                  <a:gd name="T10" fmla="*/ 1116 w 1248"/>
                  <a:gd name="T11" fmla="*/ 492 h 492"/>
                  <a:gd name="T12" fmla="*/ 0 60000 65536"/>
                  <a:gd name="T13" fmla="*/ 0 60000 65536"/>
                  <a:gd name="T14" fmla="*/ 0 60000 65536"/>
                  <a:gd name="T15" fmla="*/ 0 60000 65536"/>
                  <a:gd name="T16" fmla="*/ 0 60000 65536"/>
                  <a:gd name="T17" fmla="*/ 0 60000 65536"/>
                  <a:gd name="T18" fmla="*/ 0 w 1248"/>
                  <a:gd name="T19" fmla="*/ 0 h 492"/>
                  <a:gd name="T20" fmla="*/ 1248 w 1248"/>
                  <a:gd name="T21" fmla="*/ 492 h 492"/>
                </a:gdLst>
                <a:ahLst/>
                <a:cxnLst>
                  <a:cxn ang="T12">
                    <a:pos x="T0" y="T1"/>
                  </a:cxn>
                  <a:cxn ang="T13">
                    <a:pos x="T2" y="T3"/>
                  </a:cxn>
                  <a:cxn ang="T14">
                    <a:pos x="T4" y="T5"/>
                  </a:cxn>
                  <a:cxn ang="T15">
                    <a:pos x="T6" y="T7"/>
                  </a:cxn>
                  <a:cxn ang="T16">
                    <a:pos x="T8" y="T9"/>
                  </a:cxn>
                  <a:cxn ang="T17">
                    <a:pos x="T10" y="T11"/>
                  </a:cxn>
                </a:cxnLst>
                <a:rect l="T18" t="T19" r="T20" b="T21"/>
                <a:pathLst>
                  <a:path w="1248" h="492">
                    <a:moveTo>
                      <a:pt x="1116" y="492"/>
                    </a:moveTo>
                    <a:cubicBezTo>
                      <a:pt x="1085" y="482"/>
                      <a:pt x="1050" y="483"/>
                      <a:pt x="1020" y="468"/>
                    </a:cubicBezTo>
                    <a:lnTo>
                      <a:pt x="0" y="144"/>
                    </a:lnTo>
                    <a:lnTo>
                      <a:pt x="336" y="0"/>
                    </a:lnTo>
                    <a:lnTo>
                      <a:pt x="1248" y="288"/>
                    </a:lnTo>
                    <a:lnTo>
                      <a:pt x="1116" y="492"/>
                    </a:lnTo>
                    <a:close/>
                  </a:path>
                </a:pathLst>
              </a:custGeom>
              <a:solidFill>
                <a:srgbClr val="C0C0C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7467" name="Freeform 54"/>
              <p:cNvSpPr>
                <a:spLocks/>
              </p:cNvSpPr>
              <p:nvPr/>
            </p:nvSpPr>
            <p:spPr bwMode="auto">
              <a:xfrm>
                <a:off x="2184" y="3728"/>
                <a:ext cx="1128" cy="424"/>
              </a:xfrm>
              <a:custGeom>
                <a:avLst/>
                <a:gdLst>
                  <a:gd name="T0" fmla="*/ 216 w 1128"/>
                  <a:gd name="T1" fmla="*/ 112 h 424"/>
                  <a:gd name="T2" fmla="*/ 24 w 1128"/>
                  <a:gd name="T3" fmla="*/ 16 h 424"/>
                  <a:gd name="T4" fmla="*/ 72 w 1128"/>
                  <a:gd name="T5" fmla="*/ 16 h 424"/>
                  <a:gd name="T6" fmla="*/ 312 w 1128"/>
                  <a:gd name="T7" fmla="*/ 112 h 424"/>
                  <a:gd name="T8" fmla="*/ 552 w 1128"/>
                  <a:gd name="T9" fmla="*/ 208 h 424"/>
                  <a:gd name="T10" fmla="*/ 792 w 1128"/>
                  <a:gd name="T11" fmla="*/ 112 h 424"/>
                  <a:gd name="T12" fmla="*/ 984 w 1128"/>
                  <a:gd name="T13" fmla="*/ 64 h 424"/>
                  <a:gd name="T14" fmla="*/ 1032 w 1128"/>
                  <a:gd name="T15" fmla="*/ 64 h 424"/>
                  <a:gd name="T16" fmla="*/ 1128 w 1128"/>
                  <a:gd name="T17" fmla="*/ 16 h 424"/>
                  <a:gd name="T18" fmla="*/ 1032 w 1128"/>
                  <a:gd name="T19" fmla="*/ 64 h 424"/>
                  <a:gd name="T20" fmla="*/ 984 w 1128"/>
                  <a:gd name="T21" fmla="*/ 160 h 424"/>
                  <a:gd name="T22" fmla="*/ 792 w 1128"/>
                  <a:gd name="T23" fmla="*/ 256 h 424"/>
                  <a:gd name="T24" fmla="*/ 600 w 1128"/>
                  <a:gd name="T25" fmla="*/ 400 h 424"/>
                  <a:gd name="T26" fmla="*/ 456 w 1128"/>
                  <a:gd name="T27" fmla="*/ 400 h 424"/>
                  <a:gd name="T28" fmla="*/ 408 w 1128"/>
                  <a:gd name="T29" fmla="*/ 352 h 424"/>
                  <a:gd name="T30" fmla="*/ 408 w 1128"/>
                  <a:gd name="T31" fmla="*/ 256 h 424"/>
                  <a:gd name="T32" fmla="*/ 168 w 1128"/>
                  <a:gd name="T33" fmla="*/ 112 h 4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28"/>
                  <a:gd name="T52" fmla="*/ 0 h 424"/>
                  <a:gd name="T53" fmla="*/ 1128 w 1128"/>
                  <a:gd name="T54" fmla="*/ 424 h 4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28" h="424">
                    <a:moveTo>
                      <a:pt x="216" y="112"/>
                    </a:moveTo>
                    <a:cubicBezTo>
                      <a:pt x="132" y="72"/>
                      <a:pt x="48" y="32"/>
                      <a:pt x="24" y="16"/>
                    </a:cubicBezTo>
                    <a:cubicBezTo>
                      <a:pt x="0" y="0"/>
                      <a:pt x="24" y="0"/>
                      <a:pt x="72" y="16"/>
                    </a:cubicBezTo>
                    <a:cubicBezTo>
                      <a:pt x="120" y="32"/>
                      <a:pt x="232" y="80"/>
                      <a:pt x="312" y="112"/>
                    </a:cubicBezTo>
                    <a:cubicBezTo>
                      <a:pt x="392" y="144"/>
                      <a:pt x="472" y="208"/>
                      <a:pt x="552" y="208"/>
                    </a:cubicBezTo>
                    <a:cubicBezTo>
                      <a:pt x="632" y="208"/>
                      <a:pt x="720" y="136"/>
                      <a:pt x="792" y="112"/>
                    </a:cubicBezTo>
                    <a:cubicBezTo>
                      <a:pt x="864" y="88"/>
                      <a:pt x="944" y="72"/>
                      <a:pt x="984" y="64"/>
                    </a:cubicBezTo>
                    <a:cubicBezTo>
                      <a:pt x="1024" y="56"/>
                      <a:pt x="1008" y="72"/>
                      <a:pt x="1032" y="64"/>
                    </a:cubicBezTo>
                    <a:cubicBezTo>
                      <a:pt x="1056" y="56"/>
                      <a:pt x="1128" y="16"/>
                      <a:pt x="1128" y="16"/>
                    </a:cubicBezTo>
                    <a:cubicBezTo>
                      <a:pt x="1128" y="16"/>
                      <a:pt x="1056" y="40"/>
                      <a:pt x="1032" y="64"/>
                    </a:cubicBezTo>
                    <a:cubicBezTo>
                      <a:pt x="1008" y="88"/>
                      <a:pt x="1024" y="128"/>
                      <a:pt x="984" y="160"/>
                    </a:cubicBezTo>
                    <a:cubicBezTo>
                      <a:pt x="944" y="192"/>
                      <a:pt x="856" y="216"/>
                      <a:pt x="792" y="256"/>
                    </a:cubicBezTo>
                    <a:cubicBezTo>
                      <a:pt x="728" y="296"/>
                      <a:pt x="656" y="376"/>
                      <a:pt x="600" y="400"/>
                    </a:cubicBezTo>
                    <a:cubicBezTo>
                      <a:pt x="544" y="424"/>
                      <a:pt x="488" y="408"/>
                      <a:pt x="456" y="400"/>
                    </a:cubicBezTo>
                    <a:cubicBezTo>
                      <a:pt x="424" y="392"/>
                      <a:pt x="416" y="376"/>
                      <a:pt x="408" y="352"/>
                    </a:cubicBezTo>
                    <a:cubicBezTo>
                      <a:pt x="400" y="328"/>
                      <a:pt x="448" y="296"/>
                      <a:pt x="408" y="256"/>
                    </a:cubicBezTo>
                    <a:cubicBezTo>
                      <a:pt x="368" y="216"/>
                      <a:pt x="268" y="164"/>
                      <a:pt x="168" y="112"/>
                    </a:cubicBezTo>
                  </a:path>
                </a:pathLst>
              </a:custGeom>
              <a:solidFill>
                <a:srgbClr val="990033"/>
              </a:solidFill>
              <a:ln w="9525">
                <a:solidFill>
                  <a:schemeClr val="tx1"/>
                </a:solidFill>
                <a:round/>
                <a:headEnd/>
                <a:tailEnd/>
              </a:ln>
            </p:spPr>
            <p:txBody>
              <a:bodyPr/>
              <a:lstStyle/>
              <a:p>
                <a:endParaRPr lang="en-US"/>
              </a:p>
            </p:txBody>
          </p:sp>
          <p:sp>
            <p:nvSpPr>
              <p:cNvPr id="17468" name="Freeform 55"/>
              <p:cNvSpPr>
                <a:spLocks/>
              </p:cNvSpPr>
              <p:nvPr/>
            </p:nvSpPr>
            <p:spPr bwMode="auto">
              <a:xfrm>
                <a:off x="1280" y="3792"/>
                <a:ext cx="1456" cy="504"/>
              </a:xfrm>
              <a:custGeom>
                <a:avLst/>
                <a:gdLst>
                  <a:gd name="T0" fmla="*/ 16 w 1456"/>
                  <a:gd name="T1" fmla="*/ 480 h 504"/>
                  <a:gd name="T2" fmla="*/ 64 w 1456"/>
                  <a:gd name="T3" fmla="*/ 480 h 504"/>
                  <a:gd name="T4" fmla="*/ 352 w 1456"/>
                  <a:gd name="T5" fmla="*/ 480 h 504"/>
                  <a:gd name="T6" fmla="*/ 784 w 1456"/>
                  <a:gd name="T7" fmla="*/ 336 h 504"/>
                  <a:gd name="T8" fmla="*/ 1120 w 1456"/>
                  <a:gd name="T9" fmla="*/ 288 h 504"/>
                  <a:gd name="T10" fmla="*/ 1312 w 1456"/>
                  <a:gd name="T11" fmla="*/ 336 h 504"/>
                  <a:gd name="T12" fmla="*/ 1360 w 1456"/>
                  <a:gd name="T13" fmla="*/ 288 h 504"/>
                  <a:gd name="T14" fmla="*/ 1312 w 1456"/>
                  <a:gd name="T15" fmla="*/ 192 h 504"/>
                  <a:gd name="T16" fmla="*/ 1312 w 1456"/>
                  <a:gd name="T17" fmla="*/ 144 h 504"/>
                  <a:gd name="T18" fmla="*/ 1408 w 1456"/>
                  <a:gd name="T19" fmla="*/ 144 h 504"/>
                  <a:gd name="T20" fmla="*/ 1456 w 1456"/>
                  <a:gd name="T21" fmla="*/ 48 h 504"/>
                  <a:gd name="T22" fmla="*/ 1408 w 1456"/>
                  <a:gd name="T23" fmla="*/ 0 h 504"/>
                  <a:gd name="T24" fmla="*/ 1360 w 1456"/>
                  <a:gd name="T25" fmla="*/ 48 h 504"/>
                  <a:gd name="T26" fmla="*/ 1264 w 1456"/>
                  <a:gd name="T27" fmla="*/ 48 h 504"/>
                  <a:gd name="T28" fmla="*/ 1168 w 1456"/>
                  <a:gd name="T29" fmla="*/ 48 h 504"/>
                  <a:gd name="T30" fmla="*/ 1072 w 1456"/>
                  <a:gd name="T31" fmla="*/ 96 h 504"/>
                  <a:gd name="T32" fmla="*/ 976 w 1456"/>
                  <a:gd name="T33" fmla="*/ 144 h 504"/>
                  <a:gd name="T34" fmla="*/ 640 w 1456"/>
                  <a:gd name="T35" fmla="*/ 144 h 504"/>
                  <a:gd name="T36" fmla="*/ 352 w 1456"/>
                  <a:gd name="T37" fmla="*/ 144 h 504"/>
                  <a:gd name="T38" fmla="*/ 256 w 1456"/>
                  <a:gd name="T39" fmla="*/ 144 h 504"/>
                  <a:gd name="T40" fmla="*/ 112 w 1456"/>
                  <a:gd name="T41" fmla="*/ 336 h 504"/>
                  <a:gd name="T42" fmla="*/ 16 w 1456"/>
                  <a:gd name="T43" fmla="*/ 432 h 504"/>
                  <a:gd name="T44" fmla="*/ 16 w 1456"/>
                  <a:gd name="T45" fmla="*/ 480 h 50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456"/>
                  <a:gd name="T70" fmla="*/ 0 h 504"/>
                  <a:gd name="T71" fmla="*/ 1456 w 1456"/>
                  <a:gd name="T72" fmla="*/ 504 h 50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456" h="504">
                    <a:moveTo>
                      <a:pt x="16" y="480"/>
                    </a:moveTo>
                    <a:cubicBezTo>
                      <a:pt x="24" y="488"/>
                      <a:pt x="8" y="480"/>
                      <a:pt x="64" y="480"/>
                    </a:cubicBezTo>
                    <a:cubicBezTo>
                      <a:pt x="120" y="480"/>
                      <a:pt x="232" y="504"/>
                      <a:pt x="352" y="480"/>
                    </a:cubicBezTo>
                    <a:cubicBezTo>
                      <a:pt x="472" y="456"/>
                      <a:pt x="656" y="368"/>
                      <a:pt x="784" y="336"/>
                    </a:cubicBezTo>
                    <a:cubicBezTo>
                      <a:pt x="912" y="304"/>
                      <a:pt x="1032" y="288"/>
                      <a:pt x="1120" y="288"/>
                    </a:cubicBezTo>
                    <a:cubicBezTo>
                      <a:pt x="1208" y="288"/>
                      <a:pt x="1272" y="336"/>
                      <a:pt x="1312" y="336"/>
                    </a:cubicBezTo>
                    <a:cubicBezTo>
                      <a:pt x="1352" y="336"/>
                      <a:pt x="1360" y="312"/>
                      <a:pt x="1360" y="288"/>
                    </a:cubicBezTo>
                    <a:cubicBezTo>
                      <a:pt x="1360" y="264"/>
                      <a:pt x="1320" y="216"/>
                      <a:pt x="1312" y="192"/>
                    </a:cubicBezTo>
                    <a:cubicBezTo>
                      <a:pt x="1304" y="168"/>
                      <a:pt x="1296" y="152"/>
                      <a:pt x="1312" y="144"/>
                    </a:cubicBezTo>
                    <a:cubicBezTo>
                      <a:pt x="1328" y="136"/>
                      <a:pt x="1384" y="160"/>
                      <a:pt x="1408" y="144"/>
                    </a:cubicBezTo>
                    <a:cubicBezTo>
                      <a:pt x="1432" y="128"/>
                      <a:pt x="1456" y="72"/>
                      <a:pt x="1456" y="48"/>
                    </a:cubicBezTo>
                    <a:cubicBezTo>
                      <a:pt x="1456" y="24"/>
                      <a:pt x="1424" y="0"/>
                      <a:pt x="1408" y="0"/>
                    </a:cubicBezTo>
                    <a:cubicBezTo>
                      <a:pt x="1392" y="0"/>
                      <a:pt x="1384" y="40"/>
                      <a:pt x="1360" y="48"/>
                    </a:cubicBezTo>
                    <a:cubicBezTo>
                      <a:pt x="1336" y="56"/>
                      <a:pt x="1296" y="48"/>
                      <a:pt x="1264" y="48"/>
                    </a:cubicBezTo>
                    <a:cubicBezTo>
                      <a:pt x="1232" y="48"/>
                      <a:pt x="1200" y="40"/>
                      <a:pt x="1168" y="48"/>
                    </a:cubicBezTo>
                    <a:cubicBezTo>
                      <a:pt x="1136" y="56"/>
                      <a:pt x="1104" y="80"/>
                      <a:pt x="1072" y="96"/>
                    </a:cubicBezTo>
                    <a:cubicBezTo>
                      <a:pt x="1040" y="112"/>
                      <a:pt x="1048" y="136"/>
                      <a:pt x="976" y="144"/>
                    </a:cubicBezTo>
                    <a:cubicBezTo>
                      <a:pt x="904" y="152"/>
                      <a:pt x="744" y="144"/>
                      <a:pt x="640" y="144"/>
                    </a:cubicBezTo>
                    <a:cubicBezTo>
                      <a:pt x="536" y="144"/>
                      <a:pt x="416" y="144"/>
                      <a:pt x="352" y="144"/>
                    </a:cubicBezTo>
                    <a:cubicBezTo>
                      <a:pt x="288" y="144"/>
                      <a:pt x="296" y="112"/>
                      <a:pt x="256" y="144"/>
                    </a:cubicBezTo>
                    <a:cubicBezTo>
                      <a:pt x="216" y="176"/>
                      <a:pt x="152" y="288"/>
                      <a:pt x="112" y="336"/>
                    </a:cubicBezTo>
                    <a:cubicBezTo>
                      <a:pt x="72" y="384"/>
                      <a:pt x="32" y="408"/>
                      <a:pt x="16" y="432"/>
                    </a:cubicBezTo>
                    <a:cubicBezTo>
                      <a:pt x="0" y="456"/>
                      <a:pt x="8" y="472"/>
                      <a:pt x="16" y="480"/>
                    </a:cubicBezTo>
                    <a:close/>
                  </a:path>
                </a:pathLst>
              </a:custGeom>
              <a:solidFill>
                <a:srgbClr val="FFCC99"/>
              </a:solidFill>
              <a:ln w="9525">
                <a:solidFill>
                  <a:schemeClr val="tx1"/>
                </a:solidFill>
                <a:round/>
                <a:headEnd/>
                <a:tailEnd/>
              </a:ln>
            </p:spPr>
            <p:txBody>
              <a:bodyPr/>
              <a:lstStyle/>
              <a:p>
                <a:endParaRPr lang="en-US"/>
              </a:p>
            </p:txBody>
          </p:sp>
        </p:grpSp>
      </p:grpSp>
      <p:grpSp>
        <p:nvGrpSpPr>
          <p:cNvPr id="17419" name="Group 56"/>
          <p:cNvGrpSpPr>
            <a:grpSpLocks/>
          </p:cNvGrpSpPr>
          <p:nvPr/>
        </p:nvGrpSpPr>
        <p:grpSpPr bwMode="auto">
          <a:xfrm>
            <a:off x="4071938" y="1624013"/>
            <a:ext cx="1217612" cy="1130300"/>
            <a:chOff x="384" y="2640"/>
            <a:chExt cx="240" cy="240"/>
          </a:xfrm>
        </p:grpSpPr>
        <p:sp>
          <p:nvSpPr>
            <p:cNvPr id="17438" name="AutoShape 57"/>
            <p:cNvSpPr>
              <a:spLocks noChangeArrowheads="1"/>
            </p:cNvSpPr>
            <p:nvPr/>
          </p:nvSpPr>
          <p:spPr bwMode="auto">
            <a:xfrm>
              <a:off x="384" y="2640"/>
              <a:ext cx="240" cy="240"/>
            </a:xfrm>
            <a:prstGeom prst="roundRect">
              <a:avLst>
                <a:gd name="adj" fmla="val 16667"/>
              </a:avLst>
            </a:prstGeom>
            <a:solidFill>
              <a:schemeClr val="bg1"/>
            </a:solidFill>
            <a:ln w="9525">
              <a:solidFill>
                <a:schemeClr val="tx1"/>
              </a:solidFill>
              <a:round/>
              <a:headEnd/>
              <a:tailEnd/>
            </a:ln>
          </p:spPr>
          <p:txBody>
            <a:bodyPr wrap="none" anchor="ctr"/>
            <a:lstStyle/>
            <a:p>
              <a:endParaRPr lang="en-US" sz="2000"/>
            </a:p>
          </p:txBody>
        </p:sp>
        <p:grpSp>
          <p:nvGrpSpPr>
            <p:cNvPr id="17439" name="Group 58"/>
            <p:cNvGrpSpPr>
              <a:grpSpLocks/>
            </p:cNvGrpSpPr>
            <p:nvPr/>
          </p:nvGrpSpPr>
          <p:grpSpPr bwMode="auto">
            <a:xfrm>
              <a:off x="400" y="2674"/>
              <a:ext cx="208" cy="179"/>
              <a:chOff x="-816" y="2187"/>
              <a:chExt cx="4350" cy="2977"/>
            </a:xfrm>
          </p:grpSpPr>
          <p:sp>
            <p:nvSpPr>
              <p:cNvPr id="17440" name="Freeform 59"/>
              <p:cNvSpPr>
                <a:spLocks/>
              </p:cNvSpPr>
              <p:nvPr/>
            </p:nvSpPr>
            <p:spPr bwMode="auto">
              <a:xfrm>
                <a:off x="1537" y="2371"/>
                <a:ext cx="1014" cy="1155"/>
              </a:xfrm>
              <a:custGeom>
                <a:avLst/>
                <a:gdLst>
                  <a:gd name="T0" fmla="*/ 0 w 1357"/>
                  <a:gd name="T1" fmla="*/ 2 h 1523"/>
                  <a:gd name="T2" fmla="*/ 1 w 1357"/>
                  <a:gd name="T3" fmla="*/ 2 h 1523"/>
                  <a:gd name="T4" fmla="*/ 1 w 1357"/>
                  <a:gd name="T5" fmla="*/ 2 h 1523"/>
                  <a:gd name="T6" fmla="*/ 1 w 1357"/>
                  <a:gd name="T7" fmla="*/ 0 h 1523"/>
                  <a:gd name="T8" fmla="*/ 3 w 1357"/>
                  <a:gd name="T9" fmla="*/ 2 h 1523"/>
                  <a:gd name="T10" fmla="*/ 3 w 1357"/>
                  <a:gd name="T11" fmla="*/ 2 h 1523"/>
                  <a:gd name="T12" fmla="*/ 3 w 1357"/>
                  <a:gd name="T13" fmla="*/ 2 h 1523"/>
                  <a:gd name="T14" fmla="*/ 3 w 1357"/>
                  <a:gd name="T15" fmla="*/ 2 h 1523"/>
                  <a:gd name="T16" fmla="*/ 3 w 1357"/>
                  <a:gd name="T17" fmla="*/ 2 h 1523"/>
                  <a:gd name="T18" fmla="*/ 4 w 1357"/>
                  <a:gd name="T19" fmla="*/ 2 h 1523"/>
                  <a:gd name="T20" fmla="*/ 4 w 1357"/>
                  <a:gd name="T21" fmla="*/ 2 h 1523"/>
                  <a:gd name="T22" fmla="*/ 4 w 1357"/>
                  <a:gd name="T23" fmla="*/ 2 h 1523"/>
                  <a:gd name="T24" fmla="*/ 4 w 1357"/>
                  <a:gd name="T25" fmla="*/ 2 h 1523"/>
                  <a:gd name="T26" fmla="*/ 4 w 1357"/>
                  <a:gd name="T27" fmla="*/ 2 h 1523"/>
                  <a:gd name="T28" fmla="*/ 5 w 1357"/>
                  <a:gd name="T29" fmla="*/ 3 h 1523"/>
                  <a:gd name="T30" fmla="*/ 5 w 1357"/>
                  <a:gd name="T31" fmla="*/ 3 h 1523"/>
                  <a:gd name="T32" fmla="*/ 5 w 1357"/>
                  <a:gd name="T33" fmla="*/ 4 h 1523"/>
                  <a:gd name="T34" fmla="*/ 5 w 1357"/>
                  <a:gd name="T35" fmla="*/ 4 h 1523"/>
                  <a:gd name="T36" fmla="*/ 5 w 1357"/>
                  <a:gd name="T37" fmla="*/ 4 h 1523"/>
                  <a:gd name="T38" fmla="*/ 5 w 1357"/>
                  <a:gd name="T39" fmla="*/ 5 h 1523"/>
                  <a:gd name="T40" fmla="*/ 5 w 1357"/>
                  <a:gd name="T41" fmla="*/ 5 h 1523"/>
                  <a:gd name="T42" fmla="*/ 5 w 1357"/>
                  <a:gd name="T43" fmla="*/ 5 h 1523"/>
                  <a:gd name="T44" fmla="*/ 5 w 1357"/>
                  <a:gd name="T45" fmla="*/ 6 h 1523"/>
                  <a:gd name="T46" fmla="*/ 5 w 1357"/>
                  <a:gd name="T47" fmla="*/ 6 h 1523"/>
                  <a:gd name="T48" fmla="*/ 5 w 1357"/>
                  <a:gd name="T49" fmla="*/ 6 h 1523"/>
                  <a:gd name="T50" fmla="*/ 4 w 1357"/>
                  <a:gd name="T51" fmla="*/ 6 h 1523"/>
                  <a:gd name="T52" fmla="*/ 4 w 1357"/>
                  <a:gd name="T53" fmla="*/ 8 h 1523"/>
                  <a:gd name="T54" fmla="*/ 4 w 1357"/>
                  <a:gd name="T55" fmla="*/ 8 h 1523"/>
                  <a:gd name="T56" fmla="*/ 4 w 1357"/>
                  <a:gd name="T57" fmla="*/ 8 h 1523"/>
                  <a:gd name="T58" fmla="*/ 4 w 1357"/>
                  <a:gd name="T59" fmla="*/ 8 h 1523"/>
                  <a:gd name="T60" fmla="*/ 3 w 1357"/>
                  <a:gd name="T61" fmla="*/ 8 h 1523"/>
                  <a:gd name="T62" fmla="*/ 3 w 1357"/>
                  <a:gd name="T63" fmla="*/ 8 h 1523"/>
                  <a:gd name="T64" fmla="*/ 2 w 1357"/>
                  <a:gd name="T65" fmla="*/ 7 h 1523"/>
                  <a:gd name="T66" fmla="*/ 2 w 1357"/>
                  <a:gd name="T67" fmla="*/ 6 h 15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357"/>
                  <a:gd name="T103" fmla="*/ 0 h 1523"/>
                  <a:gd name="T104" fmla="*/ 1357 w 1357"/>
                  <a:gd name="T105" fmla="*/ 1523 h 15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357" h="1523">
                    <a:moveTo>
                      <a:pt x="0" y="371"/>
                    </a:moveTo>
                    <a:cubicBezTo>
                      <a:pt x="20" y="299"/>
                      <a:pt x="54" y="246"/>
                      <a:pt x="118" y="206"/>
                    </a:cubicBezTo>
                    <a:cubicBezTo>
                      <a:pt x="136" y="178"/>
                      <a:pt x="160" y="167"/>
                      <a:pt x="181" y="142"/>
                    </a:cubicBezTo>
                    <a:cubicBezTo>
                      <a:pt x="246" y="66"/>
                      <a:pt x="343" y="16"/>
                      <a:pt x="442" y="0"/>
                    </a:cubicBezTo>
                    <a:cubicBezTo>
                      <a:pt x="577" y="20"/>
                      <a:pt x="662" y="22"/>
                      <a:pt x="741" y="142"/>
                    </a:cubicBezTo>
                    <a:cubicBezTo>
                      <a:pt x="746" y="149"/>
                      <a:pt x="744" y="159"/>
                      <a:pt x="749" y="166"/>
                    </a:cubicBezTo>
                    <a:cubicBezTo>
                      <a:pt x="763" y="184"/>
                      <a:pt x="785" y="194"/>
                      <a:pt x="797" y="213"/>
                    </a:cubicBezTo>
                    <a:cubicBezTo>
                      <a:pt x="807" y="229"/>
                      <a:pt x="818" y="245"/>
                      <a:pt x="828" y="261"/>
                    </a:cubicBezTo>
                    <a:cubicBezTo>
                      <a:pt x="838" y="277"/>
                      <a:pt x="860" y="308"/>
                      <a:pt x="860" y="308"/>
                    </a:cubicBezTo>
                    <a:cubicBezTo>
                      <a:pt x="872" y="344"/>
                      <a:pt x="886" y="375"/>
                      <a:pt x="923" y="387"/>
                    </a:cubicBezTo>
                    <a:cubicBezTo>
                      <a:pt x="940" y="361"/>
                      <a:pt x="946" y="311"/>
                      <a:pt x="970" y="292"/>
                    </a:cubicBezTo>
                    <a:cubicBezTo>
                      <a:pt x="983" y="282"/>
                      <a:pt x="1002" y="282"/>
                      <a:pt x="1018" y="277"/>
                    </a:cubicBezTo>
                    <a:cubicBezTo>
                      <a:pt x="1062" y="294"/>
                      <a:pt x="1107" y="309"/>
                      <a:pt x="1128" y="356"/>
                    </a:cubicBezTo>
                    <a:cubicBezTo>
                      <a:pt x="1138" y="379"/>
                      <a:pt x="1138" y="406"/>
                      <a:pt x="1152" y="427"/>
                    </a:cubicBezTo>
                    <a:cubicBezTo>
                      <a:pt x="1188" y="481"/>
                      <a:pt x="1177" y="456"/>
                      <a:pt x="1191" y="498"/>
                    </a:cubicBezTo>
                    <a:cubicBezTo>
                      <a:pt x="1194" y="522"/>
                      <a:pt x="1191" y="546"/>
                      <a:pt x="1199" y="569"/>
                    </a:cubicBezTo>
                    <a:cubicBezTo>
                      <a:pt x="1208" y="596"/>
                      <a:pt x="1233" y="615"/>
                      <a:pt x="1246" y="640"/>
                    </a:cubicBezTo>
                    <a:cubicBezTo>
                      <a:pt x="1251" y="650"/>
                      <a:pt x="1256" y="661"/>
                      <a:pt x="1262" y="671"/>
                    </a:cubicBezTo>
                    <a:cubicBezTo>
                      <a:pt x="1272" y="687"/>
                      <a:pt x="1294" y="718"/>
                      <a:pt x="1294" y="718"/>
                    </a:cubicBezTo>
                    <a:cubicBezTo>
                      <a:pt x="1306" y="754"/>
                      <a:pt x="1308" y="795"/>
                      <a:pt x="1325" y="829"/>
                    </a:cubicBezTo>
                    <a:cubicBezTo>
                      <a:pt x="1357" y="893"/>
                      <a:pt x="1328" y="815"/>
                      <a:pt x="1349" y="876"/>
                    </a:cubicBezTo>
                    <a:cubicBezTo>
                      <a:pt x="1340" y="911"/>
                      <a:pt x="1328" y="945"/>
                      <a:pt x="1317" y="979"/>
                    </a:cubicBezTo>
                    <a:cubicBezTo>
                      <a:pt x="1308" y="1006"/>
                      <a:pt x="1279" y="1023"/>
                      <a:pt x="1270" y="1050"/>
                    </a:cubicBezTo>
                    <a:cubicBezTo>
                      <a:pt x="1259" y="1083"/>
                      <a:pt x="1267" y="1067"/>
                      <a:pt x="1246" y="1097"/>
                    </a:cubicBezTo>
                    <a:cubicBezTo>
                      <a:pt x="1237" y="1123"/>
                      <a:pt x="1225" y="1147"/>
                      <a:pt x="1207" y="1168"/>
                    </a:cubicBezTo>
                    <a:cubicBezTo>
                      <a:pt x="1192" y="1185"/>
                      <a:pt x="1160" y="1216"/>
                      <a:pt x="1160" y="1216"/>
                    </a:cubicBezTo>
                    <a:cubicBezTo>
                      <a:pt x="1136" y="1286"/>
                      <a:pt x="1091" y="1367"/>
                      <a:pt x="1049" y="1429"/>
                    </a:cubicBezTo>
                    <a:cubicBezTo>
                      <a:pt x="1044" y="1437"/>
                      <a:pt x="1038" y="1444"/>
                      <a:pt x="1033" y="1452"/>
                    </a:cubicBezTo>
                    <a:cubicBezTo>
                      <a:pt x="1023" y="1468"/>
                      <a:pt x="1013" y="1484"/>
                      <a:pt x="1002" y="1500"/>
                    </a:cubicBezTo>
                    <a:cubicBezTo>
                      <a:pt x="997" y="1508"/>
                      <a:pt x="986" y="1523"/>
                      <a:pt x="986" y="1523"/>
                    </a:cubicBezTo>
                    <a:cubicBezTo>
                      <a:pt x="950" y="1514"/>
                      <a:pt x="884" y="1506"/>
                      <a:pt x="852" y="1484"/>
                    </a:cubicBezTo>
                    <a:cubicBezTo>
                      <a:pt x="814" y="1458"/>
                      <a:pt x="777" y="1436"/>
                      <a:pt x="733" y="1421"/>
                    </a:cubicBezTo>
                    <a:cubicBezTo>
                      <a:pt x="687" y="1390"/>
                      <a:pt x="644" y="1360"/>
                      <a:pt x="591" y="1342"/>
                    </a:cubicBezTo>
                    <a:cubicBezTo>
                      <a:pt x="568" y="1326"/>
                      <a:pt x="557" y="1312"/>
                      <a:pt x="544" y="1287"/>
                    </a:cubicBezTo>
                  </a:path>
                </a:pathLst>
              </a:custGeom>
              <a:solidFill>
                <a:srgbClr val="654321"/>
              </a:solidFill>
              <a:ln w="9525">
                <a:solidFill>
                  <a:schemeClr val="tx1"/>
                </a:solidFill>
                <a:round/>
                <a:headEnd/>
                <a:tailEnd/>
              </a:ln>
            </p:spPr>
            <p:txBody>
              <a:bodyPr/>
              <a:lstStyle/>
              <a:p>
                <a:endParaRPr lang="en-US"/>
              </a:p>
            </p:txBody>
          </p:sp>
          <p:sp>
            <p:nvSpPr>
              <p:cNvPr id="17441" name="Freeform 60"/>
              <p:cNvSpPr>
                <a:spLocks/>
              </p:cNvSpPr>
              <p:nvPr/>
            </p:nvSpPr>
            <p:spPr bwMode="auto">
              <a:xfrm>
                <a:off x="1525" y="2635"/>
                <a:ext cx="772" cy="723"/>
              </a:xfrm>
              <a:custGeom>
                <a:avLst/>
                <a:gdLst>
                  <a:gd name="T0" fmla="*/ 0 w 1034"/>
                  <a:gd name="T1" fmla="*/ 0 h 954"/>
                  <a:gd name="T2" fmla="*/ 1 w 1034"/>
                  <a:gd name="T3" fmla="*/ 2 h 954"/>
                  <a:gd name="T4" fmla="*/ 1 w 1034"/>
                  <a:gd name="T5" fmla="*/ 3 h 954"/>
                  <a:gd name="T6" fmla="*/ 1 w 1034"/>
                  <a:gd name="T7" fmla="*/ 4 h 954"/>
                  <a:gd name="T8" fmla="*/ 1 w 1034"/>
                  <a:gd name="T9" fmla="*/ 4 h 954"/>
                  <a:gd name="T10" fmla="*/ 1 w 1034"/>
                  <a:gd name="T11" fmla="*/ 4 h 954"/>
                  <a:gd name="T12" fmla="*/ 1 w 1034"/>
                  <a:gd name="T13" fmla="*/ 5 h 954"/>
                  <a:gd name="T14" fmla="*/ 1 w 1034"/>
                  <a:gd name="T15" fmla="*/ 5 h 954"/>
                  <a:gd name="T16" fmla="*/ 2 w 1034"/>
                  <a:gd name="T17" fmla="*/ 5 h 954"/>
                  <a:gd name="T18" fmla="*/ 2 w 1034"/>
                  <a:gd name="T19" fmla="*/ 5 h 954"/>
                  <a:gd name="T20" fmla="*/ 3 w 1034"/>
                  <a:gd name="T21" fmla="*/ 5 h 954"/>
                  <a:gd name="T22" fmla="*/ 3 w 1034"/>
                  <a:gd name="T23" fmla="*/ 5 h 954"/>
                  <a:gd name="T24" fmla="*/ 4 w 1034"/>
                  <a:gd name="T25" fmla="*/ 4 h 954"/>
                  <a:gd name="T26" fmla="*/ 4 w 1034"/>
                  <a:gd name="T27" fmla="*/ 3 h 954"/>
                  <a:gd name="T28" fmla="*/ 4 w 1034"/>
                  <a:gd name="T29" fmla="*/ 3 h 9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34"/>
                  <a:gd name="T46" fmla="*/ 0 h 954"/>
                  <a:gd name="T47" fmla="*/ 1034 w 1034"/>
                  <a:gd name="T48" fmla="*/ 954 h 95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34" h="954">
                    <a:moveTo>
                      <a:pt x="0" y="0"/>
                    </a:moveTo>
                    <a:cubicBezTo>
                      <a:pt x="27" y="92"/>
                      <a:pt x="57" y="185"/>
                      <a:pt x="87" y="276"/>
                    </a:cubicBezTo>
                    <a:cubicBezTo>
                      <a:pt x="114" y="358"/>
                      <a:pt x="124" y="443"/>
                      <a:pt x="166" y="520"/>
                    </a:cubicBezTo>
                    <a:cubicBezTo>
                      <a:pt x="194" y="570"/>
                      <a:pt x="220" y="599"/>
                      <a:pt x="260" y="639"/>
                    </a:cubicBezTo>
                    <a:cubicBezTo>
                      <a:pt x="273" y="653"/>
                      <a:pt x="276" y="675"/>
                      <a:pt x="292" y="686"/>
                    </a:cubicBezTo>
                    <a:cubicBezTo>
                      <a:pt x="308" y="697"/>
                      <a:pt x="339" y="718"/>
                      <a:pt x="339" y="718"/>
                    </a:cubicBezTo>
                    <a:cubicBezTo>
                      <a:pt x="360" y="749"/>
                      <a:pt x="381" y="780"/>
                      <a:pt x="402" y="812"/>
                    </a:cubicBezTo>
                    <a:cubicBezTo>
                      <a:pt x="420" y="839"/>
                      <a:pt x="452" y="850"/>
                      <a:pt x="473" y="875"/>
                    </a:cubicBezTo>
                    <a:cubicBezTo>
                      <a:pt x="497" y="904"/>
                      <a:pt x="515" y="941"/>
                      <a:pt x="552" y="954"/>
                    </a:cubicBezTo>
                    <a:cubicBezTo>
                      <a:pt x="610" y="935"/>
                      <a:pt x="546" y="954"/>
                      <a:pt x="663" y="939"/>
                    </a:cubicBezTo>
                    <a:cubicBezTo>
                      <a:pt x="695" y="935"/>
                      <a:pt x="715" y="921"/>
                      <a:pt x="742" y="907"/>
                    </a:cubicBezTo>
                    <a:cubicBezTo>
                      <a:pt x="789" y="883"/>
                      <a:pt x="850" y="856"/>
                      <a:pt x="884" y="812"/>
                    </a:cubicBezTo>
                    <a:cubicBezTo>
                      <a:pt x="901" y="790"/>
                      <a:pt x="922" y="768"/>
                      <a:pt x="931" y="741"/>
                    </a:cubicBezTo>
                    <a:cubicBezTo>
                      <a:pt x="949" y="688"/>
                      <a:pt x="962" y="622"/>
                      <a:pt x="994" y="576"/>
                    </a:cubicBezTo>
                    <a:cubicBezTo>
                      <a:pt x="996" y="570"/>
                      <a:pt x="1012" y="491"/>
                      <a:pt x="1034" y="513"/>
                    </a:cubicBezTo>
                  </a:path>
                </a:pathLst>
              </a:custGeom>
              <a:solidFill>
                <a:srgbClr val="654321"/>
              </a:solidFill>
              <a:ln w="9525">
                <a:solidFill>
                  <a:schemeClr val="tx1"/>
                </a:solidFill>
                <a:round/>
                <a:headEnd/>
                <a:tailEnd/>
              </a:ln>
            </p:spPr>
            <p:txBody>
              <a:bodyPr/>
              <a:lstStyle/>
              <a:p>
                <a:endParaRPr lang="en-US"/>
              </a:p>
            </p:txBody>
          </p:sp>
          <p:sp>
            <p:nvSpPr>
              <p:cNvPr id="17442" name="Freeform 61"/>
              <p:cNvSpPr>
                <a:spLocks/>
              </p:cNvSpPr>
              <p:nvPr/>
            </p:nvSpPr>
            <p:spPr bwMode="auto">
              <a:xfrm>
                <a:off x="1428" y="2187"/>
                <a:ext cx="1017" cy="621"/>
              </a:xfrm>
              <a:custGeom>
                <a:avLst/>
                <a:gdLst>
                  <a:gd name="T0" fmla="*/ 1 w 1361"/>
                  <a:gd name="T1" fmla="*/ 3 h 820"/>
                  <a:gd name="T2" fmla="*/ 1 w 1361"/>
                  <a:gd name="T3" fmla="*/ 3 h 820"/>
                  <a:gd name="T4" fmla="*/ 1 w 1361"/>
                  <a:gd name="T5" fmla="*/ 4 h 820"/>
                  <a:gd name="T6" fmla="*/ 1 w 1361"/>
                  <a:gd name="T7" fmla="*/ 3 h 820"/>
                  <a:gd name="T8" fmla="*/ 1 w 1361"/>
                  <a:gd name="T9" fmla="*/ 2 h 820"/>
                  <a:gd name="T10" fmla="*/ 1 w 1361"/>
                  <a:gd name="T11" fmla="*/ 2 h 820"/>
                  <a:gd name="T12" fmla="*/ 2 w 1361"/>
                  <a:gd name="T13" fmla="*/ 2 h 820"/>
                  <a:gd name="T14" fmla="*/ 3 w 1361"/>
                  <a:gd name="T15" fmla="*/ 2 h 820"/>
                  <a:gd name="T16" fmla="*/ 3 w 1361"/>
                  <a:gd name="T17" fmla="*/ 2 h 820"/>
                  <a:gd name="T18" fmla="*/ 4 w 1361"/>
                  <a:gd name="T19" fmla="*/ 3 h 820"/>
                  <a:gd name="T20" fmla="*/ 4 w 1361"/>
                  <a:gd name="T21" fmla="*/ 4 h 820"/>
                  <a:gd name="T22" fmla="*/ 4 w 1361"/>
                  <a:gd name="T23" fmla="*/ 3 h 820"/>
                  <a:gd name="T24" fmla="*/ 4 w 1361"/>
                  <a:gd name="T25" fmla="*/ 3 h 820"/>
                  <a:gd name="T26" fmla="*/ 4 w 1361"/>
                  <a:gd name="T27" fmla="*/ 3 h 820"/>
                  <a:gd name="T28" fmla="*/ 5 w 1361"/>
                  <a:gd name="T29" fmla="*/ 3 h 820"/>
                  <a:gd name="T30" fmla="*/ 5 w 1361"/>
                  <a:gd name="T31" fmla="*/ 4 h 820"/>
                  <a:gd name="T32" fmla="*/ 5 w 1361"/>
                  <a:gd name="T33" fmla="*/ 5 h 820"/>
                  <a:gd name="T34" fmla="*/ 5 w 1361"/>
                  <a:gd name="T35" fmla="*/ 4 h 820"/>
                  <a:gd name="T36" fmla="*/ 5 w 1361"/>
                  <a:gd name="T37" fmla="*/ 4 h 820"/>
                  <a:gd name="T38" fmla="*/ 5 w 1361"/>
                  <a:gd name="T39" fmla="*/ 3 h 820"/>
                  <a:gd name="T40" fmla="*/ 4 w 1361"/>
                  <a:gd name="T41" fmla="*/ 2 h 820"/>
                  <a:gd name="T42" fmla="*/ 4 w 1361"/>
                  <a:gd name="T43" fmla="*/ 2 h 820"/>
                  <a:gd name="T44" fmla="*/ 4 w 1361"/>
                  <a:gd name="T45" fmla="*/ 2 h 820"/>
                  <a:gd name="T46" fmla="*/ 4 w 1361"/>
                  <a:gd name="T47" fmla="*/ 2 h 820"/>
                  <a:gd name="T48" fmla="*/ 3 w 1361"/>
                  <a:gd name="T49" fmla="*/ 0 h 820"/>
                  <a:gd name="T50" fmla="*/ 1 w 1361"/>
                  <a:gd name="T51" fmla="*/ 2 h 820"/>
                  <a:gd name="T52" fmla="*/ 1 w 1361"/>
                  <a:gd name="T53" fmla="*/ 2 h 820"/>
                  <a:gd name="T54" fmla="*/ 1 w 1361"/>
                  <a:gd name="T55" fmla="*/ 2 h 820"/>
                  <a:gd name="T56" fmla="*/ 1 w 1361"/>
                  <a:gd name="T57" fmla="*/ 2 h 820"/>
                  <a:gd name="T58" fmla="*/ 1 w 1361"/>
                  <a:gd name="T59" fmla="*/ 2 h 820"/>
                  <a:gd name="T60" fmla="*/ 1 w 1361"/>
                  <a:gd name="T61" fmla="*/ 3 h 820"/>
                  <a:gd name="T62" fmla="*/ 1 w 1361"/>
                  <a:gd name="T63" fmla="*/ 3 h 820"/>
                  <a:gd name="T64" fmla="*/ 1 w 1361"/>
                  <a:gd name="T65" fmla="*/ 3 h 820"/>
                  <a:gd name="T66" fmla="*/ 1 w 1361"/>
                  <a:gd name="T67" fmla="*/ 3 h 8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361"/>
                  <a:gd name="T103" fmla="*/ 0 h 820"/>
                  <a:gd name="T104" fmla="*/ 1361 w 1361"/>
                  <a:gd name="T105" fmla="*/ 820 h 82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361" h="820">
                    <a:moveTo>
                      <a:pt x="59" y="529"/>
                    </a:moveTo>
                    <a:cubicBezTo>
                      <a:pt x="67" y="553"/>
                      <a:pt x="69" y="579"/>
                      <a:pt x="83" y="600"/>
                    </a:cubicBezTo>
                    <a:cubicBezTo>
                      <a:pt x="94" y="615"/>
                      <a:pt x="130" y="631"/>
                      <a:pt x="130" y="631"/>
                    </a:cubicBezTo>
                    <a:cubicBezTo>
                      <a:pt x="159" y="593"/>
                      <a:pt x="178" y="549"/>
                      <a:pt x="209" y="513"/>
                    </a:cubicBezTo>
                    <a:cubicBezTo>
                      <a:pt x="237" y="481"/>
                      <a:pt x="272" y="454"/>
                      <a:pt x="303" y="426"/>
                    </a:cubicBezTo>
                    <a:cubicBezTo>
                      <a:pt x="355" y="380"/>
                      <a:pt x="386" y="338"/>
                      <a:pt x="453" y="315"/>
                    </a:cubicBezTo>
                    <a:cubicBezTo>
                      <a:pt x="484" y="286"/>
                      <a:pt x="516" y="278"/>
                      <a:pt x="556" y="268"/>
                    </a:cubicBezTo>
                    <a:cubicBezTo>
                      <a:pt x="611" y="286"/>
                      <a:pt x="673" y="287"/>
                      <a:pt x="730" y="292"/>
                    </a:cubicBezTo>
                    <a:cubicBezTo>
                      <a:pt x="773" y="322"/>
                      <a:pt x="811" y="358"/>
                      <a:pt x="856" y="386"/>
                    </a:cubicBezTo>
                    <a:cubicBezTo>
                      <a:pt x="878" y="419"/>
                      <a:pt x="904" y="447"/>
                      <a:pt x="927" y="481"/>
                    </a:cubicBezTo>
                    <a:cubicBezTo>
                      <a:pt x="965" y="537"/>
                      <a:pt x="998" y="598"/>
                      <a:pt x="1045" y="647"/>
                    </a:cubicBezTo>
                    <a:cubicBezTo>
                      <a:pt x="1079" y="636"/>
                      <a:pt x="1077" y="619"/>
                      <a:pt x="1085" y="584"/>
                    </a:cubicBezTo>
                    <a:cubicBezTo>
                      <a:pt x="1088" y="571"/>
                      <a:pt x="1096" y="523"/>
                      <a:pt x="1100" y="521"/>
                    </a:cubicBezTo>
                    <a:cubicBezTo>
                      <a:pt x="1127" y="510"/>
                      <a:pt x="1158" y="510"/>
                      <a:pt x="1187" y="505"/>
                    </a:cubicBezTo>
                    <a:cubicBezTo>
                      <a:pt x="1214" y="523"/>
                      <a:pt x="1228" y="545"/>
                      <a:pt x="1250" y="568"/>
                    </a:cubicBezTo>
                    <a:cubicBezTo>
                      <a:pt x="1261" y="602"/>
                      <a:pt x="1278" y="628"/>
                      <a:pt x="1290" y="663"/>
                    </a:cubicBezTo>
                    <a:cubicBezTo>
                      <a:pt x="1308" y="717"/>
                      <a:pt x="1312" y="773"/>
                      <a:pt x="1345" y="820"/>
                    </a:cubicBezTo>
                    <a:cubicBezTo>
                      <a:pt x="1350" y="812"/>
                      <a:pt x="1361" y="806"/>
                      <a:pt x="1361" y="797"/>
                    </a:cubicBezTo>
                    <a:cubicBezTo>
                      <a:pt x="1361" y="743"/>
                      <a:pt x="1304" y="679"/>
                      <a:pt x="1282" y="631"/>
                    </a:cubicBezTo>
                    <a:cubicBezTo>
                      <a:pt x="1258" y="578"/>
                      <a:pt x="1257" y="520"/>
                      <a:pt x="1242" y="465"/>
                    </a:cubicBezTo>
                    <a:cubicBezTo>
                      <a:pt x="1219" y="378"/>
                      <a:pt x="1190" y="293"/>
                      <a:pt x="1124" y="229"/>
                    </a:cubicBezTo>
                    <a:cubicBezTo>
                      <a:pt x="1106" y="176"/>
                      <a:pt x="1062" y="104"/>
                      <a:pt x="1014" y="71"/>
                    </a:cubicBezTo>
                    <a:cubicBezTo>
                      <a:pt x="998" y="46"/>
                      <a:pt x="978" y="36"/>
                      <a:pt x="951" y="24"/>
                    </a:cubicBezTo>
                    <a:cubicBezTo>
                      <a:pt x="936" y="17"/>
                      <a:pt x="919" y="13"/>
                      <a:pt x="903" y="8"/>
                    </a:cubicBezTo>
                    <a:cubicBezTo>
                      <a:pt x="895" y="5"/>
                      <a:pt x="879" y="0"/>
                      <a:pt x="879" y="0"/>
                    </a:cubicBezTo>
                    <a:cubicBezTo>
                      <a:pt x="725" y="26"/>
                      <a:pt x="586" y="20"/>
                      <a:pt x="422" y="24"/>
                    </a:cubicBezTo>
                    <a:cubicBezTo>
                      <a:pt x="378" y="37"/>
                      <a:pt x="335" y="87"/>
                      <a:pt x="303" y="118"/>
                    </a:cubicBezTo>
                    <a:cubicBezTo>
                      <a:pt x="281" y="140"/>
                      <a:pt x="249" y="146"/>
                      <a:pt x="225" y="166"/>
                    </a:cubicBezTo>
                    <a:cubicBezTo>
                      <a:pt x="175" y="207"/>
                      <a:pt x="223" y="170"/>
                      <a:pt x="185" y="213"/>
                    </a:cubicBezTo>
                    <a:cubicBezTo>
                      <a:pt x="117" y="290"/>
                      <a:pt x="39" y="356"/>
                      <a:pt x="4" y="457"/>
                    </a:cubicBezTo>
                    <a:cubicBezTo>
                      <a:pt x="19" y="503"/>
                      <a:pt x="0" y="461"/>
                      <a:pt x="35" y="497"/>
                    </a:cubicBezTo>
                    <a:cubicBezTo>
                      <a:pt x="54" y="516"/>
                      <a:pt x="59" y="544"/>
                      <a:pt x="67" y="568"/>
                    </a:cubicBezTo>
                    <a:cubicBezTo>
                      <a:pt x="70" y="576"/>
                      <a:pt x="68" y="587"/>
                      <a:pt x="75" y="592"/>
                    </a:cubicBezTo>
                    <a:cubicBezTo>
                      <a:pt x="83" y="597"/>
                      <a:pt x="98" y="607"/>
                      <a:pt x="98" y="607"/>
                    </a:cubicBezTo>
                  </a:path>
                </a:pathLst>
              </a:custGeom>
              <a:solidFill>
                <a:srgbClr val="080808"/>
              </a:solidFill>
              <a:ln w="9525">
                <a:solidFill>
                  <a:schemeClr val="tx1"/>
                </a:solidFill>
                <a:round/>
                <a:headEnd/>
                <a:tailEnd/>
              </a:ln>
            </p:spPr>
            <p:txBody>
              <a:bodyPr/>
              <a:lstStyle/>
              <a:p>
                <a:endParaRPr lang="en-US"/>
              </a:p>
            </p:txBody>
          </p:sp>
          <p:sp>
            <p:nvSpPr>
              <p:cNvPr id="17443" name="Freeform 62"/>
              <p:cNvSpPr>
                <a:spLocks/>
              </p:cNvSpPr>
              <p:nvPr/>
            </p:nvSpPr>
            <p:spPr bwMode="auto">
              <a:xfrm>
                <a:off x="294" y="3705"/>
                <a:ext cx="1634" cy="1459"/>
              </a:xfrm>
              <a:custGeom>
                <a:avLst/>
                <a:gdLst>
                  <a:gd name="T0" fmla="*/ 7 w 2186"/>
                  <a:gd name="T1" fmla="*/ 2 h 1925"/>
                  <a:gd name="T2" fmla="*/ 7 w 2186"/>
                  <a:gd name="T3" fmla="*/ 2 h 1925"/>
                  <a:gd name="T4" fmla="*/ 7 w 2186"/>
                  <a:gd name="T5" fmla="*/ 2 h 1925"/>
                  <a:gd name="T6" fmla="*/ 5 w 2186"/>
                  <a:gd name="T7" fmla="*/ 0 h 1925"/>
                  <a:gd name="T8" fmla="*/ 5 w 2186"/>
                  <a:gd name="T9" fmla="*/ 2 h 1925"/>
                  <a:gd name="T10" fmla="*/ 4 w 2186"/>
                  <a:gd name="T11" fmla="*/ 2 h 1925"/>
                  <a:gd name="T12" fmla="*/ 4 w 2186"/>
                  <a:gd name="T13" fmla="*/ 2 h 1925"/>
                  <a:gd name="T14" fmla="*/ 3 w 2186"/>
                  <a:gd name="T15" fmla="*/ 2 h 1925"/>
                  <a:gd name="T16" fmla="*/ 3 w 2186"/>
                  <a:gd name="T17" fmla="*/ 2 h 1925"/>
                  <a:gd name="T18" fmla="*/ 3 w 2186"/>
                  <a:gd name="T19" fmla="*/ 2 h 1925"/>
                  <a:gd name="T20" fmla="*/ 2 w 2186"/>
                  <a:gd name="T21" fmla="*/ 2 h 1925"/>
                  <a:gd name="T22" fmla="*/ 2 w 2186"/>
                  <a:gd name="T23" fmla="*/ 2 h 1925"/>
                  <a:gd name="T24" fmla="*/ 2 w 2186"/>
                  <a:gd name="T25" fmla="*/ 2 h 1925"/>
                  <a:gd name="T26" fmla="*/ 1 w 2186"/>
                  <a:gd name="T27" fmla="*/ 2 h 1925"/>
                  <a:gd name="T28" fmla="*/ 1 w 2186"/>
                  <a:gd name="T29" fmla="*/ 2 h 1925"/>
                  <a:gd name="T30" fmla="*/ 1 w 2186"/>
                  <a:gd name="T31" fmla="*/ 2 h 1925"/>
                  <a:gd name="T32" fmla="*/ 1 w 2186"/>
                  <a:gd name="T33" fmla="*/ 2 h 1925"/>
                  <a:gd name="T34" fmla="*/ 1 w 2186"/>
                  <a:gd name="T35" fmla="*/ 3 h 1925"/>
                  <a:gd name="T36" fmla="*/ 1 w 2186"/>
                  <a:gd name="T37" fmla="*/ 4 h 1925"/>
                  <a:gd name="T38" fmla="*/ 1 w 2186"/>
                  <a:gd name="T39" fmla="*/ 6 h 1925"/>
                  <a:gd name="T40" fmla="*/ 1 w 2186"/>
                  <a:gd name="T41" fmla="*/ 8 h 1925"/>
                  <a:gd name="T42" fmla="*/ 1 w 2186"/>
                  <a:gd name="T43" fmla="*/ 8 h 1925"/>
                  <a:gd name="T44" fmla="*/ 1 w 2186"/>
                  <a:gd name="T45" fmla="*/ 8 h 1925"/>
                  <a:gd name="T46" fmla="*/ 1 w 2186"/>
                  <a:gd name="T47" fmla="*/ 9 h 1925"/>
                  <a:gd name="T48" fmla="*/ 1 w 2186"/>
                  <a:gd name="T49" fmla="*/ 10 h 1925"/>
                  <a:gd name="T50" fmla="*/ 1 w 2186"/>
                  <a:gd name="T51" fmla="*/ 9 h 1925"/>
                  <a:gd name="T52" fmla="*/ 1 w 2186"/>
                  <a:gd name="T53" fmla="*/ 8 h 1925"/>
                  <a:gd name="T54" fmla="*/ 1 w 2186"/>
                  <a:gd name="T55" fmla="*/ 5 h 1925"/>
                  <a:gd name="T56" fmla="*/ 1 w 2186"/>
                  <a:gd name="T57" fmla="*/ 4 h 1925"/>
                  <a:gd name="T58" fmla="*/ 1 w 2186"/>
                  <a:gd name="T59" fmla="*/ 4 h 1925"/>
                  <a:gd name="T60" fmla="*/ 1 w 2186"/>
                  <a:gd name="T61" fmla="*/ 4 h 1925"/>
                  <a:gd name="T62" fmla="*/ 1 w 2186"/>
                  <a:gd name="T63" fmla="*/ 5 h 1925"/>
                  <a:gd name="T64" fmla="*/ 1 w 2186"/>
                  <a:gd name="T65" fmla="*/ 6 h 1925"/>
                  <a:gd name="T66" fmla="*/ 1 w 2186"/>
                  <a:gd name="T67" fmla="*/ 8 h 1925"/>
                  <a:gd name="T68" fmla="*/ 2 w 2186"/>
                  <a:gd name="T69" fmla="*/ 10 h 1925"/>
                  <a:gd name="T70" fmla="*/ 2 w 2186"/>
                  <a:gd name="T71" fmla="*/ 10 h 1925"/>
                  <a:gd name="T72" fmla="*/ 3 w 2186"/>
                  <a:gd name="T73" fmla="*/ 9 h 1925"/>
                  <a:gd name="T74" fmla="*/ 3 w 2186"/>
                  <a:gd name="T75" fmla="*/ 9 h 1925"/>
                  <a:gd name="T76" fmla="*/ 4 w 2186"/>
                  <a:gd name="T77" fmla="*/ 10 h 1925"/>
                  <a:gd name="T78" fmla="*/ 5 w 2186"/>
                  <a:gd name="T79" fmla="*/ 10 h 1925"/>
                  <a:gd name="T80" fmla="*/ 5 w 2186"/>
                  <a:gd name="T81" fmla="*/ 10 h 1925"/>
                  <a:gd name="T82" fmla="*/ 5 w 2186"/>
                  <a:gd name="T83" fmla="*/ 10 h 1925"/>
                  <a:gd name="T84" fmla="*/ 6 w 2186"/>
                  <a:gd name="T85" fmla="*/ 10 h 1925"/>
                  <a:gd name="T86" fmla="*/ 7 w 2186"/>
                  <a:gd name="T87" fmla="*/ 10 h 1925"/>
                  <a:gd name="T88" fmla="*/ 7 w 2186"/>
                  <a:gd name="T89" fmla="*/ 10 h 1925"/>
                  <a:gd name="T90" fmla="*/ 8 w 2186"/>
                  <a:gd name="T91" fmla="*/ 8 h 1925"/>
                  <a:gd name="T92" fmla="*/ 8 w 2186"/>
                  <a:gd name="T93" fmla="*/ 8 h 1925"/>
                  <a:gd name="T94" fmla="*/ 9 w 2186"/>
                  <a:gd name="T95" fmla="*/ 8 h 1925"/>
                  <a:gd name="T96" fmla="*/ 8 w 2186"/>
                  <a:gd name="T97" fmla="*/ 6 h 1925"/>
                  <a:gd name="T98" fmla="*/ 7 w 2186"/>
                  <a:gd name="T99" fmla="*/ 5 h 1925"/>
                  <a:gd name="T100" fmla="*/ 7 w 2186"/>
                  <a:gd name="T101" fmla="*/ 4 h 1925"/>
                  <a:gd name="T102" fmla="*/ 7 w 2186"/>
                  <a:gd name="T103" fmla="*/ 3 h 1925"/>
                  <a:gd name="T104" fmla="*/ 7 w 2186"/>
                  <a:gd name="T105" fmla="*/ 2 h 1925"/>
                  <a:gd name="T106" fmla="*/ 7 w 2186"/>
                  <a:gd name="T107" fmla="*/ 2 h 1925"/>
                  <a:gd name="T108" fmla="*/ 7 w 2186"/>
                  <a:gd name="T109" fmla="*/ 2 h 1925"/>
                  <a:gd name="T110" fmla="*/ 7 w 2186"/>
                  <a:gd name="T111" fmla="*/ 2 h 192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86"/>
                  <a:gd name="T169" fmla="*/ 0 h 1925"/>
                  <a:gd name="T170" fmla="*/ 2186 w 2186"/>
                  <a:gd name="T171" fmla="*/ 1925 h 192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86" h="1925">
                    <a:moveTo>
                      <a:pt x="1931" y="150"/>
                    </a:moveTo>
                    <a:cubicBezTo>
                      <a:pt x="1875" y="112"/>
                      <a:pt x="1822" y="77"/>
                      <a:pt x="1765" y="39"/>
                    </a:cubicBezTo>
                    <a:cubicBezTo>
                      <a:pt x="1741" y="23"/>
                      <a:pt x="1707" y="29"/>
                      <a:pt x="1678" y="24"/>
                    </a:cubicBezTo>
                    <a:cubicBezTo>
                      <a:pt x="1600" y="11"/>
                      <a:pt x="1520" y="10"/>
                      <a:pt x="1442" y="0"/>
                    </a:cubicBezTo>
                    <a:cubicBezTo>
                      <a:pt x="1387" y="3"/>
                      <a:pt x="1331" y="2"/>
                      <a:pt x="1276" y="8"/>
                    </a:cubicBezTo>
                    <a:cubicBezTo>
                      <a:pt x="1241" y="12"/>
                      <a:pt x="1208" y="26"/>
                      <a:pt x="1173" y="32"/>
                    </a:cubicBezTo>
                    <a:cubicBezTo>
                      <a:pt x="1113" y="42"/>
                      <a:pt x="1052" y="52"/>
                      <a:pt x="992" y="63"/>
                    </a:cubicBezTo>
                    <a:cubicBezTo>
                      <a:pt x="930" y="74"/>
                      <a:pt x="885" y="94"/>
                      <a:pt x="826" y="110"/>
                    </a:cubicBezTo>
                    <a:cubicBezTo>
                      <a:pt x="805" y="116"/>
                      <a:pt x="784" y="121"/>
                      <a:pt x="763" y="126"/>
                    </a:cubicBezTo>
                    <a:cubicBezTo>
                      <a:pt x="753" y="129"/>
                      <a:pt x="732" y="134"/>
                      <a:pt x="732" y="134"/>
                    </a:cubicBezTo>
                    <a:cubicBezTo>
                      <a:pt x="704" y="152"/>
                      <a:pt x="684" y="155"/>
                      <a:pt x="653" y="166"/>
                    </a:cubicBezTo>
                    <a:cubicBezTo>
                      <a:pt x="613" y="181"/>
                      <a:pt x="584" y="202"/>
                      <a:pt x="542" y="213"/>
                    </a:cubicBezTo>
                    <a:cubicBezTo>
                      <a:pt x="526" y="224"/>
                      <a:pt x="511" y="235"/>
                      <a:pt x="495" y="245"/>
                    </a:cubicBezTo>
                    <a:cubicBezTo>
                      <a:pt x="487" y="250"/>
                      <a:pt x="471" y="260"/>
                      <a:pt x="471" y="260"/>
                    </a:cubicBezTo>
                    <a:cubicBezTo>
                      <a:pt x="453" y="287"/>
                      <a:pt x="371" y="348"/>
                      <a:pt x="337" y="371"/>
                    </a:cubicBezTo>
                    <a:cubicBezTo>
                      <a:pt x="332" y="379"/>
                      <a:pt x="327" y="388"/>
                      <a:pt x="321" y="395"/>
                    </a:cubicBezTo>
                    <a:cubicBezTo>
                      <a:pt x="314" y="403"/>
                      <a:pt x="304" y="409"/>
                      <a:pt x="298" y="418"/>
                    </a:cubicBezTo>
                    <a:cubicBezTo>
                      <a:pt x="286" y="435"/>
                      <a:pt x="278" y="456"/>
                      <a:pt x="266" y="473"/>
                    </a:cubicBezTo>
                    <a:cubicBezTo>
                      <a:pt x="239" y="554"/>
                      <a:pt x="195" y="627"/>
                      <a:pt x="171" y="710"/>
                    </a:cubicBezTo>
                    <a:cubicBezTo>
                      <a:pt x="117" y="895"/>
                      <a:pt x="79" y="1078"/>
                      <a:pt x="61" y="1270"/>
                    </a:cubicBezTo>
                    <a:cubicBezTo>
                      <a:pt x="48" y="1410"/>
                      <a:pt x="51" y="1413"/>
                      <a:pt x="37" y="1515"/>
                    </a:cubicBezTo>
                    <a:cubicBezTo>
                      <a:pt x="32" y="1552"/>
                      <a:pt x="26" y="1588"/>
                      <a:pt x="21" y="1625"/>
                    </a:cubicBezTo>
                    <a:cubicBezTo>
                      <a:pt x="19" y="1641"/>
                      <a:pt x="14" y="1673"/>
                      <a:pt x="14" y="1673"/>
                    </a:cubicBezTo>
                    <a:cubicBezTo>
                      <a:pt x="18" y="1742"/>
                      <a:pt x="0" y="1788"/>
                      <a:pt x="53" y="1823"/>
                    </a:cubicBezTo>
                    <a:cubicBezTo>
                      <a:pt x="79" y="1896"/>
                      <a:pt x="238" y="1860"/>
                      <a:pt x="274" y="1862"/>
                    </a:cubicBezTo>
                    <a:cubicBezTo>
                      <a:pt x="344" y="1856"/>
                      <a:pt x="375" y="1871"/>
                      <a:pt x="392" y="1807"/>
                    </a:cubicBezTo>
                    <a:cubicBezTo>
                      <a:pt x="376" y="1665"/>
                      <a:pt x="391" y="1716"/>
                      <a:pt x="369" y="1649"/>
                    </a:cubicBezTo>
                    <a:cubicBezTo>
                      <a:pt x="333" y="1328"/>
                      <a:pt x="343" y="1472"/>
                      <a:pt x="361" y="907"/>
                    </a:cubicBezTo>
                    <a:cubicBezTo>
                      <a:pt x="363" y="854"/>
                      <a:pt x="377" y="750"/>
                      <a:pt x="377" y="750"/>
                    </a:cubicBezTo>
                    <a:cubicBezTo>
                      <a:pt x="374" y="739"/>
                      <a:pt x="369" y="729"/>
                      <a:pt x="369" y="718"/>
                    </a:cubicBezTo>
                    <a:cubicBezTo>
                      <a:pt x="369" y="694"/>
                      <a:pt x="375" y="623"/>
                      <a:pt x="377" y="647"/>
                    </a:cubicBezTo>
                    <a:cubicBezTo>
                      <a:pt x="384" y="731"/>
                      <a:pt x="380" y="816"/>
                      <a:pt x="384" y="900"/>
                    </a:cubicBezTo>
                    <a:cubicBezTo>
                      <a:pt x="389" y="1010"/>
                      <a:pt x="415" y="1122"/>
                      <a:pt x="432" y="1231"/>
                    </a:cubicBezTo>
                    <a:cubicBezTo>
                      <a:pt x="445" y="1312"/>
                      <a:pt x="444" y="1405"/>
                      <a:pt x="471" y="1483"/>
                    </a:cubicBezTo>
                    <a:cubicBezTo>
                      <a:pt x="488" y="1617"/>
                      <a:pt x="395" y="1816"/>
                      <a:pt x="511" y="1894"/>
                    </a:cubicBezTo>
                    <a:cubicBezTo>
                      <a:pt x="556" y="1883"/>
                      <a:pt x="600" y="1873"/>
                      <a:pt x="645" y="1862"/>
                    </a:cubicBezTo>
                    <a:cubicBezTo>
                      <a:pt x="680" y="1844"/>
                      <a:pt x="709" y="1840"/>
                      <a:pt x="747" y="1831"/>
                    </a:cubicBezTo>
                    <a:cubicBezTo>
                      <a:pt x="768" y="1826"/>
                      <a:pt x="811" y="1815"/>
                      <a:pt x="811" y="1815"/>
                    </a:cubicBezTo>
                    <a:cubicBezTo>
                      <a:pt x="899" y="1821"/>
                      <a:pt x="994" y="1818"/>
                      <a:pt x="1079" y="1846"/>
                    </a:cubicBezTo>
                    <a:cubicBezTo>
                      <a:pt x="1120" y="1875"/>
                      <a:pt x="1173" y="1886"/>
                      <a:pt x="1221" y="1902"/>
                    </a:cubicBezTo>
                    <a:cubicBezTo>
                      <a:pt x="1231" y="1905"/>
                      <a:pt x="1242" y="1907"/>
                      <a:pt x="1252" y="1909"/>
                    </a:cubicBezTo>
                    <a:cubicBezTo>
                      <a:pt x="1273" y="1914"/>
                      <a:pt x="1316" y="1925"/>
                      <a:pt x="1316" y="1925"/>
                    </a:cubicBezTo>
                    <a:cubicBezTo>
                      <a:pt x="1400" y="1904"/>
                      <a:pt x="1486" y="1889"/>
                      <a:pt x="1568" y="1862"/>
                    </a:cubicBezTo>
                    <a:cubicBezTo>
                      <a:pt x="1672" y="1880"/>
                      <a:pt x="1779" y="1889"/>
                      <a:pt x="1884" y="1902"/>
                    </a:cubicBezTo>
                    <a:cubicBezTo>
                      <a:pt x="1943" y="1890"/>
                      <a:pt x="1999" y="1869"/>
                      <a:pt x="2057" y="1854"/>
                    </a:cubicBezTo>
                    <a:cubicBezTo>
                      <a:pt x="2083" y="1816"/>
                      <a:pt x="2088" y="1773"/>
                      <a:pt x="2097" y="1728"/>
                    </a:cubicBezTo>
                    <a:cubicBezTo>
                      <a:pt x="2102" y="1704"/>
                      <a:pt x="2099" y="1677"/>
                      <a:pt x="2112" y="1657"/>
                    </a:cubicBezTo>
                    <a:cubicBezTo>
                      <a:pt x="2137" y="1619"/>
                      <a:pt x="2150" y="1576"/>
                      <a:pt x="2176" y="1539"/>
                    </a:cubicBezTo>
                    <a:cubicBezTo>
                      <a:pt x="2184" y="1378"/>
                      <a:pt x="2186" y="1251"/>
                      <a:pt x="2105" y="1113"/>
                    </a:cubicBezTo>
                    <a:cubicBezTo>
                      <a:pt x="2085" y="1034"/>
                      <a:pt x="2057" y="955"/>
                      <a:pt x="2034" y="876"/>
                    </a:cubicBezTo>
                    <a:cubicBezTo>
                      <a:pt x="2017" y="742"/>
                      <a:pt x="2031" y="790"/>
                      <a:pt x="2010" y="726"/>
                    </a:cubicBezTo>
                    <a:cubicBezTo>
                      <a:pt x="2004" y="675"/>
                      <a:pt x="1993" y="627"/>
                      <a:pt x="1986" y="576"/>
                    </a:cubicBezTo>
                    <a:cubicBezTo>
                      <a:pt x="1998" y="473"/>
                      <a:pt x="2001" y="370"/>
                      <a:pt x="1978" y="268"/>
                    </a:cubicBezTo>
                    <a:cubicBezTo>
                      <a:pt x="1968" y="225"/>
                      <a:pt x="1961" y="184"/>
                      <a:pt x="1947" y="142"/>
                    </a:cubicBezTo>
                    <a:cubicBezTo>
                      <a:pt x="1944" y="133"/>
                      <a:pt x="1940" y="114"/>
                      <a:pt x="1931" y="118"/>
                    </a:cubicBezTo>
                    <a:cubicBezTo>
                      <a:pt x="1921" y="123"/>
                      <a:pt x="1931" y="139"/>
                      <a:pt x="1931" y="150"/>
                    </a:cubicBezTo>
                    <a:close/>
                  </a:path>
                </a:pathLst>
              </a:custGeom>
              <a:solidFill>
                <a:schemeClr val="bg2"/>
              </a:solidFill>
              <a:ln w="9525">
                <a:solidFill>
                  <a:schemeClr val="tx1"/>
                </a:solidFill>
                <a:round/>
                <a:headEnd/>
                <a:tailEnd/>
              </a:ln>
            </p:spPr>
            <p:txBody>
              <a:bodyPr/>
              <a:lstStyle/>
              <a:p>
                <a:endParaRPr lang="en-US"/>
              </a:p>
            </p:txBody>
          </p:sp>
          <p:sp>
            <p:nvSpPr>
              <p:cNvPr id="17444" name="Freeform 63"/>
              <p:cNvSpPr>
                <a:spLocks/>
              </p:cNvSpPr>
              <p:nvPr/>
            </p:nvSpPr>
            <p:spPr bwMode="auto">
              <a:xfrm>
                <a:off x="1024" y="3711"/>
                <a:ext cx="783" cy="1167"/>
              </a:xfrm>
              <a:custGeom>
                <a:avLst/>
                <a:gdLst>
                  <a:gd name="T0" fmla="*/ 0 w 1048"/>
                  <a:gd name="T1" fmla="*/ 2 h 1539"/>
                  <a:gd name="T2" fmla="*/ 1 w 1048"/>
                  <a:gd name="T3" fmla="*/ 2 h 1539"/>
                  <a:gd name="T4" fmla="*/ 1 w 1048"/>
                  <a:gd name="T5" fmla="*/ 2 h 1539"/>
                  <a:gd name="T6" fmla="*/ 1 w 1048"/>
                  <a:gd name="T7" fmla="*/ 2 h 1539"/>
                  <a:gd name="T8" fmla="*/ 1 w 1048"/>
                  <a:gd name="T9" fmla="*/ 2 h 1539"/>
                  <a:gd name="T10" fmla="*/ 1 w 1048"/>
                  <a:gd name="T11" fmla="*/ 3 h 1539"/>
                  <a:gd name="T12" fmla="*/ 1 w 1048"/>
                  <a:gd name="T13" fmla="*/ 5 h 1539"/>
                  <a:gd name="T14" fmla="*/ 1 w 1048"/>
                  <a:gd name="T15" fmla="*/ 7 h 1539"/>
                  <a:gd name="T16" fmla="*/ 1 w 1048"/>
                  <a:gd name="T17" fmla="*/ 8 h 1539"/>
                  <a:gd name="T18" fmla="*/ 3 w 1048"/>
                  <a:gd name="T19" fmla="*/ 8 h 1539"/>
                  <a:gd name="T20" fmla="*/ 4 w 1048"/>
                  <a:gd name="T21" fmla="*/ 8 h 1539"/>
                  <a:gd name="T22" fmla="*/ 4 w 1048"/>
                  <a:gd name="T23" fmla="*/ 7 h 1539"/>
                  <a:gd name="T24" fmla="*/ 4 w 1048"/>
                  <a:gd name="T25" fmla="*/ 6 h 1539"/>
                  <a:gd name="T26" fmla="*/ 4 w 1048"/>
                  <a:gd name="T27" fmla="*/ 6 h 1539"/>
                  <a:gd name="T28" fmla="*/ 4 w 1048"/>
                  <a:gd name="T29" fmla="*/ 5 h 1539"/>
                  <a:gd name="T30" fmla="*/ 3 w 1048"/>
                  <a:gd name="T31" fmla="*/ 5 h 1539"/>
                  <a:gd name="T32" fmla="*/ 3 w 1048"/>
                  <a:gd name="T33" fmla="*/ 5 h 1539"/>
                  <a:gd name="T34" fmla="*/ 3 w 1048"/>
                  <a:gd name="T35" fmla="*/ 5 h 1539"/>
                  <a:gd name="T36" fmla="*/ 3 w 1048"/>
                  <a:gd name="T37" fmla="*/ 5 h 1539"/>
                  <a:gd name="T38" fmla="*/ 3 w 1048"/>
                  <a:gd name="T39" fmla="*/ 6 h 1539"/>
                  <a:gd name="T40" fmla="*/ 3 w 1048"/>
                  <a:gd name="T41" fmla="*/ 6 h 1539"/>
                  <a:gd name="T42" fmla="*/ 3 w 1048"/>
                  <a:gd name="T43" fmla="*/ 6 h 1539"/>
                  <a:gd name="T44" fmla="*/ 3 w 1048"/>
                  <a:gd name="T45" fmla="*/ 5 h 1539"/>
                  <a:gd name="T46" fmla="*/ 3 w 1048"/>
                  <a:gd name="T47" fmla="*/ 4 h 1539"/>
                  <a:gd name="T48" fmla="*/ 2 w 1048"/>
                  <a:gd name="T49" fmla="*/ 3 h 1539"/>
                  <a:gd name="T50" fmla="*/ 2 w 1048"/>
                  <a:gd name="T51" fmla="*/ 2 h 1539"/>
                  <a:gd name="T52" fmla="*/ 3 w 1048"/>
                  <a:gd name="T53" fmla="*/ 2 h 1539"/>
                  <a:gd name="T54" fmla="*/ 3 w 1048"/>
                  <a:gd name="T55" fmla="*/ 2 h 1539"/>
                  <a:gd name="T56" fmla="*/ 2 w 1048"/>
                  <a:gd name="T57" fmla="*/ 0 h 1539"/>
                  <a:gd name="T58" fmla="*/ 2 w 1048"/>
                  <a:gd name="T59" fmla="*/ 2 h 1539"/>
                  <a:gd name="T60" fmla="*/ 1 w 1048"/>
                  <a:gd name="T61" fmla="*/ 2 h 1539"/>
                  <a:gd name="T62" fmla="*/ 1 w 1048"/>
                  <a:gd name="T63" fmla="*/ 2 h 1539"/>
                  <a:gd name="T64" fmla="*/ 1 w 1048"/>
                  <a:gd name="T65" fmla="*/ 2 h 1539"/>
                  <a:gd name="T66" fmla="*/ 0 w 1048"/>
                  <a:gd name="T67" fmla="*/ 2 h 153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8"/>
                  <a:gd name="T103" fmla="*/ 0 h 1539"/>
                  <a:gd name="T104" fmla="*/ 1048 w 1048"/>
                  <a:gd name="T105" fmla="*/ 1539 h 153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8" h="1539">
                    <a:moveTo>
                      <a:pt x="0" y="126"/>
                    </a:moveTo>
                    <a:cubicBezTo>
                      <a:pt x="24" y="142"/>
                      <a:pt x="47" y="157"/>
                      <a:pt x="71" y="173"/>
                    </a:cubicBezTo>
                    <a:cubicBezTo>
                      <a:pt x="79" y="178"/>
                      <a:pt x="80" y="190"/>
                      <a:pt x="87" y="197"/>
                    </a:cubicBezTo>
                    <a:cubicBezTo>
                      <a:pt x="94" y="204"/>
                      <a:pt x="103" y="208"/>
                      <a:pt x="111" y="213"/>
                    </a:cubicBezTo>
                    <a:cubicBezTo>
                      <a:pt x="129" y="270"/>
                      <a:pt x="122" y="244"/>
                      <a:pt x="134" y="292"/>
                    </a:cubicBezTo>
                    <a:cubicBezTo>
                      <a:pt x="120" y="362"/>
                      <a:pt x="113" y="434"/>
                      <a:pt x="103" y="505"/>
                    </a:cubicBezTo>
                    <a:cubicBezTo>
                      <a:pt x="106" y="621"/>
                      <a:pt x="105" y="736"/>
                      <a:pt x="111" y="852"/>
                    </a:cubicBezTo>
                    <a:cubicBezTo>
                      <a:pt x="119" y="1021"/>
                      <a:pt x="170" y="1202"/>
                      <a:pt x="237" y="1357"/>
                    </a:cubicBezTo>
                    <a:cubicBezTo>
                      <a:pt x="277" y="1451"/>
                      <a:pt x="264" y="1510"/>
                      <a:pt x="379" y="1539"/>
                    </a:cubicBezTo>
                    <a:cubicBezTo>
                      <a:pt x="544" y="1522"/>
                      <a:pt x="724" y="1515"/>
                      <a:pt x="884" y="1468"/>
                    </a:cubicBezTo>
                    <a:cubicBezTo>
                      <a:pt x="914" y="1448"/>
                      <a:pt x="951" y="1445"/>
                      <a:pt x="979" y="1420"/>
                    </a:cubicBezTo>
                    <a:cubicBezTo>
                      <a:pt x="996" y="1405"/>
                      <a:pt x="1026" y="1373"/>
                      <a:pt x="1026" y="1373"/>
                    </a:cubicBezTo>
                    <a:cubicBezTo>
                      <a:pt x="1045" y="1317"/>
                      <a:pt x="1048" y="1341"/>
                      <a:pt x="1034" y="1302"/>
                    </a:cubicBezTo>
                    <a:cubicBezTo>
                      <a:pt x="1027" y="1241"/>
                      <a:pt x="1026" y="1150"/>
                      <a:pt x="971" y="1112"/>
                    </a:cubicBezTo>
                    <a:cubicBezTo>
                      <a:pt x="960" y="1080"/>
                      <a:pt x="944" y="1067"/>
                      <a:pt x="923" y="1041"/>
                    </a:cubicBezTo>
                    <a:cubicBezTo>
                      <a:pt x="872" y="975"/>
                      <a:pt x="847" y="919"/>
                      <a:pt x="758" y="892"/>
                    </a:cubicBezTo>
                    <a:cubicBezTo>
                      <a:pt x="733" y="928"/>
                      <a:pt x="743" y="929"/>
                      <a:pt x="766" y="963"/>
                    </a:cubicBezTo>
                    <a:cubicBezTo>
                      <a:pt x="768" y="973"/>
                      <a:pt x="769" y="984"/>
                      <a:pt x="773" y="994"/>
                    </a:cubicBezTo>
                    <a:cubicBezTo>
                      <a:pt x="777" y="1003"/>
                      <a:pt x="786" y="1009"/>
                      <a:pt x="789" y="1018"/>
                    </a:cubicBezTo>
                    <a:cubicBezTo>
                      <a:pt x="807" y="1066"/>
                      <a:pt x="813" y="1119"/>
                      <a:pt x="829" y="1168"/>
                    </a:cubicBezTo>
                    <a:cubicBezTo>
                      <a:pt x="832" y="1176"/>
                      <a:pt x="813" y="1163"/>
                      <a:pt x="805" y="1160"/>
                    </a:cubicBezTo>
                    <a:cubicBezTo>
                      <a:pt x="786" y="1102"/>
                      <a:pt x="793" y="1128"/>
                      <a:pt x="781" y="1081"/>
                    </a:cubicBezTo>
                    <a:cubicBezTo>
                      <a:pt x="775" y="1033"/>
                      <a:pt x="770" y="986"/>
                      <a:pt x="758" y="939"/>
                    </a:cubicBezTo>
                    <a:cubicBezTo>
                      <a:pt x="748" y="860"/>
                      <a:pt x="719" y="724"/>
                      <a:pt x="671" y="655"/>
                    </a:cubicBezTo>
                    <a:cubicBezTo>
                      <a:pt x="660" y="610"/>
                      <a:pt x="653" y="567"/>
                      <a:pt x="647" y="521"/>
                    </a:cubicBezTo>
                    <a:cubicBezTo>
                      <a:pt x="642" y="430"/>
                      <a:pt x="642" y="373"/>
                      <a:pt x="624" y="292"/>
                    </a:cubicBezTo>
                    <a:cubicBezTo>
                      <a:pt x="634" y="205"/>
                      <a:pt x="635" y="222"/>
                      <a:pt x="679" y="158"/>
                    </a:cubicBezTo>
                    <a:cubicBezTo>
                      <a:pt x="682" y="150"/>
                      <a:pt x="688" y="142"/>
                      <a:pt x="687" y="134"/>
                    </a:cubicBezTo>
                    <a:cubicBezTo>
                      <a:pt x="683" y="94"/>
                      <a:pt x="648" y="22"/>
                      <a:pt x="616" y="0"/>
                    </a:cubicBezTo>
                    <a:cubicBezTo>
                      <a:pt x="576" y="3"/>
                      <a:pt x="536" y="3"/>
                      <a:pt x="497" y="8"/>
                    </a:cubicBezTo>
                    <a:cubicBezTo>
                      <a:pt x="430" y="17"/>
                      <a:pt x="367" y="45"/>
                      <a:pt x="300" y="55"/>
                    </a:cubicBezTo>
                    <a:cubicBezTo>
                      <a:pt x="268" y="66"/>
                      <a:pt x="230" y="85"/>
                      <a:pt x="197" y="95"/>
                    </a:cubicBezTo>
                    <a:cubicBezTo>
                      <a:pt x="188" y="98"/>
                      <a:pt x="87" y="110"/>
                      <a:pt x="87" y="110"/>
                    </a:cubicBezTo>
                    <a:cubicBezTo>
                      <a:pt x="27" y="130"/>
                      <a:pt x="57" y="126"/>
                      <a:pt x="0" y="126"/>
                    </a:cubicBezTo>
                    <a:close/>
                  </a:path>
                </a:pathLst>
              </a:custGeom>
              <a:solidFill>
                <a:srgbClr val="654321"/>
              </a:solidFill>
              <a:ln w="9525">
                <a:solidFill>
                  <a:schemeClr val="tx1"/>
                </a:solidFill>
                <a:round/>
                <a:headEnd/>
                <a:tailEnd/>
              </a:ln>
            </p:spPr>
            <p:txBody>
              <a:bodyPr/>
              <a:lstStyle/>
              <a:p>
                <a:endParaRPr lang="en-US"/>
              </a:p>
            </p:txBody>
          </p:sp>
          <p:sp>
            <p:nvSpPr>
              <p:cNvPr id="17445" name="Freeform 64"/>
              <p:cNvSpPr>
                <a:spLocks/>
              </p:cNvSpPr>
              <p:nvPr/>
            </p:nvSpPr>
            <p:spPr bwMode="auto">
              <a:xfrm>
                <a:off x="834" y="3505"/>
                <a:ext cx="780" cy="387"/>
              </a:xfrm>
              <a:custGeom>
                <a:avLst/>
                <a:gdLst>
                  <a:gd name="T0" fmla="*/ 4 w 1043"/>
                  <a:gd name="T1" fmla="*/ 3 h 510"/>
                  <a:gd name="T2" fmla="*/ 4 w 1043"/>
                  <a:gd name="T3" fmla="*/ 2 h 510"/>
                  <a:gd name="T4" fmla="*/ 4 w 1043"/>
                  <a:gd name="T5" fmla="*/ 2 h 510"/>
                  <a:gd name="T6" fmla="*/ 4 w 1043"/>
                  <a:gd name="T7" fmla="*/ 2 h 510"/>
                  <a:gd name="T8" fmla="*/ 4 w 1043"/>
                  <a:gd name="T9" fmla="*/ 2 h 510"/>
                  <a:gd name="T10" fmla="*/ 3 w 1043"/>
                  <a:gd name="T11" fmla="*/ 2 h 510"/>
                  <a:gd name="T12" fmla="*/ 3 w 1043"/>
                  <a:gd name="T13" fmla="*/ 2 h 510"/>
                  <a:gd name="T14" fmla="*/ 3 w 1043"/>
                  <a:gd name="T15" fmla="*/ 2 h 510"/>
                  <a:gd name="T16" fmla="*/ 2 w 1043"/>
                  <a:gd name="T17" fmla="*/ 2 h 510"/>
                  <a:gd name="T18" fmla="*/ 1 w 1043"/>
                  <a:gd name="T19" fmla="*/ 2 h 510"/>
                  <a:gd name="T20" fmla="*/ 1 w 1043"/>
                  <a:gd name="T21" fmla="*/ 2 h 510"/>
                  <a:gd name="T22" fmla="*/ 1 w 1043"/>
                  <a:gd name="T23" fmla="*/ 2 h 510"/>
                  <a:gd name="T24" fmla="*/ 1 w 1043"/>
                  <a:gd name="T25" fmla="*/ 2 h 510"/>
                  <a:gd name="T26" fmla="*/ 1 w 1043"/>
                  <a:gd name="T27" fmla="*/ 2 h 510"/>
                  <a:gd name="T28" fmla="*/ 1 w 1043"/>
                  <a:gd name="T29" fmla="*/ 2 h 510"/>
                  <a:gd name="T30" fmla="*/ 1 w 1043"/>
                  <a:gd name="T31" fmla="*/ 2 h 510"/>
                  <a:gd name="T32" fmla="*/ 1 w 1043"/>
                  <a:gd name="T33" fmla="*/ 2 h 510"/>
                  <a:gd name="T34" fmla="*/ 1 w 1043"/>
                  <a:gd name="T35" fmla="*/ 2 h 510"/>
                  <a:gd name="T36" fmla="*/ 1 w 1043"/>
                  <a:gd name="T37" fmla="*/ 2 h 510"/>
                  <a:gd name="T38" fmla="*/ 1 w 1043"/>
                  <a:gd name="T39" fmla="*/ 2 h 510"/>
                  <a:gd name="T40" fmla="*/ 1 w 1043"/>
                  <a:gd name="T41" fmla="*/ 2 h 510"/>
                  <a:gd name="T42" fmla="*/ 1 w 1043"/>
                  <a:gd name="T43" fmla="*/ 2 h 510"/>
                  <a:gd name="T44" fmla="*/ 1 w 1043"/>
                  <a:gd name="T45" fmla="*/ 2 h 510"/>
                  <a:gd name="T46" fmla="*/ 1 w 1043"/>
                  <a:gd name="T47" fmla="*/ 2 h 510"/>
                  <a:gd name="T48" fmla="*/ 1 w 1043"/>
                  <a:gd name="T49" fmla="*/ 2 h 510"/>
                  <a:gd name="T50" fmla="*/ 1 w 1043"/>
                  <a:gd name="T51" fmla="*/ 2 h 510"/>
                  <a:gd name="T52" fmla="*/ 1 w 1043"/>
                  <a:gd name="T53" fmla="*/ 2 h 510"/>
                  <a:gd name="T54" fmla="*/ 1 w 1043"/>
                  <a:gd name="T55" fmla="*/ 2 h 510"/>
                  <a:gd name="T56" fmla="*/ 1 w 1043"/>
                  <a:gd name="T57" fmla="*/ 2 h 510"/>
                  <a:gd name="T58" fmla="*/ 1 w 1043"/>
                  <a:gd name="T59" fmla="*/ 2 h 510"/>
                  <a:gd name="T60" fmla="*/ 1 w 1043"/>
                  <a:gd name="T61" fmla="*/ 2 h 510"/>
                  <a:gd name="T62" fmla="*/ 1 w 1043"/>
                  <a:gd name="T63" fmla="*/ 2 h 510"/>
                  <a:gd name="T64" fmla="*/ 1 w 1043"/>
                  <a:gd name="T65" fmla="*/ 2 h 510"/>
                  <a:gd name="T66" fmla="*/ 1 w 1043"/>
                  <a:gd name="T67" fmla="*/ 2 h 510"/>
                  <a:gd name="T68" fmla="*/ 1 w 1043"/>
                  <a:gd name="T69" fmla="*/ 2 h 510"/>
                  <a:gd name="T70" fmla="*/ 1 w 1043"/>
                  <a:gd name="T71" fmla="*/ 2 h 510"/>
                  <a:gd name="T72" fmla="*/ 1 w 1043"/>
                  <a:gd name="T73" fmla="*/ 2 h 510"/>
                  <a:gd name="T74" fmla="*/ 1 w 1043"/>
                  <a:gd name="T75" fmla="*/ 2 h 510"/>
                  <a:gd name="T76" fmla="*/ 2 w 1043"/>
                  <a:gd name="T77" fmla="*/ 2 h 510"/>
                  <a:gd name="T78" fmla="*/ 2 w 1043"/>
                  <a:gd name="T79" fmla="*/ 2 h 510"/>
                  <a:gd name="T80" fmla="*/ 2 w 1043"/>
                  <a:gd name="T81" fmla="*/ 2 h 510"/>
                  <a:gd name="T82" fmla="*/ 2 w 1043"/>
                  <a:gd name="T83" fmla="*/ 2 h 510"/>
                  <a:gd name="T84" fmla="*/ 2 w 1043"/>
                  <a:gd name="T85" fmla="*/ 2 h 510"/>
                  <a:gd name="T86" fmla="*/ 2 w 1043"/>
                  <a:gd name="T87" fmla="*/ 2 h 510"/>
                  <a:gd name="T88" fmla="*/ 2 w 1043"/>
                  <a:gd name="T89" fmla="*/ 2 h 510"/>
                  <a:gd name="T90" fmla="*/ 2 w 1043"/>
                  <a:gd name="T91" fmla="*/ 2 h 510"/>
                  <a:gd name="T92" fmla="*/ 2 w 1043"/>
                  <a:gd name="T93" fmla="*/ 2 h 510"/>
                  <a:gd name="T94" fmla="*/ 2 w 1043"/>
                  <a:gd name="T95" fmla="*/ 2 h 510"/>
                  <a:gd name="T96" fmla="*/ 2 w 1043"/>
                  <a:gd name="T97" fmla="*/ 2 h 510"/>
                  <a:gd name="T98" fmla="*/ 3 w 1043"/>
                  <a:gd name="T99" fmla="*/ 2 h 510"/>
                  <a:gd name="T100" fmla="*/ 3 w 1043"/>
                  <a:gd name="T101" fmla="*/ 2 h 510"/>
                  <a:gd name="T102" fmla="*/ 3 w 1043"/>
                  <a:gd name="T103" fmla="*/ 2 h 510"/>
                  <a:gd name="T104" fmla="*/ 3 w 1043"/>
                  <a:gd name="T105" fmla="*/ 2 h 510"/>
                  <a:gd name="T106" fmla="*/ 3 w 1043"/>
                  <a:gd name="T107" fmla="*/ 2 h 510"/>
                  <a:gd name="T108" fmla="*/ 4 w 1043"/>
                  <a:gd name="T109" fmla="*/ 2 h 510"/>
                  <a:gd name="T110" fmla="*/ 4 w 1043"/>
                  <a:gd name="T111" fmla="*/ 2 h 510"/>
                  <a:gd name="T112" fmla="*/ 3 w 1043"/>
                  <a:gd name="T113" fmla="*/ 2 h 510"/>
                  <a:gd name="T114" fmla="*/ 3 w 1043"/>
                  <a:gd name="T115" fmla="*/ 2 h 510"/>
                  <a:gd name="T116" fmla="*/ 3 w 1043"/>
                  <a:gd name="T117" fmla="*/ 2 h 510"/>
                  <a:gd name="T118" fmla="*/ 3 w 1043"/>
                  <a:gd name="T119" fmla="*/ 2 h 510"/>
                  <a:gd name="T120" fmla="*/ 4 w 1043"/>
                  <a:gd name="T121" fmla="*/ 2 h 510"/>
                  <a:gd name="T122" fmla="*/ 4 w 1043"/>
                  <a:gd name="T123" fmla="*/ 3 h 510"/>
                  <a:gd name="T124" fmla="*/ 4 w 1043"/>
                  <a:gd name="T125" fmla="*/ 3 h 51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43"/>
                  <a:gd name="T190" fmla="*/ 0 h 510"/>
                  <a:gd name="T191" fmla="*/ 1043 w 1043"/>
                  <a:gd name="T192" fmla="*/ 510 h 51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43" h="510">
                    <a:moveTo>
                      <a:pt x="916" y="485"/>
                    </a:moveTo>
                    <a:cubicBezTo>
                      <a:pt x="934" y="467"/>
                      <a:pt x="954" y="450"/>
                      <a:pt x="971" y="430"/>
                    </a:cubicBezTo>
                    <a:cubicBezTo>
                      <a:pt x="983" y="415"/>
                      <a:pt x="992" y="398"/>
                      <a:pt x="1003" y="382"/>
                    </a:cubicBezTo>
                    <a:cubicBezTo>
                      <a:pt x="1008" y="374"/>
                      <a:pt x="1019" y="359"/>
                      <a:pt x="1019" y="359"/>
                    </a:cubicBezTo>
                    <a:cubicBezTo>
                      <a:pt x="1039" y="291"/>
                      <a:pt x="1043" y="212"/>
                      <a:pt x="979" y="169"/>
                    </a:cubicBezTo>
                    <a:cubicBezTo>
                      <a:pt x="941" y="115"/>
                      <a:pt x="904" y="54"/>
                      <a:pt x="837" y="35"/>
                    </a:cubicBezTo>
                    <a:cubicBezTo>
                      <a:pt x="816" y="29"/>
                      <a:pt x="795" y="23"/>
                      <a:pt x="774" y="19"/>
                    </a:cubicBezTo>
                    <a:cubicBezTo>
                      <a:pt x="750" y="14"/>
                      <a:pt x="703" y="4"/>
                      <a:pt x="703" y="4"/>
                    </a:cubicBezTo>
                    <a:cubicBezTo>
                      <a:pt x="666" y="13"/>
                      <a:pt x="636" y="0"/>
                      <a:pt x="600" y="12"/>
                    </a:cubicBezTo>
                    <a:cubicBezTo>
                      <a:pt x="509" y="2"/>
                      <a:pt x="488" y="15"/>
                      <a:pt x="403" y="43"/>
                    </a:cubicBezTo>
                    <a:cubicBezTo>
                      <a:pt x="385" y="49"/>
                      <a:pt x="374" y="69"/>
                      <a:pt x="356" y="75"/>
                    </a:cubicBezTo>
                    <a:cubicBezTo>
                      <a:pt x="326" y="85"/>
                      <a:pt x="336" y="80"/>
                      <a:pt x="308" y="98"/>
                    </a:cubicBezTo>
                    <a:cubicBezTo>
                      <a:pt x="292" y="108"/>
                      <a:pt x="261" y="130"/>
                      <a:pt x="261" y="130"/>
                    </a:cubicBezTo>
                    <a:cubicBezTo>
                      <a:pt x="235" y="170"/>
                      <a:pt x="253" y="148"/>
                      <a:pt x="198" y="185"/>
                    </a:cubicBezTo>
                    <a:cubicBezTo>
                      <a:pt x="190" y="190"/>
                      <a:pt x="174" y="201"/>
                      <a:pt x="174" y="201"/>
                    </a:cubicBezTo>
                    <a:cubicBezTo>
                      <a:pt x="139" y="257"/>
                      <a:pt x="78" y="290"/>
                      <a:pt x="17" y="311"/>
                    </a:cubicBezTo>
                    <a:cubicBezTo>
                      <a:pt x="0" y="363"/>
                      <a:pt x="42" y="362"/>
                      <a:pt x="80" y="374"/>
                    </a:cubicBezTo>
                    <a:cubicBezTo>
                      <a:pt x="96" y="379"/>
                      <a:pt x="127" y="390"/>
                      <a:pt x="127" y="390"/>
                    </a:cubicBezTo>
                    <a:cubicBezTo>
                      <a:pt x="138" y="387"/>
                      <a:pt x="152" y="390"/>
                      <a:pt x="159" y="382"/>
                    </a:cubicBezTo>
                    <a:cubicBezTo>
                      <a:pt x="167" y="372"/>
                      <a:pt x="163" y="356"/>
                      <a:pt x="166" y="343"/>
                    </a:cubicBezTo>
                    <a:cubicBezTo>
                      <a:pt x="172" y="316"/>
                      <a:pt x="175" y="315"/>
                      <a:pt x="198" y="296"/>
                    </a:cubicBezTo>
                    <a:cubicBezTo>
                      <a:pt x="224" y="275"/>
                      <a:pt x="253" y="255"/>
                      <a:pt x="277" y="232"/>
                    </a:cubicBezTo>
                    <a:cubicBezTo>
                      <a:pt x="284" y="225"/>
                      <a:pt x="293" y="209"/>
                      <a:pt x="293" y="209"/>
                    </a:cubicBezTo>
                    <a:cubicBezTo>
                      <a:pt x="279" y="229"/>
                      <a:pt x="274" y="240"/>
                      <a:pt x="253" y="256"/>
                    </a:cubicBezTo>
                    <a:cubicBezTo>
                      <a:pt x="238" y="268"/>
                      <a:pt x="206" y="288"/>
                      <a:pt x="206" y="288"/>
                    </a:cubicBezTo>
                    <a:cubicBezTo>
                      <a:pt x="195" y="304"/>
                      <a:pt x="184" y="319"/>
                      <a:pt x="174" y="335"/>
                    </a:cubicBezTo>
                    <a:cubicBezTo>
                      <a:pt x="169" y="343"/>
                      <a:pt x="159" y="359"/>
                      <a:pt x="159" y="359"/>
                    </a:cubicBezTo>
                    <a:cubicBezTo>
                      <a:pt x="176" y="435"/>
                      <a:pt x="185" y="414"/>
                      <a:pt x="277" y="406"/>
                    </a:cubicBezTo>
                    <a:cubicBezTo>
                      <a:pt x="293" y="382"/>
                      <a:pt x="295" y="359"/>
                      <a:pt x="308" y="335"/>
                    </a:cubicBezTo>
                    <a:cubicBezTo>
                      <a:pt x="328" y="298"/>
                      <a:pt x="357" y="275"/>
                      <a:pt x="379" y="240"/>
                    </a:cubicBezTo>
                    <a:cubicBezTo>
                      <a:pt x="381" y="231"/>
                      <a:pt x="390" y="196"/>
                      <a:pt x="395" y="185"/>
                    </a:cubicBezTo>
                    <a:cubicBezTo>
                      <a:pt x="399" y="176"/>
                      <a:pt x="416" y="153"/>
                      <a:pt x="411" y="161"/>
                    </a:cubicBezTo>
                    <a:cubicBezTo>
                      <a:pt x="397" y="182"/>
                      <a:pt x="357" y="228"/>
                      <a:pt x="348" y="256"/>
                    </a:cubicBezTo>
                    <a:cubicBezTo>
                      <a:pt x="329" y="311"/>
                      <a:pt x="337" y="287"/>
                      <a:pt x="324" y="327"/>
                    </a:cubicBezTo>
                    <a:cubicBezTo>
                      <a:pt x="321" y="335"/>
                      <a:pt x="316" y="351"/>
                      <a:pt x="316" y="351"/>
                    </a:cubicBezTo>
                    <a:cubicBezTo>
                      <a:pt x="317" y="362"/>
                      <a:pt x="310" y="430"/>
                      <a:pt x="348" y="430"/>
                    </a:cubicBezTo>
                    <a:cubicBezTo>
                      <a:pt x="380" y="430"/>
                      <a:pt x="443" y="414"/>
                      <a:pt x="443" y="414"/>
                    </a:cubicBezTo>
                    <a:cubicBezTo>
                      <a:pt x="451" y="411"/>
                      <a:pt x="460" y="412"/>
                      <a:pt x="466" y="406"/>
                    </a:cubicBezTo>
                    <a:cubicBezTo>
                      <a:pt x="479" y="393"/>
                      <a:pt x="498" y="359"/>
                      <a:pt x="498" y="359"/>
                    </a:cubicBezTo>
                    <a:cubicBezTo>
                      <a:pt x="509" y="326"/>
                      <a:pt x="489" y="310"/>
                      <a:pt x="506" y="288"/>
                    </a:cubicBezTo>
                    <a:cubicBezTo>
                      <a:pt x="538" y="247"/>
                      <a:pt x="562" y="231"/>
                      <a:pt x="585" y="185"/>
                    </a:cubicBezTo>
                    <a:cubicBezTo>
                      <a:pt x="589" y="177"/>
                      <a:pt x="589" y="168"/>
                      <a:pt x="593" y="161"/>
                    </a:cubicBezTo>
                    <a:cubicBezTo>
                      <a:pt x="602" y="145"/>
                      <a:pt x="614" y="130"/>
                      <a:pt x="624" y="114"/>
                    </a:cubicBezTo>
                    <a:cubicBezTo>
                      <a:pt x="629" y="106"/>
                      <a:pt x="644" y="81"/>
                      <a:pt x="640" y="90"/>
                    </a:cubicBezTo>
                    <a:cubicBezTo>
                      <a:pt x="619" y="132"/>
                      <a:pt x="632" y="114"/>
                      <a:pt x="600" y="146"/>
                    </a:cubicBezTo>
                    <a:cubicBezTo>
                      <a:pt x="565" y="217"/>
                      <a:pt x="582" y="190"/>
                      <a:pt x="553" y="232"/>
                    </a:cubicBezTo>
                    <a:cubicBezTo>
                      <a:pt x="540" y="272"/>
                      <a:pt x="526" y="311"/>
                      <a:pt x="514" y="351"/>
                    </a:cubicBezTo>
                    <a:cubicBezTo>
                      <a:pt x="523" y="400"/>
                      <a:pt x="538" y="418"/>
                      <a:pt x="593" y="382"/>
                    </a:cubicBezTo>
                    <a:cubicBezTo>
                      <a:pt x="664" y="336"/>
                      <a:pt x="562" y="404"/>
                      <a:pt x="640" y="343"/>
                    </a:cubicBezTo>
                    <a:cubicBezTo>
                      <a:pt x="687" y="306"/>
                      <a:pt x="740" y="273"/>
                      <a:pt x="790" y="240"/>
                    </a:cubicBezTo>
                    <a:cubicBezTo>
                      <a:pt x="834" y="181"/>
                      <a:pt x="791" y="231"/>
                      <a:pt x="837" y="193"/>
                    </a:cubicBezTo>
                    <a:cubicBezTo>
                      <a:pt x="846" y="186"/>
                      <a:pt x="872" y="169"/>
                      <a:pt x="861" y="169"/>
                    </a:cubicBezTo>
                    <a:cubicBezTo>
                      <a:pt x="838" y="169"/>
                      <a:pt x="792" y="245"/>
                      <a:pt x="790" y="248"/>
                    </a:cubicBezTo>
                    <a:cubicBezTo>
                      <a:pt x="781" y="261"/>
                      <a:pt x="822" y="244"/>
                      <a:pt x="837" y="240"/>
                    </a:cubicBezTo>
                    <a:cubicBezTo>
                      <a:pt x="878" y="230"/>
                      <a:pt x="882" y="226"/>
                      <a:pt x="916" y="209"/>
                    </a:cubicBezTo>
                    <a:cubicBezTo>
                      <a:pt x="913" y="217"/>
                      <a:pt x="915" y="227"/>
                      <a:pt x="908" y="232"/>
                    </a:cubicBezTo>
                    <a:cubicBezTo>
                      <a:pt x="907" y="233"/>
                      <a:pt x="849" y="252"/>
                      <a:pt x="837" y="256"/>
                    </a:cubicBezTo>
                    <a:cubicBezTo>
                      <a:pt x="804" y="278"/>
                      <a:pt x="820" y="265"/>
                      <a:pt x="790" y="296"/>
                    </a:cubicBezTo>
                    <a:cubicBezTo>
                      <a:pt x="800" y="346"/>
                      <a:pt x="833" y="393"/>
                      <a:pt x="877" y="422"/>
                    </a:cubicBezTo>
                    <a:cubicBezTo>
                      <a:pt x="933" y="403"/>
                      <a:pt x="910" y="415"/>
                      <a:pt x="948" y="390"/>
                    </a:cubicBezTo>
                    <a:cubicBezTo>
                      <a:pt x="957" y="422"/>
                      <a:pt x="954" y="443"/>
                      <a:pt x="932" y="469"/>
                    </a:cubicBezTo>
                    <a:cubicBezTo>
                      <a:pt x="932" y="469"/>
                      <a:pt x="891" y="510"/>
                      <a:pt x="916" y="485"/>
                    </a:cubicBezTo>
                    <a:close/>
                  </a:path>
                </a:pathLst>
              </a:custGeom>
              <a:solidFill>
                <a:srgbClr val="654321"/>
              </a:solidFill>
              <a:ln w="9525">
                <a:solidFill>
                  <a:schemeClr val="tx1"/>
                </a:solidFill>
                <a:round/>
                <a:headEnd/>
                <a:tailEnd/>
              </a:ln>
            </p:spPr>
            <p:txBody>
              <a:bodyPr/>
              <a:lstStyle/>
              <a:p>
                <a:endParaRPr lang="en-US"/>
              </a:p>
            </p:txBody>
          </p:sp>
          <p:sp>
            <p:nvSpPr>
              <p:cNvPr id="17446" name="Freeform 65"/>
              <p:cNvSpPr>
                <a:spLocks/>
              </p:cNvSpPr>
              <p:nvPr/>
            </p:nvSpPr>
            <p:spPr bwMode="auto">
              <a:xfrm>
                <a:off x="1531" y="3012"/>
                <a:ext cx="1226" cy="1177"/>
              </a:xfrm>
              <a:custGeom>
                <a:avLst/>
                <a:gdLst>
                  <a:gd name="T0" fmla="*/ 0 w 1641"/>
                  <a:gd name="T1" fmla="*/ 8 h 1554"/>
                  <a:gd name="T2" fmla="*/ 1 w 1641"/>
                  <a:gd name="T3" fmla="*/ 6 h 1554"/>
                  <a:gd name="T4" fmla="*/ 1 w 1641"/>
                  <a:gd name="T5" fmla="*/ 6 h 1554"/>
                  <a:gd name="T6" fmla="*/ 1 w 1641"/>
                  <a:gd name="T7" fmla="*/ 5 h 1554"/>
                  <a:gd name="T8" fmla="*/ 1 w 1641"/>
                  <a:gd name="T9" fmla="*/ 5 h 1554"/>
                  <a:gd name="T10" fmla="*/ 1 w 1641"/>
                  <a:gd name="T11" fmla="*/ 5 h 1554"/>
                  <a:gd name="T12" fmla="*/ 1 w 1641"/>
                  <a:gd name="T13" fmla="*/ 5 h 1554"/>
                  <a:gd name="T14" fmla="*/ 1 w 1641"/>
                  <a:gd name="T15" fmla="*/ 5 h 1554"/>
                  <a:gd name="T16" fmla="*/ 2 w 1641"/>
                  <a:gd name="T17" fmla="*/ 5 h 1554"/>
                  <a:gd name="T18" fmla="*/ 2 w 1641"/>
                  <a:gd name="T19" fmla="*/ 4 h 1554"/>
                  <a:gd name="T20" fmla="*/ 3 w 1641"/>
                  <a:gd name="T21" fmla="*/ 3 h 1554"/>
                  <a:gd name="T22" fmla="*/ 3 w 1641"/>
                  <a:gd name="T23" fmla="*/ 4 h 1554"/>
                  <a:gd name="T24" fmla="*/ 4 w 1641"/>
                  <a:gd name="T25" fmla="*/ 4 h 1554"/>
                  <a:gd name="T26" fmla="*/ 4 w 1641"/>
                  <a:gd name="T27" fmla="*/ 4 h 1554"/>
                  <a:gd name="T28" fmla="*/ 4 w 1641"/>
                  <a:gd name="T29" fmla="*/ 4 h 1554"/>
                  <a:gd name="T30" fmla="*/ 4 w 1641"/>
                  <a:gd name="T31" fmla="*/ 3 h 1554"/>
                  <a:gd name="T32" fmla="*/ 4 w 1641"/>
                  <a:gd name="T33" fmla="*/ 2 h 1554"/>
                  <a:gd name="T34" fmla="*/ 4 w 1641"/>
                  <a:gd name="T35" fmla="*/ 2 h 1554"/>
                  <a:gd name="T36" fmla="*/ 5 w 1641"/>
                  <a:gd name="T37" fmla="*/ 2 h 1554"/>
                  <a:gd name="T38" fmla="*/ 5 w 1641"/>
                  <a:gd name="T39" fmla="*/ 2 h 1554"/>
                  <a:gd name="T40" fmla="*/ 5 w 1641"/>
                  <a:gd name="T41" fmla="*/ 2 h 1554"/>
                  <a:gd name="T42" fmla="*/ 5 w 1641"/>
                  <a:gd name="T43" fmla="*/ 2 h 1554"/>
                  <a:gd name="T44" fmla="*/ 5 w 1641"/>
                  <a:gd name="T45" fmla="*/ 2 h 1554"/>
                  <a:gd name="T46" fmla="*/ 5 w 1641"/>
                  <a:gd name="T47" fmla="*/ 2 h 1554"/>
                  <a:gd name="T48" fmla="*/ 5 w 1641"/>
                  <a:gd name="T49" fmla="*/ 0 h 1554"/>
                  <a:gd name="T50" fmla="*/ 5 w 1641"/>
                  <a:gd name="T51" fmla="*/ 2 h 1554"/>
                  <a:gd name="T52" fmla="*/ 7 w 1641"/>
                  <a:gd name="T53" fmla="*/ 2 h 1554"/>
                  <a:gd name="T54" fmla="*/ 5 w 1641"/>
                  <a:gd name="T55" fmla="*/ 3 h 1554"/>
                  <a:gd name="T56" fmla="*/ 5 w 1641"/>
                  <a:gd name="T57" fmla="*/ 3 h 1554"/>
                  <a:gd name="T58" fmla="*/ 5 w 1641"/>
                  <a:gd name="T59" fmla="*/ 3 h 1554"/>
                  <a:gd name="T60" fmla="*/ 5 w 1641"/>
                  <a:gd name="T61" fmla="*/ 3 h 1554"/>
                  <a:gd name="T62" fmla="*/ 5 w 1641"/>
                  <a:gd name="T63" fmla="*/ 3 h 1554"/>
                  <a:gd name="T64" fmla="*/ 5 w 1641"/>
                  <a:gd name="T65" fmla="*/ 3 h 1554"/>
                  <a:gd name="T66" fmla="*/ 5 w 1641"/>
                  <a:gd name="T67" fmla="*/ 2 h 1554"/>
                  <a:gd name="T68" fmla="*/ 4 w 1641"/>
                  <a:gd name="T69" fmla="*/ 3 h 1554"/>
                  <a:gd name="T70" fmla="*/ 4 w 1641"/>
                  <a:gd name="T71" fmla="*/ 3 h 1554"/>
                  <a:gd name="T72" fmla="*/ 4 w 1641"/>
                  <a:gd name="T73" fmla="*/ 4 h 1554"/>
                  <a:gd name="T74" fmla="*/ 4 w 1641"/>
                  <a:gd name="T75" fmla="*/ 4 h 1554"/>
                  <a:gd name="T76" fmla="*/ 3 w 1641"/>
                  <a:gd name="T77" fmla="*/ 4 h 1554"/>
                  <a:gd name="T78" fmla="*/ 2 w 1641"/>
                  <a:gd name="T79" fmla="*/ 4 h 1554"/>
                  <a:gd name="T80" fmla="*/ 2 w 1641"/>
                  <a:gd name="T81" fmla="*/ 5 h 1554"/>
                  <a:gd name="T82" fmla="*/ 2 w 1641"/>
                  <a:gd name="T83" fmla="*/ 5 h 1554"/>
                  <a:gd name="T84" fmla="*/ 2 w 1641"/>
                  <a:gd name="T85" fmla="*/ 5 h 1554"/>
                  <a:gd name="T86" fmla="*/ 2 w 1641"/>
                  <a:gd name="T87" fmla="*/ 5 h 1554"/>
                  <a:gd name="T88" fmla="*/ 2 w 1641"/>
                  <a:gd name="T89" fmla="*/ 4 h 15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641"/>
                  <a:gd name="T136" fmla="*/ 0 h 1554"/>
                  <a:gd name="T137" fmla="*/ 1641 w 1641"/>
                  <a:gd name="T138" fmla="*/ 1554 h 15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641" h="1554">
                    <a:moveTo>
                      <a:pt x="0" y="1554"/>
                    </a:moveTo>
                    <a:cubicBezTo>
                      <a:pt x="45" y="1485"/>
                      <a:pt x="67" y="1405"/>
                      <a:pt x="87" y="1325"/>
                    </a:cubicBezTo>
                    <a:cubicBezTo>
                      <a:pt x="94" y="1251"/>
                      <a:pt x="108" y="1146"/>
                      <a:pt x="173" y="1096"/>
                    </a:cubicBezTo>
                    <a:cubicBezTo>
                      <a:pt x="217" y="1062"/>
                      <a:pt x="219" y="1066"/>
                      <a:pt x="268" y="1049"/>
                    </a:cubicBezTo>
                    <a:cubicBezTo>
                      <a:pt x="284" y="1039"/>
                      <a:pt x="315" y="1018"/>
                      <a:pt x="315" y="1018"/>
                    </a:cubicBezTo>
                    <a:cubicBezTo>
                      <a:pt x="336" y="986"/>
                      <a:pt x="349" y="956"/>
                      <a:pt x="371" y="923"/>
                    </a:cubicBezTo>
                    <a:cubicBezTo>
                      <a:pt x="385" y="902"/>
                      <a:pt x="421" y="874"/>
                      <a:pt x="442" y="860"/>
                    </a:cubicBezTo>
                    <a:cubicBezTo>
                      <a:pt x="498" y="823"/>
                      <a:pt x="423" y="910"/>
                      <a:pt x="513" y="820"/>
                    </a:cubicBezTo>
                    <a:cubicBezTo>
                      <a:pt x="541" y="792"/>
                      <a:pt x="574" y="764"/>
                      <a:pt x="607" y="741"/>
                    </a:cubicBezTo>
                    <a:cubicBezTo>
                      <a:pt x="651" y="676"/>
                      <a:pt x="654" y="631"/>
                      <a:pt x="678" y="560"/>
                    </a:cubicBezTo>
                    <a:cubicBezTo>
                      <a:pt x="740" y="620"/>
                      <a:pt x="707" y="594"/>
                      <a:pt x="773" y="639"/>
                    </a:cubicBezTo>
                    <a:cubicBezTo>
                      <a:pt x="817" y="669"/>
                      <a:pt x="911" y="676"/>
                      <a:pt x="962" y="694"/>
                    </a:cubicBezTo>
                    <a:cubicBezTo>
                      <a:pt x="983" y="691"/>
                      <a:pt x="1008" y="698"/>
                      <a:pt x="1026" y="686"/>
                    </a:cubicBezTo>
                    <a:cubicBezTo>
                      <a:pt x="1039" y="677"/>
                      <a:pt x="1036" y="655"/>
                      <a:pt x="1041" y="639"/>
                    </a:cubicBezTo>
                    <a:cubicBezTo>
                      <a:pt x="1057" y="590"/>
                      <a:pt x="1052" y="557"/>
                      <a:pt x="1089" y="520"/>
                    </a:cubicBezTo>
                    <a:cubicBezTo>
                      <a:pt x="1103" y="480"/>
                      <a:pt x="1094" y="501"/>
                      <a:pt x="1128" y="449"/>
                    </a:cubicBezTo>
                    <a:cubicBezTo>
                      <a:pt x="1133" y="441"/>
                      <a:pt x="1144" y="426"/>
                      <a:pt x="1144" y="426"/>
                    </a:cubicBezTo>
                    <a:cubicBezTo>
                      <a:pt x="1165" y="363"/>
                      <a:pt x="1226" y="315"/>
                      <a:pt x="1262" y="260"/>
                    </a:cubicBezTo>
                    <a:cubicBezTo>
                      <a:pt x="1294" y="211"/>
                      <a:pt x="1262" y="260"/>
                      <a:pt x="1294" y="213"/>
                    </a:cubicBezTo>
                    <a:cubicBezTo>
                      <a:pt x="1299" y="205"/>
                      <a:pt x="1310" y="189"/>
                      <a:pt x="1310" y="189"/>
                    </a:cubicBezTo>
                    <a:cubicBezTo>
                      <a:pt x="1322" y="147"/>
                      <a:pt x="1312" y="173"/>
                      <a:pt x="1349" y="118"/>
                    </a:cubicBezTo>
                    <a:cubicBezTo>
                      <a:pt x="1354" y="110"/>
                      <a:pt x="1360" y="102"/>
                      <a:pt x="1365" y="94"/>
                    </a:cubicBezTo>
                    <a:cubicBezTo>
                      <a:pt x="1370" y="86"/>
                      <a:pt x="1381" y="71"/>
                      <a:pt x="1381" y="71"/>
                    </a:cubicBezTo>
                    <a:cubicBezTo>
                      <a:pt x="1389" y="46"/>
                      <a:pt x="1403" y="25"/>
                      <a:pt x="1412" y="0"/>
                    </a:cubicBezTo>
                    <a:cubicBezTo>
                      <a:pt x="1427" y="14"/>
                      <a:pt x="1437" y="33"/>
                      <a:pt x="1452" y="47"/>
                    </a:cubicBezTo>
                    <a:cubicBezTo>
                      <a:pt x="1507" y="96"/>
                      <a:pt x="1568" y="130"/>
                      <a:pt x="1641" y="142"/>
                    </a:cubicBezTo>
                    <a:cubicBezTo>
                      <a:pt x="1597" y="269"/>
                      <a:pt x="1606" y="409"/>
                      <a:pt x="1562" y="536"/>
                    </a:cubicBezTo>
                    <a:cubicBezTo>
                      <a:pt x="1559" y="560"/>
                      <a:pt x="1573" y="593"/>
                      <a:pt x="1554" y="607"/>
                    </a:cubicBezTo>
                    <a:cubicBezTo>
                      <a:pt x="1546" y="613"/>
                      <a:pt x="1476" y="549"/>
                      <a:pt x="1460" y="544"/>
                    </a:cubicBezTo>
                    <a:cubicBezTo>
                      <a:pt x="1366" y="513"/>
                      <a:pt x="1512" y="564"/>
                      <a:pt x="1412" y="520"/>
                    </a:cubicBezTo>
                    <a:cubicBezTo>
                      <a:pt x="1389" y="510"/>
                      <a:pt x="1365" y="505"/>
                      <a:pt x="1341" y="497"/>
                    </a:cubicBezTo>
                    <a:cubicBezTo>
                      <a:pt x="1332" y="494"/>
                      <a:pt x="1326" y="485"/>
                      <a:pt x="1317" y="481"/>
                    </a:cubicBezTo>
                    <a:cubicBezTo>
                      <a:pt x="1280" y="464"/>
                      <a:pt x="1238" y="453"/>
                      <a:pt x="1199" y="442"/>
                    </a:cubicBezTo>
                    <a:cubicBezTo>
                      <a:pt x="1183" y="465"/>
                      <a:pt x="1182" y="492"/>
                      <a:pt x="1168" y="513"/>
                    </a:cubicBezTo>
                    <a:cubicBezTo>
                      <a:pt x="1151" y="538"/>
                      <a:pt x="1129" y="559"/>
                      <a:pt x="1112" y="584"/>
                    </a:cubicBezTo>
                    <a:cubicBezTo>
                      <a:pt x="1087" y="622"/>
                      <a:pt x="1099" y="676"/>
                      <a:pt x="1065" y="710"/>
                    </a:cubicBezTo>
                    <a:cubicBezTo>
                      <a:pt x="1028" y="747"/>
                      <a:pt x="945" y="752"/>
                      <a:pt x="899" y="757"/>
                    </a:cubicBezTo>
                    <a:cubicBezTo>
                      <a:pt x="707" y="740"/>
                      <a:pt x="777" y="726"/>
                      <a:pt x="686" y="749"/>
                    </a:cubicBezTo>
                    <a:cubicBezTo>
                      <a:pt x="678" y="754"/>
                      <a:pt x="669" y="758"/>
                      <a:pt x="663" y="765"/>
                    </a:cubicBezTo>
                    <a:cubicBezTo>
                      <a:pt x="651" y="779"/>
                      <a:pt x="631" y="812"/>
                      <a:pt x="631" y="812"/>
                    </a:cubicBezTo>
                    <a:cubicBezTo>
                      <a:pt x="637" y="880"/>
                      <a:pt x="645" y="937"/>
                      <a:pt x="623" y="1002"/>
                    </a:cubicBezTo>
                    <a:cubicBezTo>
                      <a:pt x="576" y="955"/>
                      <a:pt x="581" y="890"/>
                      <a:pt x="599" y="828"/>
                    </a:cubicBezTo>
                    <a:cubicBezTo>
                      <a:pt x="597" y="820"/>
                      <a:pt x="592" y="813"/>
                      <a:pt x="592" y="805"/>
                    </a:cubicBezTo>
                    <a:cubicBezTo>
                      <a:pt x="592" y="794"/>
                      <a:pt x="599" y="773"/>
                      <a:pt x="599" y="773"/>
                    </a:cubicBezTo>
                  </a:path>
                </a:pathLst>
              </a:custGeom>
              <a:solidFill>
                <a:schemeClr val="bg1"/>
              </a:solidFill>
              <a:ln w="9525">
                <a:solidFill>
                  <a:schemeClr val="tx1"/>
                </a:solidFill>
                <a:round/>
                <a:headEnd/>
                <a:tailEnd/>
              </a:ln>
            </p:spPr>
            <p:txBody>
              <a:bodyPr/>
              <a:lstStyle/>
              <a:p>
                <a:endParaRPr lang="en-US"/>
              </a:p>
            </p:txBody>
          </p:sp>
          <p:sp>
            <p:nvSpPr>
              <p:cNvPr id="17447" name="Freeform 66"/>
              <p:cNvSpPr>
                <a:spLocks/>
              </p:cNvSpPr>
              <p:nvPr/>
            </p:nvSpPr>
            <p:spPr bwMode="auto">
              <a:xfrm>
                <a:off x="1516" y="3089"/>
                <a:ext cx="2018" cy="2052"/>
              </a:xfrm>
              <a:custGeom>
                <a:avLst/>
                <a:gdLst>
                  <a:gd name="T0" fmla="*/ 1 w 2701"/>
                  <a:gd name="T1" fmla="*/ 8 h 2708"/>
                  <a:gd name="T2" fmla="*/ 1 w 2701"/>
                  <a:gd name="T3" fmla="*/ 8 h 2708"/>
                  <a:gd name="T4" fmla="*/ 1 w 2701"/>
                  <a:gd name="T5" fmla="*/ 8 h 2708"/>
                  <a:gd name="T6" fmla="*/ 1 w 2701"/>
                  <a:gd name="T7" fmla="*/ 10 h 2708"/>
                  <a:gd name="T8" fmla="*/ 1 w 2701"/>
                  <a:gd name="T9" fmla="*/ 11 h 2708"/>
                  <a:gd name="T10" fmla="*/ 1 w 2701"/>
                  <a:gd name="T11" fmla="*/ 12 h 2708"/>
                  <a:gd name="T12" fmla="*/ 1 w 2701"/>
                  <a:gd name="T13" fmla="*/ 13 h 2708"/>
                  <a:gd name="T14" fmla="*/ 1 w 2701"/>
                  <a:gd name="T15" fmla="*/ 11 h 2708"/>
                  <a:gd name="T16" fmla="*/ 2 w 2701"/>
                  <a:gd name="T17" fmla="*/ 13 h 2708"/>
                  <a:gd name="T18" fmla="*/ 2 w 2701"/>
                  <a:gd name="T19" fmla="*/ 14 h 2708"/>
                  <a:gd name="T20" fmla="*/ 2 w 2701"/>
                  <a:gd name="T21" fmla="*/ 14 h 2708"/>
                  <a:gd name="T22" fmla="*/ 4 w 2701"/>
                  <a:gd name="T23" fmla="*/ 14 h 2708"/>
                  <a:gd name="T24" fmla="*/ 10 w 2701"/>
                  <a:gd name="T25" fmla="*/ 13 h 2708"/>
                  <a:gd name="T26" fmla="*/ 10 w 2701"/>
                  <a:gd name="T27" fmla="*/ 8 h 2708"/>
                  <a:gd name="T28" fmla="*/ 10 w 2701"/>
                  <a:gd name="T29" fmla="*/ 4 h 2708"/>
                  <a:gd name="T30" fmla="*/ 10 w 2701"/>
                  <a:gd name="T31" fmla="*/ 2 h 2708"/>
                  <a:gd name="T32" fmla="*/ 9 w 2701"/>
                  <a:gd name="T33" fmla="*/ 0 h 2708"/>
                  <a:gd name="T34" fmla="*/ 7 w 2701"/>
                  <a:gd name="T35" fmla="*/ 2 h 2708"/>
                  <a:gd name="T36" fmla="*/ 7 w 2701"/>
                  <a:gd name="T37" fmla="*/ 2 h 2708"/>
                  <a:gd name="T38" fmla="*/ 6 w 2701"/>
                  <a:gd name="T39" fmla="*/ 2 h 2708"/>
                  <a:gd name="T40" fmla="*/ 5 w 2701"/>
                  <a:gd name="T41" fmla="*/ 2 h 2708"/>
                  <a:gd name="T42" fmla="*/ 4 w 2701"/>
                  <a:gd name="T43" fmla="*/ 2 h 2708"/>
                  <a:gd name="T44" fmla="*/ 4 w 2701"/>
                  <a:gd name="T45" fmla="*/ 4 h 2708"/>
                  <a:gd name="T46" fmla="*/ 3 w 2701"/>
                  <a:gd name="T47" fmla="*/ 4 h 2708"/>
                  <a:gd name="T48" fmla="*/ 3 w 2701"/>
                  <a:gd name="T49" fmla="*/ 4 h 2708"/>
                  <a:gd name="T50" fmla="*/ 3 w 2701"/>
                  <a:gd name="T51" fmla="*/ 4 h 2708"/>
                  <a:gd name="T52" fmla="*/ 2 w 2701"/>
                  <a:gd name="T53" fmla="*/ 5 h 2708"/>
                  <a:gd name="T54" fmla="*/ 2 w 2701"/>
                  <a:gd name="T55" fmla="*/ 4 h 2708"/>
                  <a:gd name="T56" fmla="*/ 2 w 2701"/>
                  <a:gd name="T57" fmla="*/ 4 h 2708"/>
                  <a:gd name="T58" fmla="*/ 1 w 2701"/>
                  <a:gd name="T59" fmla="*/ 5 h 2708"/>
                  <a:gd name="T60" fmla="*/ 1 w 2701"/>
                  <a:gd name="T61" fmla="*/ 6 h 2708"/>
                  <a:gd name="T62" fmla="*/ 1 w 2701"/>
                  <a:gd name="T63" fmla="*/ 8 h 270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701"/>
                  <a:gd name="T97" fmla="*/ 0 h 2708"/>
                  <a:gd name="T98" fmla="*/ 2701 w 2701"/>
                  <a:gd name="T99" fmla="*/ 2708 h 270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701" h="2708">
                    <a:moveTo>
                      <a:pt x="67" y="1405"/>
                    </a:moveTo>
                    <a:cubicBezTo>
                      <a:pt x="45" y="1427"/>
                      <a:pt x="9" y="1445"/>
                      <a:pt x="4" y="1476"/>
                    </a:cubicBezTo>
                    <a:cubicBezTo>
                      <a:pt x="0" y="1503"/>
                      <a:pt x="21" y="1528"/>
                      <a:pt x="28" y="1555"/>
                    </a:cubicBezTo>
                    <a:cubicBezTo>
                      <a:pt x="42" y="1608"/>
                      <a:pt x="66" y="1656"/>
                      <a:pt x="91" y="1705"/>
                    </a:cubicBezTo>
                    <a:cubicBezTo>
                      <a:pt x="108" y="1739"/>
                      <a:pt x="113" y="1730"/>
                      <a:pt x="154" y="1744"/>
                    </a:cubicBezTo>
                    <a:cubicBezTo>
                      <a:pt x="162" y="1747"/>
                      <a:pt x="178" y="1752"/>
                      <a:pt x="178" y="1752"/>
                    </a:cubicBezTo>
                    <a:cubicBezTo>
                      <a:pt x="219" y="1780"/>
                      <a:pt x="240" y="1827"/>
                      <a:pt x="280" y="1855"/>
                    </a:cubicBezTo>
                    <a:cubicBezTo>
                      <a:pt x="289" y="1881"/>
                      <a:pt x="311" y="1900"/>
                      <a:pt x="320" y="1926"/>
                    </a:cubicBezTo>
                    <a:cubicBezTo>
                      <a:pt x="340" y="1984"/>
                      <a:pt x="367" y="2038"/>
                      <a:pt x="383" y="2099"/>
                    </a:cubicBezTo>
                    <a:cubicBezTo>
                      <a:pt x="374" y="2193"/>
                      <a:pt x="368" y="2278"/>
                      <a:pt x="264" y="2304"/>
                    </a:cubicBezTo>
                    <a:cubicBezTo>
                      <a:pt x="211" y="2341"/>
                      <a:pt x="131" y="2356"/>
                      <a:pt x="67" y="2367"/>
                    </a:cubicBezTo>
                    <a:cubicBezTo>
                      <a:pt x="59" y="2379"/>
                      <a:pt x="37" y="2399"/>
                      <a:pt x="59" y="2415"/>
                    </a:cubicBezTo>
                    <a:cubicBezTo>
                      <a:pt x="73" y="2425"/>
                      <a:pt x="91" y="2426"/>
                      <a:pt x="107" y="2431"/>
                    </a:cubicBezTo>
                    <a:cubicBezTo>
                      <a:pt x="115" y="2433"/>
                      <a:pt x="130" y="2438"/>
                      <a:pt x="130" y="2438"/>
                    </a:cubicBezTo>
                    <a:cubicBezTo>
                      <a:pt x="215" y="2429"/>
                      <a:pt x="292" y="2406"/>
                      <a:pt x="359" y="2352"/>
                    </a:cubicBezTo>
                    <a:cubicBezTo>
                      <a:pt x="394" y="2324"/>
                      <a:pt x="408" y="2285"/>
                      <a:pt x="430" y="2249"/>
                    </a:cubicBezTo>
                    <a:cubicBezTo>
                      <a:pt x="463" y="2195"/>
                      <a:pt x="507" y="2151"/>
                      <a:pt x="541" y="2099"/>
                    </a:cubicBezTo>
                    <a:cubicBezTo>
                      <a:pt x="625" y="2233"/>
                      <a:pt x="565" y="2441"/>
                      <a:pt x="525" y="2596"/>
                    </a:cubicBezTo>
                    <a:cubicBezTo>
                      <a:pt x="530" y="2612"/>
                      <a:pt x="536" y="2628"/>
                      <a:pt x="541" y="2644"/>
                    </a:cubicBezTo>
                    <a:cubicBezTo>
                      <a:pt x="543" y="2652"/>
                      <a:pt x="548" y="2667"/>
                      <a:pt x="548" y="2667"/>
                    </a:cubicBezTo>
                    <a:cubicBezTo>
                      <a:pt x="556" y="2664"/>
                      <a:pt x="564" y="2658"/>
                      <a:pt x="572" y="2659"/>
                    </a:cubicBezTo>
                    <a:cubicBezTo>
                      <a:pt x="588" y="2661"/>
                      <a:pt x="603" y="2673"/>
                      <a:pt x="619" y="2675"/>
                    </a:cubicBezTo>
                    <a:cubicBezTo>
                      <a:pt x="648" y="2678"/>
                      <a:pt x="677" y="2680"/>
                      <a:pt x="706" y="2683"/>
                    </a:cubicBezTo>
                    <a:cubicBezTo>
                      <a:pt x="830" y="2708"/>
                      <a:pt x="951" y="2688"/>
                      <a:pt x="1077" y="2683"/>
                    </a:cubicBezTo>
                    <a:cubicBezTo>
                      <a:pt x="1393" y="2671"/>
                      <a:pt x="1707" y="2657"/>
                      <a:pt x="2024" y="2651"/>
                    </a:cubicBezTo>
                    <a:cubicBezTo>
                      <a:pt x="2224" y="2640"/>
                      <a:pt x="2424" y="2624"/>
                      <a:pt x="2624" y="2612"/>
                    </a:cubicBezTo>
                    <a:cubicBezTo>
                      <a:pt x="2644" y="2580"/>
                      <a:pt x="2646" y="2546"/>
                      <a:pt x="2655" y="2509"/>
                    </a:cubicBezTo>
                    <a:cubicBezTo>
                      <a:pt x="2680" y="2240"/>
                      <a:pt x="2674" y="1966"/>
                      <a:pt x="2647" y="1697"/>
                    </a:cubicBezTo>
                    <a:cubicBezTo>
                      <a:pt x="2655" y="1468"/>
                      <a:pt x="2664" y="1238"/>
                      <a:pt x="2687" y="1010"/>
                    </a:cubicBezTo>
                    <a:cubicBezTo>
                      <a:pt x="2695" y="757"/>
                      <a:pt x="2701" y="810"/>
                      <a:pt x="2687" y="616"/>
                    </a:cubicBezTo>
                    <a:cubicBezTo>
                      <a:pt x="2682" y="550"/>
                      <a:pt x="2671" y="418"/>
                      <a:pt x="2671" y="418"/>
                    </a:cubicBezTo>
                    <a:cubicBezTo>
                      <a:pt x="2668" y="337"/>
                      <a:pt x="2667" y="255"/>
                      <a:pt x="2663" y="174"/>
                    </a:cubicBezTo>
                    <a:cubicBezTo>
                      <a:pt x="2657" y="40"/>
                      <a:pt x="2662" y="51"/>
                      <a:pt x="2529" y="40"/>
                    </a:cubicBezTo>
                    <a:cubicBezTo>
                      <a:pt x="2455" y="27"/>
                      <a:pt x="2383" y="9"/>
                      <a:pt x="2308" y="0"/>
                    </a:cubicBezTo>
                    <a:cubicBezTo>
                      <a:pt x="2226" y="8"/>
                      <a:pt x="2145" y="24"/>
                      <a:pt x="2063" y="32"/>
                    </a:cubicBezTo>
                    <a:cubicBezTo>
                      <a:pt x="2005" y="38"/>
                      <a:pt x="1890" y="48"/>
                      <a:pt x="1890" y="48"/>
                    </a:cubicBezTo>
                    <a:cubicBezTo>
                      <a:pt x="1819" y="41"/>
                      <a:pt x="1755" y="28"/>
                      <a:pt x="1685" y="16"/>
                    </a:cubicBezTo>
                    <a:cubicBezTo>
                      <a:pt x="1669" y="21"/>
                      <a:pt x="1653" y="27"/>
                      <a:pt x="1637" y="32"/>
                    </a:cubicBezTo>
                    <a:cubicBezTo>
                      <a:pt x="1617" y="39"/>
                      <a:pt x="1631" y="74"/>
                      <a:pt x="1629" y="95"/>
                    </a:cubicBezTo>
                    <a:cubicBezTo>
                      <a:pt x="1623" y="163"/>
                      <a:pt x="1630" y="227"/>
                      <a:pt x="1590" y="284"/>
                    </a:cubicBezTo>
                    <a:cubicBezTo>
                      <a:pt x="1563" y="364"/>
                      <a:pt x="1575" y="436"/>
                      <a:pt x="1511" y="497"/>
                    </a:cubicBezTo>
                    <a:cubicBezTo>
                      <a:pt x="1487" y="462"/>
                      <a:pt x="1454" y="461"/>
                      <a:pt x="1416" y="450"/>
                    </a:cubicBezTo>
                    <a:cubicBezTo>
                      <a:pt x="1366" y="436"/>
                      <a:pt x="1316" y="425"/>
                      <a:pt x="1266" y="411"/>
                    </a:cubicBezTo>
                    <a:cubicBezTo>
                      <a:pt x="1240" y="413"/>
                      <a:pt x="1213" y="412"/>
                      <a:pt x="1188" y="418"/>
                    </a:cubicBezTo>
                    <a:cubicBezTo>
                      <a:pt x="1152" y="426"/>
                      <a:pt x="1142" y="479"/>
                      <a:pt x="1124" y="505"/>
                    </a:cubicBezTo>
                    <a:cubicBezTo>
                      <a:pt x="1112" y="548"/>
                      <a:pt x="1113" y="586"/>
                      <a:pt x="1077" y="616"/>
                    </a:cubicBezTo>
                    <a:cubicBezTo>
                      <a:pt x="1057" y="633"/>
                      <a:pt x="1006" y="647"/>
                      <a:pt x="1006" y="647"/>
                    </a:cubicBezTo>
                    <a:cubicBezTo>
                      <a:pt x="934" y="635"/>
                      <a:pt x="865" y="645"/>
                      <a:pt x="793" y="655"/>
                    </a:cubicBezTo>
                    <a:cubicBezTo>
                      <a:pt x="777" y="660"/>
                      <a:pt x="762" y="666"/>
                      <a:pt x="746" y="671"/>
                    </a:cubicBezTo>
                    <a:cubicBezTo>
                      <a:pt x="738" y="674"/>
                      <a:pt x="722" y="679"/>
                      <a:pt x="722" y="679"/>
                    </a:cubicBezTo>
                    <a:cubicBezTo>
                      <a:pt x="717" y="687"/>
                      <a:pt x="710" y="694"/>
                      <a:pt x="706" y="703"/>
                    </a:cubicBezTo>
                    <a:cubicBezTo>
                      <a:pt x="699" y="718"/>
                      <a:pt x="690" y="750"/>
                      <a:pt x="690" y="750"/>
                    </a:cubicBezTo>
                    <a:cubicBezTo>
                      <a:pt x="694" y="786"/>
                      <a:pt x="706" y="840"/>
                      <a:pt x="683" y="876"/>
                    </a:cubicBezTo>
                    <a:cubicBezTo>
                      <a:pt x="667" y="901"/>
                      <a:pt x="612" y="931"/>
                      <a:pt x="612" y="931"/>
                    </a:cubicBezTo>
                    <a:cubicBezTo>
                      <a:pt x="601" y="864"/>
                      <a:pt x="596" y="856"/>
                      <a:pt x="604" y="781"/>
                    </a:cubicBezTo>
                    <a:cubicBezTo>
                      <a:pt x="601" y="771"/>
                      <a:pt x="605" y="755"/>
                      <a:pt x="596" y="750"/>
                    </a:cubicBezTo>
                    <a:cubicBezTo>
                      <a:pt x="586" y="745"/>
                      <a:pt x="573" y="751"/>
                      <a:pt x="564" y="758"/>
                    </a:cubicBezTo>
                    <a:cubicBezTo>
                      <a:pt x="558" y="763"/>
                      <a:pt x="560" y="774"/>
                      <a:pt x="556" y="781"/>
                    </a:cubicBezTo>
                    <a:cubicBezTo>
                      <a:pt x="542" y="809"/>
                      <a:pt x="542" y="804"/>
                      <a:pt x="517" y="821"/>
                    </a:cubicBezTo>
                    <a:cubicBezTo>
                      <a:pt x="489" y="863"/>
                      <a:pt x="440" y="874"/>
                      <a:pt x="406" y="908"/>
                    </a:cubicBezTo>
                    <a:cubicBezTo>
                      <a:pt x="361" y="953"/>
                      <a:pt x="316" y="981"/>
                      <a:pt x="280" y="1034"/>
                    </a:cubicBezTo>
                    <a:cubicBezTo>
                      <a:pt x="254" y="1073"/>
                      <a:pt x="239" y="1112"/>
                      <a:pt x="217" y="1152"/>
                    </a:cubicBezTo>
                    <a:cubicBezTo>
                      <a:pt x="208" y="1169"/>
                      <a:pt x="185" y="1200"/>
                      <a:pt x="185" y="1200"/>
                    </a:cubicBezTo>
                    <a:cubicBezTo>
                      <a:pt x="162" y="1272"/>
                      <a:pt x="117" y="1387"/>
                      <a:pt x="51" y="1428"/>
                    </a:cubicBezTo>
                    <a:cubicBezTo>
                      <a:pt x="37" y="1450"/>
                      <a:pt x="28" y="1466"/>
                      <a:pt x="28" y="1492"/>
                    </a:cubicBezTo>
                  </a:path>
                </a:pathLst>
              </a:custGeom>
              <a:solidFill>
                <a:schemeClr val="bg1"/>
              </a:solidFill>
              <a:ln w="9525">
                <a:solidFill>
                  <a:schemeClr val="tx1"/>
                </a:solidFill>
                <a:round/>
                <a:headEnd/>
                <a:tailEnd/>
              </a:ln>
            </p:spPr>
            <p:txBody>
              <a:bodyPr/>
              <a:lstStyle/>
              <a:p>
                <a:endParaRPr lang="en-US"/>
              </a:p>
            </p:txBody>
          </p:sp>
          <p:sp>
            <p:nvSpPr>
              <p:cNvPr id="17448" name="Freeform 67"/>
              <p:cNvSpPr>
                <a:spLocks/>
              </p:cNvSpPr>
              <p:nvPr/>
            </p:nvSpPr>
            <p:spPr bwMode="auto">
              <a:xfrm>
                <a:off x="2273" y="3544"/>
                <a:ext cx="190" cy="514"/>
              </a:xfrm>
              <a:custGeom>
                <a:avLst/>
                <a:gdLst>
                  <a:gd name="T0" fmla="*/ 1 w 254"/>
                  <a:gd name="T1" fmla="*/ 2 h 679"/>
                  <a:gd name="T2" fmla="*/ 1 w 254"/>
                  <a:gd name="T3" fmla="*/ 2 h 679"/>
                  <a:gd name="T4" fmla="*/ 1 w 254"/>
                  <a:gd name="T5" fmla="*/ 2 h 679"/>
                  <a:gd name="T6" fmla="*/ 1 w 254"/>
                  <a:gd name="T7" fmla="*/ 2 h 679"/>
                  <a:gd name="T8" fmla="*/ 1 w 254"/>
                  <a:gd name="T9" fmla="*/ 2 h 679"/>
                  <a:gd name="T10" fmla="*/ 1 w 254"/>
                  <a:gd name="T11" fmla="*/ 3 h 679"/>
                  <a:gd name="T12" fmla="*/ 1 w 254"/>
                  <a:gd name="T13" fmla="*/ 4 h 679"/>
                  <a:gd name="T14" fmla="*/ 1 w 254"/>
                  <a:gd name="T15" fmla="*/ 4 h 679"/>
                  <a:gd name="T16" fmla="*/ 1 w 254"/>
                  <a:gd name="T17" fmla="*/ 4 h 679"/>
                  <a:gd name="T18" fmla="*/ 1 w 254"/>
                  <a:gd name="T19" fmla="*/ 3 h 679"/>
                  <a:gd name="T20" fmla="*/ 1 w 254"/>
                  <a:gd name="T21" fmla="*/ 2 h 679"/>
                  <a:gd name="T22" fmla="*/ 1 w 254"/>
                  <a:gd name="T23" fmla="*/ 2 h 679"/>
                  <a:gd name="T24" fmla="*/ 1 w 254"/>
                  <a:gd name="T25" fmla="*/ 2 h 679"/>
                  <a:gd name="T26" fmla="*/ 1 w 254"/>
                  <a:gd name="T27" fmla="*/ 0 h 679"/>
                  <a:gd name="T28" fmla="*/ 1 w 254"/>
                  <a:gd name="T29" fmla="*/ 2 h 67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4"/>
                  <a:gd name="T46" fmla="*/ 0 h 679"/>
                  <a:gd name="T47" fmla="*/ 254 w 254"/>
                  <a:gd name="T48" fmla="*/ 679 h 67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4" h="679">
                    <a:moveTo>
                      <a:pt x="88" y="8"/>
                    </a:moveTo>
                    <a:cubicBezTo>
                      <a:pt x="78" y="96"/>
                      <a:pt x="92" y="117"/>
                      <a:pt x="104" y="197"/>
                    </a:cubicBezTo>
                    <a:cubicBezTo>
                      <a:pt x="110" y="238"/>
                      <a:pt x="108" y="263"/>
                      <a:pt x="127" y="300"/>
                    </a:cubicBezTo>
                    <a:cubicBezTo>
                      <a:pt x="138" y="321"/>
                      <a:pt x="142" y="346"/>
                      <a:pt x="159" y="363"/>
                    </a:cubicBezTo>
                    <a:cubicBezTo>
                      <a:pt x="175" y="379"/>
                      <a:pt x="206" y="410"/>
                      <a:pt x="206" y="410"/>
                    </a:cubicBezTo>
                    <a:cubicBezTo>
                      <a:pt x="220" y="453"/>
                      <a:pt x="240" y="493"/>
                      <a:pt x="253" y="537"/>
                    </a:cubicBezTo>
                    <a:cubicBezTo>
                      <a:pt x="247" y="578"/>
                      <a:pt x="254" y="603"/>
                      <a:pt x="214" y="615"/>
                    </a:cubicBezTo>
                    <a:cubicBezTo>
                      <a:pt x="180" y="638"/>
                      <a:pt x="159" y="666"/>
                      <a:pt x="119" y="679"/>
                    </a:cubicBezTo>
                    <a:cubicBezTo>
                      <a:pt x="124" y="663"/>
                      <a:pt x="130" y="647"/>
                      <a:pt x="135" y="631"/>
                    </a:cubicBezTo>
                    <a:cubicBezTo>
                      <a:pt x="138" y="623"/>
                      <a:pt x="143" y="608"/>
                      <a:pt x="143" y="608"/>
                    </a:cubicBezTo>
                    <a:cubicBezTo>
                      <a:pt x="136" y="521"/>
                      <a:pt x="128" y="441"/>
                      <a:pt x="88" y="363"/>
                    </a:cubicBezTo>
                    <a:cubicBezTo>
                      <a:pt x="73" y="303"/>
                      <a:pt x="69" y="227"/>
                      <a:pt x="25" y="181"/>
                    </a:cubicBezTo>
                    <a:cubicBezTo>
                      <a:pt x="10" y="137"/>
                      <a:pt x="10" y="120"/>
                      <a:pt x="17" y="71"/>
                    </a:cubicBezTo>
                    <a:cubicBezTo>
                      <a:pt x="0" y="19"/>
                      <a:pt x="37" y="23"/>
                      <a:pt x="72" y="0"/>
                    </a:cubicBezTo>
                    <a:cubicBezTo>
                      <a:pt x="91" y="28"/>
                      <a:pt x="88" y="34"/>
                      <a:pt x="88" y="8"/>
                    </a:cubicBezTo>
                    <a:close/>
                  </a:path>
                </a:pathLst>
              </a:cu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7449" name="Freeform 68"/>
              <p:cNvSpPr>
                <a:spLocks/>
              </p:cNvSpPr>
              <p:nvPr/>
            </p:nvSpPr>
            <p:spPr bwMode="auto">
              <a:xfrm>
                <a:off x="849" y="2731"/>
                <a:ext cx="688" cy="478"/>
              </a:xfrm>
              <a:custGeom>
                <a:avLst/>
                <a:gdLst>
                  <a:gd name="T0" fmla="*/ 1 w 920"/>
                  <a:gd name="T1" fmla="*/ 4 h 631"/>
                  <a:gd name="T2" fmla="*/ 1 w 920"/>
                  <a:gd name="T3" fmla="*/ 3 h 631"/>
                  <a:gd name="T4" fmla="*/ 1 w 920"/>
                  <a:gd name="T5" fmla="*/ 2 h 631"/>
                  <a:gd name="T6" fmla="*/ 1 w 920"/>
                  <a:gd name="T7" fmla="*/ 2 h 631"/>
                  <a:gd name="T8" fmla="*/ 1 w 920"/>
                  <a:gd name="T9" fmla="*/ 2 h 631"/>
                  <a:gd name="T10" fmla="*/ 1 w 920"/>
                  <a:gd name="T11" fmla="*/ 2 h 631"/>
                  <a:gd name="T12" fmla="*/ 1 w 920"/>
                  <a:gd name="T13" fmla="*/ 2 h 631"/>
                  <a:gd name="T14" fmla="*/ 1 w 920"/>
                  <a:gd name="T15" fmla="*/ 0 h 631"/>
                  <a:gd name="T16" fmla="*/ 1 w 920"/>
                  <a:gd name="T17" fmla="*/ 2 h 631"/>
                  <a:gd name="T18" fmla="*/ 2 w 920"/>
                  <a:gd name="T19" fmla="*/ 2 h 631"/>
                  <a:gd name="T20" fmla="*/ 3 w 920"/>
                  <a:gd name="T21" fmla="*/ 2 h 631"/>
                  <a:gd name="T22" fmla="*/ 3 w 920"/>
                  <a:gd name="T23" fmla="*/ 2 h 631"/>
                  <a:gd name="T24" fmla="*/ 3 w 920"/>
                  <a:gd name="T25" fmla="*/ 2 h 631"/>
                  <a:gd name="T26" fmla="*/ 4 w 920"/>
                  <a:gd name="T27" fmla="*/ 3 h 631"/>
                  <a:gd name="T28" fmla="*/ 4 w 920"/>
                  <a:gd name="T29" fmla="*/ 4 h 631"/>
                  <a:gd name="T30" fmla="*/ 3 w 920"/>
                  <a:gd name="T31" fmla="*/ 3 h 631"/>
                  <a:gd name="T32" fmla="*/ 2 w 920"/>
                  <a:gd name="T33" fmla="*/ 3 h 631"/>
                  <a:gd name="T34" fmla="*/ 1 w 920"/>
                  <a:gd name="T35" fmla="*/ 3 h 631"/>
                  <a:gd name="T36" fmla="*/ 1 w 920"/>
                  <a:gd name="T37" fmla="*/ 3 h 631"/>
                  <a:gd name="T38" fmla="*/ 1 w 920"/>
                  <a:gd name="T39" fmla="*/ 4 h 631"/>
                  <a:gd name="T40" fmla="*/ 1 w 920"/>
                  <a:gd name="T41" fmla="*/ 4 h 631"/>
                  <a:gd name="T42" fmla="*/ 1 w 920"/>
                  <a:gd name="T43" fmla="*/ 4 h 6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20"/>
                  <a:gd name="T67" fmla="*/ 0 h 631"/>
                  <a:gd name="T68" fmla="*/ 920 w 920"/>
                  <a:gd name="T69" fmla="*/ 631 h 63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20" h="631">
                    <a:moveTo>
                      <a:pt x="83" y="615"/>
                    </a:moveTo>
                    <a:cubicBezTo>
                      <a:pt x="47" y="573"/>
                      <a:pt x="40" y="553"/>
                      <a:pt x="12" y="513"/>
                    </a:cubicBezTo>
                    <a:cubicBezTo>
                      <a:pt x="0" y="476"/>
                      <a:pt x="10" y="446"/>
                      <a:pt x="20" y="410"/>
                    </a:cubicBezTo>
                    <a:cubicBezTo>
                      <a:pt x="42" y="336"/>
                      <a:pt x="84" y="236"/>
                      <a:pt x="139" y="181"/>
                    </a:cubicBezTo>
                    <a:cubicBezTo>
                      <a:pt x="152" y="137"/>
                      <a:pt x="208" y="114"/>
                      <a:pt x="249" y="95"/>
                    </a:cubicBezTo>
                    <a:cubicBezTo>
                      <a:pt x="278" y="66"/>
                      <a:pt x="310" y="45"/>
                      <a:pt x="344" y="24"/>
                    </a:cubicBezTo>
                    <a:cubicBezTo>
                      <a:pt x="358" y="15"/>
                      <a:pt x="375" y="13"/>
                      <a:pt x="391" y="8"/>
                    </a:cubicBezTo>
                    <a:cubicBezTo>
                      <a:pt x="399" y="5"/>
                      <a:pt x="415" y="0"/>
                      <a:pt x="415" y="0"/>
                    </a:cubicBezTo>
                    <a:cubicBezTo>
                      <a:pt x="419" y="1"/>
                      <a:pt x="479" y="13"/>
                      <a:pt x="486" y="16"/>
                    </a:cubicBezTo>
                    <a:cubicBezTo>
                      <a:pt x="527" y="36"/>
                      <a:pt x="566" y="70"/>
                      <a:pt x="604" y="95"/>
                    </a:cubicBezTo>
                    <a:cubicBezTo>
                      <a:pt x="638" y="118"/>
                      <a:pt x="692" y="122"/>
                      <a:pt x="730" y="142"/>
                    </a:cubicBezTo>
                    <a:cubicBezTo>
                      <a:pt x="758" y="184"/>
                      <a:pt x="800" y="168"/>
                      <a:pt x="833" y="213"/>
                    </a:cubicBezTo>
                    <a:cubicBezTo>
                      <a:pt x="850" y="236"/>
                      <a:pt x="855" y="265"/>
                      <a:pt x="864" y="292"/>
                    </a:cubicBezTo>
                    <a:cubicBezTo>
                      <a:pt x="889" y="368"/>
                      <a:pt x="904" y="442"/>
                      <a:pt x="920" y="521"/>
                    </a:cubicBezTo>
                    <a:cubicBezTo>
                      <a:pt x="913" y="562"/>
                      <a:pt x="911" y="596"/>
                      <a:pt x="888" y="631"/>
                    </a:cubicBezTo>
                    <a:cubicBezTo>
                      <a:pt x="812" y="611"/>
                      <a:pt x="745" y="572"/>
                      <a:pt x="675" y="536"/>
                    </a:cubicBezTo>
                    <a:cubicBezTo>
                      <a:pt x="630" y="513"/>
                      <a:pt x="565" y="511"/>
                      <a:pt x="517" y="505"/>
                    </a:cubicBezTo>
                    <a:cubicBezTo>
                      <a:pt x="407" y="515"/>
                      <a:pt x="296" y="520"/>
                      <a:pt x="186" y="536"/>
                    </a:cubicBezTo>
                    <a:cubicBezTo>
                      <a:pt x="160" y="545"/>
                      <a:pt x="115" y="576"/>
                      <a:pt x="115" y="576"/>
                    </a:cubicBezTo>
                    <a:cubicBezTo>
                      <a:pt x="105" y="591"/>
                      <a:pt x="96" y="612"/>
                      <a:pt x="75" y="615"/>
                    </a:cubicBezTo>
                    <a:cubicBezTo>
                      <a:pt x="67" y="616"/>
                      <a:pt x="44" y="607"/>
                      <a:pt x="52" y="607"/>
                    </a:cubicBezTo>
                    <a:cubicBezTo>
                      <a:pt x="63" y="607"/>
                      <a:pt x="73" y="612"/>
                      <a:pt x="83" y="615"/>
                    </a:cubicBezTo>
                    <a:close/>
                  </a:path>
                </a:pathLst>
              </a:custGeom>
              <a:solidFill>
                <a:srgbClr val="502800"/>
              </a:solidFill>
              <a:ln w="9525">
                <a:solidFill>
                  <a:schemeClr val="tx1"/>
                </a:solidFill>
                <a:round/>
                <a:headEnd/>
                <a:tailEnd/>
              </a:ln>
            </p:spPr>
            <p:txBody>
              <a:bodyPr/>
              <a:lstStyle/>
              <a:p>
                <a:endParaRPr lang="en-US"/>
              </a:p>
            </p:txBody>
          </p:sp>
          <p:sp>
            <p:nvSpPr>
              <p:cNvPr id="17450" name="Freeform 69"/>
              <p:cNvSpPr>
                <a:spLocks/>
              </p:cNvSpPr>
              <p:nvPr/>
            </p:nvSpPr>
            <p:spPr bwMode="auto">
              <a:xfrm>
                <a:off x="891" y="3047"/>
                <a:ext cx="652" cy="521"/>
              </a:xfrm>
              <a:custGeom>
                <a:avLst/>
                <a:gdLst>
                  <a:gd name="T0" fmla="*/ 3 w 873"/>
                  <a:gd name="T1" fmla="*/ 4 h 687"/>
                  <a:gd name="T2" fmla="*/ 3 w 873"/>
                  <a:gd name="T3" fmla="*/ 2 h 687"/>
                  <a:gd name="T4" fmla="*/ 3 w 873"/>
                  <a:gd name="T5" fmla="*/ 2 h 687"/>
                  <a:gd name="T6" fmla="*/ 3 w 873"/>
                  <a:gd name="T7" fmla="*/ 2 h 687"/>
                  <a:gd name="T8" fmla="*/ 3 w 873"/>
                  <a:gd name="T9" fmla="*/ 2 h 687"/>
                  <a:gd name="T10" fmla="*/ 3 w 873"/>
                  <a:gd name="T11" fmla="*/ 2 h 687"/>
                  <a:gd name="T12" fmla="*/ 3 w 873"/>
                  <a:gd name="T13" fmla="*/ 2 h 687"/>
                  <a:gd name="T14" fmla="*/ 3 w 873"/>
                  <a:gd name="T15" fmla="*/ 2 h 687"/>
                  <a:gd name="T16" fmla="*/ 3 w 873"/>
                  <a:gd name="T17" fmla="*/ 2 h 687"/>
                  <a:gd name="T18" fmla="*/ 3 w 873"/>
                  <a:gd name="T19" fmla="*/ 2 h 687"/>
                  <a:gd name="T20" fmla="*/ 2 w 873"/>
                  <a:gd name="T21" fmla="*/ 2 h 687"/>
                  <a:gd name="T22" fmla="*/ 2 w 873"/>
                  <a:gd name="T23" fmla="*/ 2 h 687"/>
                  <a:gd name="T24" fmla="*/ 1 w 873"/>
                  <a:gd name="T25" fmla="*/ 2 h 687"/>
                  <a:gd name="T26" fmla="*/ 1 w 873"/>
                  <a:gd name="T27" fmla="*/ 2 h 687"/>
                  <a:gd name="T28" fmla="*/ 1 w 873"/>
                  <a:gd name="T29" fmla="*/ 2 h 687"/>
                  <a:gd name="T30" fmla="*/ 1 w 873"/>
                  <a:gd name="T31" fmla="*/ 2 h 687"/>
                  <a:gd name="T32" fmla="*/ 1 w 873"/>
                  <a:gd name="T33" fmla="*/ 2 h 687"/>
                  <a:gd name="T34" fmla="*/ 1 w 873"/>
                  <a:gd name="T35" fmla="*/ 2 h 687"/>
                  <a:gd name="T36" fmla="*/ 1 w 873"/>
                  <a:gd name="T37" fmla="*/ 3 h 687"/>
                  <a:gd name="T38" fmla="*/ 1 w 873"/>
                  <a:gd name="T39" fmla="*/ 4 h 687"/>
                  <a:gd name="T40" fmla="*/ 1 w 873"/>
                  <a:gd name="T41" fmla="*/ 4 h 687"/>
                  <a:gd name="T42" fmla="*/ 1 w 873"/>
                  <a:gd name="T43" fmla="*/ 4 h 687"/>
                  <a:gd name="T44" fmla="*/ 2 w 873"/>
                  <a:gd name="T45" fmla="*/ 3 h 687"/>
                  <a:gd name="T46" fmla="*/ 3 w 873"/>
                  <a:gd name="T47" fmla="*/ 4 h 687"/>
                  <a:gd name="T48" fmla="*/ 3 w 873"/>
                  <a:gd name="T49" fmla="*/ 4 h 687"/>
                  <a:gd name="T50" fmla="*/ 3 w 873"/>
                  <a:gd name="T51" fmla="*/ 4 h 687"/>
                  <a:gd name="T52" fmla="*/ 3 w 873"/>
                  <a:gd name="T53" fmla="*/ 3 h 68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73"/>
                  <a:gd name="T82" fmla="*/ 0 h 687"/>
                  <a:gd name="T83" fmla="*/ 873 w 873"/>
                  <a:gd name="T84" fmla="*/ 687 h 68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73" h="687">
                    <a:moveTo>
                      <a:pt x="723" y="616"/>
                    </a:moveTo>
                    <a:cubicBezTo>
                      <a:pt x="732" y="550"/>
                      <a:pt x="748" y="475"/>
                      <a:pt x="786" y="418"/>
                    </a:cubicBezTo>
                    <a:cubicBezTo>
                      <a:pt x="794" y="426"/>
                      <a:pt x="798" y="442"/>
                      <a:pt x="809" y="442"/>
                    </a:cubicBezTo>
                    <a:cubicBezTo>
                      <a:pt x="825" y="442"/>
                      <a:pt x="845" y="395"/>
                      <a:pt x="849" y="387"/>
                    </a:cubicBezTo>
                    <a:cubicBezTo>
                      <a:pt x="861" y="338"/>
                      <a:pt x="867" y="307"/>
                      <a:pt x="873" y="253"/>
                    </a:cubicBezTo>
                    <a:cubicBezTo>
                      <a:pt x="862" y="219"/>
                      <a:pt x="861" y="188"/>
                      <a:pt x="841" y="158"/>
                    </a:cubicBezTo>
                    <a:cubicBezTo>
                      <a:pt x="833" y="161"/>
                      <a:pt x="825" y="162"/>
                      <a:pt x="817" y="166"/>
                    </a:cubicBezTo>
                    <a:cubicBezTo>
                      <a:pt x="809" y="170"/>
                      <a:pt x="802" y="187"/>
                      <a:pt x="794" y="182"/>
                    </a:cubicBezTo>
                    <a:cubicBezTo>
                      <a:pt x="777" y="172"/>
                      <a:pt x="773" y="150"/>
                      <a:pt x="762" y="134"/>
                    </a:cubicBezTo>
                    <a:cubicBezTo>
                      <a:pt x="740" y="102"/>
                      <a:pt x="719" y="90"/>
                      <a:pt x="691" y="71"/>
                    </a:cubicBezTo>
                    <a:cubicBezTo>
                      <a:pt x="673" y="18"/>
                      <a:pt x="698" y="70"/>
                      <a:pt x="660" y="40"/>
                    </a:cubicBezTo>
                    <a:cubicBezTo>
                      <a:pt x="609" y="0"/>
                      <a:pt x="686" y="27"/>
                      <a:pt x="612" y="8"/>
                    </a:cubicBezTo>
                    <a:cubicBezTo>
                      <a:pt x="450" y="15"/>
                      <a:pt x="292" y="40"/>
                      <a:pt x="131" y="63"/>
                    </a:cubicBezTo>
                    <a:cubicBezTo>
                      <a:pt x="75" y="82"/>
                      <a:pt x="98" y="70"/>
                      <a:pt x="60" y="95"/>
                    </a:cubicBezTo>
                    <a:cubicBezTo>
                      <a:pt x="26" y="143"/>
                      <a:pt x="55" y="94"/>
                      <a:pt x="36" y="189"/>
                    </a:cubicBezTo>
                    <a:cubicBezTo>
                      <a:pt x="33" y="206"/>
                      <a:pt x="25" y="221"/>
                      <a:pt x="20" y="237"/>
                    </a:cubicBezTo>
                    <a:cubicBezTo>
                      <a:pt x="18" y="245"/>
                      <a:pt x="13" y="260"/>
                      <a:pt x="13" y="260"/>
                    </a:cubicBezTo>
                    <a:cubicBezTo>
                      <a:pt x="29" y="314"/>
                      <a:pt x="0" y="371"/>
                      <a:pt x="28" y="426"/>
                    </a:cubicBezTo>
                    <a:cubicBezTo>
                      <a:pt x="42" y="454"/>
                      <a:pt x="69" y="467"/>
                      <a:pt x="91" y="489"/>
                    </a:cubicBezTo>
                    <a:cubicBezTo>
                      <a:pt x="113" y="555"/>
                      <a:pt x="148" y="664"/>
                      <a:pt x="218" y="687"/>
                    </a:cubicBezTo>
                    <a:cubicBezTo>
                      <a:pt x="298" y="677"/>
                      <a:pt x="260" y="686"/>
                      <a:pt x="328" y="663"/>
                    </a:cubicBezTo>
                    <a:cubicBezTo>
                      <a:pt x="336" y="660"/>
                      <a:pt x="352" y="655"/>
                      <a:pt x="352" y="655"/>
                    </a:cubicBezTo>
                    <a:cubicBezTo>
                      <a:pt x="416" y="611"/>
                      <a:pt x="505" y="600"/>
                      <a:pt x="581" y="592"/>
                    </a:cubicBezTo>
                    <a:cubicBezTo>
                      <a:pt x="594" y="593"/>
                      <a:pt x="668" y="600"/>
                      <a:pt x="691" y="608"/>
                    </a:cubicBezTo>
                    <a:cubicBezTo>
                      <a:pt x="700" y="611"/>
                      <a:pt x="707" y="619"/>
                      <a:pt x="715" y="623"/>
                    </a:cubicBezTo>
                    <a:cubicBezTo>
                      <a:pt x="722" y="627"/>
                      <a:pt x="730" y="628"/>
                      <a:pt x="738" y="631"/>
                    </a:cubicBezTo>
                    <a:cubicBezTo>
                      <a:pt x="750" y="598"/>
                      <a:pt x="746" y="616"/>
                      <a:pt x="746" y="576"/>
                    </a:cubicBezTo>
                  </a:path>
                </a:pathLst>
              </a:custGeom>
              <a:solidFill>
                <a:srgbClr val="FFDBB7"/>
              </a:solidFill>
              <a:ln w="9525">
                <a:solidFill>
                  <a:schemeClr val="tx1"/>
                </a:solidFill>
                <a:round/>
                <a:headEnd/>
                <a:tailEnd/>
              </a:ln>
            </p:spPr>
            <p:txBody>
              <a:bodyPr/>
              <a:lstStyle/>
              <a:p>
                <a:endParaRPr lang="en-US"/>
              </a:p>
            </p:txBody>
          </p:sp>
          <p:sp>
            <p:nvSpPr>
              <p:cNvPr id="17451" name="Freeform 70"/>
              <p:cNvSpPr>
                <a:spLocks/>
              </p:cNvSpPr>
              <p:nvPr/>
            </p:nvSpPr>
            <p:spPr bwMode="auto">
              <a:xfrm>
                <a:off x="-264" y="2886"/>
                <a:ext cx="527" cy="765"/>
              </a:xfrm>
              <a:custGeom>
                <a:avLst/>
                <a:gdLst>
                  <a:gd name="T0" fmla="*/ 1 w 705"/>
                  <a:gd name="T1" fmla="*/ 2 h 1010"/>
                  <a:gd name="T2" fmla="*/ 1 w 705"/>
                  <a:gd name="T3" fmla="*/ 3 h 1010"/>
                  <a:gd name="T4" fmla="*/ 1 w 705"/>
                  <a:gd name="T5" fmla="*/ 5 h 1010"/>
                  <a:gd name="T6" fmla="*/ 1 w 705"/>
                  <a:gd name="T7" fmla="*/ 5 h 1010"/>
                  <a:gd name="T8" fmla="*/ 1 w 705"/>
                  <a:gd name="T9" fmla="*/ 5 h 1010"/>
                  <a:gd name="T10" fmla="*/ 1 w 705"/>
                  <a:gd name="T11" fmla="*/ 5 h 1010"/>
                  <a:gd name="T12" fmla="*/ 1 w 705"/>
                  <a:gd name="T13" fmla="*/ 5 h 1010"/>
                  <a:gd name="T14" fmla="*/ 2 w 705"/>
                  <a:gd name="T15" fmla="*/ 4 h 1010"/>
                  <a:gd name="T16" fmla="*/ 2 w 705"/>
                  <a:gd name="T17" fmla="*/ 4 h 1010"/>
                  <a:gd name="T18" fmla="*/ 2 w 705"/>
                  <a:gd name="T19" fmla="*/ 4 h 1010"/>
                  <a:gd name="T20" fmla="*/ 3 w 705"/>
                  <a:gd name="T21" fmla="*/ 2 h 1010"/>
                  <a:gd name="T22" fmla="*/ 3 w 705"/>
                  <a:gd name="T23" fmla="*/ 2 h 1010"/>
                  <a:gd name="T24" fmla="*/ 1 w 705"/>
                  <a:gd name="T25" fmla="*/ 2 h 1010"/>
                  <a:gd name="T26" fmla="*/ 1 w 705"/>
                  <a:gd name="T27" fmla="*/ 2 h 1010"/>
                  <a:gd name="T28" fmla="*/ 1 w 705"/>
                  <a:gd name="T29" fmla="*/ 2 h 1010"/>
                  <a:gd name="T30" fmla="*/ 1 w 705"/>
                  <a:gd name="T31" fmla="*/ 2 h 1010"/>
                  <a:gd name="T32" fmla="*/ 1 w 705"/>
                  <a:gd name="T33" fmla="*/ 0 h 1010"/>
                  <a:gd name="T34" fmla="*/ 1 w 705"/>
                  <a:gd name="T35" fmla="*/ 2 h 1010"/>
                  <a:gd name="T36" fmla="*/ 1 w 705"/>
                  <a:gd name="T37" fmla="*/ 2 h 1010"/>
                  <a:gd name="T38" fmla="*/ 1 w 705"/>
                  <a:gd name="T39" fmla="*/ 2 h 1010"/>
                  <a:gd name="T40" fmla="*/ 1 w 705"/>
                  <a:gd name="T41" fmla="*/ 2 h 10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05"/>
                  <a:gd name="T64" fmla="*/ 0 h 1010"/>
                  <a:gd name="T65" fmla="*/ 705 w 705"/>
                  <a:gd name="T66" fmla="*/ 1010 h 10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05" h="1010">
                    <a:moveTo>
                      <a:pt x="27" y="300"/>
                    </a:moveTo>
                    <a:cubicBezTo>
                      <a:pt x="19" y="374"/>
                      <a:pt x="10" y="447"/>
                      <a:pt x="3" y="521"/>
                    </a:cubicBezTo>
                    <a:cubicBezTo>
                      <a:pt x="13" y="646"/>
                      <a:pt x="28" y="715"/>
                      <a:pt x="82" y="821"/>
                    </a:cubicBezTo>
                    <a:cubicBezTo>
                      <a:pt x="101" y="858"/>
                      <a:pt x="75" y="847"/>
                      <a:pt x="121" y="892"/>
                    </a:cubicBezTo>
                    <a:cubicBezTo>
                      <a:pt x="160" y="931"/>
                      <a:pt x="193" y="957"/>
                      <a:pt x="240" y="986"/>
                    </a:cubicBezTo>
                    <a:cubicBezTo>
                      <a:pt x="254" y="995"/>
                      <a:pt x="271" y="997"/>
                      <a:pt x="287" y="1002"/>
                    </a:cubicBezTo>
                    <a:cubicBezTo>
                      <a:pt x="295" y="1005"/>
                      <a:pt x="311" y="1010"/>
                      <a:pt x="311" y="1010"/>
                    </a:cubicBezTo>
                    <a:cubicBezTo>
                      <a:pt x="465" y="957"/>
                      <a:pt x="542" y="799"/>
                      <a:pt x="626" y="671"/>
                    </a:cubicBezTo>
                    <a:cubicBezTo>
                      <a:pt x="631" y="664"/>
                      <a:pt x="630" y="655"/>
                      <a:pt x="634" y="647"/>
                    </a:cubicBezTo>
                    <a:cubicBezTo>
                      <a:pt x="638" y="638"/>
                      <a:pt x="645" y="631"/>
                      <a:pt x="650" y="623"/>
                    </a:cubicBezTo>
                    <a:cubicBezTo>
                      <a:pt x="667" y="557"/>
                      <a:pt x="688" y="492"/>
                      <a:pt x="705" y="426"/>
                    </a:cubicBezTo>
                    <a:cubicBezTo>
                      <a:pt x="704" y="421"/>
                      <a:pt x="698" y="344"/>
                      <a:pt x="690" y="324"/>
                    </a:cubicBezTo>
                    <a:cubicBezTo>
                      <a:pt x="654" y="238"/>
                      <a:pt x="545" y="240"/>
                      <a:pt x="484" y="189"/>
                    </a:cubicBezTo>
                    <a:cubicBezTo>
                      <a:pt x="461" y="170"/>
                      <a:pt x="434" y="155"/>
                      <a:pt x="413" y="134"/>
                    </a:cubicBezTo>
                    <a:cubicBezTo>
                      <a:pt x="351" y="72"/>
                      <a:pt x="379" y="94"/>
                      <a:pt x="335" y="63"/>
                    </a:cubicBezTo>
                    <a:cubicBezTo>
                      <a:pt x="324" y="47"/>
                      <a:pt x="313" y="26"/>
                      <a:pt x="295" y="16"/>
                    </a:cubicBezTo>
                    <a:cubicBezTo>
                      <a:pt x="280" y="8"/>
                      <a:pt x="248" y="0"/>
                      <a:pt x="248" y="0"/>
                    </a:cubicBezTo>
                    <a:cubicBezTo>
                      <a:pt x="184" y="16"/>
                      <a:pt x="143" y="47"/>
                      <a:pt x="106" y="103"/>
                    </a:cubicBezTo>
                    <a:cubicBezTo>
                      <a:pt x="90" y="127"/>
                      <a:pt x="67" y="147"/>
                      <a:pt x="58" y="174"/>
                    </a:cubicBezTo>
                    <a:cubicBezTo>
                      <a:pt x="46" y="208"/>
                      <a:pt x="40" y="238"/>
                      <a:pt x="19" y="268"/>
                    </a:cubicBezTo>
                    <a:cubicBezTo>
                      <a:pt x="10" y="323"/>
                      <a:pt x="0" y="327"/>
                      <a:pt x="27" y="300"/>
                    </a:cubicBezTo>
                    <a:close/>
                  </a:path>
                </a:pathLst>
              </a:custGeom>
              <a:solidFill>
                <a:srgbClr val="FFDBB7"/>
              </a:solidFill>
              <a:ln w="9525">
                <a:solidFill>
                  <a:schemeClr val="tx1"/>
                </a:solidFill>
                <a:round/>
                <a:headEnd/>
                <a:tailEnd/>
              </a:ln>
            </p:spPr>
            <p:txBody>
              <a:bodyPr/>
              <a:lstStyle/>
              <a:p>
                <a:endParaRPr lang="en-US"/>
              </a:p>
            </p:txBody>
          </p:sp>
          <p:sp>
            <p:nvSpPr>
              <p:cNvPr id="17452" name="Freeform 71"/>
              <p:cNvSpPr>
                <a:spLocks/>
              </p:cNvSpPr>
              <p:nvPr/>
            </p:nvSpPr>
            <p:spPr bwMode="auto">
              <a:xfrm>
                <a:off x="-338" y="3364"/>
                <a:ext cx="445" cy="437"/>
              </a:xfrm>
              <a:custGeom>
                <a:avLst/>
                <a:gdLst>
                  <a:gd name="T0" fmla="*/ 1 w 595"/>
                  <a:gd name="T1" fmla="*/ 0 h 576"/>
                  <a:gd name="T2" fmla="*/ 1 w 595"/>
                  <a:gd name="T3" fmla="*/ 2 h 576"/>
                  <a:gd name="T4" fmla="*/ 1 w 595"/>
                  <a:gd name="T5" fmla="*/ 2 h 576"/>
                  <a:gd name="T6" fmla="*/ 0 w 595"/>
                  <a:gd name="T7" fmla="*/ 2 h 576"/>
                  <a:gd name="T8" fmla="*/ 1 w 595"/>
                  <a:gd name="T9" fmla="*/ 2 h 576"/>
                  <a:gd name="T10" fmla="*/ 1 w 595"/>
                  <a:gd name="T11" fmla="*/ 2 h 576"/>
                  <a:gd name="T12" fmla="*/ 1 w 595"/>
                  <a:gd name="T13" fmla="*/ 2 h 576"/>
                  <a:gd name="T14" fmla="*/ 1 w 595"/>
                  <a:gd name="T15" fmla="*/ 3 h 576"/>
                  <a:gd name="T16" fmla="*/ 1 w 595"/>
                  <a:gd name="T17" fmla="*/ 3 h 576"/>
                  <a:gd name="T18" fmla="*/ 1 w 595"/>
                  <a:gd name="T19" fmla="*/ 3 h 576"/>
                  <a:gd name="T20" fmla="*/ 1 w 595"/>
                  <a:gd name="T21" fmla="*/ 3 h 576"/>
                  <a:gd name="T22" fmla="*/ 2 w 595"/>
                  <a:gd name="T23" fmla="*/ 3 h 576"/>
                  <a:gd name="T24" fmla="*/ 2 w 595"/>
                  <a:gd name="T25" fmla="*/ 3 h 576"/>
                  <a:gd name="T26" fmla="*/ 2 w 595"/>
                  <a:gd name="T27" fmla="*/ 2 h 576"/>
                  <a:gd name="T28" fmla="*/ 2 w 595"/>
                  <a:gd name="T29" fmla="*/ 2 h 576"/>
                  <a:gd name="T30" fmla="*/ 2 w 595"/>
                  <a:gd name="T31" fmla="*/ 2 h 576"/>
                  <a:gd name="T32" fmla="*/ 2 w 595"/>
                  <a:gd name="T33" fmla="*/ 2 h 576"/>
                  <a:gd name="T34" fmla="*/ 1 w 595"/>
                  <a:gd name="T35" fmla="*/ 2 h 576"/>
                  <a:gd name="T36" fmla="*/ 1 w 595"/>
                  <a:gd name="T37" fmla="*/ 2 h 576"/>
                  <a:gd name="T38" fmla="*/ 1 w 595"/>
                  <a:gd name="T39" fmla="*/ 2 h 576"/>
                  <a:gd name="T40" fmla="*/ 1 w 595"/>
                  <a:gd name="T41" fmla="*/ 2 h 576"/>
                  <a:gd name="T42" fmla="*/ 1 w 595"/>
                  <a:gd name="T43" fmla="*/ 2 h 576"/>
                  <a:gd name="T44" fmla="*/ 1 w 595"/>
                  <a:gd name="T45" fmla="*/ 2 h 576"/>
                  <a:gd name="T46" fmla="*/ 1 w 595"/>
                  <a:gd name="T47" fmla="*/ 2 h 576"/>
                  <a:gd name="T48" fmla="*/ 1 w 595"/>
                  <a:gd name="T49" fmla="*/ 0 h 5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95"/>
                  <a:gd name="T76" fmla="*/ 0 h 576"/>
                  <a:gd name="T77" fmla="*/ 595 w 595"/>
                  <a:gd name="T78" fmla="*/ 576 h 57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95" h="576">
                    <a:moveTo>
                      <a:pt x="126" y="0"/>
                    </a:moveTo>
                    <a:cubicBezTo>
                      <a:pt x="83" y="64"/>
                      <a:pt x="110" y="37"/>
                      <a:pt x="47" y="79"/>
                    </a:cubicBezTo>
                    <a:cubicBezTo>
                      <a:pt x="39" y="84"/>
                      <a:pt x="23" y="95"/>
                      <a:pt x="23" y="95"/>
                    </a:cubicBezTo>
                    <a:cubicBezTo>
                      <a:pt x="14" y="108"/>
                      <a:pt x="0" y="125"/>
                      <a:pt x="0" y="142"/>
                    </a:cubicBezTo>
                    <a:cubicBezTo>
                      <a:pt x="0" y="167"/>
                      <a:pt x="15" y="189"/>
                      <a:pt x="23" y="213"/>
                    </a:cubicBezTo>
                    <a:cubicBezTo>
                      <a:pt x="35" y="247"/>
                      <a:pt x="43" y="278"/>
                      <a:pt x="63" y="308"/>
                    </a:cubicBezTo>
                    <a:cubicBezTo>
                      <a:pt x="69" y="331"/>
                      <a:pt x="105" y="413"/>
                      <a:pt x="126" y="434"/>
                    </a:cubicBezTo>
                    <a:cubicBezTo>
                      <a:pt x="156" y="464"/>
                      <a:pt x="190" y="490"/>
                      <a:pt x="220" y="521"/>
                    </a:cubicBezTo>
                    <a:cubicBezTo>
                      <a:pt x="250" y="552"/>
                      <a:pt x="277" y="556"/>
                      <a:pt x="315" y="568"/>
                    </a:cubicBezTo>
                    <a:cubicBezTo>
                      <a:pt x="323" y="571"/>
                      <a:pt x="339" y="576"/>
                      <a:pt x="339" y="576"/>
                    </a:cubicBezTo>
                    <a:cubicBezTo>
                      <a:pt x="392" y="570"/>
                      <a:pt x="431" y="562"/>
                      <a:pt x="481" y="545"/>
                    </a:cubicBezTo>
                    <a:cubicBezTo>
                      <a:pt x="499" y="539"/>
                      <a:pt x="528" y="513"/>
                      <a:pt x="528" y="513"/>
                    </a:cubicBezTo>
                    <a:cubicBezTo>
                      <a:pt x="539" y="497"/>
                      <a:pt x="549" y="482"/>
                      <a:pt x="560" y="466"/>
                    </a:cubicBezTo>
                    <a:cubicBezTo>
                      <a:pt x="565" y="458"/>
                      <a:pt x="576" y="442"/>
                      <a:pt x="576" y="442"/>
                    </a:cubicBezTo>
                    <a:cubicBezTo>
                      <a:pt x="595" y="378"/>
                      <a:pt x="589" y="308"/>
                      <a:pt x="568" y="245"/>
                    </a:cubicBezTo>
                    <a:cubicBezTo>
                      <a:pt x="560" y="248"/>
                      <a:pt x="552" y="249"/>
                      <a:pt x="544" y="253"/>
                    </a:cubicBezTo>
                    <a:cubicBezTo>
                      <a:pt x="535" y="257"/>
                      <a:pt x="529" y="265"/>
                      <a:pt x="520" y="269"/>
                    </a:cubicBezTo>
                    <a:cubicBezTo>
                      <a:pt x="497" y="279"/>
                      <a:pt x="473" y="284"/>
                      <a:pt x="449" y="292"/>
                    </a:cubicBezTo>
                    <a:cubicBezTo>
                      <a:pt x="433" y="297"/>
                      <a:pt x="402" y="308"/>
                      <a:pt x="402" y="308"/>
                    </a:cubicBezTo>
                    <a:cubicBezTo>
                      <a:pt x="365" y="299"/>
                      <a:pt x="331" y="290"/>
                      <a:pt x="299" y="269"/>
                    </a:cubicBezTo>
                    <a:cubicBezTo>
                      <a:pt x="283" y="259"/>
                      <a:pt x="252" y="237"/>
                      <a:pt x="252" y="237"/>
                    </a:cubicBezTo>
                    <a:cubicBezTo>
                      <a:pt x="211" y="177"/>
                      <a:pt x="173" y="116"/>
                      <a:pt x="134" y="55"/>
                    </a:cubicBezTo>
                    <a:cubicBezTo>
                      <a:pt x="130" y="48"/>
                      <a:pt x="132" y="38"/>
                      <a:pt x="126" y="32"/>
                    </a:cubicBezTo>
                    <a:cubicBezTo>
                      <a:pt x="120" y="26"/>
                      <a:pt x="102" y="32"/>
                      <a:pt x="102" y="24"/>
                    </a:cubicBezTo>
                    <a:cubicBezTo>
                      <a:pt x="102" y="13"/>
                      <a:pt x="118" y="8"/>
                      <a:pt x="126" y="0"/>
                    </a:cubicBezTo>
                    <a:close/>
                  </a:path>
                </a:pathLst>
              </a:custGeom>
              <a:solidFill>
                <a:srgbClr val="FFDBB7"/>
              </a:solidFill>
              <a:ln w="9525">
                <a:solidFill>
                  <a:schemeClr val="tx1"/>
                </a:solidFill>
                <a:round/>
                <a:headEnd/>
                <a:tailEnd/>
              </a:ln>
            </p:spPr>
            <p:txBody>
              <a:bodyPr/>
              <a:lstStyle/>
              <a:p>
                <a:endParaRPr lang="en-US"/>
              </a:p>
            </p:txBody>
          </p:sp>
          <p:sp>
            <p:nvSpPr>
              <p:cNvPr id="17453" name="Freeform 72"/>
              <p:cNvSpPr>
                <a:spLocks/>
              </p:cNvSpPr>
              <p:nvPr/>
            </p:nvSpPr>
            <p:spPr bwMode="auto">
              <a:xfrm>
                <a:off x="-344" y="2635"/>
                <a:ext cx="670" cy="728"/>
              </a:xfrm>
              <a:custGeom>
                <a:avLst/>
                <a:gdLst>
                  <a:gd name="T0" fmla="*/ 3 w 897"/>
                  <a:gd name="T1" fmla="*/ 5 h 961"/>
                  <a:gd name="T2" fmla="*/ 3 w 897"/>
                  <a:gd name="T3" fmla="*/ 5 h 961"/>
                  <a:gd name="T4" fmla="*/ 3 w 897"/>
                  <a:gd name="T5" fmla="*/ 5 h 961"/>
                  <a:gd name="T6" fmla="*/ 3 w 897"/>
                  <a:gd name="T7" fmla="*/ 4 h 961"/>
                  <a:gd name="T8" fmla="*/ 3 w 897"/>
                  <a:gd name="T9" fmla="*/ 2 h 961"/>
                  <a:gd name="T10" fmla="*/ 3 w 897"/>
                  <a:gd name="T11" fmla="*/ 2 h 961"/>
                  <a:gd name="T12" fmla="*/ 2 w 897"/>
                  <a:gd name="T13" fmla="*/ 2 h 961"/>
                  <a:gd name="T14" fmla="*/ 2 w 897"/>
                  <a:gd name="T15" fmla="*/ 2 h 961"/>
                  <a:gd name="T16" fmla="*/ 2 w 897"/>
                  <a:gd name="T17" fmla="*/ 2 h 961"/>
                  <a:gd name="T18" fmla="*/ 1 w 897"/>
                  <a:gd name="T19" fmla="*/ 2 h 961"/>
                  <a:gd name="T20" fmla="*/ 1 w 897"/>
                  <a:gd name="T21" fmla="*/ 2 h 961"/>
                  <a:gd name="T22" fmla="*/ 1 w 897"/>
                  <a:gd name="T23" fmla="*/ 2 h 961"/>
                  <a:gd name="T24" fmla="*/ 1 w 897"/>
                  <a:gd name="T25" fmla="*/ 2 h 961"/>
                  <a:gd name="T26" fmla="*/ 1 w 897"/>
                  <a:gd name="T27" fmla="*/ 2 h 961"/>
                  <a:gd name="T28" fmla="*/ 1 w 897"/>
                  <a:gd name="T29" fmla="*/ 0 h 961"/>
                  <a:gd name="T30" fmla="*/ 1 w 897"/>
                  <a:gd name="T31" fmla="*/ 2 h 961"/>
                  <a:gd name="T32" fmla="*/ 1 w 897"/>
                  <a:gd name="T33" fmla="*/ 2 h 961"/>
                  <a:gd name="T34" fmla="*/ 1 w 897"/>
                  <a:gd name="T35" fmla="*/ 2 h 961"/>
                  <a:gd name="T36" fmla="*/ 1 w 897"/>
                  <a:gd name="T37" fmla="*/ 2 h 961"/>
                  <a:gd name="T38" fmla="*/ 1 w 897"/>
                  <a:gd name="T39" fmla="*/ 2 h 961"/>
                  <a:gd name="T40" fmla="*/ 0 w 897"/>
                  <a:gd name="T41" fmla="*/ 2 h 961"/>
                  <a:gd name="T42" fmla="*/ 1 w 897"/>
                  <a:gd name="T43" fmla="*/ 3 h 961"/>
                  <a:gd name="T44" fmla="*/ 1 w 897"/>
                  <a:gd name="T45" fmla="*/ 4 h 961"/>
                  <a:gd name="T46" fmla="*/ 1 w 897"/>
                  <a:gd name="T47" fmla="*/ 5 h 961"/>
                  <a:gd name="T48" fmla="*/ 1 w 897"/>
                  <a:gd name="T49" fmla="*/ 4 h 961"/>
                  <a:gd name="T50" fmla="*/ 1 w 897"/>
                  <a:gd name="T51" fmla="*/ 4 h 961"/>
                  <a:gd name="T52" fmla="*/ 1 w 897"/>
                  <a:gd name="T53" fmla="*/ 2 h 961"/>
                  <a:gd name="T54" fmla="*/ 1 w 897"/>
                  <a:gd name="T55" fmla="*/ 2 h 961"/>
                  <a:gd name="T56" fmla="*/ 1 w 897"/>
                  <a:gd name="T57" fmla="*/ 2 h 961"/>
                  <a:gd name="T58" fmla="*/ 1 w 897"/>
                  <a:gd name="T59" fmla="*/ 2 h 961"/>
                  <a:gd name="T60" fmla="*/ 1 w 897"/>
                  <a:gd name="T61" fmla="*/ 2 h 961"/>
                  <a:gd name="T62" fmla="*/ 2 w 897"/>
                  <a:gd name="T63" fmla="*/ 3 h 961"/>
                  <a:gd name="T64" fmla="*/ 3 w 897"/>
                  <a:gd name="T65" fmla="*/ 3 h 961"/>
                  <a:gd name="T66" fmla="*/ 3 w 897"/>
                  <a:gd name="T67" fmla="*/ 4 h 961"/>
                  <a:gd name="T68" fmla="*/ 3 w 897"/>
                  <a:gd name="T69" fmla="*/ 5 h 961"/>
                  <a:gd name="T70" fmla="*/ 3 w 897"/>
                  <a:gd name="T71" fmla="*/ 5 h 961"/>
                  <a:gd name="T72" fmla="*/ 3 w 897"/>
                  <a:gd name="T73" fmla="*/ 5 h 961"/>
                  <a:gd name="T74" fmla="*/ 3 w 897"/>
                  <a:gd name="T75" fmla="*/ 5 h 96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97"/>
                  <a:gd name="T115" fmla="*/ 0 h 961"/>
                  <a:gd name="T116" fmla="*/ 897 w 897"/>
                  <a:gd name="T117" fmla="*/ 961 h 96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97" h="961">
                    <a:moveTo>
                      <a:pt x="789" y="931"/>
                    </a:moveTo>
                    <a:cubicBezTo>
                      <a:pt x="831" y="856"/>
                      <a:pt x="807" y="895"/>
                      <a:pt x="852" y="828"/>
                    </a:cubicBezTo>
                    <a:cubicBezTo>
                      <a:pt x="857" y="820"/>
                      <a:pt x="868" y="804"/>
                      <a:pt x="868" y="804"/>
                    </a:cubicBezTo>
                    <a:cubicBezTo>
                      <a:pt x="897" y="714"/>
                      <a:pt x="886" y="768"/>
                      <a:pt x="875" y="615"/>
                    </a:cubicBezTo>
                    <a:cubicBezTo>
                      <a:pt x="867" y="501"/>
                      <a:pt x="834" y="386"/>
                      <a:pt x="804" y="276"/>
                    </a:cubicBezTo>
                    <a:cubicBezTo>
                      <a:pt x="792" y="234"/>
                      <a:pt x="787" y="185"/>
                      <a:pt x="757" y="150"/>
                    </a:cubicBezTo>
                    <a:cubicBezTo>
                      <a:pt x="706" y="91"/>
                      <a:pt x="645" y="86"/>
                      <a:pt x="576" y="63"/>
                    </a:cubicBezTo>
                    <a:cubicBezTo>
                      <a:pt x="560" y="58"/>
                      <a:pt x="544" y="52"/>
                      <a:pt x="528" y="47"/>
                    </a:cubicBezTo>
                    <a:cubicBezTo>
                      <a:pt x="520" y="44"/>
                      <a:pt x="505" y="39"/>
                      <a:pt x="505" y="39"/>
                    </a:cubicBezTo>
                    <a:cubicBezTo>
                      <a:pt x="484" y="42"/>
                      <a:pt x="463" y="43"/>
                      <a:pt x="442" y="47"/>
                    </a:cubicBezTo>
                    <a:cubicBezTo>
                      <a:pt x="426" y="51"/>
                      <a:pt x="394" y="63"/>
                      <a:pt x="394" y="63"/>
                    </a:cubicBezTo>
                    <a:cubicBezTo>
                      <a:pt x="386" y="58"/>
                      <a:pt x="376" y="55"/>
                      <a:pt x="370" y="47"/>
                    </a:cubicBezTo>
                    <a:cubicBezTo>
                      <a:pt x="365" y="40"/>
                      <a:pt x="369" y="29"/>
                      <a:pt x="363" y="23"/>
                    </a:cubicBezTo>
                    <a:cubicBezTo>
                      <a:pt x="357" y="17"/>
                      <a:pt x="347" y="19"/>
                      <a:pt x="339" y="15"/>
                    </a:cubicBezTo>
                    <a:cubicBezTo>
                      <a:pt x="330" y="11"/>
                      <a:pt x="323" y="5"/>
                      <a:pt x="315" y="0"/>
                    </a:cubicBezTo>
                    <a:cubicBezTo>
                      <a:pt x="299" y="3"/>
                      <a:pt x="283" y="3"/>
                      <a:pt x="268" y="8"/>
                    </a:cubicBezTo>
                    <a:cubicBezTo>
                      <a:pt x="244" y="16"/>
                      <a:pt x="207" y="61"/>
                      <a:pt x="197" y="71"/>
                    </a:cubicBezTo>
                    <a:cubicBezTo>
                      <a:pt x="156" y="113"/>
                      <a:pt x="121" y="169"/>
                      <a:pt x="94" y="221"/>
                    </a:cubicBezTo>
                    <a:cubicBezTo>
                      <a:pt x="66" y="277"/>
                      <a:pt x="106" y="211"/>
                      <a:pt x="79" y="268"/>
                    </a:cubicBezTo>
                    <a:cubicBezTo>
                      <a:pt x="66" y="295"/>
                      <a:pt x="43" y="320"/>
                      <a:pt x="31" y="347"/>
                    </a:cubicBezTo>
                    <a:cubicBezTo>
                      <a:pt x="17" y="378"/>
                      <a:pt x="9" y="416"/>
                      <a:pt x="0" y="449"/>
                    </a:cubicBezTo>
                    <a:cubicBezTo>
                      <a:pt x="14" y="491"/>
                      <a:pt x="17" y="533"/>
                      <a:pt x="31" y="576"/>
                    </a:cubicBezTo>
                    <a:cubicBezTo>
                      <a:pt x="36" y="592"/>
                      <a:pt x="47" y="623"/>
                      <a:pt x="47" y="623"/>
                    </a:cubicBezTo>
                    <a:cubicBezTo>
                      <a:pt x="52" y="706"/>
                      <a:pt x="54" y="797"/>
                      <a:pt x="102" y="868"/>
                    </a:cubicBezTo>
                    <a:cubicBezTo>
                      <a:pt x="123" y="836"/>
                      <a:pt x="128" y="827"/>
                      <a:pt x="118" y="789"/>
                    </a:cubicBezTo>
                    <a:cubicBezTo>
                      <a:pt x="109" y="717"/>
                      <a:pt x="118" y="672"/>
                      <a:pt x="150" y="607"/>
                    </a:cubicBezTo>
                    <a:cubicBezTo>
                      <a:pt x="169" y="524"/>
                      <a:pt x="185" y="444"/>
                      <a:pt x="260" y="394"/>
                    </a:cubicBezTo>
                    <a:cubicBezTo>
                      <a:pt x="279" y="365"/>
                      <a:pt x="302" y="358"/>
                      <a:pt x="331" y="339"/>
                    </a:cubicBezTo>
                    <a:cubicBezTo>
                      <a:pt x="347" y="342"/>
                      <a:pt x="363" y="342"/>
                      <a:pt x="378" y="347"/>
                    </a:cubicBezTo>
                    <a:cubicBezTo>
                      <a:pt x="414" y="359"/>
                      <a:pt x="393" y="364"/>
                      <a:pt x="418" y="386"/>
                    </a:cubicBezTo>
                    <a:cubicBezTo>
                      <a:pt x="441" y="406"/>
                      <a:pt x="465" y="424"/>
                      <a:pt x="489" y="441"/>
                    </a:cubicBezTo>
                    <a:cubicBezTo>
                      <a:pt x="540" y="477"/>
                      <a:pt x="580" y="490"/>
                      <a:pt x="639" y="505"/>
                    </a:cubicBezTo>
                    <a:cubicBezTo>
                      <a:pt x="675" y="529"/>
                      <a:pt x="691" y="568"/>
                      <a:pt x="726" y="591"/>
                    </a:cubicBezTo>
                    <a:cubicBezTo>
                      <a:pt x="753" y="609"/>
                      <a:pt x="773" y="615"/>
                      <a:pt x="797" y="639"/>
                    </a:cubicBezTo>
                    <a:cubicBezTo>
                      <a:pt x="821" y="718"/>
                      <a:pt x="785" y="813"/>
                      <a:pt x="765" y="891"/>
                    </a:cubicBezTo>
                    <a:cubicBezTo>
                      <a:pt x="768" y="912"/>
                      <a:pt x="762" y="936"/>
                      <a:pt x="773" y="954"/>
                    </a:cubicBezTo>
                    <a:cubicBezTo>
                      <a:pt x="777" y="961"/>
                      <a:pt x="792" y="953"/>
                      <a:pt x="797" y="946"/>
                    </a:cubicBezTo>
                    <a:cubicBezTo>
                      <a:pt x="813" y="923"/>
                      <a:pt x="810" y="852"/>
                      <a:pt x="852" y="852"/>
                    </a:cubicBezTo>
                  </a:path>
                </a:pathLst>
              </a:custGeom>
              <a:solidFill>
                <a:schemeClr val="tx1"/>
              </a:solidFill>
              <a:ln w="9525">
                <a:solidFill>
                  <a:schemeClr val="tx1"/>
                </a:solidFill>
                <a:round/>
                <a:headEnd/>
                <a:tailEnd/>
              </a:ln>
            </p:spPr>
            <p:txBody>
              <a:bodyPr/>
              <a:lstStyle/>
              <a:p>
                <a:endParaRPr lang="en-US"/>
              </a:p>
            </p:txBody>
          </p:sp>
          <p:sp>
            <p:nvSpPr>
              <p:cNvPr id="17454" name="Freeform 73"/>
              <p:cNvSpPr>
                <a:spLocks/>
              </p:cNvSpPr>
              <p:nvPr/>
            </p:nvSpPr>
            <p:spPr bwMode="auto">
              <a:xfrm>
                <a:off x="-816" y="3466"/>
                <a:ext cx="1303" cy="1644"/>
              </a:xfrm>
              <a:custGeom>
                <a:avLst/>
                <a:gdLst>
                  <a:gd name="T0" fmla="*/ 5 w 1744"/>
                  <a:gd name="T1" fmla="*/ 2 h 2170"/>
                  <a:gd name="T2" fmla="*/ 5 w 1744"/>
                  <a:gd name="T3" fmla="*/ 2 h 2170"/>
                  <a:gd name="T4" fmla="*/ 7 w 1744"/>
                  <a:gd name="T5" fmla="*/ 2 h 2170"/>
                  <a:gd name="T6" fmla="*/ 7 w 1744"/>
                  <a:gd name="T7" fmla="*/ 3 h 2170"/>
                  <a:gd name="T8" fmla="*/ 7 w 1744"/>
                  <a:gd name="T9" fmla="*/ 5 h 2170"/>
                  <a:gd name="T10" fmla="*/ 7 w 1744"/>
                  <a:gd name="T11" fmla="*/ 7 h 2170"/>
                  <a:gd name="T12" fmla="*/ 6 w 1744"/>
                  <a:gd name="T13" fmla="*/ 8 h 2170"/>
                  <a:gd name="T14" fmla="*/ 5 w 1744"/>
                  <a:gd name="T15" fmla="*/ 8 h 2170"/>
                  <a:gd name="T16" fmla="*/ 5 w 1744"/>
                  <a:gd name="T17" fmla="*/ 6 h 2170"/>
                  <a:gd name="T18" fmla="*/ 5 w 1744"/>
                  <a:gd name="T19" fmla="*/ 6 h 2170"/>
                  <a:gd name="T20" fmla="*/ 5 w 1744"/>
                  <a:gd name="T21" fmla="*/ 5 h 2170"/>
                  <a:gd name="T22" fmla="*/ 5 w 1744"/>
                  <a:gd name="T23" fmla="*/ 8 h 2170"/>
                  <a:gd name="T24" fmla="*/ 4 w 1744"/>
                  <a:gd name="T25" fmla="*/ 10 h 2170"/>
                  <a:gd name="T26" fmla="*/ 4 w 1744"/>
                  <a:gd name="T27" fmla="*/ 11 h 2170"/>
                  <a:gd name="T28" fmla="*/ 3 w 1744"/>
                  <a:gd name="T29" fmla="*/ 11 h 2170"/>
                  <a:gd name="T30" fmla="*/ 3 w 1744"/>
                  <a:gd name="T31" fmla="*/ 11 h 2170"/>
                  <a:gd name="T32" fmla="*/ 1 w 1744"/>
                  <a:gd name="T33" fmla="*/ 11 h 2170"/>
                  <a:gd name="T34" fmla="*/ 1 w 1744"/>
                  <a:gd name="T35" fmla="*/ 10 h 2170"/>
                  <a:gd name="T36" fmla="*/ 1 w 1744"/>
                  <a:gd name="T37" fmla="*/ 11 h 2170"/>
                  <a:gd name="T38" fmla="*/ 1 w 1744"/>
                  <a:gd name="T39" fmla="*/ 10 h 2170"/>
                  <a:gd name="T40" fmla="*/ 1 w 1744"/>
                  <a:gd name="T41" fmla="*/ 8 h 2170"/>
                  <a:gd name="T42" fmla="*/ 1 w 1744"/>
                  <a:gd name="T43" fmla="*/ 8 h 2170"/>
                  <a:gd name="T44" fmla="*/ 1 w 1744"/>
                  <a:gd name="T45" fmla="*/ 6 h 2170"/>
                  <a:gd name="T46" fmla="*/ 1 w 1744"/>
                  <a:gd name="T47" fmla="*/ 6 h 2170"/>
                  <a:gd name="T48" fmla="*/ 1 w 1744"/>
                  <a:gd name="T49" fmla="*/ 6 h 2170"/>
                  <a:gd name="T50" fmla="*/ 1 w 1744"/>
                  <a:gd name="T51" fmla="*/ 8 h 2170"/>
                  <a:gd name="T52" fmla="*/ 1 w 1744"/>
                  <a:gd name="T53" fmla="*/ 7 h 2170"/>
                  <a:gd name="T54" fmla="*/ 1 w 1744"/>
                  <a:gd name="T55" fmla="*/ 6 h 2170"/>
                  <a:gd name="T56" fmla="*/ 1 w 1744"/>
                  <a:gd name="T57" fmla="*/ 6 h 2170"/>
                  <a:gd name="T58" fmla="*/ 1 w 1744"/>
                  <a:gd name="T59" fmla="*/ 5 h 2170"/>
                  <a:gd name="T60" fmla="*/ 0 w 1744"/>
                  <a:gd name="T61" fmla="*/ 5 h 2170"/>
                  <a:gd name="T62" fmla="*/ 1 w 1744"/>
                  <a:gd name="T63" fmla="*/ 5 h 2170"/>
                  <a:gd name="T64" fmla="*/ 1 w 1744"/>
                  <a:gd name="T65" fmla="*/ 2 h 2170"/>
                  <a:gd name="T66" fmla="*/ 1 w 1744"/>
                  <a:gd name="T67" fmla="*/ 2 h 2170"/>
                  <a:gd name="T68" fmla="*/ 2 w 1744"/>
                  <a:gd name="T69" fmla="*/ 2 h 2170"/>
                  <a:gd name="T70" fmla="*/ 3 w 1744"/>
                  <a:gd name="T71" fmla="*/ 2 h 2170"/>
                  <a:gd name="T72" fmla="*/ 4 w 1744"/>
                  <a:gd name="T73" fmla="*/ 2 h 2170"/>
                  <a:gd name="T74" fmla="*/ 5 w 1744"/>
                  <a:gd name="T75" fmla="*/ 2 h 2170"/>
                  <a:gd name="T76" fmla="*/ 5 w 1744"/>
                  <a:gd name="T77" fmla="*/ 2 h 2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744"/>
                  <a:gd name="T118" fmla="*/ 0 h 2170"/>
                  <a:gd name="T119" fmla="*/ 1744 w 1744"/>
                  <a:gd name="T120" fmla="*/ 2170 h 21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744" h="2170">
                    <a:moveTo>
                      <a:pt x="1231" y="135"/>
                    </a:moveTo>
                    <a:cubicBezTo>
                      <a:pt x="1277" y="198"/>
                      <a:pt x="1329" y="243"/>
                      <a:pt x="1389" y="292"/>
                    </a:cubicBezTo>
                    <a:cubicBezTo>
                      <a:pt x="1409" y="308"/>
                      <a:pt x="1412" y="321"/>
                      <a:pt x="1436" y="332"/>
                    </a:cubicBezTo>
                    <a:cubicBezTo>
                      <a:pt x="1465" y="345"/>
                      <a:pt x="1500" y="353"/>
                      <a:pt x="1531" y="363"/>
                    </a:cubicBezTo>
                    <a:cubicBezTo>
                      <a:pt x="1540" y="366"/>
                      <a:pt x="1546" y="375"/>
                      <a:pt x="1555" y="379"/>
                    </a:cubicBezTo>
                    <a:cubicBezTo>
                      <a:pt x="1570" y="386"/>
                      <a:pt x="1602" y="395"/>
                      <a:pt x="1602" y="395"/>
                    </a:cubicBezTo>
                    <a:cubicBezTo>
                      <a:pt x="1613" y="428"/>
                      <a:pt x="1631" y="461"/>
                      <a:pt x="1650" y="490"/>
                    </a:cubicBezTo>
                    <a:cubicBezTo>
                      <a:pt x="1671" y="560"/>
                      <a:pt x="1639" y="461"/>
                      <a:pt x="1673" y="537"/>
                    </a:cubicBezTo>
                    <a:cubicBezTo>
                      <a:pt x="1707" y="612"/>
                      <a:pt x="1728" y="702"/>
                      <a:pt x="1744" y="782"/>
                    </a:cubicBezTo>
                    <a:cubicBezTo>
                      <a:pt x="1741" y="840"/>
                      <a:pt x="1740" y="897"/>
                      <a:pt x="1736" y="955"/>
                    </a:cubicBezTo>
                    <a:cubicBezTo>
                      <a:pt x="1732" y="1007"/>
                      <a:pt x="1710" y="1062"/>
                      <a:pt x="1697" y="1113"/>
                    </a:cubicBezTo>
                    <a:cubicBezTo>
                      <a:pt x="1675" y="1202"/>
                      <a:pt x="1657" y="1292"/>
                      <a:pt x="1634" y="1381"/>
                    </a:cubicBezTo>
                    <a:cubicBezTo>
                      <a:pt x="1620" y="1434"/>
                      <a:pt x="1609" y="1492"/>
                      <a:pt x="1602" y="1547"/>
                    </a:cubicBezTo>
                    <a:cubicBezTo>
                      <a:pt x="1597" y="1584"/>
                      <a:pt x="1609" y="1628"/>
                      <a:pt x="1586" y="1657"/>
                    </a:cubicBezTo>
                    <a:cubicBezTo>
                      <a:pt x="1574" y="1672"/>
                      <a:pt x="1452" y="1687"/>
                      <a:pt x="1436" y="1689"/>
                    </a:cubicBezTo>
                    <a:cubicBezTo>
                      <a:pt x="1378" y="1686"/>
                      <a:pt x="1271" y="1695"/>
                      <a:pt x="1216" y="1657"/>
                    </a:cubicBezTo>
                    <a:cubicBezTo>
                      <a:pt x="1228" y="1527"/>
                      <a:pt x="1255" y="1398"/>
                      <a:pt x="1287" y="1271"/>
                    </a:cubicBezTo>
                    <a:cubicBezTo>
                      <a:pt x="1300" y="1221"/>
                      <a:pt x="1312" y="1184"/>
                      <a:pt x="1326" y="1137"/>
                    </a:cubicBezTo>
                    <a:cubicBezTo>
                      <a:pt x="1331" y="1121"/>
                      <a:pt x="1337" y="1105"/>
                      <a:pt x="1342" y="1089"/>
                    </a:cubicBezTo>
                    <a:cubicBezTo>
                      <a:pt x="1345" y="1081"/>
                      <a:pt x="1350" y="1066"/>
                      <a:pt x="1350" y="1066"/>
                    </a:cubicBezTo>
                    <a:cubicBezTo>
                      <a:pt x="1353" y="1050"/>
                      <a:pt x="1354" y="1034"/>
                      <a:pt x="1358" y="1018"/>
                    </a:cubicBezTo>
                    <a:cubicBezTo>
                      <a:pt x="1362" y="1002"/>
                      <a:pt x="1373" y="971"/>
                      <a:pt x="1373" y="971"/>
                    </a:cubicBezTo>
                    <a:cubicBezTo>
                      <a:pt x="1361" y="1075"/>
                      <a:pt x="1336" y="1164"/>
                      <a:pt x="1302" y="1263"/>
                    </a:cubicBezTo>
                    <a:cubicBezTo>
                      <a:pt x="1271" y="1355"/>
                      <a:pt x="1262" y="1455"/>
                      <a:pt x="1231" y="1547"/>
                    </a:cubicBezTo>
                    <a:cubicBezTo>
                      <a:pt x="1215" y="1670"/>
                      <a:pt x="1216" y="1791"/>
                      <a:pt x="1176" y="1910"/>
                    </a:cubicBezTo>
                    <a:cubicBezTo>
                      <a:pt x="1159" y="1962"/>
                      <a:pt x="1170" y="1954"/>
                      <a:pt x="1113" y="1973"/>
                    </a:cubicBezTo>
                    <a:cubicBezTo>
                      <a:pt x="1095" y="1979"/>
                      <a:pt x="1066" y="2005"/>
                      <a:pt x="1066" y="2005"/>
                    </a:cubicBezTo>
                    <a:cubicBezTo>
                      <a:pt x="1040" y="2043"/>
                      <a:pt x="991" y="2070"/>
                      <a:pt x="947" y="2083"/>
                    </a:cubicBezTo>
                    <a:cubicBezTo>
                      <a:pt x="923" y="2099"/>
                      <a:pt x="896" y="2111"/>
                      <a:pt x="876" y="2131"/>
                    </a:cubicBezTo>
                    <a:cubicBezTo>
                      <a:pt x="868" y="2139"/>
                      <a:pt x="863" y="2149"/>
                      <a:pt x="853" y="2154"/>
                    </a:cubicBezTo>
                    <a:cubicBezTo>
                      <a:pt x="838" y="2162"/>
                      <a:pt x="805" y="2170"/>
                      <a:pt x="805" y="2170"/>
                    </a:cubicBezTo>
                    <a:cubicBezTo>
                      <a:pt x="762" y="2161"/>
                      <a:pt x="728" y="2145"/>
                      <a:pt x="687" y="2131"/>
                    </a:cubicBezTo>
                    <a:cubicBezTo>
                      <a:pt x="652" y="2135"/>
                      <a:pt x="619" y="2147"/>
                      <a:pt x="584" y="2147"/>
                    </a:cubicBezTo>
                    <a:cubicBezTo>
                      <a:pt x="547" y="2147"/>
                      <a:pt x="511" y="2135"/>
                      <a:pt x="474" y="2131"/>
                    </a:cubicBezTo>
                    <a:cubicBezTo>
                      <a:pt x="427" y="2115"/>
                      <a:pt x="440" y="2096"/>
                      <a:pt x="426" y="2052"/>
                    </a:cubicBezTo>
                    <a:cubicBezTo>
                      <a:pt x="416" y="2020"/>
                      <a:pt x="384" y="2007"/>
                      <a:pt x="355" y="1997"/>
                    </a:cubicBezTo>
                    <a:cubicBezTo>
                      <a:pt x="300" y="2011"/>
                      <a:pt x="296" y="2049"/>
                      <a:pt x="253" y="2068"/>
                    </a:cubicBezTo>
                    <a:cubicBezTo>
                      <a:pt x="238" y="2075"/>
                      <a:pt x="206" y="2083"/>
                      <a:pt x="206" y="2083"/>
                    </a:cubicBezTo>
                    <a:cubicBezTo>
                      <a:pt x="171" y="2080"/>
                      <a:pt x="128" y="2093"/>
                      <a:pt x="103" y="2068"/>
                    </a:cubicBezTo>
                    <a:cubicBezTo>
                      <a:pt x="65" y="2030"/>
                      <a:pt x="29" y="1937"/>
                      <a:pt x="16" y="1886"/>
                    </a:cubicBezTo>
                    <a:cubicBezTo>
                      <a:pt x="25" y="1836"/>
                      <a:pt x="36" y="1802"/>
                      <a:pt x="64" y="1760"/>
                    </a:cubicBezTo>
                    <a:cubicBezTo>
                      <a:pt x="84" y="1667"/>
                      <a:pt x="53" y="1800"/>
                      <a:pt x="87" y="1689"/>
                    </a:cubicBezTo>
                    <a:cubicBezTo>
                      <a:pt x="102" y="1638"/>
                      <a:pt x="111" y="1587"/>
                      <a:pt x="135" y="1539"/>
                    </a:cubicBezTo>
                    <a:cubicBezTo>
                      <a:pt x="143" y="1504"/>
                      <a:pt x="155" y="1477"/>
                      <a:pt x="166" y="1444"/>
                    </a:cubicBezTo>
                    <a:cubicBezTo>
                      <a:pt x="196" y="1356"/>
                      <a:pt x="214" y="1258"/>
                      <a:pt x="237" y="1168"/>
                    </a:cubicBezTo>
                    <a:cubicBezTo>
                      <a:pt x="240" y="1158"/>
                      <a:pt x="242" y="1147"/>
                      <a:pt x="245" y="1137"/>
                    </a:cubicBezTo>
                    <a:cubicBezTo>
                      <a:pt x="250" y="1121"/>
                      <a:pt x="257" y="1105"/>
                      <a:pt x="261" y="1089"/>
                    </a:cubicBezTo>
                    <a:cubicBezTo>
                      <a:pt x="264" y="1079"/>
                      <a:pt x="279" y="1063"/>
                      <a:pt x="269" y="1058"/>
                    </a:cubicBezTo>
                    <a:cubicBezTo>
                      <a:pt x="259" y="1053"/>
                      <a:pt x="253" y="1073"/>
                      <a:pt x="245" y="1081"/>
                    </a:cubicBezTo>
                    <a:cubicBezTo>
                      <a:pt x="223" y="1169"/>
                      <a:pt x="253" y="1063"/>
                      <a:pt x="221" y="1137"/>
                    </a:cubicBezTo>
                    <a:cubicBezTo>
                      <a:pt x="206" y="1172"/>
                      <a:pt x="208" y="1212"/>
                      <a:pt x="190" y="1247"/>
                    </a:cubicBezTo>
                    <a:cubicBezTo>
                      <a:pt x="162" y="1302"/>
                      <a:pt x="123" y="1362"/>
                      <a:pt x="103" y="1421"/>
                    </a:cubicBezTo>
                    <a:cubicBezTo>
                      <a:pt x="95" y="1416"/>
                      <a:pt x="83" y="1414"/>
                      <a:pt x="79" y="1405"/>
                    </a:cubicBezTo>
                    <a:cubicBezTo>
                      <a:pt x="76" y="1397"/>
                      <a:pt x="85" y="1389"/>
                      <a:pt x="87" y="1381"/>
                    </a:cubicBezTo>
                    <a:cubicBezTo>
                      <a:pt x="114" y="1283"/>
                      <a:pt x="93" y="1349"/>
                      <a:pt x="111" y="1294"/>
                    </a:cubicBezTo>
                    <a:cubicBezTo>
                      <a:pt x="108" y="1286"/>
                      <a:pt x="111" y="1271"/>
                      <a:pt x="103" y="1271"/>
                    </a:cubicBezTo>
                    <a:cubicBezTo>
                      <a:pt x="91" y="1271"/>
                      <a:pt x="69" y="1310"/>
                      <a:pt x="64" y="1318"/>
                    </a:cubicBezTo>
                    <a:cubicBezTo>
                      <a:pt x="58" y="1245"/>
                      <a:pt x="67" y="1220"/>
                      <a:pt x="32" y="1168"/>
                    </a:cubicBezTo>
                    <a:cubicBezTo>
                      <a:pt x="24" y="1119"/>
                      <a:pt x="30" y="1097"/>
                      <a:pt x="40" y="1050"/>
                    </a:cubicBezTo>
                    <a:cubicBezTo>
                      <a:pt x="37" y="1034"/>
                      <a:pt x="43" y="1013"/>
                      <a:pt x="32" y="1002"/>
                    </a:cubicBezTo>
                    <a:cubicBezTo>
                      <a:pt x="25" y="995"/>
                      <a:pt x="17" y="1020"/>
                      <a:pt x="8" y="1018"/>
                    </a:cubicBezTo>
                    <a:cubicBezTo>
                      <a:pt x="0" y="1016"/>
                      <a:pt x="3" y="1003"/>
                      <a:pt x="0" y="995"/>
                    </a:cubicBezTo>
                    <a:cubicBezTo>
                      <a:pt x="8" y="940"/>
                      <a:pt x="12" y="935"/>
                      <a:pt x="32" y="892"/>
                    </a:cubicBezTo>
                    <a:cubicBezTo>
                      <a:pt x="39" y="877"/>
                      <a:pt x="48" y="845"/>
                      <a:pt x="48" y="845"/>
                    </a:cubicBezTo>
                    <a:cubicBezTo>
                      <a:pt x="41" y="778"/>
                      <a:pt x="43" y="728"/>
                      <a:pt x="56" y="663"/>
                    </a:cubicBezTo>
                    <a:cubicBezTo>
                      <a:pt x="53" y="595"/>
                      <a:pt x="54" y="526"/>
                      <a:pt x="48" y="458"/>
                    </a:cubicBezTo>
                    <a:cubicBezTo>
                      <a:pt x="46" y="431"/>
                      <a:pt x="32" y="379"/>
                      <a:pt x="32" y="379"/>
                    </a:cubicBezTo>
                    <a:cubicBezTo>
                      <a:pt x="70" y="233"/>
                      <a:pt x="251" y="132"/>
                      <a:pt x="379" y="71"/>
                    </a:cubicBezTo>
                    <a:cubicBezTo>
                      <a:pt x="411" y="56"/>
                      <a:pt x="443" y="40"/>
                      <a:pt x="474" y="24"/>
                    </a:cubicBezTo>
                    <a:cubicBezTo>
                      <a:pt x="483" y="20"/>
                      <a:pt x="488" y="9"/>
                      <a:pt x="498" y="8"/>
                    </a:cubicBezTo>
                    <a:cubicBezTo>
                      <a:pt x="545" y="1"/>
                      <a:pt x="593" y="3"/>
                      <a:pt x="640" y="0"/>
                    </a:cubicBezTo>
                    <a:cubicBezTo>
                      <a:pt x="682" y="144"/>
                      <a:pt x="713" y="247"/>
                      <a:pt x="821" y="355"/>
                    </a:cubicBezTo>
                    <a:cubicBezTo>
                      <a:pt x="847" y="381"/>
                      <a:pt x="840" y="363"/>
                      <a:pt x="868" y="379"/>
                    </a:cubicBezTo>
                    <a:cubicBezTo>
                      <a:pt x="909" y="402"/>
                      <a:pt x="942" y="435"/>
                      <a:pt x="987" y="450"/>
                    </a:cubicBezTo>
                    <a:cubicBezTo>
                      <a:pt x="1004" y="448"/>
                      <a:pt x="1056" y="447"/>
                      <a:pt x="1081" y="434"/>
                    </a:cubicBezTo>
                    <a:cubicBezTo>
                      <a:pt x="1129" y="408"/>
                      <a:pt x="1149" y="367"/>
                      <a:pt x="1192" y="340"/>
                    </a:cubicBezTo>
                    <a:cubicBezTo>
                      <a:pt x="1198" y="323"/>
                      <a:pt x="1210" y="309"/>
                      <a:pt x="1216" y="292"/>
                    </a:cubicBezTo>
                    <a:cubicBezTo>
                      <a:pt x="1230" y="249"/>
                      <a:pt x="1225" y="202"/>
                      <a:pt x="1231" y="158"/>
                    </a:cubicBezTo>
                    <a:cubicBezTo>
                      <a:pt x="1235" y="132"/>
                      <a:pt x="1249" y="135"/>
                      <a:pt x="1231" y="135"/>
                    </a:cubicBezTo>
                    <a:close/>
                  </a:path>
                </a:pathLst>
              </a:custGeom>
              <a:solidFill>
                <a:schemeClr val="accent1"/>
              </a:solidFill>
              <a:ln w="9525">
                <a:solidFill>
                  <a:schemeClr val="tx1"/>
                </a:solidFill>
                <a:round/>
                <a:headEnd/>
                <a:tailEnd/>
              </a:ln>
            </p:spPr>
            <p:txBody>
              <a:bodyPr/>
              <a:lstStyle/>
              <a:p>
                <a:endParaRPr lang="en-US"/>
              </a:p>
            </p:txBody>
          </p:sp>
          <p:sp>
            <p:nvSpPr>
              <p:cNvPr id="17455" name="Freeform 74"/>
              <p:cNvSpPr>
                <a:spLocks/>
              </p:cNvSpPr>
              <p:nvPr/>
            </p:nvSpPr>
            <p:spPr bwMode="auto">
              <a:xfrm>
                <a:off x="-185" y="4718"/>
                <a:ext cx="535" cy="404"/>
              </a:xfrm>
              <a:custGeom>
                <a:avLst/>
                <a:gdLst>
                  <a:gd name="T0" fmla="*/ 1 w 715"/>
                  <a:gd name="T1" fmla="*/ 2 h 534"/>
                  <a:gd name="T2" fmla="*/ 1 w 715"/>
                  <a:gd name="T3" fmla="*/ 2 h 534"/>
                  <a:gd name="T4" fmla="*/ 1 w 715"/>
                  <a:gd name="T5" fmla="*/ 2 h 534"/>
                  <a:gd name="T6" fmla="*/ 1 w 715"/>
                  <a:gd name="T7" fmla="*/ 2 h 534"/>
                  <a:gd name="T8" fmla="*/ 0 w 715"/>
                  <a:gd name="T9" fmla="*/ 3 h 534"/>
                  <a:gd name="T10" fmla="*/ 1 w 715"/>
                  <a:gd name="T11" fmla="*/ 3 h 534"/>
                  <a:gd name="T12" fmla="*/ 1 w 715"/>
                  <a:gd name="T13" fmla="*/ 3 h 534"/>
                  <a:gd name="T14" fmla="*/ 1 w 715"/>
                  <a:gd name="T15" fmla="*/ 3 h 534"/>
                  <a:gd name="T16" fmla="*/ 2 w 715"/>
                  <a:gd name="T17" fmla="*/ 2 h 534"/>
                  <a:gd name="T18" fmla="*/ 2 w 715"/>
                  <a:gd name="T19" fmla="*/ 2 h 534"/>
                  <a:gd name="T20" fmla="*/ 3 w 715"/>
                  <a:gd name="T21" fmla="*/ 2 h 534"/>
                  <a:gd name="T22" fmla="*/ 3 w 715"/>
                  <a:gd name="T23" fmla="*/ 2 h 534"/>
                  <a:gd name="T24" fmla="*/ 1 w 715"/>
                  <a:gd name="T25" fmla="*/ 2 h 5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15"/>
                  <a:gd name="T40" fmla="*/ 0 h 534"/>
                  <a:gd name="T41" fmla="*/ 715 w 715"/>
                  <a:gd name="T42" fmla="*/ 534 h 5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15" h="534">
                    <a:moveTo>
                      <a:pt x="449" y="5"/>
                    </a:moveTo>
                    <a:cubicBezTo>
                      <a:pt x="402" y="90"/>
                      <a:pt x="359" y="194"/>
                      <a:pt x="276" y="250"/>
                    </a:cubicBezTo>
                    <a:cubicBezTo>
                      <a:pt x="230" y="319"/>
                      <a:pt x="292" y="233"/>
                      <a:pt x="236" y="289"/>
                    </a:cubicBezTo>
                    <a:cubicBezTo>
                      <a:pt x="180" y="345"/>
                      <a:pt x="266" y="283"/>
                      <a:pt x="197" y="329"/>
                    </a:cubicBezTo>
                    <a:cubicBezTo>
                      <a:pt x="148" y="403"/>
                      <a:pt x="47" y="412"/>
                      <a:pt x="0" y="487"/>
                    </a:cubicBezTo>
                    <a:cubicBezTo>
                      <a:pt x="12" y="534"/>
                      <a:pt x="18" y="523"/>
                      <a:pt x="63" y="534"/>
                    </a:cubicBezTo>
                    <a:cubicBezTo>
                      <a:pt x="157" y="525"/>
                      <a:pt x="246" y="503"/>
                      <a:pt x="339" y="487"/>
                    </a:cubicBezTo>
                    <a:cubicBezTo>
                      <a:pt x="355" y="484"/>
                      <a:pt x="370" y="481"/>
                      <a:pt x="386" y="479"/>
                    </a:cubicBezTo>
                    <a:cubicBezTo>
                      <a:pt x="423" y="473"/>
                      <a:pt x="497" y="463"/>
                      <a:pt x="497" y="463"/>
                    </a:cubicBezTo>
                    <a:cubicBezTo>
                      <a:pt x="567" y="439"/>
                      <a:pt x="626" y="350"/>
                      <a:pt x="655" y="282"/>
                    </a:cubicBezTo>
                    <a:cubicBezTo>
                      <a:pt x="670" y="245"/>
                      <a:pt x="676" y="207"/>
                      <a:pt x="694" y="171"/>
                    </a:cubicBezTo>
                    <a:cubicBezTo>
                      <a:pt x="702" y="117"/>
                      <a:pt x="715" y="66"/>
                      <a:pt x="702" y="13"/>
                    </a:cubicBezTo>
                    <a:cubicBezTo>
                      <a:pt x="675" y="14"/>
                      <a:pt x="477" y="0"/>
                      <a:pt x="402" y="37"/>
                    </a:cubicBezTo>
                  </a:path>
                </a:pathLst>
              </a:custGeom>
              <a:solidFill>
                <a:srgbClr val="FFDBB7"/>
              </a:solidFill>
              <a:ln w="9525">
                <a:solidFill>
                  <a:schemeClr val="tx1"/>
                </a:solidFill>
                <a:round/>
                <a:headEnd/>
                <a:tailEnd/>
              </a:ln>
            </p:spPr>
            <p:txBody>
              <a:bodyPr/>
              <a:lstStyle/>
              <a:p>
                <a:endParaRPr lang="en-US"/>
              </a:p>
            </p:txBody>
          </p:sp>
        </p:grpSp>
      </p:grpSp>
      <p:grpSp>
        <p:nvGrpSpPr>
          <p:cNvPr id="17420" name="Group 91"/>
          <p:cNvGrpSpPr>
            <a:grpSpLocks/>
          </p:cNvGrpSpPr>
          <p:nvPr/>
        </p:nvGrpSpPr>
        <p:grpSpPr bwMode="auto">
          <a:xfrm>
            <a:off x="5616575" y="2870200"/>
            <a:ext cx="1030288" cy="965200"/>
            <a:chOff x="7696371" y="3009520"/>
            <a:chExt cx="794380" cy="794380"/>
          </a:xfrm>
        </p:grpSpPr>
        <p:sp>
          <p:nvSpPr>
            <p:cNvPr id="17422" name="AutoShape 75"/>
            <p:cNvSpPr>
              <a:spLocks noChangeArrowheads="1"/>
            </p:cNvSpPr>
            <p:nvPr/>
          </p:nvSpPr>
          <p:spPr bwMode="auto">
            <a:xfrm>
              <a:off x="7696371" y="3009520"/>
              <a:ext cx="794380" cy="794380"/>
            </a:xfrm>
            <a:prstGeom prst="roundRect">
              <a:avLst>
                <a:gd name="adj" fmla="val 16667"/>
              </a:avLst>
            </a:prstGeom>
            <a:solidFill>
              <a:schemeClr val="bg1"/>
            </a:solidFill>
            <a:ln w="9525">
              <a:solidFill>
                <a:schemeClr val="tx1"/>
              </a:solidFill>
              <a:round/>
              <a:headEnd/>
              <a:tailEnd/>
            </a:ln>
          </p:spPr>
          <p:txBody>
            <a:bodyPr wrap="none" anchor="ctr"/>
            <a:lstStyle/>
            <a:p>
              <a:endParaRPr lang="en-US" sz="2000"/>
            </a:p>
          </p:txBody>
        </p:sp>
        <p:grpSp>
          <p:nvGrpSpPr>
            <p:cNvPr id="17423" name="Group 76"/>
            <p:cNvGrpSpPr>
              <a:grpSpLocks/>
            </p:cNvGrpSpPr>
            <p:nvPr/>
          </p:nvGrpSpPr>
          <p:grpSpPr bwMode="auto">
            <a:xfrm>
              <a:off x="7728227" y="3076537"/>
              <a:ext cx="759314" cy="708207"/>
              <a:chOff x="-336" y="1831"/>
              <a:chExt cx="3696" cy="3416"/>
            </a:xfrm>
          </p:grpSpPr>
          <p:sp>
            <p:nvSpPr>
              <p:cNvPr id="17424" name="AutoShape 77"/>
              <p:cNvSpPr>
                <a:spLocks noChangeArrowheads="1"/>
              </p:cNvSpPr>
              <p:nvPr/>
            </p:nvSpPr>
            <p:spPr bwMode="auto">
              <a:xfrm>
                <a:off x="-336" y="3840"/>
                <a:ext cx="1488" cy="1392"/>
              </a:xfrm>
              <a:prstGeom prst="can">
                <a:avLst>
                  <a:gd name="adj" fmla="val 25000"/>
                </a:avLst>
              </a:prstGeom>
              <a:solidFill>
                <a:schemeClr val="bg2"/>
              </a:solidFill>
              <a:ln w="9525">
                <a:solidFill>
                  <a:schemeClr val="tx1"/>
                </a:solidFill>
                <a:round/>
                <a:headEnd/>
                <a:tailEnd/>
              </a:ln>
            </p:spPr>
            <p:txBody>
              <a:bodyPr wrap="none" anchor="ctr"/>
              <a:lstStyle/>
              <a:p>
                <a:endParaRPr lang="en-US" sz="2000"/>
              </a:p>
            </p:txBody>
          </p:sp>
          <p:sp>
            <p:nvSpPr>
              <p:cNvPr id="17425" name="Oval 78"/>
              <p:cNvSpPr>
                <a:spLocks noChangeArrowheads="1"/>
              </p:cNvSpPr>
              <p:nvPr/>
            </p:nvSpPr>
            <p:spPr bwMode="auto">
              <a:xfrm>
                <a:off x="-288" y="3840"/>
                <a:ext cx="1392" cy="336"/>
              </a:xfrm>
              <a:prstGeom prst="ellipse">
                <a:avLst/>
              </a:prstGeom>
              <a:solidFill>
                <a:srgbClr val="5F5F5F"/>
              </a:solidFill>
              <a:ln w="9525">
                <a:solidFill>
                  <a:schemeClr val="tx1"/>
                </a:solidFill>
                <a:round/>
                <a:headEnd/>
                <a:tailEnd/>
              </a:ln>
            </p:spPr>
            <p:txBody>
              <a:bodyPr wrap="none" anchor="ctr"/>
              <a:lstStyle/>
              <a:p>
                <a:endParaRPr lang="en-US" sz="2000"/>
              </a:p>
            </p:txBody>
          </p:sp>
          <p:sp>
            <p:nvSpPr>
              <p:cNvPr id="17426" name="Freeform 79"/>
              <p:cNvSpPr>
                <a:spLocks/>
              </p:cNvSpPr>
              <p:nvPr/>
            </p:nvSpPr>
            <p:spPr bwMode="auto">
              <a:xfrm>
                <a:off x="-187" y="2580"/>
                <a:ext cx="1618" cy="1381"/>
              </a:xfrm>
              <a:custGeom>
                <a:avLst/>
                <a:gdLst>
                  <a:gd name="T0" fmla="*/ 108 w 1618"/>
                  <a:gd name="T1" fmla="*/ 1278 h 1381"/>
                  <a:gd name="T2" fmla="*/ 290 w 1618"/>
                  <a:gd name="T3" fmla="*/ 1247 h 1381"/>
                  <a:gd name="T4" fmla="*/ 439 w 1618"/>
                  <a:gd name="T5" fmla="*/ 1231 h 1381"/>
                  <a:gd name="T6" fmla="*/ 676 w 1618"/>
                  <a:gd name="T7" fmla="*/ 1239 h 1381"/>
                  <a:gd name="T8" fmla="*/ 850 w 1618"/>
                  <a:gd name="T9" fmla="*/ 1271 h 1381"/>
                  <a:gd name="T10" fmla="*/ 1134 w 1618"/>
                  <a:gd name="T11" fmla="*/ 1318 h 1381"/>
                  <a:gd name="T12" fmla="*/ 1442 w 1618"/>
                  <a:gd name="T13" fmla="*/ 1381 h 1381"/>
                  <a:gd name="T14" fmla="*/ 1449 w 1618"/>
                  <a:gd name="T15" fmla="*/ 1326 h 1381"/>
                  <a:gd name="T16" fmla="*/ 1457 w 1618"/>
                  <a:gd name="T17" fmla="*/ 1207 h 1381"/>
                  <a:gd name="T18" fmla="*/ 1591 w 1618"/>
                  <a:gd name="T19" fmla="*/ 1113 h 1381"/>
                  <a:gd name="T20" fmla="*/ 1584 w 1618"/>
                  <a:gd name="T21" fmla="*/ 1034 h 1381"/>
                  <a:gd name="T22" fmla="*/ 1544 w 1618"/>
                  <a:gd name="T23" fmla="*/ 797 h 1381"/>
                  <a:gd name="T24" fmla="*/ 1536 w 1618"/>
                  <a:gd name="T25" fmla="*/ 679 h 1381"/>
                  <a:gd name="T26" fmla="*/ 1489 w 1618"/>
                  <a:gd name="T27" fmla="*/ 458 h 1381"/>
                  <a:gd name="T28" fmla="*/ 1457 w 1618"/>
                  <a:gd name="T29" fmla="*/ 410 h 1381"/>
                  <a:gd name="T30" fmla="*/ 1426 w 1618"/>
                  <a:gd name="T31" fmla="*/ 363 h 1381"/>
                  <a:gd name="T32" fmla="*/ 1355 w 1618"/>
                  <a:gd name="T33" fmla="*/ 332 h 1381"/>
                  <a:gd name="T34" fmla="*/ 1292 w 1618"/>
                  <a:gd name="T35" fmla="*/ 284 h 1381"/>
                  <a:gd name="T36" fmla="*/ 1244 w 1618"/>
                  <a:gd name="T37" fmla="*/ 221 h 1381"/>
                  <a:gd name="T38" fmla="*/ 1197 w 1618"/>
                  <a:gd name="T39" fmla="*/ 205 h 1381"/>
                  <a:gd name="T40" fmla="*/ 1158 w 1618"/>
                  <a:gd name="T41" fmla="*/ 292 h 1381"/>
                  <a:gd name="T42" fmla="*/ 1079 w 1618"/>
                  <a:gd name="T43" fmla="*/ 418 h 1381"/>
                  <a:gd name="T44" fmla="*/ 992 w 1618"/>
                  <a:gd name="T45" fmla="*/ 308 h 1381"/>
                  <a:gd name="T46" fmla="*/ 968 w 1618"/>
                  <a:gd name="T47" fmla="*/ 300 h 1381"/>
                  <a:gd name="T48" fmla="*/ 921 w 1618"/>
                  <a:gd name="T49" fmla="*/ 261 h 1381"/>
                  <a:gd name="T50" fmla="*/ 873 w 1618"/>
                  <a:gd name="T51" fmla="*/ 197 h 1381"/>
                  <a:gd name="T52" fmla="*/ 826 w 1618"/>
                  <a:gd name="T53" fmla="*/ 182 h 1381"/>
                  <a:gd name="T54" fmla="*/ 802 w 1618"/>
                  <a:gd name="T55" fmla="*/ 174 h 1381"/>
                  <a:gd name="T56" fmla="*/ 755 w 1618"/>
                  <a:gd name="T57" fmla="*/ 150 h 1381"/>
                  <a:gd name="T58" fmla="*/ 684 w 1618"/>
                  <a:gd name="T59" fmla="*/ 103 h 1381"/>
                  <a:gd name="T60" fmla="*/ 645 w 1618"/>
                  <a:gd name="T61" fmla="*/ 0 h 1381"/>
                  <a:gd name="T62" fmla="*/ 503 w 1618"/>
                  <a:gd name="T63" fmla="*/ 95 h 1381"/>
                  <a:gd name="T64" fmla="*/ 455 w 1618"/>
                  <a:gd name="T65" fmla="*/ 111 h 1381"/>
                  <a:gd name="T66" fmla="*/ 432 w 1618"/>
                  <a:gd name="T67" fmla="*/ 119 h 1381"/>
                  <a:gd name="T68" fmla="*/ 250 w 1618"/>
                  <a:gd name="T69" fmla="*/ 158 h 1381"/>
                  <a:gd name="T70" fmla="*/ 163 w 1618"/>
                  <a:gd name="T71" fmla="*/ 237 h 1381"/>
                  <a:gd name="T72" fmla="*/ 116 w 1618"/>
                  <a:gd name="T73" fmla="*/ 308 h 1381"/>
                  <a:gd name="T74" fmla="*/ 45 w 1618"/>
                  <a:gd name="T75" fmla="*/ 545 h 1381"/>
                  <a:gd name="T76" fmla="*/ 37 w 1618"/>
                  <a:gd name="T77" fmla="*/ 718 h 1381"/>
                  <a:gd name="T78" fmla="*/ 29 w 1618"/>
                  <a:gd name="T79" fmla="*/ 915 h 1381"/>
                  <a:gd name="T80" fmla="*/ 13 w 1618"/>
                  <a:gd name="T81" fmla="*/ 1042 h 1381"/>
                  <a:gd name="T82" fmla="*/ 21 w 1618"/>
                  <a:gd name="T83" fmla="*/ 1152 h 1381"/>
                  <a:gd name="T84" fmla="*/ 116 w 1618"/>
                  <a:gd name="T85" fmla="*/ 1089 h 1381"/>
                  <a:gd name="T86" fmla="*/ 305 w 1618"/>
                  <a:gd name="T87" fmla="*/ 1057 h 1381"/>
                  <a:gd name="T88" fmla="*/ 471 w 1618"/>
                  <a:gd name="T89" fmla="*/ 1065 h 1381"/>
                  <a:gd name="T90" fmla="*/ 439 w 1618"/>
                  <a:gd name="T91" fmla="*/ 631 h 1381"/>
                  <a:gd name="T92" fmla="*/ 447 w 1618"/>
                  <a:gd name="T93" fmla="*/ 671 h 1381"/>
                  <a:gd name="T94" fmla="*/ 455 w 1618"/>
                  <a:gd name="T95" fmla="*/ 860 h 1381"/>
                  <a:gd name="T96" fmla="*/ 471 w 1618"/>
                  <a:gd name="T97" fmla="*/ 1026 h 1381"/>
                  <a:gd name="T98" fmla="*/ 495 w 1618"/>
                  <a:gd name="T99" fmla="*/ 1034 h 1381"/>
                  <a:gd name="T100" fmla="*/ 589 w 1618"/>
                  <a:gd name="T101" fmla="*/ 1105 h 1381"/>
                  <a:gd name="T102" fmla="*/ 621 w 1618"/>
                  <a:gd name="T103" fmla="*/ 1152 h 1381"/>
                  <a:gd name="T104" fmla="*/ 629 w 1618"/>
                  <a:gd name="T105" fmla="*/ 1176 h 1381"/>
                  <a:gd name="T106" fmla="*/ 676 w 1618"/>
                  <a:gd name="T107" fmla="*/ 1207 h 1381"/>
                  <a:gd name="T108" fmla="*/ 889 w 1618"/>
                  <a:gd name="T109" fmla="*/ 1271 h 1381"/>
                  <a:gd name="T110" fmla="*/ 1126 w 1618"/>
                  <a:gd name="T111" fmla="*/ 1318 h 1381"/>
                  <a:gd name="T112" fmla="*/ 1284 w 1618"/>
                  <a:gd name="T113" fmla="*/ 1357 h 1381"/>
                  <a:gd name="T114" fmla="*/ 1457 w 1618"/>
                  <a:gd name="T115" fmla="*/ 1381 h 138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18"/>
                  <a:gd name="T175" fmla="*/ 0 h 1381"/>
                  <a:gd name="T176" fmla="*/ 1618 w 1618"/>
                  <a:gd name="T177" fmla="*/ 1381 h 138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18" h="1381">
                    <a:moveTo>
                      <a:pt x="108" y="1278"/>
                    </a:moveTo>
                    <a:cubicBezTo>
                      <a:pt x="168" y="1265"/>
                      <a:pt x="229" y="1254"/>
                      <a:pt x="290" y="1247"/>
                    </a:cubicBezTo>
                    <a:cubicBezTo>
                      <a:pt x="340" y="1241"/>
                      <a:pt x="439" y="1231"/>
                      <a:pt x="439" y="1231"/>
                    </a:cubicBezTo>
                    <a:cubicBezTo>
                      <a:pt x="518" y="1234"/>
                      <a:pt x="597" y="1235"/>
                      <a:pt x="676" y="1239"/>
                    </a:cubicBezTo>
                    <a:cubicBezTo>
                      <a:pt x="734" y="1242"/>
                      <a:pt x="793" y="1261"/>
                      <a:pt x="850" y="1271"/>
                    </a:cubicBezTo>
                    <a:cubicBezTo>
                      <a:pt x="944" y="1287"/>
                      <a:pt x="1040" y="1300"/>
                      <a:pt x="1134" y="1318"/>
                    </a:cubicBezTo>
                    <a:cubicBezTo>
                      <a:pt x="1243" y="1339"/>
                      <a:pt x="1330" y="1372"/>
                      <a:pt x="1442" y="1381"/>
                    </a:cubicBezTo>
                    <a:cubicBezTo>
                      <a:pt x="1498" y="1367"/>
                      <a:pt x="1464" y="1370"/>
                      <a:pt x="1449" y="1326"/>
                    </a:cubicBezTo>
                    <a:cubicBezTo>
                      <a:pt x="1452" y="1286"/>
                      <a:pt x="1448" y="1246"/>
                      <a:pt x="1457" y="1207"/>
                    </a:cubicBezTo>
                    <a:cubicBezTo>
                      <a:pt x="1472" y="1144"/>
                      <a:pt x="1539" y="1126"/>
                      <a:pt x="1591" y="1113"/>
                    </a:cubicBezTo>
                    <a:cubicBezTo>
                      <a:pt x="1618" y="1072"/>
                      <a:pt x="1592" y="1081"/>
                      <a:pt x="1584" y="1034"/>
                    </a:cubicBezTo>
                    <a:cubicBezTo>
                      <a:pt x="1570" y="955"/>
                      <a:pt x="1558" y="876"/>
                      <a:pt x="1544" y="797"/>
                    </a:cubicBezTo>
                    <a:cubicBezTo>
                      <a:pt x="1557" y="757"/>
                      <a:pt x="1544" y="719"/>
                      <a:pt x="1536" y="679"/>
                    </a:cubicBezTo>
                    <a:cubicBezTo>
                      <a:pt x="1531" y="617"/>
                      <a:pt x="1527" y="512"/>
                      <a:pt x="1489" y="458"/>
                    </a:cubicBezTo>
                    <a:cubicBezTo>
                      <a:pt x="1471" y="403"/>
                      <a:pt x="1496" y="467"/>
                      <a:pt x="1457" y="410"/>
                    </a:cubicBezTo>
                    <a:cubicBezTo>
                      <a:pt x="1425" y="364"/>
                      <a:pt x="1482" y="411"/>
                      <a:pt x="1426" y="363"/>
                    </a:cubicBezTo>
                    <a:cubicBezTo>
                      <a:pt x="1406" y="346"/>
                      <a:pt x="1355" y="332"/>
                      <a:pt x="1355" y="332"/>
                    </a:cubicBezTo>
                    <a:cubicBezTo>
                      <a:pt x="1336" y="304"/>
                      <a:pt x="1320" y="303"/>
                      <a:pt x="1292" y="284"/>
                    </a:cubicBezTo>
                    <a:cubicBezTo>
                      <a:pt x="1282" y="256"/>
                      <a:pt x="1273" y="234"/>
                      <a:pt x="1244" y="221"/>
                    </a:cubicBezTo>
                    <a:cubicBezTo>
                      <a:pt x="1229" y="214"/>
                      <a:pt x="1197" y="205"/>
                      <a:pt x="1197" y="205"/>
                    </a:cubicBezTo>
                    <a:cubicBezTo>
                      <a:pt x="1151" y="220"/>
                      <a:pt x="1169" y="250"/>
                      <a:pt x="1158" y="292"/>
                    </a:cubicBezTo>
                    <a:cubicBezTo>
                      <a:pt x="1147" y="334"/>
                      <a:pt x="1121" y="404"/>
                      <a:pt x="1079" y="418"/>
                    </a:cubicBezTo>
                    <a:cubicBezTo>
                      <a:pt x="1040" y="393"/>
                      <a:pt x="1030" y="338"/>
                      <a:pt x="992" y="308"/>
                    </a:cubicBezTo>
                    <a:cubicBezTo>
                      <a:pt x="985" y="303"/>
                      <a:pt x="976" y="304"/>
                      <a:pt x="968" y="300"/>
                    </a:cubicBezTo>
                    <a:cubicBezTo>
                      <a:pt x="946" y="289"/>
                      <a:pt x="938" y="278"/>
                      <a:pt x="921" y="261"/>
                    </a:cubicBezTo>
                    <a:cubicBezTo>
                      <a:pt x="912" y="233"/>
                      <a:pt x="902" y="210"/>
                      <a:pt x="873" y="197"/>
                    </a:cubicBezTo>
                    <a:cubicBezTo>
                      <a:pt x="858" y="190"/>
                      <a:pt x="842" y="187"/>
                      <a:pt x="826" y="182"/>
                    </a:cubicBezTo>
                    <a:cubicBezTo>
                      <a:pt x="818" y="179"/>
                      <a:pt x="802" y="174"/>
                      <a:pt x="802" y="174"/>
                    </a:cubicBezTo>
                    <a:cubicBezTo>
                      <a:pt x="741" y="132"/>
                      <a:pt x="816" y="180"/>
                      <a:pt x="755" y="150"/>
                    </a:cubicBezTo>
                    <a:cubicBezTo>
                      <a:pt x="727" y="136"/>
                      <a:pt x="715" y="113"/>
                      <a:pt x="684" y="103"/>
                    </a:cubicBezTo>
                    <a:cubicBezTo>
                      <a:pt x="663" y="71"/>
                      <a:pt x="654" y="37"/>
                      <a:pt x="645" y="0"/>
                    </a:cubicBezTo>
                    <a:cubicBezTo>
                      <a:pt x="598" y="32"/>
                      <a:pt x="550" y="63"/>
                      <a:pt x="503" y="95"/>
                    </a:cubicBezTo>
                    <a:cubicBezTo>
                      <a:pt x="489" y="105"/>
                      <a:pt x="471" y="106"/>
                      <a:pt x="455" y="111"/>
                    </a:cubicBezTo>
                    <a:cubicBezTo>
                      <a:pt x="447" y="114"/>
                      <a:pt x="432" y="119"/>
                      <a:pt x="432" y="119"/>
                    </a:cubicBezTo>
                    <a:cubicBezTo>
                      <a:pt x="375" y="100"/>
                      <a:pt x="299" y="125"/>
                      <a:pt x="250" y="158"/>
                    </a:cubicBezTo>
                    <a:cubicBezTo>
                      <a:pt x="227" y="193"/>
                      <a:pt x="189" y="205"/>
                      <a:pt x="163" y="237"/>
                    </a:cubicBezTo>
                    <a:cubicBezTo>
                      <a:pt x="145" y="259"/>
                      <a:pt x="116" y="308"/>
                      <a:pt x="116" y="308"/>
                    </a:cubicBezTo>
                    <a:cubicBezTo>
                      <a:pt x="97" y="384"/>
                      <a:pt x="89" y="479"/>
                      <a:pt x="45" y="545"/>
                    </a:cubicBezTo>
                    <a:cubicBezTo>
                      <a:pt x="29" y="607"/>
                      <a:pt x="31" y="654"/>
                      <a:pt x="37" y="718"/>
                    </a:cubicBezTo>
                    <a:cubicBezTo>
                      <a:pt x="34" y="784"/>
                      <a:pt x="34" y="849"/>
                      <a:pt x="29" y="915"/>
                    </a:cubicBezTo>
                    <a:cubicBezTo>
                      <a:pt x="26" y="958"/>
                      <a:pt x="13" y="1042"/>
                      <a:pt x="13" y="1042"/>
                    </a:cubicBezTo>
                    <a:cubicBezTo>
                      <a:pt x="16" y="1079"/>
                      <a:pt x="0" y="1122"/>
                      <a:pt x="21" y="1152"/>
                    </a:cubicBezTo>
                    <a:cubicBezTo>
                      <a:pt x="22" y="1154"/>
                      <a:pt x="116" y="1089"/>
                      <a:pt x="116" y="1089"/>
                    </a:cubicBezTo>
                    <a:cubicBezTo>
                      <a:pt x="163" y="1057"/>
                      <a:pt x="253" y="1063"/>
                      <a:pt x="305" y="1057"/>
                    </a:cubicBezTo>
                    <a:cubicBezTo>
                      <a:pt x="362" y="1063"/>
                      <a:pt x="415" y="1077"/>
                      <a:pt x="471" y="1065"/>
                    </a:cubicBezTo>
                    <a:cubicBezTo>
                      <a:pt x="456" y="921"/>
                      <a:pt x="439" y="776"/>
                      <a:pt x="439" y="631"/>
                    </a:cubicBezTo>
                    <a:cubicBezTo>
                      <a:pt x="439" y="617"/>
                      <a:pt x="444" y="658"/>
                      <a:pt x="447" y="671"/>
                    </a:cubicBezTo>
                    <a:cubicBezTo>
                      <a:pt x="450" y="734"/>
                      <a:pt x="451" y="797"/>
                      <a:pt x="455" y="860"/>
                    </a:cubicBezTo>
                    <a:cubicBezTo>
                      <a:pt x="459" y="915"/>
                      <a:pt x="418" y="1008"/>
                      <a:pt x="471" y="1026"/>
                    </a:cubicBezTo>
                    <a:cubicBezTo>
                      <a:pt x="479" y="1029"/>
                      <a:pt x="487" y="1031"/>
                      <a:pt x="495" y="1034"/>
                    </a:cubicBezTo>
                    <a:cubicBezTo>
                      <a:pt x="528" y="1057"/>
                      <a:pt x="564" y="1073"/>
                      <a:pt x="589" y="1105"/>
                    </a:cubicBezTo>
                    <a:cubicBezTo>
                      <a:pt x="601" y="1120"/>
                      <a:pt x="615" y="1134"/>
                      <a:pt x="621" y="1152"/>
                    </a:cubicBezTo>
                    <a:cubicBezTo>
                      <a:pt x="624" y="1160"/>
                      <a:pt x="623" y="1170"/>
                      <a:pt x="629" y="1176"/>
                    </a:cubicBezTo>
                    <a:cubicBezTo>
                      <a:pt x="642" y="1189"/>
                      <a:pt x="676" y="1207"/>
                      <a:pt x="676" y="1207"/>
                    </a:cubicBezTo>
                    <a:cubicBezTo>
                      <a:pt x="732" y="1290"/>
                      <a:pt x="787" y="1266"/>
                      <a:pt x="889" y="1271"/>
                    </a:cubicBezTo>
                    <a:cubicBezTo>
                      <a:pt x="969" y="1280"/>
                      <a:pt x="1048" y="1298"/>
                      <a:pt x="1126" y="1318"/>
                    </a:cubicBezTo>
                    <a:cubicBezTo>
                      <a:pt x="1178" y="1331"/>
                      <a:pt x="1231" y="1352"/>
                      <a:pt x="1284" y="1357"/>
                    </a:cubicBezTo>
                    <a:cubicBezTo>
                      <a:pt x="1456" y="1372"/>
                      <a:pt x="1405" y="1326"/>
                      <a:pt x="1457" y="1381"/>
                    </a:cubicBezTo>
                  </a:path>
                </a:pathLst>
              </a:custGeom>
              <a:solidFill>
                <a:schemeClr val="accent2"/>
              </a:solidFill>
              <a:ln w="9525">
                <a:solidFill>
                  <a:schemeClr val="tx1"/>
                </a:solidFill>
                <a:round/>
                <a:headEnd/>
                <a:tailEnd/>
              </a:ln>
            </p:spPr>
            <p:txBody>
              <a:bodyPr/>
              <a:lstStyle/>
              <a:p>
                <a:endParaRPr lang="en-US"/>
              </a:p>
            </p:txBody>
          </p:sp>
          <p:sp>
            <p:nvSpPr>
              <p:cNvPr id="17427" name="Freeform 80"/>
              <p:cNvSpPr>
                <a:spLocks/>
              </p:cNvSpPr>
              <p:nvPr/>
            </p:nvSpPr>
            <p:spPr bwMode="auto">
              <a:xfrm>
                <a:off x="-159" y="3148"/>
                <a:ext cx="1476" cy="734"/>
              </a:xfrm>
              <a:custGeom>
                <a:avLst/>
                <a:gdLst>
                  <a:gd name="T0" fmla="*/ 25 w 1476"/>
                  <a:gd name="T1" fmla="*/ 695 h 734"/>
                  <a:gd name="T2" fmla="*/ 9 w 1476"/>
                  <a:gd name="T3" fmla="*/ 647 h 734"/>
                  <a:gd name="T4" fmla="*/ 214 w 1476"/>
                  <a:gd name="T5" fmla="*/ 482 h 734"/>
                  <a:gd name="T6" fmla="*/ 435 w 1476"/>
                  <a:gd name="T7" fmla="*/ 489 h 734"/>
                  <a:gd name="T8" fmla="*/ 790 w 1476"/>
                  <a:gd name="T9" fmla="*/ 387 h 734"/>
                  <a:gd name="T10" fmla="*/ 845 w 1476"/>
                  <a:gd name="T11" fmla="*/ 269 h 734"/>
                  <a:gd name="T12" fmla="*/ 869 w 1476"/>
                  <a:gd name="T13" fmla="*/ 221 h 734"/>
                  <a:gd name="T14" fmla="*/ 956 w 1476"/>
                  <a:gd name="T15" fmla="*/ 134 h 734"/>
                  <a:gd name="T16" fmla="*/ 987 w 1476"/>
                  <a:gd name="T17" fmla="*/ 63 h 734"/>
                  <a:gd name="T18" fmla="*/ 1003 w 1476"/>
                  <a:gd name="T19" fmla="*/ 16 h 734"/>
                  <a:gd name="T20" fmla="*/ 1051 w 1476"/>
                  <a:gd name="T21" fmla="*/ 0 h 734"/>
                  <a:gd name="T22" fmla="*/ 1043 w 1476"/>
                  <a:gd name="T23" fmla="*/ 95 h 734"/>
                  <a:gd name="T24" fmla="*/ 995 w 1476"/>
                  <a:gd name="T25" fmla="*/ 213 h 734"/>
                  <a:gd name="T26" fmla="*/ 1043 w 1476"/>
                  <a:gd name="T27" fmla="*/ 324 h 734"/>
                  <a:gd name="T28" fmla="*/ 1240 w 1476"/>
                  <a:gd name="T29" fmla="*/ 205 h 734"/>
                  <a:gd name="T30" fmla="*/ 1311 w 1476"/>
                  <a:gd name="T31" fmla="*/ 174 h 734"/>
                  <a:gd name="T32" fmla="*/ 1335 w 1476"/>
                  <a:gd name="T33" fmla="*/ 182 h 734"/>
                  <a:gd name="T34" fmla="*/ 1327 w 1476"/>
                  <a:gd name="T35" fmla="*/ 205 h 734"/>
                  <a:gd name="T36" fmla="*/ 1248 w 1476"/>
                  <a:gd name="T37" fmla="*/ 324 h 734"/>
                  <a:gd name="T38" fmla="*/ 1232 w 1476"/>
                  <a:gd name="T39" fmla="*/ 347 h 734"/>
                  <a:gd name="T40" fmla="*/ 1208 w 1476"/>
                  <a:gd name="T41" fmla="*/ 363 h 734"/>
                  <a:gd name="T42" fmla="*/ 1240 w 1476"/>
                  <a:gd name="T43" fmla="*/ 355 h 734"/>
                  <a:gd name="T44" fmla="*/ 1327 w 1476"/>
                  <a:gd name="T45" fmla="*/ 276 h 734"/>
                  <a:gd name="T46" fmla="*/ 1382 w 1476"/>
                  <a:gd name="T47" fmla="*/ 213 h 734"/>
                  <a:gd name="T48" fmla="*/ 1414 w 1476"/>
                  <a:gd name="T49" fmla="*/ 221 h 734"/>
                  <a:gd name="T50" fmla="*/ 1398 w 1476"/>
                  <a:gd name="T51" fmla="*/ 245 h 734"/>
                  <a:gd name="T52" fmla="*/ 1382 w 1476"/>
                  <a:gd name="T53" fmla="*/ 292 h 734"/>
                  <a:gd name="T54" fmla="*/ 1335 w 1476"/>
                  <a:gd name="T55" fmla="*/ 411 h 734"/>
                  <a:gd name="T56" fmla="*/ 1350 w 1476"/>
                  <a:gd name="T57" fmla="*/ 387 h 734"/>
                  <a:gd name="T58" fmla="*/ 1366 w 1476"/>
                  <a:gd name="T59" fmla="*/ 340 h 734"/>
                  <a:gd name="T60" fmla="*/ 1445 w 1476"/>
                  <a:gd name="T61" fmla="*/ 261 h 734"/>
                  <a:gd name="T62" fmla="*/ 1421 w 1476"/>
                  <a:gd name="T63" fmla="*/ 347 h 734"/>
                  <a:gd name="T64" fmla="*/ 1414 w 1476"/>
                  <a:gd name="T65" fmla="*/ 371 h 734"/>
                  <a:gd name="T66" fmla="*/ 1414 w 1476"/>
                  <a:gd name="T67" fmla="*/ 379 h 734"/>
                  <a:gd name="T68" fmla="*/ 1429 w 1476"/>
                  <a:gd name="T69" fmla="*/ 355 h 734"/>
                  <a:gd name="T70" fmla="*/ 1453 w 1476"/>
                  <a:gd name="T71" fmla="*/ 395 h 734"/>
                  <a:gd name="T72" fmla="*/ 1429 w 1476"/>
                  <a:gd name="T73" fmla="*/ 411 h 734"/>
                  <a:gd name="T74" fmla="*/ 1414 w 1476"/>
                  <a:gd name="T75" fmla="*/ 434 h 734"/>
                  <a:gd name="T76" fmla="*/ 1366 w 1476"/>
                  <a:gd name="T77" fmla="*/ 450 h 734"/>
                  <a:gd name="T78" fmla="*/ 877 w 1476"/>
                  <a:gd name="T79" fmla="*/ 616 h 734"/>
                  <a:gd name="T80" fmla="*/ 632 w 1476"/>
                  <a:gd name="T81" fmla="*/ 695 h 734"/>
                  <a:gd name="T82" fmla="*/ 356 w 1476"/>
                  <a:gd name="T83" fmla="*/ 718 h 734"/>
                  <a:gd name="T84" fmla="*/ 214 w 1476"/>
                  <a:gd name="T85" fmla="*/ 734 h 734"/>
                  <a:gd name="T86" fmla="*/ 17 w 1476"/>
                  <a:gd name="T87" fmla="*/ 703 h 734"/>
                  <a:gd name="T88" fmla="*/ 25 w 1476"/>
                  <a:gd name="T89" fmla="*/ 695 h 7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76"/>
                  <a:gd name="T136" fmla="*/ 0 h 734"/>
                  <a:gd name="T137" fmla="*/ 1476 w 1476"/>
                  <a:gd name="T138" fmla="*/ 734 h 7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76" h="734">
                    <a:moveTo>
                      <a:pt x="25" y="695"/>
                    </a:moveTo>
                    <a:cubicBezTo>
                      <a:pt x="20" y="679"/>
                      <a:pt x="10" y="664"/>
                      <a:pt x="9" y="647"/>
                    </a:cubicBezTo>
                    <a:cubicBezTo>
                      <a:pt x="0" y="513"/>
                      <a:pt x="110" y="492"/>
                      <a:pt x="214" y="482"/>
                    </a:cubicBezTo>
                    <a:cubicBezTo>
                      <a:pt x="288" y="467"/>
                      <a:pt x="361" y="480"/>
                      <a:pt x="435" y="489"/>
                    </a:cubicBezTo>
                    <a:cubicBezTo>
                      <a:pt x="545" y="475"/>
                      <a:pt x="707" y="473"/>
                      <a:pt x="790" y="387"/>
                    </a:cubicBezTo>
                    <a:cubicBezTo>
                      <a:pt x="804" y="346"/>
                      <a:pt x="826" y="308"/>
                      <a:pt x="845" y="269"/>
                    </a:cubicBezTo>
                    <a:cubicBezTo>
                      <a:pt x="857" y="244"/>
                      <a:pt x="847" y="243"/>
                      <a:pt x="869" y="221"/>
                    </a:cubicBezTo>
                    <a:cubicBezTo>
                      <a:pt x="897" y="193"/>
                      <a:pt x="938" y="173"/>
                      <a:pt x="956" y="134"/>
                    </a:cubicBezTo>
                    <a:cubicBezTo>
                      <a:pt x="967" y="110"/>
                      <a:pt x="977" y="87"/>
                      <a:pt x="987" y="63"/>
                    </a:cubicBezTo>
                    <a:cubicBezTo>
                      <a:pt x="994" y="48"/>
                      <a:pt x="987" y="21"/>
                      <a:pt x="1003" y="16"/>
                    </a:cubicBezTo>
                    <a:cubicBezTo>
                      <a:pt x="1019" y="11"/>
                      <a:pt x="1051" y="0"/>
                      <a:pt x="1051" y="0"/>
                    </a:cubicBezTo>
                    <a:cubicBezTo>
                      <a:pt x="1075" y="39"/>
                      <a:pt x="1058" y="49"/>
                      <a:pt x="1043" y="95"/>
                    </a:cubicBezTo>
                    <a:cubicBezTo>
                      <a:pt x="1029" y="136"/>
                      <a:pt x="1009" y="173"/>
                      <a:pt x="995" y="213"/>
                    </a:cubicBezTo>
                    <a:cubicBezTo>
                      <a:pt x="1011" y="261"/>
                      <a:pt x="999" y="294"/>
                      <a:pt x="1043" y="324"/>
                    </a:cubicBezTo>
                    <a:cubicBezTo>
                      <a:pt x="1124" y="303"/>
                      <a:pt x="1173" y="250"/>
                      <a:pt x="1240" y="205"/>
                    </a:cubicBezTo>
                    <a:cubicBezTo>
                      <a:pt x="1262" y="191"/>
                      <a:pt x="1311" y="174"/>
                      <a:pt x="1311" y="174"/>
                    </a:cubicBezTo>
                    <a:cubicBezTo>
                      <a:pt x="1319" y="177"/>
                      <a:pt x="1331" y="175"/>
                      <a:pt x="1335" y="182"/>
                    </a:cubicBezTo>
                    <a:cubicBezTo>
                      <a:pt x="1339" y="189"/>
                      <a:pt x="1331" y="198"/>
                      <a:pt x="1327" y="205"/>
                    </a:cubicBezTo>
                    <a:cubicBezTo>
                      <a:pt x="1305" y="244"/>
                      <a:pt x="1273" y="286"/>
                      <a:pt x="1248" y="324"/>
                    </a:cubicBezTo>
                    <a:cubicBezTo>
                      <a:pt x="1243" y="332"/>
                      <a:pt x="1240" y="342"/>
                      <a:pt x="1232" y="347"/>
                    </a:cubicBezTo>
                    <a:cubicBezTo>
                      <a:pt x="1224" y="352"/>
                      <a:pt x="1201" y="356"/>
                      <a:pt x="1208" y="363"/>
                    </a:cubicBezTo>
                    <a:cubicBezTo>
                      <a:pt x="1216" y="371"/>
                      <a:pt x="1229" y="358"/>
                      <a:pt x="1240" y="355"/>
                    </a:cubicBezTo>
                    <a:cubicBezTo>
                      <a:pt x="1276" y="333"/>
                      <a:pt x="1293" y="299"/>
                      <a:pt x="1327" y="276"/>
                    </a:cubicBezTo>
                    <a:cubicBezTo>
                      <a:pt x="1344" y="251"/>
                      <a:pt x="1365" y="238"/>
                      <a:pt x="1382" y="213"/>
                    </a:cubicBezTo>
                    <a:cubicBezTo>
                      <a:pt x="1393" y="216"/>
                      <a:pt x="1409" y="211"/>
                      <a:pt x="1414" y="221"/>
                    </a:cubicBezTo>
                    <a:cubicBezTo>
                      <a:pt x="1418" y="230"/>
                      <a:pt x="1402" y="236"/>
                      <a:pt x="1398" y="245"/>
                    </a:cubicBezTo>
                    <a:cubicBezTo>
                      <a:pt x="1391" y="260"/>
                      <a:pt x="1382" y="292"/>
                      <a:pt x="1382" y="292"/>
                    </a:cubicBezTo>
                    <a:cubicBezTo>
                      <a:pt x="1373" y="349"/>
                      <a:pt x="1368" y="362"/>
                      <a:pt x="1335" y="411"/>
                    </a:cubicBezTo>
                    <a:cubicBezTo>
                      <a:pt x="1330" y="419"/>
                      <a:pt x="1345" y="395"/>
                      <a:pt x="1350" y="387"/>
                    </a:cubicBezTo>
                    <a:cubicBezTo>
                      <a:pt x="1359" y="373"/>
                      <a:pt x="1361" y="356"/>
                      <a:pt x="1366" y="340"/>
                    </a:cubicBezTo>
                    <a:cubicBezTo>
                      <a:pt x="1380" y="300"/>
                      <a:pt x="1409" y="283"/>
                      <a:pt x="1445" y="261"/>
                    </a:cubicBezTo>
                    <a:cubicBezTo>
                      <a:pt x="1476" y="306"/>
                      <a:pt x="1458" y="324"/>
                      <a:pt x="1421" y="347"/>
                    </a:cubicBezTo>
                    <a:cubicBezTo>
                      <a:pt x="1419" y="355"/>
                      <a:pt x="1419" y="364"/>
                      <a:pt x="1414" y="371"/>
                    </a:cubicBezTo>
                    <a:cubicBezTo>
                      <a:pt x="1403" y="385"/>
                      <a:pt x="1363" y="396"/>
                      <a:pt x="1414" y="379"/>
                    </a:cubicBezTo>
                    <a:cubicBezTo>
                      <a:pt x="1419" y="371"/>
                      <a:pt x="1420" y="358"/>
                      <a:pt x="1429" y="355"/>
                    </a:cubicBezTo>
                    <a:cubicBezTo>
                      <a:pt x="1470" y="341"/>
                      <a:pt x="1465" y="377"/>
                      <a:pt x="1453" y="395"/>
                    </a:cubicBezTo>
                    <a:cubicBezTo>
                      <a:pt x="1448" y="403"/>
                      <a:pt x="1437" y="406"/>
                      <a:pt x="1429" y="411"/>
                    </a:cubicBezTo>
                    <a:cubicBezTo>
                      <a:pt x="1424" y="419"/>
                      <a:pt x="1422" y="429"/>
                      <a:pt x="1414" y="434"/>
                    </a:cubicBezTo>
                    <a:cubicBezTo>
                      <a:pt x="1400" y="443"/>
                      <a:pt x="1366" y="450"/>
                      <a:pt x="1366" y="450"/>
                    </a:cubicBezTo>
                    <a:cubicBezTo>
                      <a:pt x="1218" y="551"/>
                      <a:pt x="1050" y="577"/>
                      <a:pt x="877" y="616"/>
                    </a:cubicBezTo>
                    <a:cubicBezTo>
                      <a:pt x="794" y="635"/>
                      <a:pt x="713" y="668"/>
                      <a:pt x="632" y="695"/>
                    </a:cubicBezTo>
                    <a:cubicBezTo>
                      <a:pt x="548" y="723"/>
                      <a:pt x="445" y="708"/>
                      <a:pt x="356" y="718"/>
                    </a:cubicBezTo>
                    <a:cubicBezTo>
                      <a:pt x="309" y="723"/>
                      <a:pt x="214" y="734"/>
                      <a:pt x="214" y="734"/>
                    </a:cubicBezTo>
                    <a:cubicBezTo>
                      <a:pt x="133" y="728"/>
                      <a:pt x="88" y="724"/>
                      <a:pt x="17" y="703"/>
                    </a:cubicBezTo>
                    <a:cubicBezTo>
                      <a:pt x="27" y="663"/>
                      <a:pt x="25" y="660"/>
                      <a:pt x="25" y="695"/>
                    </a:cubicBezTo>
                    <a:close/>
                  </a:path>
                </a:pathLst>
              </a:custGeom>
              <a:solidFill>
                <a:srgbClr val="FFDBB7"/>
              </a:solidFill>
              <a:ln w="9525">
                <a:solidFill>
                  <a:schemeClr val="tx1"/>
                </a:solidFill>
                <a:round/>
                <a:headEnd/>
                <a:tailEnd/>
              </a:ln>
            </p:spPr>
            <p:txBody>
              <a:bodyPr/>
              <a:lstStyle/>
              <a:p>
                <a:endParaRPr lang="en-US"/>
              </a:p>
            </p:txBody>
          </p:sp>
          <p:sp>
            <p:nvSpPr>
              <p:cNvPr id="17428" name="Freeform 81"/>
              <p:cNvSpPr>
                <a:spLocks/>
              </p:cNvSpPr>
              <p:nvPr/>
            </p:nvSpPr>
            <p:spPr bwMode="auto">
              <a:xfrm>
                <a:off x="434" y="2534"/>
                <a:ext cx="323" cy="314"/>
              </a:xfrm>
              <a:custGeom>
                <a:avLst/>
                <a:gdLst>
                  <a:gd name="T0" fmla="*/ 47 w 323"/>
                  <a:gd name="T1" fmla="*/ 22 h 314"/>
                  <a:gd name="T2" fmla="*/ 0 w 323"/>
                  <a:gd name="T3" fmla="*/ 94 h 314"/>
                  <a:gd name="T4" fmla="*/ 47 w 323"/>
                  <a:gd name="T5" fmla="*/ 172 h 314"/>
                  <a:gd name="T6" fmla="*/ 95 w 323"/>
                  <a:gd name="T7" fmla="*/ 204 h 314"/>
                  <a:gd name="T8" fmla="*/ 174 w 323"/>
                  <a:gd name="T9" fmla="*/ 314 h 314"/>
                  <a:gd name="T10" fmla="*/ 237 w 323"/>
                  <a:gd name="T11" fmla="*/ 251 h 314"/>
                  <a:gd name="T12" fmla="*/ 323 w 323"/>
                  <a:gd name="T13" fmla="*/ 314 h 314"/>
                  <a:gd name="T14" fmla="*/ 308 w 323"/>
                  <a:gd name="T15" fmla="*/ 291 h 314"/>
                  <a:gd name="T16" fmla="*/ 284 w 323"/>
                  <a:gd name="T17" fmla="*/ 267 h 314"/>
                  <a:gd name="T18" fmla="*/ 166 w 323"/>
                  <a:gd name="T19" fmla="*/ 172 h 314"/>
                  <a:gd name="T20" fmla="*/ 118 w 323"/>
                  <a:gd name="T21" fmla="*/ 141 h 314"/>
                  <a:gd name="T22" fmla="*/ 63 w 323"/>
                  <a:gd name="T23" fmla="*/ 46 h 314"/>
                  <a:gd name="T24" fmla="*/ 47 w 323"/>
                  <a:gd name="T25" fmla="*/ 38 h 314"/>
                  <a:gd name="T26" fmla="*/ 47 w 323"/>
                  <a:gd name="T27" fmla="*/ 22 h 3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3"/>
                  <a:gd name="T43" fmla="*/ 0 h 314"/>
                  <a:gd name="T44" fmla="*/ 323 w 323"/>
                  <a:gd name="T45" fmla="*/ 314 h 3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3" h="314">
                    <a:moveTo>
                      <a:pt x="47" y="22"/>
                    </a:moveTo>
                    <a:cubicBezTo>
                      <a:pt x="24" y="46"/>
                      <a:pt x="10" y="63"/>
                      <a:pt x="0" y="94"/>
                    </a:cubicBezTo>
                    <a:cubicBezTo>
                      <a:pt x="7" y="123"/>
                      <a:pt x="24" y="152"/>
                      <a:pt x="47" y="172"/>
                    </a:cubicBezTo>
                    <a:cubicBezTo>
                      <a:pt x="61" y="185"/>
                      <a:pt x="95" y="204"/>
                      <a:pt x="95" y="204"/>
                    </a:cubicBezTo>
                    <a:cubicBezTo>
                      <a:pt x="120" y="243"/>
                      <a:pt x="134" y="289"/>
                      <a:pt x="174" y="314"/>
                    </a:cubicBezTo>
                    <a:cubicBezTo>
                      <a:pt x="197" y="291"/>
                      <a:pt x="210" y="269"/>
                      <a:pt x="237" y="251"/>
                    </a:cubicBezTo>
                    <a:cubicBezTo>
                      <a:pt x="303" y="274"/>
                      <a:pt x="276" y="267"/>
                      <a:pt x="323" y="314"/>
                    </a:cubicBezTo>
                    <a:cubicBezTo>
                      <a:pt x="323" y="314"/>
                      <a:pt x="314" y="298"/>
                      <a:pt x="308" y="291"/>
                    </a:cubicBezTo>
                    <a:cubicBezTo>
                      <a:pt x="301" y="282"/>
                      <a:pt x="293" y="274"/>
                      <a:pt x="284" y="267"/>
                    </a:cubicBezTo>
                    <a:cubicBezTo>
                      <a:pt x="246" y="235"/>
                      <a:pt x="205" y="203"/>
                      <a:pt x="166" y="172"/>
                    </a:cubicBezTo>
                    <a:cubicBezTo>
                      <a:pt x="151" y="160"/>
                      <a:pt x="118" y="141"/>
                      <a:pt x="118" y="141"/>
                    </a:cubicBezTo>
                    <a:cubicBezTo>
                      <a:pt x="98" y="109"/>
                      <a:pt x="75" y="82"/>
                      <a:pt x="63" y="46"/>
                    </a:cubicBezTo>
                    <a:cubicBezTo>
                      <a:pt x="69" y="28"/>
                      <a:pt x="84" y="0"/>
                      <a:pt x="47" y="38"/>
                    </a:cubicBezTo>
                    <a:cubicBezTo>
                      <a:pt x="32" y="53"/>
                      <a:pt x="17" y="103"/>
                      <a:pt x="47" y="22"/>
                    </a:cubicBezTo>
                    <a:close/>
                  </a:path>
                </a:pathLst>
              </a:custGeom>
              <a:solidFill>
                <a:schemeClr val="accent2"/>
              </a:solidFill>
              <a:ln w="9525">
                <a:solidFill>
                  <a:schemeClr val="tx1"/>
                </a:solidFill>
                <a:round/>
                <a:headEnd/>
                <a:tailEnd/>
              </a:ln>
            </p:spPr>
            <p:txBody>
              <a:bodyPr/>
              <a:lstStyle/>
              <a:p>
                <a:endParaRPr lang="en-US"/>
              </a:p>
            </p:txBody>
          </p:sp>
          <p:sp>
            <p:nvSpPr>
              <p:cNvPr id="17429" name="Freeform 82"/>
              <p:cNvSpPr>
                <a:spLocks/>
              </p:cNvSpPr>
              <p:nvPr/>
            </p:nvSpPr>
            <p:spPr bwMode="auto">
              <a:xfrm>
                <a:off x="906" y="2770"/>
                <a:ext cx="151" cy="203"/>
              </a:xfrm>
              <a:custGeom>
                <a:avLst/>
                <a:gdLst>
                  <a:gd name="T0" fmla="*/ 136 w 151"/>
                  <a:gd name="T1" fmla="*/ 102 h 203"/>
                  <a:gd name="T2" fmla="*/ 96 w 151"/>
                  <a:gd name="T3" fmla="*/ 0 h 203"/>
                  <a:gd name="T4" fmla="*/ 33 w 151"/>
                  <a:gd name="T5" fmla="*/ 110 h 203"/>
                  <a:gd name="T6" fmla="*/ 25 w 151"/>
                  <a:gd name="T7" fmla="*/ 142 h 203"/>
                  <a:gd name="T8" fmla="*/ 9 w 151"/>
                  <a:gd name="T9" fmla="*/ 189 h 203"/>
                  <a:gd name="T10" fmla="*/ 96 w 151"/>
                  <a:gd name="T11" fmla="*/ 55 h 203"/>
                  <a:gd name="T12" fmla="*/ 136 w 151"/>
                  <a:gd name="T13" fmla="*/ 118 h 203"/>
                  <a:gd name="T14" fmla="*/ 151 w 151"/>
                  <a:gd name="T15" fmla="*/ 55 h 203"/>
                  <a:gd name="T16" fmla="*/ 0 60000 65536"/>
                  <a:gd name="T17" fmla="*/ 0 60000 65536"/>
                  <a:gd name="T18" fmla="*/ 0 60000 65536"/>
                  <a:gd name="T19" fmla="*/ 0 60000 65536"/>
                  <a:gd name="T20" fmla="*/ 0 60000 65536"/>
                  <a:gd name="T21" fmla="*/ 0 60000 65536"/>
                  <a:gd name="T22" fmla="*/ 0 60000 65536"/>
                  <a:gd name="T23" fmla="*/ 0 60000 65536"/>
                  <a:gd name="T24" fmla="*/ 0 w 151"/>
                  <a:gd name="T25" fmla="*/ 0 h 203"/>
                  <a:gd name="T26" fmla="*/ 151 w 151"/>
                  <a:gd name="T27" fmla="*/ 203 h 2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1" h="203">
                    <a:moveTo>
                      <a:pt x="136" y="102"/>
                    </a:moveTo>
                    <a:cubicBezTo>
                      <a:pt x="143" y="55"/>
                      <a:pt x="149" y="15"/>
                      <a:pt x="96" y="0"/>
                    </a:cubicBezTo>
                    <a:cubicBezTo>
                      <a:pt x="51" y="13"/>
                      <a:pt x="44" y="68"/>
                      <a:pt x="33" y="110"/>
                    </a:cubicBezTo>
                    <a:cubicBezTo>
                      <a:pt x="30" y="121"/>
                      <a:pt x="28" y="131"/>
                      <a:pt x="25" y="142"/>
                    </a:cubicBezTo>
                    <a:cubicBezTo>
                      <a:pt x="20" y="158"/>
                      <a:pt x="0" y="203"/>
                      <a:pt x="9" y="189"/>
                    </a:cubicBezTo>
                    <a:cubicBezTo>
                      <a:pt x="41" y="141"/>
                      <a:pt x="44" y="89"/>
                      <a:pt x="96" y="55"/>
                    </a:cubicBezTo>
                    <a:cubicBezTo>
                      <a:pt x="134" y="68"/>
                      <a:pt x="126" y="80"/>
                      <a:pt x="136" y="118"/>
                    </a:cubicBezTo>
                    <a:cubicBezTo>
                      <a:pt x="142" y="98"/>
                      <a:pt x="151" y="76"/>
                      <a:pt x="151" y="55"/>
                    </a:cubicBezTo>
                  </a:path>
                </a:pathLst>
              </a:custGeom>
              <a:solidFill>
                <a:schemeClr val="accent2"/>
              </a:solidFill>
              <a:ln w="9525">
                <a:solidFill>
                  <a:schemeClr val="tx1"/>
                </a:solidFill>
                <a:round/>
                <a:headEnd/>
                <a:tailEnd/>
              </a:ln>
            </p:spPr>
            <p:txBody>
              <a:bodyPr/>
              <a:lstStyle/>
              <a:p>
                <a:endParaRPr lang="en-US"/>
              </a:p>
            </p:txBody>
          </p:sp>
          <p:sp>
            <p:nvSpPr>
              <p:cNvPr id="17430" name="Freeform 83"/>
              <p:cNvSpPr>
                <a:spLocks/>
              </p:cNvSpPr>
              <p:nvPr/>
            </p:nvSpPr>
            <p:spPr bwMode="auto">
              <a:xfrm>
                <a:off x="513" y="1831"/>
                <a:ext cx="763" cy="1144"/>
              </a:xfrm>
              <a:custGeom>
                <a:avLst/>
                <a:gdLst>
                  <a:gd name="T0" fmla="*/ 0 w 763"/>
                  <a:gd name="T1" fmla="*/ 741 h 1144"/>
                  <a:gd name="T2" fmla="*/ 102 w 763"/>
                  <a:gd name="T3" fmla="*/ 631 h 1144"/>
                  <a:gd name="T4" fmla="*/ 118 w 763"/>
                  <a:gd name="T5" fmla="*/ 583 h 1144"/>
                  <a:gd name="T6" fmla="*/ 87 w 763"/>
                  <a:gd name="T7" fmla="*/ 418 h 1144"/>
                  <a:gd name="T8" fmla="*/ 126 w 763"/>
                  <a:gd name="T9" fmla="*/ 276 h 1144"/>
                  <a:gd name="T10" fmla="*/ 150 w 763"/>
                  <a:gd name="T11" fmla="*/ 189 h 1144"/>
                  <a:gd name="T12" fmla="*/ 221 w 763"/>
                  <a:gd name="T13" fmla="*/ 94 h 1144"/>
                  <a:gd name="T14" fmla="*/ 339 w 763"/>
                  <a:gd name="T15" fmla="*/ 0 h 1144"/>
                  <a:gd name="T16" fmla="*/ 458 w 763"/>
                  <a:gd name="T17" fmla="*/ 31 h 1144"/>
                  <a:gd name="T18" fmla="*/ 505 w 763"/>
                  <a:gd name="T19" fmla="*/ 47 h 1144"/>
                  <a:gd name="T20" fmla="*/ 529 w 763"/>
                  <a:gd name="T21" fmla="*/ 55 h 1144"/>
                  <a:gd name="T22" fmla="*/ 600 w 763"/>
                  <a:gd name="T23" fmla="*/ 86 h 1144"/>
                  <a:gd name="T24" fmla="*/ 694 w 763"/>
                  <a:gd name="T25" fmla="*/ 149 h 1144"/>
                  <a:gd name="T26" fmla="*/ 718 w 763"/>
                  <a:gd name="T27" fmla="*/ 165 h 1144"/>
                  <a:gd name="T28" fmla="*/ 742 w 763"/>
                  <a:gd name="T29" fmla="*/ 181 h 1144"/>
                  <a:gd name="T30" fmla="*/ 726 w 763"/>
                  <a:gd name="T31" fmla="*/ 323 h 1144"/>
                  <a:gd name="T32" fmla="*/ 702 w 763"/>
                  <a:gd name="T33" fmla="*/ 489 h 1144"/>
                  <a:gd name="T34" fmla="*/ 742 w 763"/>
                  <a:gd name="T35" fmla="*/ 615 h 1144"/>
                  <a:gd name="T36" fmla="*/ 718 w 763"/>
                  <a:gd name="T37" fmla="*/ 654 h 1144"/>
                  <a:gd name="T38" fmla="*/ 631 w 763"/>
                  <a:gd name="T39" fmla="*/ 749 h 1144"/>
                  <a:gd name="T40" fmla="*/ 576 w 763"/>
                  <a:gd name="T41" fmla="*/ 891 h 1144"/>
                  <a:gd name="T42" fmla="*/ 489 w 763"/>
                  <a:gd name="T43" fmla="*/ 915 h 1144"/>
                  <a:gd name="T44" fmla="*/ 442 w 763"/>
                  <a:gd name="T45" fmla="*/ 946 h 1144"/>
                  <a:gd name="T46" fmla="*/ 371 w 763"/>
                  <a:gd name="T47" fmla="*/ 1144 h 1144"/>
                  <a:gd name="T48" fmla="*/ 323 w 763"/>
                  <a:gd name="T49" fmla="*/ 1128 h 1144"/>
                  <a:gd name="T50" fmla="*/ 252 w 763"/>
                  <a:gd name="T51" fmla="*/ 1010 h 1144"/>
                  <a:gd name="T52" fmla="*/ 221 w 763"/>
                  <a:gd name="T53" fmla="*/ 962 h 1144"/>
                  <a:gd name="T54" fmla="*/ 16 w 763"/>
                  <a:gd name="T55" fmla="*/ 789 h 1144"/>
                  <a:gd name="T56" fmla="*/ 0 w 763"/>
                  <a:gd name="T57" fmla="*/ 741 h 114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63"/>
                  <a:gd name="T88" fmla="*/ 0 h 1144"/>
                  <a:gd name="T89" fmla="*/ 763 w 763"/>
                  <a:gd name="T90" fmla="*/ 1144 h 114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63" h="1144">
                    <a:moveTo>
                      <a:pt x="0" y="741"/>
                    </a:moveTo>
                    <a:cubicBezTo>
                      <a:pt x="29" y="712"/>
                      <a:pt x="88" y="672"/>
                      <a:pt x="102" y="631"/>
                    </a:cubicBezTo>
                    <a:cubicBezTo>
                      <a:pt x="107" y="615"/>
                      <a:pt x="118" y="583"/>
                      <a:pt x="118" y="583"/>
                    </a:cubicBezTo>
                    <a:cubicBezTo>
                      <a:pt x="110" y="528"/>
                      <a:pt x="101" y="472"/>
                      <a:pt x="87" y="418"/>
                    </a:cubicBezTo>
                    <a:cubicBezTo>
                      <a:pt x="95" y="368"/>
                      <a:pt x="114" y="324"/>
                      <a:pt x="126" y="276"/>
                    </a:cubicBezTo>
                    <a:cubicBezTo>
                      <a:pt x="133" y="247"/>
                      <a:pt x="136" y="215"/>
                      <a:pt x="150" y="189"/>
                    </a:cubicBezTo>
                    <a:cubicBezTo>
                      <a:pt x="171" y="150"/>
                      <a:pt x="194" y="126"/>
                      <a:pt x="221" y="94"/>
                    </a:cubicBezTo>
                    <a:cubicBezTo>
                      <a:pt x="248" y="62"/>
                      <a:pt x="297" y="12"/>
                      <a:pt x="339" y="0"/>
                    </a:cubicBezTo>
                    <a:cubicBezTo>
                      <a:pt x="381" y="6"/>
                      <a:pt x="418" y="17"/>
                      <a:pt x="458" y="31"/>
                    </a:cubicBezTo>
                    <a:cubicBezTo>
                      <a:pt x="521" y="53"/>
                      <a:pt x="440" y="25"/>
                      <a:pt x="505" y="47"/>
                    </a:cubicBezTo>
                    <a:cubicBezTo>
                      <a:pt x="513" y="50"/>
                      <a:pt x="529" y="55"/>
                      <a:pt x="529" y="55"/>
                    </a:cubicBezTo>
                    <a:cubicBezTo>
                      <a:pt x="553" y="72"/>
                      <a:pt x="573" y="77"/>
                      <a:pt x="600" y="86"/>
                    </a:cubicBezTo>
                    <a:cubicBezTo>
                      <a:pt x="631" y="107"/>
                      <a:pt x="662" y="128"/>
                      <a:pt x="694" y="149"/>
                    </a:cubicBezTo>
                    <a:cubicBezTo>
                      <a:pt x="702" y="154"/>
                      <a:pt x="710" y="160"/>
                      <a:pt x="718" y="165"/>
                    </a:cubicBezTo>
                    <a:cubicBezTo>
                      <a:pt x="726" y="170"/>
                      <a:pt x="742" y="181"/>
                      <a:pt x="742" y="181"/>
                    </a:cubicBezTo>
                    <a:cubicBezTo>
                      <a:pt x="753" y="232"/>
                      <a:pt x="750" y="277"/>
                      <a:pt x="726" y="323"/>
                    </a:cubicBezTo>
                    <a:cubicBezTo>
                      <a:pt x="712" y="379"/>
                      <a:pt x="707" y="431"/>
                      <a:pt x="702" y="489"/>
                    </a:cubicBezTo>
                    <a:cubicBezTo>
                      <a:pt x="713" y="545"/>
                      <a:pt x="713" y="572"/>
                      <a:pt x="742" y="615"/>
                    </a:cubicBezTo>
                    <a:cubicBezTo>
                      <a:pt x="752" y="648"/>
                      <a:pt x="763" y="669"/>
                      <a:pt x="718" y="654"/>
                    </a:cubicBezTo>
                    <a:cubicBezTo>
                      <a:pt x="688" y="699"/>
                      <a:pt x="683" y="732"/>
                      <a:pt x="631" y="749"/>
                    </a:cubicBezTo>
                    <a:cubicBezTo>
                      <a:pt x="623" y="773"/>
                      <a:pt x="597" y="875"/>
                      <a:pt x="576" y="891"/>
                    </a:cubicBezTo>
                    <a:cubicBezTo>
                      <a:pt x="553" y="909"/>
                      <a:pt x="515" y="901"/>
                      <a:pt x="489" y="915"/>
                    </a:cubicBezTo>
                    <a:cubicBezTo>
                      <a:pt x="473" y="924"/>
                      <a:pt x="442" y="946"/>
                      <a:pt x="442" y="946"/>
                    </a:cubicBezTo>
                    <a:cubicBezTo>
                      <a:pt x="435" y="1007"/>
                      <a:pt x="426" y="1106"/>
                      <a:pt x="371" y="1144"/>
                    </a:cubicBezTo>
                    <a:cubicBezTo>
                      <a:pt x="355" y="1139"/>
                      <a:pt x="328" y="1144"/>
                      <a:pt x="323" y="1128"/>
                    </a:cubicBezTo>
                    <a:cubicBezTo>
                      <a:pt x="308" y="1084"/>
                      <a:pt x="278" y="1048"/>
                      <a:pt x="252" y="1010"/>
                    </a:cubicBezTo>
                    <a:cubicBezTo>
                      <a:pt x="241" y="994"/>
                      <a:pt x="239" y="968"/>
                      <a:pt x="221" y="962"/>
                    </a:cubicBezTo>
                    <a:cubicBezTo>
                      <a:pt x="126" y="930"/>
                      <a:pt x="90" y="837"/>
                      <a:pt x="16" y="789"/>
                    </a:cubicBezTo>
                    <a:cubicBezTo>
                      <a:pt x="11" y="773"/>
                      <a:pt x="0" y="741"/>
                      <a:pt x="0" y="741"/>
                    </a:cubicBezTo>
                    <a:close/>
                  </a:path>
                </a:pathLst>
              </a:custGeom>
              <a:solidFill>
                <a:srgbClr val="FFDBB7"/>
              </a:solidFill>
              <a:ln w="9525">
                <a:solidFill>
                  <a:schemeClr val="tx1"/>
                </a:solidFill>
                <a:round/>
                <a:headEnd/>
                <a:tailEnd/>
              </a:ln>
            </p:spPr>
            <p:txBody>
              <a:bodyPr/>
              <a:lstStyle/>
              <a:p>
                <a:endParaRPr lang="en-US"/>
              </a:p>
            </p:txBody>
          </p:sp>
          <p:sp>
            <p:nvSpPr>
              <p:cNvPr id="17431" name="Freeform 84"/>
              <p:cNvSpPr>
                <a:spLocks/>
              </p:cNvSpPr>
              <p:nvPr/>
            </p:nvSpPr>
            <p:spPr bwMode="auto">
              <a:xfrm>
                <a:off x="2106" y="2146"/>
                <a:ext cx="655" cy="781"/>
              </a:xfrm>
              <a:custGeom>
                <a:avLst/>
                <a:gdLst>
                  <a:gd name="T0" fmla="*/ 80 w 655"/>
                  <a:gd name="T1" fmla="*/ 213 h 781"/>
                  <a:gd name="T2" fmla="*/ 32 w 655"/>
                  <a:gd name="T3" fmla="*/ 332 h 781"/>
                  <a:gd name="T4" fmla="*/ 135 w 655"/>
                  <a:gd name="T5" fmla="*/ 781 h 781"/>
                  <a:gd name="T6" fmla="*/ 395 w 655"/>
                  <a:gd name="T7" fmla="*/ 718 h 781"/>
                  <a:gd name="T8" fmla="*/ 443 w 655"/>
                  <a:gd name="T9" fmla="*/ 687 h 781"/>
                  <a:gd name="T10" fmla="*/ 490 w 655"/>
                  <a:gd name="T11" fmla="*/ 655 h 781"/>
                  <a:gd name="T12" fmla="*/ 561 w 655"/>
                  <a:gd name="T13" fmla="*/ 560 h 781"/>
                  <a:gd name="T14" fmla="*/ 593 w 655"/>
                  <a:gd name="T15" fmla="*/ 466 h 781"/>
                  <a:gd name="T16" fmla="*/ 616 w 655"/>
                  <a:gd name="T17" fmla="*/ 387 h 781"/>
                  <a:gd name="T18" fmla="*/ 632 w 655"/>
                  <a:gd name="T19" fmla="*/ 339 h 781"/>
                  <a:gd name="T20" fmla="*/ 529 w 655"/>
                  <a:gd name="T21" fmla="*/ 32 h 781"/>
                  <a:gd name="T22" fmla="*/ 506 w 655"/>
                  <a:gd name="T23" fmla="*/ 16 h 781"/>
                  <a:gd name="T24" fmla="*/ 458 w 655"/>
                  <a:gd name="T25" fmla="*/ 0 h 781"/>
                  <a:gd name="T26" fmla="*/ 214 w 655"/>
                  <a:gd name="T27" fmla="*/ 32 h 781"/>
                  <a:gd name="T28" fmla="*/ 119 w 655"/>
                  <a:gd name="T29" fmla="*/ 79 h 781"/>
                  <a:gd name="T30" fmla="*/ 95 w 655"/>
                  <a:gd name="T31" fmla="*/ 95 h 781"/>
                  <a:gd name="T32" fmla="*/ 64 w 655"/>
                  <a:gd name="T33" fmla="*/ 166 h 781"/>
                  <a:gd name="T34" fmla="*/ 56 w 655"/>
                  <a:gd name="T35" fmla="*/ 190 h 781"/>
                  <a:gd name="T36" fmla="*/ 64 w 655"/>
                  <a:gd name="T37" fmla="*/ 213 h 781"/>
                  <a:gd name="T38" fmla="*/ 80 w 655"/>
                  <a:gd name="T39" fmla="*/ 213 h 78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55"/>
                  <a:gd name="T61" fmla="*/ 0 h 781"/>
                  <a:gd name="T62" fmla="*/ 655 w 655"/>
                  <a:gd name="T63" fmla="*/ 781 h 78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55" h="781">
                    <a:moveTo>
                      <a:pt x="80" y="213"/>
                    </a:moveTo>
                    <a:cubicBezTo>
                      <a:pt x="54" y="258"/>
                      <a:pt x="48" y="285"/>
                      <a:pt x="32" y="332"/>
                    </a:cubicBezTo>
                    <a:cubicBezTo>
                      <a:pt x="35" y="441"/>
                      <a:pt x="0" y="697"/>
                      <a:pt x="135" y="781"/>
                    </a:cubicBezTo>
                    <a:cubicBezTo>
                      <a:pt x="262" y="773"/>
                      <a:pt x="296" y="772"/>
                      <a:pt x="395" y="718"/>
                    </a:cubicBezTo>
                    <a:cubicBezTo>
                      <a:pt x="412" y="709"/>
                      <a:pt x="427" y="698"/>
                      <a:pt x="443" y="687"/>
                    </a:cubicBezTo>
                    <a:cubicBezTo>
                      <a:pt x="459" y="676"/>
                      <a:pt x="490" y="655"/>
                      <a:pt x="490" y="655"/>
                    </a:cubicBezTo>
                    <a:cubicBezTo>
                      <a:pt x="511" y="623"/>
                      <a:pt x="549" y="596"/>
                      <a:pt x="561" y="560"/>
                    </a:cubicBezTo>
                    <a:cubicBezTo>
                      <a:pt x="572" y="529"/>
                      <a:pt x="582" y="497"/>
                      <a:pt x="593" y="466"/>
                    </a:cubicBezTo>
                    <a:cubicBezTo>
                      <a:pt x="602" y="440"/>
                      <a:pt x="607" y="413"/>
                      <a:pt x="616" y="387"/>
                    </a:cubicBezTo>
                    <a:cubicBezTo>
                      <a:pt x="621" y="371"/>
                      <a:pt x="632" y="339"/>
                      <a:pt x="632" y="339"/>
                    </a:cubicBezTo>
                    <a:cubicBezTo>
                      <a:pt x="627" y="234"/>
                      <a:pt x="655" y="74"/>
                      <a:pt x="529" y="32"/>
                    </a:cubicBezTo>
                    <a:cubicBezTo>
                      <a:pt x="521" y="27"/>
                      <a:pt x="515" y="20"/>
                      <a:pt x="506" y="16"/>
                    </a:cubicBezTo>
                    <a:cubicBezTo>
                      <a:pt x="491" y="9"/>
                      <a:pt x="458" y="0"/>
                      <a:pt x="458" y="0"/>
                    </a:cubicBezTo>
                    <a:cubicBezTo>
                      <a:pt x="338" y="6"/>
                      <a:pt x="307" y="0"/>
                      <a:pt x="214" y="32"/>
                    </a:cubicBezTo>
                    <a:cubicBezTo>
                      <a:pt x="172" y="46"/>
                      <a:pt x="158" y="53"/>
                      <a:pt x="119" y="79"/>
                    </a:cubicBezTo>
                    <a:cubicBezTo>
                      <a:pt x="111" y="84"/>
                      <a:pt x="95" y="95"/>
                      <a:pt x="95" y="95"/>
                    </a:cubicBezTo>
                    <a:cubicBezTo>
                      <a:pt x="71" y="133"/>
                      <a:pt x="83" y="111"/>
                      <a:pt x="64" y="166"/>
                    </a:cubicBezTo>
                    <a:cubicBezTo>
                      <a:pt x="61" y="174"/>
                      <a:pt x="56" y="190"/>
                      <a:pt x="56" y="190"/>
                    </a:cubicBezTo>
                    <a:cubicBezTo>
                      <a:pt x="59" y="198"/>
                      <a:pt x="64" y="205"/>
                      <a:pt x="64" y="213"/>
                    </a:cubicBezTo>
                    <a:cubicBezTo>
                      <a:pt x="64" y="236"/>
                      <a:pt x="35" y="258"/>
                      <a:pt x="80" y="213"/>
                    </a:cubicBezTo>
                    <a:close/>
                  </a:path>
                </a:pathLst>
              </a:custGeom>
              <a:solidFill>
                <a:srgbClr val="DEBC9A"/>
              </a:solidFill>
              <a:ln w="9525">
                <a:solidFill>
                  <a:schemeClr val="tx1"/>
                </a:solidFill>
                <a:round/>
                <a:headEnd/>
                <a:tailEnd/>
              </a:ln>
            </p:spPr>
            <p:txBody>
              <a:bodyPr/>
              <a:lstStyle/>
              <a:p>
                <a:endParaRPr lang="en-US"/>
              </a:p>
            </p:txBody>
          </p:sp>
          <p:sp>
            <p:nvSpPr>
              <p:cNvPr id="17432" name="Freeform 85"/>
              <p:cNvSpPr>
                <a:spLocks/>
              </p:cNvSpPr>
              <p:nvPr/>
            </p:nvSpPr>
            <p:spPr bwMode="auto">
              <a:xfrm>
                <a:off x="2273" y="2745"/>
                <a:ext cx="403" cy="277"/>
              </a:xfrm>
              <a:custGeom>
                <a:avLst/>
                <a:gdLst>
                  <a:gd name="T0" fmla="*/ 7 w 403"/>
                  <a:gd name="T1" fmla="*/ 174 h 277"/>
                  <a:gd name="T2" fmla="*/ 15 w 403"/>
                  <a:gd name="T3" fmla="*/ 230 h 277"/>
                  <a:gd name="T4" fmla="*/ 31 w 403"/>
                  <a:gd name="T5" fmla="*/ 277 h 277"/>
                  <a:gd name="T6" fmla="*/ 165 w 403"/>
                  <a:gd name="T7" fmla="*/ 245 h 277"/>
                  <a:gd name="T8" fmla="*/ 283 w 403"/>
                  <a:gd name="T9" fmla="*/ 222 h 277"/>
                  <a:gd name="T10" fmla="*/ 355 w 403"/>
                  <a:gd name="T11" fmla="*/ 190 h 277"/>
                  <a:gd name="T12" fmla="*/ 355 w 403"/>
                  <a:gd name="T13" fmla="*/ 80 h 277"/>
                  <a:gd name="T14" fmla="*/ 362 w 403"/>
                  <a:gd name="T15" fmla="*/ 9 h 277"/>
                  <a:gd name="T16" fmla="*/ 339 w 403"/>
                  <a:gd name="T17" fmla="*/ 25 h 277"/>
                  <a:gd name="T18" fmla="*/ 315 w 403"/>
                  <a:gd name="T19" fmla="*/ 40 h 277"/>
                  <a:gd name="T20" fmla="*/ 291 w 403"/>
                  <a:gd name="T21" fmla="*/ 64 h 277"/>
                  <a:gd name="T22" fmla="*/ 181 w 403"/>
                  <a:gd name="T23" fmla="*/ 111 h 277"/>
                  <a:gd name="T24" fmla="*/ 157 w 403"/>
                  <a:gd name="T25" fmla="*/ 127 h 277"/>
                  <a:gd name="T26" fmla="*/ 134 w 403"/>
                  <a:gd name="T27" fmla="*/ 135 h 277"/>
                  <a:gd name="T28" fmla="*/ 39 w 403"/>
                  <a:gd name="T29" fmla="*/ 190 h 277"/>
                  <a:gd name="T30" fmla="*/ 7 w 403"/>
                  <a:gd name="T31" fmla="*/ 198 h 277"/>
                  <a:gd name="T32" fmla="*/ 7 w 403"/>
                  <a:gd name="T33" fmla="*/ 174 h 2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3"/>
                  <a:gd name="T52" fmla="*/ 0 h 277"/>
                  <a:gd name="T53" fmla="*/ 403 w 403"/>
                  <a:gd name="T54" fmla="*/ 277 h 27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3" h="277">
                    <a:moveTo>
                      <a:pt x="7" y="174"/>
                    </a:moveTo>
                    <a:cubicBezTo>
                      <a:pt x="10" y="193"/>
                      <a:pt x="11" y="212"/>
                      <a:pt x="15" y="230"/>
                    </a:cubicBezTo>
                    <a:cubicBezTo>
                      <a:pt x="19" y="246"/>
                      <a:pt x="31" y="277"/>
                      <a:pt x="31" y="277"/>
                    </a:cubicBezTo>
                    <a:cubicBezTo>
                      <a:pt x="77" y="269"/>
                      <a:pt x="120" y="255"/>
                      <a:pt x="165" y="245"/>
                    </a:cubicBezTo>
                    <a:cubicBezTo>
                      <a:pt x="211" y="234"/>
                      <a:pt x="232" y="239"/>
                      <a:pt x="283" y="222"/>
                    </a:cubicBezTo>
                    <a:cubicBezTo>
                      <a:pt x="309" y="213"/>
                      <a:pt x="329" y="199"/>
                      <a:pt x="355" y="190"/>
                    </a:cubicBezTo>
                    <a:cubicBezTo>
                      <a:pt x="403" y="157"/>
                      <a:pt x="382" y="121"/>
                      <a:pt x="355" y="80"/>
                    </a:cubicBezTo>
                    <a:cubicBezTo>
                      <a:pt x="357" y="56"/>
                      <a:pt x="369" y="32"/>
                      <a:pt x="362" y="9"/>
                    </a:cubicBezTo>
                    <a:cubicBezTo>
                      <a:pt x="359" y="0"/>
                      <a:pt x="347" y="20"/>
                      <a:pt x="339" y="25"/>
                    </a:cubicBezTo>
                    <a:cubicBezTo>
                      <a:pt x="331" y="30"/>
                      <a:pt x="322" y="34"/>
                      <a:pt x="315" y="40"/>
                    </a:cubicBezTo>
                    <a:cubicBezTo>
                      <a:pt x="306" y="47"/>
                      <a:pt x="300" y="58"/>
                      <a:pt x="291" y="64"/>
                    </a:cubicBezTo>
                    <a:cubicBezTo>
                      <a:pt x="262" y="84"/>
                      <a:pt x="215" y="102"/>
                      <a:pt x="181" y="111"/>
                    </a:cubicBezTo>
                    <a:cubicBezTo>
                      <a:pt x="173" y="116"/>
                      <a:pt x="166" y="123"/>
                      <a:pt x="157" y="127"/>
                    </a:cubicBezTo>
                    <a:cubicBezTo>
                      <a:pt x="150" y="131"/>
                      <a:pt x="141" y="131"/>
                      <a:pt x="134" y="135"/>
                    </a:cubicBezTo>
                    <a:cubicBezTo>
                      <a:pt x="100" y="154"/>
                      <a:pt x="76" y="179"/>
                      <a:pt x="39" y="190"/>
                    </a:cubicBezTo>
                    <a:cubicBezTo>
                      <a:pt x="28" y="193"/>
                      <a:pt x="17" y="203"/>
                      <a:pt x="7" y="198"/>
                    </a:cubicBezTo>
                    <a:cubicBezTo>
                      <a:pt x="0" y="194"/>
                      <a:pt x="7" y="182"/>
                      <a:pt x="7" y="174"/>
                    </a:cubicBezTo>
                    <a:close/>
                  </a:path>
                </a:pathLst>
              </a:custGeom>
              <a:solidFill>
                <a:srgbClr val="DEBC9A"/>
              </a:solidFill>
              <a:ln w="9525">
                <a:solidFill>
                  <a:schemeClr val="tx1"/>
                </a:solidFill>
                <a:round/>
                <a:headEnd/>
                <a:tailEnd/>
              </a:ln>
            </p:spPr>
            <p:txBody>
              <a:bodyPr/>
              <a:lstStyle/>
              <a:p>
                <a:endParaRPr lang="en-US"/>
              </a:p>
            </p:txBody>
          </p:sp>
          <p:sp>
            <p:nvSpPr>
              <p:cNvPr id="17433" name="Freeform 86"/>
              <p:cNvSpPr>
                <a:spLocks/>
              </p:cNvSpPr>
              <p:nvPr/>
            </p:nvSpPr>
            <p:spPr bwMode="auto">
              <a:xfrm>
                <a:off x="1657" y="2867"/>
                <a:ext cx="1697" cy="1978"/>
              </a:xfrm>
              <a:custGeom>
                <a:avLst/>
                <a:gdLst>
                  <a:gd name="T0" fmla="*/ 1302 w 1697"/>
                  <a:gd name="T1" fmla="*/ 1118 h 1978"/>
                  <a:gd name="T2" fmla="*/ 1278 w 1697"/>
                  <a:gd name="T3" fmla="*/ 1189 h 1978"/>
                  <a:gd name="T4" fmla="*/ 1357 w 1697"/>
                  <a:gd name="T5" fmla="*/ 1118 h 1978"/>
                  <a:gd name="T6" fmla="*/ 1547 w 1697"/>
                  <a:gd name="T7" fmla="*/ 1062 h 1978"/>
                  <a:gd name="T8" fmla="*/ 1681 w 1697"/>
                  <a:gd name="T9" fmla="*/ 1047 h 1978"/>
                  <a:gd name="T10" fmla="*/ 1681 w 1697"/>
                  <a:gd name="T11" fmla="*/ 944 h 1978"/>
                  <a:gd name="T12" fmla="*/ 1594 w 1697"/>
                  <a:gd name="T13" fmla="*/ 605 h 1978"/>
                  <a:gd name="T14" fmla="*/ 1539 w 1697"/>
                  <a:gd name="T15" fmla="*/ 471 h 1978"/>
                  <a:gd name="T16" fmla="*/ 1523 w 1697"/>
                  <a:gd name="T17" fmla="*/ 423 h 1978"/>
                  <a:gd name="T18" fmla="*/ 1412 w 1697"/>
                  <a:gd name="T19" fmla="*/ 289 h 1978"/>
                  <a:gd name="T20" fmla="*/ 1373 w 1697"/>
                  <a:gd name="T21" fmla="*/ 250 h 1978"/>
                  <a:gd name="T22" fmla="*/ 1318 w 1697"/>
                  <a:gd name="T23" fmla="*/ 179 h 1978"/>
                  <a:gd name="T24" fmla="*/ 1286 w 1697"/>
                  <a:gd name="T25" fmla="*/ 131 h 1978"/>
                  <a:gd name="T26" fmla="*/ 1239 w 1697"/>
                  <a:gd name="T27" fmla="*/ 108 h 1978"/>
                  <a:gd name="T28" fmla="*/ 1168 w 1697"/>
                  <a:gd name="T29" fmla="*/ 76 h 1978"/>
                  <a:gd name="T30" fmla="*/ 1120 w 1697"/>
                  <a:gd name="T31" fmla="*/ 45 h 1978"/>
                  <a:gd name="T32" fmla="*/ 1018 w 1697"/>
                  <a:gd name="T33" fmla="*/ 21 h 1978"/>
                  <a:gd name="T34" fmla="*/ 947 w 1697"/>
                  <a:gd name="T35" fmla="*/ 68 h 1978"/>
                  <a:gd name="T36" fmla="*/ 828 w 1697"/>
                  <a:gd name="T37" fmla="*/ 123 h 1978"/>
                  <a:gd name="T38" fmla="*/ 734 w 1697"/>
                  <a:gd name="T39" fmla="*/ 171 h 1978"/>
                  <a:gd name="T40" fmla="*/ 655 w 1697"/>
                  <a:gd name="T41" fmla="*/ 155 h 1978"/>
                  <a:gd name="T42" fmla="*/ 639 w 1697"/>
                  <a:gd name="T43" fmla="*/ 108 h 1978"/>
                  <a:gd name="T44" fmla="*/ 623 w 1697"/>
                  <a:gd name="T45" fmla="*/ 84 h 1978"/>
                  <a:gd name="T46" fmla="*/ 615 w 1697"/>
                  <a:gd name="T47" fmla="*/ 60 h 1978"/>
                  <a:gd name="T48" fmla="*/ 473 w 1697"/>
                  <a:gd name="T49" fmla="*/ 84 h 1978"/>
                  <a:gd name="T50" fmla="*/ 402 w 1697"/>
                  <a:gd name="T51" fmla="*/ 108 h 1978"/>
                  <a:gd name="T52" fmla="*/ 379 w 1697"/>
                  <a:gd name="T53" fmla="*/ 116 h 1978"/>
                  <a:gd name="T54" fmla="*/ 355 w 1697"/>
                  <a:gd name="T55" fmla="*/ 139 h 1978"/>
                  <a:gd name="T56" fmla="*/ 331 w 1697"/>
                  <a:gd name="T57" fmla="*/ 147 h 1978"/>
                  <a:gd name="T58" fmla="*/ 284 w 1697"/>
                  <a:gd name="T59" fmla="*/ 179 h 1978"/>
                  <a:gd name="T60" fmla="*/ 166 w 1697"/>
                  <a:gd name="T61" fmla="*/ 313 h 1978"/>
                  <a:gd name="T62" fmla="*/ 134 w 1697"/>
                  <a:gd name="T63" fmla="*/ 408 h 1978"/>
                  <a:gd name="T64" fmla="*/ 55 w 1697"/>
                  <a:gd name="T65" fmla="*/ 526 h 1978"/>
                  <a:gd name="T66" fmla="*/ 16 w 1697"/>
                  <a:gd name="T67" fmla="*/ 621 h 1978"/>
                  <a:gd name="T68" fmla="*/ 0 w 1697"/>
                  <a:gd name="T69" fmla="*/ 668 h 1978"/>
                  <a:gd name="T70" fmla="*/ 95 w 1697"/>
                  <a:gd name="T71" fmla="*/ 715 h 1978"/>
                  <a:gd name="T72" fmla="*/ 118 w 1697"/>
                  <a:gd name="T73" fmla="*/ 731 h 1978"/>
                  <a:gd name="T74" fmla="*/ 150 w 1697"/>
                  <a:gd name="T75" fmla="*/ 778 h 1978"/>
                  <a:gd name="T76" fmla="*/ 189 w 1697"/>
                  <a:gd name="T77" fmla="*/ 889 h 1978"/>
                  <a:gd name="T78" fmla="*/ 166 w 1697"/>
                  <a:gd name="T79" fmla="*/ 1062 h 1978"/>
                  <a:gd name="T80" fmla="*/ 142 w 1697"/>
                  <a:gd name="T81" fmla="*/ 1228 h 1978"/>
                  <a:gd name="T82" fmla="*/ 118 w 1697"/>
                  <a:gd name="T83" fmla="*/ 1315 h 1978"/>
                  <a:gd name="T84" fmla="*/ 103 w 1697"/>
                  <a:gd name="T85" fmla="*/ 1607 h 1978"/>
                  <a:gd name="T86" fmla="*/ 63 w 1697"/>
                  <a:gd name="T87" fmla="*/ 1654 h 1978"/>
                  <a:gd name="T88" fmla="*/ 47 w 1697"/>
                  <a:gd name="T89" fmla="*/ 1702 h 1978"/>
                  <a:gd name="T90" fmla="*/ 55 w 1697"/>
                  <a:gd name="T91" fmla="*/ 1733 h 1978"/>
                  <a:gd name="T92" fmla="*/ 134 w 1697"/>
                  <a:gd name="T93" fmla="*/ 1812 h 1978"/>
                  <a:gd name="T94" fmla="*/ 237 w 1697"/>
                  <a:gd name="T95" fmla="*/ 1867 h 1978"/>
                  <a:gd name="T96" fmla="*/ 537 w 1697"/>
                  <a:gd name="T97" fmla="*/ 1930 h 1978"/>
                  <a:gd name="T98" fmla="*/ 718 w 1697"/>
                  <a:gd name="T99" fmla="*/ 1954 h 1978"/>
                  <a:gd name="T100" fmla="*/ 860 w 1697"/>
                  <a:gd name="T101" fmla="*/ 1930 h 1978"/>
                  <a:gd name="T102" fmla="*/ 907 w 1697"/>
                  <a:gd name="T103" fmla="*/ 1915 h 1978"/>
                  <a:gd name="T104" fmla="*/ 931 w 1697"/>
                  <a:gd name="T105" fmla="*/ 1907 h 1978"/>
                  <a:gd name="T106" fmla="*/ 1057 w 1697"/>
                  <a:gd name="T107" fmla="*/ 1922 h 1978"/>
                  <a:gd name="T108" fmla="*/ 1191 w 1697"/>
                  <a:gd name="T109" fmla="*/ 1962 h 1978"/>
                  <a:gd name="T110" fmla="*/ 1262 w 1697"/>
                  <a:gd name="T111" fmla="*/ 1978 h 1978"/>
                  <a:gd name="T112" fmla="*/ 1262 w 1697"/>
                  <a:gd name="T113" fmla="*/ 1804 h 1978"/>
                  <a:gd name="T114" fmla="*/ 1239 w 1697"/>
                  <a:gd name="T115" fmla="*/ 1417 h 1978"/>
                  <a:gd name="T116" fmla="*/ 1239 w 1697"/>
                  <a:gd name="T117" fmla="*/ 1354 h 1978"/>
                  <a:gd name="T118" fmla="*/ 1302 w 1697"/>
                  <a:gd name="T119" fmla="*/ 1118 h 197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697"/>
                  <a:gd name="T181" fmla="*/ 0 h 1978"/>
                  <a:gd name="T182" fmla="*/ 1697 w 1697"/>
                  <a:gd name="T183" fmla="*/ 1978 h 197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697" h="1978">
                    <a:moveTo>
                      <a:pt x="1302" y="1118"/>
                    </a:moveTo>
                    <a:cubicBezTo>
                      <a:pt x="1294" y="1142"/>
                      <a:pt x="1260" y="1207"/>
                      <a:pt x="1278" y="1189"/>
                    </a:cubicBezTo>
                    <a:cubicBezTo>
                      <a:pt x="1300" y="1167"/>
                      <a:pt x="1330" y="1133"/>
                      <a:pt x="1357" y="1118"/>
                    </a:cubicBezTo>
                    <a:cubicBezTo>
                      <a:pt x="1411" y="1088"/>
                      <a:pt x="1488" y="1077"/>
                      <a:pt x="1547" y="1062"/>
                    </a:cubicBezTo>
                    <a:cubicBezTo>
                      <a:pt x="1591" y="1051"/>
                      <a:pt x="1681" y="1047"/>
                      <a:pt x="1681" y="1047"/>
                    </a:cubicBezTo>
                    <a:cubicBezTo>
                      <a:pt x="1697" y="999"/>
                      <a:pt x="1691" y="1028"/>
                      <a:pt x="1681" y="944"/>
                    </a:cubicBezTo>
                    <a:cubicBezTo>
                      <a:pt x="1669" y="839"/>
                      <a:pt x="1643" y="699"/>
                      <a:pt x="1594" y="605"/>
                    </a:cubicBezTo>
                    <a:cubicBezTo>
                      <a:pt x="1582" y="556"/>
                      <a:pt x="1559" y="516"/>
                      <a:pt x="1539" y="471"/>
                    </a:cubicBezTo>
                    <a:cubicBezTo>
                      <a:pt x="1532" y="456"/>
                      <a:pt x="1528" y="439"/>
                      <a:pt x="1523" y="423"/>
                    </a:cubicBezTo>
                    <a:cubicBezTo>
                      <a:pt x="1511" y="388"/>
                      <a:pt x="1443" y="309"/>
                      <a:pt x="1412" y="289"/>
                    </a:cubicBezTo>
                    <a:cubicBezTo>
                      <a:pt x="1358" y="203"/>
                      <a:pt x="1439" y="324"/>
                      <a:pt x="1373" y="250"/>
                    </a:cubicBezTo>
                    <a:cubicBezTo>
                      <a:pt x="1353" y="228"/>
                      <a:pt x="1336" y="203"/>
                      <a:pt x="1318" y="179"/>
                    </a:cubicBezTo>
                    <a:cubicBezTo>
                      <a:pt x="1306" y="164"/>
                      <a:pt x="1302" y="141"/>
                      <a:pt x="1286" y="131"/>
                    </a:cubicBezTo>
                    <a:cubicBezTo>
                      <a:pt x="1202" y="79"/>
                      <a:pt x="1316" y="147"/>
                      <a:pt x="1239" y="108"/>
                    </a:cubicBezTo>
                    <a:cubicBezTo>
                      <a:pt x="1167" y="71"/>
                      <a:pt x="1284" y="115"/>
                      <a:pt x="1168" y="76"/>
                    </a:cubicBezTo>
                    <a:cubicBezTo>
                      <a:pt x="1150" y="70"/>
                      <a:pt x="1120" y="45"/>
                      <a:pt x="1120" y="45"/>
                    </a:cubicBezTo>
                    <a:cubicBezTo>
                      <a:pt x="1092" y="0"/>
                      <a:pt x="1073" y="14"/>
                      <a:pt x="1018" y="21"/>
                    </a:cubicBezTo>
                    <a:cubicBezTo>
                      <a:pt x="993" y="46"/>
                      <a:pt x="976" y="52"/>
                      <a:pt x="947" y="68"/>
                    </a:cubicBezTo>
                    <a:cubicBezTo>
                      <a:pt x="901" y="94"/>
                      <a:pt x="879" y="108"/>
                      <a:pt x="828" y="123"/>
                    </a:cubicBezTo>
                    <a:cubicBezTo>
                      <a:pt x="800" y="142"/>
                      <a:pt x="766" y="160"/>
                      <a:pt x="734" y="171"/>
                    </a:cubicBezTo>
                    <a:cubicBezTo>
                      <a:pt x="729" y="170"/>
                      <a:pt x="661" y="163"/>
                      <a:pt x="655" y="155"/>
                    </a:cubicBezTo>
                    <a:cubicBezTo>
                      <a:pt x="645" y="142"/>
                      <a:pt x="644" y="124"/>
                      <a:pt x="639" y="108"/>
                    </a:cubicBezTo>
                    <a:cubicBezTo>
                      <a:pt x="636" y="99"/>
                      <a:pt x="627" y="93"/>
                      <a:pt x="623" y="84"/>
                    </a:cubicBezTo>
                    <a:cubicBezTo>
                      <a:pt x="619" y="76"/>
                      <a:pt x="618" y="68"/>
                      <a:pt x="615" y="60"/>
                    </a:cubicBezTo>
                    <a:cubicBezTo>
                      <a:pt x="576" y="65"/>
                      <a:pt x="508" y="72"/>
                      <a:pt x="473" y="84"/>
                    </a:cubicBezTo>
                    <a:cubicBezTo>
                      <a:pt x="449" y="92"/>
                      <a:pt x="426" y="100"/>
                      <a:pt x="402" y="108"/>
                    </a:cubicBezTo>
                    <a:cubicBezTo>
                      <a:pt x="394" y="111"/>
                      <a:pt x="379" y="116"/>
                      <a:pt x="379" y="116"/>
                    </a:cubicBezTo>
                    <a:cubicBezTo>
                      <a:pt x="371" y="124"/>
                      <a:pt x="364" y="133"/>
                      <a:pt x="355" y="139"/>
                    </a:cubicBezTo>
                    <a:cubicBezTo>
                      <a:pt x="348" y="144"/>
                      <a:pt x="338" y="142"/>
                      <a:pt x="331" y="147"/>
                    </a:cubicBezTo>
                    <a:cubicBezTo>
                      <a:pt x="272" y="187"/>
                      <a:pt x="341" y="160"/>
                      <a:pt x="284" y="179"/>
                    </a:cubicBezTo>
                    <a:cubicBezTo>
                      <a:pt x="235" y="226"/>
                      <a:pt x="204" y="253"/>
                      <a:pt x="166" y="313"/>
                    </a:cubicBezTo>
                    <a:cubicBezTo>
                      <a:pt x="151" y="336"/>
                      <a:pt x="143" y="380"/>
                      <a:pt x="134" y="408"/>
                    </a:cubicBezTo>
                    <a:cubicBezTo>
                      <a:pt x="126" y="432"/>
                      <a:pt x="76" y="505"/>
                      <a:pt x="55" y="526"/>
                    </a:cubicBezTo>
                    <a:cubicBezTo>
                      <a:pt x="44" y="560"/>
                      <a:pt x="28" y="586"/>
                      <a:pt x="16" y="621"/>
                    </a:cubicBezTo>
                    <a:cubicBezTo>
                      <a:pt x="11" y="637"/>
                      <a:pt x="0" y="668"/>
                      <a:pt x="0" y="668"/>
                    </a:cubicBezTo>
                    <a:cubicBezTo>
                      <a:pt x="26" y="706"/>
                      <a:pt x="53" y="701"/>
                      <a:pt x="95" y="715"/>
                    </a:cubicBezTo>
                    <a:cubicBezTo>
                      <a:pt x="103" y="720"/>
                      <a:pt x="112" y="724"/>
                      <a:pt x="118" y="731"/>
                    </a:cubicBezTo>
                    <a:cubicBezTo>
                      <a:pt x="130" y="745"/>
                      <a:pt x="150" y="778"/>
                      <a:pt x="150" y="778"/>
                    </a:cubicBezTo>
                    <a:cubicBezTo>
                      <a:pt x="164" y="820"/>
                      <a:pt x="180" y="843"/>
                      <a:pt x="189" y="889"/>
                    </a:cubicBezTo>
                    <a:cubicBezTo>
                      <a:pt x="184" y="948"/>
                      <a:pt x="178" y="1004"/>
                      <a:pt x="166" y="1062"/>
                    </a:cubicBezTo>
                    <a:cubicBezTo>
                      <a:pt x="161" y="1118"/>
                      <a:pt x="158" y="1174"/>
                      <a:pt x="142" y="1228"/>
                    </a:cubicBezTo>
                    <a:cubicBezTo>
                      <a:pt x="134" y="1257"/>
                      <a:pt x="118" y="1315"/>
                      <a:pt x="118" y="1315"/>
                    </a:cubicBezTo>
                    <a:cubicBezTo>
                      <a:pt x="130" y="1399"/>
                      <a:pt x="150" y="1534"/>
                      <a:pt x="103" y="1607"/>
                    </a:cubicBezTo>
                    <a:cubicBezTo>
                      <a:pt x="92" y="1624"/>
                      <a:pt x="75" y="1637"/>
                      <a:pt x="63" y="1654"/>
                    </a:cubicBezTo>
                    <a:cubicBezTo>
                      <a:pt x="58" y="1670"/>
                      <a:pt x="52" y="1686"/>
                      <a:pt x="47" y="1702"/>
                    </a:cubicBezTo>
                    <a:cubicBezTo>
                      <a:pt x="44" y="1712"/>
                      <a:pt x="52" y="1723"/>
                      <a:pt x="55" y="1733"/>
                    </a:cubicBezTo>
                    <a:cubicBezTo>
                      <a:pt x="67" y="1774"/>
                      <a:pt x="95" y="1799"/>
                      <a:pt x="134" y="1812"/>
                    </a:cubicBezTo>
                    <a:cubicBezTo>
                      <a:pt x="165" y="1835"/>
                      <a:pt x="200" y="1855"/>
                      <a:pt x="237" y="1867"/>
                    </a:cubicBezTo>
                    <a:cubicBezTo>
                      <a:pt x="320" y="1925"/>
                      <a:pt x="443" y="1924"/>
                      <a:pt x="537" y="1930"/>
                    </a:cubicBezTo>
                    <a:cubicBezTo>
                      <a:pt x="602" y="1943"/>
                      <a:pt x="647" y="1949"/>
                      <a:pt x="718" y="1954"/>
                    </a:cubicBezTo>
                    <a:cubicBezTo>
                      <a:pt x="786" y="1947"/>
                      <a:pt x="798" y="1950"/>
                      <a:pt x="860" y="1930"/>
                    </a:cubicBezTo>
                    <a:cubicBezTo>
                      <a:pt x="876" y="1925"/>
                      <a:pt x="891" y="1920"/>
                      <a:pt x="907" y="1915"/>
                    </a:cubicBezTo>
                    <a:cubicBezTo>
                      <a:pt x="915" y="1912"/>
                      <a:pt x="931" y="1907"/>
                      <a:pt x="931" y="1907"/>
                    </a:cubicBezTo>
                    <a:cubicBezTo>
                      <a:pt x="978" y="1911"/>
                      <a:pt x="1015" y="1910"/>
                      <a:pt x="1057" y="1922"/>
                    </a:cubicBezTo>
                    <a:cubicBezTo>
                      <a:pt x="1103" y="1935"/>
                      <a:pt x="1144" y="1952"/>
                      <a:pt x="1191" y="1962"/>
                    </a:cubicBezTo>
                    <a:cubicBezTo>
                      <a:pt x="1224" y="1951"/>
                      <a:pt x="1234" y="1958"/>
                      <a:pt x="1262" y="1978"/>
                    </a:cubicBezTo>
                    <a:cubicBezTo>
                      <a:pt x="1300" y="1921"/>
                      <a:pt x="1275" y="1867"/>
                      <a:pt x="1262" y="1804"/>
                    </a:cubicBezTo>
                    <a:cubicBezTo>
                      <a:pt x="1258" y="1644"/>
                      <a:pt x="1259" y="1554"/>
                      <a:pt x="1239" y="1417"/>
                    </a:cubicBezTo>
                    <a:cubicBezTo>
                      <a:pt x="1260" y="1336"/>
                      <a:pt x="1239" y="1437"/>
                      <a:pt x="1239" y="1354"/>
                    </a:cubicBezTo>
                    <a:cubicBezTo>
                      <a:pt x="1239" y="1271"/>
                      <a:pt x="1264" y="1190"/>
                      <a:pt x="1302" y="1118"/>
                    </a:cubicBezTo>
                    <a:close/>
                  </a:path>
                </a:pathLst>
              </a:custGeom>
              <a:solidFill>
                <a:srgbClr val="CC3300"/>
              </a:solidFill>
              <a:ln w="9525">
                <a:solidFill>
                  <a:schemeClr val="tx1"/>
                </a:solidFill>
                <a:round/>
                <a:headEnd/>
                <a:tailEnd/>
              </a:ln>
            </p:spPr>
            <p:txBody>
              <a:bodyPr/>
              <a:lstStyle/>
              <a:p>
                <a:endParaRPr lang="en-US"/>
              </a:p>
            </p:txBody>
          </p:sp>
          <p:sp>
            <p:nvSpPr>
              <p:cNvPr id="17434" name="Freeform 87"/>
              <p:cNvSpPr>
                <a:spLocks/>
              </p:cNvSpPr>
              <p:nvPr/>
            </p:nvSpPr>
            <p:spPr bwMode="auto">
              <a:xfrm>
                <a:off x="1437" y="4616"/>
                <a:ext cx="1496" cy="631"/>
              </a:xfrm>
              <a:custGeom>
                <a:avLst/>
                <a:gdLst>
                  <a:gd name="T0" fmla="*/ 1427 w 1496"/>
                  <a:gd name="T1" fmla="*/ 615 h 631"/>
                  <a:gd name="T2" fmla="*/ 1490 w 1496"/>
                  <a:gd name="T3" fmla="*/ 331 h 631"/>
                  <a:gd name="T4" fmla="*/ 1482 w 1496"/>
                  <a:gd name="T5" fmla="*/ 205 h 631"/>
                  <a:gd name="T6" fmla="*/ 1364 w 1496"/>
                  <a:gd name="T7" fmla="*/ 150 h 631"/>
                  <a:gd name="T8" fmla="*/ 1340 w 1496"/>
                  <a:gd name="T9" fmla="*/ 142 h 631"/>
                  <a:gd name="T10" fmla="*/ 914 w 1496"/>
                  <a:gd name="T11" fmla="*/ 197 h 631"/>
                  <a:gd name="T12" fmla="*/ 520 w 1496"/>
                  <a:gd name="T13" fmla="*/ 166 h 631"/>
                  <a:gd name="T14" fmla="*/ 417 w 1496"/>
                  <a:gd name="T15" fmla="*/ 126 h 631"/>
                  <a:gd name="T16" fmla="*/ 299 w 1496"/>
                  <a:gd name="T17" fmla="*/ 55 h 631"/>
                  <a:gd name="T18" fmla="*/ 252 w 1496"/>
                  <a:gd name="T19" fmla="*/ 31 h 631"/>
                  <a:gd name="T20" fmla="*/ 204 w 1496"/>
                  <a:gd name="T21" fmla="*/ 0 h 631"/>
                  <a:gd name="T22" fmla="*/ 141 w 1496"/>
                  <a:gd name="T23" fmla="*/ 55 h 631"/>
                  <a:gd name="T24" fmla="*/ 78 w 1496"/>
                  <a:gd name="T25" fmla="*/ 118 h 631"/>
                  <a:gd name="T26" fmla="*/ 102 w 1496"/>
                  <a:gd name="T27" fmla="*/ 237 h 631"/>
                  <a:gd name="T28" fmla="*/ 39 w 1496"/>
                  <a:gd name="T29" fmla="*/ 465 h 631"/>
                  <a:gd name="T30" fmla="*/ 62 w 1496"/>
                  <a:gd name="T31" fmla="*/ 631 h 631"/>
                  <a:gd name="T32" fmla="*/ 283 w 1496"/>
                  <a:gd name="T33" fmla="*/ 607 h 631"/>
                  <a:gd name="T34" fmla="*/ 1309 w 1496"/>
                  <a:gd name="T35" fmla="*/ 600 h 631"/>
                  <a:gd name="T36" fmla="*/ 1380 w 1496"/>
                  <a:gd name="T37" fmla="*/ 607 h 631"/>
                  <a:gd name="T38" fmla="*/ 1427 w 1496"/>
                  <a:gd name="T39" fmla="*/ 615 h 63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96"/>
                  <a:gd name="T61" fmla="*/ 0 h 631"/>
                  <a:gd name="T62" fmla="*/ 1496 w 1496"/>
                  <a:gd name="T63" fmla="*/ 631 h 63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96" h="631">
                    <a:moveTo>
                      <a:pt x="1427" y="615"/>
                    </a:moveTo>
                    <a:cubicBezTo>
                      <a:pt x="1440" y="514"/>
                      <a:pt x="1458" y="427"/>
                      <a:pt x="1490" y="331"/>
                    </a:cubicBezTo>
                    <a:cubicBezTo>
                      <a:pt x="1487" y="289"/>
                      <a:pt x="1496" y="245"/>
                      <a:pt x="1482" y="205"/>
                    </a:cubicBezTo>
                    <a:cubicBezTo>
                      <a:pt x="1472" y="176"/>
                      <a:pt x="1385" y="157"/>
                      <a:pt x="1364" y="150"/>
                    </a:cubicBezTo>
                    <a:cubicBezTo>
                      <a:pt x="1356" y="147"/>
                      <a:pt x="1340" y="142"/>
                      <a:pt x="1340" y="142"/>
                    </a:cubicBezTo>
                    <a:cubicBezTo>
                      <a:pt x="1195" y="151"/>
                      <a:pt x="1057" y="177"/>
                      <a:pt x="914" y="197"/>
                    </a:cubicBezTo>
                    <a:cubicBezTo>
                      <a:pt x="761" y="193"/>
                      <a:pt x="657" y="191"/>
                      <a:pt x="520" y="166"/>
                    </a:cubicBezTo>
                    <a:cubicBezTo>
                      <a:pt x="486" y="152"/>
                      <a:pt x="449" y="145"/>
                      <a:pt x="417" y="126"/>
                    </a:cubicBezTo>
                    <a:cubicBezTo>
                      <a:pt x="377" y="103"/>
                      <a:pt x="340" y="76"/>
                      <a:pt x="299" y="55"/>
                    </a:cubicBezTo>
                    <a:cubicBezTo>
                      <a:pt x="283" y="47"/>
                      <a:pt x="267" y="39"/>
                      <a:pt x="252" y="31"/>
                    </a:cubicBezTo>
                    <a:cubicBezTo>
                      <a:pt x="235" y="22"/>
                      <a:pt x="204" y="0"/>
                      <a:pt x="204" y="0"/>
                    </a:cubicBezTo>
                    <a:cubicBezTo>
                      <a:pt x="172" y="11"/>
                      <a:pt x="167" y="33"/>
                      <a:pt x="141" y="55"/>
                    </a:cubicBezTo>
                    <a:cubicBezTo>
                      <a:pt x="116" y="76"/>
                      <a:pt x="97" y="91"/>
                      <a:pt x="78" y="118"/>
                    </a:cubicBezTo>
                    <a:cubicBezTo>
                      <a:pt x="84" y="163"/>
                      <a:pt x="91" y="195"/>
                      <a:pt x="102" y="237"/>
                    </a:cubicBezTo>
                    <a:cubicBezTo>
                      <a:pt x="92" y="317"/>
                      <a:pt x="62" y="388"/>
                      <a:pt x="39" y="465"/>
                    </a:cubicBezTo>
                    <a:cubicBezTo>
                      <a:pt x="32" y="516"/>
                      <a:pt x="0" y="609"/>
                      <a:pt x="62" y="631"/>
                    </a:cubicBezTo>
                    <a:cubicBezTo>
                      <a:pt x="135" y="620"/>
                      <a:pt x="283" y="607"/>
                      <a:pt x="283" y="607"/>
                    </a:cubicBezTo>
                    <a:cubicBezTo>
                      <a:pt x="626" y="621"/>
                      <a:pt x="966" y="614"/>
                      <a:pt x="1309" y="600"/>
                    </a:cubicBezTo>
                    <a:cubicBezTo>
                      <a:pt x="1333" y="602"/>
                      <a:pt x="1356" y="607"/>
                      <a:pt x="1380" y="607"/>
                    </a:cubicBezTo>
                    <a:cubicBezTo>
                      <a:pt x="1442" y="607"/>
                      <a:pt x="1461" y="583"/>
                      <a:pt x="1427" y="615"/>
                    </a:cubicBezTo>
                    <a:close/>
                  </a:path>
                </a:pathLst>
              </a:custGeom>
              <a:solidFill>
                <a:schemeClr val="tx1"/>
              </a:solidFill>
              <a:ln w="9525">
                <a:solidFill>
                  <a:schemeClr val="tx1"/>
                </a:solidFill>
                <a:round/>
                <a:headEnd/>
                <a:tailEnd/>
              </a:ln>
            </p:spPr>
            <p:txBody>
              <a:bodyPr/>
              <a:lstStyle/>
              <a:p>
                <a:endParaRPr lang="en-US"/>
              </a:p>
            </p:txBody>
          </p:sp>
          <p:sp>
            <p:nvSpPr>
              <p:cNvPr id="17435" name="Freeform 88"/>
              <p:cNvSpPr>
                <a:spLocks/>
              </p:cNvSpPr>
              <p:nvPr/>
            </p:nvSpPr>
            <p:spPr bwMode="auto">
              <a:xfrm>
                <a:off x="2407" y="3929"/>
                <a:ext cx="953" cy="1216"/>
              </a:xfrm>
              <a:custGeom>
                <a:avLst/>
                <a:gdLst>
                  <a:gd name="T0" fmla="*/ 544 w 953"/>
                  <a:gd name="T1" fmla="*/ 87 h 1216"/>
                  <a:gd name="T2" fmla="*/ 512 w 953"/>
                  <a:gd name="T3" fmla="*/ 150 h 1216"/>
                  <a:gd name="T4" fmla="*/ 489 w 953"/>
                  <a:gd name="T5" fmla="*/ 213 h 1216"/>
                  <a:gd name="T6" fmla="*/ 410 w 953"/>
                  <a:gd name="T7" fmla="*/ 348 h 1216"/>
                  <a:gd name="T8" fmla="*/ 323 w 953"/>
                  <a:gd name="T9" fmla="*/ 576 h 1216"/>
                  <a:gd name="T10" fmla="*/ 315 w 953"/>
                  <a:gd name="T11" fmla="*/ 600 h 1216"/>
                  <a:gd name="T12" fmla="*/ 299 w 953"/>
                  <a:gd name="T13" fmla="*/ 624 h 1216"/>
                  <a:gd name="T14" fmla="*/ 228 w 953"/>
                  <a:gd name="T15" fmla="*/ 766 h 1216"/>
                  <a:gd name="T16" fmla="*/ 213 w 953"/>
                  <a:gd name="T17" fmla="*/ 789 h 1216"/>
                  <a:gd name="T18" fmla="*/ 205 w 953"/>
                  <a:gd name="T19" fmla="*/ 813 h 1216"/>
                  <a:gd name="T20" fmla="*/ 173 w 953"/>
                  <a:gd name="T21" fmla="*/ 860 h 1216"/>
                  <a:gd name="T22" fmla="*/ 102 w 953"/>
                  <a:gd name="T23" fmla="*/ 939 h 1216"/>
                  <a:gd name="T24" fmla="*/ 55 w 953"/>
                  <a:gd name="T25" fmla="*/ 955 h 1216"/>
                  <a:gd name="T26" fmla="*/ 0 w 953"/>
                  <a:gd name="T27" fmla="*/ 979 h 1216"/>
                  <a:gd name="T28" fmla="*/ 31 w 953"/>
                  <a:gd name="T29" fmla="*/ 1081 h 1216"/>
                  <a:gd name="T30" fmla="*/ 126 w 953"/>
                  <a:gd name="T31" fmla="*/ 1176 h 1216"/>
                  <a:gd name="T32" fmla="*/ 197 w 953"/>
                  <a:gd name="T33" fmla="*/ 1216 h 1216"/>
                  <a:gd name="T34" fmla="*/ 292 w 953"/>
                  <a:gd name="T35" fmla="*/ 1160 h 1216"/>
                  <a:gd name="T36" fmla="*/ 339 w 953"/>
                  <a:gd name="T37" fmla="*/ 1129 h 1216"/>
                  <a:gd name="T38" fmla="*/ 402 w 953"/>
                  <a:gd name="T39" fmla="*/ 963 h 1216"/>
                  <a:gd name="T40" fmla="*/ 481 w 953"/>
                  <a:gd name="T41" fmla="*/ 868 h 1216"/>
                  <a:gd name="T42" fmla="*/ 528 w 953"/>
                  <a:gd name="T43" fmla="*/ 797 h 1216"/>
                  <a:gd name="T44" fmla="*/ 607 w 953"/>
                  <a:gd name="T45" fmla="*/ 703 h 1216"/>
                  <a:gd name="T46" fmla="*/ 741 w 953"/>
                  <a:gd name="T47" fmla="*/ 513 h 1216"/>
                  <a:gd name="T48" fmla="*/ 773 w 953"/>
                  <a:gd name="T49" fmla="*/ 458 h 1216"/>
                  <a:gd name="T50" fmla="*/ 828 w 953"/>
                  <a:gd name="T51" fmla="*/ 332 h 1216"/>
                  <a:gd name="T52" fmla="*/ 899 w 953"/>
                  <a:gd name="T53" fmla="*/ 182 h 1216"/>
                  <a:gd name="T54" fmla="*/ 883 w 953"/>
                  <a:gd name="T55" fmla="*/ 0 h 1216"/>
                  <a:gd name="T56" fmla="*/ 623 w 953"/>
                  <a:gd name="T57" fmla="*/ 64 h 1216"/>
                  <a:gd name="T58" fmla="*/ 599 w 953"/>
                  <a:gd name="T59" fmla="*/ 79 h 1216"/>
                  <a:gd name="T60" fmla="*/ 552 w 953"/>
                  <a:gd name="T61" fmla="*/ 95 h 1216"/>
                  <a:gd name="T62" fmla="*/ 544 w 953"/>
                  <a:gd name="T63" fmla="*/ 87 h 121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53"/>
                  <a:gd name="T97" fmla="*/ 0 h 1216"/>
                  <a:gd name="T98" fmla="*/ 953 w 953"/>
                  <a:gd name="T99" fmla="*/ 1216 h 121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53" h="1216">
                    <a:moveTo>
                      <a:pt x="544" y="87"/>
                    </a:moveTo>
                    <a:cubicBezTo>
                      <a:pt x="533" y="108"/>
                      <a:pt x="521" y="128"/>
                      <a:pt x="512" y="150"/>
                    </a:cubicBezTo>
                    <a:cubicBezTo>
                      <a:pt x="487" y="210"/>
                      <a:pt x="526" y="154"/>
                      <a:pt x="489" y="213"/>
                    </a:cubicBezTo>
                    <a:cubicBezTo>
                      <a:pt x="461" y="257"/>
                      <a:pt x="430" y="299"/>
                      <a:pt x="410" y="348"/>
                    </a:cubicBezTo>
                    <a:cubicBezTo>
                      <a:pt x="379" y="424"/>
                      <a:pt x="370" y="508"/>
                      <a:pt x="323" y="576"/>
                    </a:cubicBezTo>
                    <a:cubicBezTo>
                      <a:pt x="320" y="584"/>
                      <a:pt x="319" y="592"/>
                      <a:pt x="315" y="600"/>
                    </a:cubicBezTo>
                    <a:cubicBezTo>
                      <a:pt x="311" y="609"/>
                      <a:pt x="303" y="615"/>
                      <a:pt x="299" y="624"/>
                    </a:cubicBezTo>
                    <a:cubicBezTo>
                      <a:pt x="276" y="676"/>
                      <a:pt x="261" y="717"/>
                      <a:pt x="228" y="766"/>
                    </a:cubicBezTo>
                    <a:cubicBezTo>
                      <a:pt x="223" y="774"/>
                      <a:pt x="216" y="780"/>
                      <a:pt x="213" y="789"/>
                    </a:cubicBezTo>
                    <a:cubicBezTo>
                      <a:pt x="210" y="797"/>
                      <a:pt x="209" y="806"/>
                      <a:pt x="205" y="813"/>
                    </a:cubicBezTo>
                    <a:cubicBezTo>
                      <a:pt x="196" y="830"/>
                      <a:pt x="173" y="860"/>
                      <a:pt x="173" y="860"/>
                    </a:cubicBezTo>
                    <a:cubicBezTo>
                      <a:pt x="160" y="898"/>
                      <a:pt x="139" y="923"/>
                      <a:pt x="102" y="939"/>
                    </a:cubicBezTo>
                    <a:cubicBezTo>
                      <a:pt x="87" y="946"/>
                      <a:pt x="69" y="946"/>
                      <a:pt x="55" y="955"/>
                    </a:cubicBezTo>
                    <a:cubicBezTo>
                      <a:pt x="22" y="977"/>
                      <a:pt x="40" y="969"/>
                      <a:pt x="0" y="979"/>
                    </a:cubicBezTo>
                    <a:cubicBezTo>
                      <a:pt x="6" y="1025"/>
                      <a:pt x="6" y="1045"/>
                      <a:pt x="31" y="1081"/>
                    </a:cubicBezTo>
                    <a:cubicBezTo>
                      <a:pt x="48" y="1133"/>
                      <a:pt x="80" y="1146"/>
                      <a:pt x="126" y="1176"/>
                    </a:cubicBezTo>
                    <a:cubicBezTo>
                      <a:pt x="151" y="1192"/>
                      <a:pt x="169" y="1207"/>
                      <a:pt x="197" y="1216"/>
                    </a:cubicBezTo>
                    <a:cubicBezTo>
                      <a:pt x="255" y="1196"/>
                      <a:pt x="245" y="1196"/>
                      <a:pt x="292" y="1160"/>
                    </a:cubicBezTo>
                    <a:cubicBezTo>
                      <a:pt x="307" y="1149"/>
                      <a:pt x="339" y="1129"/>
                      <a:pt x="339" y="1129"/>
                    </a:cubicBezTo>
                    <a:cubicBezTo>
                      <a:pt x="372" y="1079"/>
                      <a:pt x="371" y="1009"/>
                      <a:pt x="402" y="963"/>
                    </a:cubicBezTo>
                    <a:cubicBezTo>
                      <a:pt x="425" y="928"/>
                      <a:pt x="454" y="899"/>
                      <a:pt x="481" y="868"/>
                    </a:cubicBezTo>
                    <a:cubicBezTo>
                      <a:pt x="492" y="854"/>
                      <a:pt x="523" y="802"/>
                      <a:pt x="528" y="797"/>
                    </a:cubicBezTo>
                    <a:cubicBezTo>
                      <a:pt x="565" y="760"/>
                      <a:pt x="579" y="743"/>
                      <a:pt x="607" y="703"/>
                    </a:cubicBezTo>
                    <a:cubicBezTo>
                      <a:pt x="632" y="629"/>
                      <a:pt x="705" y="582"/>
                      <a:pt x="741" y="513"/>
                    </a:cubicBezTo>
                    <a:cubicBezTo>
                      <a:pt x="751" y="494"/>
                      <a:pt x="764" y="477"/>
                      <a:pt x="773" y="458"/>
                    </a:cubicBezTo>
                    <a:cubicBezTo>
                      <a:pt x="792" y="415"/>
                      <a:pt x="801" y="371"/>
                      <a:pt x="828" y="332"/>
                    </a:cubicBezTo>
                    <a:cubicBezTo>
                      <a:pt x="845" y="281"/>
                      <a:pt x="869" y="227"/>
                      <a:pt x="899" y="182"/>
                    </a:cubicBezTo>
                    <a:cubicBezTo>
                      <a:pt x="912" y="129"/>
                      <a:pt x="953" y="23"/>
                      <a:pt x="883" y="0"/>
                    </a:cubicBezTo>
                    <a:cubicBezTo>
                      <a:pt x="796" y="18"/>
                      <a:pt x="707" y="35"/>
                      <a:pt x="623" y="64"/>
                    </a:cubicBezTo>
                    <a:cubicBezTo>
                      <a:pt x="614" y="67"/>
                      <a:pt x="608" y="75"/>
                      <a:pt x="599" y="79"/>
                    </a:cubicBezTo>
                    <a:cubicBezTo>
                      <a:pt x="584" y="86"/>
                      <a:pt x="568" y="90"/>
                      <a:pt x="552" y="95"/>
                    </a:cubicBezTo>
                    <a:cubicBezTo>
                      <a:pt x="521" y="106"/>
                      <a:pt x="522" y="109"/>
                      <a:pt x="544" y="87"/>
                    </a:cubicBezTo>
                    <a:close/>
                  </a:path>
                </a:pathLst>
              </a:custGeom>
              <a:solidFill>
                <a:srgbClr val="DEBC9A"/>
              </a:solidFill>
              <a:ln w="9525">
                <a:solidFill>
                  <a:schemeClr val="tx1"/>
                </a:solidFill>
                <a:round/>
                <a:headEnd/>
                <a:tailEnd/>
              </a:ln>
            </p:spPr>
            <p:txBody>
              <a:bodyPr/>
              <a:lstStyle/>
              <a:p>
                <a:endParaRPr lang="en-US"/>
              </a:p>
            </p:txBody>
          </p:sp>
          <p:sp>
            <p:nvSpPr>
              <p:cNvPr id="17436" name="Freeform 89"/>
              <p:cNvSpPr>
                <a:spLocks/>
              </p:cNvSpPr>
              <p:nvPr/>
            </p:nvSpPr>
            <p:spPr bwMode="auto">
              <a:xfrm>
                <a:off x="1476" y="3735"/>
                <a:ext cx="342" cy="991"/>
              </a:xfrm>
              <a:custGeom>
                <a:avLst/>
                <a:gdLst>
                  <a:gd name="T0" fmla="*/ 86 w 342"/>
                  <a:gd name="T1" fmla="*/ 68 h 991"/>
                  <a:gd name="T2" fmla="*/ 47 w 342"/>
                  <a:gd name="T3" fmla="*/ 147 h 991"/>
                  <a:gd name="T4" fmla="*/ 31 w 342"/>
                  <a:gd name="T5" fmla="*/ 210 h 991"/>
                  <a:gd name="T6" fmla="*/ 0 w 342"/>
                  <a:gd name="T7" fmla="*/ 692 h 991"/>
                  <a:gd name="T8" fmla="*/ 7 w 342"/>
                  <a:gd name="T9" fmla="*/ 826 h 991"/>
                  <a:gd name="T10" fmla="*/ 71 w 342"/>
                  <a:gd name="T11" fmla="*/ 991 h 991"/>
                  <a:gd name="T12" fmla="*/ 118 w 342"/>
                  <a:gd name="T13" fmla="*/ 968 h 991"/>
                  <a:gd name="T14" fmla="*/ 157 w 342"/>
                  <a:gd name="T15" fmla="*/ 849 h 991"/>
                  <a:gd name="T16" fmla="*/ 213 w 342"/>
                  <a:gd name="T17" fmla="*/ 881 h 991"/>
                  <a:gd name="T18" fmla="*/ 228 w 342"/>
                  <a:gd name="T19" fmla="*/ 857 h 991"/>
                  <a:gd name="T20" fmla="*/ 244 w 342"/>
                  <a:gd name="T21" fmla="*/ 810 h 991"/>
                  <a:gd name="T22" fmla="*/ 197 w 342"/>
                  <a:gd name="T23" fmla="*/ 739 h 991"/>
                  <a:gd name="T24" fmla="*/ 181 w 342"/>
                  <a:gd name="T25" fmla="*/ 692 h 991"/>
                  <a:gd name="T26" fmla="*/ 236 w 342"/>
                  <a:gd name="T27" fmla="*/ 400 h 991"/>
                  <a:gd name="T28" fmla="*/ 252 w 342"/>
                  <a:gd name="T29" fmla="*/ 352 h 991"/>
                  <a:gd name="T30" fmla="*/ 284 w 342"/>
                  <a:gd name="T31" fmla="*/ 289 h 991"/>
                  <a:gd name="T32" fmla="*/ 331 w 342"/>
                  <a:gd name="T33" fmla="*/ 84 h 991"/>
                  <a:gd name="T34" fmla="*/ 323 w 342"/>
                  <a:gd name="T35" fmla="*/ 13 h 991"/>
                  <a:gd name="T36" fmla="*/ 260 w 342"/>
                  <a:gd name="T37" fmla="*/ 29 h 991"/>
                  <a:gd name="T38" fmla="*/ 118 w 342"/>
                  <a:gd name="T39" fmla="*/ 60 h 991"/>
                  <a:gd name="T40" fmla="*/ 71 w 342"/>
                  <a:gd name="T41" fmla="*/ 108 h 991"/>
                  <a:gd name="T42" fmla="*/ 71 w 342"/>
                  <a:gd name="T43" fmla="*/ 131 h 99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42"/>
                  <a:gd name="T67" fmla="*/ 0 h 991"/>
                  <a:gd name="T68" fmla="*/ 342 w 342"/>
                  <a:gd name="T69" fmla="*/ 991 h 99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42" h="991">
                    <a:moveTo>
                      <a:pt x="86" y="68"/>
                    </a:moveTo>
                    <a:cubicBezTo>
                      <a:pt x="63" y="108"/>
                      <a:pt x="57" y="112"/>
                      <a:pt x="47" y="147"/>
                    </a:cubicBezTo>
                    <a:cubicBezTo>
                      <a:pt x="41" y="168"/>
                      <a:pt x="31" y="210"/>
                      <a:pt x="31" y="210"/>
                    </a:cubicBezTo>
                    <a:cubicBezTo>
                      <a:pt x="16" y="370"/>
                      <a:pt x="8" y="531"/>
                      <a:pt x="0" y="692"/>
                    </a:cubicBezTo>
                    <a:cubicBezTo>
                      <a:pt x="2" y="737"/>
                      <a:pt x="4" y="781"/>
                      <a:pt x="7" y="826"/>
                    </a:cubicBezTo>
                    <a:cubicBezTo>
                      <a:pt x="12" y="913"/>
                      <a:pt x="2" y="948"/>
                      <a:pt x="71" y="991"/>
                    </a:cubicBezTo>
                    <a:cubicBezTo>
                      <a:pt x="86" y="981"/>
                      <a:pt x="104" y="979"/>
                      <a:pt x="118" y="968"/>
                    </a:cubicBezTo>
                    <a:cubicBezTo>
                      <a:pt x="148" y="944"/>
                      <a:pt x="151" y="884"/>
                      <a:pt x="157" y="849"/>
                    </a:cubicBezTo>
                    <a:cubicBezTo>
                      <a:pt x="194" y="905"/>
                      <a:pt x="173" y="908"/>
                      <a:pt x="213" y="881"/>
                    </a:cubicBezTo>
                    <a:cubicBezTo>
                      <a:pt x="218" y="873"/>
                      <a:pt x="224" y="866"/>
                      <a:pt x="228" y="857"/>
                    </a:cubicBezTo>
                    <a:cubicBezTo>
                      <a:pt x="235" y="842"/>
                      <a:pt x="244" y="810"/>
                      <a:pt x="244" y="810"/>
                    </a:cubicBezTo>
                    <a:cubicBezTo>
                      <a:pt x="228" y="786"/>
                      <a:pt x="206" y="766"/>
                      <a:pt x="197" y="739"/>
                    </a:cubicBezTo>
                    <a:cubicBezTo>
                      <a:pt x="192" y="723"/>
                      <a:pt x="181" y="692"/>
                      <a:pt x="181" y="692"/>
                    </a:cubicBezTo>
                    <a:cubicBezTo>
                      <a:pt x="188" y="588"/>
                      <a:pt x="203" y="498"/>
                      <a:pt x="236" y="400"/>
                    </a:cubicBezTo>
                    <a:cubicBezTo>
                      <a:pt x="241" y="384"/>
                      <a:pt x="244" y="367"/>
                      <a:pt x="252" y="352"/>
                    </a:cubicBezTo>
                    <a:cubicBezTo>
                      <a:pt x="263" y="331"/>
                      <a:pt x="284" y="289"/>
                      <a:pt x="284" y="289"/>
                    </a:cubicBezTo>
                    <a:cubicBezTo>
                      <a:pt x="300" y="217"/>
                      <a:pt x="322" y="158"/>
                      <a:pt x="331" y="84"/>
                    </a:cubicBezTo>
                    <a:cubicBezTo>
                      <a:pt x="328" y="60"/>
                      <a:pt x="342" y="28"/>
                      <a:pt x="323" y="13"/>
                    </a:cubicBezTo>
                    <a:cubicBezTo>
                      <a:pt x="306" y="0"/>
                      <a:pt x="281" y="24"/>
                      <a:pt x="260" y="29"/>
                    </a:cubicBezTo>
                    <a:cubicBezTo>
                      <a:pt x="213" y="41"/>
                      <a:pt x="164" y="45"/>
                      <a:pt x="118" y="60"/>
                    </a:cubicBezTo>
                    <a:cubicBezTo>
                      <a:pt x="102" y="76"/>
                      <a:pt x="87" y="92"/>
                      <a:pt x="71" y="108"/>
                    </a:cubicBezTo>
                    <a:cubicBezTo>
                      <a:pt x="46" y="134"/>
                      <a:pt x="60" y="131"/>
                      <a:pt x="71" y="131"/>
                    </a:cubicBezTo>
                  </a:path>
                </a:pathLst>
              </a:custGeom>
              <a:solidFill>
                <a:srgbClr val="DEBC9A"/>
              </a:solidFill>
              <a:ln w="9525">
                <a:solidFill>
                  <a:schemeClr val="tx1"/>
                </a:solidFill>
                <a:round/>
                <a:headEnd/>
                <a:tailEnd/>
              </a:ln>
            </p:spPr>
            <p:txBody>
              <a:bodyPr/>
              <a:lstStyle/>
              <a:p>
                <a:endParaRPr lang="en-US"/>
              </a:p>
            </p:txBody>
          </p:sp>
          <p:sp>
            <p:nvSpPr>
              <p:cNvPr id="17437" name="Freeform 90"/>
              <p:cNvSpPr>
                <a:spLocks/>
              </p:cNvSpPr>
              <p:nvPr/>
            </p:nvSpPr>
            <p:spPr bwMode="auto">
              <a:xfrm>
                <a:off x="1253" y="3440"/>
                <a:ext cx="641" cy="521"/>
              </a:xfrm>
              <a:custGeom>
                <a:avLst/>
                <a:gdLst>
                  <a:gd name="T0" fmla="*/ 17 w 641"/>
                  <a:gd name="T1" fmla="*/ 284 h 521"/>
                  <a:gd name="T2" fmla="*/ 9 w 641"/>
                  <a:gd name="T3" fmla="*/ 395 h 521"/>
                  <a:gd name="T4" fmla="*/ 17 w 641"/>
                  <a:gd name="T5" fmla="*/ 521 h 521"/>
                  <a:gd name="T6" fmla="*/ 88 w 641"/>
                  <a:gd name="T7" fmla="*/ 513 h 521"/>
                  <a:gd name="T8" fmla="*/ 136 w 641"/>
                  <a:gd name="T9" fmla="*/ 497 h 521"/>
                  <a:gd name="T10" fmla="*/ 159 w 641"/>
                  <a:gd name="T11" fmla="*/ 489 h 521"/>
                  <a:gd name="T12" fmla="*/ 183 w 641"/>
                  <a:gd name="T13" fmla="*/ 466 h 521"/>
                  <a:gd name="T14" fmla="*/ 230 w 641"/>
                  <a:gd name="T15" fmla="*/ 434 h 521"/>
                  <a:gd name="T16" fmla="*/ 317 w 641"/>
                  <a:gd name="T17" fmla="*/ 355 h 521"/>
                  <a:gd name="T18" fmla="*/ 380 w 641"/>
                  <a:gd name="T19" fmla="*/ 332 h 521"/>
                  <a:gd name="T20" fmla="*/ 578 w 641"/>
                  <a:gd name="T21" fmla="*/ 284 h 521"/>
                  <a:gd name="T22" fmla="*/ 625 w 641"/>
                  <a:gd name="T23" fmla="*/ 213 h 521"/>
                  <a:gd name="T24" fmla="*/ 641 w 641"/>
                  <a:gd name="T25" fmla="*/ 166 h 521"/>
                  <a:gd name="T26" fmla="*/ 491 w 641"/>
                  <a:gd name="T27" fmla="*/ 0 h 521"/>
                  <a:gd name="T28" fmla="*/ 467 w 641"/>
                  <a:gd name="T29" fmla="*/ 8 h 521"/>
                  <a:gd name="T30" fmla="*/ 546 w 641"/>
                  <a:gd name="T31" fmla="*/ 103 h 521"/>
                  <a:gd name="T32" fmla="*/ 562 w 641"/>
                  <a:gd name="T33" fmla="*/ 150 h 521"/>
                  <a:gd name="T34" fmla="*/ 570 w 641"/>
                  <a:gd name="T35" fmla="*/ 174 h 521"/>
                  <a:gd name="T36" fmla="*/ 562 w 641"/>
                  <a:gd name="T37" fmla="*/ 142 h 521"/>
                  <a:gd name="T38" fmla="*/ 538 w 641"/>
                  <a:gd name="T39" fmla="*/ 126 h 521"/>
                  <a:gd name="T40" fmla="*/ 475 w 641"/>
                  <a:gd name="T41" fmla="*/ 71 h 521"/>
                  <a:gd name="T42" fmla="*/ 428 w 641"/>
                  <a:gd name="T43" fmla="*/ 55 h 521"/>
                  <a:gd name="T44" fmla="*/ 475 w 641"/>
                  <a:gd name="T45" fmla="*/ 126 h 521"/>
                  <a:gd name="T46" fmla="*/ 530 w 641"/>
                  <a:gd name="T47" fmla="*/ 197 h 521"/>
                  <a:gd name="T48" fmla="*/ 538 w 641"/>
                  <a:gd name="T49" fmla="*/ 221 h 521"/>
                  <a:gd name="T50" fmla="*/ 530 w 641"/>
                  <a:gd name="T51" fmla="*/ 197 h 521"/>
                  <a:gd name="T52" fmla="*/ 491 w 641"/>
                  <a:gd name="T53" fmla="*/ 150 h 521"/>
                  <a:gd name="T54" fmla="*/ 420 w 641"/>
                  <a:gd name="T55" fmla="*/ 95 h 521"/>
                  <a:gd name="T56" fmla="*/ 396 w 641"/>
                  <a:gd name="T57" fmla="*/ 103 h 521"/>
                  <a:gd name="T58" fmla="*/ 443 w 641"/>
                  <a:gd name="T59" fmla="*/ 174 h 521"/>
                  <a:gd name="T60" fmla="*/ 475 w 641"/>
                  <a:gd name="T61" fmla="*/ 253 h 521"/>
                  <a:gd name="T62" fmla="*/ 483 w 641"/>
                  <a:gd name="T63" fmla="*/ 276 h 521"/>
                  <a:gd name="T64" fmla="*/ 388 w 641"/>
                  <a:gd name="T65" fmla="*/ 142 h 521"/>
                  <a:gd name="T66" fmla="*/ 396 w 641"/>
                  <a:gd name="T67" fmla="*/ 213 h 521"/>
                  <a:gd name="T68" fmla="*/ 412 w 641"/>
                  <a:gd name="T69" fmla="*/ 261 h 521"/>
                  <a:gd name="T70" fmla="*/ 372 w 641"/>
                  <a:gd name="T71" fmla="*/ 237 h 521"/>
                  <a:gd name="T72" fmla="*/ 349 w 641"/>
                  <a:gd name="T73" fmla="*/ 229 h 521"/>
                  <a:gd name="T74" fmla="*/ 333 w 641"/>
                  <a:gd name="T75" fmla="*/ 182 h 521"/>
                  <a:gd name="T76" fmla="*/ 325 w 641"/>
                  <a:gd name="T77" fmla="*/ 158 h 521"/>
                  <a:gd name="T78" fmla="*/ 404 w 641"/>
                  <a:gd name="T79" fmla="*/ 79 h 521"/>
                  <a:gd name="T80" fmla="*/ 428 w 641"/>
                  <a:gd name="T81" fmla="*/ 63 h 521"/>
                  <a:gd name="T82" fmla="*/ 451 w 641"/>
                  <a:gd name="T83" fmla="*/ 48 h 521"/>
                  <a:gd name="T84" fmla="*/ 467 w 641"/>
                  <a:gd name="T85" fmla="*/ 24 h 521"/>
                  <a:gd name="T86" fmla="*/ 420 w 641"/>
                  <a:gd name="T87" fmla="*/ 55 h 521"/>
                  <a:gd name="T88" fmla="*/ 349 w 641"/>
                  <a:gd name="T89" fmla="*/ 174 h 521"/>
                  <a:gd name="T90" fmla="*/ 317 w 641"/>
                  <a:gd name="T91" fmla="*/ 221 h 521"/>
                  <a:gd name="T92" fmla="*/ 270 w 641"/>
                  <a:gd name="T93" fmla="*/ 245 h 521"/>
                  <a:gd name="T94" fmla="*/ 88 w 641"/>
                  <a:gd name="T95" fmla="*/ 292 h 521"/>
                  <a:gd name="T96" fmla="*/ 41 w 641"/>
                  <a:gd name="T97" fmla="*/ 308 h 521"/>
                  <a:gd name="T98" fmla="*/ 17 w 641"/>
                  <a:gd name="T99" fmla="*/ 324 h 521"/>
                  <a:gd name="T100" fmla="*/ 33 w 641"/>
                  <a:gd name="T101" fmla="*/ 340 h 5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41"/>
                  <a:gd name="T154" fmla="*/ 0 h 521"/>
                  <a:gd name="T155" fmla="*/ 641 w 641"/>
                  <a:gd name="T156" fmla="*/ 521 h 5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41" h="521">
                    <a:moveTo>
                      <a:pt x="17" y="284"/>
                    </a:moveTo>
                    <a:cubicBezTo>
                      <a:pt x="11" y="328"/>
                      <a:pt x="0" y="354"/>
                      <a:pt x="9" y="395"/>
                    </a:cubicBezTo>
                    <a:cubicBezTo>
                      <a:pt x="2" y="455"/>
                      <a:pt x="6" y="467"/>
                      <a:pt x="17" y="521"/>
                    </a:cubicBezTo>
                    <a:cubicBezTo>
                      <a:pt x="41" y="518"/>
                      <a:pt x="65" y="518"/>
                      <a:pt x="88" y="513"/>
                    </a:cubicBezTo>
                    <a:cubicBezTo>
                      <a:pt x="105" y="510"/>
                      <a:pt x="120" y="502"/>
                      <a:pt x="136" y="497"/>
                    </a:cubicBezTo>
                    <a:cubicBezTo>
                      <a:pt x="144" y="494"/>
                      <a:pt x="159" y="489"/>
                      <a:pt x="159" y="489"/>
                    </a:cubicBezTo>
                    <a:cubicBezTo>
                      <a:pt x="167" y="481"/>
                      <a:pt x="174" y="473"/>
                      <a:pt x="183" y="466"/>
                    </a:cubicBezTo>
                    <a:cubicBezTo>
                      <a:pt x="198" y="454"/>
                      <a:pt x="230" y="434"/>
                      <a:pt x="230" y="434"/>
                    </a:cubicBezTo>
                    <a:cubicBezTo>
                      <a:pt x="252" y="403"/>
                      <a:pt x="285" y="377"/>
                      <a:pt x="317" y="355"/>
                    </a:cubicBezTo>
                    <a:cubicBezTo>
                      <a:pt x="337" y="326"/>
                      <a:pt x="346" y="320"/>
                      <a:pt x="380" y="332"/>
                    </a:cubicBezTo>
                    <a:cubicBezTo>
                      <a:pt x="449" y="318"/>
                      <a:pt x="518" y="324"/>
                      <a:pt x="578" y="284"/>
                    </a:cubicBezTo>
                    <a:cubicBezTo>
                      <a:pt x="594" y="260"/>
                      <a:pt x="616" y="240"/>
                      <a:pt x="625" y="213"/>
                    </a:cubicBezTo>
                    <a:cubicBezTo>
                      <a:pt x="630" y="197"/>
                      <a:pt x="641" y="166"/>
                      <a:pt x="641" y="166"/>
                    </a:cubicBezTo>
                    <a:cubicBezTo>
                      <a:pt x="623" y="78"/>
                      <a:pt x="577" y="30"/>
                      <a:pt x="491" y="0"/>
                    </a:cubicBezTo>
                    <a:cubicBezTo>
                      <a:pt x="483" y="3"/>
                      <a:pt x="470" y="0"/>
                      <a:pt x="467" y="8"/>
                    </a:cubicBezTo>
                    <a:cubicBezTo>
                      <a:pt x="455" y="38"/>
                      <a:pt x="528" y="85"/>
                      <a:pt x="546" y="103"/>
                    </a:cubicBezTo>
                    <a:cubicBezTo>
                      <a:pt x="551" y="119"/>
                      <a:pt x="557" y="134"/>
                      <a:pt x="562" y="150"/>
                    </a:cubicBezTo>
                    <a:cubicBezTo>
                      <a:pt x="565" y="158"/>
                      <a:pt x="572" y="182"/>
                      <a:pt x="570" y="174"/>
                    </a:cubicBezTo>
                    <a:cubicBezTo>
                      <a:pt x="567" y="163"/>
                      <a:pt x="568" y="151"/>
                      <a:pt x="562" y="142"/>
                    </a:cubicBezTo>
                    <a:cubicBezTo>
                      <a:pt x="557" y="134"/>
                      <a:pt x="546" y="131"/>
                      <a:pt x="538" y="126"/>
                    </a:cubicBezTo>
                    <a:cubicBezTo>
                      <a:pt x="511" y="87"/>
                      <a:pt x="530" y="108"/>
                      <a:pt x="475" y="71"/>
                    </a:cubicBezTo>
                    <a:cubicBezTo>
                      <a:pt x="461" y="62"/>
                      <a:pt x="428" y="55"/>
                      <a:pt x="428" y="55"/>
                    </a:cubicBezTo>
                    <a:cubicBezTo>
                      <a:pt x="437" y="92"/>
                      <a:pt x="443" y="106"/>
                      <a:pt x="475" y="126"/>
                    </a:cubicBezTo>
                    <a:cubicBezTo>
                      <a:pt x="492" y="151"/>
                      <a:pt x="513" y="172"/>
                      <a:pt x="530" y="197"/>
                    </a:cubicBezTo>
                    <a:cubicBezTo>
                      <a:pt x="533" y="205"/>
                      <a:pt x="541" y="229"/>
                      <a:pt x="538" y="221"/>
                    </a:cubicBezTo>
                    <a:cubicBezTo>
                      <a:pt x="535" y="213"/>
                      <a:pt x="535" y="204"/>
                      <a:pt x="530" y="197"/>
                    </a:cubicBezTo>
                    <a:cubicBezTo>
                      <a:pt x="519" y="180"/>
                      <a:pt x="504" y="166"/>
                      <a:pt x="491" y="150"/>
                    </a:cubicBezTo>
                    <a:cubicBezTo>
                      <a:pt x="471" y="126"/>
                      <a:pt x="445" y="113"/>
                      <a:pt x="420" y="95"/>
                    </a:cubicBezTo>
                    <a:cubicBezTo>
                      <a:pt x="412" y="98"/>
                      <a:pt x="400" y="96"/>
                      <a:pt x="396" y="103"/>
                    </a:cubicBezTo>
                    <a:cubicBezTo>
                      <a:pt x="389" y="117"/>
                      <a:pt x="435" y="166"/>
                      <a:pt x="443" y="174"/>
                    </a:cubicBezTo>
                    <a:cubicBezTo>
                      <a:pt x="453" y="203"/>
                      <a:pt x="466" y="224"/>
                      <a:pt x="475" y="253"/>
                    </a:cubicBezTo>
                    <a:cubicBezTo>
                      <a:pt x="477" y="261"/>
                      <a:pt x="489" y="282"/>
                      <a:pt x="483" y="276"/>
                    </a:cubicBezTo>
                    <a:cubicBezTo>
                      <a:pt x="441" y="234"/>
                      <a:pt x="439" y="176"/>
                      <a:pt x="388" y="142"/>
                    </a:cubicBezTo>
                    <a:cubicBezTo>
                      <a:pt x="375" y="182"/>
                      <a:pt x="377" y="158"/>
                      <a:pt x="396" y="213"/>
                    </a:cubicBezTo>
                    <a:cubicBezTo>
                      <a:pt x="401" y="229"/>
                      <a:pt x="412" y="261"/>
                      <a:pt x="412" y="261"/>
                    </a:cubicBezTo>
                    <a:cubicBezTo>
                      <a:pt x="392" y="318"/>
                      <a:pt x="421" y="254"/>
                      <a:pt x="372" y="237"/>
                    </a:cubicBezTo>
                    <a:cubicBezTo>
                      <a:pt x="364" y="234"/>
                      <a:pt x="357" y="232"/>
                      <a:pt x="349" y="229"/>
                    </a:cubicBezTo>
                    <a:cubicBezTo>
                      <a:pt x="344" y="213"/>
                      <a:pt x="338" y="198"/>
                      <a:pt x="333" y="182"/>
                    </a:cubicBezTo>
                    <a:cubicBezTo>
                      <a:pt x="330" y="174"/>
                      <a:pt x="325" y="158"/>
                      <a:pt x="325" y="158"/>
                    </a:cubicBezTo>
                    <a:cubicBezTo>
                      <a:pt x="339" y="116"/>
                      <a:pt x="367" y="104"/>
                      <a:pt x="404" y="79"/>
                    </a:cubicBezTo>
                    <a:cubicBezTo>
                      <a:pt x="412" y="74"/>
                      <a:pt x="420" y="68"/>
                      <a:pt x="428" y="63"/>
                    </a:cubicBezTo>
                    <a:cubicBezTo>
                      <a:pt x="436" y="58"/>
                      <a:pt x="451" y="48"/>
                      <a:pt x="451" y="48"/>
                    </a:cubicBezTo>
                    <a:cubicBezTo>
                      <a:pt x="456" y="40"/>
                      <a:pt x="476" y="22"/>
                      <a:pt x="467" y="24"/>
                    </a:cubicBezTo>
                    <a:cubicBezTo>
                      <a:pt x="449" y="28"/>
                      <a:pt x="420" y="55"/>
                      <a:pt x="420" y="55"/>
                    </a:cubicBezTo>
                    <a:cubicBezTo>
                      <a:pt x="393" y="96"/>
                      <a:pt x="372" y="133"/>
                      <a:pt x="349" y="174"/>
                    </a:cubicBezTo>
                    <a:cubicBezTo>
                      <a:pt x="340" y="191"/>
                      <a:pt x="335" y="215"/>
                      <a:pt x="317" y="221"/>
                    </a:cubicBezTo>
                    <a:cubicBezTo>
                      <a:pt x="230" y="251"/>
                      <a:pt x="365" y="202"/>
                      <a:pt x="270" y="245"/>
                    </a:cubicBezTo>
                    <a:cubicBezTo>
                      <a:pt x="213" y="271"/>
                      <a:pt x="149" y="284"/>
                      <a:pt x="88" y="292"/>
                    </a:cubicBezTo>
                    <a:cubicBezTo>
                      <a:pt x="72" y="297"/>
                      <a:pt x="57" y="303"/>
                      <a:pt x="41" y="308"/>
                    </a:cubicBezTo>
                    <a:cubicBezTo>
                      <a:pt x="32" y="311"/>
                      <a:pt x="19" y="315"/>
                      <a:pt x="17" y="324"/>
                    </a:cubicBezTo>
                    <a:cubicBezTo>
                      <a:pt x="15" y="331"/>
                      <a:pt x="28" y="335"/>
                      <a:pt x="33" y="340"/>
                    </a:cubicBezTo>
                  </a:path>
                </a:pathLst>
              </a:custGeom>
              <a:solidFill>
                <a:srgbClr val="FFDBB7"/>
              </a:solidFill>
              <a:ln w="9525">
                <a:solidFill>
                  <a:schemeClr val="tx1"/>
                </a:solidFill>
                <a:round/>
                <a:headEnd/>
                <a:tailEnd/>
              </a:ln>
            </p:spPr>
            <p:txBody>
              <a:bodyPr/>
              <a:lstStyle/>
              <a:p>
                <a:endParaRPr lang="en-US"/>
              </a:p>
            </p:txBody>
          </p:sp>
        </p:grpSp>
      </p:grpSp>
      <p:sp>
        <p:nvSpPr>
          <p:cNvPr id="17421" name="AutoShape 91"/>
          <p:cNvSpPr>
            <a:spLocks noChangeArrowheads="1"/>
          </p:cNvSpPr>
          <p:nvPr/>
        </p:nvSpPr>
        <p:spPr bwMode="auto">
          <a:xfrm>
            <a:off x="2133600" y="1444625"/>
            <a:ext cx="4953000" cy="4498975"/>
          </a:xfrm>
          <a:prstGeom prst="roundRect">
            <a:avLst>
              <a:gd name="adj" fmla="val 7199"/>
            </a:avLst>
          </a:prstGeom>
          <a:noFill/>
          <a:ln w="5715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20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bwMode="auto">
          <a:xfrm>
            <a:off x="79375" y="2301875"/>
            <a:ext cx="5372100" cy="333057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lnSpc>
                <a:spcPct val="150000"/>
              </a:lnSpc>
              <a:buFont typeface="Wingdings" pitchFamily="2" charset="2"/>
              <a:buChar char="§"/>
              <a:defRPr/>
            </a:pPr>
            <a:r>
              <a:rPr lang="en-US" b="1" dirty="0" smtClean="0">
                <a:latin typeface="Adobe Gothic Std B" pitchFamily="34" charset="-128"/>
                <a:ea typeface="Adobe Gothic Std B" pitchFamily="34" charset="-128"/>
                <a:cs typeface="+mn-cs"/>
              </a:rPr>
              <a:t> </a:t>
            </a:r>
            <a:r>
              <a:rPr lang="en-US" b="1" u="sng" dirty="0" smtClean="0">
                <a:solidFill>
                  <a:srgbClr val="FF0000"/>
                </a:solidFill>
                <a:latin typeface="Adobe Gothic Std B" pitchFamily="34" charset="-128"/>
                <a:ea typeface="Adobe Gothic Std B" pitchFamily="34" charset="-128"/>
                <a:cs typeface="+mn-cs"/>
              </a:rPr>
              <a:t>NOT </a:t>
            </a:r>
            <a:r>
              <a:rPr lang="en-US" b="1" dirty="0" smtClean="0">
                <a:solidFill>
                  <a:srgbClr val="FF0000"/>
                </a:solidFill>
                <a:latin typeface="Adobe Gothic Std B" pitchFamily="34" charset="-128"/>
                <a:ea typeface="Adobe Gothic Std B" pitchFamily="34" charset="-128"/>
                <a:cs typeface="+mn-cs"/>
              </a:rPr>
              <a:t> </a:t>
            </a:r>
            <a:r>
              <a:rPr lang="en-US" b="1" dirty="0" smtClean="0">
                <a:latin typeface="Adobe Gothic Std B" pitchFamily="34" charset="-128"/>
                <a:ea typeface="Adobe Gothic Std B" pitchFamily="34" charset="-128"/>
                <a:cs typeface="+mn-cs"/>
              </a:rPr>
              <a:t>the same as hearing</a:t>
            </a:r>
          </a:p>
          <a:p>
            <a:pPr eaLnBrk="1" hangingPunct="1">
              <a:lnSpc>
                <a:spcPct val="150000"/>
              </a:lnSpc>
              <a:buFont typeface="Wingdings" pitchFamily="2" charset="2"/>
              <a:buChar char="§"/>
              <a:defRPr/>
            </a:pPr>
            <a:r>
              <a:rPr lang="en-US" b="1" dirty="0" smtClean="0">
                <a:latin typeface="Adobe Gothic Std B" pitchFamily="34" charset="-128"/>
                <a:ea typeface="Adobe Gothic Std B" pitchFamily="34" charset="-128"/>
                <a:cs typeface="+mn-cs"/>
              </a:rPr>
              <a:t> </a:t>
            </a:r>
            <a:r>
              <a:rPr lang="en-US" b="1" dirty="0" smtClean="0">
                <a:solidFill>
                  <a:srgbClr val="0000FF"/>
                </a:solidFill>
                <a:latin typeface="Adobe Gothic Std B" pitchFamily="34" charset="-128"/>
                <a:ea typeface="Adobe Gothic Std B" pitchFamily="34" charset="-128"/>
                <a:cs typeface="+mn-cs"/>
              </a:rPr>
              <a:t>Implies understanding</a:t>
            </a:r>
          </a:p>
          <a:p>
            <a:pPr eaLnBrk="1" hangingPunct="1">
              <a:lnSpc>
                <a:spcPct val="150000"/>
              </a:lnSpc>
              <a:buFont typeface="Wingdings" pitchFamily="2" charset="2"/>
              <a:buChar char="§"/>
              <a:defRPr/>
            </a:pPr>
            <a:r>
              <a:rPr lang="en-US" b="1" dirty="0" smtClean="0">
                <a:solidFill>
                  <a:srgbClr val="006600"/>
                </a:solidFill>
                <a:latin typeface="Adobe Gothic Std B" pitchFamily="34" charset="-128"/>
                <a:ea typeface="Adobe Gothic Std B" pitchFamily="34" charset="-128"/>
                <a:cs typeface="+mn-cs"/>
              </a:rPr>
              <a:t> Passive listening</a:t>
            </a:r>
          </a:p>
          <a:p>
            <a:pPr eaLnBrk="1" hangingPunct="1">
              <a:lnSpc>
                <a:spcPct val="150000"/>
              </a:lnSpc>
              <a:buFont typeface="Wingdings" pitchFamily="2" charset="2"/>
              <a:buChar char="§"/>
              <a:defRPr/>
            </a:pPr>
            <a:r>
              <a:rPr lang="en-US" b="1" dirty="0" smtClean="0">
                <a:solidFill>
                  <a:schemeClr val="accent6">
                    <a:lumMod val="75000"/>
                  </a:schemeClr>
                </a:solidFill>
                <a:latin typeface="Adobe Gothic Std B" pitchFamily="34" charset="-128"/>
                <a:ea typeface="Adobe Gothic Std B" pitchFamily="34" charset="-128"/>
                <a:cs typeface="+mn-cs"/>
              </a:rPr>
              <a:t> Active listening</a:t>
            </a:r>
          </a:p>
        </p:txBody>
      </p:sp>
      <p:pic>
        <p:nvPicPr>
          <p:cNvPr id="10243" name="Picture 10" descr="DSC01661"/>
          <p:cNvPicPr>
            <a:picLocks noChangeAspect="1" noChangeArrowheads="1"/>
          </p:cNvPicPr>
          <p:nvPr/>
        </p:nvPicPr>
        <p:blipFill>
          <a:blip r:embed="rId3" cstate="print"/>
          <a:srcRect/>
          <a:stretch>
            <a:fillRect/>
          </a:stretch>
        </p:blipFill>
        <p:spPr bwMode="auto">
          <a:xfrm rot="21354834">
            <a:off x="5687244" y="1324960"/>
            <a:ext cx="3050091" cy="2287966"/>
          </a:xfrm>
          <a:prstGeom prst="rect">
            <a:avLst/>
          </a:prstGeom>
          <a:solidFill>
            <a:srgbClr val="FFFFFF">
              <a:shade val="85000"/>
            </a:srgbClr>
          </a:solidFill>
          <a:ln w="190500" cap="rnd">
            <a:solidFill>
              <a:srgbClr val="FFFFFF"/>
            </a:solidFill>
          </a:ln>
          <a:effectLst>
            <a:glow rad="139700">
              <a:schemeClr val="accent4">
                <a:satMod val="175000"/>
                <a:alpha val="40000"/>
              </a:schemeClr>
            </a:glow>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nvGrpSpPr>
          <p:cNvPr id="19459" name="Group 19"/>
          <p:cNvGrpSpPr>
            <a:grpSpLocks/>
          </p:cNvGrpSpPr>
          <p:nvPr/>
        </p:nvGrpSpPr>
        <p:grpSpPr bwMode="auto">
          <a:xfrm>
            <a:off x="3697288" y="4972050"/>
            <a:ext cx="457200" cy="304800"/>
            <a:chOff x="4128" y="336"/>
            <a:chExt cx="288" cy="192"/>
          </a:xfrm>
        </p:grpSpPr>
        <p:sp>
          <p:nvSpPr>
            <p:cNvPr id="19478" name="Oval 11"/>
            <p:cNvSpPr>
              <a:spLocks noChangeArrowheads="1"/>
            </p:cNvSpPr>
            <p:nvPr/>
          </p:nvSpPr>
          <p:spPr bwMode="auto">
            <a:xfrm>
              <a:off x="4128" y="336"/>
              <a:ext cx="288" cy="192"/>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9479" name="Freeform 12"/>
            <p:cNvSpPr>
              <a:spLocks/>
            </p:cNvSpPr>
            <p:nvPr/>
          </p:nvSpPr>
          <p:spPr bwMode="auto">
            <a:xfrm>
              <a:off x="4214" y="445"/>
              <a:ext cx="128" cy="55"/>
            </a:xfrm>
            <a:custGeom>
              <a:avLst/>
              <a:gdLst>
                <a:gd name="T0" fmla="*/ 0 w 128"/>
                <a:gd name="T1" fmla="*/ 22 h 55"/>
                <a:gd name="T2" fmla="*/ 29 w 128"/>
                <a:gd name="T3" fmla="*/ 45 h 55"/>
                <a:gd name="T4" fmla="*/ 71 w 128"/>
                <a:gd name="T5" fmla="*/ 54 h 55"/>
                <a:gd name="T6" fmla="*/ 119 w 128"/>
                <a:gd name="T7" fmla="*/ 51 h 55"/>
                <a:gd name="T8" fmla="*/ 125 w 128"/>
                <a:gd name="T9" fmla="*/ 9 h 55"/>
                <a:gd name="T10" fmla="*/ 128 w 128"/>
                <a:gd name="T11" fmla="*/ 0 h 55"/>
                <a:gd name="T12" fmla="*/ 0 60000 65536"/>
                <a:gd name="T13" fmla="*/ 0 60000 65536"/>
                <a:gd name="T14" fmla="*/ 0 60000 65536"/>
                <a:gd name="T15" fmla="*/ 0 60000 65536"/>
                <a:gd name="T16" fmla="*/ 0 60000 65536"/>
                <a:gd name="T17" fmla="*/ 0 60000 65536"/>
                <a:gd name="T18" fmla="*/ 0 w 128"/>
                <a:gd name="T19" fmla="*/ 0 h 55"/>
                <a:gd name="T20" fmla="*/ 128 w 128"/>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128" h="55">
                  <a:moveTo>
                    <a:pt x="0" y="22"/>
                  </a:moveTo>
                  <a:cubicBezTo>
                    <a:pt x="14" y="26"/>
                    <a:pt x="17" y="40"/>
                    <a:pt x="29" y="45"/>
                  </a:cubicBezTo>
                  <a:cubicBezTo>
                    <a:pt x="35" y="48"/>
                    <a:pt x="62" y="52"/>
                    <a:pt x="71" y="54"/>
                  </a:cubicBezTo>
                  <a:cubicBezTo>
                    <a:pt x="87" y="53"/>
                    <a:pt x="103" y="55"/>
                    <a:pt x="119" y="51"/>
                  </a:cubicBezTo>
                  <a:cubicBezTo>
                    <a:pt x="123" y="50"/>
                    <a:pt x="123" y="22"/>
                    <a:pt x="125" y="9"/>
                  </a:cubicBezTo>
                  <a:cubicBezTo>
                    <a:pt x="125" y="6"/>
                    <a:pt x="128" y="0"/>
                    <a:pt x="128" y="0"/>
                  </a:cubicBezTo>
                </a:path>
              </a:pathLst>
            </a:custGeom>
            <a:noFill/>
            <a:ln w="9525">
              <a:solidFill>
                <a:srgbClr val="B80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9480" name="Oval 13"/>
            <p:cNvSpPr>
              <a:spLocks noChangeAspect="1" noChangeArrowheads="1"/>
            </p:cNvSpPr>
            <p:nvPr/>
          </p:nvSpPr>
          <p:spPr bwMode="auto">
            <a:xfrm>
              <a:off x="4213" y="384"/>
              <a:ext cx="46" cy="46"/>
            </a:xfrm>
            <a:prstGeom prst="ellipse">
              <a:avLst/>
            </a:prstGeom>
            <a:solidFill>
              <a:schemeClr val="bg1"/>
            </a:solidFill>
            <a:ln w="9525">
              <a:solidFill>
                <a:schemeClr val="tx1"/>
              </a:solidFill>
              <a:round/>
              <a:headEnd/>
              <a:tailEnd/>
            </a:ln>
          </p:spPr>
          <p:txBody>
            <a:bodyPr wrap="none" anchor="ctr"/>
            <a:lstStyle/>
            <a:p>
              <a:endParaRPr lang="en-US"/>
            </a:p>
          </p:txBody>
        </p:sp>
        <p:sp>
          <p:nvSpPr>
            <p:cNvPr id="19481" name="Freeform 15"/>
            <p:cNvSpPr>
              <a:spLocks/>
            </p:cNvSpPr>
            <p:nvPr/>
          </p:nvSpPr>
          <p:spPr bwMode="auto">
            <a:xfrm>
              <a:off x="4262" y="419"/>
              <a:ext cx="42" cy="45"/>
            </a:xfrm>
            <a:custGeom>
              <a:avLst/>
              <a:gdLst>
                <a:gd name="T0" fmla="*/ 0 w 42"/>
                <a:gd name="T1" fmla="*/ 0 h 45"/>
                <a:gd name="T2" fmla="*/ 42 w 42"/>
                <a:gd name="T3" fmla="*/ 29 h 45"/>
                <a:gd name="T4" fmla="*/ 20 w 42"/>
                <a:gd name="T5" fmla="*/ 45 h 45"/>
                <a:gd name="T6" fmla="*/ 0 60000 65536"/>
                <a:gd name="T7" fmla="*/ 0 60000 65536"/>
                <a:gd name="T8" fmla="*/ 0 60000 65536"/>
                <a:gd name="T9" fmla="*/ 0 w 42"/>
                <a:gd name="T10" fmla="*/ 0 h 45"/>
                <a:gd name="T11" fmla="*/ 42 w 42"/>
                <a:gd name="T12" fmla="*/ 45 h 45"/>
              </a:gdLst>
              <a:ahLst/>
              <a:cxnLst>
                <a:cxn ang="T6">
                  <a:pos x="T0" y="T1"/>
                </a:cxn>
                <a:cxn ang="T7">
                  <a:pos x="T2" y="T3"/>
                </a:cxn>
                <a:cxn ang="T8">
                  <a:pos x="T4" y="T5"/>
                </a:cxn>
              </a:cxnLst>
              <a:rect l="T9" t="T10" r="T11" b="T12"/>
              <a:pathLst>
                <a:path w="42" h="45">
                  <a:moveTo>
                    <a:pt x="0" y="0"/>
                  </a:moveTo>
                  <a:cubicBezTo>
                    <a:pt x="6" y="29"/>
                    <a:pt x="14" y="25"/>
                    <a:pt x="42" y="29"/>
                  </a:cubicBezTo>
                  <a:cubicBezTo>
                    <a:pt x="38" y="45"/>
                    <a:pt x="38" y="45"/>
                    <a:pt x="20" y="45"/>
                  </a:cubicBezTo>
                </a:path>
              </a:pathLst>
            </a:cu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9482" name="Oval 16"/>
            <p:cNvSpPr>
              <a:spLocks noChangeAspect="1" noChangeArrowheads="1"/>
            </p:cNvSpPr>
            <p:nvPr/>
          </p:nvSpPr>
          <p:spPr bwMode="auto">
            <a:xfrm>
              <a:off x="4231" y="404"/>
              <a:ext cx="6" cy="6"/>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9483" name="Oval 17"/>
            <p:cNvSpPr>
              <a:spLocks noChangeAspect="1" noChangeArrowheads="1"/>
            </p:cNvSpPr>
            <p:nvPr/>
          </p:nvSpPr>
          <p:spPr bwMode="auto">
            <a:xfrm>
              <a:off x="4272" y="386"/>
              <a:ext cx="46" cy="46"/>
            </a:xfrm>
            <a:prstGeom prst="ellipse">
              <a:avLst/>
            </a:prstGeom>
            <a:solidFill>
              <a:schemeClr val="bg1"/>
            </a:solidFill>
            <a:ln w="9525">
              <a:solidFill>
                <a:schemeClr val="tx1"/>
              </a:solidFill>
              <a:round/>
              <a:headEnd/>
              <a:tailEnd/>
            </a:ln>
          </p:spPr>
          <p:txBody>
            <a:bodyPr wrap="none" anchor="ctr"/>
            <a:lstStyle/>
            <a:p>
              <a:endParaRPr lang="en-US"/>
            </a:p>
          </p:txBody>
        </p:sp>
        <p:sp>
          <p:nvSpPr>
            <p:cNvPr id="19484" name="Oval 18"/>
            <p:cNvSpPr>
              <a:spLocks noChangeAspect="1" noChangeArrowheads="1"/>
            </p:cNvSpPr>
            <p:nvPr/>
          </p:nvSpPr>
          <p:spPr bwMode="auto">
            <a:xfrm>
              <a:off x="4290" y="406"/>
              <a:ext cx="6" cy="6"/>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2" name="Rectangle 1"/>
          <p:cNvSpPr/>
          <p:nvPr/>
        </p:nvSpPr>
        <p:spPr>
          <a:xfrm>
            <a:off x="0" y="457200"/>
            <a:ext cx="9144000" cy="963613"/>
          </a:xfrm>
          <a:prstGeom prst="rect">
            <a:avLst/>
          </a:prstGeom>
        </p:spPr>
        <p:txBody>
          <a:bodyPr>
            <a:spAutoFit/>
          </a:bodyPr>
          <a:lstStyle/>
          <a:p>
            <a:pPr marL="342900" indent="-342900" algn="ctr">
              <a:lnSpc>
                <a:spcPct val="150000"/>
              </a:lnSpc>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LISTENING</a:t>
            </a:r>
          </a:p>
        </p:txBody>
      </p:sp>
      <p:grpSp>
        <p:nvGrpSpPr>
          <p:cNvPr id="19461" name="Group 91"/>
          <p:cNvGrpSpPr>
            <a:grpSpLocks/>
          </p:cNvGrpSpPr>
          <p:nvPr/>
        </p:nvGrpSpPr>
        <p:grpSpPr bwMode="auto">
          <a:xfrm>
            <a:off x="6184900" y="4286250"/>
            <a:ext cx="1782763" cy="1570038"/>
            <a:chOff x="7696371" y="3009520"/>
            <a:chExt cx="794380" cy="794380"/>
          </a:xfrm>
        </p:grpSpPr>
        <p:sp>
          <p:nvSpPr>
            <p:cNvPr id="19462" name="AutoShape 75"/>
            <p:cNvSpPr>
              <a:spLocks noChangeArrowheads="1"/>
            </p:cNvSpPr>
            <p:nvPr/>
          </p:nvSpPr>
          <p:spPr bwMode="auto">
            <a:xfrm>
              <a:off x="7696371" y="3009520"/>
              <a:ext cx="794380" cy="794380"/>
            </a:xfrm>
            <a:prstGeom prst="roundRect">
              <a:avLst>
                <a:gd name="adj" fmla="val 16667"/>
              </a:avLst>
            </a:prstGeom>
            <a:solidFill>
              <a:srgbClr val="92D050"/>
            </a:solidFill>
            <a:ln w="9525">
              <a:solidFill>
                <a:schemeClr val="tx1"/>
              </a:solidFill>
              <a:round/>
              <a:headEnd/>
              <a:tailEnd/>
            </a:ln>
          </p:spPr>
          <p:txBody>
            <a:bodyPr wrap="none" anchor="ctr"/>
            <a:lstStyle/>
            <a:p>
              <a:endParaRPr lang="en-US" sz="2000"/>
            </a:p>
          </p:txBody>
        </p:sp>
        <p:grpSp>
          <p:nvGrpSpPr>
            <p:cNvPr id="19463" name="Group 76"/>
            <p:cNvGrpSpPr>
              <a:grpSpLocks/>
            </p:cNvGrpSpPr>
            <p:nvPr/>
          </p:nvGrpSpPr>
          <p:grpSpPr bwMode="auto">
            <a:xfrm>
              <a:off x="7728227" y="3076537"/>
              <a:ext cx="759314" cy="708207"/>
              <a:chOff x="-336" y="1831"/>
              <a:chExt cx="3696" cy="3416"/>
            </a:xfrm>
          </p:grpSpPr>
          <p:sp>
            <p:nvSpPr>
              <p:cNvPr id="19464" name="AutoShape 77"/>
              <p:cNvSpPr>
                <a:spLocks noChangeArrowheads="1"/>
              </p:cNvSpPr>
              <p:nvPr/>
            </p:nvSpPr>
            <p:spPr bwMode="auto">
              <a:xfrm>
                <a:off x="-336" y="3840"/>
                <a:ext cx="1488" cy="1392"/>
              </a:xfrm>
              <a:prstGeom prst="can">
                <a:avLst>
                  <a:gd name="adj" fmla="val 25000"/>
                </a:avLst>
              </a:prstGeom>
              <a:solidFill>
                <a:schemeClr val="bg2"/>
              </a:solidFill>
              <a:ln w="9525">
                <a:solidFill>
                  <a:schemeClr val="tx1"/>
                </a:solidFill>
                <a:round/>
                <a:headEnd/>
                <a:tailEnd/>
              </a:ln>
            </p:spPr>
            <p:txBody>
              <a:bodyPr wrap="none" anchor="ctr"/>
              <a:lstStyle/>
              <a:p>
                <a:endParaRPr lang="en-US" sz="2000"/>
              </a:p>
            </p:txBody>
          </p:sp>
          <p:sp>
            <p:nvSpPr>
              <p:cNvPr id="19465" name="Oval 78"/>
              <p:cNvSpPr>
                <a:spLocks noChangeArrowheads="1"/>
              </p:cNvSpPr>
              <p:nvPr/>
            </p:nvSpPr>
            <p:spPr bwMode="auto">
              <a:xfrm>
                <a:off x="-288" y="3840"/>
                <a:ext cx="1392" cy="336"/>
              </a:xfrm>
              <a:prstGeom prst="ellipse">
                <a:avLst/>
              </a:prstGeom>
              <a:solidFill>
                <a:srgbClr val="5F5F5F"/>
              </a:solidFill>
              <a:ln w="9525">
                <a:solidFill>
                  <a:schemeClr val="tx1"/>
                </a:solidFill>
                <a:round/>
                <a:headEnd/>
                <a:tailEnd/>
              </a:ln>
            </p:spPr>
            <p:txBody>
              <a:bodyPr wrap="none" anchor="ctr"/>
              <a:lstStyle/>
              <a:p>
                <a:endParaRPr lang="en-US" sz="2000"/>
              </a:p>
            </p:txBody>
          </p:sp>
          <p:sp>
            <p:nvSpPr>
              <p:cNvPr id="19466" name="Freeform 79"/>
              <p:cNvSpPr>
                <a:spLocks/>
              </p:cNvSpPr>
              <p:nvPr/>
            </p:nvSpPr>
            <p:spPr bwMode="auto">
              <a:xfrm>
                <a:off x="-187" y="2580"/>
                <a:ext cx="1618" cy="1381"/>
              </a:xfrm>
              <a:custGeom>
                <a:avLst/>
                <a:gdLst>
                  <a:gd name="T0" fmla="*/ 108 w 1618"/>
                  <a:gd name="T1" fmla="*/ 1278 h 1381"/>
                  <a:gd name="T2" fmla="*/ 290 w 1618"/>
                  <a:gd name="T3" fmla="*/ 1247 h 1381"/>
                  <a:gd name="T4" fmla="*/ 439 w 1618"/>
                  <a:gd name="T5" fmla="*/ 1231 h 1381"/>
                  <a:gd name="T6" fmla="*/ 676 w 1618"/>
                  <a:gd name="T7" fmla="*/ 1239 h 1381"/>
                  <a:gd name="T8" fmla="*/ 850 w 1618"/>
                  <a:gd name="T9" fmla="*/ 1271 h 1381"/>
                  <a:gd name="T10" fmla="*/ 1134 w 1618"/>
                  <a:gd name="T11" fmla="*/ 1318 h 1381"/>
                  <a:gd name="T12" fmla="*/ 1442 w 1618"/>
                  <a:gd name="T13" fmla="*/ 1381 h 1381"/>
                  <a:gd name="T14" fmla="*/ 1449 w 1618"/>
                  <a:gd name="T15" fmla="*/ 1326 h 1381"/>
                  <a:gd name="T16" fmla="*/ 1457 w 1618"/>
                  <a:gd name="T17" fmla="*/ 1207 h 1381"/>
                  <a:gd name="T18" fmla="*/ 1591 w 1618"/>
                  <a:gd name="T19" fmla="*/ 1113 h 1381"/>
                  <a:gd name="T20" fmla="*/ 1584 w 1618"/>
                  <a:gd name="T21" fmla="*/ 1034 h 1381"/>
                  <a:gd name="T22" fmla="*/ 1544 w 1618"/>
                  <a:gd name="T23" fmla="*/ 797 h 1381"/>
                  <a:gd name="T24" fmla="*/ 1536 w 1618"/>
                  <a:gd name="T25" fmla="*/ 679 h 1381"/>
                  <a:gd name="T26" fmla="*/ 1489 w 1618"/>
                  <a:gd name="T27" fmla="*/ 458 h 1381"/>
                  <a:gd name="T28" fmla="*/ 1457 w 1618"/>
                  <a:gd name="T29" fmla="*/ 410 h 1381"/>
                  <a:gd name="T30" fmla="*/ 1426 w 1618"/>
                  <a:gd name="T31" fmla="*/ 363 h 1381"/>
                  <a:gd name="T32" fmla="*/ 1355 w 1618"/>
                  <a:gd name="T33" fmla="*/ 332 h 1381"/>
                  <a:gd name="T34" fmla="*/ 1292 w 1618"/>
                  <a:gd name="T35" fmla="*/ 284 h 1381"/>
                  <a:gd name="T36" fmla="*/ 1244 w 1618"/>
                  <a:gd name="T37" fmla="*/ 221 h 1381"/>
                  <a:gd name="T38" fmla="*/ 1197 w 1618"/>
                  <a:gd name="T39" fmla="*/ 205 h 1381"/>
                  <a:gd name="T40" fmla="*/ 1158 w 1618"/>
                  <a:gd name="T41" fmla="*/ 292 h 1381"/>
                  <a:gd name="T42" fmla="*/ 1079 w 1618"/>
                  <a:gd name="T43" fmla="*/ 418 h 1381"/>
                  <a:gd name="T44" fmla="*/ 992 w 1618"/>
                  <a:gd name="T45" fmla="*/ 308 h 1381"/>
                  <a:gd name="T46" fmla="*/ 968 w 1618"/>
                  <a:gd name="T47" fmla="*/ 300 h 1381"/>
                  <a:gd name="T48" fmla="*/ 921 w 1618"/>
                  <a:gd name="T49" fmla="*/ 261 h 1381"/>
                  <a:gd name="T50" fmla="*/ 873 w 1618"/>
                  <a:gd name="T51" fmla="*/ 197 h 1381"/>
                  <a:gd name="T52" fmla="*/ 826 w 1618"/>
                  <a:gd name="T53" fmla="*/ 182 h 1381"/>
                  <a:gd name="T54" fmla="*/ 802 w 1618"/>
                  <a:gd name="T55" fmla="*/ 174 h 1381"/>
                  <a:gd name="T56" fmla="*/ 755 w 1618"/>
                  <a:gd name="T57" fmla="*/ 150 h 1381"/>
                  <a:gd name="T58" fmla="*/ 684 w 1618"/>
                  <a:gd name="T59" fmla="*/ 103 h 1381"/>
                  <a:gd name="T60" fmla="*/ 645 w 1618"/>
                  <a:gd name="T61" fmla="*/ 0 h 1381"/>
                  <a:gd name="T62" fmla="*/ 503 w 1618"/>
                  <a:gd name="T63" fmla="*/ 95 h 1381"/>
                  <a:gd name="T64" fmla="*/ 455 w 1618"/>
                  <a:gd name="T65" fmla="*/ 111 h 1381"/>
                  <a:gd name="T66" fmla="*/ 432 w 1618"/>
                  <a:gd name="T67" fmla="*/ 119 h 1381"/>
                  <a:gd name="T68" fmla="*/ 250 w 1618"/>
                  <a:gd name="T69" fmla="*/ 158 h 1381"/>
                  <a:gd name="T70" fmla="*/ 163 w 1618"/>
                  <a:gd name="T71" fmla="*/ 237 h 1381"/>
                  <a:gd name="T72" fmla="*/ 116 w 1618"/>
                  <a:gd name="T73" fmla="*/ 308 h 1381"/>
                  <a:gd name="T74" fmla="*/ 45 w 1618"/>
                  <a:gd name="T75" fmla="*/ 545 h 1381"/>
                  <a:gd name="T76" fmla="*/ 37 w 1618"/>
                  <a:gd name="T77" fmla="*/ 718 h 1381"/>
                  <a:gd name="T78" fmla="*/ 29 w 1618"/>
                  <a:gd name="T79" fmla="*/ 915 h 1381"/>
                  <a:gd name="T80" fmla="*/ 13 w 1618"/>
                  <a:gd name="T81" fmla="*/ 1042 h 1381"/>
                  <a:gd name="T82" fmla="*/ 21 w 1618"/>
                  <a:gd name="T83" fmla="*/ 1152 h 1381"/>
                  <a:gd name="T84" fmla="*/ 116 w 1618"/>
                  <a:gd name="T85" fmla="*/ 1089 h 1381"/>
                  <a:gd name="T86" fmla="*/ 305 w 1618"/>
                  <a:gd name="T87" fmla="*/ 1057 h 1381"/>
                  <a:gd name="T88" fmla="*/ 471 w 1618"/>
                  <a:gd name="T89" fmla="*/ 1065 h 1381"/>
                  <a:gd name="T90" fmla="*/ 439 w 1618"/>
                  <a:gd name="T91" fmla="*/ 631 h 1381"/>
                  <a:gd name="T92" fmla="*/ 447 w 1618"/>
                  <a:gd name="T93" fmla="*/ 671 h 1381"/>
                  <a:gd name="T94" fmla="*/ 455 w 1618"/>
                  <a:gd name="T95" fmla="*/ 860 h 1381"/>
                  <a:gd name="T96" fmla="*/ 471 w 1618"/>
                  <a:gd name="T97" fmla="*/ 1026 h 1381"/>
                  <a:gd name="T98" fmla="*/ 495 w 1618"/>
                  <a:gd name="T99" fmla="*/ 1034 h 1381"/>
                  <a:gd name="T100" fmla="*/ 589 w 1618"/>
                  <a:gd name="T101" fmla="*/ 1105 h 1381"/>
                  <a:gd name="T102" fmla="*/ 621 w 1618"/>
                  <a:gd name="T103" fmla="*/ 1152 h 1381"/>
                  <a:gd name="T104" fmla="*/ 629 w 1618"/>
                  <a:gd name="T105" fmla="*/ 1176 h 1381"/>
                  <a:gd name="T106" fmla="*/ 676 w 1618"/>
                  <a:gd name="T107" fmla="*/ 1207 h 1381"/>
                  <a:gd name="T108" fmla="*/ 889 w 1618"/>
                  <a:gd name="T109" fmla="*/ 1271 h 1381"/>
                  <a:gd name="T110" fmla="*/ 1126 w 1618"/>
                  <a:gd name="T111" fmla="*/ 1318 h 1381"/>
                  <a:gd name="T112" fmla="*/ 1284 w 1618"/>
                  <a:gd name="T113" fmla="*/ 1357 h 1381"/>
                  <a:gd name="T114" fmla="*/ 1457 w 1618"/>
                  <a:gd name="T115" fmla="*/ 1381 h 138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18"/>
                  <a:gd name="T175" fmla="*/ 0 h 1381"/>
                  <a:gd name="T176" fmla="*/ 1618 w 1618"/>
                  <a:gd name="T177" fmla="*/ 1381 h 138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18" h="1381">
                    <a:moveTo>
                      <a:pt x="108" y="1278"/>
                    </a:moveTo>
                    <a:cubicBezTo>
                      <a:pt x="168" y="1265"/>
                      <a:pt x="229" y="1254"/>
                      <a:pt x="290" y="1247"/>
                    </a:cubicBezTo>
                    <a:cubicBezTo>
                      <a:pt x="340" y="1241"/>
                      <a:pt x="439" y="1231"/>
                      <a:pt x="439" y="1231"/>
                    </a:cubicBezTo>
                    <a:cubicBezTo>
                      <a:pt x="518" y="1234"/>
                      <a:pt x="597" y="1235"/>
                      <a:pt x="676" y="1239"/>
                    </a:cubicBezTo>
                    <a:cubicBezTo>
                      <a:pt x="734" y="1242"/>
                      <a:pt x="793" y="1261"/>
                      <a:pt x="850" y="1271"/>
                    </a:cubicBezTo>
                    <a:cubicBezTo>
                      <a:pt x="944" y="1287"/>
                      <a:pt x="1040" y="1300"/>
                      <a:pt x="1134" y="1318"/>
                    </a:cubicBezTo>
                    <a:cubicBezTo>
                      <a:pt x="1243" y="1339"/>
                      <a:pt x="1330" y="1372"/>
                      <a:pt x="1442" y="1381"/>
                    </a:cubicBezTo>
                    <a:cubicBezTo>
                      <a:pt x="1498" y="1367"/>
                      <a:pt x="1464" y="1370"/>
                      <a:pt x="1449" y="1326"/>
                    </a:cubicBezTo>
                    <a:cubicBezTo>
                      <a:pt x="1452" y="1286"/>
                      <a:pt x="1448" y="1246"/>
                      <a:pt x="1457" y="1207"/>
                    </a:cubicBezTo>
                    <a:cubicBezTo>
                      <a:pt x="1472" y="1144"/>
                      <a:pt x="1539" y="1126"/>
                      <a:pt x="1591" y="1113"/>
                    </a:cubicBezTo>
                    <a:cubicBezTo>
                      <a:pt x="1618" y="1072"/>
                      <a:pt x="1592" y="1081"/>
                      <a:pt x="1584" y="1034"/>
                    </a:cubicBezTo>
                    <a:cubicBezTo>
                      <a:pt x="1570" y="955"/>
                      <a:pt x="1558" y="876"/>
                      <a:pt x="1544" y="797"/>
                    </a:cubicBezTo>
                    <a:cubicBezTo>
                      <a:pt x="1557" y="757"/>
                      <a:pt x="1544" y="719"/>
                      <a:pt x="1536" y="679"/>
                    </a:cubicBezTo>
                    <a:cubicBezTo>
                      <a:pt x="1531" y="617"/>
                      <a:pt x="1527" y="512"/>
                      <a:pt x="1489" y="458"/>
                    </a:cubicBezTo>
                    <a:cubicBezTo>
                      <a:pt x="1471" y="403"/>
                      <a:pt x="1496" y="467"/>
                      <a:pt x="1457" y="410"/>
                    </a:cubicBezTo>
                    <a:cubicBezTo>
                      <a:pt x="1425" y="364"/>
                      <a:pt x="1482" y="411"/>
                      <a:pt x="1426" y="363"/>
                    </a:cubicBezTo>
                    <a:cubicBezTo>
                      <a:pt x="1406" y="346"/>
                      <a:pt x="1355" y="332"/>
                      <a:pt x="1355" y="332"/>
                    </a:cubicBezTo>
                    <a:cubicBezTo>
                      <a:pt x="1336" y="304"/>
                      <a:pt x="1320" y="303"/>
                      <a:pt x="1292" y="284"/>
                    </a:cubicBezTo>
                    <a:cubicBezTo>
                      <a:pt x="1282" y="256"/>
                      <a:pt x="1273" y="234"/>
                      <a:pt x="1244" y="221"/>
                    </a:cubicBezTo>
                    <a:cubicBezTo>
                      <a:pt x="1229" y="214"/>
                      <a:pt x="1197" y="205"/>
                      <a:pt x="1197" y="205"/>
                    </a:cubicBezTo>
                    <a:cubicBezTo>
                      <a:pt x="1151" y="220"/>
                      <a:pt x="1169" y="250"/>
                      <a:pt x="1158" y="292"/>
                    </a:cubicBezTo>
                    <a:cubicBezTo>
                      <a:pt x="1147" y="334"/>
                      <a:pt x="1121" y="404"/>
                      <a:pt x="1079" y="418"/>
                    </a:cubicBezTo>
                    <a:cubicBezTo>
                      <a:pt x="1040" y="393"/>
                      <a:pt x="1030" y="338"/>
                      <a:pt x="992" y="308"/>
                    </a:cubicBezTo>
                    <a:cubicBezTo>
                      <a:pt x="985" y="303"/>
                      <a:pt x="976" y="304"/>
                      <a:pt x="968" y="300"/>
                    </a:cubicBezTo>
                    <a:cubicBezTo>
                      <a:pt x="946" y="289"/>
                      <a:pt x="938" y="278"/>
                      <a:pt x="921" y="261"/>
                    </a:cubicBezTo>
                    <a:cubicBezTo>
                      <a:pt x="912" y="233"/>
                      <a:pt x="902" y="210"/>
                      <a:pt x="873" y="197"/>
                    </a:cubicBezTo>
                    <a:cubicBezTo>
                      <a:pt x="858" y="190"/>
                      <a:pt x="842" y="187"/>
                      <a:pt x="826" y="182"/>
                    </a:cubicBezTo>
                    <a:cubicBezTo>
                      <a:pt x="818" y="179"/>
                      <a:pt x="802" y="174"/>
                      <a:pt x="802" y="174"/>
                    </a:cubicBezTo>
                    <a:cubicBezTo>
                      <a:pt x="741" y="132"/>
                      <a:pt x="816" y="180"/>
                      <a:pt x="755" y="150"/>
                    </a:cubicBezTo>
                    <a:cubicBezTo>
                      <a:pt x="727" y="136"/>
                      <a:pt x="715" y="113"/>
                      <a:pt x="684" y="103"/>
                    </a:cubicBezTo>
                    <a:cubicBezTo>
                      <a:pt x="663" y="71"/>
                      <a:pt x="654" y="37"/>
                      <a:pt x="645" y="0"/>
                    </a:cubicBezTo>
                    <a:cubicBezTo>
                      <a:pt x="598" y="32"/>
                      <a:pt x="550" y="63"/>
                      <a:pt x="503" y="95"/>
                    </a:cubicBezTo>
                    <a:cubicBezTo>
                      <a:pt x="489" y="105"/>
                      <a:pt x="471" y="106"/>
                      <a:pt x="455" y="111"/>
                    </a:cubicBezTo>
                    <a:cubicBezTo>
                      <a:pt x="447" y="114"/>
                      <a:pt x="432" y="119"/>
                      <a:pt x="432" y="119"/>
                    </a:cubicBezTo>
                    <a:cubicBezTo>
                      <a:pt x="375" y="100"/>
                      <a:pt x="299" y="125"/>
                      <a:pt x="250" y="158"/>
                    </a:cubicBezTo>
                    <a:cubicBezTo>
                      <a:pt x="227" y="193"/>
                      <a:pt x="189" y="205"/>
                      <a:pt x="163" y="237"/>
                    </a:cubicBezTo>
                    <a:cubicBezTo>
                      <a:pt x="145" y="259"/>
                      <a:pt x="116" y="308"/>
                      <a:pt x="116" y="308"/>
                    </a:cubicBezTo>
                    <a:cubicBezTo>
                      <a:pt x="97" y="384"/>
                      <a:pt x="89" y="479"/>
                      <a:pt x="45" y="545"/>
                    </a:cubicBezTo>
                    <a:cubicBezTo>
                      <a:pt x="29" y="607"/>
                      <a:pt x="31" y="654"/>
                      <a:pt x="37" y="718"/>
                    </a:cubicBezTo>
                    <a:cubicBezTo>
                      <a:pt x="34" y="784"/>
                      <a:pt x="34" y="849"/>
                      <a:pt x="29" y="915"/>
                    </a:cubicBezTo>
                    <a:cubicBezTo>
                      <a:pt x="26" y="958"/>
                      <a:pt x="13" y="1042"/>
                      <a:pt x="13" y="1042"/>
                    </a:cubicBezTo>
                    <a:cubicBezTo>
                      <a:pt x="16" y="1079"/>
                      <a:pt x="0" y="1122"/>
                      <a:pt x="21" y="1152"/>
                    </a:cubicBezTo>
                    <a:cubicBezTo>
                      <a:pt x="22" y="1154"/>
                      <a:pt x="116" y="1089"/>
                      <a:pt x="116" y="1089"/>
                    </a:cubicBezTo>
                    <a:cubicBezTo>
                      <a:pt x="163" y="1057"/>
                      <a:pt x="253" y="1063"/>
                      <a:pt x="305" y="1057"/>
                    </a:cubicBezTo>
                    <a:cubicBezTo>
                      <a:pt x="362" y="1063"/>
                      <a:pt x="415" y="1077"/>
                      <a:pt x="471" y="1065"/>
                    </a:cubicBezTo>
                    <a:cubicBezTo>
                      <a:pt x="456" y="921"/>
                      <a:pt x="439" y="776"/>
                      <a:pt x="439" y="631"/>
                    </a:cubicBezTo>
                    <a:cubicBezTo>
                      <a:pt x="439" y="617"/>
                      <a:pt x="444" y="658"/>
                      <a:pt x="447" y="671"/>
                    </a:cubicBezTo>
                    <a:cubicBezTo>
                      <a:pt x="450" y="734"/>
                      <a:pt x="451" y="797"/>
                      <a:pt x="455" y="860"/>
                    </a:cubicBezTo>
                    <a:cubicBezTo>
                      <a:pt x="459" y="915"/>
                      <a:pt x="418" y="1008"/>
                      <a:pt x="471" y="1026"/>
                    </a:cubicBezTo>
                    <a:cubicBezTo>
                      <a:pt x="479" y="1029"/>
                      <a:pt x="487" y="1031"/>
                      <a:pt x="495" y="1034"/>
                    </a:cubicBezTo>
                    <a:cubicBezTo>
                      <a:pt x="528" y="1057"/>
                      <a:pt x="564" y="1073"/>
                      <a:pt x="589" y="1105"/>
                    </a:cubicBezTo>
                    <a:cubicBezTo>
                      <a:pt x="601" y="1120"/>
                      <a:pt x="615" y="1134"/>
                      <a:pt x="621" y="1152"/>
                    </a:cubicBezTo>
                    <a:cubicBezTo>
                      <a:pt x="624" y="1160"/>
                      <a:pt x="623" y="1170"/>
                      <a:pt x="629" y="1176"/>
                    </a:cubicBezTo>
                    <a:cubicBezTo>
                      <a:pt x="642" y="1189"/>
                      <a:pt x="676" y="1207"/>
                      <a:pt x="676" y="1207"/>
                    </a:cubicBezTo>
                    <a:cubicBezTo>
                      <a:pt x="732" y="1290"/>
                      <a:pt x="787" y="1266"/>
                      <a:pt x="889" y="1271"/>
                    </a:cubicBezTo>
                    <a:cubicBezTo>
                      <a:pt x="969" y="1280"/>
                      <a:pt x="1048" y="1298"/>
                      <a:pt x="1126" y="1318"/>
                    </a:cubicBezTo>
                    <a:cubicBezTo>
                      <a:pt x="1178" y="1331"/>
                      <a:pt x="1231" y="1352"/>
                      <a:pt x="1284" y="1357"/>
                    </a:cubicBezTo>
                    <a:cubicBezTo>
                      <a:pt x="1456" y="1372"/>
                      <a:pt x="1405" y="1326"/>
                      <a:pt x="1457" y="1381"/>
                    </a:cubicBezTo>
                  </a:path>
                </a:pathLst>
              </a:custGeom>
              <a:solidFill>
                <a:schemeClr val="accent2"/>
              </a:solidFill>
              <a:ln w="9525">
                <a:solidFill>
                  <a:schemeClr val="tx1"/>
                </a:solidFill>
                <a:round/>
                <a:headEnd/>
                <a:tailEnd/>
              </a:ln>
            </p:spPr>
            <p:txBody>
              <a:bodyPr/>
              <a:lstStyle/>
              <a:p>
                <a:endParaRPr lang="en-US"/>
              </a:p>
            </p:txBody>
          </p:sp>
          <p:sp>
            <p:nvSpPr>
              <p:cNvPr id="19467" name="Freeform 80"/>
              <p:cNvSpPr>
                <a:spLocks/>
              </p:cNvSpPr>
              <p:nvPr/>
            </p:nvSpPr>
            <p:spPr bwMode="auto">
              <a:xfrm>
                <a:off x="-159" y="3148"/>
                <a:ext cx="1476" cy="734"/>
              </a:xfrm>
              <a:custGeom>
                <a:avLst/>
                <a:gdLst>
                  <a:gd name="T0" fmla="*/ 25 w 1476"/>
                  <a:gd name="T1" fmla="*/ 695 h 734"/>
                  <a:gd name="T2" fmla="*/ 9 w 1476"/>
                  <a:gd name="T3" fmla="*/ 647 h 734"/>
                  <a:gd name="T4" fmla="*/ 214 w 1476"/>
                  <a:gd name="T5" fmla="*/ 482 h 734"/>
                  <a:gd name="T6" fmla="*/ 435 w 1476"/>
                  <a:gd name="T7" fmla="*/ 489 h 734"/>
                  <a:gd name="T8" fmla="*/ 790 w 1476"/>
                  <a:gd name="T9" fmla="*/ 387 h 734"/>
                  <a:gd name="T10" fmla="*/ 845 w 1476"/>
                  <a:gd name="T11" fmla="*/ 269 h 734"/>
                  <a:gd name="T12" fmla="*/ 869 w 1476"/>
                  <a:gd name="T13" fmla="*/ 221 h 734"/>
                  <a:gd name="T14" fmla="*/ 956 w 1476"/>
                  <a:gd name="T15" fmla="*/ 134 h 734"/>
                  <a:gd name="T16" fmla="*/ 987 w 1476"/>
                  <a:gd name="T17" fmla="*/ 63 h 734"/>
                  <a:gd name="T18" fmla="*/ 1003 w 1476"/>
                  <a:gd name="T19" fmla="*/ 16 h 734"/>
                  <a:gd name="T20" fmla="*/ 1051 w 1476"/>
                  <a:gd name="T21" fmla="*/ 0 h 734"/>
                  <a:gd name="T22" fmla="*/ 1043 w 1476"/>
                  <a:gd name="T23" fmla="*/ 95 h 734"/>
                  <a:gd name="T24" fmla="*/ 995 w 1476"/>
                  <a:gd name="T25" fmla="*/ 213 h 734"/>
                  <a:gd name="T26" fmla="*/ 1043 w 1476"/>
                  <a:gd name="T27" fmla="*/ 324 h 734"/>
                  <a:gd name="T28" fmla="*/ 1240 w 1476"/>
                  <a:gd name="T29" fmla="*/ 205 h 734"/>
                  <a:gd name="T30" fmla="*/ 1311 w 1476"/>
                  <a:gd name="T31" fmla="*/ 174 h 734"/>
                  <a:gd name="T32" fmla="*/ 1335 w 1476"/>
                  <a:gd name="T33" fmla="*/ 182 h 734"/>
                  <a:gd name="T34" fmla="*/ 1327 w 1476"/>
                  <a:gd name="T35" fmla="*/ 205 h 734"/>
                  <a:gd name="T36" fmla="*/ 1248 w 1476"/>
                  <a:gd name="T37" fmla="*/ 324 h 734"/>
                  <a:gd name="T38" fmla="*/ 1232 w 1476"/>
                  <a:gd name="T39" fmla="*/ 347 h 734"/>
                  <a:gd name="T40" fmla="*/ 1208 w 1476"/>
                  <a:gd name="T41" fmla="*/ 363 h 734"/>
                  <a:gd name="T42" fmla="*/ 1240 w 1476"/>
                  <a:gd name="T43" fmla="*/ 355 h 734"/>
                  <a:gd name="T44" fmla="*/ 1327 w 1476"/>
                  <a:gd name="T45" fmla="*/ 276 h 734"/>
                  <a:gd name="T46" fmla="*/ 1382 w 1476"/>
                  <a:gd name="T47" fmla="*/ 213 h 734"/>
                  <a:gd name="T48" fmla="*/ 1414 w 1476"/>
                  <a:gd name="T49" fmla="*/ 221 h 734"/>
                  <a:gd name="T50" fmla="*/ 1398 w 1476"/>
                  <a:gd name="T51" fmla="*/ 245 h 734"/>
                  <a:gd name="T52" fmla="*/ 1382 w 1476"/>
                  <a:gd name="T53" fmla="*/ 292 h 734"/>
                  <a:gd name="T54" fmla="*/ 1335 w 1476"/>
                  <a:gd name="T55" fmla="*/ 411 h 734"/>
                  <a:gd name="T56" fmla="*/ 1350 w 1476"/>
                  <a:gd name="T57" fmla="*/ 387 h 734"/>
                  <a:gd name="T58" fmla="*/ 1366 w 1476"/>
                  <a:gd name="T59" fmla="*/ 340 h 734"/>
                  <a:gd name="T60" fmla="*/ 1445 w 1476"/>
                  <a:gd name="T61" fmla="*/ 261 h 734"/>
                  <a:gd name="T62" fmla="*/ 1421 w 1476"/>
                  <a:gd name="T63" fmla="*/ 347 h 734"/>
                  <a:gd name="T64" fmla="*/ 1414 w 1476"/>
                  <a:gd name="T65" fmla="*/ 371 h 734"/>
                  <a:gd name="T66" fmla="*/ 1414 w 1476"/>
                  <a:gd name="T67" fmla="*/ 379 h 734"/>
                  <a:gd name="T68" fmla="*/ 1429 w 1476"/>
                  <a:gd name="T69" fmla="*/ 355 h 734"/>
                  <a:gd name="T70" fmla="*/ 1453 w 1476"/>
                  <a:gd name="T71" fmla="*/ 395 h 734"/>
                  <a:gd name="T72" fmla="*/ 1429 w 1476"/>
                  <a:gd name="T73" fmla="*/ 411 h 734"/>
                  <a:gd name="T74" fmla="*/ 1414 w 1476"/>
                  <a:gd name="T75" fmla="*/ 434 h 734"/>
                  <a:gd name="T76" fmla="*/ 1366 w 1476"/>
                  <a:gd name="T77" fmla="*/ 450 h 734"/>
                  <a:gd name="T78" fmla="*/ 877 w 1476"/>
                  <a:gd name="T79" fmla="*/ 616 h 734"/>
                  <a:gd name="T80" fmla="*/ 632 w 1476"/>
                  <a:gd name="T81" fmla="*/ 695 h 734"/>
                  <a:gd name="T82" fmla="*/ 356 w 1476"/>
                  <a:gd name="T83" fmla="*/ 718 h 734"/>
                  <a:gd name="T84" fmla="*/ 214 w 1476"/>
                  <a:gd name="T85" fmla="*/ 734 h 734"/>
                  <a:gd name="T86" fmla="*/ 17 w 1476"/>
                  <a:gd name="T87" fmla="*/ 703 h 734"/>
                  <a:gd name="T88" fmla="*/ 25 w 1476"/>
                  <a:gd name="T89" fmla="*/ 695 h 7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76"/>
                  <a:gd name="T136" fmla="*/ 0 h 734"/>
                  <a:gd name="T137" fmla="*/ 1476 w 1476"/>
                  <a:gd name="T138" fmla="*/ 734 h 7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76" h="734">
                    <a:moveTo>
                      <a:pt x="25" y="695"/>
                    </a:moveTo>
                    <a:cubicBezTo>
                      <a:pt x="20" y="679"/>
                      <a:pt x="10" y="664"/>
                      <a:pt x="9" y="647"/>
                    </a:cubicBezTo>
                    <a:cubicBezTo>
                      <a:pt x="0" y="513"/>
                      <a:pt x="110" y="492"/>
                      <a:pt x="214" y="482"/>
                    </a:cubicBezTo>
                    <a:cubicBezTo>
                      <a:pt x="288" y="467"/>
                      <a:pt x="361" y="480"/>
                      <a:pt x="435" y="489"/>
                    </a:cubicBezTo>
                    <a:cubicBezTo>
                      <a:pt x="545" y="475"/>
                      <a:pt x="707" y="473"/>
                      <a:pt x="790" y="387"/>
                    </a:cubicBezTo>
                    <a:cubicBezTo>
                      <a:pt x="804" y="346"/>
                      <a:pt x="826" y="308"/>
                      <a:pt x="845" y="269"/>
                    </a:cubicBezTo>
                    <a:cubicBezTo>
                      <a:pt x="857" y="244"/>
                      <a:pt x="847" y="243"/>
                      <a:pt x="869" y="221"/>
                    </a:cubicBezTo>
                    <a:cubicBezTo>
                      <a:pt x="897" y="193"/>
                      <a:pt x="938" y="173"/>
                      <a:pt x="956" y="134"/>
                    </a:cubicBezTo>
                    <a:cubicBezTo>
                      <a:pt x="967" y="110"/>
                      <a:pt x="977" y="87"/>
                      <a:pt x="987" y="63"/>
                    </a:cubicBezTo>
                    <a:cubicBezTo>
                      <a:pt x="994" y="48"/>
                      <a:pt x="987" y="21"/>
                      <a:pt x="1003" y="16"/>
                    </a:cubicBezTo>
                    <a:cubicBezTo>
                      <a:pt x="1019" y="11"/>
                      <a:pt x="1051" y="0"/>
                      <a:pt x="1051" y="0"/>
                    </a:cubicBezTo>
                    <a:cubicBezTo>
                      <a:pt x="1075" y="39"/>
                      <a:pt x="1058" y="49"/>
                      <a:pt x="1043" y="95"/>
                    </a:cubicBezTo>
                    <a:cubicBezTo>
                      <a:pt x="1029" y="136"/>
                      <a:pt x="1009" y="173"/>
                      <a:pt x="995" y="213"/>
                    </a:cubicBezTo>
                    <a:cubicBezTo>
                      <a:pt x="1011" y="261"/>
                      <a:pt x="999" y="294"/>
                      <a:pt x="1043" y="324"/>
                    </a:cubicBezTo>
                    <a:cubicBezTo>
                      <a:pt x="1124" y="303"/>
                      <a:pt x="1173" y="250"/>
                      <a:pt x="1240" y="205"/>
                    </a:cubicBezTo>
                    <a:cubicBezTo>
                      <a:pt x="1262" y="191"/>
                      <a:pt x="1311" y="174"/>
                      <a:pt x="1311" y="174"/>
                    </a:cubicBezTo>
                    <a:cubicBezTo>
                      <a:pt x="1319" y="177"/>
                      <a:pt x="1331" y="175"/>
                      <a:pt x="1335" y="182"/>
                    </a:cubicBezTo>
                    <a:cubicBezTo>
                      <a:pt x="1339" y="189"/>
                      <a:pt x="1331" y="198"/>
                      <a:pt x="1327" y="205"/>
                    </a:cubicBezTo>
                    <a:cubicBezTo>
                      <a:pt x="1305" y="244"/>
                      <a:pt x="1273" y="286"/>
                      <a:pt x="1248" y="324"/>
                    </a:cubicBezTo>
                    <a:cubicBezTo>
                      <a:pt x="1243" y="332"/>
                      <a:pt x="1240" y="342"/>
                      <a:pt x="1232" y="347"/>
                    </a:cubicBezTo>
                    <a:cubicBezTo>
                      <a:pt x="1224" y="352"/>
                      <a:pt x="1201" y="356"/>
                      <a:pt x="1208" y="363"/>
                    </a:cubicBezTo>
                    <a:cubicBezTo>
                      <a:pt x="1216" y="371"/>
                      <a:pt x="1229" y="358"/>
                      <a:pt x="1240" y="355"/>
                    </a:cubicBezTo>
                    <a:cubicBezTo>
                      <a:pt x="1276" y="333"/>
                      <a:pt x="1293" y="299"/>
                      <a:pt x="1327" y="276"/>
                    </a:cubicBezTo>
                    <a:cubicBezTo>
                      <a:pt x="1344" y="251"/>
                      <a:pt x="1365" y="238"/>
                      <a:pt x="1382" y="213"/>
                    </a:cubicBezTo>
                    <a:cubicBezTo>
                      <a:pt x="1393" y="216"/>
                      <a:pt x="1409" y="211"/>
                      <a:pt x="1414" y="221"/>
                    </a:cubicBezTo>
                    <a:cubicBezTo>
                      <a:pt x="1418" y="230"/>
                      <a:pt x="1402" y="236"/>
                      <a:pt x="1398" y="245"/>
                    </a:cubicBezTo>
                    <a:cubicBezTo>
                      <a:pt x="1391" y="260"/>
                      <a:pt x="1382" y="292"/>
                      <a:pt x="1382" y="292"/>
                    </a:cubicBezTo>
                    <a:cubicBezTo>
                      <a:pt x="1373" y="349"/>
                      <a:pt x="1368" y="362"/>
                      <a:pt x="1335" y="411"/>
                    </a:cubicBezTo>
                    <a:cubicBezTo>
                      <a:pt x="1330" y="419"/>
                      <a:pt x="1345" y="395"/>
                      <a:pt x="1350" y="387"/>
                    </a:cubicBezTo>
                    <a:cubicBezTo>
                      <a:pt x="1359" y="373"/>
                      <a:pt x="1361" y="356"/>
                      <a:pt x="1366" y="340"/>
                    </a:cubicBezTo>
                    <a:cubicBezTo>
                      <a:pt x="1380" y="300"/>
                      <a:pt x="1409" y="283"/>
                      <a:pt x="1445" y="261"/>
                    </a:cubicBezTo>
                    <a:cubicBezTo>
                      <a:pt x="1476" y="306"/>
                      <a:pt x="1458" y="324"/>
                      <a:pt x="1421" y="347"/>
                    </a:cubicBezTo>
                    <a:cubicBezTo>
                      <a:pt x="1419" y="355"/>
                      <a:pt x="1419" y="364"/>
                      <a:pt x="1414" y="371"/>
                    </a:cubicBezTo>
                    <a:cubicBezTo>
                      <a:pt x="1403" y="385"/>
                      <a:pt x="1363" y="396"/>
                      <a:pt x="1414" y="379"/>
                    </a:cubicBezTo>
                    <a:cubicBezTo>
                      <a:pt x="1419" y="371"/>
                      <a:pt x="1420" y="358"/>
                      <a:pt x="1429" y="355"/>
                    </a:cubicBezTo>
                    <a:cubicBezTo>
                      <a:pt x="1470" y="341"/>
                      <a:pt x="1465" y="377"/>
                      <a:pt x="1453" y="395"/>
                    </a:cubicBezTo>
                    <a:cubicBezTo>
                      <a:pt x="1448" y="403"/>
                      <a:pt x="1437" y="406"/>
                      <a:pt x="1429" y="411"/>
                    </a:cubicBezTo>
                    <a:cubicBezTo>
                      <a:pt x="1424" y="419"/>
                      <a:pt x="1422" y="429"/>
                      <a:pt x="1414" y="434"/>
                    </a:cubicBezTo>
                    <a:cubicBezTo>
                      <a:pt x="1400" y="443"/>
                      <a:pt x="1366" y="450"/>
                      <a:pt x="1366" y="450"/>
                    </a:cubicBezTo>
                    <a:cubicBezTo>
                      <a:pt x="1218" y="551"/>
                      <a:pt x="1050" y="577"/>
                      <a:pt x="877" y="616"/>
                    </a:cubicBezTo>
                    <a:cubicBezTo>
                      <a:pt x="794" y="635"/>
                      <a:pt x="713" y="668"/>
                      <a:pt x="632" y="695"/>
                    </a:cubicBezTo>
                    <a:cubicBezTo>
                      <a:pt x="548" y="723"/>
                      <a:pt x="445" y="708"/>
                      <a:pt x="356" y="718"/>
                    </a:cubicBezTo>
                    <a:cubicBezTo>
                      <a:pt x="309" y="723"/>
                      <a:pt x="214" y="734"/>
                      <a:pt x="214" y="734"/>
                    </a:cubicBezTo>
                    <a:cubicBezTo>
                      <a:pt x="133" y="728"/>
                      <a:pt x="88" y="724"/>
                      <a:pt x="17" y="703"/>
                    </a:cubicBezTo>
                    <a:cubicBezTo>
                      <a:pt x="27" y="663"/>
                      <a:pt x="25" y="660"/>
                      <a:pt x="25" y="695"/>
                    </a:cubicBezTo>
                    <a:close/>
                  </a:path>
                </a:pathLst>
              </a:custGeom>
              <a:solidFill>
                <a:srgbClr val="FFDBB7"/>
              </a:solidFill>
              <a:ln w="9525">
                <a:solidFill>
                  <a:schemeClr val="tx1"/>
                </a:solidFill>
                <a:round/>
                <a:headEnd/>
                <a:tailEnd/>
              </a:ln>
            </p:spPr>
            <p:txBody>
              <a:bodyPr/>
              <a:lstStyle/>
              <a:p>
                <a:endParaRPr lang="en-US"/>
              </a:p>
            </p:txBody>
          </p:sp>
          <p:sp>
            <p:nvSpPr>
              <p:cNvPr id="19468" name="Freeform 81"/>
              <p:cNvSpPr>
                <a:spLocks/>
              </p:cNvSpPr>
              <p:nvPr/>
            </p:nvSpPr>
            <p:spPr bwMode="auto">
              <a:xfrm>
                <a:off x="434" y="2534"/>
                <a:ext cx="323" cy="314"/>
              </a:xfrm>
              <a:custGeom>
                <a:avLst/>
                <a:gdLst>
                  <a:gd name="T0" fmla="*/ 47 w 323"/>
                  <a:gd name="T1" fmla="*/ 22 h 314"/>
                  <a:gd name="T2" fmla="*/ 0 w 323"/>
                  <a:gd name="T3" fmla="*/ 94 h 314"/>
                  <a:gd name="T4" fmla="*/ 47 w 323"/>
                  <a:gd name="T5" fmla="*/ 172 h 314"/>
                  <a:gd name="T6" fmla="*/ 95 w 323"/>
                  <a:gd name="T7" fmla="*/ 204 h 314"/>
                  <a:gd name="T8" fmla="*/ 174 w 323"/>
                  <a:gd name="T9" fmla="*/ 314 h 314"/>
                  <a:gd name="T10" fmla="*/ 237 w 323"/>
                  <a:gd name="T11" fmla="*/ 251 h 314"/>
                  <a:gd name="T12" fmla="*/ 323 w 323"/>
                  <a:gd name="T13" fmla="*/ 314 h 314"/>
                  <a:gd name="T14" fmla="*/ 308 w 323"/>
                  <a:gd name="T15" fmla="*/ 291 h 314"/>
                  <a:gd name="T16" fmla="*/ 284 w 323"/>
                  <a:gd name="T17" fmla="*/ 267 h 314"/>
                  <a:gd name="T18" fmla="*/ 166 w 323"/>
                  <a:gd name="T19" fmla="*/ 172 h 314"/>
                  <a:gd name="T20" fmla="*/ 118 w 323"/>
                  <a:gd name="T21" fmla="*/ 141 h 314"/>
                  <a:gd name="T22" fmla="*/ 63 w 323"/>
                  <a:gd name="T23" fmla="*/ 46 h 314"/>
                  <a:gd name="T24" fmla="*/ 47 w 323"/>
                  <a:gd name="T25" fmla="*/ 38 h 314"/>
                  <a:gd name="T26" fmla="*/ 47 w 323"/>
                  <a:gd name="T27" fmla="*/ 22 h 3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3"/>
                  <a:gd name="T43" fmla="*/ 0 h 314"/>
                  <a:gd name="T44" fmla="*/ 323 w 323"/>
                  <a:gd name="T45" fmla="*/ 314 h 3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3" h="314">
                    <a:moveTo>
                      <a:pt x="47" y="22"/>
                    </a:moveTo>
                    <a:cubicBezTo>
                      <a:pt x="24" y="46"/>
                      <a:pt x="10" y="63"/>
                      <a:pt x="0" y="94"/>
                    </a:cubicBezTo>
                    <a:cubicBezTo>
                      <a:pt x="7" y="123"/>
                      <a:pt x="24" y="152"/>
                      <a:pt x="47" y="172"/>
                    </a:cubicBezTo>
                    <a:cubicBezTo>
                      <a:pt x="61" y="185"/>
                      <a:pt x="95" y="204"/>
                      <a:pt x="95" y="204"/>
                    </a:cubicBezTo>
                    <a:cubicBezTo>
                      <a:pt x="120" y="243"/>
                      <a:pt x="134" y="289"/>
                      <a:pt x="174" y="314"/>
                    </a:cubicBezTo>
                    <a:cubicBezTo>
                      <a:pt x="197" y="291"/>
                      <a:pt x="210" y="269"/>
                      <a:pt x="237" y="251"/>
                    </a:cubicBezTo>
                    <a:cubicBezTo>
                      <a:pt x="303" y="274"/>
                      <a:pt x="276" y="267"/>
                      <a:pt x="323" y="314"/>
                    </a:cubicBezTo>
                    <a:cubicBezTo>
                      <a:pt x="323" y="314"/>
                      <a:pt x="314" y="298"/>
                      <a:pt x="308" y="291"/>
                    </a:cubicBezTo>
                    <a:cubicBezTo>
                      <a:pt x="301" y="282"/>
                      <a:pt x="293" y="274"/>
                      <a:pt x="284" y="267"/>
                    </a:cubicBezTo>
                    <a:cubicBezTo>
                      <a:pt x="246" y="235"/>
                      <a:pt x="205" y="203"/>
                      <a:pt x="166" y="172"/>
                    </a:cubicBezTo>
                    <a:cubicBezTo>
                      <a:pt x="151" y="160"/>
                      <a:pt x="118" y="141"/>
                      <a:pt x="118" y="141"/>
                    </a:cubicBezTo>
                    <a:cubicBezTo>
                      <a:pt x="98" y="109"/>
                      <a:pt x="75" y="82"/>
                      <a:pt x="63" y="46"/>
                    </a:cubicBezTo>
                    <a:cubicBezTo>
                      <a:pt x="69" y="28"/>
                      <a:pt x="84" y="0"/>
                      <a:pt x="47" y="38"/>
                    </a:cubicBezTo>
                    <a:cubicBezTo>
                      <a:pt x="32" y="53"/>
                      <a:pt x="17" y="103"/>
                      <a:pt x="47" y="22"/>
                    </a:cubicBezTo>
                    <a:close/>
                  </a:path>
                </a:pathLst>
              </a:custGeom>
              <a:solidFill>
                <a:schemeClr val="accent2"/>
              </a:solidFill>
              <a:ln w="9525">
                <a:solidFill>
                  <a:schemeClr val="tx1"/>
                </a:solidFill>
                <a:round/>
                <a:headEnd/>
                <a:tailEnd/>
              </a:ln>
            </p:spPr>
            <p:txBody>
              <a:bodyPr/>
              <a:lstStyle/>
              <a:p>
                <a:endParaRPr lang="en-US"/>
              </a:p>
            </p:txBody>
          </p:sp>
          <p:sp>
            <p:nvSpPr>
              <p:cNvPr id="19469" name="Freeform 82"/>
              <p:cNvSpPr>
                <a:spLocks/>
              </p:cNvSpPr>
              <p:nvPr/>
            </p:nvSpPr>
            <p:spPr bwMode="auto">
              <a:xfrm>
                <a:off x="906" y="2770"/>
                <a:ext cx="151" cy="203"/>
              </a:xfrm>
              <a:custGeom>
                <a:avLst/>
                <a:gdLst>
                  <a:gd name="T0" fmla="*/ 136 w 151"/>
                  <a:gd name="T1" fmla="*/ 102 h 203"/>
                  <a:gd name="T2" fmla="*/ 96 w 151"/>
                  <a:gd name="T3" fmla="*/ 0 h 203"/>
                  <a:gd name="T4" fmla="*/ 33 w 151"/>
                  <a:gd name="T5" fmla="*/ 110 h 203"/>
                  <a:gd name="T6" fmla="*/ 25 w 151"/>
                  <a:gd name="T7" fmla="*/ 142 h 203"/>
                  <a:gd name="T8" fmla="*/ 9 w 151"/>
                  <a:gd name="T9" fmla="*/ 189 h 203"/>
                  <a:gd name="T10" fmla="*/ 96 w 151"/>
                  <a:gd name="T11" fmla="*/ 55 h 203"/>
                  <a:gd name="T12" fmla="*/ 136 w 151"/>
                  <a:gd name="T13" fmla="*/ 118 h 203"/>
                  <a:gd name="T14" fmla="*/ 151 w 151"/>
                  <a:gd name="T15" fmla="*/ 55 h 203"/>
                  <a:gd name="T16" fmla="*/ 0 60000 65536"/>
                  <a:gd name="T17" fmla="*/ 0 60000 65536"/>
                  <a:gd name="T18" fmla="*/ 0 60000 65536"/>
                  <a:gd name="T19" fmla="*/ 0 60000 65536"/>
                  <a:gd name="T20" fmla="*/ 0 60000 65536"/>
                  <a:gd name="T21" fmla="*/ 0 60000 65536"/>
                  <a:gd name="T22" fmla="*/ 0 60000 65536"/>
                  <a:gd name="T23" fmla="*/ 0 60000 65536"/>
                  <a:gd name="T24" fmla="*/ 0 w 151"/>
                  <a:gd name="T25" fmla="*/ 0 h 203"/>
                  <a:gd name="T26" fmla="*/ 151 w 151"/>
                  <a:gd name="T27" fmla="*/ 203 h 2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1" h="203">
                    <a:moveTo>
                      <a:pt x="136" y="102"/>
                    </a:moveTo>
                    <a:cubicBezTo>
                      <a:pt x="143" y="55"/>
                      <a:pt x="149" y="15"/>
                      <a:pt x="96" y="0"/>
                    </a:cubicBezTo>
                    <a:cubicBezTo>
                      <a:pt x="51" y="13"/>
                      <a:pt x="44" y="68"/>
                      <a:pt x="33" y="110"/>
                    </a:cubicBezTo>
                    <a:cubicBezTo>
                      <a:pt x="30" y="121"/>
                      <a:pt x="28" y="131"/>
                      <a:pt x="25" y="142"/>
                    </a:cubicBezTo>
                    <a:cubicBezTo>
                      <a:pt x="20" y="158"/>
                      <a:pt x="0" y="203"/>
                      <a:pt x="9" y="189"/>
                    </a:cubicBezTo>
                    <a:cubicBezTo>
                      <a:pt x="41" y="141"/>
                      <a:pt x="44" y="89"/>
                      <a:pt x="96" y="55"/>
                    </a:cubicBezTo>
                    <a:cubicBezTo>
                      <a:pt x="134" y="68"/>
                      <a:pt x="126" y="80"/>
                      <a:pt x="136" y="118"/>
                    </a:cubicBezTo>
                    <a:cubicBezTo>
                      <a:pt x="142" y="98"/>
                      <a:pt x="151" y="76"/>
                      <a:pt x="151" y="55"/>
                    </a:cubicBezTo>
                  </a:path>
                </a:pathLst>
              </a:custGeom>
              <a:solidFill>
                <a:schemeClr val="accent2"/>
              </a:solidFill>
              <a:ln w="9525">
                <a:solidFill>
                  <a:schemeClr val="tx1"/>
                </a:solidFill>
                <a:round/>
                <a:headEnd/>
                <a:tailEnd/>
              </a:ln>
            </p:spPr>
            <p:txBody>
              <a:bodyPr/>
              <a:lstStyle/>
              <a:p>
                <a:endParaRPr lang="en-US"/>
              </a:p>
            </p:txBody>
          </p:sp>
          <p:sp>
            <p:nvSpPr>
              <p:cNvPr id="19470" name="Freeform 83"/>
              <p:cNvSpPr>
                <a:spLocks/>
              </p:cNvSpPr>
              <p:nvPr/>
            </p:nvSpPr>
            <p:spPr bwMode="auto">
              <a:xfrm>
                <a:off x="513" y="1831"/>
                <a:ext cx="763" cy="1144"/>
              </a:xfrm>
              <a:custGeom>
                <a:avLst/>
                <a:gdLst>
                  <a:gd name="T0" fmla="*/ 0 w 763"/>
                  <a:gd name="T1" fmla="*/ 741 h 1144"/>
                  <a:gd name="T2" fmla="*/ 102 w 763"/>
                  <a:gd name="T3" fmla="*/ 631 h 1144"/>
                  <a:gd name="T4" fmla="*/ 118 w 763"/>
                  <a:gd name="T5" fmla="*/ 583 h 1144"/>
                  <a:gd name="T6" fmla="*/ 87 w 763"/>
                  <a:gd name="T7" fmla="*/ 418 h 1144"/>
                  <a:gd name="T8" fmla="*/ 126 w 763"/>
                  <a:gd name="T9" fmla="*/ 276 h 1144"/>
                  <a:gd name="T10" fmla="*/ 150 w 763"/>
                  <a:gd name="T11" fmla="*/ 189 h 1144"/>
                  <a:gd name="T12" fmla="*/ 221 w 763"/>
                  <a:gd name="T13" fmla="*/ 94 h 1144"/>
                  <a:gd name="T14" fmla="*/ 339 w 763"/>
                  <a:gd name="T15" fmla="*/ 0 h 1144"/>
                  <a:gd name="T16" fmla="*/ 458 w 763"/>
                  <a:gd name="T17" fmla="*/ 31 h 1144"/>
                  <a:gd name="T18" fmla="*/ 505 w 763"/>
                  <a:gd name="T19" fmla="*/ 47 h 1144"/>
                  <a:gd name="T20" fmla="*/ 529 w 763"/>
                  <a:gd name="T21" fmla="*/ 55 h 1144"/>
                  <a:gd name="T22" fmla="*/ 600 w 763"/>
                  <a:gd name="T23" fmla="*/ 86 h 1144"/>
                  <a:gd name="T24" fmla="*/ 694 w 763"/>
                  <a:gd name="T25" fmla="*/ 149 h 1144"/>
                  <a:gd name="T26" fmla="*/ 718 w 763"/>
                  <a:gd name="T27" fmla="*/ 165 h 1144"/>
                  <a:gd name="T28" fmla="*/ 742 w 763"/>
                  <a:gd name="T29" fmla="*/ 181 h 1144"/>
                  <a:gd name="T30" fmla="*/ 726 w 763"/>
                  <a:gd name="T31" fmla="*/ 323 h 1144"/>
                  <a:gd name="T32" fmla="*/ 702 w 763"/>
                  <a:gd name="T33" fmla="*/ 489 h 1144"/>
                  <a:gd name="T34" fmla="*/ 742 w 763"/>
                  <a:gd name="T35" fmla="*/ 615 h 1144"/>
                  <a:gd name="T36" fmla="*/ 718 w 763"/>
                  <a:gd name="T37" fmla="*/ 654 h 1144"/>
                  <a:gd name="T38" fmla="*/ 631 w 763"/>
                  <a:gd name="T39" fmla="*/ 749 h 1144"/>
                  <a:gd name="T40" fmla="*/ 576 w 763"/>
                  <a:gd name="T41" fmla="*/ 891 h 1144"/>
                  <a:gd name="T42" fmla="*/ 489 w 763"/>
                  <a:gd name="T43" fmla="*/ 915 h 1144"/>
                  <a:gd name="T44" fmla="*/ 442 w 763"/>
                  <a:gd name="T45" fmla="*/ 946 h 1144"/>
                  <a:gd name="T46" fmla="*/ 371 w 763"/>
                  <a:gd name="T47" fmla="*/ 1144 h 1144"/>
                  <a:gd name="T48" fmla="*/ 323 w 763"/>
                  <a:gd name="T49" fmla="*/ 1128 h 1144"/>
                  <a:gd name="T50" fmla="*/ 252 w 763"/>
                  <a:gd name="T51" fmla="*/ 1010 h 1144"/>
                  <a:gd name="T52" fmla="*/ 221 w 763"/>
                  <a:gd name="T53" fmla="*/ 962 h 1144"/>
                  <a:gd name="T54" fmla="*/ 16 w 763"/>
                  <a:gd name="T55" fmla="*/ 789 h 1144"/>
                  <a:gd name="T56" fmla="*/ 0 w 763"/>
                  <a:gd name="T57" fmla="*/ 741 h 114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63"/>
                  <a:gd name="T88" fmla="*/ 0 h 1144"/>
                  <a:gd name="T89" fmla="*/ 763 w 763"/>
                  <a:gd name="T90" fmla="*/ 1144 h 114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63" h="1144">
                    <a:moveTo>
                      <a:pt x="0" y="741"/>
                    </a:moveTo>
                    <a:cubicBezTo>
                      <a:pt x="29" y="712"/>
                      <a:pt x="88" y="672"/>
                      <a:pt x="102" y="631"/>
                    </a:cubicBezTo>
                    <a:cubicBezTo>
                      <a:pt x="107" y="615"/>
                      <a:pt x="118" y="583"/>
                      <a:pt x="118" y="583"/>
                    </a:cubicBezTo>
                    <a:cubicBezTo>
                      <a:pt x="110" y="528"/>
                      <a:pt x="101" y="472"/>
                      <a:pt x="87" y="418"/>
                    </a:cubicBezTo>
                    <a:cubicBezTo>
                      <a:pt x="95" y="368"/>
                      <a:pt x="114" y="324"/>
                      <a:pt x="126" y="276"/>
                    </a:cubicBezTo>
                    <a:cubicBezTo>
                      <a:pt x="133" y="247"/>
                      <a:pt x="136" y="215"/>
                      <a:pt x="150" y="189"/>
                    </a:cubicBezTo>
                    <a:cubicBezTo>
                      <a:pt x="171" y="150"/>
                      <a:pt x="194" y="126"/>
                      <a:pt x="221" y="94"/>
                    </a:cubicBezTo>
                    <a:cubicBezTo>
                      <a:pt x="248" y="62"/>
                      <a:pt x="297" y="12"/>
                      <a:pt x="339" y="0"/>
                    </a:cubicBezTo>
                    <a:cubicBezTo>
                      <a:pt x="381" y="6"/>
                      <a:pt x="418" y="17"/>
                      <a:pt x="458" y="31"/>
                    </a:cubicBezTo>
                    <a:cubicBezTo>
                      <a:pt x="521" y="53"/>
                      <a:pt x="440" y="25"/>
                      <a:pt x="505" y="47"/>
                    </a:cubicBezTo>
                    <a:cubicBezTo>
                      <a:pt x="513" y="50"/>
                      <a:pt x="529" y="55"/>
                      <a:pt x="529" y="55"/>
                    </a:cubicBezTo>
                    <a:cubicBezTo>
                      <a:pt x="553" y="72"/>
                      <a:pt x="573" y="77"/>
                      <a:pt x="600" y="86"/>
                    </a:cubicBezTo>
                    <a:cubicBezTo>
                      <a:pt x="631" y="107"/>
                      <a:pt x="662" y="128"/>
                      <a:pt x="694" y="149"/>
                    </a:cubicBezTo>
                    <a:cubicBezTo>
                      <a:pt x="702" y="154"/>
                      <a:pt x="710" y="160"/>
                      <a:pt x="718" y="165"/>
                    </a:cubicBezTo>
                    <a:cubicBezTo>
                      <a:pt x="726" y="170"/>
                      <a:pt x="742" y="181"/>
                      <a:pt x="742" y="181"/>
                    </a:cubicBezTo>
                    <a:cubicBezTo>
                      <a:pt x="753" y="232"/>
                      <a:pt x="750" y="277"/>
                      <a:pt x="726" y="323"/>
                    </a:cubicBezTo>
                    <a:cubicBezTo>
                      <a:pt x="712" y="379"/>
                      <a:pt x="707" y="431"/>
                      <a:pt x="702" y="489"/>
                    </a:cubicBezTo>
                    <a:cubicBezTo>
                      <a:pt x="713" y="545"/>
                      <a:pt x="713" y="572"/>
                      <a:pt x="742" y="615"/>
                    </a:cubicBezTo>
                    <a:cubicBezTo>
                      <a:pt x="752" y="648"/>
                      <a:pt x="763" y="669"/>
                      <a:pt x="718" y="654"/>
                    </a:cubicBezTo>
                    <a:cubicBezTo>
                      <a:pt x="688" y="699"/>
                      <a:pt x="683" y="732"/>
                      <a:pt x="631" y="749"/>
                    </a:cubicBezTo>
                    <a:cubicBezTo>
                      <a:pt x="623" y="773"/>
                      <a:pt x="597" y="875"/>
                      <a:pt x="576" y="891"/>
                    </a:cubicBezTo>
                    <a:cubicBezTo>
                      <a:pt x="553" y="909"/>
                      <a:pt x="515" y="901"/>
                      <a:pt x="489" y="915"/>
                    </a:cubicBezTo>
                    <a:cubicBezTo>
                      <a:pt x="473" y="924"/>
                      <a:pt x="442" y="946"/>
                      <a:pt x="442" y="946"/>
                    </a:cubicBezTo>
                    <a:cubicBezTo>
                      <a:pt x="435" y="1007"/>
                      <a:pt x="426" y="1106"/>
                      <a:pt x="371" y="1144"/>
                    </a:cubicBezTo>
                    <a:cubicBezTo>
                      <a:pt x="355" y="1139"/>
                      <a:pt x="328" y="1144"/>
                      <a:pt x="323" y="1128"/>
                    </a:cubicBezTo>
                    <a:cubicBezTo>
                      <a:pt x="308" y="1084"/>
                      <a:pt x="278" y="1048"/>
                      <a:pt x="252" y="1010"/>
                    </a:cubicBezTo>
                    <a:cubicBezTo>
                      <a:pt x="241" y="994"/>
                      <a:pt x="239" y="968"/>
                      <a:pt x="221" y="962"/>
                    </a:cubicBezTo>
                    <a:cubicBezTo>
                      <a:pt x="126" y="930"/>
                      <a:pt x="90" y="837"/>
                      <a:pt x="16" y="789"/>
                    </a:cubicBezTo>
                    <a:cubicBezTo>
                      <a:pt x="11" y="773"/>
                      <a:pt x="0" y="741"/>
                      <a:pt x="0" y="741"/>
                    </a:cubicBezTo>
                    <a:close/>
                  </a:path>
                </a:pathLst>
              </a:custGeom>
              <a:solidFill>
                <a:srgbClr val="FFDBB7"/>
              </a:solidFill>
              <a:ln w="9525">
                <a:solidFill>
                  <a:schemeClr val="tx1"/>
                </a:solidFill>
                <a:round/>
                <a:headEnd/>
                <a:tailEnd/>
              </a:ln>
            </p:spPr>
            <p:txBody>
              <a:bodyPr/>
              <a:lstStyle/>
              <a:p>
                <a:endParaRPr lang="en-US"/>
              </a:p>
            </p:txBody>
          </p:sp>
          <p:sp>
            <p:nvSpPr>
              <p:cNvPr id="19471" name="Freeform 84"/>
              <p:cNvSpPr>
                <a:spLocks/>
              </p:cNvSpPr>
              <p:nvPr/>
            </p:nvSpPr>
            <p:spPr bwMode="auto">
              <a:xfrm>
                <a:off x="2106" y="2146"/>
                <a:ext cx="655" cy="781"/>
              </a:xfrm>
              <a:custGeom>
                <a:avLst/>
                <a:gdLst>
                  <a:gd name="T0" fmla="*/ 80 w 655"/>
                  <a:gd name="T1" fmla="*/ 213 h 781"/>
                  <a:gd name="T2" fmla="*/ 32 w 655"/>
                  <a:gd name="T3" fmla="*/ 332 h 781"/>
                  <a:gd name="T4" fmla="*/ 135 w 655"/>
                  <a:gd name="T5" fmla="*/ 781 h 781"/>
                  <a:gd name="T6" fmla="*/ 395 w 655"/>
                  <a:gd name="T7" fmla="*/ 718 h 781"/>
                  <a:gd name="T8" fmla="*/ 443 w 655"/>
                  <a:gd name="T9" fmla="*/ 687 h 781"/>
                  <a:gd name="T10" fmla="*/ 490 w 655"/>
                  <a:gd name="T11" fmla="*/ 655 h 781"/>
                  <a:gd name="T12" fmla="*/ 561 w 655"/>
                  <a:gd name="T13" fmla="*/ 560 h 781"/>
                  <a:gd name="T14" fmla="*/ 593 w 655"/>
                  <a:gd name="T15" fmla="*/ 466 h 781"/>
                  <a:gd name="T16" fmla="*/ 616 w 655"/>
                  <a:gd name="T17" fmla="*/ 387 h 781"/>
                  <a:gd name="T18" fmla="*/ 632 w 655"/>
                  <a:gd name="T19" fmla="*/ 339 h 781"/>
                  <a:gd name="T20" fmla="*/ 529 w 655"/>
                  <a:gd name="T21" fmla="*/ 32 h 781"/>
                  <a:gd name="T22" fmla="*/ 506 w 655"/>
                  <a:gd name="T23" fmla="*/ 16 h 781"/>
                  <a:gd name="T24" fmla="*/ 458 w 655"/>
                  <a:gd name="T25" fmla="*/ 0 h 781"/>
                  <a:gd name="T26" fmla="*/ 214 w 655"/>
                  <a:gd name="T27" fmla="*/ 32 h 781"/>
                  <a:gd name="T28" fmla="*/ 119 w 655"/>
                  <a:gd name="T29" fmla="*/ 79 h 781"/>
                  <a:gd name="T30" fmla="*/ 95 w 655"/>
                  <a:gd name="T31" fmla="*/ 95 h 781"/>
                  <a:gd name="T32" fmla="*/ 64 w 655"/>
                  <a:gd name="T33" fmla="*/ 166 h 781"/>
                  <a:gd name="T34" fmla="*/ 56 w 655"/>
                  <a:gd name="T35" fmla="*/ 190 h 781"/>
                  <a:gd name="T36" fmla="*/ 64 w 655"/>
                  <a:gd name="T37" fmla="*/ 213 h 781"/>
                  <a:gd name="T38" fmla="*/ 80 w 655"/>
                  <a:gd name="T39" fmla="*/ 213 h 78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55"/>
                  <a:gd name="T61" fmla="*/ 0 h 781"/>
                  <a:gd name="T62" fmla="*/ 655 w 655"/>
                  <a:gd name="T63" fmla="*/ 781 h 78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55" h="781">
                    <a:moveTo>
                      <a:pt x="80" y="213"/>
                    </a:moveTo>
                    <a:cubicBezTo>
                      <a:pt x="54" y="258"/>
                      <a:pt x="48" y="285"/>
                      <a:pt x="32" y="332"/>
                    </a:cubicBezTo>
                    <a:cubicBezTo>
                      <a:pt x="35" y="441"/>
                      <a:pt x="0" y="697"/>
                      <a:pt x="135" y="781"/>
                    </a:cubicBezTo>
                    <a:cubicBezTo>
                      <a:pt x="262" y="773"/>
                      <a:pt x="296" y="772"/>
                      <a:pt x="395" y="718"/>
                    </a:cubicBezTo>
                    <a:cubicBezTo>
                      <a:pt x="412" y="709"/>
                      <a:pt x="427" y="698"/>
                      <a:pt x="443" y="687"/>
                    </a:cubicBezTo>
                    <a:cubicBezTo>
                      <a:pt x="459" y="676"/>
                      <a:pt x="490" y="655"/>
                      <a:pt x="490" y="655"/>
                    </a:cubicBezTo>
                    <a:cubicBezTo>
                      <a:pt x="511" y="623"/>
                      <a:pt x="549" y="596"/>
                      <a:pt x="561" y="560"/>
                    </a:cubicBezTo>
                    <a:cubicBezTo>
                      <a:pt x="572" y="529"/>
                      <a:pt x="582" y="497"/>
                      <a:pt x="593" y="466"/>
                    </a:cubicBezTo>
                    <a:cubicBezTo>
                      <a:pt x="602" y="440"/>
                      <a:pt x="607" y="413"/>
                      <a:pt x="616" y="387"/>
                    </a:cubicBezTo>
                    <a:cubicBezTo>
                      <a:pt x="621" y="371"/>
                      <a:pt x="632" y="339"/>
                      <a:pt x="632" y="339"/>
                    </a:cubicBezTo>
                    <a:cubicBezTo>
                      <a:pt x="627" y="234"/>
                      <a:pt x="655" y="74"/>
                      <a:pt x="529" y="32"/>
                    </a:cubicBezTo>
                    <a:cubicBezTo>
                      <a:pt x="521" y="27"/>
                      <a:pt x="515" y="20"/>
                      <a:pt x="506" y="16"/>
                    </a:cubicBezTo>
                    <a:cubicBezTo>
                      <a:pt x="491" y="9"/>
                      <a:pt x="458" y="0"/>
                      <a:pt x="458" y="0"/>
                    </a:cubicBezTo>
                    <a:cubicBezTo>
                      <a:pt x="338" y="6"/>
                      <a:pt x="307" y="0"/>
                      <a:pt x="214" y="32"/>
                    </a:cubicBezTo>
                    <a:cubicBezTo>
                      <a:pt x="172" y="46"/>
                      <a:pt x="158" y="53"/>
                      <a:pt x="119" y="79"/>
                    </a:cubicBezTo>
                    <a:cubicBezTo>
                      <a:pt x="111" y="84"/>
                      <a:pt x="95" y="95"/>
                      <a:pt x="95" y="95"/>
                    </a:cubicBezTo>
                    <a:cubicBezTo>
                      <a:pt x="71" y="133"/>
                      <a:pt x="83" y="111"/>
                      <a:pt x="64" y="166"/>
                    </a:cubicBezTo>
                    <a:cubicBezTo>
                      <a:pt x="61" y="174"/>
                      <a:pt x="56" y="190"/>
                      <a:pt x="56" y="190"/>
                    </a:cubicBezTo>
                    <a:cubicBezTo>
                      <a:pt x="59" y="198"/>
                      <a:pt x="64" y="205"/>
                      <a:pt x="64" y="213"/>
                    </a:cubicBezTo>
                    <a:cubicBezTo>
                      <a:pt x="64" y="236"/>
                      <a:pt x="35" y="258"/>
                      <a:pt x="80" y="213"/>
                    </a:cubicBezTo>
                    <a:close/>
                  </a:path>
                </a:pathLst>
              </a:custGeom>
              <a:solidFill>
                <a:srgbClr val="DEBC9A"/>
              </a:solidFill>
              <a:ln w="9525">
                <a:solidFill>
                  <a:schemeClr val="tx1"/>
                </a:solidFill>
                <a:round/>
                <a:headEnd/>
                <a:tailEnd/>
              </a:ln>
            </p:spPr>
            <p:txBody>
              <a:bodyPr/>
              <a:lstStyle/>
              <a:p>
                <a:endParaRPr lang="en-US"/>
              </a:p>
            </p:txBody>
          </p:sp>
          <p:sp>
            <p:nvSpPr>
              <p:cNvPr id="19472" name="Freeform 85"/>
              <p:cNvSpPr>
                <a:spLocks/>
              </p:cNvSpPr>
              <p:nvPr/>
            </p:nvSpPr>
            <p:spPr bwMode="auto">
              <a:xfrm>
                <a:off x="2273" y="2745"/>
                <a:ext cx="403" cy="277"/>
              </a:xfrm>
              <a:custGeom>
                <a:avLst/>
                <a:gdLst>
                  <a:gd name="T0" fmla="*/ 7 w 403"/>
                  <a:gd name="T1" fmla="*/ 174 h 277"/>
                  <a:gd name="T2" fmla="*/ 15 w 403"/>
                  <a:gd name="T3" fmla="*/ 230 h 277"/>
                  <a:gd name="T4" fmla="*/ 31 w 403"/>
                  <a:gd name="T5" fmla="*/ 277 h 277"/>
                  <a:gd name="T6" fmla="*/ 165 w 403"/>
                  <a:gd name="T7" fmla="*/ 245 h 277"/>
                  <a:gd name="T8" fmla="*/ 283 w 403"/>
                  <a:gd name="T9" fmla="*/ 222 h 277"/>
                  <a:gd name="T10" fmla="*/ 355 w 403"/>
                  <a:gd name="T11" fmla="*/ 190 h 277"/>
                  <a:gd name="T12" fmla="*/ 355 w 403"/>
                  <a:gd name="T13" fmla="*/ 80 h 277"/>
                  <a:gd name="T14" fmla="*/ 362 w 403"/>
                  <a:gd name="T15" fmla="*/ 9 h 277"/>
                  <a:gd name="T16" fmla="*/ 339 w 403"/>
                  <a:gd name="T17" fmla="*/ 25 h 277"/>
                  <a:gd name="T18" fmla="*/ 315 w 403"/>
                  <a:gd name="T19" fmla="*/ 40 h 277"/>
                  <a:gd name="T20" fmla="*/ 291 w 403"/>
                  <a:gd name="T21" fmla="*/ 64 h 277"/>
                  <a:gd name="T22" fmla="*/ 181 w 403"/>
                  <a:gd name="T23" fmla="*/ 111 h 277"/>
                  <a:gd name="T24" fmla="*/ 157 w 403"/>
                  <a:gd name="T25" fmla="*/ 127 h 277"/>
                  <a:gd name="T26" fmla="*/ 134 w 403"/>
                  <a:gd name="T27" fmla="*/ 135 h 277"/>
                  <a:gd name="T28" fmla="*/ 39 w 403"/>
                  <a:gd name="T29" fmla="*/ 190 h 277"/>
                  <a:gd name="T30" fmla="*/ 7 w 403"/>
                  <a:gd name="T31" fmla="*/ 198 h 277"/>
                  <a:gd name="T32" fmla="*/ 7 w 403"/>
                  <a:gd name="T33" fmla="*/ 174 h 2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3"/>
                  <a:gd name="T52" fmla="*/ 0 h 277"/>
                  <a:gd name="T53" fmla="*/ 403 w 403"/>
                  <a:gd name="T54" fmla="*/ 277 h 27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3" h="277">
                    <a:moveTo>
                      <a:pt x="7" y="174"/>
                    </a:moveTo>
                    <a:cubicBezTo>
                      <a:pt x="10" y="193"/>
                      <a:pt x="11" y="212"/>
                      <a:pt x="15" y="230"/>
                    </a:cubicBezTo>
                    <a:cubicBezTo>
                      <a:pt x="19" y="246"/>
                      <a:pt x="31" y="277"/>
                      <a:pt x="31" y="277"/>
                    </a:cubicBezTo>
                    <a:cubicBezTo>
                      <a:pt x="77" y="269"/>
                      <a:pt x="120" y="255"/>
                      <a:pt x="165" y="245"/>
                    </a:cubicBezTo>
                    <a:cubicBezTo>
                      <a:pt x="211" y="234"/>
                      <a:pt x="232" y="239"/>
                      <a:pt x="283" y="222"/>
                    </a:cubicBezTo>
                    <a:cubicBezTo>
                      <a:pt x="309" y="213"/>
                      <a:pt x="329" y="199"/>
                      <a:pt x="355" y="190"/>
                    </a:cubicBezTo>
                    <a:cubicBezTo>
                      <a:pt x="403" y="157"/>
                      <a:pt x="382" y="121"/>
                      <a:pt x="355" y="80"/>
                    </a:cubicBezTo>
                    <a:cubicBezTo>
                      <a:pt x="357" y="56"/>
                      <a:pt x="369" y="32"/>
                      <a:pt x="362" y="9"/>
                    </a:cubicBezTo>
                    <a:cubicBezTo>
                      <a:pt x="359" y="0"/>
                      <a:pt x="347" y="20"/>
                      <a:pt x="339" y="25"/>
                    </a:cubicBezTo>
                    <a:cubicBezTo>
                      <a:pt x="331" y="30"/>
                      <a:pt x="322" y="34"/>
                      <a:pt x="315" y="40"/>
                    </a:cubicBezTo>
                    <a:cubicBezTo>
                      <a:pt x="306" y="47"/>
                      <a:pt x="300" y="58"/>
                      <a:pt x="291" y="64"/>
                    </a:cubicBezTo>
                    <a:cubicBezTo>
                      <a:pt x="262" y="84"/>
                      <a:pt x="215" y="102"/>
                      <a:pt x="181" y="111"/>
                    </a:cubicBezTo>
                    <a:cubicBezTo>
                      <a:pt x="173" y="116"/>
                      <a:pt x="166" y="123"/>
                      <a:pt x="157" y="127"/>
                    </a:cubicBezTo>
                    <a:cubicBezTo>
                      <a:pt x="150" y="131"/>
                      <a:pt x="141" y="131"/>
                      <a:pt x="134" y="135"/>
                    </a:cubicBezTo>
                    <a:cubicBezTo>
                      <a:pt x="100" y="154"/>
                      <a:pt x="76" y="179"/>
                      <a:pt x="39" y="190"/>
                    </a:cubicBezTo>
                    <a:cubicBezTo>
                      <a:pt x="28" y="193"/>
                      <a:pt x="17" y="203"/>
                      <a:pt x="7" y="198"/>
                    </a:cubicBezTo>
                    <a:cubicBezTo>
                      <a:pt x="0" y="194"/>
                      <a:pt x="7" y="182"/>
                      <a:pt x="7" y="174"/>
                    </a:cubicBezTo>
                    <a:close/>
                  </a:path>
                </a:pathLst>
              </a:custGeom>
              <a:solidFill>
                <a:srgbClr val="DEBC9A"/>
              </a:solidFill>
              <a:ln w="9525">
                <a:solidFill>
                  <a:schemeClr val="tx1"/>
                </a:solidFill>
                <a:round/>
                <a:headEnd/>
                <a:tailEnd/>
              </a:ln>
            </p:spPr>
            <p:txBody>
              <a:bodyPr/>
              <a:lstStyle/>
              <a:p>
                <a:endParaRPr lang="en-US"/>
              </a:p>
            </p:txBody>
          </p:sp>
          <p:sp>
            <p:nvSpPr>
              <p:cNvPr id="19473" name="Freeform 86"/>
              <p:cNvSpPr>
                <a:spLocks/>
              </p:cNvSpPr>
              <p:nvPr/>
            </p:nvSpPr>
            <p:spPr bwMode="auto">
              <a:xfrm>
                <a:off x="1657" y="2867"/>
                <a:ext cx="1697" cy="1978"/>
              </a:xfrm>
              <a:custGeom>
                <a:avLst/>
                <a:gdLst>
                  <a:gd name="T0" fmla="*/ 1302 w 1697"/>
                  <a:gd name="T1" fmla="*/ 1118 h 1978"/>
                  <a:gd name="T2" fmla="*/ 1278 w 1697"/>
                  <a:gd name="T3" fmla="*/ 1189 h 1978"/>
                  <a:gd name="T4" fmla="*/ 1357 w 1697"/>
                  <a:gd name="T5" fmla="*/ 1118 h 1978"/>
                  <a:gd name="T6" fmla="*/ 1547 w 1697"/>
                  <a:gd name="T7" fmla="*/ 1062 h 1978"/>
                  <a:gd name="T8" fmla="*/ 1681 w 1697"/>
                  <a:gd name="T9" fmla="*/ 1047 h 1978"/>
                  <a:gd name="T10" fmla="*/ 1681 w 1697"/>
                  <a:gd name="T11" fmla="*/ 944 h 1978"/>
                  <a:gd name="T12" fmla="*/ 1594 w 1697"/>
                  <a:gd name="T13" fmla="*/ 605 h 1978"/>
                  <a:gd name="T14" fmla="*/ 1539 w 1697"/>
                  <a:gd name="T15" fmla="*/ 471 h 1978"/>
                  <a:gd name="T16" fmla="*/ 1523 w 1697"/>
                  <a:gd name="T17" fmla="*/ 423 h 1978"/>
                  <a:gd name="T18" fmla="*/ 1412 w 1697"/>
                  <a:gd name="T19" fmla="*/ 289 h 1978"/>
                  <a:gd name="T20" fmla="*/ 1373 w 1697"/>
                  <a:gd name="T21" fmla="*/ 250 h 1978"/>
                  <a:gd name="T22" fmla="*/ 1318 w 1697"/>
                  <a:gd name="T23" fmla="*/ 179 h 1978"/>
                  <a:gd name="T24" fmla="*/ 1286 w 1697"/>
                  <a:gd name="T25" fmla="*/ 131 h 1978"/>
                  <a:gd name="T26" fmla="*/ 1239 w 1697"/>
                  <a:gd name="T27" fmla="*/ 108 h 1978"/>
                  <a:gd name="T28" fmla="*/ 1168 w 1697"/>
                  <a:gd name="T29" fmla="*/ 76 h 1978"/>
                  <a:gd name="T30" fmla="*/ 1120 w 1697"/>
                  <a:gd name="T31" fmla="*/ 45 h 1978"/>
                  <a:gd name="T32" fmla="*/ 1018 w 1697"/>
                  <a:gd name="T33" fmla="*/ 21 h 1978"/>
                  <a:gd name="T34" fmla="*/ 947 w 1697"/>
                  <a:gd name="T35" fmla="*/ 68 h 1978"/>
                  <a:gd name="T36" fmla="*/ 828 w 1697"/>
                  <a:gd name="T37" fmla="*/ 123 h 1978"/>
                  <a:gd name="T38" fmla="*/ 734 w 1697"/>
                  <a:gd name="T39" fmla="*/ 171 h 1978"/>
                  <a:gd name="T40" fmla="*/ 655 w 1697"/>
                  <a:gd name="T41" fmla="*/ 155 h 1978"/>
                  <a:gd name="T42" fmla="*/ 639 w 1697"/>
                  <a:gd name="T43" fmla="*/ 108 h 1978"/>
                  <a:gd name="T44" fmla="*/ 623 w 1697"/>
                  <a:gd name="T45" fmla="*/ 84 h 1978"/>
                  <a:gd name="T46" fmla="*/ 615 w 1697"/>
                  <a:gd name="T47" fmla="*/ 60 h 1978"/>
                  <a:gd name="T48" fmla="*/ 473 w 1697"/>
                  <a:gd name="T49" fmla="*/ 84 h 1978"/>
                  <a:gd name="T50" fmla="*/ 402 w 1697"/>
                  <a:gd name="T51" fmla="*/ 108 h 1978"/>
                  <a:gd name="T52" fmla="*/ 379 w 1697"/>
                  <a:gd name="T53" fmla="*/ 116 h 1978"/>
                  <a:gd name="T54" fmla="*/ 355 w 1697"/>
                  <a:gd name="T55" fmla="*/ 139 h 1978"/>
                  <a:gd name="T56" fmla="*/ 331 w 1697"/>
                  <a:gd name="T57" fmla="*/ 147 h 1978"/>
                  <a:gd name="T58" fmla="*/ 284 w 1697"/>
                  <a:gd name="T59" fmla="*/ 179 h 1978"/>
                  <a:gd name="T60" fmla="*/ 166 w 1697"/>
                  <a:gd name="T61" fmla="*/ 313 h 1978"/>
                  <a:gd name="T62" fmla="*/ 134 w 1697"/>
                  <a:gd name="T63" fmla="*/ 408 h 1978"/>
                  <a:gd name="T64" fmla="*/ 55 w 1697"/>
                  <a:gd name="T65" fmla="*/ 526 h 1978"/>
                  <a:gd name="T66" fmla="*/ 16 w 1697"/>
                  <a:gd name="T67" fmla="*/ 621 h 1978"/>
                  <a:gd name="T68" fmla="*/ 0 w 1697"/>
                  <a:gd name="T69" fmla="*/ 668 h 1978"/>
                  <a:gd name="T70" fmla="*/ 95 w 1697"/>
                  <a:gd name="T71" fmla="*/ 715 h 1978"/>
                  <a:gd name="T72" fmla="*/ 118 w 1697"/>
                  <a:gd name="T73" fmla="*/ 731 h 1978"/>
                  <a:gd name="T74" fmla="*/ 150 w 1697"/>
                  <a:gd name="T75" fmla="*/ 778 h 1978"/>
                  <a:gd name="T76" fmla="*/ 189 w 1697"/>
                  <a:gd name="T77" fmla="*/ 889 h 1978"/>
                  <a:gd name="T78" fmla="*/ 166 w 1697"/>
                  <a:gd name="T79" fmla="*/ 1062 h 1978"/>
                  <a:gd name="T80" fmla="*/ 142 w 1697"/>
                  <a:gd name="T81" fmla="*/ 1228 h 1978"/>
                  <a:gd name="T82" fmla="*/ 118 w 1697"/>
                  <a:gd name="T83" fmla="*/ 1315 h 1978"/>
                  <a:gd name="T84" fmla="*/ 103 w 1697"/>
                  <a:gd name="T85" fmla="*/ 1607 h 1978"/>
                  <a:gd name="T86" fmla="*/ 63 w 1697"/>
                  <a:gd name="T87" fmla="*/ 1654 h 1978"/>
                  <a:gd name="T88" fmla="*/ 47 w 1697"/>
                  <a:gd name="T89" fmla="*/ 1702 h 1978"/>
                  <a:gd name="T90" fmla="*/ 55 w 1697"/>
                  <a:gd name="T91" fmla="*/ 1733 h 1978"/>
                  <a:gd name="T92" fmla="*/ 134 w 1697"/>
                  <a:gd name="T93" fmla="*/ 1812 h 1978"/>
                  <a:gd name="T94" fmla="*/ 237 w 1697"/>
                  <a:gd name="T95" fmla="*/ 1867 h 1978"/>
                  <a:gd name="T96" fmla="*/ 537 w 1697"/>
                  <a:gd name="T97" fmla="*/ 1930 h 1978"/>
                  <a:gd name="T98" fmla="*/ 718 w 1697"/>
                  <a:gd name="T99" fmla="*/ 1954 h 1978"/>
                  <a:gd name="T100" fmla="*/ 860 w 1697"/>
                  <a:gd name="T101" fmla="*/ 1930 h 1978"/>
                  <a:gd name="T102" fmla="*/ 907 w 1697"/>
                  <a:gd name="T103" fmla="*/ 1915 h 1978"/>
                  <a:gd name="T104" fmla="*/ 931 w 1697"/>
                  <a:gd name="T105" fmla="*/ 1907 h 1978"/>
                  <a:gd name="T106" fmla="*/ 1057 w 1697"/>
                  <a:gd name="T107" fmla="*/ 1922 h 1978"/>
                  <a:gd name="T108" fmla="*/ 1191 w 1697"/>
                  <a:gd name="T109" fmla="*/ 1962 h 1978"/>
                  <a:gd name="T110" fmla="*/ 1262 w 1697"/>
                  <a:gd name="T111" fmla="*/ 1978 h 1978"/>
                  <a:gd name="T112" fmla="*/ 1262 w 1697"/>
                  <a:gd name="T113" fmla="*/ 1804 h 1978"/>
                  <a:gd name="T114" fmla="*/ 1239 w 1697"/>
                  <a:gd name="T115" fmla="*/ 1417 h 1978"/>
                  <a:gd name="T116" fmla="*/ 1239 w 1697"/>
                  <a:gd name="T117" fmla="*/ 1354 h 1978"/>
                  <a:gd name="T118" fmla="*/ 1302 w 1697"/>
                  <a:gd name="T119" fmla="*/ 1118 h 197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697"/>
                  <a:gd name="T181" fmla="*/ 0 h 1978"/>
                  <a:gd name="T182" fmla="*/ 1697 w 1697"/>
                  <a:gd name="T183" fmla="*/ 1978 h 197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697" h="1978">
                    <a:moveTo>
                      <a:pt x="1302" y="1118"/>
                    </a:moveTo>
                    <a:cubicBezTo>
                      <a:pt x="1294" y="1142"/>
                      <a:pt x="1260" y="1207"/>
                      <a:pt x="1278" y="1189"/>
                    </a:cubicBezTo>
                    <a:cubicBezTo>
                      <a:pt x="1300" y="1167"/>
                      <a:pt x="1330" y="1133"/>
                      <a:pt x="1357" y="1118"/>
                    </a:cubicBezTo>
                    <a:cubicBezTo>
                      <a:pt x="1411" y="1088"/>
                      <a:pt x="1488" y="1077"/>
                      <a:pt x="1547" y="1062"/>
                    </a:cubicBezTo>
                    <a:cubicBezTo>
                      <a:pt x="1591" y="1051"/>
                      <a:pt x="1681" y="1047"/>
                      <a:pt x="1681" y="1047"/>
                    </a:cubicBezTo>
                    <a:cubicBezTo>
                      <a:pt x="1697" y="999"/>
                      <a:pt x="1691" y="1028"/>
                      <a:pt x="1681" y="944"/>
                    </a:cubicBezTo>
                    <a:cubicBezTo>
                      <a:pt x="1669" y="839"/>
                      <a:pt x="1643" y="699"/>
                      <a:pt x="1594" y="605"/>
                    </a:cubicBezTo>
                    <a:cubicBezTo>
                      <a:pt x="1582" y="556"/>
                      <a:pt x="1559" y="516"/>
                      <a:pt x="1539" y="471"/>
                    </a:cubicBezTo>
                    <a:cubicBezTo>
                      <a:pt x="1532" y="456"/>
                      <a:pt x="1528" y="439"/>
                      <a:pt x="1523" y="423"/>
                    </a:cubicBezTo>
                    <a:cubicBezTo>
                      <a:pt x="1511" y="388"/>
                      <a:pt x="1443" y="309"/>
                      <a:pt x="1412" y="289"/>
                    </a:cubicBezTo>
                    <a:cubicBezTo>
                      <a:pt x="1358" y="203"/>
                      <a:pt x="1439" y="324"/>
                      <a:pt x="1373" y="250"/>
                    </a:cubicBezTo>
                    <a:cubicBezTo>
                      <a:pt x="1353" y="228"/>
                      <a:pt x="1336" y="203"/>
                      <a:pt x="1318" y="179"/>
                    </a:cubicBezTo>
                    <a:cubicBezTo>
                      <a:pt x="1306" y="164"/>
                      <a:pt x="1302" y="141"/>
                      <a:pt x="1286" y="131"/>
                    </a:cubicBezTo>
                    <a:cubicBezTo>
                      <a:pt x="1202" y="79"/>
                      <a:pt x="1316" y="147"/>
                      <a:pt x="1239" y="108"/>
                    </a:cubicBezTo>
                    <a:cubicBezTo>
                      <a:pt x="1167" y="71"/>
                      <a:pt x="1284" y="115"/>
                      <a:pt x="1168" y="76"/>
                    </a:cubicBezTo>
                    <a:cubicBezTo>
                      <a:pt x="1150" y="70"/>
                      <a:pt x="1120" y="45"/>
                      <a:pt x="1120" y="45"/>
                    </a:cubicBezTo>
                    <a:cubicBezTo>
                      <a:pt x="1092" y="0"/>
                      <a:pt x="1073" y="14"/>
                      <a:pt x="1018" y="21"/>
                    </a:cubicBezTo>
                    <a:cubicBezTo>
                      <a:pt x="993" y="46"/>
                      <a:pt x="976" y="52"/>
                      <a:pt x="947" y="68"/>
                    </a:cubicBezTo>
                    <a:cubicBezTo>
                      <a:pt x="901" y="94"/>
                      <a:pt x="879" y="108"/>
                      <a:pt x="828" y="123"/>
                    </a:cubicBezTo>
                    <a:cubicBezTo>
                      <a:pt x="800" y="142"/>
                      <a:pt x="766" y="160"/>
                      <a:pt x="734" y="171"/>
                    </a:cubicBezTo>
                    <a:cubicBezTo>
                      <a:pt x="729" y="170"/>
                      <a:pt x="661" y="163"/>
                      <a:pt x="655" y="155"/>
                    </a:cubicBezTo>
                    <a:cubicBezTo>
                      <a:pt x="645" y="142"/>
                      <a:pt x="644" y="124"/>
                      <a:pt x="639" y="108"/>
                    </a:cubicBezTo>
                    <a:cubicBezTo>
                      <a:pt x="636" y="99"/>
                      <a:pt x="627" y="93"/>
                      <a:pt x="623" y="84"/>
                    </a:cubicBezTo>
                    <a:cubicBezTo>
                      <a:pt x="619" y="76"/>
                      <a:pt x="618" y="68"/>
                      <a:pt x="615" y="60"/>
                    </a:cubicBezTo>
                    <a:cubicBezTo>
                      <a:pt x="576" y="65"/>
                      <a:pt x="508" y="72"/>
                      <a:pt x="473" y="84"/>
                    </a:cubicBezTo>
                    <a:cubicBezTo>
                      <a:pt x="449" y="92"/>
                      <a:pt x="426" y="100"/>
                      <a:pt x="402" y="108"/>
                    </a:cubicBezTo>
                    <a:cubicBezTo>
                      <a:pt x="394" y="111"/>
                      <a:pt x="379" y="116"/>
                      <a:pt x="379" y="116"/>
                    </a:cubicBezTo>
                    <a:cubicBezTo>
                      <a:pt x="371" y="124"/>
                      <a:pt x="364" y="133"/>
                      <a:pt x="355" y="139"/>
                    </a:cubicBezTo>
                    <a:cubicBezTo>
                      <a:pt x="348" y="144"/>
                      <a:pt x="338" y="142"/>
                      <a:pt x="331" y="147"/>
                    </a:cubicBezTo>
                    <a:cubicBezTo>
                      <a:pt x="272" y="187"/>
                      <a:pt x="341" y="160"/>
                      <a:pt x="284" y="179"/>
                    </a:cubicBezTo>
                    <a:cubicBezTo>
                      <a:pt x="235" y="226"/>
                      <a:pt x="204" y="253"/>
                      <a:pt x="166" y="313"/>
                    </a:cubicBezTo>
                    <a:cubicBezTo>
                      <a:pt x="151" y="336"/>
                      <a:pt x="143" y="380"/>
                      <a:pt x="134" y="408"/>
                    </a:cubicBezTo>
                    <a:cubicBezTo>
                      <a:pt x="126" y="432"/>
                      <a:pt x="76" y="505"/>
                      <a:pt x="55" y="526"/>
                    </a:cubicBezTo>
                    <a:cubicBezTo>
                      <a:pt x="44" y="560"/>
                      <a:pt x="28" y="586"/>
                      <a:pt x="16" y="621"/>
                    </a:cubicBezTo>
                    <a:cubicBezTo>
                      <a:pt x="11" y="637"/>
                      <a:pt x="0" y="668"/>
                      <a:pt x="0" y="668"/>
                    </a:cubicBezTo>
                    <a:cubicBezTo>
                      <a:pt x="26" y="706"/>
                      <a:pt x="53" y="701"/>
                      <a:pt x="95" y="715"/>
                    </a:cubicBezTo>
                    <a:cubicBezTo>
                      <a:pt x="103" y="720"/>
                      <a:pt x="112" y="724"/>
                      <a:pt x="118" y="731"/>
                    </a:cubicBezTo>
                    <a:cubicBezTo>
                      <a:pt x="130" y="745"/>
                      <a:pt x="150" y="778"/>
                      <a:pt x="150" y="778"/>
                    </a:cubicBezTo>
                    <a:cubicBezTo>
                      <a:pt x="164" y="820"/>
                      <a:pt x="180" y="843"/>
                      <a:pt x="189" y="889"/>
                    </a:cubicBezTo>
                    <a:cubicBezTo>
                      <a:pt x="184" y="948"/>
                      <a:pt x="178" y="1004"/>
                      <a:pt x="166" y="1062"/>
                    </a:cubicBezTo>
                    <a:cubicBezTo>
                      <a:pt x="161" y="1118"/>
                      <a:pt x="158" y="1174"/>
                      <a:pt x="142" y="1228"/>
                    </a:cubicBezTo>
                    <a:cubicBezTo>
                      <a:pt x="134" y="1257"/>
                      <a:pt x="118" y="1315"/>
                      <a:pt x="118" y="1315"/>
                    </a:cubicBezTo>
                    <a:cubicBezTo>
                      <a:pt x="130" y="1399"/>
                      <a:pt x="150" y="1534"/>
                      <a:pt x="103" y="1607"/>
                    </a:cubicBezTo>
                    <a:cubicBezTo>
                      <a:pt x="92" y="1624"/>
                      <a:pt x="75" y="1637"/>
                      <a:pt x="63" y="1654"/>
                    </a:cubicBezTo>
                    <a:cubicBezTo>
                      <a:pt x="58" y="1670"/>
                      <a:pt x="52" y="1686"/>
                      <a:pt x="47" y="1702"/>
                    </a:cubicBezTo>
                    <a:cubicBezTo>
                      <a:pt x="44" y="1712"/>
                      <a:pt x="52" y="1723"/>
                      <a:pt x="55" y="1733"/>
                    </a:cubicBezTo>
                    <a:cubicBezTo>
                      <a:pt x="67" y="1774"/>
                      <a:pt x="95" y="1799"/>
                      <a:pt x="134" y="1812"/>
                    </a:cubicBezTo>
                    <a:cubicBezTo>
                      <a:pt x="165" y="1835"/>
                      <a:pt x="200" y="1855"/>
                      <a:pt x="237" y="1867"/>
                    </a:cubicBezTo>
                    <a:cubicBezTo>
                      <a:pt x="320" y="1925"/>
                      <a:pt x="443" y="1924"/>
                      <a:pt x="537" y="1930"/>
                    </a:cubicBezTo>
                    <a:cubicBezTo>
                      <a:pt x="602" y="1943"/>
                      <a:pt x="647" y="1949"/>
                      <a:pt x="718" y="1954"/>
                    </a:cubicBezTo>
                    <a:cubicBezTo>
                      <a:pt x="786" y="1947"/>
                      <a:pt x="798" y="1950"/>
                      <a:pt x="860" y="1930"/>
                    </a:cubicBezTo>
                    <a:cubicBezTo>
                      <a:pt x="876" y="1925"/>
                      <a:pt x="891" y="1920"/>
                      <a:pt x="907" y="1915"/>
                    </a:cubicBezTo>
                    <a:cubicBezTo>
                      <a:pt x="915" y="1912"/>
                      <a:pt x="931" y="1907"/>
                      <a:pt x="931" y="1907"/>
                    </a:cubicBezTo>
                    <a:cubicBezTo>
                      <a:pt x="978" y="1911"/>
                      <a:pt x="1015" y="1910"/>
                      <a:pt x="1057" y="1922"/>
                    </a:cubicBezTo>
                    <a:cubicBezTo>
                      <a:pt x="1103" y="1935"/>
                      <a:pt x="1144" y="1952"/>
                      <a:pt x="1191" y="1962"/>
                    </a:cubicBezTo>
                    <a:cubicBezTo>
                      <a:pt x="1224" y="1951"/>
                      <a:pt x="1234" y="1958"/>
                      <a:pt x="1262" y="1978"/>
                    </a:cubicBezTo>
                    <a:cubicBezTo>
                      <a:pt x="1300" y="1921"/>
                      <a:pt x="1275" y="1867"/>
                      <a:pt x="1262" y="1804"/>
                    </a:cubicBezTo>
                    <a:cubicBezTo>
                      <a:pt x="1258" y="1644"/>
                      <a:pt x="1259" y="1554"/>
                      <a:pt x="1239" y="1417"/>
                    </a:cubicBezTo>
                    <a:cubicBezTo>
                      <a:pt x="1260" y="1336"/>
                      <a:pt x="1239" y="1437"/>
                      <a:pt x="1239" y="1354"/>
                    </a:cubicBezTo>
                    <a:cubicBezTo>
                      <a:pt x="1239" y="1271"/>
                      <a:pt x="1264" y="1190"/>
                      <a:pt x="1302" y="1118"/>
                    </a:cubicBezTo>
                    <a:close/>
                  </a:path>
                </a:pathLst>
              </a:custGeom>
              <a:solidFill>
                <a:srgbClr val="CC3300"/>
              </a:solidFill>
              <a:ln w="9525">
                <a:solidFill>
                  <a:schemeClr val="tx1"/>
                </a:solidFill>
                <a:round/>
                <a:headEnd/>
                <a:tailEnd/>
              </a:ln>
            </p:spPr>
            <p:txBody>
              <a:bodyPr/>
              <a:lstStyle/>
              <a:p>
                <a:endParaRPr lang="en-US"/>
              </a:p>
            </p:txBody>
          </p:sp>
          <p:sp>
            <p:nvSpPr>
              <p:cNvPr id="19474" name="Freeform 87"/>
              <p:cNvSpPr>
                <a:spLocks/>
              </p:cNvSpPr>
              <p:nvPr/>
            </p:nvSpPr>
            <p:spPr bwMode="auto">
              <a:xfrm>
                <a:off x="1437" y="4616"/>
                <a:ext cx="1496" cy="631"/>
              </a:xfrm>
              <a:custGeom>
                <a:avLst/>
                <a:gdLst>
                  <a:gd name="T0" fmla="*/ 1427 w 1496"/>
                  <a:gd name="T1" fmla="*/ 615 h 631"/>
                  <a:gd name="T2" fmla="*/ 1490 w 1496"/>
                  <a:gd name="T3" fmla="*/ 331 h 631"/>
                  <a:gd name="T4" fmla="*/ 1482 w 1496"/>
                  <a:gd name="T5" fmla="*/ 205 h 631"/>
                  <a:gd name="T6" fmla="*/ 1364 w 1496"/>
                  <a:gd name="T7" fmla="*/ 150 h 631"/>
                  <a:gd name="T8" fmla="*/ 1340 w 1496"/>
                  <a:gd name="T9" fmla="*/ 142 h 631"/>
                  <a:gd name="T10" fmla="*/ 914 w 1496"/>
                  <a:gd name="T11" fmla="*/ 197 h 631"/>
                  <a:gd name="T12" fmla="*/ 520 w 1496"/>
                  <a:gd name="T13" fmla="*/ 166 h 631"/>
                  <a:gd name="T14" fmla="*/ 417 w 1496"/>
                  <a:gd name="T15" fmla="*/ 126 h 631"/>
                  <a:gd name="T16" fmla="*/ 299 w 1496"/>
                  <a:gd name="T17" fmla="*/ 55 h 631"/>
                  <a:gd name="T18" fmla="*/ 252 w 1496"/>
                  <a:gd name="T19" fmla="*/ 31 h 631"/>
                  <a:gd name="T20" fmla="*/ 204 w 1496"/>
                  <a:gd name="T21" fmla="*/ 0 h 631"/>
                  <a:gd name="T22" fmla="*/ 141 w 1496"/>
                  <a:gd name="T23" fmla="*/ 55 h 631"/>
                  <a:gd name="T24" fmla="*/ 78 w 1496"/>
                  <a:gd name="T25" fmla="*/ 118 h 631"/>
                  <a:gd name="T26" fmla="*/ 102 w 1496"/>
                  <a:gd name="T27" fmla="*/ 237 h 631"/>
                  <a:gd name="T28" fmla="*/ 39 w 1496"/>
                  <a:gd name="T29" fmla="*/ 465 h 631"/>
                  <a:gd name="T30" fmla="*/ 62 w 1496"/>
                  <a:gd name="T31" fmla="*/ 631 h 631"/>
                  <a:gd name="T32" fmla="*/ 283 w 1496"/>
                  <a:gd name="T33" fmla="*/ 607 h 631"/>
                  <a:gd name="T34" fmla="*/ 1309 w 1496"/>
                  <a:gd name="T35" fmla="*/ 600 h 631"/>
                  <a:gd name="T36" fmla="*/ 1380 w 1496"/>
                  <a:gd name="T37" fmla="*/ 607 h 631"/>
                  <a:gd name="T38" fmla="*/ 1427 w 1496"/>
                  <a:gd name="T39" fmla="*/ 615 h 63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96"/>
                  <a:gd name="T61" fmla="*/ 0 h 631"/>
                  <a:gd name="T62" fmla="*/ 1496 w 1496"/>
                  <a:gd name="T63" fmla="*/ 631 h 63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96" h="631">
                    <a:moveTo>
                      <a:pt x="1427" y="615"/>
                    </a:moveTo>
                    <a:cubicBezTo>
                      <a:pt x="1440" y="514"/>
                      <a:pt x="1458" y="427"/>
                      <a:pt x="1490" y="331"/>
                    </a:cubicBezTo>
                    <a:cubicBezTo>
                      <a:pt x="1487" y="289"/>
                      <a:pt x="1496" y="245"/>
                      <a:pt x="1482" y="205"/>
                    </a:cubicBezTo>
                    <a:cubicBezTo>
                      <a:pt x="1472" y="176"/>
                      <a:pt x="1385" y="157"/>
                      <a:pt x="1364" y="150"/>
                    </a:cubicBezTo>
                    <a:cubicBezTo>
                      <a:pt x="1356" y="147"/>
                      <a:pt x="1340" y="142"/>
                      <a:pt x="1340" y="142"/>
                    </a:cubicBezTo>
                    <a:cubicBezTo>
                      <a:pt x="1195" y="151"/>
                      <a:pt x="1057" y="177"/>
                      <a:pt x="914" y="197"/>
                    </a:cubicBezTo>
                    <a:cubicBezTo>
                      <a:pt x="761" y="193"/>
                      <a:pt x="657" y="191"/>
                      <a:pt x="520" y="166"/>
                    </a:cubicBezTo>
                    <a:cubicBezTo>
                      <a:pt x="486" y="152"/>
                      <a:pt x="449" y="145"/>
                      <a:pt x="417" y="126"/>
                    </a:cubicBezTo>
                    <a:cubicBezTo>
                      <a:pt x="377" y="103"/>
                      <a:pt x="340" y="76"/>
                      <a:pt x="299" y="55"/>
                    </a:cubicBezTo>
                    <a:cubicBezTo>
                      <a:pt x="283" y="47"/>
                      <a:pt x="267" y="39"/>
                      <a:pt x="252" y="31"/>
                    </a:cubicBezTo>
                    <a:cubicBezTo>
                      <a:pt x="235" y="22"/>
                      <a:pt x="204" y="0"/>
                      <a:pt x="204" y="0"/>
                    </a:cubicBezTo>
                    <a:cubicBezTo>
                      <a:pt x="172" y="11"/>
                      <a:pt x="167" y="33"/>
                      <a:pt x="141" y="55"/>
                    </a:cubicBezTo>
                    <a:cubicBezTo>
                      <a:pt x="116" y="76"/>
                      <a:pt x="97" y="91"/>
                      <a:pt x="78" y="118"/>
                    </a:cubicBezTo>
                    <a:cubicBezTo>
                      <a:pt x="84" y="163"/>
                      <a:pt x="91" y="195"/>
                      <a:pt x="102" y="237"/>
                    </a:cubicBezTo>
                    <a:cubicBezTo>
                      <a:pt x="92" y="317"/>
                      <a:pt x="62" y="388"/>
                      <a:pt x="39" y="465"/>
                    </a:cubicBezTo>
                    <a:cubicBezTo>
                      <a:pt x="32" y="516"/>
                      <a:pt x="0" y="609"/>
                      <a:pt x="62" y="631"/>
                    </a:cubicBezTo>
                    <a:cubicBezTo>
                      <a:pt x="135" y="620"/>
                      <a:pt x="283" y="607"/>
                      <a:pt x="283" y="607"/>
                    </a:cubicBezTo>
                    <a:cubicBezTo>
                      <a:pt x="626" y="621"/>
                      <a:pt x="966" y="614"/>
                      <a:pt x="1309" y="600"/>
                    </a:cubicBezTo>
                    <a:cubicBezTo>
                      <a:pt x="1333" y="602"/>
                      <a:pt x="1356" y="607"/>
                      <a:pt x="1380" y="607"/>
                    </a:cubicBezTo>
                    <a:cubicBezTo>
                      <a:pt x="1442" y="607"/>
                      <a:pt x="1461" y="583"/>
                      <a:pt x="1427" y="615"/>
                    </a:cubicBezTo>
                    <a:close/>
                  </a:path>
                </a:pathLst>
              </a:custGeom>
              <a:solidFill>
                <a:schemeClr val="tx1"/>
              </a:solidFill>
              <a:ln w="9525">
                <a:solidFill>
                  <a:schemeClr val="tx1"/>
                </a:solidFill>
                <a:round/>
                <a:headEnd/>
                <a:tailEnd/>
              </a:ln>
            </p:spPr>
            <p:txBody>
              <a:bodyPr/>
              <a:lstStyle/>
              <a:p>
                <a:endParaRPr lang="en-US"/>
              </a:p>
            </p:txBody>
          </p:sp>
          <p:sp>
            <p:nvSpPr>
              <p:cNvPr id="19475" name="Freeform 88"/>
              <p:cNvSpPr>
                <a:spLocks/>
              </p:cNvSpPr>
              <p:nvPr/>
            </p:nvSpPr>
            <p:spPr bwMode="auto">
              <a:xfrm>
                <a:off x="2407" y="3929"/>
                <a:ext cx="953" cy="1216"/>
              </a:xfrm>
              <a:custGeom>
                <a:avLst/>
                <a:gdLst>
                  <a:gd name="T0" fmla="*/ 544 w 953"/>
                  <a:gd name="T1" fmla="*/ 87 h 1216"/>
                  <a:gd name="T2" fmla="*/ 512 w 953"/>
                  <a:gd name="T3" fmla="*/ 150 h 1216"/>
                  <a:gd name="T4" fmla="*/ 489 w 953"/>
                  <a:gd name="T5" fmla="*/ 213 h 1216"/>
                  <a:gd name="T6" fmla="*/ 410 w 953"/>
                  <a:gd name="T7" fmla="*/ 348 h 1216"/>
                  <a:gd name="T8" fmla="*/ 323 w 953"/>
                  <a:gd name="T9" fmla="*/ 576 h 1216"/>
                  <a:gd name="T10" fmla="*/ 315 w 953"/>
                  <a:gd name="T11" fmla="*/ 600 h 1216"/>
                  <a:gd name="T12" fmla="*/ 299 w 953"/>
                  <a:gd name="T13" fmla="*/ 624 h 1216"/>
                  <a:gd name="T14" fmla="*/ 228 w 953"/>
                  <a:gd name="T15" fmla="*/ 766 h 1216"/>
                  <a:gd name="T16" fmla="*/ 213 w 953"/>
                  <a:gd name="T17" fmla="*/ 789 h 1216"/>
                  <a:gd name="T18" fmla="*/ 205 w 953"/>
                  <a:gd name="T19" fmla="*/ 813 h 1216"/>
                  <a:gd name="T20" fmla="*/ 173 w 953"/>
                  <a:gd name="T21" fmla="*/ 860 h 1216"/>
                  <a:gd name="T22" fmla="*/ 102 w 953"/>
                  <a:gd name="T23" fmla="*/ 939 h 1216"/>
                  <a:gd name="T24" fmla="*/ 55 w 953"/>
                  <a:gd name="T25" fmla="*/ 955 h 1216"/>
                  <a:gd name="T26" fmla="*/ 0 w 953"/>
                  <a:gd name="T27" fmla="*/ 979 h 1216"/>
                  <a:gd name="T28" fmla="*/ 31 w 953"/>
                  <a:gd name="T29" fmla="*/ 1081 h 1216"/>
                  <a:gd name="T30" fmla="*/ 126 w 953"/>
                  <a:gd name="T31" fmla="*/ 1176 h 1216"/>
                  <a:gd name="T32" fmla="*/ 197 w 953"/>
                  <a:gd name="T33" fmla="*/ 1216 h 1216"/>
                  <a:gd name="T34" fmla="*/ 292 w 953"/>
                  <a:gd name="T35" fmla="*/ 1160 h 1216"/>
                  <a:gd name="T36" fmla="*/ 339 w 953"/>
                  <a:gd name="T37" fmla="*/ 1129 h 1216"/>
                  <a:gd name="T38" fmla="*/ 402 w 953"/>
                  <a:gd name="T39" fmla="*/ 963 h 1216"/>
                  <a:gd name="T40" fmla="*/ 481 w 953"/>
                  <a:gd name="T41" fmla="*/ 868 h 1216"/>
                  <a:gd name="T42" fmla="*/ 528 w 953"/>
                  <a:gd name="T43" fmla="*/ 797 h 1216"/>
                  <a:gd name="T44" fmla="*/ 607 w 953"/>
                  <a:gd name="T45" fmla="*/ 703 h 1216"/>
                  <a:gd name="T46" fmla="*/ 741 w 953"/>
                  <a:gd name="T47" fmla="*/ 513 h 1216"/>
                  <a:gd name="T48" fmla="*/ 773 w 953"/>
                  <a:gd name="T49" fmla="*/ 458 h 1216"/>
                  <a:gd name="T50" fmla="*/ 828 w 953"/>
                  <a:gd name="T51" fmla="*/ 332 h 1216"/>
                  <a:gd name="T52" fmla="*/ 899 w 953"/>
                  <a:gd name="T53" fmla="*/ 182 h 1216"/>
                  <a:gd name="T54" fmla="*/ 883 w 953"/>
                  <a:gd name="T55" fmla="*/ 0 h 1216"/>
                  <a:gd name="T56" fmla="*/ 623 w 953"/>
                  <a:gd name="T57" fmla="*/ 64 h 1216"/>
                  <a:gd name="T58" fmla="*/ 599 w 953"/>
                  <a:gd name="T59" fmla="*/ 79 h 1216"/>
                  <a:gd name="T60" fmla="*/ 552 w 953"/>
                  <a:gd name="T61" fmla="*/ 95 h 1216"/>
                  <a:gd name="T62" fmla="*/ 544 w 953"/>
                  <a:gd name="T63" fmla="*/ 87 h 121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53"/>
                  <a:gd name="T97" fmla="*/ 0 h 1216"/>
                  <a:gd name="T98" fmla="*/ 953 w 953"/>
                  <a:gd name="T99" fmla="*/ 1216 h 121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53" h="1216">
                    <a:moveTo>
                      <a:pt x="544" y="87"/>
                    </a:moveTo>
                    <a:cubicBezTo>
                      <a:pt x="533" y="108"/>
                      <a:pt x="521" y="128"/>
                      <a:pt x="512" y="150"/>
                    </a:cubicBezTo>
                    <a:cubicBezTo>
                      <a:pt x="487" y="210"/>
                      <a:pt x="526" y="154"/>
                      <a:pt x="489" y="213"/>
                    </a:cubicBezTo>
                    <a:cubicBezTo>
                      <a:pt x="461" y="257"/>
                      <a:pt x="430" y="299"/>
                      <a:pt x="410" y="348"/>
                    </a:cubicBezTo>
                    <a:cubicBezTo>
                      <a:pt x="379" y="424"/>
                      <a:pt x="370" y="508"/>
                      <a:pt x="323" y="576"/>
                    </a:cubicBezTo>
                    <a:cubicBezTo>
                      <a:pt x="320" y="584"/>
                      <a:pt x="319" y="592"/>
                      <a:pt x="315" y="600"/>
                    </a:cubicBezTo>
                    <a:cubicBezTo>
                      <a:pt x="311" y="609"/>
                      <a:pt x="303" y="615"/>
                      <a:pt x="299" y="624"/>
                    </a:cubicBezTo>
                    <a:cubicBezTo>
                      <a:pt x="276" y="676"/>
                      <a:pt x="261" y="717"/>
                      <a:pt x="228" y="766"/>
                    </a:cubicBezTo>
                    <a:cubicBezTo>
                      <a:pt x="223" y="774"/>
                      <a:pt x="216" y="780"/>
                      <a:pt x="213" y="789"/>
                    </a:cubicBezTo>
                    <a:cubicBezTo>
                      <a:pt x="210" y="797"/>
                      <a:pt x="209" y="806"/>
                      <a:pt x="205" y="813"/>
                    </a:cubicBezTo>
                    <a:cubicBezTo>
                      <a:pt x="196" y="830"/>
                      <a:pt x="173" y="860"/>
                      <a:pt x="173" y="860"/>
                    </a:cubicBezTo>
                    <a:cubicBezTo>
                      <a:pt x="160" y="898"/>
                      <a:pt x="139" y="923"/>
                      <a:pt x="102" y="939"/>
                    </a:cubicBezTo>
                    <a:cubicBezTo>
                      <a:pt x="87" y="946"/>
                      <a:pt x="69" y="946"/>
                      <a:pt x="55" y="955"/>
                    </a:cubicBezTo>
                    <a:cubicBezTo>
                      <a:pt x="22" y="977"/>
                      <a:pt x="40" y="969"/>
                      <a:pt x="0" y="979"/>
                    </a:cubicBezTo>
                    <a:cubicBezTo>
                      <a:pt x="6" y="1025"/>
                      <a:pt x="6" y="1045"/>
                      <a:pt x="31" y="1081"/>
                    </a:cubicBezTo>
                    <a:cubicBezTo>
                      <a:pt x="48" y="1133"/>
                      <a:pt x="80" y="1146"/>
                      <a:pt x="126" y="1176"/>
                    </a:cubicBezTo>
                    <a:cubicBezTo>
                      <a:pt x="151" y="1192"/>
                      <a:pt x="169" y="1207"/>
                      <a:pt x="197" y="1216"/>
                    </a:cubicBezTo>
                    <a:cubicBezTo>
                      <a:pt x="255" y="1196"/>
                      <a:pt x="245" y="1196"/>
                      <a:pt x="292" y="1160"/>
                    </a:cubicBezTo>
                    <a:cubicBezTo>
                      <a:pt x="307" y="1149"/>
                      <a:pt x="339" y="1129"/>
                      <a:pt x="339" y="1129"/>
                    </a:cubicBezTo>
                    <a:cubicBezTo>
                      <a:pt x="372" y="1079"/>
                      <a:pt x="371" y="1009"/>
                      <a:pt x="402" y="963"/>
                    </a:cubicBezTo>
                    <a:cubicBezTo>
                      <a:pt x="425" y="928"/>
                      <a:pt x="454" y="899"/>
                      <a:pt x="481" y="868"/>
                    </a:cubicBezTo>
                    <a:cubicBezTo>
                      <a:pt x="492" y="854"/>
                      <a:pt x="523" y="802"/>
                      <a:pt x="528" y="797"/>
                    </a:cubicBezTo>
                    <a:cubicBezTo>
                      <a:pt x="565" y="760"/>
                      <a:pt x="579" y="743"/>
                      <a:pt x="607" y="703"/>
                    </a:cubicBezTo>
                    <a:cubicBezTo>
                      <a:pt x="632" y="629"/>
                      <a:pt x="705" y="582"/>
                      <a:pt x="741" y="513"/>
                    </a:cubicBezTo>
                    <a:cubicBezTo>
                      <a:pt x="751" y="494"/>
                      <a:pt x="764" y="477"/>
                      <a:pt x="773" y="458"/>
                    </a:cubicBezTo>
                    <a:cubicBezTo>
                      <a:pt x="792" y="415"/>
                      <a:pt x="801" y="371"/>
                      <a:pt x="828" y="332"/>
                    </a:cubicBezTo>
                    <a:cubicBezTo>
                      <a:pt x="845" y="281"/>
                      <a:pt x="869" y="227"/>
                      <a:pt x="899" y="182"/>
                    </a:cubicBezTo>
                    <a:cubicBezTo>
                      <a:pt x="912" y="129"/>
                      <a:pt x="953" y="23"/>
                      <a:pt x="883" y="0"/>
                    </a:cubicBezTo>
                    <a:cubicBezTo>
                      <a:pt x="796" y="18"/>
                      <a:pt x="707" y="35"/>
                      <a:pt x="623" y="64"/>
                    </a:cubicBezTo>
                    <a:cubicBezTo>
                      <a:pt x="614" y="67"/>
                      <a:pt x="608" y="75"/>
                      <a:pt x="599" y="79"/>
                    </a:cubicBezTo>
                    <a:cubicBezTo>
                      <a:pt x="584" y="86"/>
                      <a:pt x="568" y="90"/>
                      <a:pt x="552" y="95"/>
                    </a:cubicBezTo>
                    <a:cubicBezTo>
                      <a:pt x="521" y="106"/>
                      <a:pt x="522" y="109"/>
                      <a:pt x="544" y="87"/>
                    </a:cubicBezTo>
                    <a:close/>
                  </a:path>
                </a:pathLst>
              </a:custGeom>
              <a:solidFill>
                <a:srgbClr val="DEBC9A"/>
              </a:solidFill>
              <a:ln w="9525">
                <a:solidFill>
                  <a:schemeClr val="tx1"/>
                </a:solidFill>
                <a:round/>
                <a:headEnd/>
                <a:tailEnd/>
              </a:ln>
            </p:spPr>
            <p:txBody>
              <a:bodyPr/>
              <a:lstStyle/>
              <a:p>
                <a:endParaRPr lang="en-US"/>
              </a:p>
            </p:txBody>
          </p:sp>
          <p:sp>
            <p:nvSpPr>
              <p:cNvPr id="19476" name="Freeform 89"/>
              <p:cNvSpPr>
                <a:spLocks/>
              </p:cNvSpPr>
              <p:nvPr/>
            </p:nvSpPr>
            <p:spPr bwMode="auto">
              <a:xfrm>
                <a:off x="1476" y="3735"/>
                <a:ext cx="342" cy="991"/>
              </a:xfrm>
              <a:custGeom>
                <a:avLst/>
                <a:gdLst>
                  <a:gd name="T0" fmla="*/ 86 w 342"/>
                  <a:gd name="T1" fmla="*/ 68 h 991"/>
                  <a:gd name="T2" fmla="*/ 47 w 342"/>
                  <a:gd name="T3" fmla="*/ 147 h 991"/>
                  <a:gd name="T4" fmla="*/ 31 w 342"/>
                  <a:gd name="T5" fmla="*/ 210 h 991"/>
                  <a:gd name="T6" fmla="*/ 0 w 342"/>
                  <a:gd name="T7" fmla="*/ 692 h 991"/>
                  <a:gd name="T8" fmla="*/ 7 w 342"/>
                  <a:gd name="T9" fmla="*/ 826 h 991"/>
                  <a:gd name="T10" fmla="*/ 71 w 342"/>
                  <a:gd name="T11" fmla="*/ 991 h 991"/>
                  <a:gd name="T12" fmla="*/ 118 w 342"/>
                  <a:gd name="T13" fmla="*/ 968 h 991"/>
                  <a:gd name="T14" fmla="*/ 157 w 342"/>
                  <a:gd name="T15" fmla="*/ 849 h 991"/>
                  <a:gd name="T16" fmla="*/ 213 w 342"/>
                  <a:gd name="T17" fmla="*/ 881 h 991"/>
                  <a:gd name="T18" fmla="*/ 228 w 342"/>
                  <a:gd name="T19" fmla="*/ 857 h 991"/>
                  <a:gd name="T20" fmla="*/ 244 w 342"/>
                  <a:gd name="T21" fmla="*/ 810 h 991"/>
                  <a:gd name="T22" fmla="*/ 197 w 342"/>
                  <a:gd name="T23" fmla="*/ 739 h 991"/>
                  <a:gd name="T24" fmla="*/ 181 w 342"/>
                  <a:gd name="T25" fmla="*/ 692 h 991"/>
                  <a:gd name="T26" fmla="*/ 236 w 342"/>
                  <a:gd name="T27" fmla="*/ 400 h 991"/>
                  <a:gd name="T28" fmla="*/ 252 w 342"/>
                  <a:gd name="T29" fmla="*/ 352 h 991"/>
                  <a:gd name="T30" fmla="*/ 284 w 342"/>
                  <a:gd name="T31" fmla="*/ 289 h 991"/>
                  <a:gd name="T32" fmla="*/ 331 w 342"/>
                  <a:gd name="T33" fmla="*/ 84 h 991"/>
                  <a:gd name="T34" fmla="*/ 323 w 342"/>
                  <a:gd name="T35" fmla="*/ 13 h 991"/>
                  <a:gd name="T36" fmla="*/ 260 w 342"/>
                  <a:gd name="T37" fmla="*/ 29 h 991"/>
                  <a:gd name="T38" fmla="*/ 118 w 342"/>
                  <a:gd name="T39" fmla="*/ 60 h 991"/>
                  <a:gd name="T40" fmla="*/ 71 w 342"/>
                  <a:gd name="T41" fmla="*/ 108 h 991"/>
                  <a:gd name="T42" fmla="*/ 71 w 342"/>
                  <a:gd name="T43" fmla="*/ 131 h 99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42"/>
                  <a:gd name="T67" fmla="*/ 0 h 991"/>
                  <a:gd name="T68" fmla="*/ 342 w 342"/>
                  <a:gd name="T69" fmla="*/ 991 h 99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42" h="991">
                    <a:moveTo>
                      <a:pt x="86" y="68"/>
                    </a:moveTo>
                    <a:cubicBezTo>
                      <a:pt x="63" y="108"/>
                      <a:pt x="57" y="112"/>
                      <a:pt x="47" y="147"/>
                    </a:cubicBezTo>
                    <a:cubicBezTo>
                      <a:pt x="41" y="168"/>
                      <a:pt x="31" y="210"/>
                      <a:pt x="31" y="210"/>
                    </a:cubicBezTo>
                    <a:cubicBezTo>
                      <a:pt x="16" y="370"/>
                      <a:pt x="8" y="531"/>
                      <a:pt x="0" y="692"/>
                    </a:cubicBezTo>
                    <a:cubicBezTo>
                      <a:pt x="2" y="737"/>
                      <a:pt x="4" y="781"/>
                      <a:pt x="7" y="826"/>
                    </a:cubicBezTo>
                    <a:cubicBezTo>
                      <a:pt x="12" y="913"/>
                      <a:pt x="2" y="948"/>
                      <a:pt x="71" y="991"/>
                    </a:cubicBezTo>
                    <a:cubicBezTo>
                      <a:pt x="86" y="981"/>
                      <a:pt x="104" y="979"/>
                      <a:pt x="118" y="968"/>
                    </a:cubicBezTo>
                    <a:cubicBezTo>
                      <a:pt x="148" y="944"/>
                      <a:pt x="151" y="884"/>
                      <a:pt x="157" y="849"/>
                    </a:cubicBezTo>
                    <a:cubicBezTo>
                      <a:pt x="194" y="905"/>
                      <a:pt x="173" y="908"/>
                      <a:pt x="213" y="881"/>
                    </a:cubicBezTo>
                    <a:cubicBezTo>
                      <a:pt x="218" y="873"/>
                      <a:pt x="224" y="866"/>
                      <a:pt x="228" y="857"/>
                    </a:cubicBezTo>
                    <a:cubicBezTo>
                      <a:pt x="235" y="842"/>
                      <a:pt x="244" y="810"/>
                      <a:pt x="244" y="810"/>
                    </a:cubicBezTo>
                    <a:cubicBezTo>
                      <a:pt x="228" y="786"/>
                      <a:pt x="206" y="766"/>
                      <a:pt x="197" y="739"/>
                    </a:cubicBezTo>
                    <a:cubicBezTo>
                      <a:pt x="192" y="723"/>
                      <a:pt x="181" y="692"/>
                      <a:pt x="181" y="692"/>
                    </a:cubicBezTo>
                    <a:cubicBezTo>
                      <a:pt x="188" y="588"/>
                      <a:pt x="203" y="498"/>
                      <a:pt x="236" y="400"/>
                    </a:cubicBezTo>
                    <a:cubicBezTo>
                      <a:pt x="241" y="384"/>
                      <a:pt x="244" y="367"/>
                      <a:pt x="252" y="352"/>
                    </a:cubicBezTo>
                    <a:cubicBezTo>
                      <a:pt x="263" y="331"/>
                      <a:pt x="284" y="289"/>
                      <a:pt x="284" y="289"/>
                    </a:cubicBezTo>
                    <a:cubicBezTo>
                      <a:pt x="300" y="217"/>
                      <a:pt x="322" y="158"/>
                      <a:pt x="331" y="84"/>
                    </a:cubicBezTo>
                    <a:cubicBezTo>
                      <a:pt x="328" y="60"/>
                      <a:pt x="342" y="28"/>
                      <a:pt x="323" y="13"/>
                    </a:cubicBezTo>
                    <a:cubicBezTo>
                      <a:pt x="306" y="0"/>
                      <a:pt x="281" y="24"/>
                      <a:pt x="260" y="29"/>
                    </a:cubicBezTo>
                    <a:cubicBezTo>
                      <a:pt x="213" y="41"/>
                      <a:pt x="164" y="45"/>
                      <a:pt x="118" y="60"/>
                    </a:cubicBezTo>
                    <a:cubicBezTo>
                      <a:pt x="102" y="76"/>
                      <a:pt x="87" y="92"/>
                      <a:pt x="71" y="108"/>
                    </a:cubicBezTo>
                    <a:cubicBezTo>
                      <a:pt x="46" y="134"/>
                      <a:pt x="60" y="131"/>
                      <a:pt x="71" y="131"/>
                    </a:cubicBezTo>
                  </a:path>
                </a:pathLst>
              </a:custGeom>
              <a:solidFill>
                <a:srgbClr val="DEBC9A"/>
              </a:solidFill>
              <a:ln w="9525">
                <a:solidFill>
                  <a:schemeClr val="tx1"/>
                </a:solidFill>
                <a:round/>
                <a:headEnd/>
                <a:tailEnd/>
              </a:ln>
            </p:spPr>
            <p:txBody>
              <a:bodyPr/>
              <a:lstStyle/>
              <a:p>
                <a:endParaRPr lang="en-US"/>
              </a:p>
            </p:txBody>
          </p:sp>
          <p:sp>
            <p:nvSpPr>
              <p:cNvPr id="19477" name="Freeform 90"/>
              <p:cNvSpPr>
                <a:spLocks/>
              </p:cNvSpPr>
              <p:nvPr/>
            </p:nvSpPr>
            <p:spPr bwMode="auto">
              <a:xfrm>
                <a:off x="1253" y="3440"/>
                <a:ext cx="641" cy="521"/>
              </a:xfrm>
              <a:custGeom>
                <a:avLst/>
                <a:gdLst>
                  <a:gd name="T0" fmla="*/ 17 w 641"/>
                  <a:gd name="T1" fmla="*/ 284 h 521"/>
                  <a:gd name="T2" fmla="*/ 9 w 641"/>
                  <a:gd name="T3" fmla="*/ 395 h 521"/>
                  <a:gd name="T4" fmla="*/ 17 w 641"/>
                  <a:gd name="T5" fmla="*/ 521 h 521"/>
                  <a:gd name="T6" fmla="*/ 88 w 641"/>
                  <a:gd name="T7" fmla="*/ 513 h 521"/>
                  <a:gd name="T8" fmla="*/ 136 w 641"/>
                  <a:gd name="T9" fmla="*/ 497 h 521"/>
                  <a:gd name="T10" fmla="*/ 159 w 641"/>
                  <a:gd name="T11" fmla="*/ 489 h 521"/>
                  <a:gd name="T12" fmla="*/ 183 w 641"/>
                  <a:gd name="T13" fmla="*/ 466 h 521"/>
                  <a:gd name="T14" fmla="*/ 230 w 641"/>
                  <a:gd name="T15" fmla="*/ 434 h 521"/>
                  <a:gd name="T16" fmla="*/ 317 w 641"/>
                  <a:gd name="T17" fmla="*/ 355 h 521"/>
                  <a:gd name="T18" fmla="*/ 380 w 641"/>
                  <a:gd name="T19" fmla="*/ 332 h 521"/>
                  <a:gd name="T20" fmla="*/ 578 w 641"/>
                  <a:gd name="T21" fmla="*/ 284 h 521"/>
                  <a:gd name="T22" fmla="*/ 625 w 641"/>
                  <a:gd name="T23" fmla="*/ 213 h 521"/>
                  <a:gd name="T24" fmla="*/ 641 w 641"/>
                  <a:gd name="T25" fmla="*/ 166 h 521"/>
                  <a:gd name="T26" fmla="*/ 491 w 641"/>
                  <a:gd name="T27" fmla="*/ 0 h 521"/>
                  <a:gd name="T28" fmla="*/ 467 w 641"/>
                  <a:gd name="T29" fmla="*/ 8 h 521"/>
                  <a:gd name="T30" fmla="*/ 546 w 641"/>
                  <a:gd name="T31" fmla="*/ 103 h 521"/>
                  <a:gd name="T32" fmla="*/ 562 w 641"/>
                  <a:gd name="T33" fmla="*/ 150 h 521"/>
                  <a:gd name="T34" fmla="*/ 570 w 641"/>
                  <a:gd name="T35" fmla="*/ 174 h 521"/>
                  <a:gd name="T36" fmla="*/ 562 w 641"/>
                  <a:gd name="T37" fmla="*/ 142 h 521"/>
                  <a:gd name="T38" fmla="*/ 538 w 641"/>
                  <a:gd name="T39" fmla="*/ 126 h 521"/>
                  <a:gd name="T40" fmla="*/ 475 w 641"/>
                  <a:gd name="T41" fmla="*/ 71 h 521"/>
                  <a:gd name="T42" fmla="*/ 428 w 641"/>
                  <a:gd name="T43" fmla="*/ 55 h 521"/>
                  <a:gd name="T44" fmla="*/ 475 w 641"/>
                  <a:gd name="T45" fmla="*/ 126 h 521"/>
                  <a:gd name="T46" fmla="*/ 530 w 641"/>
                  <a:gd name="T47" fmla="*/ 197 h 521"/>
                  <a:gd name="T48" fmla="*/ 538 w 641"/>
                  <a:gd name="T49" fmla="*/ 221 h 521"/>
                  <a:gd name="T50" fmla="*/ 530 w 641"/>
                  <a:gd name="T51" fmla="*/ 197 h 521"/>
                  <a:gd name="T52" fmla="*/ 491 w 641"/>
                  <a:gd name="T53" fmla="*/ 150 h 521"/>
                  <a:gd name="T54" fmla="*/ 420 w 641"/>
                  <a:gd name="T55" fmla="*/ 95 h 521"/>
                  <a:gd name="T56" fmla="*/ 396 w 641"/>
                  <a:gd name="T57" fmla="*/ 103 h 521"/>
                  <a:gd name="T58" fmla="*/ 443 w 641"/>
                  <a:gd name="T59" fmla="*/ 174 h 521"/>
                  <a:gd name="T60" fmla="*/ 475 w 641"/>
                  <a:gd name="T61" fmla="*/ 253 h 521"/>
                  <a:gd name="T62" fmla="*/ 483 w 641"/>
                  <a:gd name="T63" fmla="*/ 276 h 521"/>
                  <a:gd name="T64" fmla="*/ 388 w 641"/>
                  <a:gd name="T65" fmla="*/ 142 h 521"/>
                  <a:gd name="T66" fmla="*/ 396 w 641"/>
                  <a:gd name="T67" fmla="*/ 213 h 521"/>
                  <a:gd name="T68" fmla="*/ 412 w 641"/>
                  <a:gd name="T69" fmla="*/ 261 h 521"/>
                  <a:gd name="T70" fmla="*/ 372 w 641"/>
                  <a:gd name="T71" fmla="*/ 237 h 521"/>
                  <a:gd name="T72" fmla="*/ 349 w 641"/>
                  <a:gd name="T73" fmla="*/ 229 h 521"/>
                  <a:gd name="T74" fmla="*/ 333 w 641"/>
                  <a:gd name="T75" fmla="*/ 182 h 521"/>
                  <a:gd name="T76" fmla="*/ 325 w 641"/>
                  <a:gd name="T77" fmla="*/ 158 h 521"/>
                  <a:gd name="T78" fmla="*/ 404 w 641"/>
                  <a:gd name="T79" fmla="*/ 79 h 521"/>
                  <a:gd name="T80" fmla="*/ 428 w 641"/>
                  <a:gd name="T81" fmla="*/ 63 h 521"/>
                  <a:gd name="T82" fmla="*/ 451 w 641"/>
                  <a:gd name="T83" fmla="*/ 48 h 521"/>
                  <a:gd name="T84" fmla="*/ 467 w 641"/>
                  <a:gd name="T85" fmla="*/ 24 h 521"/>
                  <a:gd name="T86" fmla="*/ 420 w 641"/>
                  <a:gd name="T87" fmla="*/ 55 h 521"/>
                  <a:gd name="T88" fmla="*/ 349 w 641"/>
                  <a:gd name="T89" fmla="*/ 174 h 521"/>
                  <a:gd name="T90" fmla="*/ 317 w 641"/>
                  <a:gd name="T91" fmla="*/ 221 h 521"/>
                  <a:gd name="T92" fmla="*/ 270 w 641"/>
                  <a:gd name="T93" fmla="*/ 245 h 521"/>
                  <a:gd name="T94" fmla="*/ 88 w 641"/>
                  <a:gd name="T95" fmla="*/ 292 h 521"/>
                  <a:gd name="T96" fmla="*/ 41 w 641"/>
                  <a:gd name="T97" fmla="*/ 308 h 521"/>
                  <a:gd name="T98" fmla="*/ 17 w 641"/>
                  <a:gd name="T99" fmla="*/ 324 h 521"/>
                  <a:gd name="T100" fmla="*/ 33 w 641"/>
                  <a:gd name="T101" fmla="*/ 340 h 5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41"/>
                  <a:gd name="T154" fmla="*/ 0 h 521"/>
                  <a:gd name="T155" fmla="*/ 641 w 641"/>
                  <a:gd name="T156" fmla="*/ 521 h 5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41" h="521">
                    <a:moveTo>
                      <a:pt x="17" y="284"/>
                    </a:moveTo>
                    <a:cubicBezTo>
                      <a:pt x="11" y="328"/>
                      <a:pt x="0" y="354"/>
                      <a:pt x="9" y="395"/>
                    </a:cubicBezTo>
                    <a:cubicBezTo>
                      <a:pt x="2" y="455"/>
                      <a:pt x="6" y="467"/>
                      <a:pt x="17" y="521"/>
                    </a:cubicBezTo>
                    <a:cubicBezTo>
                      <a:pt x="41" y="518"/>
                      <a:pt x="65" y="518"/>
                      <a:pt x="88" y="513"/>
                    </a:cubicBezTo>
                    <a:cubicBezTo>
                      <a:pt x="105" y="510"/>
                      <a:pt x="120" y="502"/>
                      <a:pt x="136" y="497"/>
                    </a:cubicBezTo>
                    <a:cubicBezTo>
                      <a:pt x="144" y="494"/>
                      <a:pt x="159" y="489"/>
                      <a:pt x="159" y="489"/>
                    </a:cubicBezTo>
                    <a:cubicBezTo>
                      <a:pt x="167" y="481"/>
                      <a:pt x="174" y="473"/>
                      <a:pt x="183" y="466"/>
                    </a:cubicBezTo>
                    <a:cubicBezTo>
                      <a:pt x="198" y="454"/>
                      <a:pt x="230" y="434"/>
                      <a:pt x="230" y="434"/>
                    </a:cubicBezTo>
                    <a:cubicBezTo>
                      <a:pt x="252" y="403"/>
                      <a:pt x="285" y="377"/>
                      <a:pt x="317" y="355"/>
                    </a:cubicBezTo>
                    <a:cubicBezTo>
                      <a:pt x="337" y="326"/>
                      <a:pt x="346" y="320"/>
                      <a:pt x="380" y="332"/>
                    </a:cubicBezTo>
                    <a:cubicBezTo>
                      <a:pt x="449" y="318"/>
                      <a:pt x="518" y="324"/>
                      <a:pt x="578" y="284"/>
                    </a:cubicBezTo>
                    <a:cubicBezTo>
                      <a:pt x="594" y="260"/>
                      <a:pt x="616" y="240"/>
                      <a:pt x="625" y="213"/>
                    </a:cubicBezTo>
                    <a:cubicBezTo>
                      <a:pt x="630" y="197"/>
                      <a:pt x="641" y="166"/>
                      <a:pt x="641" y="166"/>
                    </a:cubicBezTo>
                    <a:cubicBezTo>
                      <a:pt x="623" y="78"/>
                      <a:pt x="577" y="30"/>
                      <a:pt x="491" y="0"/>
                    </a:cubicBezTo>
                    <a:cubicBezTo>
                      <a:pt x="483" y="3"/>
                      <a:pt x="470" y="0"/>
                      <a:pt x="467" y="8"/>
                    </a:cubicBezTo>
                    <a:cubicBezTo>
                      <a:pt x="455" y="38"/>
                      <a:pt x="528" y="85"/>
                      <a:pt x="546" y="103"/>
                    </a:cubicBezTo>
                    <a:cubicBezTo>
                      <a:pt x="551" y="119"/>
                      <a:pt x="557" y="134"/>
                      <a:pt x="562" y="150"/>
                    </a:cubicBezTo>
                    <a:cubicBezTo>
                      <a:pt x="565" y="158"/>
                      <a:pt x="572" y="182"/>
                      <a:pt x="570" y="174"/>
                    </a:cubicBezTo>
                    <a:cubicBezTo>
                      <a:pt x="567" y="163"/>
                      <a:pt x="568" y="151"/>
                      <a:pt x="562" y="142"/>
                    </a:cubicBezTo>
                    <a:cubicBezTo>
                      <a:pt x="557" y="134"/>
                      <a:pt x="546" y="131"/>
                      <a:pt x="538" y="126"/>
                    </a:cubicBezTo>
                    <a:cubicBezTo>
                      <a:pt x="511" y="87"/>
                      <a:pt x="530" y="108"/>
                      <a:pt x="475" y="71"/>
                    </a:cubicBezTo>
                    <a:cubicBezTo>
                      <a:pt x="461" y="62"/>
                      <a:pt x="428" y="55"/>
                      <a:pt x="428" y="55"/>
                    </a:cubicBezTo>
                    <a:cubicBezTo>
                      <a:pt x="437" y="92"/>
                      <a:pt x="443" y="106"/>
                      <a:pt x="475" y="126"/>
                    </a:cubicBezTo>
                    <a:cubicBezTo>
                      <a:pt x="492" y="151"/>
                      <a:pt x="513" y="172"/>
                      <a:pt x="530" y="197"/>
                    </a:cubicBezTo>
                    <a:cubicBezTo>
                      <a:pt x="533" y="205"/>
                      <a:pt x="541" y="229"/>
                      <a:pt x="538" y="221"/>
                    </a:cubicBezTo>
                    <a:cubicBezTo>
                      <a:pt x="535" y="213"/>
                      <a:pt x="535" y="204"/>
                      <a:pt x="530" y="197"/>
                    </a:cubicBezTo>
                    <a:cubicBezTo>
                      <a:pt x="519" y="180"/>
                      <a:pt x="504" y="166"/>
                      <a:pt x="491" y="150"/>
                    </a:cubicBezTo>
                    <a:cubicBezTo>
                      <a:pt x="471" y="126"/>
                      <a:pt x="445" y="113"/>
                      <a:pt x="420" y="95"/>
                    </a:cubicBezTo>
                    <a:cubicBezTo>
                      <a:pt x="412" y="98"/>
                      <a:pt x="400" y="96"/>
                      <a:pt x="396" y="103"/>
                    </a:cubicBezTo>
                    <a:cubicBezTo>
                      <a:pt x="389" y="117"/>
                      <a:pt x="435" y="166"/>
                      <a:pt x="443" y="174"/>
                    </a:cubicBezTo>
                    <a:cubicBezTo>
                      <a:pt x="453" y="203"/>
                      <a:pt x="466" y="224"/>
                      <a:pt x="475" y="253"/>
                    </a:cubicBezTo>
                    <a:cubicBezTo>
                      <a:pt x="477" y="261"/>
                      <a:pt x="489" y="282"/>
                      <a:pt x="483" y="276"/>
                    </a:cubicBezTo>
                    <a:cubicBezTo>
                      <a:pt x="441" y="234"/>
                      <a:pt x="439" y="176"/>
                      <a:pt x="388" y="142"/>
                    </a:cubicBezTo>
                    <a:cubicBezTo>
                      <a:pt x="375" y="182"/>
                      <a:pt x="377" y="158"/>
                      <a:pt x="396" y="213"/>
                    </a:cubicBezTo>
                    <a:cubicBezTo>
                      <a:pt x="401" y="229"/>
                      <a:pt x="412" y="261"/>
                      <a:pt x="412" y="261"/>
                    </a:cubicBezTo>
                    <a:cubicBezTo>
                      <a:pt x="392" y="318"/>
                      <a:pt x="421" y="254"/>
                      <a:pt x="372" y="237"/>
                    </a:cubicBezTo>
                    <a:cubicBezTo>
                      <a:pt x="364" y="234"/>
                      <a:pt x="357" y="232"/>
                      <a:pt x="349" y="229"/>
                    </a:cubicBezTo>
                    <a:cubicBezTo>
                      <a:pt x="344" y="213"/>
                      <a:pt x="338" y="198"/>
                      <a:pt x="333" y="182"/>
                    </a:cubicBezTo>
                    <a:cubicBezTo>
                      <a:pt x="330" y="174"/>
                      <a:pt x="325" y="158"/>
                      <a:pt x="325" y="158"/>
                    </a:cubicBezTo>
                    <a:cubicBezTo>
                      <a:pt x="339" y="116"/>
                      <a:pt x="367" y="104"/>
                      <a:pt x="404" y="79"/>
                    </a:cubicBezTo>
                    <a:cubicBezTo>
                      <a:pt x="412" y="74"/>
                      <a:pt x="420" y="68"/>
                      <a:pt x="428" y="63"/>
                    </a:cubicBezTo>
                    <a:cubicBezTo>
                      <a:pt x="436" y="58"/>
                      <a:pt x="451" y="48"/>
                      <a:pt x="451" y="48"/>
                    </a:cubicBezTo>
                    <a:cubicBezTo>
                      <a:pt x="456" y="40"/>
                      <a:pt x="476" y="22"/>
                      <a:pt x="467" y="24"/>
                    </a:cubicBezTo>
                    <a:cubicBezTo>
                      <a:pt x="449" y="28"/>
                      <a:pt x="420" y="55"/>
                      <a:pt x="420" y="55"/>
                    </a:cubicBezTo>
                    <a:cubicBezTo>
                      <a:pt x="393" y="96"/>
                      <a:pt x="372" y="133"/>
                      <a:pt x="349" y="174"/>
                    </a:cubicBezTo>
                    <a:cubicBezTo>
                      <a:pt x="340" y="191"/>
                      <a:pt x="335" y="215"/>
                      <a:pt x="317" y="221"/>
                    </a:cubicBezTo>
                    <a:cubicBezTo>
                      <a:pt x="230" y="251"/>
                      <a:pt x="365" y="202"/>
                      <a:pt x="270" y="245"/>
                    </a:cubicBezTo>
                    <a:cubicBezTo>
                      <a:pt x="213" y="271"/>
                      <a:pt x="149" y="284"/>
                      <a:pt x="88" y="292"/>
                    </a:cubicBezTo>
                    <a:cubicBezTo>
                      <a:pt x="72" y="297"/>
                      <a:pt x="57" y="303"/>
                      <a:pt x="41" y="308"/>
                    </a:cubicBezTo>
                    <a:cubicBezTo>
                      <a:pt x="32" y="311"/>
                      <a:pt x="19" y="315"/>
                      <a:pt x="17" y="324"/>
                    </a:cubicBezTo>
                    <a:cubicBezTo>
                      <a:pt x="15" y="331"/>
                      <a:pt x="28" y="335"/>
                      <a:pt x="33" y="340"/>
                    </a:cubicBezTo>
                  </a:path>
                </a:pathLst>
              </a:custGeom>
              <a:solidFill>
                <a:srgbClr val="FFDBB7"/>
              </a:solidFill>
              <a:ln w="9525">
                <a:solidFill>
                  <a:schemeClr val="tx1"/>
                </a:solidFill>
                <a:round/>
                <a:headEnd/>
                <a:tailEnd/>
              </a:ln>
            </p:spPr>
            <p:txBody>
              <a:bodyPr/>
              <a:lstStyle/>
              <a:p>
                <a:endParaRPr lang="en-US"/>
              </a:p>
            </p:txBody>
          </p:sp>
        </p:gr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4" descr="C:\Users\Public\Pictures\2009\061509_ASEE SME-METS BatsAustin\IMG_1915 mbkwb.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1044575">
            <a:off x="2611653" y="3560356"/>
            <a:ext cx="3036888" cy="2286000"/>
          </a:xfrm>
          <a:prstGeom prst="rect">
            <a:avLst/>
          </a:prstGeom>
          <a:solidFill>
            <a:srgbClr val="FFFFFF">
              <a:shade val="85000"/>
            </a:srgbClr>
          </a:solidFill>
          <a:ln w="88900" cap="sq">
            <a:solidFill>
              <a:srgbClr val="FFFFFF"/>
            </a:solidFill>
            <a:miter lim="800000"/>
          </a:ln>
          <a:effectLst>
            <a:glow rad="139700">
              <a:schemeClr val="accent4">
                <a:satMod val="175000"/>
                <a:alpha val="40000"/>
              </a:schemeClr>
            </a:glow>
            <a:outerShdw blurRad="50800" dist="38100" dir="10800000" algn="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4" name="Picture 3" descr="MPj03167850000[1]"/>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791104">
            <a:off x="5627992" y="1761332"/>
            <a:ext cx="3010021" cy="2257517"/>
          </a:xfrm>
          <a:prstGeom prst="rect">
            <a:avLst/>
          </a:prstGeom>
          <a:ln w="76200">
            <a:solidFill>
              <a:schemeClr val="bg1"/>
            </a:solidFill>
          </a:ln>
          <a:effectLst>
            <a:glow rad="101600">
              <a:schemeClr val="accent4">
                <a:satMod val="175000"/>
                <a:alpha val="40000"/>
              </a:schemeClr>
            </a:glow>
            <a:outerShdw blurRad="292100" dist="139700" dir="2700000" algn="tl" rotWithShape="0">
              <a:srgbClr val="333333">
                <a:alpha val="65000"/>
              </a:srgbClr>
            </a:outerShdw>
          </a:effectLst>
        </p:spPr>
      </p:pic>
      <p:sp>
        <p:nvSpPr>
          <p:cNvPr id="2" name="Rectangle 1"/>
          <p:cNvSpPr/>
          <p:nvPr/>
        </p:nvSpPr>
        <p:spPr>
          <a:xfrm>
            <a:off x="0" y="431800"/>
            <a:ext cx="8855075" cy="963613"/>
          </a:xfrm>
          <a:prstGeom prst="rect">
            <a:avLst/>
          </a:prstGeom>
        </p:spPr>
        <p:txBody>
          <a:bodyPr>
            <a:spAutoFit/>
          </a:bodyPr>
          <a:lstStyle/>
          <a:p>
            <a:pPr marL="342900" indent="-342900" algn="ctr">
              <a:lnSpc>
                <a:spcPct val="150000"/>
              </a:lnSpc>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SPEAKING</a:t>
            </a:r>
          </a:p>
        </p:txBody>
      </p:sp>
      <p:sp>
        <p:nvSpPr>
          <p:cNvPr id="3" name="Rectangle 2"/>
          <p:cNvSpPr/>
          <p:nvPr/>
        </p:nvSpPr>
        <p:spPr>
          <a:xfrm>
            <a:off x="6184900" y="4854575"/>
            <a:ext cx="2628900" cy="769938"/>
          </a:xfrm>
          <a:prstGeom prst="rect">
            <a:avLst/>
          </a:prstGeom>
        </p:spPr>
        <p:txBody>
          <a:bodyPr wrap="none">
            <a:spAutoFit/>
          </a:bodyPr>
          <a:lstStyle/>
          <a:p>
            <a:pPr>
              <a:defRPr/>
            </a:pPr>
            <a:r>
              <a:rPr lang="en-US" sz="4400" b="1" kern="0" dirty="0">
                <a:solidFill>
                  <a:srgbClr val="008000"/>
                </a:solidFill>
                <a:latin typeface="Berlin Sans FB Demi" pitchFamily="34" charset="0"/>
                <a:ea typeface="+mn-ea"/>
                <a:cs typeface="+mn-cs"/>
              </a:rPr>
              <a:t>CLARITY</a:t>
            </a:r>
            <a:endParaRPr lang="en-US" sz="4400" b="1" dirty="0">
              <a:solidFill>
                <a:srgbClr val="008000"/>
              </a:solidFill>
              <a:latin typeface="Berlin Sans FB Demi" pitchFamily="34" charset="0"/>
              <a:ea typeface="+mn-ea"/>
              <a:cs typeface="+mn-cs"/>
            </a:endParaRPr>
          </a:p>
        </p:txBody>
      </p:sp>
      <p:sp>
        <p:nvSpPr>
          <p:cNvPr id="5" name="Rectangle 4"/>
          <p:cNvSpPr/>
          <p:nvPr/>
        </p:nvSpPr>
        <p:spPr>
          <a:xfrm>
            <a:off x="3352800" y="1866900"/>
            <a:ext cx="1752600" cy="1050925"/>
          </a:xfrm>
          <a:prstGeom prst="rect">
            <a:avLst/>
          </a:prstGeom>
        </p:spPr>
        <p:txBody>
          <a:bodyPr wrap="none">
            <a:spAutoFit/>
          </a:bodyPr>
          <a:lstStyle/>
          <a:p>
            <a:pPr>
              <a:lnSpc>
                <a:spcPct val="150000"/>
              </a:lnSpc>
              <a:spcBef>
                <a:spcPct val="20000"/>
              </a:spcBef>
              <a:defRPr/>
            </a:pPr>
            <a:r>
              <a:rPr lang="en-US" sz="4400" b="1" kern="0" dirty="0">
                <a:solidFill>
                  <a:srgbClr val="FF0000"/>
                </a:solidFill>
                <a:latin typeface="Berlin Sans FB Demi" pitchFamily="34" charset="0"/>
                <a:ea typeface="+mn-ea"/>
                <a:cs typeface="+mn-cs"/>
              </a:rPr>
              <a:t>TONE </a:t>
            </a:r>
          </a:p>
        </p:txBody>
      </p:sp>
      <p:sp>
        <p:nvSpPr>
          <p:cNvPr id="6" name="Rectangle 5"/>
          <p:cNvSpPr/>
          <p:nvPr/>
        </p:nvSpPr>
        <p:spPr>
          <a:xfrm>
            <a:off x="352425" y="4090988"/>
            <a:ext cx="2003425" cy="1050925"/>
          </a:xfrm>
          <a:prstGeom prst="rect">
            <a:avLst/>
          </a:prstGeom>
        </p:spPr>
        <p:txBody>
          <a:bodyPr wrap="none">
            <a:spAutoFit/>
          </a:bodyPr>
          <a:lstStyle/>
          <a:p>
            <a:pPr>
              <a:lnSpc>
                <a:spcPct val="150000"/>
              </a:lnSpc>
              <a:spcBef>
                <a:spcPct val="20000"/>
              </a:spcBef>
              <a:defRPr/>
            </a:pPr>
            <a:r>
              <a:rPr lang="en-US" sz="4400" b="1" kern="0" dirty="0">
                <a:solidFill>
                  <a:srgbClr val="6600CC"/>
                </a:solidFill>
                <a:latin typeface="Berlin Sans FB Demi" pitchFamily="34" charset="0"/>
                <a:ea typeface="+mn-ea"/>
                <a:cs typeface="+mn-cs"/>
              </a:rPr>
              <a:t>LEVEL</a:t>
            </a:r>
          </a:p>
        </p:txBody>
      </p:sp>
      <p:sp>
        <p:nvSpPr>
          <p:cNvPr id="7" name="Rectangle 6"/>
          <p:cNvSpPr/>
          <p:nvPr/>
        </p:nvSpPr>
        <p:spPr>
          <a:xfrm rot="196540">
            <a:off x="698500" y="1017588"/>
            <a:ext cx="1827213" cy="976312"/>
          </a:xfrm>
          <a:prstGeom prst="rect">
            <a:avLst/>
          </a:prstGeom>
        </p:spPr>
        <p:txBody>
          <a:bodyPr wrap="none">
            <a:spAutoFit/>
          </a:bodyPr>
          <a:lstStyle/>
          <a:p>
            <a:pPr>
              <a:lnSpc>
                <a:spcPct val="150000"/>
              </a:lnSpc>
              <a:spcBef>
                <a:spcPct val="20000"/>
              </a:spcBef>
              <a:defRPr/>
            </a:pPr>
            <a:r>
              <a:rPr lang="en-US" sz="4400" b="1" kern="0" dirty="0">
                <a:solidFill>
                  <a:srgbClr val="0000FF"/>
                </a:solidFill>
                <a:latin typeface="Berlin Sans FB Demi" pitchFamily="34" charset="0"/>
                <a:ea typeface="+mn-ea"/>
                <a:cs typeface="+mn-cs"/>
              </a:rPr>
              <a:t>SPEED</a:t>
            </a:r>
          </a:p>
        </p:txBody>
      </p:sp>
      <p:grpSp>
        <p:nvGrpSpPr>
          <p:cNvPr id="21512" name="Group 29"/>
          <p:cNvGrpSpPr>
            <a:grpSpLocks/>
          </p:cNvGrpSpPr>
          <p:nvPr/>
        </p:nvGrpSpPr>
        <p:grpSpPr bwMode="auto">
          <a:xfrm>
            <a:off x="735013" y="2106613"/>
            <a:ext cx="1474787" cy="1393825"/>
            <a:chOff x="960" y="4320"/>
            <a:chExt cx="240" cy="240"/>
          </a:xfrm>
        </p:grpSpPr>
        <p:sp>
          <p:nvSpPr>
            <p:cNvPr id="21513" name="AutoShape 30"/>
            <p:cNvSpPr>
              <a:spLocks noChangeArrowheads="1"/>
            </p:cNvSpPr>
            <p:nvPr/>
          </p:nvSpPr>
          <p:spPr bwMode="auto">
            <a:xfrm>
              <a:off x="960" y="4320"/>
              <a:ext cx="240" cy="240"/>
            </a:xfrm>
            <a:prstGeom prst="roundRect">
              <a:avLst>
                <a:gd name="adj" fmla="val 16667"/>
              </a:avLst>
            </a:prstGeom>
            <a:solidFill>
              <a:srgbClr val="FF7C80"/>
            </a:solidFill>
            <a:ln w="9525">
              <a:solidFill>
                <a:schemeClr val="tx1"/>
              </a:solidFill>
              <a:round/>
              <a:headEnd/>
              <a:tailEnd/>
            </a:ln>
          </p:spPr>
          <p:txBody>
            <a:bodyPr wrap="none" anchor="ctr"/>
            <a:lstStyle/>
            <a:p>
              <a:endParaRPr lang="en-US" sz="2000">
                <a:cs typeface="Arial" charset="0"/>
              </a:endParaRPr>
            </a:p>
          </p:txBody>
        </p:sp>
        <p:grpSp>
          <p:nvGrpSpPr>
            <p:cNvPr id="21514" name="Group 31"/>
            <p:cNvGrpSpPr>
              <a:grpSpLocks/>
            </p:cNvGrpSpPr>
            <p:nvPr/>
          </p:nvGrpSpPr>
          <p:grpSpPr bwMode="auto">
            <a:xfrm>
              <a:off x="992" y="4337"/>
              <a:ext cx="176" cy="191"/>
              <a:chOff x="1246" y="2496"/>
              <a:chExt cx="1589" cy="1590"/>
            </a:xfrm>
          </p:grpSpPr>
          <p:sp>
            <p:nvSpPr>
              <p:cNvPr id="21515" name="Freeform 32"/>
              <p:cNvSpPr>
                <a:spLocks/>
              </p:cNvSpPr>
              <p:nvPr/>
            </p:nvSpPr>
            <p:spPr bwMode="auto">
              <a:xfrm>
                <a:off x="1728" y="2592"/>
                <a:ext cx="331" cy="543"/>
              </a:xfrm>
              <a:custGeom>
                <a:avLst/>
                <a:gdLst>
                  <a:gd name="T0" fmla="*/ 331 w 331"/>
                  <a:gd name="T1" fmla="*/ 6 h 543"/>
                  <a:gd name="T2" fmla="*/ 250 w 331"/>
                  <a:gd name="T3" fmla="*/ 3 h 543"/>
                  <a:gd name="T4" fmla="*/ 184 w 331"/>
                  <a:gd name="T5" fmla="*/ 27 h 543"/>
                  <a:gd name="T6" fmla="*/ 169 w 331"/>
                  <a:gd name="T7" fmla="*/ 66 h 543"/>
                  <a:gd name="T8" fmla="*/ 166 w 331"/>
                  <a:gd name="T9" fmla="*/ 129 h 543"/>
                  <a:gd name="T10" fmla="*/ 136 w 331"/>
                  <a:gd name="T11" fmla="*/ 165 h 543"/>
                  <a:gd name="T12" fmla="*/ 115 w 331"/>
                  <a:gd name="T13" fmla="*/ 210 h 543"/>
                  <a:gd name="T14" fmla="*/ 91 w 331"/>
                  <a:gd name="T15" fmla="*/ 228 h 543"/>
                  <a:gd name="T16" fmla="*/ 79 w 331"/>
                  <a:gd name="T17" fmla="*/ 201 h 543"/>
                  <a:gd name="T18" fmla="*/ 64 w 331"/>
                  <a:gd name="T19" fmla="*/ 162 h 543"/>
                  <a:gd name="T20" fmla="*/ 46 w 331"/>
                  <a:gd name="T21" fmla="*/ 150 h 543"/>
                  <a:gd name="T22" fmla="*/ 4 w 331"/>
                  <a:gd name="T23" fmla="*/ 183 h 543"/>
                  <a:gd name="T24" fmla="*/ 16 w 331"/>
                  <a:gd name="T25" fmla="*/ 228 h 543"/>
                  <a:gd name="T26" fmla="*/ 10 w 331"/>
                  <a:gd name="T27" fmla="*/ 273 h 543"/>
                  <a:gd name="T28" fmla="*/ 4 w 331"/>
                  <a:gd name="T29" fmla="*/ 291 h 543"/>
                  <a:gd name="T30" fmla="*/ 13 w 331"/>
                  <a:gd name="T31" fmla="*/ 399 h 543"/>
                  <a:gd name="T32" fmla="*/ 73 w 331"/>
                  <a:gd name="T33" fmla="*/ 435 h 543"/>
                  <a:gd name="T34" fmla="*/ 154 w 331"/>
                  <a:gd name="T35" fmla="*/ 501 h 543"/>
                  <a:gd name="T36" fmla="*/ 211 w 331"/>
                  <a:gd name="T37" fmla="*/ 516 h 543"/>
                  <a:gd name="T38" fmla="*/ 229 w 331"/>
                  <a:gd name="T39" fmla="*/ 543 h 543"/>
                  <a:gd name="T40" fmla="*/ 262 w 331"/>
                  <a:gd name="T41" fmla="*/ 522 h 543"/>
                  <a:gd name="T42" fmla="*/ 265 w 331"/>
                  <a:gd name="T43" fmla="*/ 513 h 543"/>
                  <a:gd name="T44" fmla="*/ 274 w 331"/>
                  <a:gd name="T45" fmla="*/ 507 h 543"/>
                  <a:gd name="T46" fmla="*/ 280 w 331"/>
                  <a:gd name="T47" fmla="*/ 489 h 543"/>
                  <a:gd name="T48" fmla="*/ 283 w 331"/>
                  <a:gd name="T49" fmla="*/ 480 h 543"/>
                  <a:gd name="T50" fmla="*/ 295 w 331"/>
                  <a:gd name="T51" fmla="*/ 426 h 543"/>
                  <a:gd name="T52" fmla="*/ 325 w 331"/>
                  <a:gd name="T53" fmla="*/ 420 h 54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31"/>
                  <a:gd name="T82" fmla="*/ 0 h 543"/>
                  <a:gd name="T83" fmla="*/ 331 w 331"/>
                  <a:gd name="T84" fmla="*/ 543 h 54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31" h="543">
                    <a:moveTo>
                      <a:pt x="331" y="6"/>
                    </a:moveTo>
                    <a:cubicBezTo>
                      <a:pt x="298" y="2"/>
                      <a:pt x="286" y="0"/>
                      <a:pt x="250" y="3"/>
                    </a:cubicBezTo>
                    <a:cubicBezTo>
                      <a:pt x="228" y="8"/>
                      <a:pt x="203" y="14"/>
                      <a:pt x="184" y="27"/>
                    </a:cubicBezTo>
                    <a:cubicBezTo>
                      <a:pt x="168" y="51"/>
                      <a:pt x="173" y="38"/>
                      <a:pt x="169" y="66"/>
                    </a:cubicBezTo>
                    <a:cubicBezTo>
                      <a:pt x="174" y="92"/>
                      <a:pt x="174" y="104"/>
                      <a:pt x="166" y="129"/>
                    </a:cubicBezTo>
                    <a:cubicBezTo>
                      <a:pt x="161" y="144"/>
                      <a:pt x="141" y="150"/>
                      <a:pt x="136" y="165"/>
                    </a:cubicBezTo>
                    <a:cubicBezTo>
                      <a:pt x="130" y="182"/>
                      <a:pt x="131" y="199"/>
                      <a:pt x="115" y="210"/>
                    </a:cubicBezTo>
                    <a:cubicBezTo>
                      <a:pt x="108" y="220"/>
                      <a:pt x="103" y="224"/>
                      <a:pt x="91" y="228"/>
                    </a:cubicBezTo>
                    <a:cubicBezTo>
                      <a:pt x="84" y="207"/>
                      <a:pt x="89" y="215"/>
                      <a:pt x="79" y="201"/>
                    </a:cubicBezTo>
                    <a:cubicBezTo>
                      <a:pt x="76" y="189"/>
                      <a:pt x="74" y="171"/>
                      <a:pt x="64" y="162"/>
                    </a:cubicBezTo>
                    <a:cubicBezTo>
                      <a:pt x="59" y="157"/>
                      <a:pt x="46" y="150"/>
                      <a:pt x="46" y="150"/>
                    </a:cubicBezTo>
                    <a:cubicBezTo>
                      <a:pt x="15" y="153"/>
                      <a:pt x="11" y="155"/>
                      <a:pt x="4" y="183"/>
                    </a:cubicBezTo>
                    <a:cubicBezTo>
                      <a:pt x="8" y="198"/>
                      <a:pt x="11" y="213"/>
                      <a:pt x="16" y="228"/>
                    </a:cubicBezTo>
                    <a:cubicBezTo>
                      <a:pt x="15" y="242"/>
                      <a:pt x="14" y="259"/>
                      <a:pt x="10" y="273"/>
                    </a:cubicBezTo>
                    <a:cubicBezTo>
                      <a:pt x="8" y="279"/>
                      <a:pt x="4" y="291"/>
                      <a:pt x="4" y="291"/>
                    </a:cubicBezTo>
                    <a:cubicBezTo>
                      <a:pt x="16" y="326"/>
                      <a:pt x="0" y="365"/>
                      <a:pt x="13" y="399"/>
                    </a:cubicBezTo>
                    <a:cubicBezTo>
                      <a:pt x="21" y="420"/>
                      <a:pt x="55" y="426"/>
                      <a:pt x="73" y="435"/>
                    </a:cubicBezTo>
                    <a:cubicBezTo>
                      <a:pt x="104" y="451"/>
                      <a:pt x="119" y="489"/>
                      <a:pt x="154" y="501"/>
                    </a:cubicBezTo>
                    <a:cubicBezTo>
                      <a:pt x="170" y="496"/>
                      <a:pt x="195" y="511"/>
                      <a:pt x="211" y="516"/>
                    </a:cubicBezTo>
                    <a:cubicBezTo>
                      <a:pt x="220" y="525"/>
                      <a:pt x="225" y="531"/>
                      <a:pt x="229" y="543"/>
                    </a:cubicBezTo>
                    <a:cubicBezTo>
                      <a:pt x="244" y="538"/>
                      <a:pt x="249" y="526"/>
                      <a:pt x="262" y="522"/>
                    </a:cubicBezTo>
                    <a:cubicBezTo>
                      <a:pt x="263" y="519"/>
                      <a:pt x="263" y="515"/>
                      <a:pt x="265" y="513"/>
                    </a:cubicBezTo>
                    <a:cubicBezTo>
                      <a:pt x="267" y="510"/>
                      <a:pt x="272" y="510"/>
                      <a:pt x="274" y="507"/>
                    </a:cubicBezTo>
                    <a:cubicBezTo>
                      <a:pt x="277" y="502"/>
                      <a:pt x="278" y="495"/>
                      <a:pt x="280" y="489"/>
                    </a:cubicBezTo>
                    <a:cubicBezTo>
                      <a:pt x="281" y="486"/>
                      <a:pt x="283" y="480"/>
                      <a:pt x="283" y="480"/>
                    </a:cubicBezTo>
                    <a:cubicBezTo>
                      <a:pt x="283" y="477"/>
                      <a:pt x="283" y="430"/>
                      <a:pt x="295" y="426"/>
                    </a:cubicBezTo>
                    <a:cubicBezTo>
                      <a:pt x="326" y="416"/>
                      <a:pt x="325" y="434"/>
                      <a:pt x="325" y="420"/>
                    </a:cubicBezTo>
                  </a:path>
                </a:pathLst>
              </a:custGeom>
              <a:solidFill>
                <a:srgbClr val="FFCC99"/>
              </a:solidFill>
              <a:ln w="9525">
                <a:solidFill>
                  <a:schemeClr val="tx1"/>
                </a:solidFill>
                <a:round/>
                <a:headEnd/>
                <a:tailEnd/>
              </a:ln>
            </p:spPr>
            <p:txBody>
              <a:bodyPr/>
              <a:lstStyle/>
              <a:p>
                <a:endParaRPr lang="en-US"/>
              </a:p>
            </p:txBody>
          </p:sp>
          <p:sp>
            <p:nvSpPr>
              <p:cNvPr id="21516" name="Freeform 33"/>
              <p:cNvSpPr>
                <a:spLocks/>
              </p:cNvSpPr>
              <p:nvPr/>
            </p:nvSpPr>
            <p:spPr bwMode="auto">
              <a:xfrm>
                <a:off x="1680" y="2496"/>
                <a:ext cx="393" cy="429"/>
              </a:xfrm>
              <a:custGeom>
                <a:avLst/>
                <a:gdLst>
                  <a:gd name="T0" fmla="*/ 369 w 393"/>
                  <a:gd name="T1" fmla="*/ 126 h 429"/>
                  <a:gd name="T2" fmla="*/ 393 w 393"/>
                  <a:gd name="T3" fmla="*/ 87 h 429"/>
                  <a:gd name="T4" fmla="*/ 351 w 393"/>
                  <a:gd name="T5" fmla="*/ 60 h 429"/>
                  <a:gd name="T6" fmla="*/ 279 w 393"/>
                  <a:gd name="T7" fmla="*/ 39 h 429"/>
                  <a:gd name="T8" fmla="*/ 174 w 393"/>
                  <a:gd name="T9" fmla="*/ 0 h 429"/>
                  <a:gd name="T10" fmla="*/ 60 w 393"/>
                  <a:gd name="T11" fmla="*/ 39 h 429"/>
                  <a:gd name="T12" fmla="*/ 9 w 393"/>
                  <a:gd name="T13" fmla="*/ 111 h 429"/>
                  <a:gd name="T14" fmla="*/ 3 w 393"/>
                  <a:gd name="T15" fmla="*/ 159 h 429"/>
                  <a:gd name="T16" fmla="*/ 30 w 393"/>
                  <a:gd name="T17" fmla="*/ 336 h 429"/>
                  <a:gd name="T18" fmla="*/ 51 w 393"/>
                  <a:gd name="T19" fmla="*/ 411 h 429"/>
                  <a:gd name="T20" fmla="*/ 57 w 393"/>
                  <a:gd name="T21" fmla="*/ 429 h 429"/>
                  <a:gd name="T22" fmla="*/ 102 w 393"/>
                  <a:gd name="T23" fmla="*/ 396 h 429"/>
                  <a:gd name="T24" fmla="*/ 198 w 393"/>
                  <a:gd name="T25" fmla="*/ 318 h 429"/>
                  <a:gd name="T26" fmla="*/ 234 w 393"/>
                  <a:gd name="T27" fmla="*/ 267 h 429"/>
                  <a:gd name="T28" fmla="*/ 246 w 393"/>
                  <a:gd name="T29" fmla="*/ 249 h 429"/>
                  <a:gd name="T30" fmla="*/ 252 w 393"/>
                  <a:gd name="T31" fmla="*/ 240 h 429"/>
                  <a:gd name="T32" fmla="*/ 285 w 393"/>
                  <a:gd name="T33" fmla="*/ 171 h 429"/>
                  <a:gd name="T34" fmla="*/ 342 w 393"/>
                  <a:gd name="T35" fmla="*/ 129 h 429"/>
                  <a:gd name="T36" fmla="*/ 372 w 393"/>
                  <a:gd name="T37" fmla="*/ 123 h 429"/>
                  <a:gd name="T38" fmla="*/ 381 w 393"/>
                  <a:gd name="T39" fmla="*/ 120 h 429"/>
                  <a:gd name="T40" fmla="*/ 369 w 393"/>
                  <a:gd name="T41" fmla="*/ 126 h 42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93"/>
                  <a:gd name="T64" fmla="*/ 0 h 429"/>
                  <a:gd name="T65" fmla="*/ 393 w 393"/>
                  <a:gd name="T66" fmla="*/ 429 h 42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93" h="429">
                    <a:moveTo>
                      <a:pt x="369" y="126"/>
                    </a:moveTo>
                    <a:cubicBezTo>
                      <a:pt x="379" y="112"/>
                      <a:pt x="384" y="101"/>
                      <a:pt x="393" y="87"/>
                    </a:cubicBezTo>
                    <a:cubicBezTo>
                      <a:pt x="386" y="59"/>
                      <a:pt x="382" y="63"/>
                      <a:pt x="351" y="60"/>
                    </a:cubicBezTo>
                    <a:cubicBezTo>
                      <a:pt x="330" y="53"/>
                      <a:pt x="296" y="51"/>
                      <a:pt x="279" y="39"/>
                    </a:cubicBezTo>
                    <a:cubicBezTo>
                      <a:pt x="246" y="17"/>
                      <a:pt x="212" y="8"/>
                      <a:pt x="174" y="0"/>
                    </a:cubicBezTo>
                    <a:cubicBezTo>
                      <a:pt x="136" y="8"/>
                      <a:pt x="93" y="17"/>
                      <a:pt x="60" y="39"/>
                    </a:cubicBezTo>
                    <a:cubicBezTo>
                      <a:pt x="44" y="63"/>
                      <a:pt x="30" y="90"/>
                      <a:pt x="9" y="111"/>
                    </a:cubicBezTo>
                    <a:cubicBezTo>
                      <a:pt x="1" y="135"/>
                      <a:pt x="0" y="124"/>
                      <a:pt x="3" y="159"/>
                    </a:cubicBezTo>
                    <a:cubicBezTo>
                      <a:pt x="6" y="242"/>
                      <a:pt x="7" y="267"/>
                      <a:pt x="30" y="336"/>
                    </a:cubicBezTo>
                    <a:cubicBezTo>
                      <a:pt x="38" y="361"/>
                      <a:pt x="43" y="387"/>
                      <a:pt x="51" y="411"/>
                    </a:cubicBezTo>
                    <a:cubicBezTo>
                      <a:pt x="53" y="417"/>
                      <a:pt x="57" y="429"/>
                      <a:pt x="57" y="429"/>
                    </a:cubicBezTo>
                    <a:cubicBezTo>
                      <a:pt x="78" y="424"/>
                      <a:pt x="84" y="408"/>
                      <a:pt x="102" y="396"/>
                    </a:cubicBezTo>
                    <a:cubicBezTo>
                      <a:pt x="122" y="366"/>
                      <a:pt x="174" y="347"/>
                      <a:pt x="198" y="318"/>
                    </a:cubicBezTo>
                    <a:cubicBezTo>
                      <a:pt x="211" y="302"/>
                      <a:pt x="222" y="284"/>
                      <a:pt x="234" y="267"/>
                    </a:cubicBezTo>
                    <a:cubicBezTo>
                      <a:pt x="238" y="261"/>
                      <a:pt x="242" y="255"/>
                      <a:pt x="246" y="249"/>
                    </a:cubicBezTo>
                    <a:cubicBezTo>
                      <a:pt x="248" y="246"/>
                      <a:pt x="252" y="240"/>
                      <a:pt x="252" y="240"/>
                    </a:cubicBezTo>
                    <a:cubicBezTo>
                      <a:pt x="258" y="218"/>
                      <a:pt x="269" y="187"/>
                      <a:pt x="285" y="171"/>
                    </a:cubicBezTo>
                    <a:cubicBezTo>
                      <a:pt x="293" y="147"/>
                      <a:pt x="321" y="138"/>
                      <a:pt x="342" y="129"/>
                    </a:cubicBezTo>
                    <a:cubicBezTo>
                      <a:pt x="348" y="126"/>
                      <a:pt x="367" y="124"/>
                      <a:pt x="372" y="123"/>
                    </a:cubicBezTo>
                    <a:cubicBezTo>
                      <a:pt x="375" y="122"/>
                      <a:pt x="383" y="118"/>
                      <a:pt x="381" y="120"/>
                    </a:cubicBezTo>
                    <a:cubicBezTo>
                      <a:pt x="378" y="123"/>
                      <a:pt x="373" y="124"/>
                      <a:pt x="369" y="126"/>
                    </a:cubicBezTo>
                    <a:close/>
                  </a:path>
                </a:pathLst>
              </a:custGeom>
              <a:solidFill>
                <a:srgbClr val="996633"/>
              </a:solidFill>
              <a:ln w="9525">
                <a:solidFill>
                  <a:schemeClr val="tx1"/>
                </a:solidFill>
                <a:round/>
                <a:headEnd/>
                <a:tailEnd/>
              </a:ln>
            </p:spPr>
            <p:txBody>
              <a:bodyPr/>
              <a:lstStyle/>
              <a:p>
                <a:endParaRPr lang="en-US"/>
              </a:p>
            </p:txBody>
          </p:sp>
          <p:sp>
            <p:nvSpPr>
              <p:cNvPr id="21517" name="Freeform 34"/>
              <p:cNvSpPr>
                <a:spLocks/>
              </p:cNvSpPr>
              <p:nvPr/>
            </p:nvSpPr>
            <p:spPr bwMode="auto">
              <a:xfrm>
                <a:off x="2640" y="3456"/>
                <a:ext cx="195" cy="310"/>
              </a:xfrm>
              <a:custGeom>
                <a:avLst/>
                <a:gdLst>
                  <a:gd name="T0" fmla="*/ 12 w 195"/>
                  <a:gd name="T1" fmla="*/ 201 h 310"/>
                  <a:gd name="T2" fmla="*/ 42 w 195"/>
                  <a:gd name="T3" fmla="*/ 114 h 310"/>
                  <a:gd name="T4" fmla="*/ 78 w 195"/>
                  <a:gd name="T5" fmla="*/ 75 h 310"/>
                  <a:gd name="T6" fmla="*/ 99 w 195"/>
                  <a:gd name="T7" fmla="*/ 54 h 310"/>
                  <a:gd name="T8" fmla="*/ 117 w 195"/>
                  <a:gd name="T9" fmla="*/ 42 h 310"/>
                  <a:gd name="T10" fmla="*/ 126 w 195"/>
                  <a:gd name="T11" fmla="*/ 36 h 310"/>
                  <a:gd name="T12" fmla="*/ 168 w 195"/>
                  <a:gd name="T13" fmla="*/ 0 h 310"/>
                  <a:gd name="T14" fmla="*/ 195 w 195"/>
                  <a:gd name="T15" fmla="*/ 15 h 310"/>
                  <a:gd name="T16" fmla="*/ 150 w 195"/>
                  <a:gd name="T17" fmla="*/ 69 h 310"/>
                  <a:gd name="T18" fmla="*/ 126 w 195"/>
                  <a:gd name="T19" fmla="*/ 99 h 310"/>
                  <a:gd name="T20" fmla="*/ 150 w 195"/>
                  <a:gd name="T21" fmla="*/ 135 h 310"/>
                  <a:gd name="T22" fmla="*/ 177 w 195"/>
                  <a:gd name="T23" fmla="*/ 147 h 310"/>
                  <a:gd name="T24" fmla="*/ 177 w 195"/>
                  <a:gd name="T25" fmla="*/ 177 h 310"/>
                  <a:gd name="T26" fmla="*/ 159 w 195"/>
                  <a:gd name="T27" fmla="*/ 183 h 310"/>
                  <a:gd name="T28" fmla="*/ 156 w 195"/>
                  <a:gd name="T29" fmla="*/ 213 h 310"/>
                  <a:gd name="T30" fmla="*/ 135 w 195"/>
                  <a:gd name="T31" fmla="*/ 231 h 310"/>
                  <a:gd name="T32" fmla="*/ 123 w 195"/>
                  <a:gd name="T33" fmla="*/ 228 h 310"/>
                  <a:gd name="T34" fmla="*/ 114 w 195"/>
                  <a:gd name="T35" fmla="*/ 225 h 310"/>
                  <a:gd name="T36" fmla="*/ 141 w 195"/>
                  <a:gd name="T37" fmla="*/ 243 h 310"/>
                  <a:gd name="T38" fmla="*/ 111 w 195"/>
                  <a:gd name="T39" fmla="*/ 279 h 310"/>
                  <a:gd name="T40" fmla="*/ 105 w 195"/>
                  <a:gd name="T41" fmla="*/ 285 h 310"/>
                  <a:gd name="T42" fmla="*/ 84 w 195"/>
                  <a:gd name="T43" fmla="*/ 303 h 310"/>
                  <a:gd name="T44" fmla="*/ 60 w 195"/>
                  <a:gd name="T45" fmla="*/ 273 h 310"/>
                  <a:gd name="T46" fmla="*/ 69 w 195"/>
                  <a:gd name="T47" fmla="*/ 303 h 310"/>
                  <a:gd name="T48" fmla="*/ 39 w 195"/>
                  <a:gd name="T49" fmla="*/ 303 h 310"/>
                  <a:gd name="T50" fmla="*/ 21 w 195"/>
                  <a:gd name="T51" fmla="*/ 291 h 310"/>
                  <a:gd name="T52" fmla="*/ 6 w 195"/>
                  <a:gd name="T53" fmla="*/ 276 h 310"/>
                  <a:gd name="T54" fmla="*/ 0 w 195"/>
                  <a:gd name="T55" fmla="*/ 258 h 310"/>
                  <a:gd name="T56" fmla="*/ 18 w 195"/>
                  <a:gd name="T57" fmla="*/ 192 h 310"/>
                  <a:gd name="T58" fmla="*/ 18 w 195"/>
                  <a:gd name="T59" fmla="*/ 177 h 3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95"/>
                  <a:gd name="T91" fmla="*/ 0 h 310"/>
                  <a:gd name="T92" fmla="*/ 195 w 195"/>
                  <a:gd name="T93" fmla="*/ 310 h 3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95" h="310">
                    <a:moveTo>
                      <a:pt x="12" y="201"/>
                    </a:moveTo>
                    <a:cubicBezTo>
                      <a:pt x="6" y="161"/>
                      <a:pt x="8" y="136"/>
                      <a:pt x="42" y="114"/>
                    </a:cubicBezTo>
                    <a:cubicBezTo>
                      <a:pt x="50" y="101"/>
                      <a:pt x="65" y="84"/>
                      <a:pt x="78" y="75"/>
                    </a:cubicBezTo>
                    <a:cubicBezTo>
                      <a:pt x="84" y="66"/>
                      <a:pt x="91" y="61"/>
                      <a:pt x="99" y="54"/>
                    </a:cubicBezTo>
                    <a:cubicBezTo>
                      <a:pt x="104" y="49"/>
                      <a:pt x="111" y="46"/>
                      <a:pt x="117" y="42"/>
                    </a:cubicBezTo>
                    <a:cubicBezTo>
                      <a:pt x="120" y="40"/>
                      <a:pt x="126" y="36"/>
                      <a:pt x="126" y="36"/>
                    </a:cubicBezTo>
                    <a:cubicBezTo>
                      <a:pt x="137" y="20"/>
                      <a:pt x="149" y="6"/>
                      <a:pt x="168" y="0"/>
                    </a:cubicBezTo>
                    <a:cubicBezTo>
                      <a:pt x="182" y="3"/>
                      <a:pt x="190" y="1"/>
                      <a:pt x="195" y="15"/>
                    </a:cubicBezTo>
                    <a:cubicBezTo>
                      <a:pt x="188" y="42"/>
                      <a:pt x="178" y="60"/>
                      <a:pt x="150" y="69"/>
                    </a:cubicBezTo>
                    <a:cubicBezTo>
                      <a:pt x="141" y="82"/>
                      <a:pt x="132" y="82"/>
                      <a:pt x="126" y="99"/>
                    </a:cubicBezTo>
                    <a:cubicBezTo>
                      <a:pt x="131" y="122"/>
                      <a:pt x="129" y="121"/>
                      <a:pt x="150" y="135"/>
                    </a:cubicBezTo>
                    <a:cubicBezTo>
                      <a:pt x="158" y="140"/>
                      <a:pt x="177" y="147"/>
                      <a:pt x="177" y="147"/>
                    </a:cubicBezTo>
                    <a:cubicBezTo>
                      <a:pt x="182" y="154"/>
                      <a:pt x="186" y="170"/>
                      <a:pt x="177" y="177"/>
                    </a:cubicBezTo>
                    <a:cubicBezTo>
                      <a:pt x="172" y="181"/>
                      <a:pt x="159" y="183"/>
                      <a:pt x="159" y="183"/>
                    </a:cubicBezTo>
                    <a:cubicBezTo>
                      <a:pt x="129" y="173"/>
                      <a:pt x="151" y="199"/>
                      <a:pt x="156" y="213"/>
                    </a:cubicBezTo>
                    <a:cubicBezTo>
                      <a:pt x="152" y="225"/>
                      <a:pt x="147" y="227"/>
                      <a:pt x="135" y="231"/>
                    </a:cubicBezTo>
                    <a:cubicBezTo>
                      <a:pt x="131" y="230"/>
                      <a:pt x="127" y="229"/>
                      <a:pt x="123" y="228"/>
                    </a:cubicBezTo>
                    <a:cubicBezTo>
                      <a:pt x="120" y="227"/>
                      <a:pt x="114" y="222"/>
                      <a:pt x="114" y="225"/>
                    </a:cubicBezTo>
                    <a:cubicBezTo>
                      <a:pt x="114" y="232"/>
                      <a:pt x="136" y="240"/>
                      <a:pt x="141" y="243"/>
                    </a:cubicBezTo>
                    <a:cubicBezTo>
                      <a:pt x="135" y="262"/>
                      <a:pt x="132" y="272"/>
                      <a:pt x="111" y="279"/>
                    </a:cubicBezTo>
                    <a:cubicBezTo>
                      <a:pt x="88" y="273"/>
                      <a:pt x="94" y="252"/>
                      <a:pt x="105" y="285"/>
                    </a:cubicBezTo>
                    <a:cubicBezTo>
                      <a:pt x="101" y="297"/>
                      <a:pt x="96" y="299"/>
                      <a:pt x="84" y="303"/>
                    </a:cubicBezTo>
                    <a:cubicBezTo>
                      <a:pt x="69" y="298"/>
                      <a:pt x="68" y="285"/>
                      <a:pt x="60" y="273"/>
                    </a:cubicBezTo>
                    <a:cubicBezTo>
                      <a:pt x="63" y="283"/>
                      <a:pt x="69" y="303"/>
                      <a:pt x="69" y="303"/>
                    </a:cubicBezTo>
                    <a:cubicBezTo>
                      <a:pt x="59" y="310"/>
                      <a:pt x="50" y="309"/>
                      <a:pt x="39" y="303"/>
                    </a:cubicBezTo>
                    <a:cubicBezTo>
                      <a:pt x="33" y="299"/>
                      <a:pt x="21" y="291"/>
                      <a:pt x="21" y="291"/>
                    </a:cubicBezTo>
                    <a:cubicBezTo>
                      <a:pt x="17" y="285"/>
                      <a:pt x="10" y="282"/>
                      <a:pt x="6" y="276"/>
                    </a:cubicBezTo>
                    <a:cubicBezTo>
                      <a:pt x="3" y="271"/>
                      <a:pt x="0" y="258"/>
                      <a:pt x="0" y="258"/>
                    </a:cubicBezTo>
                    <a:cubicBezTo>
                      <a:pt x="3" y="230"/>
                      <a:pt x="10" y="216"/>
                      <a:pt x="18" y="192"/>
                    </a:cubicBezTo>
                    <a:cubicBezTo>
                      <a:pt x="14" y="181"/>
                      <a:pt x="14" y="186"/>
                      <a:pt x="18" y="177"/>
                    </a:cubicBezTo>
                  </a:path>
                </a:pathLst>
              </a:custGeom>
              <a:solidFill>
                <a:srgbClr val="FFCC99"/>
              </a:solidFill>
              <a:ln w="9525">
                <a:solidFill>
                  <a:schemeClr val="tx1"/>
                </a:solidFill>
                <a:round/>
                <a:headEnd/>
                <a:tailEnd/>
              </a:ln>
            </p:spPr>
            <p:txBody>
              <a:bodyPr/>
              <a:lstStyle/>
              <a:p>
                <a:endParaRPr lang="en-US"/>
              </a:p>
            </p:txBody>
          </p:sp>
          <p:sp>
            <p:nvSpPr>
              <p:cNvPr id="21518" name="Freeform 35"/>
              <p:cNvSpPr>
                <a:spLocks/>
              </p:cNvSpPr>
              <p:nvPr/>
            </p:nvSpPr>
            <p:spPr bwMode="auto">
              <a:xfrm>
                <a:off x="1246" y="2952"/>
                <a:ext cx="1394" cy="1080"/>
              </a:xfrm>
              <a:custGeom>
                <a:avLst/>
                <a:gdLst>
                  <a:gd name="T0" fmla="*/ 1349 w 1394"/>
                  <a:gd name="T1" fmla="*/ 636 h 1080"/>
                  <a:gd name="T2" fmla="*/ 1307 w 1394"/>
                  <a:gd name="T3" fmla="*/ 612 h 1080"/>
                  <a:gd name="T4" fmla="*/ 1166 w 1394"/>
                  <a:gd name="T5" fmla="*/ 489 h 1080"/>
                  <a:gd name="T6" fmla="*/ 1067 w 1394"/>
                  <a:gd name="T7" fmla="*/ 285 h 1080"/>
                  <a:gd name="T8" fmla="*/ 1034 w 1394"/>
                  <a:gd name="T9" fmla="*/ 231 h 1080"/>
                  <a:gd name="T10" fmla="*/ 866 w 1394"/>
                  <a:gd name="T11" fmla="*/ 117 h 1080"/>
                  <a:gd name="T12" fmla="*/ 803 w 1394"/>
                  <a:gd name="T13" fmla="*/ 93 h 1080"/>
                  <a:gd name="T14" fmla="*/ 755 w 1394"/>
                  <a:gd name="T15" fmla="*/ 159 h 1080"/>
                  <a:gd name="T16" fmla="*/ 725 w 1394"/>
                  <a:gd name="T17" fmla="*/ 159 h 1080"/>
                  <a:gd name="T18" fmla="*/ 614 w 1394"/>
                  <a:gd name="T19" fmla="*/ 99 h 1080"/>
                  <a:gd name="T20" fmla="*/ 563 w 1394"/>
                  <a:gd name="T21" fmla="*/ 60 h 1080"/>
                  <a:gd name="T22" fmla="*/ 506 w 1394"/>
                  <a:gd name="T23" fmla="*/ 0 h 1080"/>
                  <a:gd name="T24" fmla="*/ 416 w 1394"/>
                  <a:gd name="T25" fmla="*/ 87 h 1080"/>
                  <a:gd name="T26" fmla="*/ 251 w 1394"/>
                  <a:gd name="T27" fmla="*/ 168 h 1080"/>
                  <a:gd name="T28" fmla="*/ 215 w 1394"/>
                  <a:gd name="T29" fmla="*/ 198 h 1080"/>
                  <a:gd name="T30" fmla="*/ 152 w 1394"/>
                  <a:gd name="T31" fmla="*/ 267 h 1080"/>
                  <a:gd name="T32" fmla="*/ 80 w 1394"/>
                  <a:gd name="T33" fmla="*/ 492 h 1080"/>
                  <a:gd name="T34" fmla="*/ 14 w 1394"/>
                  <a:gd name="T35" fmla="*/ 924 h 1080"/>
                  <a:gd name="T36" fmla="*/ 212 w 1394"/>
                  <a:gd name="T37" fmla="*/ 1023 h 1080"/>
                  <a:gd name="T38" fmla="*/ 305 w 1394"/>
                  <a:gd name="T39" fmla="*/ 1059 h 1080"/>
                  <a:gd name="T40" fmla="*/ 377 w 1394"/>
                  <a:gd name="T41" fmla="*/ 1059 h 1080"/>
                  <a:gd name="T42" fmla="*/ 491 w 1394"/>
                  <a:gd name="T43" fmla="*/ 1017 h 1080"/>
                  <a:gd name="T44" fmla="*/ 521 w 1394"/>
                  <a:gd name="T45" fmla="*/ 984 h 1080"/>
                  <a:gd name="T46" fmla="*/ 455 w 1394"/>
                  <a:gd name="T47" fmla="*/ 963 h 1080"/>
                  <a:gd name="T48" fmla="*/ 455 w 1394"/>
                  <a:gd name="T49" fmla="*/ 885 h 1080"/>
                  <a:gd name="T50" fmla="*/ 467 w 1394"/>
                  <a:gd name="T51" fmla="*/ 849 h 1080"/>
                  <a:gd name="T52" fmla="*/ 386 w 1394"/>
                  <a:gd name="T53" fmla="*/ 831 h 1080"/>
                  <a:gd name="T54" fmla="*/ 251 w 1394"/>
                  <a:gd name="T55" fmla="*/ 777 h 1080"/>
                  <a:gd name="T56" fmla="*/ 350 w 1394"/>
                  <a:gd name="T57" fmla="*/ 540 h 1080"/>
                  <a:gd name="T58" fmla="*/ 365 w 1394"/>
                  <a:gd name="T59" fmla="*/ 429 h 1080"/>
                  <a:gd name="T60" fmla="*/ 377 w 1394"/>
                  <a:gd name="T61" fmla="*/ 543 h 1080"/>
                  <a:gd name="T62" fmla="*/ 335 w 1394"/>
                  <a:gd name="T63" fmla="*/ 693 h 1080"/>
                  <a:gd name="T64" fmla="*/ 338 w 1394"/>
                  <a:gd name="T65" fmla="*/ 810 h 10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94"/>
                  <a:gd name="T100" fmla="*/ 0 h 1080"/>
                  <a:gd name="T101" fmla="*/ 1394 w 1394"/>
                  <a:gd name="T102" fmla="*/ 1080 h 108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94" h="1080">
                    <a:moveTo>
                      <a:pt x="1394" y="642"/>
                    </a:moveTo>
                    <a:cubicBezTo>
                      <a:pt x="1371" y="640"/>
                      <a:pt x="1366" y="641"/>
                      <a:pt x="1349" y="636"/>
                    </a:cubicBezTo>
                    <a:cubicBezTo>
                      <a:pt x="1343" y="634"/>
                      <a:pt x="1331" y="630"/>
                      <a:pt x="1331" y="630"/>
                    </a:cubicBezTo>
                    <a:cubicBezTo>
                      <a:pt x="1324" y="620"/>
                      <a:pt x="1319" y="616"/>
                      <a:pt x="1307" y="612"/>
                    </a:cubicBezTo>
                    <a:cubicBezTo>
                      <a:pt x="1288" y="584"/>
                      <a:pt x="1275" y="590"/>
                      <a:pt x="1250" y="573"/>
                    </a:cubicBezTo>
                    <a:cubicBezTo>
                      <a:pt x="1228" y="540"/>
                      <a:pt x="1185" y="526"/>
                      <a:pt x="1166" y="489"/>
                    </a:cubicBezTo>
                    <a:cubicBezTo>
                      <a:pt x="1144" y="444"/>
                      <a:pt x="1125" y="399"/>
                      <a:pt x="1097" y="357"/>
                    </a:cubicBezTo>
                    <a:cubicBezTo>
                      <a:pt x="1083" y="336"/>
                      <a:pt x="1081" y="306"/>
                      <a:pt x="1067" y="285"/>
                    </a:cubicBezTo>
                    <a:cubicBezTo>
                      <a:pt x="1059" y="272"/>
                      <a:pt x="1049" y="262"/>
                      <a:pt x="1040" y="249"/>
                    </a:cubicBezTo>
                    <a:cubicBezTo>
                      <a:pt x="1036" y="244"/>
                      <a:pt x="1038" y="236"/>
                      <a:pt x="1034" y="231"/>
                    </a:cubicBezTo>
                    <a:cubicBezTo>
                      <a:pt x="1020" y="211"/>
                      <a:pt x="1007" y="185"/>
                      <a:pt x="986" y="171"/>
                    </a:cubicBezTo>
                    <a:cubicBezTo>
                      <a:pt x="962" y="135"/>
                      <a:pt x="905" y="129"/>
                      <a:pt x="866" y="117"/>
                    </a:cubicBezTo>
                    <a:cubicBezTo>
                      <a:pt x="851" y="113"/>
                      <a:pt x="843" y="108"/>
                      <a:pt x="830" y="102"/>
                    </a:cubicBezTo>
                    <a:cubicBezTo>
                      <a:pt x="821" y="98"/>
                      <a:pt x="803" y="93"/>
                      <a:pt x="803" y="93"/>
                    </a:cubicBezTo>
                    <a:cubicBezTo>
                      <a:pt x="794" y="107"/>
                      <a:pt x="795" y="130"/>
                      <a:pt x="782" y="141"/>
                    </a:cubicBezTo>
                    <a:cubicBezTo>
                      <a:pt x="782" y="141"/>
                      <a:pt x="760" y="156"/>
                      <a:pt x="755" y="159"/>
                    </a:cubicBezTo>
                    <a:cubicBezTo>
                      <a:pt x="752" y="161"/>
                      <a:pt x="746" y="165"/>
                      <a:pt x="746" y="165"/>
                    </a:cubicBezTo>
                    <a:cubicBezTo>
                      <a:pt x="736" y="180"/>
                      <a:pt x="737" y="167"/>
                      <a:pt x="725" y="159"/>
                    </a:cubicBezTo>
                    <a:cubicBezTo>
                      <a:pt x="708" y="134"/>
                      <a:pt x="679" y="141"/>
                      <a:pt x="653" y="132"/>
                    </a:cubicBezTo>
                    <a:cubicBezTo>
                      <a:pt x="638" y="109"/>
                      <a:pt x="637" y="115"/>
                      <a:pt x="614" y="99"/>
                    </a:cubicBezTo>
                    <a:cubicBezTo>
                      <a:pt x="608" y="95"/>
                      <a:pt x="596" y="87"/>
                      <a:pt x="596" y="87"/>
                    </a:cubicBezTo>
                    <a:cubicBezTo>
                      <a:pt x="588" y="74"/>
                      <a:pt x="575" y="68"/>
                      <a:pt x="563" y="60"/>
                    </a:cubicBezTo>
                    <a:cubicBezTo>
                      <a:pt x="555" y="55"/>
                      <a:pt x="536" y="51"/>
                      <a:pt x="536" y="51"/>
                    </a:cubicBezTo>
                    <a:cubicBezTo>
                      <a:pt x="520" y="35"/>
                      <a:pt x="524" y="12"/>
                      <a:pt x="506" y="0"/>
                    </a:cubicBezTo>
                    <a:cubicBezTo>
                      <a:pt x="490" y="24"/>
                      <a:pt x="474" y="48"/>
                      <a:pt x="458" y="72"/>
                    </a:cubicBezTo>
                    <a:cubicBezTo>
                      <a:pt x="455" y="76"/>
                      <a:pt x="421" y="84"/>
                      <a:pt x="416" y="87"/>
                    </a:cubicBezTo>
                    <a:cubicBezTo>
                      <a:pt x="383" y="105"/>
                      <a:pt x="348" y="118"/>
                      <a:pt x="314" y="135"/>
                    </a:cubicBezTo>
                    <a:cubicBezTo>
                      <a:pt x="295" y="144"/>
                      <a:pt x="266" y="153"/>
                      <a:pt x="251" y="168"/>
                    </a:cubicBezTo>
                    <a:cubicBezTo>
                      <a:pt x="245" y="174"/>
                      <a:pt x="240" y="181"/>
                      <a:pt x="233" y="186"/>
                    </a:cubicBezTo>
                    <a:cubicBezTo>
                      <a:pt x="227" y="190"/>
                      <a:pt x="215" y="198"/>
                      <a:pt x="215" y="198"/>
                    </a:cubicBezTo>
                    <a:cubicBezTo>
                      <a:pt x="204" y="214"/>
                      <a:pt x="187" y="226"/>
                      <a:pt x="173" y="240"/>
                    </a:cubicBezTo>
                    <a:cubicBezTo>
                      <a:pt x="165" y="248"/>
                      <a:pt x="160" y="259"/>
                      <a:pt x="152" y="267"/>
                    </a:cubicBezTo>
                    <a:cubicBezTo>
                      <a:pt x="146" y="286"/>
                      <a:pt x="136" y="303"/>
                      <a:pt x="128" y="321"/>
                    </a:cubicBezTo>
                    <a:cubicBezTo>
                      <a:pt x="104" y="374"/>
                      <a:pt x="98" y="437"/>
                      <a:pt x="80" y="492"/>
                    </a:cubicBezTo>
                    <a:cubicBezTo>
                      <a:pt x="42" y="606"/>
                      <a:pt x="12" y="723"/>
                      <a:pt x="2" y="843"/>
                    </a:cubicBezTo>
                    <a:cubicBezTo>
                      <a:pt x="5" y="868"/>
                      <a:pt x="0" y="902"/>
                      <a:pt x="14" y="924"/>
                    </a:cubicBezTo>
                    <a:cubicBezTo>
                      <a:pt x="46" y="972"/>
                      <a:pt x="107" y="991"/>
                      <a:pt x="161" y="1005"/>
                    </a:cubicBezTo>
                    <a:cubicBezTo>
                      <a:pt x="179" y="1010"/>
                      <a:pt x="196" y="1013"/>
                      <a:pt x="212" y="1023"/>
                    </a:cubicBezTo>
                    <a:cubicBezTo>
                      <a:pt x="221" y="1036"/>
                      <a:pt x="233" y="1066"/>
                      <a:pt x="248" y="1071"/>
                    </a:cubicBezTo>
                    <a:cubicBezTo>
                      <a:pt x="269" y="1068"/>
                      <a:pt x="285" y="1066"/>
                      <a:pt x="305" y="1059"/>
                    </a:cubicBezTo>
                    <a:cubicBezTo>
                      <a:pt x="314" y="1056"/>
                      <a:pt x="332" y="1050"/>
                      <a:pt x="332" y="1050"/>
                    </a:cubicBezTo>
                    <a:cubicBezTo>
                      <a:pt x="347" y="1053"/>
                      <a:pt x="362" y="1055"/>
                      <a:pt x="377" y="1059"/>
                    </a:cubicBezTo>
                    <a:cubicBezTo>
                      <a:pt x="393" y="1070"/>
                      <a:pt x="409" y="1076"/>
                      <a:pt x="428" y="1080"/>
                    </a:cubicBezTo>
                    <a:cubicBezTo>
                      <a:pt x="460" y="1072"/>
                      <a:pt x="464" y="1035"/>
                      <a:pt x="491" y="1017"/>
                    </a:cubicBezTo>
                    <a:cubicBezTo>
                      <a:pt x="499" y="1012"/>
                      <a:pt x="503" y="1010"/>
                      <a:pt x="509" y="1002"/>
                    </a:cubicBezTo>
                    <a:cubicBezTo>
                      <a:pt x="513" y="996"/>
                      <a:pt x="521" y="984"/>
                      <a:pt x="521" y="984"/>
                    </a:cubicBezTo>
                    <a:cubicBezTo>
                      <a:pt x="501" y="977"/>
                      <a:pt x="506" y="991"/>
                      <a:pt x="491" y="996"/>
                    </a:cubicBezTo>
                    <a:cubicBezTo>
                      <a:pt x="467" y="990"/>
                      <a:pt x="469" y="984"/>
                      <a:pt x="455" y="963"/>
                    </a:cubicBezTo>
                    <a:cubicBezTo>
                      <a:pt x="451" y="958"/>
                      <a:pt x="449" y="945"/>
                      <a:pt x="449" y="945"/>
                    </a:cubicBezTo>
                    <a:cubicBezTo>
                      <a:pt x="450" y="935"/>
                      <a:pt x="452" y="900"/>
                      <a:pt x="455" y="885"/>
                    </a:cubicBezTo>
                    <a:cubicBezTo>
                      <a:pt x="457" y="876"/>
                      <a:pt x="461" y="867"/>
                      <a:pt x="464" y="858"/>
                    </a:cubicBezTo>
                    <a:cubicBezTo>
                      <a:pt x="465" y="855"/>
                      <a:pt x="467" y="849"/>
                      <a:pt x="467" y="849"/>
                    </a:cubicBezTo>
                    <a:cubicBezTo>
                      <a:pt x="462" y="833"/>
                      <a:pt x="455" y="837"/>
                      <a:pt x="440" y="840"/>
                    </a:cubicBezTo>
                    <a:cubicBezTo>
                      <a:pt x="421" y="838"/>
                      <a:pt x="404" y="836"/>
                      <a:pt x="386" y="831"/>
                    </a:cubicBezTo>
                    <a:cubicBezTo>
                      <a:pt x="368" y="819"/>
                      <a:pt x="347" y="806"/>
                      <a:pt x="326" y="801"/>
                    </a:cubicBezTo>
                    <a:cubicBezTo>
                      <a:pt x="303" y="786"/>
                      <a:pt x="276" y="785"/>
                      <a:pt x="251" y="777"/>
                    </a:cubicBezTo>
                    <a:cubicBezTo>
                      <a:pt x="292" y="736"/>
                      <a:pt x="304" y="683"/>
                      <a:pt x="329" y="633"/>
                    </a:cubicBezTo>
                    <a:cubicBezTo>
                      <a:pt x="335" y="602"/>
                      <a:pt x="344" y="571"/>
                      <a:pt x="350" y="540"/>
                    </a:cubicBezTo>
                    <a:cubicBezTo>
                      <a:pt x="353" y="524"/>
                      <a:pt x="359" y="492"/>
                      <a:pt x="359" y="492"/>
                    </a:cubicBezTo>
                    <a:cubicBezTo>
                      <a:pt x="361" y="471"/>
                      <a:pt x="365" y="450"/>
                      <a:pt x="365" y="429"/>
                    </a:cubicBezTo>
                    <a:cubicBezTo>
                      <a:pt x="365" y="425"/>
                      <a:pt x="363" y="437"/>
                      <a:pt x="362" y="441"/>
                    </a:cubicBezTo>
                    <a:cubicBezTo>
                      <a:pt x="363" y="472"/>
                      <a:pt x="358" y="514"/>
                      <a:pt x="377" y="543"/>
                    </a:cubicBezTo>
                    <a:cubicBezTo>
                      <a:pt x="364" y="582"/>
                      <a:pt x="356" y="621"/>
                      <a:pt x="344" y="660"/>
                    </a:cubicBezTo>
                    <a:cubicBezTo>
                      <a:pt x="330" y="706"/>
                      <a:pt x="344" y="654"/>
                      <a:pt x="335" y="693"/>
                    </a:cubicBezTo>
                    <a:cubicBezTo>
                      <a:pt x="333" y="701"/>
                      <a:pt x="329" y="717"/>
                      <a:pt x="329" y="717"/>
                    </a:cubicBezTo>
                    <a:cubicBezTo>
                      <a:pt x="330" y="745"/>
                      <a:pt x="338" y="781"/>
                      <a:pt x="338" y="810"/>
                    </a:cubicBezTo>
                  </a:path>
                </a:pathLst>
              </a:custGeom>
              <a:solidFill>
                <a:srgbClr val="3399FF"/>
              </a:solidFill>
              <a:ln w="9525">
                <a:solidFill>
                  <a:schemeClr val="tx1"/>
                </a:solidFill>
                <a:round/>
                <a:headEnd/>
                <a:tailEnd/>
              </a:ln>
            </p:spPr>
            <p:txBody>
              <a:bodyPr/>
              <a:lstStyle/>
              <a:p>
                <a:endParaRPr lang="en-US"/>
              </a:p>
            </p:txBody>
          </p:sp>
          <p:sp>
            <p:nvSpPr>
              <p:cNvPr id="21519" name="Freeform 36"/>
              <p:cNvSpPr>
                <a:spLocks/>
              </p:cNvSpPr>
              <p:nvPr/>
            </p:nvSpPr>
            <p:spPr bwMode="auto">
              <a:xfrm>
                <a:off x="1719" y="3381"/>
                <a:ext cx="660" cy="615"/>
              </a:xfrm>
              <a:custGeom>
                <a:avLst/>
                <a:gdLst>
                  <a:gd name="T0" fmla="*/ 0 w 660"/>
                  <a:gd name="T1" fmla="*/ 615 h 615"/>
                  <a:gd name="T2" fmla="*/ 69 w 660"/>
                  <a:gd name="T3" fmla="*/ 579 h 615"/>
                  <a:gd name="T4" fmla="*/ 87 w 660"/>
                  <a:gd name="T5" fmla="*/ 567 h 615"/>
                  <a:gd name="T6" fmla="*/ 105 w 660"/>
                  <a:gd name="T7" fmla="*/ 561 h 615"/>
                  <a:gd name="T8" fmla="*/ 234 w 660"/>
                  <a:gd name="T9" fmla="*/ 579 h 615"/>
                  <a:gd name="T10" fmla="*/ 402 w 660"/>
                  <a:gd name="T11" fmla="*/ 570 h 615"/>
                  <a:gd name="T12" fmla="*/ 492 w 660"/>
                  <a:gd name="T13" fmla="*/ 561 h 615"/>
                  <a:gd name="T14" fmla="*/ 555 w 660"/>
                  <a:gd name="T15" fmla="*/ 531 h 615"/>
                  <a:gd name="T16" fmla="*/ 573 w 660"/>
                  <a:gd name="T17" fmla="*/ 519 h 615"/>
                  <a:gd name="T18" fmla="*/ 582 w 660"/>
                  <a:gd name="T19" fmla="*/ 513 h 615"/>
                  <a:gd name="T20" fmla="*/ 618 w 660"/>
                  <a:gd name="T21" fmla="*/ 450 h 615"/>
                  <a:gd name="T22" fmla="*/ 633 w 660"/>
                  <a:gd name="T23" fmla="*/ 432 h 615"/>
                  <a:gd name="T24" fmla="*/ 642 w 660"/>
                  <a:gd name="T25" fmla="*/ 405 h 615"/>
                  <a:gd name="T26" fmla="*/ 654 w 660"/>
                  <a:gd name="T27" fmla="*/ 387 h 615"/>
                  <a:gd name="T28" fmla="*/ 660 w 660"/>
                  <a:gd name="T29" fmla="*/ 378 h 615"/>
                  <a:gd name="T30" fmla="*/ 648 w 660"/>
                  <a:gd name="T31" fmla="*/ 279 h 615"/>
                  <a:gd name="T32" fmla="*/ 642 w 660"/>
                  <a:gd name="T33" fmla="*/ 243 h 615"/>
                  <a:gd name="T34" fmla="*/ 633 w 660"/>
                  <a:gd name="T35" fmla="*/ 156 h 615"/>
                  <a:gd name="T36" fmla="*/ 624 w 660"/>
                  <a:gd name="T37" fmla="*/ 0 h 6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60"/>
                  <a:gd name="T58" fmla="*/ 0 h 615"/>
                  <a:gd name="T59" fmla="*/ 660 w 660"/>
                  <a:gd name="T60" fmla="*/ 615 h 6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60" h="615">
                    <a:moveTo>
                      <a:pt x="0" y="615"/>
                    </a:moveTo>
                    <a:cubicBezTo>
                      <a:pt x="26" y="605"/>
                      <a:pt x="46" y="594"/>
                      <a:pt x="69" y="579"/>
                    </a:cubicBezTo>
                    <a:cubicBezTo>
                      <a:pt x="75" y="575"/>
                      <a:pt x="80" y="569"/>
                      <a:pt x="87" y="567"/>
                    </a:cubicBezTo>
                    <a:cubicBezTo>
                      <a:pt x="93" y="565"/>
                      <a:pt x="105" y="561"/>
                      <a:pt x="105" y="561"/>
                    </a:cubicBezTo>
                    <a:cubicBezTo>
                      <a:pt x="148" y="566"/>
                      <a:pt x="191" y="575"/>
                      <a:pt x="234" y="579"/>
                    </a:cubicBezTo>
                    <a:cubicBezTo>
                      <a:pt x="291" y="576"/>
                      <a:pt x="345" y="572"/>
                      <a:pt x="402" y="570"/>
                    </a:cubicBezTo>
                    <a:cubicBezTo>
                      <a:pt x="432" y="567"/>
                      <a:pt x="462" y="565"/>
                      <a:pt x="492" y="561"/>
                    </a:cubicBezTo>
                    <a:cubicBezTo>
                      <a:pt x="517" y="553"/>
                      <a:pt x="533" y="546"/>
                      <a:pt x="555" y="531"/>
                    </a:cubicBezTo>
                    <a:cubicBezTo>
                      <a:pt x="561" y="527"/>
                      <a:pt x="567" y="523"/>
                      <a:pt x="573" y="519"/>
                    </a:cubicBezTo>
                    <a:cubicBezTo>
                      <a:pt x="576" y="517"/>
                      <a:pt x="582" y="513"/>
                      <a:pt x="582" y="513"/>
                    </a:cubicBezTo>
                    <a:cubicBezTo>
                      <a:pt x="588" y="496"/>
                      <a:pt x="605" y="463"/>
                      <a:pt x="618" y="450"/>
                    </a:cubicBezTo>
                    <a:cubicBezTo>
                      <a:pt x="624" y="444"/>
                      <a:pt x="630" y="440"/>
                      <a:pt x="633" y="432"/>
                    </a:cubicBezTo>
                    <a:cubicBezTo>
                      <a:pt x="637" y="423"/>
                      <a:pt x="639" y="414"/>
                      <a:pt x="642" y="405"/>
                    </a:cubicBezTo>
                    <a:cubicBezTo>
                      <a:pt x="644" y="398"/>
                      <a:pt x="650" y="393"/>
                      <a:pt x="654" y="387"/>
                    </a:cubicBezTo>
                    <a:cubicBezTo>
                      <a:pt x="656" y="384"/>
                      <a:pt x="660" y="378"/>
                      <a:pt x="660" y="378"/>
                    </a:cubicBezTo>
                    <a:cubicBezTo>
                      <a:pt x="657" y="345"/>
                      <a:pt x="653" y="312"/>
                      <a:pt x="648" y="279"/>
                    </a:cubicBezTo>
                    <a:cubicBezTo>
                      <a:pt x="646" y="267"/>
                      <a:pt x="642" y="243"/>
                      <a:pt x="642" y="243"/>
                    </a:cubicBezTo>
                    <a:cubicBezTo>
                      <a:pt x="640" y="211"/>
                      <a:pt x="640" y="186"/>
                      <a:pt x="633" y="156"/>
                    </a:cubicBezTo>
                    <a:cubicBezTo>
                      <a:pt x="632" y="109"/>
                      <a:pt x="624" y="49"/>
                      <a:pt x="624" y="0"/>
                    </a:cubicBezTo>
                  </a:path>
                </a:pathLst>
              </a:custGeom>
              <a:solidFill>
                <a:srgbClr val="3399FF"/>
              </a:solidFill>
              <a:ln w="9525">
                <a:solidFill>
                  <a:schemeClr val="tx1"/>
                </a:solidFill>
                <a:round/>
                <a:headEnd/>
                <a:tailEnd/>
              </a:ln>
            </p:spPr>
            <p:txBody>
              <a:bodyPr/>
              <a:lstStyle/>
              <a:p>
                <a:endParaRPr lang="en-US"/>
              </a:p>
            </p:txBody>
          </p:sp>
          <p:sp>
            <p:nvSpPr>
              <p:cNvPr id="21520" name="Freeform 37"/>
              <p:cNvSpPr>
                <a:spLocks/>
              </p:cNvSpPr>
              <p:nvPr/>
            </p:nvSpPr>
            <p:spPr bwMode="auto">
              <a:xfrm>
                <a:off x="1576" y="3906"/>
                <a:ext cx="743" cy="180"/>
              </a:xfrm>
              <a:custGeom>
                <a:avLst/>
                <a:gdLst>
                  <a:gd name="T0" fmla="*/ 743 w 743"/>
                  <a:gd name="T1" fmla="*/ 171 h 180"/>
                  <a:gd name="T2" fmla="*/ 725 w 743"/>
                  <a:gd name="T3" fmla="*/ 108 h 180"/>
                  <a:gd name="T4" fmla="*/ 716 w 743"/>
                  <a:gd name="T5" fmla="*/ 0 h 180"/>
                  <a:gd name="T6" fmla="*/ 545 w 743"/>
                  <a:gd name="T7" fmla="*/ 42 h 180"/>
                  <a:gd name="T8" fmla="*/ 404 w 743"/>
                  <a:gd name="T9" fmla="*/ 30 h 180"/>
                  <a:gd name="T10" fmla="*/ 344 w 743"/>
                  <a:gd name="T11" fmla="*/ 24 h 180"/>
                  <a:gd name="T12" fmla="*/ 131 w 743"/>
                  <a:gd name="T13" fmla="*/ 48 h 180"/>
                  <a:gd name="T14" fmla="*/ 68 w 743"/>
                  <a:gd name="T15" fmla="*/ 63 h 180"/>
                  <a:gd name="T16" fmla="*/ 41 w 743"/>
                  <a:gd name="T17" fmla="*/ 78 h 180"/>
                  <a:gd name="T18" fmla="*/ 20 w 743"/>
                  <a:gd name="T19" fmla="*/ 114 h 180"/>
                  <a:gd name="T20" fmla="*/ 29 w 743"/>
                  <a:gd name="T21" fmla="*/ 180 h 180"/>
                  <a:gd name="T22" fmla="*/ 440 w 743"/>
                  <a:gd name="T23" fmla="*/ 174 h 180"/>
                  <a:gd name="T24" fmla="*/ 644 w 743"/>
                  <a:gd name="T25" fmla="*/ 171 h 180"/>
                  <a:gd name="T26" fmla="*/ 713 w 743"/>
                  <a:gd name="T27" fmla="*/ 168 h 180"/>
                  <a:gd name="T28" fmla="*/ 743 w 743"/>
                  <a:gd name="T29" fmla="*/ 171 h 1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43"/>
                  <a:gd name="T46" fmla="*/ 0 h 180"/>
                  <a:gd name="T47" fmla="*/ 743 w 743"/>
                  <a:gd name="T48" fmla="*/ 180 h 18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43" h="180">
                    <a:moveTo>
                      <a:pt x="743" y="171"/>
                    </a:moveTo>
                    <a:cubicBezTo>
                      <a:pt x="736" y="150"/>
                      <a:pt x="732" y="129"/>
                      <a:pt x="725" y="108"/>
                    </a:cubicBezTo>
                    <a:cubicBezTo>
                      <a:pt x="721" y="71"/>
                      <a:pt x="718" y="37"/>
                      <a:pt x="716" y="0"/>
                    </a:cubicBezTo>
                    <a:cubicBezTo>
                      <a:pt x="660" y="19"/>
                      <a:pt x="604" y="36"/>
                      <a:pt x="545" y="42"/>
                    </a:cubicBezTo>
                    <a:cubicBezTo>
                      <a:pt x="497" y="39"/>
                      <a:pt x="451" y="35"/>
                      <a:pt x="404" y="30"/>
                    </a:cubicBezTo>
                    <a:cubicBezTo>
                      <a:pt x="384" y="28"/>
                      <a:pt x="344" y="24"/>
                      <a:pt x="344" y="24"/>
                    </a:cubicBezTo>
                    <a:cubicBezTo>
                      <a:pt x="274" y="27"/>
                      <a:pt x="201" y="36"/>
                      <a:pt x="131" y="48"/>
                    </a:cubicBezTo>
                    <a:cubicBezTo>
                      <a:pt x="109" y="52"/>
                      <a:pt x="89" y="56"/>
                      <a:pt x="68" y="63"/>
                    </a:cubicBezTo>
                    <a:cubicBezTo>
                      <a:pt x="58" y="66"/>
                      <a:pt x="41" y="78"/>
                      <a:pt x="41" y="78"/>
                    </a:cubicBezTo>
                    <a:cubicBezTo>
                      <a:pt x="33" y="90"/>
                      <a:pt x="28" y="102"/>
                      <a:pt x="20" y="114"/>
                    </a:cubicBezTo>
                    <a:cubicBezTo>
                      <a:pt x="15" y="135"/>
                      <a:pt x="0" y="173"/>
                      <a:pt x="29" y="180"/>
                    </a:cubicBezTo>
                    <a:cubicBezTo>
                      <a:pt x="165" y="174"/>
                      <a:pt x="303" y="177"/>
                      <a:pt x="440" y="174"/>
                    </a:cubicBezTo>
                    <a:cubicBezTo>
                      <a:pt x="509" y="170"/>
                      <a:pt x="575" y="169"/>
                      <a:pt x="644" y="171"/>
                    </a:cubicBezTo>
                    <a:cubicBezTo>
                      <a:pt x="667" y="170"/>
                      <a:pt x="690" y="168"/>
                      <a:pt x="713" y="168"/>
                    </a:cubicBezTo>
                    <a:cubicBezTo>
                      <a:pt x="723" y="168"/>
                      <a:pt x="743" y="171"/>
                      <a:pt x="743" y="171"/>
                    </a:cubicBezTo>
                    <a:close/>
                  </a:path>
                </a:pathLst>
              </a:custGeom>
              <a:solidFill>
                <a:schemeClr val="tx1"/>
              </a:solidFill>
              <a:ln w="9525">
                <a:solidFill>
                  <a:schemeClr val="tx1"/>
                </a:solidFill>
                <a:round/>
                <a:headEnd/>
                <a:tailEnd/>
              </a:ln>
            </p:spPr>
            <p:txBody>
              <a:bodyPr/>
              <a:lstStyle/>
              <a:p>
                <a:endParaRPr lang="en-US"/>
              </a:p>
            </p:txBody>
          </p:sp>
          <p:sp>
            <p:nvSpPr>
              <p:cNvPr id="21521" name="Freeform 38"/>
              <p:cNvSpPr>
                <a:spLocks/>
              </p:cNvSpPr>
              <p:nvPr/>
            </p:nvSpPr>
            <p:spPr bwMode="auto">
              <a:xfrm>
                <a:off x="2367" y="3594"/>
                <a:ext cx="359" cy="237"/>
              </a:xfrm>
              <a:custGeom>
                <a:avLst/>
                <a:gdLst>
                  <a:gd name="T0" fmla="*/ 0 w 359"/>
                  <a:gd name="T1" fmla="*/ 30 h 237"/>
                  <a:gd name="T2" fmla="*/ 21 w 359"/>
                  <a:gd name="T3" fmla="*/ 162 h 237"/>
                  <a:gd name="T4" fmla="*/ 36 w 359"/>
                  <a:gd name="T5" fmla="*/ 189 h 237"/>
                  <a:gd name="T6" fmla="*/ 54 w 359"/>
                  <a:gd name="T7" fmla="*/ 201 h 237"/>
                  <a:gd name="T8" fmla="*/ 93 w 359"/>
                  <a:gd name="T9" fmla="*/ 237 h 237"/>
                  <a:gd name="T10" fmla="*/ 354 w 359"/>
                  <a:gd name="T11" fmla="*/ 183 h 237"/>
                  <a:gd name="T12" fmla="*/ 336 w 359"/>
                  <a:gd name="T13" fmla="*/ 180 h 237"/>
                  <a:gd name="T14" fmla="*/ 285 w 359"/>
                  <a:gd name="T15" fmla="*/ 174 h 237"/>
                  <a:gd name="T16" fmla="*/ 267 w 359"/>
                  <a:gd name="T17" fmla="*/ 162 h 237"/>
                  <a:gd name="T18" fmla="*/ 249 w 359"/>
                  <a:gd name="T19" fmla="*/ 117 h 237"/>
                  <a:gd name="T20" fmla="*/ 273 w 359"/>
                  <a:gd name="T21" fmla="*/ 30 h 237"/>
                  <a:gd name="T22" fmla="*/ 222 w 359"/>
                  <a:gd name="T23" fmla="*/ 12 h 237"/>
                  <a:gd name="T24" fmla="*/ 222 w 359"/>
                  <a:gd name="T25" fmla="*/ 0 h 23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59"/>
                  <a:gd name="T40" fmla="*/ 0 h 237"/>
                  <a:gd name="T41" fmla="*/ 359 w 359"/>
                  <a:gd name="T42" fmla="*/ 237 h 23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59" h="237">
                    <a:moveTo>
                      <a:pt x="0" y="30"/>
                    </a:moveTo>
                    <a:cubicBezTo>
                      <a:pt x="6" y="71"/>
                      <a:pt x="4" y="123"/>
                      <a:pt x="21" y="162"/>
                    </a:cubicBezTo>
                    <a:cubicBezTo>
                      <a:pt x="24" y="169"/>
                      <a:pt x="31" y="184"/>
                      <a:pt x="36" y="189"/>
                    </a:cubicBezTo>
                    <a:cubicBezTo>
                      <a:pt x="41" y="194"/>
                      <a:pt x="54" y="201"/>
                      <a:pt x="54" y="201"/>
                    </a:cubicBezTo>
                    <a:cubicBezTo>
                      <a:pt x="65" y="218"/>
                      <a:pt x="73" y="230"/>
                      <a:pt x="93" y="237"/>
                    </a:cubicBezTo>
                    <a:cubicBezTo>
                      <a:pt x="180" y="220"/>
                      <a:pt x="269" y="211"/>
                      <a:pt x="354" y="183"/>
                    </a:cubicBezTo>
                    <a:cubicBezTo>
                      <a:pt x="359" y="167"/>
                      <a:pt x="347" y="177"/>
                      <a:pt x="336" y="180"/>
                    </a:cubicBezTo>
                    <a:cubicBezTo>
                      <a:pt x="319" y="179"/>
                      <a:pt x="300" y="182"/>
                      <a:pt x="285" y="174"/>
                    </a:cubicBezTo>
                    <a:cubicBezTo>
                      <a:pt x="279" y="170"/>
                      <a:pt x="267" y="162"/>
                      <a:pt x="267" y="162"/>
                    </a:cubicBezTo>
                    <a:cubicBezTo>
                      <a:pt x="254" y="143"/>
                      <a:pt x="253" y="140"/>
                      <a:pt x="249" y="117"/>
                    </a:cubicBezTo>
                    <a:cubicBezTo>
                      <a:pt x="253" y="84"/>
                      <a:pt x="265" y="61"/>
                      <a:pt x="273" y="30"/>
                    </a:cubicBezTo>
                    <a:cubicBezTo>
                      <a:pt x="255" y="24"/>
                      <a:pt x="238" y="23"/>
                      <a:pt x="222" y="12"/>
                    </a:cubicBezTo>
                    <a:cubicBezTo>
                      <a:pt x="219" y="2"/>
                      <a:pt x="217" y="5"/>
                      <a:pt x="222" y="0"/>
                    </a:cubicBezTo>
                  </a:path>
                </a:pathLst>
              </a:custGeom>
              <a:solidFill>
                <a:srgbClr val="3399FF"/>
              </a:solidFill>
              <a:ln w="9525">
                <a:solidFill>
                  <a:schemeClr val="tx1"/>
                </a:solidFill>
                <a:round/>
                <a:headEnd/>
                <a:tailEnd/>
              </a:ln>
            </p:spPr>
            <p:txBody>
              <a:bodyPr/>
              <a:lstStyle/>
              <a:p>
                <a:endParaRPr lang="en-US"/>
              </a:p>
            </p:txBody>
          </p:sp>
          <p:sp>
            <p:nvSpPr>
              <p:cNvPr id="21522" name="Freeform 39"/>
              <p:cNvSpPr>
                <a:spLocks/>
              </p:cNvSpPr>
              <p:nvPr/>
            </p:nvSpPr>
            <p:spPr bwMode="auto">
              <a:xfrm>
                <a:off x="1567" y="3648"/>
                <a:ext cx="482" cy="258"/>
              </a:xfrm>
              <a:custGeom>
                <a:avLst/>
                <a:gdLst>
                  <a:gd name="T0" fmla="*/ 464 w 482"/>
                  <a:gd name="T1" fmla="*/ 108 h 258"/>
                  <a:gd name="T2" fmla="*/ 479 w 482"/>
                  <a:gd name="T3" fmla="*/ 51 h 258"/>
                  <a:gd name="T4" fmla="*/ 473 w 482"/>
                  <a:gd name="T5" fmla="*/ 18 h 258"/>
                  <a:gd name="T6" fmla="*/ 461 w 482"/>
                  <a:gd name="T7" fmla="*/ 0 h 258"/>
                  <a:gd name="T8" fmla="*/ 359 w 482"/>
                  <a:gd name="T9" fmla="*/ 42 h 258"/>
                  <a:gd name="T10" fmla="*/ 167 w 482"/>
                  <a:gd name="T11" fmla="*/ 63 h 258"/>
                  <a:gd name="T12" fmla="*/ 14 w 482"/>
                  <a:gd name="T13" fmla="*/ 102 h 258"/>
                  <a:gd name="T14" fmla="*/ 8 w 482"/>
                  <a:gd name="T15" fmla="*/ 126 h 258"/>
                  <a:gd name="T16" fmla="*/ 53 w 482"/>
                  <a:gd name="T17" fmla="*/ 168 h 258"/>
                  <a:gd name="T18" fmla="*/ 110 w 482"/>
                  <a:gd name="T19" fmla="*/ 258 h 258"/>
                  <a:gd name="T20" fmla="*/ 251 w 482"/>
                  <a:gd name="T21" fmla="*/ 216 h 258"/>
                  <a:gd name="T22" fmla="*/ 338 w 482"/>
                  <a:gd name="T23" fmla="*/ 204 h 258"/>
                  <a:gd name="T24" fmla="*/ 443 w 482"/>
                  <a:gd name="T25" fmla="*/ 138 h 258"/>
                  <a:gd name="T26" fmla="*/ 470 w 482"/>
                  <a:gd name="T27" fmla="*/ 117 h 258"/>
                  <a:gd name="T28" fmla="*/ 482 w 482"/>
                  <a:gd name="T29" fmla="*/ 99 h 258"/>
                  <a:gd name="T30" fmla="*/ 470 w 482"/>
                  <a:gd name="T31" fmla="*/ 87 h 258"/>
                  <a:gd name="T32" fmla="*/ 473 w 482"/>
                  <a:gd name="T33" fmla="*/ 78 h 258"/>
                  <a:gd name="T34" fmla="*/ 473 w 482"/>
                  <a:gd name="T35" fmla="*/ 81 h 2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2"/>
                  <a:gd name="T55" fmla="*/ 0 h 258"/>
                  <a:gd name="T56" fmla="*/ 482 w 482"/>
                  <a:gd name="T57" fmla="*/ 258 h 25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2" h="258">
                    <a:moveTo>
                      <a:pt x="464" y="108"/>
                    </a:moveTo>
                    <a:cubicBezTo>
                      <a:pt x="469" y="89"/>
                      <a:pt x="474" y="70"/>
                      <a:pt x="479" y="51"/>
                    </a:cubicBezTo>
                    <a:cubicBezTo>
                      <a:pt x="478" y="46"/>
                      <a:pt x="477" y="26"/>
                      <a:pt x="473" y="18"/>
                    </a:cubicBezTo>
                    <a:cubicBezTo>
                      <a:pt x="469" y="12"/>
                      <a:pt x="461" y="0"/>
                      <a:pt x="461" y="0"/>
                    </a:cubicBezTo>
                    <a:cubicBezTo>
                      <a:pt x="426" y="12"/>
                      <a:pt x="398" y="38"/>
                      <a:pt x="359" y="42"/>
                    </a:cubicBezTo>
                    <a:cubicBezTo>
                      <a:pt x="295" y="49"/>
                      <a:pt x="230" y="49"/>
                      <a:pt x="167" y="63"/>
                    </a:cubicBezTo>
                    <a:cubicBezTo>
                      <a:pt x="116" y="74"/>
                      <a:pt x="65" y="95"/>
                      <a:pt x="14" y="102"/>
                    </a:cubicBezTo>
                    <a:cubicBezTo>
                      <a:pt x="3" y="110"/>
                      <a:pt x="0" y="108"/>
                      <a:pt x="8" y="126"/>
                    </a:cubicBezTo>
                    <a:cubicBezTo>
                      <a:pt x="15" y="142"/>
                      <a:pt x="41" y="156"/>
                      <a:pt x="53" y="168"/>
                    </a:cubicBezTo>
                    <a:cubicBezTo>
                      <a:pt x="81" y="196"/>
                      <a:pt x="87" y="235"/>
                      <a:pt x="110" y="258"/>
                    </a:cubicBezTo>
                    <a:cubicBezTo>
                      <a:pt x="162" y="253"/>
                      <a:pt x="203" y="232"/>
                      <a:pt x="251" y="216"/>
                    </a:cubicBezTo>
                    <a:cubicBezTo>
                      <a:pt x="280" y="206"/>
                      <a:pt x="308" y="206"/>
                      <a:pt x="338" y="204"/>
                    </a:cubicBezTo>
                    <a:cubicBezTo>
                      <a:pt x="375" y="195"/>
                      <a:pt x="413" y="161"/>
                      <a:pt x="443" y="138"/>
                    </a:cubicBezTo>
                    <a:cubicBezTo>
                      <a:pt x="456" y="128"/>
                      <a:pt x="461" y="128"/>
                      <a:pt x="470" y="117"/>
                    </a:cubicBezTo>
                    <a:cubicBezTo>
                      <a:pt x="474" y="111"/>
                      <a:pt x="482" y="99"/>
                      <a:pt x="482" y="99"/>
                    </a:cubicBezTo>
                    <a:cubicBezTo>
                      <a:pt x="474" y="96"/>
                      <a:pt x="470" y="98"/>
                      <a:pt x="470" y="87"/>
                    </a:cubicBezTo>
                    <a:cubicBezTo>
                      <a:pt x="470" y="84"/>
                      <a:pt x="472" y="81"/>
                      <a:pt x="473" y="78"/>
                    </a:cubicBezTo>
                    <a:cubicBezTo>
                      <a:pt x="473" y="77"/>
                      <a:pt x="473" y="80"/>
                      <a:pt x="473" y="81"/>
                    </a:cubicBezTo>
                  </a:path>
                </a:pathLst>
              </a:custGeom>
              <a:solidFill>
                <a:srgbClr val="3399FF"/>
              </a:solidFill>
              <a:ln w="9525">
                <a:solidFill>
                  <a:srgbClr val="3399FF"/>
                </a:solidFill>
                <a:round/>
                <a:headEnd/>
                <a:tailEnd/>
              </a:ln>
            </p:spPr>
            <p:txBody>
              <a:bodyPr/>
              <a:lstStyle/>
              <a:p>
                <a:endParaRPr lang="en-US"/>
              </a:p>
            </p:txBody>
          </p:sp>
          <p:sp>
            <p:nvSpPr>
              <p:cNvPr id="21523" name="Freeform 40"/>
              <p:cNvSpPr>
                <a:spLocks/>
              </p:cNvSpPr>
              <p:nvPr/>
            </p:nvSpPr>
            <p:spPr bwMode="auto">
              <a:xfrm>
                <a:off x="1680" y="3611"/>
                <a:ext cx="448" cy="335"/>
              </a:xfrm>
              <a:custGeom>
                <a:avLst/>
                <a:gdLst>
                  <a:gd name="T0" fmla="*/ 34 w 448"/>
                  <a:gd name="T1" fmla="*/ 206 h 334"/>
                  <a:gd name="T2" fmla="*/ 94 w 448"/>
                  <a:gd name="T3" fmla="*/ 115 h 334"/>
                  <a:gd name="T4" fmla="*/ 118 w 448"/>
                  <a:gd name="T5" fmla="*/ 79 h 334"/>
                  <a:gd name="T6" fmla="*/ 133 w 448"/>
                  <a:gd name="T7" fmla="*/ 43 h 334"/>
                  <a:gd name="T8" fmla="*/ 142 w 448"/>
                  <a:gd name="T9" fmla="*/ 1 h 334"/>
                  <a:gd name="T10" fmla="*/ 160 w 448"/>
                  <a:gd name="T11" fmla="*/ 7 h 334"/>
                  <a:gd name="T12" fmla="*/ 172 w 448"/>
                  <a:gd name="T13" fmla="*/ 34 h 334"/>
                  <a:gd name="T14" fmla="*/ 157 w 448"/>
                  <a:gd name="T15" fmla="*/ 118 h 334"/>
                  <a:gd name="T16" fmla="*/ 214 w 448"/>
                  <a:gd name="T17" fmla="*/ 188 h 334"/>
                  <a:gd name="T18" fmla="*/ 304 w 448"/>
                  <a:gd name="T19" fmla="*/ 176 h 334"/>
                  <a:gd name="T20" fmla="*/ 391 w 448"/>
                  <a:gd name="T21" fmla="*/ 191 h 334"/>
                  <a:gd name="T22" fmla="*/ 397 w 448"/>
                  <a:gd name="T23" fmla="*/ 200 h 334"/>
                  <a:gd name="T24" fmla="*/ 328 w 448"/>
                  <a:gd name="T25" fmla="*/ 230 h 334"/>
                  <a:gd name="T26" fmla="*/ 352 w 448"/>
                  <a:gd name="T27" fmla="*/ 227 h 334"/>
                  <a:gd name="T28" fmla="*/ 364 w 448"/>
                  <a:gd name="T29" fmla="*/ 224 h 334"/>
                  <a:gd name="T30" fmla="*/ 382 w 448"/>
                  <a:gd name="T31" fmla="*/ 218 h 334"/>
                  <a:gd name="T32" fmla="*/ 421 w 448"/>
                  <a:gd name="T33" fmla="*/ 212 h 334"/>
                  <a:gd name="T34" fmla="*/ 436 w 448"/>
                  <a:gd name="T35" fmla="*/ 227 h 334"/>
                  <a:gd name="T36" fmla="*/ 409 w 448"/>
                  <a:gd name="T37" fmla="*/ 242 h 334"/>
                  <a:gd name="T38" fmla="*/ 400 w 448"/>
                  <a:gd name="T39" fmla="*/ 248 h 334"/>
                  <a:gd name="T40" fmla="*/ 418 w 448"/>
                  <a:gd name="T41" fmla="*/ 242 h 334"/>
                  <a:gd name="T42" fmla="*/ 421 w 448"/>
                  <a:gd name="T43" fmla="*/ 266 h 334"/>
                  <a:gd name="T44" fmla="*/ 403 w 448"/>
                  <a:gd name="T45" fmla="*/ 278 h 334"/>
                  <a:gd name="T46" fmla="*/ 385 w 448"/>
                  <a:gd name="T47" fmla="*/ 284 h 334"/>
                  <a:gd name="T48" fmla="*/ 361 w 448"/>
                  <a:gd name="T49" fmla="*/ 311 h 334"/>
                  <a:gd name="T50" fmla="*/ 211 w 448"/>
                  <a:gd name="T51" fmla="*/ 341 h 334"/>
                  <a:gd name="T52" fmla="*/ 85 w 448"/>
                  <a:gd name="T53" fmla="*/ 335 h 334"/>
                  <a:gd name="T54" fmla="*/ 43 w 448"/>
                  <a:gd name="T55" fmla="*/ 317 h 334"/>
                  <a:gd name="T56" fmla="*/ 25 w 448"/>
                  <a:gd name="T57" fmla="*/ 311 h 334"/>
                  <a:gd name="T58" fmla="*/ 43 w 448"/>
                  <a:gd name="T59" fmla="*/ 200 h 334"/>
                  <a:gd name="T60" fmla="*/ 34 w 448"/>
                  <a:gd name="T61" fmla="*/ 206 h 33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48"/>
                  <a:gd name="T94" fmla="*/ 0 h 334"/>
                  <a:gd name="T95" fmla="*/ 448 w 448"/>
                  <a:gd name="T96" fmla="*/ 334 h 33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48" h="334">
                    <a:moveTo>
                      <a:pt x="34" y="199"/>
                    </a:moveTo>
                    <a:cubicBezTo>
                      <a:pt x="54" y="171"/>
                      <a:pt x="72" y="141"/>
                      <a:pt x="94" y="115"/>
                    </a:cubicBezTo>
                    <a:cubicBezTo>
                      <a:pt x="104" y="103"/>
                      <a:pt x="107" y="90"/>
                      <a:pt x="118" y="79"/>
                    </a:cubicBezTo>
                    <a:cubicBezTo>
                      <a:pt x="123" y="65"/>
                      <a:pt x="125" y="55"/>
                      <a:pt x="133" y="43"/>
                    </a:cubicBezTo>
                    <a:cubicBezTo>
                      <a:pt x="134" y="28"/>
                      <a:pt x="134" y="2"/>
                      <a:pt x="142" y="1"/>
                    </a:cubicBezTo>
                    <a:cubicBezTo>
                      <a:pt x="148" y="0"/>
                      <a:pt x="160" y="7"/>
                      <a:pt x="160" y="7"/>
                    </a:cubicBezTo>
                    <a:cubicBezTo>
                      <a:pt x="165" y="15"/>
                      <a:pt x="172" y="34"/>
                      <a:pt x="172" y="34"/>
                    </a:cubicBezTo>
                    <a:cubicBezTo>
                      <a:pt x="168" y="62"/>
                      <a:pt x="161" y="89"/>
                      <a:pt x="157" y="118"/>
                    </a:cubicBezTo>
                    <a:cubicBezTo>
                      <a:pt x="164" y="154"/>
                      <a:pt x="186" y="162"/>
                      <a:pt x="214" y="181"/>
                    </a:cubicBezTo>
                    <a:cubicBezTo>
                      <a:pt x="245" y="179"/>
                      <a:pt x="274" y="175"/>
                      <a:pt x="304" y="169"/>
                    </a:cubicBezTo>
                    <a:cubicBezTo>
                      <a:pt x="332" y="171"/>
                      <a:pt x="366" y="168"/>
                      <a:pt x="391" y="184"/>
                    </a:cubicBezTo>
                    <a:cubicBezTo>
                      <a:pt x="393" y="187"/>
                      <a:pt x="397" y="189"/>
                      <a:pt x="397" y="193"/>
                    </a:cubicBezTo>
                    <a:cubicBezTo>
                      <a:pt x="397" y="203"/>
                      <a:pt x="340" y="219"/>
                      <a:pt x="328" y="223"/>
                    </a:cubicBezTo>
                    <a:cubicBezTo>
                      <a:pt x="320" y="226"/>
                      <a:pt x="344" y="221"/>
                      <a:pt x="352" y="220"/>
                    </a:cubicBezTo>
                    <a:cubicBezTo>
                      <a:pt x="356" y="219"/>
                      <a:pt x="360" y="218"/>
                      <a:pt x="364" y="217"/>
                    </a:cubicBezTo>
                    <a:cubicBezTo>
                      <a:pt x="370" y="215"/>
                      <a:pt x="376" y="212"/>
                      <a:pt x="382" y="211"/>
                    </a:cubicBezTo>
                    <a:cubicBezTo>
                      <a:pt x="407" y="207"/>
                      <a:pt x="394" y="209"/>
                      <a:pt x="421" y="205"/>
                    </a:cubicBezTo>
                    <a:cubicBezTo>
                      <a:pt x="427" y="207"/>
                      <a:pt x="448" y="208"/>
                      <a:pt x="436" y="220"/>
                    </a:cubicBezTo>
                    <a:cubicBezTo>
                      <a:pt x="417" y="239"/>
                      <a:pt x="424" y="227"/>
                      <a:pt x="409" y="235"/>
                    </a:cubicBezTo>
                    <a:cubicBezTo>
                      <a:pt x="406" y="237"/>
                      <a:pt x="397" y="242"/>
                      <a:pt x="400" y="241"/>
                    </a:cubicBezTo>
                    <a:cubicBezTo>
                      <a:pt x="406" y="239"/>
                      <a:pt x="418" y="235"/>
                      <a:pt x="418" y="235"/>
                    </a:cubicBezTo>
                    <a:cubicBezTo>
                      <a:pt x="435" y="239"/>
                      <a:pt x="434" y="247"/>
                      <a:pt x="421" y="259"/>
                    </a:cubicBezTo>
                    <a:cubicBezTo>
                      <a:pt x="416" y="264"/>
                      <a:pt x="409" y="267"/>
                      <a:pt x="403" y="271"/>
                    </a:cubicBezTo>
                    <a:cubicBezTo>
                      <a:pt x="398" y="275"/>
                      <a:pt x="385" y="277"/>
                      <a:pt x="385" y="277"/>
                    </a:cubicBezTo>
                    <a:cubicBezTo>
                      <a:pt x="405" y="291"/>
                      <a:pt x="374" y="298"/>
                      <a:pt x="361" y="304"/>
                    </a:cubicBezTo>
                    <a:cubicBezTo>
                      <a:pt x="314" y="325"/>
                      <a:pt x="261" y="326"/>
                      <a:pt x="211" y="334"/>
                    </a:cubicBezTo>
                    <a:cubicBezTo>
                      <a:pt x="181" y="333"/>
                      <a:pt x="121" y="332"/>
                      <a:pt x="85" y="328"/>
                    </a:cubicBezTo>
                    <a:cubicBezTo>
                      <a:pt x="67" y="326"/>
                      <a:pt x="58" y="320"/>
                      <a:pt x="43" y="310"/>
                    </a:cubicBezTo>
                    <a:cubicBezTo>
                      <a:pt x="38" y="306"/>
                      <a:pt x="25" y="304"/>
                      <a:pt x="25" y="304"/>
                    </a:cubicBezTo>
                    <a:cubicBezTo>
                      <a:pt x="0" y="267"/>
                      <a:pt x="22" y="225"/>
                      <a:pt x="43" y="193"/>
                    </a:cubicBezTo>
                    <a:cubicBezTo>
                      <a:pt x="45" y="190"/>
                      <a:pt x="37" y="197"/>
                      <a:pt x="34" y="199"/>
                    </a:cubicBezTo>
                    <a:close/>
                  </a:path>
                </a:pathLst>
              </a:custGeom>
              <a:solidFill>
                <a:srgbClr val="FFCC99"/>
              </a:solidFill>
              <a:ln w="9525">
                <a:solidFill>
                  <a:schemeClr val="tx1"/>
                </a:solidFill>
                <a:round/>
                <a:headEnd/>
                <a:tailEnd/>
              </a:ln>
            </p:spPr>
            <p:txBody>
              <a:bodyPr/>
              <a:lstStyle/>
              <a:p>
                <a:endParaRPr lang="en-US"/>
              </a:p>
            </p:txBody>
          </p:sp>
          <p:sp>
            <p:nvSpPr>
              <p:cNvPr id="21524" name="Freeform 41"/>
              <p:cNvSpPr>
                <a:spLocks/>
              </p:cNvSpPr>
              <p:nvPr/>
            </p:nvSpPr>
            <p:spPr bwMode="auto">
              <a:xfrm>
                <a:off x="1824" y="2592"/>
                <a:ext cx="269" cy="417"/>
              </a:xfrm>
              <a:custGeom>
                <a:avLst/>
                <a:gdLst>
                  <a:gd name="T0" fmla="*/ 227 w 269"/>
                  <a:gd name="T1" fmla="*/ 0 h 417"/>
                  <a:gd name="T2" fmla="*/ 266 w 269"/>
                  <a:gd name="T3" fmla="*/ 90 h 417"/>
                  <a:gd name="T4" fmla="*/ 269 w 269"/>
                  <a:gd name="T5" fmla="*/ 132 h 417"/>
                  <a:gd name="T6" fmla="*/ 257 w 269"/>
                  <a:gd name="T7" fmla="*/ 177 h 417"/>
                  <a:gd name="T8" fmla="*/ 269 w 269"/>
                  <a:gd name="T9" fmla="*/ 216 h 417"/>
                  <a:gd name="T10" fmla="*/ 266 w 269"/>
                  <a:gd name="T11" fmla="*/ 333 h 417"/>
                  <a:gd name="T12" fmla="*/ 260 w 269"/>
                  <a:gd name="T13" fmla="*/ 345 h 417"/>
                  <a:gd name="T14" fmla="*/ 245 w 269"/>
                  <a:gd name="T15" fmla="*/ 402 h 417"/>
                  <a:gd name="T16" fmla="*/ 221 w 269"/>
                  <a:gd name="T17" fmla="*/ 417 h 417"/>
                  <a:gd name="T18" fmla="*/ 167 w 269"/>
                  <a:gd name="T19" fmla="*/ 399 h 417"/>
                  <a:gd name="T20" fmla="*/ 122 w 269"/>
                  <a:gd name="T21" fmla="*/ 366 h 417"/>
                  <a:gd name="T22" fmla="*/ 68 w 269"/>
                  <a:gd name="T23" fmla="*/ 345 h 417"/>
                  <a:gd name="T24" fmla="*/ 5 w 269"/>
                  <a:gd name="T25" fmla="*/ 306 h 417"/>
                  <a:gd name="T26" fmla="*/ 5 w 269"/>
                  <a:gd name="T27" fmla="*/ 294 h 4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9"/>
                  <a:gd name="T43" fmla="*/ 0 h 417"/>
                  <a:gd name="T44" fmla="*/ 269 w 269"/>
                  <a:gd name="T45" fmla="*/ 417 h 4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9" h="417">
                    <a:moveTo>
                      <a:pt x="227" y="0"/>
                    </a:moveTo>
                    <a:cubicBezTo>
                      <a:pt x="250" y="28"/>
                      <a:pt x="258" y="55"/>
                      <a:pt x="266" y="90"/>
                    </a:cubicBezTo>
                    <a:cubicBezTo>
                      <a:pt x="258" y="102"/>
                      <a:pt x="267" y="115"/>
                      <a:pt x="269" y="132"/>
                    </a:cubicBezTo>
                    <a:cubicBezTo>
                      <a:pt x="266" y="147"/>
                      <a:pt x="261" y="162"/>
                      <a:pt x="257" y="177"/>
                    </a:cubicBezTo>
                    <a:cubicBezTo>
                      <a:pt x="260" y="195"/>
                      <a:pt x="264" y="200"/>
                      <a:pt x="269" y="216"/>
                    </a:cubicBezTo>
                    <a:cubicBezTo>
                      <a:pt x="268" y="255"/>
                      <a:pt x="269" y="294"/>
                      <a:pt x="266" y="333"/>
                    </a:cubicBezTo>
                    <a:cubicBezTo>
                      <a:pt x="266" y="337"/>
                      <a:pt x="262" y="341"/>
                      <a:pt x="260" y="345"/>
                    </a:cubicBezTo>
                    <a:cubicBezTo>
                      <a:pt x="253" y="363"/>
                      <a:pt x="253" y="385"/>
                      <a:pt x="245" y="402"/>
                    </a:cubicBezTo>
                    <a:cubicBezTo>
                      <a:pt x="241" y="410"/>
                      <a:pt x="221" y="417"/>
                      <a:pt x="221" y="417"/>
                    </a:cubicBezTo>
                    <a:cubicBezTo>
                      <a:pt x="203" y="411"/>
                      <a:pt x="185" y="405"/>
                      <a:pt x="167" y="399"/>
                    </a:cubicBezTo>
                    <a:cubicBezTo>
                      <a:pt x="149" y="393"/>
                      <a:pt x="137" y="376"/>
                      <a:pt x="122" y="366"/>
                    </a:cubicBezTo>
                    <a:cubicBezTo>
                      <a:pt x="106" y="355"/>
                      <a:pt x="83" y="355"/>
                      <a:pt x="68" y="345"/>
                    </a:cubicBezTo>
                    <a:cubicBezTo>
                      <a:pt x="47" y="331"/>
                      <a:pt x="25" y="319"/>
                      <a:pt x="5" y="306"/>
                    </a:cubicBezTo>
                    <a:cubicBezTo>
                      <a:pt x="2" y="296"/>
                      <a:pt x="0" y="299"/>
                      <a:pt x="5" y="294"/>
                    </a:cubicBezTo>
                  </a:path>
                </a:pathLst>
              </a:custGeom>
              <a:solidFill>
                <a:srgbClr val="FFCC99"/>
              </a:solidFill>
              <a:ln w="9525">
                <a:solidFill>
                  <a:schemeClr val="tx1"/>
                </a:solidFill>
                <a:round/>
                <a:headEnd/>
                <a:tailEnd/>
              </a:ln>
            </p:spPr>
            <p:txBody>
              <a:bodyPr/>
              <a:lstStyle/>
              <a:p>
                <a:endParaRPr lang="en-US"/>
              </a:p>
            </p:txBody>
          </p:sp>
        </p:gr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Documents and Settings\jsutton8\Local Settings\Temporary Internet Files\Content.IE5\EO03JRAL\MPj04424960000[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2000" y="1170057"/>
            <a:ext cx="2687638" cy="404407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Rectangle 1"/>
          <p:cNvSpPr/>
          <p:nvPr/>
        </p:nvSpPr>
        <p:spPr>
          <a:xfrm>
            <a:off x="3657600" y="609600"/>
            <a:ext cx="1911350" cy="708025"/>
          </a:xfrm>
          <a:prstGeom prst="rect">
            <a:avLst/>
          </a:prstGeom>
        </p:spPr>
        <p:txBody>
          <a:bodyPr wrap="none">
            <a:spAutoFit/>
          </a:bodyPr>
          <a:lstStyle/>
          <a:p>
            <a:pPr>
              <a:defRPr/>
            </a:pPr>
            <a:r>
              <a:rPr lang="en-US" sz="4000" b="1" kern="0" dirty="0">
                <a:solidFill>
                  <a:srgbClr val="000000"/>
                </a:solidFill>
                <a:effectLst>
                  <a:outerShdw blurRad="38100" dist="38100" dir="2700000" algn="tl">
                    <a:srgbClr val="000000">
                      <a:alpha val="43137"/>
                    </a:srgbClr>
                  </a:outerShdw>
                </a:effectLst>
                <a:latin typeface="Agency FB" pitchFamily="34" charset="0"/>
                <a:ea typeface="+mn-ea"/>
                <a:cs typeface="+mn-cs"/>
              </a:rPr>
              <a:t>ADAPTING</a:t>
            </a:r>
            <a:endParaRPr lang="en-US" dirty="0">
              <a:latin typeface="Arial" pitchFamily="34" charset="0"/>
              <a:ea typeface="+mn-ea"/>
              <a:cs typeface="+mn-cs"/>
            </a:endParaRPr>
          </a:p>
        </p:txBody>
      </p:sp>
      <p:sp>
        <p:nvSpPr>
          <p:cNvPr id="23555" name="Rectangle 2"/>
          <p:cNvSpPr>
            <a:spLocks noChangeArrowheads="1"/>
          </p:cNvSpPr>
          <p:nvPr/>
        </p:nvSpPr>
        <p:spPr bwMode="auto">
          <a:xfrm rot="-454558">
            <a:off x="3570288" y="1260108"/>
            <a:ext cx="585152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nSpc>
                <a:spcPct val="150000"/>
              </a:lnSpc>
              <a:spcBef>
                <a:spcPct val="20000"/>
              </a:spcBef>
            </a:pPr>
            <a:r>
              <a:rPr lang="en-US" sz="3200" b="1" dirty="0" smtClean="0">
                <a:solidFill>
                  <a:srgbClr val="000000"/>
                </a:solidFill>
                <a:latin typeface="Adobe Gothic Std B" charset="0"/>
                <a:ea typeface="Adobe Gothic Std B" charset="0"/>
                <a:cs typeface="Adobe Gothic Std B" charset="0"/>
              </a:rPr>
              <a:t>Change </a:t>
            </a:r>
            <a:r>
              <a:rPr lang="en-US" sz="3200" b="1" dirty="0">
                <a:solidFill>
                  <a:srgbClr val="000000"/>
                </a:solidFill>
                <a:latin typeface="Adobe Gothic Std B" charset="0"/>
                <a:ea typeface="Adobe Gothic Std B" charset="0"/>
                <a:cs typeface="Adobe Gothic Std B" charset="0"/>
              </a:rPr>
              <a:t>– the </a:t>
            </a:r>
            <a:r>
              <a:rPr lang="en-US" sz="3200" b="1" dirty="0">
                <a:solidFill>
                  <a:srgbClr val="FF0000"/>
                </a:solidFill>
                <a:latin typeface="Adobe Gothic Std B" charset="0"/>
                <a:ea typeface="Adobe Gothic Std B" charset="0"/>
                <a:cs typeface="Adobe Gothic Std B" charset="0"/>
              </a:rPr>
              <a:t>ONLY </a:t>
            </a:r>
            <a:r>
              <a:rPr lang="en-US" sz="3200" b="1" dirty="0">
                <a:solidFill>
                  <a:srgbClr val="000000"/>
                </a:solidFill>
                <a:latin typeface="Adobe Gothic Std B" charset="0"/>
                <a:ea typeface="Adobe Gothic Std B" charset="0"/>
                <a:cs typeface="Adobe Gothic Std B" charset="0"/>
              </a:rPr>
              <a:t>constant </a:t>
            </a:r>
          </a:p>
        </p:txBody>
      </p:sp>
      <p:sp>
        <p:nvSpPr>
          <p:cNvPr id="5" name="Rectangle 4"/>
          <p:cNvSpPr/>
          <p:nvPr/>
        </p:nvSpPr>
        <p:spPr>
          <a:xfrm rot="247747">
            <a:off x="4367213" y="2579321"/>
            <a:ext cx="4540250" cy="830997"/>
          </a:xfrm>
          <a:prstGeom prst="rect">
            <a:avLst/>
          </a:prstGeom>
        </p:spPr>
        <p:txBody>
          <a:bodyPr>
            <a:spAutoFit/>
          </a:bodyPr>
          <a:lstStyle/>
          <a:p>
            <a:pPr>
              <a:lnSpc>
                <a:spcPct val="150000"/>
              </a:lnSpc>
              <a:spcBef>
                <a:spcPct val="20000"/>
              </a:spcBef>
              <a:defRPr/>
            </a:pPr>
            <a:r>
              <a:rPr lang="en-US" sz="3200" b="1" kern="0" dirty="0" smtClean="0">
                <a:solidFill>
                  <a:srgbClr val="7030A0"/>
                </a:solidFill>
                <a:latin typeface="Adobe Gothic Std B" pitchFamily="34" charset="-128"/>
                <a:ea typeface="Adobe Gothic Std B" pitchFamily="34" charset="-128"/>
                <a:cs typeface="+mn-cs"/>
              </a:rPr>
              <a:t>Requires </a:t>
            </a:r>
            <a:r>
              <a:rPr lang="en-US" sz="3200" b="1" kern="0" dirty="0">
                <a:solidFill>
                  <a:srgbClr val="7030A0"/>
                </a:solidFill>
                <a:latin typeface="Adobe Gothic Std B" pitchFamily="34" charset="-128"/>
                <a:ea typeface="Adobe Gothic Std B" pitchFamily="34" charset="-128"/>
                <a:cs typeface="+mn-cs"/>
              </a:rPr>
              <a:t>new skills</a:t>
            </a:r>
          </a:p>
        </p:txBody>
      </p:sp>
      <p:sp>
        <p:nvSpPr>
          <p:cNvPr id="6" name="Rectangle 5"/>
          <p:cNvSpPr/>
          <p:nvPr/>
        </p:nvSpPr>
        <p:spPr>
          <a:xfrm rot="21404925">
            <a:off x="2854325" y="5081598"/>
            <a:ext cx="5446713" cy="739754"/>
          </a:xfrm>
          <a:prstGeom prst="rect">
            <a:avLst/>
          </a:prstGeom>
          <a:noFill/>
        </p:spPr>
        <p:txBody>
          <a:bodyPr>
            <a:spAutoFit/>
          </a:bodyPr>
          <a:lstStyle/>
          <a:p>
            <a:pPr>
              <a:lnSpc>
                <a:spcPct val="150000"/>
              </a:lnSpc>
              <a:spcBef>
                <a:spcPct val="20000"/>
              </a:spcBef>
              <a:defRPr/>
            </a:pPr>
            <a:r>
              <a:rPr lang="en-US" sz="3200" b="1" kern="0" dirty="0">
                <a:solidFill>
                  <a:srgbClr val="FF0000"/>
                </a:solidFill>
                <a:latin typeface="Adobe Gothic Std B" pitchFamily="34" charset="-128"/>
                <a:ea typeface="Adobe Gothic Std B" pitchFamily="34" charset="-128"/>
                <a:cs typeface="+mn-cs"/>
              </a:rPr>
              <a:t>I</a:t>
            </a:r>
            <a:r>
              <a:rPr lang="en-US" sz="3200" b="1" kern="0" dirty="0" smtClean="0">
                <a:solidFill>
                  <a:srgbClr val="FF0000"/>
                </a:solidFill>
                <a:latin typeface="Adobe Gothic Std B" pitchFamily="34" charset="-128"/>
                <a:ea typeface="Adobe Gothic Std B" pitchFamily="34" charset="-128"/>
                <a:cs typeface="+mn-cs"/>
              </a:rPr>
              <a:t>mpacts </a:t>
            </a:r>
            <a:r>
              <a:rPr lang="en-US" sz="3200" b="1" kern="0" dirty="0">
                <a:solidFill>
                  <a:srgbClr val="FF0000"/>
                </a:solidFill>
                <a:latin typeface="Adobe Gothic Std B" pitchFamily="34" charset="-128"/>
                <a:ea typeface="Adobe Gothic Std B" pitchFamily="34" charset="-128"/>
                <a:cs typeface="+mn-cs"/>
              </a:rPr>
              <a:t>job satisfaction</a:t>
            </a:r>
          </a:p>
        </p:txBody>
      </p:sp>
      <p:sp>
        <p:nvSpPr>
          <p:cNvPr id="7" name="Rectangle 6"/>
          <p:cNvSpPr/>
          <p:nvPr/>
        </p:nvSpPr>
        <p:spPr>
          <a:xfrm>
            <a:off x="3898900" y="3835400"/>
            <a:ext cx="3392488" cy="739754"/>
          </a:xfrm>
          <a:prstGeom prst="rect">
            <a:avLst/>
          </a:prstGeom>
        </p:spPr>
        <p:txBody>
          <a:bodyPr>
            <a:spAutoFit/>
          </a:bodyPr>
          <a:lstStyle/>
          <a:p>
            <a:pPr>
              <a:lnSpc>
                <a:spcPct val="150000"/>
              </a:lnSpc>
              <a:spcBef>
                <a:spcPct val="20000"/>
              </a:spcBef>
              <a:defRPr/>
            </a:pPr>
            <a:r>
              <a:rPr lang="en-US" sz="3200" b="1" kern="0" dirty="0">
                <a:solidFill>
                  <a:srgbClr val="008000"/>
                </a:solidFill>
                <a:latin typeface="Adobe Gothic Std B" pitchFamily="34" charset="-128"/>
                <a:ea typeface="Adobe Gothic Std B" pitchFamily="34" charset="-128"/>
                <a:cs typeface="+mn-cs"/>
              </a:rPr>
              <a:t>I</a:t>
            </a:r>
            <a:r>
              <a:rPr lang="en-US" sz="3200" b="1" kern="0" dirty="0" smtClean="0">
                <a:solidFill>
                  <a:srgbClr val="008000"/>
                </a:solidFill>
                <a:latin typeface="Adobe Gothic Std B" pitchFamily="34" charset="-128"/>
                <a:ea typeface="Adobe Gothic Std B" pitchFamily="34" charset="-128"/>
                <a:cs typeface="+mn-cs"/>
              </a:rPr>
              <a:t>ncreases </a:t>
            </a:r>
            <a:r>
              <a:rPr lang="en-US" sz="3200" b="1" kern="0" dirty="0">
                <a:solidFill>
                  <a:srgbClr val="008000"/>
                </a:solidFill>
                <a:latin typeface="Adobe Gothic Std B" pitchFamily="34" charset="-128"/>
                <a:ea typeface="Adobe Gothic Std B" pitchFamily="34" charset="-128"/>
                <a:cs typeface="+mn-cs"/>
              </a:rPr>
              <a:t>stress</a:t>
            </a:r>
          </a:p>
        </p:txBody>
      </p:sp>
      <p:grpSp>
        <p:nvGrpSpPr>
          <p:cNvPr id="23559" name="Group 42"/>
          <p:cNvGrpSpPr>
            <a:grpSpLocks/>
          </p:cNvGrpSpPr>
          <p:nvPr/>
        </p:nvGrpSpPr>
        <p:grpSpPr bwMode="auto">
          <a:xfrm>
            <a:off x="7467600" y="3895725"/>
            <a:ext cx="1308100" cy="1263650"/>
            <a:chOff x="1344" y="2640"/>
            <a:chExt cx="240" cy="240"/>
          </a:xfrm>
        </p:grpSpPr>
        <p:sp>
          <p:nvSpPr>
            <p:cNvPr id="23560" name="AutoShape 43"/>
            <p:cNvSpPr>
              <a:spLocks noChangeArrowheads="1"/>
            </p:cNvSpPr>
            <p:nvPr/>
          </p:nvSpPr>
          <p:spPr bwMode="auto">
            <a:xfrm>
              <a:off x="1344" y="2640"/>
              <a:ext cx="240" cy="240"/>
            </a:xfrm>
            <a:prstGeom prst="roundRect">
              <a:avLst>
                <a:gd name="adj" fmla="val 16667"/>
              </a:avLst>
            </a:prstGeom>
            <a:solidFill>
              <a:srgbClr val="00B0F0"/>
            </a:solidFill>
            <a:ln w="9525">
              <a:solidFill>
                <a:schemeClr val="tx1"/>
              </a:solidFill>
              <a:round/>
              <a:headEnd/>
              <a:tailEnd/>
            </a:ln>
          </p:spPr>
          <p:txBody>
            <a:bodyPr wrap="none" anchor="ctr"/>
            <a:lstStyle/>
            <a:p>
              <a:endParaRPr lang="en-US" sz="2000"/>
            </a:p>
          </p:txBody>
        </p:sp>
        <p:grpSp>
          <p:nvGrpSpPr>
            <p:cNvPr id="23561" name="Group 44"/>
            <p:cNvGrpSpPr>
              <a:grpSpLocks/>
            </p:cNvGrpSpPr>
            <p:nvPr/>
          </p:nvGrpSpPr>
          <p:grpSpPr bwMode="auto">
            <a:xfrm>
              <a:off x="1376" y="2657"/>
              <a:ext cx="176" cy="189"/>
              <a:chOff x="344" y="1472"/>
              <a:chExt cx="3448" cy="3328"/>
            </a:xfrm>
          </p:grpSpPr>
          <p:sp>
            <p:nvSpPr>
              <p:cNvPr id="23562" name="Freeform 45"/>
              <p:cNvSpPr>
                <a:spLocks/>
              </p:cNvSpPr>
              <p:nvPr/>
            </p:nvSpPr>
            <p:spPr bwMode="auto">
              <a:xfrm>
                <a:off x="344" y="3960"/>
                <a:ext cx="760" cy="784"/>
              </a:xfrm>
              <a:custGeom>
                <a:avLst/>
                <a:gdLst>
                  <a:gd name="T0" fmla="*/ 664 w 760"/>
                  <a:gd name="T1" fmla="*/ 264 h 784"/>
                  <a:gd name="T2" fmla="*/ 136 w 760"/>
                  <a:gd name="T3" fmla="*/ 72 h 784"/>
                  <a:gd name="T4" fmla="*/ 40 w 760"/>
                  <a:gd name="T5" fmla="*/ 696 h 784"/>
                  <a:gd name="T6" fmla="*/ 376 w 760"/>
                  <a:gd name="T7" fmla="*/ 600 h 784"/>
                  <a:gd name="T8" fmla="*/ 712 w 760"/>
                  <a:gd name="T9" fmla="*/ 408 h 784"/>
                  <a:gd name="T10" fmla="*/ 664 w 760"/>
                  <a:gd name="T11" fmla="*/ 264 h 784"/>
                  <a:gd name="T12" fmla="*/ 0 60000 65536"/>
                  <a:gd name="T13" fmla="*/ 0 60000 65536"/>
                  <a:gd name="T14" fmla="*/ 0 60000 65536"/>
                  <a:gd name="T15" fmla="*/ 0 60000 65536"/>
                  <a:gd name="T16" fmla="*/ 0 60000 65536"/>
                  <a:gd name="T17" fmla="*/ 0 60000 65536"/>
                  <a:gd name="T18" fmla="*/ 0 w 760"/>
                  <a:gd name="T19" fmla="*/ 0 h 784"/>
                  <a:gd name="T20" fmla="*/ 760 w 760"/>
                  <a:gd name="T21" fmla="*/ 784 h 784"/>
                </a:gdLst>
                <a:ahLst/>
                <a:cxnLst>
                  <a:cxn ang="T12">
                    <a:pos x="T0" y="T1"/>
                  </a:cxn>
                  <a:cxn ang="T13">
                    <a:pos x="T2" y="T3"/>
                  </a:cxn>
                  <a:cxn ang="T14">
                    <a:pos x="T4" y="T5"/>
                  </a:cxn>
                  <a:cxn ang="T15">
                    <a:pos x="T6" y="T7"/>
                  </a:cxn>
                  <a:cxn ang="T16">
                    <a:pos x="T8" y="T9"/>
                  </a:cxn>
                  <a:cxn ang="T17">
                    <a:pos x="T10" y="T11"/>
                  </a:cxn>
                </a:cxnLst>
                <a:rect l="T18" t="T19" r="T20" b="T21"/>
                <a:pathLst>
                  <a:path w="760" h="784">
                    <a:moveTo>
                      <a:pt x="664" y="264"/>
                    </a:moveTo>
                    <a:cubicBezTo>
                      <a:pt x="568" y="208"/>
                      <a:pt x="240" y="0"/>
                      <a:pt x="136" y="72"/>
                    </a:cubicBezTo>
                    <a:cubicBezTo>
                      <a:pt x="32" y="144"/>
                      <a:pt x="0" y="608"/>
                      <a:pt x="40" y="696"/>
                    </a:cubicBezTo>
                    <a:cubicBezTo>
                      <a:pt x="80" y="784"/>
                      <a:pt x="264" y="648"/>
                      <a:pt x="376" y="600"/>
                    </a:cubicBezTo>
                    <a:cubicBezTo>
                      <a:pt x="488" y="552"/>
                      <a:pt x="664" y="464"/>
                      <a:pt x="712" y="408"/>
                    </a:cubicBezTo>
                    <a:cubicBezTo>
                      <a:pt x="760" y="352"/>
                      <a:pt x="760" y="320"/>
                      <a:pt x="664" y="264"/>
                    </a:cubicBezTo>
                    <a:close/>
                  </a:path>
                </a:pathLst>
              </a:custGeom>
              <a:solidFill>
                <a:srgbClr val="080808"/>
              </a:solidFill>
              <a:ln w="9525">
                <a:solidFill>
                  <a:schemeClr val="tx1"/>
                </a:solidFill>
                <a:round/>
                <a:headEnd/>
                <a:tailEnd/>
              </a:ln>
            </p:spPr>
            <p:txBody>
              <a:bodyPr/>
              <a:lstStyle/>
              <a:p>
                <a:endParaRPr lang="en-US"/>
              </a:p>
            </p:txBody>
          </p:sp>
          <p:sp>
            <p:nvSpPr>
              <p:cNvPr id="23563" name="Freeform 46"/>
              <p:cNvSpPr>
                <a:spLocks/>
              </p:cNvSpPr>
              <p:nvPr/>
            </p:nvSpPr>
            <p:spPr bwMode="auto">
              <a:xfrm>
                <a:off x="432" y="3360"/>
                <a:ext cx="3360" cy="1440"/>
              </a:xfrm>
              <a:custGeom>
                <a:avLst/>
                <a:gdLst>
                  <a:gd name="T0" fmla="*/ 0 w 3360"/>
                  <a:gd name="T1" fmla="*/ 1440 h 1440"/>
                  <a:gd name="T2" fmla="*/ 0 w 3360"/>
                  <a:gd name="T3" fmla="*/ 1248 h 1440"/>
                  <a:gd name="T4" fmla="*/ 2592 w 3360"/>
                  <a:gd name="T5" fmla="*/ 0 h 1440"/>
                  <a:gd name="T6" fmla="*/ 3360 w 3360"/>
                  <a:gd name="T7" fmla="*/ 240 h 1440"/>
                  <a:gd name="T8" fmla="*/ 3360 w 3360"/>
                  <a:gd name="T9" fmla="*/ 1440 h 1440"/>
                  <a:gd name="T10" fmla="*/ 0 w 3360"/>
                  <a:gd name="T11" fmla="*/ 1440 h 1440"/>
                  <a:gd name="T12" fmla="*/ 0 60000 65536"/>
                  <a:gd name="T13" fmla="*/ 0 60000 65536"/>
                  <a:gd name="T14" fmla="*/ 0 60000 65536"/>
                  <a:gd name="T15" fmla="*/ 0 60000 65536"/>
                  <a:gd name="T16" fmla="*/ 0 60000 65536"/>
                  <a:gd name="T17" fmla="*/ 0 60000 65536"/>
                  <a:gd name="T18" fmla="*/ 0 w 3360"/>
                  <a:gd name="T19" fmla="*/ 0 h 1440"/>
                  <a:gd name="T20" fmla="*/ 3360 w 3360"/>
                  <a:gd name="T21" fmla="*/ 1440 h 1440"/>
                </a:gdLst>
                <a:ahLst/>
                <a:cxnLst>
                  <a:cxn ang="T12">
                    <a:pos x="T0" y="T1"/>
                  </a:cxn>
                  <a:cxn ang="T13">
                    <a:pos x="T2" y="T3"/>
                  </a:cxn>
                  <a:cxn ang="T14">
                    <a:pos x="T4" y="T5"/>
                  </a:cxn>
                  <a:cxn ang="T15">
                    <a:pos x="T6" y="T7"/>
                  </a:cxn>
                  <a:cxn ang="T16">
                    <a:pos x="T8" y="T9"/>
                  </a:cxn>
                  <a:cxn ang="T17">
                    <a:pos x="T10" y="T11"/>
                  </a:cxn>
                </a:cxnLst>
                <a:rect l="T18" t="T19" r="T20" b="T21"/>
                <a:pathLst>
                  <a:path w="3360" h="1440">
                    <a:moveTo>
                      <a:pt x="0" y="1440"/>
                    </a:moveTo>
                    <a:lnTo>
                      <a:pt x="0" y="1248"/>
                    </a:lnTo>
                    <a:lnTo>
                      <a:pt x="2592" y="0"/>
                    </a:lnTo>
                    <a:lnTo>
                      <a:pt x="3360" y="240"/>
                    </a:lnTo>
                    <a:lnTo>
                      <a:pt x="3360" y="1440"/>
                    </a:lnTo>
                    <a:lnTo>
                      <a:pt x="0" y="1440"/>
                    </a:lnTo>
                    <a:close/>
                  </a:path>
                </a:pathLst>
              </a:custGeom>
              <a:solidFill>
                <a:srgbClr val="4D4D4D"/>
              </a:solidFill>
              <a:ln w="9525">
                <a:solidFill>
                  <a:schemeClr val="tx1"/>
                </a:solidFill>
                <a:round/>
                <a:headEnd/>
                <a:tailEnd/>
              </a:ln>
            </p:spPr>
            <p:txBody>
              <a:bodyPr/>
              <a:lstStyle/>
              <a:p>
                <a:endParaRPr lang="en-US"/>
              </a:p>
            </p:txBody>
          </p:sp>
          <p:sp>
            <p:nvSpPr>
              <p:cNvPr id="23564" name="Freeform 47"/>
              <p:cNvSpPr>
                <a:spLocks/>
              </p:cNvSpPr>
              <p:nvPr/>
            </p:nvSpPr>
            <p:spPr bwMode="auto">
              <a:xfrm>
                <a:off x="2496" y="2832"/>
                <a:ext cx="1008" cy="1152"/>
              </a:xfrm>
              <a:custGeom>
                <a:avLst/>
                <a:gdLst>
                  <a:gd name="T0" fmla="*/ 0 w 1008"/>
                  <a:gd name="T1" fmla="*/ 864 h 1152"/>
                  <a:gd name="T2" fmla="*/ 960 w 1008"/>
                  <a:gd name="T3" fmla="*/ 1152 h 1152"/>
                  <a:gd name="T4" fmla="*/ 1008 w 1008"/>
                  <a:gd name="T5" fmla="*/ 96 h 1152"/>
                  <a:gd name="T6" fmla="*/ 0 w 1008"/>
                  <a:gd name="T7" fmla="*/ 0 h 1152"/>
                  <a:gd name="T8" fmla="*/ 0 w 1008"/>
                  <a:gd name="T9" fmla="*/ 864 h 1152"/>
                  <a:gd name="T10" fmla="*/ 0 60000 65536"/>
                  <a:gd name="T11" fmla="*/ 0 60000 65536"/>
                  <a:gd name="T12" fmla="*/ 0 60000 65536"/>
                  <a:gd name="T13" fmla="*/ 0 60000 65536"/>
                  <a:gd name="T14" fmla="*/ 0 60000 65536"/>
                  <a:gd name="T15" fmla="*/ 0 w 1008"/>
                  <a:gd name="T16" fmla="*/ 0 h 1152"/>
                  <a:gd name="T17" fmla="*/ 1008 w 1008"/>
                  <a:gd name="T18" fmla="*/ 1152 h 1152"/>
                </a:gdLst>
                <a:ahLst/>
                <a:cxnLst>
                  <a:cxn ang="T10">
                    <a:pos x="T0" y="T1"/>
                  </a:cxn>
                  <a:cxn ang="T11">
                    <a:pos x="T2" y="T3"/>
                  </a:cxn>
                  <a:cxn ang="T12">
                    <a:pos x="T4" y="T5"/>
                  </a:cxn>
                  <a:cxn ang="T13">
                    <a:pos x="T6" y="T7"/>
                  </a:cxn>
                  <a:cxn ang="T14">
                    <a:pos x="T8" y="T9"/>
                  </a:cxn>
                </a:cxnLst>
                <a:rect l="T15" t="T16" r="T17" b="T18"/>
                <a:pathLst>
                  <a:path w="1008" h="1152">
                    <a:moveTo>
                      <a:pt x="0" y="864"/>
                    </a:moveTo>
                    <a:lnTo>
                      <a:pt x="960" y="1152"/>
                    </a:lnTo>
                    <a:lnTo>
                      <a:pt x="1008" y="96"/>
                    </a:lnTo>
                    <a:lnTo>
                      <a:pt x="0" y="0"/>
                    </a:lnTo>
                    <a:lnTo>
                      <a:pt x="0" y="864"/>
                    </a:lnTo>
                    <a:close/>
                  </a:path>
                </a:pathLst>
              </a:custGeom>
              <a:solidFill>
                <a:srgbClr val="C0C0C0"/>
              </a:solidFill>
              <a:ln w="9525">
                <a:solidFill>
                  <a:schemeClr val="bg2"/>
                </a:solidFill>
                <a:round/>
                <a:headEnd/>
                <a:tailEnd/>
              </a:ln>
            </p:spPr>
            <p:txBody>
              <a:bodyPr/>
              <a:lstStyle/>
              <a:p>
                <a:endParaRPr lang="en-US"/>
              </a:p>
            </p:txBody>
          </p:sp>
          <p:sp>
            <p:nvSpPr>
              <p:cNvPr id="23565" name="Freeform 48"/>
              <p:cNvSpPr>
                <a:spLocks/>
              </p:cNvSpPr>
              <p:nvPr/>
            </p:nvSpPr>
            <p:spPr bwMode="auto">
              <a:xfrm>
                <a:off x="1008" y="3312"/>
                <a:ext cx="552" cy="1024"/>
              </a:xfrm>
              <a:custGeom>
                <a:avLst/>
                <a:gdLst>
                  <a:gd name="T0" fmla="*/ 8 w 552"/>
                  <a:gd name="T1" fmla="*/ 1008 h 1024"/>
                  <a:gd name="T2" fmla="*/ 56 w 552"/>
                  <a:gd name="T3" fmla="*/ 1008 h 1024"/>
                  <a:gd name="T4" fmla="*/ 344 w 552"/>
                  <a:gd name="T5" fmla="*/ 912 h 1024"/>
                  <a:gd name="T6" fmla="*/ 536 w 552"/>
                  <a:gd name="T7" fmla="*/ 624 h 1024"/>
                  <a:gd name="T8" fmla="*/ 440 w 552"/>
                  <a:gd name="T9" fmla="*/ 576 h 1024"/>
                  <a:gd name="T10" fmla="*/ 392 w 552"/>
                  <a:gd name="T11" fmla="*/ 192 h 1024"/>
                  <a:gd name="T12" fmla="*/ 344 w 552"/>
                  <a:gd name="T13" fmla="*/ 0 h 1024"/>
                  <a:gd name="T14" fmla="*/ 0 60000 65536"/>
                  <a:gd name="T15" fmla="*/ 0 60000 65536"/>
                  <a:gd name="T16" fmla="*/ 0 60000 65536"/>
                  <a:gd name="T17" fmla="*/ 0 60000 65536"/>
                  <a:gd name="T18" fmla="*/ 0 60000 65536"/>
                  <a:gd name="T19" fmla="*/ 0 60000 65536"/>
                  <a:gd name="T20" fmla="*/ 0 60000 65536"/>
                  <a:gd name="T21" fmla="*/ 0 w 552"/>
                  <a:gd name="T22" fmla="*/ 0 h 1024"/>
                  <a:gd name="T23" fmla="*/ 552 w 552"/>
                  <a:gd name="T24" fmla="*/ 1024 h 10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2" h="1024">
                    <a:moveTo>
                      <a:pt x="8" y="1008"/>
                    </a:moveTo>
                    <a:cubicBezTo>
                      <a:pt x="4" y="1016"/>
                      <a:pt x="0" y="1024"/>
                      <a:pt x="56" y="1008"/>
                    </a:cubicBezTo>
                    <a:cubicBezTo>
                      <a:pt x="112" y="992"/>
                      <a:pt x="264" y="976"/>
                      <a:pt x="344" y="912"/>
                    </a:cubicBezTo>
                    <a:cubicBezTo>
                      <a:pt x="424" y="848"/>
                      <a:pt x="520" y="680"/>
                      <a:pt x="536" y="624"/>
                    </a:cubicBezTo>
                    <a:cubicBezTo>
                      <a:pt x="552" y="568"/>
                      <a:pt x="464" y="648"/>
                      <a:pt x="440" y="576"/>
                    </a:cubicBezTo>
                    <a:cubicBezTo>
                      <a:pt x="416" y="504"/>
                      <a:pt x="408" y="288"/>
                      <a:pt x="392" y="192"/>
                    </a:cubicBezTo>
                    <a:cubicBezTo>
                      <a:pt x="376" y="96"/>
                      <a:pt x="360" y="48"/>
                      <a:pt x="344" y="0"/>
                    </a:cubicBezTo>
                  </a:path>
                </a:pathLst>
              </a:custGeom>
              <a:solidFill>
                <a:schemeClr val="bg2"/>
              </a:solidFill>
              <a:ln w="9525">
                <a:solidFill>
                  <a:schemeClr val="tx1"/>
                </a:solidFill>
                <a:round/>
                <a:headEnd/>
                <a:tailEnd/>
              </a:ln>
            </p:spPr>
            <p:txBody>
              <a:bodyPr/>
              <a:lstStyle/>
              <a:p>
                <a:endParaRPr lang="en-US"/>
              </a:p>
            </p:txBody>
          </p:sp>
          <p:sp>
            <p:nvSpPr>
              <p:cNvPr id="23566" name="Freeform 49"/>
              <p:cNvSpPr>
                <a:spLocks/>
              </p:cNvSpPr>
              <p:nvPr/>
            </p:nvSpPr>
            <p:spPr bwMode="auto">
              <a:xfrm>
                <a:off x="1192" y="1472"/>
                <a:ext cx="1080" cy="1320"/>
              </a:xfrm>
              <a:custGeom>
                <a:avLst/>
                <a:gdLst>
                  <a:gd name="T0" fmla="*/ 56 w 1080"/>
                  <a:gd name="T1" fmla="*/ 832 h 1320"/>
                  <a:gd name="T2" fmla="*/ 104 w 1080"/>
                  <a:gd name="T3" fmla="*/ 976 h 1320"/>
                  <a:gd name="T4" fmla="*/ 296 w 1080"/>
                  <a:gd name="T5" fmla="*/ 1168 h 1320"/>
                  <a:gd name="T6" fmla="*/ 584 w 1080"/>
                  <a:gd name="T7" fmla="*/ 1312 h 1320"/>
                  <a:gd name="T8" fmla="*/ 728 w 1080"/>
                  <a:gd name="T9" fmla="*/ 1216 h 1320"/>
                  <a:gd name="T10" fmla="*/ 728 w 1080"/>
                  <a:gd name="T11" fmla="*/ 1168 h 1320"/>
                  <a:gd name="T12" fmla="*/ 824 w 1080"/>
                  <a:gd name="T13" fmla="*/ 1120 h 1320"/>
                  <a:gd name="T14" fmla="*/ 824 w 1080"/>
                  <a:gd name="T15" fmla="*/ 976 h 1320"/>
                  <a:gd name="T16" fmla="*/ 968 w 1080"/>
                  <a:gd name="T17" fmla="*/ 832 h 1320"/>
                  <a:gd name="T18" fmla="*/ 968 w 1080"/>
                  <a:gd name="T19" fmla="*/ 640 h 1320"/>
                  <a:gd name="T20" fmla="*/ 1016 w 1080"/>
                  <a:gd name="T21" fmla="*/ 544 h 1320"/>
                  <a:gd name="T22" fmla="*/ 1064 w 1080"/>
                  <a:gd name="T23" fmla="*/ 496 h 1320"/>
                  <a:gd name="T24" fmla="*/ 920 w 1080"/>
                  <a:gd name="T25" fmla="*/ 208 h 1320"/>
                  <a:gd name="T26" fmla="*/ 536 w 1080"/>
                  <a:gd name="T27" fmla="*/ 16 h 1320"/>
                  <a:gd name="T28" fmla="*/ 296 w 1080"/>
                  <a:gd name="T29" fmla="*/ 112 h 1320"/>
                  <a:gd name="T30" fmla="*/ 104 w 1080"/>
                  <a:gd name="T31" fmla="*/ 304 h 1320"/>
                  <a:gd name="T32" fmla="*/ 8 w 1080"/>
                  <a:gd name="T33" fmla="*/ 640 h 1320"/>
                  <a:gd name="T34" fmla="*/ 56 w 1080"/>
                  <a:gd name="T35" fmla="*/ 832 h 13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80"/>
                  <a:gd name="T55" fmla="*/ 0 h 1320"/>
                  <a:gd name="T56" fmla="*/ 1080 w 1080"/>
                  <a:gd name="T57" fmla="*/ 1320 h 13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80" h="1320">
                    <a:moveTo>
                      <a:pt x="56" y="832"/>
                    </a:moveTo>
                    <a:cubicBezTo>
                      <a:pt x="72" y="888"/>
                      <a:pt x="64" y="920"/>
                      <a:pt x="104" y="976"/>
                    </a:cubicBezTo>
                    <a:cubicBezTo>
                      <a:pt x="144" y="1032"/>
                      <a:pt x="216" y="1112"/>
                      <a:pt x="296" y="1168"/>
                    </a:cubicBezTo>
                    <a:cubicBezTo>
                      <a:pt x="376" y="1224"/>
                      <a:pt x="512" y="1304"/>
                      <a:pt x="584" y="1312"/>
                    </a:cubicBezTo>
                    <a:cubicBezTo>
                      <a:pt x="656" y="1320"/>
                      <a:pt x="704" y="1240"/>
                      <a:pt x="728" y="1216"/>
                    </a:cubicBezTo>
                    <a:cubicBezTo>
                      <a:pt x="752" y="1192"/>
                      <a:pt x="712" y="1184"/>
                      <a:pt x="728" y="1168"/>
                    </a:cubicBezTo>
                    <a:cubicBezTo>
                      <a:pt x="744" y="1152"/>
                      <a:pt x="808" y="1152"/>
                      <a:pt x="824" y="1120"/>
                    </a:cubicBezTo>
                    <a:cubicBezTo>
                      <a:pt x="840" y="1088"/>
                      <a:pt x="800" y="1024"/>
                      <a:pt x="824" y="976"/>
                    </a:cubicBezTo>
                    <a:cubicBezTo>
                      <a:pt x="848" y="928"/>
                      <a:pt x="944" y="888"/>
                      <a:pt x="968" y="832"/>
                    </a:cubicBezTo>
                    <a:cubicBezTo>
                      <a:pt x="992" y="776"/>
                      <a:pt x="960" y="688"/>
                      <a:pt x="968" y="640"/>
                    </a:cubicBezTo>
                    <a:cubicBezTo>
                      <a:pt x="976" y="592"/>
                      <a:pt x="1000" y="568"/>
                      <a:pt x="1016" y="544"/>
                    </a:cubicBezTo>
                    <a:cubicBezTo>
                      <a:pt x="1032" y="520"/>
                      <a:pt x="1080" y="552"/>
                      <a:pt x="1064" y="496"/>
                    </a:cubicBezTo>
                    <a:cubicBezTo>
                      <a:pt x="1048" y="440"/>
                      <a:pt x="1008" y="288"/>
                      <a:pt x="920" y="208"/>
                    </a:cubicBezTo>
                    <a:cubicBezTo>
                      <a:pt x="832" y="128"/>
                      <a:pt x="640" y="32"/>
                      <a:pt x="536" y="16"/>
                    </a:cubicBezTo>
                    <a:cubicBezTo>
                      <a:pt x="432" y="0"/>
                      <a:pt x="368" y="64"/>
                      <a:pt x="296" y="112"/>
                    </a:cubicBezTo>
                    <a:cubicBezTo>
                      <a:pt x="224" y="160"/>
                      <a:pt x="152" y="216"/>
                      <a:pt x="104" y="304"/>
                    </a:cubicBezTo>
                    <a:cubicBezTo>
                      <a:pt x="56" y="392"/>
                      <a:pt x="16" y="552"/>
                      <a:pt x="8" y="640"/>
                    </a:cubicBezTo>
                    <a:cubicBezTo>
                      <a:pt x="0" y="728"/>
                      <a:pt x="40" y="776"/>
                      <a:pt x="56" y="832"/>
                    </a:cubicBezTo>
                    <a:close/>
                  </a:path>
                </a:pathLst>
              </a:custGeom>
              <a:solidFill>
                <a:srgbClr val="FFCC99"/>
              </a:solidFill>
              <a:ln w="9525">
                <a:solidFill>
                  <a:schemeClr val="tx1"/>
                </a:solidFill>
                <a:round/>
                <a:headEnd/>
                <a:tailEnd/>
              </a:ln>
            </p:spPr>
            <p:txBody>
              <a:bodyPr/>
              <a:lstStyle/>
              <a:p>
                <a:endParaRPr lang="en-US"/>
              </a:p>
            </p:txBody>
          </p:sp>
          <p:sp>
            <p:nvSpPr>
              <p:cNvPr id="23567" name="Freeform 50"/>
              <p:cNvSpPr>
                <a:spLocks/>
              </p:cNvSpPr>
              <p:nvPr/>
            </p:nvSpPr>
            <p:spPr bwMode="auto">
              <a:xfrm>
                <a:off x="424" y="2184"/>
                <a:ext cx="1696" cy="2136"/>
              </a:xfrm>
              <a:custGeom>
                <a:avLst/>
                <a:gdLst>
                  <a:gd name="T0" fmla="*/ 632 w 1696"/>
                  <a:gd name="T1" fmla="*/ 2136 h 2136"/>
                  <a:gd name="T2" fmla="*/ 392 w 1696"/>
                  <a:gd name="T3" fmla="*/ 2088 h 2136"/>
                  <a:gd name="T4" fmla="*/ 104 w 1696"/>
                  <a:gd name="T5" fmla="*/ 1896 h 2136"/>
                  <a:gd name="T6" fmla="*/ 8 w 1696"/>
                  <a:gd name="T7" fmla="*/ 1512 h 2136"/>
                  <a:gd name="T8" fmla="*/ 152 w 1696"/>
                  <a:gd name="T9" fmla="*/ 744 h 2136"/>
                  <a:gd name="T10" fmla="*/ 488 w 1696"/>
                  <a:gd name="T11" fmla="*/ 216 h 2136"/>
                  <a:gd name="T12" fmla="*/ 776 w 1696"/>
                  <a:gd name="T13" fmla="*/ 24 h 2136"/>
                  <a:gd name="T14" fmla="*/ 776 w 1696"/>
                  <a:gd name="T15" fmla="*/ 72 h 2136"/>
                  <a:gd name="T16" fmla="*/ 824 w 1696"/>
                  <a:gd name="T17" fmla="*/ 312 h 2136"/>
                  <a:gd name="T18" fmla="*/ 1064 w 1696"/>
                  <a:gd name="T19" fmla="*/ 552 h 2136"/>
                  <a:gd name="T20" fmla="*/ 1256 w 1696"/>
                  <a:gd name="T21" fmla="*/ 744 h 2136"/>
                  <a:gd name="T22" fmla="*/ 1256 w 1696"/>
                  <a:gd name="T23" fmla="*/ 888 h 2136"/>
                  <a:gd name="T24" fmla="*/ 1304 w 1696"/>
                  <a:gd name="T25" fmla="*/ 600 h 2136"/>
                  <a:gd name="T26" fmla="*/ 1448 w 1696"/>
                  <a:gd name="T27" fmla="*/ 552 h 2136"/>
                  <a:gd name="T28" fmla="*/ 1496 w 1696"/>
                  <a:gd name="T29" fmla="*/ 552 h 2136"/>
                  <a:gd name="T30" fmla="*/ 1640 w 1696"/>
                  <a:gd name="T31" fmla="*/ 696 h 2136"/>
                  <a:gd name="T32" fmla="*/ 1688 w 1696"/>
                  <a:gd name="T33" fmla="*/ 696 h 2136"/>
                  <a:gd name="T34" fmla="*/ 1592 w 1696"/>
                  <a:gd name="T35" fmla="*/ 888 h 2136"/>
                  <a:gd name="T36" fmla="*/ 1352 w 1696"/>
                  <a:gd name="T37" fmla="*/ 1032 h 2136"/>
                  <a:gd name="T38" fmla="*/ 1304 w 1696"/>
                  <a:gd name="T39" fmla="*/ 1704 h 2136"/>
                  <a:gd name="T40" fmla="*/ 1160 w 1696"/>
                  <a:gd name="T41" fmla="*/ 1704 h 21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96"/>
                  <a:gd name="T64" fmla="*/ 0 h 2136"/>
                  <a:gd name="T65" fmla="*/ 1696 w 1696"/>
                  <a:gd name="T66" fmla="*/ 2136 h 21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96" h="2136">
                    <a:moveTo>
                      <a:pt x="632" y="2136"/>
                    </a:moveTo>
                    <a:cubicBezTo>
                      <a:pt x="556" y="2132"/>
                      <a:pt x="480" y="2128"/>
                      <a:pt x="392" y="2088"/>
                    </a:cubicBezTo>
                    <a:cubicBezTo>
                      <a:pt x="304" y="2048"/>
                      <a:pt x="168" y="1992"/>
                      <a:pt x="104" y="1896"/>
                    </a:cubicBezTo>
                    <a:cubicBezTo>
                      <a:pt x="40" y="1800"/>
                      <a:pt x="0" y="1704"/>
                      <a:pt x="8" y="1512"/>
                    </a:cubicBezTo>
                    <a:cubicBezTo>
                      <a:pt x="16" y="1320"/>
                      <a:pt x="72" y="960"/>
                      <a:pt x="152" y="744"/>
                    </a:cubicBezTo>
                    <a:cubicBezTo>
                      <a:pt x="232" y="528"/>
                      <a:pt x="384" y="336"/>
                      <a:pt x="488" y="216"/>
                    </a:cubicBezTo>
                    <a:cubicBezTo>
                      <a:pt x="592" y="96"/>
                      <a:pt x="728" y="48"/>
                      <a:pt x="776" y="24"/>
                    </a:cubicBezTo>
                    <a:cubicBezTo>
                      <a:pt x="824" y="0"/>
                      <a:pt x="768" y="24"/>
                      <a:pt x="776" y="72"/>
                    </a:cubicBezTo>
                    <a:cubicBezTo>
                      <a:pt x="784" y="120"/>
                      <a:pt x="776" y="232"/>
                      <a:pt x="824" y="312"/>
                    </a:cubicBezTo>
                    <a:cubicBezTo>
                      <a:pt x="872" y="392"/>
                      <a:pt x="992" y="480"/>
                      <a:pt x="1064" y="552"/>
                    </a:cubicBezTo>
                    <a:cubicBezTo>
                      <a:pt x="1136" y="624"/>
                      <a:pt x="1224" y="688"/>
                      <a:pt x="1256" y="744"/>
                    </a:cubicBezTo>
                    <a:cubicBezTo>
                      <a:pt x="1288" y="800"/>
                      <a:pt x="1248" y="912"/>
                      <a:pt x="1256" y="888"/>
                    </a:cubicBezTo>
                    <a:cubicBezTo>
                      <a:pt x="1264" y="864"/>
                      <a:pt x="1272" y="656"/>
                      <a:pt x="1304" y="600"/>
                    </a:cubicBezTo>
                    <a:cubicBezTo>
                      <a:pt x="1336" y="544"/>
                      <a:pt x="1416" y="560"/>
                      <a:pt x="1448" y="552"/>
                    </a:cubicBezTo>
                    <a:cubicBezTo>
                      <a:pt x="1480" y="544"/>
                      <a:pt x="1464" y="528"/>
                      <a:pt x="1496" y="552"/>
                    </a:cubicBezTo>
                    <a:cubicBezTo>
                      <a:pt x="1528" y="576"/>
                      <a:pt x="1608" y="672"/>
                      <a:pt x="1640" y="696"/>
                    </a:cubicBezTo>
                    <a:cubicBezTo>
                      <a:pt x="1672" y="720"/>
                      <a:pt x="1696" y="664"/>
                      <a:pt x="1688" y="696"/>
                    </a:cubicBezTo>
                    <a:cubicBezTo>
                      <a:pt x="1680" y="728"/>
                      <a:pt x="1648" y="832"/>
                      <a:pt x="1592" y="888"/>
                    </a:cubicBezTo>
                    <a:cubicBezTo>
                      <a:pt x="1536" y="944"/>
                      <a:pt x="1400" y="896"/>
                      <a:pt x="1352" y="1032"/>
                    </a:cubicBezTo>
                    <a:cubicBezTo>
                      <a:pt x="1304" y="1168"/>
                      <a:pt x="1336" y="1592"/>
                      <a:pt x="1304" y="1704"/>
                    </a:cubicBezTo>
                    <a:cubicBezTo>
                      <a:pt x="1272" y="1816"/>
                      <a:pt x="1216" y="1760"/>
                      <a:pt x="1160" y="1704"/>
                    </a:cubicBezTo>
                  </a:path>
                </a:pathLst>
              </a:custGeom>
              <a:solidFill>
                <a:schemeClr val="bg2"/>
              </a:solidFill>
              <a:ln w="9525">
                <a:solidFill>
                  <a:schemeClr val="tx1"/>
                </a:solidFill>
                <a:round/>
                <a:headEnd/>
                <a:tailEnd/>
              </a:ln>
            </p:spPr>
            <p:txBody>
              <a:bodyPr/>
              <a:lstStyle/>
              <a:p>
                <a:endParaRPr lang="en-US"/>
              </a:p>
            </p:txBody>
          </p:sp>
          <p:sp>
            <p:nvSpPr>
              <p:cNvPr id="23568" name="Freeform 51"/>
              <p:cNvSpPr>
                <a:spLocks/>
              </p:cNvSpPr>
              <p:nvPr/>
            </p:nvSpPr>
            <p:spPr bwMode="auto">
              <a:xfrm>
                <a:off x="2124" y="2736"/>
                <a:ext cx="1476" cy="1488"/>
              </a:xfrm>
              <a:custGeom>
                <a:avLst/>
                <a:gdLst>
                  <a:gd name="T0" fmla="*/ 24 w 1476"/>
                  <a:gd name="T1" fmla="*/ 1140 h 1488"/>
                  <a:gd name="T2" fmla="*/ 0 w 1476"/>
                  <a:gd name="T3" fmla="*/ 960 h 1488"/>
                  <a:gd name="T4" fmla="*/ 18 w 1476"/>
                  <a:gd name="T5" fmla="*/ 444 h 1488"/>
                  <a:gd name="T6" fmla="*/ 36 w 1476"/>
                  <a:gd name="T7" fmla="*/ 48 h 1488"/>
                  <a:gd name="T8" fmla="*/ 324 w 1476"/>
                  <a:gd name="T9" fmla="*/ 0 h 1488"/>
                  <a:gd name="T10" fmla="*/ 1476 w 1476"/>
                  <a:gd name="T11" fmla="*/ 192 h 1488"/>
                  <a:gd name="T12" fmla="*/ 1428 w 1476"/>
                  <a:gd name="T13" fmla="*/ 1344 h 1488"/>
                  <a:gd name="T14" fmla="*/ 1140 w 1476"/>
                  <a:gd name="T15" fmla="*/ 1488 h 1488"/>
                  <a:gd name="T16" fmla="*/ 1140 w 1476"/>
                  <a:gd name="T17" fmla="*/ 1344 h 1488"/>
                  <a:gd name="T18" fmla="*/ 1188 w 1476"/>
                  <a:gd name="T19" fmla="*/ 1344 h 1488"/>
                  <a:gd name="T20" fmla="*/ 1188 w 1476"/>
                  <a:gd name="T21" fmla="*/ 1200 h 1488"/>
                  <a:gd name="T22" fmla="*/ 1284 w 1476"/>
                  <a:gd name="T23" fmla="*/ 1248 h 1488"/>
                  <a:gd name="T24" fmla="*/ 1284 w 1476"/>
                  <a:gd name="T25" fmla="*/ 912 h 1488"/>
                  <a:gd name="T26" fmla="*/ 1236 w 1476"/>
                  <a:gd name="T27" fmla="*/ 816 h 1488"/>
                  <a:gd name="T28" fmla="*/ 1236 w 1476"/>
                  <a:gd name="T29" fmla="*/ 240 h 1488"/>
                  <a:gd name="T30" fmla="*/ 1476 w 1476"/>
                  <a:gd name="T31" fmla="*/ 192 h 1488"/>
                  <a:gd name="T32" fmla="*/ 1236 w 1476"/>
                  <a:gd name="T33" fmla="*/ 240 h 1488"/>
                  <a:gd name="T34" fmla="*/ 36 w 1476"/>
                  <a:gd name="T35" fmla="*/ 48 h 1488"/>
                  <a:gd name="T36" fmla="*/ 372 w 1476"/>
                  <a:gd name="T37" fmla="*/ 96 h 1488"/>
                  <a:gd name="T38" fmla="*/ 372 w 1476"/>
                  <a:gd name="T39" fmla="*/ 960 h 1488"/>
                  <a:gd name="T40" fmla="*/ 36 w 1476"/>
                  <a:gd name="T41" fmla="*/ 1104 h 1488"/>
                  <a:gd name="T42" fmla="*/ 1140 w 1476"/>
                  <a:gd name="T43" fmla="*/ 1488 h 1488"/>
                  <a:gd name="T44" fmla="*/ 1236 w 1476"/>
                  <a:gd name="T45" fmla="*/ 1296 h 148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476"/>
                  <a:gd name="T70" fmla="*/ 0 h 1488"/>
                  <a:gd name="T71" fmla="*/ 1476 w 1476"/>
                  <a:gd name="T72" fmla="*/ 1488 h 148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476" h="1488">
                    <a:moveTo>
                      <a:pt x="24" y="1140"/>
                    </a:moveTo>
                    <a:cubicBezTo>
                      <a:pt x="12" y="1080"/>
                      <a:pt x="6" y="1021"/>
                      <a:pt x="0" y="960"/>
                    </a:cubicBezTo>
                    <a:cubicBezTo>
                      <a:pt x="3" y="767"/>
                      <a:pt x="18" y="624"/>
                      <a:pt x="18" y="444"/>
                    </a:cubicBezTo>
                    <a:lnTo>
                      <a:pt x="36" y="48"/>
                    </a:lnTo>
                    <a:lnTo>
                      <a:pt x="324" y="0"/>
                    </a:lnTo>
                    <a:lnTo>
                      <a:pt x="1476" y="192"/>
                    </a:lnTo>
                    <a:lnTo>
                      <a:pt x="1428" y="1344"/>
                    </a:lnTo>
                    <a:lnTo>
                      <a:pt x="1140" y="1488"/>
                    </a:lnTo>
                    <a:lnTo>
                      <a:pt x="1140" y="1344"/>
                    </a:lnTo>
                    <a:lnTo>
                      <a:pt x="1188" y="1344"/>
                    </a:lnTo>
                    <a:lnTo>
                      <a:pt x="1188" y="1200"/>
                    </a:lnTo>
                    <a:lnTo>
                      <a:pt x="1284" y="1248"/>
                    </a:lnTo>
                    <a:lnTo>
                      <a:pt x="1284" y="912"/>
                    </a:lnTo>
                    <a:lnTo>
                      <a:pt x="1236" y="816"/>
                    </a:lnTo>
                    <a:lnTo>
                      <a:pt x="1236" y="240"/>
                    </a:lnTo>
                    <a:lnTo>
                      <a:pt x="1476" y="192"/>
                    </a:lnTo>
                    <a:lnTo>
                      <a:pt x="1236" y="240"/>
                    </a:lnTo>
                    <a:lnTo>
                      <a:pt x="36" y="48"/>
                    </a:lnTo>
                    <a:lnTo>
                      <a:pt x="372" y="96"/>
                    </a:lnTo>
                    <a:lnTo>
                      <a:pt x="372" y="960"/>
                    </a:lnTo>
                    <a:lnTo>
                      <a:pt x="36" y="1104"/>
                    </a:lnTo>
                    <a:lnTo>
                      <a:pt x="1140" y="1488"/>
                    </a:lnTo>
                    <a:lnTo>
                      <a:pt x="1236" y="1296"/>
                    </a:lnTo>
                  </a:path>
                </a:pathLst>
              </a:custGeom>
              <a:solidFill>
                <a:srgbClr val="C0C0C0"/>
              </a:solidFill>
              <a:ln w="9525">
                <a:solidFill>
                  <a:schemeClr val="tx1"/>
                </a:solidFill>
                <a:round/>
                <a:headEnd/>
                <a:tailEnd/>
              </a:ln>
            </p:spPr>
            <p:txBody>
              <a:bodyPr/>
              <a:lstStyle/>
              <a:p>
                <a:endParaRPr lang="en-US"/>
              </a:p>
            </p:txBody>
          </p:sp>
          <p:sp>
            <p:nvSpPr>
              <p:cNvPr id="23569" name="Freeform 52"/>
              <p:cNvSpPr>
                <a:spLocks/>
              </p:cNvSpPr>
              <p:nvPr/>
            </p:nvSpPr>
            <p:spPr bwMode="auto">
              <a:xfrm>
                <a:off x="1832" y="2776"/>
                <a:ext cx="1656" cy="392"/>
              </a:xfrm>
              <a:custGeom>
                <a:avLst/>
                <a:gdLst>
                  <a:gd name="T0" fmla="*/ 40 w 1656"/>
                  <a:gd name="T1" fmla="*/ 344 h 392"/>
                  <a:gd name="T2" fmla="*/ 280 w 1656"/>
                  <a:gd name="T3" fmla="*/ 392 h 392"/>
                  <a:gd name="T4" fmla="*/ 712 w 1656"/>
                  <a:gd name="T5" fmla="*/ 344 h 392"/>
                  <a:gd name="T6" fmla="*/ 952 w 1656"/>
                  <a:gd name="T7" fmla="*/ 248 h 392"/>
                  <a:gd name="T8" fmla="*/ 1096 w 1656"/>
                  <a:gd name="T9" fmla="*/ 296 h 392"/>
                  <a:gd name="T10" fmla="*/ 1336 w 1656"/>
                  <a:gd name="T11" fmla="*/ 296 h 392"/>
                  <a:gd name="T12" fmla="*/ 1432 w 1656"/>
                  <a:gd name="T13" fmla="*/ 248 h 392"/>
                  <a:gd name="T14" fmla="*/ 1432 w 1656"/>
                  <a:gd name="T15" fmla="*/ 200 h 392"/>
                  <a:gd name="T16" fmla="*/ 1336 w 1656"/>
                  <a:gd name="T17" fmla="*/ 200 h 392"/>
                  <a:gd name="T18" fmla="*/ 1288 w 1656"/>
                  <a:gd name="T19" fmla="*/ 200 h 392"/>
                  <a:gd name="T20" fmla="*/ 1288 w 1656"/>
                  <a:gd name="T21" fmla="*/ 152 h 392"/>
                  <a:gd name="T22" fmla="*/ 1336 w 1656"/>
                  <a:gd name="T23" fmla="*/ 104 h 392"/>
                  <a:gd name="T24" fmla="*/ 1432 w 1656"/>
                  <a:gd name="T25" fmla="*/ 152 h 392"/>
                  <a:gd name="T26" fmla="*/ 1624 w 1656"/>
                  <a:gd name="T27" fmla="*/ 152 h 392"/>
                  <a:gd name="T28" fmla="*/ 1624 w 1656"/>
                  <a:gd name="T29" fmla="*/ 104 h 392"/>
                  <a:gd name="T30" fmla="*/ 1480 w 1656"/>
                  <a:gd name="T31" fmla="*/ 56 h 392"/>
                  <a:gd name="T32" fmla="*/ 1240 w 1656"/>
                  <a:gd name="T33" fmla="*/ 8 h 392"/>
                  <a:gd name="T34" fmla="*/ 1144 w 1656"/>
                  <a:gd name="T35" fmla="*/ 8 h 392"/>
                  <a:gd name="T36" fmla="*/ 1048 w 1656"/>
                  <a:gd name="T37" fmla="*/ 56 h 392"/>
                  <a:gd name="T38" fmla="*/ 952 w 1656"/>
                  <a:gd name="T39" fmla="*/ 104 h 392"/>
                  <a:gd name="T40" fmla="*/ 664 w 1656"/>
                  <a:gd name="T41" fmla="*/ 104 h 392"/>
                  <a:gd name="T42" fmla="*/ 424 w 1656"/>
                  <a:gd name="T43" fmla="*/ 104 h 392"/>
                  <a:gd name="T44" fmla="*/ 232 w 1656"/>
                  <a:gd name="T45" fmla="*/ 104 h 392"/>
                  <a:gd name="T46" fmla="*/ 88 w 1656"/>
                  <a:gd name="T47" fmla="*/ 104 h 392"/>
                  <a:gd name="T48" fmla="*/ 40 w 1656"/>
                  <a:gd name="T49" fmla="*/ 248 h 392"/>
                  <a:gd name="T50" fmla="*/ 40 w 1656"/>
                  <a:gd name="T51" fmla="*/ 344 h 3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56"/>
                  <a:gd name="T79" fmla="*/ 0 h 392"/>
                  <a:gd name="T80" fmla="*/ 1656 w 1656"/>
                  <a:gd name="T81" fmla="*/ 392 h 3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56" h="392">
                    <a:moveTo>
                      <a:pt x="40" y="344"/>
                    </a:moveTo>
                    <a:cubicBezTo>
                      <a:pt x="80" y="368"/>
                      <a:pt x="168" y="392"/>
                      <a:pt x="280" y="392"/>
                    </a:cubicBezTo>
                    <a:cubicBezTo>
                      <a:pt x="392" y="392"/>
                      <a:pt x="600" y="368"/>
                      <a:pt x="712" y="344"/>
                    </a:cubicBezTo>
                    <a:cubicBezTo>
                      <a:pt x="824" y="320"/>
                      <a:pt x="888" y="256"/>
                      <a:pt x="952" y="248"/>
                    </a:cubicBezTo>
                    <a:cubicBezTo>
                      <a:pt x="1016" y="240"/>
                      <a:pt x="1032" y="288"/>
                      <a:pt x="1096" y="296"/>
                    </a:cubicBezTo>
                    <a:cubicBezTo>
                      <a:pt x="1160" y="304"/>
                      <a:pt x="1280" y="304"/>
                      <a:pt x="1336" y="296"/>
                    </a:cubicBezTo>
                    <a:cubicBezTo>
                      <a:pt x="1392" y="288"/>
                      <a:pt x="1416" y="264"/>
                      <a:pt x="1432" y="248"/>
                    </a:cubicBezTo>
                    <a:cubicBezTo>
                      <a:pt x="1448" y="232"/>
                      <a:pt x="1448" y="208"/>
                      <a:pt x="1432" y="200"/>
                    </a:cubicBezTo>
                    <a:cubicBezTo>
                      <a:pt x="1416" y="192"/>
                      <a:pt x="1360" y="200"/>
                      <a:pt x="1336" y="200"/>
                    </a:cubicBezTo>
                    <a:cubicBezTo>
                      <a:pt x="1312" y="200"/>
                      <a:pt x="1296" y="208"/>
                      <a:pt x="1288" y="200"/>
                    </a:cubicBezTo>
                    <a:cubicBezTo>
                      <a:pt x="1280" y="192"/>
                      <a:pt x="1280" y="168"/>
                      <a:pt x="1288" y="152"/>
                    </a:cubicBezTo>
                    <a:cubicBezTo>
                      <a:pt x="1296" y="136"/>
                      <a:pt x="1312" y="104"/>
                      <a:pt x="1336" y="104"/>
                    </a:cubicBezTo>
                    <a:cubicBezTo>
                      <a:pt x="1360" y="104"/>
                      <a:pt x="1384" y="144"/>
                      <a:pt x="1432" y="152"/>
                    </a:cubicBezTo>
                    <a:cubicBezTo>
                      <a:pt x="1480" y="160"/>
                      <a:pt x="1592" y="160"/>
                      <a:pt x="1624" y="152"/>
                    </a:cubicBezTo>
                    <a:cubicBezTo>
                      <a:pt x="1656" y="144"/>
                      <a:pt x="1648" y="120"/>
                      <a:pt x="1624" y="104"/>
                    </a:cubicBezTo>
                    <a:cubicBezTo>
                      <a:pt x="1600" y="88"/>
                      <a:pt x="1544" y="72"/>
                      <a:pt x="1480" y="56"/>
                    </a:cubicBezTo>
                    <a:cubicBezTo>
                      <a:pt x="1416" y="40"/>
                      <a:pt x="1296" y="16"/>
                      <a:pt x="1240" y="8"/>
                    </a:cubicBezTo>
                    <a:cubicBezTo>
                      <a:pt x="1184" y="0"/>
                      <a:pt x="1176" y="0"/>
                      <a:pt x="1144" y="8"/>
                    </a:cubicBezTo>
                    <a:cubicBezTo>
                      <a:pt x="1112" y="16"/>
                      <a:pt x="1080" y="40"/>
                      <a:pt x="1048" y="56"/>
                    </a:cubicBezTo>
                    <a:cubicBezTo>
                      <a:pt x="1016" y="72"/>
                      <a:pt x="1016" y="96"/>
                      <a:pt x="952" y="104"/>
                    </a:cubicBezTo>
                    <a:cubicBezTo>
                      <a:pt x="888" y="112"/>
                      <a:pt x="752" y="104"/>
                      <a:pt x="664" y="104"/>
                    </a:cubicBezTo>
                    <a:cubicBezTo>
                      <a:pt x="576" y="104"/>
                      <a:pt x="496" y="104"/>
                      <a:pt x="424" y="104"/>
                    </a:cubicBezTo>
                    <a:cubicBezTo>
                      <a:pt x="352" y="104"/>
                      <a:pt x="288" y="104"/>
                      <a:pt x="232" y="104"/>
                    </a:cubicBezTo>
                    <a:cubicBezTo>
                      <a:pt x="176" y="104"/>
                      <a:pt x="120" y="80"/>
                      <a:pt x="88" y="104"/>
                    </a:cubicBezTo>
                    <a:cubicBezTo>
                      <a:pt x="56" y="128"/>
                      <a:pt x="48" y="208"/>
                      <a:pt x="40" y="248"/>
                    </a:cubicBezTo>
                    <a:cubicBezTo>
                      <a:pt x="32" y="288"/>
                      <a:pt x="0" y="320"/>
                      <a:pt x="40" y="344"/>
                    </a:cubicBezTo>
                    <a:close/>
                  </a:path>
                </a:pathLst>
              </a:custGeom>
              <a:solidFill>
                <a:srgbClr val="FFCC99"/>
              </a:solidFill>
              <a:ln w="9525">
                <a:solidFill>
                  <a:schemeClr val="tx1"/>
                </a:solidFill>
                <a:round/>
                <a:headEnd/>
                <a:tailEnd/>
              </a:ln>
            </p:spPr>
            <p:txBody>
              <a:bodyPr/>
              <a:lstStyle/>
              <a:p>
                <a:endParaRPr lang="en-US"/>
              </a:p>
            </p:txBody>
          </p:sp>
          <p:sp>
            <p:nvSpPr>
              <p:cNvPr id="23570" name="Freeform 53"/>
              <p:cNvSpPr>
                <a:spLocks/>
              </p:cNvSpPr>
              <p:nvPr/>
            </p:nvSpPr>
            <p:spPr bwMode="auto">
              <a:xfrm>
                <a:off x="2160" y="3696"/>
                <a:ext cx="1248" cy="492"/>
              </a:xfrm>
              <a:custGeom>
                <a:avLst/>
                <a:gdLst>
                  <a:gd name="T0" fmla="*/ 1116 w 1248"/>
                  <a:gd name="T1" fmla="*/ 492 h 492"/>
                  <a:gd name="T2" fmla="*/ 1020 w 1248"/>
                  <a:gd name="T3" fmla="*/ 468 h 492"/>
                  <a:gd name="T4" fmla="*/ 0 w 1248"/>
                  <a:gd name="T5" fmla="*/ 144 h 492"/>
                  <a:gd name="T6" fmla="*/ 336 w 1248"/>
                  <a:gd name="T7" fmla="*/ 0 h 492"/>
                  <a:gd name="T8" fmla="*/ 1248 w 1248"/>
                  <a:gd name="T9" fmla="*/ 288 h 492"/>
                  <a:gd name="T10" fmla="*/ 1116 w 1248"/>
                  <a:gd name="T11" fmla="*/ 492 h 492"/>
                  <a:gd name="T12" fmla="*/ 0 60000 65536"/>
                  <a:gd name="T13" fmla="*/ 0 60000 65536"/>
                  <a:gd name="T14" fmla="*/ 0 60000 65536"/>
                  <a:gd name="T15" fmla="*/ 0 60000 65536"/>
                  <a:gd name="T16" fmla="*/ 0 60000 65536"/>
                  <a:gd name="T17" fmla="*/ 0 60000 65536"/>
                  <a:gd name="T18" fmla="*/ 0 w 1248"/>
                  <a:gd name="T19" fmla="*/ 0 h 492"/>
                  <a:gd name="T20" fmla="*/ 1248 w 1248"/>
                  <a:gd name="T21" fmla="*/ 492 h 492"/>
                </a:gdLst>
                <a:ahLst/>
                <a:cxnLst>
                  <a:cxn ang="T12">
                    <a:pos x="T0" y="T1"/>
                  </a:cxn>
                  <a:cxn ang="T13">
                    <a:pos x="T2" y="T3"/>
                  </a:cxn>
                  <a:cxn ang="T14">
                    <a:pos x="T4" y="T5"/>
                  </a:cxn>
                  <a:cxn ang="T15">
                    <a:pos x="T6" y="T7"/>
                  </a:cxn>
                  <a:cxn ang="T16">
                    <a:pos x="T8" y="T9"/>
                  </a:cxn>
                  <a:cxn ang="T17">
                    <a:pos x="T10" y="T11"/>
                  </a:cxn>
                </a:cxnLst>
                <a:rect l="T18" t="T19" r="T20" b="T21"/>
                <a:pathLst>
                  <a:path w="1248" h="492">
                    <a:moveTo>
                      <a:pt x="1116" y="492"/>
                    </a:moveTo>
                    <a:cubicBezTo>
                      <a:pt x="1085" y="482"/>
                      <a:pt x="1050" y="483"/>
                      <a:pt x="1020" y="468"/>
                    </a:cubicBezTo>
                    <a:lnTo>
                      <a:pt x="0" y="144"/>
                    </a:lnTo>
                    <a:lnTo>
                      <a:pt x="336" y="0"/>
                    </a:lnTo>
                    <a:lnTo>
                      <a:pt x="1248" y="288"/>
                    </a:lnTo>
                    <a:lnTo>
                      <a:pt x="1116" y="492"/>
                    </a:lnTo>
                    <a:close/>
                  </a:path>
                </a:pathLst>
              </a:custGeom>
              <a:solidFill>
                <a:srgbClr val="C0C0C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3571" name="Freeform 54"/>
              <p:cNvSpPr>
                <a:spLocks/>
              </p:cNvSpPr>
              <p:nvPr/>
            </p:nvSpPr>
            <p:spPr bwMode="auto">
              <a:xfrm>
                <a:off x="2184" y="3728"/>
                <a:ext cx="1128" cy="424"/>
              </a:xfrm>
              <a:custGeom>
                <a:avLst/>
                <a:gdLst>
                  <a:gd name="T0" fmla="*/ 216 w 1128"/>
                  <a:gd name="T1" fmla="*/ 112 h 424"/>
                  <a:gd name="T2" fmla="*/ 24 w 1128"/>
                  <a:gd name="T3" fmla="*/ 16 h 424"/>
                  <a:gd name="T4" fmla="*/ 72 w 1128"/>
                  <a:gd name="T5" fmla="*/ 16 h 424"/>
                  <a:gd name="T6" fmla="*/ 312 w 1128"/>
                  <a:gd name="T7" fmla="*/ 112 h 424"/>
                  <a:gd name="T8" fmla="*/ 552 w 1128"/>
                  <a:gd name="T9" fmla="*/ 208 h 424"/>
                  <a:gd name="T10" fmla="*/ 792 w 1128"/>
                  <a:gd name="T11" fmla="*/ 112 h 424"/>
                  <a:gd name="T12" fmla="*/ 984 w 1128"/>
                  <a:gd name="T13" fmla="*/ 64 h 424"/>
                  <a:gd name="T14" fmla="*/ 1032 w 1128"/>
                  <a:gd name="T15" fmla="*/ 64 h 424"/>
                  <a:gd name="T16" fmla="*/ 1128 w 1128"/>
                  <a:gd name="T17" fmla="*/ 16 h 424"/>
                  <a:gd name="T18" fmla="*/ 1032 w 1128"/>
                  <a:gd name="T19" fmla="*/ 64 h 424"/>
                  <a:gd name="T20" fmla="*/ 984 w 1128"/>
                  <a:gd name="T21" fmla="*/ 160 h 424"/>
                  <a:gd name="T22" fmla="*/ 792 w 1128"/>
                  <a:gd name="T23" fmla="*/ 256 h 424"/>
                  <a:gd name="T24" fmla="*/ 600 w 1128"/>
                  <a:gd name="T25" fmla="*/ 400 h 424"/>
                  <a:gd name="T26" fmla="*/ 456 w 1128"/>
                  <a:gd name="T27" fmla="*/ 400 h 424"/>
                  <a:gd name="T28" fmla="*/ 408 w 1128"/>
                  <a:gd name="T29" fmla="*/ 352 h 424"/>
                  <a:gd name="T30" fmla="*/ 408 w 1128"/>
                  <a:gd name="T31" fmla="*/ 256 h 424"/>
                  <a:gd name="T32" fmla="*/ 168 w 1128"/>
                  <a:gd name="T33" fmla="*/ 112 h 4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28"/>
                  <a:gd name="T52" fmla="*/ 0 h 424"/>
                  <a:gd name="T53" fmla="*/ 1128 w 1128"/>
                  <a:gd name="T54" fmla="*/ 424 h 4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28" h="424">
                    <a:moveTo>
                      <a:pt x="216" y="112"/>
                    </a:moveTo>
                    <a:cubicBezTo>
                      <a:pt x="132" y="72"/>
                      <a:pt x="48" y="32"/>
                      <a:pt x="24" y="16"/>
                    </a:cubicBezTo>
                    <a:cubicBezTo>
                      <a:pt x="0" y="0"/>
                      <a:pt x="24" y="0"/>
                      <a:pt x="72" y="16"/>
                    </a:cubicBezTo>
                    <a:cubicBezTo>
                      <a:pt x="120" y="32"/>
                      <a:pt x="232" y="80"/>
                      <a:pt x="312" y="112"/>
                    </a:cubicBezTo>
                    <a:cubicBezTo>
                      <a:pt x="392" y="144"/>
                      <a:pt x="472" y="208"/>
                      <a:pt x="552" y="208"/>
                    </a:cubicBezTo>
                    <a:cubicBezTo>
                      <a:pt x="632" y="208"/>
                      <a:pt x="720" y="136"/>
                      <a:pt x="792" y="112"/>
                    </a:cubicBezTo>
                    <a:cubicBezTo>
                      <a:pt x="864" y="88"/>
                      <a:pt x="944" y="72"/>
                      <a:pt x="984" y="64"/>
                    </a:cubicBezTo>
                    <a:cubicBezTo>
                      <a:pt x="1024" y="56"/>
                      <a:pt x="1008" y="72"/>
                      <a:pt x="1032" y="64"/>
                    </a:cubicBezTo>
                    <a:cubicBezTo>
                      <a:pt x="1056" y="56"/>
                      <a:pt x="1128" y="16"/>
                      <a:pt x="1128" y="16"/>
                    </a:cubicBezTo>
                    <a:cubicBezTo>
                      <a:pt x="1128" y="16"/>
                      <a:pt x="1056" y="40"/>
                      <a:pt x="1032" y="64"/>
                    </a:cubicBezTo>
                    <a:cubicBezTo>
                      <a:pt x="1008" y="88"/>
                      <a:pt x="1024" y="128"/>
                      <a:pt x="984" y="160"/>
                    </a:cubicBezTo>
                    <a:cubicBezTo>
                      <a:pt x="944" y="192"/>
                      <a:pt x="856" y="216"/>
                      <a:pt x="792" y="256"/>
                    </a:cubicBezTo>
                    <a:cubicBezTo>
                      <a:pt x="728" y="296"/>
                      <a:pt x="656" y="376"/>
                      <a:pt x="600" y="400"/>
                    </a:cubicBezTo>
                    <a:cubicBezTo>
                      <a:pt x="544" y="424"/>
                      <a:pt x="488" y="408"/>
                      <a:pt x="456" y="400"/>
                    </a:cubicBezTo>
                    <a:cubicBezTo>
                      <a:pt x="424" y="392"/>
                      <a:pt x="416" y="376"/>
                      <a:pt x="408" y="352"/>
                    </a:cubicBezTo>
                    <a:cubicBezTo>
                      <a:pt x="400" y="328"/>
                      <a:pt x="448" y="296"/>
                      <a:pt x="408" y="256"/>
                    </a:cubicBezTo>
                    <a:cubicBezTo>
                      <a:pt x="368" y="216"/>
                      <a:pt x="268" y="164"/>
                      <a:pt x="168" y="112"/>
                    </a:cubicBezTo>
                  </a:path>
                </a:pathLst>
              </a:custGeom>
              <a:solidFill>
                <a:srgbClr val="990033"/>
              </a:solidFill>
              <a:ln w="9525">
                <a:solidFill>
                  <a:schemeClr val="tx1"/>
                </a:solidFill>
                <a:round/>
                <a:headEnd/>
                <a:tailEnd/>
              </a:ln>
            </p:spPr>
            <p:txBody>
              <a:bodyPr/>
              <a:lstStyle/>
              <a:p>
                <a:endParaRPr lang="en-US"/>
              </a:p>
            </p:txBody>
          </p:sp>
          <p:sp>
            <p:nvSpPr>
              <p:cNvPr id="23572" name="Freeform 55"/>
              <p:cNvSpPr>
                <a:spLocks/>
              </p:cNvSpPr>
              <p:nvPr/>
            </p:nvSpPr>
            <p:spPr bwMode="auto">
              <a:xfrm>
                <a:off x="1280" y="3792"/>
                <a:ext cx="1456" cy="504"/>
              </a:xfrm>
              <a:custGeom>
                <a:avLst/>
                <a:gdLst>
                  <a:gd name="T0" fmla="*/ 16 w 1456"/>
                  <a:gd name="T1" fmla="*/ 480 h 504"/>
                  <a:gd name="T2" fmla="*/ 64 w 1456"/>
                  <a:gd name="T3" fmla="*/ 480 h 504"/>
                  <a:gd name="T4" fmla="*/ 352 w 1456"/>
                  <a:gd name="T5" fmla="*/ 480 h 504"/>
                  <a:gd name="T6" fmla="*/ 784 w 1456"/>
                  <a:gd name="T7" fmla="*/ 336 h 504"/>
                  <a:gd name="T8" fmla="*/ 1120 w 1456"/>
                  <a:gd name="T9" fmla="*/ 288 h 504"/>
                  <a:gd name="T10" fmla="*/ 1312 w 1456"/>
                  <a:gd name="T11" fmla="*/ 336 h 504"/>
                  <a:gd name="T12" fmla="*/ 1360 w 1456"/>
                  <a:gd name="T13" fmla="*/ 288 h 504"/>
                  <a:gd name="T14" fmla="*/ 1312 w 1456"/>
                  <a:gd name="T15" fmla="*/ 192 h 504"/>
                  <a:gd name="T16" fmla="*/ 1312 w 1456"/>
                  <a:gd name="T17" fmla="*/ 144 h 504"/>
                  <a:gd name="T18" fmla="*/ 1408 w 1456"/>
                  <a:gd name="T19" fmla="*/ 144 h 504"/>
                  <a:gd name="T20" fmla="*/ 1456 w 1456"/>
                  <a:gd name="T21" fmla="*/ 48 h 504"/>
                  <a:gd name="T22" fmla="*/ 1408 w 1456"/>
                  <a:gd name="T23" fmla="*/ 0 h 504"/>
                  <a:gd name="T24" fmla="*/ 1360 w 1456"/>
                  <a:gd name="T25" fmla="*/ 48 h 504"/>
                  <a:gd name="T26" fmla="*/ 1264 w 1456"/>
                  <a:gd name="T27" fmla="*/ 48 h 504"/>
                  <a:gd name="T28" fmla="*/ 1168 w 1456"/>
                  <a:gd name="T29" fmla="*/ 48 h 504"/>
                  <a:gd name="T30" fmla="*/ 1072 w 1456"/>
                  <a:gd name="T31" fmla="*/ 96 h 504"/>
                  <a:gd name="T32" fmla="*/ 976 w 1456"/>
                  <a:gd name="T33" fmla="*/ 144 h 504"/>
                  <a:gd name="T34" fmla="*/ 640 w 1456"/>
                  <a:gd name="T35" fmla="*/ 144 h 504"/>
                  <a:gd name="T36" fmla="*/ 352 w 1456"/>
                  <a:gd name="T37" fmla="*/ 144 h 504"/>
                  <a:gd name="T38" fmla="*/ 256 w 1456"/>
                  <a:gd name="T39" fmla="*/ 144 h 504"/>
                  <a:gd name="T40" fmla="*/ 112 w 1456"/>
                  <a:gd name="T41" fmla="*/ 336 h 504"/>
                  <a:gd name="T42" fmla="*/ 16 w 1456"/>
                  <a:gd name="T43" fmla="*/ 432 h 504"/>
                  <a:gd name="T44" fmla="*/ 16 w 1456"/>
                  <a:gd name="T45" fmla="*/ 480 h 50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456"/>
                  <a:gd name="T70" fmla="*/ 0 h 504"/>
                  <a:gd name="T71" fmla="*/ 1456 w 1456"/>
                  <a:gd name="T72" fmla="*/ 504 h 50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456" h="504">
                    <a:moveTo>
                      <a:pt x="16" y="480"/>
                    </a:moveTo>
                    <a:cubicBezTo>
                      <a:pt x="24" y="488"/>
                      <a:pt x="8" y="480"/>
                      <a:pt x="64" y="480"/>
                    </a:cubicBezTo>
                    <a:cubicBezTo>
                      <a:pt x="120" y="480"/>
                      <a:pt x="232" y="504"/>
                      <a:pt x="352" y="480"/>
                    </a:cubicBezTo>
                    <a:cubicBezTo>
                      <a:pt x="472" y="456"/>
                      <a:pt x="656" y="368"/>
                      <a:pt x="784" y="336"/>
                    </a:cubicBezTo>
                    <a:cubicBezTo>
                      <a:pt x="912" y="304"/>
                      <a:pt x="1032" y="288"/>
                      <a:pt x="1120" y="288"/>
                    </a:cubicBezTo>
                    <a:cubicBezTo>
                      <a:pt x="1208" y="288"/>
                      <a:pt x="1272" y="336"/>
                      <a:pt x="1312" y="336"/>
                    </a:cubicBezTo>
                    <a:cubicBezTo>
                      <a:pt x="1352" y="336"/>
                      <a:pt x="1360" y="312"/>
                      <a:pt x="1360" y="288"/>
                    </a:cubicBezTo>
                    <a:cubicBezTo>
                      <a:pt x="1360" y="264"/>
                      <a:pt x="1320" y="216"/>
                      <a:pt x="1312" y="192"/>
                    </a:cubicBezTo>
                    <a:cubicBezTo>
                      <a:pt x="1304" y="168"/>
                      <a:pt x="1296" y="152"/>
                      <a:pt x="1312" y="144"/>
                    </a:cubicBezTo>
                    <a:cubicBezTo>
                      <a:pt x="1328" y="136"/>
                      <a:pt x="1384" y="160"/>
                      <a:pt x="1408" y="144"/>
                    </a:cubicBezTo>
                    <a:cubicBezTo>
                      <a:pt x="1432" y="128"/>
                      <a:pt x="1456" y="72"/>
                      <a:pt x="1456" y="48"/>
                    </a:cubicBezTo>
                    <a:cubicBezTo>
                      <a:pt x="1456" y="24"/>
                      <a:pt x="1424" y="0"/>
                      <a:pt x="1408" y="0"/>
                    </a:cubicBezTo>
                    <a:cubicBezTo>
                      <a:pt x="1392" y="0"/>
                      <a:pt x="1384" y="40"/>
                      <a:pt x="1360" y="48"/>
                    </a:cubicBezTo>
                    <a:cubicBezTo>
                      <a:pt x="1336" y="56"/>
                      <a:pt x="1296" y="48"/>
                      <a:pt x="1264" y="48"/>
                    </a:cubicBezTo>
                    <a:cubicBezTo>
                      <a:pt x="1232" y="48"/>
                      <a:pt x="1200" y="40"/>
                      <a:pt x="1168" y="48"/>
                    </a:cubicBezTo>
                    <a:cubicBezTo>
                      <a:pt x="1136" y="56"/>
                      <a:pt x="1104" y="80"/>
                      <a:pt x="1072" y="96"/>
                    </a:cubicBezTo>
                    <a:cubicBezTo>
                      <a:pt x="1040" y="112"/>
                      <a:pt x="1048" y="136"/>
                      <a:pt x="976" y="144"/>
                    </a:cubicBezTo>
                    <a:cubicBezTo>
                      <a:pt x="904" y="152"/>
                      <a:pt x="744" y="144"/>
                      <a:pt x="640" y="144"/>
                    </a:cubicBezTo>
                    <a:cubicBezTo>
                      <a:pt x="536" y="144"/>
                      <a:pt x="416" y="144"/>
                      <a:pt x="352" y="144"/>
                    </a:cubicBezTo>
                    <a:cubicBezTo>
                      <a:pt x="288" y="144"/>
                      <a:pt x="296" y="112"/>
                      <a:pt x="256" y="144"/>
                    </a:cubicBezTo>
                    <a:cubicBezTo>
                      <a:pt x="216" y="176"/>
                      <a:pt x="152" y="288"/>
                      <a:pt x="112" y="336"/>
                    </a:cubicBezTo>
                    <a:cubicBezTo>
                      <a:pt x="72" y="384"/>
                      <a:pt x="32" y="408"/>
                      <a:pt x="16" y="432"/>
                    </a:cubicBezTo>
                    <a:cubicBezTo>
                      <a:pt x="0" y="456"/>
                      <a:pt x="8" y="472"/>
                      <a:pt x="16" y="480"/>
                    </a:cubicBezTo>
                    <a:close/>
                  </a:path>
                </a:pathLst>
              </a:custGeom>
              <a:solidFill>
                <a:srgbClr val="FFCC99"/>
              </a:solidFill>
              <a:ln w="9525">
                <a:solidFill>
                  <a:schemeClr val="tx1"/>
                </a:solidFill>
                <a:round/>
                <a:headEnd/>
                <a:tailEnd/>
              </a:ln>
            </p:spPr>
            <p:txBody>
              <a:bodyPr/>
              <a:lstStyle/>
              <a:p>
                <a:endParaRPr lang="en-US"/>
              </a:p>
            </p:txBody>
          </p:sp>
        </p:gr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 descr="DSC01641"/>
          <p:cNvPicPr>
            <a:picLocks noChangeAspect="1" noChangeArrowheads="1"/>
          </p:cNvPicPr>
          <p:nvPr/>
        </p:nvPicPr>
        <p:blipFill>
          <a:blip r:embed="rId3" cstate="print"/>
          <a:srcRect/>
          <a:stretch>
            <a:fillRect/>
          </a:stretch>
        </p:blipFill>
        <p:spPr bwMode="auto">
          <a:xfrm>
            <a:off x="761961" y="2965044"/>
            <a:ext cx="3393696" cy="254571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Rectangle 1"/>
          <p:cNvSpPr/>
          <p:nvPr/>
        </p:nvSpPr>
        <p:spPr>
          <a:xfrm>
            <a:off x="0" y="685800"/>
            <a:ext cx="9144000" cy="708025"/>
          </a:xfrm>
          <a:prstGeom prst="rect">
            <a:avLst/>
          </a:prstGeom>
        </p:spPr>
        <p:txBody>
          <a:bodyPr>
            <a:spAutoFit/>
          </a:bodyPr>
          <a:lstStyle/>
          <a:p>
            <a:pPr algn="ctr">
              <a:defRPr/>
            </a:pPr>
            <a:r>
              <a:rPr lang="en-US" sz="4000" b="1" kern="0" dirty="0">
                <a:solidFill>
                  <a:srgbClr val="000000"/>
                </a:solidFill>
                <a:effectLst>
                  <a:outerShdw blurRad="38100" dist="38100" dir="2700000" algn="tl">
                    <a:srgbClr val="000000">
                      <a:alpha val="43137"/>
                    </a:srgbClr>
                  </a:outerShdw>
                </a:effectLst>
                <a:latin typeface="Agency FB" pitchFamily="34" charset="0"/>
                <a:ea typeface="+mn-ea"/>
                <a:cs typeface="+mn-cs"/>
              </a:rPr>
              <a:t>LEADING</a:t>
            </a:r>
            <a:endParaRPr lang="en-US" dirty="0">
              <a:latin typeface="Arial" pitchFamily="34" charset="0"/>
              <a:ea typeface="+mn-ea"/>
              <a:cs typeface="+mn-cs"/>
            </a:endParaRPr>
          </a:p>
        </p:txBody>
      </p:sp>
      <p:sp>
        <p:nvSpPr>
          <p:cNvPr id="3" name="Rectangle 2"/>
          <p:cNvSpPr/>
          <p:nvPr/>
        </p:nvSpPr>
        <p:spPr>
          <a:xfrm rot="21406923">
            <a:off x="6340475" y="1622616"/>
            <a:ext cx="2576513" cy="715581"/>
          </a:xfrm>
          <a:prstGeom prst="rect">
            <a:avLst/>
          </a:prstGeom>
        </p:spPr>
        <p:txBody>
          <a:bodyPr>
            <a:spAutoFit/>
          </a:bodyPr>
          <a:lstStyle/>
          <a:p>
            <a:pPr>
              <a:lnSpc>
                <a:spcPct val="150000"/>
              </a:lnSpc>
              <a:spcBef>
                <a:spcPct val="20000"/>
              </a:spcBef>
              <a:defRPr/>
            </a:pPr>
            <a:r>
              <a:rPr lang="en-US" sz="3200" b="1" kern="0" dirty="0" smtClean="0">
                <a:solidFill>
                  <a:srgbClr val="FF0000"/>
                </a:solidFill>
                <a:latin typeface="Adobe Gothic Std B" pitchFamily="34" charset="-128"/>
                <a:ea typeface="Adobe Gothic Std B" pitchFamily="34" charset="-128"/>
                <a:cs typeface="+mn-cs"/>
              </a:rPr>
              <a:t>Education </a:t>
            </a:r>
            <a:endParaRPr lang="en-US" sz="3200" b="1" kern="0" dirty="0">
              <a:solidFill>
                <a:srgbClr val="FF0000"/>
              </a:solidFill>
              <a:latin typeface="Adobe Gothic Std B" pitchFamily="34" charset="-128"/>
              <a:ea typeface="Adobe Gothic Std B" pitchFamily="34" charset="-128"/>
              <a:cs typeface="+mn-cs"/>
            </a:endParaRPr>
          </a:p>
        </p:txBody>
      </p:sp>
      <p:sp>
        <p:nvSpPr>
          <p:cNvPr id="6" name="Rectangle 5"/>
          <p:cNvSpPr/>
          <p:nvPr/>
        </p:nvSpPr>
        <p:spPr>
          <a:xfrm>
            <a:off x="4687888" y="5027613"/>
            <a:ext cx="4278312" cy="739775"/>
          </a:xfrm>
          <a:prstGeom prst="rect">
            <a:avLst/>
          </a:prstGeom>
        </p:spPr>
        <p:txBody>
          <a:bodyPr>
            <a:spAutoFit/>
          </a:bodyPr>
          <a:lstStyle/>
          <a:p>
            <a:pPr>
              <a:lnSpc>
                <a:spcPct val="150000"/>
              </a:lnSpc>
              <a:spcBef>
                <a:spcPct val="20000"/>
              </a:spcBef>
              <a:defRPr/>
            </a:pPr>
            <a:r>
              <a:rPr lang="en-US" sz="2800" b="1" u="sng" kern="0" dirty="0">
                <a:solidFill>
                  <a:srgbClr val="FF0000"/>
                </a:solidFill>
                <a:latin typeface="Adobe Gothic Std B" pitchFamily="34" charset="-128"/>
                <a:ea typeface="Adobe Gothic Std B" pitchFamily="34" charset="-128"/>
                <a:cs typeface="+mn-cs"/>
              </a:rPr>
              <a:t>ANYONE</a:t>
            </a:r>
            <a:r>
              <a:rPr lang="en-US" sz="2800" b="1" kern="0" dirty="0">
                <a:solidFill>
                  <a:srgbClr val="000000"/>
                </a:solidFill>
                <a:latin typeface="Adobe Gothic Std B" pitchFamily="34" charset="-128"/>
                <a:ea typeface="Adobe Gothic Std B" pitchFamily="34" charset="-128"/>
                <a:cs typeface="+mn-cs"/>
              </a:rPr>
              <a:t> can be a leader</a:t>
            </a:r>
          </a:p>
        </p:txBody>
      </p:sp>
      <p:sp>
        <p:nvSpPr>
          <p:cNvPr id="7" name="Rectangle 6"/>
          <p:cNvSpPr/>
          <p:nvPr/>
        </p:nvSpPr>
        <p:spPr>
          <a:xfrm rot="264327">
            <a:off x="6704903" y="2893410"/>
            <a:ext cx="2081019" cy="715581"/>
          </a:xfrm>
          <a:prstGeom prst="rect">
            <a:avLst/>
          </a:prstGeom>
        </p:spPr>
        <p:txBody>
          <a:bodyPr wrap="none">
            <a:spAutoFit/>
          </a:bodyPr>
          <a:lstStyle/>
          <a:p>
            <a:pPr>
              <a:lnSpc>
                <a:spcPct val="150000"/>
              </a:lnSpc>
              <a:spcBef>
                <a:spcPct val="20000"/>
              </a:spcBef>
              <a:defRPr/>
            </a:pPr>
            <a:r>
              <a:rPr lang="en-US" sz="3200" b="1" kern="0" dirty="0" smtClean="0">
                <a:solidFill>
                  <a:srgbClr val="0000FF"/>
                </a:solidFill>
                <a:latin typeface="Adobe Gothic Std B" pitchFamily="34" charset="-128"/>
                <a:ea typeface="Adobe Gothic Std B" pitchFamily="34" charset="-128"/>
                <a:cs typeface="+mn-cs"/>
              </a:rPr>
              <a:t>Experience</a:t>
            </a:r>
            <a:endParaRPr lang="en-US" sz="3200" b="1" kern="0" dirty="0">
              <a:solidFill>
                <a:srgbClr val="0000FF"/>
              </a:solidFill>
              <a:latin typeface="Adobe Gothic Std B" pitchFamily="34" charset="-128"/>
              <a:ea typeface="Adobe Gothic Std B" pitchFamily="34" charset="-128"/>
              <a:cs typeface="+mn-cs"/>
            </a:endParaRPr>
          </a:p>
        </p:txBody>
      </p:sp>
      <p:grpSp>
        <p:nvGrpSpPr>
          <p:cNvPr id="25606" name="Group 8"/>
          <p:cNvGrpSpPr>
            <a:grpSpLocks/>
          </p:cNvGrpSpPr>
          <p:nvPr/>
        </p:nvGrpSpPr>
        <p:grpSpPr bwMode="auto">
          <a:xfrm>
            <a:off x="228600" y="1219200"/>
            <a:ext cx="5672138" cy="1632525"/>
            <a:chOff x="436701" y="4202731"/>
            <a:chExt cx="5671766" cy="1633052"/>
          </a:xfrm>
        </p:grpSpPr>
        <p:sp>
          <p:nvSpPr>
            <p:cNvPr id="4" name="Rectangle 3"/>
            <p:cNvSpPr/>
            <p:nvPr/>
          </p:nvSpPr>
          <p:spPr>
            <a:xfrm>
              <a:off x="436701" y="4202731"/>
              <a:ext cx="2393793" cy="715812"/>
            </a:xfrm>
            <a:prstGeom prst="rect">
              <a:avLst/>
            </a:prstGeom>
          </p:spPr>
          <p:txBody>
            <a:bodyPr>
              <a:spAutoFit/>
            </a:bodyPr>
            <a:lstStyle/>
            <a:p>
              <a:pPr>
                <a:lnSpc>
                  <a:spcPct val="150000"/>
                </a:lnSpc>
                <a:spcBef>
                  <a:spcPct val="20000"/>
                </a:spcBef>
                <a:defRPr/>
              </a:pPr>
              <a:r>
                <a:rPr lang="en-US" sz="3200" b="1" kern="0" dirty="0">
                  <a:solidFill>
                    <a:srgbClr val="008000"/>
                  </a:solidFill>
                  <a:latin typeface="Adobe Gothic Std B" pitchFamily="34" charset="-128"/>
                  <a:ea typeface="Adobe Gothic Std B" pitchFamily="34" charset="-128"/>
                  <a:cs typeface="+mn-cs"/>
                </a:rPr>
                <a:t>I</a:t>
              </a:r>
              <a:r>
                <a:rPr lang="en-US" sz="3200" b="1" kern="0" dirty="0" smtClean="0">
                  <a:solidFill>
                    <a:srgbClr val="008000"/>
                  </a:solidFill>
                  <a:latin typeface="Adobe Gothic Std B" pitchFamily="34" charset="-128"/>
                  <a:ea typeface="Adobe Gothic Std B" pitchFamily="34" charset="-128"/>
                  <a:cs typeface="+mn-cs"/>
                </a:rPr>
                <a:t>nfluencing </a:t>
              </a:r>
              <a:endParaRPr lang="en-US" sz="3200" b="1" kern="0" dirty="0">
                <a:solidFill>
                  <a:srgbClr val="008000"/>
                </a:solidFill>
                <a:latin typeface="Adobe Gothic Std B" pitchFamily="34" charset="-128"/>
                <a:ea typeface="Adobe Gothic Std B" pitchFamily="34" charset="-128"/>
                <a:cs typeface="+mn-cs"/>
              </a:endParaRPr>
            </a:p>
          </p:txBody>
        </p:sp>
        <p:sp>
          <p:nvSpPr>
            <p:cNvPr id="5" name="Rectangle 4"/>
            <p:cNvSpPr/>
            <p:nvPr/>
          </p:nvSpPr>
          <p:spPr>
            <a:xfrm>
              <a:off x="4206767" y="5250819"/>
              <a:ext cx="1901700" cy="584964"/>
            </a:xfrm>
            <a:prstGeom prst="rect">
              <a:avLst/>
            </a:prstGeom>
          </p:spPr>
          <p:txBody>
            <a:bodyPr>
              <a:spAutoFit/>
            </a:bodyPr>
            <a:lstStyle/>
            <a:p>
              <a:pPr>
                <a:spcBef>
                  <a:spcPct val="20000"/>
                </a:spcBef>
                <a:defRPr/>
              </a:pPr>
              <a:r>
                <a:rPr lang="en-US" sz="3200" b="1" kern="0" dirty="0" smtClean="0">
                  <a:solidFill>
                    <a:srgbClr val="008000"/>
                  </a:solidFill>
                  <a:latin typeface="Adobe Gothic Std B" pitchFamily="34" charset="-128"/>
                  <a:ea typeface="Adobe Gothic Std B" pitchFamily="34" charset="-128"/>
                  <a:cs typeface="+mn-cs"/>
                </a:rPr>
                <a:t>Coaching </a:t>
              </a:r>
              <a:endParaRPr lang="en-US" sz="3200" b="1" kern="0" dirty="0">
                <a:solidFill>
                  <a:srgbClr val="008000"/>
                </a:solidFill>
                <a:latin typeface="Adobe Gothic Std B" pitchFamily="34" charset="-128"/>
                <a:ea typeface="Adobe Gothic Std B" pitchFamily="34" charset="-128"/>
                <a:cs typeface="+mn-cs"/>
              </a:endParaRPr>
            </a:p>
          </p:txBody>
        </p:sp>
        <p:sp>
          <p:nvSpPr>
            <p:cNvPr id="8" name="Rectangle 7"/>
            <p:cNvSpPr/>
            <p:nvPr/>
          </p:nvSpPr>
          <p:spPr>
            <a:xfrm>
              <a:off x="2430470" y="4812528"/>
              <a:ext cx="1890137" cy="584964"/>
            </a:xfrm>
            <a:prstGeom prst="rect">
              <a:avLst/>
            </a:prstGeom>
          </p:spPr>
          <p:txBody>
            <a:bodyPr wrap="none">
              <a:spAutoFit/>
            </a:bodyPr>
            <a:lstStyle/>
            <a:p>
              <a:pPr>
                <a:defRPr/>
              </a:pPr>
              <a:r>
                <a:rPr lang="en-US" sz="3200" b="1" kern="0" dirty="0" smtClean="0">
                  <a:solidFill>
                    <a:srgbClr val="008000"/>
                  </a:solidFill>
                  <a:latin typeface="Adobe Gothic Std B" pitchFamily="34" charset="-128"/>
                  <a:ea typeface="Adobe Gothic Std B" pitchFamily="34" charset="-128"/>
                  <a:cs typeface="+mn-cs"/>
                </a:rPr>
                <a:t>Mentoring</a:t>
              </a:r>
              <a:endParaRPr lang="en-US" sz="3200" b="1" dirty="0">
                <a:solidFill>
                  <a:srgbClr val="008000"/>
                </a:solidFill>
                <a:latin typeface="Adobe Gothic Std B" pitchFamily="34" charset="-128"/>
                <a:ea typeface="Adobe Gothic Std B" pitchFamily="34" charset="-128"/>
                <a:cs typeface="+mn-cs"/>
              </a:endParaRPr>
            </a:p>
          </p:txBody>
        </p:sp>
      </p:grpSp>
      <p:grpSp>
        <p:nvGrpSpPr>
          <p:cNvPr id="25607" name="Group 10"/>
          <p:cNvGrpSpPr>
            <a:grpSpLocks/>
          </p:cNvGrpSpPr>
          <p:nvPr/>
        </p:nvGrpSpPr>
        <p:grpSpPr bwMode="auto">
          <a:xfrm>
            <a:off x="4718050" y="3505200"/>
            <a:ext cx="1454150" cy="1423988"/>
            <a:chOff x="432" y="3456"/>
            <a:chExt cx="240" cy="240"/>
          </a:xfrm>
        </p:grpSpPr>
        <p:sp>
          <p:nvSpPr>
            <p:cNvPr id="25608" name="AutoShape 11"/>
            <p:cNvSpPr>
              <a:spLocks noChangeArrowheads="1"/>
            </p:cNvSpPr>
            <p:nvPr/>
          </p:nvSpPr>
          <p:spPr bwMode="auto">
            <a:xfrm>
              <a:off x="432" y="3456"/>
              <a:ext cx="240" cy="240"/>
            </a:xfrm>
            <a:prstGeom prst="roundRect">
              <a:avLst>
                <a:gd name="adj" fmla="val 16667"/>
              </a:avLst>
            </a:prstGeom>
            <a:solidFill>
              <a:srgbClr val="FFC000"/>
            </a:solidFill>
            <a:ln w="9525">
              <a:solidFill>
                <a:schemeClr val="tx1"/>
              </a:solidFill>
              <a:round/>
              <a:headEnd/>
              <a:tailEnd/>
            </a:ln>
          </p:spPr>
          <p:txBody>
            <a:bodyPr wrap="none" anchor="ctr"/>
            <a:lstStyle/>
            <a:p>
              <a:endParaRPr lang="en-US" sz="2000"/>
            </a:p>
          </p:txBody>
        </p:sp>
        <p:grpSp>
          <p:nvGrpSpPr>
            <p:cNvPr id="25609" name="Group 12"/>
            <p:cNvGrpSpPr>
              <a:grpSpLocks/>
            </p:cNvGrpSpPr>
            <p:nvPr/>
          </p:nvGrpSpPr>
          <p:grpSpPr bwMode="auto">
            <a:xfrm>
              <a:off x="464" y="3495"/>
              <a:ext cx="173" cy="167"/>
              <a:chOff x="528" y="3134"/>
              <a:chExt cx="519" cy="466"/>
            </a:xfrm>
          </p:grpSpPr>
          <p:sp>
            <p:nvSpPr>
              <p:cNvPr id="25610" name="Freeform 13"/>
              <p:cNvSpPr>
                <a:spLocks/>
              </p:cNvSpPr>
              <p:nvPr/>
            </p:nvSpPr>
            <p:spPr bwMode="auto">
              <a:xfrm>
                <a:off x="798" y="3414"/>
                <a:ext cx="24" cy="119"/>
              </a:xfrm>
              <a:custGeom>
                <a:avLst/>
                <a:gdLst>
                  <a:gd name="T0" fmla="*/ 0 w 203"/>
                  <a:gd name="T1" fmla="*/ 0 h 939"/>
                  <a:gd name="T2" fmla="*/ 0 w 203"/>
                  <a:gd name="T3" fmla="*/ 0 h 939"/>
                  <a:gd name="T4" fmla="*/ 0 w 203"/>
                  <a:gd name="T5" fmla="*/ 0 h 939"/>
                  <a:gd name="T6" fmla="*/ 0 w 203"/>
                  <a:gd name="T7" fmla="*/ 0 h 939"/>
                  <a:gd name="T8" fmla="*/ 0 w 203"/>
                  <a:gd name="T9" fmla="*/ 0 h 939"/>
                  <a:gd name="T10" fmla="*/ 0 w 203"/>
                  <a:gd name="T11" fmla="*/ 0 h 939"/>
                  <a:gd name="T12" fmla="*/ 0 w 203"/>
                  <a:gd name="T13" fmla="*/ 0 h 939"/>
                  <a:gd name="T14" fmla="*/ 0 w 203"/>
                  <a:gd name="T15" fmla="*/ 0 h 939"/>
                  <a:gd name="T16" fmla="*/ 0 w 203"/>
                  <a:gd name="T17" fmla="*/ 0 h 939"/>
                  <a:gd name="T18" fmla="*/ 0 w 203"/>
                  <a:gd name="T19" fmla="*/ 0 h 939"/>
                  <a:gd name="T20" fmla="*/ 0 w 203"/>
                  <a:gd name="T21" fmla="*/ 0 h 939"/>
                  <a:gd name="T22" fmla="*/ 0 w 203"/>
                  <a:gd name="T23" fmla="*/ 0 h 939"/>
                  <a:gd name="T24" fmla="*/ 0 w 203"/>
                  <a:gd name="T25" fmla="*/ 0 h 939"/>
                  <a:gd name="T26" fmla="*/ 0 w 203"/>
                  <a:gd name="T27" fmla="*/ 0 h 939"/>
                  <a:gd name="T28" fmla="*/ 0 w 203"/>
                  <a:gd name="T29" fmla="*/ 0 h 939"/>
                  <a:gd name="T30" fmla="*/ 0 w 203"/>
                  <a:gd name="T31" fmla="*/ 0 h 939"/>
                  <a:gd name="T32" fmla="*/ 0 w 203"/>
                  <a:gd name="T33" fmla="*/ 0 h 939"/>
                  <a:gd name="T34" fmla="*/ 0 w 203"/>
                  <a:gd name="T35" fmla="*/ 0 h 939"/>
                  <a:gd name="T36" fmla="*/ 0 w 203"/>
                  <a:gd name="T37" fmla="*/ 0 h 9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3"/>
                  <a:gd name="T58" fmla="*/ 0 h 939"/>
                  <a:gd name="T59" fmla="*/ 203 w 203"/>
                  <a:gd name="T60" fmla="*/ 939 h 9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3" h="939">
                    <a:moveTo>
                      <a:pt x="132" y="0"/>
                    </a:moveTo>
                    <a:cubicBezTo>
                      <a:pt x="119" y="86"/>
                      <a:pt x="115" y="156"/>
                      <a:pt x="124" y="245"/>
                    </a:cubicBezTo>
                    <a:cubicBezTo>
                      <a:pt x="131" y="314"/>
                      <a:pt x="163" y="380"/>
                      <a:pt x="172" y="450"/>
                    </a:cubicBezTo>
                    <a:cubicBezTo>
                      <a:pt x="196" y="636"/>
                      <a:pt x="166" y="441"/>
                      <a:pt x="187" y="560"/>
                    </a:cubicBezTo>
                    <a:cubicBezTo>
                      <a:pt x="193" y="592"/>
                      <a:pt x="203" y="655"/>
                      <a:pt x="203" y="655"/>
                    </a:cubicBezTo>
                    <a:cubicBezTo>
                      <a:pt x="200" y="684"/>
                      <a:pt x="199" y="713"/>
                      <a:pt x="195" y="742"/>
                    </a:cubicBezTo>
                    <a:cubicBezTo>
                      <a:pt x="185" y="816"/>
                      <a:pt x="131" y="878"/>
                      <a:pt x="93" y="939"/>
                    </a:cubicBezTo>
                    <a:cubicBezTo>
                      <a:pt x="98" y="921"/>
                      <a:pt x="102" y="902"/>
                      <a:pt x="108" y="884"/>
                    </a:cubicBezTo>
                    <a:cubicBezTo>
                      <a:pt x="113" y="868"/>
                      <a:pt x="133" y="823"/>
                      <a:pt x="124" y="837"/>
                    </a:cubicBezTo>
                    <a:cubicBezTo>
                      <a:pt x="119" y="845"/>
                      <a:pt x="108" y="860"/>
                      <a:pt x="108" y="860"/>
                    </a:cubicBezTo>
                    <a:cubicBezTo>
                      <a:pt x="115" y="832"/>
                      <a:pt x="129" y="799"/>
                      <a:pt x="140" y="773"/>
                    </a:cubicBezTo>
                    <a:cubicBezTo>
                      <a:pt x="144" y="764"/>
                      <a:pt x="165" y="748"/>
                      <a:pt x="156" y="750"/>
                    </a:cubicBezTo>
                    <a:cubicBezTo>
                      <a:pt x="138" y="755"/>
                      <a:pt x="108" y="781"/>
                      <a:pt x="108" y="781"/>
                    </a:cubicBezTo>
                    <a:cubicBezTo>
                      <a:pt x="80" y="737"/>
                      <a:pt x="101" y="710"/>
                      <a:pt x="61" y="671"/>
                    </a:cubicBezTo>
                    <a:cubicBezTo>
                      <a:pt x="102" y="609"/>
                      <a:pt x="74" y="604"/>
                      <a:pt x="53" y="545"/>
                    </a:cubicBezTo>
                    <a:cubicBezTo>
                      <a:pt x="44" y="392"/>
                      <a:pt x="51" y="441"/>
                      <a:pt x="22" y="355"/>
                    </a:cubicBezTo>
                    <a:cubicBezTo>
                      <a:pt x="12" y="277"/>
                      <a:pt x="0" y="151"/>
                      <a:pt x="77" y="103"/>
                    </a:cubicBezTo>
                    <a:cubicBezTo>
                      <a:pt x="92" y="80"/>
                      <a:pt x="91" y="76"/>
                      <a:pt x="116" y="63"/>
                    </a:cubicBezTo>
                    <a:cubicBezTo>
                      <a:pt x="124" y="59"/>
                      <a:pt x="140" y="55"/>
                      <a:pt x="140" y="55"/>
                    </a:cubicBezTo>
                  </a:path>
                </a:pathLst>
              </a:custGeom>
              <a:solidFill>
                <a:srgbClr val="FFDBB7"/>
              </a:solidFill>
              <a:ln w="9525">
                <a:solidFill>
                  <a:schemeClr val="tx1"/>
                </a:solidFill>
                <a:round/>
                <a:headEnd/>
                <a:tailEnd/>
              </a:ln>
            </p:spPr>
            <p:txBody>
              <a:bodyPr/>
              <a:lstStyle/>
              <a:p>
                <a:endParaRPr lang="en-US"/>
              </a:p>
            </p:txBody>
          </p:sp>
          <p:sp>
            <p:nvSpPr>
              <p:cNvPr id="25611" name="Freeform 14"/>
              <p:cNvSpPr>
                <a:spLocks/>
              </p:cNvSpPr>
              <p:nvPr/>
            </p:nvSpPr>
            <p:spPr bwMode="auto">
              <a:xfrm>
                <a:off x="534" y="3449"/>
                <a:ext cx="161" cy="151"/>
              </a:xfrm>
              <a:custGeom>
                <a:avLst/>
                <a:gdLst>
                  <a:gd name="T0" fmla="*/ 0 w 1296"/>
                  <a:gd name="T1" fmla="*/ 0 h 1200"/>
                  <a:gd name="T2" fmla="*/ 0 w 1296"/>
                  <a:gd name="T3" fmla="*/ 0 h 1200"/>
                  <a:gd name="T4" fmla="*/ 0 w 1296"/>
                  <a:gd name="T5" fmla="*/ 0 h 1200"/>
                  <a:gd name="T6" fmla="*/ 0 w 1296"/>
                  <a:gd name="T7" fmla="*/ 0 h 1200"/>
                  <a:gd name="T8" fmla="*/ 0 w 1296"/>
                  <a:gd name="T9" fmla="*/ 0 h 1200"/>
                  <a:gd name="T10" fmla="*/ 0 60000 65536"/>
                  <a:gd name="T11" fmla="*/ 0 60000 65536"/>
                  <a:gd name="T12" fmla="*/ 0 60000 65536"/>
                  <a:gd name="T13" fmla="*/ 0 60000 65536"/>
                  <a:gd name="T14" fmla="*/ 0 60000 65536"/>
                  <a:gd name="T15" fmla="*/ 0 w 1296"/>
                  <a:gd name="T16" fmla="*/ 0 h 1200"/>
                  <a:gd name="T17" fmla="*/ 1296 w 1296"/>
                  <a:gd name="T18" fmla="*/ 1200 h 1200"/>
                </a:gdLst>
                <a:ahLst/>
                <a:cxnLst>
                  <a:cxn ang="T10">
                    <a:pos x="T0" y="T1"/>
                  </a:cxn>
                  <a:cxn ang="T11">
                    <a:pos x="T2" y="T3"/>
                  </a:cxn>
                  <a:cxn ang="T12">
                    <a:pos x="T4" y="T5"/>
                  </a:cxn>
                  <a:cxn ang="T13">
                    <a:pos x="T6" y="T7"/>
                  </a:cxn>
                  <a:cxn ang="T14">
                    <a:pos x="T8" y="T9"/>
                  </a:cxn>
                </a:cxnLst>
                <a:rect l="T15" t="T16" r="T17" b="T18"/>
                <a:pathLst>
                  <a:path w="1296" h="1200">
                    <a:moveTo>
                      <a:pt x="0" y="0"/>
                    </a:moveTo>
                    <a:lnTo>
                      <a:pt x="1296" y="0"/>
                    </a:lnTo>
                    <a:lnTo>
                      <a:pt x="912" y="1104"/>
                    </a:lnTo>
                    <a:lnTo>
                      <a:pt x="0" y="1200"/>
                    </a:lnTo>
                    <a:lnTo>
                      <a:pt x="0" y="0"/>
                    </a:lnTo>
                    <a:close/>
                  </a:path>
                </a:pathLst>
              </a:custGeom>
              <a:solidFill>
                <a:srgbClr val="4D4D4D"/>
              </a:solidFill>
              <a:ln w="9525">
                <a:solidFill>
                  <a:schemeClr val="tx1"/>
                </a:solidFill>
                <a:round/>
                <a:headEnd/>
                <a:tailEnd/>
              </a:ln>
            </p:spPr>
            <p:txBody>
              <a:bodyPr/>
              <a:lstStyle/>
              <a:p>
                <a:endParaRPr lang="en-US"/>
              </a:p>
            </p:txBody>
          </p:sp>
          <p:sp>
            <p:nvSpPr>
              <p:cNvPr id="25612" name="Freeform 15"/>
              <p:cNvSpPr>
                <a:spLocks/>
              </p:cNvSpPr>
              <p:nvPr/>
            </p:nvSpPr>
            <p:spPr bwMode="auto">
              <a:xfrm>
                <a:off x="534" y="3431"/>
                <a:ext cx="40" cy="114"/>
              </a:xfrm>
              <a:custGeom>
                <a:avLst/>
                <a:gdLst>
                  <a:gd name="T0" fmla="*/ 0 w 336"/>
                  <a:gd name="T1" fmla="*/ 0 h 912"/>
                  <a:gd name="T2" fmla="*/ 0 w 336"/>
                  <a:gd name="T3" fmla="*/ 0 h 912"/>
                  <a:gd name="T4" fmla="*/ 0 w 336"/>
                  <a:gd name="T5" fmla="*/ 0 h 912"/>
                  <a:gd name="T6" fmla="*/ 0 w 336"/>
                  <a:gd name="T7" fmla="*/ 0 h 912"/>
                  <a:gd name="T8" fmla="*/ 0 w 336"/>
                  <a:gd name="T9" fmla="*/ 0 h 912"/>
                  <a:gd name="T10" fmla="*/ 0 w 336"/>
                  <a:gd name="T11" fmla="*/ 0 h 912"/>
                  <a:gd name="T12" fmla="*/ 0 w 336"/>
                  <a:gd name="T13" fmla="*/ 0 h 912"/>
                  <a:gd name="T14" fmla="*/ 0 w 336"/>
                  <a:gd name="T15" fmla="*/ 0 h 912"/>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912"/>
                  <a:gd name="T26" fmla="*/ 336 w 336"/>
                  <a:gd name="T27" fmla="*/ 912 h 9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912">
                    <a:moveTo>
                      <a:pt x="192" y="0"/>
                    </a:moveTo>
                    <a:lnTo>
                      <a:pt x="336" y="0"/>
                    </a:lnTo>
                    <a:lnTo>
                      <a:pt x="336" y="768"/>
                    </a:lnTo>
                    <a:lnTo>
                      <a:pt x="192" y="912"/>
                    </a:lnTo>
                    <a:lnTo>
                      <a:pt x="192" y="96"/>
                    </a:lnTo>
                    <a:lnTo>
                      <a:pt x="0" y="144"/>
                    </a:lnTo>
                    <a:lnTo>
                      <a:pt x="0" y="912"/>
                    </a:lnTo>
                    <a:lnTo>
                      <a:pt x="192" y="912"/>
                    </a:lnTo>
                  </a:path>
                </a:pathLst>
              </a:custGeom>
              <a:solidFill>
                <a:srgbClr val="080808"/>
              </a:solidFill>
              <a:ln w="9525">
                <a:solidFill>
                  <a:schemeClr val="tx1"/>
                </a:solidFill>
                <a:round/>
                <a:headEnd/>
                <a:tailEnd/>
              </a:ln>
            </p:spPr>
            <p:txBody>
              <a:bodyPr/>
              <a:lstStyle/>
              <a:p>
                <a:endParaRPr lang="en-US"/>
              </a:p>
            </p:txBody>
          </p:sp>
          <p:sp>
            <p:nvSpPr>
              <p:cNvPr id="25613" name="Freeform 16"/>
              <p:cNvSpPr>
                <a:spLocks/>
              </p:cNvSpPr>
              <p:nvPr/>
            </p:nvSpPr>
            <p:spPr bwMode="auto">
              <a:xfrm>
                <a:off x="528" y="3134"/>
                <a:ext cx="75" cy="321"/>
              </a:xfrm>
              <a:custGeom>
                <a:avLst/>
                <a:gdLst>
                  <a:gd name="T0" fmla="*/ 0 w 624"/>
                  <a:gd name="T1" fmla="*/ 0 h 2544"/>
                  <a:gd name="T2" fmla="*/ 0 w 624"/>
                  <a:gd name="T3" fmla="*/ 0 h 2544"/>
                  <a:gd name="T4" fmla="*/ 0 w 624"/>
                  <a:gd name="T5" fmla="*/ 0 h 2544"/>
                  <a:gd name="T6" fmla="*/ 0 w 624"/>
                  <a:gd name="T7" fmla="*/ 0 h 2544"/>
                  <a:gd name="T8" fmla="*/ 0 w 624"/>
                  <a:gd name="T9" fmla="*/ 0 h 2544"/>
                  <a:gd name="T10" fmla="*/ 0 w 624"/>
                  <a:gd name="T11" fmla="*/ 0 h 2544"/>
                  <a:gd name="T12" fmla="*/ 0 60000 65536"/>
                  <a:gd name="T13" fmla="*/ 0 60000 65536"/>
                  <a:gd name="T14" fmla="*/ 0 60000 65536"/>
                  <a:gd name="T15" fmla="*/ 0 60000 65536"/>
                  <a:gd name="T16" fmla="*/ 0 60000 65536"/>
                  <a:gd name="T17" fmla="*/ 0 60000 65536"/>
                  <a:gd name="T18" fmla="*/ 0 w 624"/>
                  <a:gd name="T19" fmla="*/ 0 h 2544"/>
                  <a:gd name="T20" fmla="*/ 624 w 624"/>
                  <a:gd name="T21" fmla="*/ 2544 h 2544"/>
                </a:gdLst>
                <a:ahLst/>
                <a:cxnLst>
                  <a:cxn ang="T12">
                    <a:pos x="T0" y="T1"/>
                  </a:cxn>
                  <a:cxn ang="T13">
                    <a:pos x="T2" y="T3"/>
                  </a:cxn>
                  <a:cxn ang="T14">
                    <a:pos x="T4" y="T5"/>
                  </a:cxn>
                  <a:cxn ang="T15">
                    <a:pos x="T6" y="T7"/>
                  </a:cxn>
                  <a:cxn ang="T16">
                    <a:pos x="T8" y="T9"/>
                  </a:cxn>
                  <a:cxn ang="T17">
                    <a:pos x="T10" y="T11"/>
                  </a:cxn>
                </a:cxnLst>
                <a:rect l="T18" t="T19" r="T20" b="T21"/>
                <a:pathLst>
                  <a:path w="624" h="2544">
                    <a:moveTo>
                      <a:pt x="0" y="2544"/>
                    </a:moveTo>
                    <a:lnTo>
                      <a:pt x="576" y="2256"/>
                    </a:lnTo>
                    <a:lnTo>
                      <a:pt x="624" y="672"/>
                    </a:lnTo>
                    <a:lnTo>
                      <a:pt x="96" y="48"/>
                    </a:lnTo>
                    <a:lnTo>
                      <a:pt x="48" y="0"/>
                    </a:lnTo>
                    <a:lnTo>
                      <a:pt x="0" y="2544"/>
                    </a:lnTo>
                    <a:close/>
                  </a:path>
                </a:pathLst>
              </a:custGeom>
              <a:solidFill>
                <a:schemeClr val="bg2"/>
              </a:solidFill>
              <a:ln w="9525">
                <a:solidFill>
                  <a:schemeClr val="tx1"/>
                </a:solidFill>
                <a:round/>
                <a:headEnd/>
                <a:tailEnd/>
              </a:ln>
            </p:spPr>
            <p:txBody>
              <a:bodyPr/>
              <a:lstStyle/>
              <a:p>
                <a:endParaRPr lang="en-US"/>
              </a:p>
            </p:txBody>
          </p:sp>
          <p:sp>
            <p:nvSpPr>
              <p:cNvPr id="25614" name="Freeform 17"/>
              <p:cNvSpPr>
                <a:spLocks/>
              </p:cNvSpPr>
              <p:nvPr/>
            </p:nvSpPr>
            <p:spPr bwMode="auto">
              <a:xfrm>
                <a:off x="551" y="3201"/>
                <a:ext cx="40" cy="163"/>
              </a:xfrm>
              <a:custGeom>
                <a:avLst/>
                <a:gdLst>
                  <a:gd name="T0" fmla="*/ 0 w 336"/>
                  <a:gd name="T1" fmla="*/ 0 h 1296"/>
                  <a:gd name="T2" fmla="*/ 0 w 336"/>
                  <a:gd name="T3" fmla="*/ 0 h 1296"/>
                  <a:gd name="T4" fmla="*/ 0 w 336"/>
                  <a:gd name="T5" fmla="*/ 0 h 1296"/>
                  <a:gd name="T6" fmla="*/ 0 w 336"/>
                  <a:gd name="T7" fmla="*/ 0 h 1296"/>
                  <a:gd name="T8" fmla="*/ 0 w 336"/>
                  <a:gd name="T9" fmla="*/ 0 h 1296"/>
                  <a:gd name="T10" fmla="*/ 0 60000 65536"/>
                  <a:gd name="T11" fmla="*/ 0 60000 65536"/>
                  <a:gd name="T12" fmla="*/ 0 60000 65536"/>
                  <a:gd name="T13" fmla="*/ 0 60000 65536"/>
                  <a:gd name="T14" fmla="*/ 0 60000 65536"/>
                  <a:gd name="T15" fmla="*/ 0 w 336"/>
                  <a:gd name="T16" fmla="*/ 0 h 1296"/>
                  <a:gd name="T17" fmla="*/ 336 w 336"/>
                  <a:gd name="T18" fmla="*/ 1296 h 1296"/>
                </a:gdLst>
                <a:ahLst/>
                <a:cxnLst>
                  <a:cxn ang="T10">
                    <a:pos x="T0" y="T1"/>
                  </a:cxn>
                  <a:cxn ang="T11">
                    <a:pos x="T2" y="T3"/>
                  </a:cxn>
                  <a:cxn ang="T12">
                    <a:pos x="T4" y="T5"/>
                  </a:cxn>
                  <a:cxn ang="T13">
                    <a:pos x="T6" y="T7"/>
                  </a:cxn>
                  <a:cxn ang="T14">
                    <a:pos x="T8" y="T9"/>
                  </a:cxn>
                </a:cxnLst>
                <a:rect l="T15" t="T16" r="T17" b="T18"/>
                <a:pathLst>
                  <a:path w="336" h="1296">
                    <a:moveTo>
                      <a:pt x="48" y="48"/>
                    </a:moveTo>
                    <a:lnTo>
                      <a:pt x="336" y="384"/>
                    </a:lnTo>
                    <a:lnTo>
                      <a:pt x="288" y="1296"/>
                    </a:lnTo>
                    <a:lnTo>
                      <a:pt x="0" y="1296"/>
                    </a:lnTo>
                    <a:lnTo>
                      <a:pt x="0" y="0"/>
                    </a:lnTo>
                  </a:path>
                </a:pathLst>
              </a:custGeom>
              <a:solidFill>
                <a:srgbClr val="C0C0C0"/>
              </a:solidFill>
              <a:ln w="9525">
                <a:solidFill>
                  <a:schemeClr val="tx1"/>
                </a:solidFill>
                <a:round/>
                <a:headEnd/>
                <a:tailEnd/>
              </a:ln>
            </p:spPr>
            <p:txBody>
              <a:bodyPr/>
              <a:lstStyle/>
              <a:p>
                <a:endParaRPr lang="en-US"/>
              </a:p>
            </p:txBody>
          </p:sp>
          <p:sp>
            <p:nvSpPr>
              <p:cNvPr id="25615" name="Freeform 18"/>
              <p:cNvSpPr>
                <a:spLocks/>
              </p:cNvSpPr>
              <p:nvPr/>
            </p:nvSpPr>
            <p:spPr bwMode="auto">
              <a:xfrm>
                <a:off x="551" y="3201"/>
                <a:ext cx="40" cy="163"/>
              </a:xfrm>
              <a:custGeom>
                <a:avLst/>
                <a:gdLst>
                  <a:gd name="T0" fmla="*/ 0 w 336"/>
                  <a:gd name="T1" fmla="*/ 0 h 1296"/>
                  <a:gd name="T2" fmla="*/ 0 w 336"/>
                  <a:gd name="T3" fmla="*/ 0 h 1296"/>
                  <a:gd name="T4" fmla="*/ 0 w 336"/>
                  <a:gd name="T5" fmla="*/ 0 h 1296"/>
                  <a:gd name="T6" fmla="*/ 0 60000 65536"/>
                  <a:gd name="T7" fmla="*/ 0 60000 65536"/>
                  <a:gd name="T8" fmla="*/ 0 60000 65536"/>
                  <a:gd name="T9" fmla="*/ 0 w 336"/>
                  <a:gd name="T10" fmla="*/ 0 h 1296"/>
                  <a:gd name="T11" fmla="*/ 336 w 336"/>
                  <a:gd name="T12" fmla="*/ 1296 h 1296"/>
                </a:gdLst>
                <a:ahLst/>
                <a:cxnLst>
                  <a:cxn ang="T6">
                    <a:pos x="T0" y="T1"/>
                  </a:cxn>
                  <a:cxn ang="T7">
                    <a:pos x="T2" y="T3"/>
                  </a:cxn>
                  <a:cxn ang="T8">
                    <a:pos x="T4" y="T5"/>
                  </a:cxn>
                </a:cxnLst>
                <a:rect l="T9" t="T10" r="T11" b="T12"/>
                <a:pathLst>
                  <a:path w="336" h="1296">
                    <a:moveTo>
                      <a:pt x="0" y="0"/>
                    </a:moveTo>
                    <a:lnTo>
                      <a:pt x="336" y="432"/>
                    </a:lnTo>
                    <a:lnTo>
                      <a:pt x="288" y="1296"/>
                    </a:lnTo>
                  </a:path>
                </a:pathLst>
              </a:custGeom>
              <a:noFill/>
              <a:ln w="2857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25616" name="Freeform 19"/>
              <p:cNvSpPr>
                <a:spLocks/>
              </p:cNvSpPr>
              <p:nvPr/>
            </p:nvSpPr>
            <p:spPr bwMode="auto">
              <a:xfrm>
                <a:off x="578" y="3299"/>
                <a:ext cx="75" cy="71"/>
              </a:xfrm>
              <a:custGeom>
                <a:avLst/>
                <a:gdLst>
                  <a:gd name="T0" fmla="*/ 0 w 631"/>
                  <a:gd name="T1" fmla="*/ 0 h 560"/>
                  <a:gd name="T2" fmla="*/ 0 w 631"/>
                  <a:gd name="T3" fmla="*/ 0 h 560"/>
                  <a:gd name="T4" fmla="*/ 0 w 631"/>
                  <a:gd name="T5" fmla="*/ 0 h 560"/>
                  <a:gd name="T6" fmla="*/ 0 w 631"/>
                  <a:gd name="T7" fmla="*/ 0 h 560"/>
                  <a:gd name="T8" fmla="*/ 0 w 631"/>
                  <a:gd name="T9" fmla="*/ 0 h 560"/>
                  <a:gd name="T10" fmla="*/ 0 w 631"/>
                  <a:gd name="T11" fmla="*/ 0 h 560"/>
                  <a:gd name="T12" fmla="*/ 0 w 631"/>
                  <a:gd name="T13" fmla="*/ 0 h 560"/>
                  <a:gd name="T14" fmla="*/ 0 w 631"/>
                  <a:gd name="T15" fmla="*/ 0 h 560"/>
                  <a:gd name="T16" fmla="*/ 0 w 631"/>
                  <a:gd name="T17" fmla="*/ 0 h 560"/>
                  <a:gd name="T18" fmla="*/ 0 w 631"/>
                  <a:gd name="T19" fmla="*/ 0 h 560"/>
                  <a:gd name="T20" fmla="*/ 0 w 631"/>
                  <a:gd name="T21" fmla="*/ 0 h 560"/>
                  <a:gd name="T22" fmla="*/ 0 w 631"/>
                  <a:gd name="T23" fmla="*/ 0 h 560"/>
                  <a:gd name="T24" fmla="*/ 0 w 631"/>
                  <a:gd name="T25" fmla="*/ 0 h 560"/>
                  <a:gd name="T26" fmla="*/ 0 w 631"/>
                  <a:gd name="T27" fmla="*/ 0 h 560"/>
                  <a:gd name="T28" fmla="*/ 0 w 631"/>
                  <a:gd name="T29" fmla="*/ 0 h 560"/>
                  <a:gd name="T30" fmla="*/ 0 w 631"/>
                  <a:gd name="T31" fmla="*/ 0 h 560"/>
                  <a:gd name="T32" fmla="*/ 0 w 631"/>
                  <a:gd name="T33" fmla="*/ 0 h 560"/>
                  <a:gd name="T34" fmla="*/ 0 w 631"/>
                  <a:gd name="T35" fmla="*/ 0 h 560"/>
                  <a:gd name="T36" fmla="*/ 0 w 631"/>
                  <a:gd name="T37" fmla="*/ 0 h 560"/>
                  <a:gd name="T38" fmla="*/ 0 w 631"/>
                  <a:gd name="T39" fmla="*/ 0 h 560"/>
                  <a:gd name="T40" fmla="*/ 0 w 631"/>
                  <a:gd name="T41" fmla="*/ 0 h 560"/>
                  <a:gd name="T42" fmla="*/ 0 w 631"/>
                  <a:gd name="T43" fmla="*/ 0 h 560"/>
                  <a:gd name="T44" fmla="*/ 0 w 631"/>
                  <a:gd name="T45" fmla="*/ 0 h 560"/>
                  <a:gd name="T46" fmla="*/ 0 w 631"/>
                  <a:gd name="T47" fmla="*/ 0 h 560"/>
                  <a:gd name="T48" fmla="*/ 0 w 631"/>
                  <a:gd name="T49" fmla="*/ 0 h 560"/>
                  <a:gd name="T50" fmla="*/ 0 w 631"/>
                  <a:gd name="T51" fmla="*/ 0 h 560"/>
                  <a:gd name="T52" fmla="*/ 0 w 631"/>
                  <a:gd name="T53" fmla="*/ 0 h 560"/>
                  <a:gd name="T54" fmla="*/ 0 w 631"/>
                  <a:gd name="T55" fmla="*/ 0 h 560"/>
                  <a:gd name="T56" fmla="*/ 0 w 631"/>
                  <a:gd name="T57" fmla="*/ 0 h 560"/>
                  <a:gd name="T58" fmla="*/ 0 w 631"/>
                  <a:gd name="T59" fmla="*/ 0 h 560"/>
                  <a:gd name="T60" fmla="*/ 0 w 631"/>
                  <a:gd name="T61" fmla="*/ 0 h 560"/>
                  <a:gd name="T62" fmla="*/ 0 w 631"/>
                  <a:gd name="T63" fmla="*/ 0 h 560"/>
                  <a:gd name="T64" fmla="*/ 0 w 631"/>
                  <a:gd name="T65" fmla="*/ 0 h 560"/>
                  <a:gd name="T66" fmla="*/ 0 w 631"/>
                  <a:gd name="T67" fmla="*/ 0 h 560"/>
                  <a:gd name="T68" fmla="*/ 0 w 631"/>
                  <a:gd name="T69" fmla="*/ 0 h 560"/>
                  <a:gd name="T70" fmla="*/ 0 w 631"/>
                  <a:gd name="T71" fmla="*/ 0 h 560"/>
                  <a:gd name="T72" fmla="*/ 0 w 631"/>
                  <a:gd name="T73" fmla="*/ 0 h 560"/>
                  <a:gd name="T74" fmla="*/ 0 w 631"/>
                  <a:gd name="T75" fmla="*/ 0 h 560"/>
                  <a:gd name="T76" fmla="*/ 0 w 631"/>
                  <a:gd name="T77" fmla="*/ 0 h 560"/>
                  <a:gd name="T78" fmla="*/ 0 w 631"/>
                  <a:gd name="T79" fmla="*/ 0 h 560"/>
                  <a:gd name="T80" fmla="*/ 0 w 631"/>
                  <a:gd name="T81" fmla="*/ 0 h 560"/>
                  <a:gd name="T82" fmla="*/ 0 w 631"/>
                  <a:gd name="T83" fmla="*/ 0 h 5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31"/>
                  <a:gd name="T127" fmla="*/ 0 h 560"/>
                  <a:gd name="T128" fmla="*/ 631 w 631"/>
                  <a:gd name="T129" fmla="*/ 560 h 5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31" h="560">
                    <a:moveTo>
                      <a:pt x="615" y="244"/>
                    </a:moveTo>
                    <a:cubicBezTo>
                      <a:pt x="545" y="184"/>
                      <a:pt x="471" y="130"/>
                      <a:pt x="394" y="79"/>
                    </a:cubicBezTo>
                    <a:cubicBezTo>
                      <a:pt x="360" y="56"/>
                      <a:pt x="307" y="66"/>
                      <a:pt x="268" y="55"/>
                    </a:cubicBezTo>
                    <a:cubicBezTo>
                      <a:pt x="215" y="40"/>
                      <a:pt x="171" y="14"/>
                      <a:pt x="118" y="0"/>
                    </a:cubicBezTo>
                    <a:cubicBezTo>
                      <a:pt x="79" y="13"/>
                      <a:pt x="39" y="11"/>
                      <a:pt x="0" y="24"/>
                    </a:cubicBezTo>
                    <a:cubicBezTo>
                      <a:pt x="47" y="71"/>
                      <a:pt x="111" y="80"/>
                      <a:pt x="165" y="118"/>
                    </a:cubicBezTo>
                    <a:cubicBezTo>
                      <a:pt x="182" y="144"/>
                      <a:pt x="175" y="149"/>
                      <a:pt x="205" y="134"/>
                    </a:cubicBezTo>
                    <a:cubicBezTo>
                      <a:pt x="213" y="130"/>
                      <a:pt x="228" y="109"/>
                      <a:pt x="228" y="118"/>
                    </a:cubicBezTo>
                    <a:cubicBezTo>
                      <a:pt x="228" y="129"/>
                      <a:pt x="212" y="133"/>
                      <a:pt x="205" y="142"/>
                    </a:cubicBezTo>
                    <a:cubicBezTo>
                      <a:pt x="181" y="172"/>
                      <a:pt x="161" y="201"/>
                      <a:pt x="149" y="237"/>
                    </a:cubicBezTo>
                    <a:cubicBezTo>
                      <a:pt x="161" y="272"/>
                      <a:pt x="156" y="290"/>
                      <a:pt x="197" y="276"/>
                    </a:cubicBezTo>
                    <a:cubicBezTo>
                      <a:pt x="233" y="222"/>
                      <a:pt x="210" y="235"/>
                      <a:pt x="252" y="221"/>
                    </a:cubicBezTo>
                    <a:cubicBezTo>
                      <a:pt x="276" y="197"/>
                      <a:pt x="295" y="191"/>
                      <a:pt x="323" y="173"/>
                    </a:cubicBezTo>
                    <a:cubicBezTo>
                      <a:pt x="287" y="227"/>
                      <a:pt x="329" y="174"/>
                      <a:pt x="284" y="205"/>
                    </a:cubicBezTo>
                    <a:cubicBezTo>
                      <a:pt x="275" y="211"/>
                      <a:pt x="269" y="222"/>
                      <a:pt x="260" y="229"/>
                    </a:cubicBezTo>
                    <a:cubicBezTo>
                      <a:pt x="253" y="235"/>
                      <a:pt x="244" y="239"/>
                      <a:pt x="236" y="244"/>
                    </a:cubicBezTo>
                    <a:cubicBezTo>
                      <a:pt x="228" y="269"/>
                      <a:pt x="214" y="290"/>
                      <a:pt x="205" y="315"/>
                    </a:cubicBezTo>
                    <a:cubicBezTo>
                      <a:pt x="218" y="355"/>
                      <a:pt x="202" y="328"/>
                      <a:pt x="236" y="347"/>
                    </a:cubicBezTo>
                    <a:cubicBezTo>
                      <a:pt x="253" y="356"/>
                      <a:pt x="284" y="379"/>
                      <a:pt x="284" y="379"/>
                    </a:cubicBezTo>
                    <a:cubicBezTo>
                      <a:pt x="298" y="331"/>
                      <a:pt x="316" y="290"/>
                      <a:pt x="362" y="260"/>
                    </a:cubicBezTo>
                    <a:cubicBezTo>
                      <a:pt x="378" y="250"/>
                      <a:pt x="410" y="229"/>
                      <a:pt x="410" y="229"/>
                    </a:cubicBezTo>
                    <a:cubicBezTo>
                      <a:pt x="392" y="255"/>
                      <a:pt x="369" y="269"/>
                      <a:pt x="347" y="292"/>
                    </a:cubicBezTo>
                    <a:cubicBezTo>
                      <a:pt x="320" y="369"/>
                      <a:pt x="366" y="249"/>
                      <a:pt x="315" y="339"/>
                    </a:cubicBezTo>
                    <a:cubicBezTo>
                      <a:pt x="307" y="353"/>
                      <a:pt x="299" y="386"/>
                      <a:pt x="299" y="386"/>
                    </a:cubicBezTo>
                    <a:cubicBezTo>
                      <a:pt x="304" y="402"/>
                      <a:pt x="310" y="418"/>
                      <a:pt x="315" y="434"/>
                    </a:cubicBezTo>
                    <a:cubicBezTo>
                      <a:pt x="318" y="442"/>
                      <a:pt x="323" y="457"/>
                      <a:pt x="323" y="457"/>
                    </a:cubicBezTo>
                    <a:cubicBezTo>
                      <a:pt x="374" y="442"/>
                      <a:pt x="473" y="372"/>
                      <a:pt x="512" y="331"/>
                    </a:cubicBezTo>
                    <a:cubicBezTo>
                      <a:pt x="501" y="381"/>
                      <a:pt x="497" y="360"/>
                      <a:pt x="457" y="386"/>
                    </a:cubicBezTo>
                    <a:cubicBezTo>
                      <a:pt x="441" y="396"/>
                      <a:pt x="426" y="407"/>
                      <a:pt x="410" y="418"/>
                    </a:cubicBezTo>
                    <a:cubicBezTo>
                      <a:pt x="402" y="423"/>
                      <a:pt x="386" y="434"/>
                      <a:pt x="386" y="434"/>
                    </a:cubicBezTo>
                    <a:cubicBezTo>
                      <a:pt x="366" y="463"/>
                      <a:pt x="328" y="470"/>
                      <a:pt x="355" y="513"/>
                    </a:cubicBezTo>
                    <a:cubicBezTo>
                      <a:pt x="359" y="520"/>
                      <a:pt x="370" y="518"/>
                      <a:pt x="378" y="521"/>
                    </a:cubicBezTo>
                    <a:cubicBezTo>
                      <a:pt x="429" y="504"/>
                      <a:pt x="470" y="474"/>
                      <a:pt x="520" y="457"/>
                    </a:cubicBezTo>
                    <a:cubicBezTo>
                      <a:pt x="520" y="457"/>
                      <a:pt x="519" y="476"/>
                      <a:pt x="512" y="481"/>
                    </a:cubicBezTo>
                    <a:cubicBezTo>
                      <a:pt x="475" y="507"/>
                      <a:pt x="499" y="494"/>
                      <a:pt x="441" y="513"/>
                    </a:cubicBezTo>
                    <a:cubicBezTo>
                      <a:pt x="433" y="516"/>
                      <a:pt x="418" y="521"/>
                      <a:pt x="418" y="521"/>
                    </a:cubicBezTo>
                    <a:cubicBezTo>
                      <a:pt x="415" y="529"/>
                      <a:pt x="406" y="537"/>
                      <a:pt x="410" y="544"/>
                    </a:cubicBezTo>
                    <a:cubicBezTo>
                      <a:pt x="414" y="551"/>
                      <a:pt x="426" y="550"/>
                      <a:pt x="434" y="552"/>
                    </a:cubicBezTo>
                    <a:cubicBezTo>
                      <a:pt x="450" y="555"/>
                      <a:pt x="465" y="557"/>
                      <a:pt x="481" y="560"/>
                    </a:cubicBezTo>
                    <a:cubicBezTo>
                      <a:pt x="517" y="548"/>
                      <a:pt x="551" y="550"/>
                      <a:pt x="583" y="528"/>
                    </a:cubicBezTo>
                    <a:cubicBezTo>
                      <a:pt x="614" y="483"/>
                      <a:pt x="624" y="351"/>
                      <a:pt x="631" y="292"/>
                    </a:cubicBezTo>
                    <a:cubicBezTo>
                      <a:pt x="626" y="276"/>
                      <a:pt x="615" y="244"/>
                      <a:pt x="615" y="244"/>
                    </a:cubicBezTo>
                    <a:close/>
                  </a:path>
                </a:pathLst>
              </a:custGeom>
              <a:solidFill>
                <a:srgbClr val="FFDBB7"/>
              </a:solidFill>
              <a:ln w="9525">
                <a:solidFill>
                  <a:schemeClr val="tx1"/>
                </a:solidFill>
                <a:round/>
                <a:headEnd/>
                <a:tailEnd/>
              </a:ln>
            </p:spPr>
            <p:txBody>
              <a:bodyPr/>
              <a:lstStyle/>
              <a:p>
                <a:endParaRPr lang="en-US"/>
              </a:p>
            </p:txBody>
          </p:sp>
          <p:sp>
            <p:nvSpPr>
              <p:cNvPr id="25617" name="Freeform 20"/>
              <p:cNvSpPr>
                <a:spLocks/>
              </p:cNvSpPr>
              <p:nvPr/>
            </p:nvSpPr>
            <p:spPr bwMode="auto">
              <a:xfrm>
                <a:off x="742" y="3239"/>
                <a:ext cx="60" cy="115"/>
              </a:xfrm>
              <a:custGeom>
                <a:avLst/>
                <a:gdLst>
                  <a:gd name="T0" fmla="*/ 0 w 499"/>
                  <a:gd name="T1" fmla="*/ 0 h 909"/>
                  <a:gd name="T2" fmla="*/ 0 w 499"/>
                  <a:gd name="T3" fmla="*/ 0 h 909"/>
                  <a:gd name="T4" fmla="*/ 0 w 499"/>
                  <a:gd name="T5" fmla="*/ 0 h 909"/>
                  <a:gd name="T6" fmla="*/ 0 w 499"/>
                  <a:gd name="T7" fmla="*/ 0 h 909"/>
                  <a:gd name="T8" fmla="*/ 0 w 499"/>
                  <a:gd name="T9" fmla="*/ 0 h 909"/>
                  <a:gd name="T10" fmla="*/ 0 w 499"/>
                  <a:gd name="T11" fmla="*/ 0 h 909"/>
                  <a:gd name="T12" fmla="*/ 0 w 499"/>
                  <a:gd name="T13" fmla="*/ 0 h 909"/>
                  <a:gd name="T14" fmla="*/ 0 w 499"/>
                  <a:gd name="T15" fmla="*/ 0 h 909"/>
                  <a:gd name="T16" fmla="*/ 0 w 499"/>
                  <a:gd name="T17" fmla="*/ 0 h 909"/>
                  <a:gd name="T18" fmla="*/ 0 w 499"/>
                  <a:gd name="T19" fmla="*/ 0 h 909"/>
                  <a:gd name="T20" fmla="*/ 0 w 499"/>
                  <a:gd name="T21" fmla="*/ 0 h 909"/>
                  <a:gd name="T22" fmla="*/ 0 w 499"/>
                  <a:gd name="T23" fmla="*/ 0 h 909"/>
                  <a:gd name="T24" fmla="*/ 0 w 499"/>
                  <a:gd name="T25" fmla="*/ 0 h 909"/>
                  <a:gd name="T26" fmla="*/ 0 w 499"/>
                  <a:gd name="T27" fmla="*/ 0 h 909"/>
                  <a:gd name="T28" fmla="*/ 0 w 499"/>
                  <a:gd name="T29" fmla="*/ 0 h 909"/>
                  <a:gd name="T30" fmla="*/ 0 w 499"/>
                  <a:gd name="T31" fmla="*/ 0 h 909"/>
                  <a:gd name="T32" fmla="*/ 0 w 499"/>
                  <a:gd name="T33" fmla="*/ 0 h 909"/>
                  <a:gd name="T34" fmla="*/ 0 w 499"/>
                  <a:gd name="T35" fmla="*/ 0 h 909"/>
                  <a:gd name="T36" fmla="*/ 0 w 499"/>
                  <a:gd name="T37" fmla="*/ 0 h 909"/>
                  <a:gd name="T38" fmla="*/ 0 w 499"/>
                  <a:gd name="T39" fmla="*/ 0 h 909"/>
                  <a:gd name="T40" fmla="*/ 0 w 499"/>
                  <a:gd name="T41" fmla="*/ 0 h 909"/>
                  <a:gd name="T42" fmla="*/ 0 w 499"/>
                  <a:gd name="T43" fmla="*/ 0 h 909"/>
                  <a:gd name="T44" fmla="*/ 0 w 499"/>
                  <a:gd name="T45" fmla="*/ 0 h 909"/>
                  <a:gd name="T46" fmla="*/ 0 w 499"/>
                  <a:gd name="T47" fmla="*/ 0 h 909"/>
                  <a:gd name="T48" fmla="*/ 0 w 499"/>
                  <a:gd name="T49" fmla="*/ 0 h 909"/>
                  <a:gd name="T50" fmla="*/ 0 w 499"/>
                  <a:gd name="T51" fmla="*/ 0 h 909"/>
                  <a:gd name="T52" fmla="*/ 0 w 499"/>
                  <a:gd name="T53" fmla="*/ 0 h 909"/>
                  <a:gd name="T54" fmla="*/ 0 w 499"/>
                  <a:gd name="T55" fmla="*/ 0 h 909"/>
                  <a:gd name="T56" fmla="*/ 0 w 499"/>
                  <a:gd name="T57" fmla="*/ 0 h 909"/>
                  <a:gd name="T58" fmla="*/ 0 w 499"/>
                  <a:gd name="T59" fmla="*/ 0 h 909"/>
                  <a:gd name="T60" fmla="*/ 0 w 499"/>
                  <a:gd name="T61" fmla="*/ 0 h 909"/>
                  <a:gd name="T62" fmla="*/ 0 w 499"/>
                  <a:gd name="T63" fmla="*/ 0 h 9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9"/>
                  <a:gd name="T97" fmla="*/ 0 h 909"/>
                  <a:gd name="T98" fmla="*/ 499 w 499"/>
                  <a:gd name="T99" fmla="*/ 909 h 90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9" h="909">
                    <a:moveTo>
                      <a:pt x="9" y="561"/>
                    </a:moveTo>
                    <a:cubicBezTo>
                      <a:pt x="2" y="471"/>
                      <a:pt x="2" y="389"/>
                      <a:pt x="17" y="300"/>
                    </a:cubicBezTo>
                    <a:cubicBezTo>
                      <a:pt x="22" y="273"/>
                      <a:pt x="44" y="249"/>
                      <a:pt x="57" y="229"/>
                    </a:cubicBezTo>
                    <a:cubicBezTo>
                      <a:pt x="62" y="221"/>
                      <a:pt x="72" y="206"/>
                      <a:pt x="72" y="206"/>
                    </a:cubicBezTo>
                    <a:cubicBezTo>
                      <a:pt x="100" y="93"/>
                      <a:pt x="118" y="31"/>
                      <a:pt x="238" y="0"/>
                    </a:cubicBezTo>
                    <a:cubicBezTo>
                      <a:pt x="256" y="2"/>
                      <a:pt x="327" y="11"/>
                      <a:pt x="349" y="16"/>
                    </a:cubicBezTo>
                    <a:cubicBezTo>
                      <a:pt x="365" y="20"/>
                      <a:pt x="396" y="32"/>
                      <a:pt x="396" y="32"/>
                    </a:cubicBezTo>
                    <a:cubicBezTo>
                      <a:pt x="404" y="40"/>
                      <a:pt x="411" y="50"/>
                      <a:pt x="420" y="56"/>
                    </a:cubicBezTo>
                    <a:cubicBezTo>
                      <a:pt x="427" y="61"/>
                      <a:pt x="437" y="58"/>
                      <a:pt x="443" y="64"/>
                    </a:cubicBezTo>
                    <a:cubicBezTo>
                      <a:pt x="467" y="88"/>
                      <a:pt x="488" y="125"/>
                      <a:pt x="499" y="158"/>
                    </a:cubicBezTo>
                    <a:cubicBezTo>
                      <a:pt x="498" y="166"/>
                      <a:pt x="498" y="243"/>
                      <a:pt x="483" y="269"/>
                    </a:cubicBezTo>
                    <a:cubicBezTo>
                      <a:pt x="459" y="311"/>
                      <a:pt x="442" y="340"/>
                      <a:pt x="428" y="387"/>
                    </a:cubicBezTo>
                    <a:cubicBezTo>
                      <a:pt x="463" y="399"/>
                      <a:pt x="478" y="388"/>
                      <a:pt x="491" y="426"/>
                    </a:cubicBezTo>
                    <a:cubicBezTo>
                      <a:pt x="465" y="465"/>
                      <a:pt x="451" y="487"/>
                      <a:pt x="412" y="513"/>
                    </a:cubicBezTo>
                    <a:cubicBezTo>
                      <a:pt x="381" y="560"/>
                      <a:pt x="365" y="609"/>
                      <a:pt x="333" y="655"/>
                    </a:cubicBezTo>
                    <a:cubicBezTo>
                      <a:pt x="313" y="714"/>
                      <a:pt x="297" y="774"/>
                      <a:pt x="270" y="829"/>
                    </a:cubicBezTo>
                    <a:cubicBezTo>
                      <a:pt x="266" y="837"/>
                      <a:pt x="268" y="847"/>
                      <a:pt x="262" y="853"/>
                    </a:cubicBezTo>
                    <a:cubicBezTo>
                      <a:pt x="256" y="859"/>
                      <a:pt x="246" y="858"/>
                      <a:pt x="238" y="860"/>
                    </a:cubicBezTo>
                    <a:cubicBezTo>
                      <a:pt x="207" y="772"/>
                      <a:pt x="257" y="909"/>
                      <a:pt x="215" y="813"/>
                    </a:cubicBezTo>
                    <a:cubicBezTo>
                      <a:pt x="191" y="759"/>
                      <a:pt x="192" y="744"/>
                      <a:pt x="159" y="695"/>
                    </a:cubicBezTo>
                    <a:cubicBezTo>
                      <a:pt x="154" y="688"/>
                      <a:pt x="143" y="691"/>
                      <a:pt x="136" y="687"/>
                    </a:cubicBezTo>
                    <a:cubicBezTo>
                      <a:pt x="102" y="670"/>
                      <a:pt x="66" y="661"/>
                      <a:pt x="33" y="640"/>
                    </a:cubicBezTo>
                    <a:cubicBezTo>
                      <a:pt x="7" y="601"/>
                      <a:pt x="9" y="594"/>
                      <a:pt x="17" y="545"/>
                    </a:cubicBezTo>
                    <a:cubicBezTo>
                      <a:pt x="38" y="566"/>
                      <a:pt x="56" y="600"/>
                      <a:pt x="80" y="616"/>
                    </a:cubicBezTo>
                    <a:cubicBezTo>
                      <a:pt x="87" y="621"/>
                      <a:pt x="97" y="620"/>
                      <a:pt x="104" y="624"/>
                    </a:cubicBezTo>
                    <a:cubicBezTo>
                      <a:pt x="186" y="669"/>
                      <a:pt x="121" y="645"/>
                      <a:pt x="175" y="663"/>
                    </a:cubicBezTo>
                    <a:cubicBezTo>
                      <a:pt x="198" y="686"/>
                      <a:pt x="219" y="701"/>
                      <a:pt x="246" y="718"/>
                    </a:cubicBezTo>
                    <a:cubicBezTo>
                      <a:pt x="254" y="716"/>
                      <a:pt x="277" y="715"/>
                      <a:pt x="270" y="711"/>
                    </a:cubicBezTo>
                    <a:cubicBezTo>
                      <a:pt x="249" y="698"/>
                      <a:pt x="221" y="706"/>
                      <a:pt x="199" y="695"/>
                    </a:cubicBezTo>
                    <a:cubicBezTo>
                      <a:pt x="147" y="669"/>
                      <a:pt x="97" y="656"/>
                      <a:pt x="41" y="640"/>
                    </a:cubicBezTo>
                    <a:cubicBezTo>
                      <a:pt x="0" y="613"/>
                      <a:pt x="8" y="589"/>
                      <a:pt x="1" y="537"/>
                    </a:cubicBezTo>
                    <a:cubicBezTo>
                      <a:pt x="6" y="516"/>
                      <a:pt x="17" y="474"/>
                      <a:pt x="17" y="474"/>
                    </a:cubicBezTo>
                  </a:path>
                </a:pathLst>
              </a:custGeom>
              <a:solidFill>
                <a:srgbClr val="FFDBB7"/>
              </a:solidFill>
              <a:ln w="9525">
                <a:solidFill>
                  <a:schemeClr val="tx1"/>
                </a:solidFill>
                <a:round/>
                <a:headEnd/>
                <a:tailEnd/>
              </a:ln>
            </p:spPr>
            <p:txBody>
              <a:bodyPr/>
              <a:lstStyle/>
              <a:p>
                <a:endParaRPr lang="en-US"/>
              </a:p>
            </p:txBody>
          </p:sp>
          <p:sp>
            <p:nvSpPr>
              <p:cNvPr id="25618" name="Freeform 21"/>
              <p:cNvSpPr>
                <a:spLocks/>
              </p:cNvSpPr>
              <p:nvPr/>
            </p:nvSpPr>
            <p:spPr bwMode="auto">
              <a:xfrm>
                <a:off x="632" y="3306"/>
                <a:ext cx="187" cy="205"/>
              </a:xfrm>
              <a:custGeom>
                <a:avLst/>
                <a:gdLst>
                  <a:gd name="T0" fmla="*/ 0 w 1564"/>
                  <a:gd name="T1" fmla="*/ 0 h 1625"/>
                  <a:gd name="T2" fmla="*/ 0 w 1564"/>
                  <a:gd name="T3" fmla="*/ 0 h 1625"/>
                  <a:gd name="T4" fmla="*/ 0 w 1564"/>
                  <a:gd name="T5" fmla="*/ 0 h 1625"/>
                  <a:gd name="T6" fmla="*/ 0 w 1564"/>
                  <a:gd name="T7" fmla="*/ 0 h 1625"/>
                  <a:gd name="T8" fmla="*/ 0 w 1564"/>
                  <a:gd name="T9" fmla="*/ 0 h 1625"/>
                  <a:gd name="T10" fmla="*/ 0 w 1564"/>
                  <a:gd name="T11" fmla="*/ 0 h 1625"/>
                  <a:gd name="T12" fmla="*/ 0 w 1564"/>
                  <a:gd name="T13" fmla="*/ 0 h 1625"/>
                  <a:gd name="T14" fmla="*/ 0 w 1564"/>
                  <a:gd name="T15" fmla="*/ 0 h 1625"/>
                  <a:gd name="T16" fmla="*/ 0 w 1564"/>
                  <a:gd name="T17" fmla="*/ 0 h 1625"/>
                  <a:gd name="T18" fmla="*/ 0 w 1564"/>
                  <a:gd name="T19" fmla="*/ 0 h 1625"/>
                  <a:gd name="T20" fmla="*/ 0 w 1564"/>
                  <a:gd name="T21" fmla="*/ 0 h 1625"/>
                  <a:gd name="T22" fmla="*/ 0 w 1564"/>
                  <a:gd name="T23" fmla="*/ 0 h 1625"/>
                  <a:gd name="T24" fmla="*/ 0 w 1564"/>
                  <a:gd name="T25" fmla="*/ 0 h 1625"/>
                  <a:gd name="T26" fmla="*/ 0 w 1564"/>
                  <a:gd name="T27" fmla="*/ 0 h 1625"/>
                  <a:gd name="T28" fmla="*/ 0 w 1564"/>
                  <a:gd name="T29" fmla="*/ 0 h 1625"/>
                  <a:gd name="T30" fmla="*/ 0 w 1564"/>
                  <a:gd name="T31" fmla="*/ 0 h 1625"/>
                  <a:gd name="T32" fmla="*/ 0 w 1564"/>
                  <a:gd name="T33" fmla="*/ 0 h 1625"/>
                  <a:gd name="T34" fmla="*/ 0 w 1564"/>
                  <a:gd name="T35" fmla="*/ 0 h 1625"/>
                  <a:gd name="T36" fmla="*/ 0 w 1564"/>
                  <a:gd name="T37" fmla="*/ 0 h 1625"/>
                  <a:gd name="T38" fmla="*/ 0 w 1564"/>
                  <a:gd name="T39" fmla="*/ 0 h 1625"/>
                  <a:gd name="T40" fmla="*/ 0 w 1564"/>
                  <a:gd name="T41" fmla="*/ 0 h 1625"/>
                  <a:gd name="T42" fmla="*/ 0 w 1564"/>
                  <a:gd name="T43" fmla="*/ 0 h 1625"/>
                  <a:gd name="T44" fmla="*/ 0 w 1564"/>
                  <a:gd name="T45" fmla="*/ 0 h 1625"/>
                  <a:gd name="T46" fmla="*/ 0 w 1564"/>
                  <a:gd name="T47" fmla="*/ 0 h 1625"/>
                  <a:gd name="T48" fmla="*/ 0 w 1564"/>
                  <a:gd name="T49" fmla="*/ 0 h 1625"/>
                  <a:gd name="T50" fmla="*/ 0 w 1564"/>
                  <a:gd name="T51" fmla="*/ 0 h 1625"/>
                  <a:gd name="T52" fmla="*/ 0 w 1564"/>
                  <a:gd name="T53" fmla="*/ 0 h 1625"/>
                  <a:gd name="T54" fmla="*/ 0 w 1564"/>
                  <a:gd name="T55" fmla="*/ 0 h 1625"/>
                  <a:gd name="T56" fmla="*/ 0 w 1564"/>
                  <a:gd name="T57" fmla="*/ 0 h 1625"/>
                  <a:gd name="T58" fmla="*/ 0 w 1564"/>
                  <a:gd name="T59" fmla="*/ 0 h 1625"/>
                  <a:gd name="T60" fmla="*/ 0 w 1564"/>
                  <a:gd name="T61" fmla="*/ 0 h 1625"/>
                  <a:gd name="T62" fmla="*/ 0 w 1564"/>
                  <a:gd name="T63" fmla="*/ 0 h 1625"/>
                  <a:gd name="T64" fmla="*/ 0 w 1564"/>
                  <a:gd name="T65" fmla="*/ 0 h 1625"/>
                  <a:gd name="T66" fmla="*/ 0 w 1564"/>
                  <a:gd name="T67" fmla="*/ 0 h 1625"/>
                  <a:gd name="T68" fmla="*/ 0 w 1564"/>
                  <a:gd name="T69" fmla="*/ 0 h 1625"/>
                  <a:gd name="T70" fmla="*/ 0 w 1564"/>
                  <a:gd name="T71" fmla="*/ 0 h 1625"/>
                  <a:gd name="T72" fmla="*/ 0 w 1564"/>
                  <a:gd name="T73" fmla="*/ 0 h 1625"/>
                  <a:gd name="T74" fmla="*/ 0 w 1564"/>
                  <a:gd name="T75" fmla="*/ 0 h 1625"/>
                  <a:gd name="T76" fmla="*/ 0 w 1564"/>
                  <a:gd name="T77" fmla="*/ 0 h 1625"/>
                  <a:gd name="T78" fmla="*/ 0 w 1564"/>
                  <a:gd name="T79" fmla="*/ 0 h 1625"/>
                  <a:gd name="T80" fmla="*/ 0 w 1564"/>
                  <a:gd name="T81" fmla="*/ 0 h 1625"/>
                  <a:gd name="T82" fmla="*/ 0 w 1564"/>
                  <a:gd name="T83" fmla="*/ 0 h 1625"/>
                  <a:gd name="T84" fmla="*/ 0 w 1564"/>
                  <a:gd name="T85" fmla="*/ 0 h 1625"/>
                  <a:gd name="T86" fmla="*/ 0 w 1564"/>
                  <a:gd name="T87" fmla="*/ 0 h 1625"/>
                  <a:gd name="T88" fmla="*/ 0 w 1564"/>
                  <a:gd name="T89" fmla="*/ 0 h 1625"/>
                  <a:gd name="T90" fmla="*/ 0 w 1564"/>
                  <a:gd name="T91" fmla="*/ 0 h 1625"/>
                  <a:gd name="T92" fmla="*/ 0 w 1564"/>
                  <a:gd name="T93" fmla="*/ 0 h 1625"/>
                  <a:gd name="T94" fmla="*/ 0 w 1564"/>
                  <a:gd name="T95" fmla="*/ 0 h 1625"/>
                  <a:gd name="T96" fmla="*/ 0 w 1564"/>
                  <a:gd name="T97" fmla="*/ 0 h 162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564"/>
                  <a:gd name="T148" fmla="*/ 0 h 1625"/>
                  <a:gd name="T149" fmla="*/ 1564 w 1564"/>
                  <a:gd name="T150" fmla="*/ 1625 h 162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564" h="1625">
                    <a:moveTo>
                      <a:pt x="134" y="134"/>
                    </a:moveTo>
                    <a:cubicBezTo>
                      <a:pt x="375" y="104"/>
                      <a:pt x="609" y="52"/>
                      <a:pt x="852" y="40"/>
                    </a:cubicBezTo>
                    <a:cubicBezTo>
                      <a:pt x="883" y="30"/>
                      <a:pt x="885" y="10"/>
                      <a:pt x="916" y="0"/>
                    </a:cubicBezTo>
                    <a:cubicBezTo>
                      <a:pt x="927" y="39"/>
                      <a:pt x="936" y="63"/>
                      <a:pt x="971" y="87"/>
                    </a:cubicBezTo>
                    <a:cubicBezTo>
                      <a:pt x="1000" y="131"/>
                      <a:pt x="1033" y="164"/>
                      <a:pt x="1065" y="205"/>
                    </a:cubicBezTo>
                    <a:cubicBezTo>
                      <a:pt x="1077" y="220"/>
                      <a:pt x="1097" y="253"/>
                      <a:pt x="1097" y="253"/>
                    </a:cubicBezTo>
                    <a:cubicBezTo>
                      <a:pt x="1067" y="272"/>
                      <a:pt x="1068" y="283"/>
                      <a:pt x="1058" y="316"/>
                    </a:cubicBezTo>
                    <a:cubicBezTo>
                      <a:pt x="1056" y="324"/>
                      <a:pt x="1061" y="300"/>
                      <a:pt x="1065" y="292"/>
                    </a:cubicBezTo>
                    <a:cubicBezTo>
                      <a:pt x="1078" y="265"/>
                      <a:pt x="1081" y="268"/>
                      <a:pt x="1105" y="253"/>
                    </a:cubicBezTo>
                    <a:cubicBezTo>
                      <a:pt x="1116" y="294"/>
                      <a:pt x="1117" y="323"/>
                      <a:pt x="1152" y="347"/>
                    </a:cubicBezTo>
                    <a:cubicBezTo>
                      <a:pt x="1168" y="342"/>
                      <a:pt x="1184" y="336"/>
                      <a:pt x="1200" y="331"/>
                    </a:cubicBezTo>
                    <a:cubicBezTo>
                      <a:pt x="1208" y="328"/>
                      <a:pt x="1204" y="315"/>
                      <a:pt x="1208" y="308"/>
                    </a:cubicBezTo>
                    <a:cubicBezTo>
                      <a:pt x="1220" y="283"/>
                      <a:pt x="1227" y="280"/>
                      <a:pt x="1247" y="260"/>
                    </a:cubicBezTo>
                    <a:cubicBezTo>
                      <a:pt x="1258" y="227"/>
                      <a:pt x="1248" y="189"/>
                      <a:pt x="1263" y="158"/>
                    </a:cubicBezTo>
                    <a:cubicBezTo>
                      <a:pt x="1267" y="150"/>
                      <a:pt x="1278" y="169"/>
                      <a:pt x="1286" y="174"/>
                    </a:cubicBezTo>
                    <a:cubicBezTo>
                      <a:pt x="1302" y="185"/>
                      <a:pt x="1318" y="194"/>
                      <a:pt x="1334" y="205"/>
                    </a:cubicBezTo>
                    <a:cubicBezTo>
                      <a:pt x="1379" y="235"/>
                      <a:pt x="1399" y="286"/>
                      <a:pt x="1436" y="324"/>
                    </a:cubicBezTo>
                    <a:cubicBezTo>
                      <a:pt x="1460" y="393"/>
                      <a:pt x="1482" y="494"/>
                      <a:pt x="1523" y="552"/>
                    </a:cubicBezTo>
                    <a:cubicBezTo>
                      <a:pt x="1535" y="601"/>
                      <a:pt x="1527" y="572"/>
                      <a:pt x="1547" y="631"/>
                    </a:cubicBezTo>
                    <a:cubicBezTo>
                      <a:pt x="1550" y="639"/>
                      <a:pt x="1555" y="655"/>
                      <a:pt x="1555" y="655"/>
                    </a:cubicBezTo>
                    <a:cubicBezTo>
                      <a:pt x="1558" y="673"/>
                      <a:pt x="1564" y="692"/>
                      <a:pt x="1563" y="710"/>
                    </a:cubicBezTo>
                    <a:cubicBezTo>
                      <a:pt x="1561" y="737"/>
                      <a:pt x="1552" y="763"/>
                      <a:pt x="1547" y="789"/>
                    </a:cubicBezTo>
                    <a:cubicBezTo>
                      <a:pt x="1534" y="855"/>
                      <a:pt x="1511" y="971"/>
                      <a:pt x="1452" y="1010"/>
                    </a:cubicBezTo>
                    <a:cubicBezTo>
                      <a:pt x="1422" y="1100"/>
                      <a:pt x="1425" y="1202"/>
                      <a:pt x="1468" y="1286"/>
                    </a:cubicBezTo>
                    <a:cubicBezTo>
                      <a:pt x="1478" y="1383"/>
                      <a:pt x="1482" y="1383"/>
                      <a:pt x="1468" y="1499"/>
                    </a:cubicBezTo>
                    <a:cubicBezTo>
                      <a:pt x="1465" y="1521"/>
                      <a:pt x="1458" y="1541"/>
                      <a:pt x="1452" y="1562"/>
                    </a:cubicBezTo>
                    <a:cubicBezTo>
                      <a:pt x="1450" y="1570"/>
                      <a:pt x="1452" y="1583"/>
                      <a:pt x="1444" y="1586"/>
                    </a:cubicBezTo>
                    <a:cubicBezTo>
                      <a:pt x="1397" y="1605"/>
                      <a:pt x="1344" y="1596"/>
                      <a:pt x="1294" y="1602"/>
                    </a:cubicBezTo>
                    <a:cubicBezTo>
                      <a:pt x="1246" y="1608"/>
                      <a:pt x="1200" y="1619"/>
                      <a:pt x="1152" y="1625"/>
                    </a:cubicBezTo>
                    <a:cubicBezTo>
                      <a:pt x="1094" y="1623"/>
                      <a:pt x="1037" y="1622"/>
                      <a:pt x="979" y="1618"/>
                    </a:cubicBezTo>
                    <a:cubicBezTo>
                      <a:pt x="930" y="1614"/>
                      <a:pt x="881" y="1588"/>
                      <a:pt x="837" y="1570"/>
                    </a:cubicBezTo>
                    <a:cubicBezTo>
                      <a:pt x="770" y="1543"/>
                      <a:pt x="694" y="1517"/>
                      <a:pt x="624" y="1499"/>
                    </a:cubicBezTo>
                    <a:cubicBezTo>
                      <a:pt x="552" y="1481"/>
                      <a:pt x="480" y="1461"/>
                      <a:pt x="418" y="1420"/>
                    </a:cubicBezTo>
                    <a:cubicBezTo>
                      <a:pt x="389" y="1330"/>
                      <a:pt x="404" y="1389"/>
                      <a:pt x="395" y="1239"/>
                    </a:cubicBezTo>
                    <a:cubicBezTo>
                      <a:pt x="412" y="1153"/>
                      <a:pt x="393" y="907"/>
                      <a:pt x="371" y="821"/>
                    </a:cubicBezTo>
                    <a:cubicBezTo>
                      <a:pt x="368" y="795"/>
                      <a:pt x="366" y="768"/>
                      <a:pt x="363" y="742"/>
                    </a:cubicBezTo>
                    <a:cubicBezTo>
                      <a:pt x="360" y="713"/>
                      <a:pt x="373" y="678"/>
                      <a:pt x="355" y="655"/>
                    </a:cubicBezTo>
                    <a:cubicBezTo>
                      <a:pt x="343" y="641"/>
                      <a:pt x="318" y="660"/>
                      <a:pt x="300" y="663"/>
                    </a:cubicBezTo>
                    <a:cubicBezTo>
                      <a:pt x="242" y="682"/>
                      <a:pt x="184" y="698"/>
                      <a:pt x="127" y="718"/>
                    </a:cubicBezTo>
                    <a:cubicBezTo>
                      <a:pt x="114" y="715"/>
                      <a:pt x="97" y="720"/>
                      <a:pt x="87" y="710"/>
                    </a:cubicBezTo>
                    <a:cubicBezTo>
                      <a:pt x="78" y="701"/>
                      <a:pt x="84" y="683"/>
                      <a:pt x="79" y="671"/>
                    </a:cubicBezTo>
                    <a:cubicBezTo>
                      <a:pt x="73" y="654"/>
                      <a:pt x="51" y="635"/>
                      <a:pt x="40" y="623"/>
                    </a:cubicBezTo>
                    <a:cubicBezTo>
                      <a:pt x="26" y="584"/>
                      <a:pt x="23" y="548"/>
                      <a:pt x="0" y="513"/>
                    </a:cubicBezTo>
                    <a:cubicBezTo>
                      <a:pt x="51" y="507"/>
                      <a:pt x="72" y="507"/>
                      <a:pt x="111" y="481"/>
                    </a:cubicBezTo>
                    <a:cubicBezTo>
                      <a:pt x="114" y="473"/>
                      <a:pt x="115" y="465"/>
                      <a:pt x="119" y="458"/>
                    </a:cubicBezTo>
                    <a:cubicBezTo>
                      <a:pt x="123" y="450"/>
                      <a:pt x="130" y="443"/>
                      <a:pt x="134" y="434"/>
                    </a:cubicBezTo>
                    <a:cubicBezTo>
                      <a:pt x="150" y="398"/>
                      <a:pt x="153" y="371"/>
                      <a:pt x="174" y="339"/>
                    </a:cubicBezTo>
                    <a:cubicBezTo>
                      <a:pt x="164" y="449"/>
                      <a:pt x="156" y="562"/>
                      <a:pt x="142" y="671"/>
                    </a:cubicBezTo>
                    <a:cubicBezTo>
                      <a:pt x="140" y="683"/>
                      <a:pt x="135" y="726"/>
                      <a:pt x="119" y="726"/>
                    </a:cubicBezTo>
                  </a:path>
                </a:pathLst>
              </a:custGeom>
              <a:solidFill>
                <a:srgbClr val="3399FF"/>
              </a:solidFill>
              <a:ln w="9525">
                <a:solidFill>
                  <a:schemeClr val="tx1"/>
                </a:solidFill>
                <a:round/>
                <a:headEnd/>
                <a:tailEnd/>
              </a:ln>
            </p:spPr>
            <p:txBody>
              <a:bodyPr/>
              <a:lstStyle/>
              <a:p>
                <a:endParaRPr lang="en-US"/>
              </a:p>
            </p:txBody>
          </p:sp>
          <p:sp>
            <p:nvSpPr>
              <p:cNvPr id="25619" name="Freeform 22"/>
              <p:cNvSpPr>
                <a:spLocks/>
              </p:cNvSpPr>
              <p:nvPr/>
            </p:nvSpPr>
            <p:spPr bwMode="auto">
              <a:xfrm>
                <a:off x="677" y="3483"/>
                <a:ext cx="131" cy="99"/>
              </a:xfrm>
              <a:custGeom>
                <a:avLst/>
                <a:gdLst>
                  <a:gd name="T0" fmla="*/ 0 w 1096"/>
                  <a:gd name="T1" fmla="*/ 0 h 786"/>
                  <a:gd name="T2" fmla="*/ 0 w 1096"/>
                  <a:gd name="T3" fmla="*/ 0 h 786"/>
                  <a:gd name="T4" fmla="*/ 0 w 1096"/>
                  <a:gd name="T5" fmla="*/ 0 h 786"/>
                  <a:gd name="T6" fmla="*/ 0 w 1096"/>
                  <a:gd name="T7" fmla="*/ 0 h 786"/>
                  <a:gd name="T8" fmla="*/ 0 w 1096"/>
                  <a:gd name="T9" fmla="*/ 0 h 786"/>
                  <a:gd name="T10" fmla="*/ 0 w 1096"/>
                  <a:gd name="T11" fmla="*/ 0 h 786"/>
                  <a:gd name="T12" fmla="*/ 0 w 1096"/>
                  <a:gd name="T13" fmla="*/ 0 h 786"/>
                  <a:gd name="T14" fmla="*/ 0 w 1096"/>
                  <a:gd name="T15" fmla="*/ 0 h 786"/>
                  <a:gd name="T16" fmla="*/ 0 w 1096"/>
                  <a:gd name="T17" fmla="*/ 0 h 786"/>
                  <a:gd name="T18" fmla="*/ 0 w 1096"/>
                  <a:gd name="T19" fmla="*/ 0 h 786"/>
                  <a:gd name="T20" fmla="*/ 0 w 1096"/>
                  <a:gd name="T21" fmla="*/ 0 h 786"/>
                  <a:gd name="T22" fmla="*/ 0 w 1096"/>
                  <a:gd name="T23" fmla="*/ 0 h 786"/>
                  <a:gd name="T24" fmla="*/ 0 w 1096"/>
                  <a:gd name="T25" fmla="*/ 0 h 786"/>
                  <a:gd name="T26" fmla="*/ 0 w 1096"/>
                  <a:gd name="T27" fmla="*/ 0 h 786"/>
                  <a:gd name="T28" fmla="*/ 0 w 1096"/>
                  <a:gd name="T29" fmla="*/ 0 h 78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96"/>
                  <a:gd name="T46" fmla="*/ 0 h 786"/>
                  <a:gd name="T47" fmla="*/ 1096 w 1096"/>
                  <a:gd name="T48" fmla="*/ 786 h 78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96" h="786">
                    <a:moveTo>
                      <a:pt x="66" y="710"/>
                    </a:moveTo>
                    <a:cubicBezTo>
                      <a:pt x="53" y="593"/>
                      <a:pt x="32" y="477"/>
                      <a:pt x="3" y="363"/>
                    </a:cubicBezTo>
                    <a:cubicBezTo>
                      <a:pt x="7" y="277"/>
                      <a:pt x="0" y="37"/>
                      <a:pt x="121" y="0"/>
                    </a:cubicBezTo>
                    <a:cubicBezTo>
                      <a:pt x="154" y="10"/>
                      <a:pt x="268" y="37"/>
                      <a:pt x="295" y="55"/>
                    </a:cubicBezTo>
                    <a:cubicBezTo>
                      <a:pt x="303" y="60"/>
                      <a:pt x="310" y="67"/>
                      <a:pt x="319" y="71"/>
                    </a:cubicBezTo>
                    <a:cubicBezTo>
                      <a:pt x="379" y="96"/>
                      <a:pt x="454" y="102"/>
                      <a:pt x="516" y="118"/>
                    </a:cubicBezTo>
                    <a:cubicBezTo>
                      <a:pt x="566" y="131"/>
                      <a:pt x="616" y="137"/>
                      <a:pt x="666" y="149"/>
                    </a:cubicBezTo>
                    <a:cubicBezTo>
                      <a:pt x="687" y="154"/>
                      <a:pt x="729" y="165"/>
                      <a:pt x="729" y="165"/>
                    </a:cubicBezTo>
                    <a:cubicBezTo>
                      <a:pt x="863" y="161"/>
                      <a:pt x="984" y="117"/>
                      <a:pt x="1092" y="189"/>
                    </a:cubicBezTo>
                    <a:cubicBezTo>
                      <a:pt x="1065" y="267"/>
                      <a:pt x="1072" y="313"/>
                      <a:pt x="1060" y="402"/>
                    </a:cubicBezTo>
                    <a:cubicBezTo>
                      <a:pt x="1057" y="427"/>
                      <a:pt x="1043" y="449"/>
                      <a:pt x="1037" y="473"/>
                    </a:cubicBezTo>
                    <a:cubicBezTo>
                      <a:pt x="1032" y="619"/>
                      <a:pt x="1096" y="759"/>
                      <a:pt x="942" y="765"/>
                    </a:cubicBezTo>
                    <a:cubicBezTo>
                      <a:pt x="821" y="770"/>
                      <a:pt x="700" y="770"/>
                      <a:pt x="579" y="773"/>
                    </a:cubicBezTo>
                    <a:cubicBezTo>
                      <a:pt x="415" y="783"/>
                      <a:pt x="225" y="786"/>
                      <a:pt x="66" y="733"/>
                    </a:cubicBezTo>
                    <a:cubicBezTo>
                      <a:pt x="49" y="708"/>
                      <a:pt x="41" y="687"/>
                      <a:pt x="66" y="662"/>
                    </a:cubicBezTo>
                  </a:path>
                </a:pathLst>
              </a:custGeom>
              <a:solidFill>
                <a:srgbClr val="080808"/>
              </a:solidFill>
              <a:ln w="9525">
                <a:solidFill>
                  <a:schemeClr val="tx1"/>
                </a:solidFill>
                <a:round/>
                <a:headEnd/>
                <a:tailEnd/>
              </a:ln>
            </p:spPr>
            <p:txBody>
              <a:bodyPr/>
              <a:lstStyle/>
              <a:p>
                <a:endParaRPr lang="en-US"/>
              </a:p>
            </p:txBody>
          </p:sp>
          <p:sp>
            <p:nvSpPr>
              <p:cNvPr id="25620" name="Freeform 23"/>
              <p:cNvSpPr>
                <a:spLocks/>
              </p:cNvSpPr>
              <p:nvPr/>
            </p:nvSpPr>
            <p:spPr bwMode="auto">
              <a:xfrm>
                <a:off x="895" y="3243"/>
                <a:ext cx="95" cy="109"/>
              </a:xfrm>
              <a:custGeom>
                <a:avLst/>
                <a:gdLst>
                  <a:gd name="T0" fmla="*/ 0 w 797"/>
                  <a:gd name="T1" fmla="*/ 0 h 860"/>
                  <a:gd name="T2" fmla="*/ 0 w 797"/>
                  <a:gd name="T3" fmla="*/ 0 h 860"/>
                  <a:gd name="T4" fmla="*/ 0 w 797"/>
                  <a:gd name="T5" fmla="*/ 0 h 860"/>
                  <a:gd name="T6" fmla="*/ 0 w 797"/>
                  <a:gd name="T7" fmla="*/ 0 h 860"/>
                  <a:gd name="T8" fmla="*/ 0 w 797"/>
                  <a:gd name="T9" fmla="*/ 0 h 860"/>
                  <a:gd name="T10" fmla="*/ 0 w 797"/>
                  <a:gd name="T11" fmla="*/ 0 h 860"/>
                  <a:gd name="T12" fmla="*/ 0 w 797"/>
                  <a:gd name="T13" fmla="*/ 0 h 860"/>
                  <a:gd name="T14" fmla="*/ 0 w 797"/>
                  <a:gd name="T15" fmla="*/ 0 h 860"/>
                  <a:gd name="T16" fmla="*/ 0 w 797"/>
                  <a:gd name="T17" fmla="*/ 0 h 860"/>
                  <a:gd name="T18" fmla="*/ 0 w 797"/>
                  <a:gd name="T19" fmla="*/ 0 h 860"/>
                  <a:gd name="T20" fmla="*/ 0 w 797"/>
                  <a:gd name="T21" fmla="*/ 0 h 860"/>
                  <a:gd name="T22" fmla="*/ 0 w 797"/>
                  <a:gd name="T23" fmla="*/ 0 h 860"/>
                  <a:gd name="T24" fmla="*/ 0 w 797"/>
                  <a:gd name="T25" fmla="*/ 0 h 860"/>
                  <a:gd name="T26" fmla="*/ 0 w 797"/>
                  <a:gd name="T27" fmla="*/ 0 h 860"/>
                  <a:gd name="T28" fmla="*/ 0 w 797"/>
                  <a:gd name="T29" fmla="*/ 0 h 860"/>
                  <a:gd name="T30" fmla="*/ 0 w 797"/>
                  <a:gd name="T31" fmla="*/ 0 h 860"/>
                  <a:gd name="T32" fmla="*/ 0 w 797"/>
                  <a:gd name="T33" fmla="*/ 0 h 860"/>
                  <a:gd name="T34" fmla="*/ 0 w 797"/>
                  <a:gd name="T35" fmla="*/ 0 h 860"/>
                  <a:gd name="T36" fmla="*/ 0 w 797"/>
                  <a:gd name="T37" fmla="*/ 0 h 860"/>
                  <a:gd name="T38" fmla="*/ 0 w 797"/>
                  <a:gd name="T39" fmla="*/ 0 h 860"/>
                  <a:gd name="T40" fmla="*/ 0 w 797"/>
                  <a:gd name="T41" fmla="*/ 0 h 860"/>
                  <a:gd name="T42" fmla="*/ 0 w 797"/>
                  <a:gd name="T43" fmla="*/ 0 h 860"/>
                  <a:gd name="T44" fmla="*/ 0 w 797"/>
                  <a:gd name="T45" fmla="*/ 0 h 8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97"/>
                  <a:gd name="T70" fmla="*/ 0 h 860"/>
                  <a:gd name="T71" fmla="*/ 797 w 797"/>
                  <a:gd name="T72" fmla="*/ 860 h 8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97" h="860">
                    <a:moveTo>
                      <a:pt x="639" y="860"/>
                    </a:moveTo>
                    <a:cubicBezTo>
                      <a:pt x="659" y="793"/>
                      <a:pt x="698" y="742"/>
                      <a:pt x="726" y="679"/>
                    </a:cubicBezTo>
                    <a:cubicBezTo>
                      <a:pt x="757" y="609"/>
                      <a:pt x="782" y="541"/>
                      <a:pt x="797" y="466"/>
                    </a:cubicBezTo>
                    <a:cubicBezTo>
                      <a:pt x="794" y="429"/>
                      <a:pt x="793" y="392"/>
                      <a:pt x="789" y="355"/>
                    </a:cubicBezTo>
                    <a:cubicBezTo>
                      <a:pt x="776" y="223"/>
                      <a:pt x="698" y="231"/>
                      <a:pt x="584" y="221"/>
                    </a:cubicBezTo>
                    <a:cubicBezTo>
                      <a:pt x="508" y="202"/>
                      <a:pt x="493" y="192"/>
                      <a:pt x="426" y="142"/>
                    </a:cubicBezTo>
                    <a:cubicBezTo>
                      <a:pt x="401" y="123"/>
                      <a:pt x="385" y="85"/>
                      <a:pt x="363" y="63"/>
                    </a:cubicBezTo>
                    <a:cubicBezTo>
                      <a:pt x="322" y="21"/>
                      <a:pt x="268" y="9"/>
                      <a:pt x="213" y="0"/>
                    </a:cubicBezTo>
                    <a:cubicBezTo>
                      <a:pt x="158" y="9"/>
                      <a:pt x="132" y="11"/>
                      <a:pt x="87" y="24"/>
                    </a:cubicBezTo>
                    <a:cubicBezTo>
                      <a:pt x="61" y="32"/>
                      <a:pt x="15" y="63"/>
                      <a:pt x="15" y="63"/>
                    </a:cubicBezTo>
                    <a:cubicBezTo>
                      <a:pt x="0" y="113"/>
                      <a:pt x="18" y="157"/>
                      <a:pt x="31" y="205"/>
                    </a:cubicBezTo>
                    <a:cubicBezTo>
                      <a:pt x="63" y="320"/>
                      <a:pt x="102" y="442"/>
                      <a:pt x="189" y="529"/>
                    </a:cubicBezTo>
                    <a:cubicBezTo>
                      <a:pt x="196" y="536"/>
                      <a:pt x="206" y="538"/>
                      <a:pt x="213" y="544"/>
                    </a:cubicBezTo>
                    <a:cubicBezTo>
                      <a:pt x="243" y="567"/>
                      <a:pt x="274" y="588"/>
                      <a:pt x="300" y="615"/>
                    </a:cubicBezTo>
                    <a:cubicBezTo>
                      <a:pt x="325" y="641"/>
                      <a:pt x="350" y="664"/>
                      <a:pt x="371" y="694"/>
                    </a:cubicBezTo>
                    <a:cubicBezTo>
                      <a:pt x="381" y="709"/>
                      <a:pt x="401" y="753"/>
                      <a:pt x="418" y="765"/>
                    </a:cubicBezTo>
                    <a:cubicBezTo>
                      <a:pt x="440" y="780"/>
                      <a:pt x="507" y="786"/>
                      <a:pt x="528" y="789"/>
                    </a:cubicBezTo>
                    <a:cubicBezTo>
                      <a:pt x="536" y="794"/>
                      <a:pt x="545" y="798"/>
                      <a:pt x="552" y="805"/>
                    </a:cubicBezTo>
                    <a:cubicBezTo>
                      <a:pt x="559" y="812"/>
                      <a:pt x="561" y="822"/>
                      <a:pt x="568" y="828"/>
                    </a:cubicBezTo>
                    <a:cubicBezTo>
                      <a:pt x="582" y="840"/>
                      <a:pt x="615" y="860"/>
                      <a:pt x="615" y="860"/>
                    </a:cubicBezTo>
                    <a:cubicBezTo>
                      <a:pt x="623" y="852"/>
                      <a:pt x="628" y="840"/>
                      <a:pt x="639" y="836"/>
                    </a:cubicBezTo>
                    <a:cubicBezTo>
                      <a:pt x="647" y="833"/>
                      <a:pt x="663" y="836"/>
                      <a:pt x="663" y="844"/>
                    </a:cubicBezTo>
                    <a:cubicBezTo>
                      <a:pt x="663" y="854"/>
                      <a:pt x="647" y="855"/>
                      <a:pt x="639" y="860"/>
                    </a:cubicBezTo>
                    <a:close/>
                  </a:path>
                </a:pathLst>
              </a:custGeom>
              <a:solidFill>
                <a:srgbClr val="DEBC9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5621" name="Freeform 24"/>
              <p:cNvSpPr>
                <a:spLocks/>
              </p:cNvSpPr>
              <p:nvPr/>
            </p:nvSpPr>
            <p:spPr bwMode="auto">
              <a:xfrm>
                <a:off x="874" y="3371"/>
                <a:ext cx="173" cy="212"/>
              </a:xfrm>
              <a:custGeom>
                <a:avLst/>
                <a:gdLst>
                  <a:gd name="T0" fmla="*/ 0 w 1443"/>
                  <a:gd name="T1" fmla="*/ 0 h 1688"/>
                  <a:gd name="T2" fmla="*/ 0 w 1443"/>
                  <a:gd name="T3" fmla="*/ 0 h 1688"/>
                  <a:gd name="T4" fmla="*/ 0 w 1443"/>
                  <a:gd name="T5" fmla="*/ 0 h 1688"/>
                  <a:gd name="T6" fmla="*/ 0 w 1443"/>
                  <a:gd name="T7" fmla="*/ 0 h 1688"/>
                  <a:gd name="T8" fmla="*/ 0 w 1443"/>
                  <a:gd name="T9" fmla="*/ 0 h 1688"/>
                  <a:gd name="T10" fmla="*/ 0 w 1443"/>
                  <a:gd name="T11" fmla="*/ 0 h 1688"/>
                  <a:gd name="T12" fmla="*/ 0 w 1443"/>
                  <a:gd name="T13" fmla="*/ 0 h 1688"/>
                  <a:gd name="T14" fmla="*/ 0 w 1443"/>
                  <a:gd name="T15" fmla="*/ 0 h 1688"/>
                  <a:gd name="T16" fmla="*/ 0 w 1443"/>
                  <a:gd name="T17" fmla="*/ 0 h 1688"/>
                  <a:gd name="T18" fmla="*/ 0 w 1443"/>
                  <a:gd name="T19" fmla="*/ 0 h 1688"/>
                  <a:gd name="T20" fmla="*/ 0 w 1443"/>
                  <a:gd name="T21" fmla="*/ 0 h 1688"/>
                  <a:gd name="T22" fmla="*/ 0 w 1443"/>
                  <a:gd name="T23" fmla="*/ 0 h 1688"/>
                  <a:gd name="T24" fmla="*/ 0 w 1443"/>
                  <a:gd name="T25" fmla="*/ 0 h 1688"/>
                  <a:gd name="T26" fmla="*/ 0 w 1443"/>
                  <a:gd name="T27" fmla="*/ 0 h 1688"/>
                  <a:gd name="T28" fmla="*/ 0 w 1443"/>
                  <a:gd name="T29" fmla="*/ 0 h 1688"/>
                  <a:gd name="T30" fmla="*/ 0 w 1443"/>
                  <a:gd name="T31" fmla="*/ 0 h 1688"/>
                  <a:gd name="T32" fmla="*/ 0 w 1443"/>
                  <a:gd name="T33" fmla="*/ 0 h 1688"/>
                  <a:gd name="T34" fmla="*/ 0 w 1443"/>
                  <a:gd name="T35" fmla="*/ 0 h 1688"/>
                  <a:gd name="T36" fmla="*/ 0 w 1443"/>
                  <a:gd name="T37" fmla="*/ 0 h 1688"/>
                  <a:gd name="T38" fmla="*/ 0 w 1443"/>
                  <a:gd name="T39" fmla="*/ 0 h 1688"/>
                  <a:gd name="T40" fmla="*/ 0 w 1443"/>
                  <a:gd name="T41" fmla="*/ 0 h 1688"/>
                  <a:gd name="T42" fmla="*/ 0 w 1443"/>
                  <a:gd name="T43" fmla="*/ 0 h 1688"/>
                  <a:gd name="T44" fmla="*/ 0 w 1443"/>
                  <a:gd name="T45" fmla="*/ 0 h 1688"/>
                  <a:gd name="T46" fmla="*/ 0 w 1443"/>
                  <a:gd name="T47" fmla="*/ 0 h 1688"/>
                  <a:gd name="T48" fmla="*/ 0 w 1443"/>
                  <a:gd name="T49" fmla="*/ 0 h 1688"/>
                  <a:gd name="T50" fmla="*/ 0 w 1443"/>
                  <a:gd name="T51" fmla="*/ 0 h 1688"/>
                  <a:gd name="T52" fmla="*/ 0 w 1443"/>
                  <a:gd name="T53" fmla="*/ 0 h 1688"/>
                  <a:gd name="T54" fmla="*/ 0 w 1443"/>
                  <a:gd name="T55" fmla="*/ 0 h 1688"/>
                  <a:gd name="T56" fmla="*/ 0 w 1443"/>
                  <a:gd name="T57" fmla="*/ 0 h 1688"/>
                  <a:gd name="T58" fmla="*/ 0 w 1443"/>
                  <a:gd name="T59" fmla="*/ 0 h 1688"/>
                  <a:gd name="T60" fmla="*/ 0 w 1443"/>
                  <a:gd name="T61" fmla="*/ 0 h 1688"/>
                  <a:gd name="T62" fmla="*/ 0 w 1443"/>
                  <a:gd name="T63" fmla="*/ 0 h 1688"/>
                  <a:gd name="T64" fmla="*/ 0 w 1443"/>
                  <a:gd name="T65" fmla="*/ 0 h 1688"/>
                  <a:gd name="T66" fmla="*/ 0 w 1443"/>
                  <a:gd name="T67" fmla="*/ 0 h 1688"/>
                  <a:gd name="T68" fmla="*/ 0 w 1443"/>
                  <a:gd name="T69" fmla="*/ 0 h 168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43"/>
                  <a:gd name="T106" fmla="*/ 0 h 1688"/>
                  <a:gd name="T107" fmla="*/ 1443 w 1443"/>
                  <a:gd name="T108" fmla="*/ 1688 h 168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43" h="1688">
                    <a:moveTo>
                      <a:pt x="62" y="1633"/>
                    </a:moveTo>
                    <a:cubicBezTo>
                      <a:pt x="142" y="1495"/>
                      <a:pt x="163" y="1390"/>
                      <a:pt x="181" y="1231"/>
                    </a:cubicBezTo>
                    <a:cubicBezTo>
                      <a:pt x="186" y="1099"/>
                      <a:pt x="179" y="957"/>
                      <a:pt x="212" y="828"/>
                    </a:cubicBezTo>
                    <a:cubicBezTo>
                      <a:pt x="240" y="721"/>
                      <a:pt x="298" y="626"/>
                      <a:pt x="331" y="521"/>
                    </a:cubicBezTo>
                    <a:cubicBezTo>
                      <a:pt x="365" y="415"/>
                      <a:pt x="407" y="286"/>
                      <a:pt x="504" y="221"/>
                    </a:cubicBezTo>
                    <a:cubicBezTo>
                      <a:pt x="509" y="213"/>
                      <a:pt x="513" y="204"/>
                      <a:pt x="520" y="197"/>
                    </a:cubicBezTo>
                    <a:cubicBezTo>
                      <a:pt x="527" y="190"/>
                      <a:pt x="539" y="173"/>
                      <a:pt x="544" y="181"/>
                    </a:cubicBezTo>
                    <a:cubicBezTo>
                      <a:pt x="556" y="199"/>
                      <a:pt x="547" y="224"/>
                      <a:pt x="551" y="245"/>
                    </a:cubicBezTo>
                    <a:cubicBezTo>
                      <a:pt x="554" y="261"/>
                      <a:pt x="567" y="292"/>
                      <a:pt x="567" y="292"/>
                    </a:cubicBezTo>
                    <a:cubicBezTo>
                      <a:pt x="575" y="289"/>
                      <a:pt x="585" y="290"/>
                      <a:pt x="591" y="284"/>
                    </a:cubicBezTo>
                    <a:cubicBezTo>
                      <a:pt x="597" y="278"/>
                      <a:pt x="595" y="268"/>
                      <a:pt x="599" y="260"/>
                    </a:cubicBezTo>
                    <a:cubicBezTo>
                      <a:pt x="611" y="236"/>
                      <a:pt x="623" y="230"/>
                      <a:pt x="646" y="213"/>
                    </a:cubicBezTo>
                    <a:cubicBezTo>
                      <a:pt x="709" y="167"/>
                      <a:pt x="633" y="222"/>
                      <a:pt x="693" y="189"/>
                    </a:cubicBezTo>
                    <a:cubicBezTo>
                      <a:pt x="750" y="158"/>
                      <a:pt x="803" y="118"/>
                      <a:pt x="859" y="87"/>
                    </a:cubicBezTo>
                    <a:cubicBezTo>
                      <a:pt x="930" y="47"/>
                      <a:pt x="950" y="21"/>
                      <a:pt x="1033" y="0"/>
                    </a:cubicBezTo>
                    <a:cubicBezTo>
                      <a:pt x="1059" y="9"/>
                      <a:pt x="1078" y="23"/>
                      <a:pt x="1104" y="32"/>
                    </a:cubicBezTo>
                    <a:cubicBezTo>
                      <a:pt x="1109" y="40"/>
                      <a:pt x="1113" y="48"/>
                      <a:pt x="1120" y="55"/>
                    </a:cubicBezTo>
                    <a:cubicBezTo>
                      <a:pt x="1127" y="62"/>
                      <a:pt x="1137" y="64"/>
                      <a:pt x="1143" y="71"/>
                    </a:cubicBezTo>
                    <a:cubicBezTo>
                      <a:pt x="1155" y="85"/>
                      <a:pt x="1162" y="104"/>
                      <a:pt x="1175" y="118"/>
                    </a:cubicBezTo>
                    <a:cubicBezTo>
                      <a:pt x="1198" y="142"/>
                      <a:pt x="1222" y="158"/>
                      <a:pt x="1246" y="181"/>
                    </a:cubicBezTo>
                    <a:cubicBezTo>
                      <a:pt x="1251" y="192"/>
                      <a:pt x="1256" y="203"/>
                      <a:pt x="1262" y="213"/>
                    </a:cubicBezTo>
                    <a:cubicBezTo>
                      <a:pt x="1274" y="232"/>
                      <a:pt x="1301" y="268"/>
                      <a:pt x="1301" y="268"/>
                    </a:cubicBezTo>
                    <a:cubicBezTo>
                      <a:pt x="1320" y="325"/>
                      <a:pt x="1295" y="258"/>
                      <a:pt x="1325" y="316"/>
                    </a:cubicBezTo>
                    <a:cubicBezTo>
                      <a:pt x="1342" y="348"/>
                      <a:pt x="1347" y="385"/>
                      <a:pt x="1364" y="418"/>
                    </a:cubicBezTo>
                    <a:cubicBezTo>
                      <a:pt x="1375" y="463"/>
                      <a:pt x="1386" y="506"/>
                      <a:pt x="1412" y="544"/>
                    </a:cubicBezTo>
                    <a:cubicBezTo>
                      <a:pt x="1425" y="588"/>
                      <a:pt x="1434" y="634"/>
                      <a:pt x="1443" y="679"/>
                    </a:cubicBezTo>
                    <a:cubicBezTo>
                      <a:pt x="1437" y="756"/>
                      <a:pt x="1432" y="831"/>
                      <a:pt x="1419" y="907"/>
                    </a:cubicBezTo>
                    <a:cubicBezTo>
                      <a:pt x="1417" y="986"/>
                      <a:pt x="1416" y="1065"/>
                      <a:pt x="1412" y="1144"/>
                    </a:cubicBezTo>
                    <a:cubicBezTo>
                      <a:pt x="1411" y="1162"/>
                      <a:pt x="1400" y="1196"/>
                      <a:pt x="1396" y="1215"/>
                    </a:cubicBezTo>
                    <a:cubicBezTo>
                      <a:pt x="1375" y="1310"/>
                      <a:pt x="1356" y="1406"/>
                      <a:pt x="1325" y="1499"/>
                    </a:cubicBezTo>
                    <a:cubicBezTo>
                      <a:pt x="1316" y="1563"/>
                      <a:pt x="1333" y="1626"/>
                      <a:pt x="1317" y="1688"/>
                    </a:cubicBezTo>
                    <a:cubicBezTo>
                      <a:pt x="1305" y="1653"/>
                      <a:pt x="1289" y="1650"/>
                      <a:pt x="1254" y="1641"/>
                    </a:cubicBezTo>
                    <a:cubicBezTo>
                      <a:pt x="1090" y="1653"/>
                      <a:pt x="928" y="1635"/>
                      <a:pt x="764" y="1625"/>
                    </a:cubicBezTo>
                    <a:cubicBezTo>
                      <a:pt x="584" y="1630"/>
                      <a:pt x="452" y="1631"/>
                      <a:pt x="283" y="1617"/>
                    </a:cubicBezTo>
                    <a:cubicBezTo>
                      <a:pt x="50" y="1625"/>
                      <a:pt x="0" y="1571"/>
                      <a:pt x="62" y="1633"/>
                    </a:cubicBezTo>
                    <a:close/>
                  </a:path>
                </a:pathLst>
              </a:custGeom>
              <a:solidFill>
                <a:schemeClr val="accent1"/>
              </a:solidFill>
              <a:ln w="9525">
                <a:solidFill>
                  <a:schemeClr val="tx1"/>
                </a:solidFill>
                <a:round/>
                <a:headEnd/>
                <a:tailEnd/>
              </a:ln>
            </p:spPr>
            <p:txBody>
              <a:bodyPr/>
              <a:lstStyle/>
              <a:p>
                <a:endParaRPr lang="en-US"/>
              </a:p>
            </p:txBody>
          </p:sp>
          <p:sp>
            <p:nvSpPr>
              <p:cNvPr id="25622" name="Freeform 25"/>
              <p:cNvSpPr>
                <a:spLocks/>
              </p:cNvSpPr>
              <p:nvPr/>
            </p:nvSpPr>
            <p:spPr bwMode="auto">
              <a:xfrm>
                <a:off x="862" y="3314"/>
                <a:ext cx="30" cy="30"/>
              </a:xfrm>
              <a:custGeom>
                <a:avLst/>
                <a:gdLst>
                  <a:gd name="T0" fmla="*/ 0 w 250"/>
                  <a:gd name="T1" fmla="*/ 0 h 243"/>
                  <a:gd name="T2" fmla="*/ 0 w 250"/>
                  <a:gd name="T3" fmla="*/ 0 h 243"/>
                  <a:gd name="T4" fmla="*/ 0 w 250"/>
                  <a:gd name="T5" fmla="*/ 0 h 243"/>
                  <a:gd name="T6" fmla="*/ 0 w 250"/>
                  <a:gd name="T7" fmla="*/ 0 h 243"/>
                  <a:gd name="T8" fmla="*/ 0 w 250"/>
                  <a:gd name="T9" fmla="*/ 0 h 243"/>
                  <a:gd name="T10" fmla="*/ 0 w 250"/>
                  <a:gd name="T11" fmla="*/ 0 h 243"/>
                  <a:gd name="T12" fmla="*/ 0 w 250"/>
                  <a:gd name="T13" fmla="*/ 0 h 243"/>
                  <a:gd name="T14" fmla="*/ 0 w 250"/>
                  <a:gd name="T15" fmla="*/ 0 h 243"/>
                  <a:gd name="T16" fmla="*/ 0 w 250"/>
                  <a:gd name="T17" fmla="*/ 0 h 2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0"/>
                  <a:gd name="T28" fmla="*/ 0 h 243"/>
                  <a:gd name="T29" fmla="*/ 250 w 250"/>
                  <a:gd name="T30" fmla="*/ 243 h 24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0" h="243">
                    <a:moveTo>
                      <a:pt x="0" y="24"/>
                    </a:moveTo>
                    <a:cubicBezTo>
                      <a:pt x="42" y="60"/>
                      <a:pt x="64" y="70"/>
                      <a:pt x="78" y="119"/>
                    </a:cubicBezTo>
                    <a:cubicBezTo>
                      <a:pt x="77" y="125"/>
                      <a:pt x="60" y="223"/>
                      <a:pt x="78" y="229"/>
                    </a:cubicBezTo>
                    <a:cubicBezTo>
                      <a:pt x="118" y="243"/>
                      <a:pt x="163" y="224"/>
                      <a:pt x="205" y="221"/>
                    </a:cubicBezTo>
                    <a:cubicBezTo>
                      <a:pt x="250" y="205"/>
                      <a:pt x="231" y="220"/>
                      <a:pt x="220" y="142"/>
                    </a:cubicBezTo>
                    <a:cubicBezTo>
                      <a:pt x="209" y="67"/>
                      <a:pt x="190" y="24"/>
                      <a:pt x="118" y="0"/>
                    </a:cubicBezTo>
                    <a:cubicBezTo>
                      <a:pt x="93" y="6"/>
                      <a:pt x="81" y="5"/>
                      <a:pt x="63" y="24"/>
                    </a:cubicBezTo>
                    <a:cubicBezTo>
                      <a:pt x="56" y="31"/>
                      <a:pt x="57" y="48"/>
                      <a:pt x="47" y="48"/>
                    </a:cubicBezTo>
                    <a:cubicBezTo>
                      <a:pt x="29" y="48"/>
                      <a:pt x="16" y="32"/>
                      <a:pt x="0" y="24"/>
                    </a:cubicBezTo>
                    <a:close/>
                  </a:path>
                </a:pathLst>
              </a:custGeom>
              <a:solidFill>
                <a:srgbClr val="DEBC9A"/>
              </a:solidFill>
              <a:ln w="9525">
                <a:solidFill>
                  <a:schemeClr val="tx1"/>
                </a:solidFill>
                <a:round/>
                <a:headEnd/>
                <a:tailEnd/>
              </a:ln>
            </p:spPr>
            <p:txBody>
              <a:bodyPr/>
              <a:lstStyle/>
              <a:p>
                <a:endParaRPr lang="en-US"/>
              </a:p>
            </p:txBody>
          </p:sp>
          <p:sp>
            <p:nvSpPr>
              <p:cNvPr id="25623" name="Freeform 26"/>
              <p:cNvSpPr>
                <a:spLocks/>
              </p:cNvSpPr>
              <p:nvPr/>
            </p:nvSpPr>
            <p:spPr bwMode="auto">
              <a:xfrm>
                <a:off x="836" y="3223"/>
                <a:ext cx="65" cy="103"/>
              </a:xfrm>
              <a:custGeom>
                <a:avLst/>
                <a:gdLst>
                  <a:gd name="T0" fmla="*/ 0 w 546"/>
                  <a:gd name="T1" fmla="*/ 0 h 817"/>
                  <a:gd name="T2" fmla="*/ 0 w 546"/>
                  <a:gd name="T3" fmla="*/ 0 h 817"/>
                  <a:gd name="T4" fmla="*/ 0 w 546"/>
                  <a:gd name="T5" fmla="*/ 0 h 817"/>
                  <a:gd name="T6" fmla="*/ 0 w 546"/>
                  <a:gd name="T7" fmla="*/ 0 h 817"/>
                  <a:gd name="T8" fmla="*/ 0 w 546"/>
                  <a:gd name="T9" fmla="*/ 0 h 817"/>
                  <a:gd name="T10" fmla="*/ 0 w 546"/>
                  <a:gd name="T11" fmla="*/ 0 h 817"/>
                  <a:gd name="T12" fmla="*/ 0 w 546"/>
                  <a:gd name="T13" fmla="*/ 0 h 817"/>
                  <a:gd name="T14" fmla="*/ 0 w 546"/>
                  <a:gd name="T15" fmla="*/ 0 h 817"/>
                  <a:gd name="T16" fmla="*/ 0 w 546"/>
                  <a:gd name="T17" fmla="*/ 0 h 817"/>
                  <a:gd name="T18" fmla="*/ 0 w 546"/>
                  <a:gd name="T19" fmla="*/ 0 h 817"/>
                  <a:gd name="T20" fmla="*/ 0 w 546"/>
                  <a:gd name="T21" fmla="*/ 0 h 817"/>
                  <a:gd name="T22" fmla="*/ 0 w 546"/>
                  <a:gd name="T23" fmla="*/ 0 h 817"/>
                  <a:gd name="T24" fmla="*/ 0 w 546"/>
                  <a:gd name="T25" fmla="*/ 0 h 817"/>
                  <a:gd name="T26" fmla="*/ 0 w 546"/>
                  <a:gd name="T27" fmla="*/ 0 h 817"/>
                  <a:gd name="T28" fmla="*/ 0 w 546"/>
                  <a:gd name="T29" fmla="*/ 0 h 817"/>
                  <a:gd name="T30" fmla="*/ 0 w 546"/>
                  <a:gd name="T31" fmla="*/ 0 h 817"/>
                  <a:gd name="T32" fmla="*/ 0 w 546"/>
                  <a:gd name="T33" fmla="*/ 0 h 817"/>
                  <a:gd name="T34" fmla="*/ 0 w 546"/>
                  <a:gd name="T35" fmla="*/ 0 h 817"/>
                  <a:gd name="T36" fmla="*/ 0 w 546"/>
                  <a:gd name="T37" fmla="*/ 0 h 817"/>
                  <a:gd name="T38" fmla="*/ 0 w 546"/>
                  <a:gd name="T39" fmla="*/ 0 h 817"/>
                  <a:gd name="T40" fmla="*/ 0 w 546"/>
                  <a:gd name="T41" fmla="*/ 0 h 817"/>
                  <a:gd name="T42" fmla="*/ 0 w 546"/>
                  <a:gd name="T43" fmla="*/ 0 h 8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46"/>
                  <a:gd name="T67" fmla="*/ 0 h 817"/>
                  <a:gd name="T68" fmla="*/ 546 w 546"/>
                  <a:gd name="T69" fmla="*/ 817 h 8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46" h="817">
                    <a:moveTo>
                      <a:pt x="490" y="103"/>
                    </a:moveTo>
                    <a:cubicBezTo>
                      <a:pt x="462" y="83"/>
                      <a:pt x="421" y="39"/>
                      <a:pt x="387" y="24"/>
                    </a:cubicBezTo>
                    <a:cubicBezTo>
                      <a:pt x="372" y="17"/>
                      <a:pt x="356" y="13"/>
                      <a:pt x="340" y="8"/>
                    </a:cubicBezTo>
                    <a:cubicBezTo>
                      <a:pt x="332" y="5"/>
                      <a:pt x="316" y="0"/>
                      <a:pt x="316" y="0"/>
                    </a:cubicBezTo>
                    <a:cubicBezTo>
                      <a:pt x="205" y="23"/>
                      <a:pt x="192" y="39"/>
                      <a:pt x="111" y="119"/>
                    </a:cubicBezTo>
                    <a:cubicBezTo>
                      <a:pt x="87" y="142"/>
                      <a:pt x="64" y="167"/>
                      <a:pt x="40" y="190"/>
                    </a:cubicBezTo>
                    <a:cubicBezTo>
                      <a:pt x="32" y="198"/>
                      <a:pt x="16" y="213"/>
                      <a:pt x="16" y="213"/>
                    </a:cubicBezTo>
                    <a:cubicBezTo>
                      <a:pt x="0" y="269"/>
                      <a:pt x="5" y="241"/>
                      <a:pt x="16" y="347"/>
                    </a:cubicBezTo>
                    <a:cubicBezTo>
                      <a:pt x="22" y="404"/>
                      <a:pt x="59" y="444"/>
                      <a:pt x="72" y="497"/>
                    </a:cubicBezTo>
                    <a:cubicBezTo>
                      <a:pt x="87" y="559"/>
                      <a:pt x="98" y="618"/>
                      <a:pt x="119" y="679"/>
                    </a:cubicBezTo>
                    <a:cubicBezTo>
                      <a:pt x="126" y="700"/>
                      <a:pt x="132" y="734"/>
                      <a:pt x="151" y="750"/>
                    </a:cubicBezTo>
                    <a:cubicBezTo>
                      <a:pt x="160" y="757"/>
                      <a:pt x="212" y="766"/>
                      <a:pt x="214" y="766"/>
                    </a:cubicBezTo>
                    <a:cubicBezTo>
                      <a:pt x="248" y="759"/>
                      <a:pt x="286" y="759"/>
                      <a:pt x="316" y="742"/>
                    </a:cubicBezTo>
                    <a:cubicBezTo>
                      <a:pt x="333" y="733"/>
                      <a:pt x="364" y="710"/>
                      <a:pt x="364" y="710"/>
                    </a:cubicBezTo>
                    <a:cubicBezTo>
                      <a:pt x="377" y="753"/>
                      <a:pt x="397" y="737"/>
                      <a:pt x="435" y="750"/>
                    </a:cubicBezTo>
                    <a:cubicBezTo>
                      <a:pt x="468" y="800"/>
                      <a:pt x="461" y="817"/>
                      <a:pt x="474" y="773"/>
                    </a:cubicBezTo>
                    <a:cubicBezTo>
                      <a:pt x="477" y="763"/>
                      <a:pt x="479" y="752"/>
                      <a:pt x="482" y="742"/>
                    </a:cubicBezTo>
                    <a:cubicBezTo>
                      <a:pt x="485" y="721"/>
                      <a:pt x="487" y="700"/>
                      <a:pt x="490" y="679"/>
                    </a:cubicBezTo>
                    <a:cubicBezTo>
                      <a:pt x="495" y="647"/>
                      <a:pt x="506" y="584"/>
                      <a:pt x="506" y="584"/>
                    </a:cubicBezTo>
                    <a:cubicBezTo>
                      <a:pt x="510" y="476"/>
                      <a:pt x="546" y="278"/>
                      <a:pt x="474" y="174"/>
                    </a:cubicBezTo>
                    <a:cubicBezTo>
                      <a:pt x="449" y="100"/>
                      <a:pt x="465" y="153"/>
                      <a:pt x="450" y="87"/>
                    </a:cubicBezTo>
                    <a:cubicBezTo>
                      <a:pt x="448" y="76"/>
                      <a:pt x="442" y="55"/>
                      <a:pt x="442" y="55"/>
                    </a:cubicBezTo>
                  </a:path>
                </a:pathLst>
              </a:custGeom>
              <a:solidFill>
                <a:srgbClr val="DEBC9A"/>
              </a:solidFill>
              <a:ln w="9525">
                <a:solidFill>
                  <a:schemeClr val="tx1"/>
                </a:solidFill>
                <a:round/>
                <a:headEnd/>
                <a:tailEnd/>
              </a:ln>
            </p:spPr>
            <p:txBody>
              <a:bodyPr/>
              <a:lstStyle/>
              <a:p>
                <a:endParaRPr lang="en-US"/>
              </a:p>
            </p:txBody>
          </p:sp>
          <p:sp>
            <p:nvSpPr>
              <p:cNvPr id="25624" name="Freeform 27"/>
              <p:cNvSpPr>
                <a:spLocks/>
              </p:cNvSpPr>
              <p:nvPr/>
            </p:nvSpPr>
            <p:spPr bwMode="auto">
              <a:xfrm>
                <a:off x="822" y="3332"/>
                <a:ext cx="115" cy="245"/>
              </a:xfrm>
              <a:custGeom>
                <a:avLst/>
                <a:gdLst>
                  <a:gd name="T0" fmla="*/ 0 w 963"/>
                  <a:gd name="T1" fmla="*/ 0 h 1946"/>
                  <a:gd name="T2" fmla="*/ 0 w 963"/>
                  <a:gd name="T3" fmla="*/ 0 h 1946"/>
                  <a:gd name="T4" fmla="*/ 0 w 963"/>
                  <a:gd name="T5" fmla="*/ 0 h 1946"/>
                  <a:gd name="T6" fmla="*/ 0 w 963"/>
                  <a:gd name="T7" fmla="*/ 0 h 1946"/>
                  <a:gd name="T8" fmla="*/ 0 w 963"/>
                  <a:gd name="T9" fmla="*/ 0 h 1946"/>
                  <a:gd name="T10" fmla="*/ 0 w 963"/>
                  <a:gd name="T11" fmla="*/ 0 h 1946"/>
                  <a:gd name="T12" fmla="*/ 0 w 963"/>
                  <a:gd name="T13" fmla="*/ 0 h 1946"/>
                  <a:gd name="T14" fmla="*/ 0 w 963"/>
                  <a:gd name="T15" fmla="*/ 0 h 1946"/>
                  <a:gd name="T16" fmla="*/ 0 w 963"/>
                  <a:gd name="T17" fmla="*/ 0 h 1946"/>
                  <a:gd name="T18" fmla="*/ 0 w 963"/>
                  <a:gd name="T19" fmla="*/ 0 h 1946"/>
                  <a:gd name="T20" fmla="*/ 0 w 963"/>
                  <a:gd name="T21" fmla="*/ 0 h 1946"/>
                  <a:gd name="T22" fmla="*/ 0 w 963"/>
                  <a:gd name="T23" fmla="*/ 0 h 1946"/>
                  <a:gd name="T24" fmla="*/ 0 w 963"/>
                  <a:gd name="T25" fmla="*/ 0 h 1946"/>
                  <a:gd name="T26" fmla="*/ 0 w 963"/>
                  <a:gd name="T27" fmla="*/ 0 h 1946"/>
                  <a:gd name="T28" fmla="*/ 0 w 963"/>
                  <a:gd name="T29" fmla="*/ 0 h 1946"/>
                  <a:gd name="T30" fmla="*/ 0 w 963"/>
                  <a:gd name="T31" fmla="*/ 0 h 1946"/>
                  <a:gd name="T32" fmla="*/ 0 w 963"/>
                  <a:gd name="T33" fmla="*/ 0 h 1946"/>
                  <a:gd name="T34" fmla="*/ 0 w 963"/>
                  <a:gd name="T35" fmla="*/ 0 h 1946"/>
                  <a:gd name="T36" fmla="*/ 0 w 963"/>
                  <a:gd name="T37" fmla="*/ 0 h 1946"/>
                  <a:gd name="T38" fmla="*/ 0 w 963"/>
                  <a:gd name="T39" fmla="*/ 0 h 1946"/>
                  <a:gd name="T40" fmla="*/ 0 w 963"/>
                  <a:gd name="T41" fmla="*/ 0 h 1946"/>
                  <a:gd name="T42" fmla="*/ 0 w 963"/>
                  <a:gd name="T43" fmla="*/ 0 h 1946"/>
                  <a:gd name="T44" fmla="*/ 0 w 963"/>
                  <a:gd name="T45" fmla="*/ 0 h 1946"/>
                  <a:gd name="T46" fmla="*/ 0 w 963"/>
                  <a:gd name="T47" fmla="*/ 0 h 1946"/>
                  <a:gd name="T48" fmla="*/ 0 w 963"/>
                  <a:gd name="T49" fmla="*/ 0 h 1946"/>
                  <a:gd name="T50" fmla="*/ 0 w 963"/>
                  <a:gd name="T51" fmla="*/ 0 h 1946"/>
                  <a:gd name="T52" fmla="*/ 0 w 963"/>
                  <a:gd name="T53" fmla="*/ 0 h 1946"/>
                  <a:gd name="T54" fmla="*/ 0 w 963"/>
                  <a:gd name="T55" fmla="*/ 0 h 1946"/>
                  <a:gd name="T56" fmla="*/ 0 w 963"/>
                  <a:gd name="T57" fmla="*/ 0 h 1946"/>
                  <a:gd name="T58" fmla="*/ 0 w 963"/>
                  <a:gd name="T59" fmla="*/ 0 h 1946"/>
                  <a:gd name="T60" fmla="*/ 0 w 963"/>
                  <a:gd name="T61" fmla="*/ 0 h 1946"/>
                  <a:gd name="T62" fmla="*/ 0 w 963"/>
                  <a:gd name="T63" fmla="*/ 0 h 19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3"/>
                  <a:gd name="T97" fmla="*/ 0 h 1946"/>
                  <a:gd name="T98" fmla="*/ 963 w 963"/>
                  <a:gd name="T99" fmla="*/ 1946 h 19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3" h="1946">
                    <a:moveTo>
                      <a:pt x="418" y="70"/>
                    </a:moveTo>
                    <a:cubicBezTo>
                      <a:pt x="380" y="32"/>
                      <a:pt x="369" y="0"/>
                      <a:pt x="324" y="31"/>
                    </a:cubicBezTo>
                    <a:cubicBezTo>
                      <a:pt x="293" y="76"/>
                      <a:pt x="236" y="103"/>
                      <a:pt x="190" y="133"/>
                    </a:cubicBezTo>
                    <a:cubicBezTo>
                      <a:pt x="173" y="144"/>
                      <a:pt x="159" y="161"/>
                      <a:pt x="142" y="173"/>
                    </a:cubicBezTo>
                    <a:cubicBezTo>
                      <a:pt x="96" y="244"/>
                      <a:pt x="164" y="142"/>
                      <a:pt x="103" y="220"/>
                    </a:cubicBezTo>
                    <a:cubicBezTo>
                      <a:pt x="91" y="235"/>
                      <a:pt x="71" y="267"/>
                      <a:pt x="71" y="267"/>
                    </a:cubicBezTo>
                    <a:cubicBezTo>
                      <a:pt x="50" y="329"/>
                      <a:pt x="42" y="393"/>
                      <a:pt x="32" y="457"/>
                    </a:cubicBezTo>
                    <a:cubicBezTo>
                      <a:pt x="26" y="498"/>
                      <a:pt x="10" y="535"/>
                      <a:pt x="0" y="575"/>
                    </a:cubicBezTo>
                    <a:cubicBezTo>
                      <a:pt x="5" y="622"/>
                      <a:pt x="20" y="707"/>
                      <a:pt x="71" y="725"/>
                    </a:cubicBezTo>
                    <a:cubicBezTo>
                      <a:pt x="88" y="676"/>
                      <a:pt x="98" y="626"/>
                      <a:pt x="111" y="575"/>
                    </a:cubicBezTo>
                    <a:cubicBezTo>
                      <a:pt x="127" y="338"/>
                      <a:pt x="126" y="506"/>
                      <a:pt x="134" y="575"/>
                    </a:cubicBezTo>
                    <a:cubicBezTo>
                      <a:pt x="129" y="677"/>
                      <a:pt x="117" y="774"/>
                      <a:pt x="127" y="875"/>
                    </a:cubicBezTo>
                    <a:cubicBezTo>
                      <a:pt x="118" y="1043"/>
                      <a:pt x="113" y="1212"/>
                      <a:pt x="103" y="1380"/>
                    </a:cubicBezTo>
                    <a:cubicBezTo>
                      <a:pt x="101" y="1410"/>
                      <a:pt x="79" y="1467"/>
                      <a:pt x="79" y="1467"/>
                    </a:cubicBezTo>
                    <a:cubicBezTo>
                      <a:pt x="73" y="1553"/>
                      <a:pt x="61" y="1634"/>
                      <a:pt x="48" y="1719"/>
                    </a:cubicBezTo>
                    <a:cubicBezTo>
                      <a:pt x="54" y="1770"/>
                      <a:pt x="59" y="1813"/>
                      <a:pt x="111" y="1830"/>
                    </a:cubicBezTo>
                    <a:cubicBezTo>
                      <a:pt x="151" y="1858"/>
                      <a:pt x="207" y="1862"/>
                      <a:pt x="253" y="1877"/>
                    </a:cubicBezTo>
                    <a:cubicBezTo>
                      <a:pt x="316" y="1921"/>
                      <a:pt x="392" y="1925"/>
                      <a:pt x="466" y="1932"/>
                    </a:cubicBezTo>
                    <a:cubicBezTo>
                      <a:pt x="505" y="1946"/>
                      <a:pt x="528" y="1923"/>
                      <a:pt x="560" y="1901"/>
                    </a:cubicBezTo>
                    <a:cubicBezTo>
                      <a:pt x="589" y="1858"/>
                      <a:pt x="603" y="1824"/>
                      <a:pt x="616" y="1775"/>
                    </a:cubicBezTo>
                    <a:cubicBezTo>
                      <a:pt x="604" y="1630"/>
                      <a:pt x="623" y="1477"/>
                      <a:pt x="679" y="1341"/>
                    </a:cubicBezTo>
                    <a:cubicBezTo>
                      <a:pt x="690" y="1288"/>
                      <a:pt x="716" y="1258"/>
                      <a:pt x="734" y="1206"/>
                    </a:cubicBezTo>
                    <a:cubicBezTo>
                      <a:pt x="754" y="1149"/>
                      <a:pt x="777" y="1086"/>
                      <a:pt x="805" y="1033"/>
                    </a:cubicBezTo>
                    <a:cubicBezTo>
                      <a:pt x="818" y="981"/>
                      <a:pt x="822" y="927"/>
                      <a:pt x="837" y="875"/>
                    </a:cubicBezTo>
                    <a:cubicBezTo>
                      <a:pt x="840" y="864"/>
                      <a:pt x="840" y="853"/>
                      <a:pt x="845" y="843"/>
                    </a:cubicBezTo>
                    <a:cubicBezTo>
                      <a:pt x="853" y="826"/>
                      <a:pt x="876" y="796"/>
                      <a:pt x="876" y="796"/>
                    </a:cubicBezTo>
                    <a:cubicBezTo>
                      <a:pt x="888" y="750"/>
                      <a:pt x="892" y="698"/>
                      <a:pt x="908" y="654"/>
                    </a:cubicBezTo>
                    <a:cubicBezTo>
                      <a:pt x="920" y="619"/>
                      <a:pt x="951" y="595"/>
                      <a:pt x="963" y="559"/>
                    </a:cubicBezTo>
                    <a:cubicBezTo>
                      <a:pt x="955" y="478"/>
                      <a:pt x="943" y="428"/>
                      <a:pt x="900" y="362"/>
                    </a:cubicBezTo>
                    <a:cubicBezTo>
                      <a:pt x="895" y="354"/>
                      <a:pt x="883" y="352"/>
                      <a:pt x="876" y="346"/>
                    </a:cubicBezTo>
                    <a:cubicBezTo>
                      <a:pt x="832" y="307"/>
                      <a:pt x="768" y="253"/>
                      <a:pt x="734" y="204"/>
                    </a:cubicBezTo>
                    <a:cubicBezTo>
                      <a:pt x="693" y="145"/>
                      <a:pt x="613" y="86"/>
                      <a:pt x="537" y="86"/>
                    </a:cubicBezTo>
                  </a:path>
                </a:pathLst>
              </a:custGeom>
              <a:solidFill>
                <a:schemeClr val="bg2"/>
              </a:solidFill>
              <a:ln w="9525">
                <a:solidFill>
                  <a:schemeClr val="tx1"/>
                </a:solidFill>
                <a:round/>
                <a:headEnd/>
                <a:tailEnd/>
              </a:ln>
            </p:spPr>
            <p:txBody>
              <a:bodyPr/>
              <a:lstStyle/>
              <a:p>
                <a:endParaRPr lang="en-US"/>
              </a:p>
            </p:txBody>
          </p:sp>
          <p:sp>
            <p:nvSpPr>
              <p:cNvPr id="25625" name="Freeform 28"/>
              <p:cNvSpPr>
                <a:spLocks/>
              </p:cNvSpPr>
              <p:nvPr/>
            </p:nvSpPr>
            <p:spPr bwMode="auto">
              <a:xfrm>
                <a:off x="877" y="3218"/>
                <a:ext cx="130" cy="187"/>
              </a:xfrm>
              <a:custGeom>
                <a:avLst/>
                <a:gdLst>
                  <a:gd name="T0" fmla="*/ 0 w 1082"/>
                  <a:gd name="T1" fmla="*/ 0 h 1491"/>
                  <a:gd name="T2" fmla="*/ 0 w 1082"/>
                  <a:gd name="T3" fmla="*/ 0 h 1491"/>
                  <a:gd name="T4" fmla="*/ 0 w 1082"/>
                  <a:gd name="T5" fmla="*/ 0 h 1491"/>
                  <a:gd name="T6" fmla="*/ 0 w 1082"/>
                  <a:gd name="T7" fmla="*/ 0 h 1491"/>
                  <a:gd name="T8" fmla="*/ 0 w 1082"/>
                  <a:gd name="T9" fmla="*/ 0 h 1491"/>
                  <a:gd name="T10" fmla="*/ 0 w 1082"/>
                  <a:gd name="T11" fmla="*/ 0 h 1491"/>
                  <a:gd name="T12" fmla="*/ 0 w 1082"/>
                  <a:gd name="T13" fmla="*/ 0 h 1491"/>
                  <a:gd name="T14" fmla="*/ 0 w 1082"/>
                  <a:gd name="T15" fmla="*/ 0 h 1491"/>
                  <a:gd name="T16" fmla="*/ 0 w 1082"/>
                  <a:gd name="T17" fmla="*/ 0 h 1491"/>
                  <a:gd name="T18" fmla="*/ 0 w 1082"/>
                  <a:gd name="T19" fmla="*/ 0 h 1491"/>
                  <a:gd name="T20" fmla="*/ 0 w 1082"/>
                  <a:gd name="T21" fmla="*/ 0 h 1491"/>
                  <a:gd name="T22" fmla="*/ 0 w 1082"/>
                  <a:gd name="T23" fmla="*/ 0 h 1491"/>
                  <a:gd name="T24" fmla="*/ 0 w 1082"/>
                  <a:gd name="T25" fmla="*/ 0 h 1491"/>
                  <a:gd name="T26" fmla="*/ 0 w 1082"/>
                  <a:gd name="T27" fmla="*/ 0 h 1491"/>
                  <a:gd name="T28" fmla="*/ 0 w 1082"/>
                  <a:gd name="T29" fmla="*/ 0 h 1491"/>
                  <a:gd name="T30" fmla="*/ 0 w 1082"/>
                  <a:gd name="T31" fmla="*/ 0 h 1491"/>
                  <a:gd name="T32" fmla="*/ 0 w 1082"/>
                  <a:gd name="T33" fmla="*/ 0 h 1491"/>
                  <a:gd name="T34" fmla="*/ 0 w 1082"/>
                  <a:gd name="T35" fmla="*/ 0 h 1491"/>
                  <a:gd name="T36" fmla="*/ 0 w 1082"/>
                  <a:gd name="T37" fmla="*/ 0 h 1491"/>
                  <a:gd name="T38" fmla="*/ 0 w 1082"/>
                  <a:gd name="T39" fmla="*/ 0 h 1491"/>
                  <a:gd name="T40" fmla="*/ 0 w 1082"/>
                  <a:gd name="T41" fmla="*/ 0 h 1491"/>
                  <a:gd name="T42" fmla="*/ 0 w 1082"/>
                  <a:gd name="T43" fmla="*/ 0 h 1491"/>
                  <a:gd name="T44" fmla="*/ 0 w 1082"/>
                  <a:gd name="T45" fmla="*/ 0 h 1491"/>
                  <a:gd name="T46" fmla="*/ 0 w 1082"/>
                  <a:gd name="T47" fmla="*/ 0 h 1491"/>
                  <a:gd name="T48" fmla="*/ 0 w 1082"/>
                  <a:gd name="T49" fmla="*/ 0 h 1491"/>
                  <a:gd name="T50" fmla="*/ 0 w 1082"/>
                  <a:gd name="T51" fmla="*/ 0 h 1491"/>
                  <a:gd name="T52" fmla="*/ 0 w 1082"/>
                  <a:gd name="T53" fmla="*/ 0 h 1491"/>
                  <a:gd name="T54" fmla="*/ 0 w 1082"/>
                  <a:gd name="T55" fmla="*/ 0 h 1491"/>
                  <a:gd name="T56" fmla="*/ 0 w 1082"/>
                  <a:gd name="T57" fmla="*/ 0 h 1491"/>
                  <a:gd name="T58" fmla="*/ 0 w 1082"/>
                  <a:gd name="T59" fmla="*/ 0 h 1491"/>
                  <a:gd name="T60" fmla="*/ 0 w 1082"/>
                  <a:gd name="T61" fmla="*/ 0 h 1491"/>
                  <a:gd name="T62" fmla="*/ 0 w 1082"/>
                  <a:gd name="T63" fmla="*/ 0 h 1491"/>
                  <a:gd name="T64" fmla="*/ 0 w 1082"/>
                  <a:gd name="T65" fmla="*/ 0 h 1491"/>
                  <a:gd name="T66" fmla="*/ 0 w 1082"/>
                  <a:gd name="T67" fmla="*/ 0 h 1491"/>
                  <a:gd name="T68" fmla="*/ 0 w 1082"/>
                  <a:gd name="T69" fmla="*/ 0 h 1491"/>
                  <a:gd name="T70" fmla="*/ 0 w 1082"/>
                  <a:gd name="T71" fmla="*/ 0 h 1491"/>
                  <a:gd name="T72" fmla="*/ 0 w 1082"/>
                  <a:gd name="T73" fmla="*/ 0 h 1491"/>
                  <a:gd name="T74" fmla="*/ 0 w 1082"/>
                  <a:gd name="T75" fmla="*/ 0 h 1491"/>
                  <a:gd name="T76" fmla="*/ 0 w 1082"/>
                  <a:gd name="T77" fmla="*/ 0 h 1491"/>
                  <a:gd name="T78" fmla="*/ 0 w 1082"/>
                  <a:gd name="T79" fmla="*/ 0 h 1491"/>
                  <a:gd name="T80" fmla="*/ 0 w 1082"/>
                  <a:gd name="T81" fmla="*/ 0 h 1491"/>
                  <a:gd name="T82" fmla="*/ 0 w 1082"/>
                  <a:gd name="T83" fmla="*/ 0 h 1491"/>
                  <a:gd name="T84" fmla="*/ 0 w 1082"/>
                  <a:gd name="T85" fmla="*/ 0 h 1491"/>
                  <a:gd name="T86" fmla="*/ 0 w 1082"/>
                  <a:gd name="T87" fmla="*/ 0 h 1491"/>
                  <a:gd name="T88" fmla="*/ 0 w 1082"/>
                  <a:gd name="T89" fmla="*/ 0 h 1491"/>
                  <a:gd name="T90" fmla="*/ 0 w 1082"/>
                  <a:gd name="T91" fmla="*/ 0 h 1491"/>
                  <a:gd name="T92" fmla="*/ 0 w 1082"/>
                  <a:gd name="T93" fmla="*/ 0 h 1491"/>
                  <a:gd name="T94" fmla="*/ 0 w 1082"/>
                  <a:gd name="T95" fmla="*/ 0 h 1491"/>
                  <a:gd name="T96" fmla="*/ 0 w 1082"/>
                  <a:gd name="T97" fmla="*/ 0 h 1491"/>
                  <a:gd name="T98" fmla="*/ 0 w 1082"/>
                  <a:gd name="T99" fmla="*/ 0 h 1491"/>
                  <a:gd name="T100" fmla="*/ 0 w 1082"/>
                  <a:gd name="T101" fmla="*/ 0 h 1491"/>
                  <a:gd name="T102" fmla="*/ 0 w 1082"/>
                  <a:gd name="T103" fmla="*/ 0 h 1491"/>
                  <a:gd name="T104" fmla="*/ 0 w 1082"/>
                  <a:gd name="T105" fmla="*/ 0 h 1491"/>
                  <a:gd name="T106" fmla="*/ 0 w 1082"/>
                  <a:gd name="T107" fmla="*/ 0 h 1491"/>
                  <a:gd name="T108" fmla="*/ 0 w 1082"/>
                  <a:gd name="T109" fmla="*/ 0 h 149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82"/>
                  <a:gd name="T166" fmla="*/ 0 h 1491"/>
                  <a:gd name="T167" fmla="*/ 1082 w 1082"/>
                  <a:gd name="T168" fmla="*/ 1491 h 149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82" h="1491">
                    <a:moveTo>
                      <a:pt x="142" y="323"/>
                    </a:moveTo>
                    <a:cubicBezTo>
                      <a:pt x="138" y="350"/>
                      <a:pt x="129" y="375"/>
                      <a:pt x="126" y="402"/>
                    </a:cubicBezTo>
                    <a:cubicBezTo>
                      <a:pt x="116" y="488"/>
                      <a:pt x="122" y="572"/>
                      <a:pt x="94" y="655"/>
                    </a:cubicBezTo>
                    <a:cubicBezTo>
                      <a:pt x="85" y="683"/>
                      <a:pt x="49" y="723"/>
                      <a:pt x="31" y="749"/>
                    </a:cubicBezTo>
                    <a:cubicBezTo>
                      <a:pt x="20" y="765"/>
                      <a:pt x="0" y="797"/>
                      <a:pt x="0" y="797"/>
                    </a:cubicBezTo>
                    <a:cubicBezTo>
                      <a:pt x="14" y="836"/>
                      <a:pt x="38" y="829"/>
                      <a:pt x="79" y="836"/>
                    </a:cubicBezTo>
                    <a:cubicBezTo>
                      <a:pt x="96" y="863"/>
                      <a:pt x="102" y="885"/>
                      <a:pt x="110" y="915"/>
                    </a:cubicBezTo>
                    <a:cubicBezTo>
                      <a:pt x="117" y="967"/>
                      <a:pt x="126" y="1016"/>
                      <a:pt x="142" y="1065"/>
                    </a:cubicBezTo>
                    <a:cubicBezTo>
                      <a:pt x="147" y="1105"/>
                      <a:pt x="143" y="1150"/>
                      <a:pt x="181" y="1175"/>
                    </a:cubicBezTo>
                    <a:cubicBezTo>
                      <a:pt x="210" y="1194"/>
                      <a:pt x="251" y="1188"/>
                      <a:pt x="284" y="1199"/>
                    </a:cubicBezTo>
                    <a:cubicBezTo>
                      <a:pt x="300" y="1204"/>
                      <a:pt x="315" y="1210"/>
                      <a:pt x="331" y="1215"/>
                    </a:cubicBezTo>
                    <a:cubicBezTo>
                      <a:pt x="339" y="1218"/>
                      <a:pt x="355" y="1223"/>
                      <a:pt x="355" y="1223"/>
                    </a:cubicBezTo>
                    <a:cubicBezTo>
                      <a:pt x="360" y="1231"/>
                      <a:pt x="364" y="1240"/>
                      <a:pt x="371" y="1247"/>
                    </a:cubicBezTo>
                    <a:cubicBezTo>
                      <a:pt x="377" y="1253"/>
                      <a:pt x="388" y="1255"/>
                      <a:pt x="394" y="1262"/>
                    </a:cubicBezTo>
                    <a:cubicBezTo>
                      <a:pt x="457" y="1334"/>
                      <a:pt x="397" y="1292"/>
                      <a:pt x="450" y="1325"/>
                    </a:cubicBezTo>
                    <a:cubicBezTo>
                      <a:pt x="465" y="1349"/>
                      <a:pt x="473" y="1373"/>
                      <a:pt x="489" y="1396"/>
                    </a:cubicBezTo>
                    <a:cubicBezTo>
                      <a:pt x="503" y="1437"/>
                      <a:pt x="493" y="1476"/>
                      <a:pt x="536" y="1491"/>
                    </a:cubicBezTo>
                    <a:cubicBezTo>
                      <a:pt x="547" y="1475"/>
                      <a:pt x="557" y="1460"/>
                      <a:pt x="568" y="1444"/>
                    </a:cubicBezTo>
                    <a:cubicBezTo>
                      <a:pt x="579" y="1428"/>
                      <a:pt x="599" y="1423"/>
                      <a:pt x="615" y="1412"/>
                    </a:cubicBezTo>
                    <a:cubicBezTo>
                      <a:pt x="654" y="1385"/>
                      <a:pt x="694" y="1359"/>
                      <a:pt x="734" y="1333"/>
                    </a:cubicBezTo>
                    <a:cubicBezTo>
                      <a:pt x="762" y="1315"/>
                      <a:pt x="797" y="1280"/>
                      <a:pt x="828" y="1270"/>
                    </a:cubicBezTo>
                    <a:cubicBezTo>
                      <a:pt x="861" y="1259"/>
                      <a:pt x="889" y="1243"/>
                      <a:pt x="923" y="1231"/>
                    </a:cubicBezTo>
                    <a:cubicBezTo>
                      <a:pt x="939" y="1226"/>
                      <a:pt x="970" y="1215"/>
                      <a:pt x="970" y="1215"/>
                    </a:cubicBezTo>
                    <a:cubicBezTo>
                      <a:pt x="987" y="1165"/>
                      <a:pt x="939" y="1152"/>
                      <a:pt x="907" y="1120"/>
                    </a:cubicBezTo>
                    <a:cubicBezTo>
                      <a:pt x="899" y="1112"/>
                      <a:pt x="884" y="1097"/>
                      <a:pt x="884" y="1097"/>
                    </a:cubicBezTo>
                    <a:cubicBezTo>
                      <a:pt x="879" y="1081"/>
                      <a:pt x="873" y="1065"/>
                      <a:pt x="868" y="1049"/>
                    </a:cubicBezTo>
                    <a:cubicBezTo>
                      <a:pt x="865" y="1041"/>
                      <a:pt x="863" y="1034"/>
                      <a:pt x="860" y="1026"/>
                    </a:cubicBezTo>
                    <a:cubicBezTo>
                      <a:pt x="857" y="1018"/>
                      <a:pt x="852" y="1002"/>
                      <a:pt x="852" y="1002"/>
                    </a:cubicBezTo>
                    <a:cubicBezTo>
                      <a:pt x="860" y="962"/>
                      <a:pt x="858" y="946"/>
                      <a:pt x="891" y="923"/>
                    </a:cubicBezTo>
                    <a:cubicBezTo>
                      <a:pt x="929" y="868"/>
                      <a:pt x="955" y="804"/>
                      <a:pt x="1002" y="757"/>
                    </a:cubicBezTo>
                    <a:cubicBezTo>
                      <a:pt x="1016" y="716"/>
                      <a:pt x="1006" y="741"/>
                      <a:pt x="1041" y="686"/>
                    </a:cubicBezTo>
                    <a:cubicBezTo>
                      <a:pt x="1063" y="652"/>
                      <a:pt x="1073" y="592"/>
                      <a:pt x="1081" y="552"/>
                    </a:cubicBezTo>
                    <a:cubicBezTo>
                      <a:pt x="1064" y="345"/>
                      <a:pt x="1082" y="543"/>
                      <a:pt x="1065" y="402"/>
                    </a:cubicBezTo>
                    <a:cubicBezTo>
                      <a:pt x="1059" y="352"/>
                      <a:pt x="1057" y="238"/>
                      <a:pt x="1026" y="181"/>
                    </a:cubicBezTo>
                    <a:cubicBezTo>
                      <a:pt x="1012" y="156"/>
                      <a:pt x="994" y="134"/>
                      <a:pt x="978" y="110"/>
                    </a:cubicBezTo>
                    <a:cubicBezTo>
                      <a:pt x="968" y="94"/>
                      <a:pt x="947" y="89"/>
                      <a:pt x="931" y="79"/>
                    </a:cubicBezTo>
                    <a:cubicBezTo>
                      <a:pt x="883" y="47"/>
                      <a:pt x="838" y="29"/>
                      <a:pt x="781" y="16"/>
                    </a:cubicBezTo>
                    <a:cubicBezTo>
                      <a:pt x="721" y="2"/>
                      <a:pt x="711" y="6"/>
                      <a:pt x="631" y="0"/>
                    </a:cubicBezTo>
                    <a:cubicBezTo>
                      <a:pt x="502" y="12"/>
                      <a:pt x="355" y="34"/>
                      <a:pt x="244" y="110"/>
                    </a:cubicBezTo>
                    <a:cubicBezTo>
                      <a:pt x="189" y="147"/>
                      <a:pt x="213" y="131"/>
                      <a:pt x="173" y="158"/>
                    </a:cubicBezTo>
                    <a:cubicBezTo>
                      <a:pt x="146" y="176"/>
                      <a:pt x="137" y="203"/>
                      <a:pt x="110" y="221"/>
                    </a:cubicBezTo>
                    <a:cubicBezTo>
                      <a:pt x="102" y="244"/>
                      <a:pt x="82" y="275"/>
                      <a:pt x="102" y="300"/>
                    </a:cubicBezTo>
                    <a:cubicBezTo>
                      <a:pt x="103" y="302"/>
                      <a:pt x="148" y="314"/>
                      <a:pt x="150" y="315"/>
                    </a:cubicBezTo>
                    <a:cubicBezTo>
                      <a:pt x="201" y="306"/>
                      <a:pt x="248" y="291"/>
                      <a:pt x="300" y="284"/>
                    </a:cubicBezTo>
                    <a:cubicBezTo>
                      <a:pt x="368" y="289"/>
                      <a:pt x="414" y="271"/>
                      <a:pt x="450" y="323"/>
                    </a:cubicBezTo>
                    <a:cubicBezTo>
                      <a:pt x="464" y="372"/>
                      <a:pt x="467" y="489"/>
                      <a:pt x="521" y="505"/>
                    </a:cubicBezTo>
                    <a:cubicBezTo>
                      <a:pt x="539" y="510"/>
                      <a:pt x="558" y="510"/>
                      <a:pt x="576" y="513"/>
                    </a:cubicBezTo>
                    <a:cubicBezTo>
                      <a:pt x="627" y="586"/>
                      <a:pt x="543" y="710"/>
                      <a:pt x="639" y="742"/>
                    </a:cubicBezTo>
                    <a:cubicBezTo>
                      <a:pt x="689" y="725"/>
                      <a:pt x="717" y="690"/>
                      <a:pt x="757" y="663"/>
                    </a:cubicBezTo>
                    <a:cubicBezTo>
                      <a:pt x="772" y="653"/>
                      <a:pt x="789" y="646"/>
                      <a:pt x="805" y="639"/>
                    </a:cubicBezTo>
                    <a:cubicBezTo>
                      <a:pt x="820" y="632"/>
                      <a:pt x="852" y="623"/>
                      <a:pt x="852" y="623"/>
                    </a:cubicBezTo>
                    <a:cubicBezTo>
                      <a:pt x="867" y="628"/>
                      <a:pt x="895" y="633"/>
                      <a:pt x="899" y="655"/>
                    </a:cubicBezTo>
                    <a:cubicBezTo>
                      <a:pt x="907" y="699"/>
                      <a:pt x="880" y="795"/>
                      <a:pt x="852" y="836"/>
                    </a:cubicBezTo>
                    <a:cubicBezTo>
                      <a:pt x="839" y="875"/>
                      <a:pt x="828" y="915"/>
                      <a:pt x="820" y="955"/>
                    </a:cubicBezTo>
                    <a:cubicBezTo>
                      <a:pt x="828" y="1005"/>
                      <a:pt x="812" y="1002"/>
                      <a:pt x="836" y="1002"/>
                    </a:cubicBezTo>
                  </a:path>
                </a:pathLst>
              </a:custGeom>
              <a:solidFill>
                <a:srgbClr val="DEBC9A"/>
              </a:solidFill>
              <a:ln w="9525">
                <a:solidFill>
                  <a:schemeClr val="tx1"/>
                </a:solidFill>
                <a:round/>
                <a:headEnd/>
                <a:tailEnd/>
              </a:ln>
            </p:spPr>
            <p:txBody>
              <a:bodyPr/>
              <a:lstStyle/>
              <a:p>
                <a:endParaRPr lang="en-US"/>
              </a:p>
            </p:txBody>
          </p:sp>
        </p:gr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6" descr="Picture 018"/>
          <p:cNvPicPr>
            <a:picLocks noChangeAspect="1" noChangeArrowheads="1"/>
          </p:cNvPicPr>
          <p:nvPr/>
        </p:nvPicPr>
        <p:blipFill>
          <a:blip r:embed="rId3" cstate="print"/>
          <a:srcRect/>
          <a:stretch>
            <a:fillRect/>
          </a:stretch>
        </p:blipFill>
        <p:spPr bwMode="auto">
          <a:xfrm>
            <a:off x="5301171" y="1632257"/>
            <a:ext cx="3614229" cy="2711143"/>
          </a:xfrm>
          <a:prstGeom prst="rect">
            <a:avLst/>
          </a:prstGeom>
          <a:solidFill>
            <a:srgbClr val="FFFFFF">
              <a:shade val="85000"/>
            </a:srgbClr>
          </a:solidFill>
          <a:ln w="190500" cap="rnd">
            <a:solidFill>
              <a:srgbClr val="FFFFFF"/>
            </a:solidFill>
          </a:ln>
          <a:effectLst>
            <a:glow rad="139700">
              <a:schemeClr val="accent4">
                <a:satMod val="175000"/>
                <a:alpha val="40000"/>
              </a:schemeClr>
            </a:glow>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Rectangle 1"/>
          <p:cNvSpPr/>
          <p:nvPr/>
        </p:nvSpPr>
        <p:spPr>
          <a:xfrm>
            <a:off x="0" y="431800"/>
            <a:ext cx="9144000" cy="963613"/>
          </a:xfrm>
          <a:prstGeom prst="rect">
            <a:avLst/>
          </a:prstGeom>
        </p:spPr>
        <p:txBody>
          <a:bodyPr>
            <a:spAutoFit/>
          </a:bodyPr>
          <a:lstStyle/>
          <a:p>
            <a:pPr marL="342900" indent="-342900" algn="ctr">
              <a:lnSpc>
                <a:spcPct val="150000"/>
              </a:lnSpc>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WORKING in TEAMS</a:t>
            </a:r>
          </a:p>
        </p:txBody>
      </p:sp>
      <p:sp>
        <p:nvSpPr>
          <p:cNvPr id="3" name="Rectangle 2"/>
          <p:cNvSpPr/>
          <p:nvPr/>
        </p:nvSpPr>
        <p:spPr>
          <a:xfrm>
            <a:off x="935038" y="1577975"/>
            <a:ext cx="4540250" cy="830997"/>
          </a:xfrm>
          <a:prstGeom prst="rect">
            <a:avLst/>
          </a:prstGeom>
        </p:spPr>
        <p:txBody>
          <a:bodyPr>
            <a:spAutoFit/>
          </a:bodyPr>
          <a:lstStyle/>
          <a:p>
            <a:pPr>
              <a:lnSpc>
                <a:spcPct val="150000"/>
              </a:lnSpc>
              <a:spcBef>
                <a:spcPct val="20000"/>
              </a:spcBef>
              <a:defRPr/>
            </a:pPr>
            <a:r>
              <a:rPr lang="en-US" sz="3200" b="1" kern="0" dirty="0" smtClean="0">
                <a:solidFill>
                  <a:srgbClr val="990000"/>
                </a:solidFill>
                <a:latin typeface="Adobe Gothic Std B" pitchFamily="34" charset="-128"/>
                <a:ea typeface="Adobe Gothic Std B" pitchFamily="34" charset="-128"/>
                <a:cs typeface="+mn-cs"/>
              </a:rPr>
              <a:t>Good </a:t>
            </a:r>
            <a:r>
              <a:rPr lang="en-US" sz="3200" b="1" kern="0" dirty="0">
                <a:solidFill>
                  <a:srgbClr val="990000"/>
                </a:solidFill>
                <a:latin typeface="Adobe Gothic Std B" pitchFamily="34" charset="-128"/>
                <a:ea typeface="Adobe Gothic Std B" pitchFamily="34" charset="-128"/>
                <a:cs typeface="+mn-cs"/>
              </a:rPr>
              <a:t>communication</a:t>
            </a:r>
          </a:p>
        </p:txBody>
      </p:sp>
      <p:sp>
        <p:nvSpPr>
          <p:cNvPr id="4" name="Rectangle 3"/>
          <p:cNvSpPr/>
          <p:nvPr/>
        </p:nvSpPr>
        <p:spPr>
          <a:xfrm>
            <a:off x="1881188" y="2386013"/>
            <a:ext cx="2292350" cy="715581"/>
          </a:xfrm>
          <a:prstGeom prst="rect">
            <a:avLst/>
          </a:prstGeom>
        </p:spPr>
        <p:txBody>
          <a:bodyPr>
            <a:spAutoFit/>
          </a:bodyPr>
          <a:lstStyle/>
          <a:p>
            <a:pPr>
              <a:lnSpc>
                <a:spcPct val="150000"/>
              </a:lnSpc>
              <a:spcBef>
                <a:spcPct val="20000"/>
              </a:spcBef>
              <a:defRPr/>
            </a:pPr>
            <a:r>
              <a:rPr lang="en-US" sz="3200" b="1" kern="0" dirty="0">
                <a:solidFill>
                  <a:srgbClr val="3333FF"/>
                </a:solidFill>
                <a:latin typeface="Adobe Gothic Std B" pitchFamily="34" charset="-128"/>
                <a:ea typeface="Adobe Gothic Std B" pitchFamily="34" charset="-128"/>
                <a:cs typeface="+mn-cs"/>
              </a:rPr>
              <a:t>F</a:t>
            </a:r>
            <a:r>
              <a:rPr lang="en-US" sz="3200" b="1" kern="0" dirty="0" smtClean="0">
                <a:solidFill>
                  <a:srgbClr val="3333FF"/>
                </a:solidFill>
                <a:latin typeface="Adobe Gothic Std B" pitchFamily="34" charset="-128"/>
                <a:ea typeface="Adobe Gothic Std B" pitchFamily="34" charset="-128"/>
                <a:cs typeface="+mn-cs"/>
              </a:rPr>
              <a:t>lexibility</a:t>
            </a:r>
            <a:endParaRPr lang="en-US" sz="3200" b="1" kern="0" dirty="0">
              <a:solidFill>
                <a:srgbClr val="3333FF"/>
              </a:solidFill>
              <a:latin typeface="Adobe Gothic Std B" pitchFamily="34" charset="-128"/>
              <a:ea typeface="Adobe Gothic Std B" pitchFamily="34" charset="-128"/>
              <a:cs typeface="+mn-cs"/>
            </a:endParaRPr>
          </a:p>
        </p:txBody>
      </p:sp>
      <p:sp>
        <p:nvSpPr>
          <p:cNvPr id="27653" name="Rectangle 4"/>
          <p:cNvSpPr>
            <a:spLocks noChangeArrowheads="1"/>
          </p:cNvSpPr>
          <p:nvPr/>
        </p:nvSpPr>
        <p:spPr bwMode="auto">
          <a:xfrm>
            <a:off x="5583238" y="5080000"/>
            <a:ext cx="3332162" cy="7155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nSpc>
                <a:spcPct val="150000"/>
              </a:lnSpc>
              <a:spcBef>
                <a:spcPct val="20000"/>
              </a:spcBef>
            </a:pPr>
            <a:r>
              <a:rPr lang="en-US" sz="3200" b="1" dirty="0">
                <a:solidFill>
                  <a:srgbClr val="006600"/>
                </a:solidFill>
                <a:latin typeface="Adobe Gothic Std B" charset="0"/>
                <a:ea typeface="Adobe Gothic Std B" charset="0"/>
                <a:cs typeface="Adobe Gothic Std B" charset="0"/>
              </a:rPr>
              <a:t>C</a:t>
            </a:r>
            <a:r>
              <a:rPr lang="en-US" sz="3200" b="1" dirty="0" smtClean="0">
                <a:solidFill>
                  <a:srgbClr val="006600"/>
                </a:solidFill>
                <a:latin typeface="Adobe Gothic Std B" charset="0"/>
                <a:ea typeface="Adobe Gothic Std B" charset="0"/>
                <a:cs typeface="Adobe Gothic Std B" charset="0"/>
              </a:rPr>
              <a:t>ommon </a:t>
            </a:r>
            <a:r>
              <a:rPr lang="en-US" sz="3200" b="1" dirty="0">
                <a:solidFill>
                  <a:srgbClr val="006600"/>
                </a:solidFill>
                <a:latin typeface="Adobe Gothic Std B" charset="0"/>
                <a:ea typeface="Adobe Gothic Std B" charset="0"/>
                <a:cs typeface="Adobe Gothic Std B" charset="0"/>
              </a:rPr>
              <a:t>goals                                                                                                                                                                                                                                                                                                         </a:t>
            </a:r>
          </a:p>
        </p:txBody>
      </p:sp>
      <p:sp>
        <p:nvSpPr>
          <p:cNvPr id="6" name="Rectangle 5"/>
          <p:cNvSpPr/>
          <p:nvPr/>
        </p:nvSpPr>
        <p:spPr>
          <a:xfrm>
            <a:off x="1119188" y="3255963"/>
            <a:ext cx="3971925" cy="715581"/>
          </a:xfrm>
          <a:prstGeom prst="rect">
            <a:avLst/>
          </a:prstGeom>
        </p:spPr>
        <p:txBody>
          <a:bodyPr>
            <a:spAutoFit/>
          </a:bodyPr>
          <a:lstStyle/>
          <a:p>
            <a:pPr>
              <a:lnSpc>
                <a:spcPct val="150000"/>
              </a:lnSpc>
              <a:spcBef>
                <a:spcPct val="20000"/>
              </a:spcBef>
              <a:defRPr/>
            </a:pPr>
            <a:r>
              <a:rPr lang="en-US" sz="3200" b="1" kern="0" dirty="0">
                <a:solidFill>
                  <a:srgbClr val="002060"/>
                </a:solidFill>
                <a:latin typeface="Adobe Gothic Std B" pitchFamily="34" charset="-128"/>
                <a:ea typeface="Adobe Gothic Std B" pitchFamily="34" charset="-128"/>
                <a:cs typeface="+mn-cs"/>
              </a:rPr>
              <a:t>T</a:t>
            </a:r>
            <a:r>
              <a:rPr lang="en-US" sz="3200" b="1" kern="0" dirty="0" smtClean="0">
                <a:solidFill>
                  <a:srgbClr val="002060"/>
                </a:solidFill>
                <a:latin typeface="Adobe Gothic Std B" pitchFamily="34" charset="-128"/>
                <a:ea typeface="Adobe Gothic Std B" pitchFamily="34" charset="-128"/>
                <a:cs typeface="+mn-cs"/>
              </a:rPr>
              <a:t>ime </a:t>
            </a:r>
            <a:r>
              <a:rPr lang="en-US" sz="3200" b="1" kern="0" dirty="0">
                <a:solidFill>
                  <a:srgbClr val="002060"/>
                </a:solidFill>
                <a:latin typeface="Adobe Gothic Std B" pitchFamily="34" charset="-128"/>
                <a:ea typeface="Adobe Gothic Std B" pitchFamily="34" charset="-128"/>
                <a:cs typeface="+mn-cs"/>
              </a:rPr>
              <a:t>management</a:t>
            </a:r>
          </a:p>
        </p:txBody>
      </p:sp>
      <p:sp>
        <p:nvSpPr>
          <p:cNvPr id="7" name="Rectangle 6"/>
          <p:cNvSpPr/>
          <p:nvPr/>
        </p:nvSpPr>
        <p:spPr>
          <a:xfrm>
            <a:off x="6365875" y="4210050"/>
            <a:ext cx="1830388" cy="715581"/>
          </a:xfrm>
          <a:prstGeom prst="rect">
            <a:avLst/>
          </a:prstGeom>
        </p:spPr>
        <p:txBody>
          <a:bodyPr>
            <a:spAutoFit/>
          </a:bodyPr>
          <a:lstStyle/>
          <a:p>
            <a:pPr>
              <a:lnSpc>
                <a:spcPct val="150000"/>
              </a:lnSpc>
              <a:spcBef>
                <a:spcPct val="20000"/>
              </a:spcBef>
              <a:defRPr/>
            </a:pPr>
            <a:r>
              <a:rPr lang="en-US" sz="3200" b="1" kern="0" dirty="0">
                <a:solidFill>
                  <a:srgbClr val="6600CC"/>
                </a:solidFill>
                <a:latin typeface="Adobe Gothic Std B" pitchFamily="34" charset="-128"/>
                <a:ea typeface="Adobe Gothic Std B" pitchFamily="34" charset="-128"/>
                <a:cs typeface="+mn-cs"/>
              </a:rPr>
              <a:t>R</a:t>
            </a:r>
            <a:r>
              <a:rPr lang="en-US" sz="3200" b="1" kern="0" dirty="0" smtClean="0">
                <a:solidFill>
                  <a:srgbClr val="6600CC"/>
                </a:solidFill>
                <a:latin typeface="Adobe Gothic Std B" pitchFamily="34" charset="-128"/>
                <a:ea typeface="Adobe Gothic Std B" pitchFamily="34" charset="-128"/>
                <a:cs typeface="+mn-cs"/>
              </a:rPr>
              <a:t>espect</a:t>
            </a:r>
            <a:endParaRPr lang="en-US" sz="3200" b="1" kern="0" dirty="0">
              <a:solidFill>
                <a:srgbClr val="6600CC"/>
              </a:solidFill>
              <a:latin typeface="Adobe Gothic Std B" pitchFamily="34" charset="-128"/>
              <a:ea typeface="Adobe Gothic Std B" pitchFamily="34" charset="-128"/>
              <a:cs typeface="+mn-cs"/>
            </a:endParaRPr>
          </a:p>
        </p:txBody>
      </p:sp>
      <p:grpSp>
        <p:nvGrpSpPr>
          <p:cNvPr id="27656" name="Group 10"/>
          <p:cNvGrpSpPr>
            <a:grpSpLocks/>
          </p:cNvGrpSpPr>
          <p:nvPr/>
        </p:nvGrpSpPr>
        <p:grpSpPr bwMode="auto">
          <a:xfrm>
            <a:off x="1843088" y="4264025"/>
            <a:ext cx="1600200" cy="1557338"/>
            <a:chOff x="432" y="3456"/>
            <a:chExt cx="240" cy="240"/>
          </a:xfrm>
        </p:grpSpPr>
        <p:sp>
          <p:nvSpPr>
            <p:cNvPr id="27657" name="AutoShape 11"/>
            <p:cNvSpPr>
              <a:spLocks noChangeArrowheads="1"/>
            </p:cNvSpPr>
            <p:nvPr/>
          </p:nvSpPr>
          <p:spPr bwMode="auto">
            <a:xfrm>
              <a:off x="432" y="3456"/>
              <a:ext cx="240" cy="240"/>
            </a:xfrm>
            <a:prstGeom prst="roundRect">
              <a:avLst>
                <a:gd name="adj" fmla="val 16667"/>
              </a:avLst>
            </a:prstGeom>
            <a:solidFill>
              <a:srgbClr val="FF66FF"/>
            </a:solidFill>
            <a:ln w="9525">
              <a:solidFill>
                <a:schemeClr val="tx1"/>
              </a:solidFill>
              <a:round/>
              <a:headEnd/>
              <a:tailEnd/>
            </a:ln>
          </p:spPr>
          <p:txBody>
            <a:bodyPr wrap="none" anchor="ctr"/>
            <a:lstStyle/>
            <a:p>
              <a:endParaRPr lang="en-US" sz="2000"/>
            </a:p>
          </p:txBody>
        </p:sp>
        <p:grpSp>
          <p:nvGrpSpPr>
            <p:cNvPr id="27658" name="Group 12"/>
            <p:cNvGrpSpPr>
              <a:grpSpLocks/>
            </p:cNvGrpSpPr>
            <p:nvPr/>
          </p:nvGrpSpPr>
          <p:grpSpPr bwMode="auto">
            <a:xfrm>
              <a:off x="464" y="3495"/>
              <a:ext cx="173" cy="167"/>
              <a:chOff x="528" y="3134"/>
              <a:chExt cx="519" cy="466"/>
            </a:xfrm>
          </p:grpSpPr>
          <p:sp>
            <p:nvSpPr>
              <p:cNvPr id="27659" name="Freeform 13"/>
              <p:cNvSpPr>
                <a:spLocks/>
              </p:cNvSpPr>
              <p:nvPr/>
            </p:nvSpPr>
            <p:spPr bwMode="auto">
              <a:xfrm>
                <a:off x="798" y="3414"/>
                <a:ext cx="24" cy="119"/>
              </a:xfrm>
              <a:custGeom>
                <a:avLst/>
                <a:gdLst>
                  <a:gd name="T0" fmla="*/ 0 w 203"/>
                  <a:gd name="T1" fmla="*/ 0 h 939"/>
                  <a:gd name="T2" fmla="*/ 0 w 203"/>
                  <a:gd name="T3" fmla="*/ 0 h 939"/>
                  <a:gd name="T4" fmla="*/ 0 w 203"/>
                  <a:gd name="T5" fmla="*/ 0 h 939"/>
                  <a:gd name="T6" fmla="*/ 0 w 203"/>
                  <a:gd name="T7" fmla="*/ 0 h 939"/>
                  <a:gd name="T8" fmla="*/ 0 w 203"/>
                  <a:gd name="T9" fmla="*/ 0 h 939"/>
                  <a:gd name="T10" fmla="*/ 0 w 203"/>
                  <a:gd name="T11" fmla="*/ 0 h 939"/>
                  <a:gd name="T12" fmla="*/ 0 w 203"/>
                  <a:gd name="T13" fmla="*/ 0 h 939"/>
                  <a:gd name="T14" fmla="*/ 0 w 203"/>
                  <a:gd name="T15" fmla="*/ 0 h 939"/>
                  <a:gd name="T16" fmla="*/ 0 w 203"/>
                  <a:gd name="T17" fmla="*/ 0 h 939"/>
                  <a:gd name="T18" fmla="*/ 0 w 203"/>
                  <a:gd name="T19" fmla="*/ 0 h 939"/>
                  <a:gd name="T20" fmla="*/ 0 w 203"/>
                  <a:gd name="T21" fmla="*/ 0 h 939"/>
                  <a:gd name="T22" fmla="*/ 0 w 203"/>
                  <a:gd name="T23" fmla="*/ 0 h 939"/>
                  <a:gd name="T24" fmla="*/ 0 w 203"/>
                  <a:gd name="T25" fmla="*/ 0 h 939"/>
                  <a:gd name="T26" fmla="*/ 0 w 203"/>
                  <a:gd name="T27" fmla="*/ 0 h 939"/>
                  <a:gd name="T28" fmla="*/ 0 w 203"/>
                  <a:gd name="T29" fmla="*/ 0 h 939"/>
                  <a:gd name="T30" fmla="*/ 0 w 203"/>
                  <a:gd name="T31" fmla="*/ 0 h 939"/>
                  <a:gd name="T32" fmla="*/ 0 w 203"/>
                  <a:gd name="T33" fmla="*/ 0 h 939"/>
                  <a:gd name="T34" fmla="*/ 0 w 203"/>
                  <a:gd name="T35" fmla="*/ 0 h 939"/>
                  <a:gd name="T36" fmla="*/ 0 w 203"/>
                  <a:gd name="T37" fmla="*/ 0 h 9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3"/>
                  <a:gd name="T58" fmla="*/ 0 h 939"/>
                  <a:gd name="T59" fmla="*/ 203 w 203"/>
                  <a:gd name="T60" fmla="*/ 939 h 9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3" h="939">
                    <a:moveTo>
                      <a:pt x="132" y="0"/>
                    </a:moveTo>
                    <a:cubicBezTo>
                      <a:pt x="119" y="86"/>
                      <a:pt x="115" y="156"/>
                      <a:pt x="124" y="245"/>
                    </a:cubicBezTo>
                    <a:cubicBezTo>
                      <a:pt x="131" y="314"/>
                      <a:pt x="163" y="380"/>
                      <a:pt x="172" y="450"/>
                    </a:cubicBezTo>
                    <a:cubicBezTo>
                      <a:pt x="196" y="636"/>
                      <a:pt x="166" y="441"/>
                      <a:pt x="187" y="560"/>
                    </a:cubicBezTo>
                    <a:cubicBezTo>
                      <a:pt x="193" y="592"/>
                      <a:pt x="203" y="655"/>
                      <a:pt x="203" y="655"/>
                    </a:cubicBezTo>
                    <a:cubicBezTo>
                      <a:pt x="200" y="684"/>
                      <a:pt x="199" y="713"/>
                      <a:pt x="195" y="742"/>
                    </a:cubicBezTo>
                    <a:cubicBezTo>
                      <a:pt x="185" y="816"/>
                      <a:pt x="131" y="878"/>
                      <a:pt x="93" y="939"/>
                    </a:cubicBezTo>
                    <a:cubicBezTo>
                      <a:pt x="98" y="921"/>
                      <a:pt x="102" y="902"/>
                      <a:pt x="108" y="884"/>
                    </a:cubicBezTo>
                    <a:cubicBezTo>
                      <a:pt x="113" y="868"/>
                      <a:pt x="133" y="823"/>
                      <a:pt x="124" y="837"/>
                    </a:cubicBezTo>
                    <a:cubicBezTo>
                      <a:pt x="119" y="845"/>
                      <a:pt x="108" y="860"/>
                      <a:pt x="108" y="860"/>
                    </a:cubicBezTo>
                    <a:cubicBezTo>
                      <a:pt x="115" y="832"/>
                      <a:pt x="129" y="799"/>
                      <a:pt x="140" y="773"/>
                    </a:cubicBezTo>
                    <a:cubicBezTo>
                      <a:pt x="144" y="764"/>
                      <a:pt x="165" y="748"/>
                      <a:pt x="156" y="750"/>
                    </a:cubicBezTo>
                    <a:cubicBezTo>
                      <a:pt x="138" y="755"/>
                      <a:pt x="108" y="781"/>
                      <a:pt x="108" y="781"/>
                    </a:cubicBezTo>
                    <a:cubicBezTo>
                      <a:pt x="80" y="737"/>
                      <a:pt x="101" y="710"/>
                      <a:pt x="61" y="671"/>
                    </a:cubicBezTo>
                    <a:cubicBezTo>
                      <a:pt x="102" y="609"/>
                      <a:pt x="74" y="604"/>
                      <a:pt x="53" y="545"/>
                    </a:cubicBezTo>
                    <a:cubicBezTo>
                      <a:pt x="44" y="392"/>
                      <a:pt x="51" y="441"/>
                      <a:pt x="22" y="355"/>
                    </a:cubicBezTo>
                    <a:cubicBezTo>
                      <a:pt x="12" y="277"/>
                      <a:pt x="0" y="151"/>
                      <a:pt x="77" y="103"/>
                    </a:cubicBezTo>
                    <a:cubicBezTo>
                      <a:pt x="92" y="80"/>
                      <a:pt x="91" y="76"/>
                      <a:pt x="116" y="63"/>
                    </a:cubicBezTo>
                    <a:cubicBezTo>
                      <a:pt x="124" y="59"/>
                      <a:pt x="140" y="55"/>
                      <a:pt x="140" y="55"/>
                    </a:cubicBezTo>
                  </a:path>
                </a:pathLst>
              </a:custGeom>
              <a:solidFill>
                <a:srgbClr val="FFDBB7"/>
              </a:solidFill>
              <a:ln w="9525">
                <a:solidFill>
                  <a:schemeClr val="tx1"/>
                </a:solidFill>
                <a:round/>
                <a:headEnd/>
                <a:tailEnd/>
              </a:ln>
            </p:spPr>
            <p:txBody>
              <a:bodyPr/>
              <a:lstStyle/>
              <a:p>
                <a:endParaRPr lang="en-US"/>
              </a:p>
            </p:txBody>
          </p:sp>
          <p:sp>
            <p:nvSpPr>
              <p:cNvPr id="27660" name="Freeform 14"/>
              <p:cNvSpPr>
                <a:spLocks/>
              </p:cNvSpPr>
              <p:nvPr/>
            </p:nvSpPr>
            <p:spPr bwMode="auto">
              <a:xfrm>
                <a:off x="534" y="3449"/>
                <a:ext cx="161" cy="151"/>
              </a:xfrm>
              <a:custGeom>
                <a:avLst/>
                <a:gdLst>
                  <a:gd name="T0" fmla="*/ 0 w 1296"/>
                  <a:gd name="T1" fmla="*/ 0 h 1200"/>
                  <a:gd name="T2" fmla="*/ 0 w 1296"/>
                  <a:gd name="T3" fmla="*/ 0 h 1200"/>
                  <a:gd name="T4" fmla="*/ 0 w 1296"/>
                  <a:gd name="T5" fmla="*/ 0 h 1200"/>
                  <a:gd name="T6" fmla="*/ 0 w 1296"/>
                  <a:gd name="T7" fmla="*/ 0 h 1200"/>
                  <a:gd name="T8" fmla="*/ 0 w 1296"/>
                  <a:gd name="T9" fmla="*/ 0 h 1200"/>
                  <a:gd name="T10" fmla="*/ 0 60000 65536"/>
                  <a:gd name="T11" fmla="*/ 0 60000 65536"/>
                  <a:gd name="T12" fmla="*/ 0 60000 65536"/>
                  <a:gd name="T13" fmla="*/ 0 60000 65536"/>
                  <a:gd name="T14" fmla="*/ 0 60000 65536"/>
                  <a:gd name="T15" fmla="*/ 0 w 1296"/>
                  <a:gd name="T16" fmla="*/ 0 h 1200"/>
                  <a:gd name="T17" fmla="*/ 1296 w 1296"/>
                  <a:gd name="T18" fmla="*/ 1200 h 1200"/>
                </a:gdLst>
                <a:ahLst/>
                <a:cxnLst>
                  <a:cxn ang="T10">
                    <a:pos x="T0" y="T1"/>
                  </a:cxn>
                  <a:cxn ang="T11">
                    <a:pos x="T2" y="T3"/>
                  </a:cxn>
                  <a:cxn ang="T12">
                    <a:pos x="T4" y="T5"/>
                  </a:cxn>
                  <a:cxn ang="T13">
                    <a:pos x="T6" y="T7"/>
                  </a:cxn>
                  <a:cxn ang="T14">
                    <a:pos x="T8" y="T9"/>
                  </a:cxn>
                </a:cxnLst>
                <a:rect l="T15" t="T16" r="T17" b="T18"/>
                <a:pathLst>
                  <a:path w="1296" h="1200">
                    <a:moveTo>
                      <a:pt x="0" y="0"/>
                    </a:moveTo>
                    <a:lnTo>
                      <a:pt x="1296" y="0"/>
                    </a:lnTo>
                    <a:lnTo>
                      <a:pt x="912" y="1104"/>
                    </a:lnTo>
                    <a:lnTo>
                      <a:pt x="0" y="1200"/>
                    </a:lnTo>
                    <a:lnTo>
                      <a:pt x="0" y="0"/>
                    </a:lnTo>
                    <a:close/>
                  </a:path>
                </a:pathLst>
              </a:custGeom>
              <a:solidFill>
                <a:srgbClr val="4D4D4D"/>
              </a:solidFill>
              <a:ln w="9525">
                <a:solidFill>
                  <a:schemeClr val="tx1"/>
                </a:solidFill>
                <a:round/>
                <a:headEnd/>
                <a:tailEnd/>
              </a:ln>
            </p:spPr>
            <p:txBody>
              <a:bodyPr/>
              <a:lstStyle/>
              <a:p>
                <a:endParaRPr lang="en-US"/>
              </a:p>
            </p:txBody>
          </p:sp>
          <p:sp>
            <p:nvSpPr>
              <p:cNvPr id="27661" name="Freeform 15"/>
              <p:cNvSpPr>
                <a:spLocks/>
              </p:cNvSpPr>
              <p:nvPr/>
            </p:nvSpPr>
            <p:spPr bwMode="auto">
              <a:xfrm>
                <a:off x="534" y="3431"/>
                <a:ext cx="40" cy="114"/>
              </a:xfrm>
              <a:custGeom>
                <a:avLst/>
                <a:gdLst>
                  <a:gd name="T0" fmla="*/ 0 w 336"/>
                  <a:gd name="T1" fmla="*/ 0 h 912"/>
                  <a:gd name="T2" fmla="*/ 0 w 336"/>
                  <a:gd name="T3" fmla="*/ 0 h 912"/>
                  <a:gd name="T4" fmla="*/ 0 w 336"/>
                  <a:gd name="T5" fmla="*/ 0 h 912"/>
                  <a:gd name="T6" fmla="*/ 0 w 336"/>
                  <a:gd name="T7" fmla="*/ 0 h 912"/>
                  <a:gd name="T8" fmla="*/ 0 w 336"/>
                  <a:gd name="T9" fmla="*/ 0 h 912"/>
                  <a:gd name="T10" fmla="*/ 0 w 336"/>
                  <a:gd name="T11" fmla="*/ 0 h 912"/>
                  <a:gd name="T12" fmla="*/ 0 w 336"/>
                  <a:gd name="T13" fmla="*/ 0 h 912"/>
                  <a:gd name="T14" fmla="*/ 0 w 336"/>
                  <a:gd name="T15" fmla="*/ 0 h 912"/>
                  <a:gd name="T16" fmla="*/ 0 60000 65536"/>
                  <a:gd name="T17" fmla="*/ 0 60000 65536"/>
                  <a:gd name="T18" fmla="*/ 0 60000 65536"/>
                  <a:gd name="T19" fmla="*/ 0 60000 65536"/>
                  <a:gd name="T20" fmla="*/ 0 60000 65536"/>
                  <a:gd name="T21" fmla="*/ 0 60000 65536"/>
                  <a:gd name="T22" fmla="*/ 0 60000 65536"/>
                  <a:gd name="T23" fmla="*/ 0 60000 65536"/>
                  <a:gd name="T24" fmla="*/ 0 w 336"/>
                  <a:gd name="T25" fmla="*/ 0 h 912"/>
                  <a:gd name="T26" fmla="*/ 336 w 336"/>
                  <a:gd name="T27" fmla="*/ 912 h 9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6" h="912">
                    <a:moveTo>
                      <a:pt x="192" y="0"/>
                    </a:moveTo>
                    <a:lnTo>
                      <a:pt x="336" y="0"/>
                    </a:lnTo>
                    <a:lnTo>
                      <a:pt x="336" y="768"/>
                    </a:lnTo>
                    <a:lnTo>
                      <a:pt x="192" y="912"/>
                    </a:lnTo>
                    <a:lnTo>
                      <a:pt x="192" y="96"/>
                    </a:lnTo>
                    <a:lnTo>
                      <a:pt x="0" y="144"/>
                    </a:lnTo>
                    <a:lnTo>
                      <a:pt x="0" y="912"/>
                    </a:lnTo>
                    <a:lnTo>
                      <a:pt x="192" y="912"/>
                    </a:lnTo>
                  </a:path>
                </a:pathLst>
              </a:custGeom>
              <a:solidFill>
                <a:srgbClr val="080808"/>
              </a:solidFill>
              <a:ln w="9525">
                <a:solidFill>
                  <a:schemeClr val="tx1"/>
                </a:solidFill>
                <a:round/>
                <a:headEnd/>
                <a:tailEnd/>
              </a:ln>
            </p:spPr>
            <p:txBody>
              <a:bodyPr/>
              <a:lstStyle/>
              <a:p>
                <a:endParaRPr lang="en-US"/>
              </a:p>
            </p:txBody>
          </p:sp>
          <p:sp>
            <p:nvSpPr>
              <p:cNvPr id="27662" name="Freeform 16"/>
              <p:cNvSpPr>
                <a:spLocks/>
              </p:cNvSpPr>
              <p:nvPr/>
            </p:nvSpPr>
            <p:spPr bwMode="auto">
              <a:xfrm>
                <a:off x="528" y="3134"/>
                <a:ext cx="75" cy="321"/>
              </a:xfrm>
              <a:custGeom>
                <a:avLst/>
                <a:gdLst>
                  <a:gd name="T0" fmla="*/ 0 w 624"/>
                  <a:gd name="T1" fmla="*/ 0 h 2544"/>
                  <a:gd name="T2" fmla="*/ 0 w 624"/>
                  <a:gd name="T3" fmla="*/ 0 h 2544"/>
                  <a:gd name="T4" fmla="*/ 0 w 624"/>
                  <a:gd name="T5" fmla="*/ 0 h 2544"/>
                  <a:gd name="T6" fmla="*/ 0 w 624"/>
                  <a:gd name="T7" fmla="*/ 0 h 2544"/>
                  <a:gd name="T8" fmla="*/ 0 w 624"/>
                  <a:gd name="T9" fmla="*/ 0 h 2544"/>
                  <a:gd name="T10" fmla="*/ 0 w 624"/>
                  <a:gd name="T11" fmla="*/ 0 h 2544"/>
                  <a:gd name="T12" fmla="*/ 0 60000 65536"/>
                  <a:gd name="T13" fmla="*/ 0 60000 65536"/>
                  <a:gd name="T14" fmla="*/ 0 60000 65536"/>
                  <a:gd name="T15" fmla="*/ 0 60000 65536"/>
                  <a:gd name="T16" fmla="*/ 0 60000 65536"/>
                  <a:gd name="T17" fmla="*/ 0 60000 65536"/>
                  <a:gd name="T18" fmla="*/ 0 w 624"/>
                  <a:gd name="T19" fmla="*/ 0 h 2544"/>
                  <a:gd name="T20" fmla="*/ 624 w 624"/>
                  <a:gd name="T21" fmla="*/ 2544 h 2544"/>
                </a:gdLst>
                <a:ahLst/>
                <a:cxnLst>
                  <a:cxn ang="T12">
                    <a:pos x="T0" y="T1"/>
                  </a:cxn>
                  <a:cxn ang="T13">
                    <a:pos x="T2" y="T3"/>
                  </a:cxn>
                  <a:cxn ang="T14">
                    <a:pos x="T4" y="T5"/>
                  </a:cxn>
                  <a:cxn ang="T15">
                    <a:pos x="T6" y="T7"/>
                  </a:cxn>
                  <a:cxn ang="T16">
                    <a:pos x="T8" y="T9"/>
                  </a:cxn>
                  <a:cxn ang="T17">
                    <a:pos x="T10" y="T11"/>
                  </a:cxn>
                </a:cxnLst>
                <a:rect l="T18" t="T19" r="T20" b="T21"/>
                <a:pathLst>
                  <a:path w="624" h="2544">
                    <a:moveTo>
                      <a:pt x="0" y="2544"/>
                    </a:moveTo>
                    <a:lnTo>
                      <a:pt x="576" y="2256"/>
                    </a:lnTo>
                    <a:lnTo>
                      <a:pt x="624" y="672"/>
                    </a:lnTo>
                    <a:lnTo>
                      <a:pt x="96" y="48"/>
                    </a:lnTo>
                    <a:lnTo>
                      <a:pt x="48" y="0"/>
                    </a:lnTo>
                    <a:lnTo>
                      <a:pt x="0" y="2544"/>
                    </a:lnTo>
                    <a:close/>
                  </a:path>
                </a:pathLst>
              </a:custGeom>
              <a:solidFill>
                <a:schemeClr val="bg2"/>
              </a:solidFill>
              <a:ln w="9525">
                <a:solidFill>
                  <a:schemeClr val="tx1"/>
                </a:solidFill>
                <a:round/>
                <a:headEnd/>
                <a:tailEnd/>
              </a:ln>
            </p:spPr>
            <p:txBody>
              <a:bodyPr/>
              <a:lstStyle/>
              <a:p>
                <a:endParaRPr lang="en-US"/>
              </a:p>
            </p:txBody>
          </p:sp>
          <p:sp>
            <p:nvSpPr>
              <p:cNvPr id="27663" name="Freeform 17"/>
              <p:cNvSpPr>
                <a:spLocks/>
              </p:cNvSpPr>
              <p:nvPr/>
            </p:nvSpPr>
            <p:spPr bwMode="auto">
              <a:xfrm>
                <a:off x="551" y="3201"/>
                <a:ext cx="40" cy="163"/>
              </a:xfrm>
              <a:custGeom>
                <a:avLst/>
                <a:gdLst>
                  <a:gd name="T0" fmla="*/ 0 w 336"/>
                  <a:gd name="T1" fmla="*/ 0 h 1296"/>
                  <a:gd name="T2" fmla="*/ 0 w 336"/>
                  <a:gd name="T3" fmla="*/ 0 h 1296"/>
                  <a:gd name="T4" fmla="*/ 0 w 336"/>
                  <a:gd name="T5" fmla="*/ 0 h 1296"/>
                  <a:gd name="T6" fmla="*/ 0 w 336"/>
                  <a:gd name="T7" fmla="*/ 0 h 1296"/>
                  <a:gd name="T8" fmla="*/ 0 w 336"/>
                  <a:gd name="T9" fmla="*/ 0 h 1296"/>
                  <a:gd name="T10" fmla="*/ 0 60000 65536"/>
                  <a:gd name="T11" fmla="*/ 0 60000 65536"/>
                  <a:gd name="T12" fmla="*/ 0 60000 65536"/>
                  <a:gd name="T13" fmla="*/ 0 60000 65536"/>
                  <a:gd name="T14" fmla="*/ 0 60000 65536"/>
                  <a:gd name="T15" fmla="*/ 0 w 336"/>
                  <a:gd name="T16" fmla="*/ 0 h 1296"/>
                  <a:gd name="T17" fmla="*/ 336 w 336"/>
                  <a:gd name="T18" fmla="*/ 1296 h 1296"/>
                </a:gdLst>
                <a:ahLst/>
                <a:cxnLst>
                  <a:cxn ang="T10">
                    <a:pos x="T0" y="T1"/>
                  </a:cxn>
                  <a:cxn ang="T11">
                    <a:pos x="T2" y="T3"/>
                  </a:cxn>
                  <a:cxn ang="T12">
                    <a:pos x="T4" y="T5"/>
                  </a:cxn>
                  <a:cxn ang="T13">
                    <a:pos x="T6" y="T7"/>
                  </a:cxn>
                  <a:cxn ang="T14">
                    <a:pos x="T8" y="T9"/>
                  </a:cxn>
                </a:cxnLst>
                <a:rect l="T15" t="T16" r="T17" b="T18"/>
                <a:pathLst>
                  <a:path w="336" h="1296">
                    <a:moveTo>
                      <a:pt x="48" y="48"/>
                    </a:moveTo>
                    <a:lnTo>
                      <a:pt x="336" y="384"/>
                    </a:lnTo>
                    <a:lnTo>
                      <a:pt x="288" y="1296"/>
                    </a:lnTo>
                    <a:lnTo>
                      <a:pt x="0" y="1296"/>
                    </a:lnTo>
                    <a:lnTo>
                      <a:pt x="0" y="0"/>
                    </a:lnTo>
                  </a:path>
                </a:pathLst>
              </a:custGeom>
              <a:solidFill>
                <a:srgbClr val="C0C0C0"/>
              </a:solidFill>
              <a:ln w="9525">
                <a:solidFill>
                  <a:schemeClr val="tx1"/>
                </a:solidFill>
                <a:round/>
                <a:headEnd/>
                <a:tailEnd/>
              </a:ln>
            </p:spPr>
            <p:txBody>
              <a:bodyPr/>
              <a:lstStyle/>
              <a:p>
                <a:endParaRPr lang="en-US"/>
              </a:p>
            </p:txBody>
          </p:sp>
          <p:sp>
            <p:nvSpPr>
              <p:cNvPr id="27664" name="Freeform 18"/>
              <p:cNvSpPr>
                <a:spLocks/>
              </p:cNvSpPr>
              <p:nvPr/>
            </p:nvSpPr>
            <p:spPr bwMode="auto">
              <a:xfrm>
                <a:off x="551" y="3201"/>
                <a:ext cx="40" cy="163"/>
              </a:xfrm>
              <a:custGeom>
                <a:avLst/>
                <a:gdLst>
                  <a:gd name="T0" fmla="*/ 0 w 336"/>
                  <a:gd name="T1" fmla="*/ 0 h 1296"/>
                  <a:gd name="T2" fmla="*/ 0 w 336"/>
                  <a:gd name="T3" fmla="*/ 0 h 1296"/>
                  <a:gd name="T4" fmla="*/ 0 w 336"/>
                  <a:gd name="T5" fmla="*/ 0 h 1296"/>
                  <a:gd name="T6" fmla="*/ 0 60000 65536"/>
                  <a:gd name="T7" fmla="*/ 0 60000 65536"/>
                  <a:gd name="T8" fmla="*/ 0 60000 65536"/>
                  <a:gd name="T9" fmla="*/ 0 w 336"/>
                  <a:gd name="T10" fmla="*/ 0 h 1296"/>
                  <a:gd name="T11" fmla="*/ 336 w 336"/>
                  <a:gd name="T12" fmla="*/ 1296 h 1296"/>
                </a:gdLst>
                <a:ahLst/>
                <a:cxnLst>
                  <a:cxn ang="T6">
                    <a:pos x="T0" y="T1"/>
                  </a:cxn>
                  <a:cxn ang="T7">
                    <a:pos x="T2" y="T3"/>
                  </a:cxn>
                  <a:cxn ang="T8">
                    <a:pos x="T4" y="T5"/>
                  </a:cxn>
                </a:cxnLst>
                <a:rect l="T9" t="T10" r="T11" b="T12"/>
                <a:pathLst>
                  <a:path w="336" h="1296">
                    <a:moveTo>
                      <a:pt x="0" y="0"/>
                    </a:moveTo>
                    <a:lnTo>
                      <a:pt x="336" y="432"/>
                    </a:lnTo>
                    <a:lnTo>
                      <a:pt x="288" y="1296"/>
                    </a:lnTo>
                  </a:path>
                </a:pathLst>
              </a:custGeom>
              <a:noFill/>
              <a:ln w="2857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27665" name="Freeform 19"/>
              <p:cNvSpPr>
                <a:spLocks/>
              </p:cNvSpPr>
              <p:nvPr/>
            </p:nvSpPr>
            <p:spPr bwMode="auto">
              <a:xfrm>
                <a:off x="578" y="3299"/>
                <a:ext cx="75" cy="71"/>
              </a:xfrm>
              <a:custGeom>
                <a:avLst/>
                <a:gdLst>
                  <a:gd name="T0" fmla="*/ 0 w 631"/>
                  <a:gd name="T1" fmla="*/ 0 h 560"/>
                  <a:gd name="T2" fmla="*/ 0 w 631"/>
                  <a:gd name="T3" fmla="*/ 0 h 560"/>
                  <a:gd name="T4" fmla="*/ 0 w 631"/>
                  <a:gd name="T5" fmla="*/ 0 h 560"/>
                  <a:gd name="T6" fmla="*/ 0 w 631"/>
                  <a:gd name="T7" fmla="*/ 0 h 560"/>
                  <a:gd name="T8" fmla="*/ 0 w 631"/>
                  <a:gd name="T9" fmla="*/ 0 h 560"/>
                  <a:gd name="T10" fmla="*/ 0 w 631"/>
                  <a:gd name="T11" fmla="*/ 0 h 560"/>
                  <a:gd name="T12" fmla="*/ 0 w 631"/>
                  <a:gd name="T13" fmla="*/ 0 h 560"/>
                  <a:gd name="T14" fmla="*/ 0 w 631"/>
                  <a:gd name="T15" fmla="*/ 0 h 560"/>
                  <a:gd name="T16" fmla="*/ 0 w 631"/>
                  <a:gd name="T17" fmla="*/ 0 h 560"/>
                  <a:gd name="T18" fmla="*/ 0 w 631"/>
                  <a:gd name="T19" fmla="*/ 0 h 560"/>
                  <a:gd name="T20" fmla="*/ 0 w 631"/>
                  <a:gd name="T21" fmla="*/ 0 h 560"/>
                  <a:gd name="T22" fmla="*/ 0 w 631"/>
                  <a:gd name="T23" fmla="*/ 0 h 560"/>
                  <a:gd name="T24" fmla="*/ 0 w 631"/>
                  <a:gd name="T25" fmla="*/ 0 h 560"/>
                  <a:gd name="T26" fmla="*/ 0 w 631"/>
                  <a:gd name="T27" fmla="*/ 0 h 560"/>
                  <a:gd name="T28" fmla="*/ 0 w 631"/>
                  <a:gd name="T29" fmla="*/ 0 h 560"/>
                  <a:gd name="T30" fmla="*/ 0 w 631"/>
                  <a:gd name="T31" fmla="*/ 0 h 560"/>
                  <a:gd name="T32" fmla="*/ 0 w 631"/>
                  <a:gd name="T33" fmla="*/ 0 h 560"/>
                  <a:gd name="T34" fmla="*/ 0 w 631"/>
                  <a:gd name="T35" fmla="*/ 0 h 560"/>
                  <a:gd name="T36" fmla="*/ 0 w 631"/>
                  <a:gd name="T37" fmla="*/ 0 h 560"/>
                  <a:gd name="T38" fmla="*/ 0 w 631"/>
                  <a:gd name="T39" fmla="*/ 0 h 560"/>
                  <a:gd name="T40" fmla="*/ 0 w 631"/>
                  <a:gd name="T41" fmla="*/ 0 h 560"/>
                  <a:gd name="T42" fmla="*/ 0 w 631"/>
                  <a:gd name="T43" fmla="*/ 0 h 560"/>
                  <a:gd name="T44" fmla="*/ 0 w 631"/>
                  <a:gd name="T45" fmla="*/ 0 h 560"/>
                  <a:gd name="T46" fmla="*/ 0 w 631"/>
                  <a:gd name="T47" fmla="*/ 0 h 560"/>
                  <a:gd name="T48" fmla="*/ 0 w 631"/>
                  <a:gd name="T49" fmla="*/ 0 h 560"/>
                  <a:gd name="T50" fmla="*/ 0 w 631"/>
                  <a:gd name="T51" fmla="*/ 0 h 560"/>
                  <a:gd name="T52" fmla="*/ 0 w 631"/>
                  <a:gd name="T53" fmla="*/ 0 h 560"/>
                  <a:gd name="T54" fmla="*/ 0 w 631"/>
                  <a:gd name="T55" fmla="*/ 0 h 560"/>
                  <a:gd name="T56" fmla="*/ 0 w 631"/>
                  <a:gd name="T57" fmla="*/ 0 h 560"/>
                  <a:gd name="T58" fmla="*/ 0 w 631"/>
                  <a:gd name="T59" fmla="*/ 0 h 560"/>
                  <a:gd name="T60" fmla="*/ 0 w 631"/>
                  <a:gd name="T61" fmla="*/ 0 h 560"/>
                  <a:gd name="T62" fmla="*/ 0 w 631"/>
                  <a:gd name="T63" fmla="*/ 0 h 560"/>
                  <a:gd name="T64" fmla="*/ 0 w 631"/>
                  <a:gd name="T65" fmla="*/ 0 h 560"/>
                  <a:gd name="T66" fmla="*/ 0 w 631"/>
                  <a:gd name="T67" fmla="*/ 0 h 560"/>
                  <a:gd name="T68" fmla="*/ 0 w 631"/>
                  <a:gd name="T69" fmla="*/ 0 h 560"/>
                  <a:gd name="T70" fmla="*/ 0 w 631"/>
                  <a:gd name="T71" fmla="*/ 0 h 560"/>
                  <a:gd name="T72" fmla="*/ 0 w 631"/>
                  <a:gd name="T73" fmla="*/ 0 h 560"/>
                  <a:gd name="T74" fmla="*/ 0 w 631"/>
                  <a:gd name="T75" fmla="*/ 0 h 560"/>
                  <a:gd name="T76" fmla="*/ 0 w 631"/>
                  <a:gd name="T77" fmla="*/ 0 h 560"/>
                  <a:gd name="T78" fmla="*/ 0 w 631"/>
                  <a:gd name="T79" fmla="*/ 0 h 560"/>
                  <a:gd name="T80" fmla="*/ 0 w 631"/>
                  <a:gd name="T81" fmla="*/ 0 h 560"/>
                  <a:gd name="T82" fmla="*/ 0 w 631"/>
                  <a:gd name="T83" fmla="*/ 0 h 5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31"/>
                  <a:gd name="T127" fmla="*/ 0 h 560"/>
                  <a:gd name="T128" fmla="*/ 631 w 631"/>
                  <a:gd name="T129" fmla="*/ 560 h 5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31" h="560">
                    <a:moveTo>
                      <a:pt x="615" y="244"/>
                    </a:moveTo>
                    <a:cubicBezTo>
                      <a:pt x="545" y="184"/>
                      <a:pt x="471" y="130"/>
                      <a:pt x="394" y="79"/>
                    </a:cubicBezTo>
                    <a:cubicBezTo>
                      <a:pt x="360" y="56"/>
                      <a:pt x="307" y="66"/>
                      <a:pt x="268" y="55"/>
                    </a:cubicBezTo>
                    <a:cubicBezTo>
                      <a:pt x="215" y="40"/>
                      <a:pt x="171" y="14"/>
                      <a:pt x="118" y="0"/>
                    </a:cubicBezTo>
                    <a:cubicBezTo>
                      <a:pt x="79" y="13"/>
                      <a:pt x="39" y="11"/>
                      <a:pt x="0" y="24"/>
                    </a:cubicBezTo>
                    <a:cubicBezTo>
                      <a:pt x="47" y="71"/>
                      <a:pt x="111" y="80"/>
                      <a:pt x="165" y="118"/>
                    </a:cubicBezTo>
                    <a:cubicBezTo>
                      <a:pt x="182" y="144"/>
                      <a:pt x="175" y="149"/>
                      <a:pt x="205" y="134"/>
                    </a:cubicBezTo>
                    <a:cubicBezTo>
                      <a:pt x="213" y="130"/>
                      <a:pt x="228" y="109"/>
                      <a:pt x="228" y="118"/>
                    </a:cubicBezTo>
                    <a:cubicBezTo>
                      <a:pt x="228" y="129"/>
                      <a:pt x="212" y="133"/>
                      <a:pt x="205" y="142"/>
                    </a:cubicBezTo>
                    <a:cubicBezTo>
                      <a:pt x="181" y="172"/>
                      <a:pt x="161" y="201"/>
                      <a:pt x="149" y="237"/>
                    </a:cubicBezTo>
                    <a:cubicBezTo>
                      <a:pt x="161" y="272"/>
                      <a:pt x="156" y="290"/>
                      <a:pt x="197" y="276"/>
                    </a:cubicBezTo>
                    <a:cubicBezTo>
                      <a:pt x="233" y="222"/>
                      <a:pt x="210" y="235"/>
                      <a:pt x="252" y="221"/>
                    </a:cubicBezTo>
                    <a:cubicBezTo>
                      <a:pt x="276" y="197"/>
                      <a:pt x="295" y="191"/>
                      <a:pt x="323" y="173"/>
                    </a:cubicBezTo>
                    <a:cubicBezTo>
                      <a:pt x="287" y="227"/>
                      <a:pt x="329" y="174"/>
                      <a:pt x="284" y="205"/>
                    </a:cubicBezTo>
                    <a:cubicBezTo>
                      <a:pt x="275" y="211"/>
                      <a:pt x="269" y="222"/>
                      <a:pt x="260" y="229"/>
                    </a:cubicBezTo>
                    <a:cubicBezTo>
                      <a:pt x="253" y="235"/>
                      <a:pt x="244" y="239"/>
                      <a:pt x="236" y="244"/>
                    </a:cubicBezTo>
                    <a:cubicBezTo>
                      <a:pt x="228" y="269"/>
                      <a:pt x="214" y="290"/>
                      <a:pt x="205" y="315"/>
                    </a:cubicBezTo>
                    <a:cubicBezTo>
                      <a:pt x="218" y="355"/>
                      <a:pt x="202" y="328"/>
                      <a:pt x="236" y="347"/>
                    </a:cubicBezTo>
                    <a:cubicBezTo>
                      <a:pt x="253" y="356"/>
                      <a:pt x="284" y="379"/>
                      <a:pt x="284" y="379"/>
                    </a:cubicBezTo>
                    <a:cubicBezTo>
                      <a:pt x="298" y="331"/>
                      <a:pt x="316" y="290"/>
                      <a:pt x="362" y="260"/>
                    </a:cubicBezTo>
                    <a:cubicBezTo>
                      <a:pt x="378" y="250"/>
                      <a:pt x="410" y="229"/>
                      <a:pt x="410" y="229"/>
                    </a:cubicBezTo>
                    <a:cubicBezTo>
                      <a:pt x="392" y="255"/>
                      <a:pt x="369" y="269"/>
                      <a:pt x="347" y="292"/>
                    </a:cubicBezTo>
                    <a:cubicBezTo>
                      <a:pt x="320" y="369"/>
                      <a:pt x="366" y="249"/>
                      <a:pt x="315" y="339"/>
                    </a:cubicBezTo>
                    <a:cubicBezTo>
                      <a:pt x="307" y="353"/>
                      <a:pt x="299" y="386"/>
                      <a:pt x="299" y="386"/>
                    </a:cubicBezTo>
                    <a:cubicBezTo>
                      <a:pt x="304" y="402"/>
                      <a:pt x="310" y="418"/>
                      <a:pt x="315" y="434"/>
                    </a:cubicBezTo>
                    <a:cubicBezTo>
                      <a:pt x="318" y="442"/>
                      <a:pt x="323" y="457"/>
                      <a:pt x="323" y="457"/>
                    </a:cubicBezTo>
                    <a:cubicBezTo>
                      <a:pt x="374" y="442"/>
                      <a:pt x="473" y="372"/>
                      <a:pt x="512" y="331"/>
                    </a:cubicBezTo>
                    <a:cubicBezTo>
                      <a:pt x="501" y="381"/>
                      <a:pt x="497" y="360"/>
                      <a:pt x="457" y="386"/>
                    </a:cubicBezTo>
                    <a:cubicBezTo>
                      <a:pt x="441" y="396"/>
                      <a:pt x="426" y="407"/>
                      <a:pt x="410" y="418"/>
                    </a:cubicBezTo>
                    <a:cubicBezTo>
                      <a:pt x="402" y="423"/>
                      <a:pt x="386" y="434"/>
                      <a:pt x="386" y="434"/>
                    </a:cubicBezTo>
                    <a:cubicBezTo>
                      <a:pt x="366" y="463"/>
                      <a:pt x="328" y="470"/>
                      <a:pt x="355" y="513"/>
                    </a:cubicBezTo>
                    <a:cubicBezTo>
                      <a:pt x="359" y="520"/>
                      <a:pt x="370" y="518"/>
                      <a:pt x="378" y="521"/>
                    </a:cubicBezTo>
                    <a:cubicBezTo>
                      <a:pt x="429" y="504"/>
                      <a:pt x="470" y="474"/>
                      <a:pt x="520" y="457"/>
                    </a:cubicBezTo>
                    <a:cubicBezTo>
                      <a:pt x="520" y="457"/>
                      <a:pt x="519" y="476"/>
                      <a:pt x="512" y="481"/>
                    </a:cubicBezTo>
                    <a:cubicBezTo>
                      <a:pt x="475" y="507"/>
                      <a:pt x="499" y="494"/>
                      <a:pt x="441" y="513"/>
                    </a:cubicBezTo>
                    <a:cubicBezTo>
                      <a:pt x="433" y="516"/>
                      <a:pt x="418" y="521"/>
                      <a:pt x="418" y="521"/>
                    </a:cubicBezTo>
                    <a:cubicBezTo>
                      <a:pt x="415" y="529"/>
                      <a:pt x="406" y="537"/>
                      <a:pt x="410" y="544"/>
                    </a:cubicBezTo>
                    <a:cubicBezTo>
                      <a:pt x="414" y="551"/>
                      <a:pt x="426" y="550"/>
                      <a:pt x="434" y="552"/>
                    </a:cubicBezTo>
                    <a:cubicBezTo>
                      <a:pt x="450" y="555"/>
                      <a:pt x="465" y="557"/>
                      <a:pt x="481" y="560"/>
                    </a:cubicBezTo>
                    <a:cubicBezTo>
                      <a:pt x="517" y="548"/>
                      <a:pt x="551" y="550"/>
                      <a:pt x="583" y="528"/>
                    </a:cubicBezTo>
                    <a:cubicBezTo>
                      <a:pt x="614" y="483"/>
                      <a:pt x="624" y="351"/>
                      <a:pt x="631" y="292"/>
                    </a:cubicBezTo>
                    <a:cubicBezTo>
                      <a:pt x="626" y="276"/>
                      <a:pt x="615" y="244"/>
                      <a:pt x="615" y="244"/>
                    </a:cubicBezTo>
                    <a:close/>
                  </a:path>
                </a:pathLst>
              </a:custGeom>
              <a:solidFill>
                <a:srgbClr val="FFDBB7"/>
              </a:solidFill>
              <a:ln w="9525">
                <a:solidFill>
                  <a:schemeClr val="tx1"/>
                </a:solidFill>
                <a:round/>
                <a:headEnd/>
                <a:tailEnd/>
              </a:ln>
            </p:spPr>
            <p:txBody>
              <a:bodyPr/>
              <a:lstStyle/>
              <a:p>
                <a:endParaRPr lang="en-US"/>
              </a:p>
            </p:txBody>
          </p:sp>
          <p:sp>
            <p:nvSpPr>
              <p:cNvPr id="27666" name="Freeform 20"/>
              <p:cNvSpPr>
                <a:spLocks/>
              </p:cNvSpPr>
              <p:nvPr/>
            </p:nvSpPr>
            <p:spPr bwMode="auto">
              <a:xfrm>
                <a:off x="742" y="3239"/>
                <a:ext cx="60" cy="115"/>
              </a:xfrm>
              <a:custGeom>
                <a:avLst/>
                <a:gdLst>
                  <a:gd name="T0" fmla="*/ 0 w 499"/>
                  <a:gd name="T1" fmla="*/ 0 h 909"/>
                  <a:gd name="T2" fmla="*/ 0 w 499"/>
                  <a:gd name="T3" fmla="*/ 0 h 909"/>
                  <a:gd name="T4" fmla="*/ 0 w 499"/>
                  <a:gd name="T5" fmla="*/ 0 h 909"/>
                  <a:gd name="T6" fmla="*/ 0 w 499"/>
                  <a:gd name="T7" fmla="*/ 0 h 909"/>
                  <a:gd name="T8" fmla="*/ 0 w 499"/>
                  <a:gd name="T9" fmla="*/ 0 h 909"/>
                  <a:gd name="T10" fmla="*/ 0 w 499"/>
                  <a:gd name="T11" fmla="*/ 0 h 909"/>
                  <a:gd name="T12" fmla="*/ 0 w 499"/>
                  <a:gd name="T13" fmla="*/ 0 h 909"/>
                  <a:gd name="T14" fmla="*/ 0 w 499"/>
                  <a:gd name="T15" fmla="*/ 0 h 909"/>
                  <a:gd name="T16" fmla="*/ 0 w 499"/>
                  <a:gd name="T17" fmla="*/ 0 h 909"/>
                  <a:gd name="T18" fmla="*/ 0 w 499"/>
                  <a:gd name="T19" fmla="*/ 0 h 909"/>
                  <a:gd name="T20" fmla="*/ 0 w 499"/>
                  <a:gd name="T21" fmla="*/ 0 h 909"/>
                  <a:gd name="T22" fmla="*/ 0 w 499"/>
                  <a:gd name="T23" fmla="*/ 0 h 909"/>
                  <a:gd name="T24" fmla="*/ 0 w 499"/>
                  <a:gd name="T25" fmla="*/ 0 h 909"/>
                  <a:gd name="T26" fmla="*/ 0 w 499"/>
                  <a:gd name="T27" fmla="*/ 0 h 909"/>
                  <a:gd name="T28" fmla="*/ 0 w 499"/>
                  <a:gd name="T29" fmla="*/ 0 h 909"/>
                  <a:gd name="T30" fmla="*/ 0 w 499"/>
                  <a:gd name="T31" fmla="*/ 0 h 909"/>
                  <a:gd name="T32" fmla="*/ 0 w 499"/>
                  <a:gd name="T33" fmla="*/ 0 h 909"/>
                  <a:gd name="T34" fmla="*/ 0 w 499"/>
                  <a:gd name="T35" fmla="*/ 0 h 909"/>
                  <a:gd name="T36" fmla="*/ 0 w 499"/>
                  <a:gd name="T37" fmla="*/ 0 h 909"/>
                  <a:gd name="T38" fmla="*/ 0 w 499"/>
                  <a:gd name="T39" fmla="*/ 0 h 909"/>
                  <a:gd name="T40" fmla="*/ 0 w 499"/>
                  <a:gd name="T41" fmla="*/ 0 h 909"/>
                  <a:gd name="T42" fmla="*/ 0 w 499"/>
                  <a:gd name="T43" fmla="*/ 0 h 909"/>
                  <a:gd name="T44" fmla="*/ 0 w 499"/>
                  <a:gd name="T45" fmla="*/ 0 h 909"/>
                  <a:gd name="T46" fmla="*/ 0 w 499"/>
                  <a:gd name="T47" fmla="*/ 0 h 909"/>
                  <a:gd name="T48" fmla="*/ 0 w 499"/>
                  <a:gd name="T49" fmla="*/ 0 h 909"/>
                  <a:gd name="T50" fmla="*/ 0 w 499"/>
                  <a:gd name="T51" fmla="*/ 0 h 909"/>
                  <a:gd name="T52" fmla="*/ 0 w 499"/>
                  <a:gd name="T53" fmla="*/ 0 h 909"/>
                  <a:gd name="T54" fmla="*/ 0 w 499"/>
                  <a:gd name="T55" fmla="*/ 0 h 909"/>
                  <a:gd name="T56" fmla="*/ 0 w 499"/>
                  <a:gd name="T57" fmla="*/ 0 h 909"/>
                  <a:gd name="T58" fmla="*/ 0 w 499"/>
                  <a:gd name="T59" fmla="*/ 0 h 909"/>
                  <a:gd name="T60" fmla="*/ 0 w 499"/>
                  <a:gd name="T61" fmla="*/ 0 h 909"/>
                  <a:gd name="T62" fmla="*/ 0 w 499"/>
                  <a:gd name="T63" fmla="*/ 0 h 9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99"/>
                  <a:gd name="T97" fmla="*/ 0 h 909"/>
                  <a:gd name="T98" fmla="*/ 499 w 499"/>
                  <a:gd name="T99" fmla="*/ 909 h 90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99" h="909">
                    <a:moveTo>
                      <a:pt x="9" y="561"/>
                    </a:moveTo>
                    <a:cubicBezTo>
                      <a:pt x="2" y="471"/>
                      <a:pt x="2" y="389"/>
                      <a:pt x="17" y="300"/>
                    </a:cubicBezTo>
                    <a:cubicBezTo>
                      <a:pt x="22" y="273"/>
                      <a:pt x="44" y="249"/>
                      <a:pt x="57" y="229"/>
                    </a:cubicBezTo>
                    <a:cubicBezTo>
                      <a:pt x="62" y="221"/>
                      <a:pt x="72" y="206"/>
                      <a:pt x="72" y="206"/>
                    </a:cubicBezTo>
                    <a:cubicBezTo>
                      <a:pt x="100" y="93"/>
                      <a:pt x="118" y="31"/>
                      <a:pt x="238" y="0"/>
                    </a:cubicBezTo>
                    <a:cubicBezTo>
                      <a:pt x="256" y="2"/>
                      <a:pt x="327" y="11"/>
                      <a:pt x="349" y="16"/>
                    </a:cubicBezTo>
                    <a:cubicBezTo>
                      <a:pt x="365" y="20"/>
                      <a:pt x="396" y="32"/>
                      <a:pt x="396" y="32"/>
                    </a:cubicBezTo>
                    <a:cubicBezTo>
                      <a:pt x="404" y="40"/>
                      <a:pt x="411" y="50"/>
                      <a:pt x="420" y="56"/>
                    </a:cubicBezTo>
                    <a:cubicBezTo>
                      <a:pt x="427" y="61"/>
                      <a:pt x="437" y="58"/>
                      <a:pt x="443" y="64"/>
                    </a:cubicBezTo>
                    <a:cubicBezTo>
                      <a:pt x="467" y="88"/>
                      <a:pt x="488" y="125"/>
                      <a:pt x="499" y="158"/>
                    </a:cubicBezTo>
                    <a:cubicBezTo>
                      <a:pt x="498" y="166"/>
                      <a:pt x="498" y="243"/>
                      <a:pt x="483" y="269"/>
                    </a:cubicBezTo>
                    <a:cubicBezTo>
                      <a:pt x="459" y="311"/>
                      <a:pt x="442" y="340"/>
                      <a:pt x="428" y="387"/>
                    </a:cubicBezTo>
                    <a:cubicBezTo>
                      <a:pt x="463" y="399"/>
                      <a:pt x="478" y="388"/>
                      <a:pt x="491" y="426"/>
                    </a:cubicBezTo>
                    <a:cubicBezTo>
                      <a:pt x="465" y="465"/>
                      <a:pt x="451" y="487"/>
                      <a:pt x="412" y="513"/>
                    </a:cubicBezTo>
                    <a:cubicBezTo>
                      <a:pt x="381" y="560"/>
                      <a:pt x="365" y="609"/>
                      <a:pt x="333" y="655"/>
                    </a:cubicBezTo>
                    <a:cubicBezTo>
                      <a:pt x="313" y="714"/>
                      <a:pt x="297" y="774"/>
                      <a:pt x="270" y="829"/>
                    </a:cubicBezTo>
                    <a:cubicBezTo>
                      <a:pt x="266" y="837"/>
                      <a:pt x="268" y="847"/>
                      <a:pt x="262" y="853"/>
                    </a:cubicBezTo>
                    <a:cubicBezTo>
                      <a:pt x="256" y="859"/>
                      <a:pt x="246" y="858"/>
                      <a:pt x="238" y="860"/>
                    </a:cubicBezTo>
                    <a:cubicBezTo>
                      <a:pt x="207" y="772"/>
                      <a:pt x="257" y="909"/>
                      <a:pt x="215" y="813"/>
                    </a:cubicBezTo>
                    <a:cubicBezTo>
                      <a:pt x="191" y="759"/>
                      <a:pt x="192" y="744"/>
                      <a:pt x="159" y="695"/>
                    </a:cubicBezTo>
                    <a:cubicBezTo>
                      <a:pt x="154" y="688"/>
                      <a:pt x="143" y="691"/>
                      <a:pt x="136" y="687"/>
                    </a:cubicBezTo>
                    <a:cubicBezTo>
                      <a:pt x="102" y="670"/>
                      <a:pt x="66" y="661"/>
                      <a:pt x="33" y="640"/>
                    </a:cubicBezTo>
                    <a:cubicBezTo>
                      <a:pt x="7" y="601"/>
                      <a:pt x="9" y="594"/>
                      <a:pt x="17" y="545"/>
                    </a:cubicBezTo>
                    <a:cubicBezTo>
                      <a:pt x="38" y="566"/>
                      <a:pt x="56" y="600"/>
                      <a:pt x="80" y="616"/>
                    </a:cubicBezTo>
                    <a:cubicBezTo>
                      <a:pt x="87" y="621"/>
                      <a:pt x="97" y="620"/>
                      <a:pt x="104" y="624"/>
                    </a:cubicBezTo>
                    <a:cubicBezTo>
                      <a:pt x="186" y="669"/>
                      <a:pt x="121" y="645"/>
                      <a:pt x="175" y="663"/>
                    </a:cubicBezTo>
                    <a:cubicBezTo>
                      <a:pt x="198" y="686"/>
                      <a:pt x="219" y="701"/>
                      <a:pt x="246" y="718"/>
                    </a:cubicBezTo>
                    <a:cubicBezTo>
                      <a:pt x="254" y="716"/>
                      <a:pt x="277" y="715"/>
                      <a:pt x="270" y="711"/>
                    </a:cubicBezTo>
                    <a:cubicBezTo>
                      <a:pt x="249" y="698"/>
                      <a:pt x="221" y="706"/>
                      <a:pt x="199" y="695"/>
                    </a:cubicBezTo>
                    <a:cubicBezTo>
                      <a:pt x="147" y="669"/>
                      <a:pt x="97" y="656"/>
                      <a:pt x="41" y="640"/>
                    </a:cubicBezTo>
                    <a:cubicBezTo>
                      <a:pt x="0" y="613"/>
                      <a:pt x="8" y="589"/>
                      <a:pt x="1" y="537"/>
                    </a:cubicBezTo>
                    <a:cubicBezTo>
                      <a:pt x="6" y="516"/>
                      <a:pt x="17" y="474"/>
                      <a:pt x="17" y="474"/>
                    </a:cubicBezTo>
                  </a:path>
                </a:pathLst>
              </a:custGeom>
              <a:solidFill>
                <a:srgbClr val="FFDBB7"/>
              </a:solidFill>
              <a:ln w="9525">
                <a:solidFill>
                  <a:schemeClr val="tx1"/>
                </a:solidFill>
                <a:round/>
                <a:headEnd/>
                <a:tailEnd/>
              </a:ln>
            </p:spPr>
            <p:txBody>
              <a:bodyPr/>
              <a:lstStyle/>
              <a:p>
                <a:endParaRPr lang="en-US"/>
              </a:p>
            </p:txBody>
          </p:sp>
          <p:sp>
            <p:nvSpPr>
              <p:cNvPr id="27667" name="Freeform 21"/>
              <p:cNvSpPr>
                <a:spLocks/>
              </p:cNvSpPr>
              <p:nvPr/>
            </p:nvSpPr>
            <p:spPr bwMode="auto">
              <a:xfrm>
                <a:off x="632" y="3306"/>
                <a:ext cx="187" cy="205"/>
              </a:xfrm>
              <a:custGeom>
                <a:avLst/>
                <a:gdLst>
                  <a:gd name="T0" fmla="*/ 0 w 1564"/>
                  <a:gd name="T1" fmla="*/ 0 h 1625"/>
                  <a:gd name="T2" fmla="*/ 0 w 1564"/>
                  <a:gd name="T3" fmla="*/ 0 h 1625"/>
                  <a:gd name="T4" fmla="*/ 0 w 1564"/>
                  <a:gd name="T5" fmla="*/ 0 h 1625"/>
                  <a:gd name="T6" fmla="*/ 0 w 1564"/>
                  <a:gd name="T7" fmla="*/ 0 h 1625"/>
                  <a:gd name="T8" fmla="*/ 0 w 1564"/>
                  <a:gd name="T9" fmla="*/ 0 h 1625"/>
                  <a:gd name="T10" fmla="*/ 0 w 1564"/>
                  <a:gd name="T11" fmla="*/ 0 h 1625"/>
                  <a:gd name="T12" fmla="*/ 0 w 1564"/>
                  <a:gd name="T13" fmla="*/ 0 h 1625"/>
                  <a:gd name="T14" fmla="*/ 0 w 1564"/>
                  <a:gd name="T15" fmla="*/ 0 h 1625"/>
                  <a:gd name="T16" fmla="*/ 0 w 1564"/>
                  <a:gd name="T17" fmla="*/ 0 h 1625"/>
                  <a:gd name="T18" fmla="*/ 0 w 1564"/>
                  <a:gd name="T19" fmla="*/ 0 h 1625"/>
                  <a:gd name="T20" fmla="*/ 0 w 1564"/>
                  <a:gd name="T21" fmla="*/ 0 h 1625"/>
                  <a:gd name="T22" fmla="*/ 0 w 1564"/>
                  <a:gd name="T23" fmla="*/ 0 h 1625"/>
                  <a:gd name="T24" fmla="*/ 0 w 1564"/>
                  <a:gd name="T25" fmla="*/ 0 h 1625"/>
                  <a:gd name="T26" fmla="*/ 0 w 1564"/>
                  <a:gd name="T27" fmla="*/ 0 h 1625"/>
                  <a:gd name="T28" fmla="*/ 0 w 1564"/>
                  <a:gd name="T29" fmla="*/ 0 h 1625"/>
                  <a:gd name="T30" fmla="*/ 0 w 1564"/>
                  <a:gd name="T31" fmla="*/ 0 h 1625"/>
                  <a:gd name="T32" fmla="*/ 0 w 1564"/>
                  <a:gd name="T33" fmla="*/ 0 h 1625"/>
                  <a:gd name="T34" fmla="*/ 0 w 1564"/>
                  <a:gd name="T35" fmla="*/ 0 h 1625"/>
                  <a:gd name="T36" fmla="*/ 0 w 1564"/>
                  <a:gd name="T37" fmla="*/ 0 h 1625"/>
                  <a:gd name="T38" fmla="*/ 0 w 1564"/>
                  <a:gd name="T39" fmla="*/ 0 h 1625"/>
                  <a:gd name="T40" fmla="*/ 0 w 1564"/>
                  <a:gd name="T41" fmla="*/ 0 h 1625"/>
                  <a:gd name="T42" fmla="*/ 0 w 1564"/>
                  <a:gd name="T43" fmla="*/ 0 h 1625"/>
                  <a:gd name="T44" fmla="*/ 0 w 1564"/>
                  <a:gd name="T45" fmla="*/ 0 h 1625"/>
                  <a:gd name="T46" fmla="*/ 0 w 1564"/>
                  <a:gd name="T47" fmla="*/ 0 h 1625"/>
                  <a:gd name="T48" fmla="*/ 0 w 1564"/>
                  <a:gd name="T49" fmla="*/ 0 h 1625"/>
                  <a:gd name="T50" fmla="*/ 0 w 1564"/>
                  <a:gd name="T51" fmla="*/ 0 h 1625"/>
                  <a:gd name="T52" fmla="*/ 0 w 1564"/>
                  <a:gd name="T53" fmla="*/ 0 h 1625"/>
                  <a:gd name="T54" fmla="*/ 0 w 1564"/>
                  <a:gd name="T55" fmla="*/ 0 h 1625"/>
                  <a:gd name="T56" fmla="*/ 0 w 1564"/>
                  <a:gd name="T57" fmla="*/ 0 h 1625"/>
                  <a:gd name="T58" fmla="*/ 0 w 1564"/>
                  <a:gd name="T59" fmla="*/ 0 h 1625"/>
                  <a:gd name="T60" fmla="*/ 0 w 1564"/>
                  <a:gd name="T61" fmla="*/ 0 h 1625"/>
                  <a:gd name="T62" fmla="*/ 0 w 1564"/>
                  <a:gd name="T63" fmla="*/ 0 h 1625"/>
                  <a:gd name="T64" fmla="*/ 0 w 1564"/>
                  <a:gd name="T65" fmla="*/ 0 h 1625"/>
                  <a:gd name="T66" fmla="*/ 0 w 1564"/>
                  <a:gd name="T67" fmla="*/ 0 h 1625"/>
                  <a:gd name="T68" fmla="*/ 0 w 1564"/>
                  <a:gd name="T69" fmla="*/ 0 h 1625"/>
                  <a:gd name="T70" fmla="*/ 0 w 1564"/>
                  <a:gd name="T71" fmla="*/ 0 h 1625"/>
                  <a:gd name="T72" fmla="*/ 0 w 1564"/>
                  <a:gd name="T73" fmla="*/ 0 h 1625"/>
                  <a:gd name="T74" fmla="*/ 0 w 1564"/>
                  <a:gd name="T75" fmla="*/ 0 h 1625"/>
                  <a:gd name="T76" fmla="*/ 0 w 1564"/>
                  <a:gd name="T77" fmla="*/ 0 h 1625"/>
                  <a:gd name="T78" fmla="*/ 0 w 1564"/>
                  <a:gd name="T79" fmla="*/ 0 h 1625"/>
                  <a:gd name="T80" fmla="*/ 0 w 1564"/>
                  <a:gd name="T81" fmla="*/ 0 h 1625"/>
                  <a:gd name="T82" fmla="*/ 0 w 1564"/>
                  <a:gd name="T83" fmla="*/ 0 h 1625"/>
                  <a:gd name="T84" fmla="*/ 0 w 1564"/>
                  <a:gd name="T85" fmla="*/ 0 h 1625"/>
                  <a:gd name="T86" fmla="*/ 0 w 1564"/>
                  <a:gd name="T87" fmla="*/ 0 h 1625"/>
                  <a:gd name="T88" fmla="*/ 0 w 1564"/>
                  <a:gd name="T89" fmla="*/ 0 h 1625"/>
                  <a:gd name="T90" fmla="*/ 0 w 1564"/>
                  <a:gd name="T91" fmla="*/ 0 h 1625"/>
                  <a:gd name="T92" fmla="*/ 0 w 1564"/>
                  <a:gd name="T93" fmla="*/ 0 h 1625"/>
                  <a:gd name="T94" fmla="*/ 0 w 1564"/>
                  <a:gd name="T95" fmla="*/ 0 h 1625"/>
                  <a:gd name="T96" fmla="*/ 0 w 1564"/>
                  <a:gd name="T97" fmla="*/ 0 h 162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564"/>
                  <a:gd name="T148" fmla="*/ 0 h 1625"/>
                  <a:gd name="T149" fmla="*/ 1564 w 1564"/>
                  <a:gd name="T150" fmla="*/ 1625 h 162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564" h="1625">
                    <a:moveTo>
                      <a:pt x="134" y="134"/>
                    </a:moveTo>
                    <a:cubicBezTo>
                      <a:pt x="375" y="104"/>
                      <a:pt x="609" y="52"/>
                      <a:pt x="852" y="40"/>
                    </a:cubicBezTo>
                    <a:cubicBezTo>
                      <a:pt x="883" y="30"/>
                      <a:pt x="885" y="10"/>
                      <a:pt x="916" y="0"/>
                    </a:cubicBezTo>
                    <a:cubicBezTo>
                      <a:pt x="927" y="39"/>
                      <a:pt x="936" y="63"/>
                      <a:pt x="971" y="87"/>
                    </a:cubicBezTo>
                    <a:cubicBezTo>
                      <a:pt x="1000" y="131"/>
                      <a:pt x="1033" y="164"/>
                      <a:pt x="1065" y="205"/>
                    </a:cubicBezTo>
                    <a:cubicBezTo>
                      <a:pt x="1077" y="220"/>
                      <a:pt x="1097" y="253"/>
                      <a:pt x="1097" y="253"/>
                    </a:cubicBezTo>
                    <a:cubicBezTo>
                      <a:pt x="1067" y="272"/>
                      <a:pt x="1068" y="283"/>
                      <a:pt x="1058" y="316"/>
                    </a:cubicBezTo>
                    <a:cubicBezTo>
                      <a:pt x="1056" y="324"/>
                      <a:pt x="1061" y="300"/>
                      <a:pt x="1065" y="292"/>
                    </a:cubicBezTo>
                    <a:cubicBezTo>
                      <a:pt x="1078" y="265"/>
                      <a:pt x="1081" y="268"/>
                      <a:pt x="1105" y="253"/>
                    </a:cubicBezTo>
                    <a:cubicBezTo>
                      <a:pt x="1116" y="294"/>
                      <a:pt x="1117" y="323"/>
                      <a:pt x="1152" y="347"/>
                    </a:cubicBezTo>
                    <a:cubicBezTo>
                      <a:pt x="1168" y="342"/>
                      <a:pt x="1184" y="336"/>
                      <a:pt x="1200" y="331"/>
                    </a:cubicBezTo>
                    <a:cubicBezTo>
                      <a:pt x="1208" y="328"/>
                      <a:pt x="1204" y="315"/>
                      <a:pt x="1208" y="308"/>
                    </a:cubicBezTo>
                    <a:cubicBezTo>
                      <a:pt x="1220" y="283"/>
                      <a:pt x="1227" y="280"/>
                      <a:pt x="1247" y="260"/>
                    </a:cubicBezTo>
                    <a:cubicBezTo>
                      <a:pt x="1258" y="227"/>
                      <a:pt x="1248" y="189"/>
                      <a:pt x="1263" y="158"/>
                    </a:cubicBezTo>
                    <a:cubicBezTo>
                      <a:pt x="1267" y="150"/>
                      <a:pt x="1278" y="169"/>
                      <a:pt x="1286" y="174"/>
                    </a:cubicBezTo>
                    <a:cubicBezTo>
                      <a:pt x="1302" y="185"/>
                      <a:pt x="1318" y="194"/>
                      <a:pt x="1334" y="205"/>
                    </a:cubicBezTo>
                    <a:cubicBezTo>
                      <a:pt x="1379" y="235"/>
                      <a:pt x="1399" y="286"/>
                      <a:pt x="1436" y="324"/>
                    </a:cubicBezTo>
                    <a:cubicBezTo>
                      <a:pt x="1460" y="393"/>
                      <a:pt x="1482" y="494"/>
                      <a:pt x="1523" y="552"/>
                    </a:cubicBezTo>
                    <a:cubicBezTo>
                      <a:pt x="1535" y="601"/>
                      <a:pt x="1527" y="572"/>
                      <a:pt x="1547" y="631"/>
                    </a:cubicBezTo>
                    <a:cubicBezTo>
                      <a:pt x="1550" y="639"/>
                      <a:pt x="1555" y="655"/>
                      <a:pt x="1555" y="655"/>
                    </a:cubicBezTo>
                    <a:cubicBezTo>
                      <a:pt x="1558" y="673"/>
                      <a:pt x="1564" y="692"/>
                      <a:pt x="1563" y="710"/>
                    </a:cubicBezTo>
                    <a:cubicBezTo>
                      <a:pt x="1561" y="737"/>
                      <a:pt x="1552" y="763"/>
                      <a:pt x="1547" y="789"/>
                    </a:cubicBezTo>
                    <a:cubicBezTo>
                      <a:pt x="1534" y="855"/>
                      <a:pt x="1511" y="971"/>
                      <a:pt x="1452" y="1010"/>
                    </a:cubicBezTo>
                    <a:cubicBezTo>
                      <a:pt x="1422" y="1100"/>
                      <a:pt x="1425" y="1202"/>
                      <a:pt x="1468" y="1286"/>
                    </a:cubicBezTo>
                    <a:cubicBezTo>
                      <a:pt x="1478" y="1383"/>
                      <a:pt x="1482" y="1383"/>
                      <a:pt x="1468" y="1499"/>
                    </a:cubicBezTo>
                    <a:cubicBezTo>
                      <a:pt x="1465" y="1521"/>
                      <a:pt x="1458" y="1541"/>
                      <a:pt x="1452" y="1562"/>
                    </a:cubicBezTo>
                    <a:cubicBezTo>
                      <a:pt x="1450" y="1570"/>
                      <a:pt x="1452" y="1583"/>
                      <a:pt x="1444" y="1586"/>
                    </a:cubicBezTo>
                    <a:cubicBezTo>
                      <a:pt x="1397" y="1605"/>
                      <a:pt x="1344" y="1596"/>
                      <a:pt x="1294" y="1602"/>
                    </a:cubicBezTo>
                    <a:cubicBezTo>
                      <a:pt x="1246" y="1608"/>
                      <a:pt x="1200" y="1619"/>
                      <a:pt x="1152" y="1625"/>
                    </a:cubicBezTo>
                    <a:cubicBezTo>
                      <a:pt x="1094" y="1623"/>
                      <a:pt x="1037" y="1622"/>
                      <a:pt x="979" y="1618"/>
                    </a:cubicBezTo>
                    <a:cubicBezTo>
                      <a:pt x="930" y="1614"/>
                      <a:pt x="881" y="1588"/>
                      <a:pt x="837" y="1570"/>
                    </a:cubicBezTo>
                    <a:cubicBezTo>
                      <a:pt x="770" y="1543"/>
                      <a:pt x="694" y="1517"/>
                      <a:pt x="624" y="1499"/>
                    </a:cubicBezTo>
                    <a:cubicBezTo>
                      <a:pt x="552" y="1481"/>
                      <a:pt x="480" y="1461"/>
                      <a:pt x="418" y="1420"/>
                    </a:cubicBezTo>
                    <a:cubicBezTo>
                      <a:pt x="389" y="1330"/>
                      <a:pt x="404" y="1389"/>
                      <a:pt x="395" y="1239"/>
                    </a:cubicBezTo>
                    <a:cubicBezTo>
                      <a:pt x="412" y="1153"/>
                      <a:pt x="393" y="907"/>
                      <a:pt x="371" y="821"/>
                    </a:cubicBezTo>
                    <a:cubicBezTo>
                      <a:pt x="368" y="795"/>
                      <a:pt x="366" y="768"/>
                      <a:pt x="363" y="742"/>
                    </a:cubicBezTo>
                    <a:cubicBezTo>
                      <a:pt x="360" y="713"/>
                      <a:pt x="373" y="678"/>
                      <a:pt x="355" y="655"/>
                    </a:cubicBezTo>
                    <a:cubicBezTo>
                      <a:pt x="343" y="641"/>
                      <a:pt x="318" y="660"/>
                      <a:pt x="300" y="663"/>
                    </a:cubicBezTo>
                    <a:cubicBezTo>
                      <a:pt x="242" y="682"/>
                      <a:pt x="184" y="698"/>
                      <a:pt x="127" y="718"/>
                    </a:cubicBezTo>
                    <a:cubicBezTo>
                      <a:pt x="114" y="715"/>
                      <a:pt x="97" y="720"/>
                      <a:pt x="87" y="710"/>
                    </a:cubicBezTo>
                    <a:cubicBezTo>
                      <a:pt x="78" y="701"/>
                      <a:pt x="84" y="683"/>
                      <a:pt x="79" y="671"/>
                    </a:cubicBezTo>
                    <a:cubicBezTo>
                      <a:pt x="73" y="654"/>
                      <a:pt x="51" y="635"/>
                      <a:pt x="40" y="623"/>
                    </a:cubicBezTo>
                    <a:cubicBezTo>
                      <a:pt x="26" y="584"/>
                      <a:pt x="23" y="548"/>
                      <a:pt x="0" y="513"/>
                    </a:cubicBezTo>
                    <a:cubicBezTo>
                      <a:pt x="51" y="507"/>
                      <a:pt x="72" y="507"/>
                      <a:pt x="111" y="481"/>
                    </a:cubicBezTo>
                    <a:cubicBezTo>
                      <a:pt x="114" y="473"/>
                      <a:pt x="115" y="465"/>
                      <a:pt x="119" y="458"/>
                    </a:cubicBezTo>
                    <a:cubicBezTo>
                      <a:pt x="123" y="450"/>
                      <a:pt x="130" y="443"/>
                      <a:pt x="134" y="434"/>
                    </a:cubicBezTo>
                    <a:cubicBezTo>
                      <a:pt x="150" y="398"/>
                      <a:pt x="153" y="371"/>
                      <a:pt x="174" y="339"/>
                    </a:cubicBezTo>
                    <a:cubicBezTo>
                      <a:pt x="164" y="449"/>
                      <a:pt x="156" y="562"/>
                      <a:pt x="142" y="671"/>
                    </a:cubicBezTo>
                    <a:cubicBezTo>
                      <a:pt x="140" y="683"/>
                      <a:pt x="135" y="726"/>
                      <a:pt x="119" y="726"/>
                    </a:cubicBezTo>
                  </a:path>
                </a:pathLst>
              </a:custGeom>
              <a:solidFill>
                <a:srgbClr val="3399FF"/>
              </a:solidFill>
              <a:ln w="9525">
                <a:solidFill>
                  <a:schemeClr val="tx1"/>
                </a:solidFill>
                <a:round/>
                <a:headEnd/>
                <a:tailEnd/>
              </a:ln>
            </p:spPr>
            <p:txBody>
              <a:bodyPr/>
              <a:lstStyle/>
              <a:p>
                <a:endParaRPr lang="en-US"/>
              </a:p>
            </p:txBody>
          </p:sp>
          <p:sp>
            <p:nvSpPr>
              <p:cNvPr id="27668" name="Freeform 22"/>
              <p:cNvSpPr>
                <a:spLocks/>
              </p:cNvSpPr>
              <p:nvPr/>
            </p:nvSpPr>
            <p:spPr bwMode="auto">
              <a:xfrm>
                <a:off x="677" y="3483"/>
                <a:ext cx="131" cy="99"/>
              </a:xfrm>
              <a:custGeom>
                <a:avLst/>
                <a:gdLst>
                  <a:gd name="T0" fmla="*/ 0 w 1096"/>
                  <a:gd name="T1" fmla="*/ 0 h 786"/>
                  <a:gd name="T2" fmla="*/ 0 w 1096"/>
                  <a:gd name="T3" fmla="*/ 0 h 786"/>
                  <a:gd name="T4" fmla="*/ 0 w 1096"/>
                  <a:gd name="T5" fmla="*/ 0 h 786"/>
                  <a:gd name="T6" fmla="*/ 0 w 1096"/>
                  <a:gd name="T7" fmla="*/ 0 h 786"/>
                  <a:gd name="T8" fmla="*/ 0 w 1096"/>
                  <a:gd name="T9" fmla="*/ 0 h 786"/>
                  <a:gd name="T10" fmla="*/ 0 w 1096"/>
                  <a:gd name="T11" fmla="*/ 0 h 786"/>
                  <a:gd name="T12" fmla="*/ 0 w 1096"/>
                  <a:gd name="T13" fmla="*/ 0 h 786"/>
                  <a:gd name="T14" fmla="*/ 0 w 1096"/>
                  <a:gd name="T15" fmla="*/ 0 h 786"/>
                  <a:gd name="T16" fmla="*/ 0 w 1096"/>
                  <a:gd name="T17" fmla="*/ 0 h 786"/>
                  <a:gd name="T18" fmla="*/ 0 w 1096"/>
                  <a:gd name="T19" fmla="*/ 0 h 786"/>
                  <a:gd name="T20" fmla="*/ 0 w 1096"/>
                  <a:gd name="T21" fmla="*/ 0 h 786"/>
                  <a:gd name="T22" fmla="*/ 0 w 1096"/>
                  <a:gd name="T23" fmla="*/ 0 h 786"/>
                  <a:gd name="T24" fmla="*/ 0 w 1096"/>
                  <a:gd name="T25" fmla="*/ 0 h 786"/>
                  <a:gd name="T26" fmla="*/ 0 w 1096"/>
                  <a:gd name="T27" fmla="*/ 0 h 786"/>
                  <a:gd name="T28" fmla="*/ 0 w 1096"/>
                  <a:gd name="T29" fmla="*/ 0 h 78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96"/>
                  <a:gd name="T46" fmla="*/ 0 h 786"/>
                  <a:gd name="T47" fmla="*/ 1096 w 1096"/>
                  <a:gd name="T48" fmla="*/ 786 h 78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96" h="786">
                    <a:moveTo>
                      <a:pt x="66" y="710"/>
                    </a:moveTo>
                    <a:cubicBezTo>
                      <a:pt x="53" y="593"/>
                      <a:pt x="32" y="477"/>
                      <a:pt x="3" y="363"/>
                    </a:cubicBezTo>
                    <a:cubicBezTo>
                      <a:pt x="7" y="277"/>
                      <a:pt x="0" y="37"/>
                      <a:pt x="121" y="0"/>
                    </a:cubicBezTo>
                    <a:cubicBezTo>
                      <a:pt x="154" y="10"/>
                      <a:pt x="268" y="37"/>
                      <a:pt x="295" y="55"/>
                    </a:cubicBezTo>
                    <a:cubicBezTo>
                      <a:pt x="303" y="60"/>
                      <a:pt x="310" y="67"/>
                      <a:pt x="319" y="71"/>
                    </a:cubicBezTo>
                    <a:cubicBezTo>
                      <a:pt x="379" y="96"/>
                      <a:pt x="454" y="102"/>
                      <a:pt x="516" y="118"/>
                    </a:cubicBezTo>
                    <a:cubicBezTo>
                      <a:pt x="566" y="131"/>
                      <a:pt x="616" y="137"/>
                      <a:pt x="666" y="149"/>
                    </a:cubicBezTo>
                    <a:cubicBezTo>
                      <a:pt x="687" y="154"/>
                      <a:pt x="729" y="165"/>
                      <a:pt x="729" y="165"/>
                    </a:cubicBezTo>
                    <a:cubicBezTo>
                      <a:pt x="863" y="161"/>
                      <a:pt x="984" y="117"/>
                      <a:pt x="1092" y="189"/>
                    </a:cubicBezTo>
                    <a:cubicBezTo>
                      <a:pt x="1065" y="267"/>
                      <a:pt x="1072" y="313"/>
                      <a:pt x="1060" y="402"/>
                    </a:cubicBezTo>
                    <a:cubicBezTo>
                      <a:pt x="1057" y="427"/>
                      <a:pt x="1043" y="449"/>
                      <a:pt x="1037" y="473"/>
                    </a:cubicBezTo>
                    <a:cubicBezTo>
                      <a:pt x="1032" y="619"/>
                      <a:pt x="1096" y="759"/>
                      <a:pt x="942" y="765"/>
                    </a:cubicBezTo>
                    <a:cubicBezTo>
                      <a:pt x="821" y="770"/>
                      <a:pt x="700" y="770"/>
                      <a:pt x="579" y="773"/>
                    </a:cubicBezTo>
                    <a:cubicBezTo>
                      <a:pt x="415" y="783"/>
                      <a:pt x="225" y="786"/>
                      <a:pt x="66" y="733"/>
                    </a:cubicBezTo>
                    <a:cubicBezTo>
                      <a:pt x="49" y="708"/>
                      <a:pt x="41" y="687"/>
                      <a:pt x="66" y="662"/>
                    </a:cubicBezTo>
                  </a:path>
                </a:pathLst>
              </a:custGeom>
              <a:solidFill>
                <a:srgbClr val="080808"/>
              </a:solidFill>
              <a:ln w="9525">
                <a:solidFill>
                  <a:schemeClr val="tx1"/>
                </a:solidFill>
                <a:round/>
                <a:headEnd/>
                <a:tailEnd/>
              </a:ln>
            </p:spPr>
            <p:txBody>
              <a:bodyPr/>
              <a:lstStyle/>
              <a:p>
                <a:endParaRPr lang="en-US"/>
              </a:p>
            </p:txBody>
          </p:sp>
          <p:sp>
            <p:nvSpPr>
              <p:cNvPr id="27669" name="Freeform 23"/>
              <p:cNvSpPr>
                <a:spLocks/>
              </p:cNvSpPr>
              <p:nvPr/>
            </p:nvSpPr>
            <p:spPr bwMode="auto">
              <a:xfrm>
                <a:off x="895" y="3243"/>
                <a:ext cx="95" cy="109"/>
              </a:xfrm>
              <a:custGeom>
                <a:avLst/>
                <a:gdLst>
                  <a:gd name="T0" fmla="*/ 0 w 797"/>
                  <a:gd name="T1" fmla="*/ 0 h 860"/>
                  <a:gd name="T2" fmla="*/ 0 w 797"/>
                  <a:gd name="T3" fmla="*/ 0 h 860"/>
                  <a:gd name="T4" fmla="*/ 0 w 797"/>
                  <a:gd name="T5" fmla="*/ 0 h 860"/>
                  <a:gd name="T6" fmla="*/ 0 w 797"/>
                  <a:gd name="T7" fmla="*/ 0 h 860"/>
                  <a:gd name="T8" fmla="*/ 0 w 797"/>
                  <a:gd name="T9" fmla="*/ 0 h 860"/>
                  <a:gd name="T10" fmla="*/ 0 w 797"/>
                  <a:gd name="T11" fmla="*/ 0 h 860"/>
                  <a:gd name="T12" fmla="*/ 0 w 797"/>
                  <a:gd name="T13" fmla="*/ 0 h 860"/>
                  <a:gd name="T14" fmla="*/ 0 w 797"/>
                  <a:gd name="T15" fmla="*/ 0 h 860"/>
                  <a:gd name="T16" fmla="*/ 0 w 797"/>
                  <a:gd name="T17" fmla="*/ 0 h 860"/>
                  <a:gd name="T18" fmla="*/ 0 w 797"/>
                  <a:gd name="T19" fmla="*/ 0 h 860"/>
                  <a:gd name="T20" fmla="*/ 0 w 797"/>
                  <a:gd name="T21" fmla="*/ 0 h 860"/>
                  <a:gd name="T22" fmla="*/ 0 w 797"/>
                  <a:gd name="T23" fmla="*/ 0 h 860"/>
                  <a:gd name="T24" fmla="*/ 0 w 797"/>
                  <a:gd name="T25" fmla="*/ 0 h 860"/>
                  <a:gd name="T26" fmla="*/ 0 w 797"/>
                  <a:gd name="T27" fmla="*/ 0 h 860"/>
                  <a:gd name="T28" fmla="*/ 0 w 797"/>
                  <a:gd name="T29" fmla="*/ 0 h 860"/>
                  <a:gd name="T30" fmla="*/ 0 w 797"/>
                  <a:gd name="T31" fmla="*/ 0 h 860"/>
                  <a:gd name="T32" fmla="*/ 0 w 797"/>
                  <a:gd name="T33" fmla="*/ 0 h 860"/>
                  <a:gd name="T34" fmla="*/ 0 w 797"/>
                  <a:gd name="T35" fmla="*/ 0 h 860"/>
                  <a:gd name="T36" fmla="*/ 0 w 797"/>
                  <a:gd name="T37" fmla="*/ 0 h 860"/>
                  <a:gd name="T38" fmla="*/ 0 w 797"/>
                  <a:gd name="T39" fmla="*/ 0 h 860"/>
                  <a:gd name="T40" fmla="*/ 0 w 797"/>
                  <a:gd name="T41" fmla="*/ 0 h 860"/>
                  <a:gd name="T42" fmla="*/ 0 w 797"/>
                  <a:gd name="T43" fmla="*/ 0 h 860"/>
                  <a:gd name="T44" fmla="*/ 0 w 797"/>
                  <a:gd name="T45" fmla="*/ 0 h 86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97"/>
                  <a:gd name="T70" fmla="*/ 0 h 860"/>
                  <a:gd name="T71" fmla="*/ 797 w 797"/>
                  <a:gd name="T72" fmla="*/ 860 h 86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97" h="860">
                    <a:moveTo>
                      <a:pt x="639" y="860"/>
                    </a:moveTo>
                    <a:cubicBezTo>
                      <a:pt x="659" y="793"/>
                      <a:pt x="698" y="742"/>
                      <a:pt x="726" y="679"/>
                    </a:cubicBezTo>
                    <a:cubicBezTo>
                      <a:pt x="757" y="609"/>
                      <a:pt x="782" y="541"/>
                      <a:pt x="797" y="466"/>
                    </a:cubicBezTo>
                    <a:cubicBezTo>
                      <a:pt x="794" y="429"/>
                      <a:pt x="793" y="392"/>
                      <a:pt x="789" y="355"/>
                    </a:cubicBezTo>
                    <a:cubicBezTo>
                      <a:pt x="776" y="223"/>
                      <a:pt x="698" y="231"/>
                      <a:pt x="584" y="221"/>
                    </a:cubicBezTo>
                    <a:cubicBezTo>
                      <a:pt x="508" y="202"/>
                      <a:pt x="493" y="192"/>
                      <a:pt x="426" y="142"/>
                    </a:cubicBezTo>
                    <a:cubicBezTo>
                      <a:pt x="401" y="123"/>
                      <a:pt x="385" y="85"/>
                      <a:pt x="363" y="63"/>
                    </a:cubicBezTo>
                    <a:cubicBezTo>
                      <a:pt x="322" y="21"/>
                      <a:pt x="268" y="9"/>
                      <a:pt x="213" y="0"/>
                    </a:cubicBezTo>
                    <a:cubicBezTo>
                      <a:pt x="158" y="9"/>
                      <a:pt x="132" y="11"/>
                      <a:pt x="87" y="24"/>
                    </a:cubicBezTo>
                    <a:cubicBezTo>
                      <a:pt x="61" y="32"/>
                      <a:pt x="15" y="63"/>
                      <a:pt x="15" y="63"/>
                    </a:cubicBezTo>
                    <a:cubicBezTo>
                      <a:pt x="0" y="113"/>
                      <a:pt x="18" y="157"/>
                      <a:pt x="31" y="205"/>
                    </a:cubicBezTo>
                    <a:cubicBezTo>
                      <a:pt x="63" y="320"/>
                      <a:pt x="102" y="442"/>
                      <a:pt x="189" y="529"/>
                    </a:cubicBezTo>
                    <a:cubicBezTo>
                      <a:pt x="196" y="536"/>
                      <a:pt x="206" y="538"/>
                      <a:pt x="213" y="544"/>
                    </a:cubicBezTo>
                    <a:cubicBezTo>
                      <a:pt x="243" y="567"/>
                      <a:pt x="274" y="588"/>
                      <a:pt x="300" y="615"/>
                    </a:cubicBezTo>
                    <a:cubicBezTo>
                      <a:pt x="325" y="641"/>
                      <a:pt x="350" y="664"/>
                      <a:pt x="371" y="694"/>
                    </a:cubicBezTo>
                    <a:cubicBezTo>
                      <a:pt x="381" y="709"/>
                      <a:pt x="401" y="753"/>
                      <a:pt x="418" y="765"/>
                    </a:cubicBezTo>
                    <a:cubicBezTo>
                      <a:pt x="440" y="780"/>
                      <a:pt x="507" y="786"/>
                      <a:pt x="528" y="789"/>
                    </a:cubicBezTo>
                    <a:cubicBezTo>
                      <a:pt x="536" y="794"/>
                      <a:pt x="545" y="798"/>
                      <a:pt x="552" y="805"/>
                    </a:cubicBezTo>
                    <a:cubicBezTo>
                      <a:pt x="559" y="812"/>
                      <a:pt x="561" y="822"/>
                      <a:pt x="568" y="828"/>
                    </a:cubicBezTo>
                    <a:cubicBezTo>
                      <a:pt x="582" y="840"/>
                      <a:pt x="615" y="860"/>
                      <a:pt x="615" y="860"/>
                    </a:cubicBezTo>
                    <a:cubicBezTo>
                      <a:pt x="623" y="852"/>
                      <a:pt x="628" y="840"/>
                      <a:pt x="639" y="836"/>
                    </a:cubicBezTo>
                    <a:cubicBezTo>
                      <a:pt x="647" y="833"/>
                      <a:pt x="663" y="836"/>
                      <a:pt x="663" y="844"/>
                    </a:cubicBezTo>
                    <a:cubicBezTo>
                      <a:pt x="663" y="854"/>
                      <a:pt x="647" y="855"/>
                      <a:pt x="639" y="860"/>
                    </a:cubicBezTo>
                    <a:close/>
                  </a:path>
                </a:pathLst>
              </a:custGeom>
              <a:solidFill>
                <a:srgbClr val="DEBC9A"/>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7670" name="Freeform 24"/>
              <p:cNvSpPr>
                <a:spLocks/>
              </p:cNvSpPr>
              <p:nvPr/>
            </p:nvSpPr>
            <p:spPr bwMode="auto">
              <a:xfrm>
                <a:off x="874" y="3371"/>
                <a:ext cx="173" cy="212"/>
              </a:xfrm>
              <a:custGeom>
                <a:avLst/>
                <a:gdLst>
                  <a:gd name="T0" fmla="*/ 0 w 1443"/>
                  <a:gd name="T1" fmla="*/ 0 h 1688"/>
                  <a:gd name="T2" fmla="*/ 0 w 1443"/>
                  <a:gd name="T3" fmla="*/ 0 h 1688"/>
                  <a:gd name="T4" fmla="*/ 0 w 1443"/>
                  <a:gd name="T5" fmla="*/ 0 h 1688"/>
                  <a:gd name="T6" fmla="*/ 0 w 1443"/>
                  <a:gd name="T7" fmla="*/ 0 h 1688"/>
                  <a:gd name="T8" fmla="*/ 0 w 1443"/>
                  <a:gd name="T9" fmla="*/ 0 h 1688"/>
                  <a:gd name="T10" fmla="*/ 0 w 1443"/>
                  <a:gd name="T11" fmla="*/ 0 h 1688"/>
                  <a:gd name="T12" fmla="*/ 0 w 1443"/>
                  <a:gd name="T13" fmla="*/ 0 h 1688"/>
                  <a:gd name="T14" fmla="*/ 0 w 1443"/>
                  <a:gd name="T15" fmla="*/ 0 h 1688"/>
                  <a:gd name="T16" fmla="*/ 0 w 1443"/>
                  <a:gd name="T17" fmla="*/ 0 h 1688"/>
                  <a:gd name="T18" fmla="*/ 0 w 1443"/>
                  <a:gd name="T19" fmla="*/ 0 h 1688"/>
                  <a:gd name="T20" fmla="*/ 0 w 1443"/>
                  <a:gd name="T21" fmla="*/ 0 h 1688"/>
                  <a:gd name="T22" fmla="*/ 0 w 1443"/>
                  <a:gd name="T23" fmla="*/ 0 h 1688"/>
                  <a:gd name="T24" fmla="*/ 0 w 1443"/>
                  <a:gd name="T25" fmla="*/ 0 h 1688"/>
                  <a:gd name="T26" fmla="*/ 0 w 1443"/>
                  <a:gd name="T27" fmla="*/ 0 h 1688"/>
                  <a:gd name="T28" fmla="*/ 0 w 1443"/>
                  <a:gd name="T29" fmla="*/ 0 h 1688"/>
                  <a:gd name="T30" fmla="*/ 0 w 1443"/>
                  <a:gd name="T31" fmla="*/ 0 h 1688"/>
                  <a:gd name="T32" fmla="*/ 0 w 1443"/>
                  <a:gd name="T33" fmla="*/ 0 h 1688"/>
                  <a:gd name="T34" fmla="*/ 0 w 1443"/>
                  <a:gd name="T35" fmla="*/ 0 h 1688"/>
                  <a:gd name="T36" fmla="*/ 0 w 1443"/>
                  <a:gd name="T37" fmla="*/ 0 h 1688"/>
                  <a:gd name="T38" fmla="*/ 0 w 1443"/>
                  <a:gd name="T39" fmla="*/ 0 h 1688"/>
                  <a:gd name="T40" fmla="*/ 0 w 1443"/>
                  <a:gd name="T41" fmla="*/ 0 h 1688"/>
                  <a:gd name="T42" fmla="*/ 0 w 1443"/>
                  <a:gd name="T43" fmla="*/ 0 h 1688"/>
                  <a:gd name="T44" fmla="*/ 0 w 1443"/>
                  <a:gd name="T45" fmla="*/ 0 h 1688"/>
                  <a:gd name="T46" fmla="*/ 0 w 1443"/>
                  <a:gd name="T47" fmla="*/ 0 h 1688"/>
                  <a:gd name="T48" fmla="*/ 0 w 1443"/>
                  <a:gd name="T49" fmla="*/ 0 h 1688"/>
                  <a:gd name="T50" fmla="*/ 0 w 1443"/>
                  <a:gd name="T51" fmla="*/ 0 h 1688"/>
                  <a:gd name="T52" fmla="*/ 0 w 1443"/>
                  <a:gd name="T53" fmla="*/ 0 h 1688"/>
                  <a:gd name="T54" fmla="*/ 0 w 1443"/>
                  <a:gd name="T55" fmla="*/ 0 h 1688"/>
                  <a:gd name="T56" fmla="*/ 0 w 1443"/>
                  <a:gd name="T57" fmla="*/ 0 h 1688"/>
                  <a:gd name="T58" fmla="*/ 0 w 1443"/>
                  <a:gd name="T59" fmla="*/ 0 h 1688"/>
                  <a:gd name="T60" fmla="*/ 0 w 1443"/>
                  <a:gd name="T61" fmla="*/ 0 h 1688"/>
                  <a:gd name="T62" fmla="*/ 0 w 1443"/>
                  <a:gd name="T63" fmla="*/ 0 h 1688"/>
                  <a:gd name="T64" fmla="*/ 0 w 1443"/>
                  <a:gd name="T65" fmla="*/ 0 h 1688"/>
                  <a:gd name="T66" fmla="*/ 0 w 1443"/>
                  <a:gd name="T67" fmla="*/ 0 h 1688"/>
                  <a:gd name="T68" fmla="*/ 0 w 1443"/>
                  <a:gd name="T69" fmla="*/ 0 h 168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43"/>
                  <a:gd name="T106" fmla="*/ 0 h 1688"/>
                  <a:gd name="T107" fmla="*/ 1443 w 1443"/>
                  <a:gd name="T108" fmla="*/ 1688 h 168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43" h="1688">
                    <a:moveTo>
                      <a:pt x="62" y="1633"/>
                    </a:moveTo>
                    <a:cubicBezTo>
                      <a:pt x="142" y="1495"/>
                      <a:pt x="163" y="1390"/>
                      <a:pt x="181" y="1231"/>
                    </a:cubicBezTo>
                    <a:cubicBezTo>
                      <a:pt x="186" y="1099"/>
                      <a:pt x="179" y="957"/>
                      <a:pt x="212" y="828"/>
                    </a:cubicBezTo>
                    <a:cubicBezTo>
                      <a:pt x="240" y="721"/>
                      <a:pt x="298" y="626"/>
                      <a:pt x="331" y="521"/>
                    </a:cubicBezTo>
                    <a:cubicBezTo>
                      <a:pt x="365" y="415"/>
                      <a:pt x="407" y="286"/>
                      <a:pt x="504" y="221"/>
                    </a:cubicBezTo>
                    <a:cubicBezTo>
                      <a:pt x="509" y="213"/>
                      <a:pt x="513" y="204"/>
                      <a:pt x="520" y="197"/>
                    </a:cubicBezTo>
                    <a:cubicBezTo>
                      <a:pt x="527" y="190"/>
                      <a:pt x="539" y="173"/>
                      <a:pt x="544" y="181"/>
                    </a:cubicBezTo>
                    <a:cubicBezTo>
                      <a:pt x="556" y="199"/>
                      <a:pt x="547" y="224"/>
                      <a:pt x="551" y="245"/>
                    </a:cubicBezTo>
                    <a:cubicBezTo>
                      <a:pt x="554" y="261"/>
                      <a:pt x="567" y="292"/>
                      <a:pt x="567" y="292"/>
                    </a:cubicBezTo>
                    <a:cubicBezTo>
                      <a:pt x="575" y="289"/>
                      <a:pt x="585" y="290"/>
                      <a:pt x="591" y="284"/>
                    </a:cubicBezTo>
                    <a:cubicBezTo>
                      <a:pt x="597" y="278"/>
                      <a:pt x="595" y="268"/>
                      <a:pt x="599" y="260"/>
                    </a:cubicBezTo>
                    <a:cubicBezTo>
                      <a:pt x="611" y="236"/>
                      <a:pt x="623" y="230"/>
                      <a:pt x="646" y="213"/>
                    </a:cubicBezTo>
                    <a:cubicBezTo>
                      <a:pt x="709" y="167"/>
                      <a:pt x="633" y="222"/>
                      <a:pt x="693" y="189"/>
                    </a:cubicBezTo>
                    <a:cubicBezTo>
                      <a:pt x="750" y="158"/>
                      <a:pt x="803" y="118"/>
                      <a:pt x="859" y="87"/>
                    </a:cubicBezTo>
                    <a:cubicBezTo>
                      <a:pt x="930" y="47"/>
                      <a:pt x="950" y="21"/>
                      <a:pt x="1033" y="0"/>
                    </a:cubicBezTo>
                    <a:cubicBezTo>
                      <a:pt x="1059" y="9"/>
                      <a:pt x="1078" y="23"/>
                      <a:pt x="1104" y="32"/>
                    </a:cubicBezTo>
                    <a:cubicBezTo>
                      <a:pt x="1109" y="40"/>
                      <a:pt x="1113" y="48"/>
                      <a:pt x="1120" y="55"/>
                    </a:cubicBezTo>
                    <a:cubicBezTo>
                      <a:pt x="1127" y="62"/>
                      <a:pt x="1137" y="64"/>
                      <a:pt x="1143" y="71"/>
                    </a:cubicBezTo>
                    <a:cubicBezTo>
                      <a:pt x="1155" y="85"/>
                      <a:pt x="1162" y="104"/>
                      <a:pt x="1175" y="118"/>
                    </a:cubicBezTo>
                    <a:cubicBezTo>
                      <a:pt x="1198" y="142"/>
                      <a:pt x="1222" y="158"/>
                      <a:pt x="1246" y="181"/>
                    </a:cubicBezTo>
                    <a:cubicBezTo>
                      <a:pt x="1251" y="192"/>
                      <a:pt x="1256" y="203"/>
                      <a:pt x="1262" y="213"/>
                    </a:cubicBezTo>
                    <a:cubicBezTo>
                      <a:pt x="1274" y="232"/>
                      <a:pt x="1301" y="268"/>
                      <a:pt x="1301" y="268"/>
                    </a:cubicBezTo>
                    <a:cubicBezTo>
                      <a:pt x="1320" y="325"/>
                      <a:pt x="1295" y="258"/>
                      <a:pt x="1325" y="316"/>
                    </a:cubicBezTo>
                    <a:cubicBezTo>
                      <a:pt x="1342" y="348"/>
                      <a:pt x="1347" y="385"/>
                      <a:pt x="1364" y="418"/>
                    </a:cubicBezTo>
                    <a:cubicBezTo>
                      <a:pt x="1375" y="463"/>
                      <a:pt x="1386" y="506"/>
                      <a:pt x="1412" y="544"/>
                    </a:cubicBezTo>
                    <a:cubicBezTo>
                      <a:pt x="1425" y="588"/>
                      <a:pt x="1434" y="634"/>
                      <a:pt x="1443" y="679"/>
                    </a:cubicBezTo>
                    <a:cubicBezTo>
                      <a:pt x="1437" y="756"/>
                      <a:pt x="1432" y="831"/>
                      <a:pt x="1419" y="907"/>
                    </a:cubicBezTo>
                    <a:cubicBezTo>
                      <a:pt x="1417" y="986"/>
                      <a:pt x="1416" y="1065"/>
                      <a:pt x="1412" y="1144"/>
                    </a:cubicBezTo>
                    <a:cubicBezTo>
                      <a:pt x="1411" y="1162"/>
                      <a:pt x="1400" y="1196"/>
                      <a:pt x="1396" y="1215"/>
                    </a:cubicBezTo>
                    <a:cubicBezTo>
                      <a:pt x="1375" y="1310"/>
                      <a:pt x="1356" y="1406"/>
                      <a:pt x="1325" y="1499"/>
                    </a:cubicBezTo>
                    <a:cubicBezTo>
                      <a:pt x="1316" y="1563"/>
                      <a:pt x="1333" y="1626"/>
                      <a:pt x="1317" y="1688"/>
                    </a:cubicBezTo>
                    <a:cubicBezTo>
                      <a:pt x="1305" y="1653"/>
                      <a:pt x="1289" y="1650"/>
                      <a:pt x="1254" y="1641"/>
                    </a:cubicBezTo>
                    <a:cubicBezTo>
                      <a:pt x="1090" y="1653"/>
                      <a:pt x="928" y="1635"/>
                      <a:pt x="764" y="1625"/>
                    </a:cubicBezTo>
                    <a:cubicBezTo>
                      <a:pt x="584" y="1630"/>
                      <a:pt x="452" y="1631"/>
                      <a:pt x="283" y="1617"/>
                    </a:cubicBezTo>
                    <a:cubicBezTo>
                      <a:pt x="50" y="1625"/>
                      <a:pt x="0" y="1571"/>
                      <a:pt x="62" y="1633"/>
                    </a:cubicBezTo>
                    <a:close/>
                  </a:path>
                </a:pathLst>
              </a:custGeom>
              <a:solidFill>
                <a:schemeClr val="accent1"/>
              </a:solidFill>
              <a:ln w="9525">
                <a:solidFill>
                  <a:schemeClr val="tx1"/>
                </a:solidFill>
                <a:round/>
                <a:headEnd/>
                <a:tailEnd/>
              </a:ln>
            </p:spPr>
            <p:txBody>
              <a:bodyPr/>
              <a:lstStyle/>
              <a:p>
                <a:endParaRPr lang="en-US"/>
              </a:p>
            </p:txBody>
          </p:sp>
          <p:sp>
            <p:nvSpPr>
              <p:cNvPr id="27671" name="Freeform 25"/>
              <p:cNvSpPr>
                <a:spLocks/>
              </p:cNvSpPr>
              <p:nvPr/>
            </p:nvSpPr>
            <p:spPr bwMode="auto">
              <a:xfrm>
                <a:off x="862" y="3314"/>
                <a:ext cx="30" cy="30"/>
              </a:xfrm>
              <a:custGeom>
                <a:avLst/>
                <a:gdLst>
                  <a:gd name="T0" fmla="*/ 0 w 250"/>
                  <a:gd name="T1" fmla="*/ 0 h 243"/>
                  <a:gd name="T2" fmla="*/ 0 w 250"/>
                  <a:gd name="T3" fmla="*/ 0 h 243"/>
                  <a:gd name="T4" fmla="*/ 0 w 250"/>
                  <a:gd name="T5" fmla="*/ 0 h 243"/>
                  <a:gd name="T6" fmla="*/ 0 w 250"/>
                  <a:gd name="T7" fmla="*/ 0 h 243"/>
                  <a:gd name="T8" fmla="*/ 0 w 250"/>
                  <a:gd name="T9" fmla="*/ 0 h 243"/>
                  <a:gd name="T10" fmla="*/ 0 w 250"/>
                  <a:gd name="T11" fmla="*/ 0 h 243"/>
                  <a:gd name="T12" fmla="*/ 0 w 250"/>
                  <a:gd name="T13" fmla="*/ 0 h 243"/>
                  <a:gd name="T14" fmla="*/ 0 w 250"/>
                  <a:gd name="T15" fmla="*/ 0 h 243"/>
                  <a:gd name="T16" fmla="*/ 0 w 250"/>
                  <a:gd name="T17" fmla="*/ 0 h 2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0"/>
                  <a:gd name="T28" fmla="*/ 0 h 243"/>
                  <a:gd name="T29" fmla="*/ 250 w 250"/>
                  <a:gd name="T30" fmla="*/ 243 h 24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0" h="243">
                    <a:moveTo>
                      <a:pt x="0" y="24"/>
                    </a:moveTo>
                    <a:cubicBezTo>
                      <a:pt x="42" y="60"/>
                      <a:pt x="64" y="70"/>
                      <a:pt x="78" y="119"/>
                    </a:cubicBezTo>
                    <a:cubicBezTo>
                      <a:pt x="77" y="125"/>
                      <a:pt x="60" y="223"/>
                      <a:pt x="78" y="229"/>
                    </a:cubicBezTo>
                    <a:cubicBezTo>
                      <a:pt x="118" y="243"/>
                      <a:pt x="163" y="224"/>
                      <a:pt x="205" y="221"/>
                    </a:cubicBezTo>
                    <a:cubicBezTo>
                      <a:pt x="250" y="205"/>
                      <a:pt x="231" y="220"/>
                      <a:pt x="220" y="142"/>
                    </a:cubicBezTo>
                    <a:cubicBezTo>
                      <a:pt x="209" y="67"/>
                      <a:pt x="190" y="24"/>
                      <a:pt x="118" y="0"/>
                    </a:cubicBezTo>
                    <a:cubicBezTo>
                      <a:pt x="93" y="6"/>
                      <a:pt x="81" y="5"/>
                      <a:pt x="63" y="24"/>
                    </a:cubicBezTo>
                    <a:cubicBezTo>
                      <a:pt x="56" y="31"/>
                      <a:pt x="57" y="48"/>
                      <a:pt x="47" y="48"/>
                    </a:cubicBezTo>
                    <a:cubicBezTo>
                      <a:pt x="29" y="48"/>
                      <a:pt x="16" y="32"/>
                      <a:pt x="0" y="24"/>
                    </a:cubicBezTo>
                    <a:close/>
                  </a:path>
                </a:pathLst>
              </a:custGeom>
              <a:solidFill>
                <a:srgbClr val="DEBC9A"/>
              </a:solidFill>
              <a:ln w="9525">
                <a:solidFill>
                  <a:schemeClr val="tx1"/>
                </a:solidFill>
                <a:round/>
                <a:headEnd/>
                <a:tailEnd/>
              </a:ln>
            </p:spPr>
            <p:txBody>
              <a:bodyPr/>
              <a:lstStyle/>
              <a:p>
                <a:endParaRPr lang="en-US"/>
              </a:p>
            </p:txBody>
          </p:sp>
          <p:sp>
            <p:nvSpPr>
              <p:cNvPr id="27672" name="Freeform 26"/>
              <p:cNvSpPr>
                <a:spLocks/>
              </p:cNvSpPr>
              <p:nvPr/>
            </p:nvSpPr>
            <p:spPr bwMode="auto">
              <a:xfrm>
                <a:off x="836" y="3223"/>
                <a:ext cx="65" cy="103"/>
              </a:xfrm>
              <a:custGeom>
                <a:avLst/>
                <a:gdLst>
                  <a:gd name="T0" fmla="*/ 0 w 546"/>
                  <a:gd name="T1" fmla="*/ 0 h 817"/>
                  <a:gd name="T2" fmla="*/ 0 w 546"/>
                  <a:gd name="T3" fmla="*/ 0 h 817"/>
                  <a:gd name="T4" fmla="*/ 0 w 546"/>
                  <a:gd name="T5" fmla="*/ 0 h 817"/>
                  <a:gd name="T6" fmla="*/ 0 w 546"/>
                  <a:gd name="T7" fmla="*/ 0 h 817"/>
                  <a:gd name="T8" fmla="*/ 0 w 546"/>
                  <a:gd name="T9" fmla="*/ 0 h 817"/>
                  <a:gd name="T10" fmla="*/ 0 w 546"/>
                  <a:gd name="T11" fmla="*/ 0 h 817"/>
                  <a:gd name="T12" fmla="*/ 0 w 546"/>
                  <a:gd name="T13" fmla="*/ 0 h 817"/>
                  <a:gd name="T14" fmla="*/ 0 w 546"/>
                  <a:gd name="T15" fmla="*/ 0 h 817"/>
                  <a:gd name="T16" fmla="*/ 0 w 546"/>
                  <a:gd name="T17" fmla="*/ 0 h 817"/>
                  <a:gd name="T18" fmla="*/ 0 w 546"/>
                  <a:gd name="T19" fmla="*/ 0 h 817"/>
                  <a:gd name="T20" fmla="*/ 0 w 546"/>
                  <a:gd name="T21" fmla="*/ 0 h 817"/>
                  <a:gd name="T22" fmla="*/ 0 w 546"/>
                  <a:gd name="T23" fmla="*/ 0 h 817"/>
                  <a:gd name="T24" fmla="*/ 0 w 546"/>
                  <a:gd name="T25" fmla="*/ 0 h 817"/>
                  <a:gd name="T26" fmla="*/ 0 w 546"/>
                  <a:gd name="T27" fmla="*/ 0 h 817"/>
                  <a:gd name="T28" fmla="*/ 0 w 546"/>
                  <a:gd name="T29" fmla="*/ 0 h 817"/>
                  <a:gd name="T30" fmla="*/ 0 w 546"/>
                  <a:gd name="T31" fmla="*/ 0 h 817"/>
                  <a:gd name="T32" fmla="*/ 0 w 546"/>
                  <a:gd name="T33" fmla="*/ 0 h 817"/>
                  <a:gd name="T34" fmla="*/ 0 w 546"/>
                  <a:gd name="T35" fmla="*/ 0 h 817"/>
                  <a:gd name="T36" fmla="*/ 0 w 546"/>
                  <a:gd name="T37" fmla="*/ 0 h 817"/>
                  <a:gd name="T38" fmla="*/ 0 w 546"/>
                  <a:gd name="T39" fmla="*/ 0 h 817"/>
                  <a:gd name="T40" fmla="*/ 0 w 546"/>
                  <a:gd name="T41" fmla="*/ 0 h 817"/>
                  <a:gd name="T42" fmla="*/ 0 w 546"/>
                  <a:gd name="T43" fmla="*/ 0 h 8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46"/>
                  <a:gd name="T67" fmla="*/ 0 h 817"/>
                  <a:gd name="T68" fmla="*/ 546 w 546"/>
                  <a:gd name="T69" fmla="*/ 817 h 8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46" h="817">
                    <a:moveTo>
                      <a:pt x="490" y="103"/>
                    </a:moveTo>
                    <a:cubicBezTo>
                      <a:pt x="462" y="83"/>
                      <a:pt x="421" y="39"/>
                      <a:pt x="387" y="24"/>
                    </a:cubicBezTo>
                    <a:cubicBezTo>
                      <a:pt x="372" y="17"/>
                      <a:pt x="356" y="13"/>
                      <a:pt x="340" y="8"/>
                    </a:cubicBezTo>
                    <a:cubicBezTo>
                      <a:pt x="332" y="5"/>
                      <a:pt x="316" y="0"/>
                      <a:pt x="316" y="0"/>
                    </a:cubicBezTo>
                    <a:cubicBezTo>
                      <a:pt x="205" y="23"/>
                      <a:pt x="192" y="39"/>
                      <a:pt x="111" y="119"/>
                    </a:cubicBezTo>
                    <a:cubicBezTo>
                      <a:pt x="87" y="142"/>
                      <a:pt x="64" y="167"/>
                      <a:pt x="40" y="190"/>
                    </a:cubicBezTo>
                    <a:cubicBezTo>
                      <a:pt x="32" y="198"/>
                      <a:pt x="16" y="213"/>
                      <a:pt x="16" y="213"/>
                    </a:cubicBezTo>
                    <a:cubicBezTo>
                      <a:pt x="0" y="269"/>
                      <a:pt x="5" y="241"/>
                      <a:pt x="16" y="347"/>
                    </a:cubicBezTo>
                    <a:cubicBezTo>
                      <a:pt x="22" y="404"/>
                      <a:pt x="59" y="444"/>
                      <a:pt x="72" y="497"/>
                    </a:cubicBezTo>
                    <a:cubicBezTo>
                      <a:pt x="87" y="559"/>
                      <a:pt x="98" y="618"/>
                      <a:pt x="119" y="679"/>
                    </a:cubicBezTo>
                    <a:cubicBezTo>
                      <a:pt x="126" y="700"/>
                      <a:pt x="132" y="734"/>
                      <a:pt x="151" y="750"/>
                    </a:cubicBezTo>
                    <a:cubicBezTo>
                      <a:pt x="160" y="757"/>
                      <a:pt x="212" y="766"/>
                      <a:pt x="214" y="766"/>
                    </a:cubicBezTo>
                    <a:cubicBezTo>
                      <a:pt x="248" y="759"/>
                      <a:pt x="286" y="759"/>
                      <a:pt x="316" y="742"/>
                    </a:cubicBezTo>
                    <a:cubicBezTo>
                      <a:pt x="333" y="733"/>
                      <a:pt x="364" y="710"/>
                      <a:pt x="364" y="710"/>
                    </a:cubicBezTo>
                    <a:cubicBezTo>
                      <a:pt x="377" y="753"/>
                      <a:pt x="397" y="737"/>
                      <a:pt x="435" y="750"/>
                    </a:cubicBezTo>
                    <a:cubicBezTo>
                      <a:pt x="468" y="800"/>
                      <a:pt x="461" y="817"/>
                      <a:pt x="474" y="773"/>
                    </a:cubicBezTo>
                    <a:cubicBezTo>
                      <a:pt x="477" y="763"/>
                      <a:pt x="479" y="752"/>
                      <a:pt x="482" y="742"/>
                    </a:cubicBezTo>
                    <a:cubicBezTo>
                      <a:pt x="485" y="721"/>
                      <a:pt x="487" y="700"/>
                      <a:pt x="490" y="679"/>
                    </a:cubicBezTo>
                    <a:cubicBezTo>
                      <a:pt x="495" y="647"/>
                      <a:pt x="506" y="584"/>
                      <a:pt x="506" y="584"/>
                    </a:cubicBezTo>
                    <a:cubicBezTo>
                      <a:pt x="510" y="476"/>
                      <a:pt x="546" y="278"/>
                      <a:pt x="474" y="174"/>
                    </a:cubicBezTo>
                    <a:cubicBezTo>
                      <a:pt x="449" y="100"/>
                      <a:pt x="465" y="153"/>
                      <a:pt x="450" y="87"/>
                    </a:cubicBezTo>
                    <a:cubicBezTo>
                      <a:pt x="448" y="76"/>
                      <a:pt x="442" y="55"/>
                      <a:pt x="442" y="55"/>
                    </a:cubicBezTo>
                  </a:path>
                </a:pathLst>
              </a:custGeom>
              <a:solidFill>
                <a:srgbClr val="DEBC9A"/>
              </a:solidFill>
              <a:ln w="9525">
                <a:solidFill>
                  <a:schemeClr val="tx1"/>
                </a:solidFill>
                <a:round/>
                <a:headEnd/>
                <a:tailEnd/>
              </a:ln>
            </p:spPr>
            <p:txBody>
              <a:bodyPr/>
              <a:lstStyle/>
              <a:p>
                <a:endParaRPr lang="en-US"/>
              </a:p>
            </p:txBody>
          </p:sp>
          <p:sp>
            <p:nvSpPr>
              <p:cNvPr id="27673" name="Freeform 27"/>
              <p:cNvSpPr>
                <a:spLocks/>
              </p:cNvSpPr>
              <p:nvPr/>
            </p:nvSpPr>
            <p:spPr bwMode="auto">
              <a:xfrm>
                <a:off x="822" y="3332"/>
                <a:ext cx="115" cy="245"/>
              </a:xfrm>
              <a:custGeom>
                <a:avLst/>
                <a:gdLst>
                  <a:gd name="T0" fmla="*/ 0 w 963"/>
                  <a:gd name="T1" fmla="*/ 0 h 1946"/>
                  <a:gd name="T2" fmla="*/ 0 w 963"/>
                  <a:gd name="T3" fmla="*/ 0 h 1946"/>
                  <a:gd name="T4" fmla="*/ 0 w 963"/>
                  <a:gd name="T5" fmla="*/ 0 h 1946"/>
                  <a:gd name="T6" fmla="*/ 0 w 963"/>
                  <a:gd name="T7" fmla="*/ 0 h 1946"/>
                  <a:gd name="T8" fmla="*/ 0 w 963"/>
                  <a:gd name="T9" fmla="*/ 0 h 1946"/>
                  <a:gd name="T10" fmla="*/ 0 w 963"/>
                  <a:gd name="T11" fmla="*/ 0 h 1946"/>
                  <a:gd name="T12" fmla="*/ 0 w 963"/>
                  <a:gd name="T13" fmla="*/ 0 h 1946"/>
                  <a:gd name="T14" fmla="*/ 0 w 963"/>
                  <a:gd name="T15" fmla="*/ 0 h 1946"/>
                  <a:gd name="T16" fmla="*/ 0 w 963"/>
                  <a:gd name="T17" fmla="*/ 0 h 1946"/>
                  <a:gd name="T18" fmla="*/ 0 w 963"/>
                  <a:gd name="T19" fmla="*/ 0 h 1946"/>
                  <a:gd name="T20" fmla="*/ 0 w 963"/>
                  <a:gd name="T21" fmla="*/ 0 h 1946"/>
                  <a:gd name="T22" fmla="*/ 0 w 963"/>
                  <a:gd name="T23" fmla="*/ 0 h 1946"/>
                  <a:gd name="T24" fmla="*/ 0 w 963"/>
                  <a:gd name="T25" fmla="*/ 0 h 1946"/>
                  <a:gd name="T26" fmla="*/ 0 w 963"/>
                  <a:gd name="T27" fmla="*/ 0 h 1946"/>
                  <a:gd name="T28" fmla="*/ 0 w 963"/>
                  <a:gd name="T29" fmla="*/ 0 h 1946"/>
                  <a:gd name="T30" fmla="*/ 0 w 963"/>
                  <a:gd name="T31" fmla="*/ 0 h 1946"/>
                  <a:gd name="T32" fmla="*/ 0 w 963"/>
                  <a:gd name="T33" fmla="*/ 0 h 1946"/>
                  <a:gd name="T34" fmla="*/ 0 w 963"/>
                  <a:gd name="T35" fmla="*/ 0 h 1946"/>
                  <a:gd name="T36" fmla="*/ 0 w 963"/>
                  <a:gd name="T37" fmla="*/ 0 h 1946"/>
                  <a:gd name="T38" fmla="*/ 0 w 963"/>
                  <a:gd name="T39" fmla="*/ 0 h 1946"/>
                  <a:gd name="T40" fmla="*/ 0 w 963"/>
                  <a:gd name="T41" fmla="*/ 0 h 1946"/>
                  <a:gd name="T42" fmla="*/ 0 w 963"/>
                  <a:gd name="T43" fmla="*/ 0 h 1946"/>
                  <a:gd name="T44" fmla="*/ 0 w 963"/>
                  <a:gd name="T45" fmla="*/ 0 h 1946"/>
                  <a:gd name="T46" fmla="*/ 0 w 963"/>
                  <a:gd name="T47" fmla="*/ 0 h 1946"/>
                  <a:gd name="T48" fmla="*/ 0 w 963"/>
                  <a:gd name="T49" fmla="*/ 0 h 1946"/>
                  <a:gd name="T50" fmla="*/ 0 w 963"/>
                  <a:gd name="T51" fmla="*/ 0 h 1946"/>
                  <a:gd name="T52" fmla="*/ 0 w 963"/>
                  <a:gd name="T53" fmla="*/ 0 h 1946"/>
                  <a:gd name="T54" fmla="*/ 0 w 963"/>
                  <a:gd name="T55" fmla="*/ 0 h 1946"/>
                  <a:gd name="T56" fmla="*/ 0 w 963"/>
                  <a:gd name="T57" fmla="*/ 0 h 1946"/>
                  <a:gd name="T58" fmla="*/ 0 w 963"/>
                  <a:gd name="T59" fmla="*/ 0 h 1946"/>
                  <a:gd name="T60" fmla="*/ 0 w 963"/>
                  <a:gd name="T61" fmla="*/ 0 h 1946"/>
                  <a:gd name="T62" fmla="*/ 0 w 963"/>
                  <a:gd name="T63" fmla="*/ 0 h 19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3"/>
                  <a:gd name="T97" fmla="*/ 0 h 1946"/>
                  <a:gd name="T98" fmla="*/ 963 w 963"/>
                  <a:gd name="T99" fmla="*/ 1946 h 19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3" h="1946">
                    <a:moveTo>
                      <a:pt x="418" y="70"/>
                    </a:moveTo>
                    <a:cubicBezTo>
                      <a:pt x="380" y="32"/>
                      <a:pt x="369" y="0"/>
                      <a:pt x="324" y="31"/>
                    </a:cubicBezTo>
                    <a:cubicBezTo>
                      <a:pt x="293" y="76"/>
                      <a:pt x="236" y="103"/>
                      <a:pt x="190" y="133"/>
                    </a:cubicBezTo>
                    <a:cubicBezTo>
                      <a:pt x="173" y="144"/>
                      <a:pt x="159" y="161"/>
                      <a:pt x="142" y="173"/>
                    </a:cubicBezTo>
                    <a:cubicBezTo>
                      <a:pt x="96" y="244"/>
                      <a:pt x="164" y="142"/>
                      <a:pt x="103" y="220"/>
                    </a:cubicBezTo>
                    <a:cubicBezTo>
                      <a:pt x="91" y="235"/>
                      <a:pt x="71" y="267"/>
                      <a:pt x="71" y="267"/>
                    </a:cubicBezTo>
                    <a:cubicBezTo>
                      <a:pt x="50" y="329"/>
                      <a:pt x="42" y="393"/>
                      <a:pt x="32" y="457"/>
                    </a:cubicBezTo>
                    <a:cubicBezTo>
                      <a:pt x="26" y="498"/>
                      <a:pt x="10" y="535"/>
                      <a:pt x="0" y="575"/>
                    </a:cubicBezTo>
                    <a:cubicBezTo>
                      <a:pt x="5" y="622"/>
                      <a:pt x="20" y="707"/>
                      <a:pt x="71" y="725"/>
                    </a:cubicBezTo>
                    <a:cubicBezTo>
                      <a:pt x="88" y="676"/>
                      <a:pt x="98" y="626"/>
                      <a:pt x="111" y="575"/>
                    </a:cubicBezTo>
                    <a:cubicBezTo>
                      <a:pt x="127" y="338"/>
                      <a:pt x="126" y="506"/>
                      <a:pt x="134" y="575"/>
                    </a:cubicBezTo>
                    <a:cubicBezTo>
                      <a:pt x="129" y="677"/>
                      <a:pt x="117" y="774"/>
                      <a:pt x="127" y="875"/>
                    </a:cubicBezTo>
                    <a:cubicBezTo>
                      <a:pt x="118" y="1043"/>
                      <a:pt x="113" y="1212"/>
                      <a:pt x="103" y="1380"/>
                    </a:cubicBezTo>
                    <a:cubicBezTo>
                      <a:pt x="101" y="1410"/>
                      <a:pt x="79" y="1467"/>
                      <a:pt x="79" y="1467"/>
                    </a:cubicBezTo>
                    <a:cubicBezTo>
                      <a:pt x="73" y="1553"/>
                      <a:pt x="61" y="1634"/>
                      <a:pt x="48" y="1719"/>
                    </a:cubicBezTo>
                    <a:cubicBezTo>
                      <a:pt x="54" y="1770"/>
                      <a:pt x="59" y="1813"/>
                      <a:pt x="111" y="1830"/>
                    </a:cubicBezTo>
                    <a:cubicBezTo>
                      <a:pt x="151" y="1858"/>
                      <a:pt x="207" y="1862"/>
                      <a:pt x="253" y="1877"/>
                    </a:cubicBezTo>
                    <a:cubicBezTo>
                      <a:pt x="316" y="1921"/>
                      <a:pt x="392" y="1925"/>
                      <a:pt x="466" y="1932"/>
                    </a:cubicBezTo>
                    <a:cubicBezTo>
                      <a:pt x="505" y="1946"/>
                      <a:pt x="528" y="1923"/>
                      <a:pt x="560" y="1901"/>
                    </a:cubicBezTo>
                    <a:cubicBezTo>
                      <a:pt x="589" y="1858"/>
                      <a:pt x="603" y="1824"/>
                      <a:pt x="616" y="1775"/>
                    </a:cubicBezTo>
                    <a:cubicBezTo>
                      <a:pt x="604" y="1630"/>
                      <a:pt x="623" y="1477"/>
                      <a:pt x="679" y="1341"/>
                    </a:cubicBezTo>
                    <a:cubicBezTo>
                      <a:pt x="690" y="1288"/>
                      <a:pt x="716" y="1258"/>
                      <a:pt x="734" y="1206"/>
                    </a:cubicBezTo>
                    <a:cubicBezTo>
                      <a:pt x="754" y="1149"/>
                      <a:pt x="777" y="1086"/>
                      <a:pt x="805" y="1033"/>
                    </a:cubicBezTo>
                    <a:cubicBezTo>
                      <a:pt x="818" y="981"/>
                      <a:pt x="822" y="927"/>
                      <a:pt x="837" y="875"/>
                    </a:cubicBezTo>
                    <a:cubicBezTo>
                      <a:pt x="840" y="864"/>
                      <a:pt x="840" y="853"/>
                      <a:pt x="845" y="843"/>
                    </a:cubicBezTo>
                    <a:cubicBezTo>
                      <a:pt x="853" y="826"/>
                      <a:pt x="876" y="796"/>
                      <a:pt x="876" y="796"/>
                    </a:cubicBezTo>
                    <a:cubicBezTo>
                      <a:pt x="888" y="750"/>
                      <a:pt x="892" y="698"/>
                      <a:pt x="908" y="654"/>
                    </a:cubicBezTo>
                    <a:cubicBezTo>
                      <a:pt x="920" y="619"/>
                      <a:pt x="951" y="595"/>
                      <a:pt x="963" y="559"/>
                    </a:cubicBezTo>
                    <a:cubicBezTo>
                      <a:pt x="955" y="478"/>
                      <a:pt x="943" y="428"/>
                      <a:pt x="900" y="362"/>
                    </a:cubicBezTo>
                    <a:cubicBezTo>
                      <a:pt x="895" y="354"/>
                      <a:pt x="883" y="352"/>
                      <a:pt x="876" y="346"/>
                    </a:cubicBezTo>
                    <a:cubicBezTo>
                      <a:pt x="832" y="307"/>
                      <a:pt x="768" y="253"/>
                      <a:pt x="734" y="204"/>
                    </a:cubicBezTo>
                    <a:cubicBezTo>
                      <a:pt x="693" y="145"/>
                      <a:pt x="613" y="86"/>
                      <a:pt x="537" y="86"/>
                    </a:cubicBezTo>
                  </a:path>
                </a:pathLst>
              </a:custGeom>
              <a:solidFill>
                <a:schemeClr val="bg2"/>
              </a:solidFill>
              <a:ln w="9525">
                <a:solidFill>
                  <a:schemeClr val="tx1"/>
                </a:solidFill>
                <a:round/>
                <a:headEnd/>
                <a:tailEnd/>
              </a:ln>
            </p:spPr>
            <p:txBody>
              <a:bodyPr/>
              <a:lstStyle/>
              <a:p>
                <a:endParaRPr lang="en-US"/>
              </a:p>
            </p:txBody>
          </p:sp>
          <p:sp>
            <p:nvSpPr>
              <p:cNvPr id="27674" name="Freeform 28"/>
              <p:cNvSpPr>
                <a:spLocks/>
              </p:cNvSpPr>
              <p:nvPr/>
            </p:nvSpPr>
            <p:spPr bwMode="auto">
              <a:xfrm>
                <a:off x="877" y="3218"/>
                <a:ext cx="130" cy="187"/>
              </a:xfrm>
              <a:custGeom>
                <a:avLst/>
                <a:gdLst>
                  <a:gd name="T0" fmla="*/ 0 w 1082"/>
                  <a:gd name="T1" fmla="*/ 0 h 1491"/>
                  <a:gd name="T2" fmla="*/ 0 w 1082"/>
                  <a:gd name="T3" fmla="*/ 0 h 1491"/>
                  <a:gd name="T4" fmla="*/ 0 w 1082"/>
                  <a:gd name="T5" fmla="*/ 0 h 1491"/>
                  <a:gd name="T6" fmla="*/ 0 w 1082"/>
                  <a:gd name="T7" fmla="*/ 0 h 1491"/>
                  <a:gd name="T8" fmla="*/ 0 w 1082"/>
                  <a:gd name="T9" fmla="*/ 0 h 1491"/>
                  <a:gd name="T10" fmla="*/ 0 w 1082"/>
                  <a:gd name="T11" fmla="*/ 0 h 1491"/>
                  <a:gd name="T12" fmla="*/ 0 w 1082"/>
                  <a:gd name="T13" fmla="*/ 0 h 1491"/>
                  <a:gd name="T14" fmla="*/ 0 w 1082"/>
                  <a:gd name="T15" fmla="*/ 0 h 1491"/>
                  <a:gd name="T16" fmla="*/ 0 w 1082"/>
                  <a:gd name="T17" fmla="*/ 0 h 1491"/>
                  <a:gd name="T18" fmla="*/ 0 w 1082"/>
                  <a:gd name="T19" fmla="*/ 0 h 1491"/>
                  <a:gd name="T20" fmla="*/ 0 w 1082"/>
                  <a:gd name="T21" fmla="*/ 0 h 1491"/>
                  <a:gd name="T22" fmla="*/ 0 w 1082"/>
                  <a:gd name="T23" fmla="*/ 0 h 1491"/>
                  <a:gd name="T24" fmla="*/ 0 w 1082"/>
                  <a:gd name="T25" fmla="*/ 0 h 1491"/>
                  <a:gd name="T26" fmla="*/ 0 w 1082"/>
                  <a:gd name="T27" fmla="*/ 0 h 1491"/>
                  <a:gd name="T28" fmla="*/ 0 w 1082"/>
                  <a:gd name="T29" fmla="*/ 0 h 1491"/>
                  <a:gd name="T30" fmla="*/ 0 w 1082"/>
                  <a:gd name="T31" fmla="*/ 0 h 1491"/>
                  <a:gd name="T32" fmla="*/ 0 w 1082"/>
                  <a:gd name="T33" fmla="*/ 0 h 1491"/>
                  <a:gd name="T34" fmla="*/ 0 w 1082"/>
                  <a:gd name="T35" fmla="*/ 0 h 1491"/>
                  <a:gd name="T36" fmla="*/ 0 w 1082"/>
                  <a:gd name="T37" fmla="*/ 0 h 1491"/>
                  <a:gd name="T38" fmla="*/ 0 w 1082"/>
                  <a:gd name="T39" fmla="*/ 0 h 1491"/>
                  <a:gd name="T40" fmla="*/ 0 w 1082"/>
                  <a:gd name="T41" fmla="*/ 0 h 1491"/>
                  <a:gd name="T42" fmla="*/ 0 w 1082"/>
                  <a:gd name="T43" fmla="*/ 0 h 1491"/>
                  <a:gd name="T44" fmla="*/ 0 w 1082"/>
                  <a:gd name="T45" fmla="*/ 0 h 1491"/>
                  <a:gd name="T46" fmla="*/ 0 w 1082"/>
                  <a:gd name="T47" fmla="*/ 0 h 1491"/>
                  <a:gd name="T48" fmla="*/ 0 w 1082"/>
                  <a:gd name="T49" fmla="*/ 0 h 1491"/>
                  <a:gd name="T50" fmla="*/ 0 w 1082"/>
                  <a:gd name="T51" fmla="*/ 0 h 1491"/>
                  <a:gd name="T52" fmla="*/ 0 w 1082"/>
                  <a:gd name="T53" fmla="*/ 0 h 1491"/>
                  <a:gd name="T54" fmla="*/ 0 w 1082"/>
                  <a:gd name="T55" fmla="*/ 0 h 1491"/>
                  <a:gd name="T56" fmla="*/ 0 w 1082"/>
                  <a:gd name="T57" fmla="*/ 0 h 1491"/>
                  <a:gd name="T58" fmla="*/ 0 w 1082"/>
                  <a:gd name="T59" fmla="*/ 0 h 1491"/>
                  <a:gd name="T60" fmla="*/ 0 w 1082"/>
                  <a:gd name="T61" fmla="*/ 0 h 1491"/>
                  <a:gd name="T62" fmla="*/ 0 w 1082"/>
                  <a:gd name="T63" fmla="*/ 0 h 1491"/>
                  <a:gd name="T64" fmla="*/ 0 w 1082"/>
                  <a:gd name="T65" fmla="*/ 0 h 1491"/>
                  <a:gd name="T66" fmla="*/ 0 w 1082"/>
                  <a:gd name="T67" fmla="*/ 0 h 1491"/>
                  <a:gd name="T68" fmla="*/ 0 w 1082"/>
                  <a:gd name="T69" fmla="*/ 0 h 1491"/>
                  <a:gd name="T70" fmla="*/ 0 w 1082"/>
                  <a:gd name="T71" fmla="*/ 0 h 1491"/>
                  <a:gd name="T72" fmla="*/ 0 w 1082"/>
                  <a:gd name="T73" fmla="*/ 0 h 1491"/>
                  <a:gd name="T74" fmla="*/ 0 w 1082"/>
                  <a:gd name="T75" fmla="*/ 0 h 1491"/>
                  <a:gd name="T76" fmla="*/ 0 w 1082"/>
                  <a:gd name="T77" fmla="*/ 0 h 1491"/>
                  <a:gd name="T78" fmla="*/ 0 w 1082"/>
                  <a:gd name="T79" fmla="*/ 0 h 1491"/>
                  <a:gd name="T80" fmla="*/ 0 w 1082"/>
                  <a:gd name="T81" fmla="*/ 0 h 1491"/>
                  <a:gd name="T82" fmla="*/ 0 w 1082"/>
                  <a:gd name="T83" fmla="*/ 0 h 1491"/>
                  <a:gd name="T84" fmla="*/ 0 w 1082"/>
                  <a:gd name="T85" fmla="*/ 0 h 1491"/>
                  <a:gd name="T86" fmla="*/ 0 w 1082"/>
                  <a:gd name="T87" fmla="*/ 0 h 1491"/>
                  <a:gd name="T88" fmla="*/ 0 w 1082"/>
                  <a:gd name="T89" fmla="*/ 0 h 1491"/>
                  <a:gd name="T90" fmla="*/ 0 w 1082"/>
                  <a:gd name="T91" fmla="*/ 0 h 1491"/>
                  <a:gd name="T92" fmla="*/ 0 w 1082"/>
                  <a:gd name="T93" fmla="*/ 0 h 1491"/>
                  <a:gd name="T94" fmla="*/ 0 w 1082"/>
                  <a:gd name="T95" fmla="*/ 0 h 1491"/>
                  <a:gd name="T96" fmla="*/ 0 w 1082"/>
                  <a:gd name="T97" fmla="*/ 0 h 1491"/>
                  <a:gd name="T98" fmla="*/ 0 w 1082"/>
                  <a:gd name="T99" fmla="*/ 0 h 1491"/>
                  <a:gd name="T100" fmla="*/ 0 w 1082"/>
                  <a:gd name="T101" fmla="*/ 0 h 1491"/>
                  <a:gd name="T102" fmla="*/ 0 w 1082"/>
                  <a:gd name="T103" fmla="*/ 0 h 1491"/>
                  <a:gd name="T104" fmla="*/ 0 w 1082"/>
                  <a:gd name="T105" fmla="*/ 0 h 1491"/>
                  <a:gd name="T106" fmla="*/ 0 w 1082"/>
                  <a:gd name="T107" fmla="*/ 0 h 1491"/>
                  <a:gd name="T108" fmla="*/ 0 w 1082"/>
                  <a:gd name="T109" fmla="*/ 0 h 149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82"/>
                  <a:gd name="T166" fmla="*/ 0 h 1491"/>
                  <a:gd name="T167" fmla="*/ 1082 w 1082"/>
                  <a:gd name="T168" fmla="*/ 1491 h 149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82" h="1491">
                    <a:moveTo>
                      <a:pt x="142" y="323"/>
                    </a:moveTo>
                    <a:cubicBezTo>
                      <a:pt x="138" y="350"/>
                      <a:pt x="129" y="375"/>
                      <a:pt x="126" y="402"/>
                    </a:cubicBezTo>
                    <a:cubicBezTo>
                      <a:pt x="116" y="488"/>
                      <a:pt x="122" y="572"/>
                      <a:pt x="94" y="655"/>
                    </a:cubicBezTo>
                    <a:cubicBezTo>
                      <a:pt x="85" y="683"/>
                      <a:pt x="49" y="723"/>
                      <a:pt x="31" y="749"/>
                    </a:cubicBezTo>
                    <a:cubicBezTo>
                      <a:pt x="20" y="765"/>
                      <a:pt x="0" y="797"/>
                      <a:pt x="0" y="797"/>
                    </a:cubicBezTo>
                    <a:cubicBezTo>
                      <a:pt x="14" y="836"/>
                      <a:pt x="38" y="829"/>
                      <a:pt x="79" y="836"/>
                    </a:cubicBezTo>
                    <a:cubicBezTo>
                      <a:pt x="96" y="863"/>
                      <a:pt x="102" y="885"/>
                      <a:pt x="110" y="915"/>
                    </a:cubicBezTo>
                    <a:cubicBezTo>
                      <a:pt x="117" y="967"/>
                      <a:pt x="126" y="1016"/>
                      <a:pt x="142" y="1065"/>
                    </a:cubicBezTo>
                    <a:cubicBezTo>
                      <a:pt x="147" y="1105"/>
                      <a:pt x="143" y="1150"/>
                      <a:pt x="181" y="1175"/>
                    </a:cubicBezTo>
                    <a:cubicBezTo>
                      <a:pt x="210" y="1194"/>
                      <a:pt x="251" y="1188"/>
                      <a:pt x="284" y="1199"/>
                    </a:cubicBezTo>
                    <a:cubicBezTo>
                      <a:pt x="300" y="1204"/>
                      <a:pt x="315" y="1210"/>
                      <a:pt x="331" y="1215"/>
                    </a:cubicBezTo>
                    <a:cubicBezTo>
                      <a:pt x="339" y="1218"/>
                      <a:pt x="355" y="1223"/>
                      <a:pt x="355" y="1223"/>
                    </a:cubicBezTo>
                    <a:cubicBezTo>
                      <a:pt x="360" y="1231"/>
                      <a:pt x="364" y="1240"/>
                      <a:pt x="371" y="1247"/>
                    </a:cubicBezTo>
                    <a:cubicBezTo>
                      <a:pt x="377" y="1253"/>
                      <a:pt x="388" y="1255"/>
                      <a:pt x="394" y="1262"/>
                    </a:cubicBezTo>
                    <a:cubicBezTo>
                      <a:pt x="457" y="1334"/>
                      <a:pt x="397" y="1292"/>
                      <a:pt x="450" y="1325"/>
                    </a:cubicBezTo>
                    <a:cubicBezTo>
                      <a:pt x="465" y="1349"/>
                      <a:pt x="473" y="1373"/>
                      <a:pt x="489" y="1396"/>
                    </a:cubicBezTo>
                    <a:cubicBezTo>
                      <a:pt x="503" y="1437"/>
                      <a:pt x="493" y="1476"/>
                      <a:pt x="536" y="1491"/>
                    </a:cubicBezTo>
                    <a:cubicBezTo>
                      <a:pt x="547" y="1475"/>
                      <a:pt x="557" y="1460"/>
                      <a:pt x="568" y="1444"/>
                    </a:cubicBezTo>
                    <a:cubicBezTo>
                      <a:pt x="579" y="1428"/>
                      <a:pt x="599" y="1423"/>
                      <a:pt x="615" y="1412"/>
                    </a:cubicBezTo>
                    <a:cubicBezTo>
                      <a:pt x="654" y="1385"/>
                      <a:pt x="694" y="1359"/>
                      <a:pt x="734" y="1333"/>
                    </a:cubicBezTo>
                    <a:cubicBezTo>
                      <a:pt x="762" y="1315"/>
                      <a:pt x="797" y="1280"/>
                      <a:pt x="828" y="1270"/>
                    </a:cubicBezTo>
                    <a:cubicBezTo>
                      <a:pt x="861" y="1259"/>
                      <a:pt x="889" y="1243"/>
                      <a:pt x="923" y="1231"/>
                    </a:cubicBezTo>
                    <a:cubicBezTo>
                      <a:pt x="939" y="1226"/>
                      <a:pt x="970" y="1215"/>
                      <a:pt x="970" y="1215"/>
                    </a:cubicBezTo>
                    <a:cubicBezTo>
                      <a:pt x="987" y="1165"/>
                      <a:pt x="939" y="1152"/>
                      <a:pt x="907" y="1120"/>
                    </a:cubicBezTo>
                    <a:cubicBezTo>
                      <a:pt x="899" y="1112"/>
                      <a:pt x="884" y="1097"/>
                      <a:pt x="884" y="1097"/>
                    </a:cubicBezTo>
                    <a:cubicBezTo>
                      <a:pt x="879" y="1081"/>
                      <a:pt x="873" y="1065"/>
                      <a:pt x="868" y="1049"/>
                    </a:cubicBezTo>
                    <a:cubicBezTo>
                      <a:pt x="865" y="1041"/>
                      <a:pt x="863" y="1034"/>
                      <a:pt x="860" y="1026"/>
                    </a:cubicBezTo>
                    <a:cubicBezTo>
                      <a:pt x="857" y="1018"/>
                      <a:pt x="852" y="1002"/>
                      <a:pt x="852" y="1002"/>
                    </a:cubicBezTo>
                    <a:cubicBezTo>
                      <a:pt x="860" y="962"/>
                      <a:pt x="858" y="946"/>
                      <a:pt x="891" y="923"/>
                    </a:cubicBezTo>
                    <a:cubicBezTo>
                      <a:pt x="929" y="868"/>
                      <a:pt x="955" y="804"/>
                      <a:pt x="1002" y="757"/>
                    </a:cubicBezTo>
                    <a:cubicBezTo>
                      <a:pt x="1016" y="716"/>
                      <a:pt x="1006" y="741"/>
                      <a:pt x="1041" y="686"/>
                    </a:cubicBezTo>
                    <a:cubicBezTo>
                      <a:pt x="1063" y="652"/>
                      <a:pt x="1073" y="592"/>
                      <a:pt x="1081" y="552"/>
                    </a:cubicBezTo>
                    <a:cubicBezTo>
                      <a:pt x="1064" y="345"/>
                      <a:pt x="1082" y="543"/>
                      <a:pt x="1065" y="402"/>
                    </a:cubicBezTo>
                    <a:cubicBezTo>
                      <a:pt x="1059" y="352"/>
                      <a:pt x="1057" y="238"/>
                      <a:pt x="1026" y="181"/>
                    </a:cubicBezTo>
                    <a:cubicBezTo>
                      <a:pt x="1012" y="156"/>
                      <a:pt x="994" y="134"/>
                      <a:pt x="978" y="110"/>
                    </a:cubicBezTo>
                    <a:cubicBezTo>
                      <a:pt x="968" y="94"/>
                      <a:pt x="947" y="89"/>
                      <a:pt x="931" y="79"/>
                    </a:cubicBezTo>
                    <a:cubicBezTo>
                      <a:pt x="883" y="47"/>
                      <a:pt x="838" y="29"/>
                      <a:pt x="781" y="16"/>
                    </a:cubicBezTo>
                    <a:cubicBezTo>
                      <a:pt x="721" y="2"/>
                      <a:pt x="711" y="6"/>
                      <a:pt x="631" y="0"/>
                    </a:cubicBezTo>
                    <a:cubicBezTo>
                      <a:pt x="502" y="12"/>
                      <a:pt x="355" y="34"/>
                      <a:pt x="244" y="110"/>
                    </a:cubicBezTo>
                    <a:cubicBezTo>
                      <a:pt x="189" y="147"/>
                      <a:pt x="213" y="131"/>
                      <a:pt x="173" y="158"/>
                    </a:cubicBezTo>
                    <a:cubicBezTo>
                      <a:pt x="146" y="176"/>
                      <a:pt x="137" y="203"/>
                      <a:pt x="110" y="221"/>
                    </a:cubicBezTo>
                    <a:cubicBezTo>
                      <a:pt x="102" y="244"/>
                      <a:pt x="82" y="275"/>
                      <a:pt x="102" y="300"/>
                    </a:cubicBezTo>
                    <a:cubicBezTo>
                      <a:pt x="103" y="302"/>
                      <a:pt x="148" y="314"/>
                      <a:pt x="150" y="315"/>
                    </a:cubicBezTo>
                    <a:cubicBezTo>
                      <a:pt x="201" y="306"/>
                      <a:pt x="248" y="291"/>
                      <a:pt x="300" y="284"/>
                    </a:cubicBezTo>
                    <a:cubicBezTo>
                      <a:pt x="368" y="289"/>
                      <a:pt x="414" y="271"/>
                      <a:pt x="450" y="323"/>
                    </a:cubicBezTo>
                    <a:cubicBezTo>
                      <a:pt x="464" y="372"/>
                      <a:pt x="467" y="489"/>
                      <a:pt x="521" y="505"/>
                    </a:cubicBezTo>
                    <a:cubicBezTo>
                      <a:pt x="539" y="510"/>
                      <a:pt x="558" y="510"/>
                      <a:pt x="576" y="513"/>
                    </a:cubicBezTo>
                    <a:cubicBezTo>
                      <a:pt x="627" y="586"/>
                      <a:pt x="543" y="710"/>
                      <a:pt x="639" y="742"/>
                    </a:cubicBezTo>
                    <a:cubicBezTo>
                      <a:pt x="689" y="725"/>
                      <a:pt x="717" y="690"/>
                      <a:pt x="757" y="663"/>
                    </a:cubicBezTo>
                    <a:cubicBezTo>
                      <a:pt x="772" y="653"/>
                      <a:pt x="789" y="646"/>
                      <a:pt x="805" y="639"/>
                    </a:cubicBezTo>
                    <a:cubicBezTo>
                      <a:pt x="820" y="632"/>
                      <a:pt x="852" y="623"/>
                      <a:pt x="852" y="623"/>
                    </a:cubicBezTo>
                    <a:cubicBezTo>
                      <a:pt x="867" y="628"/>
                      <a:pt x="895" y="633"/>
                      <a:pt x="899" y="655"/>
                    </a:cubicBezTo>
                    <a:cubicBezTo>
                      <a:pt x="907" y="699"/>
                      <a:pt x="880" y="795"/>
                      <a:pt x="852" y="836"/>
                    </a:cubicBezTo>
                    <a:cubicBezTo>
                      <a:pt x="839" y="875"/>
                      <a:pt x="828" y="915"/>
                      <a:pt x="820" y="955"/>
                    </a:cubicBezTo>
                    <a:cubicBezTo>
                      <a:pt x="828" y="1005"/>
                      <a:pt x="812" y="1002"/>
                      <a:pt x="836" y="1002"/>
                    </a:cubicBezTo>
                  </a:path>
                </a:pathLst>
              </a:custGeom>
              <a:solidFill>
                <a:srgbClr val="DEBC9A"/>
              </a:solidFill>
              <a:ln w="9525">
                <a:solidFill>
                  <a:schemeClr val="tx1"/>
                </a:solidFill>
                <a:round/>
                <a:headEnd/>
                <a:tailEnd/>
              </a:ln>
            </p:spPr>
            <p:txBody>
              <a:bodyPr/>
              <a:lstStyle/>
              <a:p>
                <a:endParaRPr lang="en-US"/>
              </a:p>
            </p:txBody>
          </p:sp>
        </p:gr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idx="1"/>
          </p:nvPr>
        </p:nvSpPr>
        <p:spPr bwMode="auto">
          <a:xfrm>
            <a:off x="381000" y="4838700"/>
            <a:ext cx="8501063" cy="685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FontTx/>
              <a:buNone/>
            </a:pPr>
            <a:r>
              <a:rPr lang="en-US" sz="4000" b="1" dirty="0" smtClean="0">
                <a:solidFill>
                  <a:srgbClr val="6600CC"/>
                </a:solidFill>
                <a:latin typeface="Adobe Gothic Std B" charset="0"/>
                <a:ea typeface="Adobe Gothic Std B" charset="0"/>
                <a:cs typeface="Adobe Gothic Std B" charset="0"/>
              </a:rPr>
              <a:t>Increases </a:t>
            </a:r>
            <a:r>
              <a:rPr lang="en-US" sz="4000" b="1" i="1" dirty="0" smtClean="0">
                <a:solidFill>
                  <a:srgbClr val="6600CC"/>
                </a:solidFill>
                <a:latin typeface="Adobe Gothic Std B" charset="0"/>
                <a:ea typeface="Adobe Gothic Std B" charset="0"/>
                <a:cs typeface="Adobe Gothic Std B" charset="0"/>
              </a:rPr>
              <a:t>promotion </a:t>
            </a:r>
            <a:r>
              <a:rPr lang="en-US" sz="4000" b="1" i="1" dirty="0">
                <a:solidFill>
                  <a:srgbClr val="6600CC"/>
                </a:solidFill>
                <a:latin typeface="Adobe Gothic Std B" charset="0"/>
                <a:ea typeface="Adobe Gothic Std B" charset="0"/>
                <a:cs typeface="Adobe Gothic Std B" charset="0"/>
              </a:rPr>
              <a:t>potential</a:t>
            </a:r>
          </a:p>
        </p:txBody>
      </p:sp>
      <p:pic>
        <p:nvPicPr>
          <p:cNvPr id="15363" name="Picture 10" descr="MPj03854260000[1]"/>
          <p:cNvPicPr>
            <a:picLocks noChangeAspect="1" noChangeArrowheads="1"/>
          </p:cNvPicPr>
          <p:nvPr/>
        </p:nvPicPr>
        <p:blipFill>
          <a:blip r:embed="rId3" cstate="print"/>
          <a:srcRect/>
          <a:stretch>
            <a:fillRect/>
          </a:stretch>
        </p:blipFill>
        <p:spPr bwMode="auto">
          <a:xfrm>
            <a:off x="5026673" y="1774452"/>
            <a:ext cx="3644411" cy="260263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Rectangle 1"/>
          <p:cNvSpPr/>
          <p:nvPr/>
        </p:nvSpPr>
        <p:spPr>
          <a:xfrm>
            <a:off x="0" y="663575"/>
            <a:ext cx="9144000" cy="708025"/>
          </a:xfrm>
          <a:prstGeom prst="rect">
            <a:avLst/>
          </a:prstGeom>
        </p:spPr>
        <p:txBody>
          <a:bodyPr>
            <a:spAutoFit/>
          </a:bodyPr>
          <a:lstStyle/>
          <a:p>
            <a:pPr algn="ctr">
              <a:defRPr/>
            </a:pPr>
            <a:r>
              <a:rPr lang="en-US" sz="4000" b="1" kern="0" dirty="0">
                <a:solidFill>
                  <a:srgbClr val="000000"/>
                </a:solidFill>
                <a:effectLst>
                  <a:outerShdw blurRad="38100" dist="38100" dir="2700000" algn="tl">
                    <a:srgbClr val="000000">
                      <a:alpha val="43137"/>
                    </a:srgbClr>
                  </a:outerShdw>
                </a:effectLst>
                <a:latin typeface="Agency FB" pitchFamily="34" charset="0"/>
                <a:ea typeface="+mn-ea"/>
                <a:cs typeface="+mn-cs"/>
              </a:rPr>
              <a:t>WHY?</a:t>
            </a:r>
            <a:endParaRPr lang="en-US" dirty="0">
              <a:latin typeface="Arial" pitchFamily="34" charset="0"/>
              <a:ea typeface="+mn-ea"/>
              <a:cs typeface="+mn-cs"/>
            </a:endParaRPr>
          </a:p>
        </p:txBody>
      </p:sp>
      <p:sp>
        <p:nvSpPr>
          <p:cNvPr id="3" name="Rectangle 2"/>
          <p:cNvSpPr/>
          <p:nvPr/>
        </p:nvSpPr>
        <p:spPr>
          <a:xfrm rot="20053731">
            <a:off x="98425" y="2841625"/>
            <a:ext cx="4927600" cy="965200"/>
          </a:xfrm>
          <a:prstGeom prst="rect">
            <a:avLst/>
          </a:prstGeom>
        </p:spPr>
        <p:txBody>
          <a:bodyPr>
            <a:spAutoFit/>
          </a:bodyPr>
          <a:lstStyle/>
          <a:p>
            <a:pPr>
              <a:lnSpc>
                <a:spcPct val="150000"/>
              </a:lnSpc>
              <a:spcBef>
                <a:spcPct val="20000"/>
              </a:spcBef>
              <a:defRPr/>
            </a:pPr>
            <a:r>
              <a:rPr lang="en-US" sz="4000" b="1" kern="0" dirty="0">
                <a:solidFill>
                  <a:srgbClr val="FF0000"/>
                </a:solidFill>
                <a:latin typeface="Adobe Gothic Std B" pitchFamily="34" charset="-128"/>
                <a:ea typeface="Adobe Gothic Std B" pitchFamily="34" charset="-128"/>
                <a:cs typeface="+mn-cs"/>
              </a:rPr>
              <a:t>NEW opportunities </a:t>
            </a:r>
          </a:p>
        </p:txBody>
      </p:sp>
      <p:sp>
        <p:nvSpPr>
          <p:cNvPr id="4" name="Rectangle 3"/>
          <p:cNvSpPr/>
          <p:nvPr/>
        </p:nvSpPr>
        <p:spPr>
          <a:xfrm>
            <a:off x="381000" y="1447800"/>
            <a:ext cx="3886200" cy="901593"/>
          </a:xfrm>
          <a:prstGeom prst="rect">
            <a:avLst/>
          </a:prstGeom>
        </p:spPr>
        <p:txBody>
          <a:bodyPr>
            <a:spAutoFit/>
          </a:bodyPr>
          <a:lstStyle/>
          <a:p>
            <a:pPr>
              <a:lnSpc>
                <a:spcPct val="150000"/>
              </a:lnSpc>
              <a:spcBef>
                <a:spcPct val="20000"/>
              </a:spcBef>
              <a:defRPr/>
            </a:pPr>
            <a:r>
              <a:rPr lang="en-US" sz="4000" b="1" kern="0" dirty="0" smtClean="0">
                <a:solidFill>
                  <a:srgbClr val="0000FF"/>
                </a:solidFill>
                <a:latin typeface="Adobe Gothic Std B" pitchFamily="34" charset="-128"/>
                <a:ea typeface="Adobe Gothic Std B" pitchFamily="34" charset="-128"/>
                <a:cs typeface="+mn-cs"/>
              </a:rPr>
              <a:t>Empowerment</a:t>
            </a:r>
            <a:endParaRPr lang="en-US" sz="4000" b="1" kern="0" dirty="0">
              <a:solidFill>
                <a:srgbClr val="0000FF"/>
              </a:solidFill>
              <a:latin typeface="Adobe Gothic Std B" pitchFamily="34" charset="-128"/>
              <a:ea typeface="Adobe Gothic Std B" pitchFamily="34" charset="-128"/>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idx="1"/>
          </p:nvPr>
        </p:nvSpPr>
        <p:spPr bwMode="auto">
          <a:xfrm>
            <a:off x="414338" y="4997450"/>
            <a:ext cx="5562600" cy="75088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lnSpc>
                <a:spcPct val="150000"/>
              </a:lnSpc>
              <a:buFontTx/>
              <a:buNone/>
            </a:pPr>
            <a:r>
              <a:rPr lang="en-US" dirty="0">
                <a:solidFill>
                  <a:srgbClr val="000000"/>
                </a:solidFill>
                <a:latin typeface="Adobe Gothic Std B" charset="0"/>
                <a:ea typeface="Adobe Gothic Std B" charset="0"/>
                <a:cs typeface="Adobe Gothic Std B" charset="0"/>
              </a:rPr>
              <a:t>4. </a:t>
            </a:r>
            <a:r>
              <a:rPr lang="en-US" dirty="0" smtClean="0">
                <a:solidFill>
                  <a:srgbClr val="000000"/>
                </a:solidFill>
                <a:latin typeface="Adobe Gothic Std B" charset="0"/>
                <a:ea typeface="Adobe Gothic Std B" charset="0"/>
                <a:cs typeface="Adobe Gothic Std B" charset="0"/>
              </a:rPr>
              <a:t>Well-rounded </a:t>
            </a:r>
            <a:r>
              <a:rPr lang="en-US" dirty="0">
                <a:solidFill>
                  <a:srgbClr val="000000"/>
                </a:solidFill>
                <a:latin typeface="Adobe Gothic Std B" charset="0"/>
                <a:ea typeface="Adobe Gothic Std B" charset="0"/>
                <a:cs typeface="Adobe Gothic Std B" charset="0"/>
              </a:rPr>
              <a:t>employee</a:t>
            </a:r>
          </a:p>
          <a:p>
            <a:pPr marL="0" indent="0" eaLnBrk="1" hangingPunct="1">
              <a:lnSpc>
                <a:spcPct val="150000"/>
              </a:lnSpc>
              <a:buFontTx/>
              <a:buNone/>
            </a:pPr>
            <a:endParaRPr lang="en-US" b="1" dirty="0">
              <a:solidFill>
                <a:srgbClr val="000000"/>
              </a:solidFill>
              <a:latin typeface="Adobe Gothic Std B" charset="0"/>
              <a:ea typeface="Adobe Gothic Std B" charset="0"/>
              <a:cs typeface="Adobe Gothic Std B" charset="0"/>
            </a:endParaRPr>
          </a:p>
        </p:txBody>
      </p:sp>
      <p:pic>
        <p:nvPicPr>
          <p:cNvPr id="16387" name="Picture 6" descr="MPj04006830000[1]"/>
          <p:cNvPicPr>
            <a:picLocks noChangeAspect="1" noChangeArrowheads="1"/>
          </p:cNvPicPr>
          <p:nvPr/>
        </p:nvPicPr>
        <p:blipFill>
          <a:blip r:embed="rId3" cstate="print"/>
          <a:srcRect/>
          <a:stretch>
            <a:fillRect/>
          </a:stretch>
        </p:blipFill>
        <p:spPr bwMode="auto">
          <a:xfrm rot="245509">
            <a:off x="6125899" y="1745013"/>
            <a:ext cx="2032000" cy="304641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Rectangle 1"/>
          <p:cNvSpPr/>
          <p:nvPr/>
        </p:nvSpPr>
        <p:spPr>
          <a:xfrm>
            <a:off x="0" y="457200"/>
            <a:ext cx="9144000" cy="963613"/>
          </a:xfrm>
          <a:prstGeom prst="rect">
            <a:avLst/>
          </a:prstGeom>
        </p:spPr>
        <p:txBody>
          <a:bodyPr>
            <a:spAutoFit/>
          </a:bodyPr>
          <a:lstStyle/>
          <a:p>
            <a:pPr marL="342900" indent="-342900" algn="ctr">
              <a:lnSpc>
                <a:spcPct val="150000"/>
              </a:lnSpc>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WHY?</a:t>
            </a:r>
          </a:p>
        </p:txBody>
      </p:sp>
      <p:sp>
        <p:nvSpPr>
          <p:cNvPr id="3" name="Rectangle 2"/>
          <p:cNvSpPr/>
          <p:nvPr/>
        </p:nvSpPr>
        <p:spPr>
          <a:xfrm>
            <a:off x="414338" y="2568575"/>
            <a:ext cx="5757862" cy="830997"/>
          </a:xfrm>
          <a:prstGeom prst="rect">
            <a:avLst/>
          </a:prstGeom>
        </p:spPr>
        <p:txBody>
          <a:bodyPr>
            <a:spAutoFit/>
          </a:bodyPr>
          <a:lstStyle/>
          <a:p>
            <a:pPr>
              <a:lnSpc>
                <a:spcPct val="150000"/>
              </a:lnSpc>
              <a:spcBef>
                <a:spcPct val="20000"/>
              </a:spcBef>
              <a:defRPr/>
            </a:pPr>
            <a:r>
              <a:rPr lang="en-US" sz="3200" kern="0" dirty="0">
                <a:solidFill>
                  <a:srgbClr val="000000"/>
                </a:solidFill>
                <a:latin typeface="Adobe Gothic Std B" pitchFamily="34" charset="-128"/>
                <a:ea typeface="Adobe Gothic Std B" pitchFamily="34" charset="-128"/>
                <a:cs typeface="+mn-cs"/>
              </a:rPr>
              <a:t>2. </a:t>
            </a:r>
            <a:r>
              <a:rPr lang="en-US" sz="3200" kern="0" dirty="0" smtClean="0">
                <a:solidFill>
                  <a:srgbClr val="000000"/>
                </a:solidFill>
                <a:latin typeface="Adobe Gothic Std B" pitchFamily="34" charset="-128"/>
                <a:ea typeface="Adobe Gothic Std B" pitchFamily="34" charset="-128"/>
                <a:cs typeface="+mn-cs"/>
              </a:rPr>
              <a:t>Team </a:t>
            </a:r>
            <a:r>
              <a:rPr lang="en-US" sz="3200" kern="0" dirty="0">
                <a:solidFill>
                  <a:srgbClr val="000000"/>
                </a:solidFill>
                <a:latin typeface="Adobe Gothic Std B" pitchFamily="34" charset="-128"/>
                <a:ea typeface="Adobe Gothic Std B" pitchFamily="34" charset="-128"/>
                <a:cs typeface="+mn-cs"/>
              </a:rPr>
              <a:t>oriented employees</a:t>
            </a:r>
          </a:p>
        </p:txBody>
      </p:sp>
      <p:sp>
        <p:nvSpPr>
          <p:cNvPr id="4" name="Rectangle 3"/>
          <p:cNvSpPr/>
          <p:nvPr/>
        </p:nvSpPr>
        <p:spPr>
          <a:xfrm>
            <a:off x="414338" y="1397000"/>
            <a:ext cx="5389562" cy="830997"/>
          </a:xfrm>
          <a:prstGeom prst="rect">
            <a:avLst/>
          </a:prstGeom>
        </p:spPr>
        <p:txBody>
          <a:bodyPr>
            <a:spAutoFit/>
          </a:bodyPr>
          <a:lstStyle/>
          <a:p>
            <a:pPr>
              <a:lnSpc>
                <a:spcPct val="150000"/>
              </a:lnSpc>
              <a:spcBef>
                <a:spcPct val="20000"/>
              </a:spcBef>
              <a:defRPr/>
            </a:pPr>
            <a:r>
              <a:rPr lang="en-US" sz="3200" kern="0" dirty="0">
                <a:solidFill>
                  <a:srgbClr val="000000"/>
                </a:solidFill>
                <a:latin typeface="Adobe Gothic Std B" pitchFamily="34" charset="-128"/>
                <a:ea typeface="Adobe Gothic Std B" pitchFamily="34" charset="-128"/>
                <a:cs typeface="+mn-cs"/>
              </a:rPr>
              <a:t>1. </a:t>
            </a:r>
            <a:r>
              <a:rPr lang="en-US" sz="3200" kern="0" dirty="0" smtClean="0">
                <a:solidFill>
                  <a:srgbClr val="000000"/>
                </a:solidFill>
                <a:latin typeface="Adobe Gothic Std B" pitchFamily="34" charset="-128"/>
                <a:ea typeface="Adobe Gothic Std B" pitchFamily="34" charset="-128"/>
                <a:cs typeface="+mn-cs"/>
              </a:rPr>
              <a:t>Company </a:t>
            </a:r>
            <a:r>
              <a:rPr lang="en-US" sz="3200" kern="0" dirty="0">
                <a:solidFill>
                  <a:srgbClr val="000000"/>
                </a:solidFill>
                <a:latin typeface="Adobe Gothic Std B" pitchFamily="34" charset="-128"/>
                <a:ea typeface="Adobe Gothic Std B" pitchFamily="34" charset="-128"/>
                <a:cs typeface="+mn-cs"/>
              </a:rPr>
              <a:t>reputation</a:t>
            </a:r>
          </a:p>
        </p:txBody>
      </p:sp>
      <p:sp>
        <p:nvSpPr>
          <p:cNvPr id="5" name="Rectangle 4"/>
          <p:cNvSpPr/>
          <p:nvPr/>
        </p:nvSpPr>
        <p:spPr>
          <a:xfrm>
            <a:off x="414338" y="3810000"/>
            <a:ext cx="3783012" cy="739754"/>
          </a:xfrm>
          <a:prstGeom prst="rect">
            <a:avLst/>
          </a:prstGeom>
        </p:spPr>
        <p:txBody>
          <a:bodyPr>
            <a:spAutoFit/>
          </a:bodyPr>
          <a:lstStyle/>
          <a:p>
            <a:pPr>
              <a:lnSpc>
                <a:spcPct val="150000"/>
              </a:lnSpc>
              <a:spcBef>
                <a:spcPct val="20000"/>
              </a:spcBef>
              <a:defRPr/>
            </a:pPr>
            <a:r>
              <a:rPr lang="en-US" sz="3200" kern="0" dirty="0">
                <a:solidFill>
                  <a:srgbClr val="000000"/>
                </a:solidFill>
                <a:latin typeface="Adobe Gothic Std B" pitchFamily="34" charset="-128"/>
                <a:ea typeface="Adobe Gothic Std B" pitchFamily="34" charset="-128"/>
                <a:cs typeface="+mn-cs"/>
              </a:rPr>
              <a:t>3. </a:t>
            </a:r>
            <a:r>
              <a:rPr lang="en-US" sz="3200" kern="0" dirty="0" smtClean="0">
                <a:solidFill>
                  <a:srgbClr val="000000"/>
                </a:solidFill>
                <a:latin typeface="Adobe Gothic Std B" pitchFamily="34" charset="-128"/>
                <a:ea typeface="Adobe Gothic Std B" pitchFamily="34" charset="-128"/>
                <a:cs typeface="+mn-cs"/>
              </a:rPr>
              <a:t>Morale </a:t>
            </a:r>
            <a:r>
              <a:rPr lang="en-US" sz="3200" kern="0" dirty="0">
                <a:solidFill>
                  <a:srgbClr val="000000"/>
                </a:solidFill>
                <a:latin typeface="Adobe Gothic Std B" pitchFamily="34" charset="-128"/>
                <a:ea typeface="Adobe Gothic Std B" pitchFamily="34" charset="-128"/>
                <a:cs typeface="+mn-cs"/>
              </a:rPr>
              <a:t>builders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4" name="Rectangle 4"/>
          <p:cNvSpPr>
            <a:spLocks noGrp="1" noChangeArrowheads="1"/>
          </p:cNvSpPr>
          <p:nvPr>
            <p:ph idx="1"/>
          </p:nvPr>
        </p:nvSpPr>
        <p:spPr bwMode="auto">
          <a:xfrm>
            <a:off x="-152400" y="2057400"/>
            <a:ext cx="9525000" cy="995363"/>
          </a:xfrm>
          <a:ln>
            <a:miter lim="800000"/>
            <a:headEnd/>
            <a:tailEnd/>
          </a:ln>
        </p:spPr>
        <p:txBody>
          <a:bodyPr vert="horz" wrap="square" lIns="91440" tIns="45720" rIns="91440" bIns="45720" numCol="1" anchor="t" anchorCtr="0" compatLnSpc="1">
            <a:prstTxWarp prst="textNoShape">
              <a:avLst/>
            </a:prstTxWarp>
          </a:bodyPr>
          <a:lstStyle/>
          <a:p>
            <a:pPr algn="ctr" eaLnBrk="1" hangingPunct="1">
              <a:buFontTx/>
              <a:buNone/>
              <a:defRPr/>
            </a:pPr>
            <a:r>
              <a:rPr lang="en-US" sz="4000" b="1" dirty="0" smtClean="0">
                <a:effectLst>
                  <a:outerShdw blurRad="38100" dist="38100" dir="2700000" algn="tl">
                    <a:srgbClr val="FFFFFF"/>
                  </a:outerShdw>
                </a:effectLst>
                <a:latin typeface="Eras Bold ITC" pitchFamily="34" charset="0"/>
                <a:ea typeface="+mn-ea"/>
                <a:cs typeface="+mn-cs"/>
              </a:rPr>
              <a:t>You are </a:t>
            </a:r>
            <a:r>
              <a:rPr lang="en-US" sz="4000" b="1" u="sng" dirty="0" smtClean="0">
                <a:solidFill>
                  <a:srgbClr val="FF0000"/>
                </a:solidFill>
                <a:effectLst>
                  <a:outerShdw blurRad="38100" dist="38100" dir="2700000" algn="tl">
                    <a:srgbClr val="FFFFFF"/>
                  </a:outerShdw>
                </a:effectLst>
                <a:latin typeface="Eras Bold ITC" pitchFamily="34" charset="0"/>
                <a:ea typeface="+mn-ea"/>
                <a:cs typeface="+mn-cs"/>
              </a:rPr>
              <a:t>ALL</a:t>
            </a:r>
            <a:r>
              <a:rPr lang="en-US" sz="4000" b="1" dirty="0" smtClean="0">
                <a:solidFill>
                  <a:srgbClr val="FF0000"/>
                </a:solidFill>
                <a:effectLst>
                  <a:outerShdw blurRad="38100" dist="38100" dir="2700000" algn="tl">
                    <a:srgbClr val="FFFFFF"/>
                  </a:outerShdw>
                </a:effectLst>
                <a:latin typeface="Eras Bold ITC" pitchFamily="34" charset="0"/>
                <a:ea typeface="+mn-ea"/>
                <a:cs typeface="+mn-cs"/>
              </a:rPr>
              <a:t> </a:t>
            </a:r>
            <a:r>
              <a:rPr lang="en-US" sz="4000" b="1" dirty="0" smtClean="0">
                <a:effectLst>
                  <a:outerShdw blurRad="38100" dist="38100" dir="2700000" algn="tl">
                    <a:srgbClr val="FFFFFF"/>
                  </a:outerShdw>
                </a:effectLst>
                <a:latin typeface="Eras Bold ITC" pitchFamily="34" charset="0"/>
                <a:ea typeface="+mn-ea"/>
                <a:cs typeface="+mn-cs"/>
              </a:rPr>
              <a:t>now employed at the</a:t>
            </a:r>
          </a:p>
          <a:p>
            <a:pPr algn="ctr" eaLnBrk="1" hangingPunct="1">
              <a:buFontTx/>
              <a:buNone/>
              <a:defRPr/>
            </a:pPr>
            <a:r>
              <a:rPr lang="en-US" sz="4000" b="1" dirty="0" smtClean="0">
                <a:effectLst>
                  <a:outerShdw blurRad="38100" dist="38100" dir="2700000" algn="tl">
                    <a:srgbClr val="FFFFFF"/>
                  </a:outerShdw>
                </a:effectLst>
                <a:latin typeface="Eras Bold ITC" pitchFamily="34" charset="0"/>
                <a:ea typeface="+mn-ea"/>
                <a:cs typeface="+mn-cs"/>
              </a:rPr>
              <a:t> </a:t>
            </a:r>
            <a:endParaRPr lang="en-US" sz="4000" b="1" dirty="0" smtClean="0">
              <a:solidFill>
                <a:srgbClr val="000000"/>
              </a:solidFill>
              <a:latin typeface="Eras Bold ITC" pitchFamily="34" charset="0"/>
              <a:ea typeface="+mn-ea"/>
              <a:cs typeface="+mn-cs"/>
            </a:endParaRPr>
          </a:p>
        </p:txBody>
      </p:sp>
      <p:pic>
        <p:nvPicPr>
          <p:cNvPr id="33794" name="Picture 7" descr="32425179"/>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5715000" y="3324225"/>
            <a:ext cx="3333750" cy="3000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3795" name="Picture 4" descr="Logo_small.jpg"/>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701800" y="2971800"/>
            <a:ext cx="4668838" cy="3735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3657600" y="609600"/>
            <a:ext cx="1871663" cy="708025"/>
          </a:xfrm>
          <a:prstGeom prst="rect">
            <a:avLst/>
          </a:prstGeom>
        </p:spPr>
        <p:txBody>
          <a:bodyPr wrap="none">
            <a:spAutoFit/>
          </a:bodyPr>
          <a:lstStyle/>
          <a:p>
            <a:pPr marL="342900" indent="-342900" algn="ctr">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PRACTICE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Rectangle 10"/>
          <p:cNvSpPr/>
          <p:nvPr/>
        </p:nvSpPr>
        <p:spPr>
          <a:xfrm>
            <a:off x="11113" y="50800"/>
            <a:ext cx="9132887" cy="635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842" name="Rectangle 11"/>
          <p:cNvSpPr>
            <a:spLocks noChangeArrowheads="1"/>
          </p:cNvSpPr>
          <p:nvPr/>
        </p:nvSpPr>
        <p:spPr bwMode="auto">
          <a:xfrm>
            <a:off x="4932363" y="204788"/>
            <a:ext cx="3460750" cy="5815012"/>
          </a:xfrm>
          <a:prstGeom prst="rect">
            <a:avLst/>
          </a:prstGeom>
          <a:solidFill>
            <a:schemeClr val="accent1"/>
          </a:solidFill>
          <a:ln w="38100">
            <a:solidFill>
              <a:srgbClr val="FFCCFF"/>
            </a:solidFill>
            <a:miter lim="800000"/>
            <a:headEnd/>
            <a:tailEnd/>
          </a:ln>
        </p:spPr>
        <p:txBody>
          <a:bodyPr wrap="none" anchor="ctr"/>
          <a:lstStyle/>
          <a:p>
            <a:endParaRPr lang="en-US"/>
          </a:p>
        </p:txBody>
      </p:sp>
      <p:sp>
        <p:nvSpPr>
          <p:cNvPr id="35843" name="Rectangle 6"/>
          <p:cNvSpPr>
            <a:spLocks noChangeArrowheads="1"/>
          </p:cNvSpPr>
          <p:nvPr/>
        </p:nvSpPr>
        <p:spPr bwMode="auto">
          <a:xfrm>
            <a:off x="5002213" y="304800"/>
            <a:ext cx="3351212" cy="5686425"/>
          </a:xfrm>
          <a:prstGeom prst="rect">
            <a:avLst/>
          </a:prstGeom>
          <a:solidFill>
            <a:srgbClr val="92D050"/>
          </a:solidFill>
          <a:ln w="9525">
            <a:solidFill>
              <a:schemeClr val="tx1"/>
            </a:solidFill>
            <a:miter lim="800000"/>
            <a:headEnd/>
            <a:tailEnd/>
          </a:ln>
        </p:spPr>
        <p:txBody>
          <a:bodyPr wrap="none" anchor="ctr"/>
          <a:lstStyle/>
          <a:p>
            <a:endParaRPr lang="en-US"/>
          </a:p>
        </p:txBody>
      </p:sp>
      <p:sp>
        <p:nvSpPr>
          <p:cNvPr id="35844" name="Oval 7"/>
          <p:cNvSpPr>
            <a:spLocks noChangeArrowheads="1"/>
          </p:cNvSpPr>
          <p:nvPr/>
        </p:nvSpPr>
        <p:spPr bwMode="auto">
          <a:xfrm>
            <a:off x="8040688" y="2979738"/>
            <a:ext cx="238125" cy="449262"/>
          </a:xfrm>
          <a:prstGeom prst="ellipse">
            <a:avLst/>
          </a:prstGeom>
          <a:solidFill>
            <a:schemeClr val="bg2"/>
          </a:solidFill>
          <a:ln w="9525">
            <a:solidFill>
              <a:schemeClr val="tx1"/>
            </a:solidFill>
            <a:round/>
            <a:headEnd/>
            <a:tailEnd/>
          </a:ln>
        </p:spPr>
        <p:txBody>
          <a:bodyPr wrap="none" anchor="ctr"/>
          <a:lstStyle/>
          <a:p>
            <a:endParaRPr lang="en-US"/>
          </a:p>
        </p:txBody>
      </p:sp>
      <p:pic>
        <p:nvPicPr>
          <p:cNvPr id="35845" name="Picture 4" descr="32425179"/>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5164138" y="2855913"/>
            <a:ext cx="2747962" cy="1974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5846" name="Freeform 8"/>
          <p:cNvSpPr>
            <a:spLocks noChangeAspect="1"/>
          </p:cNvSpPr>
          <p:nvPr/>
        </p:nvSpPr>
        <p:spPr bwMode="auto">
          <a:xfrm>
            <a:off x="4876800" y="1076325"/>
            <a:ext cx="287338" cy="215900"/>
          </a:xfrm>
          <a:custGeom>
            <a:avLst/>
            <a:gdLst>
              <a:gd name="T0" fmla="*/ 2147483647 w 384"/>
              <a:gd name="T1" fmla="*/ 0 h 250"/>
              <a:gd name="T2" fmla="*/ 2147483647 w 384"/>
              <a:gd name="T3" fmla="*/ 2147483647 h 250"/>
              <a:gd name="T4" fmla="*/ 2147483647 w 384"/>
              <a:gd name="T5" fmla="*/ 2147483647 h 250"/>
              <a:gd name="T6" fmla="*/ 2147483647 w 384"/>
              <a:gd name="T7" fmla="*/ 2147483647 h 250"/>
              <a:gd name="T8" fmla="*/ 2147483647 w 384"/>
              <a:gd name="T9" fmla="*/ 2147483647 h 250"/>
              <a:gd name="T10" fmla="*/ 0 w 384"/>
              <a:gd name="T11" fmla="*/ 2147483647 h 250"/>
              <a:gd name="T12" fmla="*/ 2147483647 w 384"/>
              <a:gd name="T13" fmla="*/ 0 h 250"/>
              <a:gd name="T14" fmla="*/ 0 60000 65536"/>
              <a:gd name="T15" fmla="*/ 0 60000 65536"/>
              <a:gd name="T16" fmla="*/ 0 60000 65536"/>
              <a:gd name="T17" fmla="*/ 0 60000 65536"/>
              <a:gd name="T18" fmla="*/ 0 60000 65536"/>
              <a:gd name="T19" fmla="*/ 0 60000 65536"/>
              <a:gd name="T20" fmla="*/ 0 60000 65536"/>
              <a:gd name="T21" fmla="*/ 0 w 384"/>
              <a:gd name="T22" fmla="*/ 0 h 250"/>
              <a:gd name="T23" fmla="*/ 384 w 384"/>
              <a:gd name="T24" fmla="*/ 250 h 2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4" h="250">
                <a:moveTo>
                  <a:pt x="115" y="0"/>
                </a:moveTo>
                <a:cubicBezTo>
                  <a:pt x="121" y="7"/>
                  <a:pt x="126" y="15"/>
                  <a:pt x="134" y="20"/>
                </a:cubicBezTo>
                <a:cubicBezTo>
                  <a:pt x="143" y="25"/>
                  <a:pt x="163" y="29"/>
                  <a:pt x="163" y="29"/>
                </a:cubicBezTo>
                <a:cubicBezTo>
                  <a:pt x="177" y="38"/>
                  <a:pt x="334" y="144"/>
                  <a:pt x="384" y="144"/>
                </a:cubicBezTo>
                <a:lnTo>
                  <a:pt x="144" y="250"/>
                </a:lnTo>
                <a:lnTo>
                  <a:pt x="0" y="154"/>
                </a:lnTo>
                <a:lnTo>
                  <a:pt x="115" y="0"/>
                </a:lnTo>
                <a:close/>
              </a:path>
            </a:pathLst>
          </a:custGeom>
          <a:solidFill>
            <a:schemeClr val="bg2"/>
          </a:solidFill>
          <a:ln w="9525">
            <a:solidFill>
              <a:schemeClr val="tx1"/>
            </a:solidFill>
            <a:round/>
            <a:headEnd/>
            <a:tailEnd/>
          </a:ln>
        </p:spPr>
        <p:txBody>
          <a:bodyPr/>
          <a:lstStyle/>
          <a:p>
            <a:endParaRPr lang="en-US"/>
          </a:p>
        </p:txBody>
      </p:sp>
      <p:sp>
        <p:nvSpPr>
          <p:cNvPr id="35847" name="Freeform 9"/>
          <p:cNvSpPr>
            <a:spLocks noChangeAspect="1"/>
          </p:cNvSpPr>
          <p:nvPr/>
        </p:nvSpPr>
        <p:spPr bwMode="auto">
          <a:xfrm>
            <a:off x="4932363" y="4876800"/>
            <a:ext cx="287337" cy="215900"/>
          </a:xfrm>
          <a:custGeom>
            <a:avLst/>
            <a:gdLst>
              <a:gd name="T0" fmla="*/ 2147483647 w 384"/>
              <a:gd name="T1" fmla="*/ 0 h 250"/>
              <a:gd name="T2" fmla="*/ 2147483647 w 384"/>
              <a:gd name="T3" fmla="*/ 2147483647 h 250"/>
              <a:gd name="T4" fmla="*/ 2147483647 w 384"/>
              <a:gd name="T5" fmla="*/ 2147483647 h 250"/>
              <a:gd name="T6" fmla="*/ 2147483647 w 384"/>
              <a:gd name="T7" fmla="*/ 2147483647 h 250"/>
              <a:gd name="T8" fmla="*/ 2147483647 w 384"/>
              <a:gd name="T9" fmla="*/ 2147483647 h 250"/>
              <a:gd name="T10" fmla="*/ 0 w 384"/>
              <a:gd name="T11" fmla="*/ 2147483647 h 250"/>
              <a:gd name="T12" fmla="*/ 2147483647 w 384"/>
              <a:gd name="T13" fmla="*/ 0 h 250"/>
              <a:gd name="T14" fmla="*/ 0 60000 65536"/>
              <a:gd name="T15" fmla="*/ 0 60000 65536"/>
              <a:gd name="T16" fmla="*/ 0 60000 65536"/>
              <a:gd name="T17" fmla="*/ 0 60000 65536"/>
              <a:gd name="T18" fmla="*/ 0 60000 65536"/>
              <a:gd name="T19" fmla="*/ 0 60000 65536"/>
              <a:gd name="T20" fmla="*/ 0 60000 65536"/>
              <a:gd name="T21" fmla="*/ 0 w 384"/>
              <a:gd name="T22" fmla="*/ 0 h 250"/>
              <a:gd name="T23" fmla="*/ 384 w 384"/>
              <a:gd name="T24" fmla="*/ 250 h 2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4" h="250">
                <a:moveTo>
                  <a:pt x="115" y="0"/>
                </a:moveTo>
                <a:cubicBezTo>
                  <a:pt x="121" y="7"/>
                  <a:pt x="126" y="15"/>
                  <a:pt x="134" y="20"/>
                </a:cubicBezTo>
                <a:cubicBezTo>
                  <a:pt x="143" y="25"/>
                  <a:pt x="163" y="29"/>
                  <a:pt x="163" y="29"/>
                </a:cubicBezTo>
                <a:cubicBezTo>
                  <a:pt x="177" y="38"/>
                  <a:pt x="334" y="144"/>
                  <a:pt x="384" y="144"/>
                </a:cubicBezTo>
                <a:lnTo>
                  <a:pt x="144" y="250"/>
                </a:lnTo>
                <a:lnTo>
                  <a:pt x="0" y="154"/>
                </a:lnTo>
                <a:lnTo>
                  <a:pt x="115" y="0"/>
                </a:lnTo>
                <a:close/>
              </a:path>
            </a:pathLst>
          </a:custGeom>
          <a:solidFill>
            <a:schemeClr val="bg2"/>
          </a:solidFill>
          <a:ln w="9525">
            <a:solidFill>
              <a:schemeClr val="tx1"/>
            </a:solidFill>
            <a:round/>
            <a:headEnd/>
            <a:tailEnd/>
          </a:ln>
        </p:spPr>
        <p:txBody>
          <a:bodyPr/>
          <a:lstStyle/>
          <a:p>
            <a:endParaRPr lang="en-US"/>
          </a:p>
        </p:txBody>
      </p:sp>
      <p:sp>
        <p:nvSpPr>
          <p:cNvPr id="35848" name="Rectangle 10"/>
          <p:cNvSpPr>
            <a:spLocks noChangeArrowheads="1"/>
          </p:cNvSpPr>
          <p:nvPr/>
        </p:nvSpPr>
        <p:spPr bwMode="auto">
          <a:xfrm>
            <a:off x="5410200" y="1425575"/>
            <a:ext cx="2501900" cy="1430338"/>
          </a:xfrm>
          <a:prstGeom prst="rect">
            <a:avLst/>
          </a:prstGeom>
          <a:solidFill>
            <a:srgbClr val="FFFFCC"/>
          </a:solidFill>
          <a:ln w="9525">
            <a:solidFill>
              <a:schemeClr val="tx1"/>
            </a:solidFill>
            <a:miter lim="800000"/>
            <a:headEnd/>
            <a:tailEnd/>
          </a:ln>
        </p:spPr>
        <p:txBody>
          <a:bodyPr wrap="none" anchor="ctr"/>
          <a:lstStyle/>
          <a:p>
            <a:endParaRPr lang="en-US"/>
          </a:p>
        </p:txBody>
      </p:sp>
      <p:sp>
        <p:nvSpPr>
          <p:cNvPr id="10" name="Rectangle 4"/>
          <p:cNvSpPr txBox="1">
            <a:spLocks noChangeArrowheads="1"/>
          </p:cNvSpPr>
          <p:nvPr/>
        </p:nvSpPr>
        <p:spPr bwMode="auto">
          <a:xfrm>
            <a:off x="5002213" y="415925"/>
            <a:ext cx="3352800" cy="1793875"/>
          </a:xfrm>
          <a:prstGeom prst="rect">
            <a:avLst/>
          </a:prstGeom>
          <a:ln>
            <a:miter lim="800000"/>
            <a:headEnd/>
            <a:tailEnd/>
          </a:ln>
        </p:spPr>
        <p:txBody>
          <a:bodyPr/>
          <a:lstStyle/>
          <a:p>
            <a:pPr algn="ctr">
              <a:defRPr/>
            </a:pPr>
            <a:r>
              <a:rPr lang="en-US" sz="3200" b="1" kern="0" dirty="0">
                <a:latin typeface="Agency FB" pitchFamily="34" charset="0"/>
                <a:ea typeface="+mj-ea"/>
                <a:cs typeface="+mj-cs"/>
              </a:rPr>
              <a:t>TOOTHPICK FACTORY</a:t>
            </a:r>
          </a:p>
          <a:p>
            <a:pPr algn="ctr">
              <a:defRPr/>
            </a:pPr>
            <a:endParaRPr lang="en-US" sz="1600" b="1" i="1" kern="0" dirty="0">
              <a:latin typeface="Agency FB" pitchFamily="34" charset="0"/>
              <a:ea typeface="+mj-ea"/>
              <a:cs typeface="+mj-cs"/>
            </a:endParaRPr>
          </a:p>
          <a:p>
            <a:pPr algn="ctr">
              <a:defRPr/>
            </a:pPr>
            <a:r>
              <a:rPr lang="en-US" sz="1600" b="1" i="1" kern="0" dirty="0">
                <a:latin typeface="Agency FB" pitchFamily="34" charset="0"/>
                <a:ea typeface="+mj-ea"/>
                <a:cs typeface="+mj-cs"/>
              </a:rPr>
              <a:t>Makers of Fine Custom Toothpicks</a:t>
            </a:r>
            <a:endParaRPr lang="en-US" sz="1600" b="1" i="1" kern="0" baseline="50000" dirty="0">
              <a:latin typeface="Agency FB" pitchFamily="34" charset="0"/>
              <a:ea typeface="+mj-ea"/>
              <a:cs typeface="+mj-cs"/>
            </a:endParaRPr>
          </a:p>
        </p:txBody>
      </p:sp>
      <p:sp>
        <p:nvSpPr>
          <p:cNvPr id="12" name="Rectangle 11"/>
          <p:cNvSpPr/>
          <p:nvPr/>
        </p:nvSpPr>
        <p:spPr>
          <a:xfrm>
            <a:off x="777875" y="882650"/>
            <a:ext cx="3413125" cy="1708150"/>
          </a:xfrm>
          <a:prstGeom prst="rect">
            <a:avLst/>
          </a:prstGeom>
        </p:spPr>
        <p:txBody>
          <a:bodyPr>
            <a:spAutoFit/>
          </a:bodyPr>
          <a:lstStyle/>
          <a:p>
            <a:pPr algn="ctr">
              <a:lnSpc>
                <a:spcPct val="150000"/>
              </a:lnSpc>
              <a:defRPr/>
            </a:pPr>
            <a:r>
              <a:rPr lang="en-US" sz="3600" b="1" i="1" dirty="0">
                <a:effectLst>
                  <a:outerShdw blurRad="38100" dist="38100" dir="2700000" algn="tl">
                    <a:srgbClr val="DDDDDD"/>
                  </a:outerShdw>
                </a:effectLst>
                <a:latin typeface="Agency FB" charset="0"/>
                <a:cs typeface="+mn-cs"/>
              </a:rPr>
              <a:t>Setting the stage …</a:t>
            </a:r>
          </a:p>
        </p:txBody>
      </p:sp>
      <p:pic>
        <p:nvPicPr>
          <p:cNvPr id="35852" name="Picture 16" descr="toothpick &amp; robot logo revised 11-14-06 jpg sm"/>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685213" y="6188075"/>
            <a:ext cx="458787" cy="679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5856" name="Group 83"/>
          <p:cNvGrpSpPr>
            <a:grpSpLocks/>
          </p:cNvGrpSpPr>
          <p:nvPr/>
        </p:nvGrpSpPr>
        <p:grpSpPr bwMode="auto">
          <a:xfrm>
            <a:off x="755650" y="6121400"/>
            <a:ext cx="8388350" cy="50800"/>
            <a:chOff x="2544" y="2701"/>
            <a:chExt cx="1632" cy="224"/>
          </a:xfrm>
        </p:grpSpPr>
        <p:sp>
          <p:nvSpPr>
            <p:cNvPr id="35857" name="Rectangle 84" descr="Oak"/>
            <p:cNvSpPr>
              <a:spLocks noChangeArrowheads="1"/>
            </p:cNvSpPr>
            <p:nvPr/>
          </p:nvSpPr>
          <p:spPr bwMode="auto">
            <a:xfrm>
              <a:off x="2736" y="2708"/>
              <a:ext cx="1248" cy="217"/>
            </a:xfrm>
            <a:prstGeom prst="rect">
              <a:avLst/>
            </a:prstGeom>
            <a:blipFill dpi="0" rotWithShape="1">
              <a:blip r:embed="rId5"/>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35858" name="AutoShape 85" descr="Oak"/>
            <p:cNvSpPr>
              <a:spLocks noChangeArrowheads="1"/>
            </p:cNvSpPr>
            <p:nvPr/>
          </p:nvSpPr>
          <p:spPr bwMode="auto">
            <a:xfrm rot="5400000">
              <a:off x="3968" y="2717"/>
              <a:ext cx="224" cy="192"/>
            </a:xfrm>
            <a:prstGeom prst="triangle">
              <a:avLst>
                <a:gd name="adj" fmla="val 50000"/>
              </a:avLst>
            </a:prstGeom>
            <a:blipFill dpi="0" rotWithShape="1">
              <a:blip r:embed="rId5"/>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35859" name="AutoShape 86" descr="Oak"/>
            <p:cNvSpPr>
              <a:spLocks noChangeArrowheads="1"/>
            </p:cNvSpPr>
            <p:nvPr/>
          </p:nvSpPr>
          <p:spPr bwMode="auto">
            <a:xfrm rot="16200000" flipH="1">
              <a:off x="2528" y="2717"/>
              <a:ext cx="224" cy="192"/>
            </a:xfrm>
            <a:prstGeom prst="triangle">
              <a:avLst>
                <a:gd name="adj" fmla="val 50000"/>
              </a:avLst>
            </a:prstGeom>
            <a:blipFill dpi="0" rotWithShape="1">
              <a:blip r:embed="rId5"/>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8616950" y="6553200"/>
            <a:ext cx="527050" cy="304800"/>
          </a:xfrm>
          <a:prstGeom prst="rect">
            <a:avLst/>
          </a:prstGeom>
        </p:spPr>
        <p:txBody>
          <a:bodyPr/>
          <a:lstStyle/>
          <a:p>
            <a:pPr>
              <a:defRPr/>
            </a:pPr>
            <a:fld id="{9F78E737-B47F-614E-AE8E-D2FF3D4450FA}" type="slidenum">
              <a:rPr lang="ko-KR" altLang="en-US" smtClean="0"/>
              <a:pPr>
                <a:defRPr/>
              </a:pPr>
              <a:t>2</a:t>
            </a:fld>
            <a:endParaRPr lang="en-US" altLang="ko-KR"/>
          </a:p>
        </p:txBody>
      </p:sp>
      <p:sp>
        <p:nvSpPr>
          <p:cNvPr id="107522" name="Title 1"/>
          <p:cNvSpPr>
            <a:spLocks noGrp="1"/>
          </p:cNvSpPr>
          <p:nvPr>
            <p:ph type="title" idx="4294967295"/>
          </p:nvPr>
        </p:nvSpPr>
        <p:spPr bwMode="auto">
          <a:xfrm>
            <a:off x="0" y="685800"/>
            <a:ext cx="9144000" cy="6096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r"/>
            <a:r>
              <a:rPr lang="en-US" sz="3200" b="1">
                <a:latin typeface="Verdana" charset="0"/>
              </a:rPr>
              <a:t>NSF Advanced Technological Education</a:t>
            </a:r>
          </a:p>
        </p:txBody>
      </p:sp>
      <p:pic>
        <p:nvPicPr>
          <p:cNvPr id="107523" name="Picture 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76425" y="2387600"/>
            <a:ext cx="5445125" cy="1296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itle 1"/>
          <p:cNvSpPr txBox="1">
            <a:spLocks/>
          </p:cNvSpPr>
          <p:nvPr/>
        </p:nvSpPr>
        <p:spPr bwMode="white">
          <a:xfrm>
            <a:off x="-76200" y="4337050"/>
            <a:ext cx="9372600" cy="609600"/>
          </a:xfrm>
          <a:prstGeom prst="rect">
            <a:avLst/>
          </a:prstGeom>
          <a:solidFill>
            <a:schemeClr val="accent1">
              <a:lumMod val="75000"/>
            </a:schemeClr>
          </a:solidFill>
          <a:ln w="9525">
            <a:noFill/>
            <a:miter lim="800000"/>
            <a:headEnd/>
            <a:tailEnd/>
          </a:ln>
        </p:spPr>
        <p:txBody>
          <a:bodyPr anchor="ctr"/>
          <a:lstStyle>
            <a:lvl1pPr algn="l" rtl="0" eaLnBrk="0" fontAlgn="base" hangingPunct="0">
              <a:spcBef>
                <a:spcPct val="0"/>
              </a:spcBef>
              <a:spcAft>
                <a:spcPct val="0"/>
              </a:spcAft>
              <a:defRPr sz="4000">
                <a:solidFill>
                  <a:schemeClr val="bg1"/>
                </a:solidFill>
                <a:latin typeface="+mn-lt"/>
                <a:ea typeface="+mj-ea"/>
                <a:cs typeface="+mj-cs"/>
              </a:defRPr>
            </a:lvl1pPr>
            <a:lvl2pPr algn="ctr" rtl="0" eaLnBrk="0" fontAlgn="base" hangingPunct="0">
              <a:spcBef>
                <a:spcPct val="0"/>
              </a:spcBef>
              <a:spcAft>
                <a:spcPct val="0"/>
              </a:spcAft>
              <a:defRPr sz="4400">
                <a:solidFill>
                  <a:schemeClr val="bg1"/>
                </a:solidFill>
                <a:latin typeface="Verdana" pitchFamily="34" charset="0"/>
              </a:defRPr>
            </a:lvl2pPr>
            <a:lvl3pPr algn="ctr" rtl="0" eaLnBrk="0" fontAlgn="base" hangingPunct="0">
              <a:spcBef>
                <a:spcPct val="0"/>
              </a:spcBef>
              <a:spcAft>
                <a:spcPct val="0"/>
              </a:spcAft>
              <a:defRPr sz="4400">
                <a:solidFill>
                  <a:schemeClr val="bg1"/>
                </a:solidFill>
                <a:latin typeface="Verdana" pitchFamily="34" charset="0"/>
              </a:defRPr>
            </a:lvl3pPr>
            <a:lvl4pPr algn="ctr" rtl="0" eaLnBrk="0" fontAlgn="base" hangingPunct="0">
              <a:spcBef>
                <a:spcPct val="0"/>
              </a:spcBef>
              <a:spcAft>
                <a:spcPct val="0"/>
              </a:spcAft>
              <a:defRPr sz="4400">
                <a:solidFill>
                  <a:schemeClr val="bg1"/>
                </a:solidFill>
                <a:latin typeface="Verdana" pitchFamily="34" charset="0"/>
              </a:defRPr>
            </a:lvl4pPr>
            <a:lvl5pPr algn="ctr" rtl="0" eaLnBrk="0" fontAlgn="base" hangingPunct="0">
              <a:spcBef>
                <a:spcPct val="0"/>
              </a:spcBef>
              <a:spcAft>
                <a:spcPct val="0"/>
              </a:spcAft>
              <a:defRPr sz="4400">
                <a:solidFill>
                  <a:schemeClr val="bg1"/>
                </a:solidFill>
                <a:latin typeface="Verdana" pitchFamily="34" charset="0"/>
              </a:defRPr>
            </a:lvl5pPr>
            <a:lvl6pPr marL="457200" algn="ctr" rtl="0" eaLnBrk="1" fontAlgn="base" hangingPunct="1">
              <a:spcBef>
                <a:spcPct val="0"/>
              </a:spcBef>
              <a:spcAft>
                <a:spcPct val="0"/>
              </a:spcAft>
              <a:defRPr sz="4400">
                <a:solidFill>
                  <a:schemeClr val="bg1"/>
                </a:solidFill>
                <a:latin typeface="Verdana" pitchFamily="34" charset="0"/>
              </a:defRPr>
            </a:lvl6pPr>
            <a:lvl7pPr marL="914400" algn="ctr" rtl="0" eaLnBrk="1" fontAlgn="base" hangingPunct="1">
              <a:spcBef>
                <a:spcPct val="0"/>
              </a:spcBef>
              <a:spcAft>
                <a:spcPct val="0"/>
              </a:spcAft>
              <a:defRPr sz="4400">
                <a:solidFill>
                  <a:schemeClr val="bg1"/>
                </a:solidFill>
                <a:latin typeface="Verdana" pitchFamily="34" charset="0"/>
              </a:defRPr>
            </a:lvl7pPr>
            <a:lvl8pPr marL="1371600" algn="ctr" rtl="0" eaLnBrk="1" fontAlgn="base" hangingPunct="1">
              <a:spcBef>
                <a:spcPct val="0"/>
              </a:spcBef>
              <a:spcAft>
                <a:spcPct val="0"/>
              </a:spcAft>
              <a:defRPr sz="4400">
                <a:solidFill>
                  <a:schemeClr val="bg1"/>
                </a:solidFill>
                <a:latin typeface="Verdana" pitchFamily="34" charset="0"/>
              </a:defRPr>
            </a:lvl8pPr>
            <a:lvl9pPr marL="1828800" algn="ctr" rtl="0" eaLnBrk="1" fontAlgn="base" hangingPunct="1">
              <a:spcBef>
                <a:spcPct val="0"/>
              </a:spcBef>
              <a:spcAft>
                <a:spcPct val="0"/>
              </a:spcAft>
              <a:defRPr sz="4400">
                <a:solidFill>
                  <a:schemeClr val="bg1"/>
                </a:solidFill>
                <a:latin typeface="Verdana" pitchFamily="34" charset="0"/>
              </a:defRPr>
            </a:lvl9pPr>
          </a:lstStyle>
          <a:p>
            <a:pPr algn="ctr">
              <a:defRPr/>
            </a:pPr>
            <a:r>
              <a:rPr lang="en-US" sz="2350" b="1" i="1" dirty="0" smtClean="0">
                <a:solidFill>
                  <a:srgbClr val="000000"/>
                </a:solidFill>
              </a:rPr>
              <a:t>Partners with Industry for a new American Workforce</a:t>
            </a:r>
            <a:endParaRPr lang="en-US" sz="2350" b="1" i="1" dirty="0">
              <a:solidFill>
                <a:srgbClr val="00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6" name="Rectangle 6"/>
          <p:cNvSpPr>
            <a:spLocks noChangeArrowheads="1"/>
          </p:cNvSpPr>
          <p:nvPr/>
        </p:nvSpPr>
        <p:spPr bwMode="auto">
          <a:xfrm>
            <a:off x="0" y="587375"/>
            <a:ext cx="9144000" cy="708025"/>
          </a:xfrm>
          <a:prstGeom prst="rect">
            <a:avLst/>
          </a:prstGeom>
          <a:noFill/>
          <a:ln w="9525">
            <a:noFill/>
            <a:miter lim="800000"/>
            <a:headEnd/>
            <a:tailEnd/>
          </a:ln>
          <a:effectLst/>
        </p:spPr>
        <p:txBody>
          <a:bodyPr>
            <a:spAutoFit/>
          </a:bodyPr>
          <a:lstStyle/>
          <a:p>
            <a:pPr algn="ctr">
              <a:spcBef>
                <a:spcPct val="20000"/>
              </a:spcBef>
              <a:defRPr/>
            </a:pPr>
            <a:r>
              <a:rPr lang="en-US" sz="4000" b="1" dirty="0">
                <a:effectLst>
                  <a:outerShdw blurRad="38100" dist="38100" dir="2700000" algn="tl">
                    <a:srgbClr val="DDDDDD"/>
                  </a:outerShdw>
                </a:effectLst>
                <a:latin typeface="Agency FB" charset="0"/>
                <a:cs typeface="+mn-cs"/>
              </a:rPr>
              <a:t>ROLES / JOBS</a:t>
            </a:r>
          </a:p>
        </p:txBody>
      </p:sp>
      <p:graphicFrame>
        <p:nvGraphicFramePr>
          <p:cNvPr id="13" name="Diagram 12"/>
          <p:cNvGraphicFramePr/>
          <p:nvPr/>
        </p:nvGraphicFramePr>
        <p:xfrm>
          <a:off x="3376863" y="1676401"/>
          <a:ext cx="6910137" cy="4571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 name="Rectangle 6"/>
          <p:cNvSpPr>
            <a:spLocks noChangeArrowheads="1"/>
          </p:cNvSpPr>
          <p:nvPr/>
        </p:nvSpPr>
        <p:spPr bwMode="auto">
          <a:xfrm>
            <a:off x="4267200" y="1295400"/>
            <a:ext cx="4700588" cy="708025"/>
          </a:xfrm>
          <a:prstGeom prst="rect">
            <a:avLst/>
          </a:prstGeom>
          <a:noFill/>
          <a:ln w="9525">
            <a:noFill/>
            <a:miter lim="800000"/>
            <a:headEnd/>
            <a:tailEnd/>
          </a:ln>
          <a:effectLst/>
        </p:spPr>
        <p:txBody>
          <a:bodyPr>
            <a:spAutoFit/>
          </a:bodyPr>
          <a:lstStyle/>
          <a:p>
            <a:pPr algn="ctr">
              <a:spcBef>
                <a:spcPct val="20000"/>
              </a:spcBef>
              <a:defRPr/>
            </a:pPr>
            <a:r>
              <a:rPr lang="en-US" sz="4000" b="1" dirty="0">
                <a:effectLst>
                  <a:outerShdw blurRad="38100" dist="38100" dir="2700000" algn="tl">
                    <a:srgbClr val="DDDDDD"/>
                  </a:outerShdw>
                </a:effectLst>
                <a:latin typeface="Agency FB" charset="0"/>
                <a:cs typeface="+mn-cs"/>
              </a:rPr>
              <a:t>Production Team</a:t>
            </a:r>
          </a:p>
        </p:txBody>
      </p:sp>
      <p:sp>
        <p:nvSpPr>
          <p:cNvPr id="35" name="Rectangle 6"/>
          <p:cNvSpPr>
            <a:spLocks noChangeArrowheads="1"/>
          </p:cNvSpPr>
          <p:nvPr/>
        </p:nvSpPr>
        <p:spPr bwMode="auto">
          <a:xfrm>
            <a:off x="228600" y="1295400"/>
            <a:ext cx="3352800" cy="708025"/>
          </a:xfrm>
          <a:prstGeom prst="rect">
            <a:avLst/>
          </a:prstGeom>
          <a:noFill/>
          <a:ln w="9525">
            <a:noFill/>
            <a:miter lim="800000"/>
            <a:headEnd/>
            <a:tailEnd/>
          </a:ln>
          <a:effectLst/>
        </p:spPr>
        <p:txBody>
          <a:bodyPr>
            <a:spAutoFit/>
          </a:bodyPr>
          <a:lstStyle/>
          <a:p>
            <a:pPr algn="ctr">
              <a:spcBef>
                <a:spcPct val="20000"/>
              </a:spcBef>
              <a:defRPr/>
            </a:pPr>
            <a:r>
              <a:rPr lang="en-US" sz="4000" b="1" dirty="0">
                <a:effectLst>
                  <a:outerShdw blurRad="38100" dist="38100" dir="2700000" algn="tl">
                    <a:srgbClr val="DDDDDD"/>
                  </a:outerShdw>
                </a:effectLst>
                <a:latin typeface="Agency FB" charset="0"/>
                <a:cs typeface="+mn-cs"/>
              </a:rPr>
              <a:t>Client Team</a:t>
            </a:r>
          </a:p>
        </p:txBody>
      </p:sp>
      <p:sp>
        <p:nvSpPr>
          <p:cNvPr id="16" name="Round Same Side Corner Rectangle 15"/>
          <p:cNvSpPr/>
          <p:nvPr/>
        </p:nvSpPr>
        <p:spPr>
          <a:xfrm>
            <a:off x="86074" y="3661451"/>
            <a:ext cx="3038126" cy="1848572"/>
          </a:xfrm>
          <a:prstGeom prst="round2SameRect">
            <a:avLst>
              <a:gd name="adj1" fmla="val 23165"/>
              <a:gd name="adj2" fmla="val 0"/>
            </a:avLst>
          </a:prstGeom>
          <a:solidFill>
            <a:srgbClr val="FFC000"/>
          </a:solidFill>
          <a:ln>
            <a:noFill/>
          </a:ln>
          <a:effectLst>
            <a:innerShdw blurRad="63500" dist="50800" dir="8100000">
              <a:prstClr val="black">
                <a:alpha val="50000"/>
              </a:prstClr>
            </a:innerShdw>
          </a:effectLst>
          <a:scene3d>
            <a:camera prst="perspectiveAbove"/>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marL="176213" indent="-176213">
              <a:buFont typeface="Arial" pitchFamily="34" charset="0"/>
              <a:buChar char="•"/>
              <a:defRPr/>
            </a:pPr>
            <a:endParaRPr lang="en-US" sz="2400" b="1" dirty="0">
              <a:solidFill>
                <a:schemeClr val="tx1"/>
              </a:solidFill>
              <a:latin typeface="Agency FB" pitchFamily="34" charset="0"/>
            </a:endParaRPr>
          </a:p>
          <a:p>
            <a:pPr marL="176213" indent="-176213">
              <a:buFont typeface="Arial" pitchFamily="34" charset="0"/>
              <a:buChar char="•"/>
              <a:defRPr/>
            </a:pPr>
            <a:r>
              <a:rPr lang="en-US" sz="2400" b="1" dirty="0">
                <a:solidFill>
                  <a:schemeClr val="tx1"/>
                </a:solidFill>
                <a:latin typeface="Agency FB" pitchFamily="34" charset="0"/>
              </a:rPr>
              <a:t>Set Criteria</a:t>
            </a:r>
          </a:p>
          <a:p>
            <a:pPr marL="176213" indent="-176213">
              <a:buFont typeface="Arial" pitchFamily="34" charset="0"/>
              <a:buChar char="•"/>
              <a:defRPr/>
            </a:pPr>
            <a:r>
              <a:rPr lang="en-US" sz="2400" b="1" dirty="0">
                <a:solidFill>
                  <a:schemeClr val="tx1"/>
                </a:solidFill>
                <a:latin typeface="Agency FB" pitchFamily="34" charset="0"/>
              </a:rPr>
              <a:t>Place Orders</a:t>
            </a:r>
          </a:p>
          <a:p>
            <a:pPr marL="176213" indent="-176213" defTabSz="176213">
              <a:buFont typeface="Arial" pitchFamily="34" charset="0"/>
              <a:buChar char="•"/>
              <a:defRPr/>
            </a:pPr>
            <a:r>
              <a:rPr lang="en-US" sz="2400" b="1" dirty="0">
                <a:solidFill>
                  <a:schemeClr val="tx1"/>
                </a:solidFill>
                <a:latin typeface="Agency FB" pitchFamily="34" charset="0"/>
              </a:rPr>
              <a:t>Final Inspection</a:t>
            </a:r>
          </a:p>
          <a:p>
            <a:pPr lvl="1" defTabSz="176213">
              <a:defRPr/>
            </a:pPr>
            <a:r>
              <a:rPr lang="en-US" sz="2400" b="1" dirty="0">
                <a:solidFill>
                  <a:schemeClr val="tx1"/>
                </a:solidFill>
                <a:latin typeface="Agency FB" pitchFamily="34" charset="0"/>
              </a:rPr>
              <a:t>tips, length</a:t>
            </a:r>
          </a:p>
          <a:p>
            <a:pPr marL="914400" lvl="1" indent="-457200" defTabSz="176213">
              <a:buFont typeface="Arial" pitchFamily="34" charset="0"/>
              <a:buChar char="•"/>
              <a:defRPr/>
            </a:pPr>
            <a:endParaRPr lang="en-US" sz="2400" b="1" dirty="0">
              <a:solidFill>
                <a:schemeClr val="tx1"/>
              </a:solidFill>
              <a:latin typeface="Agency FB" pitchFamily="34" charset="0"/>
            </a:endParaRPr>
          </a:p>
        </p:txBody>
      </p:sp>
      <p:sp>
        <p:nvSpPr>
          <p:cNvPr id="15" name="Left-Right Arrow 14"/>
          <p:cNvSpPr/>
          <p:nvPr/>
        </p:nvSpPr>
        <p:spPr>
          <a:xfrm>
            <a:off x="3090863" y="3003550"/>
            <a:ext cx="1982787" cy="866775"/>
          </a:xfrm>
          <a:prstGeom prst="leftRightArrow">
            <a:avLst/>
          </a:prstGeom>
          <a:solidFill>
            <a:srgbClr val="00B050"/>
          </a:solidFill>
          <a:ln>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895" name="AutoShape 36"/>
          <p:cNvSpPr>
            <a:spLocks noChangeAspect="1" noChangeArrowheads="1" noTextEdit="1"/>
          </p:cNvSpPr>
          <p:nvPr/>
        </p:nvSpPr>
        <p:spPr bwMode="auto">
          <a:xfrm>
            <a:off x="-1195388" y="1227138"/>
            <a:ext cx="1676401" cy="2749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grpSp>
        <p:nvGrpSpPr>
          <p:cNvPr id="37896" name="Group 19498"/>
          <p:cNvGrpSpPr>
            <a:grpSpLocks/>
          </p:cNvGrpSpPr>
          <p:nvPr/>
        </p:nvGrpSpPr>
        <p:grpSpPr bwMode="auto">
          <a:xfrm>
            <a:off x="198438" y="2133600"/>
            <a:ext cx="1195387" cy="1303338"/>
            <a:chOff x="-795338" y="2582863"/>
            <a:chExt cx="1276351" cy="1393825"/>
          </a:xfrm>
        </p:grpSpPr>
        <p:sp>
          <p:nvSpPr>
            <p:cNvPr id="37906" name="Freeform 39"/>
            <p:cNvSpPr>
              <a:spLocks/>
            </p:cNvSpPr>
            <p:nvPr/>
          </p:nvSpPr>
          <p:spPr bwMode="auto">
            <a:xfrm>
              <a:off x="-731838" y="2767013"/>
              <a:ext cx="1212851" cy="1209675"/>
            </a:xfrm>
            <a:custGeom>
              <a:avLst/>
              <a:gdLst>
                <a:gd name="T0" fmla="*/ 2147483647 w 1527"/>
                <a:gd name="T1" fmla="*/ 2147483647 h 1523"/>
                <a:gd name="T2" fmla="*/ 2147483647 w 1527"/>
                <a:gd name="T3" fmla="*/ 2147483647 h 1523"/>
                <a:gd name="T4" fmla="*/ 2147483647 w 1527"/>
                <a:gd name="T5" fmla="*/ 2147483647 h 1523"/>
                <a:gd name="T6" fmla="*/ 2147483647 w 1527"/>
                <a:gd name="T7" fmla="*/ 2147483647 h 1523"/>
                <a:gd name="T8" fmla="*/ 2147483647 w 1527"/>
                <a:gd name="T9" fmla="*/ 2147483647 h 1523"/>
                <a:gd name="T10" fmla="*/ 2147483647 w 1527"/>
                <a:gd name="T11" fmla="*/ 2147483647 h 1523"/>
                <a:gd name="T12" fmla="*/ 2147483647 w 1527"/>
                <a:gd name="T13" fmla="*/ 2147483647 h 1523"/>
                <a:gd name="T14" fmla="*/ 2147483647 w 1527"/>
                <a:gd name="T15" fmla="*/ 2147483647 h 1523"/>
                <a:gd name="T16" fmla="*/ 2147483647 w 1527"/>
                <a:gd name="T17" fmla="*/ 2147483647 h 1523"/>
                <a:gd name="T18" fmla="*/ 2147483647 w 1527"/>
                <a:gd name="T19" fmla="*/ 2147483647 h 1523"/>
                <a:gd name="T20" fmla="*/ 2147483647 w 1527"/>
                <a:gd name="T21" fmla="*/ 2147483647 h 1523"/>
                <a:gd name="T22" fmla="*/ 2147483647 w 1527"/>
                <a:gd name="T23" fmla="*/ 2147483647 h 1523"/>
                <a:gd name="T24" fmla="*/ 2147483647 w 1527"/>
                <a:gd name="T25" fmla="*/ 2147483647 h 1523"/>
                <a:gd name="T26" fmla="*/ 2147483647 w 1527"/>
                <a:gd name="T27" fmla="*/ 2147483647 h 1523"/>
                <a:gd name="T28" fmla="*/ 2147483647 w 1527"/>
                <a:gd name="T29" fmla="*/ 2147483647 h 1523"/>
                <a:gd name="T30" fmla="*/ 2147483647 w 1527"/>
                <a:gd name="T31" fmla="*/ 2147483647 h 1523"/>
                <a:gd name="T32" fmla="*/ 2147483647 w 1527"/>
                <a:gd name="T33" fmla="*/ 2147483647 h 1523"/>
                <a:gd name="T34" fmla="*/ 2147483647 w 1527"/>
                <a:gd name="T35" fmla="*/ 2147483647 h 1523"/>
                <a:gd name="T36" fmla="*/ 2147483647 w 1527"/>
                <a:gd name="T37" fmla="*/ 2147483647 h 1523"/>
                <a:gd name="T38" fmla="*/ 2147483647 w 1527"/>
                <a:gd name="T39" fmla="*/ 2147483647 h 1523"/>
                <a:gd name="T40" fmla="*/ 2147483647 w 1527"/>
                <a:gd name="T41" fmla="*/ 2147483647 h 1523"/>
                <a:gd name="T42" fmla="*/ 2147483647 w 1527"/>
                <a:gd name="T43" fmla="*/ 2147483647 h 1523"/>
                <a:gd name="T44" fmla="*/ 2147483647 w 1527"/>
                <a:gd name="T45" fmla="*/ 2147483647 h 1523"/>
                <a:gd name="T46" fmla="*/ 2147483647 w 1527"/>
                <a:gd name="T47" fmla="*/ 2147483647 h 1523"/>
                <a:gd name="T48" fmla="*/ 2147483647 w 1527"/>
                <a:gd name="T49" fmla="*/ 2147483647 h 1523"/>
                <a:gd name="T50" fmla="*/ 2147483647 w 1527"/>
                <a:gd name="T51" fmla="*/ 2147483647 h 1523"/>
                <a:gd name="T52" fmla="*/ 2147483647 w 1527"/>
                <a:gd name="T53" fmla="*/ 2147483647 h 1523"/>
                <a:gd name="T54" fmla="*/ 2147483647 w 1527"/>
                <a:gd name="T55" fmla="*/ 2147483647 h 1523"/>
                <a:gd name="T56" fmla="*/ 2147483647 w 1527"/>
                <a:gd name="T57" fmla="*/ 2147483647 h 1523"/>
                <a:gd name="T58" fmla="*/ 2147483647 w 1527"/>
                <a:gd name="T59" fmla="*/ 2147483647 h 1523"/>
                <a:gd name="T60" fmla="*/ 2147483647 w 1527"/>
                <a:gd name="T61" fmla="*/ 2147483647 h 1523"/>
                <a:gd name="T62" fmla="*/ 2147483647 w 1527"/>
                <a:gd name="T63" fmla="*/ 2147483647 h 152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527" h="1523">
                  <a:moveTo>
                    <a:pt x="763" y="0"/>
                  </a:moveTo>
                  <a:lnTo>
                    <a:pt x="841" y="3"/>
                  </a:lnTo>
                  <a:lnTo>
                    <a:pt x="918" y="16"/>
                  </a:lnTo>
                  <a:lnTo>
                    <a:pt x="990" y="33"/>
                  </a:lnTo>
                  <a:lnTo>
                    <a:pt x="1060" y="59"/>
                  </a:lnTo>
                  <a:lnTo>
                    <a:pt x="1127" y="91"/>
                  </a:lnTo>
                  <a:lnTo>
                    <a:pt x="1190" y="130"/>
                  </a:lnTo>
                  <a:lnTo>
                    <a:pt x="1250" y="174"/>
                  </a:lnTo>
                  <a:lnTo>
                    <a:pt x="1304" y="223"/>
                  </a:lnTo>
                  <a:lnTo>
                    <a:pt x="1353" y="277"/>
                  </a:lnTo>
                  <a:lnTo>
                    <a:pt x="1397" y="335"/>
                  </a:lnTo>
                  <a:lnTo>
                    <a:pt x="1434" y="398"/>
                  </a:lnTo>
                  <a:lnTo>
                    <a:pt x="1467" y="465"/>
                  </a:lnTo>
                  <a:lnTo>
                    <a:pt x="1492" y="533"/>
                  </a:lnTo>
                  <a:lnTo>
                    <a:pt x="1511" y="607"/>
                  </a:lnTo>
                  <a:lnTo>
                    <a:pt x="1523" y="682"/>
                  </a:lnTo>
                  <a:lnTo>
                    <a:pt x="1527" y="760"/>
                  </a:lnTo>
                  <a:lnTo>
                    <a:pt x="1523" y="839"/>
                  </a:lnTo>
                  <a:lnTo>
                    <a:pt x="1511" y="914"/>
                  </a:lnTo>
                  <a:lnTo>
                    <a:pt x="1492" y="988"/>
                  </a:lnTo>
                  <a:lnTo>
                    <a:pt x="1467" y="1058"/>
                  </a:lnTo>
                  <a:lnTo>
                    <a:pt x="1434" y="1125"/>
                  </a:lnTo>
                  <a:lnTo>
                    <a:pt x="1397" y="1188"/>
                  </a:lnTo>
                  <a:lnTo>
                    <a:pt x="1353" y="1246"/>
                  </a:lnTo>
                  <a:lnTo>
                    <a:pt x="1304" y="1300"/>
                  </a:lnTo>
                  <a:lnTo>
                    <a:pt x="1250" y="1349"/>
                  </a:lnTo>
                  <a:lnTo>
                    <a:pt x="1190" y="1393"/>
                  </a:lnTo>
                  <a:lnTo>
                    <a:pt x="1127" y="1432"/>
                  </a:lnTo>
                  <a:lnTo>
                    <a:pt x="1060" y="1463"/>
                  </a:lnTo>
                  <a:lnTo>
                    <a:pt x="990" y="1490"/>
                  </a:lnTo>
                  <a:lnTo>
                    <a:pt x="918" y="1507"/>
                  </a:lnTo>
                  <a:lnTo>
                    <a:pt x="841" y="1519"/>
                  </a:lnTo>
                  <a:lnTo>
                    <a:pt x="763" y="1523"/>
                  </a:lnTo>
                  <a:lnTo>
                    <a:pt x="686" y="1519"/>
                  </a:lnTo>
                  <a:lnTo>
                    <a:pt x="609" y="1507"/>
                  </a:lnTo>
                  <a:lnTo>
                    <a:pt x="537" y="1490"/>
                  </a:lnTo>
                  <a:lnTo>
                    <a:pt x="467" y="1463"/>
                  </a:lnTo>
                  <a:lnTo>
                    <a:pt x="400" y="1432"/>
                  </a:lnTo>
                  <a:lnTo>
                    <a:pt x="337" y="1393"/>
                  </a:lnTo>
                  <a:lnTo>
                    <a:pt x="277" y="1349"/>
                  </a:lnTo>
                  <a:lnTo>
                    <a:pt x="224" y="1300"/>
                  </a:lnTo>
                  <a:lnTo>
                    <a:pt x="173" y="1246"/>
                  </a:lnTo>
                  <a:lnTo>
                    <a:pt x="130" y="1188"/>
                  </a:lnTo>
                  <a:lnTo>
                    <a:pt x="93" y="1125"/>
                  </a:lnTo>
                  <a:lnTo>
                    <a:pt x="59" y="1058"/>
                  </a:lnTo>
                  <a:lnTo>
                    <a:pt x="35" y="988"/>
                  </a:lnTo>
                  <a:lnTo>
                    <a:pt x="15" y="914"/>
                  </a:lnTo>
                  <a:lnTo>
                    <a:pt x="3" y="839"/>
                  </a:lnTo>
                  <a:lnTo>
                    <a:pt x="0" y="760"/>
                  </a:lnTo>
                  <a:lnTo>
                    <a:pt x="3" y="682"/>
                  </a:lnTo>
                  <a:lnTo>
                    <a:pt x="15" y="607"/>
                  </a:lnTo>
                  <a:lnTo>
                    <a:pt x="35" y="533"/>
                  </a:lnTo>
                  <a:lnTo>
                    <a:pt x="59" y="465"/>
                  </a:lnTo>
                  <a:lnTo>
                    <a:pt x="93" y="398"/>
                  </a:lnTo>
                  <a:lnTo>
                    <a:pt x="130" y="335"/>
                  </a:lnTo>
                  <a:lnTo>
                    <a:pt x="173" y="277"/>
                  </a:lnTo>
                  <a:lnTo>
                    <a:pt x="224" y="223"/>
                  </a:lnTo>
                  <a:lnTo>
                    <a:pt x="277" y="174"/>
                  </a:lnTo>
                  <a:lnTo>
                    <a:pt x="337" y="130"/>
                  </a:lnTo>
                  <a:lnTo>
                    <a:pt x="400" y="91"/>
                  </a:lnTo>
                  <a:lnTo>
                    <a:pt x="467" y="59"/>
                  </a:lnTo>
                  <a:lnTo>
                    <a:pt x="537" y="33"/>
                  </a:lnTo>
                  <a:lnTo>
                    <a:pt x="609" y="16"/>
                  </a:lnTo>
                  <a:lnTo>
                    <a:pt x="686" y="3"/>
                  </a:lnTo>
                  <a:lnTo>
                    <a:pt x="763" y="0"/>
                  </a:lnTo>
                  <a:close/>
                </a:path>
              </a:pathLst>
            </a:custGeom>
            <a:solidFill>
              <a:srgbClr val="BFDDDD"/>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07" name="Freeform 40"/>
            <p:cNvSpPr>
              <a:spLocks/>
            </p:cNvSpPr>
            <p:nvPr/>
          </p:nvSpPr>
          <p:spPr bwMode="auto">
            <a:xfrm>
              <a:off x="-795338" y="2582863"/>
              <a:ext cx="903288" cy="1198563"/>
            </a:xfrm>
            <a:custGeom>
              <a:avLst/>
              <a:gdLst>
                <a:gd name="T0" fmla="*/ 2147483647 w 1137"/>
                <a:gd name="T1" fmla="*/ 2147483647 h 1511"/>
                <a:gd name="T2" fmla="*/ 2147483647 w 1137"/>
                <a:gd name="T3" fmla="*/ 2147483647 h 1511"/>
                <a:gd name="T4" fmla="*/ 2147483647 w 1137"/>
                <a:gd name="T5" fmla="*/ 2147483647 h 1511"/>
                <a:gd name="T6" fmla="*/ 2147483647 w 1137"/>
                <a:gd name="T7" fmla="*/ 2147483647 h 1511"/>
                <a:gd name="T8" fmla="*/ 2147483647 w 1137"/>
                <a:gd name="T9" fmla="*/ 2147483647 h 1511"/>
                <a:gd name="T10" fmla="*/ 2147483647 w 1137"/>
                <a:gd name="T11" fmla="*/ 2147483647 h 1511"/>
                <a:gd name="T12" fmla="*/ 2147483647 w 1137"/>
                <a:gd name="T13" fmla="*/ 2147483647 h 1511"/>
                <a:gd name="T14" fmla="*/ 2147483647 w 1137"/>
                <a:gd name="T15" fmla="*/ 2147483647 h 1511"/>
                <a:gd name="T16" fmla="*/ 2147483647 w 1137"/>
                <a:gd name="T17" fmla="*/ 2147483647 h 1511"/>
                <a:gd name="T18" fmla="*/ 2147483647 w 1137"/>
                <a:gd name="T19" fmla="*/ 2147483647 h 1511"/>
                <a:gd name="T20" fmla="*/ 2147483647 w 1137"/>
                <a:gd name="T21" fmla="*/ 2147483647 h 1511"/>
                <a:gd name="T22" fmla="*/ 2147483647 w 1137"/>
                <a:gd name="T23" fmla="*/ 2147483647 h 1511"/>
                <a:gd name="T24" fmla="*/ 2147483647 w 1137"/>
                <a:gd name="T25" fmla="*/ 2147483647 h 1511"/>
                <a:gd name="T26" fmla="*/ 2147483647 w 1137"/>
                <a:gd name="T27" fmla="*/ 2147483647 h 1511"/>
                <a:gd name="T28" fmla="*/ 2147483647 w 1137"/>
                <a:gd name="T29" fmla="*/ 2147483647 h 1511"/>
                <a:gd name="T30" fmla="*/ 2147483647 w 1137"/>
                <a:gd name="T31" fmla="*/ 2147483647 h 1511"/>
                <a:gd name="T32" fmla="*/ 2147483647 w 1137"/>
                <a:gd name="T33" fmla="*/ 2147483647 h 1511"/>
                <a:gd name="T34" fmla="*/ 2147483647 w 1137"/>
                <a:gd name="T35" fmla="*/ 2147483647 h 1511"/>
                <a:gd name="T36" fmla="*/ 2147483647 w 1137"/>
                <a:gd name="T37" fmla="*/ 2147483647 h 1511"/>
                <a:gd name="T38" fmla="*/ 2147483647 w 1137"/>
                <a:gd name="T39" fmla="*/ 2147483647 h 1511"/>
                <a:gd name="T40" fmla="*/ 2147483647 w 1137"/>
                <a:gd name="T41" fmla="*/ 2147483647 h 1511"/>
                <a:gd name="T42" fmla="*/ 2147483647 w 1137"/>
                <a:gd name="T43" fmla="*/ 2147483647 h 1511"/>
                <a:gd name="T44" fmla="*/ 2147483647 w 1137"/>
                <a:gd name="T45" fmla="*/ 2147483647 h 1511"/>
                <a:gd name="T46" fmla="*/ 2147483647 w 1137"/>
                <a:gd name="T47" fmla="*/ 2147483647 h 1511"/>
                <a:gd name="T48" fmla="*/ 2147483647 w 1137"/>
                <a:gd name="T49" fmla="*/ 2147483647 h 1511"/>
                <a:gd name="T50" fmla="*/ 2147483647 w 1137"/>
                <a:gd name="T51" fmla="*/ 2147483647 h 1511"/>
                <a:gd name="T52" fmla="*/ 2147483647 w 1137"/>
                <a:gd name="T53" fmla="*/ 2147483647 h 1511"/>
                <a:gd name="T54" fmla="*/ 2147483647 w 1137"/>
                <a:gd name="T55" fmla="*/ 2147483647 h 1511"/>
                <a:gd name="T56" fmla="*/ 2147483647 w 1137"/>
                <a:gd name="T57" fmla="*/ 2147483647 h 1511"/>
                <a:gd name="T58" fmla="*/ 2147483647 w 1137"/>
                <a:gd name="T59" fmla="*/ 2147483647 h 1511"/>
                <a:gd name="T60" fmla="*/ 2147483647 w 1137"/>
                <a:gd name="T61" fmla="*/ 2147483647 h 1511"/>
                <a:gd name="T62" fmla="*/ 2147483647 w 1137"/>
                <a:gd name="T63" fmla="*/ 2147483647 h 1511"/>
                <a:gd name="T64" fmla="*/ 2147483647 w 1137"/>
                <a:gd name="T65" fmla="*/ 2147483647 h 1511"/>
                <a:gd name="T66" fmla="*/ 2147483647 w 1137"/>
                <a:gd name="T67" fmla="*/ 2147483647 h 1511"/>
                <a:gd name="T68" fmla="*/ 2147483647 w 1137"/>
                <a:gd name="T69" fmla="*/ 2147483647 h 1511"/>
                <a:gd name="T70" fmla="*/ 2147483647 w 1137"/>
                <a:gd name="T71" fmla="*/ 2147483647 h 1511"/>
                <a:gd name="T72" fmla="*/ 2147483647 w 1137"/>
                <a:gd name="T73" fmla="*/ 2147483647 h 1511"/>
                <a:gd name="T74" fmla="*/ 2147483647 w 1137"/>
                <a:gd name="T75" fmla="*/ 2147483647 h 1511"/>
                <a:gd name="T76" fmla="*/ 2147483647 w 1137"/>
                <a:gd name="T77" fmla="*/ 2147483647 h 1511"/>
                <a:gd name="T78" fmla="*/ 2147483647 w 1137"/>
                <a:gd name="T79" fmla="*/ 2147483647 h 1511"/>
                <a:gd name="T80" fmla="*/ 2147483647 w 1137"/>
                <a:gd name="T81" fmla="*/ 2147483647 h 1511"/>
                <a:gd name="T82" fmla="*/ 2147483647 w 1137"/>
                <a:gd name="T83" fmla="*/ 2147483647 h 1511"/>
                <a:gd name="T84" fmla="*/ 2147483647 w 1137"/>
                <a:gd name="T85" fmla="*/ 2147483647 h 1511"/>
                <a:gd name="T86" fmla="*/ 2147483647 w 1137"/>
                <a:gd name="T87" fmla="*/ 2147483647 h 1511"/>
                <a:gd name="T88" fmla="*/ 2147483647 w 1137"/>
                <a:gd name="T89" fmla="*/ 2147483647 h 1511"/>
                <a:gd name="T90" fmla="*/ 0 w 1137"/>
                <a:gd name="T91" fmla="*/ 2147483647 h 1511"/>
                <a:gd name="T92" fmla="*/ 2147483647 w 1137"/>
                <a:gd name="T93" fmla="*/ 2147483647 h 1511"/>
                <a:gd name="T94" fmla="*/ 2147483647 w 1137"/>
                <a:gd name="T95" fmla="*/ 2147483647 h 1511"/>
                <a:gd name="T96" fmla="*/ 2147483647 w 1137"/>
                <a:gd name="T97" fmla="*/ 2147483647 h 1511"/>
                <a:gd name="T98" fmla="*/ 2147483647 w 1137"/>
                <a:gd name="T99" fmla="*/ 2147483647 h 1511"/>
                <a:gd name="T100" fmla="*/ 2147483647 w 1137"/>
                <a:gd name="T101" fmla="*/ 2147483647 h 1511"/>
                <a:gd name="T102" fmla="*/ 2147483647 w 1137"/>
                <a:gd name="T103" fmla="*/ 2147483647 h 1511"/>
                <a:gd name="T104" fmla="*/ 2147483647 w 1137"/>
                <a:gd name="T105" fmla="*/ 2147483647 h 1511"/>
                <a:gd name="T106" fmla="*/ 2147483647 w 1137"/>
                <a:gd name="T107" fmla="*/ 2147483647 h 1511"/>
                <a:gd name="T108" fmla="*/ 2147483647 w 1137"/>
                <a:gd name="T109" fmla="*/ 2147483647 h 1511"/>
                <a:gd name="T110" fmla="*/ 2147483647 w 1137"/>
                <a:gd name="T111" fmla="*/ 2147483647 h 151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37" h="1511">
                  <a:moveTo>
                    <a:pt x="518" y="215"/>
                  </a:moveTo>
                  <a:lnTo>
                    <a:pt x="505" y="213"/>
                  </a:lnTo>
                  <a:lnTo>
                    <a:pt x="493" y="215"/>
                  </a:lnTo>
                  <a:lnTo>
                    <a:pt x="481" y="218"/>
                  </a:lnTo>
                  <a:lnTo>
                    <a:pt x="470" y="223"/>
                  </a:lnTo>
                  <a:lnTo>
                    <a:pt x="462" y="230"/>
                  </a:lnTo>
                  <a:lnTo>
                    <a:pt x="453" y="241"/>
                  </a:lnTo>
                  <a:lnTo>
                    <a:pt x="448" y="251"/>
                  </a:lnTo>
                  <a:lnTo>
                    <a:pt x="442" y="264"/>
                  </a:lnTo>
                  <a:lnTo>
                    <a:pt x="441" y="276"/>
                  </a:lnTo>
                  <a:lnTo>
                    <a:pt x="442" y="288"/>
                  </a:lnTo>
                  <a:lnTo>
                    <a:pt x="446" y="301"/>
                  </a:lnTo>
                  <a:lnTo>
                    <a:pt x="451" y="311"/>
                  </a:lnTo>
                  <a:lnTo>
                    <a:pt x="458" y="320"/>
                  </a:lnTo>
                  <a:lnTo>
                    <a:pt x="469" y="329"/>
                  </a:lnTo>
                  <a:lnTo>
                    <a:pt x="479" y="334"/>
                  </a:lnTo>
                  <a:lnTo>
                    <a:pt x="491" y="339"/>
                  </a:lnTo>
                  <a:lnTo>
                    <a:pt x="542" y="353"/>
                  </a:lnTo>
                  <a:lnTo>
                    <a:pt x="593" y="371"/>
                  </a:lnTo>
                  <a:lnTo>
                    <a:pt x="641" y="392"/>
                  </a:lnTo>
                  <a:lnTo>
                    <a:pt x="686" y="416"/>
                  </a:lnTo>
                  <a:lnTo>
                    <a:pt x="728" y="444"/>
                  </a:lnTo>
                  <a:lnTo>
                    <a:pt x="771" y="476"/>
                  </a:lnTo>
                  <a:lnTo>
                    <a:pt x="807" y="511"/>
                  </a:lnTo>
                  <a:lnTo>
                    <a:pt x="844" y="548"/>
                  </a:lnTo>
                  <a:lnTo>
                    <a:pt x="876" y="588"/>
                  </a:lnTo>
                  <a:lnTo>
                    <a:pt x="906" y="630"/>
                  </a:lnTo>
                  <a:lnTo>
                    <a:pt x="932" y="674"/>
                  </a:lnTo>
                  <a:lnTo>
                    <a:pt x="955" y="722"/>
                  </a:lnTo>
                  <a:lnTo>
                    <a:pt x="974" y="769"/>
                  </a:lnTo>
                  <a:lnTo>
                    <a:pt x="988" y="818"/>
                  </a:lnTo>
                  <a:lnTo>
                    <a:pt x="1001" y="869"/>
                  </a:lnTo>
                  <a:lnTo>
                    <a:pt x="1008" y="922"/>
                  </a:lnTo>
                  <a:lnTo>
                    <a:pt x="778" y="922"/>
                  </a:lnTo>
                  <a:lnTo>
                    <a:pt x="778" y="1162"/>
                  </a:lnTo>
                  <a:lnTo>
                    <a:pt x="741" y="1157"/>
                  </a:lnTo>
                  <a:lnTo>
                    <a:pt x="707" y="1148"/>
                  </a:lnTo>
                  <a:lnTo>
                    <a:pt x="674" y="1134"/>
                  </a:lnTo>
                  <a:lnTo>
                    <a:pt x="644" y="1116"/>
                  </a:lnTo>
                  <a:lnTo>
                    <a:pt x="616" y="1095"/>
                  </a:lnTo>
                  <a:lnTo>
                    <a:pt x="592" y="1071"/>
                  </a:lnTo>
                  <a:lnTo>
                    <a:pt x="569" y="1043"/>
                  </a:lnTo>
                  <a:lnTo>
                    <a:pt x="551" y="1011"/>
                  </a:lnTo>
                  <a:lnTo>
                    <a:pt x="544" y="1001"/>
                  </a:lnTo>
                  <a:lnTo>
                    <a:pt x="535" y="992"/>
                  </a:lnTo>
                  <a:lnTo>
                    <a:pt x="527" y="985"/>
                  </a:lnTo>
                  <a:lnTo>
                    <a:pt x="514" y="980"/>
                  </a:lnTo>
                  <a:lnTo>
                    <a:pt x="504" y="976"/>
                  </a:lnTo>
                  <a:lnTo>
                    <a:pt x="491" y="976"/>
                  </a:lnTo>
                  <a:lnTo>
                    <a:pt x="479" y="978"/>
                  </a:lnTo>
                  <a:lnTo>
                    <a:pt x="467" y="981"/>
                  </a:lnTo>
                  <a:lnTo>
                    <a:pt x="448" y="997"/>
                  </a:lnTo>
                  <a:lnTo>
                    <a:pt x="435" y="1018"/>
                  </a:lnTo>
                  <a:lnTo>
                    <a:pt x="432" y="1043"/>
                  </a:lnTo>
                  <a:lnTo>
                    <a:pt x="439" y="1066"/>
                  </a:lnTo>
                  <a:lnTo>
                    <a:pt x="451" y="1090"/>
                  </a:lnTo>
                  <a:lnTo>
                    <a:pt x="465" y="1113"/>
                  </a:lnTo>
                  <a:lnTo>
                    <a:pt x="481" y="1136"/>
                  </a:lnTo>
                  <a:lnTo>
                    <a:pt x="498" y="1155"/>
                  </a:lnTo>
                  <a:lnTo>
                    <a:pt x="516" y="1174"/>
                  </a:lnTo>
                  <a:lnTo>
                    <a:pt x="535" y="1194"/>
                  </a:lnTo>
                  <a:lnTo>
                    <a:pt x="556" y="1209"/>
                  </a:lnTo>
                  <a:lnTo>
                    <a:pt x="577" y="1224"/>
                  </a:lnTo>
                  <a:lnTo>
                    <a:pt x="600" y="1238"/>
                  </a:lnTo>
                  <a:lnTo>
                    <a:pt x="623" y="1250"/>
                  </a:lnTo>
                  <a:lnTo>
                    <a:pt x="648" y="1260"/>
                  </a:lnTo>
                  <a:lnTo>
                    <a:pt x="672" y="1269"/>
                  </a:lnTo>
                  <a:lnTo>
                    <a:pt x="697" y="1276"/>
                  </a:lnTo>
                  <a:lnTo>
                    <a:pt x="723" y="1283"/>
                  </a:lnTo>
                  <a:lnTo>
                    <a:pt x="751" y="1287"/>
                  </a:lnTo>
                  <a:lnTo>
                    <a:pt x="778" y="1288"/>
                  </a:lnTo>
                  <a:lnTo>
                    <a:pt x="778" y="1385"/>
                  </a:lnTo>
                  <a:lnTo>
                    <a:pt x="126" y="1385"/>
                  </a:lnTo>
                  <a:lnTo>
                    <a:pt x="126" y="323"/>
                  </a:lnTo>
                  <a:lnTo>
                    <a:pt x="332" y="323"/>
                  </a:lnTo>
                  <a:lnTo>
                    <a:pt x="212" y="39"/>
                  </a:lnTo>
                  <a:lnTo>
                    <a:pt x="205" y="29"/>
                  </a:lnTo>
                  <a:lnTo>
                    <a:pt x="198" y="18"/>
                  </a:lnTo>
                  <a:lnTo>
                    <a:pt x="188" y="11"/>
                  </a:lnTo>
                  <a:lnTo>
                    <a:pt x="177" y="6"/>
                  </a:lnTo>
                  <a:lnTo>
                    <a:pt x="167" y="2"/>
                  </a:lnTo>
                  <a:lnTo>
                    <a:pt x="154" y="0"/>
                  </a:lnTo>
                  <a:lnTo>
                    <a:pt x="142" y="2"/>
                  </a:lnTo>
                  <a:lnTo>
                    <a:pt x="130" y="6"/>
                  </a:lnTo>
                  <a:lnTo>
                    <a:pt x="109" y="20"/>
                  </a:lnTo>
                  <a:lnTo>
                    <a:pt x="96" y="41"/>
                  </a:lnTo>
                  <a:lnTo>
                    <a:pt x="91" y="64"/>
                  </a:lnTo>
                  <a:lnTo>
                    <a:pt x="96" y="88"/>
                  </a:lnTo>
                  <a:lnTo>
                    <a:pt x="142" y="197"/>
                  </a:lnTo>
                  <a:lnTo>
                    <a:pt x="0" y="197"/>
                  </a:lnTo>
                  <a:lnTo>
                    <a:pt x="0" y="1511"/>
                  </a:lnTo>
                  <a:lnTo>
                    <a:pt x="904" y="1510"/>
                  </a:lnTo>
                  <a:lnTo>
                    <a:pt x="904" y="1048"/>
                  </a:lnTo>
                  <a:lnTo>
                    <a:pt x="1137" y="1048"/>
                  </a:lnTo>
                  <a:lnTo>
                    <a:pt x="1137" y="985"/>
                  </a:lnTo>
                  <a:lnTo>
                    <a:pt x="1134" y="916"/>
                  </a:lnTo>
                  <a:lnTo>
                    <a:pt x="1125" y="850"/>
                  </a:lnTo>
                  <a:lnTo>
                    <a:pt x="1111" y="785"/>
                  </a:lnTo>
                  <a:lnTo>
                    <a:pt x="1092" y="722"/>
                  </a:lnTo>
                  <a:lnTo>
                    <a:pt x="1066" y="660"/>
                  </a:lnTo>
                  <a:lnTo>
                    <a:pt x="1036" y="601"/>
                  </a:lnTo>
                  <a:lnTo>
                    <a:pt x="1001" y="546"/>
                  </a:lnTo>
                  <a:lnTo>
                    <a:pt x="962" y="492"/>
                  </a:lnTo>
                  <a:lnTo>
                    <a:pt x="918" y="443"/>
                  </a:lnTo>
                  <a:lnTo>
                    <a:pt x="871" y="397"/>
                  </a:lnTo>
                  <a:lnTo>
                    <a:pt x="820" y="355"/>
                  </a:lnTo>
                  <a:lnTo>
                    <a:pt x="765" y="318"/>
                  </a:lnTo>
                  <a:lnTo>
                    <a:pt x="707" y="285"/>
                  </a:lnTo>
                  <a:lnTo>
                    <a:pt x="648" y="255"/>
                  </a:lnTo>
                  <a:lnTo>
                    <a:pt x="584" y="232"/>
                  </a:lnTo>
                  <a:lnTo>
                    <a:pt x="518" y="215"/>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08" name="Freeform 53"/>
            <p:cNvSpPr>
              <a:spLocks/>
            </p:cNvSpPr>
            <p:nvPr/>
          </p:nvSpPr>
          <p:spPr bwMode="auto">
            <a:xfrm>
              <a:off x="-157162" y="2828926"/>
              <a:ext cx="438150" cy="438150"/>
            </a:xfrm>
            <a:custGeom>
              <a:avLst/>
              <a:gdLst>
                <a:gd name="T0" fmla="*/ 2147483647 w 551"/>
                <a:gd name="T1" fmla="*/ 2147483647 h 551"/>
                <a:gd name="T2" fmla="*/ 2147483647 w 551"/>
                <a:gd name="T3" fmla="*/ 2147483647 h 551"/>
                <a:gd name="T4" fmla="*/ 2147483647 w 551"/>
                <a:gd name="T5" fmla="*/ 2147483647 h 551"/>
                <a:gd name="T6" fmla="*/ 2147483647 w 551"/>
                <a:gd name="T7" fmla="*/ 2147483647 h 551"/>
                <a:gd name="T8" fmla="*/ 2147483647 w 551"/>
                <a:gd name="T9" fmla="*/ 2147483647 h 551"/>
                <a:gd name="T10" fmla="*/ 2147483647 w 551"/>
                <a:gd name="T11" fmla="*/ 2147483647 h 551"/>
                <a:gd name="T12" fmla="*/ 2147483647 w 551"/>
                <a:gd name="T13" fmla="*/ 2147483647 h 551"/>
                <a:gd name="T14" fmla="*/ 2147483647 w 551"/>
                <a:gd name="T15" fmla="*/ 2147483647 h 551"/>
                <a:gd name="T16" fmla="*/ 2147483647 w 551"/>
                <a:gd name="T17" fmla="*/ 2147483647 h 551"/>
                <a:gd name="T18" fmla="*/ 2147483647 w 551"/>
                <a:gd name="T19" fmla="*/ 2147483647 h 551"/>
                <a:gd name="T20" fmla="*/ 2147483647 w 551"/>
                <a:gd name="T21" fmla="*/ 2147483647 h 551"/>
                <a:gd name="T22" fmla="*/ 2147483647 w 551"/>
                <a:gd name="T23" fmla="*/ 2147483647 h 551"/>
                <a:gd name="T24" fmla="*/ 2147483647 w 551"/>
                <a:gd name="T25" fmla="*/ 2147483647 h 551"/>
                <a:gd name="T26" fmla="*/ 2147483647 w 551"/>
                <a:gd name="T27" fmla="*/ 2147483647 h 551"/>
                <a:gd name="T28" fmla="*/ 2147483647 w 551"/>
                <a:gd name="T29" fmla="*/ 2147483647 h 551"/>
                <a:gd name="T30" fmla="*/ 2147483647 w 551"/>
                <a:gd name="T31" fmla="*/ 2147483647 h 551"/>
                <a:gd name="T32" fmla="*/ 2147483647 w 551"/>
                <a:gd name="T33" fmla="*/ 2147483647 h 551"/>
                <a:gd name="T34" fmla="*/ 2147483647 w 551"/>
                <a:gd name="T35" fmla="*/ 2147483647 h 551"/>
                <a:gd name="T36" fmla="*/ 2147483647 w 551"/>
                <a:gd name="T37" fmla="*/ 2147483647 h 551"/>
                <a:gd name="T38" fmla="*/ 2147483647 w 551"/>
                <a:gd name="T39" fmla="*/ 2147483647 h 551"/>
                <a:gd name="T40" fmla="*/ 2147483647 w 551"/>
                <a:gd name="T41" fmla="*/ 2147483647 h 551"/>
                <a:gd name="T42" fmla="*/ 2147483647 w 551"/>
                <a:gd name="T43" fmla="*/ 2147483647 h 551"/>
                <a:gd name="T44" fmla="*/ 2147483647 w 551"/>
                <a:gd name="T45" fmla="*/ 2147483647 h 551"/>
                <a:gd name="T46" fmla="*/ 2147483647 w 551"/>
                <a:gd name="T47" fmla="*/ 2147483647 h 551"/>
                <a:gd name="T48" fmla="*/ 2147483647 w 551"/>
                <a:gd name="T49" fmla="*/ 2147483647 h 551"/>
                <a:gd name="T50" fmla="*/ 2147483647 w 551"/>
                <a:gd name="T51" fmla="*/ 2147483647 h 551"/>
                <a:gd name="T52" fmla="*/ 2147483647 w 551"/>
                <a:gd name="T53" fmla="*/ 2147483647 h 551"/>
                <a:gd name="T54" fmla="*/ 2147483647 w 551"/>
                <a:gd name="T55" fmla="*/ 2147483647 h 551"/>
                <a:gd name="T56" fmla="*/ 2147483647 w 551"/>
                <a:gd name="T57" fmla="*/ 2147483647 h 551"/>
                <a:gd name="T58" fmla="*/ 2147483647 w 551"/>
                <a:gd name="T59" fmla="*/ 2147483647 h 551"/>
                <a:gd name="T60" fmla="*/ 2147483647 w 551"/>
                <a:gd name="T61" fmla="*/ 2147483647 h 551"/>
                <a:gd name="T62" fmla="*/ 2147483647 w 551"/>
                <a:gd name="T63" fmla="*/ 2147483647 h 551"/>
                <a:gd name="T64" fmla="*/ 2147483647 w 551"/>
                <a:gd name="T65" fmla="*/ 0 h 551"/>
                <a:gd name="T66" fmla="*/ 2147483647 w 551"/>
                <a:gd name="T67" fmla="*/ 2147483647 h 551"/>
                <a:gd name="T68" fmla="*/ 2147483647 w 551"/>
                <a:gd name="T69" fmla="*/ 2147483647 h 551"/>
                <a:gd name="T70" fmla="*/ 2147483647 w 551"/>
                <a:gd name="T71" fmla="*/ 2147483647 h 551"/>
                <a:gd name="T72" fmla="*/ 2147483647 w 551"/>
                <a:gd name="T73" fmla="*/ 2147483647 h 551"/>
                <a:gd name="T74" fmla="*/ 2147483647 w 551"/>
                <a:gd name="T75" fmla="*/ 2147483647 h 551"/>
                <a:gd name="T76" fmla="*/ 2147483647 w 551"/>
                <a:gd name="T77" fmla="*/ 2147483647 h 551"/>
                <a:gd name="T78" fmla="*/ 2147483647 w 551"/>
                <a:gd name="T79" fmla="*/ 2147483647 h 551"/>
                <a:gd name="T80" fmla="*/ 0 w 551"/>
                <a:gd name="T81" fmla="*/ 2147483647 h 551"/>
                <a:gd name="T82" fmla="*/ 2147483647 w 551"/>
                <a:gd name="T83" fmla="*/ 2147483647 h 551"/>
                <a:gd name="T84" fmla="*/ 2147483647 w 551"/>
                <a:gd name="T85" fmla="*/ 2147483647 h 551"/>
                <a:gd name="T86" fmla="*/ 2147483647 w 551"/>
                <a:gd name="T87" fmla="*/ 2147483647 h 551"/>
                <a:gd name="T88" fmla="*/ 2147483647 w 551"/>
                <a:gd name="T89" fmla="*/ 2147483647 h 551"/>
                <a:gd name="T90" fmla="*/ 2147483647 w 551"/>
                <a:gd name="T91" fmla="*/ 2147483647 h 551"/>
                <a:gd name="T92" fmla="*/ 2147483647 w 551"/>
                <a:gd name="T93" fmla="*/ 2147483647 h 551"/>
                <a:gd name="T94" fmla="*/ 2147483647 w 551"/>
                <a:gd name="T95" fmla="*/ 2147483647 h 551"/>
                <a:gd name="T96" fmla="*/ 2147483647 w 551"/>
                <a:gd name="T97" fmla="*/ 2147483647 h 551"/>
                <a:gd name="T98" fmla="*/ 2147483647 w 551"/>
                <a:gd name="T99" fmla="*/ 2147483647 h 551"/>
                <a:gd name="T100" fmla="*/ 2147483647 w 551"/>
                <a:gd name="T101" fmla="*/ 2147483647 h 551"/>
                <a:gd name="T102" fmla="*/ 2147483647 w 551"/>
                <a:gd name="T103" fmla="*/ 2147483647 h 551"/>
                <a:gd name="T104" fmla="*/ 2147483647 w 551"/>
                <a:gd name="T105" fmla="*/ 2147483647 h 551"/>
                <a:gd name="T106" fmla="*/ 2147483647 w 551"/>
                <a:gd name="T107" fmla="*/ 2147483647 h 551"/>
                <a:gd name="T108" fmla="*/ 2147483647 w 551"/>
                <a:gd name="T109" fmla="*/ 2147483647 h 551"/>
                <a:gd name="T110" fmla="*/ 2147483647 w 551"/>
                <a:gd name="T111" fmla="*/ 2147483647 h 551"/>
                <a:gd name="T112" fmla="*/ 2147483647 w 551"/>
                <a:gd name="T113" fmla="*/ 2147483647 h 55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51" h="551">
                  <a:moveTo>
                    <a:pt x="276" y="551"/>
                  </a:moveTo>
                  <a:lnTo>
                    <a:pt x="304" y="549"/>
                  </a:lnTo>
                  <a:lnTo>
                    <a:pt x="330" y="546"/>
                  </a:lnTo>
                  <a:lnTo>
                    <a:pt x="356" y="539"/>
                  </a:lnTo>
                  <a:lnTo>
                    <a:pt x="381" y="530"/>
                  </a:lnTo>
                  <a:lnTo>
                    <a:pt x="405" y="519"/>
                  </a:lnTo>
                  <a:lnTo>
                    <a:pt x="428" y="505"/>
                  </a:lnTo>
                  <a:lnTo>
                    <a:pt x="449" y="490"/>
                  </a:lnTo>
                  <a:lnTo>
                    <a:pt x="470" y="470"/>
                  </a:lnTo>
                  <a:lnTo>
                    <a:pt x="490" y="451"/>
                  </a:lnTo>
                  <a:lnTo>
                    <a:pt x="506" y="428"/>
                  </a:lnTo>
                  <a:lnTo>
                    <a:pt x="520" y="405"/>
                  </a:lnTo>
                  <a:lnTo>
                    <a:pt x="530" y="381"/>
                  </a:lnTo>
                  <a:lnTo>
                    <a:pt x="539" y="356"/>
                  </a:lnTo>
                  <a:lnTo>
                    <a:pt x="546" y="330"/>
                  </a:lnTo>
                  <a:lnTo>
                    <a:pt x="549" y="304"/>
                  </a:lnTo>
                  <a:lnTo>
                    <a:pt x="551" y="276"/>
                  </a:lnTo>
                  <a:lnTo>
                    <a:pt x="549" y="247"/>
                  </a:lnTo>
                  <a:lnTo>
                    <a:pt x="546" y="221"/>
                  </a:lnTo>
                  <a:lnTo>
                    <a:pt x="539" y="195"/>
                  </a:lnTo>
                  <a:lnTo>
                    <a:pt x="530" y="170"/>
                  </a:lnTo>
                  <a:lnTo>
                    <a:pt x="520" y="146"/>
                  </a:lnTo>
                  <a:lnTo>
                    <a:pt x="506" y="123"/>
                  </a:lnTo>
                  <a:lnTo>
                    <a:pt x="490" y="102"/>
                  </a:lnTo>
                  <a:lnTo>
                    <a:pt x="470" y="81"/>
                  </a:lnTo>
                  <a:lnTo>
                    <a:pt x="449" y="63"/>
                  </a:lnTo>
                  <a:lnTo>
                    <a:pt x="428" y="47"/>
                  </a:lnTo>
                  <a:lnTo>
                    <a:pt x="405" y="33"/>
                  </a:lnTo>
                  <a:lnTo>
                    <a:pt x="381" y="21"/>
                  </a:lnTo>
                  <a:lnTo>
                    <a:pt x="356" y="12"/>
                  </a:lnTo>
                  <a:lnTo>
                    <a:pt x="330" y="5"/>
                  </a:lnTo>
                  <a:lnTo>
                    <a:pt x="304" y="2"/>
                  </a:lnTo>
                  <a:lnTo>
                    <a:pt x="276" y="0"/>
                  </a:lnTo>
                  <a:lnTo>
                    <a:pt x="219" y="5"/>
                  </a:lnTo>
                  <a:lnTo>
                    <a:pt x="168" y="21"/>
                  </a:lnTo>
                  <a:lnTo>
                    <a:pt x="121" y="47"/>
                  </a:lnTo>
                  <a:lnTo>
                    <a:pt x="81" y="81"/>
                  </a:lnTo>
                  <a:lnTo>
                    <a:pt x="47" y="123"/>
                  </a:lnTo>
                  <a:lnTo>
                    <a:pt x="21" y="168"/>
                  </a:lnTo>
                  <a:lnTo>
                    <a:pt x="5" y="221"/>
                  </a:lnTo>
                  <a:lnTo>
                    <a:pt x="0" y="276"/>
                  </a:lnTo>
                  <a:lnTo>
                    <a:pt x="2" y="304"/>
                  </a:lnTo>
                  <a:lnTo>
                    <a:pt x="5" y="330"/>
                  </a:lnTo>
                  <a:lnTo>
                    <a:pt x="12" y="356"/>
                  </a:lnTo>
                  <a:lnTo>
                    <a:pt x="21" y="381"/>
                  </a:lnTo>
                  <a:lnTo>
                    <a:pt x="32" y="405"/>
                  </a:lnTo>
                  <a:lnTo>
                    <a:pt x="46" y="428"/>
                  </a:lnTo>
                  <a:lnTo>
                    <a:pt x="61" y="451"/>
                  </a:lnTo>
                  <a:lnTo>
                    <a:pt x="81" y="470"/>
                  </a:lnTo>
                  <a:lnTo>
                    <a:pt x="102" y="490"/>
                  </a:lnTo>
                  <a:lnTo>
                    <a:pt x="123" y="505"/>
                  </a:lnTo>
                  <a:lnTo>
                    <a:pt x="146" y="519"/>
                  </a:lnTo>
                  <a:lnTo>
                    <a:pt x="170" y="530"/>
                  </a:lnTo>
                  <a:lnTo>
                    <a:pt x="195" y="539"/>
                  </a:lnTo>
                  <a:lnTo>
                    <a:pt x="221" y="546"/>
                  </a:lnTo>
                  <a:lnTo>
                    <a:pt x="247" y="549"/>
                  </a:lnTo>
                  <a:lnTo>
                    <a:pt x="276" y="551"/>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09" name="Freeform 54"/>
            <p:cNvSpPr>
              <a:spLocks/>
            </p:cNvSpPr>
            <p:nvPr/>
          </p:nvSpPr>
          <p:spPr bwMode="auto">
            <a:xfrm>
              <a:off x="-44450" y="2941638"/>
              <a:ext cx="211138" cy="211138"/>
            </a:xfrm>
            <a:custGeom>
              <a:avLst/>
              <a:gdLst>
                <a:gd name="T0" fmla="*/ 0 w 267"/>
                <a:gd name="T1" fmla="*/ 2147483647 h 267"/>
                <a:gd name="T2" fmla="*/ 2147483647 w 267"/>
                <a:gd name="T3" fmla="*/ 2147483647 h 267"/>
                <a:gd name="T4" fmla="*/ 2147483647 w 267"/>
                <a:gd name="T5" fmla="*/ 2147483647 h 267"/>
                <a:gd name="T6" fmla="*/ 2147483647 w 267"/>
                <a:gd name="T7" fmla="*/ 2147483647 h 267"/>
                <a:gd name="T8" fmla="*/ 2147483647 w 267"/>
                <a:gd name="T9" fmla="*/ 2147483647 h 267"/>
                <a:gd name="T10" fmla="*/ 2147483647 w 267"/>
                <a:gd name="T11" fmla="*/ 2147483647 h 267"/>
                <a:gd name="T12" fmla="*/ 2147483647 w 267"/>
                <a:gd name="T13" fmla="*/ 2147483647 h 267"/>
                <a:gd name="T14" fmla="*/ 2147483647 w 267"/>
                <a:gd name="T15" fmla="*/ 2147483647 h 267"/>
                <a:gd name="T16" fmla="*/ 2147483647 w 267"/>
                <a:gd name="T17" fmla="*/ 2147483647 h 267"/>
                <a:gd name="T18" fmla="*/ 2147483647 w 267"/>
                <a:gd name="T19" fmla="*/ 2147483647 h 267"/>
                <a:gd name="T20" fmla="*/ 2147483647 w 267"/>
                <a:gd name="T21" fmla="*/ 2147483647 h 267"/>
                <a:gd name="T22" fmla="*/ 2147483647 w 267"/>
                <a:gd name="T23" fmla="*/ 0 h 267"/>
                <a:gd name="T24" fmla="*/ 2147483647 w 267"/>
                <a:gd name="T25" fmla="*/ 0 h 267"/>
                <a:gd name="T26" fmla="*/ 2147483647 w 267"/>
                <a:gd name="T27" fmla="*/ 0 h 267"/>
                <a:gd name="T28" fmla="*/ 2147483647 w 267"/>
                <a:gd name="T29" fmla="*/ 2147483647 h 267"/>
                <a:gd name="T30" fmla="*/ 2147483647 w 267"/>
                <a:gd name="T31" fmla="*/ 2147483647 h 267"/>
                <a:gd name="T32" fmla="*/ 2147483647 w 267"/>
                <a:gd name="T33" fmla="*/ 2147483647 h 267"/>
                <a:gd name="T34" fmla="*/ 2147483647 w 267"/>
                <a:gd name="T35" fmla="*/ 2147483647 h 267"/>
                <a:gd name="T36" fmla="*/ 2147483647 w 267"/>
                <a:gd name="T37" fmla="*/ 2147483647 h 267"/>
                <a:gd name="T38" fmla="*/ 2147483647 w 267"/>
                <a:gd name="T39" fmla="*/ 2147483647 h 267"/>
                <a:gd name="T40" fmla="*/ 2147483647 w 267"/>
                <a:gd name="T41" fmla="*/ 2147483647 h 267"/>
                <a:gd name="T42" fmla="*/ 2147483647 w 267"/>
                <a:gd name="T43" fmla="*/ 2147483647 h 267"/>
                <a:gd name="T44" fmla="*/ 2147483647 w 267"/>
                <a:gd name="T45" fmla="*/ 2147483647 h 267"/>
                <a:gd name="T46" fmla="*/ 2147483647 w 267"/>
                <a:gd name="T47" fmla="*/ 2147483647 h 267"/>
                <a:gd name="T48" fmla="*/ 2147483647 w 267"/>
                <a:gd name="T49" fmla="*/ 2147483647 h 267"/>
                <a:gd name="T50" fmla="*/ 2147483647 w 267"/>
                <a:gd name="T51" fmla="*/ 2147483647 h 267"/>
                <a:gd name="T52" fmla="*/ 2147483647 w 267"/>
                <a:gd name="T53" fmla="*/ 2147483647 h 267"/>
                <a:gd name="T54" fmla="*/ 2147483647 w 267"/>
                <a:gd name="T55" fmla="*/ 2147483647 h 267"/>
                <a:gd name="T56" fmla="*/ 2147483647 w 267"/>
                <a:gd name="T57" fmla="*/ 2147483647 h 267"/>
                <a:gd name="T58" fmla="*/ 2147483647 w 267"/>
                <a:gd name="T59" fmla="*/ 2147483647 h 267"/>
                <a:gd name="T60" fmla="*/ 2147483647 w 267"/>
                <a:gd name="T61" fmla="*/ 2147483647 h 267"/>
                <a:gd name="T62" fmla="*/ 2147483647 w 267"/>
                <a:gd name="T63" fmla="*/ 2147483647 h 267"/>
                <a:gd name="T64" fmla="*/ 2147483647 w 267"/>
                <a:gd name="T65" fmla="*/ 2147483647 h 267"/>
                <a:gd name="T66" fmla="*/ 2147483647 w 267"/>
                <a:gd name="T67" fmla="*/ 2147483647 h 267"/>
                <a:gd name="T68" fmla="*/ 2147483647 w 267"/>
                <a:gd name="T69" fmla="*/ 2147483647 h 267"/>
                <a:gd name="T70" fmla="*/ 2147483647 w 267"/>
                <a:gd name="T71" fmla="*/ 2147483647 h 267"/>
                <a:gd name="T72" fmla="*/ 2147483647 w 267"/>
                <a:gd name="T73" fmla="*/ 2147483647 h 267"/>
                <a:gd name="T74" fmla="*/ 2147483647 w 267"/>
                <a:gd name="T75" fmla="*/ 2147483647 h 267"/>
                <a:gd name="T76" fmla="*/ 2147483647 w 267"/>
                <a:gd name="T77" fmla="*/ 2147483647 h 267"/>
                <a:gd name="T78" fmla="*/ 2147483647 w 267"/>
                <a:gd name="T79" fmla="*/ 2147483647 h 267"/>
                <a:gd name="T80" fmla="*/ 2147483647 w 267"/>
                <a:gd name="T81" fmla="*/ 2147483647 h 267"/>
                <a:gd name="T82" fmla="*/ 2147483647 w 267"/>
                <a:gd name="T83" fmla="*/ 2147483647 h 267"/>
                <a:gd name="T84" fmla="*/ 2147483647 w 267"/>
                <a:gd name="T85" fmla="*/ 2147483647 h 267"/>
                <a:gd name="T86" fmla="*/ 2147483647 w 267"/>
                <a:gd name="T87" fmla="*/ 2147483647 h 267"/>
                <a:gd name="T88" fmla="*/ 0 w 267"/>
                <a:gd name="T89" fmla="*/ 2147483647 h 26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7" h="267">
                  <a:moveTo>
                    <a:pt x="0" y="134"/>
                  </a:moveTo>
                  <a:lnTo>
                    <a:pt x="2" y="107"/>
                  </a:lnTo>
                  <a:lnTo>
                    <a:pt x="11" y="83"/>
                  </a:lnTo>
                  <a:lnTo>
                    <a:pt x="23" y="60"/>
                  </a:lnTo>
                  <a:lnTo>
                    <a:pt x="39" y="41"/>
                  </a:lnTo>
                  <a:lnTo>
                    <a:pt x="49" y="32"/>
                  </a:lnTo>
                  <a:lnTo>
                    <a:pt x="60" y="23"/>
                  </a:lnTo>
                  <a:lnTo>
                    <a:pt x="70" y="16"/>
                  </a:lnTo>
                  <a:lnTo>
                    <a:pt x="83" y="11"/>
                  </a:lnTo>
                  <a:lnTo>
                    <a:pt x="95" y="5"/>
                  </a:lnTo>
                  <a:lnTo>
                    <a:pt x="107" y="2"/>
                  </a:lnTo>
                  <a:lnTo>
                    <a:pt x="121" y="0"/>
                  </a:lnTo>
                  <a:lnTo>
                    <a:pt x="134" y="0"/>
                  </a:lnTo>
                  <a:lnTo>
                    <a:pt x="146" y="0"/>
                  </a:lnTo>
                  <a:lnTo>
                    <a:pt x="160" y="2"/>
                  </a:lnTo>
                  <a:lnTo>
                    <a:pt x="172" y="5"/>
                  </a:lnTo>
                  <a:lnTo>
                    <a:pt x="184" y="11"/>
                  </a:lnTo>
                  <a:lnTo>
                    <a:pt x="197" y="16"/>
                  </a:lnTo>
                  <a:lnTo>
                    <a:pt x="207" y="23"/>
                  </a:lnTo>
                  <a:lnTo>
                    <a:pt x="218" y="32"/>
                  </a:lnTo>
                  <a:lnTo>
                    <a:pt x="228" y="41"/>
                  </a:lnTo>
                  <a:lnTo>
                    <a:pt x="244" y="60"/>
                  </a:lnTo>
                  <a:lnTo>
                    <a:pt x="256" y="83"/>
                  </a:lnTo>
                  <a:lnTo>
                    <a:pt x="265" y="107"/>
                  </a:lnTo>
                  <a:lnTo>
                    <a:pt x="267" y="134"/>
                  </a:lnTo>
                  <a:lnTo>
                    <a:pt x="263" y="160"/>
                  </a:lnTo>
                  <a:lnTo>
                    <a:pt x="256" y="186"/>
                  </a:lnTo>
                  <a:lnTo>
                    <a:pt x="244" y="209"/>
                  </a:lnTo>
                  <a:lnTo>
                    <a:pt x="228" y="228"/>
                  </a:lnTo>
                  <a:lnTo>
                    <a:pt x="209" y="244"/>
                  </a:lnTo>
                  <a:lnTo>
                    <a:pt x="186" y="256"/>
                  </a:lnTo>
                  <a:lnTo>
                    <a:pt x="160" y="263"/>
                  </a:lnTo>
                  <a:lnTo>
                    <a:pt x="134" y="267"/>
                  </a:lnTo>
                  <a:lnTo>
                    <a:pt x="121" y="267"/>
                  </a:lnTo>
                  <a:lnTo>
                    <a:pt x="107" y="265"/>
                  </a:lnTo>
                  <a:lnTo>
                    <a:pt x="95" y="262"/>
                  </a:lnTo>
                  <a:lnTo>
                    <a:pt x="83" y="258"/>
                  </a:lnTo>
                  <a:lnTo>
                    <a:pt x="70" y="253"/>
                  </a:lnTo>
                  <a:lnTo>
                    <a:pt x="60" y="246"/>
                  </a:lnTo>
                  <a:lnTo>
                    <a:pt x="49" y="237"/>
                  </a:lnTo>
                  <a:lnTo>
                    <a:pt x="39" y="228"/>
                  </a:lnTo>
                  <a:lnTo>
                    <a:pt x="23" y="209"/>
                  </a:lnTo>
                  <a:lnTo>
                    <a:pt x="11" y="186"/>
                  </a:lnTo>
                  <a:lnTo>
                    <a:pt x="2" y="160"/>
                  </a:lnTo>
                  <a:lnTo>
                    <a:pt x="0" y="1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10" name="Freeform 55"/>
            <p:cNvSpPr>
              <a:spLocks/>
            </p:cNvSpPr>
            <p:nvPr/>
          </p:nvSpPr>
          <p:spPr bwMode="auto">
            <a:xfrm>
              <a:off x="-504825" y="2828926"/>
              <a:ext cx="438150" cy="438150"/>
            </a:xfrm>
            <a:custGeom>
              <a:avLst/>
              <a:gdLst>
                <a:gd name="T0" fmla="*/ 2147483647 w 551"/>
                <a:gd name="T1" fmla="*/ 2147483647 h 551"/>
                <a:gd name="T2" fmla="*/ 2147483647 w 551"/>
                <a:gd name="T3" fmla="*/ 2147483647 h 551"/>
                <a:gd name="T4" fmla="*/ 2147483647 w 551"/>
                <a:gd name="T5" fmla="*/ 2147483647 h 551"/>
                <a:gd name="T6" fmla="*/ 2147483647 w 551"/>
                <a:gd name="T7" fmla="*/ 2147483647 h 551"/>
                <a:gd name="T8" fmla="*/ 2147483647 w 551"/>
                <a:gd name="T9" fmla="*/ 2147483647 h 551"/>
                <a:gd name="T10" fmla="*/ 2147483647 w 551"/>
                <a:gd name="T11" fmla="*/ 2147483647 h 551"/>
                <a:gd name="T12" fmla="*/ 2147483647 w 551"/>
                <a:gd name="T13" fmla="*/ 2147483647 h 551"/>
                <a:gd name="T14" fmla="*/ 2147483647 w 551"/>
                <a:gd name="T15" fmla="*/ 2147483647 h 551"/>
                <a:gd name="T16" fmla="*/ 2147483647 w 551"/>
                <a:gd name="T17" fmla="*/ 2147483647 h 551"/>
                <a:gd name="T18" fmla="*/ 2147483647 w 551"/>
                <a:gd name="T19" fmla="*/ 2147483647 h 551"/>
                <a:gd name="T20" fmla="*/ 2147483647 w 551"/>
                <a:gd name="T21" fmla="*/ 2147483647 h 551"/>
                <a:gd name="T22" fmla="*/ 2147483647 w 551"/>
                <a:gd name="T23" fmla="*/ 2147483647 h 551"/>
                <a:gd name="T24" fmla="*/ 2147483647 w 551"/>
                <a:gd name="T25" fmla="*/ 2147483647 h 551"/>
                <a:gd name="T26" fmla="*/ 2147483647 w 551"/>
                <a:gd name="T27" fmla="*/ 2147483647 h 551"/>
                <a:gd name="T28" fmla="*/ 2147483647 w 551"/>
                <a:gd name="T29" fmla="*/ 2147483647 h 551"/>
                <a:gd name="T30" fmla="*/ 2147483647 w 551"/>
                <a:gd name="T31" fmla="*/ 2147483647 h 551"/>
                <a:gd name="T32" fmla="*/ 2147483647 w 551"/>
                <a:gd name="T33" fmla="*/ 2147483647 h 551"/>
                <a:gd name="T34" fmla="*/ 2147483647 w 551"/>
                <a:gd name="T35" fmla="*/ 2147483647 h 551"/>
                <a:gd name="T36" fmla="*/ 2147483647 w 551"/>
                <a:gd name="T37" fmla="*/ 2147483647 h 551"/>
                <a:gd name="T38" fmla="*/ 2147483647 w 551"/>
                <a:gd name="T39" fmla="*/ 2147483647 h 551"/>
                <a:gd name="T40" fmla="*/ 2147483647 w 551"/>
                <a:gd name="T41" fmla="*/ 2147483647 h 551"/>
                <a:gd name="T42" fmla="*/ 2147483647 w 551"/>
                <a:gd name="T43" fmla="*/ 2147483647 h 551"/>
                <a:gd name="T44" fmla="*/ 2147483647 w 551"/>
                <a:gd name="T45" fmla="*/ 2147483647 h 551"/>
                <a:gd name="T46" fmla="*/ 2147483647 w 551"/>
                <a:gd name="T47" fmla="*/ 2147483647 h 551"/>
                <a:gd name="T48" fmla="*/ 2147483647 w 551"/>
                <a:gd name="T49" fmla="*/ 2147483647 h 551"/>
                <a:gd name="T50" fmla="*/ 2147483647 w 551"/>
                <a:gd name="T51" fmla="*/ 2147483647 h 551"/>
                <a:gd name="T52" fmla="*/ 2147483647 w 551"/>
                <a:gd name="T53" fmla="*/ 2147483647 h 551"/>
                <a:gd name="T54" fmla="*/ 2147483647 w 551"/>
                <a:gd name="T55" fmla="*/ 2147483647 h 551"/>
                <a:gd name="T56" fmla="*/ 2147483647 w 551"/>
                <a:gd name="T57" fmla="*/ 2147483647 h 551"/>
                <a:gd name="T58" fmla="*/ 2147483647 w 551"/>
                <a:gd name="T59" fmla="*/ 2147483647 h 551"/>
                <a:gd name="T60" fmla="*/ 2147483647 w 551"/>
                <a:gd name="T61" fmla="*/ 2147483647 h 551"/>
                <a:gd name="T62" fmla="*/ 2147483647 w 551"/>
                <a:gd name="T63" fmla="*/ 2147483647 h 551"/>
                <a:gd name="T64" fmla="*/ 2147483647 w 551"/>
                <a:gd name="T65" fmla="*/ 0 h 551"/>
                <a:gd name="T66" fmla="*/ 2147483647 w 551"/>
                <a:gd name="T67" fmla="*/ 2147483647 h 551"/>
                <a:gd name="T68" fmla="*/ 2147483647 w 551"/>
                <a:gd name="T69" fmla="*/ 2147483647 h 551"/>
                <a:gd name="T70" fmla="*/ 2147483647 w 551"/>
                <a:gd name="T71" fmla="*/ 2147483647 h 551"/>
                <a:gd name="T72" fmla="*/ 2147483647 w 551"/>
                <a:gd name="T73" fmla="*/ 2147483647 h 551"/>
                <a:gd name="T74" fmla="*/ 2147483647 w 551"/>
                <a:gd name="T75" fmla="*/ 2147483647 h 551"/>
                <a:gd name="T76" fmla="*/ 2147483647 w 551"/>
                <a:gd name="T77" fmla="*/ 2147483647 h 551"/>
                <a:gd name="T78" fmla="*/ 2147483647 w 551"/>
                <a:gd name="T79" fmla="*/ 2147483647 h 551"/>
                <a:gd name="T80" fmla="*/ 0 w 551"/>
                <a:gd name="T81" fmla="*/ 2147483647 h 551"/>
                <a:gd name="T82" fmla="*/ 2147483647 w 551"/>
                <a:gd name="T83" fmla="*/ 2147483647 h 551"/>
                <a:gd name="T84" fmla="*/ 2147483647 w 551"/>
                <a:gd name="T85" fmla="*/ 2147483647 h 551"/>
                <a:gd name="T86" fmla="*/ 2147483647 w 551"/>
                <a:gd name="T87" fmla="*/ 2147483647 h 551"/>
                <a:gd name="T88" fmla="*/ 2147483647 w 551"/>
                <a:gd name="T89" fmla="*/ 2147483647 h 551"/>
                <a:gd name="T90" fmla="*/ 2147483647 w 551"/>
                <a:gd name="T91" fmla="*/ 2147483647 h 551"/>
                <a:gd name="T92" fmla="*/ 2147483647 w 551"/>
                <a:gd name="T93" fmla="*/ 2147483647 h 551"/>
                <a:gd name="T94" fmla="*/ 2147483647 w 551"/>
                <a:gd name="T95" fmla="*/ 2147483647 h 551"/>
                <a:gd name="T96" fmla="*/ 2147483647 w 551"/>
                <a:gd name="T97" fmla="*/ 2147483647 h 551"/>
                <a:gd name="T98" fmla="*/ 2147483647 w 551"/>
                <a:gd name="T99" fmla="*/ 2147483647 h 551"/>
                <a:gd name="T100" fmla="*/ 2147483647 w 551"/>
                <a:gd name="T101" fmla="*/ 2147483647 h 551"/>
                <a:gd name="T102" fmla="*/ 2147483647 w 551"/>
                <a:gd name="T103" fmla="*/ 2147483647 h 551"/>
                <a:gd name="T104" fmla="*/ 2147483647 w 551"/>
                <a:gd name="T105" fmla="*/ 2147483647 h 551"/>
                <a:gd name="T106" fmla="*/ 2147483647 w 551"/>
                <a:gd name="T107" fmla="*/ 2147483647 h 551"/>
                <a:gd name="T108" fmla="*/ 2147483647 w 551"/>
                <a:gd name="T109" fmla="*/ 2147483647 h 551"/>
                <a:gd name="T110" fmla="*/ 2147483647 w 551"/>
                <a:gd name="T111" fmla="*/ 2147483647 h 551"/>
                <a:gd name="T112" fmla="*/ 2147483647 w 551"/>
                <a:gd name="T113" fmla="*/ 2147483647 h 55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51" h="551">
                  <a:moveTo>
                    <a:pt x="275" y="551"/>
                  </a:moveTo>
                  <a:lnTo>
                    <a:pt x="304" y="549"/>
                  </a:lnTo>
                  <a:lnTo>
                    <a:pt x="330" y="546"/>
                  </a:lnTo>
                  <a:lnTo>
                    <a:pt x="356" y="539"/>
                  </a:lnTo>
                  <a:lnTo>
                    <a:pt x="381" y="530"/>
                  </a:lnTo>
                  <a:lnTo>
                    <a:pt x="405" y="519"/>
                  </a:lnTo>
                  <a:lnTo>
                    <a:pt x="428" y="505"/>
                  </a:lnTo>
                  <a:lnTo>
                    <a:pt x="451" y="490"/>
                  </a:lnTo>
                  <a:lnTo>
                    <a:pt x="470" y="470"/>
                  </a:lnTo>
                  <a:lnTo>
                    <a:pt x="490" y="451"/>
                  </a:lnTo>
                  <a:lnTo>
                    <a:pt x="505" y="428"/>
                  </a:lnTo>
                  <a:lnTo>
                    <a:pt x="519" y="405"/>
                  </a:lnTo>
                  <a:lnTo>
                    <a:pt x="530" y="381"/>
                  </a:lnTo>
                  <a:lnTo>
                    <a:pt x="539" y="356"/>
                  </a:lnTo>
                  <a:lnTo>
                    <a:pt x="546" y="330"/>
                  </a:lnTo>
                  <a:lnTo>
                    <a:pt x="549" y="304"/>
                  </a:lnTo>
                  <a:lnTo>
                    <a:pt x="551" y="276"/>
                  </a:lnTo>
                  <a:lnTo>
                    <a:pt x="549" y="247"/>
                  </a:lnTo>
                  <a:lnTo>
                    <a:pt x="546" y="221"/>
                  </a:lnTo>
                  <a:lnTo>
                    <a:pt x="539" y="195"/>
                  </a:lnTo>
                  <a:lnTo>
                    <a:pt x="530" y="170"/>
                  </a:lnTo>
                  <a:lnTo>
                    <a:pt x="519" y="146"/>
                  </a:lnTo>
                  <a:lnTo>
                    <a:pt x="505" y="123"/>
                  </a:lnTo>
                  <a:lnTo>
                    <a:pt x="490" y="102"/>
                  </a:lnTo>
                  <a:lnTo>
                    <a:pt x="470" y="81"/>
                  </a:lnTo>
                  <a:lnTo>
                    <a:pt x="451" y="63"/>
                  </a:lnTo>
                  <a:lnTo>
                    <a:pt x="428" y="47"/>
                  </a:lnTo>
                  <a:lnTo>
                    <a:pt x="405" y="33"/>
                  </a:lnTo>
                  <a:lnTo>
                    <a:pt x="381" y="21"/>
                  </a:lnTo>
                  <a:lnTo>
                    <a:pt x="356" y="12"/>
                  </a:lnTo>
                  <a:lnTo>
                    <a:pt x="330" y="5"/>
                  </a:lnTo>
                  <a:lnTo>
                    <a:pt x="304" y="2"/>
                  </a:lnTo>
                  <a:lnTo>
                    <a:pt x="275" y="0"/>
                  </a:lnTo>
                  <a:lnTo>
                    <a:pt x="221" y="5"/>
                  </a:lnTo>
                  <a:lnTo>
                    <a:pt x="168" y="21"/>
                  </a:lnTo>
                  <a:lnTo>
                    <a:pt x="123" y="47"/>
                  </a:lnTo>
                  <a:lnTo>
                    <a:pt x="81" y="81"/>
                  </a:lnTo>
                  <a:lnTo>
                    <a:pt x="47" y="123"/>
                  </a:lnTo>
                  <a:lnTo>
                    <a:pt x="21" y="168"/>
                  </a:lnTo>
                  <a:lnTo>
                    <a:pt x="5" y="221"/>
                  </a:lnTo>
                  <a:lnTo>
                    <a:pt x="0" y="276"/>
                  </a:lnTo>
                  <a:lnTo>
                    <a:pt x="2" y="304"/>
                  </a:lnTo>
                  <a:lnTo>
                    <a:pt x="5" y="330"/>
                  </a:lnTo>
                  <a:lnTo>
                    <a:pt x="12" y="356"/>
                  </a:lnTo>
                  <a:lnTo>
                    <a:pt x="21" y="381"/>
                  </a:lnTo>
                  <a:lnTo>
                    <a:pt x="31" y="405"/>
                  </a:lnTo>
                  <a:lnTo>
                    <a:pt x="45" y="428"/>
                  </a:lnTo>
                  <a:lnTo>
                    <a:pt x="61" y="451"/>
                  </a:lnTo>
                  <a:lnTo>
                    <a:pt x="81" y="470"/>
                  </a:lnTo>
                  <a:lnTo>
                    <a:pt x="102" y="490"/>
                  </a:lnTo>
                  <a:lnTo>
                    <a:pt x="123" y="505"/>
                  </a:lnTo>
                  <a:lnTo>
                    <a:pt x="145" y="519"/>
                  </a:lnTo>
                  <a:lnTo>
                    <a:pt x="170" y="530"/>
                  </a:lnTo>
                  <a:lnTo>
                    <a:pt x="195" y="539"/>
                  </a:lnTo>
                  <a:lnTo>
                    <a:pt x="221" y="546"/>
                  </a:lnTo>
                  <a:lnTo>
                    <a:pt x="247" y="549"/>
                  </a:lnTo>
                  <a:lnTo>
                    <a:pt x="275" y="551"/>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11" name="Freeform 56"/>
            <p:cNvSpPr>
              <a:spLocks/>
            </p:cNvSpPr>
            <p:nvPr/>
          </p:nvSpPr>
          <p:spPr bwMode="auto">
            <a:xfrm>
              <a:off x="-392113" y="2941638"/>
              <a:ext cx="212725" cy="211138"/>
            </a:xfrm>
            <a:custGeom>
              <a:avLst/>
              <a:gdLst>
                <a:gd name="T0" fmla="*/ 0 w 267"/>
                <a:gd name="T1" fmla="*/ 2147483647 h 267"/>
                <a:gd name="T2" fmla="*/ 2147483647 w 267"/>
                <a:gd name="T3" fmla="*/ 2147483647 h 267"/>
                <a:gd name="T4" fmla="*/ 2147483647 w 267"/>
                <a:gd name="T5" fmla="*/ 2147483647 h 267"/>
                <a:gd name="T6" fmla="*/ 2147483647 w 267"/>
                <a:gd name="T7" fmla="*/ 2147483647 h 267"/>
                <a:gd name="T8" fmla="*/ 2147483647 w 267"/>
                <a:gd name="T9" fmla="*/ 2147483647 h 267"/>
                <a:gd name="T10" fmla="*/ 2147483647 w 267"/>
                <a:gd name="T11" fmla="*/ 2147483647 h 267"/>
                <a:gd name="T12" fmla="*/ 2147483647 w 267"/>
                <a:gd name="T13" fmla="*/ 2147483647 h 267"/>
                <a:gd name="T14" fmla="*/ 2147483647 w 267"/>
                <a:gd name="T15" fmla="*/ 2147483647 h 267"/>
                <a:gd name="T16" fmla="*/ 2147483647 w 267"/>
                <a:gd name="T17" fmla="*/ 2147483647 h 267"/>
                <a:gd name="T18" fmla="*/ 2147483647 w 267"/>
                <a:gd name="T19" fmla="*/ 2147483647 h 267"/>
                <a:gd name="T20" fmla="*/ 2147483647 w 267"/>
                <a:gd name="T21" fmla="*/ 2147483647 h 267"/>
                <a:gd name="T22" fmla="*/ 2147483647 w 267"/>
                <a:gd name="T23" fmla="*/ 0 h 267"/>
                <a:gd name="T24" fmla="*/ 2147483647 w 267"/>
                <a:gd name="T25" fmla="*/ 0 h 267"/>
                <a:gd name="T26" fmla="*/ 2147483647 w 267"/>
                <a:gd name="T27" fmla="*/ 0 h 267"/>
                <a:gd name="T28" fmla="*/ 2147483647 w 267"/>
                <a:gd name="T29" fmla="*/ 2147483647 h 267"/>
                <a:gd name="T30" fmla="*/ 2147483647 w 267"/>
                <a:gd name="T31" fmla="*/ 2147483647 h 267"/>
                <a:gd name="T32" fmla="*/ 2147483647 w 267"/>
                <a:gd name="T33" fmla="*/ 2147483647 h 267"/>
                <a:gd name="T34" fmla="*/ 2147483647 w 267"/>
                <a:gd name="T35" fmla="*/ 2147483647 h 267"/>
                <a:gd name="T36" fmla="*/ 2147483647 w 267"/>
                <a:gd name="T37" fmla="*/ 2147483647 h 267"/>
                <a:gd name="T38" fmla="*/ 2147483647 w 267"/>
                <a:gd name="T39" fmla="*/ 2147483647 h 267"/>
                <a:gd name="T40" fmla="*/ 2147483647 w 267"/>
                <a:gd name="T41" fmla="*/ 2147483647 h 267"/>
                <a:gd name="T42" fmla="*/ 2147483647 w 267"/>
                <a:gd name="T43" fmla="*/ 2147483647 h 267"/>
                <a:gd name="T44" fmla="*/ 2147483647 w 267"/>
                <a:gd name="T45" fmla="*/ 2147483647 h 267"/>
                <a:gd name="T46" fmla="*/ 2147483647 w 267"/>
                <a:gd name="T47" fmla="*/ 2147483647 h 267"/>
                <a:gd name="T48" fmla="*/ 2147483647 w 267"/>
                <a:gd name="T49" fmla="*/ 2147483647 h 267"/>
                <a:gd name="T50" fmla="*/ 2147483647 w 267"/>
                <a:gd name="T51" fmla="*/ 2147483647 h 267"/>
                <a:gd name="T52" fmla="*/ 2147483647 w 267"/>
                <a:gd name="T53" fmla="*/ 2147483647 h 267"/>
                <a:gd name="T54" fmla="*/ 2147483647 w 267"/>
                <a:gd name="T55" fmla="*/ 2147483647 h 267"/>
                <a:gd name="T56" fmla="*/ 2147483647 w 267"/>
                <a:gd name="T57" fmla="*/ 2147483647 h 267"/>
                <a:gd name="T58" fmla="*/ 2147483647 w 267"/>
                <a:gd name="T59" fmla="*/ 2147483647 h 267"/>
                <a:gd name="T60" fmla="*/ 2147483647 w 267"/>
                <a:gd name="T61" fmla="*/ 2147483647 h 267"/>
                <a:gd name="T62" fmla="*/ 2147483647 w 267"/>
                <a:gd name="T63" fmla="*/ 2147483647 h 267"/>
                <a:gd name="T64" fmla="*/ 2147483647 w 267"/>
                <a:gd name="T65" fmla="*/ 2147483647 h 267"/>
                <a:gd name="T66" fmla="*/ 2147483647 w 267"/>
                <a:gd name="T67" fmla="*/ 2147483647 h 267"/>
                <a:gd name="T68" fmla="*/ 2147483647 w 267"/>
                <a:gd name="T69" fmla="*/ 2147483647 h 267"/>
                <a:gd name="T70" fmla="*/ 2147483647 w 267"/>
                <a:gd name="T71" fmla="*/ 2147483647 h 267"/>
                <a:gd name="T72" fmla="*/ 2147483647 w 267"/>
                <a:gd name="T73" fmla="*/ 2147483647 h 267"/>
                <a:gd name="T74" fmla="*/ 2147483647 w 267"/>
                <a:gd name="T75" fmla="*/ 2147483647 h 267"/>
                <a:gd name="T76" fmla="*/ 2147483647 w 267"/>
                <a:gd name="T77" fmla="*/ 2147483647 h 267"/>
                <a:gd name="T78" fmla="*/ 2147483647 w 267"/>
                <a:gd name="T79" fmla="*/ 2147483647 h 267"/>
                <a:gd name="T80" fmla="*/ 2147483647 w 267"/>
                <a:gd name="T81" fmla="*/ 2147483647 h 267"/>
                <a:gd name="T82" fmla="*/ 2147483647 w 267"/>
                <a:gd name="T83" fmla="*/ 2147483647 h 267"/>
                <a:gd name="T84" fmla="*/ 2147483647 w 267"/>
                <a:gd name="T85" fmla="*/ 2147483647 h 267"/>
                <a:gd name="T86" fmla="*/ 2147483647 w 267"/>
                <a:gd name="T87" fmla="*/ 2147483647 h 267"/>
                <a:gd name="T88" fmla="*/ 0 w 267"/>
                <a:gd name="T89" fmla="*/ 2147483647 h 26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7" h="267">
                  <a:moveTo>
                    <a:pt x="0" y="134"/>
                  </a:moveTo>
                  <a:lnTo>
                    <a:pt x="2" y="107"/>
                  </a:lnTo>
                  <a:lnTo>
                    <a:pt x="11" y="83"/>
                  </a:lnTo>
                  <a:lnTo>
                    <a:pt x="23" y="60"/>
                  </a:lnTo>
                  <a:lnTo>
                    <a:pt x="39" y="41"/>
                  </a:lnTo>
                  <a:lnTo>
                    <a:pt x="49" y="32"/>
                  </a:lnTo>
                  <a:lnTo>
                    <a:pt x="60" y="23"/>
                  </a:lnTo>
                  <a:lnTo>
                    <a:pt x="70" y="16"/>
                  </a:lnTo>
                  <a:lnTo>
                    <a:pt x="83" y="11"/>
                  </a:lnTo>
                  <a:lnTo>
                    <a:pt x="95" y="5"/>
                  </a:lnTo>
                  <a:lnTo>
                    <a:pt x="107" y="2"/>
                  </a:lnTo>
                  <a:lnTo>
                    <a:pt x="121" y="0"/>
                  </a:lnTo>
                  <a:lnTo>
                    <a:pt x="133" y="0"/>
                  </a:lnTo>
                  <a:lnTo>
                    <a:pt x="146" y="0"/>
                  </a:lnTo>
                  <a:lnTo>
                    <a:pt x="160" y="2"/>
                  </a:lnTo>
                  <a:lnTo>
                    <a:pt x="172" y="5"/>
                  </a:lnTo>
                  <a:lnTo>
                    <a:pt x="184" y="11"/>
                  </a:lnTo>
                  <a:lnTo>
                    <a:pt x="197" y="16"/>
                  </a:lnTo>
                  <a:lnTo>
                    <a:pt x="207" y="23"/>
                  </a:lnTo>
                  <a:lnTo>
                    <a:pt x="218" y="32"/>
                  </a:lnTo>
                  <a:lnTo>
                    <a:pt x="228" y="41"/>
                  </a:lnTo>
                  <a:lnTo>
                    <a:pt x="244" y="60"/>
                  </a:lnTo>
                  <a:lnTo>
                    <a:pt x="256" y="83"/>
                  </a:lnTo>
                  <a:lnTo>
                    <a:pt x="265" y="107"/>
                  </a:lnTo>
                  <a:lnTo>
                    <a:pt x="267" y="134"/>
                  </a:lnTo>
                  <a:lnTo>
                    <a:pt x="263" y="160"/>
                  </a:lnTo>
                  <a:lnTo>
                    <a:pt x="256" y="186"/>
                  </a:lnTo>
                  <a:lnTo>
                    <a:pt x="244" y="209"/>
                  </a:lnTo>
                  <a:lnTo>
                    <a:pt x="228" y="228"/>
                  </a:lnTo>
                  <a:lnTo>
                    <a:pt x="209" y="244"/>
                  </a:lnTo>
                  <a:lnTo>
                    <a:pt x="186" y="256"/>
                  </a:lnTo>
                  <a:lnTo>
                    <a:pt x="160" y="263"/>
                  </a:lnTo>
                  <a:lnTo>
                    <a:pt x="133" y="267"/>
                  </a:lnTo>
                  <a:lnTo>
                    <a:pt x="121" y="267"/>
                  </a:lnTo>
                  <a:lnTo>
                    <a:pt x="107" y="265"/>
                  </a:lnTo>
                  <a:lnTo>
                    <a:pt x="95" y="262"/>
                  </a:lnTo>
                  <a:lnTo>
                    <a:pt x="83" y="258"/>
                  </a:lnTo>
                  <a:lnTo>
                    <a:pt x="70" y="253"/>
                  </a:lnTo>
                  <a:lnTo>
                    <a:pt x="60" y="246"/>
                  </a:lnTo>
                  <a:lnTo>
                    <a:pt x="49" y="237"/>
                  </a:lnTo>
                  <a:lnTo>
                    <a:pt x="39" y="228"/>
                  </a:lnTo>
                  <a:lnTo>
                    <a:pt x="23" y="209"/>
                  </a:lnTo>
                  <a:lnTo>
                    <a:pt x="11" y="186"/>
                  </a:lnTo>
                  <a:lnTo>
                    <a:pt x="2" y="160"/>
                  </a:lnTo>
                  <a:lnTo>
                    <a:pt x="0" y="1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12" name="Freeform 57"/>
            <p:cNvSpPr>
              <a:spLocks/>
            </p:cNvSpPr>
            <p:nvPr/>
          </p:nvSpPr>
          <p:spPr bwMode="auto">
            <a:xfrm>
              <a:off x="31750" y="3019426"/>
              <a:ext cx="58738" cy="57150"/>
            </a:xfrm>
            <a:custGeom>
              <a:avLst/>
              <a:gdLst>
                <a:gd name="T0" fmla="*/ 2147483647 w 73"/>
                <a:gd name="T1" fmla="*/ 2147483647 h 72"/>
                <a:gd name="T2" fmla="*/ 2147483647 w 73"/>
                <a:gd name="T3" fmla="*/ 2147483647 h 72"/>
                <a:gd name="T4" fmla="*/ 2147483647 w 73"/>
                <a:gd name="T5" fmla="*/ 2147483647 h 72"/>
                <a:gd name="T6" fmla="*/ 2147483647 w 73"/>
                <a:gd name="T7" fmla="*/ 2147483647 h 72"/>
                <a:gd name="T8" fmla="*/ 2147483647 w 73"/>
                <a:gd name="T9" fmla="*/ 2147483647 h 72"/>
                <a:gd name="T10" fmla="*/ 2147483647 w 73"/>
                <a:gd name="T11" fmla="*/ 2147483647 h 72"/>
                <a:gd name="T12" fmla="*/ 2147483647 w 73"/>
                <a:gd name="T13" fmla="*/ 2147483647 h 72"/>
                <a:gd name="T14" fmla="*/ 2147483647 w 73"/>
                <a:gd name="T15" fmla="*/ 2147483647 h 72"/>
                <a:gd name="T16" fmla="*/ 2147483647 w 73"/>
                <a:gd name="T17" fmla="*/ 0 h 72"/>
                <a:gd name="T18" fmla="*/ 2147483647 w 73"/>
                <a:gd name="T19" fmla="*/ 2147483647 h 72"/>
                <a:gd name="T20" fmla="*/ 2147483647 w 73"/>
                <a:gd name="T21" fmla="*/ 2147483647 h 72"/>
                <a:gd name="T22" fmla="*/ 2147483647 w 73"/>
                <a:gd name="T23" fmla="*/ 2147483647 h 72"/>
                <a:gd name="T24" fmla="*/ 0 w 73"/>
                <a:gd name="T25" fmla="*/ 2147483647 h 72"/>
                <a:gd name="T26" fmla="*/ 2147483647 w 73"/>
                <a:gd name="T27" fmla="*/ 2147483647 h 72"/>
                <a:gd name="T28" fmla="*/ 2147483647 w 73"/>
                <a:gd name="T29" fmla="*/ 2147483647 h 72"/>
                <a:gd name="T30" fmla="*/ 2147483647 w 73"/>
                <a:gd name="T31" fmla="*/ 2147483647 h 72"/>
                <a:gd name="T32" fmla="*/ 2147483647 w 73"/>
                <a:gd name="T33" fmla="*/ 2147483647 h 7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3" h="72">
                  <a:moveTo>
                    <a:pt x="37" y="72"/>
                  </a:moveTo>
                  <a:lnTo>
                    <a:pt x="51" y="69"/>
                  </a:lnTo>
                  <a:lnTo>
                    <a:pt x="63" y="62"/>
                  </a:lnTo>
                  <a:lnTo>
                    <a:pt x="70" y="50"/>
                  </a:lnTo>
                  <a:lnTo>
                    <a:pt x="73" y="36"/>
                  </a:lnTo>
                  <a:lnTo>
                    <a:pt x="70" y="22"/>
                  </a:lnTo>
                  <a:lnTo>
                    <a:pt x="63" y="11"/>
                  </a:lnTo>
                  <a:lnTo>
                    <a:pt x="51" y="4"/>
                  </a:lnTo>
                  <a:lnTo>
                    <a:pt x="37" y="0"/>
                  </a:lnTo>
                  <a:lnTo>
                    <a:pt x="23" y="4"/>
                  </a:lnTo>
                  <a:lnTo>
                    <a:pt x="10" y="11"/>
                  </a:lnTo>
                  <a:lnTo>
                    <a:pt x="3" y="22"/>
                  </a:lnTo>
                  <a:lnTo>
                    <a:pt x="0" y="36"/>
                  </a:lnTo>
                  <a:lnTo>
                    <a:pt x="3" y="50"/>
                  </a:lnTo>
                  <a:lnTo>
                    <a:pt x="10" y="62"/>
                  </a:lnTo>
                  <a:lnTo>
                    <a:pt x="23" y="69"/>
                  </a:lnTo>
                  <a:lnTo>
                    <a:pt x="37" y="7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13" name="Freeform 58"/>
            <p:cNvSpPr>
              <a:spLocks/>
            </p:cNvSpPr>
            <p:nvPr/>
          </p:nvSpPr>
          <p:spPr bwMode="auto">
            <a:xfrm>
              <a:off x="-314325" y="3019426"/>
              <a:ext cx="58738" cy="57150"/>
            </a:xfrm>
            <a:custGeom>
              <a:avLst/>
              <a:gdLst>
                <a:gd name="T0" fmla="*/ 2147483647 w 73"/>
                <a:gd name="T1" fmla="*/ 2147483647 h 72"/>
                <a:gd name="T2" fmla="*/ 2147483647 w 73"/>
                <a:gd name="T3" fmla="*/ 2147483647 h 72"/>
                <a:gd name="T4" fmla="*/ 2147483647 w 73"/>
                <a:gd name="T5" fmla="*/ 2147483647 h 72"/>
                <a:gd name="T6" fmla="*/ 2147483647 w 73"/>
                <a:gd name="T7" fmla="*/ 2147483647 h 72"/>
                <a:gd name="T8" fmla="*/ 2147483647 w 73"/>
                <a:gd name="T9" fmla="*/ 2147483647 h 72"/>
                <a:gd name="T10" fmla="*/ 2147483647 w 73"/>
                <a:gd name="T11" fmla="*/ 2147483647 h 72"/>
                <a:gd name="T12" fmla="*/ 2147483647 w 73"/>
                <a:gd name="T13" fmla="*/ 2147483647 h 72"/>
                <a:gd name="T14" fmla="*/ 2147483647 w 73"/>
                <a:gd name="T15" fmla="*/ 2147483647 h 72"/>
                <a:gd name="T16" fmla="*/ 2147483647 w 73"/>
                <a:gd name="T17" fmla="*/ 0 h 72"/>
                <a:gd name="T18" fmla="*/ 2147483647 w 73"/>
                <a:gd name="T19" fmla="*/ 2147483647 h 72"/>
                <a:gd name="T20" fmla="*/ 2147483647 w 73"/>
                <a:gd name="T21" fmla="*/ 2147483647 h 72"/>
                <a:gd name="T22" fmla="*/ 2147483647 w 73"/>
                <a:gd name="T23" fmla="*/ 2147483647 h 72"/>
                <a:gd name="T24" fmla="*/ 0 w 73"/>
                <a:gd name="T25" fmla="*/ 2147483647 h 72"/>
                <a:gd name="T26" fmla="*/ 2147483647 w 73"/>
                <a:gd name="T27" fmla="*/ 2147483647 h 72"/>
                <a:gd name="T28" fmla="*/ 2147483647 w 73"/>
                <a:gd name="T29" fmla="*/ 2147483647 h 72"/>
                <a:gd name="T30" fmla="*/ 2147483647 w 73"/>
                <a:gd name="T31" fmla="*/ 2147483647 h 72"/>
                <a:gd name="T32" fmla="*/ 2147483647 w 73"/>
                <a:gd name="T33" fmla="*/ 2147483647 h 7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3" h="72">
                  <a:moveTo>
                    <a:pt x="36" y="72"/>
                  </a:moveTo>
                  <a:lnTo>
                    <a:pt x="50" y="69"/>
                  </a:lnTo>
                  <a:lnTo>
                    <a:pt x="63" y="62"/>
                  </a:lnTo>
                  <a:lnTo>
                    <a:pt x="70" y="50"/>
                  </a:lnTo>
                  <a:lnTo>
                    <a:pt x="73" y="36"/>
                  </a:lnTo>
                  <a:lnTo>
                    <a:pt x="70" y="22"/>
                  </a:lnTo>
                  <a:lnTo>
                    <a:pt x="63" y="11"/>
                  </a:lnTo>
                  <a:lnTo>
                    <a:pt x="50" y="4"/>
                  </a:lnTo>
                  <a:lnTo>
                    <a:pt x="36" y="0"/>
                  </a:lnTo>
                  <a:lnTo>
                    <a:pt x="22" y="4"/>
                  </a:lnTo>
                  <a:lnTo>
                    <a:pt x="10" y="11"/>
                  </a:lnTo>
                  <a:lnTo>
                    <a:pt x="3" y="22"/>
                  </a:lnTo>
                  <a:lnTo>
                    <a:pt x="0" y="36"/>
                  </a:lnTo>
                  <a:lnTo>
                    <a:pt x="3" y="50"/>
                  </a:lnTo>
                  <a:lnTo>
                    <a:pt x="10" y="62"/>
                  </a:lnTo>
                  <a:lnTo>
                    <a:pt x="22" y="69"/>
                  </a:lnTo>
                  <a:lnTo>
                    <a:pt x="36" y="7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grpSp>
        <p:nvGrpSpPr>
          <p:cNvPr id="37897" name="Group 73"/>
          <p:cNvGrpSpPr>
            <a:grpSpLocks/>
          </p:cNvGrpSpPr>
          <p:nvPr/>
        </p:nvGrpSpPr>
        <p:grpSpPr bwMode="auto">
          <a:xfrm rot="10800000" flipV="1">
            <a:off x="1471613" y="2236788"/>
            <a:ext cx="1195387" cy="1303337"/>
            <a:chOff x="-795338" y="2582863"/>
            <a:chExt cx="1276351" cy="1393825"/>
          </a:xfrm>
        </p:grpSpPr>
        <p:sp>
          <p:nvSpPr>
            <p:cNvPr id="37898" name="Freeform 39"/>
            <p:cNvSpPr>
              <a:spLocks/>
            </p:cNvSpPr>
            <p:nvPr/>
          </p:nvSpPr>
          <p:spPr bwMode="auto">
            <a:xfrm>
              <a:off x="-731838" y="2767013"/>
              <a:ext cx="1212851" cy="1209675"/>
            </a:xfrm>
            <a:custGeom>
              <a:avLst/>
              <a:gdLst>
                <a:gd name="T0" fmla="*/ 2147483647 w 1527"/>
                <a:gd name="T1" fmla="*/ 2147483647 h 1523"/>
                <a:gd name="T2" fmla="*/ 2147483647 w 1527"/>
                <a:gd name="T3" fmla="*/ 2147483647 h 1523"/>
                <a:gd name="T4" fmla="*/ 2147483647 w 1527"/>
                <a:gd name="T5" fmla="*/ 2147483647 h 1523"/>
                <a:gd name="T6" fmla="*/ 2147483647 w 1527"/>
                <a:gd name="T7" fmla="*/ 2147483647 h 1523"/>
                <a:gd name="T8" fmla="*/ 2147483647 w 1527"/>
                <a:gd name="T9" fmla="*/ 2147483647 h 1523"/>
                <a:gd name="T10" fmla="*/ 2147483647 w 1527"/>
                <a:gd name="T11" fmla="*/ 2147483647 h 1523"/>
                <a:gd name="T12" fmla="*/ 2147483647 w 1527"/>
                <a:gd name="T13" fmla="*/ 2147483647 h 1523"/>
                <a:gd name="T14" fmla="*/ 2147483647 w 1527"/>
                <a:gd name="T15" fmla="*/ 2147483647 h 1523"/>
                <a:gd name="T16" fmla="*/ 2147483647 w 1527"/>
                <a:gd name="T17" fmla="*/ 2147483647 h 1523"/>
                <a:gd name="T18" fmla="*/ 2147483647 w 1527"/>
                <a:gd name="T19" fmla="*/ 2147483647 h 1523"/>
                <a:gd name="T20" fmla="*/ 2147483647 w 1527"/>
                <a:gd name="T21" fmla="*/ 2147483647 h 1523"/>
                <a:gd name="T22" fmla="*/ 2147483647 w 1527"/>
                <a:gd name="T23" fmla="*/ 2147483647 h 1523"/>
                <a:gd name="T24" fmla="*/ 2147483647 w 1527"/>
                <a:gd name="T25" fmla="*/ 2147483647 h 1523"/>
                <a:gd name="T26" fmla="*/ 2147483647 w 1527"/>
                <a:gd name="T27" fmla="*/ 2147483647 h 1523"/>
                <a:gd name="T28" fmla="*/ 2147483647 w 1527"/>
                <a:gd name="T29" fmla="*/ 2147483647 h 1523"/>
                <a:gd name="T30" fmla="*/ 2147483647 w 1527"/>
                <a:gd name="T31" fmla="*/ 2147483647 h 1523"/>
                <a:gd name="T32" fmla="*/ 2147483647 w 1527"/>
                <a:gd name="T33" fmla="*/ 2147483647 h 1523"/>
                <a:gd name="T34" fmla="*/ 2147483647 w 1527"/>
                <a:gd name="T35" fmla="*/ 2147483647 h 1523"/>
                <a:gd name="T36" fmla="*/ 2147483647 w 1527"/>
                <a:gd name="T37" fmla="*/ 2147483647 h 1523"/>
                <a:gd name="T38" fmla="*/ 2147483647 w 1527"/>
                <a:gd name="T39" fmla="*/ 2147483647 h 1523"/>
                <a:gd name="T40" fmla="*/ 2147483647 w 1527"/>
                <a:gd name="T41" fmla="*/ 2147483647 h 1523"/>
                <a:gd name="T42" fmla="*/ 2147483647 w 1527"/>
                <a:gd name="T43" fmla="*/ 2147483647 h 1523"/>
                <a:gd name="T44" fmla="*/ 2147483647 w 1527"/>
                <a:gd name="T45" fmla="*/ 2147483647 h 1523"/>
                <a:gd name="T46" fmla="*/ 2147483647 w 1527"/>
                <a:gd name="T47" fmla="*/ 2147483647 h 1523"/>
                <a:gd name="T48" fmla="*/ 2147483647 w 1527"/>
                <a:gd name="T49" fmla="*/ 2147483647 h 1523"/>
                <a:gd name="T50" fmla="*/ 2147483647 w 1527"/>
                <a:gd name="T51" fmla="*/ 2147483647 h 1523"/>
                <a:gd name="T52" fmla="*/ 2147483647 w 1527"/>
                <a:gd name="T53" fmla="*/ 2147483647 h 1523"/>
                <a:gd name="T54" fmla="*/ 2147483647 w 1527"/>
                <a:gd name="T55" fmla="*/ 2147483647 h 1523"/>
                <a:gd name="T56" fmla="*/ 2147483647 w 1527"/>
                <a:gd name="T57" fmla="*/ 2147483647 h 1523"/>
                <a:gd name="T58" fmla="*/ 2147483647 w 1527"/>
                <a:gd name="T59" fmla="*/ 2147483647 h 1523"/>
                <a:gd name="T60" fmla="*/ 2147483647 w 1527"/>
                <a:gd name="T61" fmla="*/ 2147483647 h 1523"/>
                <a:gd name="T62" fmla="*/ 2147483647 w 1527"/>
                <a:gd name="T63" fmla="*/ 2147483647 h 152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527" h="1523">
                  <a:moveTo>
                    <a:pt x="763" y="0"/>
                  </a:moveTo>
                  <a:lnTo>
                    <a:pt x="841" y="3"/>
                  </a:lnTo>
                  <a:lnTo>
                    <a:pt x="918" y="16"/>
                  </a:lnTo>
                  <a:lnTo>
                    <a:pt x="990" y="33"/>
                  </a:lnTo>
                  <a:lnTo>
                    <a:pt x="1060" y="59"/>
                  </a:lnTo>
                  <a:lnTo>
                    <a:pt x="1127" y="91"/>
                  </a:lnTo>
                  <a:lnTo>
                    <a:pt x="1190" y="130"/>
                  </a:lnTo>
                  <a:lnTo>
                    <a:pt x="1250" y="174"/>
                  </a:lnTo>
                  <a:lnTo>
                    <a:pt x="1304" y="223"/>
                  </a:lnTo>
                  <a:lnTo>
                    <a:pt x="1353" y="277"/>
                  </a:lnTo>
                  <a:lnTo>
                    <a:pt x="1397" y="335"/>
                  </a:lnTo>
                  <a:lnTo>
                    <a:pt x="1434" y="398"/>
                  </a:lnTo>
                  <a:lnTo>
                    <a:pt x="1467" y="465"/>
                  </a:lnTo>
                  <a:lnTo>
                    <a:pt x="1492" y="533"/>
                  </a:lnTo>
                  <a:lnTo>
                    <a:pt x="1511" y="607"/>
                  </a:lnTo>
                  <a:lnTo>
                    <a:pt x="1523" y="682"/>
                  </a:lnTo>
                  <a:lnTo>
                    <a:pt x="1527" y="760"/>
                  </a:lnTo>
                  <a:lnTo>
                    <a:pt x="1523" y="839"/>
                  </a:lnTo>
                  <a:lnTo>
                    <a:pt x="1511" y="914"/>
                  </a:lnTo>
                  <a:lnTo>
                    <a:pt x="1492" y="988"/>
                  </a:lnTo>
                  <a:lnTo>
                    <a:pt x="1467" y="1058"/>
                  </a:lnTo>
                  <a:lnTo>
                    <a:pt x="1434" y="1125"/>
                  </a:lnTo>
                  <a:lnTo>
                    <a:pt x="1397" y="1188"/>
                  </a:lnTo>
                  <a:lnTo>
                    <a:pt x="1353" y="1246"/>
                  </a:lnTo>
                  <a:lnTo>
                    <a:pt x="1304" y="1300"/>
                  </a:lnTo>
                  <a:lnTo>
                    <a:pt x="1250" y="1349"/>
                  </a:lnTo>
                  <a:lnTo>
                    <a:pt x="1190" y="1393"/>
                  </a:lnTo>
                  <a:lnTo>
                    <a:pt x="1127" y="1432"/>
                  </a:lnTo>
                  <a:lnTo>
                    <a:pt x="1060" y="1463"/>
                  </a:lnTo>
                  <a:lnTo>
                    <a:pt x="990" y="1490"/>
                  </a:lnTo>
                  <a:lnTo>
                    <a:pt x="918" y="1507"/>
                  </a:lnTo>
                  <a:lnTo>
                    <a:pt x="841" y="1519"/>
                  </a:lnTo>
                  <a:lnTo>
                    <a:pt x="763" y="1523"/>
                  </a:lnTo>
                  <a:lnTo>
                    <a:pt x="686" y="1519"/>
                  </a:lnTo>
                  <a:lnTo>
                    <a:pt x="609" y="1507"/>
                  </a:lnTo>
                  <a:lnTo>
                    <a:pt x="537" y="1490"/>
                  </a:lnTo>
                  <a:lnTo>
                    <a:pt x="467" y="1463"/>
                  </a:lnTo>
                  <a:lnTo>
                    <a:pt x="400" y="1432"/>
                  </a:lnTo>
                  <a:lnTo>
                    <a:pt x="337" y="1393"/>
                  </a:lnTo>
                  <a:lnTo>
                    <a:pt x="277" y="1349"/>
                  </a:lnTo>
                  <a:lnTo>
                    <a:pt x="224" y="1300"/>
                  </a:lnTo>
                  <a:lnTo>
                    <a:pt x="173" y="1246"/>
                  </a:lnTo>
                  <a:lnTo>
                    <a:pt x="130" y="1188"/>
                  </a:lnTo>
                  <a:lnTo>
                    <a:pt x="93" y="1125"/>
                  </a:lnTo>
                  <a:lnTo>
                    <a:pt x="59" y="1058"/>
                  </a:lnTo>
                  <a:lnTo>
                    <a:pt x="35" y="988"/>
                  </a:lnTo>
                  <a:lnTo>
                    <a:pt x="15" y="914"/>
                  </a:lnTo>
                  <a:lnTo>
                    <a:pt x="3" y="839"/>
                  </a:lnTo>
                  <a:lnTo>
                    <a:pt x="0" y="760"/>
                  </a:lnTo>
                  <a:lnTo>
                    <a:pt x="3" y="682"/>
                  </a:lnTo>
                  <a:lnTo>
                    <a:pt x="15" y="607"/>
                  </a:lnTo>
                  <a:lnTo>
                    <a:pt x="35" y="533"/>
                  </a:lnTo>
                  <a:lnTo>
                    <a:pt x="59" y="465"/>
                  </a:lnTo>
                  <a:lnTo>
                    <a:pt x="93" y="398"/>
                  </a:lnTo>
                  <a:lnTo>
                    <a:pt x="130" y="335"/>
                  </a:lnTo>
                  <a:lnTo>
                    <a:pt x="173" y="277"/>
                  </a:lnTo>
                  <a:lnTo>
                    <a:pt x="224" y="223"/>
                  </a:lnTo>
                  <a:lnTo>
                    <a:pt x="277" y="174"/>
                  </a:lnTo>
                  <a:lnTo>
                    <a:pt x="337" y="130"/>
                  </a:lnTo>
                  <a:lnTo>
                    <a:pt x="400" y="91"/>
                  </a:lnTo>
                  <a:lnTo>
                    <a:pt x="467" y="59"/>
                  </a:lnTo>
                  <a:lnTo>
                    <a:pt x="537" y="33"/>
                  </a:lnTo>
                  <a:lnTo>
                    <a:pt x="609" y="16"/>
                  </a:lnTo>
                  <a:lnTo>
                    <a:pt x="686" y="3"/>
                  </a:lnTo>
                  <a:lnTo>
                    <a:pt x="763" y="0"/>
                  </a:lnTo>
                  <a:close/>
                </a:path>
              </a:pathLst>
            </a:custGeom>
            <a:solidFill>
              <a:srgbClr val="CCFF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899" name="Freeform 40"/>
            <p:cNvSpPr>
              <a:spLocks/>
            </p:cNvSpPr>
            <p:nvPr/>
          </p:nvSpPr>
          <p:spPr bwMode="auto">
            <a:xfrm>
              <a:off x="-795338" y="2582863"/>
              <a:ext cx="903288" cy="1198563"/>
            </a:xfrm>
            <a:custGeom>
              <a:avLst/>
              <a:gdLst>
                <a:gd name="T0" fmla="*/ 2147483647 w 1137"/>
                <a:gd name="T1" fmla="*/ 2147483647 h 1511"/>
                <a:gd name="T2" fmla="*/ 2147483647 w 1137"/>
                <a:gd name="T3" fmla="*/ 2147483647 h 1511"/>
                <a:gd name="T4" fmla="*/ 2147483647 w 1137"/>
                <a:gd name="T5" fmla="*/ 2147483647 h 1511"/>
                <a:gd name="T6" fmla="*/ 2147483647 w 1137"/>
                <a:gd name="T7" fmla="*/ 2147483647 h 1511"/>
                <a:gd name="T8" fmla="*/ 2147483647 w 1137"/>
                <a:gd name="T9" fmla="*/ 2147483647 h 1511"/>
                <a:gd name="T10" fmla="*/ 2147483647 w 1137"/>
                <a:gd name="T11" fmla="*/ 2147483647 h 1511"/>
                <a:gd name="T12" fmla="*/ 2147483647 w 1137"/>
                <a:gd name="T13" fmla="*/ 2147483647 h 1511"/>
                <a:gd name="T14" fmla="*/ 2147483647 w 1137"/>
                <a:gd name="T15" fmla="*/ 2147483647 h 1511"/>
                <a:gd name="T16" fmla="*/ 2147483647 w 1137"/>
                <a:gd name="T17" fmla="*/ 2147483647 h 1511"/>
                <a:gd name="T18" fmla="*/ 2147483647 w 1137"/>
                <a:gd name="T19" fmla="*/ 2147483647 h 1511"/>
                <a:gd name="T20" fmla="*/ 2147483647 w 1137"/>
                <a:gd name="T21" fmla="*/ 2147483647 h 1511"/>
                <a:gd name="T22" fmla="*/ 2147483647 w 1137"/>
                <a:gd name="T23" fmla="*/ 2147483647 h 1511"/>
                <a:gd name="T24" fmla="*/ 2147483647 w 1137"/>
                <a:gd name="T25" fmla="*/ 2147483647 h 1511"/>
                <a:gd name="T26" fmla="*/ 2147483647 w 1137"/>
                <a:gd name="T27" fmla="*/ 2147483647 h 1511"/>
                <a:gd name="T28" fmla="*/ 2147483647 w 1137"/>
                <a:gd name="T29" fmla="*/ 2147483647 h 1511"/>
                <a:gd name="T30" fmla="*/ 2147483647 w 1137"/>
                <a:gd name="T31" fmla="*/ 2147483647 h 1511"/>
                <a:gd name="T32" fmla="*/ 2147483647 w 1137"/>
                <a:gd name="T33" fmla="*/ 2147483647 h 1511"/>
                <a:gd name="T34" fmla="*/ 2147483647 w 1137"/>
                <a:gd name="T35" fmla="*/ 2147483647 h 1511"/>
                <a:gd name="T36" fmla="*/ 2147483647 w 1137"/>
                <a:gd name="T37" fmla="*/ 2147483647 h 1511"/>
                <a:gd name="T38" fmla="*/ 2147483647 w 1137"/>
                <a:gd name="T39" fmla="*/ 2147483647 h 1511"/>
                <a:gd name="T40" fmla="*/ 2147483647 w 1137"/>
                <a:gd name="T41" fmla="*/ 2147483647 h 1511"/>
                <a:gd name="T42" fmla="*/ 2147483647 w 1137"/>
                <a:gd name="T43" fmla="*/ 2147483647 h 1511"/>
                <a:gd name="T44" fmla="*/ 2147483647 w 1137"/>
                <a:gd name="T45" fmla="*/ 2147483647 h 1511"/>
                <a:gd name="T46" fmla="*/ 2147483647 w 1137"/>
                <a:gd name="T47" fmla="*/ 2147483647 h 1511"/>
                <a:gd name="T48" fmla="*/ 2147483647 w 1137"/>
                <a:gd name="T49" fmla="*/ 2147483647 h 1511"/>
                <a:gd name="T50" fmla="*/ 2147483647 w 1137"/>
                <a:gd name="T51" fmla="*/ 2147483647 h 1511"/>
                <a:gd name="T52" fmla="*/ 2147483647 w 1137"/>
                <a:gd name="T53" fmla="*/ 2147483647 h 1511"/>
                <a:gd name="T54" fmla="*/ 2147483647 w 1137"/>
                <a:gd name="T55" fmla="*/ 2147483647 h 1511"/>
                <a:gd name="T56" fmla="*/ 2147483647 w 1137"/>
                <a:gd name="T57" fmla="*/ 2147483647 h 1511"/>
                <a:gd name="T58" fmla="*/ 2147483647 w 1137"/>
                <a:gd name="T59" fmla="*/ 2147483647 h 1511"/>
                <a:gd name="T60" fmla="*/ 2147483647 w 1137"/>
                <a:gd name="T61" fmla="*/ 2147483647 h 1511"/>
                <a:gd name="T62" fmla="*/ 2147483647 w 1137"/>
                <a:gd name="T63" fmla="*/ 2147483647 h 1511"/>
                <a:gd name="T64" fmla="*/ 2147483647 w 1137"/>
                <a:gd name="T65" fmla="*/ 2147483647 h 1511"/>
                <a:gd name="T66" fmla="*/ 2147483647 w 1137"/>
                <a:gd name="T67" fmla="*/ 2147483647 h 1511"/>
                <a:gd name="T68" fmla="*/ 2147483647 w 1137"/>
                <a:gd name="T69" fmla="*/ 2147483647 h 1511"/>
                <a:gd name="T70" fmla="*/ 2147483647 w 1137"/>
                <a:gd name="T71" fmla="*/ 2147483647 h 1511"/>
                <a:gd name="T72" fmla="*/ 2147483647 w 1137"/>
                <a:gd name="T73" fmla="*/ 2147483647 h 1511"/>
                <a:gd name="T74" fmla="*/ 2147483647 w 1137"/>
                <a:gd name="T75" fmla="*/ 2147483647 h 1511"/>
                <a:gd name="T76" fmla="*/ 2147483647 w 1137"/>
                <a:gd name="T77" fmla="*/ 2147483647 h 1511"/>
                <a:gd name="T78" fmla="*/ 2147483647 w 1137"/>
                <a:gd name="T79" fmla="*/ 2147483647 h 1511"/>
                <a:gd name="T80" fmla="*/ 2147483647 w 1137"/>
                <a:gd name="T81" fmla="*/ 2147483647 h 1511"/>
                <a:gd name="T82" fmla="*/ 2147483647 w 1137"/>
                <a:gd name="T83" fmla="*/ 2147483647 h 1511"/>
                <a:gd name="T84" fmla="*/ 2147483647 w 1137"/>
                <a:gd name="T85" fmla="*/ 2147483647 h 1511"/>
                <a:gd name="T86" fmla="*/ 2147483647 w 1137"/>
                <a:gd name="T87" fmla="*/ 2147483647 h 1511"/>
                <a:gd name="T88" fmla="*/ 2147483647 w 1137"/>
                <a:gd name="T89" fmla="*/ 2147483647 h 1511"/>
                <a:gd name="T90" fmla="*/ 0 w 1137"/>
                <a:gd name="T91" fmla="*/ 2147483647 h 1511"/>
                <a:gd name="T92" fmla="*/ 2147483647 w 1137"/>
                <a:gd name="T93" fmla="*/ 2147483647 h 1511"/>
                <a:gd name="T94" fmla="*/ 2147483647 w 1137"/>
                <a:gd name="T95" fmla="*/ 2147483647 h 1511"/>
                <a:gd name="T96" fmla="*/ 2147483647 w 1137"/>
                <a:gd name="T97" fmla="*/ 2147483647 h 1511"/>
                <a:gd name="T98" fmla="*/ 2147483647 w 1137"/>
                <a:gd name="T99" fmla="*/ 2147483647 h 1511"/>
                <a:gd name="T100" fmla="*/ 2147483647 w 1137"/>
                <a:gd name="T101" fmla="*/ 2147483647 h 1511"/>
                <a:gd name="T102" fmla="*/ 2147483647 w 1137"/>
                <a:gd name="T103" fmla="*/ 2147483647 h 1511"/>
                <a:gd name="T104" fmla="*/ 2147483647 w 1137"/>
                <a:gd name="T105" fmla="*/ 2147483647 h 1511"/>
                <a:gd name="T106" fmla="*/ 2147483647 w 1137"/>
                <a:gd name="T107" fmla="*/ 2147483647 h 1511"/>
                <a:gd name="T108" fmla="*/ 2147483647 w 1137"/>
                <a:gd name="T109" fmla="*/ 2147483647 h 1511"/>
                <a:gd name="T110" fmla="*/ 2147483647 w 1137"/>
                <a:gd name="T111" fmla="*/ 2147483647 h 151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37" h="1511">
                  <a:moveTo>
                    <a:pt x="518" y="215"/>
                  </a:moveTo>
                  <a:lnTo>
                    <a:pt x="505" y="213"/>
                  </a:lnTo>
                  <a:lnTo>
                    <a:pt x="493" y="215"/>
                  </a:lnTo>
                  <a:lnTo>
                    <a:pt x="481" y="218"/>
                  </a:lnTo>
                  <a:lnTo>
                    <a:pt x="470" y="223"/>
                  </a:lnTo>
                  <a:lnTo>
                    <a:pt x="462" y="230"/>
                  </a:lnTo>
                  <a:lnTo>
                    <a:pt x="453" y="241"/>
                  </a:lnTo>
                  <a:lnTo>
                    <a:pt x="448" y="251"/>
                  </a:lnTo>
                  <a:lnTo>
                    <a:pt x="442" y="264"/>
                  </a:lnTo>
                  <a:lnTo>
                    <a:pt x="441" y="276"/>
                  </a:lnTo>
                  <a:lnTo>
                    <a:pt x="442" y="288"/>
                  </a:lnTo>
                  <a:lnTo>
                    <a:pt x="446" y="301"/>
                  </a:lnTo>
                  <a:lnTo>
                    <a:pt x="451" y="311"/>
                  </a:lnTo>
                  <a:lnTo>
                    <a:pt x="458" y="320"/>
                  </a:lnTo>
                  <a:lnTo>
                    <a:pt x="469" y="329"/>
                  </a:lnTo>
                  <a:lnTo>
                    <a:pt x="479" y="334"/>
                  </a:lnTo>
                  <a:lnTo>
                    <a:pt x="491" y="339"/>
                  </a:lnTo>
                  <a:lnTo>
                    <a:pt x="542" y="353"/>
                  </a:lnTo>
                  <a:lnTo>
                    <a:pt x="593" y="371"/>
                  </a:lnTo>
                  <a:lnTo>
                    <a:pt x="641" y="392"/>
                  </a:lnTo>
                  <a:lnTo>
                    <a:pt x="686" y="416"/>
                  </a:lnTo>
                  <a:lnTo>
                    <a:pt x="728" y="444"/>
                  </a:lnTo>
                  <a:lnTo>
                    <a:pt x="771" y="476"/>
                  </a:lnTo>
                  <a:lnTo>
                    <a:pt x="807" y="511"/>
                  </a:lnTo>
                  <a:lnTo>
                    <a:pt x="844" y="548"/>
                  </a:lnTo>
                  <a:lnTo>
                    <a:pt x="876" y="588"/>
                  </a:lnTo>
                  <a:lnTo>
                    <a:pt x="906" y="630"/>
                  </a:lnTo>
                  <a:lnTo>
                    <a:pt x="932" y="674"/>
                  </a:lnTo>
                  <a:lnTo>
                    <a:pt x="955" y="722"/>
                  </a:lnTo>
                  <a:lnTo>
                    <a:pt x="974" y="769"/>
                  </a:lnTo>
                  <a:lnTo>
                    <a:pt x="988" y="818"/>
                  </a:lnTo>
                  <a:lnTo>
                    <a:pt x="1001" y="869"/>
                  </a:lnTo>
                  <a:lnTo>
                    <a:pt x="1008" y="922"/>
                  </a:lnTo>
                  <a:lnTo>
                    <a:pt x="778" y="922"/>
                  </a:lnTo>
                  <a:lnTo>
                    <a:pt x="778" y="1162"/>
                  </a:lnTo>
                  <a:lnTo>
                    <a:pt x="741" y="1157"/>
                  </a:lnTo>
                  <a:lnTo>
                    <a:pt x="707" y="1148"/>
                  </a:lnTo>
                  <a:lnTo>
                    <a:pt x="674" y="1134"/>
                  </a:lnTo>
                  <a:lnTo>
                    <a:pt x="644" y="1116"/>
                  </a:lnTo>
                  <a:lnTo>
                    <a:pt x="616" y="1095"/>
                  </a:lnTo>
                  <a:lnTo>
                    <a:pt x="592" y="1071"/>
                  </a:lnTo>
                  <a:lnTo>
                    <a:pt x="569" y="1043"/>
                  </a:lnTo>
                  <a:lnTo>
                    <a:pt x="551" y="1011"/>
                  </a:lnTo>
                  <a:lnTo>
                    <a:pt x="544" y="1001"/>
                  </a:lnTo>
                  <a:lnTo>
                    <a:pt x="535" y="992"/>
                  </a:lnTo>
                  <a:lnTo>
                    <a:pt x="527" y="985"/>
                  </a:lnTo>
                  <a:lnTo>
                    <a:pt x="514" y="980"/>
                  </a:lnTo>
                  <a:lnTo>
                    <a:pt x="504" y="976"/>
                  </a:lnTo>
                  <a:lnTo>
                    <a:pt x="491" y="976"/>
                  </a:lnTo>
                  <a:lnTo>
                    <a:pt x="479" y="978"/>
                  </a:lnTo>
                  <a:lnTo>
                    <a:pt x="467" y="981"/>
                  </a:lnTo>
                  <a:lnTo>
                    <a:pt x="448" y="997"/>
                  </a:lnTo>
                  <a:lnTo>
                    <a:pt x="435" y="1018"/>
                  </a:lnTo>
                  <a:lnTo>
                    <a:pt x="432" y="1043"/>
                  </a:lnTo>
                  <a:lnTo>
                    <a:pt x="439" y="1066"/>
                  </a:lnTo>
                  <a:lnTo>
                    <a:pt x="451" y="1090"/>
                  </a:lnTo>
                  <a:lnTo>
                    <a:pt x="465" y="1113"/>
                  </a:lnTo>
                  <a:lnTo>
                    <a:pt x="481" y="1136"/>
                  </a:lnTo>
                  <a:lnTo>
                    <a:pt x="498" y="1155"/>
                  </a:lnTo>
                  <a:lnTo>
                    <a:pt x="516" y="1174"/>
                  </a:lnTo>
                  <a:lnTo>
                    <a:pt x="535" y="1194"/>
                  </a:lnTo>
                  <a:lnTo>
                    <a:pt x="556" y="1209"/>
                  </a:lnTo>
                  <a:lnTo>
                    <a:pt x="577" y="1224"/>
                  </a:lnTo>
                  <a:lnTo>
                    <a:pt x="600" y="1238"/>
                  </a:lnTo>
                  <a:lnTo>
                    <a:pt x="623" y="1250"/>
                  </a:lnTo>
                  <a:lnTo>
                    <a:pt x="648" y="1260"/>
                  </a:lnTo>
                  <a:lnTo>
                    <a:pt x="672" y="1269"/>
                  </a:lnTo>
                  <a:lnTo>
                    <a:pt x="697" y="1276"/>
                  </a:lnTo>
                  <a:lnTo>
                    <a:pt x="723" y="1283"/>
                  </a:lnTo>
                  <a:lnTo>
                    <a:pt x="751" y="1287"/>
                  </a:lnTo>
                  <a:lnTo>
                    <a:pt x="778" y="1288"/>
                  </a:lnTo>
                  <a:lnTo>
                    <a:pt x="778" y="1385"/>
                  </a:lnTo>
                  <a:lnTo>
                    <a:pt x="126" y="1385"/>
                  </a:lnTo>
                  <a:lnTo>
                    <a:pt x="126" y="323"/>
                  </a:lnTo>
                  <a:lnTo>
                    <a:pt x="332" y="323"/>
                  </a:lnTo>
                  <a:lnTo>
                    <a:pt x="212" y="39"/>
                  </a:lnTo>
                  <a:lnTo>
                    <a:pt x="205" y="29"/>
                  </a:lnTo>
                  <a:lnTo>
                    <a:pt x="198" y="18"/>
                  </a:lnTo>
                  <a:lnTo>
                    <a:pt x="188" y="11"/>
                  </a:lnTo>
                  <a:lnTo>
                    <a:pt x="177" y="6"/>
                  </a:lnTo>
                  <a:lnTo>
                    <a:pt x="167" y="2"/>
                  </a:lnTo>
                  <a:lnTo>
                    <a:pt x="154" y="0"/>
                  </a:lnTo>
                  <a:lnTo>
                    <a:pt x="142" y="2"/>
                  </a:lnTo>
                  <a:lnTo>
                    <a:pt x="130" y="6"/>
                  </a:lnTo>
                  <a:lnTo>
                    <a:pt x="109" y="20"/>
                  </a:lnTo>
                  <a:lnTo>
                    <a:pt x="96" y="41"/>
                  </a:lnTo>
                  <a:lnTo>
                    <a:pt x="91" y="64"/>
                  </a:lnTo>
                  <a:lnTo>
                    <a:pt x="96" y="88"/>
                  </a:lnTo>
                  <a:lnTo>
                    <a:pt x="142" y="197"/>
                  </a:lnTo>
                  <a:lnTo>
                    <a:pt x="0" y="197"/>
                  </a:lnTo>
                  <a:lnTo>
                    <a:pt x="0" y="1511"/>
                  </a:lnTo>
                  <a:lnTo>
                    <a:pt x="904" y="1510"/>
                  </a:lnTo>
                  <a:lnTo>
                    <a:pt x="904" y="1048"/>
                  </a:lnTo>
                  <a:lnTo>
                    <a:pt x="1137" y="1048"/>
                  </a:lnTo>
                  <a:lnTo>
                    <a:pt x="1137" y="985"/>
                  </a:lnTo>
                  <a:lnTo>
                    <a:pt x="1134" y="916"/>
                  </a:lnTo>
                  <a:lnTo>
                    <a:pt x="1125" y="850"/>
                  </a:lnTo>
                  <a:lnTo>
                    <a:pt x="1111" y="785"/>
                  </a:lnTo>
                  <a:lnTo>
                    <a:pt x="1092" y="722"/>
                  </a:lnTo>
                  <a:lnTo>
                    <a:pt x="1066" y="660"/>
                  </a:lnTo>
                  <a:lnTo>
                    <a:pt x="1036" y="601"/>
                  </a:lnTo>
                  <a:lnTo>
                    <a:pt x="1001" y="546"/>
                  </a:lnTo>
                  <a:lnTo>
                    <a:pt x="962" y="492"/>
                  </a:lnTo>
                  <a:lnTo>
                    <a:pt x="918" y="443"/>
                  </a:lnTo>
                  <a:lnTo>
                    <a:pt x="871" y="397"/>
                  </a:lnTo>
                  <a:lnTo>
                    <a:pt x="820" y="355"/>
                  </a:lnTo>
                  <a:lnTo>
                    <a:pt x="765" y="318"/>
                  </a:lnTo>
                  <a:lnTo>
                    <a:pt x="707" y="285"/>
                  </a:lnTo>
                  <a:lnTo>
                    <a:pt x="648" y="255"/>
                  </a:lnTo>
                  <a:lnTo>
                    <a:pt x="584" y="232"/>
                  </a:lnTo>
                  <a:lnTo>
                    <a:pt x="518" y="215"/>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00" name="Freeform 53"/>
            <p:cNvSpPr>
              <a:spLocks/>
            </p:cNvSpPr>
            <p:nvPr/>
          </p:nvSpPr>
          <p:spPr bwMode="auto">
            <a:xfrm>
              <a:off x="-157162" y="2828926"/>
              <a:ext cx="438150" cy="438150"/>
            </a:xfrm>
            <a:custGeom>
              <a:avLst/>
              <a:gdLst>
                <a:gd name="T0" fmla="*/ 2147483647 w 551"/>
                <a:gd name="T1" fmla="*/ 2147483647 h 551"/>
                <a:gd name="T2" fmla="*/ 2147483647 w 551"/>
                <a:gd name="T3" fmla="*/ 2147483647 h 551"/>
                <a:gd name="T4" fmla="*/ 2147483647 w 551"/>
                <a:gd name="T5" fmla="*/ 2147483647 h 551"/>
                <a:gd name="T6" fmla="*/ 2147483647 w 551"/>
                <a:gd name="T7" fmla="*/ 2147483647 h 551"/>
                <a:gd name="T8" fmla="*/ 2147483647 w 551"/>
                <a:gd name="T9" fmla="*/ 2147483647 h 551"/>
                <a:gd name="T10" fmla="*/ 2147483647 w 551"/>
                <a:gd name="T11" fmla="*/ 2147483647 h 551"/>
                <a:gd name="T12" fmla="*/ 2147483647 w 551"/>
                <a:gd name="T13" fmla="*/ 2147483647 h 551"/>
                <a:gd name="T14" fmla="*/ 2147483647 w 551"/>
                <a:gd name="T15" fmla="*/ 2147483647 h 551"/>
                <a:gd name="T16" fmla="*/ 2147483647 w 551"/>
                <a:gd name="T17" fmla="*/ 2147483647 h 551"/>
                <a:gd name="T18" fmla="*/ 2147483647 w 551"/>
                <a:gd name="T19" fmla="*/ 2147483647 h 551"/>
                <a:gd name="T20" fmla="*/ 2147483647 w 551"/>
                <a:gd name="T21" fmla="*/ 2147483647 h 551"/>
                <a:gd name="T22" fmla="*/ 2147483647 w 551"/>
                <a:gd name="T23" fmla="*/ 2147483647 h 551"/>
                <a:gd name="T24" fmla="*/ 2147483647 w 551"/>
                <a:gd name="T25" fmla="*/ 2147483647 h 551"/>
                <a:gd name="T26" fmla="*/ 2147483647 w 551"/>
                <a:gd name="T27" fmla="*/ 2147483647 h 551"/>
                <a:gd name="T28" fmla="*/ 2147483647 w 551"/>
                <a:gd name="T29" fmla="*/ 2147483647 h 551"/>
                <a:gd name="T30" fmla="*/ 2147483647 w 551"/>
                <a:gd name="T31" fmla="*/ 2147483647 h 551"/>
                <a:gd name="T32" fmla="*/ 2147483647 w 551"/>
                <a:gd name="T33" fmla="*/ 2147483647 h 551"/>
                <a:gd name="T34" fmla="*/ 2147483647 w 551"/>
                <a:gd name="T35" fmla="*/ 2147483647 h 551"/>
                <a:gd name="T36" fmla="*/ 2147483647 w 551"/>
                <a:gd name="T37" fmla="*/ 2147483647 h 551"/>
                <a:gd name="T38" fmla="*/ 2147483647 w 551"/>
                <a:gd name="T39" fmla="*/ 2147483647 h 551"/>
                <a:gd name="T40" fmla="*/ 2147483647 w 551"/>
                <a:gd name="T41" fmla="*/ 2147483647 h 551"/>
                <a:gd name="T42" fmla="*/ 2147483647 w 551"/>
                <a:gd name="T43" fmla="*/ 2147483647 h 551"/>
                <a:gd name="T44" fmla="*/ 2147483647 w 551"/>
                <a:gd name="T45" fmla="*/ 2147483647 h 551"/>
                <a:gd name="T46" fmla="*/ 2147483647 w 551"/>
                <a:gd name="T47" fmla="*/ 2147483647 h 551"/>
                <a:gd name="T48" fmla="*/ 2147483647 w 551"/>
                <a:gd name="T49" fmla="*/ 2147483647 h 551"/>
                <a:gd name="T50" fmla="*/ 2147483647 w 551"/>
                <a:gd name="T51" fmla="*/ 2147483647 h 551"/>
                <a:gd name="T52" fmla="*/ 2147483647 w 551"/>
                <a:gd name="T53" fmla="*/ 2147483647 h 551"/>
                <a:gd name="T54" fmla="*/ 2147483647 w 551"/>
                <a:gd name="T55" fmla="*/ 2147483647 h 551"/>
                <a:gd name="T56" fmla="*/ 2147483647 w 551"/>
                <a:gd name="T57" fmla="*/ 2147483647 h 551"/>
                <a:gd name="T58" fmla="*/ 2147483647 w 551"/>
                <a:gd name="T59" fmla="*/ 2147483647 h 551"/>
                <a:gd name="T60" fmla="*/ 2147483647 w 551"/>
                <a:gd name="T61" fmla="*/ 2147483647 h 551"/>
                <a:gd name="T62" fmla="*/ 2147483647 w 551"/>
                <a:gd name="T63" fmla="*/ 2147483647 h 551"/>
                <a:gd name="T64" fmla="*/ 2147483647 w 551"/>
                <a:gd name="T65" fmla="*/ 0 h 551"/>
                <a:gd name="T66" fmla="*/ 2147483647 w 551"/>
                <a:gd name="T67" fmla="*/ 2147483647 h 551"/>
                <a:gd name="T68" fmla="*/ 2147483647 w 551"/>
                <a:gd name="T69" fmla="*/ 2147483647 h 551"/>
                <a:gd name="T70" fmla="*/ 2147483647 w 551"/>
                <a:gd name="T71" fmla="*/ 2147483647 h 551"/>
                <a:gd name="T72" fmla="*/ 2147483647 w 551"/>
                <a:gd name="T73" fmla="*/ 2147483647 h 551"/>
                <a:gd name="T74" fmla="*/ 2147483647 w 551"/>
                <a:gd name="T75" fmla="*/ 2147483647 h 551"/>
                <a:gd name="T76" fmla="*/ 2147483647 w 551"/>
                <a:gd name="T77" fmla="*/ 2147483647 h 551"/>
                <a:gd name="T78" fmla="*/ 2147483647 w 551"/>
                <a:gd name="T79" fmla="*/ 2147483647 h 551"/>
                <a:gd name="T80" fmla="*/ 0 w 551"/>
                <a:gd name="T81" fmla="*/ 2147483647 h 551"/>
                <a:gd name="T82" fmla="*/ 2147483647 w 551"/>
                <a:gd name="T83" fmla="*/ 2147483647 h 551"/>
                <a:gd name="T84" fmla="*/ 2147483647 w 551"/>
                <a:gd name="T85" fmla="*/ 2147483647 h 551"/>
                <a:gd name="T86" fmla="*/ 2147483647 w 551"/>
                <a:gd name="T87" fmla="*/ 2147483647 h 551"/>
                <a:gd name="T88" fmla="*/ 2147483647 w 551"/>
                <a:gd name="T89" fmla="*/ 2147483647 h 551"/>
                <a:gd name="T90" fmla="*/ 2147483647 w 551"/>
                <a:gd name="T91" fmla="*/ 2147483647 h 551"/>
                <a:gd name="T92" fmla="*/ 2147483647 w 551"/>
                <a:gd name="T93" fmla="*/ 2147483647 h 551"/>
                <a:gd name="T94" fmla="*/ 2147483647 w 551"/>
                <a:gd name="T95" fmla="*/ 2147483647 h 551"/>
                <a:gd name="T96" fmla="*/ 2147483647 w 551"/>
                <a:gd name="T97" fmla="*/ 2147483647 h 551"/>
                <a:gd name="T98" fmla="*/ 2147483647 w 551"/>
                <a:gd name="T99" fmla="*/ 2147483647 h 551"/>
                <a:gd name="T100" fmla="*/ 2147483647 w 551"/>
                <a:gd name="T101" fmla="*/ 2147483647 h 551"/>
                <a:gd name="T102" fmla="*/ 2147483647 w 551"/>
                <a:gd name="T103" fmla="*/ 2147483647 h 551"/>
                <a:gd name="T104" fmla="*/ 2147483647 w 551"/>
                <a:gd name="T105" fmla="*/ 2147483647 h 551"/>
                <a:gd name="T106" fmla="*/ 2147483647 w 551"/>
                <a:gd name="T107" fmla="*/ 2147483647 h 551"/>
                <a:gd name="T108" fmla="*/ 2147483647 w 551"/>
                <a:gd name="T109" fmla="*/ 2147483647 h 551"/>
                <a:gd name="T110" fmla="*/ 2147483647 w 551"/>
                <a:gd name="T111" fmla="*/ 2147483647 h 551"/>
                <a:gd name="T112" fmla="*/ 2147483647 w 551"/>
                <a:gd name="T113" fmla="*/ 2147483647 h 55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51" h="551">
                  <a:moveTo>
                    <a:pt x="276" y="551"/>
                  </a:moveTo>
                  <a:lnTo>
                    <a:pt x="304" y="549"/>
                  </a:lnTo>
                  <a:lnTo>
                    <a:pt x="330" y="546"/>
                  </a:lnTo>
                  <a:lnTo>
                    <a:pt x="356" y="539"/>
                  </a:lnTo>
                  <a:lnTo>
                    <a:pt x="381" y="530"/>
                  </a:lnTo>
                  <a:lnTo>
                    <a:pt x="405" y="519"/>
                  </a:lnTo>
                  <a:lnTo>
                    <a:pt x="428" y="505"/>
                  </a:lnTo>
                  <a:lnTo>
                    <a:pt x="449" y="490"/>
                  </a:lnTo>
                  <a:lnTo>
                    <a:pt x="470" y="470"/>
                  </a:lnTo>
                  <a:lnTo>
                    <a:pt x="490" y="451"/>
                  </a:lnTo>
                  <a:lnTo>
                    <a:pt x="506" y="428"/>
                  </a:lnTo>
                  <a:lnTo>
                    <a:pt x="520" y="405"/>
                  </a:lnTo>
                  <a:lnTo>
                    <a:pt x="530" y="381"/>
                  </a:lnTo>
                  <a:lnTo>
                    <a:pt x="539" y="356"/>
                  </a:lnTo>
                  <a:lnTo>
                    <a:pt x="546" y="330"/>
                  </a:lnTo>
                  <a:lnTo>
                    <a:pt x="549" y="304"/>
                  </a:lnTo>
                  <a:lnTo>
                    <a:pt x="551" y="276"/>
                  </a:lnTo>
                  <a:lnTo>
                    <a:pt x="549" y="247"/>
                  </a:lnTo>
                  <a:lnTo>
                    <a:pt x="546" y="221"/>
                  </a:lnTo>
                  <a:lnTo>
                    <a:pt x="539" y="195"/>
                  </a:lnTo>
                  <a:lnTo>
                    <a:pt x="530" y="170"/>
                  </a:lnTo>
                  <a:lnTo>
                    <a:pt x="520" y="146"/>
                  </a:lnTo>
                  <a:lnTo>
                    <a:pt x="506" y="123"/>
                  </a:lnTo>
                  <a:lnTo>
                    <a:pt x="490" y="102"/>
                  </a:lnTo>
                  <a:lnTo>
                    <a:pt x="470" y="81"/>
                  </a:lnTo>
                  <a:lnTo>
                    <a:pt x="449" y="63"/>
                  </a:lnTo>
                  <a:lnTo>
                    <a:pt x="428" y="47"/>
                  </a:lnTo>
                  <a:lnTo>
                    <a:pt x="405" y="33"/>
                  </a:lnTo>
                  <a:lnTo>
                    <a:pt x="381" y="21"/>
                  </a:lnTo>
                  <a:lnTo>
                    <a:pt x="356" y="12"/>
                  </a:lnTo>
                  <a:lnTo>
                    <a:pt x="330" y="5"/>
                  </a:lnTo>
                  <a:lnTo>
                    <a:pt x="304" y="2"/>
                  </a:lnTo>
                  <a:lnTo>
                    <a:pt x="276" y="0"/>
                  </a:lnTo>
                  <a:lnTo>
                    <a:pt x="219" y="5"/>
                  </a:lnTo>
                  <a:lnTo>
                    <a:pt x="168" y="21"/>
                  </a:lnTo>
                  <a:lnTo>
                    <a:pt x="121" y="47"/>
                  </a:lnTo>
                  <a:lnTo>
                    <a:pt x="81" y="81"/>
                  </a:lnTo>
                  <a:lnTo>
                    <a:pt x="47" y="123"/>
                  </a:lnTo>
                  <a:lnTo>
                    <a:pt x="21" y="168"/>
                  </a:lnTo>
                  <a:lnTo>
                    <a:pt x="5" y="221"/>
                  </a:lnTo>
                  <a:lnTo>
                    <a:pt x="0" y="276"/>
                  </a:lnTo>
                  <a:lnTo>
                    <a:pt x="2" y="304"/>
                  </a:lnTo>
                  <a:lnTo>
                    <a:pt x="5" y="330"/>
                  </a:lnTo>
                  <a:lnTo>
                    <a:pt x="12" y="356"/>
                  </a:lnTo>
                  <a:lnTo>
                    <a:pt x="21" y="381"/>
                  </a:lnTo>
                  <a:lnTo>
                    <a:pt x="32" y="405"/>
                  </a:lnTo>
                  <a:lnTo>
                    <a:pt x="46" y="428"/>
                  </a:lnTo>
                  <a:lnTo>
                    <a:pt x="61" y="451"/>
                  </a:lnTo>
                  <a:lnTo>
                    <a:pt x="81" y="470"/>
                  </a:lnTo>
                  <a:lnTo>
                    <a:pt x="102" y="490"/>
                  </a:lnTo>
                  <a:lnTo>
                    <a:pt x="123" y="505"/>
                  </a:lnTo>
                  <a:lnTo>
                    <a:pt x="146" y="519"/>
                  </a:lnTo>
                  <a:lnTo>
                    <a:pt x="170" y="530"/>
                  </a:lnTo>
                  <a:lnTo>
                    <a:pt x="195" y="539"/>
                  </a:lnTo>
                  <a:lnTo>
                    <a:pt x="221" y="546"/>
                  </a:lnTo>
                  <a:lnTo>
                    <a:pt x="247" y="549"/>
                  </a:lnTo>
                  <a:lnTo>
                    <a:pt x="276" y="551"/>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01" name="Freeform 54"/>
            <p:cNvSpPr>
              <a:spLocks/>
            </p:cNvSpPr>
            <p:nvPr/>
          </p:nvSpPr>
          <p:spPr bwMode="auto">
            <a:xfrm>
              <a:off x="-44450" y="2941638"/>
              <a:ext cx="211138" cy="211138"/>
            </a:xfrm>
            <a:custGeom>
              <a:avLst/>
              <a:gdLst>
                <a:gd name="T0" fmla="*/ 0 w 267"/>
                <a:gd name="T1" fmla="*/ 2147483647 h 267"/>
                <a:gd name="T2" fmla="*/ 2147483647 w 267"/>
                <a:gd name="T3" fmla="*/ 2147483647 h 267"/>
                <a:gd name="T4" fmla="*/ 2147483647 w 267"/>
                <a:gd name="T5" fmla="*/ 2147483647 h 267"/>
                <a:gd name="T6" fmla="*/ 2147483647 w 267"/>
                <a:gd name="T7" fmla="*/ 2147483647 h 267"/>
                <a:gd name="T8" fmla="*/ 2147483647 w 267"/>
                <a:gd name="T9" fmla="*/ 2147483647 h 267"/>
                <a:gd name="T10" fmla="*/ 2147483647 w 267"/>
                <a:gd name="T11" fmla="*/ 2147483647 h 267"/>
                <a:gd name="T12" fmla="*/ 2147483647 w 267"/>
                <a:gd name="T13" fmla="*/ 2147483647 h 267"/>
                <a:gd name="T14" fmla="*/ 2147483647 w 267"/>
                <a:gd name="T15" fmla="*/ 2147483647 h 267"/>
                <a:gd name="T16" fmla="*/ 2147483647 w 267"/>
                <a:gd name="T17" fmla="*/ 2147483647 h 267"/>
                <a:gd name="T18" fmla="*/ 2147483647 w 267"/>
                <a:gd name="T19" fmla="*/ 2147483647 h 267"/>
                <a:gd name="T20" fmla="*/ 2147483647 w 267"/>
                <a:gd name="T21" fmla="*/ 2147483647 h 267"/>
                <a:gd name="T22" fmla="*/ 2147483647 w 267"/>
                <a:gd name="T23" fmla="*/ 0 h 267"/>
                <a:gd name="T24" fmla="*/ 2147483647 w 267"/>
                <a:gd name="T25" fmla="*/ 0 h 267"/>
                <a:gd name="T26" fmla="*/ 2147483647 w 267"/>
                <a:gd name="T27" fmla="*/ 0 h 267"/>
                <a:gd name="T28" fmla="*/ 2147483647 w 267"/>
                <a:gd name="T29" fmla="*/ 2147483647 h 267"/>
                <a:gd name="T30" fmla="*/ 2147483647 w 267"/>
                <a:gd name="T31" fmla="*/ 2147483647 h 267"/>
                <a:gd name="T32" fmla="*/ 2147483647 w 267"/>
                <a:gd name="T33" fmla="*/ 2147483647 h 267"/>
                <a:gd name="T34" fmla="*/ 2147483647 w 267"/>
                <a:gd name="T35" fmla="*/ 2147483647 h 267"/>
                <a:gd name="T36" fmla="*/ 2147483647 w 267"/>
                <a:gd name="T37" fmla="*/ 2147483647 h 267"/>
                <a:gd name="T38" fmla="*/ 2147483647 w 267"/>
                <a:gd name="T39" fmla="*/ 2147483647 h 267"/>
                <a:gd name="T40" fmla="*/ 2147483647 w 267"/>
                <a:gd name="T41" fmla="*/ 2147483647 h 267"/>
                <a:gd name="T42" fmla="*/ 2147483647 w 267"/>
                <a:gd name="T43" fmla="*/ 2147483647 h 267"/>
                <a:gd name="T44" fmla="*/ 2147483647 w 267"/>
                <a:gd name="T45" fmla="*/ 2147483647 h 267"/>
                <a:gd name="T46" fmla="*/ 2147483647 w 267"/>
                <a:gd name="T47" fmla="*/ 2147483647 h 267"/>
                <a:gd name="T48" fmla="*/ 2147483647 w 267"/>
                <a:gd name="T49" fmla="*/ 2147483647 h 267"/>
                <a:gd name="T50" fmla="*/ 2147483647 w 267"/>
                <a:gd name="T51" fmla="*/ 2147483647 h 267"/>
                <a:gd name="T52" fmla="*/ 2147483647 w 267"/>
                <a:gd name="T53" fmla="*/ 2147483647 h 267"/>
                <a:gd name="T54" fmla="*/ 2147483647 w 267"/>
                <a:gd name="T55" fmla="*/ 2147483647 h 267"/>
                <a:gd name="T56" fmla="*/ 2147483647 w 267"/>
                <a:gd name="T57" fmla="*/ 2147483647 h 267"/>
                <a:gd name="T58" fmla="*/ 2147483647 w 267"/>
                <a:gd name="T59" fmla="*/ 2147483647 h 267"/>
                <a:gd name="T60" fmla="*/ 2147483647 w 267"/>
                <a:gd name="T61" fmla="*/ 2147483647 h 267"/>
                <a:gd name="T62" fmla="*/ 2147483647 w 267"/>
                <a:gd name="T63" fmla="*/ 2147483647 h 267"/>
                <a:gd name="T64" fmla="*/ 2147483647 w 267"/>
                <a:gd name="T65" fmla="*/ 2147483647 h 267"/>
                <a:gd name="T66" fmla="*/ 2147483647 w 267"/>
                <a:gd name="T67" fmla="*/ 2147483647 h 267"/>
                <a:gd name="T68" fmla="*/ 2147483647 w 267"/>
                <a:gd name="T69" fmla="*/ 2147483647 h 267"/>
                <a:gd name="T70" fmla="*/ 2147483647 w 267"/>
                <a:gd name="T71" fmla="*/ 2147483647 h 267"/>
                <a:gd name="T72" fmla="*/ 2147483647 w 267"/>
                <a:gd name="T73" fmla="*/ 2147483647 h 267"/>
                <a:gd name="T74" fmla="*/ 2147483647 w 267"/>
                <a:gd name="T75" fmla="*/ 2147483647 h 267"/>
                <a:gd name="T76" fmla="*/ 2147483647 w 267"/>
                <a:gd name="T77" fmla="*/ 2147483647 h 267"/>
                <a:gd name="T78" fmla="*/ 2147483647 w 267"/>
                <a:gd name="T79" fmla="*/ 2147483647 h 267"/>
                <a:gd name="T80" fmla="*/ 2147483647 w 267"/>
                <a:gd name="T81" fmla="*/ 2147483647 h 267"/>
                <a:gd name="T82" fmla="*/ 2147483647 w 267"/>
                <a:gd name="T83" fmla="*/ 2147483647 h 267"/>
                <a:gd name="T84" fmla="*/ 2147483647 w 267"/>
                <a:gd name="T85" fmla="*/ 2147483647 h 267"/>
                <a:gd name="T86" fmla="*/ 2147483647 w 267"/>
                <a:gd name="T87" fmla="*/ 2147483647 h 267"/>
                <a:gd name="T88" fmla="*/ 0 w 267"/>
                <a:gd name="T89" fmla="*/ 2147483647 h 26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7" h="267">
                  <a:moveTo>
                    <a:pt x="0" y="134"/>
                  </a:moveTo>
                  <a:lnTo>
                    <a:pt x="2" y="107"/>
                  </a:lnTo>
                  <a:lnTo>
                    <a:pt x="11" y="83"/>
                  </a:lnTo>
                  <a:lnTo>
                    <a:pt x="23" y="60"/>
                  </a:lnTo>
                  <a:lnTo>
                    <a:pt x="39" y="41"/>
                  </a:lnTo>
                  <a:lnTo>
                    <a:pt x="49" y="32"/>
                  </a:lnTo>
                  <a:lnTo>
                    <a:pt x="60" y="23"/>
                  </a:lnTo>
                  <a:lnTo>
                    <a:pt x="70" y="16"/>
                  </a:lnTo>
                  <a:lnTo>
                    <a:pt x="83" y="11"/>
                  </a:lnTo>
                  <a:lnTo>
                    <a:pt x="95" y="5"/>
                  </a:lnTo>
                  <a:lnTo>
                    <a:pt x="107" y="2"/>
                  </a:lnTo>
                  <a:lnTo>
                    <a:pt x="121" y="0"/>
                  </a:lnTo>
                  <a:lnTo>
                    <a:pt x="134" y="0"/>
                  </a:lnTo>
                  <a:lnTo>
                    <a:pt x="146" y="0"/>
                  </a:lnTo>
                  <a:lnTo>
                    <a:pt x="160" y="2"/>
                  </a:lnTo>
                  <a:lnTo>
                    <a:pt x="172" y="5"/>
                  </a:lnTo>
                  <a:lnTo>
                    <a:pt x="184" y="11"/>
                  </a:lnTo>
                  <a:lnTo>
                    <a:pt x="197" y="16"/>
                  </a:lnTo>
                  <a:lnTo>
                    <a:pt x="207" y="23"/>
                  </a:lnTo>
                  <a:lnTo>
                    <a:pt x="218" y="32"/>
                  </a:lnTo>
                  <a:lnTo>
                    <a:pt x="228" y="41"/>
                  </a:lnTo>
                  <a:lnTo>
                    <a:pt x="244" y="60"/>
                  </a:lnTo>
                  <a:lnTo>
                    <a:pt x="256" y="83"/>
                  </a:lnTo>
                  <a:lnTo>
                    <a:pt x="265" y="107"/>
                  </a:lnTo>
                  <a:lnTo>
                    <a:pt x="267" y="134"/>
                  </a:lnTo>
                  <a:lnTo>
                    <a:pt x="263" y="160"/>
                  </a:lnTo>
                  <a:lnTo>
                    <a:pt x="256" y="186"/>
                  </a:lnTo>
                  <a:lnTo>
                    <a:pt x="244" y="209"/>
                  </a:lnTo>
                  <a:lnTo>
                    <a:pt x="228" y="228"/>
                  </a:lnTo>
                  <a:lnTo>
                    <a:pt x="209" y="244"/>
                  </a:lnTo>
                  <a:lnTo>
                    <a:pt x="186" y="256"/>
                  </a:lnTo>
                  <a:lnTo>
                    <a:pt x="160" y="263"/>
                  </a:lnTo>
                  <a:lnTo>
                    <a:pt x="134" y="267"/>
                  </a:lnTo>
                  <a:lnTo>
                    <a:pt x="121" y="267"/>
                  </a:lnTo>
                  <a:lnTo>
                    <a:pt x="107" y="265"/>
                  </a:lnTo>
                  <a:lnTo>
                    <a:pt x="95" y="262"/>
                  </a:lnTo>
                  <a:lnTo>
                    <a:pt x="83" y="258"/>
                  </a:lnTo>
                  <a:lnTo>
                    <a:pt x="70" y="253"/>
                  </a:lnTo>
                  <a:lnTo>
                    <a:pt x="60" y="246"/>
                  </a:lnTo>
                  <a:lnTo>
                    <a:pt x="49" y="237"/>
                  </a:lnTo>
                  <a:lnTo>
                    <a:pt x="39" y="228"/>
                  </a:lnTo>
                  <a:lnTo>
                    <a:pt x="23" y="209"/>
                  </a:lnTo>
                  <a:lnTo>
                    <a:pt x="11" y="186"/>
                  </a:lnTo>
                  <a:lnTo>
                    <a:pt x="2" y="160"/>
                  </a:lnTo>
                  <a:lnTo>
                    <a:pt x="0" y="1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02" name="Freeform 55"/>
            <p:cNvSpPr>
              <a:spLocks/>
            </p:cNvSpPr>
            <p:nvPr/>
          </p:nvSpPr>
          <p:spPr bwMode="auto">
            <a:xfrm>
              <a:off x="-504825" y="2828926"/>
              <a:ext cx="438150" cy="438150"/>
            </a:xfrm>
            <a:custGeom>
              <a:avLst/>
              <a:gdLst>
                <a:gd name="T0" fmla="*/ 2147483647 w 551"/>
                <a:gd name="T1" fmla="*/ 2147483647 h 551"/>
                <a:gd name="T2" fmla="*/ 2147483647 w 551"/>
                <a:gd name="T3" fmla="*/ 2147483647 h 551"/>
                <a:gd name="T4" fmla="*/ 2147483647 w 551"/>
                <a:gd name="T5" fmla="*/ 2147483647 h 551"/>
                <a:gd name="T6" fmla="*/ 2147483647 w 551"/>
                <a:gd name="T7" fmla="*/ 2147483647 h 551"/>
                <a:gd name="T8" fmla="*/ 2147483647 w 551"/>
                <a:gd name="T9" fmla="*/ 2147483647 h 551"/>
                <a:gd name="T10" fmla="*/ 2147483647 w 551"/>
                <a:gd name="T11" fmla="*/ 2147483647 h 551"/>
                <a:gd name="T12" fmla="*/ 2147483647 w 551"/>
                <a:gd name="T13" fmla="*/ 2147483647 h 551"/>
                <a:gd name="T14" fmla="*/ 2147483647 w 551"/>
                <a:gd name="T15" fmla="*/ 2147483647 h 551"/>
                <a:gd name="T16" fmla="*/ 2147483647 w 551"/>
                <a:gd name="T17" fmla="*/ 2147483647 h 551"/>
                <a:gd name="T18" fmla="*/ 2147483647 w 551"/>
                <a:gd name="T19" fmla="*/ 2147483647 h 551"/>
                <a:gd name="T20" fmla="*/ 2147483647 w 551"/>
                <a:gd name="T21" fmla="*/ 2147483647 h 551"/>
                <a:gd name="T22" fmla="*/ 2147483647 w 551"/>
                <a:gd name="T23" fmla="*/ 2147483647 h 551"/>
                <a:gd name="T24" fmla="*/ 2147483647 w 551"/>
                <a:gd name="T25" fmla="*/ 2147483647 h 551"/>
                <a:gd name="T26" fmla="*/ 2147483647 w 551"/>
                <a:gd name="T27" fmla="*/ 2147483647 h 551"/>
                <a:gd name="T28" fmla="*/ 2147483647 w 551"/>
                <a:gd name="T29" fmla="*/ 2147483647 h 551"/>
                <a:gd name="T30" fmla="*/ 2147483647 w 551"/>
                <a:gd name="T31" fmla="*/ 2147483647 h 551"/>
                <a:gd name="T32" fmla="*/ 2147483647 w 551"/>
                <a:gd name="T33" fmla="*/ 2147483647 h 551"/>
                <a:gd name="T34" fmla="*/ 2147483647 w 551"/>
                <a:gd name="T35" fmla="*/ 2147483647 h 551"/>
                <a:gd name="T36" fmla="*/ 2147483647 w 551"/>
                <a:gd name="T37" fmla="*/ 2147483647 h 551"/>
                <a:gd name="T38" fmla="*/ 2147483647 w 551"/>
                <a:gd name="T39" fmla="*/ 2147483647 h 551"/>
                <a:gd name="T40" fmla="*/ 2147483647 w 551"/>
                <a:gd name="T41" fmla="*/ 2147483647 h 551"/>
                <a:gd name="T42" fmla="*/ 2147483647 w 551"/>
                <a:gd name="T43" fmla="*/ 2147483647 h 551"/>
                <a:gd name="T44" fmla="*/ 2147483647 w 551"/>
                <a:gd name="T45" fmla="*/ 2147483647 h 551"/>
                <a:gd name="T46" fmla="*/ 2147483647 w 551"/>
                <a:gd name="T47" fmla="*/ 2147483647 h 551"/>
                <a:gd name="T48" fmla="*/ 2147483647 w 551"/>
                <a:gd name="T49" fmla="*/ 2147483647 h 551"/>
                <a:gd name="T50" fmla="*/ 2147483647 w 551"/>
                <a:gd name="T51" fmla="*/ 2147483647 h 551"/>
                <a:gd name="T52" fmla="*/ 2147483647 w 551"/>
                <a:gd name="T53" fmla="*/ 2147483647 h 551"/>
                <a:gd name="T54" fmla="*/ 2147483647 w 551"/>
                <a:gd name="T55" fmla="*/ 2147483647 h 551"/>
                <a:gd name="T56" fmla="*/ 2147483647 w 551"/>
                <a:gd name="T57" fmla="*/ 2147483647 h 551"/>
                <a:gd name="T58" fmla="*/ 2147483647 w 551"/>
                <a:gd name="T59" fmla="*/ 2147483647 h 551"/>
                <a:gd name="T60" fmla="*/ 2147483647 w 551"/>
                <a:gd name="T61" fmla="*/ 2147483647 h 551"/>
                <a:gd name="T62" fmla="*/ 2147483647 w 551"/>
                <a:gd name="T63" fmla="*/ 2147483647 h 551"/>
                <a:gd name="T64" fmla="*/ 2147483647 w 551"/>
                <a:gd name="T65" fmla="*/ 0 h 551"/>
                <a:gd name="T66" fmla="*/ 2147483647 w 551"/>
                <a:gd name="T67" fmla="*/ 2147483647 h 551"/>
                <a:gd name="T68" fmla="*/ 2147483647 w 551"/>
                <a:gd name="T69" fmla="*/ 2147483647 h 551"/>
                <a:gd name="T70" fmla="*/ 2147483647 w 551"/>
                <a:gd name="T71" fmla="*/ 2147483647 h 551"/>
                <a:gd name="T72" fmla="*/ 2147483647 w 551"/>
                <a:gd name="T73" fmla="*/ 2147483647 h 551"/>
                <a:gd name="T74" fmla="*/ 2147483647 w 551"/>
                <a:gd name="T75" fmla="*/ 2147483647 h 551"/>
                <a:gd name="T76" fmla="*/ 2147483647 w 551"/>
                <a:gd name="T77" fmla="*/ 2147483647 h 551"/>
                <a:gd name="T78" fmla="*/ 2147483647 w 551"/>
                <a:gd name="T79" fmla="*/ 2147483647 h 551"/>
                <a:gd name="T80" fmla="*/ 0 w 551"/>
                <a:gd name="T81" fmla="*/ 2147483647 h 551"/>
                <a:gd name="T82" fmla="*/ 2147483647 w 551"/>
                <a:gd name="T83" fmla="*/ 2147483647 h 551"/>
                <a:gd name="T84" fmla="*/ 2147483647 w 551"/>
                <a:gd name="T85" fmla="*/ 2147483647 h 551"/>
                <a:gd name="T86" fmla="*/ 2147483647 w 551"/>
                <a:gd name="T87" fmla="*/ 2147483647 h 551"/>
                <a:gd name="T88" fmla="*/ 2147483647 w 551"/>
                <a:gd name="T89" fmla="*/ 2147483647 h 551"/>
                <a:gd name="T90" fmla="*/ 2147483647 w 551"/>
                <a:gd name="T91" fmla="*/ 2147483647 h 551"/>
                <a:gd name="T92" fmla="*/ 2147483647 w 551"/>
                <a:gd name="T93" fmla="*/ 2147483647 h 551"/>
                <a:gd name="T94" fmla="*/ 2147483647 w 551"/>
                <a:gd name="T95" fmla="*/ 2147483647 h 551"/>
                <a:gd name="T96" fmla="*/ 2147483647 w 551"/>
                <a:gd name="T97" fmla="*/ 2147483647 h 551"/>
                <a:gd name="T98" fmla="*/ 2147483647 w 551"/>
                <a:gd name="T99" fmla="*/ 2147483647 h 551"/>
                <a:gd name="T100" fmla="*/ 2147483647 w 551"/>
                <a:gd name="T101" fmla="*/ 2147483647 h 551"/>
                <a:gd name="T102" fmla="*/ 2147483647 w 551"/>
                <a:gd name="T103" fmla="*/ 2147483647 h 551"/>
                <a:gd name="T104" fmla="*/ 2147483647 w 551"/>
                <a:gd name="T105" fmla="*/ 2147483647 h 551"/>
                <a:gd name="T106" fmla="*/ 2147483647 w 551"/>
                <a:gd name="T107" fmla="*/ 2147483647 h 551"/>
                <a:gd name="T108" fmla="*/ 2147483647 w 551"/>
                <a:gd name="T109" fmla="*/ 2147483647 h 551"/>
                <a:gd name="T110" fmla="*/ 2147483647 w 551"/>
                <a:gd name="T111" fmla="*/ 2147483647 h 551"/>
                <a:gd name="T112" fmla="*/ 2147483647 w 551"/>
                <a:gd name="T113" fmla="*/ 2147483647 h 55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51" h="551">
                  <a:moveTo>
                    <a:pt x="275" y="551"/>
                  </a:moveTo>
                  <a:lnTo>
                    <a:pt x="304" y="549"/>
                  </a:lnTo>
                  <a:lnTo>
                    <a:pt x="330" y="546"/>
                  </a:lnTo>
                  <a:lnTo>
                    <a:pt x="356" y="539"/>
                  </a:lnTo>
                  <a:lnTo>
                    <a:pt x="381" y="530"/>
                  </a:lnTo>
                  <a:lnTo>
                    <a:pt x="405" y="519"/>
                  </a:lnTo>
                  <a:lnTo>
                    <a:pt x="428" y="505"/>
                  </a:lnTo>
                  <a:lnTo>
                    <a:pt x="451" y="490"/>
                  </a:lnTo>
                  <a:lnTo>
                    <a:pt x="470" y="470"/>
                  </a:lnTo>
                  <a:lnTo>
                    <a:pt x="490" y="451"/>
                  </a:lnTo>
                  <a:lnTo>
                    <a:pt x="505" y="428"/>
                  </a:lnTo>
                  <a:lnTo>
                    <a:pt x="519" y="405"/>
                  </a:lnTo>
                  <a:lnTo>
                    <a:pt x="530" y="381"/>
                  </a:lnTo>
                  <a:lnTo>
                    <a:pt x="539" y="356"/>
                  </a:lnTo>
                  <a:lnTo>
                    <a:pt x="546" y="330"/>
                  </a:lnTo>
                  <a:lnTo>
                    <a:pt x="549" y="304"/>
                  </a:lnTo>
                  <a:lnTo>
                    <a:pt x="551" y="276"/>
                  </a:lnTo>
                  <a:lnTo>
                    <a:pt x="549" y="247"/>
                  </a:lnTo>
                  <a:lnTo>
                    <a:pt x="546" y="221"/>
                  </a:lnTo>
                  <a:lnTo>
                    <a:pt x="539" y="195"/>
                  </a:lnTo>
                  <a:lnTo>
                    <a:pt x="530" y="170"/>
                  </a:lnTo>
                  <a:lnTo>
                    <a:pt x="519" y="146"/>
                  </a:lnTo>
                  <a:lnTo>
                    <a:pt x="505" y="123"/>
                  </a:lnTo>
                  <a:lnTo>
                    <a:pt x="490" y="102"/>
                  </a:lnTo>
                  <a:lnTo>
                    <a:pt x="470" y="81"/>
                  </a:lnTo>
                  <a:lnTo>
                    <a:pt x="451" y="63"/>
                  </a:lnTo>
                  <a:lnTo>
                    <a:pt x="428" y="47"/>
                  </a:lnTo>
                  <a:lnTo>
                    <a:pt x="405" y="33"/>
                  </a:lnTo>
                  <a:lnTo>
                    <a:pt x="381" y="21"/>
                  </a:lnTo>
                  <a:lnTo>
                    <a:pt x="356" y="12"/>
                  </a:lnTo>
                  <a:lnTo>
                    <a:pt x="330" y="5"/>
                  </a:lnTo>
                  <a:lnTo>
                    <a:pt x="304" y="2"/>
                  </a:lnTo>
                  <a:lnTo>
                    <a:pt x="275" y="0"/>
                  </a:lnTo>
                  <a:lnTo>
                    <a:pt x="221" y="5"/>
                  </a:lnTo>
                  <a:lnTo>
                    <a:pt x="168" y="21"/>
                  </a:lnTo>
                  <a:lnTo>
                    <a:pt x="123" y="47"/>
                  </a:lnTo>
                  <a:lnTo>
                    <a:pt x="81" y="81"/>
                  </a:lnTo>
                  <a:lnTo>
                    <a:pt x="47" y="123"/>
                  </a:lnTo>
                  <a:lnTo>
                    <a:pt x="21" y="168"/>
                  </a:lnTo>
                  <a:lnTo>
                    <a:pt x="5" y="221"/>
                  </a:lnTo>
                  <a:lnTo>
                    <a:pt x="0" y="276"/>
                  </a:lnTo>
                  <a:lnTo>
                    <a:pt x="2" y="304"/>
                  </a:lnTo>
                  <a:lnTo>
                    <a:pt x="5" y="330"/>
                  </a:lnTo>
                  <a:lnTo>
                    <a:pt x="12" y="356"/>
                  </a:lnTo>
                  <a:lnTo>
                    <a:pt x="21" y="381"/>
                  </a:lnTo>
                  <a:lnTo>
                    <a:pt x="31" y="405"/>
                  </a:lnTo>
                  <a:lnTo>
                    <a:pt x="45" y="428"/>
                  </a:lnTo>
                  <a:lnTo>
                    <a:pt x="61" y="451"/>
                  </a:lnTo>
                  <a:lnTo>
                    <a:pt x="81" y="470"/>
                  </a:lnTo>
                  <a:lnTo>
                    <a:pt x="102" y="490"/>
                  </a:lnTo>
                  <a:lnTo>
                    <a:pt x="123" y="505"/>
                  </a:lnTo>
                  <a:lnTo>
                    <a:pt x="145" y="519"/>
                  </a:lnTo>
                  <a:lnTo>
                    <a:pt x="170" y="530"/>
                  </a:lnTo>
                  <a:lnTo>
                    <a:pt x="195" y="539"/>
                  </a:lnTo>
                  <a:lnTo>
                    <a:pt x="221" y="546"/>
                  </a:lnTo>
                  <a:lnTo>
                    <a:pt x="247" y="549"/>
                  </a:lnTo>
                  <a:lnTo>
                    <a:pt x="275" y="551"/>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03" name="Freeform 56"/>
            <p:cNvSpPr>
              <a:spLocks/>
            </p:cNvSpPr>
            <p:nvPr/>
          </p:nvSpPr>
          <p:spPr bwMode="auto">
            <a:xfrm>
              <a:off x="-392113" y="2941638"/>
              <a:ext cx="212725" cy="211138"/>
            </a:xfrm>
            <a:custGeom>
              <a:avLst/>
              <a:gdLst>
                <a:gd name="T0" fmla="*/ 0 w 267"/>
                <a:gd name="T1" fmla="*/ 2147483647 h 267"/>
                <a:gd name="T2" fmla="*/ 2147483647 w 267"/>
                <a:gd name="T3" fmla="*/ 2147483647 h 267"/>
                <a:gd name="T4" fmla="*/ 2147483647 w 267"/>
                <a:gd name="T5" fmla="*/ 2147483647 h 267"/>
                <a:gd name="T6" fmla="*/ 2147483647 w 267"/>
                <a:gd name="T7" fmla="*/ 2147483647 h 267"/>
                <a:gd name="T8" fmla="*/ 2147483647 w 267"/>
                <a:gd name="T9" fmla="*/ 2147483647 h 267"/>
                <a:gd name="T10" fmla="*/ 2147483647 w 267"/>
                <a:gd name="T11" fmla="*/ 2147483647 h 267"/>
                <a:gd name="T12" fmla="*/ 2147483647 w 267"/>
                <a:gd name="T13" fmla="*/ 2147483647 h 267"/>
                <a:gd name="T14" fmla="*/ 2147483647 w 267"/>
                <a:gd name="T15" fmla="*/ 2147483647 h 267"/>
                <a:gd name="T16" fmla="*/ 2147483647 w 267"/>
                <a:gd name="T17" fmla="*/ 2147483647 h 267"/>
                <a:gd name="T18" fmla="*/ 2147483647 w 267"/>
                <a:gd name="T19" fmla="*/ 2147483647 h 267"/>
                <a:gd name="T20" fmla="*/ 2147483647 w 267"/>
                <a:gd name="T21" fmla="*/ 2147483647 h 267"/>
                <a:gd name="T22" fmla="*/ 2147483647 w 267"/>
                <a:gd name="T23" fmla="*/ 0 h 267"/>
                <a:gd name="T24" fmla="*/ 2147483647 w 267"/>
                <a:gd name="T25" fmla="*/ 0 h 267"/>
                <a:gd name="T26" fmla="*/ 2147483647 w 267"/>
                <a:gd name="T27" fmla="*/ 0 h 267"/>
                <a:gd name="T28" fmla="*/ 2147483647 w 267"/>
                <a:gd name="T29" fmla="*/ 2147483647 h 267"/>
                <a:gd name="T30" fmla="*/ 2147483647 w 267"/>
                <a:gd name="T31" fmla="*/ 2147483647 h 267"/>
                <a:gd name="T32" fmla="*/ 2147483647 w 267"/>
                <a:gd name="T33" fmla="*/ 2147483647 h 267"/>
                <a:gd name="T34" fmla="*/ 2147483647 w 267"/>
                <a:gd name="T35" fmla="*/ 2147483647 h 267"/>
                <a:gd name="T36" fmla="*/ 2147483647 w 267"/>
                <a:gd name="T37" fmla="*/ 2147483647 h 267"/>
                <a:gd name="T38" fmla="*/ 2147483647 w 267"/>
                <a:gd name="T39" fmla="*/ 2147483647 h 267"/>
                <a:gd name="T40" fmla="*/ 2147483647 w 267"/>
                <a:gd name="T41" fmla="*/ 2147483647 h 267"/>
                <a:gd name="T42" fmla="*/ 2147483647 w 267"/>
                <a:gd name="T43" fmla="*/ 2147483647 h 267"/>
                <a:gd name="T44" fmla="*/ 2147483647 w 267"/>
                <a:gd name="T45" fmla="*/ 2147483647 h 267"/>
                <a:gd name="T46" fmla="*/ 2147483647 w 267"/>
                <a:gd name="T47" fmla="*/ 2147483647 h 267"/>
                <a:gd name="T48" fmla="*/ 2147483647 w 267"/>
                <a:gd name="T49" fmla="*/ 2147483647 h 267"/>
                <a:gd name="T50" fmla="*/ 2147483647 w 267"/>
                <a:gd name="T51" fmla="*/ 2147483647 h 267"/>
                <a:gd name="T52" fmla="*/ 2147483647 w 267"/>
                <a:gd name="T53" fmla="*/ 2147483647 h 267"/>
                <a:gd name="T54" fmla="*/ 2147483647 w 267"/>
                <a:gd name="T55" fmla="*/ 2147483647 h 267"/>
                <a:gd name="T56" fmla="*/ 2147483647 w 267"/>
                <a:gd name="T57" fmla="*/ 2147483647 h 267"/>
                <a:gd name="T58" fmla="*/ 2147483647 w 267"/>
                <a:gd name="T59" fmla="*/ 2147483647 h 267"/>
                <a:gd name="T60" fmla="*/ 2147483647 w 267"/>
                <a:gd name="T61" fmla="*/ 2147483647 h 267"/>
                <a:gd name="T62" fmla="*/ 2147483647 w 267"/>
                <a:gd name="T63" fmla="*/ 2147483647 h 267"/>
                <a:gd name="T64" fmla="*/ 2147483647 w 267"/>
                <a:gd name="T65" fmla="*/ 2147483647 h 267"/>
                <a:gd name="T66" fmla="*/ 2147483647 w 267"/>
                <a:gd name="T67" fmla="*/ 2147483647 h 267"/>
                <a:gd name="T68" fmla="*/ 2147483647 w 267"/>
                <a:gd name="T69" fmla="*/ 2147483647 h 267"/>
                <a:gd name="T70" fmla="*/ 2147483647 w 267"/>
                <a:gd name="T71" fmla="*/ 2147483647 h 267"/>
                <a:gd name="T72" fmla="*/ 2147483647 w 267"/>
                <a:gd name="T73" fmla="*/ 2147483647 h 267"/>
                <a:gd name="T74" fmla="*/ 2147483647 w 267"/>
                <a:gd name="T75" fmla="*/ 2147483647 h 267"/>
                <a:gd name="T76" fmla="*/ 2147483647 w 267"/>
                <a:gd name="T77" fmla="*/ 2147483647 h 267"/>
                <a:gd name="T78" fmla="*/ 2147483647 w 267"/>
                <a:gd name="T79" fmla="*/ 2147483647 h 267"/>
                <a:gd name="T80" fmla="*/ 2147483647 w 267"/>
                <a:gd name="T81" fmla="*/ 2147483647 h 267"/>
                <a:gd name="T82" fmla="*/ 2147483647 w 267"/>
                <a:gd name="T83" fmla="*/ 2147483647 h 267"/>
                <a:gd name="T84" fmla="*/ 2147483647 w 267"/>
                <a:gd name="T85" fmla="*/ 2147483647 h 267"/>
                <a:gd name="T86" fmla="*/ 2147483647 w 267"/>
                <a:gd name="T87" fmla="*/ 2147483647 h 267"/>
                <a:gd name="T88" fmla="*/ 0 w 267"/>
                <a:gd name="T89" fmla="*/ 2147483647 h 26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7" h="267">
                  <a:moveTo>
                    <a:pt x="0" y="134"/>
                  </a:moveTo>
                  <a:lnTo>
                    <a:pt x="2" y="107"/>
                  </a:lnTo>
                  <a:lnTo>
                    <a:pt x="11" y="83"/>
                  </a:lnTo>
                  <a:lnTo>
                    <a:pt x="23" y="60"/>
                  </a:lnTo>
                  <a:lnTo>
                    <a:pt x="39" y="41"/>
                  </a:lnTo>
                  <a:lnTo>
                    <a:pt x="49" y="32"/>
                  </a:lnTo>
                  <a:lnTo>
                    <a:pt x="60" y="23"/>
                  </a:lnTo>
                  <a:lnTo>
                    <a:pt x="70" y="16"/>
                  </a:lnTo>
                  <a:lnTo>
                    <a:pt x="83" y="11"/>
                  </a:lnTo>
                  <a:lnTo>
                    <a:pt x="95" y="5"/>
                  </a:lnTo>
                  <a:lnTo>
                    <a:pt x="107" y="2"/>
                  </a:lnTo>
                  <a:lnTo>
                    <a:pt x="121" y="0"/>
                  </a:lnTo>
                  <a:lnTo>
                    <a:pt x="133" y="0"/>
                  </a:lnTo>
                  <a:lnTo>
                    <a:pt x="146" y="0"/>
                  </a:lnTo>
                  <a:lnTo>
                    <a:pt x="160" y="2"/>
                  </a:lnTo>
                  <a:lnTo>
                    <a:pt x="172" y="5"/>
                  </a:lnTo>
                  <a:lnTo>
                    <a:pt x="184" y="11"/>
                  </a:lnTo>
                  <a:lnTo>
                    <a:pt x="197" y="16"/>
                  </a:lnTo>
                  <a:lnTo>
                    <a:pt x="207" y="23"/>
                  </a:lnTo>
                  <a:lnTo>
                    <a:pt x="218" y="32"/>
                  </a:lnTo>
                  <a:lnTo>
                    <a:pt x="228" y="41"/>
                  </a:lnTo>
                  <a:lnTo>
                    <a:pt x="244" y="60"/>
                  </a:lnTo>
                  <a:lnTo>
                    <a:pt x="256" y="83"/>
                  </a:lnTo>
                  <a:lnTo>
                    <a:pt x="265" y="107"/>
                  </a:lnTo>
                  <a:lnTo>
                    <a:pt x="267" y="134"/>
                  </a:lnTo>
                  <a:lnTo>
                    <a:pt x="263" y="160"/>
                  </a:lnTo>
                  <a:lnTo>
                    <a:pt x="256" y="186"/>
                  </a:lnTo>
                  <a:lnTo>
                    <a:pt x="244" y="209"/>
                  </a:lnTo>
                  <a:lnTo>
                    <a:pt x="228" y="228"/>
                  </a:lnTo>
                  <a:lnTo>
                    <a:pt x="209" y="244"/>
                  </a:lnTo>
                  <a:lnTo>
                    <a:pt x="186" y="256"/>
                  </a:lnTo>
                  <a:lnTo>
                    <a:pt x="160" y="263"/>
                  </a:lnTo>
                  <a:lnTo>
                    <a:pt x="133" y="267"/>
                  </a:lnTo>
                  <a:lnTo>
                    <a:pt x="121" y="267"/>
                  </a:lnTo>
                  <a:lnTo>
                    <a:pt x="107" y="265"/>
                  </a:lnTo>
                  <a:lnTo>
                    <a:pt x="95" y="262"/>
                  </a:lnTo>
                  <a:lnTo>
                    <a:pt x="83" y="258"/>
                  </a:lnTo>
                  <a:lnTo>
                    <a:pt x="70" y="253"/>
                  </a:lnTo>
                  <a:lnTo>
                    <a:pt x="60" y="246"/>
                  </a:lnTo>
                  <a:lnTo>
                    <a:pt x="49" y="237"/>
                  </a:lnTo>
                  <a:lnTo>
                    <a:pt x="39" y="228"/>
                  </a:lnTo>
                  <a:lnTo>
                    <a:pt x="23" y="209"/>
                  </a:lnTo>
                  <a:lnTo>
                    <a:pt x="11" y="186"/>
                  </a:lnTo>
                  <a:lnTo>
                    <a:pt x="2" y="160"/>
                  </a:lnTo>
                  <a:lnTo>
                    <a:pt x="0" y="1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04" name="Freeform 57"/>
            <p:cNvSpPr>
              <a:spLocks/>
            </p:cNvSpPr>
            <p:nvPr/>
          </p:nvSpPr>
          <p:spPr bwMode="auto">
            <a:xfrm>
              <a:off x="31750" y="3019426"/>
              <a:ext cx="58738" cy="57150"/>
            </a:xfrm>
            <a:custGeom>
              <a:avLst/>
              <a:gdLst>
                <a:gd name="T0" fmla="*/ 2147483647 w 73"/>
                <a:gd name="T1" fmla="*/ 2147483647 h 72"/>
                <a:gd name="T2" fmla="*/ 2147483647 w 73"/>
                <a:gd name="T3" fmla="*/ 2147483647 h 72"/>
                <a:gd name="T4" fmla="*/ 2147483647 w 73"/>
                <a:gd name="T5" fmla="*/ 2147483647 h 72"/>
                <a:gd name="T6" fmla="*/ 2147483647 w 73"/>
                <a:gd name="T7" fmla="*/ 2147483647 h 72"/>
                <a:gd name="T8" fmla="*/ 2147483647 w 73"/>
                <a:gd name="T9" fmla="*/ 2147483647 h 72"/>
                <a:gd name="T10" fmla="*/ 2147483647 w 73"/>
                <a:gd name="T11" fmla="*/ 2147483647 h 72"/>
                <a:gd name="T12" fmla="*/ 2147483647 w 73"/>
                <a:gd name="T13" fmla="*/ 2147483647 h 72"/>
                <a:gd name="T14" fmla="*/ 2147483647 w 73"/>
                <a:gd name="T15" fmla="*/ 2147483647 h 72"/>
                <a:gd name="T16" fmla="*/ 2147483647 w 73"/>
                <a:gd name="T17" fmla="*/ 0 h 72"/>
                <a:gd name="T18" fmla="*/ 2147483647 w 73"/>
                <a:gd name="T19" fmla="*/ 2147483647 h 72"/>
                <a:gd name="T20" fmla="*/ 2147483647 w 73"/>
                <a:gd name="T21" fmla="*/ 2147483647 h 72"/>
                <a:gd name="T22" fmla="*/ 2147483647 w 73"/>
                <a:gd name="T23" fmla="*/ 2147483647 h 72"/>
                <a:gd name="T24" fmla="*/ 0 w 73"/>
                <a:gd name="T25" fmla="*/ 2147483647 h 72"/>
                <a:gd name="T26" fmla="*/ 2147483647 w 73"/>
                <a:gd name="T27" fmla="*/ 2147483647 h 72"/>
                <a:gd name="T28" fmla="*/ 2147483647 w 73"/>
                <a:gd name="T29" fmla="*/ 2147483647 h 72"/>
                <a:gd name="T30" fmla="*/ 2147483647 w 73"/>
                <a:gd name="T31" fmla="*/ 2147483647 h 72"/>
                <a:gd name="T32" fmla="*/ 2147483647 w 73"/>
                <a:gd name="T33" fmla="*/ 2147483647 h 7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3" h="72">
                  <a:moveTo>
                    <a:pt x="37" y="72"/>
                  </a:moveTo>
                  <a:lnTo>
                    <a:pt x="51" y="69"/>
                  </a:lnTo>
                  <a:lnTo>
                    <a:pt x="63" y="62"/>
                  </a:lnTo>
                  <a:lnTo>
                    <a:pt x="70" y="50"/>
                  </a:lnTo>
                  <a:lnTo>
                    <a:pt x="73" y="36"/>
                  </a:lnTo>
                  <a:lnTo>
                    <a:pt x="70" y="22"/>
                  </a:lnTo>
                  <a:lnTo>
                    <a:pt x="63" y="11"/>
                  </a:lnTo>
                  <a:lnTo>
                    <a:pt x="51" y="4"/>
                  </a:lnTo>
                  <a:lnTo>
                    <a:pt x="37" y="0"/>
                  </a:lnTo>
                  <a:lnTo>
                    <a:pt x="23" y="4"/>
                  </a:lnTo>
                  <a:lnTo>
                    <a:pt x="10" y="11"/>
                  </a:lnTo>
                  <a:lnTo>
                    <a:pt x="3" y="22"/>
                  </a:lnTo>
                  <a:lnTo>
                    <a:pt x="0" y="36"/>
                  </a:lnTo>
                  <a:lnTo>
                    <a:pt x="3" y="50"/>
                  </a:lnTo>
                  <a:lnTo>
                    <a:pt x="10" y="62"/>
                  </a:lnTo>
                  <a:lnTo>
                    <a:pt x="23" y="69"/>
                  </a:lnTo>
                  <a:lnTo>
                    <a:pt x="37" y="7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37905" name="Freeform 58"/>
            <p:cNvSpPr>
              <a:spLocks/>
            </p:cNvSpPr>
            <p:nvPr/>
          </p:nvSpPr>
          <p:spPr bwMode="auto">
            <a:xfrm>
              <a:off x="-314325" y="3019426"/>
              <a:ext cx="58738" cy="57150"/>
            </a:xfrm>
            <a:custGeom>
              <a:avLst/>
              <a:gdLst>
                <a:gd name="T0" fmla="*/ 2147483647 w 73"/>
                <a:gd name="T1" fmla="*/ 2147483647 h 72"/>
                <a:gd name="T2" fmla="*/ 2147483647 w 73"/>
                <a:gd name="T3" fmla="*/ 2147483647 h 72"/>
                <a:gd name="T4" fmla="*/ 2147483647 w 73"/>
                <a:gd name="T5" fmla="*/ 2147483647 h 72"/>
                <a:gd name="T6" fmla="*/ 2147483647 w 73"/>
                <a:gd name="T7" fmla="*/ 2147483647 h 72"/>
                <a:gd name="T8" fmla="*/ 2147483647 w 73"/>
                <a:gd name="T9" fmla="*/ 2147483647 h 72"/>
                <a:gd name="T10" fmla="*/ 2147483647 w 73"/>
                <a:gd name="T11" fmla="*/ 2147483647 h 72"/>
                <a:gd name="T12" fmla="*/ 2147483647 w 73"/>
                <a:gd name="T13" fmla="*/ 2147483647 h 72"/>
                <a:gd name="T14" fmla="*/ 2147483647 w 73"/>
                <a:gd name="T15" fmla="*/ 2147483647 h 72"/>
                <a:gd name="T16" fmla="*/ 2147483647 w 73"/>
                <a:gd name="T17" fmla="*/ 0 h 72"/>
                <a:gd name="T18" fmla="*/ 2147483647 w 73"/>
                <a:gd name="T19" fmla="*/ 2147483647 h 72"/>
                <a:gd name="T20" fmla="*/ 2147483647 w 73"/>
                <a:gd name="T21" fmla="*/ 2147483647 h 72"/>
                <a:gd name="T22" fmla="*/ 2147483647 w 73"/>
                <a:gd name="T23" fmla="*/ 2147483647 h 72"/>
                <a:gd name="T24" fmla="*/ 0 w 73"/>
                <a:gd name="T25" fmla="*/ 2147483647 h 72"/>
                <a:gd name="T26" fmla="*/ 2147483647 w 73"/>
                <a:gd name="T27" fmla="*/ 2147483647 h 72"/>
                <a:gd name="T28" fmla="*/ 2147483647 w 73"/>
                <a:gd name="T29" fmla="*/ 2147483647 h 72"/>
                <a:gd name="T30" fmla="*/ 2147483647 w 73"/>
                <a:gd name="T31" fmla="*/ 2147483647 h 72"/>
                <a:gd name="T32" fmla="*/ 2147483647 w 73"/>
                <a:gd name="T33" fmla="*/ 2147483647 h 7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3" h="72">
                  <a:moveTo>
                    <a:pt x="36" y="72"/>
                  </a:moveTo>
                  <a:lnTo>
                    <a:pt x="50" y="69"/>
                  </a:lnTo>
                  <a:lnTo>
                    <a:pt x="63" y="62"/>
                  </a:lnTo>
                  <a:lnTo>
                    <a:pt x="70" y="50"/>
                  </a:lnTo>
                  <a:lnTo>
                    <a:pt x="73" y="36"/>
                  </a:lnTo>
                  <a:lnTo>
                    <a:pt x="70" y="22"/>
                  </a:lnTo>
                  <a:lnTo>
                    <a:pt x="63" y="11"/>
                  </a:lnTo>
                  <a:lnTo>
                    <a:pt x="50" y="4"/>
                  </a:lnTo>
                  <a:lnTo>
                    <a:pt x="36" y="0"/>
                  </a:lnTo>
                  <a:lnTo>
                    <a:pt x="22" y="4"/>
                  </a:lnTo>
                  <a:lnTo>
                    <a:pt x="10" y="11"/>
                  </a:lnTo>
                  <a:lnTo>
                    <a:pt x="3" y="22"/>
                  </a:lnTo>
                  <a:lnTo>
                    <a:pt x="0" y="36"/>
                  </a:lnTo>
                  <a:lnTo>
                    <a:pt x="3" y="50"/>
                  </a:lnTo>
                  <a:lnTo>
                    <a:pt x="10" y="62"/>
                  </a:lnTo>
                  <a:lnTo>
                    <a:pt x="22" y="69"/>
                  </a:lnTo>
                  <a:lnTo>
                    <a:pt x="36" y="7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idx="1"/>
          </p:nvPr>
        </p:nvSpPr>
        <p:spPr bwMode="auto">
          <a:xfrm>
            <a:off x="1371600" y="-76200"/>
            <a:ext cx="6477000" cy="823913"/>
          </a:xfrm>
          <a:ln>
            <a:miter lim="800000"/>
            <a:headEnd/>
            <a:tailEnd/>
          </a:ln>
        </p:spPr>
        <p:txBody>
          <a:bodyPr vert="horz" wrap="square" lIns="91440" tIns="45720" rIns="91440" bIns="45720" numCol="1" anchor="t" anchorCtr="0" compatLnSpc="1">
            <a:prstTxWarp prst="textNoShape">
              <a:avLst/>
            </a:prstTxWarp>
          </a:bodyPr>
          <a:lstStyle/>
          <a:p>
            <a:pPr algn="ctr" eaLnBrk="1" hangingPunct="1">
              <a:lnSpc>
                <a:spcPct val="150000"/>
              </a:lnSpc>
              <a:buFontTx/>
              <a:buNone/>
              <a:defRPr/>
            </a:pPr>
            <a:r>
              <a:rPr lang="en-US" sz="4000" b="1">
                <a:effectLst>
                  <a:outerShdw blurRad="38100" dist="38100" dir="2700000" algn="tl">
                    <a:srgbClr val="DDDDDD"/>
                  </a:outerShdw>
                </a:effectLst>
                <a:latin typeface="Agency FB" charset="0"/>
                <a:cs typeface="+mn-cs"/>
              </a:rPr>
              <a:t>SIMULATION TOOLS</a:t>
            </a:r>
          </a:p>
        </p:txBody>
      </p:sp>
      <p:grpSp>
        <p:nvGrpSpPr>
          <p:cNvPr id="2" name="Group 153"/>
          <p:cNvGrpSpPr/>
          <p:nvPr/>
        </p:nvGrpSpPr>
        <p:grpSpPr>
          <a:xfrm rot="2177148">
            <a:off x="4354921" y="1200629"/>
            <a:ext cx="2379487" cy="1282451"/>
            <a:chOff x="3968443" y="2179550"/>
            <a:chExt cx="2533650" cy="1403350"/>
          </a:xfrm>
          <a:solidFill>
            <a:schemeClr val="bg1"/>
          </a:solidFill>
        </p:grpSpPr>
        <p:grpSp>
          <p:nvGrpSpPr>
            <p:cNvPr id="3" name="Group 608"/>
            <p:cNvGrpSpPr>
              <a:grpSpLocks/>
            </p:cNvGrpSpPr>
            <p:nvPr/>
          </p:nvGrpSpPr>
          <p:grpSpPr bwMode="auto">
            <a:xfrm>
              <a:off x="3968443" y="2179550"/>
              <a:ext cx="2533650" cy="1158875"/>
              <a:chOff x="2964" y="470"/>
              <a:chExt cx="1596" cy="730"/>
            </a:xfrm>
            <a:grpFill/>
          </p:grpSpPr>
          <p:sp>
            <p:nvSpPr>
              <p:cNvPr id="80" name="Line 609"/>
              <p:cNvSpPr>
                <a:spLocks noChangeShapeType="1"/>
              </p:cNvSpPr>
              <p:nvPr/>
            </p:nvSpPr>
            <p:spPr bwMode="auto">
              <a:xfrm rot="21600000">
                <a:off x="3048" y="1181"/>
                <a:ext cx="1440" cy="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81" name="Text Box 610"/>
              <p:cNvSpPr txBox="1">
                <a:spLocks noChangeArrowheads="1"/>
              </p:cNvSpPr>
              <p:nvPr/>
            </p:nvSpPr>
            <p:spPr bwMode="auto">
              <a:xfrm rot="5400000">
                <a:off x="3955" y="922"/>
                <a:ext cx="214" cy="125"/>
              </a:xfrm>
              <a:prstGeom prst="rect">
                <a:avLst/>
              </a:prstGeom>
              <a:grpFill/>
              <a:ln w="9525">
                <a:noFill/>
                <a:miter lim="800000"/>
                <a:headEnd/>
                <a:tailEnd/>
              </a:ln>
              <a:effectLst/>
            </p:spPr>
            <p:txBody>
              <a:bodyPr>
                <a:spAutoFit/>
              </a:bodyPr>
              <a:lstStyle/>
              <a:p>
                <a:pPr>
                  <a:spcBef>
                    <a:spcPct val="50000"/>
                  </a:spcBef>
                  <a:defRPr/>
                </a:pPr>
                <a:r>
                  <a:rPr lang="en-US" sz="700">
                    <a:latin typeface="Arial" pitchFamily="34" charset="0"/>
                    <a:ea typeface="+mn-ea"/>
                    <a:cs typeface="+mn-cs"/>
                  </a:rPr>
                  <a:t>¾</a:t>
                </a:r>
              </a:p>
            </p:txBody>
          </p:sp>
          <p:sp>
            <p:nvSpPr>
              <p:cNvPr id="82" name="Text Box 611"/>
              <p:cNvSpPr txBox="1">
                <a:spLocks noChangeArrowheads="1"/>
              </p:cNvSpPr>
              <p:nvPr/>
            </p:nvSpPr>
            <p:spPr bwMode="auto">
              <a:xfrm rot="5400000">
                <a:off x="3804" y="789"/>
                <a:ext cx="236" cy="125"/>
              </a:xfrm>
              <a:prstGeom prst="rect">
                <a:avLst/>
              </a:prstGeom>
              <a:grpFill/>
              <a:ln w="9525">
                <a:noFill/>
                <a:miter lim="800000"/>
                <a:headEnd/>
                <a:tailEnd/>
              </a:ln>
              <a:effectLst/>
            </p:spPr>
            <p:txBody>
              <a:bodyPr>
                <a:spAutoFit/>
              </a:bodyPr>
              <a:lstStyle/>
              <a:p>
                <a:pPr>
                  <a:spcBef>
                    <a:spcPct val="50000"/>
                  </a:spcBef>
                  <a:defRPr/>
                </a:pPr>
                <a:r>
                  <a:rPr lang="en-US" sz="700">
                    <a:latin typeface="Arial" pitchFamily="34" charset="0"/>
                    <a:ea typeface="+mn-ea"/>
                    <a:cs typeface="+mn-cs"/>
                  </a:rPr>
                  <a:t>½ </a:t>
                </a:r>
              </a:p>
            </p:txBody>
          </p:sp>
          <p:sp>
            <p:nvSpPr>
              <p:cNvPr id="83" name="Text Box 612"/>
              <p:cNvSpPr txBox="1">
                <a:spLocks noChangeArrowheads="1"/>
              </p:cNvSpPr>
              <p:nvPr/>
            </p:nvSpPr>
            <p:spPr bwMode="auto">
              <a:xfrm rot="5400000">
                <a:off x="3543" y="473"/>
                <a:ext cx="160" cy="154"/>
              </a:xfrm>
              <a:prstGeom prst="rect">
                <a:avLst/>
              </a:prstGeom>
              <a:grpFill/>
              <a:ln w="9525">
                <a:noFill/>
                <a:miter lim="800000"/>
                <a:headEnd/>
                <a:tailEnd/>
              </a:ln>
              <a:effectLst/>
            </p:spPr>
            <p:txBody>
              <a:bodyPr wrap="none">
                <a:spAutoFit/>
              </a:bodyPr>
              <a:lstStyle/>
              <a:p>
                <a:pPr>
                  <a:defRPr/>
                </a:pPr>
                <a:r>
                  <a:rPr lang="en-US" sz="1000" b="1">
                    <a:latin typeface="Arial" pitchFamily="34" charset="0"/>
                    <a:ea typeface="+mn-ea"/>
                    <a:cs typeface="+mn-cs"/>
                  </a:rPr>
                  <a:t>1</a:t>
                </a:r>
              </a:p>
            </p:txBody>
          </p:sp>
          <p:sp>
            <p:nvSpPr>
              <p:cNvPr id="84" name="Text Box 613"/>
              <p:cNvSpPr txBox="1">
                <a:spLocks noChangeArrowheads="1"/>
              </p:cNvSpPr>
              <p:nvPr/>
            </p:nvSpPr>
            <p:spPr bwMode="auto">
              <a:xfrm rot="5400000">
                <a:off x="4178" y="1022"/>
                <a:ext cx="188" cy="96"/>
              </a:xfrm>
              <a:prstGeom prst="rect">
                <a:avLst/>
              </a:prstGeom>
              <a:grpFill/>
              <a:ln w="9525">
                <a:noFill/>
                <a:miter lim="800000"/>
                <a:headEnd/>
                <a:tailEnd/>
              </a:ln>
              <a:effectLst/>
            </p:spPr>
            <p:txBody>
              <a:bodyPr>
                <a:spAutoFit/>
              </a:bodyPr>
              <a:lstStyle/>
              <a:p>
                <a:pPr>
                  <a:defRPr/>
                </a:pPr>
                <a:r>
                  <a:rPr lang="en-US" sz="400" b="1">
                    <a:latin typeface="Arial" pitchFamily="34" charset="0"/>
                    <a:ea typeface="+mn-ea"/>
                    <a:cs typeface="+mn-cs"/>
                  </a:rPr>
                  <a:t>1/8</a:t>
                </a:r>
              </a:p>
            </p:txBody>
          </p:sp>
          <p:sp>
            <p:nvSpPr>
              <p:cNvPr id="85" name="Text Box 614"/>
              <p:cNvSpPr txBox="1">
                <a:spLocks noChangeArrowheads="1"/>
              </p:cNvSpPr>
              <p:nvPr/>
            </p:nvSpPr>
            <p:spPr bwMode="auto">
              <a:xfrm rot="5400000">
                <a:off x="3451" y="935"/>
                <a:ext cx="62" cy="67"/>
              </a:xfrm>
              <a:prstGeom prst="rect">
                <a:avLst/>
              </a:prstGeom>
              <a:grpFill/>
              <a:ln w="9525">
                <a:noFill/>
                <a:miter lim="800000"/>
                <a:headEnd/>
                <a:tailEnd/>
              </a:ln>
              <a:effectLst/>
            </p:spPr>
            <p:txBody>
              <a:bodyPr lIns="0" tIns="0" rIns="0" bIns="0">
                <a:spAutoFit/>
              </a:bodyPr>
              <a:lstStyle/>
              <a:p>
                <a:pPr>
                  <a:spcBef>
                    <a:spcPct val="50000"/>
                  </a:spcBef>
                  <a:defRPr/>
                </a:pPr>
                <a:r>
                  <a:rPr lang="en-US" sz="700">
                    <a:latin typeface="Arial" pitchFamily="34" charset="0"/>
                    <a:ea typeface="+mn-ea"/>
                    <a:cs typeface="+mn-cs"/>
                  </a:rPr>
                  <a:t>¾ </a:t>
                </a:r>
              </a:p>
            </p:txBody>
          </p:sp>
          <p:sp>
            <p:nvSpPr>
              <p:cNvPr id="86" name="Text Box 615"/>
              <p:cNvSpPr txBox="1">
                <a:spLocks noChangeArrowheads="1"/>
              </p:cNvSpPr>
              <p:nvPr/>
            </p:nvSpPr>
            <p:spPr bwMode="auto">
              <a:xfrm rot="5400000">
                <a:off x="3445" y="1100"/>
                <a:ext cx="134" cy="38"/>
              </a:xfrm>
              <a:prstGeom prst="rect">
                <a:avLst/>
              </a:prstGeom>
              <a:grpFill/>
              <a:ln w="9525">
                <a:noFill/>
                <a:miter lim="800000"/>
                <a:headEnd/>
                <a:tailEnd/>
              </a:ln>
              <a:effectLst/>
            </p:spPr>
            <p:txBody>
              <a:bodyPr lIns="0" tIns="0" rIns="0" bIns="0">
                <a:spAutoFit/>
              </a:bodyPr>
              <a:lstStyle/>
              <a:p>
                <a:pPr>
                  <a:spcBef>
                    <a:spcPct val="50000"/>
                  </a:spcBef>
                  <a:defRPr/>
                </a:pPr>
                <a:r>
                  <a:rPr lang="en-US" sz="400" b="1">
                    <a:latin typeface="Arial" pitchFamily="34" charset="0"/>
                    <a:ea typeface="+mn-ea"/>
                    <a:cs typeface="+mn-cs"/>
                  </a:rPr>
                  <a:t>13/16   </a:t>
                </a:r>
              </a:p>
            </p:txBody>
          </p:sp>
          <p:sp>
            <p:nvSpPr>
              <p:cNvPr id="87" name="Text Box 616"/>
              <p:cNvSpPr txBox="1">
                <a:spLocks noChangeArrowheads="1"/>
              </p:cNvSpPr>
              <p:nvPr/>
            </p:nvSpPr>
            <p:spPr bwMode="auto">
              <a:xfrm rot="5400000">
                <a:off x="3588" y="1113"/>
                <a:ext cx="136" cy="38"/>
              </a:xfrm>
              <a:prstGeom prst="rect">
                <a:avLst/>
              </a:prstGeom>
              <a:grpFill/>
              <a:ln w="9525">
                <a:noFill/>
                <a:miter lim="800000"/>
                <a:headEnd/>
                <a:tailEnd/>
              </a:ln>
              <a:effectLst/>
            </p:spPr>
            <p:txBody>
              <a:bodyPr lIns="0" tIns="0" rIns="0" bIns="0">
                <a:spAutoFit/>
              </a:bodyPr>
              <a:lstStyle/>
              <a:p>
                <a:pPr>
                  <a:spcBef>
                    <a:spcPct val="50000"/>
                  </a:spcBef>
                  <a:defRPr/>
                </a:pPr>
                <a:r>
                  <a:rPr lang="en-US" sz="400" b="1">
                    <a:latin typeface="Arial" pitchFamily="34" charset="0"/>
                    <a:ea typeface="+mn-ea"/>
                    <a:cs typeface="+mn-cs"/>
                  </a:rPr>
                  <a:t>1/16 </a:t>
                </a:r>
              </a:p>
            </p:txBody>
          </p:sp>
          <p:sp>
            <p:nvSpPr>
              <p:cNvPr id="88" name="Text Box 617"/>
              <p:cNvSpPr txBox="1">
                <a:spLocks noChangeArrowheads="1"/>
              </p:cNvSpPr>
              <p:nvPr/>
            </p:nvSpPr>
            <p:spPr bwMode="auto">
              <a:xfrm rot="5400000">
                <a:off x="3490" y="1077"/>
                <a:ext cx="128" cy="38"/>
              </a:xfrm>
              <a:prstGeom prst="rect">
                <a:avLst/>
              </a:prstGeom>
              <a:grpFill/>
              <a:ln w="9525">
                <a:noFill/>
                <a:miter lim="800000"/>
                <a:headEnd/>
                <a:tailEnd/>
              </a:ln>
              <a:effectLst/>
            </p:spPr>
            <p:txBody>
              <a:bodyPr lIns="0" tIns="0" rIns="0" bIns="0">
                <a:spAutoFit/>
              </a:bodyPr>
              <a:lstStyle/>
              <a:p>
                <a:pPr>
                  <a:spcBef>
                    <a:spcPct val="50000"/>
                  </a:spcBef>
                  <a:defRPr/>
                </a:pPr>
                <a:r>
                  <a:rPr lang="en-US" sz="400" b="1">
                    <a:latin typeface="Arial" pitchFamily="34" charset="0"/>
                    <a:ea typeface="+mn-ea"/>
                    <a:cs typeface="+mn-cs"/>
                  </a:rPr>
                  <a:t>7/8 </a:t>
                </a:r>
              </a:p>
            </p:txBody>
          </p:sp>
          <p:sp>
            <p:nvSpPr>
              <p:cNvPr id="89" name="Text Box 618"/>
              <p:cNvSpPr txBox="1">
                <a:spLocks noChangeArrowheads="1"/>
              </p:cNvSpPr>
              <p:nvPr/>
            </p:nvSpPr>
            <p:spPr bwMode="auto">
              <a:xfrm rot="5400000">
                <a:off x="4127" y="480"/>
                <a:ext cx="160" cy="154"/>
              </a:xfrm>
              <a:prstGeom prst="rect">
                <a:avLst/>
              </a:prstGeom>
              <a:grpFill/>
              <a:ln w="9525">
                <a:noFill/>
                <a:miter lim="800000"/>
                <a:headEnd/>
                <a:tailEnd/>
              </a:ln>
              <a:effectLst/>
            </p:spPr>
            <p:txBody>
              <a:bodyPr wrap="none">
                <a:spAutoFit/>
              </a:bodyPr>
              <a:lstStyle/>
              <a:p>
                <a:pPr>
                  <a:defRPr/>
                </a:pPr>
                <a:r>
                  <a:rPr lang="en-US" sz="1000" b="1">
                    <a:latin typeface="Arial" pitchFamily="34" charset="0"/>
                    <a:ea typeface="+mn-ea"/>
                    <a:cs typeface="+mn-cs"/>
                  </a:rPr>
                  <a:t>2</a:t>
                </a:r>
              </a:p>
            </p:txBody>
          </p:sp>
          <p:sp>
            <p:nvSpPr>
              <p:cNvPr id="90" name="Line 619"/>
              <p:cNvSpPr>
                <a:spLocks noChangeShapeType="1"/>
              </p:cNvSpPr>
              <p:nvPr/>
            </p:nvSpPr>
            <p:spPr bwMode="auto">
              <a:xfrm rot="21600000">
                <a:off x="3046" y="605"/>
                <a:ext cx="0" cy="576"/>
              </a:xfrm>
              <a:prstGeom prst="line">
                <a:avLst/>
              </a:prstGeom>
              <a:grpFill/>
              <a:ln w="19050">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91" name="Line 620"/>
              <p:cNvSpPr>
                <a:spLocks noChangeShapeType="1"/>
              </p:cNvSpPr>
              <p:nvPr/>
            </p:nvSpPr>
            <p:spPr bwMode="auto">
              <a:xfrm rot="21600000">
                <a:off x="3623" y="605"/>
                <a:ext cx="0" cy="576"/>
              </a:xfrm>
              <a:prstGeom prst="line">
                <a:avLst/>
              </a:prstGeom>
              <a:grpFill/>
              <a:ln w="19050">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92" name="Line 621"/>
              <p:cNvSpPr>
                <a:spLocks noChangeShapeType="1"/>
              </p:cNvSpPr>
              <p:nvPr/>
            </p:nvSpPr>
            <p:spPr bwMode="auto">
              <a:xfrm rot="21600000">
                <a:off x="4199" y="604"/>
                <a:ext cx="0" cy="576"/>
              </a:xfrm>
              <a:prstGeom prst="line">
                <a:avLst/>
              </a:prstGeom>
              <a:grpFill/>
              <a:ln w="19050">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93" name="Line 622"/>
              <p:cNvSpPr>
                <a:spLocks noChangeShapeType="1"/>
              </p:cNvSpPr>
              <p:nvPr/>
            </p:nvSpPr>
            <p:spPr bwMode="auto">
              <a:xfrm rot="21600000">
                <a:off x="3191" y="989"/>
                <a:ext cx="0" cy="192"/>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94" name="Line 623"/>
              <p:cNvSpPr>
                <a:spLocks noChangeShapeType="1"/>
              </p:cNvSpPr>
              <p:nvPr/>
            </p:nvSpPr>
            <p:spPr bwMode="auto">
              <a:xfrm rot="21600000">
                <a:off x="3479" y="989"/>
                <a:ext cx="0" cy="192"/>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95" name="Line 624"/>
              <p:cNvSpPr>
                <a:spLocks noChangeShapeType="1"/>
              </p:cNvSpPr>
              <p:nvPr/>
            </p:nvSpPr>
            <p:spPr bwMode="auto">
              <a:xfrm rot="21600000">
                <a:off x="3767" y="989"/>
                <a:ext cx="0" cy="192"/>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96" name="Line 625"/>
              <p:cNvSpPr>
                <a:spLocks noChangeShapeType="1"/>
              </p:cNvSpPr>
              <p:nvPr/>
            </p:nvSpPr>
            <p:spPr bwMode="auto">
              <a:xfrm rot="21600000">
                <a:off x="4055" y="989"/>
                <a:ext cx="0" cy="192"/>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97" name="Line 626"/>
              <p:cNvSpPr>
                <a:spLocks noChangeShapeType="1"/>
              </p:cNvSpPr>
              <p:nvPr/>
            </p:nvSpPr>
            <p:spPr bwMode="auto">
              <a:xfrm rot="21600000">
                <a:off x="4343" y="988"/>
                <a:ext cx="0" cy="192"/>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98" name="Line 627"/>
              <p:cNvSpPr>
                <a:spLocks noChangeShapeType="1"/>
              </p:cNvSpPr>
              <p:nvPr/>
            </p:nvSpPr>
            <p:spPr bwMode="auto">
              <a:xfrm flipV="1">
                <a:off x="3335" y="845"/>
                <a:ext cx="0" cy="33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99" name="Line 628"/>
              <p:cNvSpPr>
                <a:spLocks noChangeShapeType="1"/>
              </p:cNvSpPr>
              <p:nvPr/>
            </p:nvSpPr>
            <p:spPr bwMode="auto">
              <a:xfrm flipV="1">
                <a:off x="3911" y="845"/>
                <a:ext cx="0" cy="33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00" name="Line 629"/>
              <p:cNvSpPr>
                <a:spLocks noChangeShapeType="1"/>
              </p:cNvSpPr>
              <p:nvPr/>
            </p:nvSpPr>
            <p:spPr bwMode="auto">
              <a:xfrm flipV="1">
                <a:off x="4487" y="844"/>
                <a:ext cx="0" cy="33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01" name="Line 630"/>
              <p:cNvSpPr>
                <a:spLocks noChangeShapeType="1"/>
              </p:cNvSpPr>
              <p:nvPr/>
            </p:nvSpPr>
            <p:spPr bwMode="auto">
              <a:xfrm rot="21600000">
                <a:off x="3119" y="1085"/>
                <a:ext cx="0" cy="9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02" name="Line 631"/>
              <p:cNvSpPr>
                <a:spLocks noChangeShapeType="1"/>
              </p:cNvSpPr>
              <p:nvPr/>
            </p:nvSpPr>
            <p:spPr bwMode="auto">
              <a:xfrm rot="21600000">
                <a:off x="3263" y="1085"/>
                <a:ext cx="0" cy="9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03" name="Line 632"/>
              <p:cNvSpPr>
                <a:spLocks noChangeShapeType="1"/>
              </p:cNvSpPr>
              <p:nvPr/>
            </p:nvSpPr>
            <p:spPr bwMode="auto">
              <a:xfrm rot="21600000">
                <a:off x="3407" y="1085"/>
                <a:ext cx="0" cy="9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04" name="Line 633"/>
              <p:cNvSpPr>
                <a:spLocks noChangeShapeType="1"/>
              </p:cNvSpPr>
              <p:nvPr/>
            </p:nvSpPr>
            <p:spPr bwMode="auto">
              <a:xfrm rot="21600000">
                <a:off x="3551" y="1084"/>
                <a:ext cx="0" cy="9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grpSp>
            <p:nvGrpSpPr>
              <p:cNvPr id="4" name="Group 634"/>
              <p:cNvGrpSpPr>
                <a:grpSpLocks/>
              </p:cNvGrpSpPr>
              <p:nvPr/>
            </p:nvGrpSpPr>
            <p:grpSpPr bwMode="auto">
              <a:xfrm rot="21600000">
                <a:off x="3695" y="1085"/>
                <a:ext cx="432" cy="96"/>
                <a:chOff x="2952" y="864"/>
                <a:chExt cx="432" cy="96"/>
              </a:xfrm>
              <a:grpFill/>
            </p:grpSpPr>
            <p:sp>
              <p:nvSpPr>
                <p:cNvPr id="147" name="Line 635"/>
                <p:cNvSpPr>
                  <a:spLocks noChangeShapeType="1"/>
                </p:cNvSpPr>
                <p:nvPr/>
              </p:nvSpPr>
              <p:spPr bwMode="auto">
                <a:xfrm>
                  <a:off x="2952" y="864"/>
                  <a:ext cx="0" cy="9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48" name="Line 636"/>
                <p:cNvSpPr>
                  <a:spLocks noChangeShapeType="1"/>
                </p:cNvSpPr>
                <p:nvPr/>
              </p:nvSpPr>
              <p:spPr bwMode="auto">
                <a:xfrm>
                  <a:off x="3096" y="864"/>
                  <a:ext cx="0" cy="9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49" name="Line 637"/>
                <p:cNvSpPr>
                  <a:spLocks noChangeShapeType="1"/>
                </p:cNvSpPr>
                <p:nvPr/>
              </p:nvSpPr>
              <p:spPr bwMode="auto">
                <a:xfrm>
                  <a:off x="3240" y="864"/>
                  <a:ext cx="0" cy="9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50" name="Line 638"/>
                <p:cNvSpPr>
                  <a:spLocks noChangeShapeType="1"/>
                </p:cNvSpPr>
                <p:nvPr/>
              </p:nvSpPr>
              <p:spPr bwMode="auto">
                <a:xfrm>
                  <a:off x="3384" y="864"/>
                  <a:ext cx="0" cy="9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grpSp>
          <p:sp>
            <p:nvSpPr>
              <p:cNvPr id="106" name="Line 639"/>
              <p:cNvSpPr>
                <a:spLocks noChangeShapeType="1"/>
              </p:cNvSpPr>
              <p:nvPr/>
            </p:nvSpPr>
            <p:spPr bwMode="auto">
              <a:xfrm rot="21600000">
                <a:off x="4272" y="1084"/>
                <a:ext cx="0" cy="9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07" name="Line 640"/>
              <p:cNvSpPr>
                <a:spLocks noChangeShapeType="1"/>
              </p:cNvSpPr>
              <p:nvPr/>
            </p:nvSpPr>
            <p:spPr bwMode="auto">
              <a:xfrm rot="21600000">
                <a:off x="4416" y="1084"/>
                <a:ext cx="0" cy="96"/>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08" name="Line 641"/>
              <p:cNvSpPr>
                <a:spLocks noChangeShapeType="1"/>
              </p:cNvSpPr>
              <p:nvPr/>
            </p:nvSpPr>
            <p:spPr bwMode="auto">
              <a:xfrm rot="21600000">
                <a:off x="3513" y="1140"/>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09" name="Line 642"/>
              <p:cNvSpPr>
                <a:spLocks noChangeShapeType="1"/>
              </p:cNvSpPr>
              <p:nvPr/>
            </p:nvSpPr>
            <p:spPr bwMode="auto">
              <a:xfrm rot="21600000">
                <a:off x="3438" y="1140"/>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10" name="Line 643"/>
              <p:cNvSpPr>
                <a:spLocks noChangeShapeType="1"/>
              </p:cNvSpPr>
              <p:nvPr/>
            </p:nvSpPr>
            <p:spPr bwMode="auto">
              <a:xfrm rot="21600000">
                <a:off x="3371" y="1140"/>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11" name="Line 644"/>
              <p:cNvSpPr>
                <a:spLocks noChangeShapeType="1"/>
              </p:cNvSpPr>
              <p:nvPr/>
            </p:nvSpPr>
            <p:spPr bwMode="auto">
              <a:xfrm rot="21600000">
                <a:off x="3299" y="1137"/>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12" name="Line 645"/>
              <p:cNvSpPr>
                <a:spLocks noChangeShapeType="1"/>
              </p:cNvSpPr>
              <p:nvPr/>
            </p:nvSpPr>
            <p:spPr bwMode="auto">
              <a:xfrm rot="21600000">
                <a:off x="3224" y="1137"/>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13" name="Line 646"/>
              <p:cNvSpPr>
                <a:spLocks noChangeShapeType="1"/>
              </p:cNvSpPr>
              <p:nvPr/>
            </p:nvSpPr>
            <p:spPr bwMode="auto">
              <a:xfrm rot="21600000">
                <a:off x="3157" y="1137"/>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14" name="Line 647"/>
              <p:cNvSpPr>
                <a:spLocks noChangeShapeType="1"/>
              </p:cNvSpPr>
              <p:nvPr/>
            </p:nvSpPr>
            <p:spPr bwMode="auto">
              <a:xfrm rot="21600000">
                <a:off x="3081" y="1140"/>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15" name="Line 648"/>
              <p:cNvSpPr>
                <a:spLocks noChangeShapeType="1"/>
              </p:cNvSpPr>
              <p:nvPr/>
            </p:nvSpPr>
            <p:spPr bwMode="auto">
              <a:xfrm rot="21600000">
                <a:off x="4088" y="1134"/>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16" name="Line 649"/>
              <p:cNvSpPr>
                <a:spLocks noChangeShapeType="1"/>
              </p:cNvSpPr>
              <p:nvPr/>
            </p:nvSpPr>
            <p:spPr bwMode="auto">
              <a:xfrm rot="21600000">
                <a:off x="4013" y="1134"/>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17" name="Line 650"/>
              <p:cNvSpPr>
                <a:spLocks noChangeShapeType="1"/>
              </p:cNvSpPr>
              <p:nvPr/>
            </p:nvSpPr>
            <p:spPr bwMode="auto">
              <a:xfrm rot="21600000">
                <a:off x="3946" y="1134"/>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18" name="Line 651"/>
              <p:cNvSpPr>
                <a:spLocks noChangeShapeType="1"/>
              </p:cNvSpPr>
              <p:nvPr/>
            </p:nvSpPr>
            <p:spPr bwMode="auto">
              <a:xfrm rot="21600000">
                <a:off x="3874" y="1131"/>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19" name="Line 652"/>
              <p:cNvSpPr>
                <a:spLocks noChangeShapeType="1"/>
              </p:cNvSpPr>
              <p:nvPr/>
            </p:nvSpPr>
            <p:spPr bwMode="auto">
              <a:xfrm rot="21600000">
                <a:off x="3799" y="1131"/>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20" name="Line 653"/>
              <p:cNvSpPr>
                <a:spLocks noChangeShapeType="1"/>
              </p:cNvSpPr>
              <p:nvPr/>
            </p:nvSpPr>
            <p:spPr bwMode="auto">
              <a:xfrm rot="21600000">
                <a:off x="3732" y="1131"/>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21" name="Line 654"/>
              <p:cNvSpPr>
                <a:spLocks noChangeShapeType="1"/>
              </p:cNvSpPr>
              <p:nvPr/>
            </p:nvSpPr>
            <p:spPr bwMode="auto">
              <a:xfrm rot="21600000">
                <a:off x="3656" y="1134"/>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22" name="Line 655"/>
              <p:cNvSpPr>
                <a:spLocks noChangeShapeType="1"/>
              </p:cNvSpPr>
              <p:nvPr/>
            </p:nvSpPr>
            <p:spPr bwMode="auto">
              <a:xfrm rot="21600000">
                <a:off x="3586" y="1140"/>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23" name="Line 656"/>
              <p:cNvSpPr>
                <a:spLocks noChangeShapeType="1"/>
              </p:cNvSpPr>
              <p:nvPr/>
            </p:nvSpPr>
            <p:spPr bwMode="auto">
              <a:xfrm rot="21600000">
                <a:off x="4450" y="1129"/>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24" name="Line 657"/>
              <p:cNvSpPr>
                <a:spLocks noChangeShapeType="1"/>
              </p:cNvSpPr>
              <p:nvPr/>
            </p:nvSpPr>
            <p:spPr bwMode="auto">
              <a:xfrm rot="21600000">
                <a:off x="4375" y="1129"/>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25" name="Line 658"/>
              <p:cNvSpPr>
                <a:spLocks noChangeShapeType="1"/>
              </p:cNvSpPr>
              <p:nvPr/>
            </p:nvSpPr>
            <p:spPr bwMode="auto">
              <a:xfrm rot="21600000">
                <a:off x="4308" y="1129"/>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26" name="Line 659"/>
              <p:cNvSpPr>
                <a:spLocks noChangeShapeType="1"/>
              </p:cNvSpPr>
              <p:nvPr/>
            </p:nvSpPr>
            <p:spPr bwMode="auto">
              <a:xfrm rot="21600000">
                <a:off x="4232" y="1132"/>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27" name="Line 660"/>
              <p:cNvSpPr>
                <a:spLocks noChangeShapeType="1"/>
              </p:cNvSpPr>
              <p:nvPr/>
            </p:nvSpPr>
            <p:spPr bwMode="auto">
              <a:xfrm rot="5400000" flipV="1">
                <a:off x="3249" y="766"/>
                <a:ext cx="1" cy="403"/>
              </a:xfrm>
              <a:prstGeom prst="line">
                <a:avLst/>
              </a:prstGeom>
              <a:grpFill/>
              <a:ln w="9525">
                <a:solidFill>
                  <a:srgbClr val="B2B2B2"/>
                </a:solidFill>
                <a:prstDash val="dashDot"/>
                <a:round/>
                <a:headEnd/>
                <a:tailEnd type="triangle" w="med" len="med"/>
              </a:ln>
              <a:effectLst/>
            </p:spPr>
            <p:txBody>
              <a:bodyPr/>
              <a:lstStyle/>
              <a:p>
                <a:pPr>
                  <a:defRPr/>
                </a:pPr>
                <a:endParaRPr lang="en-US">
                  <a:latin typeface="Arial" pitchFamily="34" charset="0"/>
                  <a:ea typeface="+mn-ea"/>
                  <a:cs typeface="+mn-cs"/>
                </a:endParaRPr>
              </a:p>
            </p:txBody>
          </p:sp>
          <p:sp>
            <p:nvSpPr>
              <p:cNvPr id="128" name="Line 661"/>
              <p:cNvSpPr>
                <a:spLocks noChangeShapeType="1"/>
              </p:cNvSpPr>
              <p:nvPr/>
            </p:nvSpPr>
            <p:spPr bwMode="auto">
              <a:xfrm rot="5400000" flipV="1">
                <a:off x="3306" y="539"/>
                <a:ext cx="1" cy="518"/>
              </a:xfrm>
              <a:prstGeom prst="line">
                <a:avLst/>
              </a:prstGeom>
              <a:grpFill/>
              <a:ln w="9525">
                <a:solidFill>
                  <a:srgbClr val="B2B2B2"/>
                </a:solidFill>
                <a:prstDash val="dashDot"/>
                <a:round/>
                <a:headEnd/>
                <a:tailEnd type="triangle" w="med" len="med"/>
              </a:ln>
              <a:effectLst/>
            </p:spPr>
            <p:txBody>
              <a:bodyPr/>
              <a:lstStyle/>
              <a:p>
                <a:pPr>
                  <a:defRPr/>
                </a:pPr>
                <a:endParaRPr lang="en-US">
                  <a:latin typeface="Arial" pitchFamily="34" charset="0"/>
                  <a:ea typeface="+mn-ea"/>
                  <a:cs typeface="+mn-cs"/>
                </a:endParaRPr>
              </a:p>
            </p:txBody>
          </p:sp>
          <p:sp>
            <p:nvSpPr>
              <p:cNvPr id="129" name="Line 662"/>
              <p:cNvSpPr>
                <a:spLocks noChangeShapeType="1"/>
              </p:cNvSpPr>
              <p:nvPr/>
            </p:nvSpPr>
            <p:spPr bwMode="auto">
              <a:xfrm rot="5400000" flipV="1">
                <a:off x="3326" y="358"/>
                <a:ext cx="1" cy="570"/>
              </a:xfrm>
              <a:prstGeom prst="line">
                <a:avLst/>
              </a:prstGeom>
              <a:grpFill/>
              <a:ln w="9525">
                <a:solidFill>
                  <a:srgbClr val="B2B2B2"/>
                </a:solidFill>
                <a:prstDash val="dashDot"/>
                <a:round/>
                <a:headEnd/>
                <a:tailEnd type="triangle" w="med" len="med"/>
              </a:ln>
              <a:effectLst/>
            </p:spPr>
            <p:txBody>
              <a:bodyPr/>
              <a:lstStyle/>
              <a:p>
                <a:pPr>
                  <a:defRPr/>
                </a:pPr>
                <a:endParaRPr lang="en-US">
                  <a:latin typeface="Arial" pitchFamily="34" charset="0"/>
                  <a:ea typeface="+mn-ea"/>
                  <a:cs typeface="+mn-cs"/>
                </a:endParaRPr>
              </a:p>
            </p:txBody>
          </p:sp>
          <p:sp>
            <p:nvSpPr>
              <p:cNvPr id="130" name="Text Box 663"/>
              <p:cNvSpPr txBox="1">
                <a:spLocks noChangeArrowheads="1"/>
              </p:cNvSpPr>
              <p:nvPr/>
            </p:nvSpPr>
            <p:spPr bwMode="auto">
              <a:xfrm rot="5400000">
                <a:off x="3881" y="1027"/>
                <a:ext cx="202" cy="96"/>
              </a:xfrm>
              <a:prstGeom prst="rect">
                <a:avLst/>
              </a:prstGeom>
              <a:grpFill/>
              <a:ln w="9525">
                <a:noFill/>
                <a:miter lim="800000"/>
                <a:headEnd/>
                <a:tailEnd/>
              </a:ln>
              <a:effectLst/>
            </p:spPr>
            <p:txBody>
              <a:bodyPr>
                <a:spAutoFit/>
              </a:bodyPr>
              <a:lstStyle/>
              <a:p>
                <a:pPr>
                  <a:spcBef>
                    <a:spcPct val="50000"/>
                  </a:spcBef>
                  <a:defRPr/>
                </a:pPr>
                <a:r>
                  <a:rPr lang="en-US" sz="400" b="1">
                    <a:latin typeface="Arial" pitchFamily="34" charset="0"/>
                    <a:ea typeface="+mn-ea"/>
                    <a:cs typeface="+mn-cs"/>
                  </a:rPr>
                  <a:t>5/8</a:t>
                </a:r>
              </a:p>
            </p:txBody>
          </p:sp>
          <p:sp>
            <p:nvSpPr>
              <p:cNvPr id="131" name="Text Box 664"/>
              <p:cNvSpPr txBox="1">
                <a:spLocks noChangeArrowheads="1"/>
              </p:cNvSpPr>
              <p:nvPr/>
            </p:nvSpPr>
            <p:spPr bwMode="auto">
              <a:xfrm rot="5400000">
                <a:off x="2961" y="474"/>
                <a:ext cx="160" cy="154"/>
              </a:xfrm>
              <a:prstGeom prst="rect">
                <a:avLst/>
              </a:prstGeom>
              <a:grpFill/>
              <a:ln w="9525">
                <a:noFill/>
                <a:miter lim="800000"/>
                <a:headEnd/>
                <a:tailEnd/>
              </a:ln>
              <a:effectLst/>
            </p:spPr>
            <p:txBody>
              <a:bodyPr wrap="none">
                <a:spAutoFit/>
              </a:bodyPr>
              <a:lstStyle/>
              <a:p>
                <a:pPr>
                  <a:defRPr/>
                </a:pPr>
                <a:r>
                  <a:rPr lang="en-US" sz="1000" b="1">
                    <a:latin typeface="Arial" pitchFamily="34" charset="0"/>
                    <a:ea typeface="+mn-ea"/>
                    <a:cs typeface="+mn-cs"/>
                  </a:rPr>
                  <a:t>0</a:t>
                </a:r>
              </a:p>
            </p:txBody>
          </p:sp>
          <p:sp>
            <p:nvSpPr>
              <p:cNvPr id="132" name="Text Box 665"/>
              <p:cNvSpPr txBox="1">
                <a:spLocks noChangeArrowheads="1"/>
              </p:cNvSpPr>
              <p:nvPr/>
            </p:nvSpPr>
            <p:spPr bwMode="auto">
              <a:xfrm rot="5400000">
                <a:off x="3627" y="1083"/>
                <a:ext cx="136" cy="38"/>
              </a:xfrm>
              <a:prstGeom prst="rect">
                <a:avLst/>
              </a:prstGeom>
              <a:grpFill/>
              <a:ln w="9525">
                <a:noFill/>
                <a:miter lim="800000"/>
                <a:headEnd/>
                <a:tailEnd/>
              </a:ln>
              <a:effectLst/>
            </p:spPr>
            <p:txBody>
              <a:bodyPr lIns="0" tIns="0" rIns="0" bIns="0">
                <a:spAutoFit/>
              </a:bodyPr>
              <a:lstStyle/>
              <a:p>
                <a:pPr>
                  <a:spcBef>
                    <a:spcPct val="50000"/>
                  </a:spcBef>
                  <a:defRPr/>
                </a:pPr>
                <a:r>
                  <a:rPr lang="en-US" sz="400" b="1">
                    <a:latin typeface="Arial" pitchFamily="34" charset="0"/>
                    <a:ea typeface="+mn-ea"/>
                    <a:cs typeface="+mn-cs"/>
                  </a:rPr>
                  <a:t>1/8 </a:t>
                </a:r>
              </a:p>
            </p:txBody>
          </p:sp>
          <p:sp>
            <p:nvSpPr>
              <p:cNvPr id="133" name="Text Box 666"/>
              <p:cNvSpPr txBox="1">
                <a:spLocks noChangeArrowheads="1"/>
              </p:cNvSpPr>
              <p:nvPr/>
            </p:nvSpPr>
            <p:spPr bwMode="auto">
              <a:xfrm rot="5400000">
                <a:off x="3703" y="970"/>
                <a:ext cx="136" cy="67"/>
              </a:xfrm>
              <a:prstGeom prst="rect">
                <a:avLst/>
              </a:prstGeom>
              <a:grpFill/>
              <a:ln w="9525">
                <a:noFill/>
                <a:miter lim="800000"/>
                <a:headEnd/>
                <a:tailEnd/>
              </a:ln>
              <a:effectLst/>
            </p:spPr>
            <p:txBody>
              <a:bodyPr lIns="0" tIns="0" rIns="0" bIns="0">
                <a:spAutoFit/>
              </a:bodyPr>
              <a:lstStyle/>
              <a:p>
                <a:pPr>
                  <a:spcBef>
                    <a:spcPct val="50000"/>
                  </a:spcBef>
                  <a:defRPr/>
                </a:pPr>
                <a:r>
                  <a:rPr lang="en-US" sz="700">
                    <a:latin typeface="Arial" pitchFamily="34" charset="0"/>
                    <a:ea typeface="+mn-ea"/>
                    <a:cs typeface="+mn-cs"/>
                  </a:rPr>
                  <a:t>¼  </a:t>
                </a:r>
              </a:p>
            </p:txBody>
          </p:sp>
          <p:sp>
            <p:nvSpPr>
              <p:cNvPr id="134" name="Line 667"/>
              <p:cNvSpPr>
                <a:spLocks noChangeShapeType="1"/>
              </p:cNvSpPr>
              <p:nvPr/>
            </p:nvSpPr>
            <p:spPr bwMode="auto">
              <a:xfrm rot="21600000">
                <a:off x="4164" y="1136"/>
                <a:ext cx="0" cy="40"/>
              </a:xfrm>
              <a:prstGeom prst="line">
                <a:avLst/>
              </a:prstGeom>
              <a:grpFill/>
              <a:ln w="9525">
                <a:solidFill>
                  <a:schemeClr val="tx1"/>
                </a:solidFill>
                <a:round/>
                <a:headEnd/>
                <a:tailEnd/>
              </a:ln>
              <a:effectLst/>
            </p:spPr>
            <p:txBody>
              <a:bodyPr/>
              <a:lstStyle/>
              <a:p>
                <a:pPr>
                  <a:defRPr/>
                </a:pPr>
                <a:endParaRPr lang="en-US">
                  <a:latin typeface="Arial" pitchFamily="34" charset="0"/>
                  <a:ea typeface="+mn-ea"/>
                  <a:cs typeface="+mn-cs"/>
                </a:endParaRPr>
              </a:p>
            </p:txBody>
          </p:sp>
          <p:sp>
            <p:nvSpPr>
              <p:cNvPr id="135" name="Text Box 668"/>
              <p:cNvSpPr txBox="1">
                <a:spLocks noChangeArrowheads="1"/>
              </p:cNvSpPr>
              <p:nvPr/>
            </p:nvSpPr>
            <p:spPr bwMode="auto">
              <a:xfrm rot="5400000">
                <a:off x="4025" y="1027"/>
                <a:ext cx="202" cy="96"/>
              </a:xfrm>
              <a:prstGeom prst="rect">
                <a:avLst/>
              </a:prstGeom>
              <a:grpFill/>
              <a:ln w="9525">
                <a:noFill/>
                <a:miter lim="800000"/>
                <a:headEnd/>
                <a:tailEnd/>
              </a:ln>
              <a:effectLst/>
            </p:spPr>
            <p:txBody>
              <a:bodyPr>
                <a:spAutoFit/>
              </a:bodyPr>
              <a:lstStyle/>
              <a:p>
                <a:pPr>
                  <a:spcBef>
                    <a:spcPct val="50000"/>
                  </a:spcBef>
                  <a:defRPr/>
                </a:pPr>
                <a:r>
                  <a:rPr lang="en-US" sz="400" b="1">
                    <a:latin typeface="Arial" pitchFamily="34" charset="0"/>
                    <a:ea typeface="+mn-ea"/>
                    <a:cs typeface="+mn-cs"/>
                  </a:rPr>
                  <a:t>7/8 </a:t>
                </a:r>
              </a:p>
            </p:txBody>
          </p:sp>
          <p:sp>
            <p:nvSpPr>
              <p:cNvPr id="136" name="Text Box 669"/>
              <p:cNvSpPr txBox="1">
                <a:spLocks noChangeArrowheads="1"/>
              </p:cNvSpPr>
              <p:nvPr/>
            </p:nvSpPr>
            <p:spPr bwMode="auto">
              <a:xfrm rot="5400000">
                <a:off x="4380" y="789"/>
                <a:ext cx="236" cy="125"/>
              </a:xfrm>
              <a:prstGeom prst="rect">
                <a:avLst/>
              </a:prstGeom>
              <a:grpFill/>
              <a:ln w="9525">
                <a:noFill/>
                <a:miter lim="800000"/>
                <a:headEnd/>
                <a:tailEnd/>
              </a:ln>
              <a:effectLst/>
            </p:spPr>
            <p:txBody>
              <a:bodyPr>
                <a:spAutoFit/>
              </a:bodyPr>
              <a:lstStyle/>
              <a:p>
                <a:pPr>
                  <a:spcBef>
                    <a:spcPct val="50000"/>
                  </a:spcBef>
                  <a:defRPr/>
                </a:pPr>
                <a:r>
                  <a:rPr lang="en-US" sz="700">
                    <a:latin typeface="Arial" pitchFamily="34" charset="0"/>
                    <a:ea typeface="+mn-ea"/>
                    <a:cs typeface="+mn-cs"/>
                  </a:rPr>
                  <a:t>½ </a:t>
                </a:r>
              </a:p>
            </p:txBody>
          </p:sp>
          <p:sp>
            <p:nvSpPr>
              <p:cNvPr id="137" name="Text Box 670"/>
              <p:cNvSpPr txBox="1">
                <a:spLocks noChangeArrowheads="1"/>
              </p:cNvSpPr>
              <p:nvPr/>
            </p:nvSpPr>
            <p:spPr bwMode="auto">
              <a:xfrm rot="5400000">
                <a:off x="4164" y="1113"/>
                <a:ext cx="136" cy="38"/>
              </a:xfrm>
              <a:prstGeom prst="rect">
                <a:avLst/>
              </a:prstGeom>
              <a:grpFill/>
              <a:ln w="9525">
                <a:noFill/>
                <a:miter lim="800000"/>
                <a:headEnd/>
                <a:tailEnd/>
              </a:ln>
              <a:effectLst/>
            </p:spPr>
            <p:txBody>
              <a:bodyPr lIns="0" tIns="0" rIns="0" bIns="0">
                <a:spAutoFit/>
              </a:bodyPr>
              <a:lstStyle/>
              <a:p>
                <a:pPr>
                  <a:spcBef>
                    <a:spcPct val="50000"/>
                  </a:spcBef>
                  <a:defRPr/>
                </a:pPr>
                <a:r>
                  <a:rPr lang="en-US" sz="400" b="1">
                    <a:latin typeface="Arial" pitchFamily="34" charset="0"/>
                    <a:ea typeface="+mn-ea"/>
                    <a:cs typeface="+mn-cs"/>
                  </a:rPr>
                  <a:t>1/16 </a:t>
                </a:r>
              </a:p>
            </p:txBody>
          </p:sp>
          <p:sp>
            <p:nvSpPr>
              <p:cNvPr id="138" name="Text Box 671"/>
              <p:cNvSpPr txBox="1">
                <a:spLocks noChangeArrowheads="1"/>
              </p:cNvSpPr>
              <p:nvPr/>
            </p:nvSpPr>
            <p:spPr bwMode="auto">
              <a:xfrm rot="5400000">
                <a:off x="4279" y="970"/>
                <a:ext cx="136" cy="67"/>
              </a:xfrm>
              <a:prstGeom prst="rect">
                <a:avLst/>
              </a:prstGeom>
              <a:grpFill/>
              <a:ln w="9525">
                <a:noFill/>
                <a:miter lim="800000"/>
                <a:headEnd/>
                <a:tailEnd/>
              </a:ln>
              <a:effectLst/>
            </p:spPr>
            <p:txBody>
              <a:bodyPr lIns="0" tIns="0" rIns="0" bIns="0">
                <a:spAutoFit/>
              </a:bodyPr>
              <a:lstStyle/>
              <a:p>
                <a:pPr>
                  <a:spcBef>
                    <a:spcPct val="50000"/>
                  </a:spcBef>
                  <a:defRPr/>
                </a:pPr>
                <a:r>
                  <a:rPr lang="en-US" sz="700">
                    <a:latin typeface="Arial" pitchFamily="34" charset="0"/>
                    <a:ea typeface="+mn-ea"/>
                    <a:cs typeface="+mn-cs"/>
                  </a:rPr>
                  <a:t>¼  </a:t>
                </a:r>
              </a:p>
            </p:txBody>
          </p:sp>
          <p:sp>
            <p:nvSpPr>
              <p:cNvPr id="139" name="Text Box 672"/>
              <p:cNvSpPr txBox="1">
                <a:spLocks noChangeArrowheads="1"/>
              </p:cNvSpPr>
              <p:nvPr/>
            </p:nvSpPr>
            <p:spPr bwMode="auto">
              <a:xfrm rot="5400000">
                <a:off x="4347" y="1082"/>
                <a:ext cx="136" cy="38"/>
              </a:xfrm>
              <a:prstGeom prst="rect">
                <a:avLst/>
              </a:prstGeom>
              <a:grpFill/>
              <a:ln w="9525">
                <a:noFill/>
                <a:miter lim="800000"/>
                <a:headEnd/>
                <a:tailEnd/>
              </a:ln>
              <a:effectLst/>
            </p:spPr>
            <p:txBody>
              <a:bodyPr lIns="0" tIns="0" rIns="0" bIns="0">
                <a:spAutoFit/>
              </a:bodyPr>
              <a:lstStyle/>
              <a:p>
                <a:pPr>
                  <a:spcBef>
                    <a:spcPct val="50000"/>
                  </a:spcBef>
                  <a:defRPr/>
                </a:pPr>
                <a:r>
                  <a:rPr lang="en-US" sz="400" b="1">
                    <a:latin typeface="Arial" pitchFamily="34" charset="0"/>
                    <a:ea typeface="+mn-ea"/>
                    <a:cs typeface="+mn-cs"/>
                  </a:rPr>
                  <a:t>3/8  </a:t>
                </a:r>
              </a:p>
            </p:txBody>
          </p:sp>
          <p:sp>
            <p:nvSpPr>
              <p:cNvPr id="140" name="Text Box 673"/>
              <p:cNvSpPr txBox="1">
                <a:spLocks noChangeArrowheads="1"/>
              </p:cNvSpPr>
              <p:nvPr/>
            </p:nvSpPr>
            <p:spPr bwMode="auto">
              <a:xfrm rot="5400000">
                <a:off x="3771" y="1079"/>
                <a:ext cx="136" cy="38"/>
              </a:xfrm>
              <a:prstGeom prst="rect">
                <a:avLst/>
              </a:prstGeom>
              <a:grpFill/>
              <a:ln w="9525">
                <a:noFill/>
                <a:miter lim="800000"/>
                <a:headEnd/>
                <a:tailEnd/>
              </a:ln>
              <a:effectLst/>
            </p:spPr>
            <p:txBody>
              <a:bodyPr lIns="0" tIns="0" rIns="0" bIns="0">
                <a:spAutoFit/>
              </a:bodyPr>
              <a:lstStyle/>
              <a:p>
                <a:pPr>
                  <a:spcBef>
                    <a:spcPct val="50000"/>
                  </a:spcBef>
                  <a:defRPr/>
                </a:pPr>
                <a:r>
                  <a:rPr lang="en-US" sz="400" b="1">
                    <a:latin typeface="Arial" pitchFamily="34" charset="0"/>
                    <a:ea typeface="+mn-ea"/>
                    <a:cs typeface="+mn-cs"/>
                  </a:rPr>
                  <a:t>3/8  </a:t>
                </a:r>
              </a:p>
            </p:txBody>
          </p:sp>
          <p:sp>
            <p:nvSpPr>
              <p:cNvPr id="141" name="Text Box 674"/>
              <p:cNvSpPr txBox="1">
                <a:spLocks noChangeArrowheads="1"/>
              </p:cNvSpPr>
              <p:nvPr/>
            </p:nvSpPr>
            <p:spPr bwMode="auto">
              <a:xfrm rot="5400000">
                <a:off x="3225" y="784"/>
                <a:ext cx="236" cy="125"/>
              </a:xfrm>
              <a:prstGeom prst="rect">
                <a:avLst/>
              </a:prstGeom>
              <a:grpFill/>
              <a:ln w="9525">
                <a:noFill/>
                <a:miter lim="800000"/>
                <a:headEnd/>
                <a:tailEnd/>
              </a:ln>
              <a:effectLst/>
            </p:spPr>
            <p:txBody>
              <a:bodyPr>
                <a:spAutoFit/>
              </a:bodyPr>
              <a:lstStyle/>
              <a:p>
                <a:pPr>
                  <a:spcBef>
                    <a:spcPct val="50000"/>
                  </a:spcBef>
                  <a:defRPr/>
                </a:pPr>
                <a:r>
                  <a:rPr lang="en-US" sz="700">
                    <a:latin typeface="Arial" pitchFamily="34" charset="0"/>
                    <a:ea typeface="+mn-ea"/>
                    <a:cs typeface="+mn-cs"/>
                  </a:rPr>
                  <a:t>½ </a:t>
                </a:r>
              </a:p>
            </p:txBody>
          </p:sp>
          <p:sp>
            <p:nvSpPr>
              <p:cNvPr id="142" name="Text Box 675"/>
              <p:cNvSpPr txBox="1">
                <a:spLocks noChangeArrowheads="1"/>
              </p:cNvSpPr>
              <p:nvPr/>
            </p:nvSpPr>
            <p:spPr bwMode="auto">
              <a:xfrm rot="5400000">
                <a:off x="3009" y="1108"/>
                <a:ext cx="136" cy="38"/>
              </a:xfrm>
              <a:prstGeom prst="rect">
                <a:avLst/>
              </a:prstGeom>
              <a:grpFill/>
              <a:ln w="9525">
                <a:noFill/>
                <a:miter lim="800000"/>
                <a:headEnd/>
                <a:tailEnd/>
              </a:ln>
              <a:effectLst/>
            </p:spPr>
            <p:txBody>
              <a:bodyPr lIns="0" tIns="0" rIns="0" bIns="0">
                <a:spAutoFit/>
              </a:bodyPr>
              <a:lstStyle/>
              <a:p>
                <a:pPr>
                  <a:spcBef>
                    <a:spcPct val="50000"/>
                  </a:spcBef>
                  <a:defRPr/>
                </a:pPr>
                <a:r>
                  <a:rPr lang="en-US" sz="400" b="1">
                    <a:latin typeface="Arial" pitchFamily="34" charset="0"/>
                    <a:ea typeface="+mn-ea"/>
                    <a:cs typeface="+mn-cs"/>
                  </a:rPr>
                  <a:t>1/16 </a:t>
                </a:r>
              </a:p>
            </p:txBody>
          </p:sp>
          <p:sp>
            <p:nvSpPr>
              <p:cNvPr id="143" name="Text Box 676"/>
              <p:cNvSpPr txBox="1">
                <a:spLocks noChangeArrowheads="1"/>
              </p:cNvSpPr>
              <p:nvPr/>
            </p:nvSpPr>
            <p:spPr bwMode="auto">
              <a:xfrm rot="5400000">
                <a:off x="3048" y="1078"/>
                <a:ext cx="136" cy="38"/>
              </a:xfrm>
              <a:prstGeom prst="rect">
                <a:avLst/>
              </a:prstGeom>
              <a:grpFill/>
              <a:ln w="9525">
                <a:noFill/>
                <a:miter lim="800000"/>
                <a:headEnd/>
                <a:tailEnd/>
              </a:ln>
              <a:effectLst/>
            </p:spPr>
            <p:txBody>
              <a:bodyPr lIns="0" tIns="0" rIns="0" bIns="0">
                <a:spAutoFit/>
              </a:bodyPr>
              <a:lstStyle/>
              <a:p>
                <a:pPr>
                  <a:spcBef>
                    <a:spcPct val="50000"/>
                  </a:spcBef>
                  <a:defRPr/>
                </a:pPr>
                <a:r>
                  <a:rPr lang="en-US" sz="400" b="1" dirty="0">
                    <a:latin typeface="Arial" pitchFamily="34" charset="0"/>
                    <a:ea typeface="+mn-ea"/>
                    <a:cs typeface="+mn-cs"/>
                  </a:rPr>
                  <a:t>1/8 </a:t>
                </a:r>
              </a:p>
            </p:txBody>
          </p:sp>
          <p:sp>
            <p:nvSpPr>
              <p:cNvPr id="144" name="Text Box 677"/>
              <p:cNvSpPr txBox="1">
                <a:spLocks noChangeArrowheads="1"/>
              </p:cNvSpPr>
              <p:nvPr/>
            </p:nvSpPr>
            <p:spPr bwMode="auto">
              <a:xfrm rot="5400000">
                <a:off x="3124" y="965"/>
                <a:ext cx="136" cy="67"/>
              </a:xfrm>
              <a:prstGeom prst="rect">
                <a:avLst/>
              </a:prstGeom>
              <a:grpFill/>
              <a:ln w="9525">
                <a:noFill/>
                <a:miter lim="800000"/>
                <a:headEnd/>
                <a:tailEnd/>
              </a:ln>
              <a:effectLst/>
            </p:spPr>
            <p:txBody>
              <a:bodyPr lIns="0" tIns="0" rIns="0" bIns="0">
                <a:spAutoFit/>
              </a:bodyPr>
              <a:lstStyle/>
              <a:p>
                <a:pPr>
                  <a:spcBef>
                    <a:spcPct val="50000"/>
                  </a:spcBef>
                  <a:defRPr/>
                </a:pPr>
                <a:r>
                  <a:rPr lang="en-US" sz="700">
                    <a:latin typeface="Arial" pitchFamily="34" charset="0"/>
                    <a:ea typeface="+mn-ea"/>
                    <a:cs typeface="+mn-cs"/>
                  </a:rPr>
                  <a:t>¼  </a:t>
                </a:r>
              </a:p>
            </p:txBody>
          </p:sp>
          <p:sp>
            <p:nvSpPr>
              <p:cNvPr id="145" name="Text Box 678"/>
              <p:cNvSpPr txBox="1">
                <a:spLocks noChangeArrowheads="1"/>
              </p:cNvSpPr>
              <p:nvPr/>
            </p:nvSpPr>
            <p:spPr bwMode="auto">
              <a:xfrm rot="5400000">
                <a:off x="3192" y="1074"/>
                <a:ext cx="136" cy="38"/>
              </a:xfrm>
              <a:prstGeom prst="rect">
                <a:avLst/>
              </a:prstGeom>
              <a:grpFill/>
              <a:ln w="9525">
                <a:noFill/>
                <a:miter lim="800000"/>
                <a:headEnd/>
                <a:tailEnd/>
              </a:ln>
              <a:effectLst/>
            </p:spPr>
            <p:txBody>
              <a:bodyPr lIns="0" tIns="0" rIns="0" bIns="0">
                <a:spAutoFit/>
              </a:bodyPr>
              <a:lstStyle/>
              <a:p>
                <a:pPr>
                  <a:spcBef>
                    <a:spcPct val="50000"/>
                  </a:spcBef>
                  <a:defRPr/>
                </a:pPr>
                <a:r>
                  <a:rPr lang="en-US" sz="400" b="1">
                    <a:latin typeface="Arial" pitchFamily="34" charset="0"/>
                    <a:ea typeface="+mn-ea"/>
                    <a:cs typeface="+mn-cs"/>
                  </a:rPr>
                  <a:t>3/8  </a:t>
                </a:r>
              </a:p>
            </p:txBody>
          </p:sp>
          <p:sp>
            <p:nvSpPr>
              <p:cNvPr id="146" name="Text Box 679"/>
              <p:cNvSpPr txBox="1">
                <a:spLocks noChangeArrowheads="1"/>
              </p:cNvSpPr>
              <p:nvPr/>
            </p:nvSpPr>
            <p:spPr bwMode="auto">
              <a:xfrm rot="5400000">
                <a:off x="3313" y="1028"/>
                <a:ext cx="202" cy="96"/>
              </a:xfrm>
              <a:prstGeom prst="rect">
                <a:avLst/>
              </a:prstGeom>
              <a:grpFill/>
              <a:ln w="9525">
                <a:noFill/>
                <a:miter lim="800000"/>
                <a:headEnd/>
                <a:tailEnd/>
              </a:ln>
              <a:effectLst/>
            </p:spPr>
            <p:txBody>
              <a:bodyPr>
                <a:spAutoFit/>
              </a:bodyPr>
              <a:lstStyle/>
              <a:p>
                <a:pPr>
                  <a:spcBef>
                    <a:spcPct val="50000"/>
                  </a:spcBef>
                  <a:defRPr/>
                </a:pPr>
                <a:r>
                  <a:rPr lang="en-US" sz="400" b="1">
                    <a:latin typeface="Arial" pitchFamily="34" charset="0"/>
                    <a:ea typeface="+mn-ea"/>
                    <a:cs typeface="+mn-cs"/>
                  </a:rPr>
                  <a:t>5/8</a:t>
                </a:r>
              </a:p>
            </p:txBody>
          </p:sp>
        </p:grpSp>
        <p:sp>
          <p:nvSpPr>
            <p:cNvPr id="151" name="Text Box 919"/>
            <p:cNvSpPr txBox="1">
              <a:spLocks noChangeArrowheads="1"/>
            </p:cNvSpPr>
            <p:nvPr/>
          </p:nvSpPr>
          <p:spPr bwMode="auto">
            <a:xfrm>
              <a:off x="5092393" y="3338425"/>
              <a:ext cx="692150" cy="244475"/>
            </a:xfrm>
            <a:prstGeom prst="rect">
              <a:avLst/>
            </a:prstGeom>
            <a:grpFill/>
            <a:ln w="9525">
              <a:noFill/>
              <a:miter lim="800000"/>
              <a:headEnd/>
              <a:tailEnd/>
            </a:ln>
            <a:effectLst/>
          </p:spPr>
          <p:txBody>
            <a:bodyPr>
              <a:spAutoFit/>
            </a:bodyPr>
            <a:lstStyle/>
            <a:p>
              <a:pPr>
                <a:spcBef>
                  <a:spcPct val="50000"/>
                </a:spcBef>
                <a:defRPr/>
              </a:pPr>
              <a:r>
                <a:rPr lang="en-US" sz="1000">
                  <a:latin typeface="Arial" pitchFamily="34" charset="0"/>
                  <a:ea typeface="+mn-ea"/>
                  <a:cs typeface="+mn-cs"/>
                </a:rPr>
                <a:t>Fold </a:t>
              </a:r>
            </a:p>
          </p:txBody>
        </p:sp>
        <p:sp>
          <p:nvSpPr>
            <p:cNvPr id="152" name="Line 920"/>
            <p:cNvSpPr>
              <a:spLocks noChangeAspect="1" noChangeShapeType="1"/>
            </p:cNvSpPr>
            <p:nvPr/>
          </p:nvSpPr>
          <p:spPr bwMode="auto">
            <a:xfrm flipV="1">
              <a:off x="5795656" y="3338425"/>
              <a:ext cx="1587" cy="182563"/>
            </a:xfrm>
            <a:prstGeom prst="line">
              <a:avLst/>
            </a:prstGeom>
            <a:grpFill/>
            <a:ln w="9525">
              <a:solidFill>
                <a:schemeClr val="tx1"/>
              </a:solidFill>
              <a:round/>
              <a:headEnd/>
              <a:tailEnd type="triangle" w="med" len="med"/>
            </a:ln>
            <a:effectLst/>
          </p:spPr>
          <p:txBody>
            <a:bodyPr/>
            <a:lstStyle/>
            <a:p>
              <a:pPr>
                <a:defRPr/>
              </a:pPr>
              <a:endParaRPr lang="en-US">
                <a:latin typeface="Arial" pitchFamily="34" charset="0"/>
                <a:ea typeface="+mn-ea"/>
                <a:cs typeface="+mn-cs"/>
              </a:endParaRPr>
            </a:p>
          </p:txBody>
        </p:sp>
        <p:sp>
          <p:nvSpPr>
            <p:cNvPr id="153" name="Line 921"/>
            <p:cNvSpPr>
              <a:spLocks noChangeAspect="1" noChangeShapeType="1"/>
            </p:cNvSpPr>
            <p:nvPr/>
          </p:nvSpPr>
          <p:spPr bwMode="auto">
            <a:xfrm flipV="1">
              <a:off x="4806643" y="3344775"/>
              <a:ext cx="1588" cy="182563"/>
            </a:xfrm>
            <a:prstGeom prst="line">
              <a:avLst/>
            </a:prstGeom>
            <a:grpFill/>
            <a:ln w="9525">
              <a:solidFill>
                <a:schemeClr val="tx1"/>
              </a:solidFill>
              <a:round/>
              <a:headEnd/>
              <a:tailEnd type="triangle" w="med" len="med"/>
            </a:ln>
            <a:effectLst/>
          </p:spPr>
          <p:txBody>
            <a:bodyPr/>
            <a:lstStyle/>
            <a:p>
              <a:pPr>
                <a:defRPr/>
              </a:pPr>
              <a:endParaRPr lang="en-US">
                <a:latin typeface="Arial" pitchFamily="34" charset="0"/>
                <a:ea typeface="+mn-ea"/>
                <a:cs typeface="+mn-cs"/>
              </a:endParaRPr>
            </a:p>
          </p:txBody>
        </p:sp>
      </p:grpSp>
      <p:pic>
        <p:nvPicPr>
          <p:cNvPr id="6" name="Picture 5" descr="TF 19.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9956" y="994039"/>
            <a:ext cx="9070244" cy="5863961"/>
          </a:xfrm>
          <a:prstGeom prst="rect">
            <a:avLst/>
          </a:prstGeom>
        </p:spPr>
      </p:pic>
    </p:spTree>
    <p:extLst>
      <p:ext uri="{BB962C8B-B14F-4D97-AF65-F5344CB8AC3E}">
        <p14:creationId xmlns:p14="http://schemas.microsoft.com/office/powerpoint/2010/main" val="20108901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l="18358"/>
          <a:stretch/>
        </p:blipFill>
        <p:spPr>
          <a:xfrm rot="1567578">
            <a:off x="1776634" y="2103969"/>
            <a:ext cx="4501413" cy="1088942"/>
          </a:xfrm>
          <a:prstGeom prst="rect">
            <a:avLst/>
          </a:prstGeom>
        </p:spPr>
      </p:pic>
      <p:sp>
        <p:nvSpPr>
          <p:cNvPr id="208898" name="Rectangle 2"/>
          <p:cNvSpPr>
            <a:spLocks noGrp="1" noChangeArrowheads="1"/>
          </p:cNvSpPr>
          <p:nvPr>
            <p:ph idx="1"/>
          </p:nvPr>
        </p:nvSpPr>
        <p:spPr bwMode="auto">
          <a:xfrm>
            <a:off x="1371600" y="-76200"/>
            <a:ext cx="6477000" cy="823913"/>
          </a:xfrm>
          <a:ln>
            <a:miter lim="800000"/>
            <a:headEnd/>
            <a:tailEnd/>
          </a:ln>
        </p:spPr>
        <p:txBody>
          <a:bodyPr vert="horz" wrap="square" lIns="91440" tIns="45720" rIns="91440" bIns="45720" numCol="1" anchor="t" anchorCtr="0" compatLnSpc="1">
            <a:prstTxWarp prst="textNoShape">
              <a:avLst/>
            </a:prstTxWarp>
          </a:bodyPr>
          <a:lstStyle/>
          <a:p>
            <a:pPr algn="ctr" eaLnBrk="1" hangingPunct="1">
              <a:lnSpc>
                <a:spcPct val="150000"/>
              </a:lnSpc>
              <a:buFontTx/>
              <a:buNone/>
              <a:defRPr/>
            </a:pPr>
            <a:r>
              <a:rPr lang="en-US" sz="4000" b="1" dirty="0" smtClean="0">
                <a:effectLst>
                  <a:outerShdw blurRad="38100" dist="38100" dir="2700000" algn="tl">
                    <a:srgbClr val="DDDDDD"/>
                  </a:outerShdw>
                </a:effectLst>
                <a:latin typeface="Agency FB" charset="0"/>
                <a:cs typeface="+mn-cs"/>
              </a:rPr>
              <a:t>“PRODUCTION” </a:t>
            </a:r>
            <a:r>
              <a:rPr lang="en-US" sz="4000" b="1" dirty="0">
                <a:effectLst>
                  <a:outerShdw blurRad="38100" dist="38100" dir="2700000" algn="tl">
                    <a:srgbClr val="DDDDDD"/>
                  </a:outerShdw>
                </a:effectLst>
                <a:latin typeface="Agency FB" charset="0"/>
                <a:cs typeface="+mn-cs"/>
              </a:rPr>
              <a:t>TOOLS</a:t>
            </a:r>
          </a:p>
        </p:txBody>
      </p:sp>
      <p:grpSp>
        <p:nvGrpSpPr>
          <p:cNvPr id="5" name="Group 4"/>
          <p:cNvGrpSpPr/>
          <p:nvPr/>
        </p:nvGrpSpPr>
        <p:grpSpPr>
          <a:xfrm rot="20648298">
            <a:off x="2409883" y="1054732"/>
            <a:ext cx="3438471" cy="1345069"/>
            <a:chOff x="104635" y="4429050"/>
            <a:chExt cx="2584450" cy="890416"/>
          </a:xfrm>
        </p:grpSpPr>
        <p:grpSp>
          <p:nvGrpSpPr>
            <p:cNvPr id="39949" name="Group 215"/>
            <p:cNvGrpSpPr>
              <a:grpSpLocks/>
            </p:cNvGrpSpPr>
            <p:nvPr/>
          </p:nvGrpSpPr>
          <p:grpSpPr bwMode="auto">
            <a:xfrm>
              <a:off x="170443" y="4429050"/>
              <a:ext cx="1938337" cy="246063"/>
              <a:chOff x="6179460" y="5582217"/>
              <a:chExt cx="2579456" cy="354466"/>
            </a:xfrm>
          </p:grpSpPr>
          <p:sp>
            <p:nvSpPr>
              <p:cNvPr id="40015" name="Rectangle 56" descr="Oak"/>
              <p:cNvSpPr>
                <a:spLocks noChangeArrowheads="1"/>
              </p:cNvSpPr>
              <p:nvPr/>
            </p:nvSpPr>
            <p:spPr bwMode="auto">
              <a:xfrm rot="342635">
                <a:off x="6478560" y="5698216"/>
                <a:ext cx="1981200" cy="123031"/>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40016" name="AutoShape 57" descr="Oak"/>
              <p:cNvSpPr>
                <a:spLocks noChangeArrowheads="1"/>
              </p:cNvSpPr>
              <p:nvPr/>
            </p:nvSpPr>
            <p:spPr bwMode="auto">
              <a:xfrm rot="5742635">
                <a:off x="8543016" y="5720783"/>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40017" name="AutoShape 58" descr="Oak"/>
              <p:cNvSpPr>
                <a:spLocks noChangeArrowheads="1"/>
              </p:cNvSpPr>
              <p:nvPr/>
            </p:nvSpPr>
            <p:spPr bwMode="auto">
              <a:xfrm rot="16542635" flipH="1">
                <a:off x="6268360" y="5493317"/>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39950" name="Group 244"/>
            <p:cNvGrpSpPr>
              <a:grpSpLocks/>
            </p:cNvGrpSpPr>
            <p:nvPr/>
          </p:nvGrpSpPr>
          <p:grpSpPr bwMode="auto">
            <a:xfrm>
              <a:off x="299898" y="4616203"/>
              <a:ext cx="2389187" cy="703263"/>
              <a:chOff x="4037521" y="2466559"/>
              <a:chExt cx="2389398" cy="703486"/>
            </a:xfrm>
          </p:grpSpPr>
          <p:grpSp>
            <p:nvGrpSpPr>
              <p:cNvPr id="39999" name="Group 219"/>
              <p:cNvGrpSpPr>
                <a:grpSpLocks/>
              </p:cNvGrpSpPr>
              <p:nvPr/>
            </p:nvGrpSpPr>
            <p:grpSpPr bwMode="auto">
              <a:xfrm>
                <a:off x="4037521" y="2466559"/>
                <a:ext cx="1938273" cy="246286"/>
                <a:chOff x="6179460" y="5582217"/>
                <a:chExt cx="2579456" cy="354466"/>
              </a:xfrm>
            </p:grpSpPr>
            <p:sp>
              <p:nvSpPr>
                <p:cNvPr id="40012" name="Rectangle 56" descr="Oak"/>
                <p:cNvSpPr>
                  <a:spLocks noChangeArrowheads="1"/>
                </p:cNvSpPr>
                <p:nvPr/>
              </p:nvSpPr>
              <p:spPr bwMode="auto">
                <a:xfrm rot="342635">
                  <a:off x="6478560" y="5698216"/>
                  <a:ext cx="1981200" cy="123031"/>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40013" name="AutoShape 57" descr="Oak"/>
                <p:cNvSpPr>
                  <a:spLocks noChangeArrowheads="1"/>
                </p:cNvSpPr>
                <p:nvPr/>
              </p:nvSpPr>
              <p:spPr bwMode="auto">
                <a:xfrm rot="5742635">
                  <a:off x="8543016" y="5720783"/>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40014" name="AutoShape 58" descr="Oak"/>
                <p:cNvSpPr>
                  <a:spLocks noChangeArrowheads="1"/>
                </p:cNvSpPr>
                <p:nvPr/>
              </p:nvSpPr>
              <p:spPr bwMode="auto">
                <a:xfrm rot="16542635" flipH="1">
                  <a:off x="6268360" y="5493317"/>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40000" name="Group 223"/>
              <p:cNvGrpSpPr>
                <a:grpSpLocks/>
              </p:cNvGrpSpPr>
              <p:nvPr/>
            </p:nvGrpSpPr>
            <p:grpSpPr bwMode="auto">
              <a:xfrm>
                <a:off x="4187896" y="2618959"/>
                <a:ext cx="1938273" cy="246286"/>
                <a:chOff x="6179460" y="5582217"/>
                <a:chExt cx="2579456" cy="354466"/>
              </a:xfrm>
            </p:grpSpPr>
            <p:sp>
              <p:nvSpPr>
                <p:cNvPr id="40009" name="Rectangle 56" descr="Oak"/>
                <p:cNvSpPr>
                  <a:spLocks noChangeArrowheads="1"/>
                </p:cNvSpPr>
                <p:nvPr/>
              </p:nvSpPr>
              <p:spPr bwMode="auto">
                <a:xfrm rot="342635">
                  <a:off x="6478560" y="5698216"/>
                  <a:ext cx="1981200" cy="123031"/>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40010" name="AutoShape 57" descr="Oak"/>
                <p:cNvSpPr>
                  <a:spLocks noChangeArrowheads="1"/>
                </p:cNvSpPr>
                <p:nvPr/>
              </p:nvSpPr>
              <p:spPr bwMode="auto">
                <a:xfrm rot="5742635">
                  <a:off x="8543016" y="5720783"/>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40011" name="AutoShape 58" descr="Oak"/>
                <p:cNvSpPr>
                  <a:spLocks noChangeArrowheads="1"/>
                </p:cNvSpPr>
                <p:nvPr/>
              </p:nvSpPr>
              <p:spPr bwMode="auto">
                <a:xfrm rot="16542635" flipH="1">
                  <a:off x="6268360" y="5493317"/>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40001" name="Group 227"/>
              <p:cNvGrpSpPr>
                <a:grpSpLocks/>
              </p:cNvGrpSpPr>
              <p:nvPr/>
            </p:nvGrpSpPr>
            <p:grpSpPr bwMode="auto">
              <a:xfrm>
                <a:off x="4338271" y="2771359"/>
                <a:ext cx="1938273" cy="246286"/>
                <a:chOff x="6179460" y="5582217"/>
                <a:chExt cx="2579456" cy="354466"/>
              </a:xfrm>
            </p:grpSpPr>
            <p:sp>
              <p:nvSpPr>
                <p:cNvPr id="40006" name="Rectangle 56" descr="Oak"/>
                <p:cNvSpPr>
                  <a:spLocks noChangeArrowheads="1"/>
                </p:cNvSpPr>
                <p:nvPr/>
              </p:nvSpPr>
              <p:spPr bwMode="auto">
                <a:xfrm rot="342635">
                  <a:off x="6478560" y="5698216"/>
                  <a:ext cx="1981200" cy="123031"/>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40007" name="AutoShape 57" descr="Oak"/>
                <p:cNvSpPr>
                  <a:spLocks noChangeArrowheads="1"/>
                </p:cNvSpPr>
                <p:nvPr/>
              </p:nvSpPr>
              <p:spPr bwMode="auto">
                <a:xfrm rot="5742635">
                  <a:off x="8543016" y="5720783"/>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40008" name="AutoShape 58" descr="Oak"/>
                <p:cNvSpPr>
                  <a:spLocks noChangeArrowheads="1"/>
                </p:cNvSpPr>
                <p:nvPr/>
              </p:nvSpPr>
              <p:spPr bwMode="auto">
                <a:xfrm rot="16542635" flipH="1">
                  <a:off x="6268360" y="5493317"/>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nvGrpSpPr>
              <p:cNvPr id="40002" name="Group 231"/>
              <p:cNvGrpSpPr>
                <a:grpSpLocks/>
              </p:cNvGrpSpPr>
              <p:nvPr/>
            </p:nvGrpSpPr>
            <p:grpSpPr bwMode="auto">
              <a:xfrm>
                <a:off x="4488646" y="2923759"/>
                <a:ext cx="1938273" cy="246286"/>
                <a:chOff x="6179460" y="5582217"/>
                <a:chExt cx="2579456" cy="354466"/>
              </a:xfrm>
            </p:grpSpPr>
            <p:sp>
              <p:nvSpPr>
                <p:cNvPr id="40003" name="Rectangle 56" descr="Oak"/>
                <p:cNvSpPr>
                  <a:spLocks noChangeArrowheads="1"/>
                </p:cNvSpPr>
                <p:nvPr/>
              </p:nvSpPr>
              <p:spPr bwMode="auto">
                <a:xfrm rot="342635">
                  <a:off x="6478560" y="5698216"/>
                  <a:ext cx="1981200" cy="123031"/>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40004" name="AutoShape 57" descr="Oak"/>
                <p:cNvSpPr>
                  <a:spLocks noChangeArrowheads="1"/>
                </p:cNvSpPr>
                <p:nvPr/>
              </p:nvSpPr>
              <p:spPr bwMode="auto">
                <a:xfrm rot="5742635">
                  <a:off x="8543016" y="5720783"/>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40005" name="AutoShape 58" descr="Oak"/>
                <p:cNvSpPr>
                  <a:spLocks noChangeArrowheads="1"/>
                </p:cNvSpPr>
                <p:nvPr/>
              </p:nvSpPr>
              <p:spPr bwMode="auto">
                <a:xfrm rot="16542635" flipH="1">
                  <a:off x="6268360" y="5493317"/>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grpSp>
          <p:nvGrpSpPr>
            <p:cNvPr id="39951" name="Group 214"/>
            <p:cNvGrpSpPr>
              <a:grpSpLocks/>
            </p:cNvGrpSpPr>
            <p:nvPr/>
          </p:nvGrpSpPr>
          <p:grpSpPr bwMode="auto">
            <a:xfrm rot="1536770">
              <a:off x="104635" y="4463803"/>
              <a:ext cx="1963738" cy="246063"/>
              <a:chOff x="6179460" y="5582217"/>
              <a:chExt cx="2579456" cy="354466"/>
            </a:xfrm>
          </p:grpSpPr>
          <p:sp>
            <p:nvSpPr>
              <p:cNvPr id="39996" name="Rectangle 56" descr="Oak"/>
              <p:cNvSpPr>
                <a:spLocks noChangeArrowheads="1"/>
              </p:cNvSpPr>
              <p:nvPr/>
            </p:nvSpPr>
            <p:spPr bwMode="auto">
              <a:xfrm rot="342635">
                <a:off x="6478560" y="5698216"/>
                <a:ext cx="1981200" cy="123031"/>
              </a:xfrm>
              <a:prstGeom prst="rect">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39997" name="AutoShape 57" descr="Oak"/>
              <p:cNvSpPr>
                <a:spLocks noChangeArrowheads="1"/>
              </p:cNvSpPr>
              <p:nvPr/>
            </p:nvSpPr>
            <p:spPr bwMode="auto">
              <a:xfrm rot="5742635">
                <a:off x="8543016" y="5720783"/>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sp>
            <p:nvSpPr>
              <p:cNvPr id="39998" name="AutoShape 58" descr="Oak"/>
              <p:cNvSpPr>
                <a:spLocks noChangeArrowheads="1"/>
              </p:cNvSpPr>
              <p:nvPr/>
            </p:nvSpPr>
            <p:spPr bwMode="auto">
              <a:xfrm rot="16542635" flipH="1">
                <a:off x="6268360" y="5493317"/>
                <a:ext cx="127000" cy="304800"/>
              </a:xfrm>
              <a:prstGeom prst="triangle">
                <a:avLst>
                  <a:gd name="adj" fmla="val 50000"/>
                </a:avLst>
              </a:prstGeom>
              <a:blipFill dpi="0" rotWithShape="1">
                <a:blip r:embed="rId4"/>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sz="2000"/>
              </a:p>
            </p:txBody>
          </p:sp>
        </p:grpSp>
      </p:grpSp>
      <p:grpSp>
        <p:nvGrpSpPr>
          <p:cNvPr id="39953" name="Group 243"/>
          <p:cNvGrpSpPr>
            <a:grpSpLocks/>
          </p:cNvGrpSpPr>
          <p:nvPr/>
        </p:nvGrpSpPr>
        <p:grpSpPr bwMode="auto">
          <a:xfrm rot="919366">
            <a:off x="2861533" y="2998137"/>
            <a:ext cx="3493060" cy="2994352"/>
            <a:chOff x="3075902" y="3453756"/>
            <a:chExt cx="2560346" cy="2477649"/>
          </a:xfrm>
        </p:grpSpPr>
        <p:sp>
          <p:nvSpPr>
            <p:cNvPr id="241" name="Rounded Rectangle 240"/>
            <p:cNvSpPr/>
            <p:nvPr/>
          </p:nvSpPr>
          <p:spPr>
            <a:xfrm rot="2009647">
              <a:off x="3075902" y="4538850"/>
              <a:ext cx="2477649" cy="238071"/>
            </a:xfrm>
            <a:prstGeom prst="roundRect">
              <a:avLst>
                <a:gd name="adj" fmla="val 50000"/>
              </a:avLst>
            </a:prstGeom>
            <a:blipFill>
              <a:blip r:embed="rId5" cstate="print"/>
              <a:tile tx="0" ty="0" sx="100000" sy="100000" flip="none" algn="tl"/>
            </a:blipFill>
            <a:ln>
              <a:noFill/>
            </a:ln>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2" name="Rounded Rectangle 241"/>
            <p:cNvSpPr/>
            <p:nvPr/>
          </p:nvSpPr>
          <p:spPr>
            <a:xfrm rot="3030302">
              <a:off x="3350498" y="4573545"/>
              <a:ext cx="2477649" cy="238071"/>
            </a:xfrm>
            <a:prstGeom prst="roundRect">
              <a:avLst>
                <a:gd name="adj" fmla="val 50000"/>
              </a:avLst>
            </a:prstGeom>
            <a:blipFill>
              <a:blip r:embed="rId5" cstate="print"/>
              <a:tile tx="0" ty="0" sx="100000" sy="100000" flip="none" algn="tl"/>
            </a:blipFill>
            <a:ln>
              <a:noFill/>
            </a:ln>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3" name="Rounded Rectangle 242"/>
            <p:cNvSpPr/>
            <p:nvPr/>
          </p:nvSpPr>
          <p:spPr>
            <a:xfrm rot="1087099">
              <a:off x="3158599" y="4740005"/>
              <a:ext cx="2477649" cy="238071"/>
            </a:xfrm>
            <a:prstGeom prst="roundRect">
              <a:avLst>
                <a:gd name="adj" fmla="val 50000"/>
              </a:avLst>
            </a:prstGeom>
            <a:blipFill>
              <a:blip r:embed="rId5" cstate="print"/>
              <a:tile tx="0" ty="0" sx="100000" sy="100000" flip="none" algn="tl"/>
            </a:blipFill>
            <a:ln>
              <a:noFill/>
            </a:ln>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9952" name="Group 182"/>
          <p:cNvGrpSpPr>
            <a:grpSpLocks/>
          </p:cNvGrpSpPr>
          <p:nvPr/>
        </p:nvGrpSpPr>
        <p:grpSpPr bwMode="auto">
          <a:xfrm rot="-1296075">
            <a:off x="2481567" y="4344682"/>
            <a:ext cx="2530724" cy="1250439"/>
            <a:chOff x="3343276" y="6261100"/>
            <a:chExt cx="1560513" cy="1041400"/>
          </a:xfrm>
        </p:grpSpPr>
        <p:sp>
          <p:nvSpPr>
            <p:cNvPr id="11344" name="Freeform 80"/>
            <p:cNvSpPr>
              <a:spLocks/>
            </p:cNvSpPr>
            <p:nvPr/>
          </p:nvSpPr>
          <p:spPr bwMode="auto">
            <a:xfrm>
              <a:off x="3948378" y="6827799"/>
              <a:ext cx="944091" cy="362350"/>
            </a:xfrm>
            <a:custGeom>
              <a:avLst/>
              <a:gdLst/>
              <a:ahLst/>
              <a:cxnLst>
                <a:cxn ang="0">
                  <a:pos x="0" y="332"/>
                </a:cxn>
                <a:cxn ang="0">
                  <a:pos x="0" y="458"/>
                </a:cxn>
                <a:cxn ang="0">
                  <a:pos x="622" y="294"/>
                </a:cxn>
                <a:cxn ang="0">
                  <a:pos x="1023" y="224"/>
                </a:cxn>
                <a:cxn ang="0">
                  <a:pos x="1188" y="202"/>
                </a:cxn>
                <a:cxn ang="0">
                  <a:pos x="1188" y="90"/>
                </a:cxn>
                <a:cxn ang="0">
                  <a:pos x="1191" y="72"/>
                </a:cxn>
                <a:cxn ang="0">
                  <a:pos x="1139" y="60"/>
                </a:cxn>
                <a:cxn ang="0">
                  <a:pos x="948" y="72"/>
                </a:cxn>
                <a:cxn ang="0">
                  <a:pos x="942" y="12"/>
                </a:cxn>
                <a:cxn ang="0">
                  <a:pos x="891" y="19"/>
                </a:cxn>
                <a:cxn ang="0">
                  <a:pos x="890" y="66"/>
                </a:cxn>
                <a:cxn ang="0">
                  <a:pos x="833" y="68"/>
                </a:cxn>
                <a:cxn ang="0">
                  <a:pos x="833" y="0"/>
                </a:cxn>
                <a:cxn ang="0">
                  <a:pos x="767" y="0"/>
                </a:cxn>
                <a:cxn ang="0">
                  <a:pos x="767" y="68"/>
                </a:cxn>
                <a:cxn ang="0">
                  <a:pos x="608" y="81"/>
                </a:cxn>
                <a:cxn ang="0">
                  <a:pos x="355" y="99"/>
                </a:cxn>
                <a:cxn ang="0">
                  <a:pos x="113" y="106"/>
                </a:cxn>
                <a:cxn ang="0">
                  <a:pos x="81" y="157"/>
                </a:cxn>
                <a:cxn ang="0">
                  <a:pos x="8" y="149"/>
                </a:cxn>
                <a:cxn ang="0">
                  <a:pos x="0" y="149"/>
                </a:cxn>
                <a:cxn ang="0">
                  <a:pos x="0" y="246"/>
                </a:cxn>
                <a:cxn ang="0">
                  <a:pos x="14" y="246"/>
                </a:cxn>
                <a:cxn ang="0">
                  <a:pos x="28" y="247"/>
                </a:cxn>
                <a:cxn ang="0">
                  <a:pos x="43" y="247"/>
                </a:cxn>
                <a:cxn ang="0">
                  <a:pos x="57" y="248"/>
                </a:cxn>
                <a:cxn ang="0">
                  <a:pos x="71" y="248"/>
                </a:cxn>
                <a:cxn ang="0">
                  <a:pos x="83" y="249"/>
                </a:cxn>
                <a:cxn ang="0">
                  <a:pos x="97" y="249"/>
                </a:cxn>
                <a:cxn ang="0">
                  <a:pos x="111" y="249"/>
                </a:cxn>
                <a:cxn ang="0">
                  <a:pos x="123" y="250"/>
                </a:cxn>
                <a:cxn ang="0">
                  <a:pos x="136" y="250"/>
                </a:cxn>
                <a:cxn ang="0">
                  <a:pos x="149" y="252"/>
                </a:cxn>
                <a:cxn ang="0">
                  <a:pos x="160" y="252"/>
                </a:cxn>
                <a:cxn ang="0">
                  <a:pos x="172" y="253"/>
                </a:cxn>
                <a:cxn ang="0">
                  <a:pos x="183" y="253"/>
                </a:cxn>
                <a:cxn ang="0">
                  <a:pos x="194" y="254"/>
                </a:cxn>
                <a:cxn ang="0">
                  <a:pos x="204" y="254"/>
                </a:cxn>
                <a:cxn ang="0">
                  <a:pos x="221" y="256"/>
                </a:cxn>
                <a:cxn ang="0">
                  <a:pos x="233" y="260"/>
                </a:cxn>
                <a:cxn ang="0">
                  <a:pos x="239" y="264"/>
                </a:cxn>
                <a:cxn ang="0">
                  <a:pos x="242" y="269"/>
                </a:cxn>
                <a:cxn ang="0">
                  <a:pos x="243" y="273"/>
                </a:cxn>
                <a:cxn ang="0">
                  <a:pos x="242" y="277"/>
                </a:cxn>
                <a:cxn ang="0">
                  <a:pos x="241" y="279"/>
                </a:cxn>
                <a:cxn ang="0">
                  <a:pos x="240" y="280"/>
                </a:cxn>
                <a:cxn ang="0">
                  <a:pos x="179" y="294"/>
                </a:cxn>
                <a:cxn ang="0">
                  <a:pos x="0" y="332"/>
                </a:cxn>
              </a:cxnLst>
              <a:rect l="0" t="0" r="r" b="b"/>
              <a:pathLst>
                <a:path w="1191" h="458">
                  <a:moveTo>
                    <a:pt x="0" y="332"/>
                  </a:moveTo>
                  <a:lnTo>
                    <a:pt x="0" y="458"/>
                  </a:lnTo>
                  <a:lnTo>
                    <a:pt x="622" y="294"/>
                  </a:lnTo>
                  <a:lnTo>
                    <a:pt x="1023" y="224"/>
                  </a:lnTo>
                  <a:lnTo>
                    <a:pt x="1188" y="202"/>
                  </a:lnTo>
                  <a:lnTo>
                    <a:pt x="1188" y="90"/>
                  </a:lnTo>
                  <a:lnTo>
                    <a:pt x="1191" y="72"/>
                  </a:lnTo>
                  <a:lnTo>
                    <a:pt x="1139" y="60"/>
                  </a:lnTo>
                  <a:lnTo>
                    <a:pt x="948" y="72"/>
                  </a:lnTo>
                  <a:lnTo>
                    <a:pt x="942" y="12"/>
                  </a:lnTo>
                  <a:lnTo>
                    <a:pt x="891" y="19"/>
                  </a:lnTo>
                  <a:lnTo>
                    <a:pt x="890" y="66"/>
                  </a:lnTo>
                  <a:lnTo>
                    <a:pt x="833" y="68"/>
                  </a:lnTo>
                  <a:lnTo>
                    <a:pt x="833" y="0"/>
                  </a:lnTo>
                  <a:lnTo>
                    <a:pt x="767" y="0"/>
                  </a:lnTo>
                  <a:lnTo>
                    <a:pt x="767" y="68"/>
                  </a:lnTo>
                  <a:lnTo>
                    <a:pt x="608" y="81"/>
                  </a:lnTo>
                  <a:lnTo>
                    <a:pt x="355" y="99"/>
                  </a:lnTo>
                  <a:lnTo>
                    <a:pt x="113" y="106"/>
                  </a:lnTo>
                  <a:lnTo>
                    <a:pt x="81" y="157"/>
                  </a:lnTo>
                  <a:lnTo>
                    <a:pt x="8" y="149"/>
                  </a:lnTo>
                  <a:lnTo>
                    <a:pt x="0" y="149"/>
                  </a:lnTo>
                  <a:lnTo>
                    <a:pt x="0" y="246"/>
                  </a:lnTo>
                  <a:lnTo>
                    <a:pt x="14" y="246"/>
                  </a:lnTo>
                  <a:lnTo>
                    <a:pt x="28" y="247"/>
                  </a:lnTo>
                  <a:lnTo>
                    <a:pt x="43" y="247"/>
                  </a:lnTo>
                  <a:lnTo>
                    <a:pt x="57" y="248"/>
                  </a:lnTo>
                  <a:lnTo>
                    <a:pt x="71" y="248"/>
                  </a:lnTo>
                  <a:lnTo>
                    <a:pt x="83" y="249"/>
                  </a:lnTo>
                  <a:lnTo>
                    <a:pt x="97" y="249"/>
                  </a:lnTo>
                  <a:lnTo>
                    <a:pt x="111" y="249"/>
                  </a:lnTo>
                  <a:lnTo>
                    <a:pt x="123" y="250"/>
                  </a:lnTo>
                  <a:lnTo>
                    <a:pt x="136" y="250"/>
                  </a:lnTo>
                  <a:lnTo>
                    <a:pt x="149" y="252"/>
                  </a:lnTo>
                  <a:lnTo>
                    <a:pt x="160" y="252"/>
                  </a:lnTo>
                  <a:lnTo>
                    <a:pt x="172" y="253"/>
                  </a:lnTo>
                  <a:lnTo>
                    <a:pt x="183" y="253"/>
                  </a:lnTo>
                  <a:lnTo>
                    <a:pt x="194" y="254"/>
                  </a:lnTo>
                  <a:lnTo>
                    <a:pt x="204" y="254"/>
                  </a:lnTo>
                  <a:lnTo>
                    <a:pt x="221" y="256"/>
                  </a:lnTo>
                  <a:lnTo>
                    <a:pt x="233" y="260"/>
                  </a:lnTo>
                  <a:lnTo>
                    <a:pt x="239" y="264"/>
                  </a:lnTo>
                  <a:lnTo>
                    <a:pt x="242" y="269"/>
                  </a:lnTo>
                  <a:lnTo>
                    <a:pt x="243" y="273"/>
                  </a:lnTo>
                  <a:lnTo>
                    <a:pt x="242" y="277"/>
                  </a:lnTo>
                  <a:lnTo>
                    <a:pt x="241" y="279"/>
                  </a:lnTo>
                  <a:lnTo>
                    <a:pt x="240" y="280"/>
                  </a:lnTo>
                  <a:lnTo>
                    <a:pt x="179" y="294"/>
                  </a:lnTo>
                  <a:lnTo>
                    <a:pt x="0" y="332"/>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45" name="Freeform 81"/>
            <p:cNvSpPr>
              <a:spLocks/>
            </p:cNvSpPr>
            <p:nvPr/>
          </p:nvSpPr>
          <p:spPr bwMode="auto">
            <a:xfrm>
              <a:off x="3954706" y="6252412"/>
              <a:ext cx="623954" cy="609147"/>
            </a:xfrm>
            <a:custGeom>
              <a:avLst/>
              <a:gdLst/>
              <a:ahLst/>
              <a:cxnLst>
                <a:cxn ang="0">
                  <a:pos x="0" y="578"/>
                </a:cxn>
                <a:cxn ang="0">
                  <a:pos x="0" y="768"/>
                </a:cxn>
                <a:cxn ang="0">
                  <a:pos x="29" y="730"/>
                </a:cxn>
                <a:cxn ang="0">
                  <a:pos x="411" y="350"/>
                </a:cxn>
                <a:cxn ang="0">
                  <a:pos x="787" y="27"/>
                </a:cxn>
                <a:cxn ang="0">
                  <a:pos x="782" y="21"/>
                </a:cxn>
                <a:cxn ang="0">
                  <a:pos x="776" y="15"/>
                </a:cxn>
                <a:cxn ang="0">
                  <a:pos x="769" y="10"/>
                </a:cxn>
                <a:cxn ang="0">
                  <a:pos x="762" y="7"/>
                </a:cxn>
                <a:cxn ang="0">
                  <a:pos x="755" y="5"/>
                </a:cxn>
                <a:cxn ang="0">
                  <a:pos x="747" y="2"/>
                </a:cxn>
                <a:cxn ang="0">
                  <a:pos x="738" y="1"/>
                </a:cxn>
                <a:cxn ang="0">
                  <a:pos x="728" y="0"/>
                </a:cxn>
                <a:cxn ang="0">
                  <a:pos x="586" y="93"/>
                </a:cxn>
                <a:cxn ang="0">
                  <a:pos x="308" y="298"/>
                </a:cxn>
                <a:cxn ang="0">
                  <a:pos x="0" y="578"/>
                </a:cxn>
              </a:cxnLst>
              <a:rect l="0" t="0" r="r" b="b"/>
              <a:pathLst>
                <a:path w="787" h="768">
                  <a:moveTo>
                    <a:pt x="0" y="578"/>
                  </a:moveTo>
                  <a:lnTo>
                    <a:pt x="0" y="768"/>
                  </a:lnTo>
                  <a:lnTo>
                    <a:pt x="29" y="730"/>
                  </a:lnTo>
                  <a:lnTo>
                    <a:pt x="411" y="350"/>
                  </a:lnTo>
                  <a:lnTo>
                    <a:pt x="787" y="27"/>
                  </a:lnTo>
                  <a:lnTo>
                    <a:pt x="782" y="21"/>
                  </a:lnTo>
                  <a:lnTo>
                    <a:pt x="776" y="15"/>
                  </a:lnTo>
                  <a:lnTo>
                    <a:pt x="769" y="10"/>
                  </a:lnTo>
                  <a:lnTo>
                    <a:pt x="762" y="7"/>
                  </a:lnTo>
                  <a:lnTo>
                    <a:pt x="755" y="5"/>
                  </a:lnTo>
                  <a:lnTo>
                    <a:pt x="747" y="2"/>
                  </a:lnTo>
                  <a:lnTo>
                    <a:pt x="738" y="1"/>
                  </a:lnTo>
                  <a:lnTo>
                    <a:pt x="728" y="0"/>
                  </a:lnTo>
                  <a:lnTo>
                    <a:pt x="586" y="93"/>
                  </a:lnTo>
                  <a:lnTo>
                    <a:pt x="308" y="298"/>
                  </a:lnTo>
                  <a:lnTo>
                    <a:pt x="0" y="578"/>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46" name="Freeform 82"/>
            <p:cNvSpPr>
              <a:spLocks/>
            </p:cNvSpPr>
            <p:nvPr/>
          </p:nvSpPr>
          <p:spPr bwMode="auto">
            <a:xfrm>
              <a:off x="3337778" y="6704511"/>
              <a:ext cx="611400" cy="584896"/>
            </a:xfrm>
            <a:custGeom>
              <a:avLst/>
              <a:gdLst/>
              <a:ahLst/>
              <a:cxnLst>
                <a:cxn ang="0">
                  <a:pos x="769" y="0"/>
                </a:cxn>
                <a:cxn ang="0">
                  <a:pos x="534" y="187"/>
                </a:cxn>
                <a:cxn ang="0">
                  <a:pos x="511" y="88"/>
                </a:cxn>
                <a:cxn ang="0">
                  <a:pos x="320" y="142"/>
                </a:cxn>
                <a:cxn ang="0">
                  <a:pos x="82" y="276"/>
                </a:cxn>
                <a:cxn ang="0">
                  <a:pos x="4" y="417"/>
                </a:cxn>
                <a:cxn ang="0">
                  <a:pos x="30" y="416"/>
                </a:cxn>
                <a:cxn ang="0">
                  <a:pos x="61" y="419"/>
                </a:cxn>
                <a:cxn ang="0">
                  <a:pos x="96" y="424"/>
                </a:cxn>
                <a:cxn ang="0">
                  <a:pos x="133" y="431"/>
                </a:cxn>
                <a:cxn ang="0">
                  <a:pos x="168" y="442"/>
                </a:cxn>
                <a:cxn ang="0">
                  <a:pos x="203" y="453"/>
                </a:cxn>
                <a:cxn ang="0">
                  <a:pos x="233" y="466"/>
                </a:cxn>
                <a:cxn ang="0">
                  <a:pos x="257" y="480"/>
                </a:cxn>
                <a:cxn ang="0">
                  <a:pos x="316" y="558"/>
                </a:cxn>
                <a:cxn ang="0">
                  <a:pos x="251" y="549"/>
                </a:cxn>
                <a:cxn ang="0">
                  <a:pos x="216" y="547"/>
                </a:cxn>
                <a:cxn ang="0">
                  <a:pos x="181" y="541"/>
                </a:cxn>
                <a:cxn ang="0">
                  <a:pos x="147" y="533"/>
                </a:cxn>
                <a:cxn ang="0">
                  <a:pos x="114" y="523"/>
                </a:cxn>
                <a:cxn ang="0">
                  <a:pos x="83" y="513"/>
                </a:cxn>
                <a:cxn ang="0">
                  <a:pos x="54" y="503"/>
                </a:cxn>
                <a:cxn ang="0">
                  <a:pos x="28" y="494"/>
                </a:cxn>
                <a:cxn ang="0">
                  <a:pos x="0" y="547"/>
                </a:cxn>
                <a:cxn ang="0">
                  <a:pos x="89" y="640"/>
                </a:cxn>
                <a:cxn ang="0">
                  <a:pos x="129" y="646"/>
                </a:cxn>
                <a:cxn ang="0">
                  <a:pos x="167" y="653"/>
                </a:cxn>
                <a:cxn ang="0">
                  <a:pos x="201" y="661"/>
                </a:cxn>
                <a:cxn ang="0">
                  <a:pos x="231" y="670"/>
                </a:cxn>
                <a:cxn ang="0">
                  <a:pos x="257" y="680"/>
                </a:cxn>
                <a:cxn ang="0">
                  <a:pos x="280" y="690"/>
                </a:cxn>
                <a:cxn ang="0">
                  <a:pos x="298" y="699"/>
                </a:cxn>
                <a:cxn ang="0">
                  <a:pos x="323" y="711"/>
                </a:cxn>
                <a:cxn ang="0">
                  <a:pos x="353" y="724"/>
                </a:cxn>
                <a:cxn ang="0">
                  <a:pos x="377" y="731"/>
                </a:cxn>
                <a:cxn ang="0">
                  <a:pos x="400" y="735"/>
                </a:cxn>
                <a:cxn ang="0">
                  <a:pos x="422" y="733"/>
                </a:cxn>
                <a:cxn ang="0">
                  <a:pos x="446" y="729"/>
                </a:cxn>
                <a:cxn ang="0">
                  <a:pos x="472" y="723"/>
                </a:cxn>
                <a:cxn ang="0">
                  <a:pos x="506" y="715"/>
                </a:cxn>
                <a:cxn ang="0">
                  <a:pos x="526" y="675"/>
                </a:cxn>
                <a:cxn ang="0">
                  <a:pos x="769" y="484"/>
                </a:cxn>
                <a:cxn ang="0">
                  <a:pos x="526" y="515"/>
                </a:cxn>
                <a:cxn ang="0">
                  <a:pos x="528" y="397"/>
                </a:cxn>
                <a:cxn ang="0">
                  <a:pos x="538" y="395"/>
                </a:cxn>
                <a:cxn ang="0">
                  <a:pos x="557" y="395"/>
                </a:cxn>
                <a:cxn ang="0">
                  <a:pos x="585" y="394"/>
                </a:cxn>
                <a:cxn ang="0">
                  <a:pos x="620" y="394"/>
                </a:cxn>
                <a:cxn ang="0">
                  <a:pos x="659" y="395"/>
                </a:cxn>
                <a:cxn ang="0">
                  <a:pos x="701" y="397"/>
                </a:cxn>
                <a:cxn ang="0">
                  <a:pos x="746" y="397"/>
                </a:cxn>
                <a:cxn ang="0">
                  <a:pos x="769" y="301"/>
                </a:cxn>
                <a:cxn ang="0">
                  <a:pos x="717" y="259"/>
                </a:cxn>
              </a:cxnLst>
              <a:rect l="0" t="0" r="r" b="b"/>
              <a:pathLst>
                <a:path w="769" h="735">
                  <a:moveTo>
                    <a:pt x="769" y="190"/>
                  </a:moveTo>
                  <a:lnTo>
                    <a:pt x="769" y="0"/>
                  </a:lnTo>
                  <a:lnTo>
                    <a:pt x="699" y="63"/>
                  </a:lnTo>
                  <a:lnTo>
                    <a:pt x="534" y="187"/>
                  </a:lnTo>
                  <a:lnTo>
                    <a:pt x="534" y="133"/>
                  </a:lnTo>
                  <a:lnTo>
                    <a:pt x="511" y="88"/>
                  </a:lnTo>
                  <a:lnTo>
                    <a:pt x="348" y="92"/>
                  </a:lnTo>
                  <a:lnTo>
                    <a:pt x="320" y="142"/>
                  </a:lnTo>
                  <a:lnTo>
                    <a:pt x="318" y="242"/>
                  </a:lnTo>
                  <a:lnTo>
                    <a:pt x="82" y="276"/>
                  </a:lnTo>
                  <a:lnTo>
                    <a:pt x="20" y="357"/>
                  </a:lnTo>
                  <a:lnTo>
                    <a:pt x="4" y="417"/>
                  </a:lnTo>
                  <a:lnTo>
                    <a:pt x="16" y="416"/>
                  </a:lnTo>
                  <a:lnTo>
                    <a:pt x="30" y="416"/>
                  </a:lnTo>
                  <a:lnTo>
                    <a:pt x="45" y="417"/>
                  </a:lnTo>
                  <a:lnTo>
                    <a:pt x="61" y="419"/>
                  </a:lnTo>
                  <a:lnTo>
                    <a:pt x="79" y="421"/>
                  </a:lnTo>
                  <a:lnTo>
                    <a:pt x="96" y="424"/>
                  </a:lnTo>
                  <a:lnTo>
                    <a:pt x="114" y="428"/>
                  </a:lnTo>
                  <a:lnTo>
                    <a:pt x="133" y="431"/>
                  </a:lnTo>
                  <a:lnTo>
                    <a:pt x="151" y="436"/>
                  </a:lnTo>
                  <a:lnTo>
                    <a:pt x="168" y="442"/>
                  </a:lnTo>
                  <a:lnTo>
                    <a:pt x="186" y="447"/>
                  </a:lnTo>
                  <a:lnTo>
                    <a:pt x="203" y="453"/>
                  </a:lnTo>
                  <a:lnTo>
                    <a:pt x="218" y="460"/>
                  </a:lnTo>
                  <a:lnTo>
                    <a:pt x="233" y="466"/>
                  </a:lnTo>
                  <a:lnTo>
                    <a:pt x="246" y="473"/>
                  </a:lnTo>
                  <a:lnTo>
                    <a:pt x="257" y="480"/>
                  </a:lnTo>
                  <a:lnTo>
                    <a:pt x="316" y="437"/>
                  </a:lnTo>
                  <a:lnTo>
                    <a:pt x="316" y="558"/>
                  </a:lnTo>
                  <a:lnTo>
                    <a:pt x="269" y="549"/>
                  </a:lnTo>
                  <a:lnTo>
                    <a:pt x="251" y="549"/>
                  </a:lnTo>
                  <a:lnTo>
                    <a:pt x="233" y="548"/>
                  </a:lnTo>
                  <a:lnTo>
                    <a:pt x="216" y="547"/>
                  </a:lnTo>
                  <a:lnTo>
                    <a:pt x="198" y="544"/>
                  </a:lnTo>
                  <a:lnTo>
                    <a:pt x="181" y="541"/>
                  </a:lnTo>
                  <a:lnTo>
                    <a:pt x="164" y="537"/>
                  </a:lnTo>
                  <a:lnTo>
                    <a:pt x="147" y="533"/>
                  </a:lnTo>
                  <a:lnTo>
                    <a:pt x="130" y="528"/>
                  </a:lnTo>
                  <a:lnTo>
                    <a:pt x="114" y="523"/>
                  </a:lnTo>
                  <a:lnTo>
                    <a:pt x="98" y="519"/>
                  </a:lnTo>
                  <a:lnTo>
                    <a:pt x="83" y="513"/>
                  </a:lnTo>
                  <a:lnTo>
                    <a:pt x="68" y="508"/>
                  </a:lnTo>
                  <a:lnTo>
                    <a:pt x="54" y="503"/>
                  </a:lnTo>
                  <a:lnTo>
                    <a:pt x="41" y="498"/>
                  </a:lnTo>
                  <a:lnTo>
                    <a:pt x="28" y="494"/>
                  </a:lnTo>
                  <a:lnTo>
                    <a:pt x="15" y="489"/>
                  </a:lnTo>
                  <a:lnTo>
                    <a:pt x="0" y="547"/>
                  </a:lnTo>
                  <a:lnTo>
                    <a:pt x="68" y="639"/>
                  </a:lnTo>
                  <a:lnTo>
                    <a:pt x="89" y="640"/>
                  </a:lnTo>
                  <a:lnTo>
                    <a:pt x="110" y="642"/>
                  </a:lnTo>
                  <a:lnTo>
                    <a:pt x="129" y="646"/>
                  </a:lnTo>
                  <a:lnTo>
                    <a:pt x="149" y="649"/>
                  </a:lnTo>
                  <a:lnTo>
                    <a:pt x="167" y="653"/>
                  </a:lnTo>
                  <a:lnTo>
                    <a:pt x="185" y="656"/>
                  </a:lnTo>
                  <a:lnTo>
                    <a:pt x="201" y="661"/>
                  </a:lnTo>
                  <a:lnTo>
                    <a:pt x="217" y="665"/>
                  </a:lnTo>
                  <a:lnTo>
                    <a:pt x="231" y="670"/>
                  </a:lnTo>
                  <a:lnTo>
                    <a:pt x="244" y="676"/>
                  </a:lnTo>
                  <a:lnTo>
                    <a:pt x="257" y="680"/>
                  </a:lnTo>
                  <a:lnTo>
                    <a:pt x="269" y="685"/>
                  </a:lnTo>
                  <a:lnTo>
                    <a:pt x="280" y="690"/>
                  </a:lnTo>
                  <a:lnTo>
                    <a:pt x="289" y="694"/>
                  </a:lnTo>
                  <a:lnTo>
                    <a:pt x="298" y="699"/>
                  </a:lnTo>
                  <a:lnTo>
                    <a:pt x="305" y="703"/>
                  </a:lnTo>
                  <a:lnTo>
                    <a:pt x="323" y="711"/>
                  </a:lnTo>
                  <a:lnTo>
                    <a:pt x="338" y="718"/>
                  </a:lnTo>
                  <a:lnTo>
                    <a:pt x="353" y="724"/>
                  </a:lnTo>
                  <a:lnTo>
                    <a:pt x="365" y="729"/>
                  </a:lnTo>
                  <a:lnTo>
                    <a:pt x="377" y="731"/>
                  </a:lnTo>
                  <a:lnTo>
                    <a:pt x="388" y="733"/>
                  </a:lnTo>
                  <a:lnTo>
                    <a:pt x="400" y="735"/>
                  </a:lnTo>
                  <a:lnTo>
                    <a:pt x="410" y="733"/>
                  </a:lnTo>
                  <a:lnTo>
                    <a:pt x="422" y="733"/>
                  </a:lnTo>
                  <a:lnTo>
                    <a:pt x="433" y="731"/>
                  </a:lnTo>
                  <a:lnTo>
                    <a:pt x="446" y="729"/>
                  </a:lnTo>
                  <a:lnTo>
                    <a:pt x="458" y="726"/>
                  </a:lnTo>
                  <a:lnTo>
                    <a:pt x="472" y="723"/>
                  </a:lnTo>
                  <a:lnTo>
                    <a:pt x="488" y="720"/>
                  </a:lnTo>
                  <a:lnTo>
                    <a:pt x="506" y="715"/>
                  </a:lnTo>
                  <a:lnTo>
                    <a:pt x="525" y="711"/>
                  </a:lnTo>
                  <a:lnTo>
                    <a:pt x="526" y="675"/>
                  </a:lnTo>
                  <a:lnTo>
                    <a:pt x="769" y="610"/>
                  </a:lnTo>
                  <a:lnTo>
                    <a:pt x="769" y="484"/>
                  </a:lnTo>
                  <a:lnTo>
                    <a:pt x="749" y="489"/>
                  </a:lnTo>
                  <a:lnTo>
                    <a:pt x="526" y="515"/>
                  </a:lnTo>
                  <a:lnTo>
                    <a:pt x="526" y="398"/>
                  </a:lnTo>
                  <a:lnTo>
                    <a:pt x="528" y="397"/>
                  </a:lnTo>
                  <a:lnTo>
                    <a:pt x="532" y="397"/>
                  </a:lnTo>
                  <a:lnTo>
                    <a:pt x="538" y="395"/>
                  </a:lnTo>
                  <a:lnTo>
                    <a:pt x="547" y="395"/>
                  </a:lnTo>
                  <a:lnTo>
                    <a:pt x="557" y="395"/>
                  </a:lnTo>
                  <a:lnTo>
                    <a:pt x="571" y="394"/>
                  </a:lnTo>
                  <a:lnTo>
                    <a:pt x="585" y="394"/>
                  </a:lnTo>
                  <a:lnTo>
                    <a:pt x="601" y="394"/>
                  </a:lnTo>
                  <a:lnTo>
                    <a:pt x="620" y="394"/>
                  </a:lnTo>
                  <a:lnTo>
                    <a:pt x="638" y="395"/>
                  </a:lnTo>
                  <a:lnTo>
                    <a:pt x="659" y="395"/>
                  </a:lnTo>
                  <a:lnTo>
                    <a:pt x="680" y="395"/>
                  </a:lnTo>
                  <a:lnTo>
                    <a:pt x="701" y="397"/>
                  </a:lnTo>
                  <a:lnTo>
                    <a:pt x="723" y="397"/>
                  </a:lnTo>
                  <a:lnTo>
                    <a:pt x="746" y="397"/>
                  </a:lnTo>
                  <a:lnTo>
                    <a:pt x="769" y="398"/>
                  </a:lnTo>
                  <a:lnTo>
                    <a:pt x="769" y="301"/>
                  </a:lnTo>
                  <a:lnTo>
                    <a:pt x="608" y="296"/>
                  </a:lnTo>
                  <a:lnTo>
                    <a:pt x="717" y="259"/>
                  </a:lnTo>
                  <a:lnTo>
                    <a:pt x="769" y="190"/>
                  </a:lnTo>
                  <a:close/>
                </a:path>
              </a:pathLst>
            </a:custGeom>
            <a:solidFill>
              <a:schemeClr val="bg2">
                <a:lumMod val="75000"/>
              </a:schemeClr>
            </a:solidFill>
            <a:ln w="9525">
              <a:solidFill>
                <a:schemeClr val="tx1"/>
              </a:solidFill>
              <a:round/>
              <a:headEnd/>
              <a:tailEnd/>
            </a:ln>
          </p:spPr>
          <p:txBody>
            <a:bodyPr/>
            <a:lstStyle/>
            <a:p>
              <a:pPr>
                <a:defRPr/>
              </a:pPr>
              <a:endParaRPr lang="en-US">
                <a:latin typeface="Arial" pitchFamily="34" charset="0"/>
                <a:ea typeface="+mn-ea"/>
                <a:cs typeface="+mn-cs"/>
              </a:endParaRPr>
            </a:p>
          </p:txBody>
        </p:sp>
        <p:sp>
          <p:nvSpPr>
            <p:cNvPr id="11347" name="Freeform 83"/>
            <p:cNvSpPr>
              <a:spLocks/>
            </p:cNvSpPr>
            <p:nvPr/>
          </p:nvSpPr>
          <p:spPr bwMode="auto">
            <a:xfrm>
              <a:off x="3366521" y="6935622"/>
              <a:ext cx="243555" cy="102713"/>
            </a:xfrm>
            <a:custGeom>
              <a:avLst/>
              <a:gdLst/>
              <a:ahLst/>
              <a:cxnLst>
                <a:cxn ang="0">
                  <a:pos x="61" y="0"/>
                </a:cxn>
                <a:cxn ang="0">
                  <a:pos x="76" y="0"/>
                </a:cxn>
                <a:cxn ang="0">
                  <a:pos x="90" y="1"/>
                </a:cxn>
                <a:cxn ang="0">
                  <a:pos x="105" y="2"/>
                </a:cxn>
                <a:cxn ang="0">
                  <a:pos x="122" y="3"/>
                </a:cxn>
                <a:cxn ang="0">
                  <a:pos x="137" y="5"/>
                </a:cxn>
                <a:cxn ang="0">
                  <a:pos x="152" y="8"/>
                </a:cxn>
                <a:cxn ang="0">
                  <a:pos x="166" y="10"/>
                </a:cxn>
                <a:cxn ang="0">
                  <a:pos x="183" y="13"/>
                </a:cxn>
                <a:cxn ang="0">
                  <a:pos x="198" y="17"/>
                </a:cxn>
                <a:cxn ang="0">
                  <a:pos x="213" y="20"/>
                </a:cxn>
                <a:cxn ang="0">
                  <a:pos x="227" y="25"/>
                </a:cxn>
                <a:cxn ang="0">
                  <a:pos x="244" y="31"/>
                </a:cxn>
                <a:cxn ang="0">
                  <a:pos x="259" y="36"/>
                </a:cxn>
                <a:cxn ang="0">
                  <a:pos x="274" y="42"/>
                </a:cxn>
                <a:cxn ang="0">
                  <a:pos x="290" y="49"/>
                </a:cxn>
                <a:cxn ang="0">
                  <a:pos x="305" y="56"/>
                </a:cxn>
                <a:cxn ang="0">
                  <a:pos x="231" y="130"/>
                </a:cxn>
                <a:cxn ang="0">
                  <a:pos x="217" y="124"/>
                </a:cxn>
                <a:cxn ang="0">
                  <a:pos x="203" y="118"/>
                </a:cxn>
                <a:cxn ang="0">
                  <a:pos x="189" y="113"/>
                </a:cxn>
                <a:cxn ang="0">
                  <a:pos x="176" y="108"/>
                </a:cxn>
                <a:cxn ang="0">
                  <a:pos x="161" y="103"/>
                </a:cxn>
                <a:cxn ang="0">
                  <a:pos x="147" y="99"/>
                </a:cxn>
                <a:cxn ang="0">
                  <a:pos x="132" y="94"/>
                </a:cxn>
                <a:cxn ang="0">
                  <a:pos x="118" y="89"/>
                </a:cxn>
                <a:cxn ang="0">
                  <a:pos x="103" y="86"/>
                </a:cxn>
                <a:cxn ang="0">
                  <a:pos x="88" y="83"/>
                </a:cxn>
                <a:cxn ang="0">
                  <a:pos x="74" y="80"/>
                </a:cxn>
                <a:cxn ang="0">
                  <a:pos x="59" y="78"/>
                </a:cxn>
                <a:cxn ang="0">
                  <a:pos x="44" y="76"/>
                </a:cxn>
                <a:cxn ang="0">
                  <a:pos x="29" y="74"/>
                </a:cxn>
                <a:cxn ang="0">
                  <a:pos x="15" y="73"/>
                </a:cxn>
                <a:cxn ang="0">
                  <a:pos x="0" y="73"/>
                </a:cxn>
                <a:cxn ang="0">
                  <a:pos x="61" y="0"/>
                </a:cxn>
              </a:cxnLst>
              <a:rect l="0" t="0" r="r" b="b"/>
              <a:pathLst>
                <a:path w="305" h="130">
                  <a:moveTo>
                    <a:pt x="61" y="0"/>
                  </a:moveTo>
                  <a:lnTo>
                    <a:pt x="76" y="0"/>
                  </a:lnTo>
                  <a:lnTo>
                    <a:pt x="90" y="1"/>
                  </a:lnTo>
                  <a:lnTo>
                    <a:pt x="105" y="2"/>
                  </a:lnTo>
                  <a:lnTo>
                    <a:pt x="122" y="3"/>
                  </a:lnTo>
                  <a:lnTo>
                    <a:pt x="137" y="5"/>
                  </a:lnTo>
                  <a:lnTo>
                    <a:pt x="152" y="8"/>
                  </a:lnTo>
                  <a:lnTo>
                    <a:pt x="166" y="10"/>
                  </a:lnTo>
                  <a:lnTo>
                    <a:pt x="183" y="13"/>
                  </a:lnTo>
                  <a:lnTo>
                    <a:pt x="198" y="17"/>
                  </a:lnTo>
                  <a:lnTo>
                    <a:pt x="213" y="20"/>
                  </a:lnTo>
                  <a:lnTo>
                    <a:pt x="227" y="25"/>
                  </a:lnTo>
                  <a:lnTo>
                    <a:pt x="244" y="31"/>
                  </a:lnTo>
                  <a:lnTo>
                    <a:pt x="259" y="36"/>
                  </a:lnTo>
                  <a:lnTo>
                    <a:pt x="274" y="42"/>
                  </a:lnTo>
                  <a:lnTo>
                    <a:pt x="290" y="49"/>
                  </a:lnTo>
                  <a:lnTo>
                    <a:pt x="305" y="56"/>
                  </a:lnTo>
                  <a:lnTo>
                    <a:pt x="231" y="130"/>
                  </a:lnTo>
                  <a:lnTo>
                    <a:pt x="217" y="124"/>
                  </a:lnTo>
                  <a:lnTo>
                    <a:pt x="203" y="118"/>
                  </a:lnTo>
                  <a:lnTo>
                    <a:pt x="189" y="113"/>
                  </a:lnTo>
                  <a:lnTo>
                    <a:pt x="176" y="108"/>
                  </a:lnTo>
                  <a:lnTo>
                    <a:pt x="161" y="103"/>
                  </a:lnTo>
                  <a:lnTo>
                    <a:pt x="147" y="99"/>
                  </a:lnTo>
                  <a:lnTo>
                    <a:pt x="132" y="94"/>
                  </a:lnTo>
                  <a:lnTo>
                    <a:pt x="118" y="89"/>
                  </a:lnTo>
                  <a:lnTo>
                    <a:pt x="103" y="86"/>
                  </a:lnTo>
                  <a:lnTo>
                    <a:pt x="88" y="83"/>
                  </a:lnTo>
                  <a:lnTo>
                    <a:pt x="74" y="80"/>
                  </a:lnTo>
                  <a:lnTo>
                    <a:pt x="59" y="78"/>
                  </a:lnTo>
                  <a:lnTo>
                    <a:pt x="44" y="76"/>
                  </a:lnTo>
                  <a:lnTo>
                    <a:pt x="29" y="74"/>
                  </a:lnTo>
                  <a:lnTo>
                    <a:pt x="15" y="73"/>
                  </a:lnTo>
                  <a:lnTo>
                    <a:pt x="0" y="73"/>
                  </a:lnTo>
                  <a:lnTo>
                    <a:pt x="61" y="0"/>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48" name="Freeform 84"/>
            <p:cNvSpPr>
              <a:spLocks/>
            </p:cNvSpPr>
            <p:nvPr/>
          </p:nvSpPr>
          <p:spPr bwMode="auto">
            <a:xfrm>
              <a:off x="3404194" y="6938073"/>
              <a:ext cx="180783" cy="92727"/>
            </a:xfrm>
            <a:custGeom>
              <a:avLst/>
              <a:gdLst/>
              <a:ahLst/>
              <a:cxnLst>
                <a:cxn ang="0">
                  <a:pos x="60" y="0"/>
                </a:cxn>
                <a:cxn ang="0">
                  <a:pos x="0" y="75"/>
                </a:cxn>
                <a:cxn ang="0">
                  <a:pos x="22" y="79"/>
                </a:cxn>
                <a:cxn ang="0">
                  <a:pos x="43" y="83"/>
                </a:cxn>
                <a:cxn ang="0">
                  <a:pos x="64" y="87"/>
                </a:cxn>
                <a:cxn ang="0">
                  <a:pos x="84" y="92"/>
                </a:cxn>
                <a:cxn ang="0">
                  <a:pos x="105" y="98"/>
                </a:cxn>
                <a:cxn ang="0">
                  <a:pos x="126" y="103"/>
                </a:cxn>
                <a:cxn ang="0">
                  <a:pos x="147" y="109"/>
                </a:cxn>
                <a:cxn ang="0">
                  <a:pos x="167" y="116"/>
                </a:cxn>
                <a:cxn ang="0">
                  <a:pos x="230" y="42"/>
                </a:cxn>
                <a:cxn ang="0">
                  <a:pos x="209" y="34"/>
                </a:cxn>
                <a:cxn ang="0">
                  <a:pos x="187" y="26"/>
                </a:cxn>
                <a:cxn ang="0">
                  <a:pos x="165" y="19"/>
                </a:cxn>
                <a:cxn ang="0">
                  <a:pos x="143" y="14"/>
                </a:cxn>
                <a:cxn ang="0">
                  <a:pos x="122" y="9"/>
                </a:cxn>
                <a:cxn ang="0">
                  <a:pos x="101" y="4"/>
                </a:cxn>
                <a:cxn ang="0">
                  <a:pos x="80" y="2"/>
                </a:cxn>
                <a:cxn ang="0">
                  <a:pos x="60" y="0"/>
                </a:cxn>
              </a:cxnLst>
              <a:rect l="0" t="0" r="r" b="b"/>
              <a:pathLst>
                <a:path w="230" h="116">
                  <a:moveTo>
                    <a:pt x="60" y="0"/>
                  </a:moveTo>
                  <a:lnTo>
                    <a:pt x="0" y="75"/>
                  </a:lnTo>
                  <a:lnTo>
                    <a:pt x="22" y="79"/>
                  </a:lnTo>
                  <a:lnTo>
                    <a:pt x="43" y="83"/>
                  </a:lnTo>
                  <a:lnTo>
                    <a:pt x="64" y="87"/>
                  </a:lnTo>
                  <a:lnTo>
                    <a:pt x="84" y="92"/>
                  </a:lnTo>
                  <a:lnTo>
                    <a:pt x="105" y="98"/>
                  </a:lnTo>
                  <a:lnTo>
                    <a:pt x="126" y="103"/>
                  </a:lnTo>
                  <a:lnTo>
                    <a:pt x="147" y="109"/>
                  </a:lnTo>
                  <a:lnTo>
                    <a:pt x="167" y="116"/>
                  </a:lnTo>
                  <a:lnTo>
                    <a:pt x="230" y="42"/>
                  </a:lnTo>
                  <a:lnTo>
                    <a:pt x="209" y="34"/>
                  </a:lnTo>
                  <a:lnTo>
                    <a:pt x="187" y="26"/>
                  </a:lnTo>
                  <a:lnTo>
                    <a:pt x="165" y="19"/>
                  </a:lnTo>
                  <a:lnTo>
                    <a:pt x="143" y="14"/>
                  </a:lnTo>
                  <a:lnTo>
                    <a:pt x="122" y="9"/>
                  </a:lnTo>
                  <a:lnTo>
                    <a:pt x="101" y="4"/>
                  </a:lnTo>
                  <a:lnTo>
                    <a:pt x="80" y="2"/>
                  </a:lnTo>
                  <a:lnTo>
                    <a:pt x="60" y="0"/>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49" name="Freeform 85"/>
            <p:cNvSpPr>
              <a:spLocks/>
            </p:cNvSpPr>
            <p:nvPr/>
          </p:nvSpPr>
          <p:spPr bwMode="auto">
            <a:xfrm>
              <a:off x="3349315" y="7002395"/>
              <a:ext cx="208403" cy="91301"/>
            </a:xfrm>
            <a:custGeom>
              <a:avLst/>
              <a:gdLst/>
              <a:ahLst/>
              <a:cxnLst>
                <a:cxn ang="0">
                  <a:pos x="264" y="57"/>
                </a:cxn>
                <a:cxn ang="0">
                  <a:pos x="249" y="116"/>
                </a:cxn>
                <a:cxn ang="0">
                  <a:pos x="227" y="107"/>
                </a:cxn>
                <a:cxn ang="0">
                  <a:pos x="207" y="98"/>
                </a:cxn>
                <a:cxn ang="0">
                  <a:pos x="190" y="90"/>
                </a:cxn>
                <a:cxn ang="0">
                  <a:pos x="174" y="85"/>
                </a:cxn>
                <a:cxn ang="0">
                  <a:pos x="159" y="79"/>
                </a:cxn>
                <a:cxn ang="0">
                  <a:pos x="145" y="74"/>
                </a:cxn>
                <a:cxn ang="0">
                  <a:pos x="131" y="71"/>
                </a:cxn>
                <a:cxn ang="0">
                  <a:pos x="119" y="67"/>
                </a:cxn>
                <a:cxn ang="0">
                  <a:pos x="106" y="65"/>
                </a:cxn>
                <a:cxn ang="0">
                  <a:pos x="93" y="63"/>
                </a:cxn>
                <a:cxn ang="0">
                  <a:pos x="80" y="62"/>
                </a:cxn>
                <a:cxn ang="0">
                  <a:pos x="66" y="59"/>
                </a:cxn>
                <a:cxn ang="0">
                  <a:pos x="52" y="58"/>
                </a:cxn>
                <a:cxn ang="0">
                  <a:pos x="36" y="57"/>
                </a:cxn>
                <a:cxn ang="0">
                  <a:pos x="19" y="57"/>
                </a:cxn>
                <a:cxn ang="0">
                  <a:pos x="0" y="56"/>
                </a:cxn>
                <a:cxn ang="0">
                  <a:pos x="17" y="0"/>
                </a:cxn>
                <a:cxn ang="0">
                  <a:pos x="35" y="2"/>
                </a:cxn>
                <a:cxn ang="0">
                  <a:pos x="51" y="3"/>
                </a:cxn>
                <a:cxn ang="0">
                  <a:pos x="67" y="4"/>
                </a:cxn>
                <a:cxn ang="0">
                  <a:pos x="82" y="6"/>
                </a:cxn>
                <a:cxn ang="0">
                  <a:pos x="98" y="7"/>
                </a:cxn>
                <a:cxn ang="0">
                  <a:pos x="113" y="11"/>
                </a:cxn>
                <a:cxn ang="0">
                  <a:pos x="127" y="13"/>
                </a:cxn>
                <a:cxn ang="0">
                  <a:pos x="142" y="17"/>
                </a:cxn>
                <a:cxn ang="0">
                  <a:pos x="157" y="20"/>
                </a:cxn>
                <a:cxn ang="0">
                  <a:pos x="172" y="23"/>
                </a:cxn>
                <a:cxn ang="0">
                  <a:pos x="186" y="28"/>
                </a:cxn>
                <a:cxn ang="0">
                  <a:pos x="201" y="33"/>
                </a:cxn>
                <a:cxn ang="0">
                  <a:pos x="217" y="38"/>
                </a:cxn>
                <a:cxn ang="0">
                  <a:pos x="232" y="44"/>
                </a:cxn>
                <a:cxn ang="0">
                  <a:pos x="248" y="50"/>
                </a:cxn>
                <a:cxn ang="0">
                  <a:pos x="264" y="57"/>
                </a:cxn>
              </a:cxnLst>
              <a:rect l="0" t="0" r="r" b="b"/>
              <a:pathLst>
                <a:path w="264" h="116">
                  <a:moveTo>
                    <a:pt x="264" y="57"/>
                  </a:moveTo>
                  <a:lnTo>
                    <a:pt x="249" y="116"/>
                  </a:lnTo>
                  <a:lnTo>
                    <a:pt x="227" y="107"/>
                  </a:lnTo>
                  <a:lnTo>
                    <a:pt x="207" y="98"/>
                  </a:lnTo>
                  <a:lnTo>
                    <a:pt x="190" y="90"/>
                  </a:lnTo>
                  <a:lnTo>
                    <a:pt x="174" y="85"/>
                  </a:lnTo>
                  <a:lnTo>
                    <a:pt x="159" y="79"/>
                  </a:lnTo>
                  <a:lnTo>
                    <a:pt x="145" y="74"/>
                  </a:lnTo>
                  <a:lnTo>
                    <a:pt x="131" y="71"/>
                  </a:lnTo>
                  <a:lnTo>
                    <a:pt x="119" y="67"/>
                  </a:lnTo>
                  <a:lnTo>
                    <a:pt x="106" y="65"/>
                  </a:lnTo>
                  <a:lnTo>
                    <a:pt x="93" y="63"/>
                  </a:lnTo>
                  <a:lnTo>
                    <a:pt x="80" y="62"/>
                  </a:lnTo>
                  <a:lnTo>
                    <a:pt x="66" y="59"/>
                  </a:lnTo>
                  <a:lnTo>
                    <a:pt x="52" y="58"/>
                  </a:lnTo>
                  <a:lnTo>
                    <a:pt x="36" y="57"/>
                  </a:lnTo>
                  <a:lnTo>
                    <a:pt x="19" y="57"/>
                  </a:lnTo>
                  <a:lnTo>
                    <a:pt x="0" y="56"/>
                  </a:lnTo>
                  <a:lnTo>
                    <a:pt x="17" y="0"/>
                  </a:lnTo>
                  <a:lnTo>
                    <a:pt x="35" y="2"/>
                  </a:lnTo>
                  <a:lnTo>
                    <a:pt x="51" y="3"/>
                  </a:lnTo>
                  <a:lnTo>
                    <a:pt x="67" y="4"/>
                  </a:lnTo>
                  <a:lnTo>
                    <a:pt x="82" y="6"/>
                  </a:lnTo>
                  <a:lnTo>
                    <a:pt x="98" y="7"/>
                  </a:lnTo>
                  <a:lnTo>
                    <a:pt x="113" y="11"/>
                  </a:lnTo>
                  <a:lnTo>
                    <a:pt x="127" y="13"/>
                  </a:lnTo>
                  <a:lnTo>
                    <a:pt x="142" y="17"/>
                  </a:lnTo>
                  <a:lnTo>
                    <a:pt x="157" y="20"/>
                  </a:lnTo>
                  <a:lnTo>
                    <a:pt x="172" y="23"/>
                  </a:lnTo>
                  <a:lnTo>
                    <a:pt x="186" y="28"/>
                  </a:lnTo>
                  <a:lnTo>
                    <a:pt x="201" y="33"/>
                  </a:lnTo>
                  <a:lnTo>
                    <a:pt x="217" y="38"/>
                  </a:lnTo>
                  <a:lnTo>
                    <a:pt x="232" y="44"/>
                  </a:lnTo>
                  <a:lnTo>
                    <a:pt x="248" y="50"/>
                  </a:lnTo>
                  <a:lnTo>
                    <a:pt x="264" y="57"/>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50" name="Freeform 86"/>
            <p:cNvSpPr>
              <a:spLocks/>
            </p:cNvSpPr>
            <p:nvPr/>
          </p:nvSpPr>
          <p:spPr bwMode="auto">
            <a:xfrm>
              <a:off x="3396017" y="7003068"/>
              <a:ext cx="140609" cy="78462"/>
            </a:xfrm>
            <a:custGeom>
              <a:avLst/>
              <a:gdLst/>
              <a:ahLst/>
              <a:cxnLst>
                <a:cxn ang="0">
                  <a:pos x="17" y="0"/>
                </a:cxn>
                <a:cxn ang="0">
                  <a:pos x="40" y="3"/>
                </a:cxn>
                <a:cxn ang="0">
                  <a:pos x="61" y="6"/>
                </a:cxn>
                <a:cxn ang="0">
                  <a:pos x="82" y="9"/>
                </a:cxn>
                <a:cxn ang="0">
                  <a:pos x="101" y="12"/>
                </a:cxn>
                <a:cxn ang="0">
                  <a:pos x="120" y="16"/>
                </a:cxn>
                <a:cxn ang="0">
                  <a:pos x="139" y="23"/>
                </a:cxn>
                <a:cxn ang="0">
                  <a:pos x="158" y="31"/>
                </a:cxn>
                <a:cxn ang="0">
                  <a:pos x="178" y="42"/>
                </a:cxn>
                <a:cxn ang="0">
                  <a:pos x="161" y="98"/>
                </a:cxn>
                <a:cxn ang="0">
                  <a:pos x="137" y="89"/>
                </a:cxn>
                <a:cxn ang="0">
                  <a:pos x="116" y="81"/>
                </a:cxn>
                <a:cxn ang="0">
                  <a:pos x="97" y="74"/>
                </a:cxn>
                <a:cxn ang="0">
                  <a:pos x="79" y="68"/>
                </a:cxn>
                <a:cxn ang="0">
                  <a:pos x="62" y="63"/>
                </a:cxn>
                <a:cxn ang="0">
                  <a:pos x="44" y="59"/>
                </a:cxn>
                <a:cxn ang="0">
                  <a:pos x="23" y="57"/>
                </a:cxn>
                <a:cxn ang="0">
                  <a:pos x="0" y="54"/>
                </a:cxn>
                <a:cxn ang="0">
                  <a:pos x="17" y="0"/>
                </a:cxn>
              </a:cxnLst>
              <a:rect l="0" t="0" r="r" b="b"/>
              <a:pathLst>
                <a:path w="178" h="98">
                  <a:moveTo>
                    <a:pt x="17" y="0"/>
                  </a:moveTo>
                  <a:lnTo>
                    <a:pt x="40" y="3"/>
                  </a:lnTo>
                  <a:lnTo>
                    <a:pt x="61" y="6"/>
                  </a:lnTo>
                  <a:lnTo>
                    <a:pt x="82" y="9"/>
                  </a:lnTo>
                  <a:lnTo>
                    <a:pt x="101" y="12"/>
                  </a:lnTo>
                  <a:lnTo>
                    <a:pt x="120" y="16"/>
                  </a:lnTo>
                  <a:lnTo>
                    <a:pt x="139" y="23"/>
                  </a:lnTo>
                  <a:lnTo>
                    <a:pt x="158" y="31"/>
                  </a:lnTo>
                  <a:lnTo>
                    <a:pt x="178" y="42"/>
                  </a:lnTo>
                  <a:lnTo>
                    <a:pt x="161" y="98"/>
                  </a:lnTo>
                  <a:lnTo>
                    <a:pt x="137" y="89"/>
                  </a:lnTo>
                  <a:lnTo>
                    <a:pt x="116" y="81"/>
                  </a:lnTo>
                  <a:lnTo>
                    <a:pt x="97" y="74"/>
                  </a:lnTo>
                  <a:lnTo>
                    <a:pt x="79" y="68"/>
                  </a:lnTo>
                  <a:lnTo>
                    <a:pt x="62" y="63"/>
                  </a:lnTo>
                  <a:lnTo>
                    <a:pt x="44" y="59"/>
                  </a:lnTo>
                  <a:lnTo>
                    <a:pt x="23" y="57"/>
                  </a:lnTo>
                  <a:lnTo>
                    <a:pt x="0" y="54"/>
                  </a:lnTo>
                  <a:lnTo>
                    <a:pt x="17" y="0"/>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51" name="Freeform 87"/>
            <p:cNvSpPr>
              <a:spLocks/>
            </p:cNvSpPr>
            <p:nvPr/>
          </p:nvSpPr>
          <p:spPr bwMode="auto">
            <a:xfrm>
              <a:off x="3415949" y="7007924"/>
              <a:ext cx="97924" cy="61343"/>
            </a:xfrm>
            <a:custGeom>
              <a:avLst/>
              <a:gdLst/>
              <a:ahLst/>
              <a:cxnLst>
                <a:cxn ang="0">
                  <a:pos x="15" y="0"/>
                </a:cxn>
                <a:cxn ang="0">
                  <a:pos x="28" y="0"/>
                </a:cxn>
                <a:cxn ang="0">
                  <a:pos x="42" y="1"/>
                </a:cxn>
                <a:cxn ang="0">
                  <a:pos x="55" y="3"/>
                </a:cxn>
                <a:cxn ang="0">
                  <a:pos x="69" y="7"/>
                </a:cxn>
                <a:cxn ang="0">
                  <a:pos x="82" y="10"/>
                </a:cxn>
                <a:cxn ang="0">
                  <a:pos x="96" y="14"/>
                </a:cxn>
                <a:cxn ang="0">
                  <a:pos x="109" y="17"/>
                </a:cxn>
                <a:cxn ang="0">
                  <a:pos x="122" y="19"/>
                </a:cxn>
                <a:cxn ang="0">
                  <a:pos x="99" y="75"/>
                </a:cxn>
                <a:cxn ang="0">
                  <a:pos x="82" y="69"/>
                </a:cxn>
                <a:cxn ang="0">
                  <a:pos x="67" y="64"/>
                </a:cxn>
                <a:cxn ang="0">
                  <a:pos x="55" y="61"/>
                </a:cxn>
                <a:cxn ang="0">
                  <a:pos x="43" y="57"/>
                </a:cxn>
                <a:cxn ang="0">
                  <a:pos x="32" y="54"/>
                </a:cxn>
                <a:cxn ang="0">
                  <a:pos x="21" y="52"/>
                </a:cxn>
                <a:cxn ang="0">
                  <a:pos x="11" y="49"/>
                </a:cxn>
                <a:cxn ang="0">
                  <a:pos x="0" y="48"/>
                </a:cxn>
                <a:cxn ang="0">
                  <a:pos x="15" y="0"/>
                </a:cxn>
              </a:cxnLst>
              <a:rect l="0" t="0" r="r" b="b"/>
              <a:pathLst>
                <a:path w="122" h="75">
                  <a:moveTo>
                    <a:pt x="15" y="0"/>
                  </a:moveTo>
                  <a:lnTo>
                    <a:pt x="28" y="0"/>
                  </a:lnTo>
                  <a:lnTo>
                    <a:pt x="42" y="1"/>
                  </a:lnTo>
                  <a:lnTo>
                    <a:pt x="55" y="3"/>
                  </a:lnTo>
                  <a:lnTo>
                    <a:pt x="69" y="7"/>
                  </a:lnTo>
                  <a:lnTo>
                    <a:pt x="82" y="10"/>
                  </a:lnTo>
                  <a:lnTo>
                    <a:pt x="96" y="14"/>
                  </a:lnTo>
                  <a:lnTo>
                    <a:pt x="109" y="17"/>
                  </a:lnTo>
                  <a:lnTo>
                    <a:pt x="122" y="19"/>
                  </a:lnTo>
                  <a:lnTo>
                    <a:pt x="99" y="75"/>
                  </a:lnTo>
                  <a:lnTo>
                    <a:pt x="82" y="69"/>
                  </a:lnTo>
                  <a:lnTo>
                    <a:pt x="67" y="64"/>
                  </a:lnTo>
                  <a:lnTo>
                    <a:pt x="55" y="61"/>
                  </a:lnTo>
                  <a:lnTo>
                    <a:pt x="43" y="57"/>
                  </a:lnTo>
                  <a:lnTo>
                    <a:pt x="32" y="54"/>
                  </a:lnTo>
                  <a:lnTo>
                    <a:pt x="21" y="52"/>
                  </a:lnTo>
                  <a:lnTo>
                    <a:pt x="11" y="49"/>
                  </a:lnTo>
                  <a:lnTo>
                    <a:pt x="0" y="48"/>
                  </a:lnTo>
                  <a:lnTo>
                    <a:pt x="15" y="0"/>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52" name="Freeform 88"/>
            <p:cNvSpPr>
              <a:spLocks/>
            </p:cNvSpPr>
            <p:nvPr/>
          </p:nvSpPr>
          <p:spPr bwMode="auto">
            <a:xfrm>
              <a:off x="3447422" y="7009914"/>
              <a:ext cx="38918" cy="49930"/>
            </a:xfrm>
            <a:custGeom>
              <a:avLst/>
              <a:gdLst/>
              <a:ahLst/>
              <a:cxnLst>
                <a:cxn ang="0">
                  <a:pos x="18" y="0"/>
                </a:cxn>
                <a:cxn ang="0">
                  <a:pos x="0" y="54"/>
                </a:cxn>
                <a:cxn ang="0">
                  <a:pos x="27" y="63"/>
                </a:cxn>
                <a:cxn ang="0">
                  <a:pos x="47" y="8"/>
                </a:cxn>
                <a:cxn ang="0">
                  <a:pos x="18" y="0"/>
                </a:cxn>
              </a:cxnLst>
              <a:rect l="0" t="0" r="r" b="b"/>
              <a:pathLst>
                <a:path w="47" h="63">
                  <a:moveTo>
                    <a:pt x="18" y="0"/>
                  </a:moveTo>
                  <a:lnTo>
                    <a:pt x="0" y="54"/>
                  </a:lnTo>
                  <a:lnTo>
                    <a:pt x="27" y="63"/>
                  </a:lnTo>
                  <a:lnTo>
                    <a:pt x="47" y="8"/>
                  </a:lnTo>
                  <a:lnTo>
                    <a:pt x="18" y="0"/>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53" name="Freeform 89"/>
            <p:cNvSpPr>
              <a:spLocks/>
            </p:cNvSpPr>
            <p:nvPr/>
          </p:nvSpPr>
          <p:spPr bwMode="auto">
            <a:xfrm>
              <a:off x="3504262" y="6919965"/>
              <a:ext cx="1360898" cy="166909"/>
            </a:xfrm>
            <a:custGeom>
              <a:avLst/>
              <a:gdLst/>
              <a:ahLst/>
              <a:cxnLst>
                <a:cxn ang="0">
                  <a:pos x="12" y="143"/>
                </a:cxn>
                <a:cxn ang="0">
                  <a:pos x="88" y="69"/>
                </a:cxn>
                <a:cxn ang="0">
                  <a:pos x="731" y="94"/>
                </a:cxn>
                <a:cxn ang="0">
                  <a:pos x="938" y="94"/>
                </a:cxn>
                <a:cxn ang="0">
                  <a:pos x="1615" y="10"/>
                </a:cxn>
                <a:cxn ang="0">
                  <a:pos x="1700" y="0"/>
                </a:cxn>
                <a:cxn ang="0">
                  <a:pos x="1711" y="11"/>
                </a:cxn>
                <a:cxn ang="0">
                  <a:pos x="1714" y="21"/>
                </a:cxn>
                <a:cxn ang="0">
                  <a:pos x="1709" y="32"/>
                </a:cxn>
                <a:cxn ang="0">
                  <a:pos x="1703" y="41"/>
                </a:cxn>
                <a:cxn ang="0">
                  <a:pos x="1557" y="57"/>
                </a:cxn>
                <a:cxn ang="0">
                  <a:pos x="934" y="139"/>
                </a:cxn>
                <a:cxn ang="0">
                  <a:pos x="718" y="139"/>
                </a:cxn>
                <a:cxn ang="0">
                  <a:pos x="120" y="119"/>
                </a:cxn>
                <a:cxn ang="0">
                  <a:pos x="0" y="209"/>
                </a:cxn>
                <a:cxn ang="0">
                  <a:pos x="12" y="143"/>
                </a:cxn>
              </a:cxnLst>
              <a:rect l="0" t="0" r="r" b="b"/>
              <a:pathLst>
                <a:path w="1714" h="209">
                  <a:moveTo>
                    <a:pt x="12" y="143"/>
                  </a:moveTo>
                  <a:lnTo>
                    <a:pt x="88" y="69"/>
                  </a:lnTo>
                  <a:lnTo>
                    <a:pt x="731" y="94"/>
                  </a:lnTo>
                  <a:lnTo>
                    <a:pt x="938" y="94"/>
                  </a:lnTo>
                  <a:lnTo>
                    <a:pt x="1615" y="10"/>
                  </a:lnTo>
                  <a:lnTo>
                    <a:pt x="1700" y="0"/>
                  </a:lnTo>
                  <a:lnTo>
                    <a:pt x="1711" y="11"/>
                  </a:lnTo>
                  <a:lnTo>
                    <a:pt x="1714" y="21"/>
                  </a:lnTo>
                  <a:lnTo>
                    <a:pt x="1709" y="32"/>
                  </a:lnTo>
                  <a:lnTo>
                    <a:pt x="1703" y="41"/>
                  </a:lnTo>
                  <a:lnTo>
                    <a:pt x="1557" y="57"/>
                  </a:lnTo>
                  <a:lnTo>
                    <a:pt x="934" y="139"/>
                  </a:lnTo>
                  <a:lnTo>
                    <a:pt x="718" y="139"/>
                  </a:lnTo>
                  <a:lnTo>
                    <a:pt x="120" y="119"/>
                  </a:lnTo>
                  <a:lnTo>
                    <a:pt x="0" y="209"/>
                  </a:lnTo>
                  <a:lnTo>
                    <a:pt x="12" y="143"/>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54" name="Freeform 90"/>
            <p:cNvSpPr>
              <a:spLocks/>
            </p:cNvSpPr>
            <p:nvPr/>
          </p:nvSpPr>
          <p:spPr bwMode="auto">
            <a:xfrm>
              <a:off x="3548915" y="6969953"/>
              <a:ext cx="1354621" cy="305287"/>
            </a:xfrm>
            <a:custGeom>
              <a:avLst/>
              <a:gdLst/>
              <a:ahLst/>
              <a:cxnLst>
                <a:cxn ang="0">
                  <a:pos x="8" y="238"/>
                </a:cxn>
                <a:cxn ang="0">
                  <a:pos x="0" y="293"/>
                </a:cxn>
                <a:cxn ang="0">
                  <a:pos x="77" y="384"/>
                </a:cxn>
                <a:cxn ang="0">
                  <a:pos x="141" y="384"/>
                </a:cxn>
                <a:cxn ang="0">
                  <a:pos x="932" y="179"/>
                </a:cxn>
                <a:cxn ang="0">
                  <a:pos x="1225" y="115"/>
                </a:cxn>
                <a:cxn ang="0">
                  <a:pos x="1698" y="42"/>
                </a:cxn>
                <a:cxn ang="0">
                  <a:pos x="1704" y="31"/>
                </a:cxn>
                <a:cxn ang="0">
                  <a:pos x="1706" y="20"/>
                </a:cxn>
                <a:cxn ang="0">
                  <a:pos x="1704" y="9"/>
                </a:cxn>
                <a:cxn ang="0">
                  <a:pos x="1695" y="0"/>
                </a:cxn>
                <a:cxn ang="0">
                  <a:pos x="1447" y="35"/>
                </a:cxn>
                <a:cxn ang="0">
                  <a:pos x="1018" y="107"/>
                </a:cxn>
                <a:cxn ang="0">
                  <a:pos x="138" y="338"/>
                </a:cxn>
                <a:cxn ang="0">
                  <a:pos x="8" y="238"/>
                </a:cxn>
              </a:cxnLst>
              <a:rect l="0" t="0" r="r" b="b"/>
              <a:pathLst>
                <a:path w="1706" h="384">
                  <a:moveTo>
                    <a:pt x="8" y="238"/>
                  </a:moveTo>
                  <a:lnTo>
                    <a:pt x="0" y="293"/>
                  </a:lnTo>
                  <a:lnTo>
                    <a:pt x="77" y="384"/>
                  </a:lnTo>
                  <a:lnTo>
                    <a:pt x="141" y="384"/>
                  </a:lnTo>
                  <a:lnTo>
                    <a:pt x="932" y="179"/>
                  </a:lnTo>
                  <a:lnTo>
                    <a:pt x="1225" y="115"/>
                  </a:lnTo>
                  <a:lnTo>
                    <a:pt x="1698" y="42"/>
                  </a:lnTo>
                  <a:lnTo>
                    <a:pt x="1704" y="31"/>
                  </a:lnTo>
                  <a:lnTo>
                    <a:pt x="1706" y="20"/>
                  </a:lnTo>
                  <a:lnTo>
                    <a:pt x="1704" y="9"/>
                  </a:lnTo>
                  <a:lnTo>
                    <a:pt x="1695" y="0"/>
                  </a:lnTo>
                  <a:lnTo>
                    <a:pt x="1447" y="35"/>
                  </a:lnTo>
                  <a:lnTo>
                    <a:pt x="1018" y="107"/>
                  </a:lnTo>
                  <a:lnTo>
                    <a:pt x="138" y="338"/>
                  </a:lnTo>
                  <a:lnTo>
                    <a:pt x="8" y="238"/>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55" name="Freeform 91"/>
            <p:cNvSpPr>
              <a:spLocks/>
            </p:cNvSpPr>
            <p:nvPr/>
          </p:nvSpPr>
          <p:spPr bwMode="auto">
            <a:xfrm>
              <a:off x="4118192" y="6851490"/>
              <a:ext cx="783395" cy="126966"/>
            </a:xfrm>
            <a:custGeom>
              <a:avLst/>
              <a:gdLst/>
              <a:ahLst/>
              <a:cxnLst>
                <a:cxn ang="0">
                  <a:pos x="15" y="128"/>
                </a:cxn>
                <a:cxn ang="0">
                  <a:pos x="169" y="128"/>
                </a:cxn>
                <a:cxn ang="0">
                  <a:pos x="703" y="71"/>
                </a:cxn>
                <a:cxn ang="0">
                  <a:pos x="705" y="4"/>
                </a:cxn>
                <a:cxn ang="0">
                  <a:pos x="750" y="0"/>
                </a:cxn>
                <a:cxn ang="0">
                  <a:pos x="750" y="66"/>
                </a:cxn>
                <a:cxn ang="0">
                  <a:pos x="976" y="52"/>
                </a:cxn>
                <a:cxn ang="0">
                  <a:pos x="984" y="59"/>
                </a:cxn>
                <a:cxn ang="0">
                  <a:pos x="985" y="67"/>
                </a:cxn>
                <a:cxn ang="0">
                  <a:pos x="982" y="74"/>
                </a:cxn>
                <a:cxn ang="0">
                  <a:pos x="972" y="78"/>
                </a:cxn>
                <a:cxn ang="0">
                  <a:pos x="449" y="132"/>
                </a:cxn>
                <a:cxn ang="0">
                  <a:pos x="176" y="161"/>
                </a:cxn>
                <a:cxn ang="0">
                  <a:pos x="0" y="153"/>
                </a:cxn>
                <a:cxn ang="0">
                  <a:pos x="4" y="148"/>
                </a:cxn>
                <a:cxn ang="0">
                  <a:pos x="15" y="139"/>
                </a:cxn>
                <a:cxn ang="0">
                  <a:pos x="20" y="130"/>
                </a:cxn>
                <a:cxn ang="0">
                  <a:pos x="15" y="128"/>
                </a:cxn>
              </a:cxnLst>
              <a:rect l="0" t="0" r="r" b="b"/>
              <a:pathLst>
                <a:path w="985" h="161">
                  <a:moveTo>
                    <a:pt x="15" y="128"/>
                  </a:moveTo>
                  <a:lnTo>
                    <a:pt x="169" y="128"/>
                  </a:lnTo>
                  <a:lnTo>
                    <a:pt x="703" y="71"/>
                  </a:lnTo>
                  <a:lnTo>
                    <a:pt x="705" y="4"/>
                  </a:lnTo>
                  <a:lnTo>
                    <a:pt x="750" y="0"/>
                  </a:lnTo>
                  <a:lnTo>
                    <a:pt x="750" y="66"/>
                  </a:lnTo>
                  <a:lnTo>
                    <a:pt x="976" y="52"/>
                  </a:lnTo>
                  <a:lnTo>
                    <a:pt x="984" y="59"/>
                  </a:lnTo>
                  <a:lnTo>
                    <a:pt x="985" y="67"/>
                  </a:lnTo>
                  <a:lnTo>
                    <a:pt x="982" y="74"/>
                  </a:lnTo>
                  <a:lnTo>
                    <a:pt x="972" y="78"/>
                  </a:lnTo>
                  <a:lnTo>
                    <a:pt x="449" y="132"/>
                  </a:lnTo>
                  <a:lnTo>
                    <a:pt x="176" y="161"/>
                  </a:lnTo>
                  <a:lnTo>
                    <a:pt x="0" y="153"/>
                  </a:lnTo>
                  <a:lnTo>
                    <a:pt x="4" y="148"/>
                  </a:lnTo>
                  <a:lnTo>
                    <a:pt x="15" y="139"/>
                  </a:lnTo>
                  <a:lnTo>
                    <a:pt x="20" y="130"/>
                  </a:lnTo>
                  <a:lnTo>
                    <a:pt x="15" y="128"/>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56" name="Freeform 92"/>
            <p:cNvSpPr>
              <a:spLocks/>
            </p:cNvSpPr>
            <p:nvPr/>
          </p:nvSpPr>
          <p:spPr bwMode="auto">
            <a:xfrm>
              <a:off x="3674589" y="6272675"/>
              <a:ext cx="906428" cy="687609"/>
            </a:xfrm>
            <a:custGeom>
              <a:avLst/>
              <a:gdLst/>
              <a:ahLst/>
              <a:cxnLst>
                <a:cxn ang="0">
                  <a:pos x="0" y="833"/>
                </a:cxn>
                <a:cxn ang="0">
                  <a:pos x="175" y="826"/>
                </a:cxn>
                <a:cxn ang="0">
                  <a:pos x="299" y="775"/>
                </a:cxn>
                <a:cxn ang="0">
                  <a:pos x="814" y="244"/>
                </a:cxn>
                <a:cxn ang="0">
                  <a:pos x="1067" y="45"/>
                </a:cxn>
                <a:cxn ang="0">
                  <a:pos x="1123" y="0"/>
                </a:cxn>
                <a:cxn ang="0">
                  <a:pos x="1129" y="4"/>
                </a:cxn>
                <a:cxn ang="0">
                  <a:pos x="1136" y="7"/>
                </a:cxn>
                <a:cxn ang="0">
                  <a:pos x="1141" y="13"/>
                </a:cxn>
                <a:cxn ang="0">
                  <a:pos x="1142" y="23"/>
                </a:cxn>
                <a:cxn ang="0">
                  <a:pos x="998" y="135"/>
                </a:cxn>
                <a:cxn ang="0">
                  <a:pos x="824" y="276"/>
                </a:cxn>
                <a:cxn ang="0">
                  <a:pos x="320" y="809"/>
                </a:cxn>
                <a:cxn ang="0">
                  <a:pos x="184" y="853"/>
                </a:cxn>
                <a:cxn ang="0">
                  <a:pos x="2" y="865"/>
                </a:cxn>
                <a:cxn ang="0">
                  <a:pos x="0" y="833"/>
                </a:cxn>
              </a:cxnLst>
              <a:rect l="0" t="0" r="r" b="b"/>
              <a:pathLst>
                <a:path w="1142" h="865">
                  <a:moveTo>
                    <a:pt x="0" y="833"/>
                  </a:moveTo>
                  <a:lnTo>
                    <a:pt x="175" y="826"/>
                  </a:lnTo>
                  <a:lnTo>
                    <a:pt x="299" y="775"/>
                  </a:lnTo>
                  <a:lnTo>
                    <a:pt x="814" y="244"/>
                  </a:lnTo>
                  <a:lnTo>
                    <a:pt x="1067" y="45"/>
                  </a:lnTo>
                  <a:lnTo>
                    <a:pt x="1123" y="0"/>
                  </a:lnTo>
                  <a:lnTo>
                    <a:pt x="1129" y="4"/>
                  </a:lnTo>
                  <a:lnTo>
                    <a:pt x="1136" y="7"/>
                  </a:lnTo>
                  <a:lnTo>
                    <a:pt x="1141" y="13"/>
                  </a:lnTo>
                  <a:lnTo>
                    <a:pt x="1142" y="23"/>
                  </a:lnTo>
                  <a:lnTo>
                    <a:pt x="998" y="135"/>
                  </a:lnTo>
                  <a:lnTo>
                    <a:pt x="824" y="276"/>
                  </a:lnTo>
                  <a:lnTo>
                    <a:pt x="320" y="809"/>
                  </a:lnTo>
                  <a:lnTo>
                    <a:pt x="184" y="853"/>
                  </a:lnTo>
                  <a:lnTo>
                    <a:pt x="2" y="865"/>
                  </a:lnTo>
                  <a:lnTo>
                    <a:pt x="0" y="833"/>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57" name="Freeform 93"/>
            <p:cNvSpPr>
              <a:spLocks/>
            </p:cNvSpPr>
            <p:nvPr/>
          </p:nvSpPr>
          <p:spPr bwMode="auto">
            <a:xfrm>
              <a:off x="3619779" y="6811889"/>
              <a:ext cx="126799" cy="111273"/>
            </a:xfrm>
            <a:custGeom>
              <a:avLst/>
              <a:gdLst/>
              <a:ahLst/>
              <a:cxnLst>
                <a:cxn ang="0">
                  <a:pos x="0" y="0"/>
                </a:cxn>
                <a:cxn ang="0">
                  <a:pos x="69" y="0"/>
                </a:cxn>
                <a:cxn ang="0">
                  <a:pos x="160" y="0"/>
                </a:cxn>
                <a:cxn ang="0">
                  <a:pos x="160" y="110"/>
                </a:cxn>
                <a:cxn ang="0">
                  <a:pos x="109" y="110"/>
                </a:cxn>
                <a:cxn ang="0">
                  <a:pos x="47" y="110"/>
                </a:cxn>
                <a:cxn ang="0">
                  <a:pos x="47" y="140"/>
                </a:cxn>
                <a:cxn ang="0">
                  <a:pos x="0" y="140"/>
                </a:cxn>
                <a:cxn ang="0">
                  <a:pos x="0" y="0"/>
                </a:cxn>
              </a:cxnLst>
              <a:rect l="0" t="0" r="r" b="b"/>
              <a:pathLst>
                <a:path w="160" h="140">
                  <a:moveTo>
                    <a:pt x="0" y="0"/>
                  </a:moveTo>
                  <a:lnTo>
                    <a:pt x="69" y="0"/>
                  </a:lnTo>
                  <a:lnTo>
                    <a:pt x="160" y="0"/>
                  </a:lnTo>
                  <a:lnTo>
                    <a:pt x="160" y="110"/>
                  </a:lnTo>
                  <a:lnTo>
                    <a:pt x="109" y="110"/>
                  </a:lnTo>
                  <a:lnTo>
                    <a:pt x="47" y="110"/>
                  </a:lnTo>
                  <a:lnTo>
                    <a:pt x="47" y="140"/>
                  </a:lnTo>
                  <a:lnTo>
                    <a:pt x="0" y="140"/>
                  </a:lnTo>
                  <a:lnTo>
                    <a:pt x="0" y="0"/>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58" name="Freeform 94"/>
            <p:cNvSpPr>
              <a:spLocks/>
            </p:cNvSpPr>
            <p:nvPr/>
          </p:nvSpPr>
          <p:spPr bwMode="auto">
            <a:xfrm>
              <a:off x="3653561" y="6814041"/>
              <a:ext cx="74071" cy="79888"/>
            </a:xfrm>
            <a:custGeom>
              <a:avLst/>
              <a:gdLst/>
              <a:ahLst/>
              <a:cxnLst>
                <a:cxn ang="0">
                  <a:pos x="25" y="0"/>
                </a:cxn>
                <a:cxn ang="0">
                  <a:pos x="93" y="0"/>
                </a:cxn>
                <a:cxn ang="0">
                  <a:pos x="93" y="100"/>
                </a:cxn>
                <a:cxn ang="0">
                  <a:pos x="4" y="100"/>
                </a:cxn>
                <a:cxn ang="0">
                  <a:pos x="0" y="5"/>
                </a:cxn>
                <a:cxn ang="0">
                  <a:pos x="25" y="0"/>
                </a:cxn>
              </a:cxnLst>
              <a:rect l="0" t="0" r="r" b="b"/>
              <a:pathLst>
                <a:path w="93" h="100">
                  <a:moveTo>
                    <a:pt x="25" y="0"/>
                  </a:moveTo>
                  <a:lnTo>
                    <a:pt x="93" y="0"/>
                  </a:lnTo>
                  <a:lnTo>
                    <a:pt x="93" y="100"/>
                  </a:lnTo>
                  <a:lnTo>
                    <a:pt x="4" y="100"/>
                  </a:lnTo>
                  <a:lnTo>
                    <a:pt x="0" y="5"/>
                  </a:lnTo>
                  <a:lnTo>
                    <a:pt x="25" y="0"/>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59" name="Rectangle 95"/>
            <p:cNvSpPr>
              <a:spLocks noChangeArrowheads="1"/>
            </p:cNvSpPr>
            <p:nvPr/>
          </p:nvSpPr>
          <p:spPr bwMode="auto">
            <a:xfrm>
              <a:off x="3671779" y="6824100"/>
              <a:ext cx="41429" cy="79888"/>
            </a:xfrm>
            <a:prstGeom prst="rect">
              <a:avLst/>
            </a:prstGeom>
            <a:solidFill>
              <a:schemeClr val="bg2">
                <a:lumMod val="75000"/>
              </a:schemeClr>
            </a:solidFill>
            <a:ln w="3175">
              <a:solidFill>
                <a:schemeClr val="tx1"/>
              </a:solidFill>
              <a:miter lim="800000"/>
              <a:headEnd/>
              <a:tailEnd/>
            </a:ln>
          </p:spPr>
          <p:txBody>
            <a:bodyPr/>
            <a:lstStyle/>
            <a:p>
              <a:pPr>
                <a:defRPr/>
              </a:pPr>
              <a:endParaRPr lang="en-US">
                <a:latin typeface="Arial" pitchFamily="34" charset="0"/>
                <a:ea typeface="+mn-ea"/>
                <a:cs typeface="+mn-cs"/>
              </a:endParaRPr>
            </a:p>
          </p:txBody>
        </p:sp>
        <p:sp>
          <p:nvSpPr>
            <p:cNvPr id="11360" name="Rectangle 96"/>
            <p:cNvSpPr>
              <a:spLocks noChangeArrowheads="1"/>
            </p:cNvSpPr>
            <p:nvPr/>
          </p:nvSpPr>
          <p:spPr bwMode="auto">
            <a:xfrm>
              <a:off x="3682624" y="6817207"/>
              <a:ext cx="17576" cy="72755"/>
            </a:xfrm>
            <a:prstGeom prst="rect">
              <a:avLst/>
            </a:prstGeom>
            <a:solidFill>
              <a:schemeClr val="bg2">
                <a:lumMod val="75000"/>
              </a:schemeClr>
            </a:solidFill>
            <a:ln w="3175">
              <a:solidFill>
                <a:schemeClr val="tx1"/>
              </a:solidFill>
              <a:miter lim="800000"/>
              <a:headEnd/>
              <a:tailEnd/>
            </a:ln>
          </p:spPr>
          <p:txBody>
            <a:bodyPr/>
            <a:lstStyle/>
            <a:p>
              <a:pPr>
                <a:defRPr/>
              </a:pPr>
              <a:endParaRPr lang="en-US">
                <a:latin typeface="Arial" pitchFamily="34" charset="0"/>
                <a:ea typeface="+mn-ea"/>
                <a:cs typeface="+mn-cs"/>
              </a:endParaRPr>
            </a:p>
          </p:txBody>
        </p:sp>
        <p:sp>
          <p:nvSpPr>
            <p:cNvPr id="11361" name="Freeform 97"/>
            <p:cNvSpPr>
              <a:spLocks/>
            </p:cNvSpPr>
            <p:nvPr/>
          </p:nvSpPr>
          <p:spPr bwMode="auto">
            <a:xfrm>
              <a:off x="4309592" y="6274703"/>
              <a:ext cx="268664" cy="225399"/>
            </a:xfrm>
            <a:custGeom>
              <a:avLst/>
              <a:gdLst/>
              <a:ahLst/>
              <a:cxnLst>
                <a:cxn ang="0">
                  <a:pos x="18" y="242"/>
                </a:cxn>
                <a:cxn ang="0">
                  <a:pos x="325" y="0"/>
                </a:cxn>
                <a:cxn ang="0">
                  <a:pos x="339" y="14"/>
                </a:cxn>
                <a:cxn ang="0">
                  <a:pos x="308" y="41"/>
                </a:cxn>
                <a:cxn ang="0">
                  <a:pos x="0" y="282"/>
                </a:cxn>
                <a:cxn ang="0">
                  <a:pos x="18" y="242"/>
                </a:cxn>
              </a:cxnLst>
              <a:rect l="0" t="0" r="r" b="b"/>
              <a:pathLst>
                <a:path w="339" h="282">
                  <a:moveTo>
                    <a:pt x="18" y="242"/>
                  </a:moveTo>
                  <a:lnTo>
                    <a:pt x="325" y="0"/>
                  </a:lnTo>
                  <a:lnTo>
                    <a:pt x="339" y="14"/>
                  </a:lnTo>
                  <a:lnTo>
                    <a:pt x="308" y="41"/>
                  </a:lnTo>
                  <a:lnTo>
                    <a:pt x="0" y="282"/>
                  </a:lnTo>
                  <a:lnTo>
                    <a:pt x="18" y="242"/>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62" name="Freeform 98"/>
            <p:cNvSpPr>
              <a:spLocks/>
            </p:cNvSpPr>
            <p:nvPr/>
          </p:nvSpPr>
          <p:spPr bwMode="auto">
            <a:xfrm>
              <a:off x="4356222" y="6275500"/>
              <a:ext cx="220958" cy="178322"/>
            </a:xfrm>
            <a:custGeom>
              <a:avLst/>
              <a:gdLst/>
              <a:ahLst/>
              <a:cxnLst>
                <a:cxn ang="0">
                  <a:pos x="0" y="221"/>
                </a:cxn>
                <a:cxn ang="0">
                  <a:pos x="269" y="0"/>
                </a:cxn>
                <a:cxn ang="0">
                  <a:pos x="276" y="5"/>
                </a:cxn>
                <a:cxn ang="0">
                  <a:pos x="277" y="12"/>
                </a:cxn>
                <a:cxn ang="0">
                  <a:pos x="6" y="224"/>
                </a:cxn>
                <a:cxn ang="0">
                  <a:pos x="0" y="221"/>
                </a:cxn>
              </a:cxnLst>
              <a:rect l="0" t="0" r="r" b="b"/>
              <a:pathLst>
                <a:path w="277" h="224">
                  <a:moveTo>
                    <a:pt x="0" y="221"/>
                  </a:moveTo>
                  <a:lnTo>
                    <a:pt x="269" y="0"/>
                  </a:lnTo>
                  <a:lnTo>
                    <a:pt x="276" y="5"/>
                  </a:lnTo>
                  <a:lnTo>
                    <a:pt x="277" y="12"/>
                  </a:lnTo>
                  <a:lnTo>
                    <a:pt x="6" y="224"/>
                  </a:lnTo>
                  <a:lnTo>
                    <a:pt x="0" y="221"/>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63" name="Freeform 99"/>
            <p:cNvSpPr>
              <a:spLocks/>
            </p:cNvSpPr>
            <p:nvPr/>
          </p:nvSpPr>
          <p:spPr bwMode="auto">
            <a:xfrm>
              <a:off x="4171711" y="6927222"/>
              <a:ext cx="719368" cy="88448"/>
            </a:xfrm>
            <a:custGeom>
              <a:avLst/>
              <a:gdLst/>
              <a:ahLst/>
              <a:cxnLst>
                <a:cxn ang="0">
                  <a:pos x="288" y="80"/>
                </a:cxn>
                <a:cxn ang="0">
                  <a:pos x="766" y="15"/>
                </a:cxn>
                <a:cxn ang="0">
                  <a:pos x="897" y="0"/>
                </a:cxn>
                <a:cxn ang="0">
                  <a:pos x="906" y="22"/>
                </a:cxn>
                <a:cxn ang="0">
                  <a:pos x="885" y="30"/>
                </a:cxn>
                <a:cxn ang="0">
                  <a:pos x="465" y="80"/>
                </a:cxn>
                <a:cxn ang="0">
                  <a:pos x="267" y="111"/>
                </a:cxn>
                <a:cxn ang="0">
                  <a:pos x="0" y="91"/>
                </a:cxn>
                <a:cxn ang="0">
                  <a:pos x="288" y="80"/>
                </a:cxn>
              </a:cxnLst>
              <a:rect l="0" t="0" r="r" b="b"/>
              <a:pathLst>
                <a:path w="906" h="111">
                  <a:moveTo>
                    <a:pt x="288" y="80"/>
                  </a:moveTo>
                  <a:lnTo>
                    <a:pt x="766" y="15"/>
                  </a:lnTo>
                  <a:lnTo>
                    <a:pt x="897" y="0"/>
                  </a:lnTo>
                  <a:lnTo>
                    <a:pt x="906" y="22"/>
                  </a:lnTo>
                  <a:lnTo>
                    <a:pt x="885" y="30"/>
                  </a:lnTo>
                  <a:lnTo>
                    <a:pt x="465" y="80"/>
                  </a:lnTo>
                  <a:lnTo>
                    <a:pt x="267" y="111"/>
                  </a:lnTo>
                  <a:lnTo>
                    <a:pt x="0" y="91"/>
                  </a:lnTo>
                  <a:lnTo>
                    <a:pt x="288" y="80"/>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64" name="Freeform 100"/>
            <p:cNvSpPr>
              <a:spLocks/>
            </p:cNvSpPr>
            <p:nvPr/>
          </p:nvSpPr>
          <p:spPr bwMode="auto">
            <a:xfrm>
              <a:off x="4487836" y="6928486"/>
              <a:ext cx="385420" cy="51357"/>
            </a:xfrm>
            <a:custGeom>
              <a:avLst/>
              <a:gdLst/>
              <a:ahLst/>
              <a:cxnLst>
                <a:cxn ang="0">
                  <a:pos x="0" y="63"/>
                </a:cxn>
                <a:cxn ang="0">
                  <a:pos x="484" y="0"/>
                </a:cxn>
                <a:cxn ang="0">
                  <a:pos x="468" y="10"/>
                </a:cxn>
                <a:cxn ang="0">
                  <a:pos x="65" y="63"/>
                </a:cxn>
                <a:cxn ang="0">
                  <a:pos x="0" y="63"/>
                </a:cxn>
              </a:cxnLst>
              <a:rect l="0" t="0" r="r" b="b"/>
              <a:pathLst>
                <a:path w="484" h="63">
                  <a:moveTo>
                    <a:pt x="0" y="63"/>
                  </a:moveTo>
                  <a:lnTo>
                    <a:pt x="484" y="0"/>
                  </a:lnTo>
                  <a:lnTo>
                    <a:pt x="468" y="10"/>
                  </a:lnTo>
                  <a:lnTo>
                    <a:pt x="65" y="63"/>
                  </a:lnTo>
                  <a:lnTo>
                    <a:pt x="0" y="63"/>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65" name="Freeform 101"/>
            <p:cNvSpPr>
              <a:spLocks/>
            </p:cNvSpPr>
            <p:nvPr/>
          </p:nvSpPr>
          <p:spPr bwMode="auto">
            <a:xfrm>
              <a:off x="4213285" y="6972518"/>
              <a:ext cx="677938" cy="145511"/>
            </a:xfrm>
            <a:custGeom>
              <a:avLst/>
              <a:gdLst/>
              <a:ahLst/>
              <a:cxnLst>
                <a:cxn ang="0">
                  <a:pos x="344" y="82"/>
                </a:cxn>
                <a:cxn ang="0">
                  <a:pos x="854" y="0"/>
                </a:cxn>
                <a:cxn ang="0">
                  <a:pos x="854" y="23"/>
                </a:cxn>
                <a:cxn ang="0">
                  <a:pos x="282" y="118"/>
                </a:cxn>
                <a:cxn ang="0">
                  <a:pos x="0" y="185"/>
                </a:cxn>
                <a:cxn ang="0">
                  <a:pos x="27" y="155"/>
                </a:cxn>
                <a:cxn ang="0">
                  <a:pos x="263" y="93"/>
                </a:cxn>
                <a:cxn ang="0">
                  <a:pos x="344" y="82"/>
                </a:cxn>
              </a:cxnLst>
              <a:rect l="0" t="0" r="r" b="b"/>
              <a:pathLst>
                <a:path w="854" h="185">
                  <a:moveTo>
                    <a:pt x="344" y="82"/>
                  </a:moveTo>
                  <a:lnTo>
                    <a:pt x="854" y="0"/>
                  </a:lnTo>
                  <a:lnTo>
                    <a:pt x="854" y="23"/>
                  </a:lnTo>
                  <a:lnTo>
                    <a:pt x="282" y="118"/>
                  </a:lnTo>
                  <a:lnTo>
                    <a:pt x="0" y="185"/>
                  </a:lnTo>
                  <a:lnTo>
                    <a:pt x="27" y="155"/>
                  </a:lnTo>
                  <a:lnTo>
                    <a:pt x="263" y="93"/>
                  </a:lnTo>
                  <a:lnTo>
                    <a:pt x="344" y="82"/>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66" name="Freeform 102"/>
            <p:cNvSpPr>
              <a:spLocks/>
            </p:cNvSpPr>
            <p:nvPr/>
          </p:nvSpPr>
          <p:spPr bwMode="auto">
            <a:xfrm>
              <a:off x="4424979" y="6964124"/>
              <a:ext cx="465769" cy="87021"/>
            </a:xfrm>
            <a:custGeom>
              <a:avLst/>
              <a:gdLst/>
              <a:ahLst/>
              <a:cxnLst>
                <a:cxn ang="0">
                  <a:pos x="53" y="90"/>
                </a:cxn>
                <a:cxn ang="0">
                  <a:pos x="586" y="0"/>
                </a:cxn>
                <a:cxn ang="0">
                  <a:pos x="573" y="17"/>
                </a:cxn>
                <a:cxn ang="0">
                  <a:pos x="0" y="109"/>
                </a:cxn>
                <a:cxn ang="0">
                  <a:pos x="53" y="90"/>
                </a:cxn>
              </a:cxnLst>
              <a:rect l="0" t="0" r="r" b="b"/>
              <a:pathLst>
                <a:path w="586" h="109">
                  <a:moveTo>
                    <a:pt x="53" y="90"/>
                  </a:moveTo>
                  <a:lnTo>
                    <a:pt x="586" y="0"/>
                  </a:lnTo>
                  <a:lnTo>
                    <a:pt x="573" y="17"/>
                  </a:lnTo>
                  <a:lnTo>
                    <a:pt x="0" y="109"/>
                  </a:lnTo>
                  <a:lnTo>
                    <a:pt x="53" y="90"/>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67" name="Freeform 103"/>
            <p:cNvSpPr>
              <a:spLocks/>
            </p:cNvSpPr>
            <p:nvPr/>
          </p:nvSpPr>
          <p:spPr bwMode="auto">
            <a:xfrm>
              <a:off x="3346837" y="7104242"/>
              <a:ext cx="208403" cy="95581"/>
            </a:xfrm>
            <a:custGeom>
              <a:avLst/>
              <a:gdLst/>
              <a:ahLst/>
              <a:cxnLst>
                <a:cxn ang="0">
                  <a:pos x="251" y="119"/>
                </a:cxn>
                <a:cxn ang="0">
                  <a:pos x="262" y="63"/>
                </a:cxn>
                <a:cxn ang="0">
                  <a:pos x="239" y="61"/>
                </a:cxn>
                <a:cxn ang="0">
                  <a:pos x="217" y="59"/>
                </a:cxn>
                <a:cxn ang="0">
                  <a:pos x="198" y="57"/>
                </a:cxn>
                <a:cxn ang="0">
                  <a:pos x="181" y="55"/>
                </a:cxn>
                <a:cxn ang="0">
                  <a:pos x="166" y="53"/>
                </a:cxn>
                <a:cxn ang="0">
                  <a:pos x="151" y="50"/>
                </a:cxn>
                <a:cxn ang="0">
                  <a:pos x="137" y="48"/>
                </a:cxn>
                <a:cxn ang="0">
                  <a:pos x="124" y="44"/>
                </a:cxn>
                <a:cxn ang="0">
                  <a:pos x="112" y="41"/>
                </a:cxn>
                <a:cxn ang="0">
                  <a:pos x="100" y="38"/>
                </a:cxn>
                <a:cxn ang="0">
                  <a:pos x="87" y="33"/>
                </a:cxn>
                <a:cxn ang="0">
                  <a:pos x="75" y="27"/>
                </a:cxn>
                <a:cxn ang="0">
                  <a:pos x="61" y="21"/>
                </a:cxn>
                <a:cxn ang="0">
                  <a:pos x="47" y="14"/>
                </a:cxn>
                <a:cxn ang="0">
                  <a:pos x="32" y="8"/>
                </a:cxn>
                <a:cxn ang="0">
                  <a:pos x="15" y="0"/>
                </a:cxn>
                <a:cxn ang="0">
                  <a:pos x="0" y="54"/>
                </a:cxn>
                <a:cxn ang="0">
                  <a:pos x="16" y="61"/>
                </a:cxn>
                <a:cxn ang="0">
                  <a:pos x="31" y="68"/>
                </a:cxn>
                <a:cxn ang="0">
                  <a:pos x="46" y="74"/>
                </a:cxn>
                <a:cxn ang="0">
                  <a:pos x="61" y="80"/>
                </a:cxn>
                <a:cxn ang="0">
                  <a:pos x="76" y="85"/>
                </a:cxn>
                <a:cxn ang="0">
                  <a:pos x="91" y="91"/>
                </a:cxn>
                <a:cxn ang="0">
                  <a:pos x="106" y="94"/>
                </a:cxn>
                <a:cxn ang="0">
                  <a:pos x="121" y="99"/>
                </a:cxn>
                <a:cxn ang="0">
                  <a:pos x="136" y="102"/>
                </a:cxn>
                <a:cxn ang="0">
                  <a:pos x="151" y="106"/>
                </a:cxn>
                <a:cxn ang="0">
                  <a:pos x="167" y="109"/>
                </a:cxn>
                <a:cxn ang="0">
                  <a:pos x="183" y="111"/>
                </a:cxn>
                <a:cxn ang="0">
                  <a:pos x="199" y="114"/>
                </a:cxn>
                <a:cxn ang="0">
                  <a:pos x="216" y="116"/>
                </a:cxn>
                <a:cxn ang="0">
                  <a:pos x="234" y="118"/>
                </a:cxn>
                <a:cxn ang="0">
                  <a:pos x="251" y="119"/>
                </a:cxn>
              </a:cxnLst>
              <a:rect l="0" t="0" r="r" b="b"/>
              <a:pathLst>
                <a:path w="262" h="119">
                  <a:moveTo>
                    <a:pt x="251" y="119"/>
                  </a:moveTo>
                  <a:lnTo>
                    <a:pt x="262" y="63"/>
                  </a:lnTo>
                  <a:lnTo>
                    <a:pt x="239" y="61"/>
                  </a:lnTo>
                  <a:lnTo>
                    <a:pt x="217" y="59"/>
                  </a:lnTo>
                  <a:lnTo>
                    <a:pt x="198" y="57"/>
                  </a:lnTo>
                  <a:lnTo>
                    <a:pt x="181" y="55"/>
                  </a:lnTo>
                  <a:lnTo>
                    <a:pt x="166" y="53"/>
                  </a:lnTo>
                  <a:lnTo>
                    <a:pt x="151" y="50"/>
                  </a:lnTo>
                  <a:lnTo>
                    <a:pt x="137" y="48"/>
                  </a:lnTo>
                  <a:lnTo>
                    <a:pt x="124" y="44"/>
                  </a:lnTo>
                  <a:lnTo>
                    <a:pt x="112" y="41"/>
                  </a:lnTo>
                  <a:lnTo>
                    <a:pt x="100" y="38"/>
                  </a:lnTo>
                  <a:lnTo>
                    <a:pt x="87" y="33"/>
                  </a:lnTo>
                  <a:lnTo>
                    <a:pt x="75" y="27"/>
                  </a:lnTo>
                  <a:lnTo>
                    <a:pt x="61" y="21"/>
                  </a:lnTo>
                  <a:lnTo>
                    <a:pt x="47" y="14"/>
                  </a:lnTo>
                  <a:lnTo>
                    <a:pt x="32" y="8"/>
                  </a:lnTo>
                  <a:lnTo>
                    <a:pt x="15" y="0"/>
                  </a:lnTo>
                  <a:lnTo>
                    <a:pt x="0" y="54"/>
                  </a:lnTo>
                  <a:lnTo>
                    <a:pt x="16" y="61"/>
                  </a:lnTo>
                  <a:lnTo>
                    <a:pt x="31" y="68"/>
                  </a:lnTo>
                  <a:lnTo>
                    <a:pt x="46" y="74"/>
                  </a:lnTo>
                  <a:lnTo>
                    <a:pt x="61" y="80"/>
                  </a:lnTo>
                  <a:lnTo>
                    <a:pt x="76" y="85"/>
                  </a:lnTo>
                  <a:lnTo>
                    <a:pt x="91" y="91"/>
                  </a:lnTo>
                  <a:lnTo>
                    <a:pt x="106" y="94"/>
                  </a:lnTo>
                  <a:lnTo>
                    <a:pt x="121" y="99"/>
                  </a:lnTo>
                  <a:lnTo>
                    <a:pt x="136" y="102"/>
                  </a:lnTo>
                  <a:lnTo>
                    <a:pt x="151" y="106"/>
                  </a:lnTo>
                  <a:lnTo>
                    <a:pt x="167" y="109"/>
                  </a:lnTo>
                  <a:lnTo>
                    <a:pt x="183" y="111"/>
                  </a:lnTo>
                  <a:lnTo>
                    <a:pt x="199" y="114"/>
                  </a:lnTo>
                  <a:lnTo>
                    <a:pt x="216" y="116"/>
                  </a:lnTo>
                  <a:lnTo>
                    <a:pt x="234" y="118"/>
                  </a:lnTo>
                  <a:lnTo>
                    <a:pt x="251" y="119"/>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68" name="Freeform 104"/>
            <p:cNvSpPr>
              <a:spLocks/>
            </p:cNvSpPr>
            <p:nvPr/>
          </p:nvSpPr>
          <p:spPr bwMode="auto">
            <a:xfrm>
              <a:off x="3388311" y="7115392"/>
              <a:ext cx="124288" cy="72756"/>
            </a:xfrm>
            <a:custGeom>
              <a:avLst/>
              <a:gdLst/>
              <a:ahLst/>
              <a:cxnLst>
                <a:cxn ang="0">
                  <a:pos x="0" y="57"/>
                </a:cxn>
                <a:cxn ang="0">
                  <a:pos x="20" y="64"/>
                </a:cxn>
                <a:cxn ang="0">
                  <a:pos x="39" y="71"/>
                </a:cxn>
                <a:cxn ang="0">
                  <a:pos x="56" y="78"/>
                </a:cxn>
                <a:cxn ang="0">
                  <a:pos x="71" y="82"/>
                </a:cxn>
                <a:cxn ang="0">
                  <a:pos x="87" y="87"/>
                </a:cxn>
                <a:cxn ang="0">
                  <a:pos x="103" y="90"/>
                </a:cxn>
                <a:cxn ang="0">
                  <a:pos x="122" y="91"/>
                </a:cxn>
                <a:cxn ang="0">
                  <a:pos x="143" y="93"/>
                </a:cxn>
                <a:cxn ang="0">
                  <a:pos x="156" y="41"/>
                </a:cxn>
                <a:cxn ang="0">
                  <a:pos x="131" y="37"/>
                </a:cxn>
                <a:cxn ang="0">
                  <a:pos x="111" y="34"/>
                </a:cxn>
                <a:cxn ang="0">
                  <a:pos x="94" y="30"/>
                </a:cxn>
                <a:cxn ang="0">
                  <a:pos x="80" y="27"/>
                </a:cxn>
                <a:cxn ang="0">
                  <a:pos x="65" y="22"/>
                </a:cxn>
                <a:cxn ang="0">
                  <a:pos x="51" y="16"/>
                </a:cxn>
                <a:cxn ang="0">
                  <a:pos x="34" y="9"/>
                </a:cxn>
                <a:cxn ang="0">
                  <a:pos x="13" y="0"/>
                </a:cxn>
                <a:cxn ang="0">
                  <a:pos x="0" y="57"/>
                </a:cxn>
              </a:cxnLst>
              <a:rect l="0" t="0" r="r" b="b"/>
              <a:pathLst>
                <a:path w="156" h="93">
                  <a:moveTo>
                    <a:pt x="0" y="57"/>
                  </a:moveTo>
                  <a:lnTo>
                    <a:pt x="20" y="64"/>
                  </a:lnTo>
                  <a:lnTo>
                    <a:pt x="39" y="71"/>
                  </a:lnTo>
                  <a:lnTo>
                    <a:pt x="56" y="78"/>
                  </a:lnTo>
                  <a:lnTo>
                    <a:pt x="71" y="82"/>
                  </a:lnTo>
                  <a:lnTo>
                    <a:pt x="87" y="87"/>
                  </a:lnTo>
                  <a:lnTo>
                    <a:pt x="103" y="90"/>
                  </a:lnTo>
                  <a:lnTo>
                    <a:pt x="122" y="91"/>
                  </a:lnTo>
                  <a:lnTo>
                    <a:pt x="143" y="93"/>
                  </a:lnTo>
                  <a:lnTo>
                    <a:pt x="156" y="41"/>
                  </a:lnTo>
                  <a:lnTo>
                    <a:pt x="131" y="37"/>
                  </a:lnTo>
                  <a:lnTo>
                    <a:pt x="111" y="34"/>
                  </a:lnTo>
                  <a:lnTo>
                    <a:pt x="94" y="30"/>
                  </a:lnTo>
                  <a:lnTo>
                    <a:pt x="80" y="27"/>
                  </a:lnTo>
                  <a:lnTo>
                    <a:pt x="65" y="22"/>
                  </a:lnTo>
                  <a:lnTo>
                    <a:pt x="51" y="16"/>
                  </a:lnTo>
                  <a:lnTo>
                    <a:pt x="34" y="9"/>
                  </a:lnTo>
                  <a:lnTo>
                    <a:pt x="13" y="0"/>
                  </a:lnTo>
                  <a:lnTo>
                    <a:pt x="0" y="57"/>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69" name="Freeform 105"/>
            <p:cNvSpPr>
              <a:spLocks/>
            </p:cNvSpPr>
            <p:nvPr/>
          </p:nvSpPr>
          <p:spPr bwMode="auto">
            <a:xfrm>
              <a:off x="3404206" y="7136426"/>
              <a:ext cx="85370" cy="62769"/>
            </a:xfrm>
            <a:custGeom>
              <a:avLst/>
              <a:gdLst/>
              <a:ahLst/>
              <a:cxnLst>
                <a:cxn ang="0">
                  <a:pos x="0" y="50"/>
                </a:cxn>
                <a:cxn ang="0">
                  <a:pos x="12" y="57"/>
                </a:cxn>
                <a:cxn ang="0">
                  <a:pos x="22" y="61"/>
                </a:cxn>
                <a:cxn ang="0">
                  <a:pos x="33" y="65"/>
                </a:cxn>
                <a:cxn ang="0">
                  <a:pos x="45" y="67"/>
                </a:cxn>
                <a:cxn ang="0">
                  <a:pos x="58" y="69"/>
                </a:cxn>
                <a:cxn ang="0">
                  <a:pos x="69" y="72"/>
                </a:cxn>
                <a:cxn ang="0">
                  <a:pos x="82" y="74"/>
                </a:cxn>
                <a:cxn ang="0">
                  <a:pos x="93" y="78"/>
                </a:cxn>
                <a:cxn ang="0">
                  <a:pos x="107" y="24"/>
                </a:cxn>
                <a:cxn ang="0">
                  <a:pos x="91" y="21"/>
                </a:cxn>
                <a:cxn ang="0">
                  <a:pos x="76" y="19"/>
                </a:cxn>
                <a:cxn ang="0">
                  <a:pos x="65" y="15"/>
                </a:cxn>
                <a:cxn ang="0">
                  <a:pos x="54" y="13"/>
                </a:cxn>
                <a:cxn ang="0">
                  <a:pos x="45" y="9"/>
                </a:cxn>
                <a:cxn ang="0">
                  <a:pos x="36" y="7"/>
                </a:cxn>
                <a:cxn ang="0">
                  <a:pos x="25" y="4"/>
                </a:cxn>
                <a:cxn ang="0">
                  <a:pos x="15" y="0"/>
                </a:cxn>
                <a:cxn ang="0">
                  <a:pos x="0" y="50"/>
                </a:cxn>
              </a:cxnLst>
              <a:rect l="0" t="0" r="r" b="b"/>
              <a:pathLst>
                <a:path w="107" h="78">
                  <a:moveTo>
                    <a:pt x="0" y="50"/>
                  </a:moveTo>
                  <a:lnTo>
                    <a:pt x="12" y="57"/>
                  </a:lnTo>
                  <a:lnTo>
                    <a:pt x="22" y="61"/>
                  </a:lnTo>
                  <a:lnTo>
                    <a:pt x="33" y="65"/>
                  </a:lnTo>
                  <a:lnTo>
                    <a:pt x="45" y="67"/>
                  </a:lnTo>
                  <a:lnTo>
                    <a:pt x="58" y="69"/>
                  </a:lnTo>
                  <a:lnTo>
                    <a:pt x="69" y="72"/>
                  </a:lnTo>
                  <a:lnTo>
                    <a:pt x="82" y="74"/>
                  </a:lnTo>
                  <a:lnTo>
                    <a:pt x="93" y="78"/>
                  </a:lnTo>
                  <a:lnTo>
                    <a:pt x="107" y="24"/>
                  </a:lnTo>
                  <a:lnTo>
                    <a:pt x="91" y="21"/>
                  </a:lnTo>
                  <a:lnTo>
                    <a:pt x="76" y="19"/>
                  </a:lnTo>
                  <a:lnTo>
                    <a:pt x="65" y="15"/>
                  </a:lnTo>
                  <a:lnTo>
                    <a:pt x="54" y="13"/>
                  </a:lnTo>
                  <a:lnTo>
                    <a:pt x="45" y="9"/>
                  </a:lnTo>
                  <a:lnTo>
                    <a:pt x="36" y="7"/>
                  </a:lnTo>
                  <a:lnTo>
                    <a:pt x="25" y="4"/>
                  </a:lnTo>
                  <a:lnTo>
                    <a:pt x="15" y="0"/>
                  </a:lnTo>
                  <a:lnTo>
                    <a:pt x="0" y="50"/>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sp>
          <p:nvSpPr>
            <p:cNvPr id="11370" name="Freeform 106"/>
            <p:cNvSpPr>
              <a:spLocks/>
            </p:cNvSpPr>
            <p:nvPr/>
          </p:nvSpPr>
          <p:spPr bwMode="auto">
            <a:xfrm>
              <a:off x="3431363" y="7144886"/>
              <a:ext cx="30131" cy="48504"/>
            </a:xfrm>
            <a:custGeom>
              <a:avLst/>
              <a:gdLst/>
              <a:ahLst/>
              <a:cxnLst>
                <a:cxn ang="0">
                  <a:pos x="0" y="56"/>
                </a:cxn>
                <a:cxn ang="0">
                  <a:pos x="9" y="0"/>
                </a:cxn>
                <a:cxn ang="0">
                  <a:pos x="38" y="6"/>
                </a:cxn>
                <a:cxn ang="0">
                  <a:pos x="29" y="64"/>
                </a:cxn>
                <a:cxn ang="0">
                  <a:pos x="0" y="56"/>
                </a:cxn>
              </a:cxnLst>
              <a:rect l="0" t="0" r="r" b="b"/>
              <a:pathLst>
                <a:path w="38" h="64">
                  <a:moveTo>
                    <a:pt x="0" y="56"/>
                  </a:moveTo>
                  <a:lnTo>
                    <a:pt x="9" y="0"/>
                  </a:lnTo>
                  <a:lnTo>
                    <a:pt x="38" y="6"/>
                  </a:lnTo>
                  <a:lnTo>
                    <a:pt x="29" y="64"/>
                  </a:lnTo>
                  <a:lnTo>
                    <a:pt x="0" y="56"/>
                  </a:lnTo>
                  <a:close/>
                </a:path>
              </a:pathLst>
            </a:custGeom>
            <a:solidFill>
              <a:schemeClr val="bg2">
                <a:lumMod val="75000"/>
              </a:schemeClr>
            </a:solidFill>
            <a:ln w="3175">
              <a:solidFill>
                <a:schemeClr val="tx1"/>
              </a:solidFill>
              <a:round/>
              <a:headEnd/>
              <a:tailEnd/>
            </a:ln>
          </p:spPr>
          <p:txBody>
            <a:bodyPr/>
            <a:lstStyle/>
            <a:p>
              <a:pPr>
                <a:defRPr/>
              </a:pPr>
              <a:endParaRPr lang="en-US">
                <a:latin typeface="Arial" pitchFamily="34" charset="0"/>
                <a:ea typeface="+mn-ea"/>
                <a:cs typeface="+mn-cs"/>
              </a:endParaRPr>
            </a:p>
          </p:txBody>
        </p:sp>
      </p:grpSp>
      <p:grpSp>
        <p:nvGrpSpPr>
          <p:cNvPr id="8" name="Group 7"/>
          <p:cNvGrpSpPr/>
          <p:nvPr/>
        </p:nvGrpSpPr>
        <p:grpSpPr>
          <a:xfrm rot="21247811">
            <a:off x="154941" y="855924"/>
            <a:ext cx="2362200" cy="3151188"/>
            <a:chOff x="84138" y="3375025"/>
            <a:chExt cx="2362200" cy="3151188"/>
          </a:xfrm>
        </p:grpSpPr>
        <p:sp>
          <p:nvSpPr>
            <p:cNvPr id="177" name="AutoShape 382"/>
            <p:cNvSpPr>
              <a:spLocks noChangeArrowheads="1"/>
            </p:cNvSpPr>
            <p:nvPr/>
          </p:nvSpPr>
          <p:spPr bwMode="auto">
            <a:xfrm>
              <a:off x="84138" y="3375025"/>
              <a:ext cx="2362200" cy="3125788"/>
            </a:xfrm>
            <a:prstGeom prst="roundRect">
              <a:avLst>
                <a:gd name="adj" fmla="val 3528"/>
              </a:avLst>
            </a:prstGeom>
            <a:solidFill>
              <a:srgbClr val="FFFFFF"/>
            </a:solidFill>
            <a:ln w="9525">
              <a:solidFill>
                <a:schemeClr val="tx1"/>
              </a:solidFill>
              <a:round/>
              <a:headEnd/>
              <a:tailEnd/>
            </a:ln>
          </p:spPr>
          <p:txBody>
            <a:bodyPr wrap="none" lIns="101870" tIns="50935" rIns="101870" bIns="50935" anchor="ctr"/>
            <a:lstStyle/>
            <a:p>
              <a:endParaRPr lang="en-US"/>
            </a:p>
          </p:txBody>
        </p:sp>
        <p:grpSp>
          <p:nvGrpSpPr>
            <p:cNvPr id="7" name="Group 6"/>
            <p:cNvGrpSpPr/>
            <p:nvPr/>
          </p:nvGrpSpPr>
          <p:grpSpPr>
            <a:xfrm>
              <a:off x="119063" y="3457575"/>
              <a:ext cx="2309812" cy="3068638"/>
              <a:chOff x="119063" y="3457575"/>
              <a:chExt cx="2309812" cy="3068638"/>
            </a:xfrm>
          </p:grpSpPr>
          <p:grpSp>
            <p:nvGrpSpPr>
              <p:cNvPr id="170" name="Group 240"/>
              <p:cNvGrpSpPr>
                <a:grpSpLocks noChangeAspect="1"/>
              </p:cNvGrpSpPr>
              <p:nvPr/>
            </p:nvGrpSpPr>
            <p:grpSpPr bwMode="auto">
              <a:xfrm>
                <a:off x="966788" y="4127500"/>
                <a:ext cx="460375" cy="900113"/>
                <a:chOff x="1776" y="864"/>
                <a:chExt cx="672" cy="1344"/>
              </a:xfrm>
            </p:grpSpPr>
            <p:sp>
              <p:nvSpPr>
                <p:cNvPr id="171" name="AutoShape 241"/>
                <p:cNvSpPr>
                  <a:spLocks noChangeAspect="1" noChangeArrowheads="1"/>
                </p:cNvSpPr>
                <p:nvPr/>
              </p:nvSpPr>
              <p:spPr bwMode="auto">
                <a:xfrm rot="10800000">
                  <a:off x="1776" y="1392"/>
                  <a:ext cx="672" cy="816"/>
                </a:xfrm>
                <a:prstGeom prst="triangle">
                  <a:avLst>
                    <a:gd name="adj" fmla="val 50000"/>
                  </a:avLst>
                </a:prstGeom>
                <a:gradFill rotWithShape="1">
                  <a:gsLst>
                    <a:gs pos="0">
                      <a:srgbClr val="2F005E"/>
                    </a:gs>
                    <a:gs pos="100000">
                      <a:srgbClr val="6600CC"/>
                    </a:gs>
                  </a:gsLst>
                  <a:lin ang="18900000" scaled="1"/>
                </a:gradFill>
                <a:ln w="9525">
                  <a:solidFill>
                    <a:srgbClr val="3366FF"/>
                  </a:solidFill>
                  <a:miter lim="800000"/>
                  <a:headEnd/>
                  <a:tailEnd/>
                </a:ln>
              </p:spPr>
              <p:txBody>
                <a:bodyPr lIns="0" tIns="0" rIns="0" bIns="0" anchor="ctr"/>
                <a:lstStyle/>
                <a:p>
                  <a:endParaRPr lang="en-US"/>
                </a:p>
              </p:txBody>
            </p:sp>
            <p:sp>
              <p:nvSpPr>
                <p:cNvPr id="172" name="Oval 242"/>
                <p:cNvSpPr>
                  <a:spLocks noChangeAspect="1" noChangeArrowheads="1"/>
                </p:cNvSpPr>
                <p:nvPr/>
              </p:nvSpPr>
              <p:spPr bwMode="auto">
                <a:xfrm>
                  <a:off x="1872" y="864"/>
                  <a:ext cx="480" cy="528"/>
                </a:xfrm>
                <a:prstGeom prst="ellipse">
                  <a:avLst/>
                </a:prstGeom>
                <a:gradFill rotWithShape="1">
                  <a:gsLst>
                    <a:gs pos="0">
                      <a:srgbClr val="6600CC"/>
                    </a:gs>
                    <a:gs pos="100000">
                      <a:srgbClr val="2F005E"/>
                    </a:gs>
                  </a:gsLst>
                  <a:path path="shape">
                    <a:fillToRect l="50000" t="50000" r="50000" b="50000"/>
                  </a:path>
                </a:gradFill>
                <a:ln w="9525">
                  <a:solidFill>
                    <a:srgbClr val="808080"/>
                  </a:solidFill>
                  <a:round/>
                  <a:headEnd/>
                  <a:tailEnd/>
                </a:ln>
              </p:spPr>
              <p:txBody>
                <a:bodyPr lIns="0" tIns="0" rIns="0" bIns="0" anchor="ctr"/>
                <a:lstStyle/>
                <a:p>
                  <a:endParaRPr lang="en-US"/>
                </a:p>
              </p:txBody>
            </p:sp>
          </p:grpSp>
          <p:sp>
            <p:nvSpPr>
              <p:cNvPr id="173" name="Rectangle 255"/>
              <p:cNvSpPr>
                <a:spLocks noChangeArrowheads="1"/>
              </p:cNvSpPr>
              <p:nvPr/>
            </p:nvSpPr>
            <p:spPr bwMode="auto">
              <a:xfrm>
                <a:off x="119063" y="5037138"/>
                <a:ext cx="2309812" cy="492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0778" tIns="45390" rIns="90778" bIns="45390">
                <a:spAutoFit/>
              </a:bodyPr>
              <a:lstStyle/>
              <a:p>
                <a:pPr>
                  <a:spcBef>
                    <a:spcPct val="50000"/>
                  </a:spcBef>
                </a:pPr>
                <a:r>
                  <a:rPr lang="en-US" sz="1300">
                    <a:latin typeface="Arial Narrow" charset="0"/>
                  </a:rPr>
                  <a:t>Your primary job is to sand/file the units to client specifications.</a:t>
                </a:r>
              </a:p>
            </p:txBody>
          </p:sp>
          <p:sp>
            <p:nvSpPr>
              <p:cNvPr id="174" name="Text Box 114"/>
              <p:cNvSpPr txBox="1">
                <a:spLocks noChangeArrowheads="1"/>
              </p:cNvSpPr>
              <p:nvPr/>
            </p:nvSpPr>
            <p:spPr bwMode="auto">
              <a:xfrm rot="6936">
                <a:off x="204788" y="3457575"/>
                <a:ext cx="2195512" cy="331788"/>
              </a:xfrm>
              <a:prstGeom prst="rect">
                <a:avLst/>
              </a:prstGeom>
              <a:solidFill>
                <a:schemeClr val="accent6">
                  <a:lumMod val="40000"/>
                  <a:lumOff val="60000"/>
                </a:schemeClr>
              </a:solidFill>
              <a:ln w="9525">
                <a:solidFill>
                  <a:schemeClr val="tx1"/>
                </a:solidFill>
                <a:miter lim="800000"/>
                <a:headEnd/>
                <a:tailEnd/>
              </a:ln>
              <a:effectLst/>
            </p:spPr>
            <p:txBody>
              <a:bodyPr lIns="101133" tIns="50565" rIns="101133" bIns="50565">
                <a:spAutoFit/>
              </a:bodyPr>
              <a:lstStyle/>
              <a:p>
                <a:pPr algn="ctr">
                  <a:spcBef>
                    <a:spcPct val="50000"/>
                  </a:spcBef>
                  <a:defRPr/>
                </a:pPr>
                <a:r>
                  <a:rPr lang="en-US" sz="1500" dirty="0">
                    <a:latin typeface="Arial Narrow" pitchFamily="34" charset="0"/>
                    <a:ea typeface="+mn-ea"/>
                  </a:rPr>
                  <a:t>Finishing Technician</a:t>
                </a:r>
              </a:p>
            </p:txBody>
          </p:sp>
          <p:pic>
            <p:nvPicPr>
              <p:cNvPr id="175" name="Picture 397" descr="new_logo5new"/>
              <p:cNvPicPr>
                <a:picLocks noChangeAspect="1" noChangeArrowheads="1"/>
              </p:cNvPicPr>
              <p:nvPr/>
            </p:nvPicPr>
            <p:blipFill>
              <a:blip r:embed="rId6" cstate="email">
                <a:clrChange>
                  <a:clrFrom>
                    <a:srgbClr val="000000"/>
                  </a:clrFrom>
                  <a:clrTo>
                    <a:srgbClr val="000000">
                      <a:alpha val="0"/>
                    </a:srgbClr>
                  </a:clrTo>
                </a:clrChange>
                <a:extLst>
                  <a:ext uri="{28A0092B-C50C-407E-A947-70E740481C1C}">
                    <a14:useLocalDpi xmlns:a14="http://schemas.microsoft.com/office/drawing/2010/main" val="0"/>
                  </a:ext>
                </a:extLst>
              </a:blip>
              <a:srcRect r="9154"/>
              <a:stretch>
                <a:fillRect/>
              </a:stretch>
            </p:blipFill>
            <p:spPr bwMode="auto">
              <a:xfrm>
                <a:off x="674688" y="5864225"/>
                <a:ext cx="1065212"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grpSp>
        <p:nvGrpSpPr>
          <p:cNvPr id="10" name="Group 9"/>
          <p:cNvGrpSpPr/>
          <p:nvPr/>
        </p:nvGrpSpPr>
        <p:grpSpPr>
          <a:xfrm rot="369000">
            <a:off x="160575" y="2437205"/>
            <a:ext cx="2384425" cy="3125788"/>
            <a:chOff x="-1728633" y="145257"/>
            <a:chExt cx="2384425" cy="3125788"/>
          </a:xfrm>
        </p:grpSpPr>
        <p:sp>
          <p:nvSpPr>
            <p:cNvPr id="186" name="AutoShape 382"/>
            <p:cNvSpPr>
              <a:spLocks noChangeArrowheads="1"/>
            </p:cNvSpPr>
            <p:nvPr/>
          </p:nvSpPr>
          <p:spPr bwMode="auto">
            <a:xfrm>
              <a:off x="-1719488" y="145257"/>
              <a:ext cx="2362200" cy="3125788"/>
            </a:xfrm>
            <a:prstGeom prst="roundRect">
              <a:avLst>
                <a:gd name="adj" fmla="val 3528"/>
              </a:avLst>
            </a:prstGeom>
            <a:solidFill>
              <a:srgbClr val="FFFFFF"/>
            </a:solidFill>
            <a:ln w="9525">
              <a:solidFill>
                <a:schemeClr val="tx1"/>
              </a:solidFill>
              <a:round/>
              <a:headEnd/>
              <a:tailEnd/>
            </a:ln>
          </p:spPr>
          <p:txBody>
            <a:bodyPr wrap="none" lIns="101870" tIns="50935" rIns="101870" bIns="50935" anchor="ctr"/>
            <a:lstStyle/>
            <a:p>
              <a:endParaRPr lang="en-US"/>
            </a:p>
          </p:txBody>
        </p:sp>
        <p:grpSp>
          <p:nvGrpSpPr>
            <p:cNvPr id="9" name="Group 8"/>
            <p:cNvGrpSpPr/>
            <p:nvPr/>
          </p:nvGrpSpPr>
          <p:grpSpPr>
            <a:xfrm>
              <a:off x="-1728633" y="250033"/>
              <a:ext cx="2384425" cy="3021012"/>
              <a:chOff x="74613" y="169863"/>
              <a:chExt cx="2384425" cy="3021012"/>
            </a:xfrm>
          </p:grpSpPr>
          <p:sp>
            <p:nvSpPr>
              <p:cNvPr id="179" name="Text Box 80"/>
              <p:cNvSpPr txBox="1">
                <a:spLocks noChangeArrowheads="1"/>
              </p:cNvSpPr>
              <p:nvPr/>
            </p:nvSpPr>
            <p:spPr bwMode="auto">
              <a:xfrm rot="6936">
                <a:off x="176213" y="169863"/>
                <a:ext cx="2195512" cy="331787"/>
              </a:xfrm>
              <a:prstGeom prst="rect">
                <a:avLst/>
              </a:prstGeom>
              <a:solidFill>
                <a:srgbClr val="FFC000"/>
              </a:solidFill>
              <a:ln w="9525">
                <a:solidFill>
                  <a:schemeClr val="tx1"/>
                </a:solidFill>
                <a:miter lim="800000"/>
                <a:headEnd/>
                <a:tailEnd/>
              </a:ln>
            </p:spPr>
            <p:txBody>
              <a:bodyPr lIns="101133" tIns="50565" rIns="101133" bIns="50565">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ct val="50000"/>
                  </a:spcBef>
                </a:pPr>
                <a:r>
                  <a:rPr lang="en-US" sz="1500">
                    <a:latin typeface="Arial Narrow" charset="0"/>
                  </a:rPr>
                  <a:t>Pre-production Technician</a:t>
                </a:r>
              </a:p>
            </p:txBody>
          </p:sp>
          <p:sp>
            <p:nvSpPr>
              <p:cNvPr id="180" name="Rectangle 71"/>
              <p:cNvSpPr>
                <a:spLocks noChangeArrowheads="1"/>
              </p:cNvSpPr>
              <p:nvPr/>
            </p:nvSpPr>
            <p:spPr bwMode="auto">
              <a:xfrm>
                <a:off x="74613" y="1792288"/>
                <a:ext cx="2384425" cy="711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0778" tIns="45390" rIns="90778" bIns="45390">
                <a:spAutoFit/>
              </a:bodyPr>
              <a:lstStyle/>
              <a:p>
                <a:r>
                  <a:rPr lang="en-US" sz="1300">
                    <a:solidFill>
                      <a:srgbClr val="000000"/>
                    </a:solidFill>
                    <a:latin typeface="Arial Narrow" charset="0"/>
                    <a:ea typeface="Times New Roman" charset="0"/>
                    <a:cs typeface="Arial Narrow" charset="0"/>
                  </a:rPr>
                  <a:t>Your primary job is to obtain orders from the client, measure and mark where the orders need to be cut.</a:t>
                </a:r>
                <a:endParaRPr lang="en-US" sz="1300">
                  <a:latin typeface="Arial Narrow" charset="0"/>
                  <a:ea typeface="Times New Roman" charset="0"/>
                  <a:cs typeface="Arial Narrow" charset="0"/>
                </a:endParaRPr>
              </a:p>
            </p:txBody>
          </p:sp>
          <p:grpSp>
            <p:nvGrpSpPr>
              <p:cNvPr id="181" name="Group 4"/>
              <p:cNvGrpSpPr>
                <a:grpSpLocks noChangeAspect="1"/>
              </p:cNvGrpSpPr>
              <p:nvPr/>
            </p:nvGrpSpPr>
            <p:grpSpPr bwMode="auto">
              <a:xfrm>
                <a:off x="966788" y="858838"/>
                <a:ext cx="460375" cy="901700"/>
                <a:chOff x="1776" y="864"/>
                <a:chExt cx="672" cy="1344"/>
              </a:xfrm>
            </p:grpSpPr>
            <p:sp>
              <p:nvSpPr>
                <p:cNvPr id="182" name="AutoShape 6"/>
                <p:cNvSpPr>
                  <a:spLocks noChangeAspect="1" noChangeArrowheads="1"/>
                </p:cNvSpPr>
                <p:nvPr/>
              </p:nvSpPr>
              <p:spPr bwMode="auto">
                <a:xfrm rot="10800000">
                  <a:off x="1776" y="1392"/>
                  <a:ext cx="672" cy="816"/>
                </a:xfrm>
                <a:prstGeom prst="triangle">
                  <a:avLst>
                    <a:gd name="adj" fmla="val 50000"/>
                  </a:avLst>
                </a:prstGeom>
                <a:gradFill rotWithShape="1">
                  <a:gsLst>
                    <a:gs pos="0">
                      <a:srgbClr val="764718"/>
                    </a:gs>
                    <a:gs pos="100000">
                      <a:srgbClr val="FF9933"/>
                    </a:gs>
                  </a:gsLst>
                  <a:lin ang="18900000" scaled="1"/>
                </a:gradFill>
                <a:ln w="9525">
                  <a:solidFill>
                    <a:srgbClr val="3366FF"/>
                  </a:solidFill>
                  <a:miter lim="800000"/>
                  <a:headEnd/>
                  <a:tailEnd/>
                </a:ln>
              </p:spPr>
              <p:txBody>
                <a:bodyPr lIns="0" tIns="0" rIns="0" bIns="0" anchor="ctr"/>
                <a:lstStyle/>
                <a:p>
                  <a:endParaRPr lang="en-US"/>
                </a:p>
              </p:txBody>
            </p:sp>
            <p:sp>
              <p:nvSpPr>
                <p:cNvPr id="183" name="Oval 5"/>
                <p:cNvSpPr>
                  <a:spLocks noChangeAspect="1" noChangeArrowheads="1"/>
                </p:cNvSpPr>
                <p:nvPr/>
              </p:nvSpPr>
              <p:spPr bwMode="auto">
                <a:xfrm>
                  <a:off x="1872" y="864"/>
                  <a:ext cx="480" cy="528"/>
                </a:xfrm>
                <a:prstGeom prst="ellipse">
                  <a:avLst/>
                </a:prstGeom>
                <a:gradFill rotWithShape="1">
                  <a:gsLst>
                    <a:gs pos="0">
                      <a:srgbClr val="FF9933"/>
                    </a:gs>
                    <a:gs pos="100000">
                      <a:srgbClr val="764718"/>
                    </a:gs>
                  </a:gsLst>
                  <a:path path="shape">
                    <a:fillToRect l="50000" t="50000" r="50000" b="50000"/>
                  </a:path>
                </a:gradFill>
                <a:ln w="9525">
                  <a:solidFill>
                    <a:srgbClr val="808080"/>
                  </a:solidFill>
                  <a:round/>
                  <a:headEnd/>
                  <a:tailEnd/>
                </a:ln>
              </p:spPr>
              <p:txBody>
                <a:bodyPr lIns="0" tIns="0" rIns="0" bIns="0" anchor="ctr"/>
                <a:lstStyle/>
                <a:p>
                  <a:endParaRPr lang="en-US"/>
                </a:p>
              </p:txBody>
            </p:sp>
          </p:grpSp>
          <p:pic>
            <p:nvPicPr>
              <p:cNvPr id="184" name="Picture 395" descr="new_logo5new"/>
              <p:cNvPicPr>
                <a:picLocks noChangeAspect="1" noChangeArrowheads="1"/>
              </p:cNvPicPr>
              <p:nvPr/>
            </p:nvPicPr>
            <p:blipFill>
              <a:blip r:embed="rId6" cstate="email">
                <a:clrChange>
                  <a:clrFrom>
                    <a:srgbClr val="000000"/>
                  </a:clrFrom>
                  <a:clrTo>
                    <a:srgbClr val="000000">
                      <a:alpha val="0"/>
                    </a:srgbClr>
                  </a:clrTo>
                </a:clrChange>
                <a:extLst>
                  <a:ext uri="{28A0092B-C50C-407E-A947-70E740481C1C}">
                    <a14:useLocalDpi xmlns:a14="http://schemas.microsoft.com/office/drawing/2010/main" val="0"/>
                  </a:ext>
                </a:extLst>
              </a:blip>
              <a:srcRect r="9154"/>
              <a:stretch>
                <a:fillRect/>
              </a:stretch>
            </p:blipFill>
            <p:spPr bwMode="auto">
              <a:xfrm>
                <a:off x="765175" y="2528888"/>
                <a:ext cx="1063625" cy="6619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sp>
        <p:nvSpPr>
          <p:cNvPr id="188" name="AutoShape 8"/>
          <p:cNvSpPr>
            <a:spLocks noChangeArrowheads="1"/>
          </p:cNvSpPr>
          <p:nvPr/>
        </p:nvSpPr>
        <p:spPr bwMode="auto">
          <a:xfrm>
            <a:off x="5709234" y="781889"/>
            <a:ext cx="3352800" cy="4495800"/>
          </a:xfrm>
          <a:prstGeom prst="roundRect">
            <a:avLst>
              <a:gd name="adj" fmla="val 3528"/>
            </a:avLst>
          </a:prstGeom>
          <a:solidFill>
            <a:srgbClr val="FFFFFF"/>
          </a:solidFill>
          <a:ln w="9525">
            <a:solidFill>
              <a:schemeClr val="tx1"/>
            </a:solidFill>
            <a:round/>
            <a:headEnd/>
            <a:tailEnd/>
          </a:ln>
        </p:spPr>
        <p:txBody>
          <a:bodyPr wrap="none" anchor="ctr"/>
          <a:lstStyle/>
          <a:p>
            <a:endParaRPr lang="en-US"/>
          </a:p>
        </p:txBody>
      </p:sp>
      <p:sp>
        <p:nvSpPr>
          <p:cNvPr id="189" name="Text Box 399"/>
          <p:cNvSpPr txBox="1">
            <a:spLocks noChangeArrowheads="1"/>
          </p:cNvSpPr>
          <p:nvPr/>
        </p:nvSpPr>
        <p:spPr bwMode="auto">
          <a:xfrm rot="6936">
            <a:off x="5709234" y="959689"/>
            <a:ext cx="3352800" cy="273050"/>
          </a:xfrm>
          <a:prstGeom prst="rect">
            <a:avLst/>
          </a:prstGeom>
          <a:solidFill>
            <a:srgbClr val="660066"/>
          </a:solidFill>
          <a:ln w="9525">
            <a:noFill/>
            <a:miter lim="800000"/>
            <a:headEnd/>
            <a:tailEnd/>
          </a:ln>
          <a:effectLst/>
        </p:spPr>
        <p:txBody>
          <a:bodyPr lIns="91429" tIns="45714" rIns="91429" bIns="45714">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ct val="50000"/>
              </a:spcBef>
            </a:pPr>
            <a:r>
              <a:rPr lang="en-US" sz="1200" b="1">
                <a:solidFill>
                  <a:schemeClr val="bg1"/>
                </a:solidFill>
                <a:effectLst>
                  <a:outerShdw blurRad="38100" dist="38100" dir="2700000" algn="tl">
                    <a:srgbClr val="000000"/>
                  </a:outerShdw>
                </a:effectLst>
                <a:latin typeface="Palatino" charset="0"/>
              </a:rPr>
              <a:t>Production Scorecard</a:t>
            </a:r>
          </a:p>
        </p:txBody>
      </p:sp>
      <p:graphicFrame>
        <p:nvGraphicFramePr>
          <p:cNvPr id="190" name="Group 368"/>
          <p:cNvGraphicFramePr>
            <a:graphicFrameLocks noGrp="1"/>
          </p:cNvGraphicFramePr>
          <p:nvPr>
            <p:extLst>
              <p:ext uri="{D42A27DB-BD31-4B8C-83A1-F6EECF244321}">
                <p14:modId xmlns:p14="http://schemas.microsoft.com/office/powerpoint/2010/main" val="51859971"/>
              </p:ext>
            </p:extLst>
          </p:nvPr>
        </p:nvGraphicFramePr>
        <p:xfrm>
          <a:off x="5833059" y="2434477"/>
          <a:ext cx="3048000" cy="2651652"/>
        </p:xfrm>
        <a:graphic>
          <a:graphicData uri="http://schemas.openxmlformats.org/drawingml/2006/table">
            <a:tbl>
              <a:tblPr>
                <a:tableStyleId>{5940675A-B579-460E-94D1-54222C63F5DA}</a:tableStyleId>
              </a:tblPr>
              <a:tblGrid>
                <a:gridCol w="533400"/>
                <a:gridCol w="762000"/>
                <a:gridCol w="685800"/>
                <a:gridCol w="1066800"/>
              </a:tblGrid>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1</a:t>
                      </a: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2</a:t>
                      </a: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3</a:t>
                      </a: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4</a:t>
                      </a: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outerShdw blurRad="38100" dist="38100" dir="2700000" algn="tl">
                              <a:srgbClr val="C0C0C0"/>
                            </a:outerShdw>
                          </a:effectLst>
                        </a:rPr>
                        <a:t>5</a:t>
                      </a:r>
                      <a:endParaRPr kumimoji="0" lang="en-US" sz="1200" b="0" i="0" u="none" strike="noStrike" cap="none" normalizeH="0" baseline="0" dirty="0" smtClean="0">
                        <a:ln>
                          <a:noFill/>
                        </a:ln>
                        <a:solidFill>
                          <a:schemeClr val="tx1"/>
                        </a:solidFill>
                        <a:effectLst>
                          <a:outerShdw blurRad="38100" dist="38100" dir="2700000" algn="tl">
                            <a:srgbClr val="C0C0C0"/>
                          </a:outerShdw>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outerShdw blurRad="38100" dist="38100" dir="2700000" algn="tl">
                              <a:srgbClr val="C0C0C0"/>
                            </a:outerShdw>
                          </a:effectLst>
                        </a:rPr>
                        <a:t>6</a:t>
                      </a:r>
                      <a:endParaRPr kumimoji="0" lang="en-US" sz="1200" b="0" i="0" u="none" strike="noStrike" cap="none" normalizeH="0" baseline="0" dirty="0" smtClean="0">
                        <a:ln>
                          <a:noFill/>
                        </a:ln>
                        <a:solidFill>
                          <a:schemeClr val="tx1"/>
                        </a:solidFill>
                        <a:effectLst>
                          <a:outerShdw blurRad="38100" dist="38100" dir="2700000" algn="tl">
                            <a:srgbClr val="C0C0C0"/>
                          </a:outerShdw>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outerShdw blurRad="38100" dist="38100" dir="2700000" algn="tl">
                              <a:srgbClr val="C0C0C0"/>
                            </a:outerShdw>
                          </a:effectLst>
                        </a:rPr>
                        <a:t>7</a:t>
                      </a:r>
                      <a:endParaRPr kumimoji="0" lang="en-US" sz="1200" b="0" i="0" u="none" strike="noStrike" cap="none" normalizeH="0" baseline="0" dirty="0" smtClean="0">
                        <a:ln>
                          <a:noFill/>
                        </a:ln>
                        <a:solidFill>
                          <a:schemeClr val="tx1"/>
                        </a:solidFill>
                        <a:effectLst>
                          <a:outerShdw blurRad="38100" dist="38100" dir="2700000" algn="tl">
                            <a:srgbClr val="C0C0C0"/>
                          </a:outerShdw>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outerShdw blurRad="38100" dist="38100" dir="2700000" algn="tl">
                              <a:srgbClr val="C0C0C0"/>
                            </a:outerShdw>
                          </a:effectLst>
                        </a:rPr>
                        <a:t>8</a:t>
                      </a:r>
                      <a:endParaRPr kumimoji="0" lang="en-US" sz="1200" b="0" i="0" u="none" strike="noStrike" cap="none" normalizeH="0" baseline="0" dirty="0" smtClean="0">
                        <a:ln>
                          <a:noFill/>
                        </a:ln>
                        <a:solidFill>
                          <a:schemeClr val="tx1"/>
                        </a:solidFill>
                        <a:effectLst>
                          <a:outerShdw blurRad="38100" dist="38100" dir="2700000" algn="tl">
                            <a:srgbClr val="C0C0C0"/>
                          </a:outerShdw>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outerShdw blurRad="38100" dist="38100" dir="2700000" algn="tl">
                              <a:srgbClr val="C0C0C0"/>
                            </a:outerShdw>
                          </a:effectLst>
                        </a:rPr>
                        <a:t>Total</a:t>
                      </a:r>
                      <a:endParaRPr kumimoji="0" lang="en-US" sz="1200" b="0" i="0" u="none" strike="noStrike" cap="none" normalizeH="0" baseline="0" dirty="0" smtClean="0">
                        <a:ln>
                          <a:noFill/>
                        </a:ln>
                        <a:solidFill>
                          <a:schemeClr val="tx1"/>
                        </a:solidFill>
                        <a:effectLst>
                          <a:outerShdw blurRad="38100" dist="38100" dir="2700000" algn="tl">
                            <a:srgbClr val="C0C0C0"/>
                          </a:outerShdw>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bl>
          </a:graphicData>
        </a:graphic>
      </p:graphicFrame>
      <p:sp>
        <p:nvSpPr>
          <p:cNvPr id="191" name="Text Box 30"/>
          <p:cNvSpPr txBox="1">
            <a:spLocks noChangeArrowheads="1"/>
          </p:cNvSpPr>
          <p:nvPr/>
        </p:nvSpPr>
        <p:spPr bwMode="auto">
          <a:xfrm>
            <a:off x="5756859" y="1580402"/>
            <a:ext cx="3200400" cy="715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50000"/>
              </a:spcBef>
            </a:pPr>
            <a:r>
              <a:rPr lang="en-US" sz="900" b="1" dirty="0">
                <a:latin typeface="Arial Narrow" charset="0"/>
              </a:rPr>
              <a:t>Instructions</a:t>
            </a:r>
          </a:p>
          <a:p>
            <a:pPr eaLnBrk="1" hangingPunct="1">
              <a:spcBef>
                <a:spcPct val="50000"/>
              </a:spcBef>
            </a:pPr>
            <a:r>
              <a:rPr lang="en-US" sz="900" dirty="0">
                <a:latin typeface="Arial Narrow" charset="0"/>
              </a:rPr>
              <a:t>Your Quality Control Representative will use this scorecard to track your team</a:t>
            </a:r>
            <a:r>
              <a:rPr lang="ja-JP" altLang="en-US" sz="900" dirty="0">
                <a:latin typeface="Arial Narrow" charset="0"/>
              </a:rPr>
              <a:t>’</a:t>
            </a:r>
            <a:r>
              <a:rPr lang="en-US" sz="900" dirty="0">
                <a:latin typeface="Arial Narrow" charset="0"/>
              </a:rPr>
              <a:t>s production record. The goal of the game is to work effectively and produce the greatest number of orders with minimum rejects.</a:t>
            </a:r>
          </a:p>
        </p:txBody>
      </p:sp>
      <p:sp>
        <p:nvSpPr>
          <p:cNvPr id="192" name="Rectangle 123"/>
          <p:cNvSpPr>
            <a:spLocks noChangeArrowheads="1"/>
          </p:cNvSpPr>
          <p:nvPr/>
        </p:nvSpPr>
        <p:spPr bwMode="auto">
          <a:xfrm>
            <a:off x="5756859" y="1383552"/>
            <a:ext cx="1076325"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000" b="1">
                <a:latin typeface="Palatino" charset="0"/>
              </a:rPr>
              <a:t>TEAM NAME: </a:t>
            </a:r>
          </a:p>
        </p:txBody>
      </p:sp>
      <p:sp>
        <p:nvSpPr>
          <p:cNvPr id="193" name="Line 124"/>
          <p:cNvSpPr>
            <a:spLocks noChangeShapeType="1"/>
          </p:cNvSpPr>
          <p:nvPr/>
        </p:nvSpPr>
        <p:spPr bwMode="auto">
          <a:xfrm>
            <a:off x="6671259" y="1564527"/>
            <a:ext cx="20574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pic>
        <p:nvPicPr>
          <p:cNvPr id="194" name="Picture 334" descr="new_logo5new"/>
          <p:cNvPicPr>
            <a:picLocks noChangeAspect="1" noChangeArrowheads="1"/>
          </p:cNvPicPr>
          <p:nvPr/>
        </p:nvPicPr>
        <p:blipFill>
          <a:blip r:embed="rId6" cstate="email">
            <a:clrChange>
              <a:clrFrom>
                <a:srgbClr val="000000"/>
              </a:clrFrom>
              <a:clrTo>
                <a:srgbClr val="000000">
                  <a:alpha val="0"/>
                </a:srgbClr>
              </a:clrTo>
            </a:clrChange>
            <a:extLst>
              <a:ext uri="{28A0092B-C50C-407E-A947-70E740481C1C}">
                <a14:useLocalDpi xmlns:a14="http://schemas.microsoft.com/office/drawing/2010/main" val="0"/>
              </a:ext>
            </a:extLst>
          </a:blip>
          <a:srcRect r="9154"/>
          <a:stretch>
            <a:fillRect/>
          </a:stretch>
        </p:blipFill>
        <p:spPr bwMode="auto">
          <a:xfrm>
            <a:off x="8195259" y="4895102"/>
            <a:ext cx="722313" cy="458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5" name="Text Box 239"/>
          <p:cNvSpPr txBox="1">
            <a:spLocks noChangeArrowheads="1"/>
          </p:cNvSpPr>
          <p:nvPr/>
        </p:nvSpPr>
        <p:spPr bwMode="auto">
          <a:xfrm>
            <a:off x="5528258" y="2209800"/>
            <a:ext cx="3533775"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50000"/>
              </a:spcBef>
            </a:pPr>
            <a:r>
              <a:rPr lang="en-US" sz="1000" b="1">
                <a:latin typeface="Palatino" charset="0"/>
              </a:rPr>
              <a:t>         Order #     Accepted       Rejected               Wasted   </a:t>
            </a:r>
            <a:endParaRPr lang="en-US" sz="1000">
              <a:latin typeface="Palatino" charset="0"/>
            </a:endParaRPr>
          </a:p>
        </p:txBody>
      </p:sp>
    </p:spTree>
    <p:extLst>
      <p:ext uri="{BB962C8B-B14F-4D97-AF65-F5344CB8AC3E}">
        <p14:creationId xmlns:p14="http://schemas.microsoft.com/office/powerpoint/2010/main" val="8999986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 name="Picture 153"/>
          <p:cNvPicPr>
            <a:picLocks noChangeAspect="1"/>
          </p:cNvPicPr>
          <p:nvPr/>
        </p:nvPicPr>
        <p:blipFill rotWithShape="1">
          <a:blip r:embed="rId3"/>
          <a:srcRect l="18358"/>
          <a:stretch/>
        </p:blipFill>
        <p:spPr>
          <a:xfrm rot="21217321">
            <a:off x="5674341" y="2551646"/>
            <a:ext cx="3144216" cy="760621"/>
          </a:xfrm>
          <a:prstGeom prst="rect">
            <a:avLst/>
          </a:prstGeom>
        </p:spPr>
      </p:pic>
      <p:grpSp>
        <p:nvGrpSpPr>
          <p:cNvPr id="13" name="Group 12"/>
          <p:cNvGrpSpPr/>
          <p:nvPr/>
        </p:nvGrpSpPr>
        <p:grpSpPr>
          <a:xfrm>
            <a:off x="5673653" y="902732"/>
            <a:ext cx="2971800" cy="1628702"/>
            <a:chOff x="8443216" y="428699"/>
            <a:chExt cx="3143112" cy="1828823"/>
          </a:xfrm>
        </p:grpSpPr>
        <p:sp>
          <p:nvSpPr>
            <p:cNvPr id="9" name="Text Box 2"/>
            <p:cNvSpPr txBox="1">
              <a:spLocks noChangeArrowheads="1"/>
            </p:cNvSpPr>
            <p:nvPr/>
          </p:nvSpPr>
          <p:spPr bwMode="auto">
            <a:xfrm>
              <a:off x="8471467" y="428699"/>
              <a:ext cx="3114861" cy="447675"/>
            </a:xfrm>
            <a:prstGeom prst="rect">
              <a:avLst/>
            </a:prstGeom>
            <a:gradFill rotWithShape="0">
              <a:gsLst>
                <a:gs pos="0">
                  <a:srgbClr val="92CDDC"/>
                </a:gs>
                <a:gs pos="50000">
                  <a:srgbClr val="4BACC6"/>
                </a:gs>
                <a:gs pos="100000">
                  <a:srgbClr val="92CDDC"/>
                </a:gs>
              </a:gsLst>
              <a:lin ang="5400000" scaled="1"/>
            </a:gradFill>
            <a:ln w="57150" cmpd="sng">
              <a:solidFill>
                <a:srgbClr val="FF0000"/>
              </a:solidFill>
              <a:miter lim="800000"/>
              <a:headEnd/>
              <a:tailEnd/>
            </a:ln>
            <a:effectLst>
              <a:outerShdw blurRad="63500" dist="29783" dir="3885598" algn="ctr" rotWithShape="0">
                <a:srgbClr val="205867">
                  <a:alpha val="74998"/>
                </a:srgbClr>
              </a:outerShdw>
            </a:effectLst>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D0D0D"/>
                  </a:solidFill>
                  <a:effectLst>
                    <a:outerShdw blurRad="38100" dist="38100" dir="2700000" algn="tl">
                      <a:srgbClr val="FFFFFF"/>
                    </a:outerShdw>
                  </a:effectLst>
                  <a:latin typeface="Agency FB" charset="0"/>
                  <a:ea typeface="ÇlÇr ñæí©" charset="0"/>
                </a:rPr>
                <a:t>Finished Order Tracking</a:t>
              </a:r>
              <a:endParaRPr kumimoji="0" lang="en-US" sz="2400" b="0" i="0" u="none" strike="noStrike" cap="none" normalizeH="0" baseline="0">
                <a:ln>
                  <a:noFill/>
                </a:ln>
                <a:solidFill>
                  <a:schemeClr val="tx1"/>
                </a:solidFill>
                <a:effectLst/>
                <a:latin typeface="Arial" charset="0"/>
                <a:ea typeface="ＭＳ Ｐゴシック" charset="0"/>
              </a:endParaRPr>
            </a:p>
          </p:txBody>
        </p:sp>
        <p:sp>
          <p:nvSpPr>
            <p:cNvPr id="10" name="Text Box 3"/>
            <p:cNvSpPr txBox="1">
              <a:spLocks noChangeArrowheads="1"/>
            </p:cNvSpPr>
            <p:nvPr/>
          </p:nvSpPr>
          <p:spPr bwMode="auto">
            <a:xfrm>
              <a:off x="8471467" y="842336"/>
              <a:ext cx="3114861" cy="1415186"/>
            </a:xfrm>
            <a:prstGeom prst="rect">
              <a:avLst/>
            </a:prstGeom>
            <a:solidFill>
              <a:srgbClr val="000000"/>
            </a:solidFill>
            <a:ln w="57150" cmpd="sng">
              <a:solidFill>
                <a:srgbClr val="FF0000"/>
              </a:solidFill>
              <a:miter lim="800000"/>
              <a:headEnd/>
              <a:tailEnd/>
            </a:ln>
            <a:effectLst>
              <a:outerShdw blurRad="63500" dist="29783" dir="3885598" algn="ctr" rotWithShape="0">
                <a:srgbClr val="7F7F7F">
                  <a:alpha val="50000"/>
                </a:srgbClr>
              </a:outerShdw>
            </a:effectLst>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mbria" charset="0"/>
                  <a:ea typeface="ÇlÇr ñæí©" charset="0"/>
                </a:rPr>
                <a:t>Put completed toothpicks HERE: </a:t>
              </a:r>
              <a:endParaRPr kumimoji="0" lang="en-US" sz="2400" b="0" i="0" u="none" strike="noStrike" cap="none" normalizeH="0" baseline="0">
                <a:ln>
                  <a:noFill/>
                </a:ln>
                <a:solidFill>
                  <a:schemeClr val="tx1"/>
                </a:solidFill>
                <a:effectLst/>
                <a:latin typeface="Arial" charset="0"/>
                <a:ea typeface="ＭＳ Ｐゴシック" charset="0"/>
              </a:endParaRPr>
            </a:p>
          </p:txBody>
        </p:sp>
        <p:sp>
          <p:nvSpPr>
            <p:cNvPr id="8" name="Text Box 1"/>
            <p:cNvSpPr txBox="1">
              <a:spLocks noChangeArrowheads="1"/>
            </p:cNvSpPr>
            <p:nvPr/>
          </p:nvSpPr>
          <p:spPr bwMode="auto">
            <a:xfrm>
              <a:off x="8443216" y="794917"/>
              <a:ext cx="3143112" cy="809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2400">
                  <a:solidFill>
                    <a:schemeClr val="tx1"/>
                  </a:solidFill>
                  <a:latin typeface="Arial" charset="0"/>
                  <a:ea typeface="ＭＳ Ｐゴシック" charset="0"/>
                </a:defRPr>
              </a:lvl1pPr>
              <a:lvl2pPr>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bg1"/>
                  </a:solidFill>
                  <a:effectLst/>
                  <a:latin typeface="Arial Narrow" charset="0"/>
                  <a:ea typeface="ÇlÇr ñæí©" charset="0"/>
                </a:rPr>
                <a:t>Team </a:t>
              </a:r>
              <a:r>
                <a:rPr kumimoji="0" lang="en-US" sz="2000" b="0" i="0" u="none" strike="noStrike" cap="none" normalizeH="0" baseline="0" dirty="0" smtClean="0">
                  <a:ln>
                    <a:noFill/>
                  </a:ln>
                  <a:solidFill>
                    <a:schemeClr val="bg1"/>
                  </a:solidFill>
                  <a:effectLst/>
                  <a:latin typeface="Arial Narrow" charset="0"/>
                  <a:ea typeface="ÇlÇr ñæí©" charset="0"/>
                </a:rPr>
                <a:t>name_______________</a:t>
              </a:r>
              <a:endParaRPr kumimoji="0" lang="en-US" sz="2400" b="0" i="0" u="none" strike="noStrike" cap="none" normalizeH="0" baseline="0" dirty="0">
                <a:ln>
                  <a:noFill/>
                </a:ln>
                <a:solidFill>
                  <a:schemeClr val="bg1"/>
                </a:solidFill>
                <a:effectLst/>
              </a:endParaRPr>
            </a:p>
          </p:txBody>
        </p:sp>
      </p:grpSp>
      <p:sp>
        <p:nvSpPr>
          <p:cNvPr id="208898" name="Rectangle 2"/>
          <p:cNvSpPr>
            <a:spLocks noGrp="1" noChangeArrowheads="1"/>
          </p:cNvSpPr>
          <p:nvPr>
            <p:ph idx="1"/>
          </p:nvPr>
        </p:nvSpPr>
        <p:spPr bwMode="auto">
          <a:xfrm>
            <a:off x="1371600" y="-76200"/>
            <a:ext cx="6477000" cy="823913"/>
          </a:xfrm>
          <a:ln>
            <a:miter lim="800000"/>
            <a:headEnd/>
            <a:tailEnd/>
          </a:ln>
        </p:spPr>
        <p:txBody>
          <a:bodyPr vert="horz" wrap="square" lIns="91440" tIns="45720" rIns="91440" bIns="45720" numCol="1" anchor="t" anchorCtr="0" compatLnSpc="1">
            <a:prstTxWarp prst="textNoShape">
              <a:avLst/>
            </a:prstTxWarp>
          </a:bodyPr>
          <a:lstStyle/>
          <a:p>
            <a:pPr algn="ctr" eaLnBrk="1" hangingPunct="1">
              <a:lnSpc>
                <a:spcPct val="150000"/>
              </a:lnSpc>
              <a:buFontTx/>
              <a:buNone/>
              <a:defRPr/>
            </a:pPr>
            <a:r>
              <a:rPr lang="en-US" sz="4000" b="1" dirty="0" smtClean="0">
                <a:effectLst>
                  <a:outerShdw blurRad="38100" dist="38100" dir="2700000" algn="tl">
                    <a:srgbClr val="DDDDDD"/>
                  </a:outerShdw>
                </a:effectLst>
                <a:latin typeface="Agency FB" charset="0"/>
                <a:cs typeface="+mn-cs"/>
              </a:rPr>
              <a:t>“CLIENT” </a:t>
            </a:r>
            <a:r>
              <a:rPr lang="en-US" sz="4000" b="1" dirty="0">
                <a:effectLst>
                  <a:outerShdw blurRad="38100" dist="38100" dir="2700000" algn="tl">
                    <a:srgbClr val="DDDDDD"/>
                  </a:outerShdw>
                </a:effectLst>
                <a:latin typeface="Agency FB" charset="0"/>
                <a:cs typeface="+mn-cs"/>
              </a:rPr>
              <a:t>TOOLS</a:t>
            </a:r>
          </a:p>
        </p:txBody>
      </p:sp>
      <p:grpSp>
        <p:nvGrpSpPr>
          <p:cNvPr id="39943" name="Group 12"/>
          <p:cNvGrpSpPr>
            <a:grpSpLocks/>
          </p:cNvGrpSpPr>
          <p:nvPr/>
        </p:nvGrpSpPr>
        <p:grpSpPr bwMode="auto">
          <a:xfrm rot="447606">
            <a:off x="371562" y="916194"/>
            <a:ext cx="1851033" cy="2680077"/>
            <a:chOff x="443528" y="1326649"/>
            <a:chExt cx="2133600" cy="2895600"/>
          </a:xfrm>
        </p:grpSpPr>
        <p:pic>
          <p:nvPicPr>
            <p:cNvPr id="40057" name="Picture 410"/>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00728" y="1860049"/>
              <a:ext cx="1371600" cy="1071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058" name="AutoShape 71"/>
            <p:cNvSpPr>
              <a:spLocks noChangeArrowheads="1"/>
            </p:cNvSpPr>
            <p:nvPr/>
          </p:nvSpPr>
          <p:spPr bwMode="auto">
            <a:xfrm>
              <a:off x="443528" y="1326649"/>
              <a:ext cx="2133600" cy="2895600"/>
            </a:xfrm>
            <a:prstGeom prst="roundRect">
              <a:avLst>
                <a:gd name="adj" fmla="val 3528"/>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40059" name="Text Box 147"/>
            <p:cNvSpPr txBox="1">
              <a:spLocks noChangeArrowheads="1"/>
            </p:cNvSpPr>
            <p:nvPr/>
          </p:nvSpPr>
          <p:spPr bwMode="auto">
            <a:xfrm rot="6936">
              <a:off x="505441" y="1479049"/>
              <a:ext cx="1981200" cy="336550"/>
            </a:xfrm>
            <a:prstGeom prst="rect">
              <a:avLst/>
            </a:prstGeom>
            <a:solidFill>
              <a:srgbClr val="379F5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600" b="1">
                  <a:latin typeface="Arial Narrow" charset="0"/>
                </a:rPr>
                <a:t>Client Card</a:t>
              </a:r>
            </a:p>
          </p:txBody>
        </p:sp>
        <p:sp>
          <p:nvSpPr>
            <p:cNvPr id="40060" name="Text Box 152"/>
            <p:cNvSpPr txBox="1">
              <a:spLocks noChangeArrowheads="1"/>
            </p:cNvSpPr>
            <p:nvPr/>
          </p:nvSpPr>
          <p:spPr bwMode="auto">
            <a:xfrm rot="6936">
              <a:off x="507028" y="2909387"/>
              <a:ext cx="6096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spcBef>
                  <a:spcPct val="50000"/>
                </a:spcBef>
              </a:pPr>
              <a:r>
                <a:rPr lang="en-US" sz="1200" b="1">
                  <a:latin typeface="Arial Narrow" charset="0"/>
                </a:rPr>
                <a:t>Order:</a:t>
              </a:r>
            </a:p>
          </p:txBody>
        </p:sp>
        <p:sp>
          <p:nvSpPr>
            <p:cNvPr id="40061" name="Text Box 153"/>
            <p:cNvSpPr txBox="1">
              <a:spLocks noChangeArrowheads="1"/>
            </p:cNvSpPr>
            <p:nvPr/>
          </p:nvSpPr>
          <p:spPr bwMode="auto">
            <a:xfrm rot="6936">
              <a:off x="1040428" y="2909387"/>
              <a:ext cx="15240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200">
                  <a:solidFill>
                    <a:srgbClr val="6600CC"/>
                  </a:solidFill>
                  <a:latin typeface="Arial Narrow" charset="0"/>
                </a:rPr>
                <a:t>8 Custom toothpicks</a:t>
              </a:r>
            </a:p>
          </p:txBody>
        </p:sp>
        <p:sp>
          <p:nvSpPr>
            <p:cNvPr id="40062" name="Text Box 154"/>
            <p:cNvSpPr txBox="1">
              <a:spLocks noChangeArrowheads="1"/>
            </p:cNvSpPr>
            <p:nvPr/>
          </p:nvSpPr>
          <p:spPr bwMode="auto">
            <a:xfrm rot="6936">
              <a:off x="445116" y="3137987"/>
              <a:ext cx="66992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spcBef>
                  <a:spcPct val="50000"/>
                </a:spcBef>
              </a:pPr>
              <a:r>
                <a:rPr lang="en-US" sz="1200" b="1">
                  <a:latin typeface="Arial Narrow" charset="0"/>
                </a:rPr>
                <a:t>Length:</a:t>
              </a:r>
            </a:p>
          </p:txBody>
        </p:sp>
        <p:sp>
          <p:nvSpPr>
            <p:cNvPr id="40063" name="Text Box 156"/>
            <p:cNvSpPr txBox="1">
              <a:spLocks noChangeArrowheads="1"/>
            </p:cNvSpPr>
            <p:nvPr/>
          </p:nvSpPr>
          <p:spPr bwMode="auto">
            <a:xfrm rot="6936">
              <a:off x="443528" y="3366587"/>
              <a:ext cx="66992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spcBef>
                  <a:spcPct val="50000"/>
                </a:spcBef>
              </a:pPr>
              <a:r>
                <a:rPr lang="en-US" sz="1200" b="1">
                  <a:latin typeface="Arial Narrow" charset="0"/>
                </a:rPr>
                <a:t>Specs:</a:t>
              </a:r>
            </a:p>
          </p:txBody>
        </p:sp>
        <p:sp>
          <p:nvSpPr>
            <p:cNvPr id="40064" name="Text Box 205"/>
            <p:cNvSpPr txBox="1">
              <a:spLocks noChangeArrowheads="1"/>
            </p:cNvSpPr>
            <p:nvPr/>
          </p:nvSpPr>
          <p:spPr bwMode="auto">
            <a:xfrm rot="6936">
              <a:off x="1048366" y="3137987"/>
              <a:ext cx="122237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200">
                  <a:solidFill>
                    <a:srgbClr val="6600CC"/>
                  </a:solidFill>
                  <a:latin typeface="Arial Narrow" charset="0"/>
                </a:rPr>
                <a:t>1-5/8 inch long</a:t>
              </a:r>
            </a:p>
          </p:txBody>
        </p:sp>
        <p:sp>
          <p:nvSpPr>
            <p:cNvPr id="40065" name="Text Box 393"/>
            <p:cNvSpPr txBox="1">
              <a:spLocks noChangeArrowheads="1"/>
            </p:cNvSpPr>
            <p:nvPr/>
          </p:nvSpPr>
          <p:spPr bwMode="auto">
            <a:xfrm rot="6936">
              <a:off x="1049953" y="3368174"/>
              <a:ext cx="1450975"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200" dirty="0">
                  <a:solidFill>
                    <a:srgbClr val="6600CC"/>
                  </a:solidFill>
                  <a:latin typeface="Arial Narrow" charset="0"/>
                </a:rPr>
                <a:t>All with one sharp tip</a:t>
              </a:r>
            </a:p>
          </p:txBody>
        </p:sp>
        <p:pic>
          <p:nvPicPr>
            <p:cNvPr id="40066" name="Picture 400" descr="new_logo5new"/>
            <p:cNvPicPr>
              <a:picLocks noChangeAspect="1" noChangeArrowheads="1"/>
            </p:cNvPicPr>
            <p:nvPr/>
          </p:nvPicPr>
          <p:blipFill>
            <a:blip r:embed="rId5" cstate="email">
              <a:clrChange>
                <a:clrFrom>
                  <a:srgbClr val="000000"/>
                </a:clrFrom>
                <a:clrTo>
                  <a:srgbClr val="000000">
                    <a:alpha val="0"/>
                  </a:srgbClr>
                </a:clrTo>
              </a:clrChange>
              <a:extLst>
                <a:ext uri="{28A0092B-C50C-407E-A947-70E740481C1C}">
                  <a14:useLocalDpi xmlns:a14="http://schemas.microsoft.com/office/drawing/2010/main" val="0"/>
                </a:ext>
              </a:extLst>
            </a:blip>
            <a:srcRect r="9154"/>
            <a:stretch>
              <a:fillRect/>
            </a:stretch>
          </p:blipFill>
          <p:spPr bwMode="auto">
            <a:xfrm>
              <a:off x="1045191" y="3611062"/>
              <a:ext cx="960437" cy="611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39946" name="Group 52"/>
          <p:cNvGrpSpPr>
            <a:grpSpLocks/>
          </p:cNvGrpSpPr>
          <p:nvPr/>
        </p:nvGrpSpPr>
        <p:grpSpPr bwMode="auto">
          <a:xfrm rot="941137">
            <a:off x="512786" y="2762283"/>
            <a:ext cx="1784236" cy="2519594"/>
            <a:chOff x="2056089" y="824612"/>
            <a:chExt cx="2133600" cy="2943225"/>
          </a:xfrm>
        </p:grpSpPr>
        <p:sp>
          <p:nvSpPr>
            <p:cNvPr id="40032" name="AutoShape 75"/>
            <p:cNvSpPr>
              <a:spLocks noChangeArrowheads="1"/>
            </p:cNvSpPr>
            <p:nvPr/>
          </p:nvSpPr>
          <p:spPr bwMode="auto">
            <a:xfrm>
              <a:off x="2056089" y="824612"/>
              <a:ext cx="2133600" cy="2895600"/>
            </a:xfrm>
            <a:prstGeom prst="roundRect">
              <a:avLst>
                <a:gd name="adj" fmla="val 3528"/>
              </a:avLst>
            </a:prstGeom>
            <a:solidFill>
              <a:schemeClr val="bg1"/>
            </a:solidFill>
            <a:ln w="9525">
              <a:solidFill>
                <a:schemeClr val="tx1"/>
              </a:solidFill>
              <a:round/>
              <a:headEnd/>
              <a:tailEnd/>
            </a:ln>
          </p:spPr>
          <p:txBody>
            <a:bodyPr wrap="none" anchor="ctr"/>
            <a:lstStyle/>
            <a:p>
              <a:endParaRPr lang="en-US"/>
            </a:p>
          </p:txBody>
        </p:sp>
        <p:pic>
          <p:nvPicPr>
            <p:cNvPr id="40033" name="Picture 406"/>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437089" y="1297687"/>
              <a:ext cx="1371600" cy="1081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034" name="Text Box 92"/>
            <p:cNvSpPr txBox="1">
              <a:spLocks noChangeArrowheads="1"/>
            </p:cNvSpPr>
            <p:nvPr/>
          </p:nvSpPr>
          <p:spPr bwMode="auto">
            <a:xfrm rot="6936">
              <a:off x="2132289" y="977012"/>
              <a:ext cx="1981200" cy="336550"/>
            </a:xfrm>
            <a:prstGeom prst="rect">
              <a:avLst/>
            </a:prstGeom>
            <a:solidFill>
              <a:srgbClr val="FF66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600" b="1">
                  <a:latin typeface="Arial Narrow" charset="0"/>
                </a:rPr>
                <a:t>Client Card</a:t>
              </a:r>
            </a:p>
          </p:txBody>
        </p:sp>
        <p:sp>
          <p:nvSpPr>
            <p:cNvPr id="40035" name="Text Box 98"/>
            <p:cNvSpPr txBox="1">
              <a:spLocks noChangeArrowheads="1"/>
            </p:cNvSpPr>
            <p:nvPr/>
          </p:nvSpPr>
          <p:spPr bwMode="auto">
            <a:xfrm rot="6936">
              <a:off x="2132289" y="2426400"/>
              <a:ext cx="6096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spcBef>
                  <a:spcPct val="50000"/>
                </a:spcBef>
              </a:pPr>
              <a:r>
                <a:rPr lang="en-US" sz="1200" b="1">
                  <a:latin typeface="Arial Narrow" charset="0"/>
                </a:rPr>
                <a:t>Order:</a:t>
              </a:r>
            </a:p>
          </p:txBody>
        </p:sp>
        <p:sp>
          <p:nvSpPr>
            <p:cNvPr id="40036" name="Text Box 99"/>
            <p:cNvSpPr txBox="1">
              <a:spLocks noChangeArrowheads="1"/>
            </p:cNvSpPr>
            <p:nvPr/>
          </p:nvSpPr>
          <p:spPr bwMode="auto">
            <a:xfrm rot="6936">
              <a:off x="2665689" y="2426400"/>
              <a:ext cx="1524000"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200">
                  <a:solidFill>
                    <a:srgbClr val="6600CC"/>
                  </a:solidFill>
                  <a:latin typeface="Arial Narrow" charset="0"/>
                </a:rPr>
                <a:t>8 Custom toothpicks</a:t>
              </a:r>
            </a:p>
          </p:txBody>
        </p:sp>
        <p:sp>
          <p:nvSpPr>
            <p:cNvPr id="40037" name="Text Box 100"/>
            <p:cNvSpPr txBox="1">
              <a:spLocks noChangeArrowheads="1"/>
            </p:cNvSpPr>
            <p:nvPr/>
          </p:nvSpPr>
          <p:spPr bwMode="auto">
            <a:xfrm rot="6936">
              <a:off x="2070377" y="2655000"/>
              <a:ext cx="66992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spcBef>
                  <a:spcPct val="50000"/>
                </a:spcBef>
              </a:pPr>
              <a:r>
                <a:rPr lang="en-US" sz="1200" b="1" dirty="0">
                  <a:latin typeface="Arial Narrow" charset="0"/>
                </a:rPr>
                <a:t>Length:</a:t>
              </a:r>
            </a:p>
          </p:txBody>
        </p:sp>
        <p:sp>
          <p:nvSpPr>
            <p:cNvPr id="40038" name="Text Box 102"/>
            <p:cNvSpPr txBox="1">
              <a:spLocks noChangeArrowheads="1"/>
            </p:cNvSpPr>
            <p:nvPr/>
          </p:nvSpPr>
          <p:spPr bwMode="auto">
            <a:xfrm rot="6936">
              <a:off x="2068789" y="2883600"/>
              <a:ext cx="66992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spcBef>
                  <a:spcPct val="50000"/>
                </a:spcBef>
              </a:pPr>
              <a:r>
                <a:rPr lang="en-US" sz="1200" b="1">
                  <a:latin typeface="Arial Narrow" charset="0"/>
                </a:rPr>
                <a:t>Specs:</a:t>
              </a:r>
            </a:p>
          </p:txBody>
        </p:sp>
        <p:sp>
          <p:nvSpPr>
            <p:cNvPr id="40039" name="Text Box 103"/>
            <p:cNvSpPr txBox="1">
              <a:spLocks noChangeArrowheads="1"/>
            </p:cNvSpPr>
            <p:nvPr/>
          </p:nvSpPr>
          <p:spPr bwMode="auto">
            <a:xfrm rot="6936">
              <a:off x="2660927" y="2883600"/>
              <a:ext cx="1450975" cy="274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200">
                  <a:solidFill>
                    <a:srgbClr val="6600CC"/>
                  </a:solidFill>
                  <a:latin typeface="Arial Narrow" charset="0"/>
                </a:rPr>
                <a:t>All with one sharp tip</a:t>
              </a:r>
            </a:p>
          </p:txBody>
        </p:sp>
        <p:sp>
          <p:nvSpPr>
            <p:cNvPr id="40040" name="Text Box 181"/>
            <p:cNvSpPr txBox="1">
              <a:spLocks noChangeArrowheads="1"/>
            </p:cNvSpPr>
            <p:nvPr/>
          </p:nvSpPr>
          <p:spPr bwMode="auto">
            <a:xfrm rot="6936">
              <a:off x="2664102" y="2653412"/>
              <a:ext cx="1219200" cy="274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200">
                  <a:solidFill>
                    <a:srgbClr val="6600CC"/>
                  </a:solidFill>
                  <a:latin typeface="Arial Narrow" charset="0"/>
                </a:rPr>
                <a:t>1.5 inches long</a:t>
              </a:r>
            </a:p>
          </p:txBody>
        </p:sp>
        <p:pic>
          <p:nvPicPr>
            <p:cNvPr id="40041" name="Picture 394" descr="new_logo5new"/>
            <p:cNvPicPr>
              <a:picLocks noChangeAspect="1" noChangeArrowheads="1"/>
            </p:cNvPicPr>
            <p:nvPr/>
          </p:nvPicPr>
          <p:blipFill>
            <a:blip r:embed="rId5" cstate="email">
              <a:clrChange>
                <a:clrFrom>
                  <a:srgbClr val="000000"/>
                </a:clrFrom>
                <a:clrTo>
                  <a:srgbClr val="000000">
                    <a:alpha val="0"/>
                  </a:srgbClr>
                </a:clrTo>
              </a:clrChange>
              <a:extLst>
                <a:ext uri="{28A0092B-C50C-407E-A947-70E740481C1C}">
                  <a14:useLocalDpi xmlns:a14="http://schemas.microsoft.com/office/drawing/2010/main" val="0"/>
                </a:ext>
              </a:extLst>
            </a:blip>
            <a:srcRect r="9154"/>
            <a:stretch>
              <a:fillRect/>
            </a:stretch>
          </p:blipFill>
          <p:spPr bwMode="auto">
            <a:xfrm>
              <a:off x="2603777" y="3156650"/>
              <a:ext cx="960437" cy="611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7" name="Group 6"/>
          <p:cNvGrpSpPr/>
          <p:nvPr/>
        </p:nvGrpSpPr>
        <p:grpSpPr>
          <a:xfrm>
            <a:off x="5492913" y="3153282"/>
            <a:ext cx="2011204" cy="2790209"/>
            <a:chOff x="4905645" y="3090304"/>
            <a:chExt cx="2366493" cy="2911475"/>
          </a:xfrm>
        </p:grpSpPr>
        <p:sp>
          <p:nvSpPr>
            <p:cNvPr id="39938" name="AutoShape 11"/>
            <p:cNvSpPr>
              <a:spLocks noChangeArrowheads="1"/>
            </p:cNvSpPr>
            <p:nvPr/>
          </p:nvSpPr>
          <p:spPr bwMode="auto">
            <a:xfrm rot="20861728">
              <a:off x="5109963" y="3090304"/>
              <a:ext cx="2133600" cy="2895600"/>
            </a:xfrm>
            <a:prstGeom prst="roundRect">
              <a:avLst>
                <a:gd name="adj" fmla="val 3528"/>
              </a:avLst>
            </a:prstGeom>
            <a:solidFill>
              <a:schemeClr val="bg1"/>
            </a:solidFill>
            <a:ln w="9525">
              <a:solidFill>
                <a:schemeClr val="tx1"/>
              </a:solidFill>
              <a:round/>
              <a:headEnd/>
              <a:tailEnd/>
            </a:ln>
          </p:spPr>
          <p:txBody>
            <a:bodyPr wrap="none" anchor="ctr"/>
            <a:lstStyle/>
            <a:p>
              <a:endParaRPr lang="en-US"/>
            </a:p>
          </p:txBody>
        </p:sp>
        <p:pic>
          <p:nvPicPr>
            <p:cNvPr id="39939" name="Picture 111" descr="new_logo5new"/>
            <p:cNvPicPr>
              <a:picLocks noChangeAspect="1" noChangeArrowheads="1"/>
            </p:cNvPicPr>
            <p:nvPr/>
          </p:nvPicPr>
          <p:blipFill>
            <a:blip r:embed="rId5" cstate="email">
              <a:clrChange>
                <a:clrFrom>
                  <a:srgbClr val="000000"/>
                </a:clrFrom>
                <a:clrTo>
                  <a:srgbClr val="000000">
                    <a:alpha val="0"/>
                  </a:srgbClr>
                </a:clrTo>
              </a:clrChange>
              <a:extLst>
                <a:ext uri="{28A0092B-C50C-407E-A947-70E740481C1C}">
                  <a14:useLocalDpi xmlns:a14="http://schemas.microsoft.com/office/drawing/2010/main" val="0"/>
                </a:ext>
              </a:extLst>
            </a:blip>
            <a:srcRect r="9154"/>
            <a:stretch>
              <a:fillRect/>
            </a:stretch>
          </p:blipFill>
          <p:spPr bwMode="auto">
            <a:xfrm rot="20861728">
              <a:off x="5925938" y="5390592"/>
              <a:ext cx="960438" cy="611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9940" name="WordArt 130"/>
            <p:cNvSpPr>
              <a:spLocks noChangeArrowheads="1" noChangeShapeType="1" noTextEdit="1"/>
            </p:cNvSpPr>
            <p:nvPr/>
          </p:nvSpPr>
          <p:spPr bwMode="auto">
            <a:xfrm rot="20861728">
              <a:off x="5295701" y="3711017"/>
              <a:ext cx="1600200" cy="990600"/>
            </a:xfrm>
            <a:prstGeom prst="rect">
              <a:avLst/>
            </a:prstGeom>
          </p:spPr>
          <p:txBody>
            <a:bodyPr wrap="none" fromWordArt="1">
              <a:prstTxWarp prst="textFadeUp">
                <a:avLst>
                  <a:gd name="adj" fmla="val 33333"/>
                </a:avLst>
              </a:prstTxWarp>
            </a:bodyPr>
            <a:lstStyle/>
            <a:p>
              <a:pPr algn="ctr"/>
              <a:r>
                <a:rPr lang="en-US" sz="1200" b="1" kern="10" dirty="0">
                  <a:ln w="9525">
                    <a:pattFill prst="pct90">
                      <a:fgClr>
                        <a:srgbClr val="990099"/>
                      </a:fgClr>
                      <a:bgClr>
                        <a:srgbClr val="4DBB89"/>
                      </a:bgClr>
                    </a:pattFill>
                    <a:round/>
                    <a:headEnd/>
                    <a:tailEnd/>
                  </a:ln>
                  <a:solidFill>
                    <a:schemeClr val="hlink"/>
                  </a:solidFill>
                  <a:latin typeface="Arial Narrow"/>
                  <a:ea typeface="Arial Narrow"/>
                  <a:cs typeface="Arial Narrow"/>
                </a:rPr>
                <a:t>Adapt</a:t>
              </a:r>
            </a:p>
          </p:txBody>
        </p:sp>
        <p:sp>
          <p:nvSpPr>
            <p:cNvPr id="39941" name="Text Box 131"/>
            <p:cNvSpPr txBox="1">
              <a:spLocks noChangeArrowheads="1"/>
            </p:cNvSpPr>
            <p:nvPr/>
          </p:nvSpPr>
          <p:spPr bwMode="auto">
            <a:xfrm rot="20868664">
              <a:off x="5290938" y="4663517"/>
              <a:ext cx="1981200"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000"/>
                <a:t>The specifications for your last order has changed. Your client now needs you to make the toothpicks </a:t>
              </a:r>
              <a:r>
                <a:rPr lang="en-US" sz="1000" u="sng"/>
                <a:t>1 inch shorter</a:t>
              </a:r>
              <a:r>
                <a:rPr lang="en-US" sz="1000"/>
                <a:t>.</a:t>
              </a:r>
            </a:p>
          </p:txBody>
        </p:sp>
        <p:sp>
          <p:nvSpPr>
            <p:cNvPr id="39948" name="Text Box 22"/>
            <p:cNvSpPr txBox="1">
              <a:spLocks noChangeArrowheads="1"/>
            </p:cNvSpPr>
            <p:nvPr/>
          </p:nvSpPr>
          <p:spPr bwMode="auto">
            <a:xfrm rot="20868664">
              <a:off x="4905645" y="3212542"/>
              <a:ext cx="1954213" cy="274637"/>
            </a:xfrm>
            <a:prstGeom prst="rect">
              <a:avLst/>
            </a:prstGeom>
            <a:solidFill>
              <a:srgbClr val="800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200" dirty="0">
                  <a:solidFill>
                    <a:schemeClr val="bg1"/>
                  </a:solidFill>
                  <a:latin typeface="Arial Black" charset="0"/>
                </a:rPr>
                <a:t>Market Response</a:t>
              </a:r>
            </a:p>
          </p:txBody>
        </p:sp>
      </p:grpSp>
      <p:grpSp>
        <p:nvGrpSpPr>
          <p:cNvPr id="39954" name="Group 24"/>
          <p:cNvGrpSpPr>
            <a:grpSpLocks/>
          </p:cNvGrpSpPr>
          <p:nvPr/>
        </p:nvGrpSpPr>
        <p:grpSpPr bwMode="auto">
          <a:xfrm rot="652952">
            <a:off x="6962893" y="3478808"/>
            <a:ext cx="1770971" cy="2318463"/>
            <a:chOff x="76200" y="3124200"/>
            <a:chExt cx="2133600" cy="2895600"/>
          </a:xfrm>
        </p:grpSpPr>
        <p:sp>
          <p:nvSpPr>
            <p:cNvPr id="39955" name="AutoShape 382"/>
            <p:cNvSpPr>
              <a:spLocks noChangeArrowheads="1"/>
            </p:cNvSpPr>
            <p:nvPr/>
          </p:nvSpPr>
          <p:spPr bwMode="auto">
            <a:xfrm>
              <a:off x="76200" y="3124200"/>
              <a:ext cx="2133600" cy="2895600"/>
            </a:xfrm>
            <a:prstGeom prst="roundRect">
              <a:avLst>
                <a:gd name="adj" fmla="val 3528"/>
              </a:avLst>
            </a:prstGeom>
            <a:solidFill>
              <a:schemeClr val="bg1"/>
            </a:solidFill>
            <a:ln w="9525">
              <a:solidFill>
                <a:schemeClr val="tx1"/>
              </a:solidFill>
              <a:round/>
              <a:headEnd/>
              <a:tailEnd/>
            </a:ln>
          </p:spPr>
          <p:txBody>
            <a:bodyPr wrap="none" anchor="ctr"/>
            <a:lstStyle/>
            <a:p>
              <a:endParaRPr lang="en-US"/>
            </a:p>
          </p:txBody>
        </p:sp>
        <p:sp>
          <p:nvSpPr>
            <p:cNvPr id="39956" name="Text Box 383"/>
            <p:cNvSpPr txBox="1">
              <a:spLocks noChangeArrowheads="1"/>
            </p:cNvSpPr>
            <p:nvPr/>
          </p:nvSpPr>
          <p:spPr bwMode="auto">
            <a:xfrm rot="6936">
              <a:off x="152400" y="3276600"/>
              <a:ext cx="1981200" cy="304800"/>
            </a:xfrm>
            <a:prstGeom prst="rect">
              <a:avLst/>
            </a:prstGeom>
            <a:solidFill>
              <a:srgbClr val="800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400" b="1">
                  <a:solidFill>
                    <a:schemeClr val="bg1"/>
                  </a:solidFill>
                  <a:latin typeface="Arial Narrow" charset="0"/>
                </a:rPr>
                <a:t>Market Response</a:t>
              </a:r>
            </a:p>
          </p:txBody>
        </p:sp>
        <p:sp>
          <p:nvSpPr>
            <p:cNvPr id="39957" name="WordArt 384"/>
            <p:cNvSpPr>
              <a:spLocks noChangeArrowheads="1" noChangeShapeType="1" noTextEdit="1"/>
            </p:cNvSpPr>
            <p:nvPr/>
          </p:nvSpPr>
          <p:spPr bwMode="auto">
            <a:xfrm>
              <a:off x="539063" y="3685668"/>
              <a:ext cx="1290712" cy="768857"/>
            </a:xfrm>
            <a:prstGeom prst="rect">
              <a:avLst/>
            </a:prstGeom>
            <a:extLst>
              <a:ext uri="{91240B29-F687-4f45-9708-019B960494DF}">
                <a14:hiddenLine xmlns=""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1600" kern="10" dirty="0">
                  <a:gradFill rotWithShape="1">
                    <a:gsLst>
                      <a:gs pos="0">
                        <a:srgbClr val="993366"/>
                      </a:gs>
                      <a:gs pos="100000">
                        <a:srgbClr val="379F52"/>
                      </a:gs>
                    </a:gsLst>
                    <a:lin ang="5400000" scaled="1"/>
                  </a:gradFill>
                  <a:effectLst>
                    <a:outerShdw blurRad="63500" dist="563972" dir="14049741" sx="125000" sy="125000" algn="tl" rotWithShape="0">
                      <a:srgbClr val="C7DFD3">
                        <a:alpha val="79999"/>
                      </a:srgbClr>
                    </a:outerShdw>
                  </a:effectLst>
                  <a:latin typeface="Times New Roman"/>
                  <a:ea typeface="Times New Roman"/>
                  <a:cs typeface="Times New Roman"/>
                </a:rPr>
                <a:t>Innovation</a:t>
              </a:r>
            </a:p>
          </p:txBody>
        </p:sp>
        <p:sp>
          <p:nvSpPr>
            <p:cNvPr id="39958" name="Text Box 385"/>
            <p:cNvSpPr txBox="1">
              <a:spLocks noChangeArrowheads="1"/>
            </p:cNvSpPr>
            <p:nvPr/>
          </p:nvSpPr>
          <p:spPr bwMode="auto">
            <a:xfrm rot="6936">
              <a:off x="152400" y="4419600"/>
              <a:ext cx="1981200" cy="933450"/>
            </a:xfrm>
            <a:prstGeom prst="rect">
              <a:avLst/>
            </a:prstGeom>
            <a:solidFill>
              <a:srgbClr val="EAEAEA">
                <a:alpha val="41176"/>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100">
                  <a:latin typeface="Arial Narrow" charset="0"/>
                </a:rPr>
                <a:t>Your client</a:t>
              </a:r>
              <a:r>
                <a:rPr lang="ja-JP" altLang="en-US" sz="1100">
                  <a:latin typeface="Arial Narrow" charset="0"/>
                </a:rPr>
                <a:t>’</a:t>
              </a:r>
              <a:r>
                <a:rPr lang="en-US" altLang="ja-JP" sz="1100">
                  <a:latin typeface="Arial Narrow" charset="0"/>
                </a:rPr>
                <a:t>s company has entered a custom toothpick competition.  They need you to design a custom toothpick, using your current order specifications, half your order.  </a:t>
              </a:r>
              <a:endParaRPr lang="en-US" sz="1100">
                <a:latin typeface="Arial Narrow" charset="0"/>
              </a:endParaRPr>
            </a:p>
          </p:txBody>
        </p:sp>
        <p:pic>
          <p:nvPicPr>
            <p:cNvPr id="39959" name="Picture 386" descr="new_logo5new"/>
            <p:cNvPicPr>
              <a:picLocks noChangeAspect="1" noChangeArrowheads="1"/>
            </p:cNvPicPr>
            <p:nvPr/>
          </p:nvPicPr>
          <p:blipFill>
            <a:blip r:embed="rId5" cstate="email">
              <a:clrChange>
                <a:clrFrom>
                  <a:srgbClr val="000000"/>
                </a:clrFrom>
                <a:clrTo>
                  <a:srgbClr val="000000">
                    <a:alpha val="0"/>
                  </a:srgbClr>
                </a:clrTo>
              </a:clrChange>
              <a:extLst>
                <a:ext uri="{28A0092B-C50C-407E-A947-70E740481C1C}">
                  <a14:useLocalDpi xmlns:a14="http://schemas.microsoft.com/office/drawing/2010/main" val="0"/>
                </a:ext>
              </a:extLst>
            </a:blip>
            <a:srcRect r="9154"/>
            <a:stretch>
              <a:fillRect/>
            </a:stretch>
          </p:blipFill>
          <p:spPr bwMode="auto">
            <a:xfrm>
              <a:off x="609600" y="5408613"/>
              <a:ext cx="960438" cy="611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5" name="Group 4"/>
          <p:cNvGrpSpPr/>
          <p:nvPr/>
        </p:nvGrpSpPr>
        <p:grpSpPr>
          <a:xfrm>
            <a:off x="2208212" y="1175709"/>
            <a:ext cx="3506788" cy="4503738"/>
            <a:chOff x="2208212" y="1175709"/>
            <a:chExt cx="3506788" cy="4503738"/>
          </a:xfrm>
        </p:grpSpPr>
        <p:sp>
          <p:nvSpPr>
            <p:cNvPr id="156" name="AutoShape 6"/>
            <p:cNvSpPr>
              <a:spLocks noChangeArrowheads="1"/>
            </p:cNvSpPr>
            <p:nvPr/>
          </p:nvSpPr>
          <p:spPr bwMode="auto">
            <a:xfrm>
              <a:off x="2209800" y="1175709"/>
              <a:ext cx="3352800" cy="4495800"/>
            </a:xfrm>
            <a:prstGeom prst="roundRect">
              <a:avLst>
                <a:gd name="adj" fmla="val 3528"/>
              </a:avLst>
            </a:prstGeom>
            <a:solidFill>
              <a:srgbClr val="FFFFFF"/>
            </a:solidFill>
            <a:ln w="9525">
              <a:solidFill>
                <a:schemeClr val="tx1"/>
              </a:solidFill>
              <a:round/>
              <a:headEnd/>
              <a:tailEnd/>
            </a:ln>
          </p:spPr>
          <p:txBody>
            <a:bodyPr wrap="none" anchor="ctr"/>
            <a:lstStyle/>
            <a:p>
              <a:endParaRPr lang="en-US"/>
            </a:p>
          </p:txBody>
        </p:sp>
        <p:sp>
          <p:nvSpPr>
            <p:cNvPr id="155" name="Text Box 2"/>
            <p:cNvSpPr txBox="1">
              <a:spLocks noChangeArrowheads="1"/>
            </p:cNvSpPr>
            <p:nvPr/>
          </p:nvSpPr>
          <p:spPr bwMode="auto">
            <a:xfrm rot="6936">
              <a:off x="2208212" y="1310752"/>
              <a:ext cx="3352801" cy="307764"/>
            </a:xfrm>
            <a:prstGeom prst="rect">
              <a:avLst/>
            </a:prstGeom>
            <a:solidFill>
              <a:srgbClr val="660066"/>
            </a:solidFill>
            <a:ln w="9525">
              <a:noFill/>
              <a:miter lim="800000"/>
              <a:headEnd/>
              <a:tailEnd/>
            </a:ln>
            <a:effectLst/>
          </p:spPr>
          <p:txBody>
            <a:bodyPr lIns="91429" tIns="45714" rIns="91429" bIns="45714">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Bef>
                  <a:spcPct val="50000"/>
                </a:spcBef>
              </a:pPr>
              <a:r>
                <a:rPr lang="en-US" sz="1400" b="1" dirty="0">
                  <a:solidFill>
                    <a:schemeClr val="bg1"/>
                  </a:solidFill>
                  <a:effectLst>
                    <a:outerShdw blurRad="38100" dist="38100" dir="2700000" algn="tl">
                      <a:srgbClr val="808080"/>
                    </a:outerShdw>
                  </a:effectLst>
                  <a:latin typeface="Palatino" charset="0"/>
                </a:rPr>
                <a:t>Client Response Card</a:t>
              </a:r>
            </a:p>
          </p:txBody>
        </p:sp>
        <p:sp>
          <p:nvSpPr>
            <p:cNvPr id="157" name="Text Box 12"/>
            <p:cNvSpPr txBox="1">
              <a:spLocks noChangeArrowheads="1"/>
            </p:cNvSpPr>
            <p:nvPr/>
          </p:nvSpPr>
          <p:spPr bwMode="auto">
            <a:xfrm>
              <a:off x="2286000" y="1917072"/>
              <a:ext cx="3200400" cy="630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50000"/>
                </a:spcBef>
              </a:pPr>
              <a:r>
                <a:rPr lang="en-US" sz="1000" b="1">
                  <a:latin typeface="Arial Narrow" charset="0"/>
                </a:rPr>
                <a:t>Instructions</a:t>
              </a:r>
            </a:p>
            <a:p>
              <a:pPr eaLnBrk="1" hangingPunct="1">
                <a:spcBef>
                  <a:spcPct val="50000"/>
                </a:spcBef>
              </a:pPr>
              <a:r>
                <a:rPr lang="en-US" sz="1000">
                  <a:latin typeface="Arial Narrow" charset="0"/>
                </a:rPr>
                <a:t>Use this card to keep track of the team</a:t>
              </a:r>
              <a:r>
                <a:rPr lang="ja-JP" altLang="en-US" sz="1000">
                  <a:latin typeface="Arial Narrow" charset="0"/>
                </a:rPr>
                <a:t>’</a:t>
              </a:r>
              <a:r>
                <a:rPr lang="en-US" sz="1000">
                  <a:latin typeface="Arial Narrow" charset="0"/>
                </a:rPr>
                <a:t>s production.   If you </a:t>
              </a:r>
              <a:r>
                <a:rPr lang="ja-JP" altLang="en-US" sz="1000">
                  <a:latin typeface="Arial Narrow" charset="0"/>
                </a:rPr>
                <a:t>“</a:t>
              </a:r>
              <a:r>
                <a:rPr lang="en-US" sz="1000">
                  <a:latin typeface="Arial Narrow" charset="0"/>
                </a:rPr>
                <a:t>reject</a:t>
              </a:r>
              <a:r>
                <a:rPr lang="ja-JP" altLang="en-US" sz="1000">
                  <a:latin typeface="Arial Narrow" charset="0"/>
                </a:rPr>
                <a:t>”</a:t>
              </a:r>
              <a:r>
                <a:rPr lang="en-US" sz="1000">
                  <a:latin typeface="Arial Narrow" charset="0"/>
                </a:rPr>
                <a:t> an order, be specific on </a:t>
              </a:r>
              <a:r>
                <a:rPr lang="ja-JP" altLang="en-US" sz="1000">
                  <a:latin typeface="Arial Narrow" charset="0"/>
                </a:rPr>
                <a:t>“</a:t>
              </a:r>
              <a:r>
                <a:rPr lang="en-US" sz="1000">
                  <a:latin typeface="Arial Narrow" charset="0"/>
                </a:rPr>
                <a:t>why</a:t>
              </a:r>
              <a:r>
                <a:rPr lang="ja-JP" altLang="en-US" sz="1000">
                  <a:latin typeface="Arial Narrow" charset="0"/>
                </a:rPr>
                <a:t>”</a:t>
              </a:r>
              <a:r>
                <a:rPr lang="en-US" sz="1000">
                  <a:latin typeface="Arial Narrow" charset="0"/>
                </a:rPr>
                <a:t> the order was rejected.  </a:t>
              </a:r>
            </a:p>
          </p:txBody>
        </p:sp>
        <p:sp>
          <p:nvSpPr>
            <p:cNvPr id="158" name="Text Box 13"/>
            <p:cNvSpPr txBox="1">
              <a:spLocks noChangeArrowheads="1"/>
            </p:cNvSpPr>
            <p:nvPr/>
          </p:nvSpPr>
          <p:spPr bwMode="auto">
            <a:xfrm>
              <a:off x="2286000" y="2531434"/>
              <a:ext cx="3429000" cy="244475"/>
            </a:xfrm>
            <a:prstGeom prst="rect">
              <a:avLst/>
            </a:prstGeom>
            <a:noFill/>
            <a:ln w="9525">
              <a:noFill/>
              <a:miter lim="800000"/>
              <a:headEnd/>
              <a:tailEnd/>
            </a:ln>
            <a:effec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50000"/>
                </a:spcBef>
              </a:pPr>
              <a:r>
                <a:rPr lang="en-US" sz="1000">
                  <a:effectLst>
                    <a:outerShdw blurRad="38100" dist="38100" dir="2700000" algn="tl">
                      <a:srgbClr val="DDDDDD"/>
                    </a:outerShdw>
                  </a:effectLst>
                  <a:latin typeface="Palatino" charset="0"/>
                </a:rPr>
                <a:t>Order #    Accept    Reject            Reason sent back</a:t>
              </a:r>
            </a:p>
          </p:txBody>
        </p:sp>
        <p:sp>
          <p:nvSpPr>
            <p:cNvPr id="159" name="Rectangle 24"/>
            <p:cNvSpPr>
              <a:spLocks noChangeArrowheads="1"/>
            </p:cNvSpPr>
            <p:nvPr/>
          </p:nvSpPr>
          <p:spPr bwMode="auto">
            <a:xfrm>
              <a:off x="2286000" y="1697997"/>
              <a:ext cx="1076325"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000" b="1">
                  <a:latin typeface="Palatino" charset="0"/>
                </a:rPr>
                <a:t>TEAM NAME: </a:t>
              </a:r>
            </a:p>
          </p:txBody>
        </p:sp>
        <p:sp>
          <p:nvSpPr>
            <p:cNvPr id="160" name="Line 25"/>
            <p:cNvSpPr>
              <a:spLocks noChangeShapeType="1"/>
            </p:cNvSpPr>
            <p:nvPr/>
          </p:nvSpPr>
          <p:spPr bwMode="auto">
            <a:xfrm>
              <a:off x="3200400" y="1921834"/>
              <a:ext cx="2057400"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US"/>
            </a:p>
          </p:txBody>
        </p:sp>
        <p:pic>
          <p:nvPicPr>
            <p:cNvPr id="161" name="Picture 474" descr="new_logo5new"/>
            <p:cNvPicPr>
              <a:picLocks noChangeAspect="1" noChangeArrowheads="1"/>
            </p:cNvPicPr>
            <p:nvPr/>
          </p:nvPicPr>
          <p:blipFill>
            <a:blip r:embed="rId5" cstate="email">
              <a:clrChange>
                <a:clrFrom>
                  <a:srgbClr val="000000"/>
                </a:clrFrom>
                <a:clrTo>
                  <a:srgbClr val="000000">
                    <a:alpha val="0"/>
                  </a:srgbClr>
                </a:clrTo>
              </a:clrChange>
              <a:extLst>
                <a:ext uri="{28A0092B-C50C-407E-A947-70E740481C1C}">
                  <a14:useLocalDpi xmlns:a14="http://schemas.microsoft.com/office/drawing/2010/main" val="0"/>
                </a:ext>
              </a:extLst>
            </a:blip>
            <a:srcRect r="9154"/>
            <a:stretch>
              <a:fillRect/>
            </a:stretch>
          </p:blipFill>
          <p:spPr bwMode="auto">
            <a:xfrm>
              <a:off x="4678363" y="5214309"/>
              <a:ext cx="731837" cy="465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aphicFrame>
        <p:nvGraphicFramePr>
          <p:cNvPr id="162" name="Group 368"/>
          <p:cNvGraphicFramePr>
            <a:graphicFrameLocks noGrp="1"/>
          </p:cNvGraphicFramePr>
          <p:nvPr>
            <p:extLst>
              <p:ext uri="{D42A27DB-BD31-4B8C-83A1-F6EECF244321}">
                <p14:modId xmlns:p14="http://schemas.microsoft.com/office/powerpoint/2010/main" val="3815169127"/>
              </p:ext>
            </p:extLst>
          </p:nvPr>
        </p:nvGraphicFramePr>
        <p:xfrm>
          <a:off x="2362200" y="2745747"/>
          <a:ext cx="3060918" cy="2651652"/>
        </p:xfrm>
        <a:graphic>
          <a:graphicData uri="http://schemas.openxmlformats.org/drawingml/2006/table">
            <a:tbl>
              <a:tblPr>
                <a:tableStyleId>{5940675A-B579-460E-94D1-54222C63F5DA}</a:tableStyleId>
              </a:tblPr>
              <a:tblGrid>
                <a:gridCol w="546318"/>
                <a:gridCol w="457200"/>
                <a:gridCol w="457200"/>
                <a:gridCol w="1600200"/>
              </a:tblGrid>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1</a:t>
                      </a: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2</a:t>
                      </a: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3</a:t>
                      </a: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4</a:t>
                      </a: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outerShdw blurRad="38100" dist="38100" dir="2700000" algn="tl">
                              <a:srgbClr val="C0C0C0"/>
                            </a:outerShdw>
                          </a:effectLst>
                        </a:rPr>
                        <a:t>5</a:t>
                      </a:r>
                      <a:endParaRPr kumimoji="0" lang="en-US" sz="1200" b="0" i="0" u="none" strike="noStrike" cap="none" normalizeH="0" baseline="0" dirty="0" smtClean="0">
                        <a:ln>
                          <a:noFill/>
                        </a:ln>
                        <a:solidFill>
                          <a:schemeClr val="tx1"/>
                        </a:solidFill>
                        <a:effectLst>
                          <a:outerShdw blurRad="38100" dist="38100" dir="2700000" algn="tl">
                            <a:srgbClr val="C0C0C0"/>
                          </a:outerShdw>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outerShdw blurRad="38100" dist="38100" dir="2700000" algn="tl">
                              <a:srgbClr val="C0C0C0"/>
                            </a:outerShdw>
                          </a:effectLst>
                        </a:rPr>
                        <a:t>6</a:t>
                      </a:r>
                      <a:endParaRPr kumimoji="0" lang="en-US" sz="1200" b="0" i="0" u="none" strike="noStrike" cap="none" normalizeH="0" baseline="0" dirty="0" smtClean="0">
                        <a:ln>
                          <a:noFill/>
                        </a:ln>
                        <a:solidFill>
                          <a:schemeClr val="tx1"/>
                        </a:solidFill>
                        <a:effectLst>
                          <a:outerShdw blurRad="38100" dist="38100" dir="2700000" algn="tl">
                            <a:srgbClr val="C0C0C0"/>
                          </a:outerShdw>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outerShdw blurRad="38100" dist="38100" dir="2700000" algn="tl">
                              <a:srgbClr val="C0C0C0"/>
                            </a:outerShdw>
                          </a:effectLst>
                        </a:rPr>
                        <a:t>7</a:t>
                      </a:r>
                      <a:endParaRPr kumimoji="0" lang="en-US" sz="1200" b="0" i="0" u="none" strike="noStrike" cap="none" normalizeH="0" baseline="0" dirty="0" smtClean="0">
                        <a:ln>
                          <a:noFill/>
                        </a:ln>
                        <a:solidFill>
                          <a:schemeClr val="tx1"/>
                        </a:solidFill>
                        <a:effectLst>
                          <a:outerShdw blurRad="38100" dist="38100" dir="2700000" algn="tl">
                            <a:srgbClr val="C0C0C0"/>
                          </a:outerShdw>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outerShdw blurRad="38100" dist="38100" dir="2700000" algn="tl">
                              <a:srgbClr val="C0C0C0"/>
                            </a:outerShdw>
                          </a:effectLst>
                        </a:rPr>
                        <a:t>8</a:t>
                      </a:r>
                      <a:endParaRPr kumimoji="0" lang="en-US" sz="1200" b="0" i="0" u="none" strike="noStrike" cap="none" normalizeH="0" baseline="0" dirty="0" smtClean="0">
                        <a:ln>
                          <a:noFill/>
                        </a:ln>
                        <a:solidFill>
                          <a:schemeClr val="tx1"/>
                        </a:solidFill>
                        <a:effectLst>
                          <a:outerShdw blurRad="38100" dist="38100" dir="2700000" algn="tl">
                            <a:srgbClr val="C0C0C0"/>
                          </a:outerShdw>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r h="2742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outerShdw blurRad="38100" dist="38100" dir="2700000" algn="tl">
                              <a:srgbClr val="C0C0C0"/>
                            </a:outerShdw>
                          </a:effectLst>
                        </a:rPr>
                        <a:t>Total</a:t>
                      </a:r>
                      <a:endParaRPr kumimoji="0" lang="en-US" sz="1200" b="0" i="0" u="none" strike="noStrike" cap="none" normalizeH="0" baseline="0" dirty="0" smtClean="0">
                        <a:ln>
                          <a:noFill/>
                        </a:ln>
                        <a:solidFill>
                          <a:schemeClr val="tx1"/>
                        </a:solidFill>
                        <a:effectLst>
                          <a:outerShdw blurRad="38100" dist="38100" dir="2700000" algn="tl">
                            <a:srgbClr val="C0C0C0"/>
                          </a:outerShdw>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Palatino" pitchFamily="18" charset="0"/>
                      </a:endParaRPr>
                    </a:p>
                  </a:txBody>
                  <a:tcPr marT="45714" marB="45714" horzOverflow="overflow"/>
                </a:tc>
              </a:tr>
            </a:tbl>
          </a:graphicData>
        </a:graphic>
      </p:graphicFrame>
    </p:spTree>
    <p:extLst>
      <p:ext uri="{BB962C8B-B14F-4D97-AF65-F5344CB8AC3E}">
        <p14:creationId xmlns:p14="http://schemas.microsoft.com/office/powerpoint/2010/main" val="24164325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4"/>
          <p:cNvSpPr>
            <a:spLocks noGrp="1" noChangeArrowheads="1"/>
          </p:cNvSpPr>
          <p:nvPr>
            <p:ph idx="1"/>
          </p:nvPr>
        </p:nvSpPr>
        <p:spPr bwMode="auto">
          <a:xfrm>
            <a:off x="358775" y="1828800"/>
            <a:ext cx="8763000" cy="38862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lnSpc>
                <a:spcPct val="90000"/>
              </a:lnSpc>
              <a:spcBef>
                <a:spcPts val="1200"/>
              </a:spcBef>
            </a:pPr>
            <a:r>
              <a:rPr lang="en-US" sz="2800" dirty="0">
                <a:latin typeface="Adobe Gothic Std B" charset="0"/>
                <a:ea typeface="Adobe Gothic Std B" charset="0"/>
                <a:cs typeface="Adobe Gothic Std B" charset="0"/>
              </a:rPr>
              <a:t>Number of toothpicks completed</a:t>
            </a:r>
          </a:p>
          <a:p>
            <a:pPr lvl="1" eaLnBrk="1" hangingPunct="1">
              <a:lnSpc>
                <a:spcPct val="90000"/>
              </a:lnSpc>
              <a:spcBef>
                <a:spcPts val="1200"/>
              </a:spcBef>
            </a:pPr>
            <a:r>
              <a:rPr lang="en-US" dirty="0">
                <a:latin typeface="Adobe Gothic Std B" charset="0"/>
                <a:ea typeface="Adobe Gothic Std B" charset="0"/>
                <a:cs typeface="Adobe Gothic Std B" charset="0"/>
              </a:rPr>
              <a:t>Completed = # finished that passed quality inspection</a:t>
            </a:r>
          </a:p>
          <a:p>
            <a:pPr eaLnBrk="1" hangingPunct="1">
              <a:lnSpc>
                <a:spcPct val="90000"/>
              </a:lnSpc>
              <a:spcBef>
                <a:spcPts val="1200"/>
              </a:spcBef>
            </a:pPr>
            <a:r>
              <a:rPr lang="en-US" sz="2800" dirty="0">
                <a:latin typeface="Adobe Gothic Std B" charset="0"/>
                <a:ea typeface="Adobe Gothic Std B" charset="0"/>
                <a:cs typeface="Adobe Gothic Std B" charset="0"/>
              </a:rPr>
              <a:t>Number rejected and why</a:t>
            </a:r>
          </a:p>
          <a:p>
            <a:pPr lvl="1" eaLnBrk="1" hangingPunct="1">
              <a:lnSpc>
                <a:spcPct val="90000"/>
              </a:lnSpc>
              <a:spcBef>
                <a:spcPts val="1200"/>
              </a:spcBef>
            </a:pPr>
            <a:r>
              <a:rPr lang="en-US" dirty="0">
                <a:latin typeface="Adobe Gothic Std B" charset="0"/>
                <a:ea typeface="Adobe Gothic Std B" charset="0"/>
                <a:cs typeface="Adobe Gothic Std B" charset="0"/>
              </a:rPr>
              <a:t>how many had to be re-worked?</a:t>
            </a:r>
          </a:p>
          <a:p>
            <a:pPr eaLnBrk="1" hangingPunct="1">
              <a:lnSpc>
                <a:spcPct val="90000"/>
              </a:lnSpc>
              <a:spcBef>
                <a:spcPts val="1200"/>
              </a:spcBef>
            </a:pPr>
            <a:r>
              <a:rPr lang="en-US" sz="2800" dirty="0">
                <a:latin typeface="Adobe Gothic Std B" charset="0"/>
                <a:ea typeface="Adobe Gothic Std B" charset="0"/>
                <a:cs typeface="Adobe Gothic Std B" charset="0"/>
              </a:rPr>
              <a:t>Total # stock toothpicks used during production</a:t>
            </a:r>
          </a:p>
          <a:p>
            <a:pPr eaLnBrk="1" hangingPunct="1">
              <a:lnSpc>
                <a:spcPct val="90000"/>
              </a:lnSpc>
              <a:spcBef>
                <a:spcPts val="1200"/>
              </a:spcBef>
            </a:pPr>
            <a:r>
              <a:rPr lang="en-US" sz="2800" dirty="0">
                <a:latin typeface="Adobe Gothic Std B" charset="0"/>
                <a:ea typeface="Adobe Gothic Std B" charset="0"/>
                <a:cs typeface="Adobe Gothic Std B" charset="0"/>
              </a:rPr>
              <a:t>Percent productivity (# completed/# used)</a:t>
            </a:r>
          </a:p>
        </p:txBody>
      </p:sp>
      <p:sp>
        <p:nvSpPr>
          <p:cNvPr id="2" name="Rectangle 1"/>
          <p:cNvSpPr/>
          <p:nvPr/>
        </p:nvSpPr>
        <p:spPr>
          <a:xfrm>
            <a:off x="0" y="685800"/>
            <a:ext cx="9121775" cy="657225"/>
          </a:xfrm>
          <a:prstGeom prst="rect">
            <a:avLst/>
          </a:prstGeom>
        </p:spPr>
        <p:txBody>
          <a:bodyPr>
            <a:spAutoFit/>
          </a:bodyPr>
          <a:lstStyle/>
          <a:p>
            <a:pPr marL="342900" indent="-342900" algn="ctr">
              <a:lnSpc>
                <a:spcPct val="90000"/>
              </a:lnSpc>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RECORD KEEPING</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idx="1"/>
          </p:nvPr>
        </p:nvSpPr>
        <p:spPr bwMode="auto">
          <a:xfrm>
            <a:off x="0" y="1752600"/>
            <a:ext cx="9144000" cy="2209800"/>
          </a:xfrm>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50000"/>
              </a:lnSpc>
              <a:buFont typeface="Wingdings" charset="0"/>
              <a:buNone/>
              <a:defRPr/>
            </a:pPr>
            <a:r>
              <a:rPr lang="en-US" dirty="0">
                <a:solidFill>
                  <a:srgbClr val="000000"/>
                </a:solidFill>
                <a:latin typeface="Adobe Gothic Std B" charset="0"/>
                <a:ea typeface="Adobe Gothic Std B" charset="0"/>
                <a:cs typeface="Adobe Gothic Std B" charset="0"/>
              </a:rPr>
              <a:t>Goal </a:t>
            </a:r>
            <a:r>
              <a:rPr lang="en-US" dirty="0" smtClean="0">
                <a:solidFill>
                  <a:srgbClr val="000000"/>
                </a:solidFill>
                <a:latin typeface="Adobe Gothic Std B" charset="0"/>
                <a:ea typeface="Adobe Gothic Std B" charset="0"/>
                <a:cs typeface="Adobe Gothic Std B" charset="0"/>
              </a:rPr>
              <a:t>:  </a:t>
            </a:r>
            <a:r>
              <a:rPr lang="en-US" sz="2800" dirty="0" smtClean="0">
                <a:solidFill>
                  <a:srgbClr val="000000"/>
                </a:solidFill>
                <a:latin typeface="Adobe Gothic Std B" charset="0"/>
                <a:ea typeface="Adobe Gothic Std B" charset="0"/>
                <a:cs typeface="Adobe Gothic Std B" charset="0"/>
              </a:rPr>
              <a:t>you </a:t>
            </a:r>
            <a:r>
              <a:rPr lang="en-US" sz="2800" dirty="0">
                <a:solidFill>
                  <a:srgbClr val="000000"/>
                </a:solidFill>
                <a:latin typeface="Adobe Gothic Std B" charset="0"/>
                <a:ea typeface="Adobe Gothic Std B" charset="0"/>
                <a:cs typeface="Adobe Gothic Std B" charset="0"/>
              </a:rPr>
              <a:t>have </a:t>
            </a:r>
            <a:r>
              <a:rPr lang="en-US" sz="2800" dirty="0">
                <a:solidFill>
                  <a:srgbClr val="B80000"/>
                </a:solidFill>
                <a:effectLst>
                  <a:outerShdw blurRad="38100" dist="38100" dir="2700000" algn="tl">
                    <a:srgbClr val="DDDDDD"/>
                  </a:outerShdw>
                </a:effectLst>
                <a:latin typeface="Adobe Gothic Std B" charset="0"/>
                <a:ea typeface="Adobe Gothic Std B" charset="0"/>
                <a:cs typeface="Adobe Gothic Std B" charset="0"/>
              </a:rPr>
              <a:t>___ </a:t>
            </a:r>
            <a:r>
              <a:rPr lang="en-US" sz="2800" dirty="0">
                <a:solidFill>
                  <a:srgbClr val="008000"/>
                </a:solidFill>
                <a:latin typeface="Adobe Gothic Std B" charset="0"/>
                <a:ea typeface="Adobe Gothic Std B" charset="0"/>
                <a:cs typeface="Adobe Gothic Std B" charset="0"/>
              </a:rPr>
              <a:t>minutes</a:t>
            </a:r>
            <a:r>
              <a:rPr lang="en-US" sz="2800" dirty="0">
                <a:solidFill>
                  <a:srgbClr val="000000"/>
                </a:solidFill>
                <a:latin typeface="Adobe Gothic Std B" charset="0"/>
                <a:ea typeface="Adobe Gothic Std B" charset="0"/>
                <a:cs typeface="Adobe Gothic Std B" charset="0"/>
              </a:rPr>
              <a:t>  to complete as many orders as possible, </a:t>
            </a:r>
            <a:r>
              <a:rPr lang="en-US" sz="2800" u="sng" dirty="0">
                <a:solidFill>
                  <a:srgbClr val="000000"/>
                </a:solidFill>
                <a:latin typeface="Adobe Gothic Std B" charset="0"/>
                <a:ea typeface="Adobe Gothic Std B" charset="0"/>
                <a:cs typeface="Adobe Gothic Std B" charset="0"/>
              </a:rPr>
              <a:t>with the least amount of wasted materials.</a:t>
            </a:r>
            <a:r>
              <a:rPr lang="en-US" u="sng" dirty="0">
                <a:solidFill>
                  <a:srgbClr val="000000"/>
                </a:solidFill>
                <a:latin typeface="Adobe Gothic Std B" charset="0"/>
                <a:ea typeface="Adobe Gothic Std B" charset="0"/>
                <a:cs typeface="Adobe Gothic Std B" charset="0"/>
              </a:rPr>
              <a:t> </a:t>
            </a:r>
          </a:p>
        </p:txBody>
      </p:sp>
      <p:sp>
        <p:nvSpPr>
          <p:cNvPr id="206852" name="Rectangle 4"/>
          <p:cNvSpPr>
            <a:spLocks noChangeArrowheads="1"/>
          </p:cNvSpPr>
          <p:nvPr/>
        </p:nvSpPr>
        <p:spPr bwMode="auto">
          <a:xfrm>
            <a:off x="0" y="4198938"/>
            <a:ext cx="9144000" cy="1098550"/>
          </a:xfrm>
          <a:prstGeom prst="rect">
            <a:avLst/>
          </a:prstGeom>
          <a:noFill/>
          <a:ln w="9525">
            <a:noFill/>
            <a:miter lim="800000"/>
            <a:headEnd/>
            <a:tailEnd/>
          </a:ln>
          <a:effectLst/>
        </p:spPr>
        <p:txBody>
          <a:bodyPr>
            <a:spAutoFit/>
          </a:bodyPr>
          <a:lstStyle/>
          <a:p>
            <a:pPr algn="ctr">
              <a:defRPr/>
            </a:pPr>
            <a:r>
              <a:rPr lang="en-US" sz="6600" dirty="0">
                <a:solidFill>
                  <a:srgbClr val="B80000"/>
                </a:solidFill>
                <a:effectLst>
                  <a:outerShdw blurRad="38100" dist="38100" dir="2700000" algn="tl">
                    <a:srgbClr val="DDDDDD"/>
                  </a:outerShdw>
                </a:effectLst>
                <a:latin typeface="Agency FB" charset="0"/>
                <a:cs typeface="+mn-cs"/>
              </a:rPr>
              <a:t>START NOW </a:t>
            </a:r>
            <a:r>
              <a:rPr lang="en-US" sz="6600" dirty="0">
                <a:solidFill>
                  <a:srgbClr val="B80000"/>
                </a:solidFill>
                <a:effectLst>
                  <a:outerShdw blurRad="38100" dist="38100" dir="2700000" algn="tl">
                    <a:srgbClr val="DDDDDD"/>
                  </a:outerShdw>
                </a:effectLst>
                <a:latin typeface="Agency FB" charset="0"/>
                <a:cs typeface="+mn-cs"/>
                <a:sym typeface="Wingdings" charset="0"/>
              </a:rPr>
              <a:t></a:t>
            </a:r>
          </a:p>
        </p:txBody>
      </p:sp>
      <p:sp>
        <p:nvSpPr>
          <p:cNvPr id="2" name="Rectangle 1"/>
          <p:cNvSpPr/>
          <p:nvPr/>
        </p:nvSpPr>
        <p:spPr>
          <a:xfrm>
            <a:off x="0" y="457200"/>
            <a:ext cx="9144000" cy="963613"/>
          </a:xfrm>
          <a:prstGeom prst="rect">
            <a:avLst/>
          </a:prstGeom>
        </p:spPr>
        <p:txBody>
          <a:bodyPr>
            <a:spAutoFit/>
          </a:bodyPr>
          <a:lstStyle/>
          <a:p>
            <a:pPr marL="342900" indent="-342900" algn="ctr">
              <a:lnSpc>
                <a:spcPct val="150000"/>
              </a:lnSpc>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GAME RULES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6852"/>
                                        </p:tgtEl>
                                        <p:attrNameLst>
                                          <p:attrName>style.visibility</p:attrName>
                                        </p:attrNameLst>
                                      </p:cBhvr>
                                      <p:to>
                                        <p:strVal val="visible"/>
                                      </p:to>
                                    </p:set>
                                    <p:animEffect transition="in" filter="dissolve">
                                      <p:cBhvr>
                                        <p:cTn id="7" dur="500"/>
                                        <p:tgtEl>
                                          <p:spTgt spid="2068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idx="1"/>
          </p:nvPr>
        </p:nvSpPr>
        <p:spPr bwMode="auto">
          <a:xfrm>
            <a:off x="228600" y="966788"/>
            <a:ext cx="8226425" cy="5364162"/>
          </a:xfrm>
          <a:ln>
            <a:miter lim="800000"/>
            <a:headEnd/>
            <a:tailEnd/>
          </a:ln>
        </p:spPr>
        <p:txBody>
          <a:bodyPr vert="horz" wrap="square" lIns="91440" tIns="45720" rIns="91440" bIns="45720" numCol="1" anchor="t" anchorCtr="0" compatLnSpc="1">
            <a:prstTxWarp prst="textNoShape">
              <a:avLst/>
            </a:prstTxWarp>
          </a:bodyPr>
          <a:lstStyle/>
          <a:p>
            <a:pPr algn="ctr" eaLnBrk="1" hangingPunct="1">
              <a:lnSpc>
                <a:spcPct val="150000"/>
              </a:lnSpc>
              <a:buFontTx/>
              <a:buNone/>
              <a:defRPr/>
            </a:pPr>
            <a:r>
              <a:rPr lang="en-US" sz="6000" b="1" dirty="0">
                <a:effectLst>
                  <a:outerShdw blurRad="38100" dist="38100" dir="2700000" algn="tl">
                    <a:srgbClr val="DDDDDD"/>
                  </a:outerShdw>
                </a:effectLst>
                <a:latin typeface="Agency FB" charset="0"/>
                <a:cs typeface="+mn-cs"/>
              </a:rPr>
              <a:t>TIME IS UP!</a:t>
            </a:r>
            <a:r>
              <a:rPr lang="en-US" sz="6000" dirty="0">
                <a:effectLst>
                  <a:outerShdw blurRad="38100" dist="38100" dir="2700000" algn="tl">
                    <a:srgbClr val="DDDDDD"/>
                  </a:outerShdw>
                </a:effectLst>
                <a:latin typeface="Agency FB" charset="0"/>
                <a:cs typeface="+mn-cs"/>
              </a:rPr>
              <a:t> </a:t>
            </a:r>
          </a:p>
          <a:p>
            <a:pPr algn="ctr" eaLnBrk="1" hangingPunct="1">
              <a:lnSpc>
                <a:spcPct val="150000"/>
              </a:lnSpc>
              <a:buFontTx/>
              <a:buNone/>
              <a:defRPr/>
            </a:pPr>
            <a:endParaRPr lang="en-US" sz="6000" dirty="0">
              <a:effectLst>
                <a:outerShdw blurRad="38100" dist="38100" dir="2700000" algn="tl">
                  <a:srgbClr val="DDDDDD"/>
                </a:outerShdw>
              </a:effectLst>
              <a:latin typeface="Agency FB" charset="0"/>
              <a:cs typeface="+mn-cs"/>
            </a:endParaRPr>
          </a:p>
          <a:p>
            <a:pPr algn="ctr" eaLnBrk="1" hangingPunct="1">
              <a:buFontTx/>
              <a:buNone/>
              <a:defRPr/>
            </a:pPr>
            <a:r>
              <a:rPr lang="en-US" sz="4400" dirty="0">
                <a:effectLst>
                  <a:outerShdw blurRad="38100" dist="38100" dir="2700000" algn="tl">
                    <a:srgbClr val="DDDDDD"/>
                  </a:outerShdw>
                </a:effectLst>
                <a:latin typeface="Berlin Sans FB Demi" charset="0"/>
                <a:cs typeface="+mn-cs"/>
              </a:rPr>
              <a:t>Turn in ALL orders, even if they are not complete.</a:t>
            </a:r>
          </a:p>
        </p:txBody>
      </p:sp>
      <p:pic>
        <p:nvPicPr>
          <p:cNvPr id="46082" name="Picture 6" descr="clock"/>
          <p:cNvPicPr>
            <a:picLocks noChangeAspect="1" noChangeArrowheads="1"/>
          </p:cNvPicPr>
          <p:nvPr/>
        </p:nvPicPr>
        <p:blipFill>
          <a:blip r:embed="rId3"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6702425" y="1524000"/>
            <a:ext cx="1752600" cy="2028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25" descr="Picture1.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68825" y="1571625"/>
            <a:ext cx="4032250" cy="4341813"/>
          </a:xfrm>
          <a:prstGeom prst="rect">
            <a:avLst/>
          </a:prstGeom>
          <a:solidFill>
            <a:schemeClr val="bg1"/>
          </a:solidFill>
          <a:ln w="9525">
            <a:solidFill>
              <a:schemeClr val="tx1"/>
            </a:solidFill>
            <a:miter lim="800000"/>
            <a:headEnd/>
            <a:tailEnd/>
          </a:ln>
        </p:spPr>
      </p:pic>
      <p:sp>
        <p:nvSpPr>
          <p:cNvPr id="2" name="Rectangle 1"/>
          <p:cNvSpPr/>
          <p:nvPr/>
        </p:nvSpPr>
        <p:spPr>
          <a:xfrm>
            <a:off x="152400" y="457200"/>
            <a:ext cx="8991600" cy="963613"/>
          </a:xfrm>
          <a:prstGeom prst="rect">
            <a:avLst/>
          </a:prstGeom>
        </p:spPr>
        <p:txBody>
          <a:bodyPr>
            <a:spAutoFit/>
          </a:bodyPr>
          <a:lstStyle/>
          <a:p>
            <a:pPr marL="342900" indent="-342900" algn="ctr">
              <a:lnSpc>
                <a:spcPct val="150000"/>
              </a:lnSpc>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SOFT SKILLS SCORECARD</a:t>
            </a:r>
          </a:p>
        </p:txBody>
      </p:sp>
      <p:sp>
        <p:nvSpPr>
          <p:cNvPr id="3" name="Rectangle 2"/>
          <p:cNvSpPr/>
          <p:nvPr/>
        </p:nvSpPr>
        <p:spPr>
          <a:xfrm rot="20487050">
            <a:off x="4932363" y="3157538"/>
            <a:ext cx="3549650" cy="1323975"/>
          </a:xfrm>
          <a:prstGeom prst="rect">
            <a:avLst/>
          </a:prstGeom>
          <a:solidFill>
            <a:srgbClr val="CCFFCC"/>
          </a:solidFill>
        </p:spPr>
        <p:txBody>
          <a:bodyPr>
            <a:spAutoFit/>
          </a:bodyPr>
          <a:lstStyle/>
          <a:p>
            <a:pPr algn="ctr">
              <a:spcBef>
                <a:spcPct val="20000"/>
              </a:spcBef>
              <a:defRPr/>
            </a:pPr>
            <a:r>
              <a:rPr lang="en-US" sz="4000" kern="0" dirty="0">
                <a:solidFill>
                  <a:srgbClr val="FF0000"/>
                </a:solidFill>
                <a:latin typeface="Adobe Gothic Std B" pitchFamily="34" charset="-128"/>
                <a:ea typeface="Adobe Gothic Std B" pitchFamily="34" charset="-128"/>
                <a:cs typeface="David" pitchFamily="34" charset="-79"/>
              </a:rPr>
              <a:t>PARTICIPANT </a:t>
            </a:r>
            <a:r>
              <a:rPr lang="en-US" sz="4000" kern="0" dirty="0">
                <a:solidFill>
                  <a:srgbClr val="000000"/>
                </a:solidFill>
                <a:latin typeface="Adobe Gothic Std B" pitchFamily="34" charset="-128"/>
                <a:ea typeface="Adobe Gothic Std B" pitchFamily="34" charset="-128"/>
                <a:cs typeface="David" pitchFamily="34" charset="-79"/>
              </a:rPr>
              <a:t>self-reflection</a:t>
            </a:r>
          </a:p>
        </p:txBody>
      </p:sp>
      <p:sp>
        <p:nvSpPr>
          <p:cNvPr id="4" name="Rectangle 3"/>
          <p:cNvSpPr/>
          <p:nvPr/>
        </p:nvSpPr>
        <p:spPr>
          <a:xfrm>
            <a:off x="914400" y="2070100"/>
            <a:ext cx="2292350" cy="830997"/>
          </a:xfrm>
          <a:prstGeom prst="rect">
            <a:avLst/>
          </a:prstGeom>
        </p:spPr>
        <p:txBody>
          <a:bodyPr>
            <a:spAutoFit/>
          </a:bodyPr>
          <a:lstStyle/>
          <a:p>
            <a:pPr>
              <a:lnSpc>
                <a:spcPct val="150000"/>
              </a:lnSpc>
              <a:spcBef>
                <a:spcPct val="20000"/>
              </a:spcBef>
              <a:defRPr/>
            </a:pPr>
            <a:r>
              <a:rPr lang="en-US" sz="3200" kern="0" dirty="0" smtClean="0">
                <a:solidFill>
                  <a:srgbClr val="000000"/>
                </a:solidFill>
                <a:latin typeface="Adobe Gothic Std B" pitchFamily="34" charset="-128"/>
                <a:ea typeface="Adobe Gothic Std B" pitchFamily="34" charset="-128"/>
                <a:cs typeface="David" pitchFamily="34" charset="-79"/>
              </a:rPr>
              <a:t>Be </a:t>
            </a:r>
            <a:r>
              <a:rPr lang="en-US" sz="3200" kern="0" dirty="0">
                <a:solidFill>
                  <a:srgbClr val="000000"/>
                </a:solidFill>
                <a:latin typeface="Adobe Gothic Std B" pitchFamily="34" charset="-128"/>
                <a:ea typeface="Adobe Gothic Std B" pitchFamily="34" charset="-128"/>
                <a:cs typeface="David" pitchFamily="34" charset="-79"/>
              </a:rPr>
              <a:t>honest </a:t>
            </a:r>
          </a:p>
        </p:txBody>
      </p:sp>
      <p:sp>
        <p:nvSpPr>
          <p:cNvPr id="7" name="Rectangle 6"/>
          <p:cNvSpPr/>
          <p:nvPr/>
        </p:nvSpPr>
        <p:spPr>
          <a:xfrm>
            <a:off x="381000" y="2987675"/>
            <a:ext cx="3760788" cy="715581"/>
          </a:xfrm>
          <a:prstGeom prst="rect">
            <a:avLst/>
          </a:prstGeom>
        </p:spPr>
        <p:txBody>
          <a:bodyPr>
            <a:spAutoFit/>
          </a:bodyPr>
          <a:lstStyle/>
          <a:p>
            <a:pPr>
              <a:lnSpc>
                <a:spcPct val="150000"/>
              </a:lnSpc>
              <a:spcBef>
                <a:spcPct val="20000"/>
              </a:spcBef>
              <a:defRPr/>
            </a:pPr>
            <a:r>
              <a:rPr lang="en-US" sz="3200" kern="0" dirty="0" smtClean="0">
                <a:solidFill>
                  <a:srgbClr val="000000"/>
                </a:solidFill>
                <a:latin typeface="Adobe Gothic Std B" pitchFamily="34" charset="-128"/>
                <a:ea typeface="Adobe Gothic Std B" pitchFamily="34" charset="-128"/>
                <a:cs typeface="David" pitchFamily="34" charset="-79"/>
              </a:rPr>
              <a:t>Use </a:t>
            </a:r>
            <a:r>
              <a:rPr lang="en-US" sz="3200" kern="0" dirty="0">
                <a:solidFill>
                  <a:srgbClr val="000000"/>
                </a:solidFill>
                <a:latin typeface="Adobe Gothic Std B" pitchFamily="34" charset="-128"/>
                <a:ea typeface="Adobe Gothic Std B" pitchFamily="34" charset="-128"/>
                <a:cs typeface="David" pitchFamily="34" charset="-79"/>
              </a:rPr>
              <a:t>for discussion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006633180"/>
              </p:ext>
            </p:extLst>
          </p:nvPr>
        </p:nvGraphicFramePr>
        <p:xfrm>
          <a:off x="790575" y="1143000"/>
          <a:ext cx="7772400" cy="5538768"/>
        </p:xfrm>
        <a:graphic>
          <a:graphicData uri="http://schemas.openxmlformats.org/drawingml/2006/table">
            <a:tbl>
              <a:tblPr/>
              <a:tblGrid>
                <a:gridCol w="1030288"/>
                <a:gridCol w="3975100"/>
                <a:gridCol w="1095375"/>
                <a:gridCol w="860425"/>
                <a:gridCol w="811212"/>
              </a:tblGrid>
              <a:tr h="152390">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Times New Roman"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Times New Roman" charset="0"/>
                          <a:cs typeface="Arial" charset="0"/>
                        </a:rPr>
                        <a:t>Clusters</a:t>
                      </a:r>
                      <a:endParaRPr kumimoji="0" lang="en-US" sz="12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Times New Roman"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charset="0"/>
                          <a:ea typeface="Times New Roman" charset="0"/>
                          <a:cs typeface="Arial" charset="0"/>
                        </a:rPr>
                        <a:t>Actions</a:t>
                      </a:r>
                      <a:endParaRPr kumimoji="0" lang="en-US" sz="12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a:ln>
                            <a:noFill/>
                          </a:ln>
                          <a:solidFill>
                            <a:schemeClr val="tx1"/>
                          </a:solidFill>
                          <a:effectLst/>
                          <a:latin typeface="Arial" charset="0"/>
                          <a:ea typeface="Times New Roman" charset="0"/>
                          <a:cs typeface="Arial" charset="0"/>
                        </a:rPr>
                        <a:t>How often did you practice the actions today?</a:t>
                      </a:r>
                      <a:endParaRPr kumimoji="0" lang="en-US" sz="9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hMerge="1">
                  <a:txBody>
                    <a:bodyPr/>
                    <a:lstStyle/>
                    <a:p>
                      <a:endParaRPr lang="en-US"/>
                    </a:p>
                  </a:txBody>
                  <a:tcPr/>
                </a:tc>
                <a:tc hMerge="1">
                  <a:txBody>
                    <a:bodyPr/>
                    <a:lstStyle/>
                    <a:p>
                      <a:endParaRPr lang="en-US"/>
                    </a:p>
                  </a:txBody>
                  <a:tcPr/>
                </a:tc>
              </a:tr>
              <a:tr h="213370">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a:ln>
                            <a:noFill/>
                          </a:ln>
                          <a:solidFill>
                            <a:schemeClr val="tx1"/>
                          </a:solidFill>
                          <a:effectLst/>
                          <a:latin typeface="Arial" charset="0"/>
                          <a:ea typeface="Times New Roman" charset="0"/>
                          <a:cs typeface="Arial" charset="0"/>
                        </a:rPr>
                        <a:t>Not much</a:t>
                      </a:r>
                      <a:endParaRPr kumimoji="0" lang="en-US" sz="9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a:ln>
                            <a:noFill/>
                          </a:ln>
                          <a:solidFill>
                            <a:schemeClr val="tx1"/>
                          </a:solidFill>
                          <a:effectLst/>
                          <a:latin typeface="Arial" charset="0"/>
                          <a:ea typeface="Times New Roman" charset="0"/>
                          <a:cs typeface="Arial" charset="0"/>
                        </a:rPr>
                        <a:t>A little</a:t>
                      </a:r>
                      <a:endParaRPr kumimoji="0" lang="en-US" sz="9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a:ln>
                            <a:noFill/>
                          </a:ln>
                          <a:solidFill>
                            <a:schemeClr val="tx1"/>
                          </a:solidFill>
                          <a:effectLst/>
                          <a:latin typeface="Arial" charset="0"/>
                          <a:ea typeface="Times New Roman" charset="0"/>
                          <a:cs typeface="Arial" charset="0"/>
                        </a:rPr>
                        <a:t>A lot</a:t>
                      </a:r>
                      <a:endParaRPr kumimoji="0" lang="en-US" sz="9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r>
              <a:tr h="236522">
                <a:tc rowSpan="4">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a typeface="Times New Roman"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tx1"/>
                          </a:solidFill>
                          <a:effectLst/>
                          <a:latin typeface="Arial" charset="0"/>
                          <a:ea typeface="Times New Roman" charset="0"/>
                          <a:cs typeface="Arial" charset="0"/>
                        </a:rPr>
                        <a:t>Listening</a:t>
                      </a:r>
                      <a:endParaRPr kumimoji="0" lang="en-US" sz="11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l" defTabSz="914400" rtl="0" eaLnBrk="1" fontAlgn="base" latinLnBrk="0" hangingPunct="1">
                        <a:lnSpc>
                          <a:spcPct val="100000"/>
                        </a:lnSpc>
                        <a:spcBef>
                          <a:spcPts val="200"/>
                        </a:spcBef>
                        <a:spcAft>
                          <a:spcPts val="200"/>
                        </a:spcAft>
                        <a:buClrTx/>
                        <a:buSzTx/>
                        <a:buFont typeface="+mj-lt" charset="0"/>
                        <a:buNone/>
                        <a:tabLst>
                          <a:tab pos="-39688" algn="l"/>
                        </a:tabLst>
                      </a:pPr>
                      <a:r>
                        <a:rPr kumimoji="0" lang="en-US" sz="900" b="0" i="0" u="none" strike="noStrike" cap="none" normalizeH="0" baseline="0">
                          <a:ln>
                            <a:noFill/>
                          </a:ln>
                          <a:solidFill>
                            <a:schemeClr val="tx1"/>
                          </a:solidFill>
                          <a:effectLst/>
                          <a:latin typeface="Arial" charset="0"/>
                          <a:ea typeface="Times New Roman" charset="0"/>
                          <a:cs typeface="Arial" charset="0"/>
                        </a:rPr>
                        <a:t>Listen to and understand instructions.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1284">
                <a:tc vMerge="1">
                  <a:txBody>
                    <a:bodyPr/>
                    <a:lstStyle/>
                    <a:p>
                      <a:endParaRPr lang="en-US"/>
                    </a:p>
                  </a:txBody>
                  <a:tcPr/>
                </a:tc>
                <a:tc>
                  <a:txBody>
                    <a:bodyPr/>
                    <a:lstStyle/>
                    <a:p>
                      <a:pPr marL="342900" marR="0" lvl="0" indent="-342900" algn="l" defTabSz="914400" rtl="0" eaLnBrk="1" fontAlgn="base" latinLnBrk="0" hangingPunct="1">
                        <a:lnSpc>
                          <a:spcPct val="100000"/>
                        </a:lnSpc>
                        <a:spcBef>
                          <a:spcPts val="200"/>
                        </a:spcBef>
                        <a:spcAft>
                          <a:spcPts val="200"/>
                        </a:spcAft>
                        <a:buClrTx/>
                        <a:buSzTx/>
                        <a:buFont typeface="+mj-lt" charset="0"/>
                        <a:buNone/>
                        <a:tabLst>
                          <a:tab pos="0" algn="l"/>
                        </a:tabLst>
                      </a:pPr>
                      <a:r>
                        <a:rPr kumimoji="0" lang="en-US" sz="900" b="0" i="0" u="none" strike="noStrike" cap="none" normalizeH="0" baseline="0">
                          <a:ln>
                            <a:noFill/>
                          </a:ln>
                          <a:solidFill>
                            <a:schemeClr val="tx1"/>
                          </a:solidFill>
                          <a:effectLst/>
                          <a:latin typeface="Arial" charset="0"/>
                          <a:ea typeface="Times New Roman" charset="0"/>
                          <a:cs typeface="Arial" charset="0"/>
                        </a:rPr>
                        <a:t>Listen to someone</a:t>
                      </a:r>
                      <a:r>
                        <a:rPr kumimoji="0" lang="ja-JP" altLang="en-US" sz="900" b="0" i="0" u="none" strike="noStrike" cap="none" normalizeH="0" baseline="0">
                          <a:ln>
                            <a:noFill/>
                          </a:ln>
                          <a:solidFill>
                            <a:schemeClr val="tx1"/>
                          </a:solidFill>
                          <a:effectLst/>
                          <a:latin typeface="Arial" charset="0"/>
                          <a:ea typeface="Times New Roman" charset="0"/>
                          <a:cs typeface="Arial" charset="0"/>
                        </a:rPr>
                        <a:t>’</a:t>
                      </a:r>
                      <a:r>
                        <a:rPr kumimoji="0" lang="en-US" sz="900" b="0" i="0" u="none" strike="noStrike" cap="none" normalizeH="0" baseline="0">
                          <a:ln>
                            <a:noFill/>
                          </a:ln>
                          <a:solidFill>
                            <a:schemeClr val="tx1"/>
                          </a:solidFill>
                          <a:effectLst/>
                          <a:latin typeface="Arial" charset="0"/>
                          <a:ea typeface="Times New Roman" charset="0"/>
                          <a:cs typeface="Arial" charset="0"/>
                        </a:rPr>
                        <a:t>s request, comment, or question before responding.</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886">
                <a:tc vMerge="1">
                  <a:txBody>
                    <a:bodyPr/>
                    <a:lstStyle/>
                    <a:p>
                      <a:endParaRPr lang="en-US"/>
                    </a:p>
                  </a:txBody>
                  <a:tcPr/>
                </a:tc>
                <a:tc>
                  <a:txBody>
                    <a:bodyPr/>
                    <a:lstStyle/>
                    <a:p>
                      <a:pPr marL="342900" marR="0" lvl="0" indent="-342900" algn="l" defTabSz="914400" rtl="0" eaLnBrk="1" fontAlgn="base" latinLnBrk="0" hangingPunct="1">
                        <a:lnSpc>
                          <a:spcPct val="100000"/>
                        </a:lnSpc>
                        <a:spcBef>
                          <a:spcPts val="200"/>
                        </a:spcBef>
                        <a:spcAft>
                          <a:spcPts val="200"/>
                        </a:spcAft>
                        <a:buClrTx/>
                        <a:buSzTx/>
                        <a:buFont typeface="+mj-lt" charset="0"/>
                        <a:buNone/>
                        <a:tabLst>
                          <a:tab pos="-39688" algn="l"/>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Receive feedback in appropriate way.</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886">
                <a:tc vMerge="1">
                  <a:txBody>
                    <a:bodyPr/>
                    <a:lstStyle/>
                    <a:p>
                      <a:endParaRPr lang="en-US"/>
                    </a:p>
                  </a:txBody>
                  <a:tcPr/>
                </a:tc>
                <a:tc>
                  <a:txBody>
                    <a:bodyPr/>
                    <a:lstStyle/>
                    <a:p>
                      <a:pPr marL="342900" marR="0" lvl="0" indent="-342900" algn="l" defTabSz="914400" rtl="0" eaLnBrk="1" fontAlgn="base" latinLnBrk="0" hangingPunct="1">
                        <a:lnSpc>
                          <a:spcPct val="100000"/>
                        </a:lnSpc>
                        <a:spcBef>
                          <a:spcPts val="200"/>
                        </a:spcBef>
                        <a:spcAft>
                          <a:spcPts val="20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Listen to the needs and ideas of others with respect.</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215886">
                <a:tc rowSpan="5">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a typeface="Times New Roman"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tx1"/>
                          </a:solidFill>
                          <a:effectLst/>
                          <a:latin typeface="Arial" charset="0"/>
                          <a:ea typeface="Times New Roman" charset="0"/>
                          <a:cs typeface="Arial" charset="0"/>
                        </a:rPr>
                        <a:t>Working in Teams</a:t>
                      </a:r>
                      <a:endParaRPr kumimoji="0" lang="en-US" sz="11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l" defTabSz="914400" rtl="0" eaLnBrk="1" fontAlgn="base" latinLnBrk="0" hangingPunct="1">
                        <a:lnSpc>
                          <a:spcPct val="100000"/>
                        </a:lnSpc>
                        <a:spcBef>
                          <a:spcPts val="200"/>
                        </a:spcBef>
                        <a:spcAft>
                          <a:spcPts val="20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Work with peers to establish goals, tasks, and processes.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7160">
                <a:tc vMerge="1">
                  <a:txBody>
                    <a:bodyPr/>
                    <a:lstStyle/>
                    <a:p>
                      <a:endParaRPr lang="en-US"/>
                    </a:p>
                  </a:txBody>
                  <a:tcPr/>
                </a:tc>
                <a:tc>
                  <a:txBody>
                    <a:bodyPr/>
                    <a:lstStyle/>
                    <a:p>
                      <a:pPr marL="342900" marR="0" lvl="0" indent="-342900" algn="l" defTabSz="914400" rtl="0" eaLnBrk="1" fontAlgn="base" latinLnBrk="0" hangingPunct="1">
                        <a:lnSpc>
                          <a:spcPct val="100000"/>
                        </a:lnSpc>
                        <a:spcBef>
                          <a:spcPts val="200"/>
                        </a:spcBef>
                        <a:spcAft>
                          <a:spcPts val="20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Value everyone</a:t>
                      </a:r>
                      <a:r>
                        <a:rPr kumimoji="0" lang="ja-JP" altLang="en-US" sz="900" b="0" i="0" u="none" strike="noStrike" cap="none" normalizeH="0" baseline="0">
                          <a:ln>
                            <a:noFill/>
                          </a:ln>
                          <a:solidFill>
                            <a:schemeClr val="tx1"/>
                          </a:solidFill>
                          <a:effectLst/>
                          <a:latin typeface="Arial" charset="0"/>
                          <a:ea typeface="Times New Roman" charset="0"/>
                          <a:cs typeface="Arial" charset="0"/>
                        </a:rPr>
                        <a:t>’</a:t>
                      </a:r>
                      <a:r>
                        <a:rPr kumimoji="0" lang="en-US" sz="900" b="0" i="0" u="none" strike="noStrike" cap="none" normalizeH="0" baseline="0">
                          <a:ln>
                            <a:noFill/>
                          </a:ln>
                          <a:solidFill>
                            <a:schemeClr val="tx1"/>
                          </a:solidFill>
                          <a:effectLst/>
                          <a:latin typeface="Arial" charset="0"/>
                          <a:ea typeface="Times New Roman" charset="0"/>
                          <a:cs typeface="Arial" charset="0"/>
                        </a:rPr>
                        <a:t>s input.</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7160">
                <a:tc vMerge="1">
                  <a:txBody>
                    <a:bodyPr/>
                    <a:lstStyle/>
                    <a:p>
                      <a:endParaRPr lang="en-US"/>
                    </a:p>
                  </a:txBody>
                  <a:tcPr/>
                </a:tc>
                <a:tc>
                  <a:txBody>
                    <a:bodyPr/>
                    <a:lstStyle/>
                    <a:p>
                      <a:pPr marL="342900" marR="0" lvl="0" indent="-342900" algn="l" defTabSz="914400" rtl="0" eaLnBrk="1" fontAlgn="base" latinLnBrk="0" hangingPunct="1">
                        <a:lnSpc>
                          <a:spcPct val="100000"/>
                        </a:lnSpc>
                        <a:spcBef>
                          <a:spcPts val="200"/>
                        </a:spcBef>
                        <a:spcAft>
                          <a:spcPts val="20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Encourage cooperation between peers.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6201">
                <a:tc vMerge="1">
                  <a:txBody>
                    <a:bodyPr/>
                    <a:lstStyle/>
                    <a:p>
                      <a:endParaRPr lang="en-US"/>
                    </a:p>
                  </a:txBody>
                  <a:tcPr/>
                </a:tc>
                <a:tc>
                  <a:txBody>
                    <a:bodyPr/>
                    <a:lstStyle/>
                    <a:p>
                      <a:pPr marL="342900" marR="0" lvl="0" indent="-342900" algn="l" defTabSz="914400" rtl="0" eaLnBrk="1" fontAlgn="base" latinLnBrk="0" hangingPunct="1">
                        <a:lnSpc>
                          <a:spcPct val="100000"/>
                        </a:lnSpc>
                        <a:spcBef>
                          <a:spcPts val="200"/>
                        </a:spcBef>
                        <a:spcAft>
                          <a:spcPts val="20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Work collaboratively with others.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886">
                <a:tc vMerge="1">
                  <a:txBody>
                    <a:bodyPr/>
                    <a:lstStyle/>
                    <a:p>
                      <a:endParaRPr lang="en-US"/>
                    </a:p>
                  </a:txBody>
                  <a:tcPr/>
                </a:tc>
                <a:tc>
                  <a:txBody>
                    <a:bodyPr/>
                    <a:lstStyle/>
                    <a:p>
                      <a:pPr marL="342900" marR="0" lvl="0" indent="-342900" algn="l" defTabSz="914400" rtl="0" eaLnBrk="1" fontAlgn="base" latinLnBrk="0" hangingPunct="1">
                        <a:lnSpc>
                          <a:spcPct val="100000"/>
                        </a:lnSpc>
                        <a:spcBef>
                          <a:spcPts val="200"/>
                        </a:spcBef>
                        <a:spcAft>
                          <a:spcPts val="20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Work with peers to resolve conflicts.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215886">
                <a:tc rowSpan="5">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a typeface="Times New Roman"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tx1"/>
                          </a:solidFill>
                          <a:effectLst/>
                          <a:latin typeface="Arial" charset="0"/>
                          <a:ea typeface="Times New Roman" charset="0"/>
                          <a:cs typeface="Arial" charset="0"/>
                        </a:rPr>
                        <a:t>Leading</a:t>
                      </a:r>
                      <a:endParaRPr kumimoji="0" lang="en-US" sz="11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Influence others to accomplish quality.</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886">
                <a:tc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Motivate others through positive affirmations.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5571">
                <a:tc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Encourage collective agreements.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3507">
                <a:tc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Provide praise and recognition.</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886">
                <a:tc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Provide timely feedback to improve results.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215886">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a typeface="Times New Roman"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tx1"/>
                          </a:solidFill>
                          <a:effectLst/>
                          <a:latin typeface="Arial" charset="0"/>
                          <a:ea typeface="Times New Roman" charset="0"/>
                          <a:cs typeface="Arial" charset="0"/>
                        </a:rPr>
                        <a:t>Adapting</a:t>
                      </a:r>
                      <a:endParaRPr kumimoji="0" lang="en-US" sz="11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Express receptivity to input from peers.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886">
                <a:tc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Quickly accommodate to changing conditions.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4934">
                <a:tc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Change production and inspection methods to improve quality.</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215886">
                <a:tc rowSpan="5">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a:ln>
                          <a:noFill/>
                        </a:ln>
                        <a:solidFill>
                          <a:schemeClr val="tx1"/>
                        </a:solidFill>
                        <a:effectLst/>
                        <a:latin typeface="Arial" charset="0"/>
                        <a:ea typeface="Times New Roman"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a:ln>
                            <a:noFill/>
                          </a:ln>
                          <a:solidFill>
                            <a:schemeClr val="tx1"/>
                          </a:solidFill>
                          <a:effectLst/>
                          <a:latin typeface="Arial" charset="0"/>
                          <a:ea typeface="Times New Roman" charset="0"/>
                          <a:cs typeface="Arial" charset="0"/>
                        </a:rPr>
                        <a:t>Speaking</a:t>
                      </a:r>
                      <a:endParaRPr kumimoji="0" lang="en-US" sz="1100" b="0" i="0" u="none" strike="noStrike" cap="none" normalizeH="0" baseline="0" dirty="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Ask adequate and timely questions.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8109">
                <a:tc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Makes clear and specific requests.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584">
                <a:tc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Makes clear and specific promises or commitments.</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4453">
                <a:tc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Communicate with a clear voice.</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20">
                <a:tc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mj-lt" charset="0"/>
                        <a:buNone/>
                        <a:tabLst>
                          <a:tab pos="187325" algn="l"/>
                        </a:tabLst>
                      </a:pPr>
                      <a:r>
                        <a:rPr kumimoji="0" lang="en-US" sz="900" b="0" i="0" u="none" strike="noStrike" cap="none" normalizeH="0" baseline="0">
                          <a:ln>
                            <a:noFill/>
                          </a:ln>
                          <a:solidFill>
                            <a:schemeClr val="tx1"/>
                          </a:solidFill>
                          <a:effectLst/>
                          <a:latin typeface="Arial" charset="0"/>
                          <a:ea typeface="Times New Roman" charset="0"/>
                          <a:cs typeface="Arial" charset="0"/>
                        </a:rPr>
                        <a:t>Presents ideas calmly and clearly.</a:t>
                      </a:r>
                    </a:p>
                  </a:txBody>
                  <a:tcPr marL="54864" marR="5370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a:ln>
                            <a:noFill/>
                          </a:ln>
                          <a:solidFill>
                            <a:schemeClr val="tx1"/>
                          </a:solidFill>
                          <a:effectLst/>
                          <a:latin typeface="Arial" charset="0"/>
                          <a:ea typeface="Times New Roman" charset="0"/>
                          <a:cs typeface="Arial" charset="0"/>
                        </a:rPr>
                        <a:t></a:t>
                      </a: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2390">
                <a:tc gridSpan="2">
                  <a:txBody>
                    <a:bodyPr/>
                    <a:lstStyle/>
                    <a:p>
                      <a:pPr marL="0" marR="0" lvl="0" indent="0" algn="r" defTabSz="914400" rtl="0" eaLnBrk="1" fontAlgn="base" latinLnBrk="0" hangingPunct="1">
                        <a:lnSpc>
                          <a:spcPct val="100000"/>
                        </a:lnSpc>
                        <a:spcBef>
                          <a:spcPts val="600"/>
                        </a:spcBef>
                        <a:spcAft>
                          <a:spcPts val="600"/>
                        </a:spcAft>
                        <a:buClrTx/>
                        <a:buSzTx/>
                        <a:buFontTx/>
                        <a:buNone/>
                        <a:tabLst/>
                      </a:pPr>
                      <a:r>
                        <a:rPr kumimoji="0" lang="en-US" sz="900" b="1" i="0" u="none" strike="noStrike" cap="none" normalizeH="0" baseline="0">
                          <a:ln>
                            <a:noFill/>
                          </a:ln>
                          <a:solidFill>
                            <a:schemeClr val="tx1"/>
                          </a:solidFill>
                          <a:effectLst/>
                          <a:latin typeface="Arial" charset="0"/>
                          <a:ea typeface="Times New Roman" charset="0"/>
                          <a:cs typeface="Arial" charset="0"/>
                        </a:rPr>
                        <a:t>Add the points in each column</a:t>
                      </a:r>
                      <a:endParaRPr kumimoji="0" lang="en-US" sz="9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6E6E6"/>
                    </a:solid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E6E6E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E6E6E6"/>
                    </a:solidFill>
                  </a:tcPr>
                </a:tc>
              </a:tr>
              <a:tr h="144453">
                <a:tc gridSpan="2">
                  <a:txBody>
                    <a:bodyPr/>
                    <a:lstStyle/>
                    <a:p>
                      <a:pPr marL="0" marR="0" lvl="0" indent="0" algn="r" defTabSz="914400" rtl="0" eaLnBrk="1" fontAlgn="base" latinLnBrk="0" hangingPunct="1">
                        <a:lnSpc>
                          <a:spcPct val="100000"/>
                        </a:lnSpc>
                        <a:spcBef>
                          <a:spcPts val="600"/>
                        </a:spcBef>
                        <a:spcAft>
                          <a:spcPts val="600"/>
                        </a:spcAft>
                        <a:buClrTx/>
                        <a:buSzTx/>
                        <a:buFontTx/>
                        <a:buNone/>
                        <a:tabLst/>
                      </a:pPr>
                      <a:r>
                        <a:rPr kumimoji="0" lang="en-US" sz="900" b="1" i="0" u="none" strike="noStrike" cap="none" normalizeH="0" baseline="0" dirty="0">
                          <a:ln>
                            <a:noFill/>
                          </a:ln>
                          <a:solidFill>
                            <a:schemeClr val="tx1"/>
                          </a:solidFill>
                          <a:effectLst/>
                          <a:latin typeface="Arial" charset="0"/>
                          <a:ea typeface="Times New Roman" charset="0"/>
                          <a:cs typeface="Arial" charset="0"/>
                        </a:rPr>
                        <a:t>Add all three columns.</a:t>
                      </a:r>
                      <a:endParaRPr kumimoji="0" lang="en-US" sz="900" b="0" i="0" u="none" strike="noStrike" cap="none" normalizeH="0" baseline="0" dirty="0">
                        <a:ln>
                          <a:noFill/>
                        </a:ln>
                        <a:solidFill>
                          <a:schemeClr val="tx1"/>
                        </a:solidFill>
                        <a:effectLst/>
                        <a:latin typeface="Arial" charset="0"/>
                        <a:ea typeface="Times New Roman" charset="0"/>
                        <a:cs typeface="Arial" charset="0"/>
                      </a:endParaRPr>
                    </a:p>
                  </a:txBody>
                  <a:tcPr marL="53703" marR="53703"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gridSpan="2">
                  <a:txBody>
                    <a:bodyPr/>
                    <a:lstStyle/>
                    <a:p>
                      <a:pPr marL="0" marR="0" lvl="0" indent="0" algn="r" defTabSz="914400" rtl="0" eaLnBrk="1" fontAlgn="base" latinLnBrk="0" hangingPunct="1">
                        <a:lnSpc>
                          <a:spcPct val="100000"/>
                        </a:lnSpc>
                        <a:spcBef>
                          <a:spcPts val="600"/>
                        </a:spcBef>
                        <a:spcAft>
                          <a:spcPts val="600"/>
                        </a:spcAft>
                        <a:buClrTx/>
                        <a:buSzTx/>
                        <a:buFontTx/>
                        <a:buNone/>
                        <a:tabLst/>
                      </a:pPr>
                      <a:r>
                        <a:rPr kumimoji="0" lang="en-US" sz="900" b="1" i="0" u="none" strike="noStrike" cap="none" normalizeH="0" baseline="0">
                          <a:ln>
                            <a:noFill/>
                          </a:ln>
                          <a:solidFill>
                            <a:schemeClr val="tx1"/>
                          </a:solidFill>
                          <a:effectLst/>
                          <a:latin typeface="Arial" charset="0"/>
                          <a:ea typeface="Times New Roman" charset="0"/>
                          <a:cs typeface="Arial" charset="0"/>
                        </a:rPr>
                        <a:t>TOTAL SCORE</a:t>
                      </a:r>
                      <a:endParaRPr kumimoji="0" lang="en-US" sz="900" b="0" i="0" u="none" strike="noStrike" cap="none" normalizeH="0" baseline="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B3B3B3"/>
                    </a:solid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a:ln>
                          <a:noFill/>
                        </a:ln>
                        <a:solidFill>
                          <a:schemeClr val="tx1"/>
                        </a:solidFill>
                        <a:effectLst/>
                        <a:latin typeface="Arial" charset="0"/>
                        <a:ea typeface="Times New Roman" charset="0"/>
                        <a:cs typeface="Arial" charset="0"/>
                      </a:endParaRPr>
                    </a:p>
                  </a:txBody>
                  <a:tcPr marL="53703" marR="537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rgbClr val="B3B3B3"/>
                    </a:solidFill>
                  </a:tcPr>
                </a:tc>
              </a:tr>
            </a:tbl>
          </a:graphicData>
        </a:graphic>
      </p:graphicFrame>
      <p:sp>
        <p:nvSpPr>
          <p:cNvPr id="50321" name="Text Box 1"/>
          <p:cNvSpPr txBox="1">
            <a:spLocks noChangeArrowheads="1"/>
          </p:cNvSpPr>
          <p:nvPr/>
        </p:nvSpPr>
        <p:spPr bwMode="auto">
          <a:xfrm>
            <a:off x="5181600" y="190500"/>
            <a:ext cx="3381375"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Aft>
                <a:spcPts val="1000"/>
              </a:spcAft>
            </a:pPr>
            <a:r>
              <a:rPr lang="en-US" sz="2000" b="1">
                <a:latin typeface="Agency FB" charset="0"/>
              </a:rPr>
              <a:t>Soft Skills Scorecard</a:t>
            </a:r>
            <a:endParaRPr lang="en-US" sz="2000">
              <a:latin typeface="Agency FB" charset="0"/>
            </a:endParaRPr>
          </a:p>
        </p:txBody>
      </p:sp>
      <p:sp>
        <p:nvSpPr>
          <p:cNvPr id="50322" name="Text Box 2"/>
          <p:cNvSpPr txBox="1">
            <a:spLocks noChangeArrowheads="1"/>
          </p:cNvSpPr>
          <p:nvPr/>
        </p:nvSpPr>
        <p:spPr bwMode="auto">
          <a:xfrm>
            <a:off x="5867400" y="495300"/>
            <a:ext cx="2085975" cy="266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Aft>
                <a:spcPts val="1000"/>
              </a:spcAft>
            </a:pPr>
            <a:r>
              <a:rPr lang="en-US" sz="1200"/>
              <a:t>FLATE – www.fl.ate.org</a:t>
            </a:r>
          </a:p>
          <a:p>
            <a:pPr eaLnBrk="1" hangingPunct="1"/>
            <a:endParaRPr lang="en-US" sz="1200"/>
          </a:p>
        </p:txBody>
      </p:sp>
      <p:cxnSp>
        <p:nvCxnSpPr>
          <p:cNvPr id="9" name="Straight Connector 8"/>
          <p:cNvCxnSpPr/>
          <p:nvPr/>
        </p:nvCxnSpPr>
        <p:spPr>
          <a:xfrm>
            <a:off x="962025" y="495300"/>
            <a:ext cx="7800975" cy="1588"/>
          </a:xfrm>
          <a:prstGeom prst="line">
            <a:avLst/>
          </a:prstGeom>
        </p:spPr>
        <p:style>
          <a:lnRef idx="1">
            <a:schemeClr val="dk1"/>
          </a:lnRef>
          <a:fillRef idx="0">
            <a:schemeClr val="dk1"/>
          </a:fillRef>
          <a:effectRef idx="0">
            <a:schemeClr val="dk1"/>
          </a:effectRef>
          <a:fontRef idx="minor">
            <a:schemeClr val="tx1"/>
          </a:fontRef>
        </p:style>
      </p:cxnSp>
      <p:pic>
        <p:nvPicPr>
          <p:cNvPr id="50324" name="Picture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62025" y="114300"/>
            <a:ext cx="1130300"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3" descr="Picture 010"/>
          <p:cNvPicPr>
            <a:picLocks noChangeAspect="1" noChangeArrowheads="1"/>
          </p:cNvPicPr>
          <p:nvPr/>
        </p:nvPicPr>
        <p:blipFill>
          <a:blip r:embed="rId3" cstate="print"/>
          <a:srcRect/>
          <a:stretch>
            <a:fillRect/>
          </a:stretch>
        </p:blipFill>
        <p:spPr bwMode="auto">
          <a:xfrm>
            <a:off x="5721982" y="1600200"/>
            <a:ext cx="3043237" cy="2282825"/>
          </a:xfrm>
          <a:prstGeom prst="rect">
            <a:avLst/>
          </a:prstGeom>
          <a:ln w="38100" cap="sq">
            <a:solidFill>
              <a:srgbClr val="000000"/>
            </a:solidFill>
            <a:prstDash val="solid"/>
            <a:miter lim="800000"/>
          </a:ln>
          <a:effectLst>
            <a:glow rad="139700">
              <a:schemeClr val="accent4">
                <a:satMod val="175000"/>
                <a:alpha val="40000"/>
              </a:schemeClr>
            </a:glow>
            <a:outerShdw blurRad="50800" dist="38100" dir="2700000" algn="tl" rotWithShape="0">
              <a:srgbClr val="000000">
                <a:alpha val="43000"/>
              </a:srgbClr>
            </a:outerShdw>
          </a:effectLst>
        </p:spPr>
      </p:pic>
      <p:sp>
        <p:nvSpPr>
          <p:cNvPr id="52227" name="Rectangle 2"/>
          <p:cNvSpPr>
            <a:spLocks noGrp="1" noChangeArrowheads="1"/>
          </p:cNvSpPr>
          <p:nvPr>
            <p:ph idx="1"/>
          </p:nvPr>
        </p:nvSpPr>
        <p:spPr bwMode="auto">
          <a:xfrm>
            <a:off x="72131" y="1524000"/>
            <a:ext cx="9144000" cy="38862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lnSpc>
                <a:spcPct val="150000"/>
              </a:lnSpc>
              <a:buFont typeface="Wingdings" charset="0"/>
              <a:buChar char="§"/>
            </a:pPr>
            <a:r>
              <a:rPr lang="en-US" sz="2800" dirty="0">
                <a:latin typeface="Adobe Gothic Std B" charset="0"/>
                <a:ea typeface="Adobe Gothic Std B" charset="0"/>
                <a:cs typeface="Adobe Gothic Std B" charset="0"/>
              </a:rPr>
              <a:t>What did your team do well?</a:t>
            </a:r>
          </a:p>
          <a:p>
            <a:pPr eaLnBrk="1" hangingPunct="1">
              <a:lnSpc>
                <a:spcPct val="150000"/>
              </a:lnSpc>
              <a:buFont typeface="Wingdings" charset="0"/>
              <a:buChar char="§"/>
            </a:pPr>
            <a:r>
              <a:rPr lang="en-US" sz="2800" dirty="0">
                <a:latin typeface="Adobe Gothic Std B" charset="0"/>
                <a:ea typeface="Adobe Gothic Std B" charset="0"/>
                <a:cs typeface="Adobe Gothic Std B" charset="0"/>
              </a:rPr>
              <a:t>Not so well?  Why?</a:t>
            </a:r>
          </a:p>
          <a:p>
            <a:pPr eaLnBrk="1" hangingPunct="1">
              <a:lnSpc>
                <a:spcPct val="150000"/>
              </a:lnSpc>
              <a:buFont typeface="Wingdings" charset="0"/>
              <a:buChar char="§"/>
            </a:pPr>
            <a:r>
              <a:rPr lang="en-US" sz="2800" dirty="0">
                <a:latin typeface="Adobe Gothic Std B" charset="0"/>
                <a:ea typeface="Adobe Gothic Std B" charset="0"/>
                <a:cs typeface="Adobe Gothic Std B" charset="0"/>
              </a:rPr>
              <a:t>What Skills did you use?</a:t>
            </a:r>
          </a:p>
          <a:p>
            <a:pPr eaLnBrk="1" hangingPunct="1">
              <a:lnSpc>
                <a:spcPct val="150000"/>
              </a:lnSpc>
              <a:buFont typeface="Wingdings" charset="0"/>
              <a:buChar char="§"/>
            </a:pPr>
            <a:r>
              <a:rPr lang="en-US" sz="2800" dirty="0">
                <a:latin typeface="Adobe Gothic Std B" charset="0"/>
                <a:ea typeface="Adobe Gothic Std B" charset="0"/>
                <a:cs typeface="Adobe Gothic Std B" charset="0"/>
              </a:rPr>
              <a:t>What were some obstacles you faced?</a:t>
            </a:r>
          </a:p>
          <a:p>
            <a:pPr eaLnBrk="1" hangingPunct="1">
              <a:lnSpc>
                <a:spcPct val="150000"/>
              </a:lnSpc>
              <a:buFont typeface="Wingdings" charset="0"/>
              <a:buChar char="§"/>
            </a:pPr>
            <a:r>
              <a:rPr lang="en-US" sz="2600" dirty="0">
                <a:latin typeface="Adobe Gothic Std B" charset="0"/>
                <a:ea typeface="Adobe Gothic Std B" charset="0"/>
                <a:cs typeface="Adobe Gothic Std B" charset="0"/>
              </a:rPr>
              <a:t>Do you have a better understanding of Workplace Skills?</a:t>
            </a:r>
          </a:p>
        </p:txBody>
      </p:sp>
      <p:sp>
        <p:nvSpPr>
          <p:cNvPr id="2" name="Rectangle 1"/>
          <p:cNvSpPr/>
          <p:nvPr/>
        </p:nvSpPr>
        <p:spPr>
          <a:xfrm>
            <a:off x="76200" y="488950"/>
            <a:ext cx="9067800" cy="963613"/>
          </a:xfrm>
          <a:prstGeom prst="rect">
            <a:avLst/>
          </a:prstGeom>
        </p:spPr>
        <p:txBody>
          <a:bodyPr>
            <a:spAutoFit/>
          </a:bodyPr>
          <a:lstStyle/>
          <a:p>
            <a:pPr marL="342900" indent="-342900" algn="ctr">
              <a:lnSpc>
                <a:spcPct val="150000"/>
              </a:lnSpc>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WHAT DID WE LEARN?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92163"/>
          </a:xfrm>
        </p:spPr>
        <p:txBody>
          <a:bodyPr vert="horz" wrap="square" lIns="91440" tIns="45720" rIns="91440" bIns="45720" numCol="1" anchor="t" anchorCtr="0" compatLnSpc="1">
            <a:prstTxWarp prst="textNoShape">
              <a:avLst/>
            </a:prstTxWarp>
          </a:bodyPr>
          <a:lstStyle/>
          <a:p>
            <a:pPr>
              <a:defRPr/>
            </a:pPr>
            <a:r>
              <a:rPr lang="en-US" b="1" dirty="0">
                <a:effectLst>
                  <a:outerShdw blurRad="38100" dist="38100" dir="2700000" algn="tl">
                    <a:srgbClr val="DDDDDD"/>
                  </a:outerShdw>
                </a:effectLst>
                <a:cs typeface="+mj-cs"/>
              </a:rPr>
              <a:t>FLATE</a:t>
            </a:r>
            <a:r>
              <a:rPr lang="ja-JP" altLang="en-US" b="1" dirty="0">
                <a:effectLst>
                  <a:outerShdw blurRad="38100" dist="38100" dir="2700000" algn="tl">
                    <a:srgbClr val="DDDDDD"/>
                  </a:outerShdw>
                </a:effectLst>
                <a:cs typeface="+mj-cs"/>
              </a:rPr>
              <a:t>’</a:t>
            </a:r>
            <a:r>
              <a:rPr lang="en-US" b="1" dirty="0">
                <a:effectLst>
                  <a:outerShdw blurRad="38100" dist="38100" dir="2700000" algn="tl">
                    <a:srgbClr val="DDDDDD"/>
                  </a:outerShdw>
                </a:effectLst>
                <a:cs typeface="+mj-cs"/>
              </a:rPr>
              <a:t>s vision</a:t>
            </a:r>
          </a:p>
        </p:txBody>
      </p:sp>
      <p:sp>
        <p:nvSpPr>
          <p:cNvPr id="9218" name="Content Placeholder 2"/>
          <p:cNvSpPr>
            <a:spLocks noGrp="1"/>
          </p:cNvSpPr>
          <p:nvPr>
            <p:ph idx="1"/>
          </p:nvPr>
        </p:nvSpPr>
        <p:spPr bwMode="auto">
          <a:xfrm>
            <a:off x="3581400" y="1295400"/>
            <a:ext cx="5715000" cy="4495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Tx/>
              <a:buNone/>
            </a:pPr>
            <a:r>
              <a:rPr lang="en-US" sz="3000">
                <a:latin typeface="Verdana" charset="0"/>
              </a:rPr>
              <a:t>FLATE will be Florida</a:t>
            </a:r>
            <a:r>
              <a:rPr lang="ja-JP" altLang="en-US" sz="3000">
                <a:latin typeface="Verdana" charset="0"/>
              </a:rPr>
              <a:t>’</a:t>
            </a:r>
            <a:r>
              <a:rPr lang="en-US" altLang="ja-JP" sz="3000">
                <a:latin typeface="Verdana" charset="0"/>
              </a:rPr>
              <a:t>s leading resource for education and training expertise, leadership, projects, and services to promote and support the workforce in the high performance production and manufacturing community.</a:t>
            </a:r>
            <a:endParaRPr lang="en-US" sz="3000">
              <a:latin typeface="Verdana" charset="0"/>
            </a:endParaRPr>
          </a:p>
        </p:txBody>
      </p:sp>
      <p:pic>
        <p:nvPicPr>
          <p:cNvPr id="9219" name="Picture 3"/>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04800" y="1327150"/>
            <a:ext cx="3163888" cy="4144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0" y="5867400"/>
            <a:ext cx="9144000" cy="584200"/>
          </a:xfrm>
          <a:prstGeom prst="rect">
            <a:avLst/>
          </a:prstGeom>
          <a:solidFill>
            <a:schemeClr val="tx1"/>
          </a:solidFill>
        </p:spPr>
        <p:txBody>
          <a:bodyPr>
            <a:spAutoFit/>
          </a:bodyPr>
          <a:lstStyle/>
          <a:p>
            <a:pPr algn="ctr">
              <a:defRPr/>
            </a:pPr>
            <a:r>
              <a:rPr lang="en-US" sz="3200" b="1" dirty="0">
                <a:solidFill>
                  <a:schemeClr val="bg1"/>
                </a:solidFill>
                <a:latin typeface="+mn-lt"/>
                <a:ea typeface="+mn-ea"/>
                <a:cs typeface="+mn-cs"/>
              </a:rPr>
              <a:t>IMPACT FLORIDA, LEAD NATIONALLY</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ext Box 368"/>
          <p:cNvSpPr txBox="1">
            <a:spLocks noChangeArrowheads="1"/>
          </p:cNvSpPr>
          <p:nvPr/>
        </p:nvSpPr>
        <p:spPr bwMode="auto">
          <a:xfrm>
            <a:off x="2286000" y="1295400"/>
            <a:ext cx="38862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endParaRPr lang="en-US" sz="1800"/>
          </a:p>
        </p:txBody>
      </p:sp>
      <p:sp>
        <p:nvSpPr>
          <p:cNvPr id="244133" name="Rectangle 421"/>
          <p:cNvSpPr>
            <a:spLocks noGrp="1" noChangeArrowheads="1"/>
          </p:cNvSpPr>
          <p:nvPr>
            <p:ph type="body" sz="half" idx="1"/>
          </p:nvPr>
        </p:nvSpPr>
        <p:spPr bwMode="auto">
          <a:xfrm>
            <a:off x="1371600" y="2286000"/>
            <a:ext cx="6477000" cy="2139950"/>
          </a:xfrm>
          <a:ln>
            <a:miter lim="800000"/>
            <a:headEnd/>
            <a:tailEnd/>
          </a:ln>
        </p:spPr>
        <p:txBody>
          <a:bodyPr vert="horz" wrap="square" lIns="91440" tIns="45720" rIns="91440" bIns="45720" numCol="1" anchor="t" anchorCtr="0" compatLnSpc="1">
            <a:prstTxWarp prst="textNoShape">
              <a:avLst/>
            </a:prstTxWarp>
          </a:bodyPr>
          <a:lstStyle/>
          <a:p>
            <a:pPr algn="ctr" eaLnBrk="1" hangingPunct="1">
              <a:lnSpc>
                <a:spcPct val="150000"/>
              </a:lnSpc>
              <a:buFontTx/>
              <a:buNone/>
              <a:defRPr/>
            </a:pPr>
            <a:r>
              <a:rPr lang="en-US" sz="5400" b="1" dirty="0" smtClean="0">
                <a:effectLst>
                  <a:outerShdw blurRad="38100" dist="38100" dir="2700000" algn="tl">
                    <a:srgbClr val="FFFFFF"/>
                  </a:outerShdw>
                </a:effectLst>
                <a:latin typeface="Agency FB" pitchFamily="34" charset="0"/>
                <a:ea typeface="+mn-ea"/>
                <a:cs typeface="+mn-cs"/>
                <a:hlinkClick r:id="rId3" action="ppaction://hlinkfile"/>
              </a:rPr>
              <a:t>TEAM RESULTS</a:t>
            </a:r>
            <a:endParaRPr lang="en-US" sz="5400" b="1" dirty="0" smtClean="0">
              <a:solidFill>
                <a:srgbClr val="000000"/>
              </a:solidFill>
              <a:latin typeface="Agency FB" pitchFamily="34" charset="0"/>
              <a:ea typeface="+mn-ea"/>
              <a:cs typeface="+mn-cs"/>
              <a:hlinkClick r:id="rId3" action="ppaction://hlinkfile"/>
            </a:endParaRPr>
          </a:p>
        </p:txBody>
      </p:sp>
      <p:sp>
        <p:nvSpPr>
          <p:cNvPr id="54275" name="Rectangle 424">
            <a:hlinkClick r:id="rId4" action="ppaction://hlinkfile"/>
          </p:cNvPr>
          <p:cNvSpPr>
            <a:spLocks noChangeArrowheads="1"/>
          </p:cNvSpPr>
          <p:nvPr/>
        </p:nvSpPr>
        <p:spPr bwMode="auto">
          <a:xfrm>
            <a:off x="0" y="3352800"/>
            <a:ext cx="9144000" cy="2362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body" sz="half" idx="1"/>
          </p:nvPr>
        </p:nvSpPr>
        <p:spPr bwMode="auto">
          <a:xfrm>
            <a:off x="0" y="457200"/>
            <a:ext cx="9144000" cy="762000"/>
          </a:xfrm>
          <a:ln>
            <a:miter lim="800000"/>
            <a:headEnd/>
            <a:tailEnd/>
          </a:ln>
        </p:spPr>
        <p:txBody>
          <a:bodyPr vert="horz" wrap="square" lIns="91440" tIns="45720" rIns="91440" bIns="45720" numCol="1" anchor="t" anchorCtr="0" compatLnSpc="1">
            <a:prstTxWarp prst="textNoShape">
              <a:avLst/>
            </a:prstTxWarp>
          </a:bodyPr>
          <a:lstStyle/>
          <a:p>
            <a:pPr algn="ctr" eaLnBrk="1" hangingPunct="1">
              <a:lnSpc>
                <a:spcPct val="150000"/>
              </a:lnSpc>
              <a:buFontTx/>
              <a:buNone/>
              <a:defRPr/>
            </a:pPr>
            <a:r>
              <a:rPr lang="en-US" sz="4000" b="1" dirty="0" smtClean="0">
                <a:effectLst>
                  <a:outerShdw blurRad="38100" dist="38100" dir="2700000" algn="tl">
                    <a:srgbClr val="FFFFFF"/>
                  </a:outerShdw>
                </a:effectLst>
                <a:latin typeface="Agency FB" pitchFamily="34" charset="0"/>
                <a:ea typeface="+mn-ea"/>
                <a:cs typeface="+mn-cs"/>
              </a:rPr>
              <a:t>TEAM CHART- example</a:t>
            </a:r>
            <a:endParaRPr lang="en-US" sz="4000" dirty="0" smtClean="0">
              <a:solidFill>
                <a:srgbClr val="000000"/>
              </a:solidFill>
              <a:latin typeface="Agency FB" pitchFamily="34" charset="0"/>
              <a:ea typeface="+mn-ea"/>
              <a:cs typeface="+mn-cs"/>
            </a:endParaRPr>
          </a:p>
        </p:txBody>
      </p:sp>
      <p:graphicFrame>
        <p:nvGraphicFramePr>
          <p:cNvPr id="246733" name="Group 1997"/>
          <p:cNvGraphicFramePr>
            <a:graphicFrameLocks noGrp="1"/>
          </p:cNvGraphicFramePr>
          <p:nvPr>
            <p:ph sz="quarter" idx="2"/>
            <p:extLst>
              <p:ext uri="{D42A27DB-BD31-4B8C-83A1-F6EECF244321}">
                <p14:modId xmlns:p14="http://schemas.microsoft.com/office/powerpoint/2010/main" val="3469306572"/>
              </p:ext>
            </p:extLst>
          </p:nvPr>
        </p:nvGraphicFramePr>
        <p:xfrm>
          <a:off x="1184198" y="1979951"/>
          <a:ext cx="6704012" cy="2276475"/>
        </p:xfrm>
        <a:graphic>
          <a:graphicData uri="http://schemas.openxmlformats.org/drawingml/2006/table">
            <a:tbl>
              <a:tblPr/>
              <a:tblGrid>
                <a:gridCol w="1216025"/>
                <a:gridCol w="820737"/>
                <a:gridCol w="1092200"/>
                <a:gridCol w="925513"/>
                <a:gridCol w="820737"/>
                <a:gridCol w="622300"/>
                <a:gridCol w="1206500"/>
              </a:tblGrid>
              <a:tr h="447675">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Team Name</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Order #</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Completed</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Rejected</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Wasted</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Used</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 Complete</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4572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Team 1</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1</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8</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3</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2</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10</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80.00%</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r>
              <a:tr h="4572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Team 1</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2</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8</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4</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3</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11</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72.73%</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r>
              <a:tr h="4572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Team 1</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3</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8</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5</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4</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12</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66.67%</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r>
              <a:tr h="4572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Total</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 </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24</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12</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9</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Narrow" charset="0"/>
                          <a:ea typeface="ＭＳ Ｐゴシック" charset="0"/>
                          <a:cs typeface="Arial" charset="0"/>
                        </a:rPr>
                        <a:t>33</a:t>
                      </a:r>
                      <a:endParaRPr kumimoji="0" lang="en-US" sz="1800" b="0" i="0" u="none" strike="noStrike" cap="none" normalizeH="0" baseline="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Narrow" charset="0"/>
                          <a:ea typeface="ＭＳ Ｐゴシック" charset="0"/>
                          <a:cs typeface="Arial" charset="0"/>
                        </a:rPr>
                        <a:t>72.73%</a:t>
                      </a:r>
                      <a:endParaRPr kumimoji="0" lang="en-US" sz="1800" b="0" i="0" u="none" strike="noStrike" cap="none" normalizeH="0" baseline="0" dirty="0">
                        <a:ln>
                          <a:noFill/>
                        </a:ln>
                        <a:solidFill>
                          <a:schemeClr val="tx1"/>
                        </a:solidFill>
                        <a:effectLst/>
                        <a:latin typeface="Arial Narrow" charset="0"/>
                        <a:ea typeface="ＭＳ Ｐゴシック"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bl>
          </a:graphicData>
        </a:graphic>
      </p:graphicFrame>
      <p:sp>
        <p:nvSpPr>
          <p:cNvPr id="56372" name="Rectangle 1998"/>
          <p:cNvSpPr>
            <a:spLocks noChangeArrowheads="1"/>
          </p:cNvSpPr>
          <p:nvPr/>
        </p:nvSpPr>
        <p:spPr bwMode="auto">
          <a:xfrm>
            <a:off x="2895600" y="4636647"/>
            <a:ext cx="3005138"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u="sng" dirty="0"/>
              <a:t>TOTAL COMPLETED</a:t>
            </a:r>
            <a:r>
              <a:rPr lang="en-US" dirty="0"/>
              <a:t> </a:t>
            </a:r>
            <a:r>
              <a:rPr lang="en-US" sz="1200" dirty="0"/>
              <a:t>  </a:t>
            </a:r>
            <a:r>
              <a:rPr lang="en-US" u="sng" dirty="0"/>
              <a:t>24</a:t>
            </a:r>
          </a:p>
          <a:p>
            <a:r>
              <a:rPr lang="en-US" dirty="0"/>
              <a:t>TOTAL USED              </a:t>
            </a:r>
            <a:r>
              <a:rPr lang="en-US" sz="1400" dirty="0"/>
              <a:t> </a:t>
            </a:r>
            <a:r>
              <a:rPr lang="en-US" dirty="0"/>
              <a:t>33</a:t>
            </a:r>
          </a:p>
        </p:txBody>
      </p:sp>
      <p:sp>
        <p:nvSpPr>
          <p:cNvPr id="56373" name="Text Box 1999"/>
          <p:cNvSpPr txBox="1">
            <a:spLocks noChangeArrowheads="1"/>
          </p:cNvSpPr>
          <p:nvPr/>
        </p:nvSpPr>
        <p:spPr bwMode="auto">
          <a:xfrm>
            <a:off x="5791200" y="4735512"/>
            <a:ext cx="1311275"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dirty="0"/>
              <a:t>= 72.73%</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369" name="Group 6"/>
          <p:cNvGrpSpPr>
            <a:grpSpLocks/>
          </p:cNvGrpSpPr>
          <p:nvPr/>
        </p:nvGrpSpPr>
        <p:grpSpPr bwMode="auto">
          <a:xfrm>
            <a:off x="5867400" y="1219200"/>
            <a:ext cx="3043238" cy="2740025"/>
            <a:chOff x="3747" y="1138"/>
            <a:chExt cx="1917" cy="1726"/>
          </a:xfrm>
        </p:grpSpPr>
        <p:sp>
          <p:nvSpPr>
            <p:cNvPr id="58372" name="Rectangle 2"/>
            <p:cNvSpPr>
              <a:spLocks noChangeArrowheads="1"/>
            </p:cNvSpPr>
            <p:nvPr/>
          </p:nvSpPr>
          <p:spPr bwMode="auto">
            <a:xfrm rot="2806054">
              <a:off x="3832" y="1290"/>
              <a:ext cx="1726" cy="1421"/>
            </a:xfrm>
            <a:prstGeom prst="rect">
              <a:avLst/>
            </a:prstGeom>
            <a:solidFill>
              <a:srgbClr val="990000"/>
            </a:solidFill>
            <a:ln w="9525">
              <a:solidFill>
                <a:schemeClr val="tx1"/>
              </a:solidFill>
              <a:miter lim="800000"/>
              <a:headEnd/>
              <a:tailEnd/>
            </a:ln>
          </p:spPr>
          <p:txBody>
            <a:bodyPr wrap="none" anchor="ctr"/>
            <a:lstStyle/>
            <a:p>
              <a:endParaRPr lang="en-US"/>
            </a:p>
          </p:txBody>
        </p:sp>
        <p:pic>
          <p:nvPicPr>
            <p:cNvPr id="33797" name="Picture 5" descr="Picture 011"/>
            <p:cNvPicPr>
              <a:picLocks noChangeAspect="1" noChangeArrowheads="1"/>
            </p:cNvPicPr>
            <p:nvPr/>
          </p:nvPicPr>
          <p:blipFill>
            <a:blip r:embed="rId3" cstate="print"/>
            <a:srcRect/>
            <a:stretch>
              <a:fillRect/>
            </a:stretch>
          </p:blipFill>
          <p:spPr bwMode="auto">
            <a:xfrm>
              <a:off x="3747" y="1296"/>
              <a:ext cx="1917" cy="143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grpSp>
      <p:sp>
        <p:nvSpPr>
          <p:cNvPr id="58370" name="Rectangle 4"/>
          <p:cNvSpPr>
            <a:spLocks noGrp="1" noChangeArrowheads="1"/>
          </p:cNvSpPr>
          <p:nvPr>
            <p:ph idx="1"/>
          </p:nvPr>
        </p:nvSpPr>
        <p:spPr bwMode="auto">
          <a:xfrm>
            <a:off x="33338" y="2286000"/>
            <a:ext cx="8877300" cy="3352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spcBef>
                <a:spcPts val="1200"/>
              </a:spcBef>
              <a:buFont typeface="Wingdings" charset="0"/>
              <a:buChar char="§"/>
            </a:pPr>
            <a:r>
              <a:rPr lang="en-US" sz="2800">
                <a:latin typeface="Adobe Gothic Std B" charset="0"/>
                <a:ea typeface="Adobe Gothic Std B" charset="0"/>
                <a:cs typeface="Adobe Gothic Std B" charset="0"/>
              </a:rPr>
              <a:t>What are workplace skills?</a:t>
            </a:r>
          </a:p>
          <a:p>
            <a:pPr eaLnBrk="1" hangingPunct="1">
              <a:spcBef>
                <a:spcPts val="1200"/>
              </a:spcBef>
              <a:buFont typeface="Wingdings" charset="0"/>
              <a:buChar char="§"/>
            </a:pPr>
            <a:r>
              <a:rPr lang="en-US" sz="2800">
                <a:latin typeface="Adobe Gothic Std B" charset="0"/>
                <a:ea typeface="Adobe Gothic Std B" charset="0"/>
                <a:cs typeface="Adobe Gothic Std B" charset="0"/>
              </a:rPr>
              <a:t>Why are they important?</a:t>
            </a:r>
          </a:p>
          <a:p>
            <a:pPr eaLnBrk="1" hangingPunct="1">
              <a:spcBef>
                <a:spcPts val="1200"/>
              </a:spcBef>
              <a:buFont typeface="Wingdings" charset="0"/>
              <a:buChar char="§"/>
            </a:pPr>
            <a:r>
              <a:rPr lang="en-US" sz="2800">
                <a:latin typeface="Adobe Gothic Std B" charset="0"/>
                <a:ea typeface="Adobe Gothic Std B" charset="0"/>
                <a:cs typeface="Adobe Gothic Std B" charset="0"/>
              </a:rPr>
              <a:t>How do they benefit you?</a:t>
            </a:r>
          </a:p>
          <a:p>
            <a:pPr eaLnBrk="1" hangingPunct="1">
              <a:spcBef>
                <a:spcPts val="1200"/>
              </a:spcBef>
              <a:buFont typeface="Wingdings" charset="0"/>
              <a:buChar char="§"/>
            </a:pPr>
            <a:r>
              <a:rPr lang="en-US" sz="2800">
                <a:latin typeface="Adobe Gothic Std B" charset="0"/>
                <a:ea typeface="Adobe Gothic Std B" charset="0"/>
                <a:cs typeface="Adobe Gothic Std B" charset="0"/>
              </a:rPr>
              <a:t>Why do employers care about them?</a:t>
            </a:r>
          </a:p>
          <a:p>
            <a:pPr eaLnBrk="1" hangingPunct="1">
              <a:spcBef>
                <a:spcPts val="1200"/>
              </a:spcBef>
              <a:buFont typeface="Wingdings" charset="0"/>
              <a:buChar char="§"/>
            </a:pPr>
            <a:r>
              <a:rPr lang="en-US" sz="2800">
                <a:latin typeface="Adobe Gothic Std B" charset="0"/>
                <a:ea typeface="Adobe Gothic Std B" charset="0"/>
                <a:cs typeface="Adobe Gothic Std B" charset="0"/>
              </a:rPr>
              <a:t>What did the Toothpick Factory teach us about using them?</a:t>
            </a:r>
          </a:p>
        </p:txBody>
      </p:sp>
      <p:sp>
        <p:nvSpPr>
          <p:cNvPr id="2" name="Rectangle 1"/>
          <p:cNvSpPr/>
          <p:nvPr/>
        </p:nvSpPr>
        <p:spPr>
          <a:xfrm>
            <a:off x="0" y="609600"/>
            <a:ext cx="9144000" cy="708025"/>
          </a:xfrm>
          <a:prstGeom prst="rect">
            <a:avLst/>
          </a:prstGeom>
        </p:spPr>
        <p:txBody>
          <a:bodyPr>
            <a:spAutoFit/>
          </a:bodyPr>
          <a:lstStyle/>
          <a:p>
            <a:pPr marL="342900" indent="-342900" algn="ctr">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REVIEW</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95"/>
          <p:cNvSpPr>
            <a:spLocks noChangeArrowheads="1"/>
          </p:cNvSpPr>
          <p:nvPr/>
        </p:nvSpPr>
        <p:spPr bwMode="auto">
          <a:xfrm>
            <a:off x="6019800" y="804863"/>
            <a:ext cx="2925763" cy="4148136"/>
          </a:xfrm>
          <a:prstGeom prst="rect">
            <a:avLst/>
          </a:prstGeom>
          <a:solidFill>
            <a:srgbClr val="003300">
              <a:alpha val="14902"/>
            </a:srgbClr>
          </a:solidFill>
          <a:ln w="57150" cmpd="thickThin">
            <a:solidFill>
              <a:schemeClr val="tx1"/>
            </a:solidFill>
            <a:miter lim="800000"/>
            <a:headEnd/>
            <a:tailEnd/>
          </a:ln>
        </p:spPr>
        <p:txBody>
          <a:bodyPr/>
          <a:lstStyle/>
          <a:p>
            <a:pPr marL="342900" indent="-342900" algn="ctr">
              <a:spcBef>
                <a:spcPct val="20000"/>
              </a:spcBef>
              <a:defRPr/>
            </a:pPr>
            <a:r>
              <a:rPr lang="en-US" sz="1600" u="sng" spc="300" dirty="0">
                <a:latin typeface="Abadi MT Condensed Light"/>
                <a:cs typeface="Abadi MT Condensed Light"/>
              </a:rPr>
              <a:t/>
            </a:r>
            <a:br>
              <a:rPr lang="en-US" sz="1600" u="sng" spc="300" dirty="0">
                <a:latin typeface="Abadi MT Condensed Light"/>
                <a:cs typeface="Abadi MT Condensed Light"/>
              </a:rPr>
            </a:br>
            <a:r>
              <a:rPr lang="en-US" sz="2400" b="1" u="sng" spc="300" dirty="0">
                <a:latin typeface="Abadi MT Condensed Light"/>
                <a:cs typeface="Abadi MT Condensed Light"/>
              </a:rPr>
              <a:t>Importance</a:t>
            </a:r>
          </a:p>
          <a:p>
            <a:pPr marL="342900" indent="-342900">
              <a:spcBef>
                <a:spcPct val="20000"/>
              </a:spcBef>
              <a:buFont typeface="Wingdings" charset="0"/>
              <a:buChar char="§"/>
              <a:defRPr/>
            </a:pPr>
            <a:r>
              <a:rPr lang="en-US" sz="2400" spc="300" dirty="0">
                <a:latin typeface="Abadi MT Condensed Light"/>
                <a:cs typeface="Abadi MT Condensed Light"/>
              </a:rPr>
              <a:t>Increases your promotion potential</a:t>
            </a:r>
          </a:p>
          <a:p>
            <a:pPr marL="342900" indent="-342900">
              <a:spcBef>
                <a:spcPct val="20000"/>
              </a:spcBef>
              <a:buFont typeface="Wingdings" charset="0"/>
              <a:buChar char="§"/>
              <a:defRPr/>
            </a:pPr>
            <a:r>
              <a:rPr lang="en-US" sz="2400" spc="300" dirty="0">
                <a:latin typeface="Abadi MT Condensed Light"/>
                <a:cs typeface="Abadi MT Condensed Light"/>
              </a:rPr>
              <a:t>Empowerment</a:t>
            </a:r>
          </a:p>
          <a:p>
            <a:pPr marL="342900" indent="-342900">
              <a:spcBef>
                <a:spcPct val="20000"/>
              </a:spcBef>
              <a:buFont typeface="Wingdings" charset="0"/>
              <a:buChar char="§"/>
              <a:defRPr/>
            </a:pPr>
            <a:r>
              <a:rPr lang="en-US" sz="2400" spc="300" dirty="0">
                <a:latin typeface="Abadi MT Condensed Light"/>
                <a:cs typeface="Abadi MT Condensed Light"/>
              </a:rPr>
              <a:t>Creates opportunities </a:t>
            </a:r>
          </a:p>
        </p:txBody>
      </p:sp>
      <p:sp>
        <p:nvSpPr>
          <p:cNvPr id="235616" name="Rectangle 96"/>
          <p:cNvSpPr>
            <a:spLocks noChangeArrowheads="1"/>
          </p:cNvSpPr>
          <p:nvPr/>
        </p:nvSpPr>
        <p:spPr bwMode="auto">
          <a:xfrm>
            <a:off x="2874962" y="776288"/>
            <a:ext cx="2916238" cy="4176711"/>
          </a:xfrm>
          <a:prstGeom prst="rect">
            <a:avLst/>
          </a:prstGeom>
          <a:solidFill>
            <a:srgbClr val="FFFFCC">
              <a:alpha val="45000"/>
            </a:srgbClr>
          </a:solidFill>
          <a:ln w="57150" cmpd="thinThick">
            <a:solidFill>
              <a:schemeClr val="tx1"/>
            </a:solidFill>
            <a:miter lim="800000"/>
            <a:headEnd/>
            <a:tailEnd/>
          </a:ln>
          <a:effectLst/>
        </p:spPr>
        <p:txBody>
          <a:bodyPr/>
          <a:lstStyle/>
          <a:p>
            <a:pPr marL="342900" indent="-342900" algn="ctr">
              <a:spcBef>
                <a:spcPct val="20000"/>
              </a:spcBef>
              <a:defRPr/>
            </a:pPr>
            <a:r>
              <a:rPr lang="en-US" sz="2400" b="1" u="sng" spc="300" dirty="0">
                <a:effectLst>
                  <a:outerShdw blurRad="38100" dist="38100" dir="2700000" algn="tl">
                    <a:srgbClr val="FFFFFF"/>
                  </a:outerShdw>
                </a:effectLst>
                <a:latin typeface="Abadi MT Condensed Light"/>
                <a:ea typeface="+mn-ea"/>
                <a:cs typeface="Abadi MT Condensed Light"/>
              </a:rPr>
              <a:t>Employers</a:t>
            </a:r>
          </a:p>
          <a:p>
            <a:pPr marL="236538" indent="-236538">
              <a:spcBef>
                <a:spcPct val="20000"/>
              </a:spcBef>
              <a:buFont typeface="Wingdings" pitchFamily="2" charset="2"/>
              <a:buChar char="§"/>
              <a:tabLst>
                <a:tab pos="163513" algn="l"/>
              </a:tabLst>
              <a:defRPr/>
            </a:pPr>
            <a:r>
              <a:rPr lang="en-US" sz="2400" spc="300" dirty="0">
                <a:solidFill>
                  <a:srgbClr val="000000"/>
                </a:solidFill>
                <a:latin typeface="Abadi MT Condensed Light"/>
                <a:ea typeface="+mn-ea"/>
                <a:cs typeface="Abadi MT Condensed Light"/>
              </a:rPr>
              <a:t>Want employees who work well with others</a:t>
            </a:r>
          </a:p>
          <a:p>
            <a:pPr marL="236538" indent="-236538">
              <a:spcBef>
                <a:spcPct val="20000"/>
              </a:spcBef>
              <a:buFont typeface="Wingdings" pitchFamily="2" charset="2"/>
              <a:buChar char="§"/>
              <a:tabLst>
                <a:tab pos="163513" algn="l"/>
              </a:tabLst>
              <a:defRPr/>
            </a:pPr>
            <a:r>
              <a:rPr lang="en-US" sz="2400" spc="300" dirty="0">
                <a:solidFill>
                  <a:srgbClr val="000000"/>
                </a:solidFill>
                <a:latin typeface="Abadi MT Condensed Light"/>
                <a:ea typeface="+mn-ea"/>
                <a:cs typeface="Abadi MT Condensed Light"/>
              </a:rPr>
              <a:t>Company reputation</a:t>
            </a:r>
          </a:p>
          <a:p>
            <a:pPr marL="236538" indent="-236538">
              <a:spcBef>
                <a:spcPct val="20000"/>
              </a:spcBef>
              <a:buFont typeface="Wingdings" pitchFamily="2" charset="2"/>
              <a:buChar char="§"/>
              <a:tabLst>
                <a:tab pos="163513" algn="l"/>
              </a:tabLst>
              <a:defRPr/>
            </a:pPr>
            <a:r>
              <a:rPr lang="en-US" sz="2400" spc="300" dirty="0">
                <a:solidFill>
                  <a:srgbClr val="000000"/>
                </a:solidFill>
                <a:latin typeface="Abadi MT Condensed Light"/>
                <a:ea typeface="+mn-ea"/>
                <a:cs typeface="Abadi MT Condensed Light"/>
              </a:rPr>
              <a:t>Moral builders</a:t>
            </a:r>
          </a:p>
          <a:p>
            <a:pPr marL="236538" indent="-236538">
              <a:spcBef>
                <a:spcPct val="20000"/>
              </a:spcBef>
              <a:buFont typeface="Wingdings" pitchFamily="2" charset="2"/>
              <a:buChar char="§"/>
              <a:tabLst>
                <a:tab pos="163513" algn="l"/>
              </a:tabLst>
              <a:defRPr/>
            </a:pPr>
            <a:r>
              <a:rPr lang="en-US" sz="2400" spc="300" dirty="0">
                <a:solidFill>
                  <a:srgbClr val="000000"/>
                </a:solidFill>
                <a:latin typeface="Abadi MT Condensed Light"/>
                <a:ea typeface="+mn-ea"/>
                <a:cs typeface="Abadi MT Condensed Light"/>
              </a:rPr>
              <a:t>Well-rounded employee</a:t>
            </a:r>
          </a:p>
          <a:p>
            <a:pPr marL="342900" indent="-342900">
              <a:lnSpc>
                <a:spcPct val="150000"/>
              </a:lnSpc>
              <a:spcBef>
                <a:spcPct val="20000"/>
              </a:spcBef>
              <a:buFont typeface="Wingdings" pitchFamily="2" charset="2"/>
              <a:buChar char="§"/>
              <a:defRPr/>
            </a:pPr>
            <a:endParaRPr lang="en-US" sz="2400" spc="300" dirty="0">
              <a:solidFill>
                <a:srgbClr val="000000"/>
              </a:solidFill>
              <a:latin typeface="Abadi MT Condensed Light"/>
              <a:ea typeface="+mn-ea"/>
              <a:cs typeface="Abadi MT Condensed Light"/>
            </a:endParaRPr>
          </a:p>
        </p:txBody>
      </p:sp>
      <p:sp>
        <p:nvSpPr>
          <p:cNvPr id="31748" name="Rectangle 2"/>
          <p:cNvSpPr>
            <a:spLocks noGrp="1" noChangeArrowheads="1"/>
          </p:cNvSpPr>
          <p:nvPr>
            <p:ph idx="1"/>
          </p:nvPr>
        </p:nvSpPr>
        <p:spPr bwMode="auto">
          <a:xfrm>
            <a:off x="149225" y="804863"/>
            <a:ext cx="2535237" cy="4148136"/>
          </a:xfrm>
          <a:solidFill>
            <a:srgbClr val="993300">
              <a:alpha val="16078"/>
            </a:srgbClr>
          </a:solidFill>
          <a:ln w="57150" cmpd="thickThin">
            <a:solidFill>
              <a:schemeClr val="tx1"/>
            </a:solidFill>
            <a:miter lim="800000"/>
            <a:headEnd/>
            <a:tailEnd/>
          </a:ln>
        </p:spPr>
        <p:txBody>
          <a:bodyPr vert="horz" wrap="square" lIns="91440" tIns="45720" rIns="91440" bIns="45720" numCol="1" anchor="t" anchorCtr="0" compatLnSpc="1">
            <a:prstTxWarp prst="textNoShape">
              <a:avLst/>
            </a:prstTxWarp>
          </a:bodyPr>
          <a:lstStyle/>
          <a:p>
            <a:pPr algn="ctr" eaLnBrk="1" hangingPunct="1">
              <a:buFontTx/>
              <a:buNone/>
              <a:defRPr/>
            </a:pPr>
            <a:r>
              <a:rPr lang="en-US" sz="2400" b="1" u="sng" spc="300" dirty="0">
                <a:latin typeface="Abadi MT Condensed Light"/>
                <a:cs typeface="Abadi MT Condensed Light"/>
              </a:rPr>
              <a:t>Workplace Skills</a:t>
            </a:r>
          </a:p>
          <a:p>
            <a:pPr eaLnBrk="1" hangingPunct="1">
              <a:buFont typeface="Wingdings" charset="0"/>
              <a:buChar char="§"/>
              <a:defRPr/>
            </a:pPr>
            <a:r>
              <a:rPr lang="en-US" sz="2400" spc="300" dirty="0" smtClean="0">
                <a:latin typeface="Abadi MT Condensed Light"/>
                <a:cs typeface="Abadi MT Condensed Light"/>
              </a:rPr>
              <a:t>Teamwork </a:t>
            </a:r>
            <a:endParaRPr lang="en-US" sz="2400" spc="300" dirty="0">
              <a:latin typeface="Abadi MT Condensed Light"/>
              <a:cs typeface="Abadi MT Condensed Light"/>
            </a:endParaRPr>
          </a:p>
          <a:p>
            <a:pPr eaLnBrk="1" hangingPunct="1">
              <a:buFont typeface="Wingdings" charset="0"/>
              <a:buChar char="§"/>
              <a:defRPr/>
            </a:pPr>
            <a:r>
              <a:rPr lang="en-US" sz="2400" spc="300" dirty="0">
                <a:latin typeface="Abadi MT Condensed Light"/>
                <a:cs typeface="Abadi MT Condensed Light"/>
              </a:rPr>
              <a:t>Listening</a:t>
            </a:r>
          </a:p>
          <a:p>
            <a:pPr eaLnBrk="1" hangingPunct="1">
              <a:buFont typeface="Wingdings" charset="0"/>
              <a:buChar char="§"/>
              <a:defRPr/>
            </a:pPr>
            <a:r>
              <a:rPr lang="en-US" sz="2400" spc="300" dirty="0">
                <a:latin typeface="Abadi MT Condensed Light"/>
                <a:cs typeface="Abadi MT Condensed Light"/>
              </a:rPr>
              <a:t>Speaking</a:t>
            </a:r>
          </a:p>
          <a:p>
            <a:pPr eaLnBrk="1" hangingPunct="1">
              <a:buFont typeface="Wingdings" charset="0"/>
              <a:buChar char="§"/>
              <a:defRPr/>
            </a:pPr>
            <a:r>
              <a:rPr lang="en-US" sz="2400" spc="300" dirty="0">
                <a:latin typeface="Abadi MT Condensed Light"/>
                <a:cs typeface="Abadi MT Condensed Light"/>
              </a:rPr>
              <a:t>Adapting</a:t>
            </a:r>
          </a:p>
          <a:p>
            <a:pPr eaLnBrk="1" hangingPunct="1">
              <a:buFont typeface="Wingdings" charset="0"/>
              <a:buChar char="§"/>
              <a:defRPr/>
            </a:pPr>
            <a:r>
              <a:rPr lang="en-US" sz="2400" spc="300" dirty="0">
                <a:latin typeface="Abadi MT Condensed Light"/>
                <a:cs typeface="Abadi MT Condensed Light"/>
              </a:rPr>
              <a:t>Leading</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4" name="Rectangle 6"/>
          <p:cNvSpPr>
            <a:spLocks noChangeArrowheads="1"/>
          </p:cNvSpPr>
          <p:nvPr/>
        </p:nvSpPr>
        <p:spPr bwMode="auto">
          <a:xfrm>
            <a:off x="0" y="838200"/>
            <a:ext cx="9144000" cy="708025"/>
          </a:xfrm>
          <a:prstGeom prst="rect">
            <a:avLst/>
          </a:prstGeom>
          <a:noFill/>
          <a:ln w="9525">
            <a:noFill/>
            <a:miter lim="800000"/>
            <a:headEnd/>
            <a:tailEnd/>
          </a:ln>
          <a:effectLst/>
        </p:spPr>
        <p:txBody>
          <a:bodyPr>
            <a:spAutoFit/>
          </a:bodyPr>
          <a:lstStyle/>
          <a:p>
            <a:pPr algn="ctr">
              <a:defRPr/>
            </a:pPr>
            <a:r>
              <a:rPr lang="en-US" sz="4000" b="1" dirty="0">
                <a:effectLst>
                  <a:outerShdw blurRad="38100" dist="38100" dir="2700000" algn="tl">
                    <a:srgbClr val="DDDDDD"/>
                  </a:outerShdw>
                </a:effectLst>
                <a:latin typeface="Agency FB" charset="0"/>
                <a:cs typeface="+mn-cs"/>
              </a:rPr>
              <a:t>ROUND 1</a:t>
            </a:r>
          </a:p>
        </p:txBody>
      </p:sp>
      <p:sp>
        <p:nvSpPr>
          <p:cNvPr id="263175" name="Text Box 7"/>
          <p:cNvSpPr txBox="1">
            <a:spLocks noChangeArrowheads="1"/>
          </p:cNvSpPr>
          <p:nvPr/>
        </p:nvSpPr>
        <p:spPr bwMode="auto">
          <a:xfrm>
            <a:off x="2362200" y="1981200"/>
            <a:ext cx="4057650" cy="3082925"/>
          </a:xfrm>
          <a:prstGeom prst="rect">
            <a:avLst/>
          </a:prstGeom>
          <a:noFill/>
          <a:ln w="9525">
            <a:noFill/>
            <a:miter lim="800000"/>
            <a:headEnd/>
            <a:tailEnd/>
          </a:ln>
          <a:effec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150000"/>
              </a:lnSpc>
              <a:defRPr/>
            </a:pPr>
            <a:r>
              <a:rPr lang="en-US" sz="4400" b="1" dirty="0" smtClean="0">
                <a:solidFill>
                  <a:schemeClr val="accent2"/>
                </a:solidFill>
                <a:effectLst>
                  <a:outerShdw blurRad="38100" dist="38100" dir="2700000" algn="tl">
                    <a:srgbClr val="DDDDDD"/>
                  </a:outerShdw>
                </a:effectLst>
                <a:latin typeface="Adobe Gothic Std B" charset="0"/>
                <a:ea typeface="Adobe Gothic Std B" charset="0"/>
                <a:cs typeface="Adobe Gothic Std B" charset="0"/>
              </a:rPr>
              <a:t> Questions?</a:t>
            </a:r>
          </a:p>
          <a:p>
            <a:pPr algn="ctr" eaLnBrk="1" hangingPunct="1">
              <a:lnSpc>
                <a:spcPct val="150000"/>
              </a:lnSpc>
              <a:defRPr/>
            </a:pPr>
            <a:r>
              <a:rPr lang="en-US" sz="4400" b="1" dirty="0" smtClean="0">
                <a:effectLst>
                  <a:outerShdw blurRad="38100" dist="38100" dir="2700000" algn="tl">
                    <a:srgbClr val="DDDDDD"/>
                  </a:outerShdw>
                </a:effectLst>
                <a:latin typeface="Adobe Gothic Std B" charset="0"/>
                <a:ea typeface="Adobe Gothic Std B" charset="0"/>
                <a:cs typeface="Adobe Gothic Std B" charset="0"/>
              </a:rPr>
              <a:t> </a:t>
            </a:r>
            <a:r>
              <a:rPr lang="en-US" sz="4400" b="1" dirty="0" smtClean="0">
                <a:solidFill>
                  <a:srgbClr val="FF0000"/>
                </a:solidFill>
                <a:effectLst>
                  <a:outerShdw blurRad="38100" dist="38100" dir="2700000" algn="tl">
                    <a:srgbClr val="DDDDDD"/>
                  </a:outerShdw>
                </a:effectLst>
                <a:latin typeface="Adobe Gothic Std B" charset="0"/>
                <a:ea typeface="Adobe Gothic Std B" charset="0"/>
                <a:cs typeface="Adobe Gothic Std B" charset="0"/>
              </a:rPr>
              <a:t>Comments?</a:t>
            </a:r>
          </a:p>
          <a:p>
            <a:pPr algn="ctr" eaLnBrk="1" hangingPunct="1">
              <a:lnSpc>
                <a:spcPct val="150000"/>
              </a:lnSpc>
              <a:defRPr/>
            </a:pPr>
            <a:r>
              <a:rPr lang="en-US" sz="4400" b="1" dirty="0" smtClean="0">
                <a:effectLst>
                  <a:outerShdw blurRad="38100" dist="38100" dir="2700000" algn="tl">
                    <a:srgbClr val="DDDDDD"/>
                  </a:outerShdw>
                </a:effectLst>
                <a:latin typeface="Adobe Gothic Std B" charset="0"/>
                <a:ea typeface="Adobe Gothic Std B" charset="0"/>
                <a:cs typeface="Adobe Gothic Std B" charset="0"/>
              </a:rPr>
              <a:t> </a:t>
            </a:r>
            <a:r>
              <a:rPr lang="en-US" sz="4400" b="1" dirty="0" smtClean="0">
                <a:solidFill>
                  <a:srgbClr val="7030A0"/>
                </a:solidFill>
                <a:effectLst>
                  <a:outerShdw blurRad="38100" dist="38100" dir="2700000" algn="tl">
                    <a:srgbClr val="DDDDDD"/>
                  </a:outerShdw>
                </a:effectLst>
                <a:latin typeface="Adobe Gothic Std B" charset="0"/>
                <a:ea typeface="Adobe Gothic Std B" charset="0"/>
                <a:cs typeface="Adobe Gothic Std B" charset="0"/>
              </a:rPr>
              <a:t>Discussion?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8" name="Rectangle 4"/>
          <p:cNvSpPr>
            <a:spLocks noChangeArrowheads="1"/>
          </p:cNvSpPr>
          <p:nvPr/>
        </p:nvSpPr>
        <p:spPr bwMode="auto">
          <a:xfrm>
            <a:off x="2133600" y="1828800"/>
            <a:ext cx="4800600" cy="3478213"/>
          </a:xfrm>
          <a:prstGeom prst="rect">
            <a:avLst/>
          </a:prstGeom>
          <a:noFill/>
          <a:ln w="9525">
            <a:noFill/>
            <a:miter lim="800000"/>
            <a:headEnd/>
            <a:tailEnd/>
          </a:ln>
          <a:effectLst/>
        </p:spPr>
        <p:txBody>
          <a:bodyPr>
            <a:spAutoFit/>
          </a:bodyPr>
          <a:lstStyle/>
          <a:p>
            <a:pPr algn="ctr">
              <a:defRPr/>
            </a:pPr>
            <a:endParaRPr lang="en-US" sz="4400" b="1" dirty="0">
              <a:effectLst>
                <a:outerShdw blurRad="38100" dist="38100" dir="2700000" algn="tl">
                  <a:srgbClr val="DDDDDD"/>
                </a:outerShdw>
              </a:effectLst>
              <a:latin typeface="Adobe Gothic Std B" charset="0"/>
              <a:ea typeface="Adobe Gothic Std B" charset="0"/>
              <a:cs typeface="Adobe Gothic Std B" charset="0"/>
            </a:endParaRPr>
          </a:p>
          <a:p>
            <a:pPr algn="ctr">
              <a:defRPr/>
            </a:pPr>
            <a:r>
              <a:rPr lang="en-US" sz="4400" b="1" i="1" dirty="0">
                <a:effectLst>
                  <a:outerShdw blurRad="38100" dist="38100" dir="2700000" algn="tl">
                    <a:srgbClr val="DDDDDD"/>
                  </a:outerShdw>
                </a:effectLst>
                <a:latin typeface="Adobe Gothic Std B" charset="0"/>
                <a:ea typeface="Adobe Gothic Std B" charset="0"/>
                <a:cs typeface="Adobe Gothic Std B" charset="0"/>
              </a:rPr>
              <a:t>Or, out of the training room and </a:t>
            </a:r>
            <a:r>
              <a:rPr lang="en-US" sz="4400" b="1" i="1" dirty="0" smtClean="0">
                <a:effectLst>
                  <a:outerShdw blurRad="38100" dist="38100" dir="2700000" algn="tl">
                    <a:srgbClr val="DDDDDD"/>
                  </a:outerShdw>
                </a:effectLst>
                <a:latin typeface="Adobe Gothic Std B" charset="0"/>
                <a:ea typeface="Adobe Gothic Std B" charset="0"/>
                <a:cs typeface="Adobe Gothic Std B" charset="0"/>
              </a:rPr>
              <a:t> … onto </a:t>
            </a:r>
            <a:r>
              <a:rPr lang="en-US" sz="4400" b="1" i="1" dirty="0">
                <a:effectLst>
                  <a:outerShdw blurRad="38100" dist="38100" dir="2700000" algn="tl">
                    <a:srgbClr val="DDDDDD"/>
                  </a:outerShdw>
                </a:effectLst>
                <a:latin typeface="Adobe Gothic Std B" charset="0"/>
                <a:ea typeface="Adobe Gothic Std B" charset="0"/>
                <a:cs typeface="Adobe Gothic Std B" charset="0"/>
              </a:rPr>
              <a:t>the production floor!</a:t>
            </a:r>
            <a:r>
              <a:rPr lang="en-US" sz="4400" b="1" dirty="0">
                <a:effectLst>
                  <a:outerShdw blurRad="38100" dist="38100" dir="2700000" algn="tl">
                    <a:srgbClr val="DDDDDD"/>
                  </a:outerShdw>
                </a:effectLst>
                <a:latin typeface="Adobe Gothic Std B" charset="0"/>
                <a:ea typeface="Adobe Gothic Std B" charset="0"/>
                <a:cs typeface="Adobe Gothic Std B" charset="0"/>
              </a:rPr>
              <a:t> </a:t>
            </a:r>
          </a:p>
        </p:txBody>
      </p:sp>
      <p:sp>
        <p:nvSpPr>
          <p:cNvPr id="2" name="Rectangle 1"/>
          <p:cNvSpPr/>
          <p:nvPr/>
        </p:nvSpPr>
        <p:spPr>
          <a:xfrm>
            <a:off x="0" y="869950"/>
            <a:ext cx="9144000" cy="708025"/>
          </a:xfrm>
          <a:prstGeom prst="rect">
            <a:avLst/>
          </a:prstGeom>
        </p:spPr>
        <p:txBody>
          <a:bodyPr>
            <a:spAutoFit/>
          </a:bodyPr>
          <a:lstStyle/>
          <a:p>
            <a:pPr algn="ctr">
              <a:defRPr/>
            </a:pPr>
            <a:r>
              <a:rPr lang="en-US" sz="4000" b="1" dirty="0">
                <a:solidFill>
                  <a:srgbClr val="000000"/>
                </a:solidFill>
                <a:effectLst>
                  <a:outerShdw blurRad="38100" dist="38100" dir="2700000" algn="tl">
                    <a:srgbClr val="DDDDDD"/>
                  </a:outerShdw>
                </a:effectLst>
                <a:latin typeface="Agency FB" charset="0"/>
                <a:cs typeface="+mn-cs"/>
              </a:rPr>
              <a:t>ROUND 2</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idx="1"/>
          </p:nvPr>
        </p:nvSpPr>
        <p:spPr bwMode="auto">
          <a:xfrm>
            <a:off x="304800" y="914400"/>
            <a:ext cx="8686800" cy="5364163"/>
          </a:xfrm>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50000"/>
              </a:lnSpc>
              <a:buFont typeface="Wingdings" charset="0"/>
              <a:buNone/>
              <a:defRPr/>
            </a:pPr>
            <a:r>
              <a:rPr lang="en-US" b="1" dirty="0">
                <a:solidFill>
                  <a:srgbClr val="0000FF"/>
                </a:solidFill>
                <a:effectLst>
                  <a:outerShdw blurRad="38100" dist="38100" dir="2700000" algn="tl">
                    <a:srgbClr val="DDDDDD"/>
                  </a:outerShdw>
                </a:effectLst>
                <a:latin typeface="Agency FB" charset="0"/>
                <a:cs typeface="+mn-cs"/>
              </a:rPr>
              <a:t>ROUND 2:</a:t>
            </a:r>
          </a:p>
          <a:p>
            <a:pPr eaLnBrk="1" hangingPunct="1">
              <a:buFont typeface="Wingdings" charset="0"/>
              <a:buNone/>
              <a:defRPr/>
            </a:pPr>
            <a:r>
              <a:rPr lang="en-US" sz="4000" dirty="0" smtClean="0">
                <a:solidFill>
                  <a:srgbClr val="000000"/>
                </a:solidFill>
                <a:latin typeface="Adobe Gothic Std B" charset="0"/>
                <a:ea typeface="Adobe Gothic Std B" charset="0"/>
                <a:cs typeface="Adobe Gothic Std B" charset="0"/>
              </a:rPr>
              <a:t>You have  </a:t>
            </a:r>
            <a:r>
              <a:rPr lang="en-US" sz="4000" dirty="0" smtClean="0">
                <a:solidFill>
                  <a:srgbClr val="B80000"/>
                </a:solidFill>
                <a:effectLst>
                  <a:outerShdw blurRad="38100" dist="38100" dir="2700000" algn="tl">
                    <a:srgbClr val="DDDDDD"/>
                  </a:outerShdw>
                </a:effectLst>
                <a:latin typeface="Adobe Gothic Std B" charset="0"/>
                <a:ea typeface="Adobe Gothic Std B" charset="0"/>
                <a:cs typeface="Adobe Gothic Std B" charset="0"/>
              </a:rPr>
              <a:t>___ </a:t>
            </a:r>
            <a:r>
              <a:rPr lang="en-US" sz="4000" dirty="0">
                <a:solidFill>
                  <a:srgbClr val="B80000"/>
                </a:solidFill>
                <a:effectLst>
                  <a:outerShdw blurRad="38100" dist="38100" dir="2700000" algn="tl">
                    <a:srgbClr val="DDDDDD"/>
                  </a:outerShdw>
                </a:effectLst>
                <a:latin typeface="Adobe Gothic Std B" charset="0"/>
                <a:ea typeface="Adobe Gothic Std B" charset="0"/>
                <a:cs typeface="Adobe Gothic Std B" charset="0"/>
              </a:rPr>
              <a:t>minutes</a:t>
            </a:r>
            <a:r>
              <a:rPr lang="en-US" sz="4000" dirty="0">
                <a:solidFill>
                  <a:srgbClr val="000000"/>
                </a:solidFill>
                <a:latin typeface="Adobe Gothic Std B" charset="0"/>
                <a:ea typeface="Adobe Gothic Std B" charset="0"/>
                <a:cs typeface="Adobe Gothic Std B" charset="0"/>
              </a:rPr>
              <a:t>  to complete as many orders as possible, </a:t>
            </a:r>
            <a:r>
              <a:rPr lang="en-US" sz="4000" u="sng" dirty="0">
                <a:solidFill>
                  <a:srgbClr val="000000"/>
                </a:solidFill>
                <a:latin typeface="Adobe Gothic Std B" charset="0"/>
                <a:ea typeface="Adobe Gothic Std B" charset="0"/>
                <a:cs typeface="Adobe Gothic Std B" charset="0"/>
              </a:rPr>
              <a:t>with the least amount of wasted materials. </a:t>
            </a:r>
          </a:p>
          <a:p>
            <a:pPr algn="ctr" eaLnBrk="1" hangingPunct="1">
              <a:lnSpc>
                <a:spcPct val="150000"/>
              </a:lnSpc>
              <a:buFont typeface="Wingdings" charset="0"/>
              <a:buNone/>
              <a:defRPr/>
            </a:pPr>
            <a:endParaRPr lang="en-US" sz="6600" dirty="0">
              <a:solidFill>
                <a:srgbClr val="B80000"/>
              </a:solidFill>
              <a:effectLst>
                <a:outerShdw blurRad="38100" dist="38100" dir="2700000" algn="tl">
                  <a:srgbClr val="DDDDDD"/>
                </a:outerShdw>
              </a:effectLst>
              <a:latin typeface="Agency FB" charset="0"/>
              <a:cs typeface="+mn-cs"/>
            </a:endParaRPr>
          </a:p>
        </p:txBody>
      </p:sp>
      <p:sp>
        <p:nvSpPr>
          <p:cNvPr id="277507" name="Rectangle 3"/>
          <p:cNvSpPr>
            <a:spLocks noChangeArrowheads="1"/>
          </p:cNvSpPr>
          <p:nvPr/>
        </p:nvSpPr>
        <p:spPr bwMode="auto">
          <a:xfrm>
            <a:off x="2133600" y="4648200"/>
            <a:ext cx="4033838" cy="1098550"/>
          </a:xfrm>
          <a:prstGeom prst="rect">
            <a:avLst/>
          </a:prstGeom>
          <a:noFill/>
          <a:ln w="9525">
            <a:noFill/>
            <a:miter lim="800000"/>
            <a:headEnd/>
            <a:tailEnd/>
          </a:ln>
          <a:effectLst/>
        </p:spPr>
        <p:txBody>
          <a:bodyPr wrap="none">
            <a:spAutoFit/>
          </a:bodyPr>
          <a:lstStyle/>
          <a:p>
            <a:pPr>
              <a:defRPr/>
            </a:pPr>
            <a:r>
              <a:rPr lang="en-US" sz="6600" dirty="0">
                <a:solidFill>
                  <a:srgbClr val="B80000"/>
                </a:solidFill>
                <a:effectLst>
                  <a:outerShdw blurRad="38100" dist="38100" dir="2700000" algn="tl">
                    <a:srgbClr val="DDDDDD"/>
                  </a:outerShdw>
                </a:effectLst>
                <a:latin typeface="Agency FB" charset="0"/>
                <a:cs typeface="+mn-cs"/>
              </a:rPr>
              <a:t>START NOW </a:t>
            </a:r>
            <a:r>
              <a:rPr lang="en-US" sz="6600" dirty="0">
                <a:solidFill>
                  <a:srgbClr val="B80000"/>
                </a:solidFill>
                <a:effectLst>
                  <a:outerShdw blurRad="38100" dist="38100" dir="2700000" algn="tl">
                    <a:srgbClr val="DDDDDD"/>
                  </a:outerShdw>
                </a:effectLst>
                <a:latin typeface="Agency FB" charset="0"/>
                <a:cs typeface="+mn-cs"/>
                <a:sym typeface="Wingdings" charset="0"/>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7507"/>
                                        </p:tgtEl>
                                        <p:attrNameLst>
                                          <p:attrName>style.visibility</p:attrName>
                                        </p:attrNameLst>
                                      </p:cBhvr>
                                      <p:to>
                                        <p:strVal val="visible"/>
                                      </p:to>
                                    </p:set>
                                    <p:animEffect transition="in" filter="dissolve">
                                      <p:cBhvr>
                                        <p:cTn id="7" dur="500"/>
                                        <p:tgtEl>
                                          <p:spTgt spid="277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idx="1"/>
          </p:nvPr>
        </p:nvSpPr>
        <p:spPr bwMode="auto">
          <a:xfrm>
            <a:off x="457200" y="1327150"/>
            <a:ext cx="8226425" cy="5364163"/>
          </a:xfrm>
          <a:ln>
            <a:miter lim="800000"/>
            <a:headEnd/>
            <a:tailEnd/>
          </a:ln>
        </p:spPr>
        <p:txBody>
          <a:bodyPr vert="horz" wrap="square" lIns="91440" tIns="45720" rIns="91440" bIns="45720" numCol="1" anchor="t" anchorCtr="0" compatLnSpc="1">
            <a:prstTxWarp prst="textNoShape">
              <a:avLst/>
            </a:prstTxWarp>
          </a:bodyPr>
          <a:lstStyle/>
          <a:p>
            <a:pPr algn="ctr" eaLnBrk="1" hangingPunct="1">
              <a:lnSpc>
                <a:spcPct val="150000"/>
              </a:lnSpc>
              <a:buFontTx/>
              <a:buNone/>
              <a:defRPr/>
            </a:pPr>
            <a:r>
              <a:rPr lang="en-US" sz="6000" b="1" dirty="0">
                <a:effectLst>
                  <a:outerShdw blurRad="38100" dist="38100" dir="2700000" algn="tl">
                    <a:srgbClr val="DDDDDD"/>
                  </a:outerShdw>
                </a:effectLst>
                <a:latin typeface="Agency FB" charset="0"/>
                <a:cs typeface="+mn-cs"/>
              </a:rPr>
              <a:t>TIME IS UP!</a:t>
            </a:r>
            <a:r>
              <a:rPr lang="en-US" sz="6000" dirty="0">
                <a:effectLst>
                  <a:outerShdw blurRad="38100" dist="38100" dir="2700000" algn="tl">
                    <a:srgbClr val="DDDDDD"/>
                  </a:outerShdw>
                </a:effectLst>
                <a:latin typeface="Agency FB" charset="0"/>
                <a:cs typeface="+mn-cs"/>
              </a:rPr>
              <a:t> </a:t>
            </a:r>
          </a:p>
          <a:p>
            <a:pPr algn="ctr" eaLnBrk="1" hangingPunct="1">
              <a:buFontTx/>
              <a:buNone/>
              <a:defRPr/>
            </a:pPr>
            <a:endParaRPr lang="en-US" sz="4400" dirty="0">
              <a:effectLst>
                <a:outerShdw blurRad="38100" dist="38100" dir="2700000" algn="tl">
                  <a:srgbClr val="DDDDDD"/>
                </a:outerShdw>
              </a:effectLst>
              <a:latin typeface="Adobe Gothic Std B" charset="0"/>
              <a:ea typeface="Adobe Gothic Std B" charset="0"/>
              <a:cs typeface="Adobe Gothic Std B" charset="0"/>
            </a:endParaRPr>
          </a:p>
          <a:p>
            <a:pPr algn="ctr" eaLnBrk="1" hangingPunct="1">
              <a:buFontTx/>
              <a:buNone/>
              <a:defRPr/>
            </a:pPr>
            <a:r>
              <a:rPr lang="en-US" sz="4400" dirty="0">
                <a:effectLst>
                  <a:outerShdw blurRad="38100" dist="38100" dir="2700000" algn="tl">
                    <a:srgbClr val="DDDDDD"/>
                  </a:outerShdw>
                </a:effectLst>
                <a:latin typeface="Adobe Gothic Std B" charset="0"/>
                <a:ea typeface="Adobe Gothic Std B" charset="0"/>
                <a:cs typeface="Adobe Gothic Std B" charset="0"/>
              </a:rPr>
              <a:t>Turn in ALL orders, even if they are not complete.</a:t>
            </a:r>
          </a:p>
        </p:txBody>
      </p:sp>
      <p:pic>
        <p:nvPicPr>
          <p:cNvPr id="68610" name="Picture 3" descr="clock"/>
          <p:cNvPicPr>
            <a:picLocks noChangeAspect="1" noChangeArrowheads="1"/>
          </p:cNvPicPr>
          <p:nvPr/>
        </p:nvPicPr>
        <p:blipFill>
          <a:blip r:embed="rId3"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7086600" y="1128713"/>
            <a:ext cx="1905000" cy="2205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idx="1"/>
          </p:nvPr>
        </p:nvSpPr>
        <p:spPr bwMode="auto">
          <a:xfrm>
            <a:off x="228600" y="1905000"/>
            <a:ext cx="4667250" cy="34718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buFont typeface="Wingdings" charset="0"/>
              <a:buNone/>
            </a:pPr>
            <a:endParaRPr lang="en-US" sz="100" b="1" dirty="0">
              <a:latin typeface="Adobe Gothic Std B" charset="0"/>
              <a:ea typeface="Adobe Gothic Std B" charset="0"/>
              <a:cs typeface="Adobe Gothic Std B" charset="0"/>
            </a:endParaRPr>
          </a:p>
          <a:p>
            <a:pPr eaLnBrk="1" hangingPunct="1">
              <a:buFont typeface="Arial" panose="020B0604020202020204" pitchFamily="34" charset="0"/>
              <a:buChar char="•"/>
            </a:pPr>
            <a:r>
              <a:rPr lang="en-US" dirty="0">
                <a:latin typeface="Adobe Gothic Std B" charset="0"/>
                <a:ea typeface="Adobe Gothic Std B" charset="0"/>
                <a:cs typeface="Adobe Gothic Std B" charset="0"/>
              </a:rPr>
              <a:t>What are they?</a:t>
            </a:r>
          </a:p>
          <a:p>
            <a:pPr eaLnBrk="1" hangingPunct="1">
              <a:buFont typeface="Arial" panose="020B0604020202020204" pitchFamily="34" charset="0"/>
              <a:buChar char="•"/>
            </a:pPr>
            <a:r>
              <a:rPr lang="en-US" dirty="0">
                <a:latin typeface="Adobe Gothic Std B" charset="0"/>
                <a:ea typeface="Adobe Gothic Std B" charset="0"/>
                <a:cs typeface="Adobe Gothic Std B" charset="0"/>
              </a:rPr>
              <a:t>Different types?</a:t>
            </a:r>
          </a:p>
          <a:p>
            <a:pPr eaLnBrk="1" hangingPunct="1">
              <a:buFont typeface="Arial" panose="020B0604020202020204" pitchFamily="34" charset="0"/>
              <a:buChar char="•"/>
            </a:pPr>
            <a:r>
              <a:rPr lang="en-US" dirty="0">
                <a:latin typeface="Adobe Gothic Std B" charset="0"/>
                <a:ea typeface="Adobe Gothic Std B" charset="0"/>
                <a:cs typeface="Adobe Gothic Std B" charset="0"/>
              </a:rPr>
              <a:t>Why are they important?</a:t>
            </a:r>
          </a:p>
          <a:p>
            <a:pPr eaLnBrk="1" hangingPunct="1">
              <a:buFont typeface="Arial" panose="020B0604020202020204" pitchFamily="34" charset="0"/>
              <a:buChar char="•"/>
            </a:pPr>
            <a:r>
              <a:rPr lang="en-US" dirty="0">
                <a:latin typeface="Adobe Gothic Std B" charset="0"/>
                <a:ea typeface="Adobe Gothic Std B" charset="0"/>
                <a:cs typeface="Adobe Gothic Std B" charset="0"/>
              </a:rPr>
              <a:t>How to implement?</a:t>
            </a:r>
          </a:p>
          <a:p>
            <a:pPr eaLnBrk="1" hangingPunct="1">
              <a:buFont typeface="Arial" panose="020B0604020202020204" pitchFamily="34" charset="0"/>
              <a:buChar char="•"/>
            </a:pPr>
            <a:r>
              <a:rPr lang="en-US" dirty="0">
                <a:latin typeface="Adobe Gothic Std B" charset="0"/>
                <a:ea typeface="Adobe Gothic Std B" charset="0"/>
                <a:cs typeface="Adobe Gothic Std B" charset="0"/>
              </a:rPr>
              <a:t>Facilitator challenge </a:t>
            </a:r>
          </a:p>
        </p:txBody>
      </p:sp>
      <p:sp>
        <p:nvSpPr>
          <p:cNvPr id="2" name="Rectangle 1"/>
          <p:cNvSpPr/>
          <p:nvPr/>
        </p:nvSpPr>
        <p:spPr>
          <a:xfrm>
            <a:off x="228600" y="635000"/>
            <a:ext cx="8915400" cy="708025"/>
          </a:xfrm>
          <a:prstGeom prst="rect">
            <a:avLst/>
          </a:prstGeom>
        </p:spPr>
        <p:txBody>
          <a:bodyPr>
            <a:spAutoFit/>
          </a:bodyPr>
          <a:lstStyle/>
          <a:p>
            <a:pPr>
              <a:spcBef>
                <a:spcPct val="20000"/>
              </a:spcBef>
              <a:defRPr/>
            </a:pPr>
            <a:r>
              <a:rPr lang="en-US" sz="4000" b="1" kern="0" dirty="0">
                <a:solidFill>
                  <a:srgbClr val="000000"/>
                </a:solidFill>
                <a:effectLst>
                  <a:outerShdw blurRad="38100" dist="38100" dir="2700000" algn="tl">
                    <a:srgbClr val="000000">
                      <a:alpha val="43137"/>
                    </a:srgbClr>
                  </a:outerShdw>
                </a:effectLst>
                <a:latin typeface="Agency FB" pitchFamily="34" charset="0"/>
                <a:ea typeface="+mn-ea"/>
                <a:cs typeface="+mn-cs"/>
              </a:rPr>
              <a:t>MARKET RESPONSE CARDs (MRC)</a:t>
            </a:r>
            <a:endParaRPr lang="en-US" sz="4000" kern="0" dirty="0">
              <a:solidFill>
                <a:srgbClr val="000000"/>
              </a:solidFill>
              <a:latin typeface="Agency FB" pitchFamily="34" charset="0"/>
              <a:ea typeface="+mn-ea"/>
              <a:cs typeface="+mn-cs"/>
            </a:endParaRPr>
          </a:p>
        </p:txBody>
      </p:sp>
      <p:grpSp>
        <p:nvGrpSpPr>
          <p:cNvPr id="3" name="Group 2"/>
          <p:cNvGrpSpPr/>
          <p:nvPr/>
        </p:nvGrpSpPr>
        <p:grpSpPr>
          <a:xfrm>
            <a:off x="4673600" y="2268538"/>
            <a:ext cx="2286000" cy="2911475"/>
            <a:chOff x="4673600" y="2268538"/>
            <a:chExt cx="2286000" cy="2911475"/>
          </a:xfrm>
        </p:grpSpPr>
        <p:sp>
          <p:nvSpPr>
            <p:cNvPr id="70659" name="AutoShape 11"/>
            <p:cNvSpPr>
              <a:spLocks noChangeArrowheads="1"/>
            </p:cNvSpPr>
            <p:nvPr/>
          </p:nvSpPr>
          <p:spPr bwMode="auto">
            <a:xfrm rot="-738272">
              <a:off x="4797425" y="2268538"/>
              <a:ext cx="2133600" cy="2895600"/>
            </a:xfrm>
            <a:prstGeom prst="roundRect">
              <a:avLst>
                <a:gd name="adj" fmla="val 3528"/>
              </a:avLst>
            </a:prstGeom>
            <a:solidFill>
              <a:schemeClr val="bg1"/>
            </a:solidFill>
            <a:ln w="9525">
              <a:solidFill>
                <a:schemeClr val="tx1"/>
              </a:solidFill>
              <a:round/>
              <a:headEnd/>
              <a:tailEnd/>
            </a:ln>
          </p:spPr>
          <p:txBody>
            <a:bodyPr wrap="none" anchor="ctr"/>
            <a:lstStyle/>
            <a:p>
              <a:endParaRPr lang="en-US"/>
            </a:p>
          </p:txBody>
        </p:sp>
        <p:pic>
          <p:nvPicPr>
            <p:cNvPr id="70660" name="Picture 111" descr="new_logo5new"/>
            <p:cNvPicPr>
              <a:picLocks noChangeAspect="1" noChangeArrowheads="1"/>
            </p:cNvPicPr>
            <p:nvPr/>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r="9154"/>
            <a:stretch>
              <a:fillRect/>
            </a:stretch>
          </p:blipFill>
          <p:spPr bwMode="auto">
            <a:xfrm rot="-738272">
              <a:off x="5613400" y="4568825"/>
              <a:ext cx="960438" cy="611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0661" name="WordArt 130"/>
            <p:cNvSpPr>
              <a:spLocks noChangeArrowheads="1" noChangeShapeType="1" noTextEdit="1"/>
            </p:cNvSpPr>
            <p:nvPr/>
          </p:nvSpPr>
          <p:spPr bwMode="auto">
            <a:xfrm rot="-738272">
              <a:off x="4983163" y="2889250"/>
              <a:ext cx="1600200" cy="990600"/>
            </a:xfrm>
            <a:prstGeom prst="rect">
              <a:avLst/>
            </a:prstGeom>
          </p:spPr>
          <p:txBody>
            <a:bodyPr wrap="none" fromWordArt="1">
              <a:prstTxWarp prst="textFadeUp">
                <a:avLst>
                  <a:gd name="adj" fmla="val 33333"/>
                </a:avLst>
              </a:prstTxWarp>
            </a:bodyPr>
            <a:lstStyle/>
            <a:p>
              <a:pPr algn="ctr"/>
              <a:r>
                <a:rPr lang="en-US" sz="1200" b="1" kern="10" dirty="0">
                  <a:ln w="9525">
                    <a:pattFill prst="pct90">
                      <a:fgClr>
                        <a:srgbClr val="990099"/>
                      </a:fgClr>
                      <a:bgClr>
                        <a:srgbClr val="4DBB89"/>
                      </a:bgClr>
                    </a:pattFill>
                    <a:round/>
                    <a:headEnd/>
                    <a:tailEnd/>
                  </a:ln>
                  <a:solidFill>
                    <a:schemeClr val="hlink"/>
                  </a:solidFill>
                  <a:latin typeface="Arial Narrow"/>
                  <a:ea typeface="Arial Narrow"/>
                  <a:cs typeface="Arial Narrow"/>
                </a:rPr>
                <a:t>Adapt</a:t>
              </a:r>
            </a:p>
          </p:txBody>
        </p:sp>
        <p:sp>
          <p:nvSpPr>
            <p:cNvPr id="70662" name="Text Box 131"/>
            <p:cNvSpPr txBox="1">
              <a:spLocks noChangeArrowheads="1"/>
            </p:cNvSpPr>
            <p:nvPr/>
          </p:nvSpPr>
          <p:spPr bwMode="auto">
            <a:xfrm rot="-731336">
              <a:off x="4978400" y="3841750"/>
              <a:ext cx="1981200"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000"/>
                <a:t>The specifications for your last order has changed. Your client now needs you to make the toothpicks </a:t>
              </a:r>
              <a:r>
                <a:rPr lang="en-US" sz="1000" u="sng"/>
                <a:t>1 inch shorter</a:t>
              </a:r>
              <a:r>
                <a:rPr lang="en-US" sz="1000"/>
                <a:t>.</a:t>
              </a:r>
            </a:p>
          </p:txBody>
        </p:sp>
        <p:sp>
          <p:nvSpPr>
            <p:cNvPr id="70663" name="Text Box 22"/>
            <p:cNvSpPr txBox="1">
              <a:spLocks noChangeArrowheads="1"/>
            </p:cNvSpPr>
            <p:nvPr/>
          </p:nvSpPr>
          <p:spPr bwMode="auto">
            <a:xfrm rot="-731336">
              <a:off x="4673600" y="2390775"/>
              <a:ext cx="1954213" cy="274638"/>
            </a:xfrm>
            <a:prstGeom prst="rect">
              <a:avLst/>
            </a:prstGeom>
            <a:solidFill>
              <a:srgbClr val="800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200">
                  <a:solidFill>
                    <a:schemeClr val="bg1"/>
                  </a:solidFill>
                  <a:latin typeface="Arial Black" charset="0"/>
                </a:rPr>
                <a:t>Market Response</a:t>
              </a:r>
            </a:p>
          </p:txBody>
        </p:sp>
      </p:grpSp>
      <p:grpSp>
        <p:nvGrpSpPr>
          <p:cNvPr id="70664" name="Group 24"/>
          <p:cNvGrpSpPr>
            <a:grpSpLocks/>
          </p:cNvGrpSpPr>
          <p:nvPr/>
        </p:nvGrpSpPr>
        <p:grpSpPr bwMode="auto">
          <a:xfrm rot="652952">
            <a:off x="6346825" y="1852613"/>
            <a:ext cx="2133600" cy="2895600"/>
            <a:chOff x="76200" y="3124200"/>
            <a:chExt cx="2133600" cy="2895600"/>
          </a:xfrm>
        </p:grpSpPr>
        <p:sp>
          <p:nvSpPr>
            <p:cNvPr id="70665" name="AutoShape 382"/>
            <p:cNvSpPr>
              <a:spLocks noChangeArrowheads="1"/>
            </p:cNvSpPr>
            <p:nvPr/>
          </p:nvSpPr>
          <p:spPr bwMode="auto">
            <a:xfrm>
              <a:off x="76200" y="3124200"/>
              <a:ext cx="2133600" cy="2895600"/>
            </a:xfrm>
            <a:prstGeom prst="roundRect">
              <a:avLst>
                <a:gd name="adj" fmla="val 3528"/>
              </a:avLst>
            </a:prstGeom>
            <a:solidFill>
              <a:schemeClr val="bg1"/>
            </a:solidFill>
            <a:ln w="9525">
              <a:solidFill>
                <a:schemeClr val="tx1"/>
              </a:solidFill>
              <a:round/>
              <a:headEnd/>
              <a:tailEnd/>
            </a:ln>
          </p:spPr>
          <p:txBody>
            <a:bodyPr wrap="none" anchor="ctr"/>
            <a:lstStyle/>
            <a:p>
              <a:endParaRPr lang="en-US"/>
            </a:p>
          </p:txBody>
        </p:sp>
        <p:sp>
          <p:nvSpPr>
            <p:cNvPr id="70666" name="Text Box 383"/>
            <p:cNvSpPr txBox="1">
              <a:spLocks noChangeArrowheads="1"/>
            </p:cNvSpPr>
            <p:nvPr/>
          </p:nvSpPr>
          <p:spPr bwMode="auto">
            <a:xfrm rot="6936">
              <a:off x="152400" y="3276600"/>
              <a:ext cx="1981200" cy="304800"/>
            </a:xfrm>
            <a:prstGeom prst="rect">
              <a:avLst/>
            </a:prstGeom>
            <a:solidFill>
              <a:srgbClr val="800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400" b="1">
                  <a:solidFill>
                    <a:schemeClr val="bg1"/>
                  </a:solidFill>
                  <a:latin typeface="Arial Narrow" charset="0"/>
                </a:rPr>
                <a:t>Market Response</a:t>
              </a:r>
            </a:p>
          </p:txBody>
        </p:sp>
        <p:sp>
          <p:nvSpPr>
            <p:cNvPr id="70667" name="WordArt 384"/>
            <p:cNvSpPr>
              <a:spLocks noChangeArrowheads="1" noChangeShapeType="1" noTextEdit="1"/>
            </p:cNvSpPr>
            <p:nvPr/>
          </p:nvSpPr>
          <p:spPr bwMode="auto">
            <a:xfrm>
              <a:off x="762000" y="3962400"/>
              <a:ext cx="762000" cy="492125"/>
            </a:xfrm>
            <a:prstGeom prst="rect">
              <a:avLst/>
            </a:prstGeom>
            <a:extLst>
              <a:ext uri="{91240B29-F687-4f45-9708-019B960494DF}">
                <a14:hiddenLine xmlns=""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1200" kern="10" dirty="0">
                  <a:gradFill rotWithShape="1">
                    <a:gsLst>
                      <a:gs pos="0">
                        <a:srgbClr val="993366"/>
                      </a:gs>
                      <a:gs pos="100000">
                        <a:srgbClr val="379F52"/>
                      </a:gs>
                    </a:gsLst>
                    <a:lin ang="5400000" scaled="1"/>
                  </a:gradFill>
                  <a:effectLst>
                    <a:outerShdw blurRad="63500" dist="563972" dir="14049741" sx="125000" sy="125000" algn="tl" rotWithShape="0">
                      <a:srgbClr val="C7DFD3">
                        <a:alpha val="79999"/>
                      </a:srgbClr>
                    </a:outerShdw>
                  </a:effectLst>
                  <a:latin typeface="Times New Roman"/>
                  <a:ea typeface="Times New Roman"/>
                  <a:cs typeface="Times New Roman"/>
                </a:rPr>
                <a:t>Innovation</a:t>
              </a:r>
            </a:p>
          </p:txBody>
        </p:sp>
        <p:sp>
          <p:nvSpPr>
            <p:cNvPr id="70668" name="Text Box 385"/>
            <p:cNvSpPr txBox="1">
              <a:spLocks noChangeArrowheads="1"/>
            </p:cNvSpPr>
            <p:nvPr/>
          </p:nvSpPr>
          <p:spPr bwMode="auto">
            <a:xfrm rot="6936">
              <a:off x="152400" y="4419600"/>
              <a:ext cx="1981200" cy="933450"/>
            </a:xfrm>
            <a:prstGeom prst="rect">
              <a:avLst/>
            </a:prstGeom>
            <a:solidFill>
              <a:srgbClr val="EAEAEA">
                <a:alpha val="41176"/>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100" dirty="0">
                  <a:latin typeface="Arial Narrow" charset="0"/>
                </a:rPr>
                <a:t>Your client</a:t>
              </a:r>
              <a:r>
                <a:rPr lang="ja-JP" altLang="en-US" sz="1100" dirty="0">
                  <a:latin typeface="Arial Narrow" charset="0"/>
                </a:rPr>
                <a:t>’</a:t>
              </a:r>
              <a:r>
                <a:rPr lang="en-US" altLang="ja-JP" sz="1100" dirty="0">
                  <a:latin typeface="Arial Narrow" charset="0"/>
                </a:rPr>
                <a:t>s company has entered a custom toothpick competition.  They need you to design a custom toothpick, using your current order specifications, half your order.  </a:t>
              </a:r>
              <a:endParaRPr lang="en-US" sz="1100" dirty="0">
                <a:latin typeface="Arial Narrow" charset="0"/>
              </a:endParaRPr>
            </a:p>
          </p:txBody>
        </p:sp>
        <p:pic>
          <p:nvPicPr>
            <p:cNvPr id="70669" name="Picture 386" descr="new_logo5new"/>
            <p:cNvPicPr>
              <a:picLocks noChangeAspect="1" noChangeArrowheads="1"/>
            </p:cNvPicPr>
            <p:nvPr/>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r="9154"/>
            <a:stretch>
              <a:fillRect/>
            </a:stretch>
          </p:blipFill>
          <p:spPr bwMode="auto">
            <a:xfrm>
              <a:off x="609600" y="5408613"/>
              <a:ext cx="960438" cy="611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705" name="Group 28"/>
          <p:cNvGrpSpPr>
            <a:grpSpLocks/>
          </p:cNvGrpSpPr>
          <p:nvPr/>
        </p:nvGrpSpPr>
        <p:grpSpPr bwMode="auto">
          <a:xfrm rot="-215841">
            <a:off x="6772275" y="1538288"/>
            <a:ext cx="2133600" cy="2962275"/>
            <a:chOff x="4320" y="1014"/>
            <a:chExt cx="1344" cy="1866"/>
          </a:xfrm>
        </p:grpSpPr>
        <p:sp>
          <p:nvSpPr>
            <p:cNvPr id="72718" name="AutoShape 23"/>
            <p:cNvSpPr>
              <a:spLocks noChangeArrowheads="1"/>
            </p:cNvSpPr>
            <p:nvPr/>
          </p:nvSpPr>
          <p:spPr bwMode="auto">
            <a:xfrm>
              <a:off x="4320" y="1014"/>
              <a:ext cx="1344" cy="1824"/>
            </a:xfrm>
            <a:prstGeom prst="roundRect">
              <a:avLst>
                <a:gd name="adj" fmla="val 3528"/>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72719" name="Text Box 24"/>
            <p:cNvSpPr txBox="1">
              <a:spLocks noChangeArrowheads="1"/>
            </p:cNvSpPr>
            <p:nvPr/>
          </p:nvSpPr>
          <p:spPr bwMode="auto">
            <a:xfrm rot="6936">
              <a:off x="4368" y="1110"/>
              <a:ext cx="1248" cy="173"/>
            </a:xfrm>
            <a:prstGeom prst="rect">
              <a:avLst/>
            </a:prstGeom>
            <a:solidFill>
              <a:srgbClr val="800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200">
                  <a:solidFill>
                    <a:schemeClr val="bg1"/>
                  </a:solidFill>
                  <a:latin typeface="Arial Black" charset="0"/>
                </a:rPr>
                <a:t>Market Response</a:t>
              </a:r>
            </a:p>
          </p:txBody>
        </p:sp>
        <p:sp>
          <p:nvSpPr>
            <p:cNvPr id="72720" name="WordArt 25"/>
            <p:cNvSpPr>
              <a:spLocks noChangeArrowheads="1" noChangeShapeType="1" noTextEdit="1"/>
            </p:cNvSpPr>
            <p:nvPr/>
          </p:nvSpPr>
          <p:spPr bwMode="auto">
            <a:xfrm>
              <a:off x="4482" y="1398"/>
              <a:ext cx="1008" cy="624"/>
            </a:xfrm>
            <a:prstGeom prst="rect">
              <a:avLst/>
            </a:prstGeom>
          </p:spPr>
          <p:txBody>
            <a:bodyPr wrap="none" fromWordArt="1">
              <a:prstTxWarp prst="textFadeUp">
                <a:avLst>
                  <a:gd name="adj" fmla="val 33333"/>
                </a:avLst>
              </a:prstTxWarp>
            </a:bodyPr>
            <a:lstStyle/>
            <a:p>
              <a:pPr algn="ctr"/>
              <a:r>
                <a:rPr lang="en-US" sz="1200" b="1" kern="10">
                  <a:ln w="9525">
                    <a:pattFill prst="pct90">
                      <a:fgClr>
                        <a:srgbClr val="990099"/>
                      </a:fgClr>
                      <a:bgClr>
                        <a:srgbClr val="4DBB89"/>
                      </a:bgClr>
                    </a:pattFill>
                    <a:round/>
                    <a:headEnd/>
                    <a:tailEnd/>
                  </a:ln>
                  <a:solidFill>
                    <a:schemeClr val="hlink"/>
                  </a:solidFill>
                  <a:latin typeface="Arial Narrow"/>
                  <a:ea typeface="Arial Narrow"/>
                  <a:cs typeface="Arial Narrow"/>
                </a:rPr>
                <a:t>Adapt</a:t>
              </a:r>
            </a:p>
          </p:txBody>
        </p:sp>
        <p:sp>
          <p:nvSpPr>
            <p:cNvPr id="72721" name="Text Box 26"/>
            <p:cNvSpPr txBox="1">
              <a:spLocks noChangeArrowheads="1"/>
            </p:cNvSpPr>
            <p:nvPr/>
          </p:nvSpPr>
          <p:spPr bwMode="auto">
            <a:xfrm rot="6936">
              <a:off x="4368" y="2012"/>
              <a:ext cx="1248"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000"/>
                <a:t>The specifications for your last order has changed. Your client now needs you to make the toothpicks </a:t>
              </a:r>
              <a:r>
                <a:rPr lang="en-US" sz="1000" u="sng"/>
                <a:t>1 inch shorter</a:t>
              </a:r>
              <a:r>
                <a:rPr lang="en-US" sz="1000"/>
                <a:t>.</a:t>
              </a:r>
            </a:p>
          </p:txBody>
        </p:sp>
        <p:pic>
          <p:nvPicPr>
            <p:cNvPr id="72722" name="Picture 27" descr="new_logo5new"/>
            <p:cNvPicPr>
              <a:picLocks noChangeAspect="1" noChangeArrowheads="1"/>
            </p:cNvPicPr>
            <p:nvPr/>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r="9154"/>
            <a:stretch>
              <a:fillRect/>
            </a:stretch>
          </p:blipFill>
          <p:spPr bwMode="auto">
            <a:xfrm>
              <a:off x="4674" y="2495"/>
              <a:ext cx="605" cy="3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72706" name="AutoShape 20"/>
          <p:cNvSpPr>
            <a:spLocks noChangeArrowheads="1"/>
          </p:cNvSpPr>
          <p:nvPr/>
        </p:nvSpPr>
        <p:spPr bwMode="auto">
          <a:xfrm rot="239898">
            <a:off x="4594225" y="2825750"/>
            <a:ext cx="2133600" cy="2895600"/>
          </a:xfrm>
          <a:prstGeom prst="roundRect">
            <a:avLst>
              <a:gd name="adj" fmla="val 3528"/>
            </a:avLst>
          </a:prstGeom>
          <a:solidFill>
            <a:schemeClr val="bg1"/>
          </a:solidFill>
          <a:ln w="9525">
            <a:solidFill>
              <a:schemeClr val="tx1"/>
            </a:solidFill>
            <a:round/>
            <a:headEnd/>
            <a:tailEnd/>
          </a:ln>
        </p:spPr>
        <p:txBody>
          <a:bodyPr wrap="none" anchor="ctr"/>
          <a:lstStyle/>
          <a:p>
            <a:endParaRPr lang="en-US"/>
          </a:p>
        </p:txBody>
      </p:sp>
      <p:sp>
        <p:nvSpPr>
          <p:cNvPr id="72707" name="Text Box 18"/>
          <p:cNvSpPr txBox="1">
            <a:spLocks noChangeArrowheads="1"/>
          </p:cNvSpPr>
          <p:nvPr/>
        </p:nvSpPr>
        <p:spPr bwMode="auto">
          <a:xfrm rot="246834">
            <a:off x="4743450" y="2947988"/>
            <a:ext cx="1981200" cy="304800"/>
          </a:xfrm>
          <a:prstGeom prst="rect">
            <a:avLst/>
          </a:prstGeom>
          <a:solidFill>
            <a:srgbClr val="80008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400">
                <a:solidFill>
                  <a:schemeClr val="bg1"/>
                </a:solidFill>
                <a:latin typeface="Arial Narrow" charset="0"/>
              </a:rPr>
              <a:t>Market Response</a:t>
            </a:r>
          </a:p>
        </p:txBody>
      </p:sp>
      <p:sp>
        <p:nvSpPr>
          <p:cNvPr id="72708" name="WordArt 19"/>
          <p:cNvSpPr>
            <a:spLocks noChangeArrowheads="1" noChangeShapeType="1" noTextEdit="1"/>
          </p:cNvSpPr>
          <p:nvPr/>
        </p:nvSpPr>
        <p:spPr bwMode="auto">
          <a:xfrm rot="239898">
            <a:off x="4899025" y="3587750"/>
            <a:ext cx="1447800" cy="538163"/>
          </a:xfrm>
          <a:prstGeom prst="rect">
            <a:avLst/>
          </a:prstGeom>
        </p:spPr>
        <p:txBody>
          <a:bodyPr wrap="none" fromWordArt="1">
            <a:prstTxWarp prst="textFadeUp">
              <a:avLst>
                <a:gd name="adj" fmla="val 9991"/>
              </a:avLst>
            </a:prstTxWarp>
          </a:bodyPr>
          <a:lstStyle/>
          <a:p>
            <a:pPr algn="ctr"/>
            <a:r>
              <a:rPr lang="en-US" sz="1200" kern="10">
                <a:ln w="12700" cap="rnd">
                  <a:solidFill>
                    <a:schemeClr val="tx1"/>
                  </a:solidFill>
                  <a:round/>
                  <a:headEnd/>
                  <a:tailEnd/>
                </a:ln>
                <a:pattFill prst="lgConfetti">
                  <a:fgClr>
                    <a:srgbClr val="CCCC00"/>
                  </a:fgClr>
                  <a:bgClr>
                    <a:srgbClr val="990099"/>
                  </a:bgClr>
                </a:pattFill>
                <a:effectLst>
                  <a:outerShdw blurRad="63500" dist="38099" dir="2700000" sy="50000" rotWithShape="0">
                    <a:srgbClr val="875B0D">
                      <a:alpha val="70000"/>
                    </a:srgbClr>
                  </a:outerShdw>
                </a:effectLst>
                <a:latin typeface="Arial Black"/>
                <a:ea typeface="Arial Black"/>
                <a:cs typeface="Arial Black"/>
              </a:rPr>
              <a:t>Change</a:t>
            </a:r>
          </a:p>
        </p:txBody>
      </p:sp>
      <p:pic>
        <p:nvPicPr>
          <p:cNvPr id="72709" name="Picture 21" descr="new_logo5new"/>
          <p:cNvPicPr>
            <a:picLocks noChangeAspect="1" noChangeArrowheads="1"/>
          </p:cNvPicPr>
          <p:nvPr/>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r="9154"/>
          <a:stretch>
            <a:fillRect/>
          </a:stretch>
        </p:blipFill>
        <p:spPr bwMode="auto">
          <a:xfrm rot="239898">
            <a:off x="5156200" y="5100638"/>
            <a:ext cx="960438" cy="611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2710" name="Text Box 22"/>
          <p:cNvSpPr txBox="1">
            <a:spLocks noChangeArrowheads="1"/>
          </p:cNvSpPr>
          <p:nvPr/>
        </p:nvSpPr>
        <p:spPr bwMode="auto">
          <a:xfrm rot="246834">
            <a:off x="4670425" y="4197350"/>
            <a:ext cx="1981200" cy="822325"/>
          </a:xfrm>
          <a:prstGeom prst="rect">
            <a:avLst/>
          </a:prstGeom>
          <a:solidFill>
            <a:srgbClr val="EAEAEA">
              <a:alpha val="41176"/>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429" tIns="45714" rIns="91429" bIns="4571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200">
                <a:latin typeface="Arial Narrow" charset="0"/>
              </a:rPr>
              <a:t>Time to learn other aspects of the business. All members of the team should switch positions. </a:t>
            </a:r>
          </a:p>
        </p:txBody>
      </p:sp>
      <p:sp>
        <p:nvSpPr>
          <p:cNvPr id="72711" name="Rectangle 6"/>
          <p:cNvSpPr>
            <a:spLocks noChangeArrowheads="1"/>
          </p:cNvSpPr>
          <p:nvPr/>
        </p:nvSpPr>
        <p:spPr bwMode="auto">
          <a:xfrm rot="2440096">
            <a:off x="1431925" y="3135313"/>
            <a:ext cx="2379663" cy="1676400"/>
          </a:xfrm>
          <a:prstGeom prst="rect">
            <a:avLst/>
          </a:prstGeom>
          <a:solidFill>
            <a:srgbClr val="A50021"/>
          </a:solidFill>
          <a:ln w="38100" cmpd="dbl">
            <a:solidFill>
              <a:schemeClr val="tx1"/>
            </a:solidFill>
            <a:miter lim="800000"/>
            <a:headEnd/>
            <a:tailEnd/>
          </a:ln>
        </p:spPr>
        <p:txBody>
          <a:bodyPr wrap="none" anchor="ctr"/>
          <a:lstStyle/>
          <a:p>
            <a:endParaRPr lang="en-US"/>
          </a:p>
        </p:txBody>
      </p:sp>
      <p:pic>
        <p:nvPicPr>
          <p:cNvPr id="15" name="Picture 5" descr="Picture 01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73037" y="2874452"/>
            <a:ext cx="2593911" cy="194585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Rectangle 1"/>
          <p:cNvSpPr/>
          <p:nvPr/>
        </p:nvSpPr>
        <p:spPr>
          <a:xfrm>
            <a:off x="0" y="711200"/>
            <a:ext cx="9144000" cy="604838"/>
          </a:xfrm>
          <a:prstGeom prst="rect">
            <a:avLst/>
          </a:prstGeom>
        </p:spPr>
        <p:txBody>
          <a:bodyPr>
            <a:spAutoFit/>
          </a:bodyPr>
          <a:lstStyle/>
          <a:p>
            <a:pPr marL="342900" lvl="1" indent="-342900" algn="ctr">
              <a:lnSpc>
                <a:spcPct val="80000"/>
              </a:lnSpc>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REAL WORLD SCENARIOS</a:t>
            </a:r>
          </a:p>
        </p:txBody>
      </p:sp>
      <p:sp>
        <p:nvSpPr>
          <p:cNvPr id="3" name="Rectangle 2"/>
          <p:cNvSpPr/>
          <p:nvPr/>
        </p:nvSpPr>
        <p:spPr>
          <a:xfrm rot="315220">
            <a:off x="7016750" y="5060950"/>
            <a:ext cx="1992313" cy="647700"/>
          </a:xfrm>
          <a:prstGeom prst="rect">
            <a:avLst/>
          </a:prstGeom>
        </p:spPr>
        <p:txBody>
          <a:bodyPr wrap="none">
            <a:spAutoFit/>
          </a:bodyPr>
          <a:lstStyle/>
          <a:p>
            <a:pPr>
              <a:defRPr/>
            </a:pPr>
            <a:r>
              <a:rPr lang="en-US" sz="3600" b="1" kern="0" dirty="0">
                <a:solidFill>
                  <a:srgbClr val="0000FF"/>
                </a:solidFill>
                <a:latin typeface="Adobe Gothic Std B" pitchFamily="34" charset="-128"/>
                <a:ea typeface="Adobe Gothic Std B" pitchFamily="34" charset="-128"/>
                <a:cs typeface="+mn-cs"/>
              </a:rPr>
              <a:t>CHANGE</a:t>
            </a:r>
            <a:endParaRPr lang="en-US" sz="3600" dirty="0">
              <a:solidFill>
                <a:srgbClr val="0000FF"/>
              </a:solidFill>
              <a:latin typeface="Adobe Gothic Std B" pitchFamily="34" charset="-128"/>
              <a:ea typeface="Adobe Gothic Std B" pitchFamily="34" charset="-128"/>
              <a:cs typeface="+mn-cs"/>
            </a:endParaRPr>
          </a:p>
        </p:txBody>
      </p:sp>
      <p:sp>
        <p:nvSpPr>
          <p:cNvPr id="4" name="Rectangle 3"/>
          <p:cNvSpPr/>
          <p:nvPr/>
        </p:nvSpPr>
        <p:spPr>
          <a:xfrm rot="21395720">
            <a:off x="4502150" y="1831975"/>
            <a:ext cx="1654175" cy="536575"/>
          </a:xfrm>
          <a:prstGeom prst="rect">
            <a:avLst/>
          </a:prstGeom>
        </p:spPr>
        <p:txBody>
          <a:bodyPr wrap="none">
            <a:spAutoFit/>
          </a:bodyPr>
          <a:lstStyle/>
          <a:p>
            <a:pPr>
              <a:lnSpc>
                <a:spcPct val="80000"/>
              </a:lnSpc>
              <a:spcBef>
                <a:spcPct val="20000"/>
              </a:spcBef>
              <a:defRPr/>
            </a:pPr>
            <a:r>
              <a:rPr lang="en-US" sz="3600" b="1" kern="0" dirty="0">
                <a:solidFill>
                  <a:srgbClr val="FF0000"/>
                </a:solidFill>
                <a:latin typeface="Adobe Gothic Std B" pitchFamily="34" charset="-128"/>
                <a:ea typeface="Adobe Gothic Std B" pitchFamily="34" charset="-128"/>
                <a:cs typeface="+mn-cs"/>
              </a:rPr>
              <a:t>ADAPT</a:t>
            </a:r>
          </a:p>
        </p:txBody>
      </p:sp>
      <p:sp>
        <p:nvSpPr>
          <p:cNvPr id="5" name="Rectangle 4"/>
          <p:cNvSpPr/>
          <p:nvPr/>
        </p:nvSpPr>
        <p:spPr>
          <a:xfrm rot="21332747">
            <a:off x="11113" y="2012950"/>
            <a:ext cx="2994025" cy="549275"/>
          </a:xfrm>
          <a:prstGeom prst="rect">
            <a:avLst/>
          </a:prstGeom>
        </p:spPr>
        <p:txBody>
          <a:bodyPr wrap="none">
            <a:spAutoFit/>
          </a:bodyPr>
          <a:lstStyle/>
          <a:p>
            <a:pPr marL="0" lvl="1">
              <a:lnSpc>
                <a:spcPct val="80000"/>
              </a:lnSpc>
              <a:spcBef>
                <a:spcPct val="20000"/>
              </a:spcBef>
              <a:defRPr/>
            </a:pPr>
            <a:r>
              <a:rPr lang="en-US" sz="3600" b="1" kern="0" dirty="0">
                <a:solidFill>
                  <a:srgbClr val="7030A0"/>
                </a:solidFill>
                <a:latin typeface="Adobe Gothic Std B" pitchFamily="34" charset="-128"/>
                <a:ea typeface="Adobe Gothic Std B" pitchFamily="34" charset="-128"/>
                <a:cs typeface="+mn-cs"/>
              </a:rPr>
              <a:t>CROSS TRAIN</a:t>
            </a:r>
          </a:p>
        </p:txBody>
      </p:sp>
      <p:sp>
        <p:nvSpPr>
          <p:cNvPr id="6" name="Rectangle 5"/>
          <p:cNvSpPr/>
          <p:nvPr/>
        </p:nvSpPr>
        <p:spPr>
          <a:xfrm>
            <a:off x="198438" y="5243513"/>
            <a:ext cx="2419350" cy="646112"/>
          </a:xfrm>
          <a:prstGeom prst="rect">
            <a:avLst/>
          </a:prstGeom>
        </p:spPr>
        <p:txBody>
          <a:bodyPr wrap="none">
            <a:spAutoFit/>
          </a:bodyPr>
          <a:lstStyle/>
          <a:p>
            <a:pPr>
              <a:defRPr/>
            </a:pPr>
            <a:r>
              <a:rPr lang="en-US" sz="3600" b="1" kern="0" dirty="0">
                <a:solidFill>
                  <a:srgbClr val="003300"/>
                </a:solidFill>
                <a:latin typeface="Adobe Gothic Std B" pitchFamily="34" charset="-128"/>
                <a:ea typeface="Adobe Gothic Std B" pitchFamily="34" charset="-128"/>
                <a:cs typeface="+mn-cs"/>
              </a:rPr>
              <a:t>INNOVATE</a:t>
            </a:r>
            <a:endParaRPr lang="en-US" sz="3600" dirty="0">
              <a:solidFill>
                <a:srgbClr val="003300"/>
              </a:solidFill>
              <a:latin typeface="Adobe Gothic Std B" pitchFamily="34" charset="-128"/>
              <a:ea typeface="Adobe Gothic Std B" pitchFamily="34" charset="-128"/>
              <a:cs typeface="+mn-cs"/>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F Standup.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16725" y="1143000"/>
            <a:ext cx="2098675" cy="2743200"/>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6" name="Rectangle 24"/>
          <p:cNvSpPr>
            <a:spLocks noGrp="1" noChangeArrowheads="1"/>
          </p:cNvSpPr>
          <p:nvPr>
            <p:ph idx="1"/>
          </p:nvPr>
        </p:nvSpPr>
        <p:spPr bwMode="auto">
          <a:xfrm>
            <a:off x="-76200" y="1874838"/>
            <a:ext cx="7467600" cy="353536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1313" lvl="1" indent="-273050" eaLnBrk="1" hangingPunct="1">
              <a:spcBef>
                <a:spcPts val="1200"/>
              </a:spcBef>
              <a:buFont typeface="Wingdings" charset="0"/>
              <a:buChar char="§"/>
            </a:pPr>
            <a:r>
              <a:rPr lang="en-US" sz="2600" dirty="0">
                <a:latin typeface="Adobe Gothic Std B" charset="0"/>
                <a:ea typeface="Adobe Gothic Std B" charset="0"/>
                <a:cs typeface="Adobe Gothic Std B" charset="0"/>
              </a:rPr>
              <a:t>Simulation game to teach workplace skills</a:t>
            </a:r>
          </a:p>
          <a:p>
            <a:pPr marL="341313" lvl="1" indent="-273050" eaLnBrk="1" hangingPunct="1">
              <a:spcBef>
                <a:spcPts val="1200"/>
              </a:spcBef>
              <a:buFont typeface="Wingdings" charset="0"/>
              <a:buChar char="§"/>
            </a:pPr>
            <a:r>
              <a:rPr lang="en-US" sz="2600" dirty="0">
                <a:latin typeface="Adobe Gothic Std B" charset="0"/>
                <a:ea typeface="Adobe Gothic Std B" charset="0"/>
                <a:cs typeface="Adobe Gothic Std B" charset="0"/>
              </a:rPr>
              <a:t>Workplace setting</a:t>
            </a:r>
          </a:p>
          <a:p>
            <a:pPr marL="341313" lvl="1" indent="-273050" eaLnBrk="1" hangingPunct="1">
              <a:spcBef>
                <a:spcPts val="1200"/>
              </a:spcBef>
              <a:buFont typeface="Wingdings" charset="0"/>
              <a:buChar char="§"/>
            </a:pPr>
            <a:r>
              <a:rPr lang="en-US" sz="2600" dirty="0">
                <a:latin typeface="Adobe Gothic Std B" charset="0"/>
                <a:ea typeface="Adobe Gothic Std B" charset="0"/>
                <a:cs typeface="Adobe Gothic Std B" charset="0"/>
              </a:rPr>
              <a:t>Applicable to many audiences</a:t>
            </a:r>
          </a:p>
          <a:p>
            <a:pPr marL="341313" lvl="1" indent="-273050" eaLnBrk="1" hangingPunct="1">
              <a:spcBef>
                <a:spcPts val="1200"/>
              </a:spcBef>
              <a:buFont typeface="Wingdings" charset="0"/>
              <a:buChar char="§"/>
            </a:pPr>
            <a:r>
              <a:rPr lang="en-US" sz="2600" dirty="0">
                <a:latin typeface="Adobe Gothic Std B" charset="0"/>
                <a:ea typeface="Adobe Gothic Std B" charset="0"/>
                <a:cs typeface="Adobe Gothic Std B" charset="0"/>
              </a:rPr>
              <a:t>Active </a:t>
            </a:r>
            <a:r>
              <a:rPr lang="en-US" sz="2600" dirty="0" smtClean="0">
                <a:latin typeface="Adobe Gothic Std B" charset="0"/>
                <a:ea typeface="Adobe Gothic Std B" charset="0"/>
                <a:cs typeface="Adobe Gothic Std B" charset="0"/>
              </a:rPr>
              <a:t>learning/“practicing”</a:t>
            </a:r>
            <a:endParaRPr lang="en-US" sz="2600" dirty="0">
              <a:latin typeface="Adobe Gothic Std B" charset="0"/>
              <a:ea typeface="Adobe Gothic Std B" charset="0"/>
              <a:cs typeface="Adobe Gothic Std B" charset="0"/>
            </a:endParaRPr>
          </a:p>
          <a:p>
            <a:pPr marL="341313" lvl="1" indent="-273050" eaLnBrk="1" hangingPunct="1">
              <a:spcBef>
                <a:spcPts val="1200"/>
              </a:spcBef>
              <a:buFont typeface="Wingdings" charset="0"/>
              <a:buChar char="§"/>
            </a:pPr>
            <a:r>
              <a:rPr lang="en-US" sz="2600" dirty="0">
                <a:latin typeface="Adobe Gothic Std B" charset="0"/>
                <a:ea typeface="Adobe Gothic Std B" charset="0"/>
                <a:cs typeface="Adobe Gothic Std B" charset="0"/>
              </a:rPr>
              <a:t>Self assessment / group discussion</a:t>
            </a:r>
          </a:p>
          <a:p>
            <a:pPr marL="341313" lvl="1" indent="-273050" eaLnBrk="1" hangingPunct="1">
              <a:spcBef>
                <a:spcPts val="1200"/>
              </a:spcBef>
              <a:buFont typeface="Wingdings" charset="0"/>
              <a:buChar char="§"/>
            </a:pPr>
            <a:r>
              <a:rPr lang="en-US" sz="2600" dirty="0">
                <a:latin typeface="Adobe Gothic Std B" charset="0"/>
                <a:ea typeface="Adobe Gothic Std B" charset="0"/>
                <a:cs typeface="Adobe Gothic Std B" charset="0"/>
              </a:rPr>
              <a:t>Introductory &amp; advanced modules</a:t>
            </a:r>
          </a:p>
          <a:p>
            <a:pPr marL="341313" lvl="1" indent="-273050" eaLnBrk="1" hangingPunct="1">
              <a:spcBef>
                <a:spcPts val="1200"/>
              </a:spcBef>
              <a:buFont typeface="Wingdings" charset="0"/>
              <a:buChar char="§"/>
            </a:pPr>
            <a:endParaRPr lang="en-US" sz="2600" b="1" dirty="0">
              <a:latin typeface="Adobe Gothic Std B" charset="0"/>
              <a:ea typeface="Adobe Gothic Std B" charset="0"/>
              <a:cs typeface="Adobe Gothic Std B" charset="0"/>
            </a:endParaRPr>
          </a:p>
        </p:txBody>
      </p:sp>
      <p:pic>
        <p:nvPicPr>
          <p:cNvPr id="6" name="Picture 5" descr="Picture 005.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rot="1038915">
            <a:off x="5791200" y="3714750"/>
            <a:ext cx="2743200" cy="2057400"/>
          </a:xfrm>
          <a:prstGeom prst="rect">
            <a:avLst/>
          </a:prstGeom>
          <a:noFill/>
          <a:ln w="76200">
            <a:solidFill>
              <a:schemeClr val="bg1"/>
            </a:solidFill>
            <a:miter lim="800000"/>
            <a:headEnd/>
            <a:tailEnd/>
          </a:ln>
          <a:effectLst>
            <a:outerShdw blurRad="292100" dist="139700" dir="2700000" algn="tl" rotWithShape="0">
              <a:srgbClr val="333333">
                <a:alpha val="64999"/>
              </a:srgbClr>
            </a:outerShdw>
          </a:effectLst>
          <a:extLst>
            <a:ext uri="{909E8E84-426E-40dd-AFC4-6F175D3DCCD1}">
              <a14:hiddenFill xmlns="" xmlns:a14="http://schemas.microsoft.com/office/drawing/2010/main">
                <a:solidFill>
                  <a:srgbClr val="FFFFFF"/>
                </a:solidFill>
              </a14:hiddenFill>
            </a:ext>
          </a:extLst>
        </p:spPr>
      </p:pic>
      <p:sp>
        <p:nvSpPr>
          <p:cNvPr id="2" name="Rectangle 1"/>
          <p:cNvSpPr/>
          <p:nvPr/>
        </p:nvSpPr>
        <p:spPr>
          <a:xfrm>
            <a:off x="-152400" y="596900"/>
            <a:ext cx="9296400" cy="708025"/>
          </a:xfrm>
          <a:prstGeom prst="rect">
            <a:avLst/>
          </a:prstGeom>
        </p:spPr>
        <p:txBody>
          <a:bodyPr>
            <a:spAutoFit/>
          </a:bodyPr>
          <a:lstStyle/>
          <a:p>
            <a:pPr algn="ctr">
              <a:defRPr/>
            </a:pPr>
            <a:r>
              <a:rPr lang="en-US" sz="4000" b="1" dirty="0">
                <a:solidFill>
                  <a:srgbClr val="000000"/>
                </a:solidFill>
                <a:effectLst>
                  <a:outerShdw blurRad="38100" dist="38100" dir="2700000" algn="tl">
                    <a:srgbClr val="DDDDDD"/>
                  </a:outerShdw>
                </a:effectLst>
                <a:latin typeface="Agency FB" charset="0"/>
                <a:cs typeface="+mn-cs"/>
              </a:rPr>
              <a:t>The Toothpick Factory</a:t>
            </a:r>
            <a:r>
              <a:rPr lang="en-US" sz="4000" b="1" baseline="30000" dirty="0">
                <a:solidFill>
                  <a:srgbClr val="000000"/>
                </a:solidFill>
                <a:effectLst>
                  <a:outerShdw blurRad="38100" dist="38100" dir="2700000" algn="tl">
                    <a:srgbClr val="DDDDDD"/>
                  </a:outerShdw>
                </a:effectLst>
                <a:latin typeface="Agency FB" charset="0"/>
                <a:cs typeface="+mn-cs"/>
              </a:rPr>
              <a:t>©</a:t>
            </a:r>
            <a:endParaRPr lang="en-US" dirty="0">
              <a:cs typeface="+mn-cs"/>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p:cNvSpPr>
            <a:spLocks noGrp="1" noChangeArrowheads="1"/>
          </p:cNvSpPr>
          <p:nvPr>
            <p:ph idx="1"/>
          </p:nvPr>
        </p:nvSpPr>
        <p:spPr bwMode="auto">
          <a:xfrm>
            <a:off x="304800" y="2167505"/>
            <a:ext cx="8229600" cy="308768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latin typeface="Adobe Gothic Std B" charset="0"/>
                <a:ea typeface="Adobe Gothic Std B" charset="0"/>
                <a:cs typeface="Adobe Gothic Std B" charset="0"/>
              </a:rPr>
              <a:t>Creates change</a:t>
            </a:r>
          </a:p>
          <a:p>
            <a:pPr eaLnBrk="1" hangingPunct="1"/>
            <a:r>
              <a:rPr lang="en-US" dirty="0">
                <a:latin typeface="Adobe Gothic Std B" charset="0"/>
                <a:ea typeface="Adobe Gothic Std B" charset="0"/>
                <a:cs typeface="Adobe Gothic Std B" charset="0"/>
              </a:rPr>
              <a:t>Increases stress</a:t>
            </a:r>
          </a:p>
          <a:p>
            <a:pPr eaLnBrk="1" hangingPunct="1"/>
            <a:r>
              <a:rPr lang="en-US" dirty="0">
                <a:latin typeface="Adobe Gothic Std B" charset="0"/>
                <a:ea typeface="Adobe Gothic Std B" charset="0"/>
                <a:cs typeface="Adobe Gothic Std B" charset="0"/>
              </a:rPr>
              <a:t>Tests adaptability</a:t>
            </a:r>
          </a:p>
          <a:p>
            <a:pPr eaLnBrk="1" hangingPunct="1"/>
            <a:r>
              <a:rPr lang="en-US" dirty="0">
                <a:latin typeface="Adobe Gothic Std B" charset="0"/>
                <a:ea typeface="Adobe Gothic Std B" charset="0"/>
                <a:cs typeface="Adobe Gothic Std B" charset="0"/>
              </a:rPr>
              <a:t>Challenges creativeness</a:t>
            </a:r>
          </a:p>
          <a:p>
            <a:pPr eaLnBrk="1" hangingPunct="1"/>
            <a:r>
              <a:rPr lang="en-US" dirty="0">
                <a:latin typeface="Adobe Gothic Std B" charset="0"/>
                <a:ea typeface="Adobe Gothic Std B" charset="0"/>
                <a:cs typeface="Adobe Gothic Std B" charset="0"/>
              </a:rPr>
              <a:t>Requires use of workplace skills</a:t>
            </a:r>
          </a:p>
        </p:txBody>
      </p:sp>
      <p:pic>
        <p:nvPicPr>
          <p:cNvPr id="41988" name="Picture 5" descr="Picture 01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1429248">
            <a:off x="5152252" y="1795389"/>
            <a:ext cx="3522181" cy="264393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Rectangle 1"/>
          <p:cNvSpPr/>
          <p:nvPr/>
        </p:nvSpPr>
        <p:spPr>
          <a:xfrm>
            <a:off x="0" y="587375"/>
            <a:ext cx="9372600" cy="708025"/>
          </a:xfrm>
          <a:prstGeom prst="rect">
            <a:avLst/>
          </a:prstGeom>
        </p:spPr>
        <p:txBody>
          <a:bodyPr>
            <a:spAutoFit/>
          </a:bodyPr>
          <a:lstStyle/>
          <a:p>
            <a:pPr marL="342900" indent="-342900" algn="ctr">
              <a:spcBef>
                <a:spcPct val="20000"/>
              </a:spcBef>
              <a:defRPr/>
            </a:pPr>
            <a:r>
              <a:rPr lang="en-US" sz="4000" b="1" dirty="0">
                <a:solidFill>
                  <a:srgbClr val="000000"/>
                </a:solidFill>
                <a:effectLst>
                  <a:outerShdw blurRad="38100" dist="38100" dir="2700000" algn="tl">
                    <a:srgbClr val="DDDDDD"/>
                  </a:outerShdw>
                </a:effectLst>
                <a:latin typeface="Agency FB" charset="0"/>
                <a:cs typeface="+mn-cs"/>
              </a:rPr>
              <a:t>WHAT DO THEY ADD TO THE GAME? </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4"/>
          <p:cNvSpPr>
            <a:spLocks noGrp="1" noChangeArrowheads="1"/>
          </p:cNvSpPr>
          <p:nvPr>
            <p:ph idx="1"/>
          </p:nvPr>
        </p:nvSpPr>
        <p:spPr bwMode="auto">
          <a:xfrm>
            <a:off x="152400" y="838200"/>
            <a:ext cx="8839200" cy="4983163"/>
          </a:xfrm>
          <a:ln>
            <a:miter lim="800000"/>
            <a:headEnd/>
            <a:tailEnd/>
          </a:ln>
        </p:spPr>
        <p:txBody>
          <a:bodyPr vert="horz" wrap="square" lIns="91440" tIns="45720" rIns="91440" bIns="45720" numCol="1" anchor="t" anchorCtr="0" compatLnSpc="1">
            <a:prstTxWarp prst="textNoShape">
              <a:avLst/>
            </a:prstTxWarp>
          </a:bodyPr>
          <a:lstStyle/>
          <a:p>
            <a:pPr algn="ctr" eaLnBrk="1" hangingPunct="1">
              <a:buFont typeface="Wingdings" pitchFamily="2" charset="2"/>
              <a:buNone/>
              <a:defRPr/>
            </a:pPr>
            <a:r>
              <a:rPr lang="en-US" sz="4000" dirty="0" smtClean="0">
                <a:effectLst>
                  <a:outerShdw blurRad="38100" dist="38100" dir="2700000" algn="tl">
                    <a:srgbClr val="000000">
                      <a:alpha val="43137"/>
                    </a:srgbClr>
                  </a:outerShdw>
                </a:effectLst>
                <a:latin typeface="Adobe Gothic Std B" pitchFamily="34" charset="-128"/>
                <a:ea typeface="Adobe Gothic Std B" pitchFamily="34" charset="-128"/>
                <a:cs typeface="+mn-cs"/>
              </a:rPr>
              <a:t/>
            </a:r>
            <a:br>
              <a:rPr lang="en-US" sz="4000" dirty="0" smtClean="0">
                <a:effectLst>
                  <a:outerShdw blurRad="38100" dist="38100" dir="2700000" algn="tl">
                    <a:srgbClr val="000000">
                      <a:alpha val="43137"/>
                    </a:srgbClr>
                  </a:outerShdw>
                </a:effectLst>
                <a:latin typeface="Adobe Gothic Std B" pitchFamily="34" charset="-128"/>
                <a:ea typeface="Adobe Gothic Std B" pitchFamily="34" charset="-128"/>
                <a:cs typeface="+mn-cs"/>
              </a:rPr>
            </a:br>
            <a:endParaRPr lang="en-US" sz="800" dirty="0" smtClean="0">
              <a:effectLst>
                <a:outerShdw blurRad="38100" dist="38100" dir="2700000" algn="tl">
                  <a:srgbClr val="000000">
                    <a:alpha val="43137"/>
                  </a:srgbClr>
                </a:outerShdw>
              </a:effectLst>
              <a:latin typeface="Adobe Gothic Std B" pitchFamily="34" charset="-128"/>
              <a:ea typeface="Adobe Gothic Std B" pitchFamily="34" charset="-128"/>
              <a:cs typeface="+mn-cs"/>
            </a:endParaRPr>
          </a:p>
          <a:p>
            <a:pPr eaLnBrk="1" hangingPunct="1">
              <a:buFont typeface="Wingdings" pitchFamily="2" charset="2"/>
              <a:buNone/>
              <a:defRPr/>
            </a:pPr>
            <a:r>
              <a:rPr lang="en-US" sz="2800" dirty="0" smtClean="0">
                <a:latin typeface="Adobe Gothic Std B" pitchFamily="34" charset="-128"/>
                <a:ea typeface="Adobe Gothic Std B" pitchFamily="34" charset="-128"/>
                <a:cs typeface="+mn-cs"/>
              </a:rPr>
              <a:t>Who is responsible for delivering the MRC?</a:t>
            </a:r>
          </a:p>
          <a:p>
            <a:pPr lvl="1" eaLnBrk="1" hangingPunct="1">
              <a:buFont typeface="Wingdings" pitchFamily="2" charset="2"/>
              <a:buChar char="§"/>
              <a:defRPr/>
            </a:pPr>
            <a:r>
              <a:rPr lang="en-US" dirty="0" smtClean="0">
                <a:latin typeface="Adobe Gothic Std B" pitchFamily="34" charset="-128"/>
                <a:ea typeface="Adobe Gothic Std B" pitchFamily="34" charset="-128"/>
              </a:rPr>
              <a:t>Client Team OR Facilitator</a:t>
            </a:r>
          </a:p>
          <a:p>
            <a:pPr eaLnBrk="1" hangingPunct="1">
              <a:buFont typeface="Wingdings" pitchFamily="2" charset="2"/>
              <a:buNone/>
              <a:defRPr/>
            </a:pPr>
            <a:endParaRPr lang="en-US" sz="2800" b="1" dirty="0" smtClean="0">
              <a:latin typeface="Adobe Gothic Std B" pitchFamily="34" charset="-128"/>
              <a:ea typeface="Adobe Gothic Std B" pitchFamily="34" charset="-128"/>
              <a:cs typeface="+mn-cs"/>
            </a:endParaRPr>
          </a:p>
          <a:p>
            <a:pPr eaLnBrk="1" hangingPunct="1">
              <a:buFont typeface="Wingdings" pitchFamily="2" charset="2"/>
              <a:buNone/>
              <a:defRPr/>
            </a:pPr>
            <a:r>
              <a:rPr lang="en-US" sz="2800" b="1" dirty="0" smtClean="0">
                <a:latin typeface="Adobe Gothic Std B" pitchFamily="34" charset="-128"/>
                <a:ea typeface="Adobe Gothic Std B" pitchFamily="34" charset="-128"/>
                <a:cs typeface="+mn-cs"/>
              </a:rPr>
              <a:t>Ways to implement Market Response Cards (MRC)</a:t>
            </a:r>
          </a:p>
          <a:p>
            <a:pPr lvl="1" eaLnBrk="1" hangingPunct="1">
              <a:buFont typeface="Wingdings" pitchFamily="2" charset="2"/>
              <a:buChar char="§"/>
              <a:defRPr/>
            </a:pPr>
            <a:r>
              <a:rPr lang="en-US" dirty="0" smtClean="0">
                <a:latin typeface="Adobe Gothic Std B" pitchFamily="34" charset="-128"/>
                <a:ea typeface="Adobe Gothic Std B" pitchFamily="34" charset="-128"/>
              </a:rPr>
              <a:t>Implement 1 MRC for all the teams. </a:t>
            </a:r>
          </a:p>
          <a:p>
            <a:pPr lvl="1" eaLnBrk="1" hangingPunct="1">
              <a:buFont typeface="Wingdings" pitchFamily="2" charset="2"/>
              <a:buChar char="§"/>
              <a:defRPr/>
            </a:pPr>
            <a:r>
              <a:rPr lang="en-US" dirty="0" smtClean="0">
                <a:latin typeface="Adobe Gothic Std B" pitchFamily="34" charset="-128"/>
                <a:ea typeface="Adobe Gothic Std B" pitchFamily="34" charset="-128"/>
              </a:rPr>
              <a:t>Implement 2 MRCs not all teams will have the same card.</a:t>
            </a:r>
          </a:p>
          <a:p>
            <a:pPr lvl="1" eaLnBrk="1" hangingPunct="1">
              <a:buFont typeface="Wingdings" pitchFamily="2" charset="2"/>
              <a:buChar char="§"/>
              <a:defRPr/>
            </a:pPr>
            <a:r>
              <a:rPr lang="en-US" dirty="0" smtClean="0">
                <a:latin typeface="Adobe Gothic Std B" pitchFamily="34" charset="-128"/>
                <a:ea typeface="Adobe Gothic Std B" pitchFamily="34" charset="-128"/>
              </a:rPr>
              <a:t>Implement multiple MRCs</a:t>
            </a:r>
            <a:r>
              <a:rPr lang="en-US" dirty="0">
                <a:latin typeface="Adobe Gothic Std B" pitchFamily="34" charset="-128"/>
                <a:ea typeface="Adobe Gothic Std B" pitchFamily="34" charset="-128"/>
              </a:rPr>
              <a:t> </a:t>
            </a:r>
            <a:r>
              <a:rPr lang="en-US" dirty="0" smtClean="0">
                <a:latin typeface="Adobe Gothic Std B" pitchFamily="34" charset="-128"/>
                <a:ea typeface="Adobe Gothic Std B" pitchFamily="34" charset="-128"/>
              </a:rPr>
              <a:t>(randomly distributed)</a:t>
            </a:r>
            <a:endParaRPr lang="en-US" sz="1600" i="1" dirty="0" smtClean="0">
              <a:latin typeface="Adobe Gothic Std B" pitchFamily="34" charset="-128"/>
              <a:ea typeface="Adobe Gothic Std B" pitchFamily="34" charset="-128"/>
            </a:endParaRPr>
          </a:p>
          <a:p>
            <a:pPr lvl="1" eaLnBrk="1" hangingPunct="1">
              <a:buFont typeface="Wingdings" pitchFamily="2" charset="2"/>
              <a:buChar char="§"/>
              <a:defRPr/>
            </a:pPr>
            <a:endParaRPr lang="en-US" sz="2000" dirty="0" smtClean="0">
              <a:latin typeface="Adobe Gothic Std B" pitchFamily="34" charset="-128"/>
              <a:ea typeface="Adobe Gothic Std B" pitchFamily="34" charset="-128"/>
            </a:endParaRPr>
          </a:p>
          <a:p>
            <a:pPr eaLnBrk="1" hangingPunct="1">
              <a:buFont typeface="Wingdings" pitchFamily="2" charset="2"/>
              <a:buChar char="§"/>
              <a:defRPr/>
            </a:pPr>
            <a:endParaRPr lang="en-US" sz="2000" dirty="0" smtClean="0">
              <a:latin typeface="Adobe Gothic Std B" pitchFamily="34" charset="-128"/>
              <a:ea typeface="Adobe Gothic Std B" pitchFamily="34" charset="-128"/>
              <a:cs typeface="+mn-cs"/>
            </a:endParaRPr>
          </a:p>
        </p:txBody>
      </p:sp>
      <p:sp>
        <p:nvSpPr>
          <p:cNvPr id="2" name="Rectangle 1"/>
          <p:cNvSpPr/>
          <p:nvPr/>
        </p:nvSpPr>
        <p:spPr>
          <a:xfrm>
            <a:off x="0" y="587375"/>
            <a:ext cx="9144000" cy="708025"/>
          </a:xfrm>
          <a:prstGeom prst="rect">
            <a:avLst/>
          </a:prstGeom>
        </p:spPr>
        <p:txBody>
          <a:bodyPr>
            <a:spAutoFit/>
          </a:bodyPr>
          <a:lstStyle/>
          <a:p>
            <a:pPr algn="ctr">
              <a:defRPr/>
            </a:pPr>
            <a:r>
              <a:rPr lang="en-US" sz="4000" b="1" kern="0" dirty="0">
                <a:solidFill>
                  <a:srgbClr val="000000"/>
                </a:solidFill>
                <a:effectLst>
                  <a:outerShdw blurRad="38100" dist="38100" dir="2700000" algn="tl">
                    <a:srgbClr val="000000">
                      <a:alpha val="43137"/>
                    </a:srgbClr>
                  </a:outerShdw>
                </a:effectLst>
                <a:latin typeface="Agency FB" pitchFamily="34" charset="0"/>
                <a:ea typeface="+mn-ea"/>
                <a:cs typeface="+mn-cs"/>
              </a:rPr>
              <a:t>IMPLEMENTATION</a:t>
            </a:r>
            <a:endParaRPr lang="en-US" sz="4000" dirty="0">
              <a:latin typeface="Arial" pitchFamily="34" charset="0"/>
              <a:ea typeface="+mn-ea"/>
              <a:cs typeface="+mn-cs"/>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3" descr="Picture 01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71044" y="2057400"/>
            <a:ext cx="3075530" cy="2307049"/>
          </a:xfrm>
          <a:prstGeom prst="rect">
            <a:avLst/>
          </a:prstGeom>
          <a:noFill/>
          <a:ln w="28575">
            <a:solidFill>
              <a:srgbClr val="993300"/>
            </a:solidFill>
            <a:miter lim="800000"/>
            <a:headEnd/>
            <a:tailEnd/>
          </a:ln>
          <a:extLst>
            <a:ext uri="{909E8E84-426E-40dd-AFC4-6F175D3DCCD1}">
              <a14:hiddenFill xmlns="" xmlns:a14="http://schemas.microsoft.com/office/drawing/2010/main">
                <a:solidFill>
                  <a:srgbClr val="FFFFFF"/>
                </a:solidFill>
              </a14:hiddenFill>
            </a:ext>
          </a:extLst>
        </p:spPr>
      </p:pic>
      <p:sp>
        <p:nvSpPr>
          <p:cNvPr id="78851" name="Rectangle 4"/>
          <p:cNvSpPr>
            <a:spLocks noGrp="1" noChangeArrowheads="1"/>
          </p:cNvSpPr>
          <p:nvPr>
            <p:ph idx="1"/>
          </p:nvPr>
        </p:nvSpPr>
        <p:spPr bwMode="auto">
          <a:xfrm>
            <a:off x="76200" y="2057400"/>
            <a:ext cx="6324600" cy="39624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spcBef>
                <a:spcPts val="1200"/>
              </a:spcBef>
              <a:buFont typeface="Wingdings" charset="0"/>
              <a:buChar char="§"/>
            </a:pPr>
            <a:r>
              <a:rPr lang="en-US" sz="2800" dirty="0">
                <a:latin typeface="Adobe Gothic Std B" charset="0"/>
                <a:ea typeface="Adobe Gothic Std B" charset="0"/>
                <a:cs typeface="Adobe Gothic Std B" charset="0"/>
              </a:rPr>
              <a:t>What did your team do well?</a:t>
            </a:r>
          </a:p>
          <a:p>
            <a:pPr eaLnBrk="1" hangingPunct="1">
              <a:spcBef>
                <a:spcPts val="1200"/>
              </a:spcBef>
              <a:buFont typeface="Wingdings" charset="0"/>
              <a:buChar char="§"/>
            </a:pPr>
            <a:r>
              <a:rPr lang="en-US" sz="2800" dirty="0">
                <a:latin typeface="Adobe Gothic Std B" charset="0"/>
                <a:ea typeface="Adobe Gothic Std B" charset="0"/>
                <a:cs typeface="Adobe Gothic Std B" charset="0"/>
              </a:rPr>
              <a:t>Not so well?  Why?</a:t>
            </a:r>
          </a:p>
          <a:p>
            <a:pPr eaLnBrk="1" hangingPunct="1">
              <a:spcBef>
                <a:spcPts val="1200"/>
              </a:spcBef>
              <a:buFont typeface="Wingdings" charset="0"/>
              <a:buChar char="§"/>
            </a:pPr>
            <a:r>
              <a:rPr lang="en-US" sz="2800" dirty="0">
                <a:latin typeface="Adobe Gothic Std B" charset="0"/>
                <a:ea typeface="Adobe Gothic Std B" charset="0"/>
                <a:cs typeface="Adobe Gothic Std B" charset="0"/>
              </a:rPr>
              <a:t>What Soft Skills did you use?</a:t>
            </a:r>
          </a:p>
          <a:p>
            <a:pPr eaLnBrk="1" hangingPunct="1">
              <a:spcBef>
                <a:spcPts val="1200"/>
              </a:spcBef>
              <a:buFont typeface="Wingdings" charset="0"/>
              <a:buChar char="§"/>
            </a:pPr>
            <a:r>
              <a:rPr lang="en-US" sz="2800" dirty="0">
                <a:latin typeface="Adobe Gothic Std B" charset="0"/>
                <a:ea typeface="Adobe Gothic Std B" charset="0"/>
                <a:cs typeface="Adobe Gothic Std B" charset="0"/>
              </a:rPr>
              <a:t>What </a:t>
            </a:r>
            <a:r>
              <a:rPr lang="en-US" sz="2800" dirty="0" smtClean="0">
                <a:latin typeface="Adobe Gothic Std B" charset="0"/>
                <a:ea typeface="Adobe Gothic Std B" charset="0"/>
                <a:cs typeface="Adobe Gothic Std B" charset="0"/>
              </a:rPr>
              <a:t>obstacles </a:t>
            </a:r>
            <a:r>
              <a:rPr lang="en-US" sz="2800" dirty="0">
                <a:latin typeface="Adobe Gothic Std B" charset="0"/>
                <a:ea typeface="Adobe Gothic Std B" charset="0"/>
                <a:cs typeface="Adobe Gothic Std B" charset="0"/>
              </a:rPr>
              <a:t>you faced?</a:t>
            </a:r>
          </a:p>
          <a:p>
            <a:pPr eaLnBrk="1" hangingPunct="1">
              <a:spcBef>
                <a:spcPts val="1200"/>
              </a:spcBef>
              <a:buFont typeface="Wingdings" charset="0"/>
              <a:buChar char="§"/>
            </a:pPr>
            <a:r>
              <a:rPr lang="en-US" sz="2800" dirty="0">
                <a:latin typeface="Adobe Gothic Std B" charset="0"/>
                <a:ea typeface="Adobe Gothic Std B" charset="0"/>
                <a:cs typeface="Adobe Gothic Std B" charset="0"/>
              </a:rPr>
              <a:t>Do you have a better understanding of Workplace Skills?</a:t>
            </a:r>
          </a:p>
        </p:txBody>
      </p:sp>
      <p:sp>
        <p:nvSpPr>
          <p:cNvPr id="2" name="Rectangle 1"/>
          <p:cNvSpPr/>
          <p:nvPr/>
        </p:nvSpPr>
        <p:spPr>
          <a:xfrm>
            <a:off x="0" y="587375"/>
            <a:ext cx="9001125" cy="708025"/>
          </a:xfrm>
          <a:prstGeom prst="rect">
            <a:avLst/>
          </a:prstGeom>
        </p:spPr>
        <p:txBody>
          <a:bodyPr>
            <a:spAutoFit/>
          </a:bodyPr>
          <a:lstStyle/>
          <a:p>
            <a:pPr algn="ctr">
              <a:defRPr/>
            </a:pPr>
            <a:r>
              <a:rPr lang="en-US" sz="4000" b="1" kern="0" dirty="0">
                <a:solidFill>
                  <a:srgbClr val="000000"/>
                </a:solidFill>
                <a:effectLst>
                  <a:outerShdw blurRad="38100" dist="38100" dir="2700000" algn="tl">
                    <a:srgbClr val="000000">
                      <a:alpha val="43137"/>
                    </a:srgbClr>
                  </a:outerShdw>
                </a:effectLst>
                <a:latin typeface="Agency FB" pitchFamily="34" charset="0"/>
                <a:ea typeface="+mn-ea"/>
                <a:cs typeface="+mn-cs"/>
              </a:rPr>
              <a:t>WHAT DID WE LEARN?</a:t>
            </a:r>
            <a:endParaRPr lang="en-US" sz="4000" dirty="0">
              <a:latin typeface="Arial" pitchFamily="34" charset="0"/>
              <a:ea typeface="+mn-ea"/>
              <a:cs typeface="+mn-cs"/>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p:cNvSpPr>
            <a:spLocks noGrp="1" noChangeArrowheads="1"/>
          </p:cNvSpPr>
          <p:nvPr>
            <p:ph idx="1"/>
          </p:nvPr>
        </p:nvSpPr>
        <p:spPr bwMode="auto">
          <a:xfrm>
            <a:off x="228600" y="1524000"/>
            <a:ext cx="6324600" cy="31670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lnSpc>
                <a:spcPct val="150000"/>
              </a:lnSpc>
              <a:buFont typeface="Wingdings" charset="0"/>
              <a:buChar char="§"/>
            </a:pPr>
            <a:r>
              <a:rPr lang="en-US" sz="2800" dirty="0">
                <a:latin typeface="Adobe Gothic Std B" charset="0"/>
                <a:ea typeface="Adobe Gothic Std B" charset="0"/>
                <a:cs typeface="Adobe Gothic Std B" charset="0"/>
              </a:rPr>
              <a:t>What was the impact of the MRCs?</a:t>
            </a:r>
          </a:p>
          <a:p>
            <a:pPr eaLnBrk="1" hangingPunct="1">
              <a:lnSpc>
                <a:spcPct val="150000"/>
              </a:lnSpc>
              <a:buFont typeface="Wingdings" charset="0"/>
              <a:buChar char="§"/>
            </a:pPr>
            <a:r>
              <a:rPr lang="en-US" sz="2800" dirty="0">
                <a:latin typeface="Adobe Gothic Std B" charset="0"/>
                <a:ea typeface="Adobe Gothic Std B" charset="0"/>
                <a:cs typeface="Adobe Gothic Std B" charset="0"/>
              </a:rPr>
              <a:t> </a:t>
            </a:r>
            <a:r>
              <a:rPr lang="en-US" sz="2800" dirty="0" smtClean="0">
                <a:latin typeface="Adobe Gothic Std B" charset="0"/>
                <a:ea typeface="Adobe Gothic Std B" charset="0"/>
                <a:cs typeface="Adobe Gothic Std B" charset="0"/>
              </a:rPr>
              <a:t>Round </a:t>
            </a:r>
            <a:r>
              <a:rPr lang="en-US" sz="2800" dirty="0">
                <a:latin typeface="Adobe Gothic Std B" charset="0"/>
                <a:ea typeface="Adobe Gothic Std B" charset="0"/>
                <a:cs typeface="Adobe Gothic Std B" charset="0"/>
              </a:rPr>
              <a:t>1 vs. Round 2</a:t>
            </a:r>
          </a:p>
          <a:p>
            <a:pPr eaLnBrk="1" hangingPunct="1">
              <a:lnSpc>
                <a:spcPct val="150000"/>
              </a:lnSpc>
              <a:buFont typeface="Wingdings" charset="0"/>
              <a:buChar char="§"/>
            </a:pPr>
            <a:r>
              <a:rPr lang="en-US" sz="2800" dirty="0">
                <a:latin typeface="Adobe Gothic Std B" charset="0"/>
                <a:ea typeface="Adobe Gothic Std B" charset="0"/>
                <a:cs typeface="Adobe Gothic Std B" charset="0"/>
              </a:rPr>
              <a:t>Improving workplace skills</a:t>
            </a:r>
          </a:p>
          <a:p>
            <a:pPr eaLnBrk="1" hangingPunct="1">
              <a:lnSpc>
                <a:spcPct val="150000"/>
              </a:lnSpc>
              <a:buFont typeface="Wingdings" charset="0"/>
              <a:buChar char="§"/>
            </a:pPr>
            <a:r>
              <a:rPr lang="en-US" sz="2800" dirty="0">
                <a:latin typeface="Adobe Gothic Std B" charset="0"/>
                <a:ea typeface="Adobe Gothic Std B" charset="0"/>
                <a:cs typeface="Adobe Gothic Std B" charset="0"/>
              </a:rPr>
              <a:t>Productivity calculations</a:t>
            </a:r>
          </a:p>
        </p:txBody>
      </p:sp>
      <p:pic>
        <p:nvPicPr>
          <p:cNvPr id="47108" name="Picture 4" descr="Picture 02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46880" y="2100670"/>
            <a:ext cx="2403475" cy="3205163"/>
          </a:xfrm>
          <a:prstGeom prst="rect">
            <a:avLst/>
          </a:prstGeom>
          <a:ln w="38100" cap="sq">
            <a:solidFill>
              <a:srgbClr val="000000"/>
            </a:solidFill>
            <a:prstDash val="solid"/>
            <a:miter lim="800000"/>
          </a:ln>
          <a:effectLst>
            <a:glow rad="101600">
              <a:schemeClr val="accent4">
                <a:satMod val="175000"/>
                <a:alpha val="40000"/>
              </a:schemeClr>
            </a:glow>
            <a:outerShdw blurRad="50800" dist="38100" dir="2700000" algn="tl" rotWithShape="0">
              <a:srgbClr val="000000">
                <a:alpha val="43000"/>
              </a:srgbClr>
            </a:outerShdw>
          </a:effectLst>
        </p:spPr>
      </p:pic>
      <p:sp>
        <p:nvSpPr>
          <p:cNvPr id="2" name="Rectangle 1"/>
          <p:cNvSpPr/>
          <p:nvPr/>
        </p:nvSpPr>
        <p:spPr>
          <a:xfrm>
            <a:off x="3898900" y="649288"/>
            <a:ext cx="1482725" cy="708025"/>
          </a:xfrm>
          <a:prstGeom prst="rect">
            <a:avLst/>
          </a:prstGeom>
        </p:spPr>
        <p:txBody>
          <a:bodyPr wrap="none">
            <a:spAutoFit/>
          </a:bodyPr>
          <a:lstStyle/>
          <a:p>
            <a:pPr marL="342900" indent="-342900" algn="ctr">
              <a:spcBef>
                <a:spcPct val="20000"/>
              </a:spcBef>
              <a:defRPr/>
            </a:pPr>
            <a:r>
              <a:rPr lang="en-US" sz="4000" b="1">
                <a:solidFill>
                  <a:srgbClr val="000000"/>
                </a:solidFill>
                <a:effectLst>
                  <a:outerShdw blurRad="38100" dist="38100" dir="2700000" algn="tl">
                    <a:srgbClr val="DDDDDD"/>
                  </a:outerShdw>
                </a:effectLst>
                <a:latin typeface="Agency FB" charset="0"/>
                <a:cs typeface="+mn-cs"/>
              </a:rPr>
              <a:t>REVIEW</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08" name="Picture 8" descr="toothpick &amp; robot logo revised 11-14-06 jpg sm"/>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2400" y="2032000"/>
            <a:ext cx="2074863" cy="3074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13" name="AutoShape 13"/>
          <p:cNvSpPr>
            <a:spLocks noChangeArrowheads="1"/>
          </p:cNvSpPr>
          <p:nvPr/>
        </p:nvSpPr>
        <p:spPr bwMode="auto">
          <a:xfrm>
            <a:off x="2353663" y="1905000"/>
            <a:ext cx="6637938" cy="3657600"/>
          </a:xfrm>
          <a:prstGeom prst="wedgeRoundRectCallout">
            <a:avLst>
              <a:gd name="adj1" fmla="val -59744"/>
              <a:gd name="adj2" fmla="val -28755"/>
              <a:gd name="adj3" fmla="val 16667"/>
            </a:avLst>
          </a:prstGeom>
          <a:solidFill>
            <a:srgbClr val="FFFF99"/>
          </a:solidFill>
          <a:ln w="9525">
            <a:solidFill>
              <a:schemeClr val="tx1"/>
            </a:solidFill>
            <a:miter lim="800000"/>
            <a:headEnd/>
            <a:tailEnd/>
          </a:ln>
        </p:spPr>
        <p:txBody>
          <a:bodyPr/>
          <a:lstStyle/>
          <a:p>
            <a:pPr marL="174625" indent="-174625">
              <a:spcAft>
                <a:spcPts val="1200"/>
              </a:spcAft>
              <a:buFont typeface="Arial" charset="0"/>
              <a:buChar char="•"/>
            </a:pPr>
            <a:r>
              <a:rPr lang="en-US" sz="2800" dirty="0">
                <a:latin typeface="Adobe Gothic Std B" charset="0"/>
                <a:ea typeface="Adobe Gothic Std B" charset="0"/>
                <a:cs typeface="Adobe Gothic Std B" charset="0"/>
              </a:rPr>
              <a:t>How do you teach </a:t>
            </a:r>
            <a:r>
              <a:rPr lang="en-US" sz="2800" dirty="0" smtClean="0">
                <a:latin typeface="Adobe Gothic Std B" charset="0"/>
                <a:ea typeface="Adobe Gothic Std B" charset="0"/>
                <a:cs typeface="Adobe Gothic Std B" charset="0"/>
              </a:rPr>
              <a:t>workplace skills</a:t>
            </a:r>
            <a:r>
              <a:rPr lang="en-US" sz="2800" dirty="0">
                <a:latin typeface="Adobe Gothic Std B" charset="0"/>
                <a:ea typeface="Adobe Gothic Std B" charset="0"/>
                <a:cs typeface="Adobe Gothic Std B" charset="0"/>
              </a:rPr>
              <a:t>?</a:t>
            </a:r>
          </a:p>
          <a:p>
            <a:pPr marL="174625" indent="-174625">
              <a:spcAft>
                <a:spcPts val="1200"/>
              </a:spcAft>
              <a:buFont typeface="Arial" charset="0"/>
              <a:buChar char="•"/>
            </a:pPr>
            <a:r>
              <a:rPr lang="en-US" sz="2800" dirty="0">
                <a:latin typeface="Adobe Gothic Std B" charset="0"/>
                <a:ea typeface="Adobe Gothic Std B" charset="0"/>
                <a:cs typeface="Adobe Gothic Std B" charset="0"/>
              </a:rPr>
              <a:t>How do reinforce their practice?</a:t>
            </a:r>
          </a:p>
          <a:p>
            <a:pPr marL="174625" indent="-174625">
              <a:spcAft>
                <a:spcPts val="1200"/>
              </a:spcAft>
              <a:buFont typeface="Arial" charset="0"/>
              <a:buChar char="•"/>
            </a:pPr>
            <a:r>
              <a:rPr lang="en-US" sz="2800" dirty="0" smtClean="0">
                <a:latin typeface="Adobe Gothic Std B" charset="0"/>
                <a:ea typeface="Adobe Gothic Std B" charset="0"/>
                <a:cs typeface="Adobe Gothic Std B" charset="0"/>
              </a:rPr>
              <a:t>How </a:t>
            </a:r>
            <a:r>
              <a:rPr lang="en-US" sz="2800" dirty="0">
                <a:latin typeface="Adobe Gothic Std B" charset="0"/>
                <a:ea typeface="Adobe Gothic Std B" charset="0"/>
                <a:cs typeface="Adobe Gothic Std B" charset="0"/>
              </a:rPr>
              <a:t>would </a:t>
            </a:r>
            <a:r>
              <a:rPr lang="en-US" sz="2800" u="sng" dirty="0">
                <a:latin typeface="Adobe Gothic Std B" charset="0"/>
                <a:ea typeface="Adobe Gothic Std B" charset="0"/>
                <a:cs typeface="Adobe Gothic Std B" charset="0"/>
              </a:rPr>
              <a:t>you</a:t>
            </a:r>
            <a:r>
              <a:rPr lang="en-US" sz="2800" dirty="0">
                <a:latin typeface="Adobe Gothic Std B" charset="0"/>
                <a:ea typeface="Adobe Gothic Std B" charset="0"/>
                <a:cs typeface="Adobe Gothic Std B" charset="0"/>
              </a:rPr>
              <a:t> implement the Toothpick Factory?</a:t>
            </a:r>
          </a:p>
          <a:p>
            <a:pPr marL="174625" indent="-174625">
              <a:spcAft>
                <a:spcPts val="1200"/>
              </a:spcAft>
              <a:buFont typeface="Arial" charset="0"/>
              <a:buChar char="•"/>
            </a:pPr>
            <a:r>
              <a:rPr lang="en-US" sz="2800" dirty="0">
                <a:latin typeface="Adobe Gothic Std B" charset="0"/>
                <a:ea typeface="Adobe Gothic Std B" charset="0"/>
                <a:cs typeface="Adobe Gothic Std B" charset="0"/>
              </a:rPr>
              <a:t>Ideas for </a:t>
            </a:r>
            <a:r>
              <a:rPr lang="en-US" sz="2800" dirty="0" smtClean="0">
                <a:latin typeface="Adobe Gothic Std B" charset="0"/>
                <a:ea typeface="Adobe Gothic Std B" charset="0"/>
                <a:cs typeface="Adobe Gothic Std B" charset="0"/>
              </a:rPr>
              <a:t>extensions</a:t>
            </a:r>
            <a:r>
              <a:rPr lang="en-US" sz="2800" dirty="0">
                <a:latin typeface="Adobe Gothic Std B" charset="0"/>
                <a:ea typeface="Adobe Gothic Std B" charset="0"/>
                <a:cs typeface="Adobe Gothic Std B" charset="0"/>
              </a:rPr>
              <a:t>?</a:t>
            </a:r>
          </a:p>
          <a:p>
            <a:pPr marL="174625" indent="-174625">
              <a:spcAft>
                <a:spcPts val="1200"/>
              </a:spcAft>
              <a:buFont typeface="Arial" charset="0"/>
              <a:buChar char="•"/>
            </a:pPr>
            <a:r>
              <a:rPr lang="en-US" sz="2800" dirty="0">
                <a:latin typeface="Adobe Gothic Std B" charset="0"/>
                <a:ea typeface="Adobe Gothic Std B" charset="0"/>
                <a:cs typeface="Adobe Gothic Std B" charset="0"/>
              </a:rPr>
              <a:t>Ideas for additional MRC?</a:t>
            </a:r>
          </a:p>
        </p:txBody>
      </p:sp>
      <p:sp>
        <p:nvSpPr>
          <p:cNvPr id="204815" name="Rectangle 15"/>
          <p:cNvSpPr>
            <a:spLocks noChangeArrowheads="1"/>
          </p:cNvSpPr>
          <p:nvPr/>
        </p:nvSpPr>
        <p:spPr bwMode="auto">
          <a:xfrm>
            <a:off x="152400" y="581025"/>
            <a:ext cx="8839200" cy="1323975"/>
          </a:xfrm>
          <a:prstGeom prst="rect">
            <a:avLst/>
          </a:prstGeom>
          <a:noFill/>
          <a:ln w="9525">
            <a:noFill/>
            <a:miter lim="800000"/>
            <a:headEnd/>
            <a:tailEnd/>
          </a:ln>
          <a:effectLst/>
        </p:spPr>
        <p:txBody>
          <a:bodyPr>
            <a:spAutoFit/>
          </a:bodyPr>
          <a:lstStyle/>
          <a:p>
            <a:pPr algn="ctr">
              <a:defRPr/>
            </a:pPr>
            <a:r>
              <a:rPr lang="en-US" sz="4000" b="1" dirty="0">
                <a:effectLst>
                  <a:outerShdw blurRad="38100" dist="38100" dir="2700000" algn="tl">
                    <a:srgbClr val="DDDDDD"/>
                  </a:outerShdw>
                </a:effectLst>
                <a:latin typeface="Agency FB" charset="0"/>
                <a:cs typeface="+mn-cs"/>
              </a:rPr>
              <a:t>FACILITATOR CHALLENGE – </a:t>
            </a:r>
            <a:r>
              <a:rPr lang="en-US" sz="4000" b="1" dirty="0">
                <a:solidFill>
                  <a:srgbClr val="0000FF"/>
                </a:solidFill>
                <a:effectLst>
                  <a:outerShdw blurRad="38100" dist="38100" dir="2700000" algn="tl">
                    <a:srgbClr val="DDDDDD"/>
                  </a:outerShdw>
                </a:effectLst>
                <a:latin typeface="Agency FB" charset="0"/>
                <a:cs typeface="+mn-cs"/>
              </a:rPr>
              <a:t>Group Activity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path" presetSubtype="0" accel="50000" decel="50000" fill="hold" nodeType="afterEffect">
                                  <p:stCondLst>
                                    <p:cond delay="0"/>
                                  </p:stCondLst>
                                  <p:childTnLst>
                                    <p:animMotion origin="layout" path="M -0.35278 -0.48333 C -0.34081 -0.478 -0.32605 -0.4787 -0.3139 -0.47777 C -0.30626 -0.4743 -0.30643 -0.46666 -0.30417 -0.4574 C -0.30331 -0.43819 -0.30903 -0.4162 -0.3014 -0.4 C -0.29706 -0.3905 -0.28421 -0.40185 -0.2764 -0.39814 C -0.27362 -0.39675 -0.27518 -0.39027 -0.27362 -0.38703 C -0.27101 -0.38194 -0.26806 -0.37037 -0.26806 -0.37037 C -0.26719 -0.35254 -0.26771 -0.33425 -0.26528 -0.31666 C -0.26476 -0.31226 -0.26094 -0.32037 -0.25695 -0.32222 C -0.25331 -0.32407 -0.24584 -0.32592 -0.24584 -0.32592 C -0.2106 -0.32152 -0.22466 -0.32384 -0.20417 -0.31481 C -0.19983 -0.30902 -0.19775 -0.303 -0.19445 -0.29629 C -0.19393 -0.29143 -0.19324 -0.28634 -0.19306 -0.28148 C -0.19237 -0.25254 -0.19358 -0.22337 -0.19185 -0.19444 C -0.19133 -0.18958 -0.18629 -0.20092 -0.18334 -0.2037 C -0.17726 -0.203 -0.17119 -0.2037 -0.16528 -0.20185 C -0.15886 -0.19976 -0.15435 -0.18819 -0.1514 -0.18148 C -0.14324 -0.1618 -0.13751 -0.14236 -0.13334 -0.12037 C -0.13282 -0.10254 -0.13299 -0.08449 -0.13195 -0.06666 C -0.13178 -0.06481 -0.13143 -0.0706 -0.13056 -0.07222 C -0.12952 -0.0743 -0.12796 -0.07638 -0.1264 -0.07777 C -0.12449 -0.07939 -0.11633 -0.08125 -0.11528 -0.08148 C -0.10834 -0.08078 -0.10122 -0.08148 -0.09445 -0.07962 C -0.08837 -0.078 -0.08664 -0.06504 -0.08334 -0.05925 C -0.08056 -0.04814 -0.07431 -0.03194 -0.06945 -0.02222 C -0.06893 -0.0118 -0.07223 0.00047 -0.06806 0.00926 C -0.06598 0.01366 -0.06251 0.00186 -0.05973 -0.00185 C -0.05851 -0.00347 -0.05695 -0.00439 -0.05556 -0.00555 C -0.05053 -0.00925 -0.04532 -0.01111 -0.04028 -0.01481 C -0.03403 -0.01944 -0.02761 -0.02476 -0.02084 -0.02777 C -0.01112 -0.02569 -0.0106 -0.02337 -0.00278 -0.01666 C -0.00035 -0.00717 -5.27778E-6 0.00116 -5.27778E-6 0.01112 L -5.27778E-6 2.77556E-17 " pathEditMode="relative" ptsTypes="fffffffffffffffffffffffffffffffAA">
                                      <p:cBhvr>
                                        <p:cTn id="6" dur="2000" fill="hold"/>
                                        <p:tgtEl>
                                          <p:spTgt spid="204808"/>
                                        </p:tgtEl>
                                        <p:attrNameLst>
                                          <p:attrName>ppt_x</p:attrName>
                                          <p:attrName>ppt_y</p:attrName>
                                        </p:attrNameLst>
                                      </p:cBhvr>
                                    </p:animMotion>
                                  </p:childTnLst>
                                </p:cTn>
                              </p:par>
                            </p:childTnLst>
                          </p:cTn>
                        </p:par>
                        <p:par>
                          <p:cTn id="7" fill="hold" nodeType="afterGroup">
                            <p:stCondLst>
                              <p:cond delay="2000"/>
                            </p:stCondLst>
                            <p:childTnLst>
                              <p:par>
                                <p:cTn id="8" presetID="1" presetClass="entr" presetSubtype="0" fill="hold" grpId="0" nodeType="afterEffect">
                                  <p:stCondLst>
                                    <p:cond delay="0"/>
                                  </p:stCondLst>
                                  <p:childTnLst>
                                    <p:set>
                                      <p:cBhvr>
                                        <p:cTn id="9" dur="1" fill="hold">
                                          <p:stCondLst>
                                            <p:cond delay="0"/>
                                          </p:stCondLst>
                                        </p:cTn>
                                        <p:tgtEl>
                                          <p:spTgt spid="2048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idx="1"/>
          </p:nvPr>
        </p:nvSpPr>
        <p:spPr bwMode="auto">
          <a:xfrm>
            <a:off x="-76200" y="457200"/>
            <a:ext cx="9144000" cy="989013"/>
          </a:xfrm>
          <a:ln>
            <a:miter lim="800000"/>
            <a:headEnd/>
            <a:tailEnd/>
          </a:ln>
        </p:spPr>
        <p:txBody>
          <a:bodyPr vert="horz" wrap="square" lIns="91440" tIns="45720" rIns="91440" bIns="45720" numCol="1" anchor="t" anchorCtr="0" compatLnSpc="1">
            <a:prstTxWarp prst="textNoShape">
              <a:avLst/>
            </a:prstTxWarp>
          </a:bodyPr>
          <a:lstStyle/>
          <a:p>
            <a:pPr algn="ctr" eaLnBrk="1" hangingPunct="1">
              <a:lnSpc>
                <a:spcPct val="150000"/>
              </a:lnSpc>
              <a:buFontTx/>
              <a:buNone/>
              <a:defRPr/>
            </a:pPr>
            <a:r>
              <a:rPr lang="en-US" sz="4000" b="1" dirty="0">
                <a:effectLst>
                  <a:outerShdw blurRad="38100" dist="38100" dir="2700000" algn="tl">
                    <a:srgbClr val="DDDDDD"/>
                  </a:outerShdw>
                </a:effectLst>
                <a:latin typeface="Agency FB" charset="0"/>
                <a:cs typeface="+mn-cs"/>
              </a:rPr>
              <a:t>IMPACT</a:t>
            </a:r>
          </a:p>
        </p:txBody>
      </p:sp>
      <p:pic>
        <p:nvPicPr>
          <p:cNvPr id="15365" name="Picture 5" descr="Picture 0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695870">
            <a:off x="5356185" y="1008945"/>
            <a:ext cx="3044637" cy="2283478"/>
          </a:xfrm>
          <a:prstGeom prst="rect">
            <a:avLst/>
          </a:prstGeom>
          <a:noFill/>
          <a:ln w="76200">
            <a:solidFill>
              <a:schemeClr val="bg1"/>
            </a:solidFill>
            <a:miter lim="800000"/>
            <a:headEnd/>
            <a:tailEnd/>
          </a:ln>
          <a:effectLst>
            <a:outerShdw blurRad="292100" dist="139700" dir="2700000" algn="tl" rotWithShape="0">
              <a:srgbClr val="333333">
                <a:alpha val="64999"/>
              </a:srgbClr>
            </a:outerShdw>
          </a:effectLst>
          <a:extLst>
            <a:ext uri="{909E8E84-426E-40dd-AFC4-6F175D3DCCD1}">
              <a14:hiddenFill xmlns="" xmlns:a14="http://schemas.microsoft.com/office/drawing/2010/main">
                <a:solidFill>
                  <a:srgbClr val="FFFFFF"/>
                </a:solidFill>
              </a14:hiddenFill>
            </a:ext>
          </a:extLst>
        </p:spPr>
      </p:pic>
      <p:pic>
        <p:nvPicPr>
          <p:cNvPr id="15367" name="Picture 18" descr="IMG_263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1070107">
            <a:off x="6484267" y="3002986"/>
            <a:ext cx="2380533" cy="2652085"/>
          </a:xfrm>
          <a:prstGeom prst="rect">
            <a:avLst/>
          </a:prstGeom>
          <a:noFill/>
          <a:ln w="76200">
            <a:solidFill>
              <a:schemeClr val="bg1"/>
            </a:solidFill>
            <a:miter lim="800000"/>
            <a:headEnd/>
            <a:tailEnd/>
          </a:ln>
          <a:effectLst>
            <a:outerShdw blurRad="292100" dist="139700" dir="2700000" algn="tl" rotWithShape="0">
              <a:srgbClr val="333333">
                <a:alpha val="64999"/>
              </a:srgbClr>
            </a:outerShdw>
          </a:effectLst>
          <a:extLst>
            <a:ext uri="{909E8E84-426E-40dd-AFC4-6F175D3DCCD1}">
              <a14:hiddenFill xmlns="" xmlns:a14="http://schemas.microsoft.com/office/drawing/2010/main">
                <a:solidFill>
                  <a:srgbClr val="FFFFFF"/>
                </a:solidFill>
              </a14:hiddenFill>
            </a:ext>
          </a:extLst>
        </p:spPr>
      </p:pic>
      <p:sp>
        <p:nvSpPr>
          <p:cNvPr id="6" name="Rectangle 5"/>
          <p:cNvSpPr/>
          <p:nvPr/>
        </p:nvSpPr>
        <p:spPr>
          <a:xfrm>
            <a:off x="0" y="1397000"/>
            <a:ext cx="7239000" cy="5124450"/>
          </a:xfrm>
          <a:prstGeom prst="rect">
            <a:avLst/>
          </a:prstGeom>
        </p:spPr>
        <p:txBody>
          <a:bodyPr>
            <a:spAutoFit/>
          </a:bodyPr>
          <a:lstStyle/>
          <a:p>
            <a:pPr marL="457200" indent="-457200">
              <a:defRPr/>
            </a:pPr>
            <a:endParaRPr lang="en-US" sz="3200" b="1" i="1" dirty="0">
              <a:solidFill>
                <a:srgbClr val="3333FF"/>
              </a:solidFill>
              <a:latin typeface="Bradley Hand ITC" pitchFamily="66" charset="0"/>
              <a:ea typeface="+mn-ea"/>
              <a:cs typeface="+mn-cs"/>
            </a:endParaRPr>
          </a:p>
          <a:p>
            <a:pPr marL="231775" indent="-231775">
              <a:defRPr/>
            </a:pPr>
            <a:r>
              <a:rPr lang="en-US" sz="2400" dirty="0">
                <a:solidFill>
                  <a:srgbClr val="0000FF"/>
                </a:solidFill>
                <a:effectLst>
                  <a:outerShdw blurRad="38100" dist="38100" dir="2700000" algn="tl">
                    <a:srgbClr val="C0C0C0"/>
                  </a:outerShdw>
                </a:effectLst>
                <a:latin typeface="+mj-lt"/>
                <a:ea typeface="+mn-ea"/>
                <a:cs typeface="+mn-cs"/>
              </a:rPr>
              <a:t>	</a:t>
            </a:r>
            <a:r>
              <a:rPr lang="en-US" sz="2400" dirty="0">
                <a:solidFill>
                  <a:srgbClr val="0000FF"/>
                </a:solidFill>
                <a:latin typeface="Adobe Gothic Std B" pitchFamily="34" charset="-128"/>
                <a:ea typeface="Adobe Gothic Std B" pitchFamily="34" charset="-128"/>
                <a:cs typeface="+mn-cs"/>
              </a:rPr>
              <a:t>1. Standard </a:t>
            </a:r>
            <a:r>
              <a:rPr lang="en-US" sz="2400" dirty="0" smtClean="0">
                <a:solidFill>
                  <a:srgbClr val="0000FF"/>
                </a:solidFill>
                <a:latin typeface="Adobe Gothic Std B" pitchFamily="34" charset="-128"/>
                <a:ea typeface="Adobe Gothic Std B" pitchFamily="34" charset="-128"/>
                <a:cs typeface="+mn-cs"/>
              </a:rPr>
              <a:t>Workshop</a:t>
            </a:r>
            <a:endParaRPr lang="en-US" sz="2400" dirty="0">
              <a:solidFill>
                <a:srgbClr val="0000FF"/>
              </a:solidFill>
              <a:latin typeface="Adobe Gothic Std B" pitchFamily="34" charset="-128"/>
              <a:ea typeface="Adobe Gothic Std B" pitchFamily="34" charset="-128"/>
              <a:cs typeface="+mn-cs"/>
            </a:endParaRPr>
          </a:p>
          <a:p>
            <a:pPr marL="457200" indent="-457200">
              <a:defRPr/>
            </a:pPr>
            <a:r>
              <a:rPr lang="en-US" sz="2000" dirty="0">
                <a:solidFill>
                  <a:srgbClr val="000000"/>
                </a:solidFill>
                <a:latin typeface="Adobe Gothic Std B" pitchFamily="34" charset="-128"/>
                <a:ea typeface="Adobe Gothic Std B" pitchFamily="34" charset="-128"/>
                <a:cs typeface="+mn-cs"/>
              </a:rPr>
              <a:t>	</a:t>
            </a:r>
            <a:r>
              <a:rPr lang="en-US" dirty="0">
                <a:solidFill>
                  <a:srgbClr val="000000"/>
                </a:solidFill>
                <a:latin typeface="Adobe Gothic Std B" pitchFamily="34" charset="-128"/>
                <a:ea typeface="Adobe Gothic Std B" pitchFamily="34" charset="-128"/>
                <a:cs typeface="+mn-cs"/>
              </a:rPr>
              <a:t>- </a:t>
            </a:r>
            <a:r>
              <a:rPr lang="en-US" sz="2400" dirty="0">
                <a:solidFill>
                  <a:srgbClr val="000000"/>
                </a:solidFill>
                <a:latin typeface="Adobe Gothic Std B" pitchFamily="34" charset="-128"/>
                <a:ea typeface="Adobe Gothic Std B" pitchFamily="34" charset="-128"/>
                <a:cs typeface="+mn-cs"/>
              </a:rPr>
              <a:t>Delivered to over </a:t>
            </a:r>
            <a:r>
              <a:rPr lang="en-US" sz="2400" b="1" dirty="0">
                <a:solidFill>
                  <a:srgbClr val="000000"/>
                </a:solidFill>
                <a:latin typeface="Adobe Gothic Std B" pitchFamily="34" charset="-128"/>
                <a:ea typeface="Adobe Gothic Std B" pitchFamily="34" charset="-128"/>
                <a:cs typeface="+mn-cs"/>
              </a:rPr>
              <a:t>200 </a:t>
            </a:r>
            <a:r>
              <a:rPr lang="en-US" sz="2400" dirty="0">
                <a:solidFill>
                  <a:srgbClr val="000000"/>
                </a:solidFill>
                <a:latin typeface="Adobe Gothic Std B" pitchFamily="34" charset="-128"/>
                <a:ea typeface="Adobe Gothic Std B" pitchFamily="34" charset="-128"/>
                <a:cs typeface="+mn-cs"/>
              </a:rPr>
              <a:t>students.</a:t>
            </a:r>
          </a:p>
          <a:p>
            <a:pPr marL="457200" indent="-457200">
              <a:defRPr/>
            </a:pPr>
            <a:r>
              <a:rPr lang="en-US" sz="2400" dirty="0">
                <a:solidFill>
                  <a:srgbClr val="000000"/>
                </a:solidFill>
                <a:latin typeface="Adobe Gothic Std B" pitchFamily="34" charset="-128"/>
                <a:ea typeface="Adobe Gothic Std B" pitchFamily="34" charset="-128"/>
                <a:cs typeface="+mn-cs"/>
              </a:rPr>
              <a:t>	- Audience = from educators to </a:t>
            </a:r>
            <a:br>
              <a:rPr lang="en-US" sz="2400" dirty="0">
                <a:solidFill>
                  <a:srgbClr val="000000"/>
                </a:solidFill>
                <a:latin typeface="Adobe Gothic Std B" pitchFamily="34" charset="-128"/>
                <a:ea typeface="Adobe Gothic Std B" pitchFamily="34" charset="-128"/>
                <a:cs typeface="+mn-cs"/>
              </a:rPr>
            </a:br>
            <a:r>
              <a:rPr lang="en-US" sz="2400" dirty="0">
                <a:solidFill>
                  <a:srgbClr val="000000"/>
                </a:solidFill>
                <a:latin typeface="Adobe Gothic Std B" pitchFamily="34" charset="-128"/>
                <a:ea typeface="Adobe Gothic Std B" pitchFamily="34" charset="-128"/>
                <a:cs typeface="+mn-cs"/>
              </a:rPr>
              <a:t>  workforce personnel.</a:t>
            </a:r>
          </a:p>
          <a:p>
            <a:pPr marL="457200" indent="-457200">
              <a:defRPr/>
            </a:pPr>
            <a:r>
              <a:rPr lang="en-US" dirty="0">
                <a:solidFill>
                  <a:srgbClr val="3333FF"/>
                </a:solidFill>
                <a:effectLst>
                  <a:outerShdw blurRad="38100" dist="38100" dir="2700000" algn="tl">
                    <a:srgbClr val="C0C0C0"/>
                  </a:outerShdw>
                </a:effectLst>
                <a:latin typeface="Adobe Gothic Std B" pitchFamily="34" charset="-128"/>
                <a:ea typeface="Adobe Gothic Std B" pitchFamily="34" charset="-128"/>
                <a:cs typeface="+mn-cs"/>
              </a:rPr>
              <a:t>	</a:t>
            </a:r>
            <a:endParaRPr lang="en-US" dirty="0">
              <a:solidFill>
                <a:srgbClr val="3333FF"/>
              </a:solidFill>
              <a:latin typeface="Adobe Gothic Std B" pitchFamily="34" charset="-128"/>
              <a:ea typeface="Adobe Gothic Std B" pitchFamily="34" charset="-128"/>
              <a:cs typeface="+mn-cs"/>
            </a:endParaRPr>
          </a:p>
          <a:p>
            <a:pPr marL="457200" indent="-457200">
              <a:defRPr/>
            </a:pPr>
            <a:r>
              <a:rPr lang="en-US" sz="2400" dirty="0">
                <a:solidFill>
                  <a:srgbClr val="0000FF"/>
                </a:solidFill>
                <a:latin typeface="Adobe Gothic Std B" pitchFamily="34" charset="-128"/>
                <a:ea typeface="Adobe Gothic Std B" pitchFamily="34" charset="-128"/>
                <a:cs typeface="+mn-cs"/>
              </a:rPr>
              <a:t>  2. Train the Trainer Workshop</a:t>
            </a:r>
          </a:p>
          <a:p>
            <a:pPr marL="457200" indent="-457200">
              <a:defRPr/>
            </a:pPr>
            <a:r>
              <a:rPr lang="en-US" sz="2400" dirty="0">
                <a:solidFill>
                  <a:srgbClr val="000000"/>
                </a:solidFill>
                <a:effectLst>
                  <a:outerShdw blurRad="38100" dist="38100" dir="2700000" algn="tl">
                    <a:srgbClr val="C0C0C0"/>
                  </a:outerShdw>
                </a:effectLst>
                <a:latin typeface="Adobe Gothic Std B" pitchFamily="34" charset="-128"/>
                <a:ea typeface="Adobe Gothic Std B" pitchFamily="34" charset="-128"/>
                <a:cs typeface="+mn-cs"/>
              </a:rPr>
              <a:t>	</a:t>
            </a:r>
            <a:r>
              <a:rPr lang="en-US" sz="2400" dirty="0">
                <a:solidFill>
                  <a:srgbClr val="000000"/>
                </a:solidFill>
                <a:latin typeface="Adobe Gothic Std B" pitchFamily="34" charset="-128"/>
                <a:ea typeface="Adobe Gothic Std B" pitchFamily="34" charset="-128"/>
                <a:cs typeface="+mn-cs"/>
              </a:rPr>
              <a:t>- Presented to over </a:t>
            </a:r>
            <a:r>
              <a:rPr lang="en-US" sz="2400" b="1" dirty="0" smtClean="0">
                <a:solidFill>
                  <a:srgbClr val="000000"/>
                </a:solidFill>
                <a:latin typeface="Adobe Gothic Std B" pitchFamily="34" charset="-128"/>
                <a:ea typeface="Adobe Gothic Std B" pitchFamily="34" charset="-128"/>
                <a:cs typeface="+mn-cs"/>
              </a:rPr>
              <a:t>350 </a:t>
            </a:r>
            <a:r>
              <a:rPr lang="en-US" sz="2400" dirty="0" smtClean="0">
                <a:solidFill>
                  <a:srgbClr val="000000"/>
                </a:solidFill>
                <a:latin typeface="Adobe Gothic Std B" pitchFamily="34" charset="-128"/>
                <a:ea typeface="Adobe Gothic Std B" pitchFamily="34" charset="-128"/>
                <a:cs typeface="+mn-cs"/>
              </a:rPr>
              <a:t>faculty</a:t>
            </a:r>
            <a:r>
              <a:rPr lang="en-US" sz="2400" dirty="0">
                <a:solidFill>
                  <a:srgbClr val="000000"/>
                </a:solidFill>
                <a:latin typeface="Adobe Gothic Std B" pitchFamily="34" charset="-128"/>
                <a:ea typeface="Adobe Gothic Std B" pitchFamily="34" charset="-128"/>
                <a:cs typeface="+mn-cs"/>
              </a:rPr>
              <a:t>.</a:t>
            </a:r>
          </a:p>
          <a:p>
            <a:pPr marL="457200" indent="-457200">
              <a:defRPr/>
            </a:pPr>
            <a:r>
              <a:rPr lang="en-US" sz="2400" dirty="0">
                <a:solidFill>
                  <a:srgbClr val="000000"/>
                </a:solidFill>
                <a:latin typeface="Adobe Gothic Std B" pitchFamily="34" charset="-128"/>
                <a:ea typeface="Adobe Gothic Std B" pitchFamily="34" charset="-128"/>
                <a:cs typeface="+mn-cs"/>
              </a:rPr>
              <a:t>	- Audience = Post secondary,  secondary</a:t>
            </a:r>
            <a:br>
              <a:rPr lang="en-US" sz="2400" dirty="0">
                <a:solidFill>
                  <a:srgbClr val="000000"/>
                </a:solidFill>
                <a:latin typeface="Adobe Gothic Std B" pitchFamily="34" charset="-128"/>
                <a:ea typeface="Adobe Gothic Std B" pitchFamily="34" charset="-128"/>
                <a:cs typeface="+mn-cs"/>
              </a:rPr>
            </a:br>
            <a:r>
              <a:rPr lang="en-US" sz="2400" dirty="0">
                <a:solidFill>
                  <a:srgbClr val="000000"/>
                </a:solidFill>
                <a:latin typeface="Adobe Gothic Std B" pitchFamily="34" charset="-128"/>
                <a:ea typeface="Adobe Gothic Std B" pitchFamily="34" charset="-128"/>
                <a:cs typeface="+mn-cs"/>
              </a:rPr>
              <a:t>  educators and industry. </a:t>
            </a:r>
          </a:p>
          <a:p>
            <a:pPr marL="457200" indent="-457200">
              <a:tabLst>
                <a:tab pos="406400" algn="l"/>
              </a:tabLst>
              <a:defRPr/>
            </a:pPr>
            <a:r>
              <a:rPr lang="en-US" sz="2400" dirty="0">
                <a:solidFill>
                  <a:srgbClr val="000000"/>
                </a:solidFill>
                <a:latin typeface="Adobe Gothic Std B" pitchFamily="34" charset="-128"/>
                <a:ea typeface="Adobe Gothic Std B" pitchFamily="34" charset="-128"/>
                <a:cs typeface="+mn-cs"/>
              </a:rPr>
              <a:t>		- Train attendees how to facilitate the</a:t>
            </a:r>
            <a:br>
              <a:rPr lang="en-US" sz="2400" dirty="0">
                <a:solidFill>
                  <a:srgbClr val="000000"/>
                </a:solidFill>
                <a:latin typeface="Adobe Gothic Std B" pitchFamily="34" charset="-128"/>
                <a:ea typeface="Adobe Gothic Std B" pitchFamily="34" charset="-128"/>
                <a:cs typeface="+mn-cs"/>
              </a:rPr>
            </a:br>
            <a:r>
              <a:rPr lang="en-US" sz="2400" dirty="0">
                <a:solidFill>
                  <a:srgbClr val="000000"/>
                </a:solidFill>
                <a:latin typeface="Adobe Gothic Std B" pitchFamily="34" charset="-128"/>
                <a:ea typeface="Adobe Gothic Std B" pitchFamily="34" charset="-128"/>
                <a:cs typeface="+mn-cs"/>
              </a:rPr>
              <a:t>  workshop in their classroom/training center.</a:t>
            </a:r>
          </a:p>
          <a:p>
            <a:pPr marL="457200" indent="-457200">
              <a:defRPr/>
            </a:pPr>
            <a:r>
              <a:rPr lang="en-US" sz="1900" dirty="0">
                <a:solidFill>
                  <a:srgbClr val="000000"/>
                </a:solidFill>
                <a:latin typeface="Adobe Gothic Std B" pitchFamily="34" charset="-128"/>
                <a:ea typeface="Adobe Gothic Std B" pitchFamily="34" charset="-128"/>
                <a:cs typeface="+mn-cs"/>
              </a:rPr>
              <a:t>	</a:t>
            </a:r>
          </a:p>
          <a:p>
            <a:pPr marL="457200" indent="-457200">
              <a:defRPr/>
            </a:pPr>
            <a:endParaRPr lang="en-US" dirty="0">
              <a:solidFill>
                <a:srgbClr val="000000"/>
              </a:solidFill>
              <a:latin typeface="+mj-lt"/>
              <a:ea typeface="+mn-ea"/>
              <a:cs typeface="+mn-cs"/>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064" name="Object 55"/>
          <p:cNvGraphicFramePr>
            <a:graphicFrameLocks noChangeAspect="1"/>
          </p:cNvGraphicFramePr>
          <p:nvPr>
            <p:extLst>
              <p:ext uri="{D42A27DB-BD31-4B8C-83A1-F6EECF244321}">
                <p14:modId xmlns:p14="http://schemas.microsoft.com/office/powerpoint/2010/main" val="2323726970"/>
              </p:ext>
            </p:extLst>
          </p:nvPr>
        </p:nvGraphicFramePr>
        <p:xfrm>
          <a:off x="6000066" y="3657646"/>
          <a:ext cx="3156305" cy="2491820"/>
        </p:xfrm>
        <a:graphic>
          <a:graphicData uri="http://schemas.openxmlformats.org/presentationml/2006/ole">
            <mc:AlternateContent xmlns:mc="http://schemas.openxmlformats.org/markup-compatibility/2006">
              <mc:Choice xmlns:v="urn:schemas-microsoft-com:vml" Requires="v">
                <p:oleObj spid="_x0000_s87204" r:id="rId4" imgW="4462659" imgH="3523793" progId="Excel.Sheet.8">
                  <p:embed/>
                </p:oleObj>
              </mc:Choice>
              <mc:Fallback>
                <p:oleObj r:id="rId4" imgW="4462659" imgH="3523793" progId="Excel.Sheet.8">
                  <p:embed/>
                  <p:pic>
                    <p:nvPicPr>
                      <p:cNvPr id="0" name="Object 5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00066" y="3657646"/>
                        <a:ext cx="3156305" cy="2491820"/>
                      </a:xfrm>
                      <a:prstGeom prst="rect">
                        <a:avLst/>
                      </a:prstGeom>
                      <a:noFill/>
                      <a:ln>
                        <a:noFill/>
                      </a:ln>
                      <a:extLst/>
                    </p:spPr>
                  </p:pic>
                </p:oleObj>
              </mc:Fallback>
            </mc:AlternateContent>
          </a:graphicData>
        </a:graphic>
      </p:graphicFrame>
      <p:graphicFrame>
        <p:nvGraphicFramePr>
          <p:cNvPr id="87059" name="Object 75"/>
          <p:cNvGraphicFramePr>
            <a:graphicFrameLocks noChangeAspect="1"/>
          </p:cNvGraphicFramePr>
          <p:nvPr>
            <p:extLst>
              <p:ext uri="{D42A27DB-BD31-4B8C-83A1-F6EECF244321}">
                <p14:modId xmlns:p14="http://schemas.microsoft.com/office/powerpoint/2010/main" val="2516841002"/>
              </p:ext>
            </p:extLst>
          </p:nvPr>
        </p:nvGraphicFramePr>
        <p:xfrm>
          <a:off x="721922" y="4212670"/>
          <a:ext cx="1853342" cy="1519868"/>
        </p:xfrm>
        <a:graphic>
          <a:graphicData uri="http://schemas.openxmlformats.org/presentationml/2006/ole">
            <mc:AlternateContent xmlns:mc="http://schemas.openxmlformats.org/markup-compatibility/2006">
              <mc:Choice xmlns:v="urn:schemas-microsoft-com:vml" Requires="v">
                <p:oleObj spid="_x0000_s87205" r:id="rId6" imgW="3042168" imgH="2493480" progId="Excel.Sheet.8">
                  <p:embed/>
                </p:oleObj>
              </mc:Choice>
              <mc:Fallback>
                <p:oleObj r:id="rId6" imgW="3042168" imgH="2493480" progId="Excel.Sheet.8">
                  <p:embed/>
                  <p:pic>
                    <p:nvPicPr>
                      <p:cNvPr id="0" name="Object 7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1922" y="4212670"/>
                        <a:ext cx="1853342" cy="1519868"/>
                      </a:xfrm>
                      <a:prstGeom prst="rect">
                        <a:avLst/>
                      </a:prstGeom>
                      <a:noFill/>
                      <a:ln>
                        <a:noFill/>
                      </a:ln>
                      <a:extLst/>
                    </p:spPr>
                  </p:pic>
                </p:oleObj>
              </mc:Fallback>
            </mc:AlternateContent>
          </a:graphicData>
        </a:graphic>
      </p:graphicFrame>
      <p:sp>
        <p:nvSpPr>
          <p:cNvPr id="87060" name="Text Box 50"/>
          <p:cNvSpPr txBox="1">
            <a:spLocks noChangeArrowheads="1"/>
          </p:cNvSpPr>
          <p:nvPr/>
        </p:nvSpPr>
        <p:spPr bwMode="auto">
          <a:xfrm>
            <a:off x="141777" y="3440681"/>
            <a:ext cx="3044828"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defTabSz="955675" eaLnBrk="0" hangingPunct="0">
              <a:defRPr sz="2400">
                <a:solidFill>
                  <a:schemeClr val="tx1"/>
                </a:solidFill>
                <a:latin typeface="Arial" charset="0"/>
                <a:ea typeface="ＭＳ Ｐゴシック" charset="0"/>
                <a:cs typeface="ＭＳ Ｐゴシック" charset="0"/>
              </a:defRPr>
            </a:lvl1pPr>
            <a:lvl2pPr marL="742950" indent="-285750" defTabSz="955675" eaLnBrk="0" hangingPunct="0">
              <a:defRPr sz="2400">
                <a:solidFill>
                  <a:schemeClr val="tx1"/>
                </a:solidFill>
                <a:latin typeface="Arial" charset="0"/>
                <a:ea typeface="ＭＳ Ｐゴシック" charset="0"/>
              </a:defRPr>
            </a:lvl2pPr>
            <a:lvl3pPr marL="1143000" indent="-228600" defTabSz="955675" eaLnBrk="0" hangingPunct="0">
              <a:defRPr sz="2400">
                <a:solidFill>
                  <a:schemeClr val="tx1"/>
                </a:solidFill>
                <a:latin typeface="Arial" charset="0"/>
                <a:ea typeface="ＭＳ Ｐゴシック" charset="0"/>
              </a:defRPr>
            </a:lvl3pPr>
            <a:lvl4pPr marL="1600200" indent="-228600" defTabSz="955675" eaLnBrk="0" hangingPunct="0">
              <a:defRPr sz="2400">
                <a:solidFill>
                  <a:schemeClr val="tx1"/>
                </a:solidFill>
                <a:latin typeface="Arial" charset="0"/>
                <a:ea typeface="ＭＳ Ｐゴシック" charset="0"/>
              </a:defRPr>
            </a:lvl4pPr>
            <a:lvl5pPr marL="2057400" indent="-228600" defTabSz="955675" eaLnBrk="0" hangingPunct="0">
              <a:defRPr sz="2400">
                <a:solidFill>
                  <a:schemeClr val="tx1"/>
                </a:solidFill>
                <a:latin typeface="Arial" charset="0"/>
                <a:ea typeface="ＭＳ Ｐゴシック" charset="0"/>
              </a:defRPr>
            </a:lvl5pPr>
            <a:lvl6pPr marL="2514600" indent="-228600" defTabSz="955675"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55675"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55675"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55675"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2000" b="1" dirty="0">
                <a:latin typeface="Calibri" charset="0"/>
                <a:cs typeface="Calibri" charset="0"/>
              </a:rPr>
              <a:t>Strongly </a:t>
            </a:r>
            <a:r>
              <a:rPr lang="en-US" sz="2000" b="1" dirty="0" smtClean="0">
                <a:latin typeface="Calibri" charset="0"/>
                <a:cs typeface="Calibri" charset="0"/>
              </a:rPr>
              <a:t>Agree … 97%</a:t>
            </a:r>
          </a:p>
          <a:p>
            <a:pPr algn="ctr" eaLnBrk="1" hangingPunct="1">
              <a:spcBef>
                <a:spcPct val="50000"/>
              </a:spcBef>
            </a:pPr>
            <a:r>
              <a:rPr lang="en-US" sz="2000" b="1" dirty="0">
                <a:latin typeface="Calibri" charset="0"/>
                <a:cs typeface="Calibri" charset="0"/>
              </a:rPr>
              <a:t>Agree … 3% </a:t>
            </a:r>
          </a:p>
          <a:p>
            <a:pPr eaLnBrk="1" hangingPunct="1">
              <a:spcBef>
                <a:spcPct val="50000"/>
              </a:spcBef>
            </a:pPr>
            <a:endParaRPr lang="en-US" b="1" dirty="0">
              <a:latin typeface="Calibri" charset="0"/>
              <a:cs typeface="Calibri" charset="0"/>
            </a:endParaRPr>
          </a:p>
        </p:txBody>
      </p:sp>
      <p:graphicFrame>
        <p:nvGraphicFramePr>
          <p:cNvPr id="87052" name="Object 72"/>
          <p:cNvGraphicFramePr>
            <a:graphicFrameLocks noChangeAspect="1"/>
          </p:cNvGraphicFramePr>
          <p:nvPr>
            <p:extLst>
              <p:ext uri="{D42A27DB-BD31-4B8C-83A1-F6EECF244321}">
                <p14:modId xmlns:p14="http://schemas.microsoft.com/office/powerpoint/2010/main" val="1349876306"/>
              </p:ext>
            </p:extLst>
          </p:nvPr>
        </p:nvGraphicFramePr>
        <p:xfrm>
          <a:off x="3558770" y="4038600"/>
          <a:ext cx="1978022" cy="1947344"/>
        </p:xfrm>
        <a:graphic>
          <a:graphicData uri="http://schemas.openxmlformats.org/presentationml/2006/ole">
            <mc:AlternateContent xmlns:mc="http://schemas.openxmlformats.org/markup-compatibility/2006">
              <mc:Choice xmlns:v="urn:schemas-microsoft-com:vml" Requires="v">
                <p:oleObj spid="_x0000_s87206" r:id="rId8" imgW="2895851" imgH="2847079" progId="Excel.Sheet.8">
                  <p:embed/>
                </p:oleObj>
              </mc:Choice>
              <mc:Fallback>
                <p:oleObj r:id="rId8" imgW="2895851" imgH="2847079" progId="Excel.Sheet.8">
                  <p:embed/>
                  <p:pic>
                    <p:nvPicPr>
                      <p:cNvPr id="0" name="Object 7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58770" y="4038600"/>
                        <a:ext cx="1978022" cy="1947344"/>
                      </a:xfrm>
                      <a:prstGeom prst="rect">
                        <a:avLst/>
                      </a:prstGeom>
                      <a:noFill/>
                      <a:ln>
                        <a:noFill/>
                      </a:ln>
                      <a:extLst/>
                    </p:spPr>
                  </p:pic>
                </p:oleObj>
              </mc:Fallback>
            </mc:AlternateContent>
          </a:graphicData>
        </a:graphic>
      </p:graphicFrame>
      <p:sp>
        <p:nvSpPr>
          <p:cNvPr id="87053" name="Text Box 49"/>
          <p:cNvSpPr txBox="1">
            <a:spLocks noChangeArrowheads="1"/>
          </p:cNvSpPr>
          <p:nvPr/>
        </p:nvSpPr>
        <p:spPr bwMode="auto">
          <a:xfrm>
            <a:off x="6078937" y="3463298"/>
            <a:ext cx="3005033" cy="7694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defTabSz="955675" eaLnBrk="0" hangingPunct="0">
              <a:defRPr sz="2400">
                <a:solidFill>
                  <a:schemeClr val="tx1"/>
                </a:solidFill>
                <a:latin typeface="Arial" charset="0"/>
                <a:ea typeface="ＭＳ Ｐゴシック" charset="0"/>
                <a:cs typeface="ＭＳ Ｐゴシック" charset="0"/>
              </a:defRPr>
            </a:lvl1pPr>
            <a:lvl2pPr marL="742950" indent="-285750" defTabSz="955675" eaLnBrk="0" hangingPunct="0">
              <a:defRPr sz="2400">
                <a:solidFill>
                  <a:schemeClr val="tx1"/>
                </a:solidFill>
                <a:latin typeface="Arial" charset="0"/>
                <a:ea typeface="ＭＳ Ｐゴシック" charset="0"/>
              </a:defRPr>
            </a:lvl2pPr>
            <a:lvl3pPr marL="1143000" indent="-228600" defTabSz="955675" eaLnBrk="0" hangingPunct="0">
              <a:defRPr sz="2400">
                <a:solidFill>
                  <a:schemeClr val="tx1"/>
                </a:solidFill>
                <a:latin typeface="Arial" charset="0"/>
                <a:ea typeface="ＭＳ Ｐゴシック" charset="0"/>
              </a:defRPr>
            </a:lvl3pPr>
            <a:lvl4pPr marL="1600200" indent="-228600" defTabSz="955675" eaLnBrk="0" hangingPunct="0">
              <a:defRPr sz="2400">
                <a:solidFill>
                  <a:schemeClr val="tx1"/>
                </a:solidFill>
                <a:latin typeface="Arial" charset="0"/>
                <a:ea typeface="ＭＳ Ｐゴシック" charset="0"/>
              </a:defRPr>
            </a:lvl4pPr>
            <a:lvl5pPr marL="2057400" indent="-228600" defTabSz="955675" eaLnBrk="0" hangingPunct="0">
              <a:defRPr sz="2400">
                <a:solidFill>
                  <a:schemeClr val="tx1"/>
                </a:solidFill>
                <a:latin typeface="Arial" charset="0"/>
                <a:ea typeface="ＭＳ Ｐゴシック" charset="0"/>
              </a:defRPr>
            </a:lvl5pPr>
            <a:lvl6pPr marL="2514600" indent="-228600" defTabSz="955675"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55675"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55675"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55675"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2000" b="1" dirty="0">
                <a:latin typeface="Calibri" charset="0"/>
                <a:cs typeface="Calibri" charset="0"/>
              </a:rPr>
              <a:t>Strongly </a:t>
            </a:r>
            <a:r>
              <a:rPr lang="en-US" sz="2000" b="1" dirty="0" smtClean="0">
                <a:latin typeface="Calibri" charset="0"/>
                <a:cs typeface="Calibri" charset="0"/>
              </a:rPr>
              <a:t>Agree … 85%</a:t>
            </a:r>
          </a:p>
          <a:p>
            <a:pPr algn="ctr" eaLnBrk="1" hangingPunct="1">
              <a:spcBef>
                <a:spcPct val="50000"/>
              </a:spcBef>
            </a:pPr>
            <a:r>
              <a:rPr lang="en-US" sz="2000" b="1" dirty="0" smtClean="0">
                <a:latin typeface="Calibri" charset="0"/>
                <a:cs typeface="Calibri" charset="0"/>
              </a:rPr>
              <a:t>Agree..15%</a:t>
            </a:r>
            <a:endParaRPr lang="en-US" sz="2000" b="1" dirty="0">
              <a:latin typeface="Calibri" charset="0"/>
              <a:cs typeface="Calibri" charset="0"/>
            </a:endParaRPr>
          </a:p>
        </p:txBody>
      </p:sp>
      <p:sp>
        <p:nvSpPr>
          <p:cNvPr id="31" name="Rectangle 2"/>
          <p:cNvSpPr txBox="1">
            <a:spLocks noChangeArrowheads="1"/>
          </p:cNvSpPr>
          <p:nvPr/>
        </p:nvSpPr>
        <p:spPr bwMode="auto">
          <a:xfrm>
            <a:off x="32551" y="401717"/>
            <a:ext cx="3711170" cy="989013"/>
          </a:xfrm>
          <a:prstGeom prst="rect">
            <a:avLst/>
          </a:prstGeom>
          <a:ln>
            <a:miter lim="800000"/>
            <a:headEnd/>
            <a:tailEnd/>
          </a:ln>
        </p:spPr>
        <p:txBody>
          <a:bodyPr/>
          <a:lstStyle>
            <a:lvl1pPr marL="342900" indent="-3429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150000"/>
              </a:lnSpc>
              <a:spcBef>
                <a:spcPct val="20000"/>
              </a:spcBef>
              <a:defRPr/>
            </a:pPr>
            <a:r>
              <a:rPr lang="en-US" sz="4000" b="1" dirty="0" smtClean="0">
                <a:effectLst>
                  <a:outerShdw blurRad="38100" dist="38100" dir="2700000" algn="tl">
                    <a:srgbClr val="DDDDDD"/>
                  </a:outerShdw>
                </a:effectLst>
                <a:latin typeface="Agency FB" charset="0"/>
                <a:cs typeface="+mn-cs"/>
              </a:rPr>
              <a:t>IMPACT</a:t>
            </a:r>
          </a:p>
        </p:txBody>
      </p:sp>
      <p:sp>
        <p:nvSpPr>
          <p:cNvPr id="87041" name="Rectangle 5"/>
          <p:cNvSpPr>
            <a:spLocks noChangeArrowheads="1"/>
          </p:cNvSpPr>
          <p:nvPr/>
        </p:nvSpPr>
        <p:spPr bwMode="auto">
          <a:xfrm>
            <a:off x="3081155" y="723905"/>
            <a:ext cx="3962400"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457200" indent="-457200"/>
            <a:r>
              <a:rPr lang="en-US" sz="3600" b="1" i="1" dirty="0" smtClean="0">
                <a:solidFill>
                  <a:srgbClr val="3333FF"/>
                </a:solidFill>
                <a:latin typeface="Bradley Hand ITC" charset="0"/>
              </a:rPr>
              <a:t>… what </a:t>
            </a:r>
            <a:r>
              <a:rPr lang="en-US" sz="3600" b="1" i="1" dirty="0">
                <a:solidFill>
                  <a:srgbClr val="3333FF"/>
                </a:solidFill>
                <a:latin typeface="Bradley Hand ITC" charset="0"/>
              </a:rPr>
              <a:t>they say…</a:t>
            </a:r>
          </a:p>
        </p:txBody>
      </p:sp>
      <p:sp>
        <p:nvSpPr>
          <p:cNvPr id="2" name="Down Arrow Callout 1"/>
          <p:cNvSpPr/>
          <p:nvPr/>
        </p:nvSpPr>
        <p:spPr>
          <a:xfrm>
            <a:off x="197463" y="1596673"/>
            <a:ext cx="2719491" cy="1806606"/>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055" name="Text Box 71"/>
          <p:cNvSpPr txBox="1">
            <a:spLocks noChangeArrowheads="1"/>
          </p:cNvSpPr>
          <p:nvPr/>
        </p:nvSpPr>
        <p:spPr bwMode="auto">
          <a:xfrm>
            <a:off x="380292" y="1760447"/>
            <a:ext cx="2700863" cy="847583"/>
          </a:xfrm>
          <a:prstGeom prst="rect">
            <a:avLst/>
          </a:prstGeom>
          <a:noFill/>
          <a:ln>
            <a:noFill/>
          </a:ln>
          <a:extLst/>
        </p:spPr>
        <p:txBody>
          <a:bodyPr lIns="0" tIns="0" rIns="0" bIns="0"/>
          <a:lstStyle>
            <a:lvl1pPr defTabSz="955675" eaLnBrk="0" hangingPunct="0">
              <a:defRPr sz="2400">
                <a:solidFill>
                  <a:schemeClr val="tx1"/>
                </a:solidFill>
                <a:latin typeface="Arial" charset="0"/>
                <a:ea typeface="ＭＳ Ｐゴシック" charset="0"/>
                <a:cs typeface="ＭＳ Ｐゴシック" charset="0"/>
              </a:defRPr>
            </a:lvl1pPr>
            <a:lvl2pPr marL="742950" indent="-285750" defTabSz="955675" eaLnBrk="0" hangingPunct="0">
              <a:defRPr sz="2400">
                <a:solidFill>
                  <a:schemeClr val="tx1"/>
                </a:solidFill>
                <a:latin typeface="Arial" charset="0"/>
                <a:ea typeface="ＭＳ Ｐゴシック" charset="0"/>
              </a:defRPr>
            </a:lvl2pPr>
            <a:lvl3pPr marL="1143000" indent="-228600" defTabSz="955675" eaLnBrk="0" hangingPunct="0">
              <a:defRPr sz="2400">
                <a:solidFill>
                  <a:schemeClr val="tx1"/>
                </a:solidFill>
                <a:latin typeface="Arial" charset="0"/>
                <a:ea typeface="ＭＳ Ｐゴシック" charset="0"/>
              </a:defRPr>
            </a:lvl3pPr>
            <a:lvl4pPr marL="1600200" indent="-228600" defTabSz="955675" eaLnBrk="0" hangingPunct="0">
              <a:defRPr sz="2400">
                <a:solidFill>
                  <a:schemeClr val="tx1"/>
                </a:solidFill>
                <a:latin typeface="Arial" charset="0"/>
                <a:ea typeface="ＭＳ Ｐゴシック" charset="0"/>
              </a:defRPr>
            </a:lvl4pPr>
            <a:lvl5pPr marL="2057400" indent="-228600" defTabSz="955675" eaLnBrk="0" hangingPunct="0">
              <a:defRPr sz="2400">
                <a:solidFill>
                  <a:schemeClr val="tx1"/>
                </a:solidFill>
                <a:latin typeface="Arial" charset="0"/>
                <a:ea typeface="ＭＳ Ｐゴシック" charset="0"/>
              </a:defRPr>
            </a:lvl5pPr>
            <a:lvl6pPr marL="2514600" indent="-228600" defTabSz="955675"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55675"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55675"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55675"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2000" b="1" i="1" dirty="0" smtClean="0">
                <a:latin typeface="Abadi MT Condensed Light"/>
                <a:cs typeface="Abadi MT Condensed Light"/>
              </a:rPr>
              <a:t>“I </a:t>
            </a:r>
            <a:r>
              <a:rPr lang="en-US" sz="2000" b="1" i="1" dirty="0">
                <a:latin typeface="Abadi MT Condensed Light"/>
                <a:cs typeface="Abadi MT Condensed Light"/>
              </a:rPr>
              <a:t>see the value in using this </a:t>
            </a:r>
            <a:r>
              <a:rPr lang="en-US" sz="2000" b="1" i="1" dirty="0" smtClean="0">
                <a:latin typeface="Abadi MT Condensed Light"/>
                <a:cs typeface="Abadi MT Condensed Light"/>
              </a:rPr>
              <a:t>activity”</a:t>
            </a:r>
          </a:p>
          <a:p>
            <a:pPr eaLnBrk="1" hangingPunct="1">
              <a:spcBef>
                <a:spcPct val="50000"/>
              </a:spcBef>
            </a:pPr>
            <a:endParaRPr lang="en-US" sz="2000" b="1" i="1" dirty="0" smtClean="0">
              <a:latin typeface="Abadi MT Condensed Light"/>
              <a:cs typeface="Abadi MT Condensed Light"/>
            </a:endParaRPr>
          </a:p>
          <a:p>
            <a:pPr eaLnBrk="1" hangingPunct="1">
              <a:spcBef>
                <a:spcPct val="50000"/>
              </a:spcBef>
            </a:pPr>
            <a:endParaRPr lang="en-US" b="1" i="1" dirty="0">
              <a:latin typeface="Abadi MT Condensed Light"/>
              <a:cs typeface="Abadi MT Condensed Light"/>
            </a:endParaRPr>
          </a:p>
        </p:txBody>
      </p:sp>
      <p:sp>
        <p:nvSpPr>
          <p:cNvPr id="18" name="Down Arrow Callout 17"/>
          <p:cNvSpPr/>
          <p:nvPr/>
        </p:nvSpPr>
        <p:spPr>
          <a:xfrm>
            <a:off x="3166148" y="1597666"/>
            <a:ext cx="2729742" cy="1805613"/>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067" name="Text Box 60"/>
          <p:cNvSpPr txBox="1">
            <a:spLocks noChangeArrowheads="1"/>
          </p:cNvSpPr>
          <p:nvPr/>
        </p:nvSpPr>
        <p:spPr bwMode="auto">
          <a:xfrm>
            <a:off x="3199023" y="1724805"/>
            <a:ext cx="2592178" cy="1276163"/>
          </a:xfrm>
          <a:prstGeom prst="rect">
            <a:avLst/>
          </a:prstGeom>
          <a:noFill/>
          <a:ln>
            <a:noFill/>
          </a:ln>
          <a:extLst/>
        </p:spPr>
        <p:txBody>
          <a:bodyPr lIns="0" tIns="0" rIns="0" bIns="0"/>
          <a:lstStyle>
            <a:lvl1pPr defTabSz="955675" eaLnBrk="0" hangingPunct="0">
              <a:defRPr sz="2400">
                <a:solidFill>
                  <a:schemeClr val="tx1"/>
                </a:solidFill>
                <a:latin typeface="Arial" charset="0"/>
                <a:ea typeface="ＭＳ Ｐゴシック" charset="0"/>
                <a:cs typeface="ＭＳ Ｐゴシック" charset="0"/>
              </a:defRPr>
            </a:lvl1pPr>
            <a:lvl2pPr marL="742950" indent="-285750" defTabSz="955675" eaLnBrk="0" hangingPunct="0">
              <a:defRPr sz="2400">
                <a:solidFill>
                  <a:schemeClr val="tx1"/>
                </a:solidFill>
                <a:latin typeface="Arial" charset="0"/>
                <a:ea typeface="ＭＳ Ｐゴシック" charset="0"/>
              </a:defRPr>
            </a:lvl2pPr>
            <a:lvl3pPr marL="1143000" indent="-228600" defTabSz="955675" eaLnBrk="0" hangingPunct="0">
              <a:defRPr sz="2400">
                <a:solidFill>
                  <a:schemeClr val="tx1"/>
                </a:solidFill>
                <a:latin typeface="Arial" charset="0"/>
                <a:ea typeface="ＭＳ Ｐゴシック" charset="0"/>
              </a:defRPr>
            </a:lvl3pPr>
            <a:lvl4pPr marL="1600200" indent="-228600" defTabSz="955675" eaLnBrk="0" hangingPunct="0">
              <a:defRPr sz="2400">
                <a:solidFill>
                  <a:schemeClr val="tx1"/>
                </a:solidFill>
                <a:latin typeface="Arial" charset="0"/>
                <a:ea typeface="ＭＳ Ｐゴシック" charset="0"/>
              </a:defRPr>
            </a:lvl4pPr>
            <a:lvl5pPr marL="2057400" indent="-228600" defTabSz="955675" eaLnBrk="0" hangingPunct="0">
              <a:defRPr sz="2400">
                <a:solidFill>
                  <a:schemeClr val="tx1"/>
                </a:solidFill>
                <a:latin typeface="Arial" charset="0"/>
                <a:ea typeface="ＭＳ Ｐゴシック" charset="0"/>
              </a:defRPr>
            </a:lvl5pPr>
            <a:lvl6pPr marL="2514600" indent="-228600" defTabSz="955675"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55675"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55675"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55675"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2000" b="1" i="1" dirty="0" smtClean="0">
                <a:latin typeface="Abadi MT Condensed Light"/>
                <a:cs typeface="Abadi MT Condensed Light"/>
              </a:rPr>
              <a:t>“I </a:t>
            </a:r>
            <a:r>
              <a:rPr lang="en-US" sz="2000" b="1" i="1" dirty="0">
                <a:latin typeface="Abadi MT Condensed Light"/>
                <a:cs typeface="Abadi MT Condensed Light"/>
              </a:rPr>
              <a:t>would recommend this activity to </a:t>
            </a:r>
            <a:r>
              <a:rPr lang="en-US" sz="2000" b="1" i="1" dirty="0" smtClean="0">
                <a:latin typeface="Abadi MT Condensed Light"/>
                <a:cs typeface="Abadi MT Condensed Light"/>
              </a:rPr>
              <a:t>others”</a:t>
            </a:r>
            <a:endParaRPr lang="en-US" sz="2000" b="1" i="1" dirty="0">
              <a:latin typeface="Abadi MT Condensed Light"/>
              <a:cs typeface="Abadi MT Condensed Light"/>
            </a:endParaRPr>
          </a:p>
        </p:txBody>
      </p:sp>
      <p:sp>
        <p:nvSpPr>
          <p:cNvPr id="19" name="Text Box 60"/>
          <p:cNvSpPr txBox="1">
            <a:spLocks noChangeArrowheads="1"/>
          </p:cNvSpPr>
          <p:nvPr/>
        </p:nvSpPr>
        <p:spPr bwMode="auto">
          <a:xfrm>
            <a:off x="3082590" y="3459478"/>
            <a:ext cx="2896859" cy="1082412"/>
          </a:xfrm>
          <a:prstGeom prst="rect">
            <a:avLst/>
          </a:prstGeom>
          <a:noFill/>
          <a:ln>
            <a:noFill/>
          </a:ln>
          <a:extLst/>
        </p:spPr>
        <p:txBody>
          <a:bodyPr lIns="0" tIns="0" rIns="0" bIns="0"/>
          <a:lstStyle>
            <a:lvl1pPr defTabSz="955675" eaLnBrk="0" hangingPunct="0">
              <a:defRPr sz="2400">
                <a:solidFill>
                  <a:schemeClr val="tx1"/>
                </a:solidFill>
                <a:latin typeface="Arial" charset="0"/>
                <a:ea typeface="ＭＳ Ｐゴシック" charset="0"/>
                <a:cs typeface="ＭＳ Ｐゴシック" charset="0"/>
              </a:defRPr>
            </a:lvl1pPr>
            <a:lvl2pPr marL="742950" indent="-285750" defTabSz="955675" eaLnBrk="0" hangingPunct="0">
              <a:defRPr sz="2400">
                <a:solidFill>
                  <a:schemeClr val="tx1"/>
                </a:solidFill>
                <a:latin typeface="Arial" charset="0"/>
                <a:ea typeface="ＭＳ Ｐゴシック" charset="0"/>
              </a:defRPr>
            </a:lvl2pPr>
            <a:lvl3pPr marL="1143000" indent="-228600" defTabSz="955675" eaLnBrk="0" hangingPunct="0">
              <a:defRPr sz="2400">
                <a:solidFill>
                  <a:schemeClr val="tx1"/>
                </a:solidFill>
                <a:latin typeface="Arial" charset="0"/>
                <a:ea typeface="ＭＳ Ｐゴシック" charset="0"/>
              </a:defRPr>
            </a:lvl3pPr>
            <a:lvl4pPr marL="1600200" indent="-228600" defTabSz="955675" eaLnBrk="0" hangingPunct="0">
              <a:defRPr sz="2400">
                <a:solidFill>
                  <a:schemeClr val="tx1"/>
                </a:solidFill>
                <a:latin typeface="Arial" charset="0"/>
                <a:ea typeface="ＭＳ Ｐゴシック" charset="0"/>
              </a:defRPr>
            </a:lvl4pPr>
            <a:lvl5pPr marL="2057400" indent="-228600" defTabSz="955675" eaLnBrk="0" hangingPunct="0">
              <a:defRPr sz="2400">
                <a:solidFill>
                  <a:schemeClr val="tx1"/>
                </a:solidFill>
                <a:latin typeface="Arial" charset="0"/>
                <a:ea typeface="ＭＳ Ｐゴシック" charset="0"/>
              </a:defRPr>
            </a:lvl5pPr>
            <a:lvl6pPr marL="2514600" indent="-228600" defTabSz="955675"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55675"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55675"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55675"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2000" b="1" dirty="0">
                <a:latin typeface="Calibri" charset="0"/>
                <a:cs typeface="Calibri" charset="0"/>
              </a:rPr>
              <a:t>Strongly agree..91</a:t>
            </a:r>
            <a:r>
              <a:rPr lang="en-US" sz="2000" b="1" dirty="0" smtClean="0">
                <a:latin typeface="Calibri" charset="0"/>
                <a:cs typeface="Calibri" charset="0"/>
              </a:rPr>
              <a:t>%</a:t>
            </a:r>
          </a:p>
          <a:p>
            <a:pPr algn="ctr" eaLnBrk="1" hangingPunct="1">
              <a:spcBef>
                <a:spcPct val="50000"/>
              </a:spcBef>
            </a:pPr>
            <a:r>
              <a:rPr lang="en-US" sz="2000" b="1" dirty="0" smtClean="0">
                <a:latin typeface="Calibri" charset="0"/>
                <a:cs typeface="Calibri" charset="0"/>
              </a:rPr>
              <a:t>Agree …9%</a:t>
            </a:r>
            <a:endParaRPr lang="en-US" sz="2000" b="1" dirty="0">
              <a:latin typeface="Calibri" charset="0"/>
              <a:cs typeface="Calibri" charset="0"/>
            </a:endParaRPr>
          </a:p>
        </p:txBody>
      </p:sp>
      <p:sp>
        <p:nvSpPr>
          <p:cNvPr id="21" name="Down Arrow Callout 20"/>
          <p:cNvSpPr/>
          <p:nvPr/>
        </p:nvSpPr>
        <p:spPr>
          <a:xfrm>
            <a:off x="6166135" y="1608435"/>
            <a:ext cx="2722464" cy="1805613"/>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Box 60"/>
          <p:cNvSpPr txBox="1">
            <a:spLocks noChangeArrowheads="1"/>
          </p:cNvSpPr>
          <p:nvPr/>
        </p:nvSpPr>
        <p:spPr bwMode="auto">
          <a:xfrm>
            <a:off x="6078937" y="1811547"/>
            <a:ext cx="2896859" cy="1276163"/>
          </a:xfrm>
          <a:prstGeom prst="rect">
            <a:avLst/>
          </a:prstGeom>
          <a:noFill/>
          <a:ln>
            <a:noFill/>
          </a:ln>
          <a:extLst/>
        </p:spPr>
        <p:txBody>
          <a:bodyPr lIns="0" tIns="0" rIns="0" bIns="0"/>
          <a:lstStyle>
            <a:lvl1pPr defTabSz="955675" eaLnBrk="0" hangingPunct="0">
              <a:defRPr sz="2400">
                <a:solidFill>
                  <a:schemeClr val="tx1"/>
                </a:solidFill>
                <a:latin typeface="Arial" charset="0"/>
                <a:ea typeface="ＭＳ Ｐゴシック" charset="0"/>
                <a:cs typeface="ＭＳ Ｐゴシック" charset="0"/>
              </a:defRPr>
            </a:lvl1pPr>
            <a:lvl2pPr marL="742950" indent="-285750" defTabSz="955675" eaLnBrk="0" hangingPunct="0">
              <a:defRPr sz="2400">
                <a:solidFill>
                  <a:schemeClr val="tx1"/>
                </a:solidFill>
                <a:latin typeface="Arial" charset="0"/>
                <a:ea typeface="ＭＳ Ｐゴシック" charset="0"/>
              </a:defRPr>
            </a:lvl2pPr>
            <a:lvl3pPr marL="1143000" indent="-228600" defTabSz="955675" eaLnBrk="0" hangingPunct="0">
              <a:defRPr sz="2400">
                <a:solidFill>
                  <a:schemeClr val="tx1"/>
                </a:solidFill>
                <a:latin typeface="Arial" charset="0"/>
                <a:ea typeface="ＭＳ Ｐゴシック" charset="0"/>
              </a:defRPr>
            </a:lvl3pPr>
            <a:lvl4pPr marL="1600200" indent="-228600" defTabSz="955675" eaLnBrk="0" hangingPunct="0">
              <a:defRPr sz="2400">
                <a:solidFill>
                  <a:schemeClr val="tx1"/>
                </a:solidFill>
                <a:latin typeface="Arial" charset="0"/>
                <a:ea typeface="ＭＳ Ｐゴシック" charset="0"/>
              </a:defRPr>
            </a:lvl4pPr>
            <a:lvl5pPr marL="2057400" indent="-228600" defTabSz="955675" eaLnBrk="0" hangingPunct="0">
              <a:defRPr sz="2400">
                <a:solidFill>
                  <a:schemeClr val="tx1"/>
                </a:solidFill>
                <a:latin typeface="Arial" charset="0"/>
                <a:ea typeface="ＭＳ Ｐゴシック" charset="0"/>
              </a:defRPr>
            </a:lvl5pPr>
            <a:lvl6pPr marL="2514600" indent="-228600" defTabSz="955675"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955675"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955675"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955675"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2000" b="1" i="1" dirty="0" smtClean="0">
                <a:latin typeface="Abadi MT Condensed Light"/>
                <a:cs typeface="Abadi MT Condensed Light"/>
              </a:rPr>
              <a:t>“The activity was engaging”</a:t>
            </a:r>
            <a:endParaRPr lang="en-US" sz="2000" b="1" i="1" dirty="0">
              <a:latin typeface="Abadi MT Condensed Light"/>
              <a:cs typeface="Abadi MT Condensed Ligh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9"/>
          <p:cNvSpPr>
            <a:spLocks noChangeArrowheads="1"/>
          </p:cNvSpPr>
          <p:nvPr/>
        </p:nvSpPr>
        <p:spPr bwMode="auto">
          <a:xfrm rot="1513970">
            <a:off x="7489825" y="2122488"/>
            <a:ext cx="352425" cy="36988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16388" name="Picture 11" descr="ToothpickFactory_content"/>
          <p:cNvPicPr>
            <a:picLocks noChangeAspect="1" noChangeArrowheads="1"/>
          </p:cNvPicPr>
          <p:nvPr/>
        </p:nvPicPr>
        <p:blipFill>
          <a:blip r:embed="rId3" cstate="screen">
            <a:lum bright="-10000"/>
            <a:extLst>
              <a:ext uri="{28A0092B-C50C-407E-A947-70E740481C1C}">
                <a14:useLocalDpi xmlns:a14="http://schemas.microsoft.com/office/drawing/2010/main"/>
              </a:ext>
            </a:extLst>
          </a:blip>
          <a:srcRect/>
          <a:stretch>
            <a:fillRect/>
          </a:stretch>
        </p:blipFill>
        <p:spPr bwMode="auto">
          <a:xfrm>
            <a:off x="3527394" y="3024840"/>
            <a:ext cx="3484004" cy="2895600"/>
          </a:xfrm>
          <a:prstGeom prst="rect">
            <a:avLst/>
          </a:prstGeom>
          <a:noFill/>
          <a:ln w="76200">
            <a:solidFill>
              <a:schemeClr val="bg1"/>
            </a:solidFill>
            <a:miter lim="800000"/>
            <a:headEnd/>
            <a:tailEnd/>
          </a:ln>
          <a:effectLst>
            <a:outerShdw blurRad="292100" dist="139700" dir="2700000" algn="tl" rotWithShape="0">
              <a:srgbClr val="333333">
                <a:alpha val="64999"/>
              </a:srgbClr>
            </a:outerShdw>
          </a:effectLst>
          <a:extLst>
            <a:ext uri="{909E8E84-426E-40dd-AFC4-6F175D3DCCD1}">
              <a14:hiddenFill xmlns="" xmlns:a14="http://schemas.microsoft.com/office/drawing/2010/main">
                <a:solidFill>
                  <a:srgbClr val="FFFFFF"/>
                </a:solidFill>
              </a14:hiddenFill>
            </a:ext>
          </a:extLst>
        </p:spPr>
      </p:pic>
      <p:sp>
        <p:nvSpPr>
          <p:cNvPr id="89091" name="Rectangle 7"/>
          <p:cNvSpPr>
            <a:spLocks noGrp="1" noChangeArrowheads="1"/>
          </p:cNvSpPr>
          <p:nvPr>
            <p:ph idx="1"/>
          </p:nvPr>
        </p:nvSpPr>
        <p:spPr bwMode="auto">
          <a:xfrm>
            <a:off x="88900" y="990600"/>
            <a:ext cx="9144000" cy="51816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lnSpc>
                <a:spcPct val="150000"/>
              </a:lnSpc>
              <a:buFontTx/>
              <a:buNone/>
            </a:pPr>
            <a:r>
              <a:rPr lang="en-US" sz="2000" b="1" dirty="0" smtClean="0">
                <a:solidFill>
                  <a:srgbClr val="3333FF"/>
                </a:solidFill>
                <a:latin typeface="Adobe Gothic Std B" charset="0"/>
                <a:ea typeface="Adobe Gothic Std B" charset="0"/>
                <a:cs typeface="Adobe Gothic Std B" charset="0"/>
              </a:rPr>
              <a:t> KIT  </a:t>
            </a:r>
            <a:r>
              <a:rPr lang="en-US" sz="2000" b="1" dirty="0">
                <a:solidFill>
                  <a:srgbClr val="3333FF"/>
                </a:solidFill>
                <a:latin typeface="Adobe Gothic Std B" charset="0"/>
                <a:ea typeface="Adobe Gothic Std B" charset="0"/>
                <a:cs typeface="Adobe Gothic Std B" charset="0"/>
              </a:rPr>
              <a:t>CONTENTS</a:t>
            </a:r>
          </a:p>
          <a:p>
            <a:pPr eaLnBrk="1" hangingPunct="1">
              <a:lnSpc>
                <a:spcPct val="80000"/>
              </a:lnSpc>
            </a:pPr>
            <a:r>
              <a:rPr lang="en-US" sz="2000" dirty="0">
                <a:latin typeface="Adobe Gothic Std B" charset="0"/>
                <a:ea typeface="Adobe Gothic Std B" charset="0"/>
                <a:cs typeface="Adobe Gothic Std B" charset="0"/>
              </a:rPr>
              <a:t>Participant Instructions</a:t>
            </a:r>
          </a:p>
          <a:p>
            <a:pPr eaLnBrk="1" hangingPunct="1">
              <a:lnSpc>
                <a:spcPct val="80000"/>
              </a:lnSpc>
            </a:pPr>
            <a:r>
              <a:rPr lang="en-US" sz="2000" dirty="0">
                <a:latin typeface="Adobe Gothic Std B" charset="0"/>
                <a:ea typeface="Adobe Gothic Std B" charset="0"/>
                <a:cs typeface="Adobe Gothic Std B" charset="0"/>
              </a:rPr>
              <a:t>Job Function Cards</a:t>
            </a:r>
          </a:p>
          <a:p>
            <a:pPr eaLnBrk="1" hangingPunct="1">
              <a:lnSpc>
                <a:spcPct val="80000"/>
              </a:lnSpc>
            </a:pPr>
            <a:r>
              <a:rPr lang="en-US" sz="2000" dirty="0">
                <a:latin typeface="Adobe Gothic Std B" charset="0"/>
                <a:ea typeface="Adobe Gothic Std B" charset="0"/>
                <a:cs typeface="Adobe Gothic Std B" charset="0"/>
              </a:rPr>
              <a:t>Production Record Card</a:t>
            </a:r>
          </a:p>
          <a:p>
            <a:pPr eaLnBrk="1" hangingPunct="1">
              <a:lnSpc>
                <a:spcPct val="80000"/>
              </a:lnSpc>
            </a:pPr>
            <a:r>
              <a:rPr lang="en-US" sz="2000" dirty="0">
                <a:latin typeface="Adobe Gothic Std B" charset="0"/>
                <a:ea typeface="Adobe Gothic Std B" charset="0"/>
                <a:cs typeface="Adobe Gothic Std B" charset="0"/>
              </a:rPr>
              <a:t>Soft skills Scorecard</a:t>
            </a:r>
          </a:p>
          <a:p>
            <a:pPr eaLnBrk="1" hangingPunct="1">
              <a:lnSpc>
                <a:spcPct val="80000"/>
              </a:lnSpc>
            </a:pPr>
            <a:r>
              <a:rPr lang="en-US" sz="2000" dirty="0">
                <a:latin typeface="Adobe Gothic Std B" charset="0"/>
                <a:ea typeface="Adobe Gothic Std B" charset="0"/>
                <a:cs typeface="Adobe Gothic Std B" charset="0"/>
              </a:rPr>
              <a:t>Nail clippers </a:t>
            </a:r>
          </a:p>
          <a:p>
            <a:pPr eaLnBrk="1" hangingPunct="1">
              <a:lnSpc>
                <a:spcPct val="80000"/>
              </a:lnSpc>
            </a:pPr>
            <a:r>
              <a:rPr lang="en-US" sz="2000" dirty="0">
                <a:latin typeface="Adobe Gothic Std B" charset="0"/>
                <a:ea typeface="Adobe Gothic Std B" charset="0"/>
                <a:cs typeface="Adobe Gothic Std B" charset="0"/>
              </a:rPr>
              <a:t>Nail files </a:t>
            </a:r>
          </a:p>
          <a:p>
            <a:pPr eaLnBrk="1" hangingPunct="1">
              <a:lnSpc>
                <a:spcPct val="80000"/>
              </a:lnSpc>
            </a:pPr>
            <a:r>
              <a:rPr lang="en-US" sz="2000" dirty="0">
                <a:latin typeface="Adobe Gothic Std B" charset="0"/>
                <a:ea typeface="Adobe Gothic Std B" charset="0"/>
                <a:cs typeface="Adobe Gothic Std B" charset="0"/>
              </a:rPr>
              <a:t>Toothpicks</a:t>
            </a:r>
          </a:p>
          <a:p>
            <a:pPr eaLnBrk="1" hangingPunct="1">
              <a:lnSpc>
                <a:spcPct val="80000"/>
              </a:lnSpc>
            </a:pPr>
            <a:r>
              <a:rPr lang="en-US" sz="2000" dirty="0">
                <a:latin typeface="Adobe Gothic Std B" charset="0"/>
                <a:ea typeface="Adobe Gothic Std B" charset="0"/>
                <a:cs typeface="Adobe Gothic Std B" charset="0"/>
              </a:rPr>
              <a:t>Measuring tools</a:t>
            </a:r>
          </a:p>
          <a:p>
            <a:pPr eaLnBrk="1" hangingPunct="1">
              <a:lnSpc>
                <a:spcPct val="80000"/>
              </a:lnSpc>
            </a:pPr>
            <a:r>
              <a:rPr lang="en-US" sz="2000" dirty="0">
                <a:latin typeface="Adobe Gothic Std B" charset="0"/>
                <a:ea typeface="Adobe Gothic Std B" charset="0"/>
                <a:cs typeface="Adobe Gothic Std B" charset="0"/>
              </a:rPr>
              <a:t>Client Response Cards</a:t>
            </a:r>
          </a:p>
          <a:p>
            <a:pPr eaLnBrk="1" hangingPunct="1">
              <a:lnSpc>
                <a:spcPct val="80000"/>
              </a:lnSpc>
            </a:pPr>
            <a:r>
              <a:rPr lang="en-US" sz="2000" dirty="0">
                <a:latin typeface="Adobe Gothic Std B" charset="0"/>
                <a:ea typeface="Adobe Gothic Std B" charset="0"/>
                <a:cs typeface="Adobe Gothic Std B" charset="0"/>
              </a:rPr>
              <a:t>Client Cards</a:t>
            </a:r>
          </a:p>
          <a:p>
            <a:pPr eaLnBrk="1" hangingPunct="1">
              <a:lnSpc>
                <a:spcPct val="80000"/>
              </a:lnSpc>
            </a:pPr>
            <a:r>
              <a:rPr lang="en-US" sz="2000" dirty="0">
                <a:latin typeface="Adobe Gothic Std B" charset="0"/>
                <a:ea typeface="Adobe Gothic Std B" charset="0"/>
                <a:cs typeface="Adobe Gothic Std B" charset="0"/>
              </a:rPr>
              <a:t>Market Response Cards</a:t>
            </a:r>
          </a:p>
          <a:p>
            <a:pPr eaLnBrk="1" hangingPunct="1">
              <a:lnSpc>
                <a:spcPct val="80000"/>
              </a:lnSpc>
            </a:pPr>
            <a:r>
              <a:rPr lang="en-US" sz="2000" dirty="0">
                <a:latin typeface="Adobe Gothic Std B" charset="0"/>
                <a:ea typeface="Adobe Gothic Std B" charset="0"/>
                <a:cs typeface="Adobe Gothic Std B" charset="0"/>
              </a:rPr>
              <a:t>Facilitator Guide</a:t>
            </a:r>
          </a:p>
          <a:p>
            <a:pPr eaLnBrk="1" hangingPunct="1">
              <a:lnSpc>
                <a:spcPct val="80000"/>
              </a:lnSpc>
            </a:pPr>
            <a:r>
              <a:rPr lang="en-US" sz="2000" dirty="0">
                <a:latin typeface="Adobe Gothic Std B" charset="0"/>
                <a:ea typeface="Adobe Gothic Std B" charset="0"/>
                <a:cs typeface="Adobe Gothic Std B" charset="0"/>
              </a:rPr>
              <a:t>Soft Skills Presentation</a:t>
            </a:r>
          </a:p>
          <a:p>
            <a:pPr eaLnBrk="1" hangingPunct="1">
              <a:lnSpc>
                <a:spcPct val="80000"/>
              </a:lnSpc>
            </a:pPr>
            <a:endParaRPr lang="en-US" sz="2000" dirty="0">
              <a:latin typeface="Adobe Gothic Std B" charset="0"/>
              <a:ea typeface="Adobe Gothic Std B" charset="0"/>
              <a:cs typeface="Adobe Gothic Std B" charset="0"/>
            </a:endParaRPr>
          </a:p>
        </p:txBody>
      </p:sp>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096000" y="1914203"/>
            <a:ext cx="2472652" cy="18544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113" descr="Logo_small"/>
          <p:cNvPicPr>
            <a:picLocks noChangeAspect="1" noChangeArrowheads="1"/>
          </p:cNvPicPr>
          <p:nvPr/>
        </p:nvPicPr>
        <p:blipFill rotWithShape="1">
          <a:blip r:embed="rId5" cstate="print">
            <a:clrChange>
              <a:clrFrom>
                <a:srgbClr val="FFFFFF"/>
              </a:clrFrom>
              <a:clrTo>
                <a:srgbClr val="FFFFFF">
                  <a:alpha val="0"/>
                </a:srgbClr>
              </a:clrTo>
            </a:clrChange>
          </a:blip>
          <a:srcRect t="20879" b="29671"/>
          <a:stretch/>
        </p:blipFill>
        <p:spPr bwMode="auto">
          <a:xfrm>
            <a:off x="3268336" y="623814"/>
            <a:ext cx="3757858" cy="14866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1137" name="Group 18"/>
          <p:cNvGrpSpPr>
            <a:grpSpLocks/>
          </p:cNvGrpSpPr>
          <p:nvPr/>
        </p:nvGrpSpPr>
        <p:grpSpPr bwMode="auto">
          <a:xfrm rot="4928642">
            <a:off x="2643981" y="3098007"/>
            <a:ext cx="3432175" cy="103188"/>
            <a:chOff x="2544" y="2701"/>
            <a:chExt cx="1632" cy="224"/>
          </a:xfrm>
        </p:grpSpPr>
        <p:sp>
          <p:nvSpPr>
            <p:cNvPr id="91221" name="Rectangle 15" descr="Oak"/>
            <p:cNvSpPr>
              <a:spLocks noChangeArrowheads="1"/>
            </p:cNvSpPr>
            <p:nvPr/>
          </p:nvSpPr>
          <p:spPr bwMode="auto">
            <a:xfrm>
              <a:off x="2736" y="2705"/>
              <a:ext cx="1248" cy="217"/>
            </a:xfrm>
            <a:prstGeom prst="rect">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91222" name="AutoShape 16" descr="Oak"/>
            <p:cNvSpPr>
              <a:spLocks noChangeArrowheads="1"/>
            </p:cNvSpPr>
            <p:nvPr/>
          </p:nvSpPr>
          <p:spPr bwMode="auto">
            <a:xfrm rot="5400000">
              <a:off x="3968" y="2717"/>
              <a:ext cx="224" cy="192"/>
            </a:xfrm>
            <a:prstGeom prst="triangle">
              <a:avLst>
                <a:gd name="adj" fmla="val 50000"/>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91223" name="AutoShape 17" descr="Oak"/>
            <p:cNvSpPr>
              <a:spLocks noChangeArrowheads="1"/>
            </p:cNvSpPr>
            <p:nvPr/>
          </p:nvSpPr>
          <p:spPr bwMode="auto">
            <a:xfrm rot="16200000" flipH="1">
              <a:off x="2528" y="2717"/>
              <a:ext cx="224" cy="192"/>
            </a:xfrm>
            <a:prstGeom prst="triangle">
              <a:avLst>
                <a:gd name="adj" fmla="val 50000"/>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grpSp>
      <p:grpSp>
        <p:nvGrpSpPr>
          <p:cNvPr id="91138" name="Group 71"/>
          <p:cNvGrpSpPr>
            <a:grpSpLocks/>
          </p:cNvGrpSpPr>
          <p:nvPr/>
        </p:nvGrpSpPr>
        <p:grpSpPr bwMode="auto">
          <a:xfrm rot="21407897" flipH="1">
            <a:off x="4087813" y="4175125"/>
            <a:ext cx="4581525" cy="171450"/>
            <a:chOff x="2544" y="2701"/>
            <a:chExt cx="1632" cy="224"/>
          </a:xfrm>
        </p:grpSpPr>
        <p:sp>
          <p:nvSpPr>
            <p:cNvPr id="91218" name="Rectangle 72" descr="Oak"/>
            <p:cNvSpPr>
              <a:spLocks noChangeArrowheads="1"/>
            </p:cNvSpPr>
            <p:nvPr/>
          </p:nvSpPr>
          <p:spPr bwMode="auto">
            <a:xfrm>
              <a:off x="2736" y="2705"/>
              <a:ext cx="1248" cy="217"/>
            </a:xfrm>
            <a:prstGeom prst="rect">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91219" name="AutoShape 73" descr="Oak"/>
            <p:cNvSpPr>
              <a:spLocks noChangeArrowheads="1"/>
            </p:cNvSpPr>
            <p:nvPr/>
          </p:nvSpPr>
          <p:spPr bwMode="auto">
            <a:xfrm rot="5400000">
              <a:off x="3968" y="2717"/>
              <a:ext cx="224" cy="192"/>
            </a:xfrm>
            <a:prstGeom prst="triangle">
              <a:avLst>
                <a:gd name="adj" fmla="val 50000"/>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91220" name="AutoShape 74" descr="Oak"/>
            <p:cNvSpPr>
              <a:spLocks noChangeArrowheads="1"/>
            </p:cNvSpPr>
            <p:nvPr/>
          </p:nvSpPr>
          <p:spPr bwMode="auto">
            <a:xfrm rot="16200000" flipH="1">
              <a:off x="2528" y="2717"/>
              <a:ext cx="224" cy="192"/>
            </a:xfrm>
            <a:prstGeom prst="triangle">
              <a:avLst>
                <a:gd name="adj" fmla="val 50000"/>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grpSp>
      <p:sp>
        <p:nvSpPr>
          <p:cNvPr id="91140" name="TextBox 78"/>
          <p:cNvSpPr txBox="1">
            <a:spLocks noChangeArrowheads="1"/>
          </p:cNvSpPr>
          <p:nvPr/>
        </p:nvSpPr>
        <p:spPr bwMode="auto">
          <a:xfrm>
            <a:off x="4435475" y="2416175"/>
            <a:ext cx="4160838" cy="157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a:t>Marilyn Barger, Ph.D., P.E</a:t>
            </a:r>
            <a:r>
              <a:rPr lang="en-US"/>
              <a:t>.</a:t>
            </a:r>
          </a:p>
          <a:p>
            <a:pPr eaLnBrk="1" hangingPunct="1"/>
            <a:r>
              <a:rPr lang="en-US"/>
              <a:t>Executive Director, FLATE</a:t>
            </a:r>
          </a:p>
          <a:p>
            <a:pPr eaLnBrk="1" hangingPunct="1"/>
            <a:r>
              <a:rPr lang="en-US"/>
              <a:t>barger@fl-ate.org</a:t>
            </a:r>
          </a:p>
          <a:p>
            <a:pPr eaLnBrk="1" hangingPunct="1"/>
            <a:r>
              <a:rPr lang="en-US"/>
              <a:t>813.259.6578</a:t>
            </a:r>
            <a:endParaRPr lang="en-US">
              <a:hlinkClick r:id="rId4"/>
            </a:endParaRPr>
          </a:p>
        </p:txBody>
      </p:sp>
      <p:grpSp>
        <p:nvGrpSpPr>
          <p:cNvPr id="91141" name="Group 71"/>
          <p:cNvGrpSpPr>
            <a:grpSpLocks/>
          </p:cNvGrpSpPr>
          <p:nvPr/>
        </p:nvGrpSpPr>
        <p:grpSpPr bwMode="auto">
          <a:xfrm rot="415705">
            <a:off x="3881438" y="2119313"/>
            <a:ext cx="4964112" cy="152400"/>
            <a:chOff x="2544" y="2701"/>
            <a:chExt cx="1632" cy="224"/>
          </a:xfrm>
        </p:grpSpPr>
        <p:sp>
          <p:nvSpPr>
            <p:cNvPr id="91151" name="Rectangle 72" descr="Oak"/>
            <p:cNvSpPr>
              <a:spLocks noChangeArrowheads="1"/>
            </p:cNvSpPr>
            <p:nvPr/>
          </p:nvSpPr>
          <p:spPr bwMode="auto">
            <a:xfrm>
              <a:off x="2736" y="2705"/>
              <a:ext cx="1248" cy="217"/>
            </a:xfrm>
            <a:prstGeom prst="rect">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91152" name="AutoShape 73" descr="Oak"/>
            <p:cNvSpPr>
              <a:spLocks noChangeArrowheads="1"/>
            </p:cNvSpPr>
            <p:nvPr/>
          </p:nvSpPr>
          <p:spPr bwMode="auto">
            <a:xfrm rot="5400000">
              <a:off x="3968" y="2717"/>
              <a:ext cx="224" cy="192"/>
            </a:xfrm>
            <a:prstGeom prst="triangle">
              <a:avLst>
                <a:gd name="adj" fmla="val 50000"/>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91153" name="AutoShape 74" descr="Oak"/>
            <p:cNvSpPr>
              <a:spLocks noChangeArrowheads="1"/>
            </p:cNvSpPr>
            <p:nvPr/>
          </p:nvSpPr>
          <p:spPr bwMode="auto">
            <a:xfrm rot="16200000" flipH="1">
              <a:off x="2528" y="2717"/>
              <a:ext cx="224" cy="192"/>
            </a:xfrm>
            <a:prstGeom prst="triangle">
              <a:avLst>
                <a:gd name="adj" fmla="val 50000"/>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grpSp>
      <p:grpSp>
        <p:nvGrpSpPr>
          <p:cNvPr id="91142" name="Group 39"/>
          <p:cNvGrpSpPr>
            <a:grpSpLocks/>
          </p:cNvGrpSpPr>
          <p:nvPr/>
        </p:nvGrpSpPr>
        <p:grpSpPr bwMode="auto">
          <a:xfrm rot="6823502">
            <a:off x="6603710" y="3620646"/>
            <a:ext cx="3338513" cy="127000"/>
            <a:chOff x="2544" y="2701"/>
            <a:chExt cx="1632" cy="224"/>
          </a:xfrm>
        </p:grpSpPr>
        <p:sp>
          <p:nvSpPr>
            <p:cNvPr id="91148" name="Rectangle 40" descr="Oak"/>
            <p:cNvSpPr>
              <a:spLocks noChangeArrowheads="1"/>
            </p:cNvSpPr>
            <p:nvPr/>
          </p:nvSpPr>
          <p:spPr bwMode="auto">
            <a:xfrm>
              <a:off x="2736" y="2705"/>
              <a:ext cx="1248" cy="217"/>
            </a:xfrm>
            <a:prstGeom prst="rect">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91149" name="AutoShape 41" descr="Oak"/>
            <p:cNvSpPr>
              <a:spLocks noChangeArrowheads="1"/>
            </p:cNvSpPr>
            <p:nvPr/>
          </p:nvSpPr>
          <p:spPr bwMode="auto">
            <a:xfrm rot="5400000">
              <a:off x="3968" y="2717"/>
              <a:ext cx="224" cy="192"/>
            </a:xfrm>
            <a:prstGeom prst="triangle">
              <a:avLst>
                <a:gd name="adj" fmla="val 50000"/>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91150" name="AutoShape 42" descr="Oak"/>
            <p:cNvSpPr>
              <a:spLocks noChangeArrowheads="1"/>
            </p:cNvSpPr>
            <p:nvPr/>
          </p:nvSpPr>
          <p:spPr bwMode="auto">
            <a:xfrm rot="16200000" flipH="1">
              <a:off x="2528" y="2717"/>
              <a:ext cx="224" cy="192"/>
            </a:xfrm>
            <a:prstGeom prst="triangle">
              <a:avLst>
                <a:gd name="adj" fmla="val 50000"/>
              </a:avLst>
            </a:prstGeom>
            <a:blipFill dpi="0" rotWithShape="1">
              <a:blip r:embed="rId3"/>
              <a:srcRect/>
              <a:tile tx="0" ty="0" sx="100000" sy="100000" flip="none" algn="tl"/>
            </a:blip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grpSp>
      <p:pic>
        <p:nvPicPr>
          <p:cNvPr id="84" name="Picture 8" descr="toothpick &amp; robot logo revised 11-14-06 jpg sm"/>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85391" y="1536288"/>
            <a:ext cx="2215227" cy="32855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1144" name="Picture 86" descr="C:\Users\Marilyn\Desktop\Picture1.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631950" y="171450"/>
            <a:ext cx="6164263" cy="1671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6" name="Rectangle 85"/>
          <p:cNvSpPr/>
          <p:nvPr/>
        </p:nvSpPr>
        <p:spPr>
          <a:xfrm>
            <a:off x="3814763" y="4498975"/>
            <a:ext cx="5329237" cy="1384300"/>
          </a:xfrm>
          <a:prstGeom prst="rect">
            <a:avLst/>
          </a:prstGeom>
        </p:spPr>
        <p:txBody>
          <a:bodyPr>
            <a:spAutoFit/>
          </a:bodyPr>
          <a:lstStyle/>
          <a:p>
            <a:pPr algn="ctr">
              <a:defRPr/>
            </a:pPr>
            <a:r>
              <a:rPr lang="en-US" sz="2800" b="1" dirty="0" err="1">
                <a:solidFill>
                  <a:srgbClr val="990099"/>
                </a:solidFill>
                <a:effectLst>
                  <a:outerShdw blurRad="38100" dist="38100" dir="2700000" algn="tl">
                    <a:srgbClr val="DDDDDD"/>
                  </a:outerShdw>
                </a:effectLst>
                <a:cs typeface="+mn-cs"/>
              </a:rPr>
              <a:t>www.fl-ate.org</a:t>
            </a:r>
            <a:endParaRPr lang="en-US" sz="2800" b="1" dirty="0">
              <a:solidFill>
                <a:srgbClr val="990099"/>
              </a:solidFill>
              <a:effectLst>
                <a:outerShdw blurRad="38100" dist="38100" dir="2700000" algn="tl">
                  <a:srgbClr val="DDDDDD"/>
                </a:outerShdw>
              </a:effectLst>
              <a:cs typeface="+mn-cs"/>
            </a:endParaRPr>
          </a:p>
          <a:p>
            <a:pPr algn="ctr">
              <a:defRPr/>
            </a:pPr>
            <a:r>
              <a:rPr lang="en-US" sz="2800" b="1" dirty="0">
                <a:solidFill>
                  <a:srgbClr val="990099"/>
                </a:solidFill>
                <a:effectLst>
                  <a:outerShdw blurRad="38100" dist="38100" dir="2700000" algn="tl">
                    <a:srgbClr val="DDDDDD"/>
                  </a:outerShdw>
                </a:effectLst>
                <a:cs typeface="+mn-cs"/>
              </a:rPr>
              <a:t>www.madeinflorida.org</a:t>
            </a:r>
          </a:p>
          <a:p>
            <a:pPr algn="ctr">
              <a:defRPr/>
            </a:pPr>
            <a:r>
              <a:rPr lang="en-US" sz="2800" b="1" dirty="0" err="1">
                <a:solidFill>
                  <a:srgbClr val="990099"/>
                </a:solidFill>
                <a:effectLst>
                  <a:outerShdw blurRad="38100" dist="38100" dir="2700000" algn="tl">
                    <a:srgbClr val="DDDDDD"/>
                  </a:outerShdw>
                </a:effectLst>
                <a:cs typeface="+mn-cs"/>
              </a:rPr>
              <a:t>www.pbwiki.com</a:t>
            </a:r>
            <a:r>
              <a:rPr lang="en-US" sz="2800" b="1" dirty="0">
                <a:solidFill>
                  <a:srgbClr val="990099"/>
                </a:solidFill>
                <a:effectLst>
                  <a:outerShdw blurRad="38100" dist="38100" dir="2700000" algn="tl">
                    <a:srgbClr val="DDDDDD"/>
                  </a:outerShdw>
                </a:effectLst>
                <a:cs typeface="+mn-cs"/>
              </a:rPr>
              <a:t> </a:t>
            </a:r>
          </a:p>
        </p:txBody>
      </p:sp>
      <p:pic>
        <p:nvPicPr>
          <p:cNvPr id="91146" name="Picture 86">
            <a:hlinkClick r:id="rId7"/>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75363" y="4804807"/>
            <a:ext cx="3349338" cy="11733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8" name="Rectangle 87">
            <a:hlinkClick r:id="rId7"/>
          </p:cNvPr>
          <p:cNvSpPr/>
          <p:nvPr/>
        </p:nvSpPr>
        <p:spPr>
          <a:xfrm>
            <a:off x="214312" y="5781358"/>
            <a:ext cx="4221163" cy="923925"/>
          </a:xfrm>
          <a:prstGeom prst="rect">
            <a:avLst/>
          </a:prstGeom>
        </p:spPr>
        <p:txBody>
          <a:bodyPr>
            <a:spAutoFit/>
          </a:bodyPr>
          <a:lstStyle/>
          <a:p>
            <a:pPr>
              <a:defRPr/>
            </a:pPr>
            <a:r>
              <a:rPr lang="en-US" i="1" dirty="0">
                <a:latin typeface="+mn-lt"/>
                <a:cs typeface="Arial Rounded MT Bold"/>
              </a:rPr>
              <a:t>This presentation will be posted on FLATE’s wiki presentation pages:</a:t>
            </a:r>
          </a:p>
          <a:p>
            <a:pPr>
              <a:defRPr/>
            </a:pPr>
            <a:r>
              <a:rPr lang="en-US" dirty="0">
                <a:latin typeface="Arial Rounded MT Bold"/>
                <a:cs typeface="Arial Rounded MT Bold"/>
              </a:rPr>
              <a:t>http://</a:t>
            </a:r>
            <a:r>
              <a:rPr lang="en-US" dirty="0" err="1">
                <a:latin typeface="Arial Rounded MT Bold"/>
                <a:cs typeface="Arial Rounded MT Bold"/>
              </a:rPr>
              <a:t>flate.pbworks.com</a:t>
            </a:r>
            <a:r>
              <a:rPr lang="en-US" dirty="0">
                <a:latin typeface="Arial Rounded MT Bold"/>
                <a:cs typeface="Arial Rounded MT Bold"/>
              </a:rPr>
              <a:t>/</a:t>
            </a:r>
          </a:p>
        </p:txBody>
      </p:sp>
      <p:pic>
        <p:nvPicPr>
          <p:cNvPr id="2" name="Picture 1" descr="FlateLogo-R2.jpg"/>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7002556" y="3205703"/>
            <a:ext cx="845816" cy="7929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path" presetSubtype="0" accel="50000" decel="50000" fill="hold" nodeType="afterEffect">
                                  <p:stCondLst>
                                    <p:cond delay="0"/>
                                  </p:stCondLst>
                                  <p:childTnLst>
                                    <p:animMotion origin="layout" path="M -0.35278 -0.48333 C -0.34081 -0.478 -0.32605 -0.4787 -0.3139 -0.47777 C -0.30626 -0.4743 -0.30643 -0.46666 -0.30417 -0.4574 C -0.30331 -0.43819 -0.30903 -0.4162 -0.3014 -0.4 C -0.29706 -0.3905 -0.28421 -0.40185 -0.2764 -0.39814 C -0.27362 -0.39675 -0.27518 -0.39027 -0.27362 -0.38703 C -0.27101 -0.38194 -0.26806 -0.37037 -0.26806 -0.37037 C -0.26719 -0.35254 -0.26771 -0.33425 -0.26528 -0.31666 C -0.26476 -0.31226 -0.26094 -0.32037 -0.25695 -0.32222 C -0.25331 -0.32407 -0.24584 -0.32592 -0.24584 -0.32592 C -0.2106 -0.32152 -0.22466 -0.32384 -0.20417 -0.31481 C -0.19983 -0.30902 -0.19775 -0.303 -0.19445 -0.29629 C -0.19393 -0.29143 -0.19324 -0.28634 -0.19306 -0.28148 C -0.19237 -0.25254 -0.19358 -0.22337 -0.19185 -0.19444 C -0.19133 -0.18958 -0.18629 -0.20092 -0.18334 -0.2037 C -0.17726 -0.203 -0.17119 -0.2037 -0.16528 -0.20185 C -0.15886 -0.19976 -0.15435 -0.18819 -0.1514 -0.18148 C -0.14324 -0.1618 -0.13751 -0.14236 -0.13334 -0.12037 C -0.13282 -0.10254 -0.13299 -0.08449 -0.13195 -0.06666 C -0.13178 -0.06481 -0.13143 -0.0706 -0.13056 -0.07222 C -0.12952 -0.0743 -0.12796 -0.07638 -0.1264 -0.07777 C -0.12449 -0.07939 -0.11633 -0.08125 -0.11528 -0.08148 C -0.10834 -0.08078 -0.10122 -0.08148 -0.09445 -0.07962 C -0.08837 -0.078 -0.08664 -0.06504 -0.08334 -0.05925 C -0.08056 -0.04814 -0.07431 -0.03194 -0.06945 -0.02222 C -0.06893 -0.0118 -0.07223 0.00047 -0.06806 0.00926 C -0.06598 0.01366 -0.06251 0.00186 -0.05973 -0.00185 C -0.05851 -0.00347 -0.05695 -0.00439 -0.05556 -0.00555 C -0.05053 -0.00925 -0.04532 -0.01111 -0.04028 -0.01481 C -0.03403 -0.01944 -0.02761 -0.02476 -0.02084 -0.02777 C -0.01112 -0.02569 -0.0106 -0.02337 -0.00278 -0.01666 C -0.00035 -0.00717 -5.27778E-6 0.00116 -5.27778E-6 0.01112 L -5.27778E-6 2.77556E-17 " pathEditMode="relative" ptsTypes="fffffffffffffffffffffffffffffffAA">
                                      <p:cBhvr>
                                        <p:cTn id="6" dur="2000" fill="hold"/>
                                        <p:tgtEl>
                                          <p:spTgt spid="8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4"/>
          <p:cNvSpPr>
            <a:spLocks noGrp="1" noChangeArrowheads="1"/>
          </p:cNvSpPr>
          <p:nvPr>
            <p:ph type="body" sz="half" idx="1"/>
          </p:nvPr>
        </p:nvSpPr>
        <p:spPr bwMode="auto">
          <a:xfrm>
            <a:off x="381000" y="1524000"/>
            <a:ext cx="8763000" cy="12192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Font typeface="Wingdings" charset="0"/>
              <a:buChar char="§"/>
            </a:pPr>
            <a:r>
              <a:rPr lang="en-US" sz="2800" b="1">
                <a:solidFill>
                  <a:schemeClr val="accent2"/>
                </a:solidFill>
                <a:latin typeface="Adobe Gothic Std B" charset="0"/>
                <a:ea typeface="Adobe Gothic Std B" charset="0"/>
                <a:cs typeface="Adobe Gothic Std B" charset="0"/>
              </a:rPr>
              <a:t>Workplace Skills </a:t>
            </a:r>
            <a:r>
              <a:rPr lang="en-US" sz="2800">
                <a:solidFill>
                  <a:schemeClr val="accent2"/>
                </a:solidFill>
                <a:latin typeface="Adobe Gothic Std B" charset="0"/>
                <a:ea typeface="Adobe Gothic Std B" charset="0"/>
                <a:cs typeface="Adobe Gothic Std B" charset="0"/>
              </a:rPr>
              <a:t>- </a:t>
            </a:r>
            <a:r>
              <a:rPr lang="en-US" sz="2400">
                <a:latin typeface="Adobe Gothic Std B" charset="0"/>
                <a:ea typeface="Adobe Gothic Std B" charset="0"/>
                <a:cs typeface="Adobe Gothic Std B" charset="0"/>
              </a:rPr>
              <a:t>What and why?</a:t>
            </a:r>
          </a:p>
          <a:p>
            <a:pPr eaLnBrk="1" hangingPunct="1">
              <a:buFont typeface="Wingdings" charset="0"/>
              <a:buChar char="§"/>
            </a:pPr>
            <a:r>
              <a:rPr lang="en-US" sz="2800" b="1">
                <a:solidFill>
                  <a:schemeClr val="accent2"/>
                </a:solidFill>
                <a:latin typeface="Adobe Gothic Std B" charset="0"/>
                <a:ea typeface="Adobe Gothic Std B" charset="0"/>
                <a:cs typeface="Adobe Gothic Std B" charset="0"/>
              </a:rPr>
              <a:t>The Toothpick Factory </a:t>
            </a:r>
            <a:r>
              <a:rPr lang="en-US" sz="2800">
                <a:solidFill>
                  <a:schemeClr val="accent2"/>
                </a:solidFill>
                <a:latin typeface="Adobe Gothic Std B" charset="0"/>
                <a:ea typeface="Adobe Gothic Std B" charset="0"/>
                <a:cs typeface="Adobe Gothic Std B" charset="0"/>
              </a:rPr>
              <a:t>– </a:t>
            </a:r>
            <a:r>
              <a:rPr lang="en-US" sz="2400">
                <a:latin typeface="Adobe Gothic Std B" charset="0"/>
                <a:ea typeface="Adobe Gothic Std B" charset="0"/>
                <a:cs typeface="Adobe Gothic Std B" charset="0"/>
              </a:rPr>
              <a:t>Overview  &amp; participation</a:t>
            </a:r>
          </a:p>
          <a:p>
            <a:pPr lvl="1" eaLnBrk="1" hangingPunct="1">
              <a:buFont typeface="Wingdings" charset="0"/>
              <a:buChar char="§"/>
            </a:pPr>
            <a:endParaRPr lang="en-US" sz="2400">
              <a:solidFill>
                <a:schemeClr val="accent2"/>
              </a:solidFill>
              <a:latin typeface="Adobe Gothic Std B" charset="0"/>
              <a:ea typeface="Adobe Gothic Std B" charset="0"/>
              <a:cs typeface="Adobe Gothic Std B" charset="0"/>
            </a:endParaRPr>
          </a:p>
        </p:txBody>
      </p:sp>
      <p:pic>
        <p:nvPicPr>
          <p:cNvPr id="7171" name="Picture 38" descr="SCI_01"/>
          <p:cNvPicPr>
            <a:picLocks noChangeAspect="1" noChangeArrowheads="1"/>
          </p:cNvPicPr>
          <p:nvPr/>
        </p:nvPicPr>
        <p:blipFill>
          <a:blip r:embed="rId3" cstate="print"/>
          <a:srcRect/>
          <a:stretch>
            <a:fillRect/>
          </a:stretch>
        </p:blipFill>
        <p:spPr bwMode="auto">
          <a:xfrm>
            <a:off x="4338014" y="2971799"/>
            <a:ext cx="3823324" cy="254476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Rectangle 1"/>
          <p:cNvSpPr/>
          <p:nvPr/>
        </p:nvSpPr>
        <p:spPr>
          <a:xfrm>
            <a:off x="3581400" y="609600"/>
            <a:ext cx="1955800" cy="708025"/>
          </a:xfrm>
          <a:prstGeom prst="rect">
            <a:avLst/>
          </a:prstGeom>
        </p:spPr>
        <p:txBody>
          <a:bodyPr wrap="none">
            <a:spAutoFit/>
          </a:bodyPr>
          <a:lstStyle/>
          <a:p>
            <a:pPr marL="342900" indent="-342900" algn="ctr">
              <a:spcBef>
                <a:spcPct val="20000"/>
              </a:spcBef>
              <a:defRPr/>
            </a:pPr>
            <a:r>
              <a:rPr lang="en-US" sz="4000" b="1">
                <a:solidFill>
                  <a:srgbClr val="000000"/>
                </a:solidFill>
                <a:effectLst>
                  <a:outerShdw blurRad="38100" dist="38100" dir="2700000" algn="tl">
                    <a:srgbClr val="DDDDDD"/>
                  </a:outerShdw>
                </a:effectLst>
                <a:latin typeface="Agency FB" charset="0"/>
                <a:cs typeface="+mn-cs"/>
              </a:rPr>
              <a:t>OVERVIEW</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idx="1"/>
          </p:nvPr>
        </p:nvSpPr>
        <p:spPr bwMode="auto">
          <a:xfrm>
            <a:off x="304800" y="1447800"/>
            <a:ext cx="5715000" cy="427831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Font typeface="Wingdings" charset="0"/>
              <a:buChar char="§"/>
            </a:pPr>
            <a:r>
              <a:rPr lang="ja-JP" altLang="en-US" sz="2600" b="1" dirty="0">
                <a:solidFill>
                  <a:srgbClr val="0000FF"/>
                </a:solidFill>
                <a:latin typeface="Adobe Gothic Std B" charset="0"/>
                <a:ea typeface="Adobe Gothic Std B" charset="0"/>
                <a:cs typeface="Adobe Gothic Std B" charset="0"/>
              </a:rPr>
              <a:t>“</a:t>
            </a:r>
            <a:r>
              <a:rPr lang="en-US" altLang="ja-JP" sz="2600" b="1" dirty="0">
                <a:solidFill>
                  <a:srgbClr val="0000FF"/>
                </a:solidFill>
                <a:latin typeface="Adobe Gothic Std B" charset="0"/>
                <a:ea typeface="Adobe Gothic Std B" charset="0"/>
                <a:cs typeface="Adobe Gothic Std B" charset="0"/>
              </a:rPr>
              <a:t>Hard/ Technical Skills</a:t>
            </a:r>
          </a:p>
          <a:p>
            <a:pPr lvl="1" eaLnBrk="1" hangingPunct="1">
              <a:buFont typeface="Arial" charset="0"/>
              <a:buChar char="•"/>
            </a:pPr>
            <a:r>
              <a:rPr lang="en-US" sz="2600" b="1" dirty="0">
                <a:latin typeface="Adobe Gothic Std B" charset="0"/>
                <a:ea typeface="Adobe Gothic Std B" charset="0"/>
                <a:cs typeface="Adobe Gothic Std B" charset="0"/>
              </a:rPr>
              <a:t>Education and experience</a:t>
            </a:r>
          </a:p>
          <a:p>
            <a:pPr lvl="1" eaLnBrk="1" hangingPunct="1">
              <a:buFont typeface="Arial" charset="0"/>
              <a:buChar char="•"/>
            </a:pPr>
            <a:r>
              <a:rPr lang="en-US" sz="2600" b="1" dirty="0">
                <a:latin typeface="Adobe Gothic Std B" charset="0"/>
                <a:ea typeface="Adobe Gothic Std B" charset="0"/>
                <a:cs typeface="Adobe Gothic Std B" charset="0"/>
              </a:rPr>
              <a:t>What you know</a:t>
            </a:r>
          </a:p>
          <a:p>
            <a:pPr lvl="1" eaLnBrk="1" hangingPunct="1">
              <a:buFont typeface="Arial" charset="0"/>
              <a:buChar char="•"/>
            </a:pPr>
            <a:r>
              <a:rPr lang="en-US" sz="2600" b="1" dirty="0">
                <a:latin typeface="Adobe Gothic Std B" charset="0"/>
                <a:ea typeface="Adobe Gothic Std B" charset="0"/>
                <a:cs typeface="Adobe Gothic Std B" charset="0"/>
              </a:rPr>
              <a:t> What you can do</a:t>
            </a:r>
          </a:p>
          <a:p>
            <a:pPr lvl="1" eaLnBrk="1" hangingPunct="1">
              <a:buFont typeface="Wingdings" charset="0"/>
              <a:buNone/>
            </a:pPr>
            <a:endParaRPr lang="en-US" sz="2600" b="1" dirty="0">
              <a:solidFill>
                <a:srgbClr val="0000FF"/>
              </a:solidFill>
              <a:latin typeface="Adobe Gothic Std B" charset="0"/>
              <a:ea typeface="Adobe Gothic Std B" charset="0"/>
              <a:cs typeface="Adobe Gothic Std B" charset="0"/>
            </a:endParaRPr>
          </a:p>
          <a:p>
            <a:pPr eaLnBrk="1" hangingPunct="1">
              <a:buFont typeface="Wingdings" charset="0"/>
              <a:buChar char="§"/>
            </a:pPr>
            <a:r>
              <a:rPr lang="en-US" sz="2600" b="1" dirty="0">
                <a:solidFill>
                  <a:srgbClr val="0000FF"/>
                </a:solidFill>
                <a:latin typeface="Adobe Gothic Std B" charset="0"/>
                <a:ea typeface="Adobe Gothic Std B" charset="0"/>
                <a:cs typeface="Adobe Gothic Std B" charset="0"/>
              </a:rPr>
              <a:t>Workplace Skills</a:t>
            </a:r>
          </a:p>
          <a:p>
            <a:pPr lvl="1" eaLnBrk="1" hangingPunct="1">
              <a:buFont typeface="Arial" charset="0"/>
              <a:buChar char="•"/>
            </a:pPr>
            <a:r>
              <a:rPr lang="en-US" sz="2600" b="1" dirty="0" smtClean="0">
                <a:latin typeface="Adobe Gothic Std B" charset="0"/>
                <a:ea typeface="Adobe Gothic Std B" charset="0"/>
                <a:cs typeface="Adobe Gothic Std B" charset="0"/>
              </a:rPr>
              <a:t>Teamwork</a:t>
            </a:r>
          </a:p>
          <a:p>
            <a:pPr lvl="1" eaLnBrk="1" hangingPunct="1">
              <a:buFont typeface="Arial" charset="0"/>
              <a:buChar char="•"/>
            </a:pPr>
            <a:r>
              <a:rPr lang="en-US" sz="2600" b="1" dirty="0" smtClean="0">
                <a:latin typeface="Adobe Gothic Std B" charset="0"/>
                <a:ea typeface="Adobe Gothic Std B" charset="0"/>
                <a:cs typeface="Adobe Gothic Std B" charset="0"/>
              </a:rPr>
              <a:t>Communication  </a:t>
            </a:r>
            <a:endParaRPr lang="en-US" sz="2600" b="1" dirty="0">
              <a:latin typeface="Adobe Gothic Std B" charset="0"/>
              <a:ea typeface="Adobe Gothic Std B" charset="0"/>
              <a:cs typeface="Adobe Gothic Std B" charset="0"/>
            </a:endParaRPr>
          </a:p>
          <a:p>
            <a:pPr lvl="1" eaLnBrk="1" hangingPunct="1">
              <a:buFont typeface="Arial" charset="0"/>
              <a:buChar char="•"/>
            </a:pPr>
            <a:r>
              <a:rPr lang="en-US" sz="2600" b="1" dirty="0">
                <a:latin typeface="Adobe Gothic Std B" charset="0"/>
                <a:ea typeface="Adobe Gothic Std B" charset="0"/>
                <a:cs typeface="Adobe Gothic Std B" charset="0"/>
              </a:rPr>
              <a:t>L</a:t>
            </a:r>
            <a:r>
              <a:rPr lang="en-US" sz="2600" b="1" dirty="0" smtClean="0">
                <a:latin typeface="Adobe Gothic Std B" charset="0"/>
                <a:ea typeface="Adobe Gothic Std B" charset="0"/>
                <a:cs typeface="Adobe Gothic Std B" charset="0"/>
              </a:rPr>
              <a:t>isten</a:t>
            </a:r>
            <a:r>
              <a:rPr lang="en-US" sz="2600" b="1" dirty="0">
                <a:latin typeface="Adobe Gothic Std B" charset="0"/>
                <a:ea typeface="Adobe Gothic Std B" charset="0"/>
                <a:cs typeface="Adobe Gothic Std B" charset="0"/>
              </a:rPr>
              <a:t>, learn and </a:t>
            </a:r>
            <a:r>
              <a:rPr lang="en-US" sz="2600" b="1" dirty="0" smtClean="0">
                <a:latin typeface="Adobe Gothic Std B" charset="0"/>
                <a:ea typeface="Adobe Gothic Std B" charset="0"/>
                <a:cs typeface="Adobe Gothic Std B" charset="0"/>
              </a:rPr>
              <a:t>lead</a:t>
            </a:r>
          </a:p>
          <a:p>
            <a:pPr eaLnBrk="1" hangingPunct="1">
              <a:buFont typeface="Arial" charset="0"/>
              <a:buChar char="•"/>
            </a:pPr>
            <a:r>
              <a:rPr lang="en-US" sz="3000" b="1" dirty="0">
                <a:latin typeface="Adobe Gothic Std B" charset="0"/>
                <a:ea typeface="Adobe Gothic Std B" charset="0"/>
                <a:cs typeface="Adobe Gothic Std B" charset="0"/>
              </a:rPr>
              <a:t>		</a:t>
            </a:r>
          </a:p>
        </p:txBody>
      </p:sp>
      <p:pic>
        <p:nvPicPr>
          <p:cNvPr id="8195" name="Picture 7" descr="IMG_1877"/>
          <p:cNvPicPr>
            <a:picLocks noChangeAspect="1" noChangeArrowheads="1"/>
          </p:cNvPicPr>
          <p:nvPr/>
        </p:nvPicPr>
        <p:blipFill>
          <a:blip r:embed="rId3" cstate="print"/>
          <a:srcRect/>
          <a:stretch>
            <a:fillRect/>
          </a:stretch>
        </p:blipFill>
        <p:spPr bwMode="auto">
          <a:xfrm rot="346400">
            <a:off x="6053254" y="1256411"/>
            <a:ext cx="2912080" cy="2184060"/>
          </a:xfrm>
          <a:prstGeom prst="rect">
            <a:avLst/>
          </a:prstGeom>
          <a:solidFill>
            <a:srgbClr val="FFFFFF">
              <a:shade val="85000"/>
            </a:srgbClr>
          </a:solidFill>
          <a:ln w="88900" cap="sq">
            <a:solidFill>
              <a:srgbClr val="FFFFFF"/>
            </a:solidFill>
            <a:miter lim="800000"/>
          </a:ln>
          <a:effectLst>
            <a:outerShdw blurRad="50800" dist="38100" dir="13500000" algn="b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8196" name="Picture 8" descr="IMG_1797"/>
          <p:cNvPicPr>
            <a:picLocks noChangeAspect="1" noChangeArrowheads="1"/>
          </p:cNvPicPr>
          <p:nvPr/>
        </p:nvPicPr>
        <p:blipFill>
          <a:blip r:embed="rId4" cstate="print"/>
          <a:srcRect/>
          <a:stretch>
            <a:fillRect/>
          </a:stretch>
        </p:blipFill>
        <p:spPr bwMode="auto">
          <a:xfrm rot="21161139">
            <a:off x="6136233" y="3500829"/>
            <a:ext cx="2790120" cy="2092590"/>
          </a:xfrm>
          <a:prstGeom prst="rect">
            <a:avLst/>
          </a:prstGeom>
          <a:solidFill>
            <a:srgbClr val="FFFFFF">
              <a:shade val="85000"/>
            </a:srgbClr>
          </a:solidFill>
          <a:ln w="88900" cap="sq">
            <a:solidFill>
              <a:srgbClr val="FFFFFF"/>
            </a:solidFill>
            <a:miter lim="800000"/>
          </a:ln>
          <a:effectLst>
            <a:outerShdw blurRad="50800" dist="38100" dir="13500000" algn="br" rotWithShape="0">
              <a:prstClr val="black">
                <a:alpha val="40000"/>
              </a:prstClr>
            </a:outerShdw>
          </a:effectLst>
          <a:scene3d>
            <a:camera prst="orthographicFront"/>
            <a:lightRig rig="twoPt" dir="t">
              <a:rot lat="0" lon="0" rev="7200000"/>
            </a:lightRig>
          </a:scene3d>
          <a:sp3d>
            <a:bevelT w="25400" h="19050"/>
            <a:contourClr>
              <a:srgbClr val="FFFFFF"/>
            </a:contourClr>
          </a:sp3d>
        </p:spPr>
      </p:pic>
      <p:sp>
        <p:nvSpPr>
          <p:cNvPr id="2" name="Rectangle 1"/>
          <p:cNvSpPr/>
          <p:nvPr/>
        </p:nvSpPr>
        <p:spPr>
          <a:xfrm>
            <a:off x="3832225" y="609600"/>
            <a:ext cx="1577975" cy="708025"/>
          </a:xfrm>
          <a:prstGeom prst="rect">
            <a:avLst/>
          </a:prstGeom>
        </p:spPr>
        <p:txBody>
          <a:bodyPr wrap="none">
            <a:spAutoFit/>
          </a:bodyPr>
          <a:lstStyle/>
          <a:p>
            <a:pPr>
              <a:defRPr/>
            </a:pPr>
            <a:r>
              <a:rPr lang="en-US" sz="4000" b="1" kern="0" dirty="0">
                <a:solidFill>
                  <a:srgbClr val="000000"/>
                </a:solidFill>
                <a:effectLst>
                  <a:outerShdw blurRad="38100" dist="38100" dir="2700000" algn="tl">
                    <a:srgbClr val="000000">
                      <a:alpha val="43137"/>
                    </a:srgbClr>
                  </a:outerShdw>
                </a:effectLst>
                <a:latin typeface="Agency FB" pitchFamily="34" charset="0"/>
                <a:ea typeface="+mn-ea"/>
                <a:cs typeface="+mn-cs"/>
              </a:rPr>
              <a:t>SKILLS?</a:t>
            </a:r>
            <a:endParaRPr lang="en-US" dirty="0">
              <a:latin typeface="Arial" pitchFamily="34" charset="0"/>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2"/>
          </p:cNvPr>
          <p:cNvPicPr>
            <a:picLocks noChangeAspect="1"/>
          </p:cNvPicPr>
          <p:nvPr/>
        </p:nvPicPr>
        <p:blipFill>
          <a:blip r:embed="rId3"/>
          <a:stretch>
            <a:fillRect/>
          </a:stretch>
        </p:blipFill>
        <p:spPr>
          <a:xfrm>
            <a:off x="0" y="381000"/>
            <a:ext cx="9144000" cy="5536919"/>
          </a:xfrm>
          <a:prstGeom prst="rect">
            <a:avLst/>
          </a:prstGeom>
        </p:spPr>
      </p:pic>
    </p:spTree>
    <p:extLst>
      <p:ext uri="{BB962C8B-B14F-4D97-AF65-F5344CB8AC3E}">
        <p14:creationId xmlns:p14="http://schemas.microsoft.com/office/powerpoint/2010/main" val="15677174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a:hlinkClick r:id="rId2"/>
          </p:cNvPr>
          <p:cNvPicPr>
            <a:picLocks noChangeAspect="1"/>
          </p:cNvPicPr>
          <p:nvPr/>
        </p:nvPicPr>
        <p:blipFill>
          <a:blip r:embed="rId3"/>
          <a:stretch>
            <a:fillRect/>
          </a:stretch>
        </p:blipFill>
        <p:spPr>
          <a:xfrm>
            <a:off x="723900" y="152400"/>
            <a:ext cx="7691438" cy="6858000"/>
          </a:xfrm>
          <a:prstGeom prst="rect">
            <a:avLst/>
          </a:prstGeom>
        </p:spPr>
      </p:pic>
      <p:sp>
        <p:nvSpPr>
          <p:cNvPr id="2" name="Rectangle 1">
            <a:hlinkClick r:id="rId4"/>
          </p:cNvPr>
          <p:cNvSpPr/>
          <p:nvPr/>
        </p:nvSpPr>
        <p:spPr>
          <a:xfrm>
            <a:off x="735686" y="36185"/>
            <a:ext cx="7341513" cy="1077218"/>
          </a:xfrm>
          <a:prstGeom prst="rect">
            <a:avLst/>
          </a:prstGeom>
          <a:solidFill>
            <a:schemeClr val="bg2">
              <a:lumMod val="60000"/>
              <a:lumOff val="40000"/>
            </a:schemeClr>
          </a:solidFill>
        </p:spPr>
        <p:txBody>
          <a:bodyPr wrap="square">
            <a:spAutoFit/>
          </a:bodyPr>
          <a:lstStyle/>
          <a:p>
            <a:pPr algn="ctr"/>
            <a:r>
              <a:rPr lang="en-US" sz="3200" b="1" dirty="0"/>
              <a:t>http://</a:t>
            </a:r>
            <a:r>
              <a:rPr lang="en-US" sz="3200" b="1" dirty="0" err="1"/>
              <a:t>cte.ed.gov</a:t>
            </a:r>
            <a:r>
              <a:rPr lang="en-US" sz="3200" b="1" dirty="0"/>
              <a:t>/</a:t>
            </a:r>
            <a:r>
              <a:rPr lang="en-US" sz="3200" b="1" dirty="0" err="1"/>
              <a:t>nationalinitiatives</a:t>
            </a:r>
            <a:r>
              <a:rPr lang="en-US" sz="3200" b="1" dirty="0"/>
              <a:t>/</a:t>
            </a:r>
            <a:r>
              <a:rPr lang="en-US" sz="3200" b="1" dirty="0" err="1"/>
              <a:t>employability.cfm</a:t>
            </a:r>
            <a:r>
              <a:rPr lang="en-US" sz="3200" b="1" dirty="0"/>
              <a:t>?&amp;</a:t>
            </a:r>
            <a:r>
              <a:rPr lang="en-US" sz="3200" b="1" dirty="0" err="1"/>
              <a:t>pass_dis</a:t>
            </a:r>
            <a:r>
              <a:rPr lang="en-US" sz="3200" b="1" dirty="0"/>
              <a:t>=1</a:t>
            </a:r>
          </a:p>
        </p:txBody>
      </p:sp>
    </p:spTree>
    <p:extLst>
      <p:ext uri="{BB962C8B-B14F-4D97-AF65-F5344CB8AC3E}">
        <p14:creationId xmlns:p14="http://schemas.microsoft.com/office/powerpoint/2010/main" val="3146104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idx="1"/>
          </p:nvPr>
        </p:nvSpPr>
        <p:spPr bwMode="auto">
          <a:xfrm>
            <a:off x="0" y="457200"/>
            <a:ext cx="9144000" cy="838200"/>
          </a:xfrm>
          <a:ln>
            <a:miter lim="800000"/>
            <a:headEnd/>
            <a:tailEnd/>
          </a:ln>
        </p:spPr>
        <p:txBody>
          <a:bodyPr vert="horz" wrap="square" lIns="91440" tIns="45720" rIns="91440" bIns="45720" numCol="1" anchor="t" anchorCtr="0" compatLnSpc="1">
            <a:prstTxWarp prst="textNoShape">
              <a:avLst/>
            </a:prstTxWarp>
          </a:bodyPr>
          <a:lstStyle/>
          <a:p>
            <a:pPr algn="ctr" eaLnBrk="1" hangingPunct="1">
              <a:lnSpc>
                <a:spcPct val="150000"/>
              </a:lnSpc>
              <a:buFontTx/>
              <a:buNone/>
              <a:defRPr/>
            </a:pPr>
            <a:r>
              <a:rPr lang="en-US" sz="4000" b="1" dirty="0">
                <a:effectLst>
                  <a:outerShdw blurRad="38100" dist="38100" dir="2700000" algn="tl">
                    <a:srgbClr val="DDDDDD"/>
                  </a:outerShdw>
                </a:effectLst>
                <a:latin typeface="Agency FB" charset="0"/>
                <a:cs typeface="+mn-cs"/>
              </a:rPr>
              <a:t>WORKPLACE SKILLS</a:t>
            </a:r>
          </a:p>
        </p:txBody>
      </p:sp>
      <p:sp>
        <p:nvSpPr>
          <p:cNvPr id="92" name="Rectangle 2"/>
          <p:cNvSpPr txBox="1">
            <a:spLocks noChangeArrowheads="1"/>
          </p:cNvSpPr>
          <p:nvPr/>
        </p:nvSpPr>
        <p:spPr bwMode="auto">
          <a:xfrm>
            <a:off x="34371" y="1943100"/>
            <a:ext cx="9144000" cy="3162300"/>
          </a:xfrm>
          <a:prstGeom prst="rect">
            <a:avLst/>
          </a:prstGeom>
          <a:solidFill>
            <a:schemeClr val="accent5">
              <a:lumMod val="50000"/>
            </a:schemeClr>
          </a:solidFill>
          <a:ln>
            <a:headEnd/>
            <a:tailEnd/>
          </a:ln>
        </p:spPr>
        <p:style>
          <a:lnRef idx="0">
            <a:schemeClr val="dk1"/>
          </a:lnRef>
          <a:fillRef idx="3">
            <a:schemeClr val="dk1"/>
          </a:fillRef>
          <a:effectRef idx="3">
            <a:schemeClr val="dk1"/>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ctr" eaLnBrk="1" hangingPunct="1">
              <a:lnSpc>
                <a:spcPct val="150000"/>
              </a:lnSpc>
              <a:buFontTx/>
              <a:buNone/>
              <a:defRPr/>
            </a:pPr>
            <a:r>
              <a:rPr lang="en-US" sz="4000" b="1" dirty="0" smtClean="0">
                <a:effectLst>
                  <a:outerShdw blurRad="38100" dist="38100" dir="2700000" algn="tl">
                    <a:srgbClr val="DDDDDD"/>
                  </a:outerShdw>
                </a:effectLst>
                <a:latin typeface="Agency FB" charset="0"/>
                <a:cs typeface="+mn-cs"/>
              </a:rPr>
              <a:t>What workplace skills do your industry partners say they are </a:t>
            </a:r>
            <a:r>
              <a:rPr lang="en-US" sz="4000" b="1" u="sng" dirty="0" smtClean="0">
                <a:effectLst>
                  <a:outerShdw blurRad="38100" dist="38100" dir="2700000" algn="tl">
                    <a:srgbClr val="DDDDDD"/>
                  </a:outerShdw>
                </a:effectLst>
                <a:latin typeface="Agency FB" charset="0"/>
                <a:cs typeface="+mn-cs"/>
              </a:rPr>
              <a:t>NOT </a:t>
            </a:r>
            <a:r>
              <a:rPr lang="en-US" sz="4000" b="1" dirty="0" smtClean="0">
                <a:effectLst>
                  <a:outerShdw blurRad="38100" dist="38100" dir="2700000" algn="tl">
                    <a:srgbClr val="DDDDDD"/>
                  </a:outerShdw>
                </a:effectLst>
                <a:latin typeface="Agency FB" charset="0"/>
                <a:cs typeface="+mn-cs"/>
              </a:rPr>
              <a:t>getting? </a:t>
            </a:r>
            <a:endParaRPr lang="en-US" sz="4000" b="1" dirty="0">
              <a:effectLst>
                <a:outerShdw blurRad="38100" dist="38100" dir="2700000" algn="tl">
                  <a:srgbClr val="DDDDDD"/>
                </a:outerShdw>
              </a:effectLst>
              <a:latin typeface="Agency FB" charset="0"/>
              <a:cs typeface="+mn-cs"/>
            </a:endParaRPr>
          </a:p>
        </p:txBody>
      </p:sp>
    </p:spTree>
    <p:extLst>
      <p:ext uri="{BB962C8B-B14F-4D97-AF65-F5344CB8AC3E}">
        <p14:creationId xmlns:p14="http://schemas.microsoft.com/office/powerpoint/2010/main" val="283860773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15109</TotalTime>
  <Words>6452</Words>
  <Application>Microsoft Office PowerPoint</Application>
  <PresentationFormat>On-screen Show (4:3)</PresentationFormat>
  <Paragraphs>838</Paragraphs>
  <Slides>48</Slides>
  <Notes>45</Notes>
  <HiddenSlides>0</HiddenSlides>
  <MMClips>0</MMClips>
  <ScaleCrop>false</ScaleCrop>
  <HeadingPairs>
    <vt:vector size="8" baseType="variant">
      <vt:variant>
        <vt:lpstr>Fonts Used</vt:lpstr>
      </vt:variant>
      <vt:variant>
        <vt:i4>20</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70" baseType="lpstr">
      <vt:lpstr>MS PGothic</vt:lpstr>
      <vt:lpstr>Abadi MT Condensed Light</vt:lpstr>
      <vt:lpstr>Adobe Gothic Std B</vt:lpstr>
      <vt:lpstr>Agency FB</vt:lpstr>
      <vt:lpstr>Arial</vt:lpstr>
      <vt:lpstr>Arial Black</vt:lpstr>
      <vt:lpstr>Arial Narrow</vt:lpstr>
      <vt:lpstr>Arial Rounded MT Bold</vt:lpstr>
      <vt:lpstr>Berlin Sans FB Demi</vt:lpstr>
      <vt:lpstr>Bradley Hand ITC</vt:lpstr>
      <vt:lpstr>Calibri</vt:lpstr>
      <vt:lpstr>Cambria</vt:lpstr>
      <vt:lpstr>ÇlÇr ñæí©</vt:lpstr>
      <vt:lpstr>David</vt:lpstr>
      <vt:lpstr>Eras Bold ITC</vt:lpstr>
      <vt:lpstr>Haettenschweiler</vt:lpstr>
      <vt:lpstr>Palatino</vt:lpstr>
      <vt:lpstr>Times New Roman</vt:lpstr>
      <vt:lpstr>Verdana</vt:lpstr>
      <vt:lpstr>Wingdings</vt:lpstr>
      <vt:lpstr>1_Default Design</vt:lpstr>
      <vt:lpstr>Microsoft Excel 97-2003 Worksheet</vt:lpstr>
      <vt:lpstr>THE TOOTHPICK FACTORY©</vt:lpstr>
      <vt:lpstr>NSF Advanced Technological Education</vt:lpstr>
      <vt:lpstr>FLATE’s vision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 Skills Presentation</dc:title>
  <dc:creator>FLATE</dc:creator>
  <cp:lastModifiedBy>Orozco, Danielly</cp:lastModifiedBy>
  <cp:revision>222</cp:revision>
  <dcterms:created xsi:type="dcterms:W3CDTF">2007-06-21T12:57:15Z</dcterms:created>
  <dcterms:modified xsi:type="dcterms:W3CDTF">2016-03-30T13:46:01Z</dcterms:modified>
</cp:coreProperties>
</file>