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e49eef0b3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e49eef0b3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e49eef0b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e49eef0b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e49eef0b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e49eef0b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e49eef0b3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e49eef0b3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e49eef0b3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e49eef0b3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e49eef0b3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e49eef0b3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e49eef0b3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e49eef0b3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e49eef0b3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e49eef0b3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e49eef0b3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e49eef0b3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e4c3610a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e4c3610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jpg"/><Relationship Id="rId5" Type="http://schemas.openxmlformats.org/officeDocument/2006/relationships/image" Target="../media/image1.jpg"/><Relationship Id="rId6" Type="http://schemas.openxmlformats.org/officeDocument/2006/relationships/image" Target="../media/image3.gif"/><Relationship Id="rId7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JBGCg_1LQHw" TargetMode="External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maryland.design/lcmt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phwWAMrAoN0" TargetMode="External"/><Relationship Id="rId4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19825" y="118259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 Cost Manufacturing Trainer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138838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Alan Zube - Florida State College at Jacksonville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Mike Tanner - Waukegan High School</a:t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2313" y="3568778"/>
            <a:ext cx="1914432" cy="111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4">
            <a:alphaModFix/>
          </a:blip>
          <a:srcRect b="-5121" l="16437" r="18360" t="-4551"/>
          <a:stretch/>
        </p:blipFill>
        <p:spPr>
          <a:xfrm>
            <a:off x="7556750" y="3528000"/>
            <a:ext cx="1263450" cy="119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375" y="3568775"/>
            <a:ext cx="1114875" cy="111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9549" y="3568775"/>
            <a:ext cx="1210450" cy="111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1649" y="3560154"/>
            <a:ext cx="1263450" cy="1132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ctrTitle"/>
          </p:nvPr>
        </p:nvSpPr>
        <p:spPr>
          <a:xfrm>
            <a:off x="262650" y="623524"/>
            <a:ext cx="63234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 Cost Manufacturing Trainer</a:t>
            </a:r>
            <a:endParaRPr sz="3000"/>
          </a:p>
        </p:txBody>
      </p:sp>
      <p:sp>
        <p:nvSpPr>
          <p:cNvPr id="97" name="Google Shape;97;p14"/>
          <p:cNvSpPr txBox="1"/>
          <p:nvPr>
            <p:ph idx="1" type="subTitle"/>
          </p:nvPr>
        </p:nvSpPr>
        <p:spPr>
          <a:xfrm>
            <a:off x="262638" y="10564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NSF TAACCT funded grant - 6 objectives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61950" lvl="0" marL="45720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/>
              <a:t>To adopt and adapt current Mechatronics Associates degrees. </a:t>
            </a:r>
            <a:endParaRPr/>
          </a:p>
          <a:p>
            <a:pPr indent="-361950" lvl="0" marL="45720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/>
              <a:t>To create low-cost, hands-on, easily replicable and buildable 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mechatronics trainer.</a:t>
            </a:r>
            <a:endParaRPr/>
          </a:p>
          <a:p>
            <a:pPr indent="-361950" lvl="0" marL="45720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/>
              <a:t>To create high school career ladder pathways </a:t>
            </a:r>
            <a:r>
              <a:rPr lang="en"/>
              <a:t>especially for first </a:t>
            </a:r>
            <a:endParaRPr/>
          </a:p>
          <a:p>
            <a:pPr indent="0" lvl="0" marL="45720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generation </a:t>
            </a:r>
            <a:r>
              <a:rPr lang="en"/>
              <a:t>students, minorities, and women.</a:t>
            </a:r>
            <a:endParaRPr/>
          </a:p>
          <a:p>
            <a:pPr indent="-361950" lvl="0" marL="45720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/>
              <a:t>To develop professional development for high school and</a:t>
            </a:r>
            <a:endParaRPr/>
          </a:p>
          <a:p>
            <a:pPr indent="0" lvl="0" marL="45720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college teachers in the area of mechatronics.</a:t>
            </a:r>
            <a:endParaRPr/>
          </a:p>
          <a:p>
            <a:pPr indent="-361950" lvl="0" marL="45720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/>
              <a:t>To assess and align national industry certifications.</a:t>
            </a:r>
            <a:endParaRPr/>
          </a:p>
          <a:p>
            <a:pPr indent="-361950" lvl="0" marL="45720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/>
              <a:t>To establish a mechatronics community of practice.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ctrTitle"/>
          </p:nvPr>
        </p:nvSpPr>
        <p:spPr>
          <a:xfrm>
            <a:off x="262650" y="623524"/>
            <a:ext cx="63234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 Cost Manufacturing Trainer</a:t>
            </a:r>
            <a:endParaRPr sz="3000"/>
          </a:p>
        </p:txBody>
      </p:sp>
      <p:sp>
        <p:nvSpPr>
          <p:cNvPr id="103" name="Google Shape;103;p15"/>
          <p:cNvSpPr txBox="1"/>
          <p:nvPr>
            <p:ph idx="1" type="subTitle"/>
          </p:nvPr>
        </p:nvSpPr>
        <p:spPr>
          <a:xfrm>
            <a:off x="262638" y="10564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Team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College of Lake County</a:t>
            </a:r>
            <a:endParaRPr i="1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Margie Potter - PI        Gary Morgan</a:t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Anne Arundel Community College</a:t>
            </a:r>
            <a:endParaRPr i="1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Beth Baran - CoPI	     Tim Callinan		Susan Gallagher</a:t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Florida State College of Jacksonville</a:t>
            </a:r>
            <a:endParaRPr i="1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Alan Zube - CoPI          Lance Wallace     Belinda Potter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ctrTitle"/>
          </p:nvPr>
        </p:nvSpPr>
        <p:spPr>
          <a:xfrm>
            <a:off x="262650" y="623524"/>
            <a:ext cx="63234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 Cost Manufacturing Trainer</a:t>
            </a:r>
            <a:endParaRPr sz="3000"/>
          </a:p>
        </p:txBody>
      </p:sp>
      <p:sp>
        <p:nvSpPr>
          <p:cNvPr id="109" name="Google Shape;109;p16"/>
          <p:cNvSpPr txBox="1"/>
          <p:nvPr>
            <p:ph idx="1" type="subTitle"/>
          </p:nvPr>
        </p:nvSpPr>
        <p:spPr>
          <a:xfrm>
            <a:off x="262638" y="10564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Summer Working Connections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2017</a:t>
            </a:r>
            <a:endParaRPr i="1"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Level I Training - 10 participants</a:t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2018</a:t>
            </a:r>
            <a:endParaRPr i="1"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Level I Training - 16 participants</a:t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Level II Training - 10 participants</a:t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2019</a:t>
            </a:r>
            <a:endParaRPr i="1"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Level I - 16  (anticipated)</a:t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Level II / III - 16 (anticipated)</a:t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ctrTitle"/>
          </p:nvPr>
        </p:nvSpPr>
        <p:spPr>
          <a:xfrm>
            <a:off x="262650" y="623524"/>
            <a:ext cx="63234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 Cost Manufacturing Trainer</a:t>
            </a:r>
            <a:endParaRPr sz="3000"/>
          </a:p>
        </p:txBody>
      </p:sp>
      <p:sp>
        <p:nvSpPr>
          <p:cNvPr id="115" name="Google Shape;115;p17"/>
          <p:cNvSpPr txBox="1"/>
          <p:nvPr>
            <p:ph idx="1" type="subTitle"/>
          </p:nvPr>
        </p:nvSpPr>
        <p:spPr>
          <a:xfrm>
            <a:off x="262638" y="10564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Trainer</a:t>
            </a:r>
            <a:endParaRPr sz="3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lidworks files and Bill of materials can be found in this website&#10;https://www.maryland.design/lcmt" id="116" name="Google Shape;116;p17" title="Low Cost Mechatronics Trainer Rev 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4700" y="1489313"/>
            <a:ext cx="4465849" cy="3349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ctrTitle"/>
          </p:nvPr>
        </p:nvSpPr>
        <p:spPr>
          <a:xfrm>
            <a:off x="262650" y="623524"/>
            <a:ext cx="63234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 Cost Manufacturing Trainer</a:t>
            </a:r>
            <a:endParaRPr sz="3000"/>
          </a:p>
        </p:txBody>
      </p:sp>
      <p:sp>
        <p:nvSpPr>
          <p:cNvPr id="122" name="Google Shape;122;p18"/>
          <p:cNvSpPr txBox="1"/>
          <p:nvPr>
            <p:ph idx="1" type="subTitle"/>
          </p:nvPr>
        </p:nvSpPr>
        <p:spPr>
          <a:xfrm>
            <a:off x="262638" y="10564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Trainer - Documents and Curriculum</a:t>
            </a:r>
            <a:endParaRPr sz="3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8"/>
          <p:cNvSpPr txBox="1"/>
          <p:nvPr/>
        </p:nvSpPr>
        <p:spPr>
          <a:xfrm>
            <a:off x="1017525" y="2571750"/>
            <a:ext cx="65859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https://www.maryland.design/lcmt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ctrTitle"/>
          </p:nvPr>
        </p:nvSpPr>
        <p:spPr>
          <a:xfrm>
            <a:off x="262650" y="623524"/>
            <a:ext cx="63234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 Cost Manufacturing Trainer</a:t>
            </a:r>
            <a:endParaRPr sz="3000"/>
          </a:p>
        </p:txBody>
      </p:sp>
      <p:sp>
        <p:nvSpPr>
          <p:cNvPr id="129" name="Google Shape;129;p19"/>
          <p:cNvSpPr txBox="1"/>
          <p:nvPr>
            <p:ph idx="1" type="subTitle"/>
          </p:nvPr>
        </p:nvSpPr>
        <p:spPr>
          <a:xfrm>
            <a:off x="262638" y="10564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Trainer - Resources</a:t>
            </a:r>
            <a:endParaRPr sz="3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9"/>
          <p:cNvSpPr txBox="1"/>
          <p:nvPr/>
        </p:nvSpPr>
        <p:spPr>
          <a:xfrm>
            <a:off x="525525" y="1654850"/>
            <a:ext cx="65859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Automation Direct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Open Builds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ServoCity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McMaster Carr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Wolf Automation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Shapeways</a:t>
            </a:r>
            <a:endParaRPr sz="2400">
              <a:solidFill>
                <a:srgbClr val="FFFFFF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type="ctrTitle"/>
          </p:nvPr>
        </p:nvSpPr>
        <p:spPr>
          <a:xfrm>
            <a:off x="262650" y="623524"/>
            <a:ext cx="63234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 Cost Manufacturing Trainer</a:t>
            </a:r>
            <a:endParaRPr sz="3000"/>
          </a:p>
        </p:txBody>
      </p:sp>
      <p:sp>
        <p:nvSpPr>
          <p:cNvPr id="136" name="Google Shape;136;p20"/>
          <p:cNvSpPr txBox="1"/>
          <p:nvPr>
            <p:ph idx="1" type="subTitle"/>
          </p:nvPr>
        </p:nvSpPr>
        <p:spPr>
          <a:xfrm>
            <a:off x="262638" y="10564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Ideas for LOWER cost (under $1500)</a:t>
            </a:r>
            <a:endParaRPr sz="3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0"/>
          <p:cNvSpPr txBox="1"/>
          <p:nvPr/>
        </p:nvSpPr>
        <p:spPr>
          <a:xfrm>
            <a:off x="525525" y="1654850"/>
            <a:ext cx="65859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Ebay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Local company donations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PLC Place (sensors)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Lower cost stepper controller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VEX built conveyor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Arduino stepper control </a:t>
            </a:r>
            <a:endParaRPr sz="2400">
              <a:solidFill>
                <a:srgbClr val="FFFFFF"/>
              </a:solidFill>
            </a:endParaRPr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type="ctrTitle"/>
          </p:nvPr>
        </p:nvSpPr>
        <p:spPr>
          <a:xfrm>
            <a:off x="262650" y="623524"/>
            <a:ext cx="63234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 Cost Manufacturing Trainer</a:t>
            </a:r>
            <a:endParaRPr sz="3000"/>
          </a:p>
        </p:txBody>
      </p:sp>
      <p:sp>
        <p:nvSpPr>
          <p:cNvPr id="143" name="Google Shape;143;p21"/>
          <p:cNvSpPr txBox="1"/>
          <p:nvPr>
            <p:ph idx="1" type="subTitle"/>
          </p:nvPr>
        </p:nvSpPr>
        <p:spPr>
          <a:xfrm>
            <a:off x="262638" y="10564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Mechatronics Video</a:t>
            </a:r>
            <a:endParaRPr sz="3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iscover the high-tech careers in mechatronics, where you will learn the skills to be successful in the cutting-edge fields of automation, robotics and mechatronics. &#10;&#10;To learn more about the exciting opportunities in mechatronics, contact one of these colleges: Anne Arundel Community College (Maryland), Florida State College (Florida) or College of Lake County (Illinois)." id="144" name="Google Shape;144;p21" title="Mechatronics National Science Foundation grant video, 201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4875" y="1574638"/>
            <a:ext cx="4465849" cy="3349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Trains &amp; PLCs</a:t>
            </a:r>
            <a:endParaRPr/>
          </a:p>
        </p:txBody>
      </p:sp>
      <p:sp>
        <p:nvSpPr>
          <p:cNvPr id="150" name="Google Shape;150;p22"/>
          <p:cNvSpPr txBox="1"/>
          <p:nvPr>
            <p:ph idx="1" type="subTitle"/>
          </p:nvPr>
        </p:nvSpPr>
        <p:spPr>
          <a:xfrm>
            <a:off x="598100" y="2715949"/>
            <a:ext cx="8222100" cy="12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Mike Tanner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Technology/Engineering (Freshmen)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Waukegan High School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