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4864" r:id="rId1"/>
  </p:sldMasterIdLst>
  <p:notesMasterIdLst>
    <p:notesMasterId r:id="rId43"/>
  </p:notesMasterIdLst>
  <p:sldIdLst>
    <p:sldId id="256" r:id="rId2"/>
    <p:sldId id="319" r:id="rId3"/>
    <p:sldId id="321" r:id="rId4"/>
    <p:sldId id="320" r:id="rId5"/>
    <p:sldId id="324" r:id="rId6"/>
    <p:sldId id="383" r:id="rId7"/>
    <p:sldId id="384" r:id="rId8"/>
    <p:sldId id="385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386" r:id="rId17"/>
    <p:sldId id="330" r:id="rId18"/>
    <p:sldId id="335" r:id="rId19"/>
    <p:sldId id="344" r:id="rId20"/>
    <p:sldId id="387" r:id="rId21"/>
    <p:sldId id="338" r:id="rId22"/>
    <p:sldId id="340" r:id="rId23"/>
    <p:sldId id="332" r:id="rId24"/>
    <p:sldId id="331" r:id="rId25"/>
    <p:sldId id="334" r:id="rId26"/>
    <p:sldId id="336" r:id="rId27"/>
    <p:sldId id="337" r:id="rId28"/>
    <p:sldId id="380" r:id="rId29"/>
    <p:sldId id="382" r:id="rId30"/>
    <p:sldId id="350" r:id="rId31"/>
    <p:sldId id="352" r:id="rId32"/>
    <p:sldId id="351" r:id="rId33"/>
    <p:sldId id="381" r:id="rId34"/>
    <p:sldId id="329" r:id="rId35"/>
    <p:sldId id="327" r:id="rId36"/>
    <p:sldId id="348" r:id="rId37"/>
    <p:sldId id="328" r:id="rId38"/>
    <p:sldId id="349" r:id="rId39"/>
    <p:sldId id="259" r:id="rId40"/>
    <p:sldId id="325" r:id="rId41"/>
    <p:sldId id="342" r:id="rId42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8B2E134-7DDE-6243-9C0C-7B4A0BB2DC3B}">
          <p14:sldIdLst/>
        </p14:section>
        <p14:section name="Intro and ATE" id="{00C3738D-2ACD-884D-8405-8F2AC25CB986}">
          <p14:sldIdLst>
            <p14:sldId id="256"/>
            <p14:sldId id="319"/>
            <p14:sldId id="321"/>
            <p14:sldId id="320"/>
          </p14:sldIdLst>
        </p14:section>
        <p14:section name="Definitions and Curriculum" id="{15268041-474C-6845-94F1-5B2BF545F3C4}">
          <p14:sldIdLst>
            <p14:sldId id="324"/>
            <p14:sldId id="383"/>
            <p14:sldId id="384"/>
            <p14:sldId id="385"/>
            <p14:sldId id="262"/>
            <p14:sldId id="263"/>
            <p14:sldId id="264"/>
            <p14:sldId id="265"/>
            <p14:sldId id="266"/>
            <p14:sldId id="267"/>
            <p14:sldId id="268"/>
            <p14:sldId id="386"/>
            <p14:sldId id="330"/>
            <p14:sldId id="335"/>
            <p14:sldId id="344"/>
            <p14:sldId id="387"/>
            <p14:sldId id="338"/>
            <p14:sldId id="340"/>
          </p14:sldIdLst>
        </p14:section>
        <p14:section name="Program growth" id="{0CC3207B-F6C9-8D44-BEB8-DD91BF9B7A9E}">
          <p14:sldIdLst>
            <p14:sldId id="332"/>
            <p14:sldId id="331"/>
          </p14:sldIdLst>
        </p14:section>
        <p14:section name="Jobs and companies" id="{65CDCFB9-D686-664B-9523-F13C7F30F078}">
          <p14:sldIdLst>
            <p14:sldId id="334"/>
            <p14:sldId id="336"/>
            <p14:sldId id="337"/>
          </p14:sldIdLst>
        </p14:section>
        <p14:section name="Online Resources - TAMU-others" id="{687D1C79-284F-A048-B963-43D2E7F2384F}">
          <p14:sldIdLst>
            <p14:sldId id="380"/>
            <p14:sldId id="382"/>
            <p14:sldId id="350"/>
            <p14:sldId id="352"/>
            <p14:sldId id="351"/>
          </p14:sldIdLst>
        </p14:section>
        <p14:section name="MCE and Mechatronics Education slides" id="{4BA18CFD-070D-034C-A0DD-2E0B864E58A3}">
          <p14:sldIdLst>
            <p14:sldId id="381"/>
            <p14:sldId id="329"/>
            <p14:sldId id="327"/>
            <p14:sldId id="348"/>
            <p14:sldId id="328"/>
            <p14:sldId id="349"/>
          </p14:sldIdLst>
        </p14:section>
        <p14:section name="Closing - Thank You - Questions" id="{B925BACF-4B35-5045-AA48-D607D4F6D6E0}">
          <p14:sldIdLst>
            <p14:sldId id="259"/>
            <p14:sldId id="325"/>
            <p14:sldId id="34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9998"/>
    <a:srgbClr val="ECFC76"/>
    <a:srgbClr val="F37559"/>
    <a:srgbClr val="270FFF"/>
    <a:srgbClr val="4A8609"/>
    <a:srgbClr val="945D58"/>
    <a:srgbClr val="A24296"/>
    <a:srgbClr val="F4634B"/>
    <a:srgbClr val="751615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51"/>
    <p:restoredTop sz="94915" autoAdjust="0"/>
  </p:normalViewPr>
  <p:slideViewPr>
    <p:cSldViewPr snapToGrid="0" snapToObjects="1">
      <p:cViewPr varScale="1">
        <p:scale>
          <a:sx n="62" d="100"/>
          <a:sy n="62" d="100"/>
        </p:scale>
        <p:origin x="1776" y="1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7" d="100"/>
          <a:sy n="67" d="100"/>
        </p:scale>
        <p:origin x="1926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C7B4483-647B-F24B-938A-070772517DE1}" type="datetimeFigureOut">
              <a:rPr lang="en-US" smtClean="0"/>
              <a:t>7/12/18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4ABA0E-83DA-C34E-98CE-897DBAE6C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054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"/>
          <p:cNvSpPr txBox="1">
            <a:spLocks noChangeArrowheads="1"/>
          </p:cNvSpPr>
          <p:nvPr/>
        </p:nvSpPr>
        <p:spPr bwMode="auto">
          <a:xfrm>
            <a:off x="4060626" y="8978294"/>
            <a:ext cx="3105563" cy="47144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7967" tIns="43984" rIns="87967" bIns="43984"/>
          <a:lstStyle/>
          <a:p>
            <a:pPr>
              <a:tabLst>
                <a:tab pos="0" algn="l"/>
                <a:tab pos="454135" algn="l"/>
                <a:tab pos="908269" algn="l"/>
                <a:tab pos="1362404" algn="l"/>
                <a:tab pos="1816542" algn="l"/>
                <a:tab pos="2270676" algn="l"/>
                <a:tab pos="2724811" algn="l"/>
                <a:tab pos="3178947" algn="l"/>
                <a:tab pos="3633082" algn="l"/>
                <a:tab pos="4087216" algn="l"/>
                <a:tab pos="4541350" algn="l"/>
                <a:tab pos="4995486" algn="l"/>
                <a:tab pos="5449621" algn="l"/>
                <a:tab pos="5903757" algn="l"/>
                <a:tab pos="6357892" algn="l"/>
                <a:tab pos="6812027" algn="l"/>
                <a:tab pos="7266162" algn="l"/>
                <a:tab pos="7720298" algn="l"/>
                <a:tab pos="8174431" algn="l"/>
                <a:tab pos="8628567" algn="l"/>
                <a:tab pos="9082704" algn="l"/>
              </a:tabLst>
            </a:pPr>
            <a:fld id="{1DEB367B-6C25-47F1-B299-F58DDB6D07CA}" type="slidenum">
              <a:rPr lang="en-US">
                <a:solidFill>
                  <a:srgbClr val="FFFFFF"/>
                </a:solidFill>
                <a:ea typeface="Lucida Sans Unicode" charset="0"/>
                <a:cs typeface="Lucida Sans Unicode" charset="0"/>
              </a:rPr>
              <a:pPr>
                <a:tabLst>
                  <a:tab pos="0" algn="l"/>
                  <a:tab pos="454135" algn="l"/>
                  <a:tab pos="908269" algn="l"/>
                  <a:tab pos="1362404" algn="l"/>
                  <a:tab pos="1816542" algn="l"/>
                  <a:tab pos="2270676" algn="l"/>
                  <a:tab pos="2724811" algn="l"/>
                  <a:tab pos="3178947" algn="l"/>
                  <a:tab pos="3633082" algn="l"/>
                  <a:tab pos="4087216" algn="l"/>
                  <a:tab pos="4541350" algn="l"/>
                  <a:tab pos="4995486" algn="l"/>
                  <a:tab pos="5449621" algn="l"/>
                  <a:tab pos="5903757" algn="l"/>
                  <a:tab pos="6357892" algn="l"/>
                  <a:tab pos="6812027" algn="l"/>
                  <a:tab pos="7266162" algn="l"/>
                  <a:tab pos="7720298" algn="l"/>
                  <a:tab pos="8174431" algn="l"/>
                  <a:tab pos="8628567" algn="l"/>
                  <a:tab pos="9082704" algn="l"/>
                </a:tabLst>
              </a:pPr>
              <a:t>2</a:t>
            </a:fld>
            <a:endParaRPr lang="en-US" dirty="0">
              <a:solidFill>
                <a:srgbClr val="FFFFFF"/>
              </a:solidFill>
              <a:ea typeface="Lucida Sans Unicode" charset="0"/>
              <a:cs typeface="Lucida Sans Unicode" charset="0"/>
            </a:endParaRPr>
          </a:p>
        </p:txBody>
      </p:sp>
      <p:sp>
        <p:nvSpPr>
          <p:cNvPr id="8195" name="Text Box 2"/>
          <p:cNvSpPr txBox="1">
            <a:spLocks noChangeArrowheads="1"/>
          </p:cNvSpPr>
          <p:nvPr/>
        </p:nvSpPr>
        <p:spPr bwMode="auto">
          <a:xfrm>
            <a:off x="1224485" y="707169"/>
            <a:ext cx="4720456" cy="354545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827" tIns="45415" rIns="90827" bIns="45415" anchor="ctr"/>
          <a:lstStyle/>
          <a:p>
            <a:endParaRPr lang="en-US">
              <a:ea typeface="Lucida Sans Unicode" charset="0"/>
              <a:cs typeface="Lucida Sans Unicode" charset="0"/>
            </a:endParaRP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/>
          </p:nvPr>
        </p:nvSpPr>
        <p:spPr>
          <a:xfrm>
            <a:off x="716298" y="4489955"/>
            <a:ext cx="5725528" cy="4243000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4156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>
            <a:extLst>
              <a:ext uri="{FF2B5EF4-FFF2-40B4-BE49-F238E27FC236}">
                <a16:creationId xmlns:a16="http://schemas.microsoft.com/office/drawing/2014/main" id="{2C021E8B-880C-944E-B34B-3741F65FA3C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>
            <a:extLst>
              <a:ext uri="{FF2B5EF4-FFF2-40B4-BE49-F238E27FC236}">
                <a16:creationId xmlns:a16="http://schemas.microsoft.com/office/drawing/2014/main" id="{8EA7A1A2-A0CF-8C4A-AA2B-237A2607BAF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77828" name="Slide Number Placeholder 3">
            <a:extLst>
              <a:ext uri="{FF2B5EF4-FFF2-40B4-BE49-F238E27FC236}">
                <a16:creationId xmlns:a16="http://schemas.microsoft.com/office/drawing/2014/main" id="{E24C4842-009A-BC45-9F4A-ED202A7B7D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0D37B68-715D-244C-8810-47FA4BB6E085}" type="slidenum">
              <a:rPr lang="en-US" altLang="en-US"/>
              <a:pPr eaLnBrk="1" hangingPunct="1"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16526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Growth of automatized systems has really increased this need for mechatronic technicians and mechatronics workforce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ABA0E-83DA-C34E-98CE-897DBAE6C8E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6524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Emerging</a:t>
            </a:r>
            <a:r>
              <a:rPr lang="en-US" baseline="0" dirty="0"/>
              <a:t> </a:t>
            </a:r>
            <a:r>
              <a:rPr lang="en-US" baseline="0" dirty="0" err="1"/>
              <a:t>integreated</a:t>
            </a:r>
            <a:r>
              <a:rPr lang="en-US" baseline="0" dirty="0"/>
              <a:t> concepts and disciplines are aligned to mechatronics. There are natural “fits”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ABA0E-83DA-C34E-98CE-897DBAE6C8E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3685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Typically,</a:t>
            </a:r>
            <a:r>
              <a:rPr lang="en-US" baseline="0" dirty="0"/>
              <a:t> all technical programs at the associate level are hands-on based instruction.</a:t>
            </a:r>
          </a:p>
          <a:p>
            <a:r>
              <a:rPr lang="en-US" baseline="0" dirty="0"/>
              <a:t>Information is taught in a very applied manner using a lot of project based learning.</a:t>
            </a:r>
          </a:p>
          <a:p>
            <a:r>
              <a:rPr lang="en-US" baseline="0" dirty="0"/>
              <a:t>PBL also lends itself to working on specific concepts while using complex/integrated systems</a:t>
            </a:r>
          </a:p>
          <a:p>
            <a:r>
              <a:rPr lang="en-US" baseline="0" dirty="0"/>
              <a:t>Ultimately its important for mechatronic engineering technicians to be able to troubleshoot issues in complex systems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ABA0E-83DA-C34E-98CE-897DBAE6C8E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503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2D885B4E-7D32-4C6B-AF87-D7D31A66FDDC}" type="slidenum">
              <a:rPr lang="en-US" altLang="en-US" smtClean="0"/>
              <a:pPr/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69972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2D885B4E-7D32-4C6B-AF87-D7D31A66FDDC}" type="slidenum">
              <a:rPr lang="en-US" altLang="en-US" smtClean="0"/>
              <a:pPr/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89027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ABA0E-83DA-C34E-98CE-897DBAE6C8E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7102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78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892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4643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>
            <a:extLst>
              <a:ext uri="{FF2B5EF4-FFF2-40B4-BE49-F238E27FC236}">
                <a16:creationId xmlns:a16="http://schemas.microsoft.com/office/drawing/2014/main" id="{D63E60C1-398C-C645-BC2F-A7EFB935CC7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>
            <a:extLst>
              <a:ext uri="{FF2B5EF4-FFF2-40B4-BE49-F238E27FC236}">
                <a16:creationId xmlns:a16="http://schemas.microsoft.com/office/drawing/2014/main" id="{F3D8010F-7B5B-D047-8E62-DA16A31AF6B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70660" name="Slide Number Placeholder 3">
            <a:extLst>
              <a:ext uri="{FF2B5EF4-FFF2-40B4-BE49-F238E27FC236}">
                <a16:creationId xmlns:a16="http://schemas.microsoft.com/office/drawing/2014/main" id="{64CD54A0-A199-C240-98FB-E076066176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F94335-5170-134A-801F-1FCA451CF587}" type="slidenum">
              <a:rPr lang="en-US" altLang="en-US"/>
              <a:pPr eaLnBrk="1" hangingPunct="1"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482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>
            <a:extLst>
              <a:ext uri="{FF2B5EF4-FFF2-40B4-BE49-F238E27FC236}">
                <a16:creationId xmlns:a16="http://schemas.microsoft.com/office/drawing/2014/main" id="{952EA799-4341-D344-9C9E-B955266FA5D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>
            <a:extLst>
              <a:ext uri="{FF2B5EF4-FFF2-40B4-BE49-F238E27FC236}">
                <a16:creationId xmlns:a16="http://schemas.microsoft.com/office/drawing/2014/main" id="{8DEEC226-AF56-C74A-8C18-7157A154D51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71684" name="Slide Number Placeholder 3">
            <a:extLst>
              <a:ext uri="{FF2B5EF4-FFF2-40B4-BE49-F238E27FC236}">
                <a16:creationId xmlns:a16="http://schemas.microsoft.com/office/drawing/2014/main" id="{CC3C0952-B75E-054C-B28A-4FC9ED55C0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4A1C815-9EEC-B748-B098-6AC62EABE986}" type="slidenum">
              <a:rPr lang="en-US" altLang="en-US"/>
              <a:pPr eaLnBrk="1" hangingPunct="1"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4297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>
            <a:extLst>
              <a:ext uri="{FF2B5EF4-FFF2-40B4-BE49-F238E27FC236}">
                <a16:creationId xmlns:a16="http://schemas.microsoft.com/office/drawing/2014/main" id="{FB68A9C5-12CB-4540-BB04-9EE93252D9A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>
            <a:extLst>
              <a:ext uri="{FF2B5EF4-FFF2-40B4-BE49-F238E27FC236}">
                <a16:creationId xmlns:a16="http://schemas.microsoft.com/office/drawing/2014/main" id="{DBCF02D4-25C0-864D-A324-ED52B1A3FE6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72708" name="Slide Number Placeholder 3">
            <a:extLst>
              <a:ext uri="{FF2B5EF4-FFF2-40B4-BE49-F238E27FC236}">
                <a16:creationId xmlns:a16="http://schemas.microsoft.com/office/drawing/2014/main" id="{69A90643-FF13-C940-9555-3B3C7664A4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E56FC22-D6EA-6E4F-AB53-343F988F460A}" type="slidenum">
              <a:rPr lang="en-US" altLang="en-US"/>
              <a:pPr eaLnBrk="1" hangingPunct="1"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07808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>
            <a:extLst>
              <a:ext uri="{FF2B5EF4-FFF2-40B4-BE49-F238E27FC236}">
                <a16:creationId xmlns:a16="http://schemas.microsoft.com/office/drawing/2014/main" id="{5BB2AF68-1807-B04E-A3A7-67EC5D20FE4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es Placeholder 2">
            <a:extLst>
              <a:ext uri="{FF2B5EF4-FFF2-40B4-BE49-F238E27FC236}">
                <a16:creationId xmlns:a16="http://schemas.microsoft.com/office/drawing/2014/main" id="{E13E5505-48BD-E843-8F98-9095904446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73732" name="Slide Number Placeholder 3">
            <a:extLst>
              <a:ext uri="{FF2B5EF4-FFF2-40B4-BE49-F238E27FC236}">
                <a16:creationId xmlns:a16="http://schemas.microsoft.com/office/drawing/2014/main" id="{433FEB05-4251-9141-8D13-6E93788066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E46AC4B-D036-0D4A-89B9-44376AC159A8}" type="slidenum">
              <a:rPr lang="en-US" altLang="en-US"/>
              <a:pPr eaLnBrk="1" hangingPunct="1"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14849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>
            <a:extLst>
              <a:ext uri="{FF2B5EF4-FFF2-40B4-BE49-F238E27FC236}">
                <a16:creationId xmlns:a16="http://schemas.microsoft.com/office/drawing/2014/main" id="{6809104F-410F-6240-815F-3A23A388803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>
            <a:extLst>
              <a:ext uri="{FF2B5EF4-FFF2-40B4-BE49-F238E27FC236}">
                <a16:creationId xmlns:a16="http://schemas.microsoft.com/office/drawing/2014/main" id="{ADB3BF24-2B99-5C49-BADE-DD5C1BD87AB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74756" name="Slide Number Placeholder 3">
            <a:extLst>
              <a:ext uri="{FF2B5EF4-FFF2-40B4-BE49-F238E27FC236}">
                <a16:creationId xmlns:a16="http://schemas.microsoft.com/office/drawing/2014/main" id="{D9874974-D816-3A4B-88ED-DAF69E7A31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956C100-CA46-B743-861D-0C9D1431458A}" type="slidenum">
              <a:rPr lang="en-US" altLang="en-US"/>
              <a:pPr eaLnBrk="1" hangingPunct="1"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92587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>
            <a:extLst>
              <a:ext uri="{FF2B5EF4-FFF2-40B4-BE49-F238E27FC236}">
                <a16:creationId xmlns:a16="http://schemas.microsoft.com/office/drawing/2014/main" id="{67E578E2-6744-F441-B416-B9EBEB5D9FD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>
            <a:extLst>
              <a:ext uri="{FF2B5EF4-FFF2-40B4-BE49-F238E27FC236}">
                <a16:creationId xmlns:a16="http://schemas.microsoft.com/office/drawing/2014/main" id="{15D7F488-1C3F-B246-A11E-3172A78C3C6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396C0244-81A2-B44B-9D57-A8BFDB4D01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B40CDEB-76B7-3047-9630-A70B88070D60}" type="slidenum">
              <a:rPr lang="en-US" altLang="en-US"/>
              <a:pPr eaLnBrk="1" hangingPunct="1"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99384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>
            <a:extLst>
              <a:ext uri="{FF2B5EF4-FFF2-40B4-BE49-F238E27FC236}">
                <a16:creationId xmlns:a16="http://schemas.microsoft.com/office/drawing/2014/main" id="{A446674E-7EE4-E145-BE89-077C60E1822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>
            <a:extLst>
              <a:ext uri="{FF2B5EF4-FFF2-40B4-BE49-F238E27FC236}">
                <a16:creationId xmlns:a16="http://schemas.microsoft.com/office/drawing/2014/main" id="{B5EDBFAD-F0CC-C344-98CF-81548E2B943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4AE233DD-2200-3345-84D1-89E9D5C14E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D255EB6-3979-0A4F-BDBA-C213DCFD6191}" type="slidenum">
              <a:rPr lang="en-US" altLang="en-US"/>
              <a:pPr eaLnBrk="1" hangingPunct="1"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3144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4F2D080-8914-354C-A741-A26CDB3F54F8}"/>
              </a:ext>
            </a:extLst>
          </p:cNvPr>
          <p:cNvSpPr/>
          <p:nvPr userDrawn="1"/>
        </p:nvSpPr>
        <p:spPr>
          <a:xfrm>
            <a:off x="0" y="6134384"/>
            <a:ext cx="12192000" cy="742088"/>
          </a:xfrm>
          <a:prstGeom prst="rect">
            <a:avLst/>
          </a:prstGeom>
          <a:solidFill>
            <a:schemeClr val="accent1">
              <a:alpha val="43000"/>
            </a:scheme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 Box 3">
            <a:extLst>
              <a:ext uri="{FF2B5EF4-FFF2-40B4-BE49-F238E27FC236}">
                <a16:creationId xmlns:a16="http://schemas.microsoft.com/office/drawing/2014/main" id="{88CABFF0-D081-2A4E-8978-90639B8302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39882" y="6155170"/>
            <a:ext cx="3083217" cy="69413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7500" tIns="35100" rIns="67500" bIns="35100">
            <a:spAutoFit/>
          </a:bodyPr>
          <a:lstStyle>
            <a:lvl1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1350" spc="300" dirty="0">
                <a:solidFill>
                  <a:srgbClr val="003300"/>
                </a:solidFill>
                <a:latin typeface="Arial Rounded MT Bold" pitchFamily="34" charset="0"/>
                <a:ea typeface="+mn-ea"/>
                <a:cs typeface="Aharoni" pitchFamily="2" charset="-79"/>
              </a:rPr>
              <a:t>www.fl-ate.org</a:t>
            </a:r>
          </a:p>
          <a:p>
            <a:pPr algn="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1350" spc="300" dirty="0" err="1">
                <a:solidFill>
                  <a:srgbClr val="003300"/>
                </a:solidFill>
                <a:latin typeface="Arial Rounded MT Bold" pitchFamily="34" charset="0"/>
                <a:ea typeface="+mn-ea"/>
                <a:cs typeface="Aharoni" pitchFamily="2" charset="-79"/>
              </a:rPr>
              <a:t>www.madeinflorida.org</a:t>
            </a:r>
            <a:endParaRPr lang="en-US" sz="1350" spc="300" dirty="0">
              <a:solidFill>
                <a:srgbClr val="003300"/>
              </a:solidFill>
              <a:latin typeface="Arial Rounded MT Bold" pitchFamily="34" charset="0"/>
              <a:ea typeface="+mn-ea"/>
              <a:cs typeface="Aharoni" pitchFamily="2" charset="-79"/>
            </a:endParaRPr>
          </a:p>
          <a:p>
            <a:pPr algn="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1350" spc="300" dirty="0" err="1">
                <a:solidFill>
                  <a:srgbClr val="003300"/>
                </a:solidFill>
                <a:latin typeface="Arial Rounded MT Bold" pitchFamily="34" charset="0"/>
                <a:ea typeface="+mn-ea"/>
                <a:cs typeface="Aharoni" pitchFamily="2" charset="-79"/>
              </a:rPr>
              <a:t>www.flate.pbwiki.com</a:t>
            </a:r>
            <a:endParaRPr lang="en-US" sz="1350" spc="300" dirty="0">
              <a:solidFill>
                <a:srgbClr val="003300"/>
              </a:solidFill>
              <a:latin typeface="Arial Rounded MT Bold" pitchFamily="34" charset="0"/>
              <a:ea typeface="+mn-ea"/>
              <a:cs typeface="Aharoni" pitchFamily="2" charset="-79"/>
            </a:endParaRPr>
          </a:p>
        </p:txBody>
      </p:sp>
      <p:sp>
        <p:nvSpPr>
          <p:cNvPr id="19" name="Text Box 3">
            <a:extLst>
              <a:ext uri="{FF2B5EF4-FFF2-40B4-BE49-F238E27FC236}">
                <a16:creationId xmlns:a16="http://schemas.microsoft.com/office/drawing/2014/main" id="{B121DF00-B9C9-324C-A3C4-80797BBED5F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577363" y="6240453"/>
            <a:ext cx="1634331" cy="38250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7500" tIns="35100" rIns="67500" bIns="35100">
            <a:spAutoFit/>
          </a:bodyPr>
          <a:lstStyle>
            <a:lvl1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675" dirty="0">
                <a:solidFill>
                  <a:srgbClr val="003300"/>
                </a:solidFill>
                <a:latin typeface="Arial Rounded MT Bold" pitchFamily="34" charset="0"/>
                <a:ea typeface="+mn-ea"/>
                <a:cs typeface="Aharoni" pitchFamily="2" charset="-79"/>
              </a:rPr>
              <a:t>Summer Working Connections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675" dirty="0">
                <a:solidFill>
                  <a:srgbClr val="003300"/>
                </a:solidFill>
                <a:latin typeface="Arial Rounded MT Bold" pitchFamily="34" charset="0"/>
                <a:ea typeface="+mn-ea"/>
                <a:cs typeface="Aharoni" pitchFamily="2" charset="-79"/>
              </a:rPr>
              <a:t>Mechatronics Workshop Level 1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675" baseline="0" dirty="0">
                <a:solidFill>
                  <a:srgbClr val="003300"/>
                </a:solidFill>
                <a:latin typeface="Arial Rounded MT Bold" pitchFamily="34" charset="0"/>
                <a:ea typeface="+mn-ea"/>
                <a:cs typeface="Aharoni" pitchFamily="2" charset="-79"/>
              </a:rPr>
              <a:t>July  2018</a:t>
            </a:r>
          </a:p>
        </p:txBody>
      </p:sp>
      <p:pic>
        <p:nvPicPr>
          <p:cNvPr id="20" name="Picture 1" descr="C:\Documents and Settings\All Users\Documents\_Marilyn Backup Desktop\0_FL-ATE\GRaphics\FLATER cut out\FLATER front transparent name5 in copy.gif">
            <a:extLst>
              <a:ext uri="{FF2B5EF4-FFF2-40B4-BE49-F238E27FC236}">
                <a16:creationId xmlns:a16="http://schemas.microsoft.com/office/drawing/2014/main" id="{CDA63CF6-E11E-A046-8641-36BDBFD6FA2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891" y="6130740"/>
            <a:ext cx="484699" cy="72726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1" name="Picture 20" descr="Logo NSF 01.gif">
            <a:extLst>
              <a:ext uri="{FF2B5EF4-FFF2-40B4-BE49-F238E27FC236}">
                <a16:creationId xmlns:a16="http://schemas.microsoft.com/office/drawing/2014/main" id="{6BC35977-3EA9-A24B-87E3-F94CAB4099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464430" y="6096000"/>
            <a:ext cx="838484" cy="81247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2" name="Picture 3" descr="C:\Users\Public\Documents\_FLATE\Graaphics\LOGOS\FLATE Logos\Square Logo 2010\FlateLogo-R2.jpg">
            <a:extLst>
              <a:ext uri="{FF2B5EF4-FFF2-40B4-BE49-F238E27FC236}">
                <a16:creationId xmlns:a16="http://schemas.microsoft.com/office/drawing/2014/main" id="{F8E4172F-8886-8947-B645-866CCBBE3E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844" y="6130740"/>
            <a:ext cx="838485" cy="736496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D7F5E94-C6A4-AF4B-88BF-4D32C82ED8E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274">
            <a:off x="2436505" y="6136431"/>
            <a:ext cx="1332364" cy="70245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780854F-F379-214B-B1A8-8168D724B1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80523" y="6138215"/>
            <a:ext cx="575689" cy="557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 Box 3">
            <a:extLst>
              <a:ext uri="{FF2B5EF4-FFF2-40B4-BE49-F238E27FC236}">
                <a16:creationId xmlns:a16="http://schemas.microsoft.com/office/drawing/2014/main" id="{759F8BC1-AB11-A947-984A-EB729EF526B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144859" y="6693903"/>
            <a:ext cx="2403555" cy="19399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7500" tIns="35100" rIns="67500" bIns="35100">
            <a:spAutoFit/>
          </a:bodyPr>
          <a:lstStyle>
            <a:lvl1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800" b="1" dirty="0">
                <a:solidFill>
                  <a:srgbClr val="003300"/>
                </a:solidFill>
                <a:latin typeface="Arial Rounded MT Bold" pitchFamily="34" charset="0"/>
                <a:ea typeface="+mn-ea"/>
                <a:cs typeface="Aharoni" pitchFamily="2" charset="-79"/>
              </a:rPr>
              <a:t>Impact Locally. Lead Nationally.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8F57FEC8-1C65-A540-BACC-DB2839B9A6D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7099" y="6151722"/>
            <a:ext cx="1550264" cy="66882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AD200343-43E8-A547-964C-6FBCA7665EA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6765" y="6114273"/>
            <a:ext cx="797287" cy="743727"/>
          </a:xfrm>
          <a:prstGeom prst="rect">
            <a:avLst/>
          </a:prstGeom>
        </p:spPr>
      </p:pic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1097280" y="1530873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gif"/><Relationship Id="rId11" Type="http://schemas.openxmlformats.org/officeDocument/2006/relationships/image" Target="../media/image6.png"/><Relationship Id="rId5" Type="http://schemas.openxmlformats.org/officeDocument/2006/relationships/theme" Target="../theme/them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79" y="1845734"/>
            <a:ext cx="100584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0" y="6134384"/>
            <a:ext cx="12192000" cy="742088"/>
          </a:xfrm>
          <a:prstGeom prst="rect">
            <a:avLst/>
          </a:prstGeom>
          <a:solidFill>
            <a:schemeClr val="accent1">
              <a:alpha val="43000"/>
            </a:scheme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 Box 3"/>
          <p:cNvSpPr txBox="1">
            <a:spLocks noChangeArrowheads="1"/>
          </p:cNvSpPr>
          <p:nvPr userDrawn="1"/>
        </p:nvSpPr>
        <p:spPr bwMode="auto">
          <a:xfrm>
            <a:off x="9039882" y="6155170"/>
            <a:ext cx="3083217" cy="69413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7500" tIns="35100" rIns="67500" bIns="35100">
            <a:spAutoFit/>
          </a:bodyPr>
          <a:lstStyle>
            <a:lvl1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1350" spc="300" dirty="0">
                <a:solidFill>
                  <a:srgbClr val="003300"/>
                </a:solidFill>
                <a:latin typeface="Arial Rounded MT Bold" pitchFamily="34" charset="0"/>
                <a:ea typeface="+mn-ea"/>
                <a:cs typeface="Aharoni" pitchFamily="2" charset="-79"/>
              </a:rPr>
              <a:t>www.fl-ate.org</a:t>
            </a:r>
          </a:p>
          <a:p>
            <a:pPr algn="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1350" spc="300" dirty="0" err="1">
                <a:solidFill>
                  <a:srgbClr val="003300"/>
                </a:solidFill>
                <a:latin typeface="Arial Rounded MT Bold" pitchFamily="34" charset="0"/>
                <a:ea typeface="+mn-ea"/>
                <a:cs typeface="Aharoni" pitchFamily="2" charset="-79"/>
              </a:rPr>
              <a:t>www.madeinflorida.org</a:t>
            </a:r>
            <a:endParaRPr lang="en-US" sz="1350" spc="300" dirty="0">
              <a:solidFill>
                <a:srgbClr val="003300"/>
              </a:solidFill>
              <a:latin typeface="Arial Rounded MT Bold" pitchFamily="34" charset="0"/>
              <a:ea typeface="+mn-ea"/>
              <a:cs typeface="Aharoni" pitchFamily="2" charset="-79"/>
            </a:endParaRPr>
          </a:p>
          <a:p>
            <a:pPr algn="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1350" spc="300" dirty="0" err="1">
                <a:solidFill>
                  <a:srgbClr val="003300"/>
                </a:solidFill>
                <a:latin typeface="Arial Rounded MT Bold" pitchFamily="34" charset="0"/>
                <a:ea typeface="+mn-ea"/>
                <a:cs typeface="Aharoni" pitchFamily="2" charset="-79"/>
              </a:rPr>
              <a:t>www.flate.pbwiki.com</a:t>
            </a:r>
            <a:endParaRPr lang="en-US" sz="1350" spc="300" dirty="0">
              <a:solidFill>
                <a:srgbClr val="003300"/>
              </a:solidFill>
              <a:latin typeface="Arial Rounded MT Bold" pitchFamily="34" charset="0"/>
              <a:ea typeface="+mn-ea"/>
              <a:cs typeface="Aharoni" pitchFamily="2" charset="-79"/>
            </a:endParaRPr>
          </a:p>
        </p:txBody>
      </p:sp>
      <p:sp>
        <p:nvSpPr>
          <p:cNvPr id="27" name="Text Box 3"/>
          <p:cNvSpPr txBox="1">
            <a:spLocks noChangeArrowheads="1"/>
          </p:cNvSpPr>
          <p:nvPr userDrawn="1"/>
        </p:nvSpPr>
        <p:spPr bwMode="auto">
          <a:xfrm>
            <a:off x="7577363" y="6289124"/>
            <a:ext cx="1634331" cy="38250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7500" tIns="35100" rIns="67500" bIns="35100">
            <a:spAutoFit/>
          </a:bodyPr>
          <a:lstStyle>
            <a:lvl1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675" dirty="0">
                <a:solidFill>
                  <a:srgbClr val="003300"/>
                </a:solidFill>
                <a:latin typeface="Arial Rounded MT Bold" pitchFamily="34" charset="0"/>
                <a:ea typeface="+mn-ea"/>
                <a:cs typeface="Aharoni" pitchFamily="2" charset="-79"/>
              </a:rPr>
              <a:t>Summer Working Connections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675" dirty="0">
                <a:solidFill>
                  <a:srgbClr val="003300"/>
                </a:solidFill>
                <a:latin typeface="Arial Rounded MT Bold" pitchFamily="34" charset="0"/>
                <a:ea typeface="+mn-ea"/>
                <a:cs typeface="Aharoni" pitchFamily="2" charset="-79"/>
              </a:rPr>
              <a:t>Mechatronics Workshop Level 1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675" baseline="0" dirty="0">
                <a:solidFill>
                  <a:srgbClr val="003300"/>
                </a:solidFill>
                <a:latin typeface="Arial Rounded MT Bold" pitchFamily="34" charset="0"/>
                <a:ea typeface="+mn-ea"/>
                <a:cs typeface="Aharoni" pitchFamily="2" charset="-79"/>
              </a:rPr>
              <a:t>July  2018</a:t>
            </a:r>
          </a:p>
        </p:txBody>
      </p:sp>
      <p:pic>
        <p:nvPicPr>
          <p:cNvPr id="28" name="Picture 1" descr="C:\Documents and Settings\All Users\Documents\_Marilyn Backup Desktop\0_FL-ATE\GRaphics\FLATER cut out\FLATER front transparent name5 in copy.gif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891" y="6130740"/>
            <a:ext cx="484699" cy="72726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9" name="Picture 28" descr="Logo NSF 01.gif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464430" y="6096000"/>
            <a:ext cx="838484" cy="81247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0" name="Picture 3" descr="C:\Users\Public\Documents\_FLATE\Graaphics\LOGOS\FLATE Logos\Square Logo 2010\FlateLogo-R2.jpg"/>
          <p:cNvPicPr>
            <a:picLocks noChangeAspect="1" noChangeArrowheads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844" y="6130740"/>
            <a:ext cx="838485" cy="736496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9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274">
            <a:off x="2436505" y="6136431"/>
            <a:ext cx="1332364" cy="70245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80523" y="6138215"/>
            <a:ext cx="575689" cy="557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 Box 3"/>
          <p:cNvSpPr txBox="1">
            <a:spLocks noChangeArrowheads="1"/>
          </p:cNvSpPr>
          <p:nvPr userDrawn="1"/>
        </p:nvSpPr>
        <p:spPr bwMode="auto">
          <a:xfrm>
            <a:off x="3144859" y="6693903"/>
            <a:ext cx="2403555" cy="19399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7500" tIns="35100" rIns="67500" bIns="35100">
            <a:spAutoFit/>
          </a:bodyPr>
          <a:lstStyle>
            <a:lvl1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800" b="1" dirty="0">
                <a:solidFill>
                  <a:srgbClr val="003300"/>
                </a:solidFill>
                <a:latin typeface="Arial Rounded MT Bold" pitchFamily="34" charset="0"/>
                <a:ea typeface="+mn-ea"/>
                <a:cs typeface="Aharoni" pitchFamily="2" charset="-79"/>
              </a:rPr>
              <a:t>Impact Locally. Lead Nationally.</a:t>
            </a:r>
          </a:p>
        </p:txBody>
      </p:sp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7099" y="6151722"/>
            <a:ext cx="1550264" cy="668828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6765" y="6114273"/>
            <a:ext cx="797287" cy="743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170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65" r:id="rId1"/>
    <p:sldLayoutId id="2147484866" r:id="rId2"/>
    <p:sldLayoutId id="2147484869" r:id="rId3"/>
    <p:sldLayoutId id="2147484870" r:id="rId4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barger@fl-ate.or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www.careeronestop.org/competencymodel/competency-models/mechatronics.aspx" TargetMode="Externa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tif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8.jpeg"/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12" Type="http://schemas.openxmlformats.org/officeDocument/2006/relationships/image" Target="../media/image37.jpeg"/><Relationship Id="rId2" Type="http://schemas.openxmlformats.org/officeDocument/2006/relationships/image" Target="../media/image27.png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11" Type="http://schemas.openxmlformats.org/officeDocument/2006/relationships/image" Target="../media/image36.tiff"/><Relationship Id="rId5" Type="http://schemas.openxmlformats.org/officeDocument/2006/relationships/image" Target="../media/image30.jpeg"/><Relationship Id="rId15" Type="http://schemas.openxmlformats.org/officeDocument/2006/relationships/image" Target="../media/image40.jpeg"/><Relationship Id="rId10" Type="http://schemas.openxmlformats.org/officeDocument/2006/relationships/image" Target="../media/image35.tiff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netcodeconnector.org/help/ccreport/desc" TargetMode="External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late.pbwiki.com/" TargetMode="External"/><Relationship Id="rId3" Type="http://schemas.openxmlformats.org/officeDocument/2006/relationships/image" Target="../media/image45.jpe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madeinflorida.org/" TargetMode="External"/><Relationship Id="rId11" Type="http://schemas.openxmlformats.org/officeDocument/2006/relationships/image" Target="../media/image50.tiff"/><Relationship Id="rId5" Type="http://schemas.openxmlformats.org/officeDocument/2006/relationships/image" Target="../media/image47.png"/><Relationship Id="rId10" Type="http://schemas.openxmlformats.org/officeDocument/2006/relationships/hyperlink" Target="http://www.flate-mif.blogspot.com/" TargetMode="External"/><Relationship Id="rId4" Type="http://schemas.openxmlformats.org/officeDocument/2006/relationships/image" Target="../media/image46.jpeg"/><Relationship Id="rId9" Type="http://schemas.openxmlformats.org/officeDocument/2006/relationships/image" Target="../media/image49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tecentral.net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people.tamu.edu/~hsieh/ICIA/IndustrialRobotics-02-Fundamentals/player.html" TargetMode="External"/><Relationship Id="rId13" Type="http://schemas.openxmlformats.org/officeDocument/2006/relationships/hyperlink" Target="http://people.tamu.edu/~hsieh/ICIA/IndustrialRobotics-07-Sensors/player.html" TargetMode="External"/><Relationship Id="rId3" Type="http://schemas.openxmlformats.org/officeDocument/2006/relationships/image" Target="../media/image26.tiff"/><Relationship Id="rId7" Type="http://schemas.openxmlformats.org/officeDocument/2006/relationships/hyperlink" Target="http://people.tamu.edu/~hsieh/ICIA/IndustrialRobotics-01-Intro/player.html" TargetMode="External"/><Relationship Id="rId12" Type="http://schemas.openxmlformats.org/officeDocument/2006/relationships/hyperlink" Target="http://people.tamu.edu/~hsieh/ICIA/IndustrialRobotics-06-Fluid/player.html" TargetMode="External"/><Relationship Id="rId17" Type="http://schemas.openxmlformats.org/officeDocument/2006/relationships/hyperlink" Target="http://people.tamu.edu/~hsieh/ICIA/IndustrialRobotics-11-Maintenance/player.html" TargetMode="External"/><Relationship Id="rId2" Type="http://schemas.openxmlformats.org/officeDocument/2006/relationships/notesSlide" Target="../notesSlides/notesSlide16.xml"/><Relationship Id="rId16" Type="http://schemas.openxmlformats.org/officeDocument/2006/relationships/hyperlink" Target="http://people.tamu.edu/~hsieh/ICIA/IndustrialRobotics-10-Interfacing/player.html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people.tamu.edu/~hsieh/ICIA/curriculum.html" TargetMode="External"/><Relationship Id="rId11" Type="http://schemas.openxmlformats.org/officeDocument/2006/relationships/hyperlink" Target="http://people.tamu.edu/~hsieh/ICIA/IndustrialRobotics-05-Electromechanical/player.html" TargetMode="External"/><Relationship Id="rId5" Type="http://schemas.openxmlformats.org/officeDocument/2006/relationships/image" Target="../media/image52.tiff"/><Relationship Id="rId15" Type="http://schemas.openxmlformats.org/officeDocument/2006/relationships/hyperlink" Target="http://people.tamu.edu/~hsieh/ICIA/IndustrialRobotics-09-EndEffectors-Part2/player.html" TargetMode="External"/><Relationship Id="rId10" Type="http://schemas.openxmlformats.org/officeDocument/2006/relationships/hyperlink" Target="http://people.tamu.edu/~hsieh/ICIA/IndustrialRobotics-04-Programming-Part2/player.html" TargetMode="External"/><Relationship Id="rId4" Type="http://schemas.openxmlformats.org/officeDocument/2006/relationships/hyperlink" Target="http://people.tamu.edu/~hsieh/ICIA/index.html" TargetMode="External"/><Relationship Id="rId9" Type="http://schemas.openxmlformats.org/officeDocument/2006/relationships/hyperlink" Target="http://people.tamu.edu/~hsieh/ICIA/IndustrialRobotics-03-Programming-Part1/player.html" TargetMode="External"/><Relationship Id="rId14" Type="http://schemas.openxmlformats.org/officeDocument/2006/relationships/hyperlink" Target="http://people.tamu.edu/~hsieh/ICIA/IndustrialRobotics-08-EndEffectors-Part1/player.html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sc-online.com/" TargetMode="External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asyveep.com/" TargetMode="External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maryland.design/lcmt" TargetMode="External"/><Relationship Id="rId4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hyperlink" Target="https://ate.community/MCE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tiff"/><Relationship Id="rId2" Type="http://schemas.openxmlformats.org/officeDocument/2006/relationships/hyperlink" Target="https://atecentral.net/msites/MCE/home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hyperlink" Target="http://www.mechatronicseducation.org/" TargetMode="Externa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ate.community/mce" TargetMode="External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png"/><Relationship Id="rId5" Type="http://schemas.openxmlformats.org/officeDocument/2006/relationships/image" Target="../media/image55.em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3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jpeg"/><Relationship Id="rId4" Type="http://schemas.openxmlformats.org/officeDocument/2006/relationships/hyperlink" Target="mailto:barger@fl-ate.org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-bQj-ax6teY" TargetMode="External"/><Relationship Id="rId2" Type="http://schemas.openxmlformats.org/officeDocument/2006/relationships/hyperlink" Target="https://youtu.be/Hy-zMjr4ILk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3318" y="838686"/>
            <a:ext cx="7220181" cy="1620991"/>
          </a:xfrm>
        </p:spPr>
        <p:txBody>
          <a:bodyPr>
            <a:noAutofit/>
          </a:bodyPr>
          <a:lstStyle/>
          <a:p>
            <a:r>
              <a:rPr lang="en-US" sz="4400" b="1" spc="-150" dirty="0">
                <a:latin typeface="+mn-lt"/>
              </a:rPr>
              <a:t>Mechatronics and Manufacturing Education Resources </a:t>
            </a:r>
          </a:p>
        </p:txBody>
      </p:sp>
      <p:pic>
        <p:nvPicPr>
          <p:cNvPr id="5" name="Picture 4" descr="FlateLogo2010-300dpi3inches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7193" y="2628674"/>
            <a:ext cx="2581544" cy="3381936"/>
          </a:xfrm>
          <a:prstGeom prst="rect">
            <a:avLst/>
          </a:prstGeom>
        </p:spPr>
      </p:pic>
      <p:pic>
        <p:nvPicPr>
          <p:cNvPr id="9" name="Picture 8" descr="Logo NSF 0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3094" y="437841"/>
            <a:ext cx="1758530" cy="1769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792359" y="3304141"/>
            <a:ext cx="657483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Marilyn Barger, Ph.D., P.E.</a:t>
            </a:r>
          </a:p>
          <a:p>
            <a:r>
              <a:rPr lang="en-US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Executive Director &amp; P.I.</a:t>
            </a:r>
          </a:p>
          <a:p>
            <a:r>
              <a:rPr lang="en-US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FLATE</a:t>
            </a:r>
          </a:p>
          <a:p>
            <a:r>
              <a:rPr lang="en-US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Florida Advanced Technological Education Center of Excellence</a:t>
            </a:r>
          </a:p>
          <a:p>
            <a:r>
              <a:rPr lang="en-US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barger@fl-ate.org</a:t>
            </a:r>
            <a:r>
              <a:rPr lang="en-US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72250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>
            <a:extLst>
              <a:ext uri="{FF2B5EF4-FFF2-40B4-BE49-F238E27FC236}">
                <a16:creationId xmlns:a16="http://schemas.microsoft.com/office/drawing/2014/main" id="{8790C5F0-4BE9-4146-AE03-535A3EB2EA14}"/>
              </a:ext>
            </a:extLst>
          </p:cNvPr>
          <p:cNvGrpSpPr>
            <a:grpSpLocks/>
          </p:cNvGrpSpPr>
          <p:nvPr/>
        </p:nvGrpSpPr>
        <p:grpSpPr bwMode="auto">
          <a:xfrm>
            <a:off x="3209925" y="2609850"/>
            <a:ext cx="1098550" cy="666750"/>
            <a:chOff x="1686511" y="2369949"/>
            <a:chExt cx="1097636" cy="667541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541EA425-65A9-DD42-982F-C79DBD730A10}"/>
                </a:ext>
              </a:extLst>
            </p:cNvPr>
            <p:cNvCxnSpPr/>
            <p:nvPr/>
          </p:nvCxnSpPr>
          <p:spPr>
            <a:xfrm>
              <a:off x="1686511" y="3037490"/>
              <a:ext cx="109763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1673F061-A5F7-DF48-B687-1EC20B6F89ED}"/>
                </a:ext>
              </a:extLst>
            </p:cNvPr>
            <p:cNvCxnSpPr/>
            <p:nvPr/>
          </p:nvCxnSpPr>
          <p:spPr>
            <a:xfrm>
              <a:off x="2222640" y="2369949"/>
              <a:ext cx="0" cy="64529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95" name="Picture 212">
            <a:extLst>
              <a:ext uri="{FF2B5EF4-FFF2-40B4-BE49-F238E27FC236}">
                <a16:creationId xmlns:a16="http://schemas.microsoft.com/office/drawing/2014/main" id="{265D09AF-E1AC-B346-BFBB-4036C62624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2776" y="3962400"/>
            <a:ext cx="7080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Box 130">
            <a:extLst>
              <a:ext uri="{FF2B5EF4-FFF2-40B4-BE49-F238E27FC236}">
                <a16:creationId xmlns:a16="http://schemas.microsoft.com/office/drawing/2014/main" id="{688A8E85-1A1C-8745-8207-4DBFE80924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8951" y="2513013"/>
            <a:ext cx="6588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N.O.</a:t>
            </a:r>
          </a:p>
        </p:txBody>
      </p:sp>
      <p:sp>
        <p:nvSpPr>
          <p:cNvPr id="8197" name="TextBox 248">
            <a:extLst>
              <a:ext uri="{FF2B5EF4-FFF2-40B4-BE49-F238E27FC236}">
                <a16:creationId xmlns:a16="http://schemas.microsoft.com/office/drawing/2014/main" id="{7BE1F103-3E8D-734E-922B-988B6EC85F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8901" y="5867401"/>
            <a:ext cx="919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Arial" panose="020B0604020202020204" pitchFamily="34" charset="0"/>
              </a:rPr>
              <a:t>0 volt</a:t>
            </a:r>
          </a:p>
        </p:txBody>
      </p:sp>
      <p:sp>
        <p:nvSpPr>
          <p:cNvPr id="8198" name="TextBox 250">
            <a:extLst>
              <a:ext uri="{FF2B5EF4-FFF2-40B4-BE49-F238E27FC236}">
                <a16:creationId xmlns:a16="http://schemas.microsoft.com/office/drawing/2014/main" id="{F704BE67-A98C-1E44-8F30-AE85DA75AC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339" y="4171951"/>
            <a:ext cx="3889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Arial" panose="020B0604020202020204" pitchFamily="34" charset="0"/>
              </a:rPr>
              <a:t>V</a:t>
            </a:r>
          </a:p>
        </p:txBody>
      </p:sp>
      <p:sp>
        <p:nvSpPr>
          <p:cNvPr id="8199" name="TextBox 252">
            <a:extLst>
              <a:ext uri="{FF2B5EF4-FFF2-40B4-BE49-F238E27FC236}">
                <a16:creationId xmlns:a16="http://schemas.microsoft.com/office/drawing/2014/main" id="{998EFC1E-3987-1247-A113-ADCDFEB51F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5864" y="4386264"/>
            <a:ext cx="5159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latin typeface="Arial" panose="020B0604020202020204" pitchFamily="34" charset="0"/>
              </a:rPr>
              <a:t>Out</a:t>
            </a:r>
          </a:p>
        </p:txBody>
      </p:sp>
      <p:grpSp>
        <p:nvGrpSpPr>
          <p:cNvPr id="8200" name="Group 259">
            <a:extLst>
              <a:ext uri="{FF2B5EF4-FFF2-40B4-BE49-F238E27FC236}">
                <a16:creationId xmlns:a16="http://schemas.microsoft.com/office/drawing/2014/main" id="{B46F9278-F44C-084A-9F1E-416BBB8C9C76}"/>
              </a:ext>
            </a:extLst>
          </p:cNvPr>
          <p:cNvGrpSpPr>
            <a:grpSpLocks/>
          </p:cNvGrpSpPr>
          <p:nvPr/>
        </p:nvGrpSpPr>
        <p:grpSpPr bwMode="auto">
          <a:xfrm>
            <a:off x="1700213" y="1697038"/>
            <a:ext cx="520700" cy="538162"/>
            <a:chOff x="3124200" y="304800"/>
            <a:chExt cx="520977" cy="537865"/>
          </a:xfrm>
        </p:grpSpPr>
        <p:sp>
          <p:nvSpPr>
            <p:cNvPr id="8237" name="TextBox 260">
              <a:extLst>
                <a:ext uri="{FF2B5EF4-FFF2-40B4-BE49-F238E27FC236}">
                  <a16:creationId xmlns:a16="http://schemas.microsoft.com/office/drawing/2014/main" id="{E10FFDF8-40C4-5741-B2D8-E239020954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4200" y="381000"/>
              <a:ext cx="3898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latin typeface="Arial" panose="020B0604020202020204" pitchFamily="34" charset="0"/>
                </a:rPr>
                <a:t>V</a:t>
              </a:r>
            </a:p>
          </p:txBody>
        </p:sp>
        <p:sp>
          <p:nvSpPr>
            <p:cNvPr id="8238" name="TextBox 261">
              <a:extLst>
                <a:ext uri="{FF2B5EF4-FFF2-40B4-BE49-F238E27FC236}">
                  <a16:creationId xmlns:a16="http://schemas.microsoft.com/office/drawing/2014/main" id="{8C243D40-05F2-0147-84C7-E1802FB5F3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5859" y="304800"/>
              <a:ext cx="3193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>
                  <a:latin typeface="Arial" panose="020B0604020202020204" pitchFamily="34" charset="0"/>
                </a:rPr>
                <a:t>+</a:t>
              </a:r>
            </a:p>
          </p:txBody>
        </p:sp>
      </p:grpSp>
      <p:sp>
        <p:nvSpPr>
          <p:cNvPr id="8201" name="TextBox 263">
            <a:extLst>
              <a:ext uri="{FF2B5EF4-FFF2-40B4-BE49-F238E27FC236}">
                <a16:creationId xmlns:a16="http://schemas.microsoft.com/office/drawing/2014/main" id="{443E6966-B355-0E47-98DA-7B63F0B01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3414" y="1881188"/>
            <a:ext cx="1246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latin typeface="Arial" panose="020B0604020202020204" pitchFamily="34" charset="0"/>
              </a:rPr>
              <a:t>Start P.B.</a:t>
            </a:r>
          </a:p>
        </p:txBody>
      </p:sp>
      <p:sp>
        <p:nvSpPr>
          <p:cNvPr id="8202" name="TextBox 220">
            <a:extLst>
              <a:ext uri="{FF2B5EF4-FFF2-40B4-BE49-F238E27FC236}">
                <a16:creationId xmlns:a16="http://schemas.microsoft.com/office/drawing/2014/main" id="{59313EDE-7B71-3742-94E5-8EA1EF8135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300" y="838200"/>
            <a:ext cx="4635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>
                <a:latin typeface="Arial" panose="020B0604020202020204" pitchFamily="34" charset="0"/>
              </a:rPr>
              <a:t>Detect  a start signal from a human.</a:t>
            </a:r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95B63FA9-DD47-0345-88BE-24DB7206C0CA}"/>
              </a:ext>
            </a:extLst>
          </p:cNvPr>
          <p:cNvSpPr>
            <a:spLocks noChangeAspect="1"/>
          </p:cNvSpPr>
          <p:nvPr/>
        </p:nvSpPr>
        <p:spPr>
          <a:xfrm>
            <a:off x="1600201" y="993776"/>
            <a:ext cx="92075" cy="9207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204" name="TextBox 224">
            <a:extLst>
              <a:ext uri="{FF2B5EF4-FFF2-40B4-BE49-F238E27FC236}">
                <a16:creationId xmlns:a16="http://schemas.microsoft.com/office/drawing/2014/main" id="{90BF39E6-51D2-F244-B658-B9C418BE57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0450" y="1247775"/>
            <a:ext cx="2643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rgbClr val="002060"/>
                </a:solidFill>
                <a:latin typeface="Arial" panose="020B0604020202020204" pitchFamily="34" charset="0"/>
              </a:rPr>
              <a:t>A Start Push Button</a:t>
            </a:r>
          </a:p>
        </p:txBody>
      </p:sp>
      <p:sp>
        <p:nvSpPr>
          <p:cNvPr id="256" name="Oval 255">
            <a:extLst>
              <a:ext uri="{FF2B5EF4-FFF2-40B4-BE49-F238E27FC236}">
                <a16:creationId xmlns:a16="http://schemas.microsoft.com/office/drawing/2014/main" id="{98F2BCA1-C10E-CA42-B9AB-2A4FB2B7A3A1}"/>
              </a:ext>
            </a:extLst>
          </p:cNvPr>
          <p:cNvSpPr/>
          <p:nvPr/>
        </p:nvSpPr>
        <p:spPr>
          <a:xfrm>
            <a:off x="6235700" y="3776664"/>
            <a:ext cx="261938" cy="280987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DC105E0-C391-974F-B6D9-E28DA66B3DAE}"/>
              </a:ext>
            </a:extLst>
          </p:cNvPr>
          <p:cNvSpPr/>
          <p:nvPr/>
        </p:nvSpPr>
        <p:spPr>
          <a:xfrm>
            <a:off x="6373813" y="3871914"/>
            <a:ext cx="2259012" cy="1430337"/>
          </a:xfrm>
          <a:custGeom>
            <a:avLst/>
            <a:gdLst>
              <a:gd name="connsiteX0" fmla="*/ 1280160 w 1280160"/>
              <a:gd name="connsiteY0" fmla="*/ 556591 h 811033"/>
              <a:gd name="connsiteX1" fmla="*/ 1256306 w 1280160"/>
              <a:gd name="connsiteY1" fmla="*/ 659958 h 811033"/>
              <a:gd name="connsiteX2" fmla="*/ 1240403 w 1280160"/>
              <a:gd name="connsiteY2" fmla="*/ 683812 h 811033"/>
              <a:gd name="connsiteX3" fmla="*/ 1216549 w 1280160"/>
              <a:gd name="connsiteY3" fmla="*/ 739471 h 811033"/>
              <a:gd name="connsiteX4" fmla="*/ 1200647 w 1280160"/>
              <a:gd name="connsiteY4" fmla="*/ 763325 h 811033"/>
              <a:gd name="connsiteX5" fmla="*/ 1176793 w 1280160"/>
              <a:gd name="connsiteY5" fmla="*/ 771276 h 811033"/>
              <a:gd name="connsiteX6" fmla="*/ 1121134 w 1280160"/>
              <a:gd name="connsiteY6" fmla="*/ 803081 h 811033"/>
              <a:gd name="connsiteX7" fmla="*/ 1097280 w 1280160"/>
              <a:gd name="connsiteY7" fmla="*/ 811033 h 811033"/>
              <a:gd name="connsiteX8" fmla="*/ 1017767 w 1280160"/>
              <a:gd name="connsiteY8" fmla="*/ 803081 h 811033"/>
              <a:gd name="connsiteX9" fmla="*/ 970059 w 1280160"/>
              <a:gd name="connsiteY9" fmla="*/ 779227 h 811033"/>
              <a:gd name="connsiteX10" fmla="*/ 946205 w 1280160"/>
              <a:gd name="connsiteY10" fmla="*/ 771276 h 811033"/>
              <a:gd name="connsiteX11" fmla="*/ 938254 w 1280160"/>
              <a:gd name="connsiteY11" fmla="*/ 747422 h 811033"/>
              <a:gd name="connsiteX12" fmla="*/ 906448 w 1280160"/>
              <a:gd name="connsiteY12" fmla="*/ 699714 h 811033"/>
              <a:gd name="connsiteX13" fmla="*/ 898497 w 1280160"/>
              <a:gd name="connsiteY13" fmla="*/ 652007 h 811033"/>
              <a:gd name="connsiteX14" fmla="*/ 914400 w 1280160"/>
              <a:gd name="connsiteY14" fmla="*/ 508883 h 811033"/>
              <a:gd name="connsiteX15" fmla="*/ 930302 w 1280160"/>
              <a:gd name="connsiteY15" fmla="*/ 333954 h 811033"/>
              <a:gd name="connsiteX16" fmla="*/ 922351 w 1280160"/>
              <a:gd name="connsiteY16" fmla="*/ 262393 h 811033"/>
              <a:gd name="connsiteX17" fmla="*/ 898497 w 1280160"/>
              <a:gd name="connsiteY17" fmla="*/ 182880 h 811033"/>
              <a:gd name="connsiteX18" fmla="*/ 874643 w 1280160"/>
              <a:gd name="connsiteY18" fmla="*/ 166977 h 811033"/>
              <a:gd name="connsiteX19" fmla="*/ 834887 w 1280160"/>
              <a:gd name="connsiteY19" fmla="*/ 119269 h 811033"/>
              <a:gd name="connsiteX20" fmla="*/ 763325 w 1280160"/>
              <a:gd name="connsiteY20" fmla="*/ 79513 h 811033"/>
              <a:gd name="connsiteX21" fmla="*/ 731520 w 1280160"/>
              <a:gd name="connsiteY21" fmla="*/ 63610 h 811033"/>
              <a:gd name="connsiteX22" fmla="*/ 699715 w 1280160"/>
              <a:gd name="connsiteY22" fmla="*/ 55659 h 811033"/>
              <a:gd name="connsiteX23" fmla="*/ 652007 w 1280160"/>
              <a:gd name="connsiteY23" fmla="*/ 39756 h 811033"/>
              <a:gd name="connsiteX24" fmla="*/ 620201 w 1280160"/>
              <a:gd name="connsiteY24" fmla="*/ 31805 h 811033"/>
              <a:gd name="connsiteX25" fmla="*/ 572494 w 1280160"/>
              <a:gd name="connsiteY25" fmla="*/ 15902 h 811033"/>
              <a:gd name="connsiteX26" fmla="*/ 461175 w 1280160"/>
              <a:gd name="connsiteY26" fmla="*/ 0 h 811033"/>
              <a:gd name="connsiteX27" fmla="*/ 127221 w 1280160"/>
              <a:gd name="connsiteY27" fmla="*/ 7951 h 811033"/>
              <a:gd name="connsiteX28" fmla="*/ 7951 w 1280160"/>
              <a:gd name="connsiteY28" fmla="*/ 39756 h 811033"/>
              <a:gd name="connsiteX29" fmla="*/ 0 w 1280160"/>
              <a:gd name="connsiteY29" fmla="*/ 15902 h 81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80160" h="811033">
                <a:moveTo>
                  <a:pt x="1280160" y="556591"/>
                </a:moveTo>
                <a:cubicBezTo>
                  <a:pt x="1276494" y="582248"/>
                  <a:pt x="1272180" y="636148"/>
                  <a:pt x="1256306" y="659958"/>
                </a:cubicBezTo>
                <a:lnTo>
                  <a:pt x="1240403" y="683812"/>
                </a:lnTo>
                <a:cubicBezTo>
                  <a:pt x="1231482" y="710576"/>
                  <a:pt x="1232272" y="711956"/>
                  <a:pt x="1216549" y="739471"/>
                </a:cubicBezTo>
                <a:cubicBezTo>
                  <a:pt x="1211808" y="747768"/>
                  <a:pt x="1208109" y="757355"/>
                  <a:pt x="1200647" y="763325"/>
                </a:cubicBezTo>
                <a:cubicBezTo>
                  <a:pt x="1194102" y="768561"/>
                  <a:pt x="1184497" y="767974"/>
                  <a:pt x="1176793" y="771276"/>
                </a:cubicBezTo>
                <a:cubicBezTo>
                  <a:pt x="1079233" y="813087"/>
                  <a:pt x="1200972" y="763162"/>
                  <a:pt x="1121134" y="803081"/>
                </a:cubicBezTo>
                <a:cubicBezTo>
                  <a:pt x="1113637" y="806829"/>
                  <a:pt x="1105231" y="808382"/>
                  <a:pt x="1097280" y="811033"/>
                </a:cubicBezTo>
                <a:cubicBezTo>
                  <a:pt x="1070776" y="808382"/>
                  <a:pt x="1044094" y="807131"/>
                  <a:pt x="1017767" y="803081"/>
                </a:cubicBezTo>
                <a:cubicBezTo>
                  <a:pt x="988896" y="798639"/>
                  <a:pt x="996270" y="792333"/>
                  <a:pt x="970059" y="779227"/>
                </a:cubicBezTo>
                <a:cubicBezTo>
                  <a:pt x="962562" y="775479"/>
                  <a:pt x="954156" y="773926"/>
                  <a:pt x="946205" y="771276"/>
                </a:cubicBezTo>
                <a:cubicBezTo>
                  <a:pt x="943555" y="763325"/>
                  <a:pt x="942324" y="754749"/>
                  <a:pt x="938254" y="747422"/>
                </a:cubicBezTo>
                <a:cubicBezTo>
                  <a:pt x="928972" y="730714"/>
                  <a:pt x="906448" y="699714"/>
                  <a:pt x="906448" y="699714"/>
                </a:cubicBezTo>
                <a:cubicBezTo>
                  <a:pt x="903798" y="683812"/>
                  <a:pt x="898497" y="668129"/>
                  <a:pt x="898497" y="652007"/>
                </a:cubicBezTo>
                <a:cubicBezTo>
                  <a:pt x="898497" y="549897"/>
                  <a:pt x="895637" y="565168"/>
                  <a:pt x="914400" y="508883"/>
                </a:cubicBezTo>
                <a:cubicBezTo>
                  <a:pt x="919367" y="464182"/>
                  <a:pt x="930302" y="373122"/>
                  <a:pt x="930302" y="333954"/>
                </a:cubicBezTo>
                <a:cubicBezTo>
                  <a:pt x="930302" y="309954"/>
                  <a:pt x="926000" y="286114"/>
                  <a:pt x="922351" y="262393"/>
                </a:cubicBezTo>
                <a:cubicBezTo>
                  <a:pt x="920532" y="250570"/>
                  <a:pt x="902214" y="185358"/>
                  <a:pt x="898497" y="182880"/>
                </a:cubicBezTo>
                <a:lnTo>
                  <a:pt x="874643" y="166977"/>
                </a:lnTo>
                <a:cubicBezTo>
                  <a:pt x="860507" y="145773"/>
                  <a:pt x="856080" y="135752"/>
                  <a:pt x="834887" y="119269"/>
                </a:cubicBezTo>
                <a:cubicBezTo>
                  <a:pt x="771488" y="69959"/>
                  <a:pt x="809134" y="99145"/>
                  <a:pt x="763325" y="79513"/>
                </a:cubicBezTo>
                <a:cubicBezTo>
                  <a:pt x="752430" y="74844"/>
                  <a:pt x="742618" y="67772"/>
                  <a:pt x="731520" y="63610"/>
                </a:cubicBezTo>
                <a:cubicBezTo>
                  <a:pt x="721288" y="59773"/>
                  <a:pt x="710182" y="58799"/>
                  <a:pt x="699715" y="55659"/>
                </a:cubicBezTo>
                <a:cubicBezTo>
                  <a:pt x="683659" y="50842"/>
                  <a:pt x="668269" y="43821"/>
                  <a:pt x="652007" y="39756"/>
                </a:cubicBezTo>
                <a:cubicBezTo>
                  <a:pt x="641405" y="37106"/>
                  <a:pt x="630668" y="34945"/>
                  <a:pt x="620201" y="31805"/>
                </a:cubicBezTo>
                <a:cubicBezTo>
                  <a:pt x="604145" y="26988"/>
                  <a:pt x="589127" y="17981"/>
                  <a:pt x="572494" y="15902"/>
                </a:cubicBezTo>
                <a:cubicBezTo>
                  <a:pt x="492885" y="5951"/>
                  <a:pt x="529961" y="11464"/>
                  <a:pt x="461175" y="0"/>
                </a:cubicBezTo>
                <a:lnTo>
                  <a:pt x="127221" y="7951"/>
                </a:lnTo>
                <a:cubicBezTo>
                  <a:pt x="17454" y="11942"/>
                  <a:pt x="42158" y="-11554"/>
                  <a:pt x="7951" y="39756"/>
                </a:cubicBezTo>
                <a:lnTo>
                  <a:pt x="0" y="15902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8207" name="Group 234">
            <a:extLst>
              <a:ext uri="{FF2B5EF4-FFF2-40B4-BE49-F238E27FC236}">
                <a16:creationId xmlns:a16="http://schemas.microsoft.com/office/drawing/2014/main" id="{69FD5AD3-35A8-7549-9796-84EBE866E959}"/>
              </a:ext>
            </a:extLst>
          </p:cNvPr>
          <p:cNvGrpSpPr>
            <a:grpSpLocks/>
          </p:cNvGrpSpPr>
          <p:nvPr/>
        </p:nvGrpSpPr>
        <p:grpSpPr bwMode="auto">
          <a:xfrm>
            <a:off x="4554539" y="3703638"/>
            <a:ext cx="681037" cy="1511300"/>
            <a:chOff x="2814282" y="1962082"/>
            <a:chExt cx="386118" cy="857318"/>
          </a:xfrm>
        </p:grpSpPr>
        <p:cxnSp>
          <p:nvCxnSpPr>
            <p:cNvPr id="236" name="Straight Connector 235">
              <a:extLst>
                <a:ext uri="{FF2B5EF4-FFF2-40B4-BE49-F238E27FC236}">
                  <a16:creationId xmlns:a16="http://schemas.microsoft.com/office/drawing/2014/main" id="{5499A0F6-3995-6047-8695-D18D51C7494E}"/>
                </a:ext>
              </a:extLst>
            </p:cNvPr>
            <p:cNvCxnSpPr/>
            <p:nvPr/>
          </p:nvCxnSpPr>
          <p:spPr>
            <a:xfrm flipH="1">
              <a:off x="2819682" y="2315996"/>
              <a:ext cx="380718" cy="15849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>
              <a:extLst>
                <a:ext uri="{FF2B5EF4-FFF2-40B4-BE49-F238E27FC236}">
                  <a16:creationId xmlns:a16="http://schemas.microsoft.com/office/drawing/2014/main" id="{A0836FA0-E335-4647-B46A-40C16FC2C78A}"/>
                </a:ext>
              </a:extLst>
            </p:cNvPr>
            <p:cNvCxnSpPr/>
            <p:nvPr/>
          </p:nvCxnSpPr>
          <p:spPr>
            <a:xfrm flipH="1">
              <a:off x="2819682" y="2554640"/>
              <a:ext cx="380718" cy="15849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>
              <a:extLst>
                <a:ext uri="{FF2B5EF4-FFF2-40B4-BE49-F238E27FC236}">
                  <a16:creationId xmlns:a16="http://schemas.microsoft.com/office/drawing/2014/main" id="{27FE3A4B-B9AD-D446-BAAB-C23E1BF8DF23}"/>
                </a:ext>
              </a:extLst>
            </p:cNvPr>
            <p:cNvCxnSpPr/>
            <p:nvPr/>
          </p:nvCxnSpPr>
          <p:spPr>
            <a:xfrm flipH="1">
              <a:off x="2819682" y="2077352"/>
              <a:ext cx="380718" cy="15849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>
              <a:extLst>
                <a:ext uri="{FF2B5EF4-FFF2-40B4-BE49-F238E27FC236}">
                  <a16:creationId xmlns:a16="http://schemas.microsoft.com/office/drawing/2014/main" id="{0C464F02-14E6-E347-BD8A-D30D4B637122}"/>
                </a:ext>
              </a:extLst>
            </p:cNvPr>
            <p:cNvCxnSpPr/>
            <p:nvPr/>
          </p:nvCxnSpPr>
          <p:spPr>
            <a:xfrm>
              <a:off x="2819682" y="2474491"/>
              <a:ext cx="380718" cy="8014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>
              <a:extLst>
                <a:ext uri="{FF2B5EF4-FFF2-40B4-BE49-F238E27FC236}">
                  <a16:creationId xmlns:a16="http://schemas.microsoft.com/office/drawing/2014/main" id="{DC37C444-36C1-8E49-B484-A23254AFFDB9}"/>
                </a:ext>
              </a:extLst>
            </p:cNvPr>
            <p:cNvCxnSpPr/>
            <p:nvPr/>
          </p:nvCxnSpPr>
          <p:spPr>
            <a:xfrm>
              <a:off x="2814282" y="2700528"/>
              <a:ext cx="190809" cy="3962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634D172C-1B5C-374B-B89A-58876C7F36DD}"/>
                </a:ext>
              </a:extLst>
            </p:cNvPr>
            <p:cNvCxnSpPr/>
            <p:nvPr/>
          </p:nvCxnSpPr>
          <p:spPr>
            <a:xfrm>
              <a:off x="2819682" y="2235847"/>
              <a:ext cx="380718" cy="8014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AC373DEF-E73A-B240-B99C-645337F62E42}"/>
                </a:ext>
              </a:extLst>
            </p:cNvPr>
            <p:cNvCxnSpPr/>
            <p:nvPr/>
          </p:nvCxnSpPr>
          <p:spPr>
            <a:xfrm>
              <a:off x="3009591" y="2037728"/>
              <a:ext cx="190809" cy="3962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A9735D9A-222D-3F41-A142-D106E1E37337}"/>
                </a:ext>
              </a:extLst>
            </p:cNvPr>
            <p:cNvCxnSpPr/>
            <p:nvPr/>
          </p:nvCxnSpPr>
          <p:spPr>
            <a:xfrm>
              <a:off x="3009591" y="2730246"/>
              <a:ext cx="0" cy="8915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>
              <a:extLst>
                <a:ext uri="{FF2B5EF4-FFF2-40B4-BE49-F238E27FC236}">
                  <a16:creationId xmlns:a16="http://schemas.microsoft.com/office/drawing/2014/main" id="{21FEDB9D-ACD8-F049-949A-7BDD09793FEC}"/>
                </a:ext>
              </a:extLst>
            </p:cNvPr>
            <p:cNvCxnSpPr/>
            <p:nvPr/>
          </p:nvCxnSpPr>
          <p:spPr>
            <a:xfrm>
              <a:off x="3005091" y="1962082"/>
              <a:ext cx="0" cy="8915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5" name="Oval 244">
            <a:extLst>
              <a:ext uri="{FF2B5EF4-FFF2-40B4-BE49-F238E27FC236}">
                <a16:creationId xmlns:a16="http://schemas.microsoft.com/office/drawing/2014/main" id="{F57B30F3-A946-5A4B-95CC-C91DA9B25566}"/>
              </a:ext>
            </a:extLst>
          </p:cNvPr>
          <p:cNvSpPr/>
          <p:nvPr/>
        </p:nvSpPr>
        <p:spPr>
          <a:xfrm>
            <a:off x="6235700" y="4767264"/>
            <a:ext cx="261938" cy="280987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46" name="Straight Connector 245">
            <a:extLst>
              <a:ext uri="{FF2B5EF4-FFF2-40B4-BE49-F238E27FC236}">
                <a16:creationId xmlns:a16="http://schemas.microsoft.com/office/drawing/2014/main" id="{2F22BCBA-D146-9C4E-B8F1-3766A4EDA19F}"/>
              </a:ext>
            </a:extLst>
          </p:cNvPr>
          <p:cNvCxnSpPr/>
          <p:nvPr/>
        </p:nvCxnSpPr>
        <p:spPr>
          <a:xfrm flipV="1">
            <a:off x="2133601" y="3436939"/>
            <a:ext cx="968375" cy="2063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10" name="Picture 2">
            <a:extLst>
              <a:ext uri="{FF2B5EF4-FFF2-40B4-BE49-F238E27FC236}">
                <a16:creationId xmlns:a16="http://schemas.microsoft.com/office/drawing/2014/main" id="{3C0879C8-D7ED-A944-9D9B-726F58F8E4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6376" y="3238501"/>
            <a:ext cx="40322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1" name="Picture 3">
            <a:extLst>
              <a:ext uri="{FF2B5EF4-FFF2-40B4-BE49-F238E27FC236}">
                <a16:creationId xmlns:a16="http://schemas.microsoft.com/office/drawing/2014/main" id="{7674A413-44A1-C544-8D84-11D6D18F8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6576" y="3233739"/>
            <a:ext cx="396875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47" name="Straight Connector 246">
            <a:extLst>
              <a:ext uri="{FF2B5EF4-FFF2-40B4-BE49-F238E27FC236}">
                <a16:creationId xmlns:a16="http://schemas.microsoft.com/office/drawing/2014/main" id="{FC98BFC4-4498-7A43-8100-908181B5637D}"/>
              </a:ext>
            </a:extLst>
          </p:cNvPr>
          <p:cNvCxnSpPr/>
          <p:nvPr/>
        </p:nvCxnSpPr>
        <p:spPr>
          <a:xfrm>
            <a:off x="4897438" y="3494089"/>
            <a:ext cx="0" cy="24288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Straight Connector 247">
            <a:extLst>
              <a:ext uri="{FF2B5EF4-FFF2-40B4-BE49-F238E27FC236}">
                <a16:creationId xmlns:a16="http://schemas.microsoft.com/office/drawing/2014/main" id="{5528061B-7D54-024B-A2DF-F757E1595305}"/>
              </a:ext>
            </a:extLst>
          </p:cNvPr>
          <p:cNvCxnSpPr/>
          <p:nvPr/>
        </p:nvCxnSpPr>
        <p:spPr>
          <a:xfrm>
            <a:off x="4895850" y="5053013"/>
            <a:ext cx="0" cy="322262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Straight Connector 254">
            <a:extLst>
              <a:ext uri="{FF2B5EF4-FFF2-40B4-BE49-F238E27FC236}">
                <a16:creationId xmlns:a16="http://schemas.microsoft.com/office/drawing/2014/main" id="{FDCB050B-626D-A841-8A05-8335B2CC3EA9}"/>
              </a:ext>
            </a:extLst>
          </p:cNvPr>
          <p:cNvCxnSpPr/>
          <p:nvPr/>
        </p:nvCxnSpPr>
        <p:spPr>
          <a:xfrm>
            <a:off x="6373813" y="5067301"/>
            <a:ext cx="0" cy="322263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Straight Connector 256">
            <a:extLst>
              <a:ext uri="{FF2B5EF4-FFF2-40B4-BE49-F238E27FC236}">
                <a16:creationId xmlns:a16="http://schemas.microsoft.com/office/drawing/2014/main" id="{C894FBA0-4328-B545-BE92-25A9E2B4664C}"/>
              </a:ext>
            </a:extLst>
          </p:cNvPr>
          <p:cNvCxnSpPr/>
          <p:nvPr/>
        </p:nvCxnSpPr>
        <p:spPr>
          <a:xfrm>
            <a:off x="6362700" y="3441700"/>
            <a:ext cx="0" cy="3556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Straight Connector 257">
            <a:extLst>
              <a:ext uri="{FF2B5EF4-FFF2-40B4-BE49-F238E27FC236}">
                <a16:creationId xmlns:a16="http://schemas.microsoft.com/office/drawing/2014/main" id="{1D06623C-CAE4-6A40-863B-088B742D1036}"/>
              </a:ext>
            </a:extLst>
          </p:cNvPr>
          <p:cNvCxnSpPr/>
          <p:nvPr/>
        </p:nvCxnSpPr>
        <p:spPr>
          <a:xfrm>
            <a:off x="4854576" y="5383213"/>
            <a:ext cx="1547813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Straight Connector 258">
            <a:extLst>
              <a:ext uri="{FF2B5EF4-FFF2-40B4-BE49-F238E27FC236}">
                <a16:creationId xmlns:a16="http://schemas.microsoft.com/office/drawing/2014/main" id="{D2916C7D-24D9-814D-91CC-92DF39444B65}"/>
              </a:ext>
            </a:extLst>
          </p:cNvPr>
          <p:cNvCxnSpPr/>
          <p:nvPr/>
        </p:nvCxnSpPr>
        <p:spPr>
          <a:xfrm>
            <a:off x="5629275" y="5383214"/>
            <a:ext cx="0" cy="48418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Straight Connector 262">
            <a:extLst>
              <a:ext uri="{FF2B5EF4-FFF2-40B4-BE49-F238E27FC236}">
                <a16:creationId xmlns:a16="http://schemas.microsoft.com/office/drawing/2014/main" id="{297E95B2-9C45-4740-886A-D5225B2974B6}"/>
              </a:ext>
            </a:extLst>
          </p:cNvPr>
          <p:cNvCxnSpPr/>
          <p:nvPr/>
        </p:nvCxnSpPr>
        <p:spPr>
          <a:xfrm>
            <a:off x="2160588" y="2209800"/>
            <a:ext cx="0" cy="12700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Straight Connector 264">
            <a:extLst>
              <a:ext uri="{FF2B5EF4-FFF2-40B4-BE49-F238E27FC236}">
                <a16:creationId xmlns:a16="http://schemas.microsoft.com/office/drawing/2014/main" id="{0EA69220-5588-054C-A559-9D8B484A44DB}"/>
              </a:ext>
            </a:extLst>
          </p:cNvPr>
          <p:cNvCxnSpPr/>
          <p:nvPr/>
        </p:nvCxnSpPr>
        <p:spPr>
          <a:xfrm flipV="1">
            <a:off x="4373564" y="3446463"/>
            <a:ext cx="2016125" cy="1905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11">
            <a:extLst>
              <a:ext uri="{FF2B5EF4-FFF2-40B4-BE49-F238E27FC236}">
                <a16:creationId xmlns:a16="http://schemas.microsoft.com/office/drawing/2014/main" id="{33135B85-5B55-724B-AB3F-07A1C5BD4089}"/>
              </a:ext>
            </a:extLst>
          </p:cNvPr>
          <p:cNvSpPr/>
          <p:nvPr/>
        </p:nvSpPr>
        <p:spPr>
          <a:xfrm>
            <a:off x="6373813" y="4895851"/>
            <a:ext cx="2735262" cy="911225"/>
          </a:xfrm>
          <a:custGeom>
            <a:avLst/>
            <a:gdLst>
              <a:gd name="connsiteX0" fmla="*/ 1550504 w 1550504"/>
              <a:gd name="connsiteY0" fmla="*/ 55659 h 516835"/>
              <a:gd name="connsiteX1" fmla="*/ 1534601 w 1550504"/>
              <a:gd name="connsiteY1" fmla="*/ 95415 h 516835"/>
              <a:gd name="connsiteX2" fmla="*/ 1510748 w 1550504"/>
              <a:gd name="connsiteY2" fmla="*/ 143123 h 516835"/>
              <a:gd name="connsiteX3" fmla="*/ 1502796 w 1550504"/>
              <a:gd name="connsiteY3" fmla="*/ 182880 h 516835"/>
              <a:gd name="connsiteX4" fmla="*/ 1494845 w 1550504"/>
              <a:gd name="connsiteY4" fmla="*/ 206734 h 516835"/>
              <a:gd name="connsiteX5" fmla="*/ 1486894 w 1550504"/>
              <a:gd name="connsiteY5" fmla="*/ 238539 h 516835"/>
              <a:gd name="connsiteX6" fmla="*/ 1470991 w 1550504"/>
              <a:gd name="connsiteY6" fmla="*/ 262393 h 516835"/>
              <a:gd name="connsiteX7" fmla="*/ 1455088 w 1550504"/>
              <a:gd name="connsiteY7" fmla="*/ 318052 h 516835"/>
              <a:gd name="connsiteX8" fmla="*/ 1439186 w 1550504"/>
              <a:gd name="connsiteY8" fmla="*/ 365760 h 516835"/>
              <a:gd name="connsiteX9" fmla="*/ 1431235 w 1550504"/>
              <a:gd name="connsiteY9" fmla="*/ 389614 h 516835"/>
              <a:gd name="connsiteX10" fmla="*/ 1391478 w 1550504"/>
              <a:gd name="connsiteY10" fmla="*/ 437322 h 516835"/>
              <a:gd name="connsiteX11" fmla="*/ 1335819 w 1550504"/>
              <a:gd name="connsiteY11" fmla="*/ 453224 h 516835"/>
              <a:gd name="connsiteX12" fmla="*/ 1288111 w 1550504"/>
              <a:gd name="connsiteY12" fmla="*/ 469127 h 516835"/>
              <a:gd name="connsiteX13" fmla="*/ 1264257 w 1550504"/>
              <a:gd name="connsiteY13" fmla="*/ 477078 h 516835"/>
              <a:gd name="connsiteX14" fmla="*/ 1240403 w 1550504"/>
              <a:gd name="connsiteY14" fmla="*/ 492981 h 516835"/>
              <a:gd name="connsiteX15" fmla="*/ 1216549 w 1550504"/>
              <a:gd name="connsiteY15" fmla="*/ 500932 h 516835"/>
              <a:gd name="connsiteX16" fmla="*/ 1105231 w 1550504"/>
              <a:gd name="connsiteY16" fmla="*/ 516835 h 516835"/>
              <a:gd name="connsiteX17" fmla="*/ 954156 w 1550504"/>
              <a:gd name="connsiteY17" fmla="*/ 500932 h 516835"/>
              <a:gd name="connsiteX18" fmla="*/ 906448 w 1550504"/>
              <a:gd name="connsiteY18" fmla="*/ 485029 h 516835"/>
              <a:gd name="connsiteX19" fmla="*/ 882595 w 1550504"/>
              <a:gd name="connsiteY19" fmla="*/ 477078 h 516835"/>
              <a:gd name="connsiteX20" fmla="*/ 858741 w 1550504"/>
              <a:gd name="connsiteY20" fmla="*/ 445273 h 516835"/>
              <a:gd name="connsiteX21" fmla="*/ 834887 w 1550504"/>
              <a:gd name="connsiteY21" fmla="*/ 437322 h 516835"/>
              <a:gd name="connsiteX22" fmla="*/ 811033 w 1550504"/>
              <a:gd name="connsiteY22" fmla="*/ 413468 h 516835"/>
              <a:gd name="connsiteX23" fmla="*/ 779228 w 1550504"/>
              <a:gd name="connsiteY23" fmla="*/ 397565 h 516835"/>
              <a:gd name="connsiteX24" fmla="*/ 731520 w 1550504"/>
              <a:gd name="connsiteY24" fmla="*/ 365760 h 516835"/>
              <a:gd name="connsiteX25" fmla="*/ 707666 w 1550504"/>
              <a:gd name="connsiteY25" fmla="*/ 318052 h 516835"/>
              <a:gd name="connsiteX26" fmla="*/ 683812 w 1550504"/>
              <a:gd name="connsiteY26" fmla="*/ 246490 h 516835"/>
              <a:gd name="connsiteX27" fmla="*/ 675861 w 1550504"/>
              <a:gd name="connsiteY27" fmla="*/ 222636 h 516835"/>
              <a:gd name="connsiteX28" fmla="*/ 659958 w 1550504"/>
              <a:gd name="connsiteY28" fmla="*/ 198782 h 516835"/>
              <a:gd name="connsiteX29" fmla="*/ 636104 w 1550504"/>
              <a:gd name="connsiteY29" fmla="*/ 127221 h 516835"/>
              <a:gd name="connsiteX30" fmla="*/ 628153 w 1550504"/>
              <a:gd name="connsiteY30" fmla="*/ 103367 h 516835"/>
              <a:gd name="connsiteX31" fmla="*/ 580445 w 1550504"/>
              <a:gd name="connsiteY31" fmla="*/ 71562 h 516835"/>
              <a:gd name="connsiteX32" fmla="*/ 524786 w 1550504"/>
              <a:gd name="connsiteY32" fmla="*/ 55659 h 516835"/>
              <a:gd name="connsiteX33" fmla="*/ 492981 w 1550504"/>
              <a:gd name="connsiteY33" fmla="*/ 39756 h 516835"/>
              <a:gd name="connsiteX34" fmla="*/ 469127 w 1550504"/>
              <a:gd name="connsiteY34" fmla="*/ 23854 h 516835"/>
              <a:gd name="connsiteX35" fmla="*/ 326003 w 1550504"/>
              <a:gd name="connsiteY35" fmla="*/ 0 h 516835"/>
              <a:gd name="connsiteX36" fmla="*/ 278295 w 1550504"/>
              <a:gd name="connsiteY36" fmla="*/ 7951 h 516835"/>
              <a:gd name="connsiteX37" fmla="*/ 254441 w 1550504"/>
              <a:gd name="connsiteY37" fmla="*/ 15902 h 516835"/>
              <a:gd name="connsiteX38" fmla="*/ 198782 w 1550504"/>
              <a:gd name="connsiteY38" fmla="*/ 23854 h 516835"/>
              <a:gd name="connsiteX39" fmla="*/ 95415 w 1550504"/>
              <a:gd name="connsiteY39" fmla="*/ 39756 h 516835"/>
              <a:gd name="connsiteX40" fmla="*/ 0 w 1550504"/>
              <a:gd name="connsiteY40" fmla="*/ 31805 h 516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50504" h="516835">
                <a:moveTo>
                  <a:pt x="1550504" y="55659"/>
                </a:moveTo>
                <a:cubicBezTo>
                  <a:pt x="1545203" y="68911"/>
                  <a:pt x="1540984" y="82649"/>
                  <a:pt x="1534601" y="95415"/>
                </a:cubicBezTo>
                <a:cubicBezTo>
                  <a:pt x="1515167" y="134283"/>
                  <a:pt x="1520741" y="103152"/>
                  <a:pt x="1510748" y="143123"/>
                </a:cubicBezTo>
                <a:cubicBezTo>
                  <a:pt x="1507470" y="156234"/>
                  <a:pt x="1506074" y="169769"/>
                  <a:pt x="1502796" y="182880"/>
                </a:cubicBezTo>
                <a:cubicBezTo>
                  <a:pt x="1500763" y="191011"/>
                  <a:pt x="1497147" y="198675"/>
                  <a:pt x="1494845" y="206734"/>
                </a:cubicBezTo>
                <a:cubicBezTo>
                  <a:pt x="1491843" y="217241"/>
                  <a:pt x="1491199" y="228495"/>
                  <a:pt x="1486894" y="238539"/>
                </a:cubicBezTo>
                <a:cubicBezTo>
                  <a:pt x="1483130" y="247323"/>
                  <a:pt x="1476292" y="254442"/>
                  <a:pt x="1470991" y="262393"/>
                </a:cubicBezTo>
                <a:cubicBezTo>
                  <a:pt x="1444270" y="342559"/>
                  <a:pt x="1485040" y="218211"/>
                  <a:pt x="1455088" y="318052"/>
                </a:cubicBezTo>
                <a:cubicBezTo>
                  <a:pt x="1450271" y="334108"/>
                  <a:pt x="1444487" y="349857"/>
                  <a:pt x="1439186" y="365760"/>
                </a:cubicBezTo>
                <a:cubicBezTo>
                  <a:pt x="1436536" y="373711"/>
                  <a:pt x="1435884" y="382640"/>
                  <a:pt x="1431235" y="389614"/>
                </a:cubicBezTo>
                <a:cubicBezTo>
                  <a:pt x="1419501" y="407215"/>
                  <a:pt x="1409844" y="425078"/>
                  <a:pt x="1391478" y="437322"/>
                </a:cubicBezTo>
                <a:cubicBezTo>
                  <a:pt x="1384191" y="442180"/>
                  <a:pt x="1340638" y="451778"/>
                  <a:pt x="1335819" y="453224"/>
                </a:cubicBezTo>
                <a:cubicBezTo>
                  <a:pt x="1319763" y="458041"/>
                  <a:pt x="1304014" y="463826"/>
                  <a:pt x="1288111" y="469127"/>
                </a:cubicBezTo>
                <a:lnTo>
                  <a:pt x="1264257" y="477078"/>
                </a:lnTo>
                <a:cubicBezTo>
                  <a:pt x="1256306" y="482379"/>
                  <a:pt x="1248950" y="488707"/>
                  <a:pt x="1240403" y="492981"/>
                </a:cubicBezTo>
                <a:cubicBezTo>
                  <a:pt x="1232906" y="496729"/>
                  <a:pt x="1224608" y="498630"/>
                  <a:pt x="1216549" y="500932"/>
                </a:cubicBezTo>
                <a:cubicBezTo>
                  <a:pt x="1169989" y="514234"/>
                  <a:pt x="1168595" y="510498"/>
                  <a:pt x="1105231" y="516835"/>
                </a:cubicBezTo>
                <a:cubicBezTo>
                  <a:pt x="1079748" y="514711"/>
                  <a:pt x="989377" y="509060"/>
                  <a:pt x="954156" y="500932"/>
                </a:cubicBezTo>
                <a:cubicBezTo>
                  <a:pt x="937822" y="497163"/>
                  <a:pt x="922351" y="490330"/>
                  <a:pt x="906448" y="485029"/>
                </a:cubicBezTo>
                <a:lnTo>
                  <a:pt x="882595" y="477078"/>
                </a:lnTo>
                <a:cubicBezTo>
                  <a:pt x="874644" y="466476"/>
                  <a:pt x="868922" y="453757"/>
                  <a:pt x="858741" y="445273"/>
                </a:cubicBezTo>
                <a:cubicBezTo>
                  <a:pt x="852302" y="439907"/>
                  <a:pt x="841861" y="441971"/>
                  <a:pt x="834887" y="437322"/>
                </a:cubicBezTo>
                <a:cubicBezTo>
                  <a:pt x="825531" y="431085"/>
                  <a:pt x="820183" y="420004"/>
                  <a:pt x="811033" y="413468"/>
                </a:cubicBezTo>
                <a:cubicBezTo>
                  <a:pt x="801388" y="406578"/>
                  <a:pt x="788873" y="404455"/>
                  <a:pt x="779228" y="397565"/>
                </a:cubicBezTo>
                <a:cubicBezTo>
                  <a:pt x="727114" y="360340"/>
                  <a:pt x="782688" y="382815"/>
                  <a:pt x="731520" y="365760"/>
                </a:cubicBezTo>
                <a:cubicBezTo>
                  <a:pt x="702515" y="278753"/>
                  <a:pt x="748775" y="410547"/>
                  <a:pt x="707666" y="318052"/>
                </a:cubicBezTo>
                <a:cubicBezTo>
                  <a:pt x="707661" y="318042"/>
                  <a:pt x="687789" y="258423"/>
                  <a:pt x="683812" y="246490"/>
                </a:cubicBezTo>
                <a:cubicBezTo>
                  <a:pt x="681162" y="238539"/>
                  <a:pt x="680510" y="229610"/>
                  <a:pt x="675861" y="222636"/>
                </a:cubicBezTo>
                <a:lnTo>
                  <a:pt x="659958" y="198782"/>
                </a:lnTo>
                <a:lnTo>
                  <a:pt x="636104" y="127221"/>
                </a:lnTo>
                <a:cubicBezTo>
                  <a:pt x="633454" y="119270"/>
                  <a:pt x="635127" y="108016"/>
                  <a:pt x="628153" y="103367"/>
                </a:cubicBezTo>
                <a:cubicBezTo>
                  <a:pt x="612250" y="92765"/>
                  <a:pt x="598987" y="76198"/>
                  <a:pt x="580445" y="71562"/>
                </a:cubicBezTo>
                <a:cubicBezTo>
                  <a:pt x="564313" y="67529"/>
                  <a:pt x="540751" y="62501"/>
                  <a:pt x="524786" y="55659"/>
                </a:cubicBezTo>
                <a:cubicBezTo>
                  <a:pt x="513891" y="50990"/>
                  <a:pt x="503272" y="45637"/>
                  <a:pt x="492981" y="39756"/>
                </a:cubicBezTo>
                <a:cubicBezTo>
                  <a:pt x="484684" y="35015"/>
                  <a:pt x="477860" y="27735"/>
                  <a:pt x="469127" y="23854"/>
                </a:cubicBezTo>
                <a:cubicBezTo>
                  <a:pt x="415134" y="-142"/>
                  <a:pt x="392443" y="5536"/>
                  <a:pt x="326003" y="0"/>
                </a:cubicBezTo>
                <a:cubicBezTo>
                  <a:pt x="310100" y="2650"/>
                  <a:pt x="294033" y="4454"/>
                  <a:pt x="278295" y="7951"/>
                </a:cubicBezTo>
                <a:cubicBezTo>
                  <a:pt x="270113" y="9769"/>
                  <a:pt x="262660" y="14258"/>
                  <a:pt x="254441" y="15902"/>
                </a:cubicBezTo>
                <a:cubicBezTo>
                  <a:pt x="236064" y="19578"/>
                  <a:pt x="217335" y="21203"/>
                  <a:pt x="198782" y="23854"/>
                </a:cubicBezTo>
                <a:cubicBezTo>
                  <a:pt x="157951" y="37464"/>
                  <a:pt x="156912" y="39756"/>
                  <a:pt x="95415" y="39756"/>
                </a:cubicBezTo>
                <a:cubicBezTo>
                  <a:pt x="63500" y="39756"/>
                  <a:pt x="0" y="31805"/>
                  <a:pt x="0" y="31805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D750C7-3217-6C44-8C5F-1F9AD9929092}"/>
              </a:ext>
            </a:extLst>
          </p:cNvPr>
          <p:cNvSpPr/>
          <p:nvPr/>
        </p:nvSpPr>
        <p:spPr>
          <a:xfrm>
            <a:off x="8339138" y="4246564"/>
            <a:ext cx="1179512" cy="8143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42" name="Oval 541">
            <a:extLst>
              <a:ext uri="{FF2B5EF4-FFF2-40B4-BE49-F238E27FC236}">
                <a16:creationId xmlns:a16="http://schemas.microsoft.com/office/drawing/2014/main" id="{577C2FEE-4475-964B-859F-EF78D2101B9C}"/>
              </a:ext>
            </a:extLst>
          </p:cNvPr>
          <p:cNvSpPr/>
          <p:nvPr/>
        </p:nvSpPr>
        <p:spPr>
          <a:xfrm>
            <a:off x="8318501" y="4103688"/>
            <a:ext cx="1177925" cy="2857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41" name="Oval 540">
            <a:extLst>
              <a:ext uri="{FF2B5EF4-FFF2-40B4-BE49-F238E27FC236}">
                <a16:creationId xmlns:a16="http://schemas.microsoft.com/office/drawing/2014/main" id="{52179B0E-4904-2E4A-B5DA-7688913FEF6A}"/>
              </a:ext>
            </a:extLst>
          </p:cNvPr>
          <p:cNvSpPr/>
          <p:nvPr/>
        </p:nvSpPr>
        <p:spPr>
          <a:xfrm>
            <a:off x="8356601" y="4008438"/>
            <a:ext cx="1179513" cy="2857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5A8DD28-89B1-8A4A-96B2-AC4FA2316493}"/>
              </a:ext>
            </a:extLst>
          </p:cNvPr>
          <p:cNvSpPr/>
          <p:nvPr/>
        </p:nvSpPr>
        <p:spPr>
          <a:xfrm>
            <a:off x="8339138" y="3913188"/>
            <a:ext cx="1179512" cy="2857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40" name="Oval 539">
            <a:extLst>
              <a:ext uri="{FF2B5EF4-FFF2-40B4-BE49-F238E27FC236}">
                <a16:creationId xmlns:a16="http://schemas.microsoft.com/office/drawing/2014/main" id="{1C3273CB-5BC7-5A46-8D50-670E1DB3F1E1}"/>
              </a:ext>
            </a:extLst>
          </p:cNvPr>
          <p:cNvSpPr/>
          <p:nvPr/>
        </p:nvSpPr>
        <p:spPr>
          <a:xfrm>
            <a:off x="8318501" y="3817938"/>
            <a:ext cx="1177925" cy="2857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BE6FE02B-425D-E147-B87E-F52BC957674C}"/>
              </a:ext>
            </a:extLst>
          </p:cNvPr>
          <p:cNvSpPr/>
          <p:nvPr/>
        </p:nvSpPr>
        <p:spPr>
          <a:xfrm rot="20586631">
            <a:off x="8569326" y="2924176"/>
            <a:ext cx="823913" cy="1082675"/>
          </a:xfrm>
          <a:custGeom>
            <a:avLst/>
            <a:gdLst>
              <a:gd name="connsiteX0" fmla="*/ 29910 w 466638"/>
              <a:gd name="connsiteY0" fmla="*/ 559559 h 614150"/>
              <a:gd name="connsiteX1" fmla="*/ 84501 w 466638"/>
              <a:gd name="connsiteY1" fmla="*/ 450376 h 614150"/>
              <a:gd name="connsiteX2" fmla="*/ 70853 w 466638"/>
              <a:gd name="connsiteY2" fmla="*/ 354842 h 614150"/>
              <a:gd name="connsiteX3" fmla="*/ 43557 w 466638"/>
              <a:gd name="connsiteY3" fmla="*/ 313899 h 614150"/>
              <a:gd name="connsiteX4" fmla="*/ 29910 w 466638"/>
              <a:gd name="connsiteY4" fmla="*/ 272956 h 614150"/>
              <a:gd name="connsiteX5" fmla="*/ 2614 w 466638"/>
              <a:gd name="connsiteY5" fmla="*/ 232012 h 614150"/>
              <a:gd name="connsiteX6" fmla="*/ 16262 w 466638"/>
              <a:gd name="connsiteY6" fmla="*/ 95535 h 614150"/>
              <a:gd name="connsiteX7" fmla="*/ 98148 w 466638"/>
              <a:gd name="connsiteY7" fmla="*/ 40944 h 614150"/>
              <a:gd name="connsiteX8" fmla="*/ 180035 w 466638"/>
              <a:gd name="connsiteY8" fmla="*/ 0 h 614150"/>
              <a:gd name="connsiteX9" fmla="*/ 343808 w 466638"/>
              <a:gd name="connsiteY9" fmla="*/ 27296 h 614150"/>
              <a:gd name="connsiteX10" fmla="*/ 384751 w 466638"/>
              <a:gd name="connsiteY10" fmla="*/ 54591 h 614150"/>
              <a:gd name="connsiteX11" fmla="*/ 439342 w 466638"/>
              <a:gd name="connsiteY11" fmla="*/ 136478 h 614150"/>
              <a:gd name="connsiteX12" fmla="*/ 466638 w 466638"/>
              <a:gd name="connsiteY12" fmla="*/ 218365 h 614150"/>
              <a:gd name="connsiteX13" fmla="*/ 452990 w 466638"/>
              <a:gd name="connsiteY13" fmla="*/ 300251 h 614150"/>
              <a:gd name="connsiteX14" fmla="*/ 425695 w 466638"/>
              <a:gd name="connsiteY14" fmla="*/ 341194 h 614150"/>
              <a:gd name="connsiteX15" fmla="*/ 343808 w 466638"/>
              <a:gd name="connsiteY15" fmla="*/ 395785 h 614150"/>
              <a:gd name="connsiteX16" fmla="*/ 275569 w 466638"/>
              <a:gd name="connsiteY16" fmla="*/ 409433 h 614150"/>
              <a:gd name="connsiteX17" fmla="*/ 193683 w 466638"/>
              <a:gd name="connsiteY17" fmla="*/ 436729 h 614150"/>
              <a:gd name="connsiteX18" fmla="*/ 152739 w 466638"/>
              <a:gd name="connsiteY18" fmla="*/ 600502 h 614150"/>
              <a:gd name="connsiteX19" fmla="*/ 152739 w 466638"/>
              <a:gd name="connsiteY19" fmla="*/ 614150 h 61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6638" h="614150">
                <a:moveTo>
                  <a:pt x="29910" y="559559"/>
                </a:moveTo>
                <a:cubicBezTo>
                  <a:pt x="37622" y="546705"/>
                  <a:pt x="84501" y="479758"/>
                  <a:pt x="84501" y="450376"/>
                </a:cubicBezTo>
                <a:cubicBezTo>
                  <a:pt x="84501" y="418208"/>
                  <a:pt x="80097" y="385653"/>
                  <a:pt x="70853" y="354842"/>
                </a:cubicBezTo>
                <a:cubicBezTo>
                  <a:pt x="66140" y="339131"/>
                  <a:pt x="52656" y="327547"/>
                  <a:pt x="43557" y="313899"/>
                </a:cubicBezTo>
                <a:cubicBezTo>
                  <a:pt x="39008" y="300251"/>
                  <a:pt x="36343" y="285823"/>
                  <a:pt x="29910" y="272956"/>
                </a:cubicBezTo>
                <a:cubicBezTo>
                  <a:pt x="22574" y="258285"/>
                  <a:pt x="3872" y="248367"/>
                  <a:pt x="2614" y="232012"/>
                </a:cubicBezTo>
                <a:cubicBezTo>
                  <a:pt x="-893" y="186427"/>
                  <a:pt x="-4184" y="136428"/>
                  <a:pt x="16262" y="95535"/>
                </a:cubicBezTo>
                <a:cubicBezTo>
                  <a:pt x="30933" y="66193"/>
                  <a:pt x="70853" y="59141"/>
                  <a:pt x="98148" y="40944"/>
                </a:cubicBezTo>
                <a:cubicBezTo>
                  <a:pt x="151061" y="5668"/>
                  <a:pt x="123531" y="18835"/>
                  <a:pt x="180035" y="0"/>
                </a:cubicBezTo>
                <a:cubicBezTo>
                  <a:pt x="218958" y="4325"/>
                  <a:pt x="298078" y="4431"/>
                  <a:pt x="343808" y="27296"/>
                </a:cubicBezTo>
                <a:cubicBezTo>
                  <a:pt x="358479" y="34631"/>
                  <a:pt x="371103" y="45493"/>
                  <a:pt x="384751" y="54591"/>
                </a:cubicBezTo>
                <a:cubicBezTo>
                  <a:pt x="402948" y="81887"/>
                  <a:pt x="428968" y="105356"/>
                  <a:pt x="439342" y="136478"/>
                </a:cubicBezTo>
                <a:lnTo>
                  <a:pt x="466638" y="218365"/>
                </a:lnTo>
                <a:cubicBezTo>
                  <a:pt x="462089" y="245660"/>
                  <a:pt x="461741" y="273999"/>
                  <a:pt x="452990" y="300251"/>
                </a:cubicBezTo>
                <a:cubicBezTo>
                  <a:pt x="447803" y="315812"/>
                  <a:pt x="436196" y="328593"/>
                  <a:pt x="425695" y="341194"/>
                </a:cubicBezTo>
                <a:cubicBezTo>
                  <a:pt x="392313" y="381253"/>
                  <a:pt x="389844" y="384276"/>
                  <a:pt x="343808" y="395785"/>
                </a:cubicBezTo>
                <a:cubicBezTo>
                  <a:pt x="321304" y="401411"/>
                  <a:pt x="297948" y="403329"/>
                  <a:pt x="275569" y="409433"/>
                </a:cubicBezTo>
                <a:cubicBezTo>
                  <a:pt x="247811" y="417004"/>
                  <a:pt x="193683" y="436729"/>
                  <a:pt x="193683" y="436729"/>
                </a:cubicBezTo>
                <a:cubicBezTo>
                  <a:pt x="162413" y="530536"/>
                  <a:pt x="166523" y="504018"/>
                  <a:pt x="152739" y="600502"/>
                </a:cubicBezTo>
                <a:cubicBezTo>
                  <a:pt x="152096" y="605006"/>
                  <a:pt x="152739" y="609601"/>
                  <a:pt x="152739" y="614150"/>
                </a:cubicBezTo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8227" name="Picture 47" descr="flate Square Logo.jpg">
            <a:extLst>
              <a:ext uri="{FF2B5EF4-FFF2-40B4-BE49-F238E27FC236}">
                <a16:creationId xmlns:a16="http://schemas.microsoft.com/office/drawing/2014/main" id="{E45430A7-191E-0D4E-B999-7B7EBEC3AFC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60960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7315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12">
            <a:extLst>
              <a:ext uri="{FF2B5EF4-FFF2-40B4-BE49-F238E27FC236}">
                <a16:creationId xmlns:a16="http://schemas.microsoft.com/office/drawing/2014/main" id="{6B59A26A-7CC4-2E49-B717-32CE81ADBA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2776" y="3962400"/>
            <a:ext cx="7080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Box 130">
            <a:extLst>
              <a:ext uri="{FF2B5EF4-FFF2-40B4-BE49-F238E27FC236}">
                <a16:creationId xmlns:a16="http://schemas.microsoft.com/office/drawing/2014/main" id="{72D1BC36-ACA5-1547-87BB-4C4B5836D8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8951" y="2513013"/>
            <a:ext cx="6588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N.O.</a:t>
            </a:r>
          </a:p>
        </p:txBody>
      </p:sp>
      <p:sp>
        <p:nvSpPr>
          <p:cNvPr id="9220" name="TextBox 248">
            <a:extLst>
              <a:ext uri="{FF2B5EF4-FFF2-40B4-BE49-F238E27FC236}">
                <a16:creationId xmlns:a16="http://schemas.microsoft.com/office/drawing/2014/main" id="{2969DCFF-ECFA-6848-A2C5-5A1990D9A2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8901" y="5867401"/>
            <a:ext cx="919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Arial" panose="020B0604020202020204" pitchFamily="34" charset="0"/>
              </a:rPr>
              <a:t>0 volt</a:t>
            </a:r>
          </a:p>
        </p:txBody>
      </p:sp>
      <p:sp>
        <p:nvSpPr>
          <p:cNvPr id="9221" name="TextBox 250">
            <a:extLst>
              <a:ext uri="{FF2B5EF4-FFF2-40B4-BE49-F238E27FC236}">
                <a16:creationId xmlns:a16="http://schemas.microsoft.com/office/drawing/2014/main" id="{D229CFAC-A35F-AA45-90D9-B73536C01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339" y="4171951"/>
            <a:ext cx="3889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Arial" panose="020B0604020202020204" pitchFamily="34" charset="0"/>
              </a:rPr>
              <a:t>V</a:t>
            </a:r>
          </a:p>
        </p:txBody>
      </p:sp>
      <p:sp>
        <p:nvSpPr>
          <p:cNvPr id="9222" name="TextBox 252">
            <a:extLst>
              <a:ext uri="{FF2B5EF4-FFF2-40B4-BE49-F238E27FC236}">
                <a16:creationId xmlns:a16="http://schemas.microsoft.com/office/drawing/2014/main" id="{2CD550FD-C26A-1C4F-A50F-4F52A11425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5864" y="4386264"/>
            <a:ext cx="5159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latin typeface="Arial" panose="020B0604020202020204" pitchFamily="34" charset="0"/>
              </a:rPr>
              <a:t>Out</a:t>
            </a:r>
          </a:p>
        </p:txBody>
      </p:sp>
      <p:grpSp>
        <p:nvGrpSpPr>
          <p:cNvPr id="9223" name="Group 259">
            <a:extLst>
              <a:ext uri="{FF2B5EF4-FFF2-40B4-BE49-F238E27FC236}">
                <a16:creationId xmlns:a16="http://schemas.microsoft.com/office/drawing/2014/main" id="{2163F4B5-B2A1-AE40-A286-EF1FE0802D89}"/>
              </a:ext>
            </a:extLst>
          </p:cNvPr>
          <p:cNvGrpSpPr>
            <a:grpSpLocks/>
          </p:cNvGrpSpPr>
          <p:nvPr/>
        </p:nvGrpSpPr>
        <p:grpSpPr bwMode="auto">
          <a:xfrm>
            <a:off x="1700213" y="1697038"/>
            <a:ext cx="520700" cy="538162"/>
            <a:chOff x="3124200" y="304800"/>
            <a:chExt cx="520977" cy="537865"/>
          </a:xfrm>
        </p:grpSpPr>
        <p:sp>
          <p:nvSpPr>
            <p:cNvPr id="9267" name="TextBox 260">
              <a:extLst>
                <a:ext uri="{FF2B5EF4-FFF2-40B4-BE49-F238E27FC236}">
                  <a16:creationId xmlns:a16="http://schemas.microsoft.com/office/drawing/2014/main" id="{1FB3062A-5699-E144-B62C-151D799C40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4200" y="381000"/>
              <a:ext cx="3898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latin typeface="Arial" panose="020B0604020202020204" pitchFamily="34" charset="0"/>
                </a:rPr>
                <a:t>V</a:t>
              </a:r>
            </a:p>
          </p:txBody>
        </p:sp>
        <p:sp>
          <p:nvSpPr>
            <p:cNvPr id="9268" name="TextBox 261">
              <a:extLst>
                <a:ext uri="{FF2B5EF4-FFF2-40B4-BE49-F238E27FC236}">
                  <a16:creationId xmlns:a16="http://schemas.microsoft.com/office/drawing/2014/main" id="{44A623D3-C12E-5841-A161-9FDF482838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5859" y="304800"/>
              <a:ext cx="3193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>
                  <a:latin typeface="Arial" panose="020B0604020202020204" pitchFamily="34" charset="0"/>
                </a:rPr>
                <a:t>+</a:t>
              </a:r>
            </a:p>
          </p:txBody>
        </p:sp>
      </p:grpSp>
      <p:sp>
        <p:nvSpPr>
          <p:cNvPr id="9224" name="TextBox 263">
            <a:extLst>
              <a:ext uri="{FF2B5EF4-FFF2-40B4-BE49-F238E27FC236}">
                <a16:creationId xmlns:a16="http://schemas.microsoft.com/office/drawing/2014/main" id="{007E54FE-1479-5344-B83C-5D0E519ABB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3414" y="1881188"/>
            <a:ext cx="1246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latin typeface="Arial" panose="020B0604020202020204" pitchFamily="34" charset="0"/>
              </a:rPr>
              <a:t>Start P.B.</a:t>
            </a:r>
          </a:p>
        </p:txBody>
      </p:sp>
      <p:sp>
        <p:nvSpPr>
          <p:cNvPr id="9225" name="TextBox 220">
            <a:extLst>
              <a:ext uri="{FF2B5EF4-FFF2-40B4-BE49-F238E27FC236}">
                <a16:creationId xmlns:a16="http://schemas.microsoft.com/office/drawing/2014/main" id="{F03F3EFB-C8D9-8D4B-A535-C06D1A87B3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300" y="838200"/>
            <a:ext cx="4635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>
                <a:latin typeface="Arial" panose="020B0604020202020204" pitchFamily="34" charset="0"/>
              </a:rPr>
              <a:t>Detect  a start signal from a human.</a:t>
            </a:r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C7D9EE1C-B6F2-694A-8358-F4D267C0DBE5}"/>
              </a:ext>
            </a:extLst>
          </p:cNvPr>
          <p:cNvSpPr>
            <a:spLocks noChangeAspect="1"/>
          </p:cNvSpPr>
          <p:nvPr/>
        </p:nvSpPr>
        <p:spPr>
          <a:xfrm>
            <a:off x="1600201" y="993776"/>
            <a:ext cx="92075" cy="9207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227" name="TextBox 224">
            <a:extLst>
              <a:ext uri="{FF2B5EF4-FFF2-40B4-BE49-F238E27FC236}">
                <a16:creationId xmlns:a16="http://schemas.microsoft.com/office/drawing/2014/main" id="{65566E00-31B4-CE4F-9952-6A3788DA29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0450" y="1247775"/>
            <a:ext cx="2643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rgbClr val="002060"/>
                </a:solidFill>
                <a:latin typeface="Arial" panose="020B0604020202020204" pitchFamily="34" charset="0"/>
              </a:rPr>
              <a:t>A Start Push Button</a:t>
            </a:r>
          </a:p>
        </p:txBody>
      </p:sp>
      <p:grpSp>
        <p:nvGrpSpPr>
          <p:cNvPr id="9228" name="Group 1">
            <a:extLst>
              <a:ext uri="{FF2B5EF4-FFF2-40B4-BE49-F238E27FC236}">
                <a16:creationId xmlns:a16="http://schemas.microsoft.com/office/drawing/2014/main" id="{AA35343C-F998-EA41-B3AE-E76559795E1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33601" y="2209800"/>
            <a:ext cx="7402513" cy="3657600"/>
            <a:chOff x="2813424" y="2693044"/>
            <a:chExt cx="4196976" cy="2073664"/>
          </a:xfrm>
        </p:grpSpPr>
        <p:sp>
          <p:nvSpPr>
            <p:cNvPr id="256" name="Oval 255">
              <a:extLst>
                <a:ext uri="{FF2B5EF4-FFF2-40B4-BE49-F238E27FC236}">
                  <a16:creationId xmlns:a16="http://schemas.microsoft.com/office/drawing/2014/main" id="{CDBD8F90-4E24-EF4C-BBEB-896B920654A4}"/>
                </a:ext>
              </a:extLst>
            </p:cNvPr>
            <p:cNvSpPr/>
            <p:nvPr/>
          </p:nvSpPr>
          <p:spPr>
            <a:xfrm>
              <a:off x="5139177" y="3581372"/>
              <a:ext cx="148510" cy="159305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EC831A95-7F3E-B549-80E5-6D6E7F024DB7}"/>
                </a:ext>
              </a:extLst>
            </p:cNvPr>
            <p:cNvSpPr/>
            <p:nvPr/>
          </p:nvSpPr>
          <p:spPr>
            <a:xfrm>
              <a:off x="5217482" y="3635373"/>
              <a:ext cx="1280784" cy="810925"/>
            </a:xfrm>
            <a:custGeom>
              <a:avLst/>
              <a:gdLst>
                <a:gd name="connsiteX0" fmla="*/ 1280160 w 1280160"/>
                <a:gd name="connsiteY0" fmla="*/ 556591 h 811033"/>
                <a:gd name="connsiteX1" fmla="*/ 1256306 w 1280160"/>
                <a:gd name="connsiteY1" fmla="*/ 659958 h 811033"/>
                <a:gd name="connsiteX2" fmla="*/ 1240403 w 1280160"/>
                <a:gd name="connsiteY2" fmla="*/ 683812 h 811033"/>
                <a:gd name="connsiteX3" fmla="*/ 1216549 w 1280160"/>
                <a:gd name="connsiteY3" fmla="*/ 739471 h 811033"/>
                <a:gd name="connsiteX4" fmla="*/ 1200647 w 1280160"/>
                <a:gd name="connsiteY4" fmla="*/ 763325 h 811033"/>
                <a:gd name="connsiteX5" fmla="*/ 1176793 w 1280160"/>
                <a:gd name="connsiteY5" fmla="*/ 771276 h 811033"/>
                <a:gd name="connsiteX6" fmla="*/ 1121134 w 1280160"/>
                <a:gd name="connsiteY6" fmla="*/ 803081 h 811033"/>
                <a:gd name="connsiteX7" fmla="*/ 1097280 w 1280160"/>
                <a:gd name="connsiteY7" fmla="*/ 811033 h 811033"/>
                <a:gd name="connsiteX8" fmla="*/ 1017767 w 1280160"/>
                <a:gd name="connsiteY8" fmla="*/ 803081 h 811033"/>
                <a:gd name="connsiteX9" fmla="*/ 970059 w 1280160"/>
                <a:gd name="connsiteY9" fmla="*/ 779227 h 811033"/>
                <a:gd name="connsiteX10" fmla="*/ 946205 w 1280160"/>
                <a:gd name="connsiteY10" fmla="*/ 771276 h 811033"/>
                <a:gd name="connsiteX11" fmla="*/ 938254 w 1280160"/>
                <a:gd name="connsiteY11" fmla="*/ 747422 h 811033"/>
                <a:gd name="connsiteX12" fmla="*/ 906448 w 1280160"/>
                <a:gd name="connsiteY12" fmla="*/ 699714 h 811033"/>
                <a:gd name="connsiteX13" fmla="*/ 898497 w 1280160"/>
                <a:gd name="connsiteY13" fmla="*/ 652007 h 811033"/>
                <a:gd name="connsiteX14" fmla="*/ 914400 w 1280160"/>
                <a:gd name="connsiteY14" fmla="*/ 508883 h 811033"/>
                <a:gd name="connsiteX15" fmla="*/ 930302 w 1280160"/>
                <a:gd name="connsiteY15" fmla="*/ 333954 h 811033"/>
                <a:gd name="connsiteX16" fmla="*/ 922351 w 1280160"/>
                <a:gd name="connsiteY16" fmla="*/ 262393 h 811033"/>
                <a:gd name="connsiteX17" fmla="*/ 898497 w 1280160"/>
                <a:gd name="connsiteY17" fmla="*/ 182880 h 811033"/>
                <a:gd name="connsiteX18" fmla="*/ 874643 w 1280160"/>
                <a:gd name="connsiteY18" fmla="*/ 166977 h 811033"/>
                <a:gd name="connsiteX19" fmla="*/ 834887 w 1280160"/>
                <a:gd name="connsiteY19" fmla="*/ 119269 h 811033"/>
                <a:gd name="connsiteX20" fmla="*/ 763325 w 1280160"/>
                <a:gd name="connsiteY20" fmla="*/ 79513 h 811033"/>
                <a:gd name="connsiteX21" fmla="*/ 731520 w 1280160"/>
                <a:gd name="connsiteY21" fmla="*/ 63610 h 811033"/>
                <a:gd name="connsiteX22" fmla="*/ 699715 w 1280160"/>
                <a:gd name="connsiteY22" fmla="*/ 55659 h 811033"/>
                <a:gd name="connsiteX23" fmla="*/ 652007 w 1280160"/>
                <a:gd name="connsiteY23" fmla="*/ 39756 h 811033"/>
                <a:gd name="connsiteX24" fmla="*/ 620201 w 1280160"/>
                <a:gd name="connsiteY24" fmla="*/ 31805 h 811033"/>
                <a:gd name="connsiteX25" fmla="*/ 572494 w 1280160"/>
                <a:gd name="connsiteY25" fmla="*/ 15902 h 811033"/>
                <a:gd name="connsiteX26" fmla="*/ 461175 w 1280160"/>
                <a:gd name="connsiteY26" fmla="*/ 0 h 811033"/>
                <a:gd name="connsiteX27" fmla="*/ 127221 w 1280160"/>
                <a:gd name="connsiteY27" fmla="*/ 7951 h 811033"/>
                <a:gd name="connsiteX28" fmla="*/ 7951 w 1280160"/>
                <a:gd name="connsiteY28" fmla="*/ 39756 h 811033"/>
                <a:gd name="connsiteX29" fmla="*/ 0 w 1280160"/>
                <a:gd name="connsiteY29" fmla="*/ 15902 h 81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80160" h="811033">
                  <a:moveTo>
                    <a:pt x="1280160" y="556591"/>
                  </a:moveTo>
                  <a:cubicBezTo>
                    <a:pt x="1276494" y="582248"/>
                    <a:pt x="1272180" y="636148"/>
                    <a:pt x="1256306" y="659958"/>
                  </a:cubicBezTo>
                  <a:lnTo>
                    <a:pt x="1240403" y="683812"/>
                  </a:lnTo>
                  <a:cubicBezTo>
                    <a:pt x="1231482" y="710576"/>
                    <a:pt x="1232272" y="711956"/>
                    <a:pt x="1216549" y="739471"/>
                  </a:cubicBezTo>
                  <a:cubicBezTo>
                    <a:pt x="1211808" y="747768"/>
                    <a:pt x="1208109" y="757355"/>
                    <a:pt x="1200647" y="763325"/>
                  </a:cubicBezTo>
                  <a:cubicBezTo>
                    <a:pt x="1194102" y="768561"/>
                    <a:pt x="1184497" y="767974"/>
                    <a:pt x="1176793" y="771276"/>
                  </a:cubicBezTo>
                  <a:cubicBezTo>
                    <a:pt x="1079233" y="813087"/>
                    <a:pt x="1200972" y="763162"/>
                    <a:pt x="1121134" y="803081"/>
                  </a:cubicBezTo>
                  <a:cubicBezTo>
                    <a:pt x="1113637" y="806829"/>
                    <a:pt x="1105231" y="808382"/>
                    <a:pt x="1097280" y="811033"/>
                  </a:cubicBezTo>
                  <a:cubicBezTo>
                    <a:pt x="1070776" y="808382"/>
                    <a:pt x="1044094" y="807131"/>
                    <a:pt x="1017767" y="803081"/>
                  </a:cubicBezTo>
                  <a:cubicBezTo>
                    <a:pt x="988896" y="798639"/>
                    <a:pt x="996270" y="792333"/>
                    <a:pt x="970059" y="779227"/>
                  </a:cubicBezTo>
                  <a:cubicBezTo>
                    <a:pt x="962562" y="775479"/>
                    <a:pt x="954156" y="773926"/>
                    <a:pt x="946205" y="771276"/>
                  </a:cubicBezTo>
                  <a:cubicBezTo>
                    <a:pt x="943555" y="763325"/>
                    <a:pt x="942324" y="754749"/>
                    <a:pt x="938254" y="747422"/>
                  </a:cubicBezTo>
                  <a:cubicBezTo>
                    <a:pt x="928972" y="730714"/>
                    <a:pt x="906448" y="699714"/>
                    <a:pt x="906448" y="699714"/>
                  </a:cubicBezTo>
                  <a:cubicBezTo>
                    <a:pt x="903798" y="683812"/>
                    <a:pt x="898497" y="668129"/>
                    <a:pt x="898497" y="652007"/>
                  </a:cubicBezTo>
                  <a:cubicBezTo>
                    <a:pt x="898497" y="549897"/>
                    <a:pt x="895637" y="565168"/>
                    <a:pt x="914400" y="508883"/>
                  </a:cubicBezTo>
                  <a:cubicBezTo>
                    <a:pt x="919367" y="464182"/>
                    <a:pt x="930302" y="373122"/>
                    <a:pt x="930302" y="333954"/>
                  </a:cubicBezTo>
                  <a:cubicBezTo>
                    <a:pt x="930302" y="309954"/>
                    <a:pt x="926000" y="286114"/>
                    <a:pt x="922351" y="262393"/>
                  </a:cubicBezTo>
                  <a:cubicBezTo>
                    <a:pt x="920532" y="250570"/>
                    <a:pt x="902214" y="185358"/>
                    <a:pt x="898497" y="182880"/>
                  </a:cubicBezTo>
                  <a:lnTo>
                    <a:pt x="874643" y="166977"/>
                  </a:lnTo>
                  <a:cubicBezTo>
                    <a:pt x="860507" y="145773"/>
                    <a:pt x="856080" y="135752"/>
                    <a:pt x="834887" y="119269"/>
                  </a:cubicBezTo>
                  <a:cubicBezTo>
                    <a:pt x="771488" y="69959"/>
                    <a:pt x="809134" y="99145"/>
                    <a:pt x="763325" y="79513"/>
                  </a:cubicBezTo>
                  <a:cubicBezTo>
                    <a:pt x="752430" y="74844"/>
                    <a:pt x="742618" y="67772"/>
                    <a:pt x="731520" y="63610"/>
                  </a:cubicBezTo>
                  <a:cubicBezTo>
                    <a:pt x="721288" y="59773"/>
                    <a:pt x="710182" y="58799"/>
                    <a:pt x="699715" y="55659"/>
                  </a:cubicBezTo>
                  <a:cubicBezTo>
                    <a:pt x="683659" y="50842"/>
                    <a:pt x="668269" y="43821"/>
                    <a:pt x="652007" y="39756"/>
                  </a:cubicBezTo>
                  <a:cubicBezTo>
                    <a:pt x="641405" y="37106"/>
                    <a:pt x="630668" y="34945"/>
                    <a:pt x="620201" y="31805"/>
                  </a:cubicBezTo>
                  <a:cubicBezTo>
                    <a:pt x="604145" y="26988"/>
                    <a:pt x="589127" y="17981"/>
                    <a:pt x="572494" y="15902"/>
                  </a:cubicBezTo>
                  <a:cubicBezTo>
                    <a:pt x="492885" y="5951"/>
                    <a:pt x="529961" y="11464"/>
                    <a:pt x="461175" y="0"/>
                  </a:cubicBezTo>
                  <a:lnTo>
                    <a:pt x="127221" y="7951"/>
                  </a:lnTo>
                  <a:cubicBezTo>
                    <a:pt x="17454" y="11942"/>
                    <a:pt x="42158" y="-11554"/>
                    <a:pt x="7951" y="39756"/>
                  </a:cubicBezTo>
                  <a:lnTo>
                    <a:pt x="0" y="15902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9236" name="Group 234">
              <a:extLst>
                <a:ext uri="{FF2B5EF4-FFF2-40B4-BE49-F238E27FC236}">
                  <a16:creationId xmlns:a16="http://schemas.microsoft.com/office/drawing/2014/main" id="{D1F8BA3D-4DA0-9B41-912E-37DB3AD0A0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85976" y="3539535"/>
              <a:ext cx="386118" cy="857318"/>
              <a:chOff x="2814282" y="1962082"/>
              <a:chExt cx="386118" cy="857318"/>
            </a:xfrm>
          </p:grpSpPr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5749FED6-7810-BE4C-8B36-F70D071EC00E}"/>
                  </a:ext>
                </a:extLst>
              </p:cNvPr>
              <p:cNvCxnSpPr/>
              <p:nvPr/>
            </p:nvCxnSpPr>
            <p:spPr>
              <a:xfrm flipH="1">
                <a:off x="2819721" y="2316228"/>
                <a:ext cx="380724" cy="15840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30430269-4C99-A144-80B7-0E8F06103806}"/>
                  </a:ext>
                </a:extLst>
              </p:cNvPr>
              <p:cNvCxnSpPr/>
              <p:nvPr/>
            </p:nvCxnSpPr>
            <p:spPr>
              <a:xfrm flipH="1">
                <a:off x="2819721" y="2554736"/>
                <a:ext cx="380724" cy="15840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Straight Connector 237">
                <a:extLst>
                  <a:ext uri="{FF2B5EF4-FFF2-40B4-BE49-F238E27FC236}">
                    <a16:creationId xmlns:a16="http://schemas.microsoft.com/office/drawing/2014/main" id="{40337737-97CF-6E4F-9961-BE6011C69E3B}"/>
                  </a:ext>
                </a:extLst>
              </p:cNvPr>
              <p:cNvCxnSpPr/>
              <p:nvPr/>
            </p:nvCxnSpPr>
            <p:spPr>
              <a:xfrm flipH="1">
                <a:off x="2819721" y="2077721"/>
                <a:ext cx="380724" cy="15840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Straight Connector 238">
                <a:extLst>
                  <a:ext uri="{FF2B5EF4-FFF2-40B4-BE49-F238E27FC236}">
                    <a16:creationId xmlns:a16="http://schemas.microsoft.com/office/drawing/2014/main" id="{4F48659F-CEA2-E64C-BFC1-3A41DD31846C}"/>
                  </a:ext>
                </a:extLst>
              </p:cNvPr>
              <p:cNvCxnSpPr/>
              <p:nvPr/>
            </p:nvCxnSpPr>
            <p:spPr>
              <a:xfrm>
                <a:off x="2819721" y="2474633"/>
                <a:ext cx="380724" cy="8010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Straight Connector 239">
                <a:extLst>
                  <a:ext uri="{FF2B5EF4-FFF2-40B4-BE49-F238E27FC236}">
                    <a16:creationId xmlns:a16="http://schemas.microsoft.com/office/drawing/2014/main" id="{E69066CF-0329-6144-9309-B9EFA58C13BB}"/>
                  </a:ext>
                </a:extLst>
              </p:cNvPr>
              <p:cNvCxnSpPr/>
              <p:nvPr/>
            </p:nvCxnSpPr>
            <p:spPr>
              <a:xfrm>
                <a:off x="2814321" y="2700540"/>
                <a:ext cx="190812" cy="3960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Straight Connector 240">
                <a:extLst>
                  <a:ext uri="{FF2B5EF4-FFF2-40B4-BE49-F238E27FC236}">
                    <a16:creationId xmlns:a16="http://schemas.microsoft.com/office/drawing/2014/main" id="{B5CD21F1-97D9-5B48-A3D6-58167329A98A}"/>
                  </a:ext>
                </a:extLst>
              </p:cNvPr>
              <p:cNvCxnSpPr/>
              <p:nvPr/>
            </p:nvCxnSpPr>
            <p:spPr>
              <a:xfrm>
                <a:off x="2819721" y="2236126"/>
                <a:ext cx="380724" cy="8010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Straight Connector 241">
                <a:extLst>
                  <a:ext uri="{FF2B5EF4-FFF2-40B4-BE49-F238E27FC236}">
                    <a16:creationId xmlns:a16="http://schemas.microsoft.com/office/drawing/2014/main" id="{76EB236C-6053-2D44-91B0-BA42D3B0902C}"/>
                  </a:ext>
                </a:extLst>
              </p:cNvPr>
              <p:cNvCxnSpPr/>
              <p:nvPr/>
            </p:nvCxnSpPr>
            <p:spPr>
              <a:xfrm>
                <a:off x="3009633" y="2038120"/>
                <a:ext cx="190812" cy="3960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Straight Connector 242">
                <a:extLst>
                  <a:ext uri="{FF2B5EF4-FFF2-40B4-BE49-F238E27FC236}">
                    <a16:creationId xmlns:a16="http://schemas.microsoft.com/office/drawing/2014/main" id="{E9F6DFA4-61DE-064E-82EC-A813B4E420ED}"/>
                  </a:ext>
                </a:extLst>
              </p:cNvPr>
              <p:cNvCxnSpPr/>
              <p:nvPr/>
            </p:nvCxnSpPr>
            <p:spPr>
              <a:xfrm>
                <a:off x="3009633" y="2730241"/>
                <a:ext cx="0" cy="8910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Straight Connector 243">
                <a:extLst>
                  <a:ext uri="{FF2B5EF4-FFF2-40B4-BE49-F238E27FC236}">
                    <a16:creationId xmlns:a16="http://schemas.microsoft.com/office/drawing/2014/main" id="{63C87EC9-43AA-6948-9E2B-641C625703FD}"/>
                  </a:ext>
                </a:extLst>
              </p:cNvPr>
              <p:cNvCxnSpPr/>
              <p:nvPr/>
            </p:nvCxnSpPr>
            <p:spPr>
              <a:xfrm>
                <a:off x="3005133" y="1962517"/>
                <a:ext cx="0" cy="8910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10724386-AE19-E349-B953-6E5929320394}"/>
                </a:ext>
              </a:extLst>
            </p:cNvPr>
            <p:cNvSpPr/>
            <p:nvPr/>
          </p:nvSpPr>
          <p:spPr>
            <a:xfrm>
              <a:off x="5139177" y="4142989"/>
              <a:ext cx="148510" cy="159305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944B3EF5-9F13-9C45-A4E1-86851C7E2265}"/>
                </a:ext>
              </a:extLst>
            </p:cNvPr>
            <p:cNvCxnSpPr/>
            <p:nvPr/>
          </p:nvCxnSpPr>
          <p:spPr>
            <a:xfrm flipV="1">
              <a:off x="2813424" y="3388766"/>
              <a:ext cx="549036" cy="1170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239" name="Picture 2">
              <a:extLst>
                <a:ext uri="{FF2B5EF4-FFF2-40B4-BE49-F238E27FC236}">
                  <a16:creationId xmlns:a16="http://schemas.microsoft.com/office/drawing/2014/main" id="{A0371BFB-0C17-6E46-9AD5-CBC725A34D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1176" y="3276600"/>
              <a:ext cx="228600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598F2541-F64B-3849-878B-A53999890BCD}"/>
                </a:ext>
              </a:extLst>
            </p:cNvPr>
            <p:cNvCxnSpPr/>
            <p:nvPr/>
          </p:nvCxnSpPr>
          <p:spPr>
            <a:xfrm>
              <a:off x="3423664" y="3161959"/>
              <a:ext cx="62284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241" name="Picture 3">
              <a:extLst>
                <a:ext uri="{FF2B5EF4-FFF2-40B4-BE49-F238E27FC236}">
                  <a16:creationId xmlns:a16="http://schemas.microsoft.com/office/drawing/2014/main" id="{7FF4A53D-61EC-CC49-A9C0-0ABA21DD56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776" y="3273368"/>
              <a:ext cx="225425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CC444AD1-7A8F-7647-8E79-B8B9B779CF2D}"/>
                </a:ext>
              </a:extLst>
            </p:cNvPr>
            <p:cNvCxnSpPr/>
            <p:nvPr/>
          </p:nvCxnSpPr>
          <p:spPr>
            <a:xfrm>
              <a:off x="3727884" y="2783947"/>
              <a:ext cx="0" cy="36541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5001E424-1FB2-E348-BF9A-B87252032593}"/>
                </a:ext>
              </a:extLst>
            </p:cNvPr>
            <p:cNvCxnSpPr/>
            <p:nvPr/>
          </p:nvCxnSpPr>
          <p:spPr>
            <a:xfrm>
              <a:off x="4380427" y="3421167"/>
              <a:ext cx="0" cy="137704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AEF92295-C44F-0F41-B34B-5DB88E18D7E4}"/>
                </a:ext>
              </a:extLst>
            </p:cNvPr>
            <p:cNvCxnSpPr/>
            <p:nvPr/>
          </p:nvCxnSpPr>
          <p:spPr>
            <a:xfrm>
              <a:off x="4379527" y="4304994"/>
              <a:ext cx="0" cy="182705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>
              <a:extLst>
                <a:ext uri="{FF2B5EF4-FFF2-40B4-BE49-F238E27FC236}">
                  <a16:creationId xmlns:a16="http://schemas.microsoft.com/office/drawing/2014/main" id="{63346B57-ADFA-864C-8157-369A26669FAE}"/>
                </a:ext>
              </a:extLst>
            </p:cNvPr>
            <p:cNvCxnSpPr/>
            <p:nvPr/>
          </p:nvCxnSpPr>
          <p:spPr>
            <a:xfrm>
              <a:off x="5217482" y="4313094"/>
              <a:ext cx="0" cy="182706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87614F98-1280-754A-9FC3-8D344953D30B}"/>
                </a:ext>
              </a:extLst>
            </p:cNvPr>
            <p:cNvCxnSpPr/>
            <p:nvPr/>
          </p:nvCxnSpPr>
          <p:spPr>
            <a:xfrm>
              <a:off x="5210282" y="3391466"/>
              <a:ext cx="0" cy="201606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AEBA6802-317D-1D4C-8F26-24DC0FA78792}"/>
                </a:ext>
              </a:extLst>
            </p:cNvPr>
            <p:cNvCxnSpPr/>
            <p:nvPr/>
          </p:nvCxnSpPr>
          <p:spPr>
            <a:xfrm>
              <a:off x="4356125" y="4492200"/>
              <a:ext cx="877558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7AF7482F-2D5A-F745-86E1-BF09CC2CE3D9}"/>
                </a:ext>
              </a:extLst>
            </p:cNvPr>
            <p:cNvCxnSpPr/>
            <p:nvPr/>
          </p:nvCxnSpPr>
          <p:spPr>
            <a:xfrm>
              <a:off x="4795354" y="4492200"/>
              <a:ext cx="0" cy="274508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E639298E-31C2-C244-A3F5-764408B23DC3}"/>
                </a:ext>
              </a:extLst>
            </p:cNvPr>
            <p:cNvCxnSpPr/>
            <p:nvPr/>
          </p:nvCxnSpPr>
          <p:spPr>
            <a:xfrm>
              <a:off x="2828725" y="2693044"/>
              <a:ext cx="0" cy="720022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BE35A7E8-22DD-C045-8BF2-95BFB491055B}"/>
                </a:ext>
              </a:extLst>
            </p:cNvPr>
            <p:cNvCxnSpPr/>
            <p:nvPr/>
          </p:nvCxnSpPr>
          <p:spPr>
            <a:xfrm flipV="1">
              <a:off x="4083408" y="3394166"/>
              <a:ext cx="1143075" cy="1080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5E7D013C-7E24-464A-A1BF-2F5DE799FB0C}"/>
                </a:ext>
              </a:extLst>
            </p:cNvPr>
            <p:cNvSpPr/>
            <p:nvPr/>
          </p:nvSpPr>
          <p:spPr>
            <a:xfrm>
              <a:off x="5217482" y="4215891"/>
              <a:ext cx="1550802" cy="516616"/>
            </a:xfrm>
            <a:custGeom>
              <a:avLst/>
              <a:gdLst>
                <a:gd name="connsiteX0" fmla="*/ 1550504 w 1550504"/>
                <a:gd name="connsiteY0" fmla="*/ 55659 h 516835"/>
                <a:gd name="connsiteX1" fmla="*/ 1534601 w 1550504"/>
                <a:gd name="connsiteY1" fmla="*/ 95415 h 516835"/>
                <a:gd name="connsiteX2" fmla="*/ 1510748 w 1550504"/>
                <a:gd name="connsiteY2" fmla="*/ 143123 h 516835"/>
                <a:gd name="connsiteX3" fmla="*/ 1502796 w 1550504"/>
                <a:gd name="connsiteY3" fmla="*/ 182880 h 516835"/>
                <a:gd name="connsiteX4" fmla="*/ 1494845 w 1550504"/>
                <a:gd name="connsiteY4" fmla="*/ 206734 h 516835"/>
                <a:gd name="connsiteX5" fmla="*/ 1486894 w 1550504"/>
                <a:gd name="connsiteY5" fmla="*/ 238539 h 516835"/>
                <a:gd name="connsiteX6" fmla="*/ 1470991 w 1550504"/>
                <a:gd name="connsiteY6" fmla="*/ 262393 h 516835"/>
                <a:gd name="connsiteX7" fmla="*/ 1455088 w 1550504"/>
                <a:gd name="connsiteY7" fmla="*/ 318052 h 516835"/>
                <a:gd name="connsiteX8" fmla="*/ 1439186 w 1550504"/>
                <a:gd name="connsiteY8" fmla="*/ 365760 h 516835"/>
                <a:gd name="connsiteX9" fmla="*/ 1431235 w 1550504"/>
                <a:gd name="connsiteY9" fmla="*/ 389614 h 516835"/>
                <a:gd name="connsiteX10" fmla="*/ 1391478 w 1550504"/>
                <a:gd name="connsiteY10" fmla="*/ 437322 h 516835"/>
                <a:gd name="connsiteX11" fmla="*/ 1335819 w 1550504"/>
                <a:gd name="connsiteY11" fmla="*/ 453224 h 516835"/>
                <a:gd name="connsiteX12" fmla="*/ 1288111 w 1550504"/>
                <a:gd name="connsiteY12" fmla="*/ 469127 h 516835"/>
                <a:gd name="connsiteX13" fmla="*/ 1264257 w 1550504"/>
                <a:gd name="connsiteY13" fmla="*/ 477078 h 516835"/>
                <a:gd name="connsiteX14" fmla="*/ 1240403 w 1550504"/>
                <a:gd name="connsiteY14" fmla="*/ 492981 h 516835"/>
                <a:gd name="connsiteX15" fmla="*/ 1216549 w 1550504"/>
                <a:gd name="connsiteY15" fmla="*/ 500932 h 516835"/>
                <a:gd name="connsiteX16" fmla="*/ 1105231 w 1550504"/>
                <a:gd name="connsiteY16" fmla="*/ 516835 h 516835"/>
                <a:gd name="connsiteX17" fmla="*/ 954156 w 1550504"/>
                <a:gd name="connsiteY17" fmla="*/ 500932 h 516835"/>
                <a:gd name="connsiteX18" fmla="*/ 906448 w 1550504"/>
                <a:gd name="connsiteY18" fmla="*/ 485029 h 516835"/>
                <a:gd name="connsiteX19" fmla="*/ 882595 w 1550504"/>
                <a:gd name="connsiteY19" fmla="*/ 477078 h 516835"/>
                <a:gd name="connsiteX20" fmla="*/ 858741 w 1550504"/>
                <a:gd name="connsiteY20" fmla="*/ 445273 h 516835"/>
                <a:gd name="connsiteX21" fmla="*/ 834887 w 1550504"/>
                <a:gd name="connsiteY21" fmla="*/ 437322 h 516835"/>
                <a:gd name="connsiteX22" fmla="*/ 811033 w 1550504"/>
                <a:gd name="connsiteY22" fmla="*/ 413468 h 516835"/>
                <a:gd name="connsiteX23" fmla="*/ 779228 w 1550504"/>
                <a:gd name="connsiteY23" fmla="*/ 397565 h 516835"/>
                <a:gd name="connsiteX24" fmla="*/ 731520 w 1550504"/>
                <a:gd name="connsiteY24" fmla="*/ 365760 h 516835"/>
                <a:gd name="connsiteX25" fmla="*/ 707666 w 1550504"/>
                <a:gd name="connsiteY25" fmla="*/ 318052 h 516835"/>
                <a:gd name="connsiteX26" fmla="*/ 683812 w 1550504"/>
                <a:gd name="connsiteY26" fmla="*/ 246490 h 516835"/>
                <a:gd name="connsiteX27" fmla="*/ 675861 w 1550504"/>
                <a:gd name="connsiteY27" fmla="*/ 222636 h 516835"/>
                <a:gd name="connsiteX28" fmla="*/ 659958 w 1550504"/>
                <a:gd name="connsiteY28" fmla="*/ 198782 h 516835"/>
                <a:gd name="connsiteX29" fmla="*/ 636104 w 1550504"/>
                <a:gd name="connsiteY29" fmla="*/ 127221 h 516835"/>
                <a:gd name="connsiteX30" fmla="*/ 628153 w 1550504"/>
                <a:gd name="connsiteY30" fmla="*/ 103367 h 516835"/>
                <a:gd name="connsiteX31" fmla="*/ 580445 w 1550504"/>
                <a:gd name="connsiteY31" fmla="*/ 71562 h 516835"/>
                <a:gd name="connsiteX32" fmla="*/ 524786 w 1550504"/>
                <a:gd name="connsiteY32" fmla="*/ 55659 h 516835"/>
                <a:gd name="connsiteX33" fmla="*/ 492981 w 1550504"/>
                <a:gd name="connsiteY33" fmla="*/ 39756 h 516835"/>
                <a:gd name="connsiteX34" fmla="*/ 469127 w 1550504"/>
                <a:gd name="connsiteY34" fmla="*/ 23854 h 516835"/>
                <a:gd name="connsiteX35" fmla="*/ 326003 w 1550504"/>
                <a:gd name="connsiteY35" fmla="*/ 0 h 516835"/>
                <a:gd name="connsiteX36" fmla="*/ 278295 w 1550504"/>
                <a:gd name="connsiteY36" fmla="*/ 7951 h 516835"/>
                <a:gd name="connsiteX37" fmla="*/ 254441 w 1550504"/>
                <a:gd name="connsiteY37" fmla="*/ 15902 h 516835"/>
                <a:gd name="connsiteX38" fmla="*/ 198782 w 1550504"/>
                <a:gd name="connsiteY38" fmla="*/ 23854 h 516835"/>
                <a:gd name="connsiteX39" fmla="*/ 95415 w 1550504"/>
                <a:gd name="connsiteY39" fmla="*/ 39756 h 516835"/>
                <a:gd name="connsiteX40" fmla="*/ 0 w 1550504"/>
                <a:gd name="connsiteY40" fmla="*/ 31805 h 516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550504" h="516835">
                  <a:moveTo>
                    <a:pt x="1550504" y="55659"/>
                  </a:moveTo>
                  <a:cubicBezTo>
                    <a:pt x="1545203" y="68911"/>
                    <a:pt x="1540984" y="82649"/>
                    <a:pt x="1534601" y="95415"/>
                  </a:cubicBezTo>
                  <a:cubicBezTo>
                    <a:pt x="1515167" y="134283"/>
                    <a:pt x="1520741" y="103152"/>
                    <a:pt x="1510748" y="143123"/>
                  </a:cubicBezTo>
                  <a:cubicBezTo>
                    <a:pt x="1507470" y="156234"/>
                    <a:pt x="1506074" y="169769"/>
                    <a:pt x="1502796" y="182880"/>
                  </a:cubicBezTo>
                  <a:cubicBezTo>
                    <a:pt x="1500763" y="191011"/>
                    <a:pt x="1497147" y="198675"/>
                    <a:pt x="1494845" y="206734"/>
                  </a:cubicBezTo>
                  <a:cubicBezTo>
                    <a:pt x="1491843" y="217241"/>
                    <a:pt x="1491199" y="228495"/>
                    <a:pt x="1486894" y="238539"/>
                  </a:cubicBezTo>
                  <a:cubicBezTo>
                    <a:pt x="1483130" y="247323"/>
                    <a:pt x="1476292" y="254442"/>
                    <a:pt x="1470991" y="262393"/>
                  </a:cubicBezTo>
                  <a:cubicBezTo>
                    <a:pt x="1444270" y="342559"/>
                    <a:pt x="1485040" y="218211"/>
                    <a:pt x="1455088" y="318052"/>
                  </a:cubicBezTo>
                  <a:cubicBezTo>
                    <a:pt x="1450271" y="334108"/>
                    <a:pt x="1444487" y="349857"/>
                    <a:pt x="1439186" y="365760"/>
                  </a:cubicBezTo>
                  <a:cubicBezTo>
                    <a:pt x="1436536" y="373711"/>
                    <a:pt x="1435884" y="382640"/>
                    <a:pt x="1431235" y="389614"/>
                  </a:cubicBezTo>
                  <a:cubicBezTo>
                    <a:pt x="1419501" y="407215"/>
                    <a:pt x="1409844" y="425078"/>
                    <a:pt x="1391478" y="437322"/>
                  </a:cubicBezTo>
                  <a:cubicBezTo>
                    <a:pt x="1384191" y="442180"/>
                    <a:pt x="1340638" y="451778"/>
                    <a:pt x="1335819" y="453224"/>
                  </a:cubicBezTo>
                  <a:cubicBezTo>
                    <a:pt x="1319763" y="458041"/>
                    <a:pt x="1304014" y="463826"/>
                    <a:pt x="1288111" y="469127"/>
                  </a:cubicBezTo>
                  <a:lnTo>
                    <a:pt x="1264257" y="477078"/>
                  </a:lnTo>
                  <a:cubicBezTo>
                    <a:pt x="1256306" y="482379"/>
                    <a:pt x="1248950" y="488707"/>
                    <a:pt x="1240403" y="492981"/>
                  </a:cubicBezTo>
                  <a:cubicBezTo>
                    <a:pt x="1232906" y="496729"/>
                    <a:pt x="1224608" y="498630"/>
                    <a:pt x="1216549" y="500932"/>
                  </a:cubicBezTo>
                  <a:cubicBezTo>
                    <a:pt x="1169989" y="514234"/>
                    <a:pt x="1168595" y="510498"/>
                    <a:pt x="1105231" y="516835"/>
                  </a:cubicBezTo>
                  <a:cubicBezTo>
                    <a:pt x="1079748" y="514711"/>
                    <a:pt x="989377" y="509060"/>
                    <a:pt x="954156" y="500932"/>
                  </a:cubicBezTo>
                  <a:cubicBezTo>
                    <a:pt x="937822" y="497163"/>
                    <a:pt x="922351" y="490330"/>
                    <a:pt x="906448" y="485029"/>
                  </a:cubicBezTo>
                  <a:lnTo>
                    <a:pt x="882595" y="477078"/>
                  </a:lnTo>
                  <a:cubicBezTo>
                    <a:pt x="874644" y="466476"/>
                    <a:pt x="868922" y="453757"/>
                    <a:pt x="858741" y="445273"/>
                  </a:cubicBezTo>
                  <a:cubicBezTo>
                    <a:pt x="852302" y="439907"/>
                    <a:pt x="841861" y="441971"/>
                    <a:pt x="834887" y="437322"/>
                  </a:cubicBezTo>
                  <a:cubicBezTo>
                    <a:pt x="825531" y="431085"/>
                    <a:pt x="820183" y="420004"/>
                    <a:pt x="811033" y="413468"/>
                  </a:cubicBezTo>
                  <a:cubicBezTo>
                    <a:pt x="801388" y="406578"/>
                    <a:pt x="788873" y="404455"/>
                    <a:pt x="779228" y="397565"/>
                  </a:cubicBezTo>
                  <a:cubicBezTo>
                    <a:pt x="727114" y="360340"/>
                    <a:pt x="782688" y="382815"/>
                    <a:pt x="731520" y="365760"/>
                  </a:cubicBezTo>
                  <a:cubicBezTo>
                    <a:pt x="702515" y="278753"/>
                    <a:pt x="748775" y="410547"/>
                    <a:pt x="707666" y="318052"/>
                  </a:cubicBezTo>
                  <a:cubicBezTo>
                    <a:pt x="707661" y="318042"/>
                    <a:pt x="687789" y="258423"/>
                    <a:pt x="683812" y="246490"/>
                  </a:cubicBezTo>
                  <a:cubicBezTo>
                    <a:pt x="681162" y="238539"/>
                    <a:pt x="680510" y="229610"/>
                    <a:pt x="675861" y="222636"/>
                  </a:cubicBezTo>
                  <a:lnTo>
                    <a:pt x="659958" y="198782"/>
                  </a:lnTo>
                  <a:lnTo>
                    <a:pt x="636104" y="127221"/>
                  </a:lnTo>
                  <a:cubicBezTo>
                    <a:pt x="633454" y="119270"/>
                    <a:pt x="635127" y="108016"/>
                    <a:pt x="628153" y="103367"/>
                  </a:cubicBezTo>
                  <a:cubicBezTo>
                    <a:pt x="612250" y="92765"/>
                    <a:pt x="598987" y="76198"/>
                    <a:pt x="580445" y="71562"/>
                  </a:cubicBezTo>
                  <a:cubicBezTo>
                    <a:pt x="564313" y="67529"/>
                    <a:pt x="540751" y="62501"/>
                    <a:pt x="524786" y="55659"/>
                  </a:cubicBezTo>
                  <a:cubicBezTo>
                    <a:pt x="513891" y="50990"/>
                    <a:pt x="503272" y="45637"/>
                    <a:pt x="492981" y="39756"/>
                  </a:cubicBezTo>
                  <a:cubicBezTo>
                    <a:pt x="484684" y="35015"/>
                    <a:pt x="477860" y="27735"/>
                    <a:pt x="469127" y="23854"/>
                  </a:cubicBezTo>
                  <a:cubicBezTo>
                    <a:pt x="415134" y="-142"/>
                    <a:pt x="392443" y="5536"/>
                    <a:pt x="326003" y="0"/>
                  </a:cubicBezTo>
                  <a:cubicBezTo>
                    <a:pt x="310100" y="2650"/>
                    <a:pt x="294033" y="4454"/>
                    <a:pt x="278295" y="7951"/>
                  </a:cubicBezTo>
                  <a:cubicBezTo>
                    <a:pt x="270113" y="9769"/>
                    <a:pt x="262660" y="14258"/>
                    <a:pt x="254441" y="15902"/>
                  </a:cubicBezTo>
                  <a:cubicBezTo>
                    <a:pt x="236064" y="19578"/>
                    <a:pt x="217335" y="21203"/>
                    <a:pt x="198782" y="23854"/>
                  </a:cubicBezTo>
                  <a:cubicBezTo>
                    <a:pt x="157951" y="37464"/>
                    <a:pt x="156912" y="39756"/>
                    <a:pt x="95415" y="39756"/>
                  </a:cubicBezTo>
                  <a:cubicBezTo>
                    <a:pt x="63500" y="39756"/>
                    <a:pt x="0" y="31805"/>
                    <a:pt x="0" y="31805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9B73410-1605-C545-8CA8-0D5A50CB5318}"/>
                </a:ext>
              </a:extLst>
            </p:cNvPr>
            <p:cNvSpPr/>
            <p:nvPr/>
          </p:nvSpPr>
          <p:spPr>
            <a:xfrm>
              <a:off x="6331755" y="3847780"/>
              <a:ext cx="667844" cy="46171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2" name="Oval 541">
              <a:extLst>
                <a:ext uri="{FF2B5EF4-FFF2-40B4-BE49-F238E27FC236}">
                  <a16:creationId xmlns:a16="http://schemas.microsoft.com/office/drawing/2014/main" id="{A72ABEA1-784F-5B4B-94DD-339FF5138515}"/>
                </a:ext>
              </a:extLst>
            </p:cNvPr>
            <p:cNvSpPr/>
            <p:nvPr/>
          </p:nvSpPr>
          <p:spPr>
            <a:xfrm>
              <a:off x="6319155" y="3766777"/>
              <a:ext cx="668744" cy="16200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1" name="Oval 540">
              <a:extLst>
                <a:ext uri="{FF2B5EF4-FFF2-40B4-BE49-F238E27FC236}">
                  <a16:creationId xmlns:a16="http://schemas.microsoft.com/office/drawing/2014/main" id="{2AD02F5F-3209-E342-96B6-64020AC3CC21}"/>
                </a:ext>
              </a:extLst>
            </p:cNvPr>
            <p:cNvSpPr/>
            <p:nvPr/>
          </p:nvSpPr>
          <p:spPr>
            <a:xfrm>
              <a:off x="6341656" y="3712776"/>
              <a:ext cx="668744" cy="16200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62EA586-89F9-164B-B916-D51C920C2A0E}"/>
                </a:ext>
              </a:extLst>
            </p:cNvPr>
            <p:cNvSpPr/>
            <p:nvPr/>
          </p:nvSpPr>
          <p:spPr>
            <a:xfrm>
              <a:off x="6331755" y="3658774"/>
              <a:ext cx="667844" cy="16200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0" name="Oval 539">
              <a:extLst>
                <a:ext uri="{FF2B5EF4-FFF2-40B4-BE49-F238E27FC236}">
                  <a16:creationId xmlns:a16="http://schemas.microsoft.com/office/drawing/2014/main" id="{EE5F51A8-63AF-D74B-A216-79EE7DC39017}"/>
                </a:ext>
              </a:extLst>
            </p:cNvPr>
            <p:cNvSpPr/>
            <p:nvPr/>
          </p:nvSpPr>
          <p:spPr>
            <a:xfrm>
              <a:off x="6319155" y="3604772"/>
              <a:ext cx="668744" cy="16200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8CB95B52-00CC-AC44-A953-65E6716DE36C}"/>
                </a:ext>
              </a:extLst>
            </p:cNvPr>
            <p:cNvSpPr/>
            <p:nvPr/>
          </p:nvSpPr>
          <p:spPr>
            <a:xfrm rot="20586631">
              <a:off x="6462264" y="3098057"/>
              <a:ext cx="466231" cy="613819"/>
            </a:xfrm>
            <a:custGeom>
              <a:avLst/>
              <a:gdLst>
                <a:gd name="connsiteX0" fmla="*/ 29910 w 466638"/>
                <a:gd name="connsiteY0" fmla="*/ 559559 h 614150"/>
                <a:gd name="connsiteX1" fmla="*/ 84501 w 466638"/>
                <a:gd name="connsiteY1" fmla="*/ 450376 h 614150"/>
                <a:gd name="connsiteX2" fmla="*/ 70853 w 466638"/>
                <a:gd name="connsiteY2" fmla="*/ 354842 h 614150"/>
                <a:gd name="connsiteX3" fmla="*/ 43557 w 466638"/>
                <a:gd name="connsiteY3" fmla="*/ 313899 h 614150"/>
                <a:gd name="connsiteX4" fmla="*/ 29910 w 466638"/>
                <a:gd name="connsiteY4" fmla="*/ 272956 h 614150"/>
                <a:gd name="connsiteX5" fmla="*/ 2614 w 466638"/>
                <a:gd name="connsiteY5" fmla="*/ 232012 h 614150"/>
                <a:gd name="connsiteX6" fmla="*/ 16262 w 466638"/>
                <a:gd name="connsiteY6" fmla="*/ 95535 h 614150"/>
                <a:gd name="connsiteX7" fmla="*/ 98148 w 466638"/>
                <a:gd name="connsiteY7" fmla="*/ 40944 h 614150"/>
                <a:gd name="connsiteX8" fmla="*/ 180035 w 466638"/>
                <a:gd name="connsiteY8" fmla="*/ 0 h 614150"/>
                <a:gd name="connsiteX9" fmla="*/ 343808 w 466638"/>
                <a:gd name="connsiteY9" fmla="*/ 27296 h 614150"/>
                <a:gd name="connsiteX10" fmla="*/ 384751 w 466638"/>
                <a:gd name="connsiteY10" fmla="*/ 54591 h 614150"/>
                <a:gd name="connsiteX11" fmla="*/ 439342 w 466638"/>
                <a:gd name="connsiteY11" fmla="*/ 136478 h 614150"/>
                <a:gd name="connsiteX12" fmla="*/ 466638 w 466638"/>
                <a:gd name="connsiteY12" fmla="*/ 218365 h 614150"/>
                <a:gd name="connsiteX13" fmla="*/ 452990 w 466638"/>
                <a:gd name="connsiteY13" fmla="*/ 300251 h 614150"/>
                <a:gd name="connsiteX14" fmla="*/ 425695 w 466638"/>
                <a:gd name="connsiteY14" fmla="*/ 341194 h 614150"/>
                <a:gd name="connsiteX15" fmla="*/ 343808 w 466638"/>
                <a:gd name="connsiteY15" fmla="*/ 395785 h 614150"/>
                <a:gd name="connsiteX16" fmla="*/ 275569 w 466638"/>
                <a:gd name="connsiteY16" fmla="*/ 409433 h 614150"/>
                <a:gd name="connsiteX17" fmla="*/ 193683 w 466638"/>
                <a:gd name="connsiteY17" fmla="*/ 436729 h 614150"/>
                <a:gd name="connsiteX18" fmla="*/ 152739 w 466638"/>
                <a:gd name="connsiteY18" fmla="*/ 600502 h 614150"/>
                <a:gd name="connsiteX19" fmla="*/ 152739 w 466638"/>
                <a:gd name="connsiteY19" fmla="*/ 614150 h 61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66638" h="614150">
                  <a:moveTo>
                    <a:pt x="29910" y="559559"/>
                  </a:moveTo>
                  <a:cubicBezTo>
                    <a:pt x="37622" y="546705"/>
                    <a:pt x="84501" y="479758"/>
                    <a:pt x="84501" y="450376"/>
                  </a:cubicBezTo>
                  <a:cubicBezTo>
                    <a:pt x="84501" y="418208"/>
                    <a:pt x="80097" y="385653"/>
                    <a:pt x="70853" y="354842"/>
                  </a:cubicBezTo>
                  <a:cubicBezTo>
                    <a:pt x="66140" y="339131"/>
                    <a:pt x="52656" y="327547"/>
                    <a:pt x="43557" y="313899"/>
                  </a:cubicBezTo>
                  <a:cubicBezTo>
                    <a:pt x="39008" y="300251"/>
                    <a:pt x="36343" y="285823"/>
                    <a:pt x="29910" y="272956"/>
                  </a:cubicBezTo>
                  <a:cubicBezTo>
                    <a:pt x="22574" y="258285"/>
                    <a:pt x="3872" y="248367"/>
                    <a:pt x="2614" y="232012"/>
                  </a:cubicBezTo>
                  <a:cubicBezTo>
                    <a:pt x="-893" y="186427"/>
                    <a:pt x="-4184" y="136428"/>
                    <a:pt x="16262" y="95535"/>
                  </a:cubicBezTo>
                  <a:cubicBezTo>
                    <a:pt x="30933" y="66193"/>
                    <a:pt x="70853" y="59141"/>
                    <a:pt x="98148" y="40944"/>
                  </a:cubicBezTo>
                  <a:cubicBezTo>
                    <a:pt x="151061" y="5668"/>
                    <a:pt x="123531" y="18835"/>
                    <a:pt x="180035" y="0"/>
                  </a:cubicBezTo>
                  <a:cubicBezTo>
                    <a:pt x="218958" y="4325"/>
                    <a:pt x="298078" y="4431"/>
                    <a:pt x="343808" y="27296"/>
                  </a:cubicBezTo>
                  <a:cubicBezTo>
                    <a:pt x="358479" y="34631"/>
                    <a:pt x="371103" y="45493"/>
                    <a:pt x="384751" y="54591"/>
                  </a:cubicBezTo>
                  <a:cubicBezTo>
                    <a:pt x="402948" y="81887"/>
                    <a:pt x="428968" y="105356"/>
                    <a:pt x="439342" y="136478"/>
                  </a:cubicBezTo>
                  <a:lnTo>
                    <a:pt x="466638" y="218365"/>
                  </a:lnTo>
                  <a:cubicBezTo>
                    <a:pt x="462089" y="245660"/>
                    <a:pt x="461741" y="273999"/>
                    <a:pt x="452990" y="300251"/>
                  </a:cubicBezTo>
                  <a:cubicBezTo>
                    <a:pt x="447803" y="315812"/>
                    <a:pt x="436196" y="328593"/>
                    <a:pt x="425695" y="341194"/>
                  </a:cubicBezTo>
                  <a:cubicBezTo>
                    <a:pt x="392313" y="381253"/>
                    <a:pt x="389844" y="384276"/>
                    <a:pt x="343808" y="395785"/>
                  </a:cubicBezTo>
                  <a:cubicBezTo>
                    <a:pt x="321304" y="401411"/>
                    <a:pt x="297948" y="403329"/>
                    <a:pt x="275569" y="409433"/>
                  </a:cubicBezTo>
                  <a:cubicBezTo>
                    <a:pt x="247811" y="417004"/>
                    <a:pt x="193683" y="436729"/>
                    <a:pt x="193683" y="436729"/>
                  </a:cubicBezTo>
                  <a:cubicBezTo>
                    <a:pt x="162413" y="530536"/>
                    <a:pt x="166523" y="504018"/>
                    <a:pt x="152739" y="600502"/>
                  </a:cubicBezTo>
                  <a:cubicBezTo>
                    <a:pt x="152096" y="605006"/>
                    <a:pt x="152739" y="609601"/>
                    <a:pt x="152739" y="614150"/>
                  </a:cubicBezTo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9229" name="Group 15">
            <a:extLst>
              <a:ext uri="{FF2B5EF4-FFF2-40B4-BE49-F238E27FC236}">
                <a16:creationId xmlns:a16="http://schemas.microsoft.com/office/drawing/2014/main" id="{3AA1AACD-C383-7D45-9456-A68BD6615902}"/>
              </a:ext>
            </a:extLst>
          </p:cNvPr>
          <p:cNvGrpSpPr>
            <a:grpSpLocks/>
          </p:cNvGrpSpPr>
          <p:nvPr/>
        </p:nvGrpSpPr>
        <p:grpSpPr bwMode="auto">
          <a:xfrm>
            <a:off x="8812214" y="3352801"/>
            <a:ext cx="155575" cy="639763"/>
            <a:chOff x="7288924" y="1669774"/>
            <a:chExt cx="154178" cy="445433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F5E58CD1-CE24-DE49-9146-290F659339E3}"/>
                </a:ext>
              </a:extLst>
            </p:cNvPr>
            <p:cNvSpPr/>
            <p:nvPr/>
          </p:nvSpPr>
          <p:spPr>
            <a:xfrm>
              <a:off x="7288924" y="1752671"/>
              <a:ext cx="31465" cy="362536"/>
            </a:xfrm>
            <a:custGeom>
              <a:avLst/>
              <a:gdLst>
                <a:gd name="connsiteX0" fmla="*/ 0 w 32200"/>
                <a:gd name="connsiteY0" fmla="*/ 362607 h 362607"/>
                <a:gd name="connsiteX1" fmla="*/ 31531 w 32200"/>
                <a:gd name="connsiteY1" fmla="*/ 283779 h 362607"/>
                <a:gd name="connsiteX2" fmla="*/ 15766 w 32200"/>
                <a:gd name="connsiteY2" fmla="*/ 31531 h 362607"/>
                <a:gd name="connsiteX3" fmla="*/ 15766 w 32200"/>
                <a:gd name="connsiteY3" fmla="*/ 0 h 36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200" h="362607">
                  <a:moveTo>
                    <a:pt x="0" y="362607"/>
                  </a:moveTo>
                  <a:cubicBezTo>
                    <a:pt x="10510" y="336331"/>
                    <a:pt x="30185" y="312047"/>
                    <a:pt x="31531" y="283779"/>
                  </a:cubicBezTo>
                  <a:cubicBezTo>
                    <a:pt x="35538" y="199628"/>
                    <a:pt x="20439" y="115648"/>
                    <a:pt x="15766" y="31531"/>
                  </a:cubicBezTo>
                  <a:cubicBezTo>
                    <a:pt x="15183" y="21037"/>
                    <a:pt x="15766" y="10510"/>
                    <a:pt x="15766" y="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7532D9F9-A42A-B94C-9B45-61EFB2E262E9}"/>
                </a:ext>
              </a:extLst>
            </p:cNvPr>
            <p:cNvSpPr/>
            <p:nvPr/>
          </p:nvSpPr>
          <p:spPr>
            <a:xfrm>
              <a:off x="7391184" y="1755987"/>
              <a:ext cx="31465" cy="327166"/>
            </a:xfrm>
            <a:custGeom>
              <a:avLst/>
              <a:gdLst>
                <a:gd name="connsiteX0" fmla="*/ 0 w 31573"/>
                <a:gd name="connsiteY0" fmla="*/ 327170 h 327170"/>
                <a:gd name="connsiteX1" fmla="*/ 15766 w 31573"/>
                <a:gd name="connsiteY1" fmla="*/ 74921 h 327170"/>
                <a:gd name="connsiteX2" fmla="*/ 31531 w 31573"/>
                <a:gd name="connsiteY2" fmla="*/ 11859 h 32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573" h="327170">
                  <a:moveTo>
                    <a:pt x="0" y="327170"/>
                  </a:moveTo>
                  <a:cubicBezTo>
                    <a:pt x="5255" y="243087"/>
                    <a:pt x="6947" y="158705"/>
                    <a:pt x="15766" y="74921"/>
                  </a:cubicBezTo>
                  <a:cubicBezTo>
                    <a:pt x="33193" y="-90634"/>
                    <a:pt x="31531" y="80065"/>
                    <a:pt x="31531" y="11859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F5DBE085-D8FA-4543-BC04-6A140326333F}"/>
                </a:ext>
              </a:extLst>
            </p:cNvPr>
            <p:cNvSpPr/>
            <p:nvPr/>
          </p:nvSpPr>
          <p:spPr>
            <a:xfrm>
              <a:off x="7299936" y="1669774"/>
              <a:ext cx="143166" cy="103897"/>
            </a:xfrm>
            <a:custGeom>
              <a:avLst/>
              <a:gdLst>
                <a:gd name="connsiteX0" fmla="*/ 0 w 143805"/>
                <a:gd name="connsiteY0" fmla="*/ 87464 h 103367"/>
                <a:gd name="connsiteX1" fmla="*/ 15903 w 143805"/>
                <a:gd name="connsiteY1" fmla="*/ 47708 h 103367"/>
                <a:gd name="connsiteX2" fmla="*/ 23854 w 143805"/>
                <a:gd name="connsiteY2" fmla="*/ 23854 h 103367"/>
                <a:gd name="connsiteX3" fmla="*/ 39757 w 143805"/>
                <a:gd name="connsiteY3" fmla="*/ 0 h 103367"/>
                <a:gd name="connsiteX4" fmla="*/ 111319 w 143805"/>
                <a:gd name="connsiteY4" fmla="*/ 7951 h 103367"/>
                <a:gd name="connsiteX5" fmla="*/ 119270 w 143805"/>
                <a:gd name="connsiteY5" fmla="*/ 31805 h 103367"/>
                <a:gd name="connsiteX6" fmla="*/ 135173 w 143805"/>
                <a:gd name="connsiteY6" fmla="*/ 55659 h 103367"/>
                <a:gd name="connsiteX7" fmla="*/ 143124 w 143805"/>
                <a:gd name="connsiteY7" fmla="*/ 79513 h 103367"/>
                <a:gd name="connsiteX8" fmla="*/ 119270 w 143805"/>
                <a:gd name="connsiteY8" fmla="*/ 95416 h 103367"/>
                <a:gd name="connsiteX9" fmla="*/ 119270 w 143805"/>
                <a:gd name="connsiteY9" fmla="*/ 103367 h 10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805" h="103367">
                  <a:moveTo>
                    <a:pt x="0" y="87464"/>
                  </a:moveTo>
                  <a:cubicBezTo>
                    <a:pt x="5301" y="74212"/>
                    <a:pt x="10891" y="61072"/>
                    <a:pt x="15903" y="47708"/>
                  </a:cubicBezTo>
                  <a:cubicBezTo>
                    <a:pt x="18846" y="39860"/>
                    <a:pt x="20106" y="31351"/>
                    <a:pt x="23854" y="23854"/>
                  </a:cubicBezTo>
                  <a:cubicBezTo>
                    <a:pt x="28128" y="15307"/>
                    <a:pt x="34456" y="7951"/>
                    <a:pt x="39757" y="0"/>
                  </a:cubicBezTo>
                  <a:cubicBezTo>
                    <a:pt x="63611" y="2650"/>
                    <a:pt x="89035" y="-963"/>
                    <a:pt x="111319" y="7951"/>
                  </a:cubicBezTo>
                  <a:cubicBezTo>
                    <a:pt x="119101" y="11064"/>
                    <a:pt x="115522" y="24308"/>
                    <a:pt x="119270" y="31805"/>
                  </a:cubicBezTo>
                  <a:cubicBezTo>
                    <a:pt x="123544" y="40352"/>
                    <a:pt x="129872" y="47708"/>
                    <a:pt x="135173" y="55659"/>
                  </a:cubicBezTo>
                  <a:cubicBezTo>
                    <a:pt x="137823" y="63610"/>
                    <a:pt x="146237" y="71731"/>
                    <a:pt x="143124" y="79513"/>
                  </a:cubicBezTo>
                  <a:cubicBezTo>
                    <a:pt x="139575" y="88386"/>
                    <a:pt x="126027" y="88659"/>
                    <a:pt x="119270" y="95416"/>
                  </a:cubicBezTo>
                  <a:lnTo>
                    <a:pt x="119270" y="103367"/>
                  </a:lnTo>
                </a:path>
              </a:pathLst>
            </a:cu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317555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>
            <a:extLst>
              <a:ext uri="{FF2B5EF4-FFF2-40B4-BE49-F238E27FC236}">
                <a16:creationId xmlns:a16="http://schemas.microsoft.com/office/drawing/2014/main" id="{D06257FC-EF66-0141-9897-9DBE0ACFDE09}"/>
              </a:ext>
            </a:extLst>
          </p:cNvPr>
          <p:cNvGrpSpPr>
            <a:grpSpLocks/>
          </p:cNvGrpSpPr>
          <p:nvPr/>
        </p:nvGrpSpPr>
        <p:grpSpPr bwMode="auto">
          <a:xfrm>
            <a:off x="3209925" y="2609850"/>
            <a:ext cx="1098550" cy="666750"/>
            <a:chOff x="1686511" y="2369949"/>
            <a:chExt cx="1097636" cy="667541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C83860CB-346E-1940-A9B3-ED580D65BEBC}"/>
                </a:ext>
              </a:extLst>
            </p:cNvPr>
            <p:cNvCxnSpPr/>
            <p:nvPr/>
          </p:nvCxnSpPr>
          <p:spPr>
            <a:xfrm>
              <a:off x="1686511" y="3037490"/>
              <a:ext cx="109763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E1938242-CE42-CF40-BD88-28D22CECF217}"/>
                </a:ext>
              </a:extLst>
            </p:cNvPr>
            <p:cNvCxnSpPr/>
            <p:nvPr/>
          </p:nvCxnSpPr>
          <p:spPr>
            <a:xfrm>
              <a:off x="2222640" y="2369949"/>
              <a:ext cx="0" cy="64529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43" name="Picture 212">
            <a:extLst>
              <a:ext uri="{FF2B5EF4-FFF2-40B4-BE49-F238E27FC236}">
                <a16:creationId xmlns:a16="http://schemas.microsoft.com/office/drawing/2014/main" id="{D7B8FB0B-AF95-2944-BFB4-400397F0E5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2776" y="3962400"/>
            <a:ext cx="7080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Box 130">
            <a:extLst>
              <a:ext uri="{FF2B5EF4-FFF2-40B4-BE49-F238E27FC236}">
                <a16:creationId xmlns:a16="http://schemas.microsoft.com/office/drawing/2014/main" id="{D830DEB8-9F3C-D740-AFBD-2E2C522116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8951" y="2513013"/>
            <a:ext cx="6588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N.O.</a:t>
            </a:r>
          </a:p>
        </p:txBody>
      </p:sp>
      <p:sp>
        <p:nvSpPr>
          <p:cNvPr id="10245" name="TextBox 248">
            <a:extLst>
              <a:ext uri="{FF2B5EF4-FFF2-40B4-BE49-F238E27FC236}">
                <a16:creationId xmlns:a16="http://schemas.microsoft.com/office/drawing/2014/main" id="{CCDBF0DF-78BA-324A-ACB4-9519608A90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8901" y="5867401"/>
            <a:ext cx="919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Arial" panose="020B0604020202020204" pitchFamily="34" charset="0"/>
              </a:rPr>
              <a:t>0 volt</a:t>
            </a:r>
          </a:p>
        </p:txBody>
      </p:sp>
      <p:sp>
        <p:nvSpPr>
          <p:cNvPr id="10246" name="TextBox 250">
            <a:extLst>
              <a:ext uri="{FF2B5EF4-FFF2-40B4-BE49-F238E27FC236}">
                <a16:creationId xmlns:a16="http://schemas.microsoft.com/office/drawing/2014/main" id="{763732E4-7903-E444-A4D4-CFA243BFFB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339" y="4171951"/>
            <a:ext cx="3889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Arial" panose="020B0604020202020204" pitchFamily="34" charset="0"/>
              </a:rPr>
              <a:t>V</a:t>
            </a:r>
          </a:p>
        </p:txBody>
      </p:sp>
      <p:sp>
        <p:nvSpPr>
          <p:cNvPr id="10247" name="TextBox 252">
            <a:extLst>
              <a:ext uri="{FF2B5EF4-FFF2-40B4-BE49-F238E27FC236}">
                <a16:creationId xmlns:a16="http://schemas.microsoft.com/office/drawing/2014/main" id="{D198BA49-19DF-D544-A249-E9E1BE0E62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5864" y="4386264"/>
            <a:ext cx="5159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latin typeface="Arial" panose="020B0604020202020204" pitchFamily="34" charset="0"/>
              </a:rPr>
              <a:t>Out</a:t>
            </a:r>
          </a:p>
        </p:txBody>
      </p:sp>
      <p:grpSp>
        <p:nvGrpSpPr>
          <p:cNvPr id="10248" name="Group 259">
            <a:extLst>
              <a:ext uri="{FF2B5EF4-FFF2-40B4-BE49-F238E27FC236}">
                <a16:creationId xmlns:a16="http://schemas.microsoft.com/office/drawing/2014/main" id="{824E01EC-EB24-FA4D-BBDA-7AA73607F2B6}"/>
              </a:ext>
            </a:extLst>
          </p:cNvPr>
          <p:cNvGrpSpPr>
            <a:grpSpLocks/>
          </p:cNvGrpSpPr>
          <p:nvPr/>
        </p:nvGrpSpPr>
        <p:grpSpPr bwMode="auto">
          <a:xfrm>
            <a:off x="1700213" y="1697038"/>
            <a:ext cx="520700" cy="538162"/>
            <a:chOff x="3124200" y="304800"/>
            <a:chExt cx="520977" cy="537865"/>
          </a:xfrm>
        </p:grpSpPr>
        <p:sp>
          <p:nvSpPr>
            <p:cNvPr id="10285" name="TextBox 260">
              <a:extLst>
                <a:ext uri="{FF2B5EF4-FFF2-40B4-BE49-F238E27FC236}">
                  <a16:creationId xmlns:a16="http://schemas.microsoft.com/office/drawing/2014/main" id="{6BB24E99-1ADB-BB4A-BB82-1F6803E12E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4200" y="381000"/>
              <a:ext cx="3898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latin typeface="Arial" panose="020B0604020202020204" pitchFamily="34" charset="0"/>
                </a:rPr>
                <a:t>V</a:t>
              </a:r>
            </a:p>
          </p:txBody>
        </p:sp>
        <p:sp>
          <p:nvSpPr>
            <p:cNvPr id="10286" name="TextBox 261">
              <a:extLst>
                <a:ext uri="{FF2B5EF4-FFF2-40B4-BE49-F238E27FC236}">
                  <a16:creationId xmlns:a16="http://schemas.microsoft.com/office/drawing/2014/main" id="{3CB9395D-07F5-6543-99FB-720FD6FE17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5859" y="304800"/>
              <a:ext cx="3193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>
                  <a:latin typeface="Arial" panose="020B0604020202020204" pitchFamily="34" charset="0"/>
                </a:rPr>
                <a:t>+</a:t>
              </a:r>
            </a:p>
          </p:txBody>
        </p:sp>
      </p:grpSp>
      <p:sp>
        <p:nvSpPr>
          <p:cNvPr id="10249" name="TextBox 263">
            <a:extLst>
              <a:ext uri="{FF2B5EF4-FFF2-40B4-BE49-F238E27FC236}">
                <a16:creationId xmlns:a16="http://schemas.microsoft.com/office/drawing/2014/main" id="{F47C1944-8B7F-F248-B6F5-C630571128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3414" y="1881188"/>
            <a:ext cx="1246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latin typeface="Arial" panose="020B0604020202020204" pitchFamily="34" charset="0"/>
              </a:rPr>
              <a:t>Start P.B.</a:t>
            </a:r>
          </a:p>
        </p:txBody>
      </p:sp>
      <p:sp>
        <p:nvSpPr>
          <p:cNvPr id="10250" name="TextBox 220">
            <a:extLst>
              <a:ext uri="{FF2B5EF4-FFF2-40B4-BE49-F238E27FC236}">
                <a16:creationId xmlns:a16="http://schemas.microsoft.com/office/drawing/2014/main" id="{F56441E3-93DB-944F-8351-B1711EAD4C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300" y="838200"/>
            <a:ext cx="4635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>
                <a:latin typeface="Arial" panose="020B0604020202020204" pitchFamily="34" charset="0"/>
              </a:rPr>
              <a:t>Detect  a start signal from a human.</a:t>
            </a:r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6A3A3480-2DAB-3A4A-B2DD-D4922CA09370}"/>
              </a:ext>
            </a:extLst>
          </p:cNvPr>
          <p:cNvSpPr>
            <a:spLocks noChangeAspect="1"/>
          </p:cNvSpPr>
          <p:nvPr/>
        </p:nvSpPr>
        <p:spPr>
          <a:xfrm>
            <a:off x="1600201" y="993776"/>
            <a:ext cx="92075" cy="9207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52" name="TextBox 224">
            <a:extLst>
              <a:ext uri="{FF2B5EF4-FFF2-40B4-BE49-F238E27FC236}">
                <a16:creationId xmlns:a16="http://schemas.microsoft.com/office/drawing/2014/main" id="{F747366F-1A52-5145-8AC4-0ABD8071C8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0450" y="1247775"/>
            <a:ext cx="2643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rgbClr val="002060"/>
                </a:solidFill>
                <a:latin typeface="Arial" panose="020B0604020202020204" pitchFamily="34" charset="0"/>
              </a:rPr>
              <a:t>A Start Push Button</a:t>
            </a:r>
          </a:p>
        </p:txBody>
      </p:sp>
      <p:sp>
        <p:nvSpPr>
          <p:cNvPr id="256" name="Oval 255">
            <a:extLst>
              <a:ext uri="{FF2B5EF4-FFF2-40B4-BE49-F238E27FC236}">
                <a16:creationId xmlns:a16="http://schemas.microsoft.com/office/drawing/2014/main" id="{37503C01-3C12-9C43-8FC7-FF3DB7FFCD17}"/>
              </a:ext>
            </a:extLst>
          </p:cNvPr>
          <p:cNvSpPr/>
          <p:nvPr/>
        </p:nvSpPr>
        <p:spPr>
          <a:xfrm>
            <a:off x="6235700" y="3776664"/>
            <a:ext cx="261938" cy="280987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756AC2F4-D6D0-DB42-BF8C-666A0EE853B3}"/>
              </a:ext>
            </a:extLst>
          </p:cNvPr>
          <p:cNvSpPr/>
          <p:nvPr/>
        </p:nvSpPr>
        <p:spPr>
          <a:xfrm>
            <a:off x="6373813" y="3871914"/>
            <a:ext cx="2259012" cy="1430337"/>
          </a:xfrm>
          <a:custGeom>
            <a:avLst/>
            <a:gdLst>
              <a:gd name="connsiteX0" fmla="*/ 1280160 w 1280160"/>
              <a:gd name="connsiteY0" fmla="*/ 556591 h 811033"/>
              <a:gd name="connsiteX1" fmla="*/ 1256306 w 1280160"/>
              <a:gd name="connsiteY1" fmla="*/ 659958 h 811033"/>
              <a:gd name="connsiteX2" fmla="*/ 1240403 w 1280160"/>
              <a:gd name="connsiteY2" fmla="*/ 683812 h 811033"/>
              <a:gd name="connsiteX3" fmla="*/ 1216549 w 1280160"/>
              <a:gd name="connsiteY3" fmla="*/ 739471 h 811033"/>
              <a:gd name="connsiteX4" fmla="*/ 1200647 w 1280160"/>
              <a:gd name="connsiteY4" fmla="*/ 763325 h 811033"/>
              <a:gd name="connsiteX5" fmla="*/ 1176793 w 1280160"/>
              <a:gd name="connsiteY5" fmla="*/ 771276 h 811033"/>
              <a:gd name="connsiteX6" fmla="*/ 1121134 w 1280160"/>
              <a:gd name="connsiteY6" fmla="*/ 803081 h 811033"/>
              <a:gd name="connsiteX7" fmla="*/ 1097280 w 1280160"/>
              <a:gd name="connsiteY7" fmla="*/ 811033 h 811033"/>
              <a:gd name="connsiteX8" fmla="*/ 1017767 w 1280160"/>
              <a:gd name="connsiteY8" fmla="*/ 803081 h 811033"/>
              <a:gd name="connsiteX9" fmla="*/ 970059 w 1280160"/>
              <a:gd name="connsiteY9" fmla="*/ 779227 h 811033"/>
              <a:gd name="connsiteX10" fmla="*/ 946205 w 1280160"/>
              <a:gd name="connsiteY10" fmla="*/ 771276 h 811033"/>
              <a:gd name="connsiteX11" fmla="*/ 938254 w 1280160"/>
              <a:gd name="connsiteY11" fmla="*/ 747422 h 811033"/>
              <a:gd name="connsiteX12" fmla="*/ 906448 w 1280160"/>
              <a:gd name="connsiteY12" fmla="*/ 699714 h 811033"/>
              <a:gd name="connsiteX13" fmla="*/ 898497 w 1280160"/>
              <a:gd name="connsiteY13" fmla="*/ 652007 h 811033"/>
              <a:gd name="connsiteX14" fmla="*/ 914400 w 1280160"/>
              <a:gd name="connsiteY14" fmla="*/ 508883 h 811033"/>
              <a:gd name="connsiteX15" fmla="*/ 930302 w 1280160"/>
              <a:gd name="connsiteY15" fmla="*/ 333954 h 811033"/>
              <a:gd name="connsiteX16" fmla="*/ 922351 w 1280160"/>
              <a:gd name="connsiteY16" fmla="*/ 262393 h 811033"/>
              <a:gd name="connsiteX17" fmla="*/ 898497 w 1280160"/>
              <a:gd name="connsiteY17" fmla="*/ 182880 h 811033"/>
              <a:gd name="connsiteX18" fmla="*/ 874643 w 1280160"/>
              <a:gd name="connsiteY18" fmla="*/ 166977 h 811033"/>
              <a:gd name="connsiteX19" fmla="*/ 834887 w 1280160"/>
              <a:gd name="connsiteY19" fmla="*/ 119269 h 811033"/>
              <a:gd name="connsiteX20" fmla="*/ 763325 w 1280160"/>
              <a:gd name="connsiteY20" fmla="*/ 79513 h 811033"/>
              <a:gd name="connsiteX21" fmla="*/ 731520 w 1280160"/>
              <a:gd name="connsiteY21" fmla="*/ 63610 h 811033"/>
              <a:gd name="connsiteX22" fmla="*/ 699715 w 1280160"/>
              <a:gd name="connsiteY22" fmla="*/ 55659 h 811033"/>
              <a:gd name="connsiteX23" fmla="*/ 652007 w 1280160"/>
              <a:gd name="connsiteY23" fmla="*/ 39756 h 811033"/>
              <a:gd name="connsiteX24" fmla="*/ 620201 w 1280160"/>
              <a:gd name="connsiteY24" fmla="*/ 31805 h 811033"/>
              <a:gd name="connsiteX25" fmla="*/ 572494 w 1280160"/>
              <a:gd name="connsiteY25" fmla="*/ 15902 h 811033"/>
              <a:gd name="connsiteX26" fmla="*/ 461175 w 1280160"/>
              <a:gd name="connsiteY26" fmla="*/ 0 h 811033"/>
              <a:gd name="connsiteX27" fmla="*/ 127221 w 1280160"/>
              <a:gd name="connsiteY27" fmla="*/ 7951 h 811033"/>
              <a:gd name="connsiteX28" fmla="*/ 7951 w 1280160"/>
              <a:gd name="connsiteY28" fmla="*/ 39756 h 811033"/>
              <a:gd name="connsiteX29" fmla="*/ 0 w 1280160"/>
              <a:gd name="connsiteY29" fmla="*/ 15902 h 81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80160" h="811033">
                <a:moveTo>
                  <a:pt x="1280160" y="556591"/>
                </a:moveTo>
                <a:cubicBezTo>
                  <a:pt x="1276494" y="582248"/>
                  <a:pt x="1272180" y="636148"/>
                  <a:pt x="1256306" y="659958"/>
                </a:cubicBezTo>
                <a:lnTo>
                  <a:pt x="1240403" y="683812"/>
                </a:lnTo>
                <a:cubicBezTo>
                  <a:pt x="1231482" y="710576"/>
                  <a:pt x="1232272" y="711956"/>
                  <a:pt x="1216549" y="739471"/>
                </a:cubicBezTo>
                <a:cubicBezTo>
                  <a:pt x="1211808" y="747768"/>
                  <a:pt x="1208109" y="757355"/>
                  <a:pt x="1200647" y="763325"/>
                </a:cubicBezTo>
                <a:cubicBezTo>
                  <a:pt x="1194102" y="768561"/>
                  <a:pt x="1184497" y="767974"/>
                  <a:pt x="1176793" y="771276"/>
                </a:cubicBezTo>
                <a:cubicBezTo>
                  <a:pt x="1079233" y="813087"/>
                  <a:pt x="1200972" y="763162"/>
                  <a:pt x="1121134" y="803081"/>
                </a:cubicBezTo>
                <a:cubicBezTo>
                  <a:pt x="1113637" y="806829"/>
                  <a:pt x="1105231" y="808382"/>
                  <a:pt x="1097280" y="811033"/>
                </a:cubicBezTo>
                <a:cubicBezTo>
                  <a:pt x="1070776" y="808382"/>
                  <a:pt x="1044094" y="807131"/>
                  <a:pt x="1017767" y="803081"/>
                </a:cubicBezTo>
                <a:cubicBezTo>
                  <a:pt x="988896" y="798639"/>
                  <a:pt x="996270" y="792333"/>
                  <a:pt x="970059" y="779227"/>
                </a:cubicBezTo>
                <a:cubicBezTo>
                  <a:pt x="962562" y="775479"/>
                  <a:pt x="954156" y="773926"/>
                  <a:pt x="946205" y="771276"/>
                </a:cubicBezTo>
                <a:cubicBezTo>
                  <a:pt x="943555" y="763325"/>
                  <a:pt x="942324" y="754749"/>
                  <a:pt x="938254" y="747422"/>
                </a:cubicBezTo>
                <a:cubicBezTo>
                  <a:pt x="928972" y="730714"/>
                  <a:pt x="906448" y="699714"/>
                  <a:pt x="906448" y="699714"/>
                </a:cubicBezTo>
                <a:cubicBezTo>
                  <a:pt x="903798" y="683812"/>
                  <a:pt x="898497" y="668129"/>
                  <a:pt x="898497" y="652007"/>
                </a:cubicBezTo>
                <a:cubicBezTo>
                  <a:pt x="898497" y="549897"/>
                  <a:pt x="895637" y="565168"/>
                  <a:pt x="914400" y="508883"/>
                </a:cubicBezTo>
                <a:cubicBezTo>
                  <a:pt x="919367" y="464182"/>
                  <a:pt x="930302" y="373122"/>
                  <a:pt x="930302" y="333954"/>
                </a:cubicBezTo>
                <a:cubicBezTo>
                  <a:pt x="930302" y="309954"/>
                  <a:pt x="926000" y="286114"/>
                  <a:pt x="922351" y="262393"/>
                </a:cubicBezTo>
                <a:cubicBezTo>
                  <a:pt x="920532" y="250570"/>
                  <a:pt x="902214" y="185358"/>
                  <a:pt x="898497" y="182880"/>
                </a:cubicBezTo>
                <a:lnTo>
                  <a:pt x="874643" y="166977"/>
                </a:lnTo>
                <a:cubicBezTo>
                  <a:pt x="860507" y="145773"/>
                  <a:pt x="856080" y="135752"/>
                  <a:pt x="834887" y="119269"/>
                </a:cubicBezTo>
                <a:cubicBezTo>
                  <a:pt x="771488" y="69959"/>
                  <a:pt x="809134" y="99145"/>
                  <a:pt x="763325" y="79513"/>
                </a:cubicBezTo>
                <a:cubicBezTo>
                  <a:pt x="752430" y="74844"/>
                  <a:pt x="742618" y="67772"/>
                  <a:pt x="731520" y="63610"/>
                </a:cubicBezTo>
                <a:cubicBezTo>
                  <a:pt x="721288" y="59773"/>
                  <a:pt x="710182" y="58799"/>
                  <a:pt x="699715" y="55659"/>
                </a:cubicBezTo>
                <a:cubicBezTo>
                  <a:pt x="683659" y="50842"/>
                  <a:pt x="668269" y="43821"/>
                  <a:pt x="652007" y="39756"/>
                </a:cubicBezTo>
                <a:cubicBezTo>
                  <a:pt x="641405" y="37106"/>
                  <a:pt x="630668" y="34945"/>
                  <a:pt x="620201" y="31805"/>
                </a:cubicBezTo>
                <a:cubicBezTo>
                  <a:pt x="604145" y="26988"/>
                  <a:pt x="589127" y="17981"/>
                  <a:pt x="572494" y="15902"/>
                </a:cubicBezTo>
                <a:cubicBezTo>
                  <a:pt x="492885" y="5951"/>
                  <a:pt x="529961" y="11464"/>
                  <a:pt x="461175" y="0"/>
                </a:cubicBezTo>
                <a:lnTo>
                  <a:pt x="127221" y="7951"/>
                </a:lnTo>
                <a:cubicBezTo>
                  <a:pt x="17454" y="11942"/>
                  <a:pt x="42158" y="-11554"/>
                  <a:pt x="7951" y="39756"/>
                </a:cubicBezTo>
                <a:lnTo>
                  <a:pt x="0" y="15902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0255" name="Group 234">
            <a:extLst>
              <a:ext uri="{FF2B5EF4-FFF2-40B4-BE49-F238E27FC236}">
                <a16:creationId xmlns:a16="http://schemas.microsoft.com/office/drawing/2014/main" id="{0A8DB2AA-6F83-6842-8ACD-10857CF935BD}"/>
              </a:ext>
            </a:extLst>
          </p:cNvPr>
          <p:cNvGrpSpPr>
            <a:grpSpLocks/>
          </p:cNvGrpSpPr>
          <p:nvPr/>
        </p:nvGrpSpPr>
        <p:grpSpPr bwMode="auto">
          <a:xfrm>
            <a:off x="4554539" y="3703638"/>
            <a:ext cx="681037" cy="1511300"/>
            <a:chOff x="2814282" y="1962082"/>
            <a:chExt cx="386118" cy="857318"/>
          </a:xfrm>
        </p:grpSpPr>
        <p:cxnSp>
          <p:nvCxnSpPr>
            <p:cNvPr id="236" name="Straight Connector 235">
              <a:extLst>
                <a:ext uri="{FF2B5EF4-FFF2-40B4-BE49-F238E27FC236}">
                  <a16:creationId xmlns:a16="http://schemas.microsoft.com/office/drawing/2014/main" id="{655C036B-81E0-E047-81B7-C3BC18112EB0}"/>
                </a:ext>
              </a:extLst>
            </p:cNvPr>
            <p:cNvCxnSpPr/>
            <p:nvPr/>
          </p:nvCxnSpPr>
          <p:spPr>
            <a:xfrm flipH="1">
              <a:off x="2819682" y="2315996"/>
              <a:ext cx="380718" cy="15849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>
              <a:extLst>
                <a:ext uri="{FF2B5EF4-FFF2-40B4-BE49-F238E27FC236}">
                  <a16:creationId xmlns:a16="http://schemas.microsoft.com/office/drawing/2014/main" id="{5424956A-5EF2-BE40-868E-0CBB5473D1E0}"/>
                </a:ext>
              </a:extLst>
            </p:cNvPr>
            <p:cNvCxnSpPr/>
            <p:nvPr/>
          </p:nvCxnSpPr>
          <p:spPr>
            <a:xfrm flipH="1">
              <a:off x="2819682" y="2554640"/>
              <a:ext cx="380718" cy="15849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>
              <a:extLst>
                <a:ext uri="{FF2B5EF4-FFF2-40B4-BE49-F238E27FC236}">
                  <a16:creationId xmlns:a16="http://schemas.microsoft.com/office/drawing/2014/main" id="{B1BB97CD-3FB6-1447-8BDE-7F2102F2BBB9}"/>
                </a:ext>
              </a:extLst>
            </p:cNvPr>
            <p:cNvCxnSpPr/>
            <p:nvPr/>
          </p:nvCxnSpPr>
          <p:spPr>
            <a:xfrm flipH="1">
              <a:off x="2819682" y="2077352"/>
              <a:ext cx="380718" cy="15849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>
              <a:extLst>
                <a:ext uri="{FF2B5EF4-FFF2-40B4-BE49-F238E27FC236}">
                  <a16:creationId xmlns:a16="http://schemas.microsoft.com/office/drawing/2014/main" id="{B2FBDEF8-03E2-0B43-9ED1-E79DA74BC609}"/>
                </a:ext>
              </a:extLst>
            </p:cNvPr>
            <p:cNvCxnSpPr/>
            <p:nvPr/>
          </p:nvCxnSpPr>
          <p:spPr>
            <a:xfrm>
              <a:off x="2819682" y="2474491"/>
              <a:ext cx="380718" cy="8014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>
              <a:extLst>
                <a:ext uri="{FF2B5EF4-FFF2-40B4-BE49-F238E27FC236}">
                  <a16:creationId xmlns:a16="http://schemas.microsoft.com/office/drawing/2014/main" id="{315B9544-9870-9C49-B106-418469BB8A26}"/>
                </a:ext>
              </a:extLst>
            </p:cNvPr>
            <p:cNvCxnSpPr/>
            <p:nvPr/>
          </p:nvCxnSpPr>
          <p:spPr>
            <a:xfrm>
              <a:off x="2814282" y="2700528"/>
              <a:ext cx="190809" cy="3962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0CD05C7B-7F7B-9B45-AC20-1A242CB38BD9}"/>
                </a:ext>
              </a:extLst>
            </p:cNvPr>
            <p:cNvCxnSpPr/>
            <p:nvPr/>
          </p:nvCxnSpPr>
          <p:spPr>
            <a:xfrm>
              <a:off x="2819682" y="2235847"/>
              <a:ext cx="380718" cy="8014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16A49E22-D48D-8144-A112-82450EAEF1DF}"/>
                </a:ext>
              </a:extLst>
            </p:cNvPr>
            <p:cNvCxnSpPr/>
            <p:nvPr/>
          </p:nvCxnSpPr>
          <p:spPr>
            <a:xfrm>
              <a:off x="3009591" y="2037728"/>
              <a:ext cx="190809" cy="3962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52C30ABF-A0D1-8C4C-9D66-5F91165B0FD1}"/>
                </a:ext>
              </a:extLst>
            </p:cNvPr>
            <p:cNvCxnSpPr/>
            <p:nvPr/>
          </p:nvCxnSpPr>
          <p:spPr>
            <a:xfrm>
              <a:off x="3009591" y="2730246"/>
              <a:ext cx="0" cy="8915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>
              <a:extLst>
                <a:ext uri="{FF2B5EF4-FFF2-40B4-BE49-F238E27FC236}">
                  <a16:creationId xmlns:a16="http://schemas.microsoft.com/office/drawing/2014/main" id="{7377DA0F-D39E-A241-90FF-27F9CEAE0A26}"/>
                </a:ext>
              </a:extLst>
            </p:cNvPr>
            <p:cNvCxnSpPr/>
            <p:nvPr/>
          </p:nvCxnSpPr>
          <p:spPr>
            <a:xfrm>
              <a:off x="3005091" y="1962082"/>
              <a:ext cx="0" cy="8915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5" name="Oval 244">
            <a:extLst>
              <a:ext uri="{FF2B5EF4-FFF2-40B4-BE49-F238E27FC236}">
                <a16:creationId xmlns:a16="http://schemas.microsoft.com/office/drawing/2014/main" id="{48322A7B-7ABE-7347-BD35-92D27450A5B7}"/>
              </a:ext>
            </a:extLst>
          </p:cNvPr>
          <p:cNvSpPr/>
          <p:nvPr/>
        </p:nvSpPr>
        <p:spPr>
          <a:xfrm>
            <a:off x="6235700" y="4767264"/>
            <a:ext cx="261938" cy="280987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46" name="Straight Connector 245">
            <a:extLst>
              <a:ext uri="{FF2B5EF4-FFF2-40B4-BE49-F238E27FC236}">
                <a16:creationId xmlns:a16="http://schemas.microsoft.com/office/drawing/2014/main" id="{E7046C4C-8DDF-0F4F-993A-1481946DD35C}"/>
              </a:ext>
            </a:extLst>
          </p:cNvPr>
          <p:cNvCxnSpPr/>
          <p:nvPr/>
        </p:nvCxnSpPr>
        <p:spPr>
          <a:xfrm flipV="1">
            <a:off x="2133601" y="3436939"/>
            <a:ext cx="968375" cy="2063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8" name="Picture 2">
            <a:extLst>
              <a:ext uri="{FF2B5EF4-FFF2-40B4-BE49-F238E27FC236}">
                <a16:creationId xmlns:a16="http://schemas.microsoft.com/office/drawing/2014/main" id="{0B34D052-4E98-5C48-9754-1BE254EA37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6376" y="3238501"/>
            <a:ext cx="40322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9" name="Picture 3">
            <a:extLst>
              <a:ext uri="{FF2B5EF4-FFF2-40B4-BE49-F238E27FC236}">
                <a16:creationId xmlns:a16="http://schemas.microsoft.com/office/drawing/2014/main" id="{AC68737A-9B3B-0244-A1E0-2C6C28D90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6576" y="3233739"/>
            <a:ext cx="396875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47" name="Straight Connector 246">
            <a:extLst>
              <a:ext uri="{FF2B5EF4-FFF2-40B4-BE49-F238E27FC236}">
                <a16:creationId xmlns:a16="http://schemas.microsoft.com/office/drawing/2014/main" id="{9EF014DA-A149-C84F-9C1B-380D594FB65B}"/>
              </a:ext>
            </a:extLst>
          </p:cNvPr>
          <p:cNvCxnSpPr/>
          <p:nvPr/>
        </p:nvCxnSpPr>
        <p:spPr>
          <a:xfrm>
            <a:off x="4897438" y="3494089"/>
            <a:ext cx="0" cy="24288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Straight Connector 247">
            <a:extLst>
              <a:ext uri="{FF2B5EF4-FFF2-40B4-BE49-F238E27FC236}">
                <a16:creationId xmlns:a16="http://schemas.microsoft.com/office/drawing/2014/main" id="{DD4815B5-B331-8A4D-8C9C-A186FE937A4B}"/>
              </a:ext>
            </a:extLst>
          </p:cNvPr>
          <p:cNvCxnSpPr/>
          <p:nvPr/>
        </p:nvCxnSpPr>
        <p:spPr>
          <a:xfrm>
            <a:off x="4895850" y="5053013"/>
            <a:ext cx="0" cy="322262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Straight Connector 254">
            <a:extLst>
              <a:ext uri="{FF2B5EF4-FFF2-40B4-BE49-F238E27FC236}">
                <a16:creationId xmlns:a16="http://schemas.microsoft.com/office/drawing/2014/main" id="{04D2E3A4-028B-A546-A368-1A93458665C6}"/>
              </a:ext>
            </a:extLst>
          </p:cNvPr>
          <p:cNvCxnSpPr/>
          <p:nvPr/>
        </p:nvCxnSpPr>
        <p:spPr>
          <a:xfrm>
            <a:off x="6373813" y="5067301"/>
            <a:ext cx="0" cy="322263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Straight Connector 256">
            <a:extLst>
              <a:ext uri="{FF2B5EF4-FFF2-40B4-BE49-F238E27FC236}">
                <a16:creationId xmlns:a16="http://schemas.microsoft.com/office/drawing/2014/main" id="{86F8509A-85B0-5F4C-A9B8-239D57FC8231}"/>
              </a:ext>
            </a:extLst>
          </p:cNvPr>
          <p:cNvCxnSpPr/>
          <p:nvPr/>
        </p:nvCxnSpPr>
        <p:spPr>
          <a:xfrm>
            <a:off x="6362700" y="3441700"/>
            <a:ext cx="0" cy="3556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Straight Connector 257">
            <a:extLst>
              <a:ext uri="{FF2B5EF4-FFF2-40B4-BE49-F238E27FC236}">
                <a16:creationId xmlns:a16="http://schemas.microsoft.com/office/drawing/2014/main" id="{57BA7B45-0503-6649-8974-E855F43F8E62}"/>
              </a:ext>
            </a:extLst>
          </p:cNvPr>
          <p:cNvCxnSpPr/>
          <p:nvPr/>
        </p:nvCxnSpPr>
        <p:spPr>
          <a:xfrm>
            <a:off x="4854576" y="5383213"/>
            <a:ext cx="1547813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Straight Connector 258">
            <a:extLst>
              <a:ext uri="{FF2B5EF4-FFF2-40B4-BE49-F238E27FC236}">
                <a16:creationId xmlns:a16="http://schemas.microsoft.com/office/drawing/2014/main" id="{BF781DAB-47DC-E543-B23C-E096083147F3}"/>
              </a:ext>
            </a:extLst>
          </p:cNvPr>
          <p:cNvCxnSpPr/>
          <p:nvPr/>
        </p:nvCxnSpPr>
        <p:spPr>
          <a:xfrm>
            <a:off x="5629275" y="5383214"/>
            <a:ext cx="0" cy="48418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Straight Connector 262">
            <a:extLst>
              <a:ext uri="{FF2B5EF4-FFF2-40B4-BE49-F238E27FC236}">
                <a16:creationId xmlns:a16="http://schemas.microsoft.com/office/drawing/2014/main" id="{69AD17DC-EA8B-8441-89AC-2EFB6C88E503}"/>
              </a:ext>
            </a:extLst>
          </p:cNvPr>
          <p:cNvCxnSpPr/>
          <p:nvPr/>
        </p:nvCxnSpPr>
        <p:spPr>
          <a:xfrm>
            <a:off x="2160588" y="2209800"/>
            <a:ext cx="0" cy="127000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Straight Connector 264">
            <a:extLst>
              <a:ext uri="{FF2B5EF4-FFF2-40B4-BE49-F238E27FC236}">
                <a16:creationId xmlns:a16="http://schemas.microsoft.com/office/drawing/2014/main" id="{BD47A67B-892D-974D-84DA-61D9BDED9835}"/>
              </a:ext>
            </a:extLst>
          </p:cNvPr>
          <p:cNvCxnSpPr/>
          <p:nvPr/>
        </p:nvCxnSpPr>
        <p:spPr>
          <a:xfrm flipV="1">
            <a:off x="4373564" y="3446463"/>
            <a:ext cx="2016125" cy="1905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11">
            <a:extLst>
              <a:ext uri="{FF2B5EF4-FFF2-40B4-BE49-F238E27FC236}">
                <a16:creationId xmlns:a16="http://schemas.microsoft.com/office/drawing/2014/main" id="{93EED0F1-715C-D64E-BC22-6B5D4B33E2D8}"/>
              </a:ext>
            </a:extLst>
          </p:cNvPr>
          <p:cNvSpPr/>
          <p:nvPr/>
        </p:nvSpPr>
        <p:spPr>
          <a:xfrm>
            <a:off x="6373813" y="4895851"/>
            <a:ext cx="2735262" cy="911225"/>
          </a:xfrm>
          <a:custGeom>
            <a:avLst/>
            <a:gdLst>
              <a:gd name="connsiteX0" fmla="*/ 1550504 w 1550504"/>
              <a:gd name="connsiteY0" fmla="*/ 55659 h 516835"/>
              <a:gd name="connsiteX1" fmla="*/ 1534601 w 1550504"/>
              <a:gd name="connsiteY1" fmla="*/ 95415 h 516835"/>
              <a:gd name="connsiteX2" fmla="*/ 1510748 w 1550504"/>
              <a:gd name="connsiteY2" fmla="*/ 143123 h 516835"/>
              <a:gd name="connsiteX3" fmla="*/ 1502796 w 1550504"/>
              <a:gd name="connsiteY3" fmla="*/ 182880 h 516835"/>
              <a:gd name="connsiteX4" fmla="*/ 1494845 w 1550504"/>
              <a:gd name="connsiteY4" fmla="*/ 206734 h 516835"/>
              <a:gd name="connsiteX5" fmla="*/ 1486894 w 1550504"/>
              <a:gd name="connsiteY5" fmla="*/ 238539 h 516835"/>
              <a:gd name="connsiteX6" fmla="*/ 1470991 w 1550504"/>
              <a:gd name="connsiteY6" fmla="*/ 262393 h 516835"/>
              <a:gd name="connsiteX7" fmla="*/ 1455088 w 1550504"/>
              <a:gd name="connsiteY7" fmla="*/ 318052 h 516835"/>
              <a:gd name="connsiteX8" fmla="*/ 1439186 w 1550504"/>
              <a:gd name="connsiteY8" fmla="*/ 365760 h 516835"/>
              <a:gd name="connsiteX9" fmla="*/ 1431235 w 1550504"/>
              <a:gd name="connsiteY9" fmla="*/ 389614 h 516835"/>
              <a:gd name="connsiteX10" fmla="*/ 1391478 w 1550504"/>
              <a:gd name="connsiteY10" fmla="*/ 437322 h 516835"/>
              <a:gd name="connsiteX11" fmla="*/ 1335819 w 1550504"/>
              <a:gd name="connsiteY11" fmla="*/ 453224 h 516835"/>
              <a:gd name="connsiteX12" fmla="*/ 1288111 w 1550504"/>
              <a:gd name="connsiteY12" fmla="*/ 469127 h 516835"/>
              <a:gd name="connsiteX13" fmla="*/ 1264257 w 1550504"/>
              <a:gd name="connsiteY13" fmla="*/ 477078 h 516835"/>
              <a:gd name="connsiteX14" fmla="*/ 1240403 w 1550504"/>
              <a:gd name="connsiteY14" fmla="*/ 492981 h 516835"/>
              <a:gd name="connsiteX15" fmla="*/ 1216549 w 1550504"/>
              <a:gd name="connsiteY15" fmla="*/ 500932 h 516835"/>
              <a:gd name="connsiteX16" fmla="*/ 1105231 w 1550504"/>
              <a:gd name="connsiteY16" fmla="*/ 516835 h 516835"/>
              <a:gd name="connsiteX17" fmla="*/ 954156 w 1550504"/>
              <a:gd name="connsiteY17" fmla="*/ 500932 h 516835"/>
              <a:gd name="connsiteX18" fmla="*/ 906448 w 1550504"/>
              <a:gd name="connsiteY18" fmla="*/ 485029 h 516835"/>
              <a:gd name="connsiteX19" fmla="*/ 882595 w 1550504"/>
              <a:gd name="connsiteY19" fmla="*/ 477078 h 516835"/>
              <a:gd name="connsiteX20" fmla="*/ 858741 w 1550504"/>
              <a:gd name="connsiteY20" fmla="*/ 445273 h 516835"/>
              <a:gd name="connsiteX21" fmla="*/ 834887 w 1550504"/>
              <a:gd name="connsiteY21" fmla="*/ 437322 h 516835"/>
              <a:gd name="connsiteX22" fmla="*/ 811033 w 1550504"/>
              <a:gd name="connsiteY22" fmla="*/ 413468 h 516835"/>
              <a:gd name="connsiteX23" fmla="*/ 779228 w 1550504"/>
              <a:gd name="connsiteY23" fmla="*/ 397565 h 516835"/>
              <a:gd name="connsiteX24" fmla="*/ 731520 w 1550504"/>
              <a:gd name="connsiteY24" fmla="*/ 365760 h 516835"/>
              <a:gd name="connsiteX25" fmla="*/ 707666 w 1550504"/>
              <a:gd name="connsiteY25" fmla="*/ 318052 h 516835"/>
              <a:gd name="connsiteX26" fmla="*/ 683812 w 1550504"/>
              <a:gd name="connsiteY26" fmla="*/ 246490 h 516835"/>
              <a:gd name="connsiteX27" fmla="*/ 675861 w 1550504"/>
              <a:gd name="connsiteY27" fmla="*/ 222636 h 516835"/>
              <a:gd name="connsiteX28" fmla="*/ 659958 w 1550504"/>
              <a:gd name="connsiteY28" fmla="*/ 198782 h 516835"/>
              <a:gd name="connsiteX29" fmla="*/ 636104 w 1550504"/>
              <a:gd name="connsiteY29" fmla="*/ 127221 h 516835"/>
              <a:gd name="connsiteX30" fmla="*/ 628153 w 1550504"/>
              <a:gd name="connsiteY30" fmla="*/ 103367 h 516835"/>
              <a:gd name="connsiteX31" fmla="*/ 580445 w 1550504"/>
              <a:gd name="connsiteY31" fmla="*/ 71562 h 516835"/>
              <a:gd name="connsiteX32" fmla="*/ 524786 w 1550504"/>
              <a:gd name="connsiteY32" fmla="*/ 55659 h 516835"/>
              <a:gd name="connsiteX33" fmla="*/ 492981 w 1550504"/>
              <a:gd name="connsiteY33" fmla="*/ 39756 h 516835"/>
              <a:gd name="connsiteX34" fmla="*/ 469127 w 1550504"/>
              <a:gd name="connsiteY34" fmla="*/ 23854 h 516835"/>
              <a:gd name="connsiteX35" fmla="*/ 326003 w 1550504"/>
              <a:gd name="connsiteY35" fmla="*/ 0 h 516835"/>
              <a:gd name="connsiteX36" fmla="*/ 278295 w 1550504"/>
              <a:gd name="connsiteY36" fmla="*/ 7951 h 516835"/>
              <a:gd name="connsiteX37" fmla="*/ 254441 w 1550504"/>
              <a:gd name="connsiteY37" fmla="*/ 15902 h 516835"/>
              <a:gd name="connsiteX38" fmla="*/ 198782 w 1550504"/>
              <a:gd name="connsiteY38" fmla="*/ 23854 h 516835"/>
              <a:gd name="connsiteX39" fmla="*/ 95415 w 1550504"/>
              <a:gd name="connsiteY39" fmla="*/ 39756 h 516835"/>
              <a:gd name="connsiteX40" fmla="*/ 0 w 1550504"/>
              <a:gd name="connsiteY40" fmla="*/ 31805 h 516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50504" h="516835">
                <a:moveTo>
                  <a:pt x="1550504" y="55659"/>
                </a:moveTo>
                <a:cubicBezTo>
                  <a:pt x="1545203" y="68911"/>
                  <a:pt x="1540984" y="82649"/>
                  <a:pt x="1534601" y="95415"/>
                </a:cubicBezTo>
                <a:cubicBezTo>
                  <a:pt x="1515167" y="134283"/>
                  <a:pt x="1520741" y="103152"/>
                  <a:pt x="1510748" y="143123"/>
                </a:cubicBezTo>
                <a:cubicBezTo>
                  <a:pt x="1507470" y="156234"/>
                  <a:pt x="1506074" y="169769"/>
                  <a:pt x="1502796" y="182880"/>
                </a:cubicBezTo>
                <a:cubicBezTo>
                  <a:pt x="1500763" y="191011"/>
                  <a:pt x="1497147" y="198675"/>
                  <a:pt x="1494845" y="206734"/>
                </a:cubicBezTo>
                <a:cubicBezTo>
                  <a:pt x="1491843" y="217241"/>
                  <a:pt x="1491199" y="228495"/>
                  <a:pt x="1486894" y="238539"/>
                </a:cubicBezTo>
                <a:cubicBezTo>
                  <a:pt x="1483130" y="247323"/>
                  <a:pt x="1476292" y="254442"/>
                  <a:pt x="1470991" y="262393"/>
                </a:cubicBezTo>
                <a:cubicBezTo>
                  <a:pt x="1444270" y="342559"/>
                  <a:pt x="1485040" y="218211"/>
                  <a:pt x="1455088" y="318052"/>
                </a:cubicBezTo>
                <a:cubicBezTo>
                  <a:pt x="1450271" y="334108"/>
                  <a:pt x="1444487" y="349857"/>
                  <a:pt x="1439186" y="365760"/>
                </a:cubicBezTo>
                <a:cubicBezTo>
                  <a:pt x="1436536" y="373711"/>
                  <a:pt x="1435884" y="382640"/>
                  <a:pt x="1431235" y="389614"/>
                </a:cubicBezTo>
                <a:cubicBezTo>
                  <a:pt x="1419501" y="407215"/>
                  <a:pt x="1409844" y="425078"/>
                  <a:pt x="1391478" y="437322"/>
                </a:cubicBezTo>
                <a:cubicBezTo>
                  <a:pt x="1384191" y="442180"/>
                  <a:pt x="1340638" y="451778"/>
                  <a:pt x="1335819" y="453224"/>
                </a:cubicBezTo>
                <a:cubicBezTo>
                  <a:pt x="1319763" y="458041"/>
                  <a:pt x="1304014" y="463826"/>
                  <a:pt x="1288111" y="469127"/>
                </a:cubicBezTo>
                <a:lnTo>
                  <a:pt x="1264257" y="477078"/>
                </a:lnTo>
                <a:cubicBezTo>
                  <a:pt x="1256306" y="482379"/>
                  <a:pt x="1248950" y="488707"/>
                  <a:pt x="1240403" y="492981"/>
                </a:cubicBezTo>
                <a:cubicBezTo>
                  <a:pt x="1232906" y="496729"/>
                  <a:pt x="1224608" y="498630"/>
                  <a:pt x="1216549" y="500932"/>
                </a:cubicBezTo>
                <a:cubicBezTo>
                  <a:pt x="1169989" y="514234"/>
                  <a:pt x="1168595" y="510498"/>
                  <a:pt x="1105231" y="516835"/>
                </a:cubicBezTo>
                <a:cubicBezTo>
                  <a:pt x="1079748" y="514711"/>
                  <a:pt x="989377" y="509060"/>
                  <a:pt x="954156" y="500932"/>
                </a:cubicBezTo>
                <a:cubicBezTo>
                  <a:pt x="937822" y="497163"/>
                  <a:pt x="922351" y="490330"/>
                  <a:pt x="906448" y="485029"/>
                </a:cubicBezTo>
                <a:lnTo>
                  <a:pt x="882595" y="477078"/>
                </a:lnTo>
                <a:cubicBezTo>
                  <a:pt x="874644" y="466476"/>
                  <a:pt x="868922" y="453757"/>
                  <a:pt x="858741" y="445273"/>
                </a:cubicBezTo>
                <a:cubicBezTo>
                  <a:pt x="852302" y="439907"/>
                  <a:pt x="841861" y="441971"/>
                  <a:pt x="834887" y="437322"/>
                </a:cubicBezTo>
                <a:cubicBezTo>
                  <a:pt x="825531" y="431085"/>
                  <a:pt x="820183" y="420004"/>
                  <a:pt x="811033" y="413468"/>
                </a:cubicBezTo>
                <a:cubicBezTo>
                  <a:pt x="801388" y="406578"/>
                  <a:pt x="788873" y="404455"/>
                  <a:pt x="779228" y="397565"/>
                </a:cubicBezTo>
                <a:cubicBezTo>
                  <a:pt x="727114" y="360340"/>
                  <a:pt x="782688" y="382815"/>
                  <a:pt x="731520" y="365760"/>
                </a:cubicBezTo>
                <a:cubicBezTo>
                  <a:pt x="702515" y="278753"/>
                  <a:pt x="748775" y="410547"/>
                  <a:pt x="707666" y="318052"/>
                </a:cubicBezTo>
                <a:cubicBezTo>
                  <a:pt x="707661" y="318042"/>
                  <a:pt x="687789" y="258423"/>
                  <a:pt x="683812" y="246490"/>
                </a:cubicBezTo>
                <a:cubicBezTo>
                  <a:pt x="681162" y="238539"/>
                  <a:pt x="680510" y="229610"/>
                  <a:pt x="675861" y="222636"/>
                </a:cubicBezTo>
                <a:lnTo>
                  <a:pt x="659958" y="198782"/>
                </a:lnTo>
                <a:lnTo>
                  <a:pt x="636104" y="127221"/>
                </a:lnTo>
                <a:cubicBezTo>
                  <a:pt x="633454" y="119270"/>
                  <a:pt x="635127" y="108016"/>
                  <a:pt x="628153" y="103367"/>
                </a:cubicBezTo>
                <a:cubicBezTo>
                  <a:pt x="612250" y="92765"/>
                  <a:pt x="598987" y="76198"/>
                  <a:pt x="580445" y="71562"/>
                </a:cubicBezTo>
                <a:cubicBezTo>
                  <a:pt x="564313" y="67529"/>
                  <a:pt x="540751" y="62501"/>
                  <a:pt x="524786" y="55659"/>
                </a:cubicBezTo>
                <a:cubicBezTo>
                  <a:pt x="513891" y="50990"/>
                  <a:pt x="503272" y="45637"/>
                  <a:pt x="492981" y="39756"/>
                </a:cubicBezTo>
                <a:cubicBezTo>
                  <a:pt x="484684" y="35015"/>
                  <a:pt x="477860" y="27735"/>
                  <a:pt x="469127" y="23854"/>
                </a:cubicBezTo>
                <a:cubicBezTo>
                  <a:pt x="415134" y="-142"/>
                  <a:pt x="392443" y="5536"/>
                  <a:pt x="326003" y="0"/>
                </a:cubicBezTo>
                <a:cubicBezTo>
                  <a:pt x="310100" y="2650"/>
                  <a:pt x="294033" y="4454"/>
                  <a:pt x="278295" y="7951"/>
                </a:cubicBezTo>
                <a:cubicBezTo>
                  <a:pt x="270113" y="9769"/>
                  <a:pt x="262660" y="14258"/>
                  <a:pt x="254441" y="15902"/>
                </a:cubicBezTo>
                <a:cubicBezTo>
                  <a:pt x="236064" y="19578"/>
                  <a:pt x="217335" y="21203"/>
                  <a:pt x="198782" y="23854"/>
                </a:cubicBezTo>
                <a:cubicBezTo>
                  <a:pt x="157951" y="37464"/>
                  <a:pt x="156912" y="39756"/>
                  <a:pt x="95415" y="39756"/>
                </a:cubicBezTo>
                <a:cubicBezTo>
                  <a:pt x="63500" y="39756"/>
                  <a:pt x="0" y="31805"/>
                  <a:pt x="0" y="31805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561965F-F124-4B42-8B79-ED554BAAF1C7}"/>
              </a:ext>
            </a:extLst>
          </p:cNvPr>
          <p:cNvSpPr/>
          <p:nvPr/>
        </p:nvSpPr>
        <p:spPr>
          <a:xfrm>
            <a:off x="8339138" y="4246564"/>
            <a:ext cx="1179512" cy="8143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42" name="Oval 541">
            <a:extLst>
              <a:ext uri="{FF2B5EF4-FFF2-40B4-BE49-F238E27FC236}">
                <a16:creationId xmlns:a16="http://schemas.microsoft.com/office/drawing/2014/main" id="{CF3472D0-9128-E740-A06C-9B7D23A34E92}"/>
              </a:ext>
            </a:extLst>
          </p:cNvPr>
          <p:cNvSpPr/>
          <p:nvPr/>
        </p:nvSpPr>
        <p:spPr>
          <a:xfrm>
            <a:off x="8318501" y="4103688"/>
            <a:ext cx="1177925" cy="2857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41" name="Oval 540">
            <a:extLst>
              <a:ext uri="{FF2B5EF4-FFF2-40B4-BE49-F238E27FC236}">
                <a16:creationId xmlns:a16="http://schemas.microsoft.com/office/drawing/2014/main" id="{22DDD8A7-2A63-204F-991A-EAD3B9FC938B}"/>
              </a:ext>
            </a:extLst>
          </p:cNvPr>
          <p:cNvSpPr/>
          <p:nvPr/>
        </p:nvSpPr>
        <p:spPr>
          <a:xfrm>
            <a:off x="8356601" y="4008438"/>
            <a:ext cx="1179513" cy="2857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9BF3D73-2847-D64A-87D1-BBF7B8E42B58}"/>
              </a:ext>
            </a:extLst>
          </p:cNvPr>
          <p:cNvSpPr/>
          <p:nvPr/>
        </p:nvSpPr>
        <p:spPr>
          <a:xfrm>
            <a:off x="8339138" y="3913188"/>
            <a:ext cx="1179512" cy="2857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40" name="Oval 539">
            <a:extLst>
              <a:ext uri="{FF2B5EF4-FFF2-40B4-BE49-F238E27FC236}">
                <a16:creationId xmlns:a16="http://schemas.microsoft.com/office/drawing/2014/main" id="{9E83B55C-8CD0-FA4D-B2D5-A2347C834151}"/>
              </a:ext>
            </a:extLst>
          </p:cNvPr>
          <p:cNvSpPr/>
          <p:nvPr/>
        </p:nvSpPr>
        <p:spPr>
          <a:xfrm>
            <a:off x="8318501" y="3817938"/>
            <a:ext cx="1177925" cy="2857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D3D755CE-9BA2-274E-9B23-D321DB394E6B}"/>
              </a:ext>
            </a:extLst>
          </p:cNvPr>
          <p:cNvSpPr/>
          <p:nvPr/>
        </p:nvSpPr>
        <p:spPr>
          <a:xfrm rot="20586631">
            <a:off x="8569326" y="2924176"/>
            <a:ext cx="823913" cy="1082675"/>
          </a:xfrm>
          <a:custGeom>
            <a:avLst/>
            <a:gdLst>
              <a:gd name="connsiteX0" fmla="*/ 29910 w 466638"/>
              <a:gd name="connsiteY0" fmla="*/ 559559 h 614150"/>
              <a:gd name="connsiteX1" fmla="*/ 84501 w 466638"/>
              <a:gd name="connsiteY1" fmla="*/ 450376 h 614150"/>
              <a:gd name="connsiteX2" fmla="*/ 70853 w 466638"/>
              <a:gd name="connsiteY2" fmla="*/ 354842 h 614150"/>
              <a:gd name="connsiteX3" fmla="*/ 43557 w 466638"/>
              <a:gd name="connsiteY3" fmla="*/ 313899 h 614150"/>
              <a:gd name="connsiteX4" fmla="*/ 29910 w 466638"/>
              <a:gd name="connsiteY4" fmla="*/ 272956 h 614150"/>
              <a:gd name="connsiteX5" fmla="*/ 2614 w 466638"/>
              <a:gd name="connsiteY5" fmla="*/ 232012 h 614150"/>
              <a:gd name="connsiteX6" fmla="*/ 16262 w 466638"/>
              <a:gd name="connsiteY6" fmla="*/ 95535 h 614150"/>
              <a:gd name="connsiteX7" fmla="*/ 98148 w 466638"/>
              <a:gd name="connsiteY7" fmla="*/ 40944 h 614150"/>
              <a:gd name="connsiteX8" fmla="*/ 180035 w 466638"/>
              <a:gd name="connsiteY8" fmla="*/ 0 h 614150"/>
              <a:gd name="connsiteX9" fmla="*/ 343808 w 466638"/>
              <a:gd name="connsiteY9" fmla="*/ 27296 h 614150"/>
              <a:gd name="connsiteX10" fmla="*/ 384751 w 466638"/>
              <a:gd name="connsiteY10" fmla="*/ 54591 h 614150"/>
              <a:gd name="connsiteX11" fmla="*/ 439342 w 466638"/>
              <a:gd name="connsiteY11" fmla="*/ 136478 h 614150"/>
              <a:gd name="connsiteX12" fmla="*/ 466638 w 466638"/>
              <a:gd name="connsiteY12" fmla="*/ 218365 h 614150"/>
              <a:gd name="connsiteX13" fmla="*/ 452990 w 466638"/>
              <a:gd name="connsiteY13" fmla="*/ 300251 h 614150"/>
              <a:gd name="connsiteX14" fmla="*/ 425695 w 466638"/>
              <a:gd name="connsiteY14" fmla="*/ 341194 h 614150"/>
              <a:gd name="connsiteX15" fmla="*/ 343808 w 466638"/>
              <a:gd name="connsiteY15" fmla="*/ 395785 h 614150"/>
              <a:gd name="connsiteX16" fmla="*/ 275569 w 466638"/>
              <a:gd name="connsiteY16" fmla="*/ 409433 h 614150"/>
              <a:gd name="connsiteX17" fmla="*/ 193683 w 466638"/>
              <a:gd name="connsiteY17" fmla="*/ 436729 h 614150"/>
              <a:gd name="connsiteX18" fmla="*/ 152739 w 466638"/>
              <a:gd name="connsiteY18" fmla="*/ 600502 h 614150"/>
              <a:gd name="connsiteX19" fmla="*/ 152739 w 466638"/>
              <a:gd name="connsiteY19" fmla="*/ 614150 h 61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6638" h="614150">
                <a:moveTo>
                  <a:pt x="29910" y="559559"/>
                </a:moveTo>
                <a:cubicBezTo>
                  <a:pt x="37622" y="546705"/>
                  <a:pt x="84501" y="479758"/>
                  <a:pt x="84501" y="450376"/>
                </a:cubicBezTo>
                <a:cubicBezTo>
                  <a:pt x="84501" y="418208"/>
                  <a:pt x="80097" y="385653"/>
                  <a:pt x="70853" y="354842"/>
                </a:cubicBezTo>
                <a:cubicBezTo>
                  <a:pt x="66140" y="339131"/>
                  <a:pt x="52656" y="327547"/>
                  <a:pt x="43557" y="313899"/>
                </a:cubicBezTo>
                <a:cubicBezTo>
                  <a:pt x="39008" y="300251"/>
                  <a:pt x="36343" y="285823"/>
                  <a:pt x="29910" y="272956"/>
                </a:cubicBezTo>
                <a:cubicBezTo>
                  <a:pt x="22574" y="258285"/>
                  <a:pt x="3872" y="248367"/>
                  <a:pt x="2614" y="232012"/>
                </a:cubicBezTo>
                <a:cubicBezTo>
                  <a:pt x="-893" y="186427"/>
                  <a:pt x="-4184" y="136428"/>
                  <a:pt x="16262" y="95535"/>
                </a:cubicBezTo>
                <a:cubicBezTo>
                  <a:pt x="30933" y="66193"/>
                  <a:pt x="70853" y="59141"/>
                  <a:pt x="98148" y="40944"/>
                </a:cubicBezTo>
                <a:cubicBezTo>
                  <a:pt x="151061" y="5668"/>
                  <a:pt x="123531" y="18835"/>
                  <a:pt x="180035" y="0"/>
                </a:cubicBezTo>
                <a:cubicBezTo>
                  <a:pt x="218958" y="4325"/>
                  <a:pt x="298078" y="4431"/>
                  <a:pt x="343808" y="27296"/>
                </a:cubicBezTo>
                <a:cubicBezTo>
                  <a:pt x="358479" y="34631"/>
                  <a:pt x="371103" y="45493"/>
                  <a:pt x="384751" y="54591"/>
                </a:cubicBezTo>
                <a:cubicBezTo>
                  <a:pt x="402948" y="81887"/>
                  <a:pt x="428968" y="105356"/>
                  <a:pt x="439342" y="136478"/>
                </a:cubicBezTo>
                <a:lnTo>
                  <a:pt x="466638" y="218365"/>
                </a:lnTo>
                <a:cubicBezTo>
                  <a:pt x="462089" y="245660"/>
                  <a:pt x="461741" y="273999"/>
                  <a:pt x="452990" y="300251"/>
                </a:cubicBezTo>
                <a:cubicBezTo>
                  <a:pt x="447803" y="315812"/>
                  <a:pt x="436196" y="328593"/>
                  <a:pt x="425695" y="341194"/>
                </a:cubicBezTo>
                <a:cubicBezTo>
                  <a:pt x="392313" y="381253"/>
                  <a:pt x="389844" y="384276"/>
                  <a:pt x="343808" y="395785"/>
                </a:cubicBezTo>
                <a:cubicBezTo>
                  <a:pt x="321304" y="401411"/>
                  <a:pt x="297948" y="403329"/>
                  <a:pt x="275569" y="409433"/>
                </a:cubicBezTo>
                <a:cubicBezTo>
                  <a:pt x="247811" y="417004"/>
                  <a:pt x="193683" y="436729"/>
                  <a:pt x="193683" y="436729"/>
                </a:cubicBezTo>
                <a:cubicBezTo>
                  <a:pt x="162413" y="530536"/>
                  <a:pt x="166523" y="504018"/>
                  <a:pt x="152739" y="600502"/>
                </a:cubicBezTo>
                <a:cubicBezTo>
                  <a:pt x="152096" y="605006"/>
                  <a:pt x="152739" y="609601"/>
                  <a:pt x="152739" y="614150"/>
                </a:cubicBezTo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6423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12">
            <a:extLst>
              <a:ext uri="{FF2B5EF4-FFF2-40B4-BE49-F238E27FC236}">
                <a16:creationId xmlns:a16="http://schemas.microsoft.com/office/drawing/2014/main" id="{27151B7A-C3A8-074A-93FF-871F6B7594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2776" y="3962400"/>
            <a:ext cx="7080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Box 130">
            <a:extLst>
              <a:ext uri="{FF2B5EF4-FFF2-40B4-BE49-F238E27FC236}">
                <a16:creationId xmlns:a16="http://schemas.microsoft.com/office/drawing/2014/main" id="{3C4D4207-7D21-DE4C-8002-B3DCABEE6D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8951" y="2513013"/>
            <a:ext cx="6588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N.O.</a:t>
            </a:r>
          </a:p>
        </p:txBody>
      </p:sp>
      <p:sp>
        <p:nvSpPr>
          <p:cNvPr id="11268" name="TextBox 248">
            <a:extLst>
              <a:ext uri="{FF2B5EF4-FFF2-40B4-BE49-F238E27FC236}">
                <a16:creationId xmlns:a16="http://schemas.microsoft.com/office/drawing/2014/main" id="{128DDA71-405A-9F4A-B621-22C07E2649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8901" y="5867401"/>
            <a:ext cx="919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Arial" panose="020B0604020202020204" pitchFamily="34" charset="0"/>
              </a:rPr>
              <a:t>0 volt</a:t>
            </a:r>
          </a:p>
        </p:txBody>
      </p:sp>
      <p:sp>
        <p:nvSpPr>
          <p:cNvPr id="11269" name="TextBox 250">
            <a:extLst>
              <a:ext uri="{FF2B5EF4-FFF2-40B4-BE49-F238E27FC236}">
                <a16:creationId xmlns:a16="http://schemas.microsoft.com/office/drawing/2014/main" id="{5D52927B-4920-F941-9B9E-F3E3AB42B0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339" y="4171951"/>
            <a:ext cx="3889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Arial" panose="020B0604020202020204" pitchFamily="34" charset="0"/>
              </a:rPr>
              <a:t>V</a:t>
            </a:r>
          </a:p>
        </p:txBody>
      </p:sp>
      <p:sp>
        <p:nvSpPr>
          <p:cNvPr id="11270" name="TextBox 252">
            <a:extLst>
              <a:ext uri="{FF2B5EF4-FFF2-40B4-BE49-F238E27FC236}">
                <a16:creationId xmlns:a16="http://schemas.microsoft.com/office/drawing/2014/main" id="{B575F0F5-EC7B-E44E-A8A3-251780AB2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5864" y="4386264"/>
            <a:ext cx="5159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latin typeface="Arial" panose="020B0604020202020204" pitchFamily="34" charset="0"/>
              </a:rPr>
              <a:t>Out</a:t>
            </a:r>
          </a:p>
        </p:txBody>
      </p:sp>
      <p:grpSp>
        <p:nvGrpSpPr>
          <p:cNvPr id="11271" name="Group 259">
            <a:extLst>
              <a:ext uri="{FF2B5EF4-FFF2-40B4-BE49-F238E27FC236}">
                <a16:creationId xmlns:a16="http://schemas.microsoft.com/office/drawing/2014/main" id="{D44686DB-4171-354B-AE5E-9A76FC995D86}"/>
              </a:ext>
            </a:extLst>
          </p:cNvPr>
          <p:cNvGrpSpPr>
            <a:grpSpLocks/>
          </p:cNvGrpSpPr>
          <p:nvPr/>
        </p:nvGrpSpPr>
        <p:grpSpPr bwMode="auto">
          <a:xfrm>
            <a:off x="1700213" y="1697038"/>
            <a:ext cx="520700" cy="538162"/>
            <a:chOff x="3124200" y="304800"/>
            <a:chExt cx="520977" cy="537865"/>
          </a:xfrm>
        </p:grpSpPr>
        <p:sp>
          <p:nvSpPr>
            <p:cNvPr id="11315" name="TextBox 260">
              <a:extLst>
                <a:ext uri="{FF2B5EF4-FFF2-40B4-BE49-F238E27FC236}">
                  <a16:creationId xmlns:a16="http://schemas.microsoft.com/office/drawing/2014/main" id="{D192603B-0EB4-8F44-B13B-7E2516B625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4200" y="381000"/>
              <a:ext cx="3898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latin typeface="Arial" panose="020B0604020202020204" pitchFamily="34" charset="0"/>
                </a:rPr>
                <a:t>V</a:t>
              </a:r>
            </a:p>
          </p:txBody>
        </p:sp>
        <p:sp>
          <p:nvSpPr>
            <p:cNvPr id="11316" name="TextBox 261">
              <a:extLst>
                <a:ext uri="{FF2B5EF4-FFF2-40B4-BE49-F238E27FC236}">
                  <a16:creationId xmlns:a16="http://schemas.microsoft.com/office/drawing/2014/main" id="{DAC50CD3-9DA6-7444-9E67-AC876C7175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5859" y="304800"/>
              <a:ext cx="3193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>
                  <a:latin typeface="Arial" panose="020B0604020202020204" pitchFamily="34" charset="0"/>
                </a:rPr>
                <a:t>+</a:t>
              </a:r>
            </a:p>
          </p:txBody>
        </p:sp>
      </p:grpSp>
      <p:sp>
        <p:nvSpPr>
          <p:cNvPr id="11272" name="TextBox 263">
            <a:extLst>
              <a:ext uri="{FF2B5EF4-FFF2-40B4-BE49-F238E27FC236}">
                <a16:creationId xmlns:a16="http://schemas.microsoft.com/office/drawing/2014/main" id="{A6250F86-C0DE-1440-BA3A-7A8899A978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3414" y="1881188"/>
            <a:ext cx="1246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latin typeface="Arial" panose="020B0604020202020204" pitchFamily="34" charset="0"/>
              </a:rPr>
              <a:t>Start P.B.</a:t>
            </a:r>
          </a:p>
        </p:txBody>
      </p:sp>
      <p:sp>
        <p:nvSpPr>
          <p:cNvPr id="11273" name="TextBox 220">
            <a:extLst>
              <a:ext uri="{FF2B5EF4-FFF2-40B4-BE49-F238E27FC236}">
                <a16:creationId xmlns:a16="http://schemas.microsoft.com/office/drawing/2014/main" id="{7E061D7C-3E22-804C-9352-EFE4A26E29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300" y="838200"/>
            <a:ext cx="4635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>
                <a:latin typeface="Arial" panose="020B0604020202020204" pitchFamily="34" charset="0"/>
              </a:rPr>
              <a:t>Detect  a start signal from a human.</a:t>
            </a:r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CE8A44C8-B80A-DF4C-B193-834E6BB5D737}"/>
              </a:ext>
            </a:extLst>
          </p:cNvPr>
          <p:cNvSpPr>
            <a:spLocks noChangeAspect="1"/>
          </p:cNvSpPr>
          <p:nvPr/>
        </p:nvSpPr>
        <p:spPr>
          <a:xfrm>
            <a:off x="1600201" y="993776"/>
            <a:ext cx="92075" cy="9207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75" name="TextBox 224">
            <a:extLst>
              <a:ext uri="{FF2B5EF4-FFF2-40B4-BE49-F238E27FC236}">
                <a16:creationId xmlns:a16="http://schemas.microsoft.com/office/drawing/2014/main" id="{D0C688C0-A4CC-E548-8C14-5BEE6ABBA9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0450" y="1247775"/>
            <a:ext cx="2643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rgbClr val="002060"/>
                </a:solidFill>
                <a:latin typeface="Arial" panose="020B0604020202020204" pitchFamily="34" charset="0"/>
              </a:rPr>
              <a:t>A Start Push Button</a:t>
            </a:r>
          </a:p>
        </p:txBody>
      </p:sp>
      <p:grpSp>
        <p:nvGrpSpPr>
          <p:cNvPr id="11276" name="Group 1">
            <a:extLst>
              <a:ext uri="{FF2B5EF4-FFF2-40B4-BE49-F238E27FC236}">
                <a16:creationId xmlns:a16="http://schemas.microsoft.com/office/drawing/2014/main" id="{6649023C-B700-CC49-B311-0C4981E7F2A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33601" y="2209800"/>
            <a:ext cx="7402513" cy="3657600"/>
            <a:chOff x="2813424" y="2693044"/>
            <a:chExt cx="4196976" cy="2073664"/>
          </a:xfrm>
        </p:grpSpPr>
        <p:sp>
          <p:nvSpPr>
            <p:cNvPr id="256" name="Oval 255">
              <a:extLst>
                <a:ext uri="{FF2B5EF4-FFF2-40B4-BE49-F238E27FC236}">
                  <a16:creationId xmlns:a16="http://schemas.microsoft.com/office/drawing/2014/main" id="{EDC51755-D828-8F40-9CCF-DC06B4AB60A4}"/>
                </a:ext>
              </a:extLst>
            </p:cNvPr>
            <p:cNvSpPr/>
            <p:nvPr/>
          </p:nvSpPr>
          <p:spPr>
            <a:xfrm>
              <a:off x="5139177" y="3581372"/>
              <a:ext cx="148510" cy="159305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21E6BDF0-2FE7-D74D-B5FF-05FC842AE7ED}"/>
                </a:ext>
              </a:extLst>
            </p:cNvPr>
            <p:cNvSpPr/>
            <p:nvPr/>
          </p:nvSpPr>
          <p:spPr>
            <a:xfrm>
              <a:off x="5217482" y="3635373"/>
              <a:ext cx="1280784" cy="810925"/>
            </a:xfrm>
            <a:custGeom>
              <a:avLst/>
              <a:gdLst>
                <a:gd name="connsiteX0" fmla="*/ 1280160 w 1280160"/>
                <a:gd name="connsiteY0" fmla="*/ 556591 h 811033"/>
                <a:gd name="connsiteX1" fmla="*/ 1256306 w 1280160"/>
                <a:gd name="connsiteY1" fmla="*/ 659958 h 811033"/>
                <a:gd name="connsiteX2" fmla="*/ 1240403 w 1280160"/>
                <a:gd name="connsiteY2" fmla="*/ 683812 h 811033"/>
                <a:gd name="connsiteX3" fmla="*/ 1216549 w 1280160"/>
                <a:gd name="connsiteY3" fmla="*/ 739471 h 811033"/>
                <a:gd name="connsiteX4" fmla="*/ 1200647 w 1280160"/>
                <a:gd name="connsiteY4" fmla="*/ 763325 h 811033"/>
                <a:gd name="connsiteX5" fmla="*/ 1176793 w 1280160"/>
                <a:gd name="connsiteY5" fmla="*/ 771276 h 811033"/>
                <a:gd name="connsiteX6" fmla="*/ 1121134 w 1280160"/>
                <a:gd name="connsiteY6" fmla="*/ 803081 h 811033"/>
                <a:gd name="connsiteX7" fmla="*/ 1097280 w 1280160"/>
                <a:gd name="connsiteY7" fmla="*/ 811033 h 811033"/>
                <a:gd name="connsiteX8" fmla="*/ 1017767 w 1280160"/>
                <a:gd name="connsiteY8" fmla="*/ 803081 h 811033"/>
                <a:gd name="connsiteX9" fmla="*/ 970059 w 1280160"/>
                <a:gd name="connsiteY9" fmla="*/ 779227 h 811033"/>
                <a:gd name="connsiteX10" fmla="*/ 946205 w 1280160"/>
                <a:gd name="connsiteY10" fmla="*/ 771276 h 811033"/>
                <a:gd name="connsiteX11" fmla="*/ 938254 w 1280160"/>
                <a:gd name="connsiteY11" fmla="*/ 747422 h 811033"/>
                <a:gd name="connsiteX12" fmla="*/ 906448 w 1280160"/>
                <a:gd name="connsiteY12" fmla="*/ 699714 h 811033"/>
                <a:gd name="connsiteX13" fmla="*/ 898497 w 1280160"/>
                <a:gd name="connsiteY13" fmla="*/ 652007 h 811033"/>
                <a:gd name="connsiteX14" fmla="*/ 914400 w 1280160"/>
                <a:gd name="connsiteY14" fmla="*/ 508883 h 811033"/>
                <a:gd name="connsiteX15" fmla="*/ 930302 w 1280160"/>
                <a:gd name="connsiteY15" fmla="*/ 333954 h 811033"/>
                <a:gd name="connsiteX16" fmla="*/ 922351 w 1280160"/>
                <a:gd name="connsiteY16" fmla="*/ 262393 h 811033"/>
                <a:gd name="connsiteX17" fmla="*/ 898497 w 1280160"/>
                <a:gd name="connsiteY17" fmla="*/ 182880 h 811033"/>
                <a:gd name="connsiteX18" fmla="*/ 874643 w 1280160"/>
                <a:gd name="connsiteY18" fmla="*/ 166977 h 811033"/>
                <a:gd name="connsiteX19" fmla="*/ 834887 w 1280160"/>
                <a:gd name="connsiteY19" fmla="*/ 119269 h 811033"/>
                <a:gd name="connsiteX20" fmla="*/ 763325 w 1280160"/>
                <a:gd name="connsiteY20" fmla="*/ 79513 h 811033"/>
                <a:gd name="connsiteX21" fmla="*/ 731520 w 1280160"/>
                <a:gd name="connsiteY21" fmla="*/ 63610 h 811033"/>
                <a:gd name="connsiteX22" fmla="*/ 699715 w 1280160"/>
                <a:gd name="connsiteY22" fmla="*/ 55659 h 811033"/>
                <a:gd name="connsiteX23" fmla="*/ 652007 w 1280160"/>
                <a:gd name="connsiteY23" fmla="*/ 39756 h 811033"/>
                <a:gd name="connsiteX24" fmla="*/ 620201 w 1280160"/>
                <a:gd name="connsiteY24" fmla="*/ 31805 h 811033"/>
                <a:gd name="connsiteX25" fmla="*/ 572494 w 1280160"/>
                <a:gd name="connsiteY25" fmla="*/ 15902 h 811033"/>
                <a:gd name="connsiteX26" fmla="*/ 461175 w 1280160"/>
                <a:gd name="connsiteY26" fmla="*/ 0 h 811033"/>
                <a:gd name="connsiteX27" fmla="*/ 127221 w 1280160"/>
                <a:gd name="connsiteY27" fmla="*/ 7951 h 811033"/>
                <a:gd name="connsiteX28" fmla="*/ 7951 w 1280160"/>
                <a:gd name="connsiteY28" fmla="*/ 39756 h 811033"/>
                <a:gd name="connsiteX29" fmla="*/ 0 w 1280160"/>
                <a:gd name="connsiteY29" fmla="*/ 15902 h 81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80160" h="811033">
                  <a:moveTo>
                    <a:pt x="1280160" y="556591"/>
                  </a:moveTo>
                  <a:cubicBezTo>
                    <a:pt x="1276494" y="582248"/>
                    <a:pt x="1272180" y="636148"/>
                    <a:pt x="1256306" y="659958"/>
                  </a:cubicBezTo>
                  <a:lnTo>
                    <a:pt x="1240403" y="683812"/>
                  </a:lnTo>
                  <a:cubicBezTo>
                    <a:pt x="1231482" y="710576"/>
                    <a:pt x="1232272" y="711956"/>
                    <a:pt x="1216549" y="739471"/>
                  </a:cubicBezTo>
                  <a:cubicBezTo>
                    <a:pt x="1211808" y="747768"/>
                    <a:pt x="1208109" y="757355"/>
                    <a:pt x="1200647" y="763325"/>
                  </a:cubicBezTo>
                  <a:cubicBezTo>
                    <a:pt x="1194102" y="768561"/>
                    <a:pt x="1184497" y="767974"/>
                    <a:pt x="1176793" y="771276"/>
                  </a:cubicBezTo>
                  <a:cubicBezTo>
                    <a:pt x="1079233" y="813087"/>
                    <a:pt x="1200972" y="763162"/>
                    <a:pt x="1121134" y="803081"/>
                  </a:cubicBezTo>
                  <a:cubicBezTo>
                    <a:pt x="1113637" y="806829"/>
                    <a:pt x="1105231" y="808382"/>
                    <a:pt x="1097280" y="811033"/>
                  </a:cubicBezTo>
                  <a:cubicBezTo>
                    <a:pt x="1070776" y="808382"/>
                    <a:pt x="1044094" y="807131"/>
                    <a:pt x="1017767" y="803081"/>
                  </a:cubicBezTo>
                  <a:cubicBezTo>
                    <a:pt x="988896" y="798639"/>
                    <a:pt x="996270" y="792333"/>
                    <a:pt x="970059" y="779227"/>
                  </a:cubicBezTo>
                  <a:cubicBezTo>
                    <a:pt x="962562" y="775479"/>
                    <a:pt x="954156" y="773926"/>
                    <a:pt x="946205" y="771276"/>
                  </a:cubicBezTo>
                  <a:cubicBezTo>
                    <a:pt x="943555" y="763325"/>
                    <a:pt x="942324" y="754749"/>
                    <a:pt x="938254" y="747422"/>
                  </a:cubicBezTo>
                  <a:cubicBezTo>
                    <a:pt x="928972" y="730714"/>
                    <a:pt x="906448" y="699714"/>
                    <a:pt x="906448" y="699714"/>
                  </a:cubicBezTo>
                  <a:cubicBezTo>
                    <a:pt x="903798" y="683812"/>
                    <a:pt x="898497" y="668129"/>
                    <a:pt x="898497" y="652007"/>
                  </a:cubicBezTo>
                  <a:cubicBezTo>
                    <a:pt x="898497" y="549897"/>
                    <a:pt x="895637" y="565168"/>
                    <a:pt x="914400" y="508883"/>
                  </a:cubicBezTo>
                  <a:cubicBezTo>
                    <a:pt x="919367" y="464182"/>
                    <a:pt x="930302" y="373122"/>
                    <a:pt x="930302" y="333954"/>
                  </a:cubicBezTo>
                  <a:cubicBezTo>
                    <a:pt x="930302" y="309954"/>
                    <a:pt x="926000" y="286114"/>
                    <a:pt x="922351" y="262393"/>
                  </a:cubicBezTo>
                  <a:cubicBezTo>
                    <a:pt x="920532" y="250570"/>
                    <a:pt x="902214" y="185358"/>
                    <a:pt x="898497" y="182880"/>
                  </a:cubicBezTo>
                  <a:lnTo>
                    <a:pt x="874643" y="166977"/>
                  </a:lnTo>
                  <a:cubicBezTo>
                    <a:pt x="860507" y="145773"/>
                    <a:pt x="856080" y="135752"/>
                    <a:pt x="834887" y="119269"/>
                  </a:cubicBezTo>
                  <a:cubicBezTo>
                    <a:pt x="771488" y="69959"/>
                    <a:pt x="809134" y="99145"/>
                    <a:pt x="763325" y="79513"/>
                  </a:cubicBezTo>
                  <a:cubicBezTo>
                    <a:pt x="752430" y="74844"/>
                    <a:pt x="742618" y="67772"/>
                    <a:pt x="731520" y="63610"/>
                  </a:cubicBezTo>
                  <a:cubicBezTo>
                    <a:pt x="721288" y="59773"/>
                    <a:pt x="710182" y="58799"/>
                    <a:pt x="699715" y="55659"/>
                  </a:cubicBezTo>
                  <a:cubicBezTo>
                    <a:pt x="683659" y="50842"/>
                    <a:pt x="668269" y="43821"/>
                    <a:pt x="652007" y="39756"/>
                  </a:cubicBezTo>
                  <a:cubicBezTo>
                    <a:pt x="641405" y="37106"/>
                    <a:pt x="630668" y="34945"/>
                    <a:pt x="620201" y="31805"/>
                  </a:cubicBezTo>
                  <a:cubicBezTo>
                    <a:pt x="604145" y="26988"/>
                    <a:pt x="589127" y="17981"/>
                    <a:pt x="572494" y="15902"/>
                  </a:cubicBezTo>
                  <a:cubicBezTo>
                    <a:pt x="492885" y="5951"/>
                    <a:pt x="529961" y="11464"/>
                    <a:pt x="461175" y="0"/>
                  </a:cubicBezTo>
                  <a:lnTo>
                    <a:pt x="127221" y="7951"/>
                  </a:lnTo>
                  <a:cubicBezTo>
                    <a:pt x="17454" y="11942"/>
                    <a:pt x="42158" y="-11554"/>
                    <a:pt x="7951" y="39756"/>
                  </a:cubicBezTo>
                  <a:lnTo>
                    <a:pt x="0" y="15902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11284" name="Group 234">
              <a:extLst>
                <a:ext uri="{FF2B5EF4-FFF2-40B4-BE49-F238E27FC236}">
                  <a16:creationId xmlns:a16="http://schemas.microsoft.com/office/drawing/2014/main" id="{FE2A5325-CC03-C34F-B3AF-0AE2A5610A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85976" y="3539535"/>
              <a:ext cx="386118" cy="857318"/>
              <a:chOff x="2814282" y="1962082"/>
              <a:chExt cx="386118" cy="857318"/>
            </a:xfrm>
          </p:grpSpPr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7F0B1AF3-AF53-D34C-8A98-CB27A36251B6}"/>
                  </a:ext>
                </a:extLst>
              </p:cNvPr>
              <p:cNvCxnSpPr/>
              <p:nvPr/>
            </p:nvCxnSpPr>
            <p:spPr>
              <a:xfrm flipH="1">
                <a:off x="2819721" y="2316228"/>
                <a:ext cx="380724" cy="15840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6569B3BB-1B09-AB4B-BFDA-B2E7238BD602}"/>
                  </a:ext>
                </a:extLst>
              </p:cNvPr>
              <p:cNvCxnSpPr/>
              <p:nvPr/>
            </p:nvCxnSpPr>
            <p:spPr>
              <a:xfrm flipH="1">
                <a:off x="2819721" y="2554736"/>
                <a:ext cx="380724" cy="15840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Straight Connector 237">
                <a:extLst>
                  <a:ext uri="{FF2B5EF4-FFF2-40B4-BE49-F238E27FC236}">
                    <a16:creationId xmlns:a16="http://schemas.microsoft.com/office/drawing/2014/main" id="{EFEE9498-28F8-094A-8A21-408084BF5BEE}"/>
                  </a:ext>
                </a:extLst>
              </p:cNvPr>
              <p:cNvCxnSpPr/>
              <p:nvPr/>
            </p:nvCxnSpPr>
            <p:spPr>
              <a:xfrm flipH="1">
                <a:off x="2819721" y="2077721"/>
                <a:ext cx="380724" cy="15840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Straight Connector 238">
                <a:extLst>
                  <a:ext uri="{FF2B5EF4-FFF2-40B4-BE49-F238E27FC236}">
                    <a16:creationId xmlns:a16="http://schemas.microsoft.com/office/drawing/2014/main" id="{809B46A6-F2FD-864A-81F9-126EA3800D43}"/>
                  </a:ext>
                </a:extLst>
              </p:cNvPr>
              <p:cNvCxnSpPr/>
              <p:nvPr/>
            </p:nvCxnSpPr>
            <p:spPr>
              <a:xfrm>
                <a:off x="2819721" y="2474633"/>
                <a:ext cx="380724" cy="8010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Straight Connector 239">
                <a:extLst>
                  <a:ext uri="{FF2B5EF4-FFF2-40B4-BE49-F238E27FC236}">
                    <a16:creationId xmlns:a16="http://schemas.microsoft.com/office/drawing/2014/main" id="{6BD707A8-6F07-644E-98F0-69188B04B392}"/>
                  </a:ext>
                </a:extLst>
              </p:cNvPr>
              <p:cNvCxnSpPr/>
              <p:nvPr/>
            </p:nvCxnSpPr>
            <p:spPr>
              <a:xfrm>
                <a:off x="2814321" y="2700540"/>
                <a:ext cx="190812" cy="3960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Straight Connector 240">
                <a:extLst>
                  <a:ext uri="{FF2B5EF4-FFF2-40B4-BE49-F238E27FC236}">
                    <a16:creationId xmlns:a16="http://schemas.microsoft.com/office/drawing/2014/main" id="{68F13F3F-70CC-4A43-8EFB-5D49AA3EDA65}"/>
                  </a:ext>
                </a:extLst>
              </p:cNvPr>
              <p:cNvCxnSpPr/>
              <p:nvPr/>
            </p:nvCxnSpPr>
            <p:spPr>
              <a:xfrm>
                <a:off x="2819721" y="2236126"/>
                <a:ext cx="380724" cy="8010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Straight Connector 241">
                <a:extLst>
                  <a:ext uri="{FF2B5EF4-FFF2-40B4-BE49-F238E27FC236}">
                    <a16:creationId xmlns:a16="http://schemas.microsoft.com/office/drawing/2014/main" id="{0076E83F-B8FB-8543-80EC-44F4769FB3A8}"/>
                  </a:ext>
                </a:extLst>
              </p:cNvPr>
              <p:cNvCxnSpPr/>
              <p:nvPr/>
            </p:nvCxnSpPr>
            <p:spPr>
              <a:xfrm>
                <a:off x="3009633" y="2038120"/>
                <a:ext cx="190812" cy="3960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Straight Connector 242">
                <a:extLst>
                  <a:ext uri="{FF2B5EF4-FFF2-40B4-BE49-F238E27FC236}">
                    <a16:creationId xmlns:a16="http://schemas.microsoft.com/office/drawing/2014/main" id="{E69906D6-7916-D34B-8CEE-103F9A2067F3}"/>
                  </a:ext>
                </a:extLst>
              </p:cNvPr>
              <p:cNvCxnSpPr/>
              <p:nvPr/>
            </p:nvCxnSpPr>
            <p:spPr>
              <a:xfrm>
                <a:off x="3009633" y="2730241"/>
                <a:ext cx="0" cy="8910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Straight Connector 243">
                <a:extLst>
                  <a:ext uri="{FF2B5EF4-FFF2-40B4-BE49-F238E27FC236}">
                    <a16:creationId xmlns:a16="http://schemas.microsoft.com/office/drawing/2014/main" id="{DBD26756-4F05-2542-BD0B-BF58BD57DF94}"/>
                  </a:ext>
                </a:extLst>
              </p:cNvPr>
              <p:cNvCxnSpPr/>
              <p:nvPr/>
            </p:nvCxnSpPr>
            <p:spPr>
              <a:xfrm>
                <a:off x="3005133" y="1962517"/>
                <a:ext cx="0" cy="8910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33B06C61-B01A-5B49-AB47-C6DF85355B72}"/>
                </a:ext>
              </a:extLst>
            </p:cNvPr>
            <p:cNvSpPr/>
            <p:nvPr/>
          </p:nvSpPr>
          <p:spPr>
            <a:xfrm>
              <a:off x="5139177" y="4142989"/>
              <a:ext cx="148510" cy="159305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E7846321-3C9E-AA47-9473-E94DDF62A3C1}"/>
                </a:ext>
              </a:extLst>
            </p:cNvPr>
            <p:cNvCxnSpPr/>
            <p:nvPr/>
          </p:nvCxnSpPr>
          <p:spPr>
            <a:xfrm flipV="1">
              <a:off x="2813424" y="3388766"/>
              <a:ext cx="549036" cy="1170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287" name="Picture 2">
              <a:extLst>
                <a:ext uri="{FF2B5EF4-FFF2-40B4-BE49-F238E27FC236}">
                  <a16:creationId xmlns:a16="http://schemas.microsoft.com/office/drawing/2014/main" id="{90D1989F-0BAE-5443-849A-DDDD22DCD8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1176" y="3276600"/>
              <a:ext cx="228600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51B1338D-21C0-2445-8B58-20E62581C11B}"/>
                </a:ext>
              </a:extLst>
            </p:cNvPr>
            <p:cNvCxnSpPr/>
            <p:nvPr/>
          </p:nvCxnSpPr>
          <p:spPr>
            <a:xfrm>
              <a:off x="3423664" y="3161959"/>
              <a:ext cx="62284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289" name="Picture 3">
              <a:extLst>
                <a:ext uri="{FF2B5EF4-FFF2-40B4-BE49-F238E27FC236}">
                  <a16:creationId xmlns:a16="http://schemas.microsoft.com/office/drawing/2014/main" id="{2A236F4E-55A0-9F44-B3A0-31C1839169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776" y="3273368"/>
              <a:ext cx="225425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37115FA8-F8D3-1A4F-90FF-C54691444B7D}"/>
                </a:ext>
              </a:extLst>
            </p:cNvPr>
            <p:cNvCxnSpPr/>
            <p:nvPr/>
          </p:nvCxnSpPr>
          <p:spPr>
            <a:xfrm>
              <a:off x="3727884" y="2783947"/>
              <a:ext cx="0" cy="36541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30C4397D-4698-C34E-B01D-B6E231395C0F}"/>
                </a:ext>
              </a:extLst>
            </p:cNvPr>
            <p:cNvCxnSpPr/>
            <p:nvPr/>
          </p:nvCxnSpPr>
          <p:spPr>
            <a:xfrm>
              <a:off x="4380427" y="3421167"/>
              <a:ext cx="0" cy="137704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74F48E92-5BDD-AE4D-9A24-B79B475DD354}"/>
                </a:ext>
              </a:extLst>
            </p:cNvPr>
            <p:cNvCxnSpPr/>
            <p:nvPr/>
          </p:nvCxnSpPr>
          <p:spPr>
            <a:xfrm>
              <a:off x="4379527" y="4304994"/>
              <a:ext cx="0" cy="182705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>
              <a:extLst>
                <a:ext uri="{FF2B5EF4-FFF2-40B4-BE49-F238E27FC236}">
                  <a16:creationId xmlns:a16="http://schemas.microsoft.com/office/drawing/2014/main" id="{6B9661C9-2A02-7749-96FC-A1D20212709C}"/>
                </a:ext>
              </a:extLst>
            </p:cNvPr>
            <p:cNvCxnSpPr/>
            <p:nvPr/>
          </p:nvCxnSpPr>
          <p:spPr>
            <a:xfrm>
              <a:off x="5217482" y="4313094"/>
              <a:ext cx="0" cy="182706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E681489A-D62E-634A-A036-3EAEC2384883}"/>
                </a:ext>
              </a:extLst>
            </p:cNvPr>
            <p:cNvCxnSpPr/>
            <p:nvPr/>
          </p:nvCxnSpPr>
          <p:spPr>
            <a:xfrm>
              <a:off x="5210282" y="3391466"/>
              <a:ext cx="0" cy="201606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8CF1F537-6FA5-FF45-8E02-FA38C1851661}"/>
                </a:ext>
              </a:extLst>
            </p:cNvPr>
            <p:cNvCxnSpPr/>
            <p:nvPr/>
          </p:nvCxnSpPr>
          <p:spPr>
            <a:xfrm>
              <a:off x="4356125" y="4492200"/>
              <a:ext cx="877558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466C7C68-A1AE-8248-A1E2-0AEAEED20B27}"/>
                </a:ext>
              </a:extLst>
            </p:cNvPr>
            <p:cNvCxnSpPr/>
            <p:nvPr/>
          </p:nvCxnSpPr>
          <p:spPr>
            <a:xfrm>
              <a:off x="4795354" y="4492200"/>
              <a:ext cx="0" cy="274508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58AF0559-FB93-2B49-9CF5-9221414D22D3}"/>
                </a:ext>
              </a:extLst>
            </p:cNvPr>
            <p:cNvCxnSpPr/>
            <p:nvPr/>
          </p:nvCxnSpPr>
          <p:spPr>
            <a:xfrm>
              <a:off x="2828725" y="2693044"/>
              <a:ext cx="0" cy="720022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AC83E19E-C6D8-4444-9123-D7154954D547}"/>
                </a:ext>
              </a:extLst>
            </p:cNvPr>
            <p:cNvCxnSpPr/>
            <p:nvPr/>
          </p:nvCxnSpPr>
          <p:spPr>
            <a:xfrm flipV="1">
              <a:off x="4083408" y="3394166"/>
              <a:ext cx="1143075" cy="1080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0025CAFD-064D-1846-89F2-54D6B86DBE67}"/>
                </a:ext>
              </a:extLst>
            </p:cNvPr>
            <p:cNvSpPr/>
            <p:nvPr/>
          </p:nvSpPr>
          <p:spPr>
            <a:xfrm>
              <a:off x="5217482" y="4215891"/>
              <a:ext cx="1550802" cy="516616"/>
            </a:xfrm>
            <a:custGeom>
              <a:avLst/>
              <a:gdLst>
                <a:gd name="connsiteX0" fmla="*/ 1550504 w 1550504"/>
                <a:gd name="connsiteY0" fmla="*/ 55659 h 516835"/>
                <a:gd name="connsiteX1" fmla="*/ 1534601 w 1550504"/>
                <a:gd name="connsiteY1" fmla="*/ 95415 h 516835"/>
                <a:gd name="connsiteX2" fmla="*/ 1510748 w 1550504"/>
                <a:gd name="connsiteY2" fmla="*/ 143123 h 516835"/>
                <a:gd name="connsiteX3" fmla="*/ 1502796 w 1550504"/>
                <a:gd name="connsiteY3" fmla="*/ 182880 h 516835"/>
                <a:gd name="connsiteX4" fmla="*/ 1494845 w 1550504"/>
                <a:gd name="connsiteY4" fmla="*/ 206734 h 516835"/>
                <a:gd name="connsiteX5" fmla="*/ 1486894 w 1550504"/>
                <a:gd name="connsiteY5" fmla="*/ 238539 h 516835"/>
                <a:gd name="connsiteX6" fmla="*/ 1470991 w 1550504"/>
                <a:gd name="connsiteY6" fmla="*/ 262393 h 516835"/>
                <a:gd name="connsiteX7" fmla="*/ 1455088 w 1550504"/>
                <a:gd name="connsiteY7" fmla="*/ 318052 h 516835"/>
                <a:gd name="connsiteX8" fmla="*/ 1439186 w 1550504"/>
                <a:gd name="connsiteY8" fmla="*/ 365760 h 516835"/>
                <a:gd name="connsiteX9" fmla="*/ 1431235 w 1550504"/>
                <a:gd name="connsiteY9" fmla="*/ 389614 h 516835"/>
                <a:gd name="connsiteX10" fmla="*/ 1391478 w 1550504"/>
                <a:gd name="connsiteY10" fmla="*/ 437322 h 516835"/>
                <a:gd name="connsiteX11" fmla="*/ 1335819 w 1550504"/>
                <a:gd name="connsiteY11" fmla="*/ 453224 h 516835"/>
                <a:gd name="connsiteX12" fmla="*/ 1288111 w 1550504"/>
                <a:gd name="connsiteY12" fmla="*/ 469127 h 516835"/>
                <a:gd name="connsiteX13" fmla="*/ 1264257 w 1550504"/>
                <a:gd name="connsiteY13" fmla="*/ 477078 h 516835"/>
                <a:gd name="connsiteX14" fmla="*/ 1240403 w 1550504"/>
                <a:gd name="connsiteY14" fmla="*/ 492981 h 516835"/>
                <a:gd name="connsiteX15" fmla="*/ 1216549 w 1550504"/>
                <a:gd name="connsiteY15" fmla="*/ 500932 h 516835"/>
                <a:gd name="connsiteX16" fmla="*/ 1105231 w 1550504"/>
                <a:gd name="connsiteY16" fmla="*/ 516835 h 516835"/>
                <a:gd name="connsiteX17" fmla="*/ 954156 w 1550504"/>
                <a:gd name="connsiteY17" fmla="*/ 500932 h 516835"/>
                <a:gd name="connsiteX18" fmla="*/ 906448 w 1550504"/>
                <a:gd name="connsiteY18" fmla="*/ 485029 h 516835"/>
                <a:gd name="connsiteX19" fmla="*/ 882595 w 1550504"/>
                <a:gd name="connsiteY19" fmla="*/ 477078 h 516835"/>
                <a:gd name="connsiteX20" fmla="*/ 858741 w 1550504"/>
                <a:gd name="connsiteY20" fmla="*/ 445273 h 516835"/>
                <a:gd name="connsiteX21" fmla="*/ 834887 w 1550504"/>
                <a:gd name="connsiteY21" fmla="*/ 437322 h 516835"/>
                <a:gd name="connsiteX22" fmla="*/ 811033 w 1550504"/>
                <a:gd name="connsiteY22" fmla="*/ 413468 h 516835"/>
                <a:gd name="connsiteX23" fmla="*/ 779228 w 1550504"/>
                <a:gd name="connsiteY23" fmla="*/ 397565 h 516835"/>
                <a:gd name="connsiteX24" fmla="*/ 731520 w 1550504"/>
                <a:gd name="connsiteY24" fmla="*/ 365760 h 516835"/>
                <a:gd name="connsiteX25" fmla="*/ 707666 w 1550504"/>
                <a:gd name="connsiteY25" fmla="*/ 318052 h 516835"/>
                <a:gd name="connsiteX26" fmla="*/ 683812 w 1550504"/>
                <a:gd name="connsiteY26" fmla="*/ 246490 h 516835"/>
                <a:gd name="connsiteX27" fmla="*/ 675861 w 1550504"/>
                <a:gd name="connsiteY27" fmla="*/ 222636 h 516835"/>
                <a:gd name="connsiteX28" fmla="*/ 659958 w 1550504"/>
                <a:gd name="connsiteY28" fmla="*/ 198782 h 516835"/>
                <a:gd name="connsiteX29" fmla="*/ 636104 w 1550504"/>
                <a:gd name="connsiteY29" fmla="*/ 127221 h 516835"/>
                <a:gd name="connsiteX30" fmla="*/ 628153 w 1550504"/>
                <a:gd name="connsiteY30" fmla="*/ 103367 h 516835"/>
                <a:gd name="connsiteX31" fmla="*/ 580445 w 1550504"/>
                <a:gd name="connsiteY31" fmla="*/ 71562 h 516835"/>
                <a:gd name="connsiteX32" fmla="*/ 524786 w 1550504"/>
                <a:gd name="connsiteY32" fmla="*/ 55659 h 516835"/>
                <a:gd name="connsiteX33" fmla="*/ 492981 w 1550504"/>
                <a:gd name="connsiteY33" fmla="*/ 39756 h 516835"/>
                <a:gd name="connsiteX34" fmla="*/ 469127 w 1550504"/>
                <a:gd name="connsiteY34" fmla="*/ 23854 h 516835"/>
                <a:gd name="connsiteX35" fmla="*/ 326003 w 1550504"/>
                <a:gd name="connsiteY35" fmla="*/ 0 h 516835"/>
                <a:gd name="connsiteX36" fmla="*/ 278295 w 1550504"/>
                <a:gd name="connsiteY36" fmla="*/ 7951 h 516835"/>
                <a:gd name="connsiteX37" fmla="*/ 254441 w 1550504"/>
                <a:gd name="connsiteY37" fmla="*/ 15902 h 516835"/>
                <a:gd name="connsiteX38" fmla="*/ 198782 w 1550504"/>
                <a:gd name="connsiteY38" fmla="*/ 23854 h 516835"/>
                <a:gd name="connsiteX39" fmla="*/ 95415 w 1550504"/>
                <a:gd name="connsiteY39" fmla="*/ 39756 h 516835"/>
                <a:gd name="connsiteX40" fmla="*/ 0 w 1550504"/>
                <a:gd name="connsiteY40" fmla="*/ 31805 h 516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550504" h="516835">
                  <a:moveTo>
                    <a:pt x="1550504" y="55659"/>
                  </a:moveTo>
                  <a:cubicBezTo>
                    <a:pt x="1545203" y="68911"/>
                    <a:pt x="1540984" y="82649"/>
                    <a:pt x="1534601" y="95415"/>
                  </a:cubicBezTo>
                  <a:cubicBezTo>
                    <a:pt x="1515167" y="134283"/>
                    <a:pt x="1520741" y="103152"/>
                    <a:pt x="1510748" y="143123"/>
                  </a:cubicBezTo>
                  <a:cubicBezTo>
                    <a:pt x="1507470" y="156234"/>
                    <a:pt x="1506074" y="169769"/>
                    <a:pt x="1502796" y="182880"/>
                  </a:cubicBezTo>
                  <a:cubicBezTo>
                    <a:pt x="1500763" y="191011"/>
                    <a:pt x="1497147" y="198675"/>
                    <a:pt x="1494845" y="206734"/>
                  </a:cubicBezTo>
                  <a:cubicBezTo>
                    <a:pt x="1491843" y="217241"/>
                    <a:pt x="1491199" y="228495"/>
                    <a:pt x="1486894" y="238539"/>
                  </a:cubicBezTo>
                  <a:cubicBezTo>
                    <a:pt x="1483130" y="247323"/>
                    <a:pt x="1476292" y="254442"/>
                    <a:pt x="1470991" y="262393"/>
                  </a:cubicBezTo>
                  <a:cubicBezTo>
                    <a:pt x="1444270" y="342559"/>
                    <a:pt x="1485040" y="218211"/>
                    <a:pt x="1455088" y="318052"/>
                  </a:cubicBezTo>
                  <a:cubicBezTo>
                    <a:pt x="1450271" y="334108"/>
                    <a:pt x="1444487" y="349857"/>
                    <a:pt x="1439186" y="365760"/>
                  </a:cubicBezTo>
                  <a:cubicBezTo>
                    <a:pt x="1436536" y="373711"/>
                    <a:pt x="1435884" y="382640"/>
                    <a:pt x="1431235" y="389614"/>
                  </a:cubicBezTo>
                  <a:cubicBezTo>
                    <a:pt x="1419501" y="407215"/>
                    <a:pt x="1409844" y="425078"/>
                    <a:pt x="1391478" y="437322"/>
                  </a:cubicBezTo>
                  <a:cubicBezTo>
                    <a:pt x="1384191" y="442180"/>
                    <a:pt x="1340638" y="451778"/>
                    <a:pt x="1335819" y="453224"/>
                  </a:cubicBezTo>
                  <a:cubicBezTo>
                    <a:pt x="1319763" y="458041"/>
                    <a:pt x="1304014" y="463826"/>
                    <a:pt x="1288111" y="469127"/>
                  </a:cubicBezTo>
                  <a:lnTo>
                    <a:pt x="1264257" y="477078"/>
                  </a:lnTo>
                  <a:cubicBezTo>
                    <a:pt x="1256306" y="482379"/>
                    <a:pt x="1248950" y="488707"/>
                    <a:pt x="1240403" y="492981"/>
                  </a:cubicBezTo>
                  <a:cubicBezTo>
                    <a:pt x="1232906" y="496729"/>
                    <a:pt x="1224608" y="498630"/>
                    <a:pt x="1216549" y="500932"/>
                  </a:cubicBezTo>
                  <a:cubicBezTo>
                    <a:pt x="1169989" y="514234"/>
                    <a:pt x="1168595" y="510498"/>
                    <a:pt x="1105231" y="516835"/>
                  </a:cubicBezTo>
                  <a:cubicBezTo>
                    <a:pt x="1079748" y="514711"/>
                    <a:pt x="989377" y="509060"/>
                    <a:pt x="954156" y="500932"/>
                  </a:cubicBezTo>
                  <a:cubicBezTo>
                    <a:pt x="937822" y="497163"/>
                    <a:pt x="922351" y="490330"/>
                    <a:pt x="906448" y="485029"/>
                  </a:cubicBezTo>
                  <a:lnTo>
                    <a:pt x="882595" y="477078"/>
                  </a:lnTo>
                  <a:cubicBezTo>
                    <a:pt x="874644" y="466476"/>
                    <a:pt x="868922" y="453757"/>
                    <a:pt x="858741" y="445273"/>
                  </a:cubicBezTo>
                  <a:cubicBezTo>
                    <a:pt x="852302" y="439907"/>
                    <a:pt x="841861" y="441971"/>
                    <a:pt x="834887" y="437322"/>
                  </a:cubicBezTo>
                  <a:cubicBezTo>
                    <a:pt x="825531" y="431085"/>
                    <a:pt x="820183" y="420004"/>
                    <a:pt x="811033" y="413468"/>
                  </a:cubicBezTo>
                  <a:cubicBezTo>
                    <a:pt x="801388" y="406578"/>
                    <a:pt x="788873" y="404455"/>
                    <a:pt x="779228" y="397565"/>
                  </a:cubicBezTo>
                  <a:cubicBezTo>
                    <a:pt x="727114" y="360340"/>
                    <a:pt x="782688" y="382815"/>
                    <a:pt x="731520" y="365760"/>
                  </a:cubicBezTo>
                  <a:cubicBezTo>
                    <a:pt x="702515" y="278753"/>
                    <a:pt x="748775" y="410547"/>
                    <a:pt x="707666" y="318052"/>
                  </a:cubicBezTo>
                  <a:cubicBezTo>
                    <a:pt x="707661" y="318042"/>
                    <a:pt x="687789" y="258423"/>
                    <a:pt x="683812" y="246490"/>
                  </a:cubicBezTo>
                  <a:cubicBezTo>
                    <a:pt x="681162" y="238539"/>
                    <a:pt x="680510" y="229610"/>
                    <a:pt x="675861" y="222636"/>
                  </a:cubicBezTo>
                  <a:lnTo>
                    <a:pt x="659958" y="198782"/>
                  </a:lnTo>
                  <a:lnTo>
                    <a:pt x="636104" y="127221"/>
                  </a:lnTo>
                  <a:cubicBezTo>
                    <a:pt x="633454" y="119270"/>
                    <a:pt x="635127" y="108016"/>
                    <a:pt x="628153" y="103367"/>
                  </a:cubicBezTo>
                  <a:cubicBezTo>
                    <a:pt x="612250" y="92765"/>
                    <a:pt x="598987" y="76198"/>
                    <a:pt x="580445" y="71562"/>
                  </a:cubicBezTo>
                  <a:cubicBezTo>
                    <a:pt x="564313" y="67529"/>
                    <a:pt x="540751" y="62501"/>
                    <a:pt x="524786" y="55659"/>
                  </a:cubicBezTo>
                  <a:cubicBezTo>
                    <a:pt x="513891" y="50990"/>
                    <a:pt x="503272" y="45637"/>
                    <a:pt x="492981" y="39756"/>
                  </a:cubicBezTo>
                  <a:cubicBezTo>
                    <a:pt x="484684" y="35015"/>
                    <a:pt x="477860" y="27735"/>
                    <a:pt x="469127" y="23854"/>
                  </a:cubicBezTo>
                  <a:cubicBezTo>
                    <a:pt x="415134" y="-142"/>
                    <a:pt x="392443" y="5536"/>
                    <a:pt x="326003" y="0"/>
                  </a:cubicBezTo>
                  <a:cubicBezTo>
                    <a:pt x="310100" y="2650"/>
                    <a:pt x="294033" y="4454"/>
                    <a:pt x="278295" y="7951"/>
                  </a:cubicBezTo>
                  <a:cubicBezTo>
                    <a:pt x="270113" y="9769"/>
                    <a:pt x="262660" y="14258"/>
                    <a:pt x="254441" y="15902"/>
                  </a:cubicBezTo>
                  <a:cubicBezTo>
                    <a:pt x="236064" y="19578"/>
                    <a:pt x="217335" y="21203"/>
                    <a:pt x="198782" y="23854"/>
                  </a:cubicBezTo>
                  <a:cubicBezTo>
                    <a:pt x="157951" y="37464"/>
                    <a:pt x="156912" y="39756"/>
                    <a:pt x="95415" y="39756"/>
                  </a:cubicBezTo>
                  <a:cubicBezTo>
                    <a:pt x="63500" y="39756"/>
                    <a:pt x="0" y="31805"/>
                    <a:pt x="0" y="31805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DFEF940-0730-D247-8ED8-4B48DA6C179E}"/>
                </a:ext>
              </a:extLst>
            </p:cNvPr>
            <p:cNvSpPr/>
            <p:nvPr/>
          </p:nvSpPr>
          <p:spPr>
            <a:xfrm>
              <a:off x="6331755" y="3847780"/>
              <a:ext cx="667844" cy="46171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2" name="Oval 541">
              <a:extLst>
                <a:ext uri="{FF2B5EF4-FFF2-40B4-BE49-F238E27FC236}">
                  <a16:creationId xmlns:a16="http://schemas.microsoft.com/office/drawing/2014/main" id="{95AA6F9B-BBFD-FA41-9DAC-D0169CA286FF}"/>
                </a:ext>
              </a:extLst>
            </p:cNvPr>
            <p:cNvSpPr/>
            <p:nvPr/>
          </p:nvSpPr>
          <p:spPr>
            <a:xfrm>
              <a:off x="6319155" y="3766777"/>
              <a:ext cx="668744" cy="16200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1" name="Oval 540">
              <a:extLst>
                <a:ext uri="{FF2B5EF4-FFF2-40B4-BE49-F238E27FC236}">
                  <a16:creationId xmlns:a16="http://schemas.microsoft.com/office/drawing/2014/main" id="{8387FFDC-4778-844C-8F8C-16205A70BA8B}"/>
                </a:ext>
              </a:extLst>
            </p:cNvPr>
            <p:cNvSpPr/>
            <p:nvPr/>
          </p:nvSpPr>
          <p:spPr>
            <a:xfrm>
              <a:off x="6341656" y="3712776"/>
              <a:ext cx="668744" cy="16200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A04AE6A6-41B2-BB4C-BF42-F9615B2A1613}"/>
                </a:ext>
              </a:extLst>
            </p:cNvPr>
            <p:cNvSpPr/>
            <p:nvPr/>
          </p:nvSpPr>
          <p:spPr>
            <a:xfrm>
              <a:off x="6331755" y="3658774"/>
              <a:ext cx="667844" cy="16200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0" name="Oval 539">
              <a:extLst>
                <a:ext uri="{FF2B5EF4-FFF2-40B4-BE49-F238E27FC236}">
                  <a16:creationId xmlns:a16="http://schemas.microsoft.com/office/drawing/2014/main" id="{7C8E9F5A-42E2-C947-AF7D-512DD206E24C}"/>
                </a:ext>
              </a:extLst>
            </p:cNvPr>
            <p:cNvSpPr/>
            <p:nvPr/>
          </p:nvSpPr>
          <p:spPr>
            <a:xfrm>
              <a:off x="6319155" y="3604772"/>
              <a:ext cx="668744" cy="16200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8B355DB5-8DBC-1948-9BFA-A2C6B7E1CF80}"/>
                </a:ext>
              </a:extLst>
            </p:cNvPr>
            <p:cNvSpPr/>
            <p:nvPr/>
          </p:nvSpPr>
          <p:spPr>
            <a:xfrm rot="20586631">
              <a:off x="6462264" y="3098057"/>
              <a:ext cx="466231" cy="613819"/>
            </a:xfrm>
            <a:custGeom>
              <a:avLst/>
              <a:gdLst>
                <a:gd name="connsiteX0" fmla="*/ 29910 w 466638"/>
                <a:gd name="connsiteY0" fmla="*/ 559559 h 614150"/>
                <a:gd name="connsiteX1" fmla="*/ 84501 w 466638"/>
                <a:gd name="connsiteY1" fmla="*/ 450376 h 614150"/>
                <a:gd name="connsiteX2" fmla="*/ 70853 w 466638"/>
                <a:gd name="connsiteY2" fmla="*/ 354842 h 614150"/>
                <a:gd name="connsiteX3" fmla="*/ 43557 w 466638"/>
                <a:gd name="connsiteY3" fmla="*/ 313899 h 614150"/>
                <a:gd name="connsiteX4" fmla="*/ 29910 w 466638"/>
                <a:gd name="connsiteY4" fmla="*/ 272956 h 614150"/>
                <a:gd name="connsiteX5" fmla="*/ 2614 w 466638"/>
                <a:gd name="connsiteY5" fmla="*/ 232012 h 614150"/>
                <a:gd name="connsiteX6" fmla="*/ 16262 w 466638"/>
                <a:gd name="connsiteY6" fmla="*/ 95535 h 614150"/>
                <a:gd name="connsiteX7" fmla="*/ 98148 w 466638"/>
                <a:gd name="connsiteY7" fmla="*/ 40944 h 614150"/>
                <a:gd name="connsiteX8" fmla="*/ 180035 w 466638"/>
                <a:gd name="connsiteY8" fmla="*/ 0 h 614150"/>
                <a:gd name="connsiteX9" fmla="*/ 343808 w 466638"/>
                <a:gd name="connsiteY9" fmla="*/ 27296 h 614150"/>
                <a:gd name="connsiteX10" fmla="*/ 384751 w 466638"/>
                <a:gd name="connsiteY10" fmla="*/ 54591 h 614150"/>
                <a:gd name="connsiteX11" fmla="*/ 439342 w 466638"/>
                <a:gd name="connsiteY11" fmla="*/ 136478 h 614150"/>
                <a:gd name="connsiteX12" fmla="*/ 466638 w 466638"/>
                <a:gd name="connsiteY12" fmla="*/ 218365 h 614150"/>
                <a:gd name="connsiteX13" fmla="*/ 452990 w 466638"/>
                <a:gd name="connsiteY13" fmla="*/ 300251 h 614150"/>
                <a:gd name="connsiteX14" fmla="*/ 425695 w 466638"/>
                <a:gd name="connsiteY14" fmla="*/ 341194 h 614150"/>
                <a:gd name="connsiteX15" fmla="*/ 343808 w 466638"/>
                <a:gd name="connsiteY15" fmla="*/ 395785 h 614150"/>
                <a:gd name="connsiteX16" fmla="*/ 275569 w 466638"/>
                <a:gd name="connsiteY16" fmla="*/ 409433 h 614150"/>
                <a:gd name="connsiteX17" fmla="*/ 193683 w 466638"/>
                <a:gd name="connsiteY17" fmla="*/ 436729 h 614150"/>
                <a:gd name="connsiteX18" fmla="*/ 152739 w 466638"/>
                <a:gd name="connsiteY18" fmla="*/ 600502 h 614150"/>
                <a:gd name="connsiteX19" fmla="*/ 152739 w 466638"/>
                <a:gd name="connsiteY19" fmla="*/ 614150 h 61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66638" h="614150">
                  <a:moveTo>
                    <a:pt x="29910" y="559559"/>
                  </a:moveTo>
                  <a:cubicBezTo>
                    <a:pt x="37622" y="546705"/>
                    <a:pt x="84501" y="479758"/>
                    <a:pt x="84501" y="450376"/>
                  </a:cubicBezTo>
                  <a:cubicBezTo>
                    <a:pt x="84501" y="418208"/>
                    <a:pt x="80097" y="385653"/>
                    <a:pt x="70853" y="354842"/>
                  </a:cubicBezTo>
                  <a:cubicBezTo>
                    <a:pt x="66140" y="339131"/>
                    <a:pt x="52656" y="327547"/>
                    <a:pt x="43557" y="313899"/>
                  </a:cubicBezTo>
                  <a:cubicBezTo>
                    <a:pt x="39008" y="300251"/>
                    <a:pt x="36343" y="285823"/>
                    <a:pt x="29910" y="272956"/>
                  </a:cubicBezTo>
                  <a:cubicBezTo>
                    <a:pt x="22574" y="258285"/>
                    <a:pt x="3872" y="248367"/>
                    <a:pt x="2614" y="232012"/>
                  </a:cubicBezTo>
                  <a:cubicBezTo>
                    <a:pt x="-893" y="186427"/>
                    <a:pt x="-4184" y="136428"/>
                    <a:pt x="16262" y="95535"/>
                  </a:cubicBezTo>
                  <a:cubicBezTo>
                    <a:pt x="30933" y="66193"/>
                    <a:pt x="70853" y="59141"/>
                    <a:pt x="98148" y="40944"/>
                  </a:cubicBezTo>
                  <a:cubicBezTo>
                    <a:pt x="151061" y="5668"/>
                    <a:pt x="123531" y="18835"/>
                    <a:pt x="180035" y="0"/>
                  </a:cubicBezTo>
                  <a:cubicBezTo>
                    <a:pt x="218958" y="4325"/>
                    <a:pt x="298078" y="4431"/>
                    <a:pt x="343808" y="27296"/>
                  </a:cubicBezTo>
                  <a:cubicBezTo>
                    <a:pt x="358479" y="34631"/>
                    <a:pt x="371103" y="45493"/>
                    <a:pt x="384751" y="54591"/>
                  </a:cubicBezTo>
                  <a:cubicBezTo>
                    <a:pt x="402948" y="81887"/>
                    <a:pt x="428968" y="105356"/>
                    <a:pt x="439342" y="136478"/>
                  </a:cubicBezTo>
                  <a:lnTo>
                    <a:pt x="466638" y="218365"/>
                  </a:lnTo>
                  <a:cubicBezTo>
                    <a:pt x="462089" y="245660"/>
                    <a:pt x="461741" y="273999"/>
                    <a:pt x="452990" y="300251"/>
                  </a:cubicBezTo>
                  <a:cubicBezTo>
                    <a:pt x="447803" y="315812"/>
                    <a:pt x="436196" y="328593"/>
                    <a:pt x="425695" y="341194"/>
                  </a:cubicBezTo>
                  <a:cubicBezTo>
                    <a:pt x="392313" y="381253"/>
                    <a:pt x="389844" y="384276"/>
                    <a:pt x="343808" y="395785"/>
                  </a:cubicBezTo>
                  <a:cubicBezTo>
                    <a:pt x="321304" y="401411"/>
                    <a:pt x="297948" y="403329"/>
                    <a:pt x="275569" y="409433"/>
                  </a:cubicBezTo>
                  <a:cubicBezTo>
                    <a:pt x="247811" y="417004"/>
                    <a:pt x="193683" y="436729"/>
                    <a:pt x="193683" y="436729"/>
                  </a:cubicBezTo>
                  <a:cubicBezTo>
                    <a:pt x="162413" y="530536"/>
                    <a:pt x="166523" y="504018"/>
                    <a:pt x="152739" y="600502"/>
                  </a:cubicBezTo>
                  <a:cubicBezTo>
                    <a:pt x="152096" y="605006"/>
                    <a:pt x="152739" y="609601"/>
                    <a:pt x="152739" y="614150"/>
                  </a:cubicBezTo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1277" name="Group 15">
            <a:extLst>
              <a:ext uri="{FF2B5EF4-FFF2-40B4-BE49-F238E27FC236}">
                <a16:creationId xmlns:a16="http://schemas.microsoft.com/office/drawing/2014/main" id="{196A353C-B41F-A746-AB0E-A4F6FDEC8821}"/>
              </a:ext>
            </a:extLst>
          </p:cNvPr>
          <p:cNvGrpSpPr>
            <a:grpSpLocks/>
          </p:cNvGrpSpPr>
          <p:nvPr/>
        </p:nvGrpSpPr>
        <p:grpSpPr bwMode="auto">
          <a:xfrm>
            <a:off x="8812214" y="3352801"/>
            <a:ext cx="155575" cy="639763"/>
            <a:chOff x="7288924" y="1669774"/>
            <a:chExt cx="154178" cy="445433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F6045021-AC83-FE40-8E71-E76EF69FE145}"/>
                </a:ext>
              </a:extLst>
            </p:cNvPr>
            <p:cNvSpPr/>
            <p:nvPr/>
          </p:nvSpPr>
          <p:spPr>
            <a:xfrm>
              <a:off x="7288924" y="1752671"/>
              <a:ext cx="31465" cy="362536"/>
            </a:xfrm>
            <a:custGeom>
              <a:avLst/>
              <a:gdLst>
                <a:gd name="connsiteX0" fmla="*/ 0 w 32200"/>
                <a:gd name="connsiteY0" fmla="*/ 362607 h 362607"/>
                <a:gd name="connsiteX1" fmla="*/ 31531 w 32200"/>
                <a:gd name="connsiteY1" fmla="*/ 283779 h 362607"/>
                <a:gd name="connsiteX2" fmla="*/ 15766 w 32200"/>
                <a:gd name="connsiteY2" fmla="*/ 31531 h 362607"/>
                <a:gd name="connsiteX3" fmla="*/ 15766 w 32200"/>
                <a:gd name="connsiteY3" fmla="*/ 0 h 36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200" h="362607">
                  <a:moveTo>
                    <a:pt x="0" y="362607"/>
                  </a:moveTo>
                  <a:cubicBezTo>
                    <a:pt x="10510" y="336331"/>
                    <a:pt x="30185" y="312047"/>
                    <a:pt x="31531" y="283779"/>
                  </a:cubicBezTo>
                  <a:cubicBezTo>
                    <a:pt x="35538" y="199628"/>
                    <a:pt x="20439" y="115648"/>
                    <a:pt x="15766" y="31531"/>
                  </a:cubicBezTo>
                  <a:cubicBezTo>
                    <a:pt x="15183" y="21037"/>
                    <a:pt x="15766" y="10510"/>
                    <a:pt x="15766" y="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031A0C39-BE7F-8D41-8E0B-5288BC8C35D6}"/>
                </a:ext>
              </a:extLst>
            </p:cNvPr>
            <p:cNvSpPr/>
            <p:nvPr/>
          </p:nvSpPr>
          <p:spPr>
            <a:xfrm>
              <a:off x="7391184" y="1755987"/>
              <a:ext cx="31465" cy="327166"/>
            </a:xfrm>
            <a:custGeom>
              <a:avLst/>
              <a:gdLst>
                <a:gd name="connsiteX0" fmla="*/ 0 w 31573"/>
                <a:gd name="connsiteY0" fmla="*/ 327170 h 327170"/>
                <a:gd name="connsiteX1" fmla="*/ 15766 w 31573"/>
                <a:gd name="connsiteY1" fmla="*/ 74921 h 327170"/>
                <a:gd name="connsiteX2" fmla="*/ 31531 w 31573"/>
                <a:gd name="connsiteY2" fmla="*/ 11859 h 32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573" h="327170">
                  <a:moveTo>
                    <a:pt x="0" y="327170"/>
                  </a:moveTo>
                  <a:cubicBezTo>
                    <a:pt x="5255" y="243087"/>
                    <a:pt x="6947" y="158705"/>
                    <a:pt x="15766" y="74921"/>
                  </a:cubicBezTo>
                  <a:cubicBezTo>
                    <a:pt x="33193" y="-90634"/>
                    <a:pt x="31531" y="80065"/>
                    <a:pt x="31531" y="11859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2310F611-E6D0-834D-B94D-026F80D1E01C}"/>
                </a:ext>
              </a:extLst>
            </p:cNvPr>
            <p:cNvSpPr/>
            <p:nvPr/>
          </p:nvSpPr>
          <p:spPr>
            <a:xfrm>
              <a:off x="7299936" y="1669774"/>
              <a:ext cx="143166" cy="103897"/>
            </a:xfrm>
            <a:custGeom>
              <a:avLst/>
              <a:gdLst>
                <a:gd name="connsiteX0" fmla="*/ 0 w 143805"/>
                <a:gd name="connsiteY0" fmla="*/ 87464 h 103367"/>
                <a:gd name="connsiteX1" fmla="*/ 15903 w 143805"/>
                <a:gd name="connsiteY1" fmla="*/ 47708 h 103367"/>
                <a:gd name="connsiteX2" fmla="*/ 23854 w 143805"/>
                <a:gd name="connsiteY2" fmla="*/ 23854 h 103367"/>
                <a:gd name="connsiteX3" fmla="*/ 39757 w 143805"/>
                <a:gd name="connsiteY3" fmla="*/ 0 h 103367"/>
                <a:gd name="connsiteX4" fmla="*/ 111319 w 143805"/>
                <a:gd name="connsiteY4" fmla="*/ 7951 h 103367"/>
                <a:gd name="connsiteX5" fmla="*/ 119270 w 143805"/>
                <a:gd name="connsiteY5" fmla="*/ 31805 h 103367"/>
                <a:gd name="connsiteX6" fmla="*/ 135173 w 143805"/>
                <a:gd name="connsiteY6" fmla="*/ 55659 h 103367"/>
                <a:gd name="connsiteX7" fmla="*/ 143124 w 143805"/>
                <a:gd name="connsiteY7" fmla="*/ 79513 h 103367"/>
                <a:gd name="connsiteX8" fmla="*/ 119270 w 143805"/>
                <a:gd name="connsiteY8" fmla="*/ 95416 h 103367"/>
                <a:gd name="connsiteX9" fmla="*/ 119270 w 143805"/>
                <a:gd name="connsiteY9" fmla="*/ 103367 h 10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805" h="103367">
                  <a:moveTo>
                    <a:pt x="0" y="87464"/>
                  </a:moveTo>
                  <a:cubicBezTo>
                    <a:pt x="5301" y="74212"/>
                    <a:pt x="10891" y="61072"/>
                    <a:pt x="15903" y="47708"/>
                  </a:cubicBezTo>
                  <a:cubicBezTo>
                    <a:pt x="18846" y="39860"/>
                    <a:pt x="20106" y="31351"/>
                    <a:pt x="23854" y="23854"/>
                  </a:cubicBezTo>
                  <a:cubicBezTo>
                    <a:pt x="28128" y="15307"/>
                    <a:pt x="34456" y="7951"/>
                    <a:pt x="39757" y="0"/>
                  </a:cubicBezTo>
                  <a:cubicBezTo>
                    <a:pt x="63611" y="2650"/>
                    <a:pt x="89035" y="-963"/>
                    <a:pt x="111319" y="7951"/>
                  </a:cubicBezTo>
                  <a:cubicBezTo>
                    <a:pt x="119101" y="11064"/>
                    <a:pt x="115522" y="24308"/>
                    <a:pt x="119270" y="31805"/>
                  </a:cubicBezTo>
                  <a:cubicBezTo>
                    <a:pt x="123544" y="40352"/>
                    <a:pt x="129872" y="47708"/>
                    <a:pt x="135173" y="55659"/>
                  </a:cubicBezTo>
                  <a:cubicBezTo>
                    <a:pt x="137823" y="63610"/>
                    <a:pt x="146237" y="71731"/>
                    <a:pt x="143124" y="79513"/>
                  </a:cubicBezTo>
                  <a:cubicBezTo>
                    <a:pt x="139575" y="88386"/>
                    <a:pt x="126027" y="88659"/>
                    <a:pt x="119270" y="95416"/>
                  </a:cubicBezTo>
                  <a:lnTo>
                    <a:pt x="119270" y="103367"/>
                  </a:lnTo>
                </a:path>
              </a:pathLst>
            </a:cu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pic>
        <p:nvPicPr>
          <p:cNvPr id="11278" name="Picture 51" descr="flate Square Logo.jpg">
            <a:extLst>
              <a:ext uri="{FF2B5EF4-FFF2-40B4-BE49-F238E27FC236}">
                <a16:creationId xmlns:a16="http://schemas.microsoft.com/office/drawing/2014/main" id="{335A0DE0-1642-0D4F-9C92-DE50FD7F92B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60960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68759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30">
            <a:extLst>
              <a:ext uri="{FF2B5EF4-FFF2-40B4-BE49-F238E27FC236}">
                <a16:creationId xmlns:a16="http://schemas.microsoft.com/office/drawing/2014/main" id="{925A1558-4D61-1C4D-88A9-3820346E5B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8951" y="2513013"/>
            <a:ext cx="6588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N.O.</a:t>
            </a:r>
          </a:p>
        </p:txBody>
      </p:sp>
      <p:sp>
        <p:nvSpPr>
          <p:cNvPr id="12291" name="TextBox 263">
            <a:extLst>
              <a:ext uri="{FF2B5EF4-FFF2-40B4-BE49-F238E27FC236}">
                <a16:creationId xmlns:a16="http://schemas.microsoft.com/office/drawing/2014/main" id="{B97157C3-1ACE-314A-A702-1D8C5D67A8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3414" y="1881188"/>
            <a:ext cx="1246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latin typeface="Arial" panose="020B0604020202020204" pitchFamily="34" charset="0"/>
              </a:rPr>
              <a:t>Start P.B.</a:t>
            </a:r>
          </a:p>
        </p:txBody>
      </p:sp>
      <p:sp>
        <p:nvSpPr>
          <p:cNvPr id="12292" name="TextBox 220">
            <a:extLst>
              <a:ext uri="{FF2B5EF4-FFF2-40B4-BE49-F238E27FC236}">
                <a16:creationId xmlns:a16="http://schemas.microsoft.com/office/drawing/2014/main" id="{F139F27E-E773-FC4F-B34D-4A50C5DCF2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300" y="838200"/>
            <a:ext cx="4635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>
                <a:latin typeface="Arial" panose="020B0604020202020204" pitchFamily="34" charset="0"/>
              </a:rPr>
              <a:t>Detect  a start signal from a human.</a:t>
            </a:r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8624B45A-72ED-A148-9335-794C35937C2D}"/>
              </a:ext>
            </a:extLst>
          </p:cNvPr>
          <p:cNvSpPr>
            <a:spLocks noChangeAspect="1"/>
          </p:cNvSpPr>
          <p:nvPr/>
        </p:nvSpPr>
        <p:spPr>
          <a:xfrm>
            <a:off x="1600201" y="993776"/>
            <a:ext cx="92075" cy="9207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294" name="TextBox 224">
            <a:extLst>
              <a:ext uri="{FF2B5EF4-FFF2-40B4-BE49-F238E27FC236}">
                <a16:creationId xmlns:a16="http://schemas.microsoft.com/office/drawing/2014/main" id="{0D10B1BF-9625-3149-8F0C-EF7738F089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0450" y="1247775"/>
            <a:ext cx="4832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rgbClr val="002060"/>
                </a:solidFill>
                <a:latin typeface="Arial" panose="020B0604020202020204" pitchFamily="34" charset="0"/>
              </a:rPr>
              <a:t>A Start Push Button and its Logic States</a:t>
            </a:r>
          </a:p>
        </p:txBody>
      </p: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F948F17E-AABC-7344-8A36-4C98CE0CE469}"/>
              </a:ext>
            </a:extLst>
          </p:cNvPr>
          <p:cNvCxnSpPr/>
          <p:nvPr/>
        </p:nvCxnSpPr>
        <p:spPr>
          <a:xfrm>
            <a:off x="3746500" y="2370139"/>
            <a:ext cx="0" cy="6445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296" name="Group 2">
            <a:extLst>
              <a:ext uri="{FF2B5EF4-FFF2-40B4-BE49-F238E27FC236}">
                <a16:creationId xmlns:a16="http://schemas.microsoft.com/office/drawing/2014/main" id="{C1F509B7-C3B0-B142-8D92-FE5BC7C1CC6D}"/>
              </a:ext>
            </a:extLst>
          </p:cNvPr>
          <p:cNvGrpSpPr>
            <a:grpSpLocks/>
          </p:cNvGrpSpPr>
          <p:nvPr/>
        </p:nvGrpSpPr>
        <p:grpSpPr bwMode="auto">
          <a:xfrm>
            <a:off x="1700214" y="1697039"/>
            <a:ext cx="5081587" cy="4632325"/>
            <a:chOff x="175820" y="1696805"/>
            <a:chExt cx="5081980" cy="4632260"/>
          </a:xfrm>
        </p:grpSpPr>
        <p:pic>
          <p:nvPicPr>
            <p:cNvPr id="12339" name="Picture 212">
              <a:extLst>
                <a:ext uri="{FF2B5EF4-FFF2-40B4-BE49-F238E27FC236}">
                  <a16:creationId xmlns:a16="http://schemas.microsoft.com/office/drawing/2014/main" id="{24C65BB0-37F6-DF4B-AB6D-F79F499FEC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168877" y="3962400"/>
              <a:ext cx="707923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40" name="TextBox 248">
              <a:extLst>
                <a:ext uri="{FF2B5EF4-FFF2-40B4-BE49-F238E27FC236}">
                  <a16:creationId xmlns:a16="http://schemas.microsoft.com/office/drawing/2014/main" id="{7B4A9993-E2BC-D340-9D14-8BDA7CDFA7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4399" y="5867400"/>
              <a:ext cx="92044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latin typeface="Arial" panose="020B0604020202020204" pitchFamily="34" charset="0"/>
                </a:rPr>
                <a:t>0 volt</a:t>
              </a:r>
            </a:p>
          </p:txBody>
        </p:sp>
        <p:sp>
          <p:nvSpPr>
            <p:cNvPr id="12341" name="TextBox 250">
              <a:extLst>
                <a:ext uri="{FF2B5EF4-FFF2-40B4-BE49-F238E27FC236}">
                  <a16:creationId xmlns:a16="http://schemas.microsoft.com/office/drawing/2014/main" id="{4BE0BB27-AC5B-B046-ACAA-6E182D2D4D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4679" y="4172677"/>
              <a:ext cx="3898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latin typeface="Arial" panose="020B0604020202020204" pitchFamily="34" charset="0"/>
                </a:rPr>
                <a:t>V</a:t>
              </a:r>
            </a:p>
          </p:txBody>
        </p:sp>
        <p:sp>
          <p:nvSpPr>
            <p:cNvPr id="12342" name="TextBox 252">
              <a:extLst>
                <a:ext uri="{FF2B5EF4-FFF2-40B4-BE49-F238E27FC236}">
                  <a16:creationId xmlns:a16="http://schemas.microsoft.com/office/drawing/2014/main" id="{BBD5BCEC-95A4-BE47-89A5-7453FEED96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41312" y="4385846"/>
              <a:ext cx="51648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latin typeface="Arial" panose="020B0604020202020204" pitchFamily="34" charset="0"/>
                </a:rPr>
                <a:t>Out</a:t>
              </a:r>
            </a:p>
          </p:txBody>
        </p:sp>
        <p:grpSp>
          <p:nvGrpSpPr>
            <p:cNvPr id="12343" name="Group 259">
              <a:extLst>
                <a:ext uri="{FF2B5EF4-FFF2-40B4-BE49-F238E27FC236}">
                  <a16:creationId xmlns:a16="http://schemas.microsoft.com/office/drawing/2014/main" id="{B2EE92A0-9BB4-BE4C-9F44-C09DE34112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5820" y="1696805"/>
              <a:ext cx="520977" cy="537865"/>
              <a:chOff x="3124200" y="304800"/>
              <a:chExt cx="520977" cy="537865"/>
            </a:xfrm>
          </p:grpSpPr>
          <p:sp>
            <p:nvSpPr>
              <p:cNvPr id="12368" name="TextBox 260">
                <a:extLst>
                  <a:ext uri="{FF2B5EF4-FFF2-40B4-BE49-F238E27FC236}">
                    <a16:creationId xmlns:a16="http://schemas.microsoft.com/office/drawing/2014/main" id="{BE3D524C-A271-6849-AF24-701F0943B9A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24200" y="381000"/>
                <a:ext cx="38985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400">
                    <a:latin typeface="Arial" panose="020B0604020202020204" pitchFamily="34" charset="0"/>
                  </a:rPr>
                  <a:t>V</a:t>
                </a:r>
              </a:p>
            </p:txBody>
          </p:sp>
          <p:sp>
            <p:nvSpPr>
              <p:cNvPr id="12369" name="TextBox 261">
                <a:extLst>
                  <a:ext uri="{FF2B5EF4-FFF2-40B4-BE49-F238E27FC236}">
                    <a16:creationId xmlns:a16="http://schemas.microsoft.com/office/drawing/2014/main" id="{C37E99FB-CD1A-A745-A9A0-0835FBC1856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25859" y="304800"/>
                <a:ext cx="31931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>
                    <a:latin typeface="Arial" panose="020B0604020202020204" pitchFamily="34" charset="0"/>
                  </a:rPr>
                  <a:t>+</a:t>
                </a:r>
              </a:p>
            </p:txBody>
          </p:sp>
        </p:grpSp>
        <p:sp>
          <p:nvSpPr>
            <p:cNvPr id="256" name="Oval 255">
              <a:extLst>
                <a:ext uri="{FF2B5EF4-FFF2-40B4-BE49-F238E27FC236}">
                  <a16:creationId xmlns:a16="http://schemas.microsoft.com/office/drawing/2014/main" id="{DE21B444-5AA3-304A-AF8D-590507CB7FDD}"/>
                </a:ext>
              </a:extLst>
            </p:cNvPr>
            <p:cNvSpPr/>
            <p:nvPr/>
          </p:nvSpPr>
          <p:spPr>
            <a:xfrm>
              <a:off x="4711658" y="3776401"/>
              <a:ext cx="261958" cy="280983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12345" name="Group 234">
              <a:extLst>
                <a:ext uri="{FF2B5EF4-FFF2-40B4-BE49-F238E27FC236}">
                  <a16:creationId xmlns:a16="http://schemas.microsoft.com/office/drawing/2014/main" id="{794D3982-3B52-FA42-8F1D-51D910A54B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30555" y="3702870"/>
              <a:ext cx="681048" cy="1512167"/>
              <a:chOff x="2814282" y="1962082"/>
              <a:chExt cx="386118" cy="857318"/>
            </a:xfrm>
          </p:grpSpPr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72DD6084-89F8-3940-AAC9-993767BF5BF0}"/>
                  </a:ext>
                </a:extLst>
              </p:cNvPr>
              <p:cNvCxnSpPr/>
              <p:nvPr/>
            </p:nvCxnSpPr>
            <p:spPr>
              <a:xfrm flipH="1">
                <a:off x="2819575" y="2316075"/>
                <a:ext cx="380741" cy="15840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740F06A6-0C52-1045-AB46-B6352D20523C}"/>
                  </a:ext>
                </a:extLst>
              </p:cNvPr>
              <p:cNvCxnSpPr/>
              <p:nvPr/>
            </p:nvCxnSpPr>
            <p:spPr>
              <a:xfrm flipH="1">
                <a:off x="2819575" y="2554580"/>
                <a:ext cx="380741" cy="15840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Straight Connector 237">
                <a:extLst>
                  <a:ext uri="{FF2B5EF4-FFF2-40B4-BE49-F238E27FC236}">
                    <a16:creationId xmlns:a16="http://schemas.microsoft.com/office/drawing/2014/main" id="{D049D28F-95B3-BF4A-948F-433D84F8AB3C}"/>
                  </a:ext>
                </a:extLst>
              </p:cNvPr>
              <p:cNvCxnSpPr/>
              <p:nvPr/>
            </p:nvCxnSpPr>
            <p:spPr>
              <a:xfrm flipH="1">
                <a:off x="2819575" y="2077571"/>
                <a:ext cx="380741" cy="15840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Straight Connector 238">
                <a:extLst>
                  <a:ext uri="{FF2B5EF4-FFF2-40B4-BE49-F238E27FC236}">
                    <a16:creationId xmlns:a16="http://schemas.microsoft.com/office/drawing/2014/main" id="{F18BDB75-07EC-5F43-AA4C-0B9BF9476687}"/>
                  </a:ext>
                </a:extLst>
              </p:cNvPr>
              <p:cNvCxnSpPr/>
              <p:nvPr/>
            </p:nvCxnSpPr>
            <p:spPr>
              <a:xfrm>
                <a:off x="2819575" y="2474478"/>
                <a:ext cx="380741" cy="8010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Straight Connector 239">
                <a:extLst>
                  <a:ext uri="{FF2B5EF4-FFF2-40B4-BE49-F238E27FC236}">
                    <a16:creationId xmlns:a16="http://schemas.microsoft.com/office/drawing/2014/main" id="{7FAF836A-FEDB-734E-A675-06FF61C2D886}"/>
                  </a:ext>
                </a:extLst>
              </p:cNvPr>
              <p:cNvCxnSpPr/>
              <p:nvPr/>
            </p:nvCxnSpPr>
            <p:spPr>
              <a:xfrm>
                <a:off x="2814175" y="2700382"/>
                <a:ext cx="190821" cy="3960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Straight Connector 240">
                <a:extLst>
                  <a:ext uri="{FF2B5EF4-FFF2-40B4-BE49-F238E27FC236}">
                    <a16:creationId xmlns:a16="http://schemas.microsoft.com/office/drawing/2014/main" id="{D30DB849-1DC8-6143-92F9-BA5A4763D5EB}"/>
                  </a:ext>
                </a:extLst>
              </p:cNvPr>
              <p:cNvCxnSpPr/>
              <p:nvPr/>
            </p:nvCxnSpPr>
            <p:spPr>
              <a:xfrm>
                <a:off x="2819575" y="2235974"/>
                <a:ext cx="380741" cy="8010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Straight Connector 241">
                <a:extLst>
                  <a:ext uri="{FF2B5EF4-FFF2-40B4-BE49-F238E27FC236}">
                    <a16:creationId xmlns:a16="http://schemas.microsoft.com/office/drawing/2014/main" id="{C87848AF-9B46-BD44-82B3-A63EDD380EFE}"/>
                  </a:ext>
                </a:extLst>
              </p:cNvPr>
              <p:cNvCxnSpPr/>
              <p:nvPr/>
            </p:nvCxnSpPr>
            <p:spPr>
              <a:xfrm>
                <a:off x="3009496" y="2037971"/>
                <a:ext cx="190821" cy="3960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Straight Connector 242">
                <a:extLst>
                  <a:ext uri="{FF2B5EF4-FFF2-40B4-BE49-F238E27FC236}">
                    <a16:creationId xmlns:a16="http://schemas.microsoft.com/office/drawing/2014/main" id="{C8BC4394-6776-6B4D-973B-7CA835B72302}"/>
                  </a:ext>
                </a:extLst>
              </p:cNvPr>
              <p:cNvCxnSpPr/>
              <p:nvPr/>
            </p:nvCxnSpPr>
            <p:spPr>
              <a:xfrm>
                <a:off x="3009496" y="2730082"/>
                <a:ext cx="0" cy="8910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Straight Connector 243">
                <a:extLst>
                  <a:ext uri="{FF2B5EF4-FFF2-40B4-BE49-F238E27FC236}">
                    <a16:creationId xmlns:a16="http://schemas.microsoft.com/office/drawing/2014/main" id="{5FF05228-2DCD-4A45-A664-BE228CF318E8}"/>
                  </a:ext>
                </a:extLst>
              </p:cNvPr>
              <p:cNvCxnSpPr/>
              <p:nvPr/>
            </p:nvCxnSpPr>
            <p:spPr>
              <a:xfrm>
                <a:off x="3004996" y="1962369"/>
                <a:ext cx="0" cy="8910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9D014968-FCA3-8C49-9DC0-2F3B73241A1F}"/>
                </a:ext>
              </a:extLst>
            </p:cNvPr>
            <p:cNvSpPr/>
            <p:nvPr/>
          </p:nvSpPr>
          <p:spPr>
            <a:xfrm>
              <a:off x="4711658" y="4768574"/>
              <a:ext cx="261958" cy="279396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97CD4A55-A351-824C-B92E-C32A77AE24F1}"/>
                </a:ext>
              </a:extLst>
            </p:cNvPr>
            <p:cNvCxnSpPr/>
            <p:nvPr/>
          </p:nvCxnSpPr>
          <p:spPr>
            <a:xfrm flipV="1">
              <a:off x="609241" y="3438268"/>
              <a:ext cx="968450" cy="1905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348" name="Picture 2">
              <a:extLst>
                <a:ext uri="{FF2B5EF4-FFF2-40B4-BE49-F238E27FC236}">
                  <a16:creationId xmlns:a16="http://schemas.microsoft.com/office/drawing/2014/main" id="{97430CDE-F512-4743-91EF-5B8EAA6970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2938" y="3239096"/>
              <a:ext cx="403213" cy="4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8B941620-B303-5845-99E6-6619AE61D818}"/>
                </a:ext>
              </a:extLst>
            </p:cNvPr>
            <p:cNvCxnSpPr/>
            <p:nvPr/>
          </p:nvCxnSpPr>
          <p:spPr>
            <a:xfrm>
              <a:off x="1687237" y="3038223"/>
              <a:ext cx="1097047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350" name="Picture 3">
              <a:extLst>
                <a:ext uri="{FF2B5EF4-FFF2-40B4-BE49-F238E27FC236}">
                  <a16:creationId xmlns:a16="http://schemas.microsoft.com/office/drawing/2014/main" id="{F2204F44-DF4A-2345-A2A6-23D65F73FA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2108" y="3233395"/>
              <a:ext cx="397612" cy="408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C3C471E0-F928-5640-ABD1-E61C14707456}"/>
                </a:ext>
              </a:extLst>
            </p:cNvPr>
            <p:cNvCxnSpPr/>
            <p:nvPr/>
          </p:nvCxnSpPr>
          <p:spPr>
            <a:xfrm>
              <a:off x="3373292" y="3495417"/>
              <a:ext cx="0" cy="241297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EB0A4FE0-CE97-8F4D-A5CB-7062289770B5}"/>
                </a:ext>
              </a:extLst>
            </p:cNvPr>
            <p:cNvCxnSpPr/>
            <p:nvPr/>
          </p:nvCxnSpPr>
          <p:spPr>
            <a:xfrm>
              <a:off x="3371704" y="5052733"/>
              <a:ext cx="0" cy="323845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>
              <a:extLst>
                <a:ext uri="{FF2B5EF4-FFF2-40B4-BE49-F238E27FC236}">
                  <a16:creationId xmlns:a16="http://schemas.microsoft.com/office/drawing/2014/main" id="{09EF0B63-6BAD-2C48-B05C-A66A6A243FEB}"/>
                </a:ext>
              </a:extLst>
            </p:cNvPr>
            <p:cNvCxnSpPr/>
            <p:nvPr/>
          </p:nvCxnSpPr>
          <p:spPr>
            <a:xfrm>
              <a:off x="4849781" y="5067020"/>
              <a:ext cx="0" cy="322258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CE7D0200-DF2F-FB41-B568-AD92943FADCA}"/>
                </a:ext>
              </a:extLst>
            </p:cNvPr>
            <p:cNvCxnSpPr/>
            <p:nvPr/>
          </p:nvCxnSpPr>
          <p:spPr>
            <a:xfrm>
              <a:off x="4838668" y="3441443"/>
              <a:ext cx="0" cy="355595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0027B214-7653-5E4E-AD69-3DC3C944402B}"/>
                </a:ext>
              </a:extLst>
            </p:cNvPr>
            <p:cNvCxnSpPr/>
            <p:nvPr/>
          </p:nvCxnSpPr>
          <p:spPr>
            <a:xfrm>
              <a:off x="3330426" y="5382928"/>
              <a:ext cx="1547933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811E882B-B444-564C-B060-8A42971C4184}"/>
                </a:ext>
              </a:extLst>
            </p:cNvPr>
            <p:cNvCxnSpPr/>
            <p:nvPr/>
          </p:nvCxnSpPr>
          <p:spPr>
            <a:xfrm>
              <a:off x="4105186" y="5382928"/>
              <a:ext cx="0" cy="48418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2E2CB4F8-0E2D-2049-95E2-29BFE12403C4}"/>
                </a:ext>
              </a:extLst>
            </p:cNvPr>
            <p:cNvCxnSpPr/>
            <p:nvPr/>
          </p:nvCxnSpPr>
          <p:spPr>
            <a:xfrm>
              <a:off x="636231" y="2209560"/>
              <a:ext cx="0" cy="1269982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6AEA0D04-F0DB-774E-A865-C82339F33A72}"/>
                </a:ext>
              </a:extLst>
            </p:cNvPr>
            <p:cNvCxnSpPr/>
            <p:nvPr/>
          </p:nvCxnSpPr>
          <p:spPr>
            <a:xfrm flipV="1">
              <a:off x="2850964" y="3446205"/>
              <a:ext cx="2014694" cy="1905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97" name="TextBox 53">
            <a:extLst>
              <a:ext uri="{FF2B5EF4-FFF2-40B4-BE49-F238E27FC236}">
                <a16:creationId xmlns:a16="http://schemas.microsoft.com/office/drawing/2014/main" id="{AA32227A-6B2B-8444-9EAC-032BAE2D0A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3736976"/>
            <a:ext cx="2819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>
                <a:latin typeface="Arial" panose="020B0604020202020204" pitchFamily="34" charset="0"/>
              </a:rPr>
              <a:t>The button output signal as at logic “0”.</a:t>
            </a:r>
          </a:p>
        </p:txBody>
      </p:sp>
      <p:grpSp>
        <p:nvGrpSpPr>
          <p:cNvPr id="12298" name="Group 55">
            <a:extLst>
              <a:ext uri="{FF2B5EF4-FFF2-40B4-BE49-F238E27FC236}">
                <a16:creationId xmlns:a16="http://schemas.microsoft.com/office/drawing/2014/main" id="{22960B26-A9F7-B440-AE18-E7CD3A55D2BD}"/>
              </a:ext>
            </a:extLst>
          </p:cNvPr>
          <p:cNvGrpSpPr>
            <a:grpSpLocks/>
          </p:cNvGrpSpPr>
          <p:nvPr/>
        </p:nvGrpSpPr>
        <p:grpSpPr bwMode="auto">
          <a:xfrm>
            <a:off x="8770938" y="1560514"/>
            <a:ext cx="265112" cy="585787"/>
            <a:chOff x="2814282" y="1962082"/>
            <a:chExt cx="386118" cy="857318"/>
          </a:xfrm>
        </p:grpSpPr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82CAEA28-A64C-DF42-8226-E5854D4C5F37}"/>
                </a:ext>
              </a:extLst>
            </p:cNvPr>
            <p:cNvCxnSpPr/>
            <p:nvPr/>
          </p:nvCxnSpPr>
          <p:spPr>
            <a:xfrm flipH="1">
              <a:off x="2818906" y="2315232"/>
              <a:ext cx="381494" cy="160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B1B80305-FC6C-8B4D-BE70-EEDEF6243AEA}"/>
                </a:ext>
              </a:extLst>
            </p:cNvPr>
            <p:cNvCxnSpPr/>
            <p:nvPr/>
          </p:nvCxnSpPr>
          <p:spPr>
            <a:xfrm flipH="1">
              <a:off x="2818906" y="2554537"/>
              <a:ext cx="381494" cy="1579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3E9E88E2-9B5B-CC4D-8DD1-712AFB5D453F}"/>
                </a:ext>
              </a:extLst>
            </p:cNvPr>
            <p:cNvCxnSpPr/>
            <p:nvPr/>
          </p:nvCxnSpPr>
          <p:spPr>
            <a:xfrm flipH="1">
              <a:off x="2818906" y="2078250"/>
              <a:ext cx="381494" cy="1579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C65D074E-CB3D-D44F-9D22-6CB4A2AC0CEB}"/>
                </a:ext>
              </a:extLst>
            </p:cNvPr>
            <p:cNvCxnSpPr/>
            <p:nvPr/>
          </p:nvCxnSpPr>
          <p:spPr>
            <a:xfrm>
              <a:off x="2818906" y="2475543"/>
              <a:ext cx="381494" cy="789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E8394875-D2CF-6F49-A81A-39628254EFD5}"/>
                </a:ext>
              </a:extLst>
            </p:cNvPr>
            <p:cNvCxnSpPr/>
            <p:nvPr/>
          </p:nvCxnSpPr>
          <p:spPr>
            <a:xfrm>
              <a:off x="2814282" y="2700910"/>
              <a:ext cx="189591" cy="3949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EB49F94E-E13F-BB4C-9C32-B2898A32EA99}"/>
                </a:ext>
              </a:extLst>
            </p:cNvPr>
            <p:cNvCxnSpPr/>
            <p:nvPr/>
          </p:nvCxnSpPr>
          <p:spPr>
            <a:xfrm>
              <a:off x="2818906" y="2236238"/>
              <a:ext cx="381494" cy="789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9D5C2AAC-564E-1B4E-AFA2-3BA3A28B0742}"/>
                </a:ext>
              </a:extLst>
            </p:cNvPr>
            <p:cNvCxnSpPr/>
            <p:nvPr/>
          </p:nvCxnSpPr>
          <p:spPr>
            <a:xfrm>
              <a:off x="3010809" y="2036429"/>
              <a:ext cx="189591" cy="4182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5830CA62-C7DE-F44B-81A0-9E7A44F76016}"/>
                </a:ext>
              </a:extLst>
            </p:cNvPr>
            <p:cNvCxnSpPr/>
            <p:nvPr/>
          </p:nvCxnSpPr>
          <p:spPr>
            <a:xfrm>
              <a:off x="3010809" y="2731112"/>
              <a:ext cx="0" cy="882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4F6A9575-AD45-F54A-BC68-21DDE958B25D}"/>
                </a:ext>
              </a:extLst>
            </p:cNvPr>
            <p:cNvCxnSpPr/>
            <p:nvPr/>
          </p:nvCxnSpPr>
          <p:spPr>
            <a:xfrm>
              <a:off x="3003873" y="1962082"/>
              <a:ext cx="0" cy="882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Oval 65">
            <a:extLst>
              <a:ext uri="{FF2B5EF4-FFF2-40B4-BE49-F238E27FC236}">
                <a16:creationId xmlns:a16="http://schemas.microsoft.com/office/drawing/2014/main" id="{0D524713-DB69-1644-86ED-0D5F7DF81BE9}"/>
              </a:ext>
            </a:extLst>
          </p:cNvPr>
          <p:cNvSpPr/>
          <p:nvPr/>
        </p:nvSpPr>
        <p:spPr>
          <a:xfrm>
            <a:off x="9423400" y="1973264"/>
            <a:ext cx="101600" cy="109537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2300" name="Picture 2">
            <a:extLst>
              <a:ext uri="{FF2B5EF4-FFF2-40B4-BE49-F238E27FC236}">
                <a16:creationId xmlns:a16="http://schemas.microsoft.com/office/drawing/2014/main" id="{9A7AE8CD-BFED-FD47-B314-C06EDBB0AD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62976" y="1381126"/>
            <a:ext cx="157163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ADA5BFE8-A8E3-3443-81D2-EC32036AA878}"/>
              </a:ext>
            </a:extLst>
          </p:cNvPr>
          <p:cNvCxnSpPr/>
          <p:nvPr/>
        </p:nvCxnSpPr>
        <p:spPr>
          <a:xfrm>
            <a:off x="8250238" y="1143000"/>
            <a:ext cx="42545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EC119ABC-6653-6E41-B19D-6846F43DC973}"/>
              </a:ext>
            </a:extLst>
          </p:cNvPr>
          <p:cNvCxnSpPr/>
          <p:nvPr/>
        </p:nvCxnSpPr>
        <p:spPr>
          <a:xfrm>
            <a:off x="8458200" y="884239"/>
            <a:ext cx="0" cy="2508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94E81AC5-D416-F54C-8D88-3887103467D7}"/>
              </a:ext>
            </a:extLst>
          </p:cNvPr>
          <p:cNvCxnSpPr/>
          <p:nvPr/>
        </p:nvCxnSpPr>
        <p:spPr>
          <a:xfrm>
            <a:off x="8904288" y="1481138"/>
            <a:ext cx="0" cy="93662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4C508E2A-34B3-9749-B5CA-495A19607942}"/>
              </a:ext>
            </a:extLst>
          </p:cNvPr>
          <p:cNvCxnSpPr/>
          <p:nvPr/>
        </p:nvCxnSpPr>
        <p:spPr>
          <a:xfrm>
            <a:off x="8904288" y="2084388"/>
            <a:ext cx="0" cy="125412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05" name="TextBox 73">
            <a:extLst>
              <a:ext uri="{FF2B5EF4-FFF2-40B4-BE49-F238E27FC236}">
                <a16:creationId xmlns:a16="http://schemas.microsoft.com/office/drawing/2014/main" id="{AC316A9B-9177-4A47-B7C4-FC1C17638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15401" y="2263776"/>
            <a:ext cx="9204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Arial" panose="020B0604020202020204" pitchFamily="34" charset="0"/>
              </a:rPr>
              <a:t>0 volt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65FDC0E8-8A39-9940-943E-8DEF4D6AA160}"/>
              </a:ext>
            </a:extLst>
          </p:cNvPr>
          <p:cNvCxnSpPr/>
          <p:nvPr/>
        </p:nvCxnSpPr>
        <p:spPr>
          <a:xfrm>
            <a:off x="9477375" y="2089151"/>
            <a:ext cx="0" cy="125413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l 77">
            <a:extLst>
              <a:ext uri="{FF2B5EF4-FFF2-40B4-BE49-F238E27FC236}">
                <a16:creationId xmlns:a16="http://schemas.microsoft.com/office/drawing/2014/main" id="{DEDC03ED-9787-1D43-AA98-EE34791833BC}"/>
              </a:ext>
            </a:extLst>
          </p:cNvPr>
          <p:cNvSpPr/>
          <p:nvPr/>
        </p:nvSpPr>
        <p:spPr>
          <a:xfrm>
            <a:off x="9423400" y="1589089"/>
            <a:ext cx="101600" cy="109537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7A7666DD-47B6-F141-A1DE-EF997A02C0A6}"/>
              </a:ext>
            </a:extLst>
          </p:cNvPr>
          <p:cNvCxnSpPr/>
          <p:nvPr/>
        </p:nvCxnSpPr>
        <p:spPr>
          <a:xfrm>
            <a:off x="9472613" y="1460501"/>
            <a:ext cx="0" cy="136525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6CF4A2CE-1202-9241-B07C-4E037335CFE0}"/>
              </a:ext>
            </a:extLst>
          </p:cNvPr>
          <p:cNvCxnSpPr/>
          <p:nvPr/>
        </p:nvCxnSpPr>
        <p:spPr>
          <a:xfrm>
            <a:off x="8888414" y="2212975"/>
            <a:ext cx="600075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5E9659FE-5E69-7746-BB21-1F0613397F4D}"/>
              </a:ext>
            </a:extLst>
          </p:cNvPr>
          <p:cNvCxnSpPr/>
          <p:nvPr/>
        </p:nvCxnSpPr>
        <p:spPr>
          <a:xfrm>
            <a:off x="9188450" y="2212976"/>
            <a:ext cx="0" cy="187325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5EC4A36F-F851-F74E-8063-CAB3F8F5445A}"/>
              </a:ext>
            </a:extLst>
          </p:cNvPr>
          <p:cNvCxnSpPr/>
          <p:nvPr/>
        </p:nvCxnSpPr>
        <p:spPr>
          <a:xfrm flipV="1">
            <a:off x="8701089" y="1462088"/>
            <a:ext cx="782637" cy="635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312" name="Picture 3">
            <a:extLst>
              <a:ext uri="{FF2B5EF4-FFF2-40B4-BE49-F238E27FC236}">
                <a16:creationId xmlns:a16="http://schemas.microsoft.com/office/drawing/2014/main" id="{A9AFD7BC-63A9-ED48-9679-5C3420670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9439" y="1379538"/>
            <a:ext cx="153987" cy="158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Freeform 17">
            <a:extLst>
              <a:ext uri="{FF2B5EF4-FFF2-40B4-BE49-F238E27FC236}">
                <a16:creationId xmlns:a16="http://schemas.microsoft.com/office/drawing/2014/main" id="{9E2A1752-B71F-AB4F-92E2-4A5064120BFD}"/>
              </a:ext>
            </a:extLst>
          </p:cNvPr>
          <p:cNvSpPr/>
          <p:nvPr/>
        </p:nvSpPr>
        <p:spPr>
          <a:xfrm>
            <a:off x="9502775" y="1608139"/>
            <a:ext cx="407988" cy="388937"/>
          </a:xfrm>
          <a:custGeom>
            <a:avLst/>
            <a:gdLst>
              <a:gd name="connsiteX0" fmla="*/ 599089 w 599089"/>
              <a:gd name="connsiteY0" fmla="*/ 347071 h 567788"/>
              <a:gd name="connsiteX1" fmla="*/ 551793 w 599089"/>
              <a:gd name="connsiteY1" fmla="*/ 552022 h 567788"/>
              <a:gd name="connsiteX2" fmla="*/ 504496 w 599089"/>
              <a:gd name="connsiteY2" fmla="*/ 567788 h 567788"/>
              <a:gd name="connsiteX3" fmla="*/ 409903 w 599089"/>
              <a:gd name="connsiteY3" fmla="*/ 520491 h 567788"/>
              <a:gd name="connsiteX4" fmla="*/ 378372 w 599089"/>
              <a:gd name="connsiteY4" fmla="*/ 425898 h 567788"/>
              <a:gd name="connsiteX5" fmla="*/ 331076 w 599089"/>
              <a:gd name="connsiteY5" fmla="*/ 331305 h 567788"/>
              <a:gd name="connsiteX6" fmla="*/ 299544 w 599089"/>
              <a:gd name="connsiteY6" fmla="*/ 236712 h 567788"/>
              <a:gd name="connsiteX7" fmla="*/ 268013 w 599089"/>
              <a:gd name="connsiteY7" fmla="*/ 126353 h 567788"/>
              <a:gd name="connsiteX8" fmla="*/ 236482 w 599089"/>
              <a:gd name="connsiteY8" fmla="*/ 79057 h 567788"/>
              <a:gd name="connsiteX9" fmla="*/ 189186 w 599089"/>
              <a:gd name="connsiteY9" fmla="*/ 63291 h 567788"/>
              <a:gd name="connsiteX10" fmla="*/ 141889 w 599089"/>
              <a:gd name="connsiteY10" fmla="*/ 31760 h 567788"/>
              <a:gd name="connsiteX11" fmla="*/ 0 w 599089"/>
              <a:gd name="connsiteY11" fmla="*/ 229 h 56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9089" h="567788">
                <a:moveTo>
                  <a:pt x="599089" y="347071"/>
                </a:moveTo>
                <a:cubicBezTo>
                  <a:pt x="594338" y="394579"/>
                  <a:pt x="607992" y="507063"/>
                  <a:pt x="551793" y="552022"/>
                </a:cubicBezTo>
                <a:cubicBezTo>
                  <a:pt x="538816" y="562403"/>
                  <a:pt x="520262" y="562533"/>
                  <a:pt x="504496" y="567788"/>
                </a:cubicBezTo>
                <a:cubicBezTo>
                  <a:pt x="478726" y="559198"/>
                  <a:pt x="425988" y="546226"/>
                  <a:pt x="409903" y="520491"/>
                </a:cubicBezTo>
                <a:cubicBezTo>
                  <a:pt x="392288" y="492306"/>
                  <a:pt x="388882" y="457429"/>
                  <a:pt x="378372" y="425898"/>
                </a:cubicBezTo>
                <a:cubicBezTo>
                  <a:pt x="320880" y="253421"/>
                  <a:pt x="412570" y="514665"/>
                  <a:pt x="331076" y="331305"/>
                </a:cubicBezTo>
                <a:cubicBezTo>
                  <a:pt x="317577" y="300933"/>
                  <a:pt x="307605" y="268956"/>
                  <a:pt x="299544" y="236712"/>
                </a:cubicBezTo>
                <a:cubicBezTo>
                  <a:pt x="294492" y="216502"/>
                  <a:pt x="279323" y="148973"/>
                  <a:pt x="268013" y="126353"/>
                </a:cubicBezTo>
                <a:cubicBezTo>
                  <a:pt x="259539" y="109406"/>
                  <a:pt x="251278" y="90894"/>
                  <a:pt x="236482" y="79057"/>
                </a:cubicBezTo>
                <a:cubicBezTo>
                  <a:pt x="223505" y="68676"/>
                  <a:pt x="204050" y="70723"/>
                  <a:pt x="189186" y="63291"/>
                </a:cubicBezTo>
                <a:cubicBezTo>
                  <a:pt x="172239" y="54817"/>
                  <a:pt x="159204" y="39455"/>
                  <a:pt x="141889" y="31760"/>
                </a:cubicBezTo>
                <a:cubicBezTo>
                  <a:pt x="59727" y="-4756"/>
                  <a:pt x="67542" y="229"/>
                  <a:pt x="0" y="229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6265376A-0C3E-6B47-B1D2-818C8269036B}"/>
              </a:ext>
            </a:extLst>
          </p:cNvPr>
          <p:cNvSpPr/>
          <p:nvPr/>
        </p:nvSpPr>
        <p:spPr>
          <a:xfrm>
            <a:off x="9480551" y="1846264"/>
            <a:ext cx="538163" cy="301625"/>
          </a:xfrm>
          <a:custGeom>
            <a:avLst/>
            <a:gdLst>
              <a:gd name="connsiteX0" fmla="*/ 788275 w 788275"/>
              <a:gd name="connsiteY0" fmla="*/ 0 h 441434"/>
              <a:gd name="connsiteX1" fmla="*/ 756744 w 788275"/>
              <a:gd name="connsiteY1" fmla="*/ 189186 h 441434"/>
              <a:gd name="connsiteX2" fmla="*/ 725213 w 788275"/>
              <a:gd name="connsiteY2" fmla="*/ 283779 h 441434"/>
              <a:gd name="connsiteX3" fmla="*/ 630620 w 788275"/>
              <a:gd name="connsiteY3" fmla="*/ 331075 h 441434"/>
              <a:gd name="connsiteX4" fmla="*/ 536027 w 788275"/>
              <a:gd name="connsiteY4" fmla="*/ 378372 h 441434"/>
              <a:gd name="connsiteX5" fmla="*/ 488731 w 788275"/>
              <a:gd name="connsiteY5" fmla="*/ 409903 h 441434"/>
              <a:gd name="connsiteX6" fmla="*/ 425669 w 788275"/>
              <a:gd name="connsiteY6" fmla="*/ 425669 h 441434"/>
              <a:gd name="connsiteX7" fmla="*/ 378372 w 788275"/>
              <a:gd name="connsiteY7" fmla="*/ 441434 h 441434"/>
              <a:gd name="connsiteX8" fmla="*/ 236482 w 788275"/>
              <a:gd name="connsiteY8" fmla="*/ 409903 h 441434"/>
              <a:gd name="connsiteX9" fmla="*/ 189186 w 788275"/>
              <a:gd name="connsiteY9" fmla="*/ 378372 h 441434"/>
              <a:gd name="connsiteX10" fmla="*/ 157655 w 788275"/>
              <a:gd name="connsiteY10" fmla="*/ 331075 h 441434"/>
              <a:gd name="connsiteX11" fmla="*/ 110358 w 788275"/>
              <a:gd name="connsiteY11" fmla="*/ 299544 h 441434"/>
              <a:gd name="connsiteX12" fmla="*/ 0 w 788275"/>
              <a:gd name="connsiteY12" fmla="*/ 268013 h 44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8275" h="441434">
                <a:moveTo>
                  <a:pt x="788275" y="0"/>
                </a:moveTo>
                <a:cubicBezTo>
                  <a:pt x="777096" y="89437"/>
                  <a:pt x="779067" y="114778"/>
                  <a:pt x="756744" y="189186"/>
                </a:cubicBezTo>
                <a:cubicBezTo>
                  <a:pt x="747193" y="221021"/>
                  <a:pt x="752867" y="265343"/>
                  <a:pt x="725213" y="283779"/>
                </a:cubicBezTo>
                <a:cubicBezTo>
                  <a:pt x="664090" y="324528"/>
                  <a:pt x="695892" y="309318"/>
                  <a:pt x="630620" y="331075"/>
                </a:cubicBezTo>
                <a:cubicBezTo>
                  <a:pt x="495078" y="421437"/>
                  <a:pt x="666570" y="313100"/>
                  <a:pt x="536027" y="378372"/>
                </a:cubicBezTo>
                <a:cubicBezTo>
                  <a:pt x="519080" y="386846"/>
                  <a:pt x="506147" y="402439"/>
                  <a:pt x="488731" y="409903"/>
                </a:cubicBezTo>
                <a:cubicBezTo>
                  <a:pt x="468815" y="418438"/>
                  <a:pt x="446503" y="419716"/>
                  <a:pt x="425669" y="425669"/>
                </a:cubicBezTo>
                <a:cubicBezTo>
                  <a:pt x="409690" y="430234"/>
                  <a:pt x="394138" y="436179"/>
                  <a:pt x="378372" y="441434"/>
                </a:cubicBezTo>
                <a:cubicBezTo>
                  <a:pt x="342037" y="435378"/>
                  <a:pt x="275295" y="429310"/>
                  <a:pt x="236482" y="409903"/>
                </a:cubicBezTo>
                <a:cubicBezTo>
                  <a:pt x="219535" y="401429"/>
                  <a:pt x="204951" y="388882"/>
                  <a:pt x="189186" y="378372"/>
                </a:cubicBezTo>
                <a:cubicBezTo>
                  <a:pt x="178676" y="362606"/>
                  <a:pt x="171053" y="344473"/>
                  <a:pt x="157655" y="331075"/>
                </a:cubicBezTo>
                <a:cubicBezTo>
                  <a:pt x="144257" y="317677"/>
                  <a:pt x="127673" y="307239"/>
                  <a:pt x="110358" y="299544"/>
                </a:cubicBezTo>
                <a:cubicBezTo>
                  <a:pt x="35674" y="266351"/>
                  <a:pt x="45066" y="268013"/>
                  <a:pt x="0" y="26801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2315" name="Group 16">
            <a:extLst>
              <a:ext uri="{FF2B5EF4-FFF2-40B4-BE49-F238E27FC236}">
                <a16:creationId xmlns:a16="http://schemas.microsoft.com/office/drawing/2014/main" id="{EE48890B-C6D4-A54C-B40D-9390FBFC91F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25038" y="1393826"/>
            <a:ext cx="285750" cy="500063"/>
            <a:chOff x="8376976" y="740341"/>
            <a:chExt cx="690824" cy="1211293"/>
          </a:xfrm>
        </p:grpSpPr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9F740AA1-545B-514B-BAB1-8CB262A6650D}"/>
                </a:ext>
              </a:extLst>
            </p:cNvPr>
            <p:cNvSpPr/>
            <p:nvPr/>
          </p:nvSpPr>
          <p:spPr>
            <a:xfrm>
              <a:off x="8388489" y="1490190"/>
              <a:ext cx="667797" cy="46144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2" name="Oval 141">
              <a:extLst>
                <a:ext uri="{FF2B5EF4-FFF2-40B4-BE49-F238E27FC236}">
                  <a16:creationId xmlns:a16="http://schemas.microsoft.com/office/drawing/2014/main" id="{21D5C9FA-DB86-9C4D-B4D1-078B4DB58FF3}"/>
                </a:ext>
              </a:extLst>
            </p:cNvPr>
            <p:cNvSpPr/>
            <p:nvPr/>
          </p:nvSpPr>
          <p:spPr>
            <a:xfrm>
              <a:off x="8376976" y="1409436"/>
              <a:ext cx="667797" cy="161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AA70F9DB-CE27-1145-9834-A3875ED19EDE}"/>
                </a:ext>
              </a:extLst>
            </p:cNvPr>
            <p:cNvSpPr/>
            <p:nvPr/>
          </p:nvSpPr>
          <p:spPr>
            <a:xfrm>
              <a:off x="8400003" y="1355600"/>
              <a:ext cx="667797" cy="161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F34FEC18-AABE-DE46-A909-6E4E3CEE0DE9}"/>
                </a:ext>
              </a:extLst>
            </p:cNvPr>
            <p:cNvSpPr/>
            <p:nvPr/>
          </p:nvSpPr>
          <p:spPr>
            <a:xfrm>
              <a:off x="8388489" y="1301765"/>
              <a:ext cx="667797" cy="161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0029DAA9-6A6B-DE4C-B014-EF0500CF6129}"/>
                </a:ext>
              </a:extLst>
            </p:cNvPr>
            <p:cNvSpPr/>
            <p:nvPr/>
          </p:nvSpPr>
          <p:spPr>
            <a:xfrm>
              <a:off x="8376976" y="1247930"/>
              <a:ext cx="667797" cy="161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486B891D-6B35-024E-8A56-668D527D691C}"/>
                </a:ext>
              </a:extLst>
            </p:cNvPr>
            <p:cNvSpPr/>
            <p:nvPr/>
          </p:nvSpPr>
          <p:spPr>
            <a:xfrm rot="20586631">
              <a:off x="8518978" y="740341"/>
              <a:ext cx="468225" cy="615259"/>
            </a:xfrm>
            <a:custGeom>
              <a:avLst/>
              <a:gdLst>
                <a:gd name="connsiteX0" fmla="*/ 29910 w 466638"/>
                <a:gd name="connsiteY0" fmla="*/ 559559 h 614150"/>
                <a:gd name="connsiteX1" fmla="*/ 84501 w 466638"/>
                <a:gd name="connsiteY1" fmla="*/ 450376 h 614150"/>
                <a:gd name="connsiteX2" fmla="*/ 70853 w 466638"/>
                <a:gd name="connsiteY2" fmla="*/ 354842 h 614150"/>
                <a:gd name="connsiteX3" fmla="*/ 43557 w 466638"/>
                <a:gd name="connsiteY3" fmla="*/ 313899 h 614150"/>
                <a:gd name="connsiteX4" fmla="*/ 29910 w 466638"/>
                <a:gd name="connsiteY4" fmla="*/ 272956 h 614150"/>
                <a:gd name="connsiteX5" fmla="*/ 2614 w 466638"/>
                <a:gd name="connsiteY5" fmla="*/ 232012 h 614150"/>
                <a:gd name="connsiteX6" fmla="*/ 16262 w 466638"/>
                <a:gd name="connsiteY6" fmla="*/ 95535 h 614150"/>
                <a:gd name="connsiteX7" fmla="*/ 98148 w 466638"/>
                <a:gd name="connsiteY7" fmla="*/ 40944 h 614150"/>
                <a:gd name="connsiteX8" fmla="*/ 180035 w 466638"/>
                <a:gd name="connsiteY8" fmla="*/ 0 h 614150"/>
                <a:gd name="connsiteX9" fmla="*/ 343808 w 466638"/>
                <a:gd name="connsiteY9" fmla="*/ 27296 h 614150"/>
                <a:gd name="connsiteX10" fmla="*/ 384751 w 466638"/>
                <a:gd name="connsiteY10" fmla="*/ 54591 h 614150"/>
                <a:gd name="connsiteX11" fmla="*/ 439342 w 466638"/>
                <a:gd name="connsiteY11" fmla="*/ 136478 h 614150"/>
                <a:gd name="connsiteX12" fmla="*/ 466638 w 466638"/>
                <a:gd name="connsiteY12" fmla="*/ 218365 h 614150"/>
                <a:gd name="connsiteX13" fmla="*/ 452990 w 466638"/>
                <a:gd name="connsiteY13" fmla="*/ 300251 h 614150"/>
                <a:gd name="connsiteX14" fmla="*/ 425695 w 466638"/>
                <a:gd name="connsiteY14" fmla="*/ 341194 h 614150"/>
                <a:gd name="connsiteX15" fmla="*/ 343808 w 466638"/>
                <a:gd name="connsiteY15" fmla="*/ 395785 h 614150"/>
                <a:gd name="connsiteX16" fmla="*/ 275569 w 466638"/>
                <a:gd name="connsiteY16" fmla="*/ 409433 h 614150"/>
                <a:gd name="connsiteX17" fmla="*/ 193683 w 466638"/>
                <a:gd name="connsiteY17" fmla="*/ 436729 h 614150"/>
                <a:gd name="connsiteX18" fmla="*/ 152739 w 466638"/>
                <a:gd name="connsiteY18" fmla="*/ 600502 h 614150"/>
                <a:gd name="connsiteX19" fmla="*/ 152739 w 466638"/>
                <a:gd name="connsiteY19" fmla="*/ 614150 h 61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66638" h="614150">
                  <a:moveTo>
                    <a:pt x="29910" y="559559"/>
                  </a:moveTo>
                  <a:cubicBezTo>
                    <a:pt x="37622" y="546705"/>
                    <a:pt x="84501" y="479758"/>
                    <a:pt x="84501" y="450376"/>
                  </a:cubicBezTo>
                  <a:cubicBezTo>
                    <a:pt x="84501" y="418208"/>
                    <a:pt x="80097" y="385653"/>
                    <a:pt x="70853" y="354842"/>
                  </a:cubicBezTo>
                  <a:cubicBezTo>
                    <a:pt x="66140" y="339131"/>
                    <a:pt x="52656" y="327547"/>
                    <a:pt x="43557" y="313899"/>
                  </a:cubicBezTo>
                  <a:cubicBezTo>
                    <a:pt x="39008" y="300251"/>
                    <a:pt x="36343" y="285823"/>
                    <a:pt x="29910" y="272956"/>
                  </a:cubicBezTo>
                  <a:cubicBezTo>
                    <a:pt x="22574" y="258285"/>
                    <a:pt x="3872" y="248367"/>
                    <a:pt x="2614" y="232012"/>
                  </a:cubicBezTo>
                  <a:cubicBezTo>
                    <a:pt x="-893" y="186427"/>
                    <a:pt x="-4184" y="136428"/>
                    <a:pt x="16262" y="95535"/>
                  </a:cubicBezTo>
                  <a:cubicBezTo>
                    <a:pt x="30933" y="66193"/>
                    <a:pt x="70853" y="59141"/>
                    <a:pt x="98148" y="40944"/>
                  </a:cubicBezTo>
                  <a:cubicBezTo>
                    <a:pt x="151061" y="5668"/>
                    <a:pt x="123531" y="18835"/>
                    <a:pt x="180035" y="0"/>
                  </a:cubicBezTo>
                  <a:cubicBezTo>
                    <a:pt x="218958" y="4325"/>
                    <a:pt x="298078" y="4431"/>
                    <a:pt x="343808" y="27296"/>
                  </a:cubicBezTo>
                  <a:cubicBezTo>
                    <a:pt x="358479" y="34631"/>
                    <a:pt x="371103" y="45493"/>
                    <a:pt x="384751" y="54591"/>
                  </a:cubicBezTo>
                  <a:cubicBezTo>
                    <a:pt x="402948" y="81887"/>
                    <a:pt x="428968" y="105356"/>
                    <a:pt x="439342" y="136478"/>
                  </a:cubicBezTo>
                  <a:lnTo>
                    <a:pt x="466638" y="218365"/>
                  </a:lnTo>
                  <a:cubicBezTo>
                    <a:pt x="462089" y="245660"/>
                    <a:pt x="461741" y="273999"/>
                    <a:pt x="452990" y="300251"/>
                  </a:cubicBezTo>
                  <a:cubicBezTo>
                    <a:pt x="447803" y="315812"/>
                    <a:pt x="436196" y="328593"/>
                    <a:pt x="425695" y="341194"/>
                  </a:cubicBezTo>
                  <a:cubicBezTo>
                    <a:pt x="392313" y="381253"/>
                    <a:pt x="389844" y="384276"/>
                    <a:pt x="343808" y="395785"/>
                  </a:cubicBezTo>
                  <a:cubicBezTo>
                    <a:pt x="321304" y="401411"/>
                    <a:pt x="297948" y="403329"/>
                    <a:pt x="275569" y="409433"/>
                  </a:cubicBezTo>
                  <a:cubicBezTo>
                    <a:pt x="247811" y="417004"/>
                    <a:pt x="193683" y="436729"/>
                    <a:pt x="193683" y="436729"/>
                  </a:cubicBezTo>
                  <a:cubicBezTo>
                    <a:pt x="162413" y="530536"/>
                    <a:pt x="166523" y="504018"/>
                    <a:pt x="152739" y="600502"/>
                  </a:cubicBezTo>
                  <a:cubicBezTo>
                    <a:pt x="152096" y="605006"/>
                    <a:pt x="152739" y="609601"/>
                    <a:pt x="152739" y="614150"/>
                  </a:cubicBezTo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44F11B4F-9B19-5B4F-A7F3-5C52F901CD76}"/>
              </a:ext>
            </a:extLst>
          </p:cNvPr>
          <p:cNvSpPr/>
          <p:nvPr/>
        </p:nvSpPr>
        <p:spPr>
          <a:xfrm>
            <a:off x="7467600" y="609601"/>
            <a:ext cx="2895600" cy="2271713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317" name="TextBox 159">
            <a:extLst>
              <a:ext uri="{FF2B5EF4-FFF2-40B4-BE49-F238E27FC236}">
                <a16:creationId xmlns:a16="http://schemas.microsoft.com/office/drawing/2014/main" id="{38287ACC-8383-6342-9121-D70655592A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4156075"/>
            <a:ext cx="26177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C00000"/>
                </a:solidFill>
                <a:latin typeface="Arial" panose="020B0604020202020204" pitchFamily="34" charset="0"/>
              </a:rPr>
              <a:t>The button is now in logic state “0”.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3F4C1F8-40CC-D54F-AC53-43040013DF45}"/>
              </a:ext>
            </a:extLst>
          </p:cNvPr>
          <p:cNvCxnSpPr/>
          <p:nvPr/>
        </p:nvCxnSpPr>
        <p:spPr>
          <a:xfrm flipV="1">
            <a:off x="2617789" y="3703638"/>
            <a:ext cx="555625" cy="3873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Connector 163">
            <a:extLst>
              <a:ext uri="{FF2B5EF4-FFF2-40B4-BE49-F238E27FC236}">
                <a16:creationId xmlns:a16="http://schemas.microsoft.com/office/drawing/2014/main" id="{299AF3EC-A222-1A42-B946-C49B67C81036}"/>
              </a:ext>
            </a:extLst>
          </p:cNvPr>
          <p:cNvCxnSpPr/>
          <p:nvPr/>
        </p:nvCxnSpPr>
        <p:spPr>
          <a:xfrm>
            <a:off x="7850188" y="1457325"/>
            <a:ext cx="36671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20" name="TextBox 164">
            <a:extLst>
              <a:ext uri="{FF2B5EF4-FFF2-40B4-BE49-F238E27FC236}">
                <a16:creationId xmlns:a16="http://schemas.microsoft.com/office/drawing/2014/main" id="{1B1BAF00-D98F-554B-9ABE-DCA54ACDC6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661989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Arial" panose="020B0604020202020204" pitchFamily="34" charset="0"/>
              </a:rPr>
              <a:t>V</a:t>
            </a:r>
          </a:p>
        </p:txBody>
      </p:sp>
      <p:sp>
        <p:nvSpPr>
          <p:cNvPr id="12321" name="TextBox 165">
            <a:extLst>
              <a:ext uri="{FF2B5EF4-FFF2-40B4-BE49-F238E27FC236}">
                <a16:creationId xmlns:a16="http://schemas.microsoft.com/office/drawing/2014/main" id="{F9429E22-D94A-2246-9FA7-70F09CD733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1113" y="533400"/>
            <a:ext cx="3193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+</a:t>
            </a:r>
          </a:p>
        </p:txBody>
      </p: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id="{6AC566F6-5958-8745-A18C-A04FA0141F9F}"/>
              </a:ext>
            </a:extLst>
          </p:cNvPr>
          <p:cNvCxnSpPr/>
          <p:nvPr/>
        </p:nvCxnSpPr>
        <p:spPr>
          <a:xfrm>
            <a:off x="7843838" y="982664"/>
            <a:ext cx="0" cy="492125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5203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30">
            <a:extLst>
              <a:ext uri="{FF2B5EF4-FFF2-40B4-BE49-F238E27FC236}">
                <a16:creationId xmlns:a16="http://schemas.microsoft.com/office/drawing/2014/main" id="{E3980EEF-BE4F-DC43-8595-E1B1CA3A7F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8951" y="2513013"/>
            <a:ext cx="6588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N.O.</a:t>
            </a:r>
          </a:p>
        </p:txBody>
      </p:sp>
      <p:sp>
        <p:nvSpPr>
          <p:cNvPr id="13315" name="TextBox 263">
            <a:extLst>
              <a:ext uri="{FF2B5EF4-FFF2-40B4-BE49-F238E27FC236}">
                <a16:creationId xmlns:a16="http://schemas.microsoft.com/office/drawing/2014/main" id="{595721D9-D226-A544-B153-8D20DD8F38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3414" y="1881188"/>
            <a:ext cx="1246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latin typeface="Arial" panose="020B0604020202020204" pitchFamily="34" charset="0"/>
              </a:rPr>
              <a:t>Start P.B.</a:t>
            </a:r>
          </a:p>
        </p:txBody>
      </p:sp>
      <p:sp>
        <p:nvSpPr>
          <p:cNvPr id="13316" name="TextBox 220">
            <a:extLst>
              <a:ext uri="{FF2B5EF4-FFF2-40B4-BE49-F238E27FC236}">
                <a16:creationId xmlns:a16="http://schemas.microsoft.com/office/drawing/2014/main" id="{BB7C0A0A-D3B6-C44E-8740-02BFBF3131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300" y="838200"/>
            <a:ext cx="4635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>
                <a:latin typeface="Arial" panose="020B0604020202020204" pitchFamily="34" charset="0"/>
              </a:rPr>
              <a:t>Detect  a start signal from a human.</a:t>
            </a:r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FB182103-8FBD-AB4A-8AC5-BC4F904908EA}"/>
              </a:ext>
            </a:extLst>
          </p:cNvPr>
          <p:cNvSpPr>
            <a:spLocks noChangeAspect="1"/>
          </p:cNvSpPr>
          <p:nvPr/>
        </p:nvSpPr>
        <p:spPr>
          <a:xfrm>
            <a:off x="1600201" y="993776"/>
            <a:ext cx="92075" cy="9207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3318" name="Group 1">
            <a:extLst>
              <a:ext uri="{FF2B5EF4-FFF2-40B4-BE49-F238E27FC236}">
                <a16:creationId xmlns:a16="http://schemas.microsoft.com/office/drawing/2014/main" id="{23CB7E60-2CC9-4246-AC81-D4EB4AD20FDA}"/>
              </a:ext>
            </a:extLst>
          </p:cNvPr>
          <p:cNvGrpSpPr>
            <a:grpSpLocks/>
          </p:cNvGrpSpPr>
          <p:nvPr/>
        </p:nvGrpSpPr>
        <p:grpSpPr bwMode="auto">
          <a:xfrm>
            <a:off x="3209925" y="2609850"/>
            <a:ext cx="1098550" cy="666750"/>
            <a:chOff x="1686511" y="2369949"/>
            <a:chExt cx="1097636" cy="667541"/>
          </a:xfrm>
        </p:grpSpPr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F48F6AFB-FE30-EE4B-85EC-574B398F3578}"/>
                </a:ext>
              </a:extLst>
            </p:cNvPr>
            <p:cNvCxnSpPr/>
            <p:nvPr/>
          </p:nvCxnSpPr>
          <p:spPr>
            <a:xfrm>
              <a:off x="2222640" y="2369949"/>
              <a:ext cx="0" cy="64529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FF2FD349-D4B9-3541-B1D0-BA9E45D8E5A2}"/>
                </a:ext>
              </a:extLst>
            </p:cNvPr>
            <p:cNvCxnSpPr/>
            <p:nvPr/>
          </p:nvCxnSpPr>
          <p:spPr>
            <a:xfrm>
              <a:off x="1686511" y="3037490"/>
              <a:ext cx="109763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19" name="Group 4">
            <a:extLst>
              <a:ext uri="{FF2B5EF4-FFF2-40B4-BE49-F238E27FC236}">
                <a16:creationId xmlns:a16="http://schemas.microsoft.com/office/drawing/2014/main" id="{62FEFE80-18B5-0543-B99C-47C89BC45FD9}"/>
              </a:ext>
            </a:extLst>
          </p:cNvPr>
          <p:cNvGrpSpPr>
            <a:grpSpLocks/>
          </p:cNvGrpSpPr>
          <p:nvPr/>
        </p:nvGrpSpPr>
        <p:grpSpPr bwMode="auto">
          <a:xfrm>
            <a:off x="1700214" y="1697039"/>
            <a:ext cx="1773237" cy="1944687"/>
            <a:chOff x="175820" y="1696805"/>
            <a:chExt cx="1773900" cy="1945403"/>
          </a:xfrm>
        </p:grpSpPr>
        <p:grpSp>
          <p:nvGrpSpPr>
            <p:cNvPr id="13387" name="Group 259">
              <a:extLst>
                <a:ext uri="{FF2B5EF4-FFF2-40B4-BE49-F238E27FC236}">
                  <a16:creationId xmlns:a16="http://schemas.microsoft.com/office/drawing/2014/main" id="{4B3E27EC-2215-E14F-B7D4-838441919D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5820" y="1696805"/>
              <a:ext cx="520977" cy="537865"/>
              <a:chOff x="3124200" y="304800"/>
              <a:chExt cx="520977" cy="537865"/>
            </a:xfrm>
          </p:grpSpPr>
          <p:sp>
            <p:nvSpPr>
              <p:cNvPr id="13391" name="TextBox 260">
                <a:extLst>
                  <a:ext uri="{FF2B5EF4-FFF2-40B4-BE49-F238E27FC236}">
                    <a16:creationId xmlns:a16="http://schemas.microsoft.com/office/drawing/2014/main" id="{5205B208-8315-674A-91C3-AC1021BD6B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24200" y="381000"/>
                <a:ext cx="38985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400">
                    <a:latin typeface="Arial" panose="020B0604020202020204" pitchFamily="34" charset="0"/>
                  </a:rPr>
                  <a:t>V</a:t>
                </a:r>
              </a:p>
            </p:txBody>
          </p:sp>
          <p:sp>
            <p:nvSpPr>
              <p:cNvPr id="13392" name="TextBox 261">
                <a:extLst>
                  <a:ext uri="{FF2B5EF4-FFF2-40B4-BE49-F238E27FC236}">
                    <a16:creationId xmlns:a16="http://schemas.microsoft.com/office/drawing/2014/main" id="{F0097FE3-750F-E44A-9B88-011E01929E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25859" y="304800"/>
                <a:ext cx="31931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>
                    <a:latin typeface="Arial" panose="020B0604020202020204" pitchFamily="34" charset="0"/>
                  </a:rPr>
                  <a:t>+</a:t>
                </a:r>
              </a:p>
            </p:txBody>
          </p:sp>
        </p:grp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11378618-F5D0-F645-9957-F986EF5244D2}"/>
                </a:ext>
              </a:extLst>
            </p:cNvPr>
            <p:cNvCxnSpPr/>
            <p:nvPr/>
          </p:nvCxnSpPr>
          <p:spPr>
            <a:xfrm flipV="1">
              <a:off x="609369" y="3437346"/>
              <a:ext cx="967149" cy="19057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389" name="Picture 3">
              <a:extLst>
                <a:ext uri="{FF2B5EF4-FFF2-40B4-BE49-F238E27FC236}">
                  <a16:creationId xmlns:a16="http://schemas.microsoft.com/office/drawing/2014/main" id="{578EBCF8-A51D-AA41-894B-1D6BDE15E7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2108" y="3233395"/>
              <a:ext cx="397612" cy="408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B309DACA-D325-474E-8F9F-54F61F1ABC8D}"/>
                </a:ext>
              </a:extLst>
            </p:cNvPr>
            <p:cNvCxnSpPr/>
            <p:nvPr/>
          </p:nvCxnSpPr>
          <p:spPr>
            <a:xfrm>
              <a:off x="636367" y="2209756"/>
              <a:ext cx="0" cy="1270468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20" name="Group 5">
            <a:extLst>
              <a:ext uri="{FF2B5EF4-FFF2-40B4-BE49-F238E27FC236}">
                <a16:creationId xmlns:a16="http://schemas.microsoft.com/office/drawing/2014/main" id="{F73F03B1-31AF-0049-8656-8271BD8E04AA}"/>
              </a:ext>
            </a:extLst>
          </p:cNvPr>
          <p:cNvGrpSpPr>
            <a:grpSpLocks/>
          </p:cNvGrpSpPr>
          <p:nvPr/>
        </p:nvGrpSpPr>
        <p:grpSpPr bwMode="auto">
          <a:xfrm>
            <a:off x="4016376" y="3238501"/>
            <a:ext cx="2765425" cy="3090863"/>
            <a:chOff x="2492938" y="3239096"/>
            <a:chExt cx="2764862" cy="3089969"/>
          </a:xfrm>
        </p:grpSpPr>
        <p:pic>
          <p:nvPicPr>
            <p:cNvPr id="13363" name="Picture 212">
              <a:extLst>
                <a:ext uri="{FF2B5EF4-FFF2-40B4-BE49-F238E27FC236}">
                  <a16:creationId xmlns:a16="http://schemas.microsoft.com/office/drawing/2014/main" id="{D3A8DBF1-7A7C-F741-B1CD-40E426151E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168877" y="3962400"/>
              <a:ext cx="707923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64" name="TextBox 248">
              <a:extLst>
                <a:ext uri="{FF2B5EF4-FFF2-40B4-BE49-F238E27FC236}">
                  <a16:creationId xmlns:a16="http://schemas.microsoft.com/office/drawing/2014/main" id="{523474C1-15F2-3B48-A9EA-7B31096A1E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4399" y="5867400"/>
              <a:ext cx="92044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latin typeface="Arial" panose="020B0604020202020204" pitchFamily="34" charset="0"/>
                </a:rPr>
                <a:t>0 volt</a:t>
              </a:r>
            </a:p>
          </p:txBody>
        </p:sp>
        <p:sp>
          <p:nvSpPr>
            <p:cNvPr id="13365" name="TextBox 250">
              <a:extLst>
                <a:ext uri="{FF2B5EF4-FFF2-40B4-BE49-F238E27FC236}">
                  <a16:creationId xmlns:a16="http://schemas.microsoft.com/office/drawing/2014/main" id="{9D04AF75-8E5A-DF4C-9823-55FB4EFE7C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4679" y="4172677"/>
              <a:ext cx="3898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latin typeface="Arial" panose="020B0604020202020204" pitchFamily="34" charset="0"/>
                </a:rPr>
                <a:t>V</a:t>
              </a:r>
            </a:p>
          </p:txBody>
        </p:sp>
        <p:sp>
          <p:nvSpPr>
            <p:cNvPr id="13366" name="TextBox 252">
              <a:extLst>
                <a:ext uri="{FF2B5EF4-FFF2-40B4-BE49-F238E27FC236}">
                  <a16:creationId xmlns:a16="http://schemas.microsoft.com/office/drawing/2014/main" id="{30BF267B-ABB1-9443-9DF2-B8E1C582F0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41312" y="4385846"/>
              <a:ext cx="51648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latin typeface="Arial" panose="020B0604020202020204" pitchFamily="34" charset="0"/>
                </a:rPr>
                <a:t>Out</a:t>
              </a:r>
            </a:p>
          </p:txBody>
        </p:sp>
        <p:sp>
          <p:nvSpPr>
            <p:cNvPr id="256" name="Oval 255">
              <a:extLst>
                <a:ext uri="{FF2B5EF4-FFF2-40B4-BE49-F238E27FC236}">
                  <a16:creationId xmlns:a16="http://schemas.microsoft.com/office/drawing/2014/main" id="{FD8F08BF-3697-1C47-9A4E-9D43280B48EE}"/>
                </a:ext>
              </a:extLst>
            </p:cNvPr>
            <p:cNvSpPr/>
            <p:nvPr/>
          </p:nvSpPr>
          <p:spPr>
            <a:xfrm>
              <a:off x="4711811" y="3777103"/>
              <a:ext cx="261885" cy="280906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13368" name="Group 234">
              <a:extLst>
                <a:ext uri="{FF2B5EF4-FFF2-40B4-BE49-F238E27FC236}">
                  <a16:creationId xmlns:a16="http://schemas.microsoft.com/office/drawing/2014/main" id="{308F3C2B-BDC4-AA49-A598-A7C7B20756B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30555" y="3702870"/>
              <a:ext cx="681048" cy="1512167"/>
              <a:chOff x="2814282" y="1962082"/>
              <a:chExt cx="386118" cy="857318"/>
            </a:xfrm>
          </p:grpSpPr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879EF34D-6888-FA4C-940E-E2E855EA6975}"/>
                  </a:ext>
                </a:extLst>
              </p:cNvPr>
              <p:cNvCxnSpPr/>
              <p:nvPr/>
            </p:nvCxnSpPr>
            <p:spPr>
              <a:xfrm flipH="1">
                <a:off x="2819929" y="2315488"/>
                <a:ext cx="380634" cy="159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BBB74EF6-EB81-5946-83D8-99B94CD4185C}"/>
                  </a:ext>
                </a:extLst>
              </p:cNvPr>
              <p:cNvCxnSpPr/>
              <p:nvPr/>
            </p:nvCxnSpPr>
            <p:spPr>
              <a:xfrm flipH="1">
                <a:off x="2819929" y="2553926"/>
                <a:ext cx="380634" cy="159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Straight Connector 237">
                <a:extLst>
                  <a:ext uri="{FF2B5EF4-FFF2-40B4-BE49-F238E27FC236}">
                    <a16:creationId xmlns:a16="http://schemas.microsoft.com/office/drawing/2014/main" id="{BC91B27F-DF78-8249-BCA2-45C9F1A5B1E0}"/>
                  </a:ext>
                </a:extLst>
              </p:cNvPr>
              <p:cNvCxnSpPr/>
              <p:nvPr/>
            </p:nvCxnSpPr>
            <p:spPr>
              <a:xfrm flipH="1">
                <a:off x="2819929" y="2077049"/>
                <a:ext cx="380634" cy="1592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Straight Connector 238">
                <a:extLst>
                  <a:ext uri="{FF2B5EF4-FFF2-40B4-BE49-F238E27FC236}">
                    <a16:creationId xmlns:a16="http://schemas.microsoft.com/office/drawing/2014/main" id="{FB292C57-E238-DC4F-B6B9-F435C5F81862}"/>
                  </a:ext>
                </a:extLst>
              </p:cNvPr>
              <p:cNvCxnSpPr/>
              <p:nvPr/>
            </p:nvCxnSpPr>
            <p:spPr>
              <a:xfrm>
                <a:off x="2819929" y="2474746"/>
                <a:ext cx="380634" cy="7918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Straight Connector 239">
                <a:extLst>
                  <a:ext uri="{FF2B5EF4-FFF2-40B4-BE49-F238E27FC236}">
                    <a16:creationId xmlns:a16="http://schemas.microsoft.com/office/drawing/2014/main" id="{7D02F3AB-9450-7B42-A6EA-6C222C6EEACB}"/>
                  </a:ext>
                </a:extLst>
              </p:cNvPr>
              <p:cNvCxnSpPr/>
              <p:nvPr/>
            </p:nvCxnSpPr>
            <p:spPr>
              <a:xfrm>
                <a:off x="2814530" y="2700588"/>
                <a:ext cx="190767" cy="3959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Straight Connector 240">
                <a:extLst>
                  <a:ext uri="{FF2B5EF4-FFF2-40B4-BE49-F238E27FC236}">
                    <a16:creationId xmlns:a16="http://schemas.microsoft.com/office/drawing/2014/main" id="{FF585E09-93D0-CD48-B5F3-D99A052F1512}"/>
                  </a:ext>
                </a:extLst>
              </p:cNvPr>
              <p:cNvCxnSpPr/>
              <p:nvPr/>
            </p:nvCxnSpPr>
            <p:spPr>
              <a:xfrm>
                <a:off x="2819929" y="2236308"/>
                <a:ext cx="380634" cy="7918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Straight Connector 241">
                <a:extLst>
                  <a:ext uri="{FF2B5EF4-FFF2-40B4-BE49-F238E27FC236}">
                    <a16:creationId xmlns:a16="http://schemas.microsoft.com/office/drawing/2014/main" id="{7CCBCADC-3369-6146-BA8D-B0443F4EE8B1}"/>
                  </a:ext>
                </a:extLst>
              </p:cNvPr>
              <p:cNvCxnSpPr/>
              <p:nvPr/>
            </p:nvCxnSpPr>
            <p:spPr>
              <a:xfrm>
                <a:off x="3009796" y="2037460"/>
                <a:ext cx="190767" cy="3959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Straight Connector 242">
                <a:extLst>
                  <a:ext uri="{FF2B5EF4-FFF2-40B4-BE49-F238E27FC236}">
                    <a16:creationId xmlns:a16="http://schemas.microsoft.com/office/drawing/2014/main" id="{C7CE9738-4261-9742-9F16-29BC7E6BC4A2}"/>
                  </a:ext>
                </a:extLst>
              </p:cNvPr>
              <p:cNvCxnSpPr/>
              <p:nvPr/>
            </p:nvCxnSpPr>
            <p:spPr>
              <a:xfrm>
                <a:off x="3009796" y="2730280"/>
                <a:ext cx="0" cy="8907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Straight Connector 243">
                <a:extLst>
                  <a:ext uri="{FF2B5EF4-FFF2-40B4-BE49-F238E27FC236}">
                    <a16:creationId xmlns:a16="http://schemas.microsoft.com/office/drawing/2014/main" id="{C6145A32-9167-0A4C-BBD2-BD36645554FB}"/>
                  </a:ext>
                </a:extLst>
              </p:cNvPr>
              <p:cNvCxnSpPr/>
              <p:nvPr/>
            </p:nvCxnSpPr>
            <p:spPr>
              <a:xfrm>
                <a:off x="3005297" y="1961879"/>
                <a:ext cx="0" cy="8907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3F9E0C3A-BFB8-FA49-80C3-21387174DEA0}"/>
                </a:ext>
              </a:extLst>
            </p:cNvPr>
            <p:cNvSpPr/>
            <p:nvPr/>
          </p:nvSpPr>
          <p:spPr>
            <a:xfrm>
              <a:off x="4711811" y="4767417"/>
              <a:ext cx="261885" cy="280906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13370" name="Picture 2">
              <a:extLst>
                <a:ext uri="{FF2B5EF4-FFF2-40B4-BE49-F238E27FC236}">
                  <a16:creationId xmlns:a16="http://schemas.microsoft.com/office/drawing/2014/main" id="{06748FCB-7F45-564A-B242-1A75A8BF79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2938" y="3239096"/>
              <a:ext cx="403213" cy="4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7470A222-1FE7-ED4F-A2E7-4F914901E078}"/>
                </a:ext>
              </a:extLst>
            </p:cNvPr>
            <p:cNvCxnSpPr/>
            <p:nvPr/>
          </p:nvCxnSpPr>
          <p:spPr>
            <a:xfrm>
              <a:off x="3373822" y="3494610"/>
              <a:ext cx="0" cy="242817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144DA375-4B58-274C-B88C-527D8D7368CC}"/>
                </a:ext>
              </a:extLst>
            </p:cNvPr>
            <p:cNvCxnSpPr/>
            <p:nvPr/>
          </p:nvCxnSpPr>
          <p:spPr>
            <a:xfrm>
              <a:off x="3372234" y="5053084"/>
              <a:ext cx="0" cy="322169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>
              <a:extLst>
                <a:ext uri="{FF2B5EF4-FFF2-40B4-BE49-F238E27FC236}">
                  <a16:creationId xmlns:a16="http://schemas.microsoft.com/office/drawing/2014/main" id="{CD813B74-A2E6-DC44-AADB-05A3FD8DB9E7}"/>
                </a:ext>
              </a:extLst>
            </p:cNvPr>
            <p:cNvCxnSpPr/>
            <p:nvPr/>
          </p:nvCxnSpPr>
          <p:spPr>
            <a:xfrm>
              <a:off x="4849896" y="5067367"/>
              <a:ext cx="0" cy="32217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8B0C9874-63A2-3740-9B70-4BCA7E5356B6}"/>
                </a:ext>
              </a:extLst>
            </p:cNvPr>
            <p:cNvCxnSpPr/>
            <p:nvPr/>
          </p:nvCxnSpPr>
          <p:spPr>
            <a:xfrm>
              <a:off x="4837199" y="3442237"/>
              <a:ext cx="0" cy="353911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245A983A-D5B3-5443-9E11-B74C60186C84}"/>
                </a:ext>
              </a:extLst>
            </p:cNvPr>
            <p:cNvCxnSpPr/>
            <p:nvPr/>
          </p:nvCxnSpPr>
          <p:spPr>
            <a:xfrm>
              <a:off x="3330967" y="5383189"/>
              <a:ext cx="1547498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10B6F106-2C14-D54F-94FC-B29241796E97}"/>
                </a:ext>
              </a:extLst>
            </p:cNvPr>
            <p:cNvCxnSpPr/>
            <p:nvPr/>
          </p:nvCxnSpPr>
          <p:spPr>
            <a:xfrm>
              <a:off x="4103923" y="5383189"/>
              <a:ext cx="0" cy="484047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1C44F0E3-E6E4-224E-B3AE-266EB9C70351}"/>
                </a:ext>
              </a:extLst>
            </p:cNvPr>
            <p:cNvCxnSpPr/>
            <p:nvPr/>
          </p:nvCxnSpPr>
          <p:spPr>
            <a:xfrm flipV="1">
              <a:off x="2850053" y="3445411"/>
              <a:ext cx="2015715" cy="20632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21" name="TextBox 52">
            <a:extLst>
              <a:ext uri="{FF2B5EF4-FFF2-40B4-BE49-F238E27FC236}">
                <a16:creationId xmlns:a16="http://schemas.microsoft.com/office/drawing/2014/main" id="{D0C6061B-5DE1-024F-B556-F71FC37CE2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3736976"/>
            <a:ext cx="2819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>
                <a:latin typeface="Arial" panose="020B0604020202020204" pitchFamily="34" charset="0"/>
              </a:rPr>
              <a:t>The button output signal as at logic “1”.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87C97034-5BE3-764F-AB97-EFAA39C525FE}"/>
              </a:ext>
            </a:extLst>
          </p:cNvPr>
          <p:cNvCxnSpPr/>
          <p:nvPr/>
        </p:nvCxnSpPr>
        <p:spPr>
          <a:xfrm>
            <a:off x="8250238" y="1371600"/>
            <a:ext cx="42545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616E72B-ABF3-1D4C-9531-5AECB242DAC4}"/>
              </a:ext>
            </a:extLst>
          </p:cNvPr>
          <p:cNvCxnSpPr/>
          <p:nvPr/>
        </p:nvCxnSpPr>
        <p:spPr>
          <a:xfrm>
            <a:off x="7850188" y="1457325"/>
            <a:ext cx="36671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24" name="Group 44">
            <a:extLst>
              <a:ext uri="{FF2B5EF4-FFF2-40B4-BE49-F238E27FC236}">
                <a16:creationId xmlns:a16="http://schemas.microsoft.com/office/drawing/2014/main" id="{EECB3FA2-554F-3F48-AC8F-79F140568BCF}"/>
              </a:ext>
            </a:extLst>
          </p:cNvPr>
          <p:cNvGrpSpPr>
            <a:grpSpLocks/>
          </p:cNvGrpSpPr>
          <p:nvPr/>
        </p:nvGrpSpPr>
        <p:grpSpPr bwMode="auto">
          <a:xfrm>
            <a:off x="8770938" y="1560514"/>
            <a:ext cx="265112" cy="585787"/>
            <a:chOff x="2814282" y="1962082"/>
            <a:chExt cx="386118" cy="857318"/>
          </a:xfrm>
        </p:grpSpPr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9B95210C-ECE9-3F45-88CA-756F3386A84B}"/>
                </a:ext>
              </a:extLst>
            </p:cNvPr>
            <p:cNvCxnSpPr/>
            <p:nvPr/>
          </p:nvCxnSpPr>
          <p:spPr>
            <a:xfrm flipH="1">
              <a:off x="2818906" y="2315232"/>
              <a:ext cx="381494" cy="160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FFDF312D-D5B9-C145-BE13-FC7445B6A07A}"/>
                </a:ext>
              </a:extLst>
            </p:cNvPr>
            <p:cNvCxnSpPr/>
            <p:nvPr/>
          </p:nvCxnSpPr>
          <p:spPr>
            <a:xfrm flipH="1">
              <a:off x="2818906" y="2554537"/>
              <a:ext cx="381494" cy="1579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ABEE17C-5F73-0249-AB61-8D728876186B}"/>
                </a:ext>
              </a:extLst>
            </p:cNvPr>
            <p:cNvCxnSpPr/>
            <p:nvPr/>
          </p:nvCxnSpPr>
          <p:spPr>
            <a:xfrm flipH="1">
              <a:off x="2818906" y="2078250"/>
              <a:ext cx="381494" cy="1579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D6BA499D-BCA7-8643-8166-0F942042E730}"/>
                </a:ext>
              </a:extLst>
            </p:cNvPr>
            <p:cNvCxnSpPr/>
            <p:nvPr/>
          </p:nvCxnSpPr>
          <p:spPr>
            <a:xfrm>
              <a:off x="2818906" y="2475543"/>
              <a:ext cx="381494" cy="789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C5446D4-B30D-5D4C-AAA2-2F1624760AF6}"/>
                </a:ext>
              </a:extLst>
            </p:cNvPr>
            <p:cNvCxnSpPr/>
            <p:nvPr/>
          </p:nvCxnSpPr>
          <p:spPr>
            <a:xfrm>
              <a:off x="2814282" y="2700910"/>
              <a:ext cx="189591" cy="3949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F63DD7D9-9AD6-E44E-A70A-1240BBD2FEFD}"/>
                </a:ext>
              </a:extLst>
            </p:cNvPr>
            <p:cNvCxnSpPr/>
            <p:nvPr/>
          </p:nvCxnSpPr>
          <p:spPr>
            <a:xfrm>
              <a:off x="2818906" y="2236238"/>
              <a:ext cx="381494" cy="789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D38C197B-D4C3-8D44-AFC8-8C4A94C5E172}"/>
                </a:ext>
              </a:extLst>
            </p:cNvPr>
            <p:cNvCxnSpPr/>
            <p:nvPr/>
          </p:nvCxnSpPr>
          <p:spPr>
            <a:xfrm>
              <a:off x="3010809" y="2036429"/>
              <a:ext cx="189591" cy="4182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293B164E-702F-0C41-91F4-527FE750DA79}"/>
                </a:ext>
              </a:extLst>
            </p:cNvPr>
            <p:cNvCxnSpPr/>
            <p:nvPr/>
          </p:nvCxnSpPr>
          <p:spPr>
            <a:xfrm>
              <a:off x="3010809" y="2731112"/>
              <a:ext cx="0" cy="882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2132E191-3A7B-924F-99B1-897AA12018D0}"/>
                </a:ext>
              </a:extLst>
            </p:cNvPr>
            <p:cNvCxnSpPr/>
            <p:nvPr/>
          </p:nvCxnSpPr>
          <p:spPr>
            <a:xfrm>
              <a:off x="3003873" y="1962082"/>
              <a:ext cx="0" cy="882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Oval 55">
            <a:extLst>
              <a:ext uri="{FF2B5EF4-FFF2-40B4-BE49-F238E27FC236}">
                <a16:creationId xmlns:a16="http://schemas.microsoft.com/office/drawing/2014/main" id="{2C78F8A5-AF1A-B143-B6AB-0D46A8F0158D}"/>
              </a:ext>
            </a:extLst>
          </p:cNvPr>
          <p:cNvSpPr/>
          <p:nvPr/>
        </p:nvSpPr>
        <p:spPr>
          <a:xfrm>
            <a:off x="9423400" y="1973264"/>
            <a:ext cx="101600" cy="109537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3326" name="Picture 2">
            <a:extLst>
              <a:ext uri="{FF2B5EF4-FFF2-40B4-BE49-F238E27FC236}">
                <a16:creationId xmlns:a16="http://schemas.microsoft.com/office/drawing/2014/main" id="{9A8893FF-80C8-C840-91F8-E88A665DA7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62976" y="1381126"/>
            <a:ext cx="157163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0077AF98-6C5A-DC42-B8E4-7B4EF53A1867}"/>
              </a:ext>
            </a:extLst>
          </p:cNvPr>
          <p:cNvCxnSpPr/>
          <p:nvPr/>
        </p:nvCxnSpPr>
        <p:spPr>
          <a:xfrm>
            <a:off x="8458200" y="1112839"/>
            <a:ext cx="0" cy="2508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7372CE6A-A0B1-BC49-8FFD-91ED840C3D92}"/>
              </a:ext>
            </a:extLst>
          </p:cNvPr>
          <p:cNvCxnSpPr/>
          <p:nvPr/>
        </p:nvCxnSpPr>
        <p:spPr>
          <a:xfrm>
            <a:off x="8904288" y="1481138"/>
            <a:ext cx="0" cy="93662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33FB1FF4-B5E4-D641-AE17-209EF3988CFC}"/>
              </a:ext>
            </a:extLst>
          </p:cNvPr>
          <p:cNvCxnSpPr/>
          <p:nvPr/>
        </p:nvCxnSpPr>
        <p:spPr>
          <a:xfrm>
            <a:off x="8904288" y="2084388"/>
            <a:ext cx="0" cy="125412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30" name="TextBox 61">
            <a:extLst>
              <a:ext uri="{FF2B5EF4-FFF2-40B4-BE49-F238E27FC236}">
                <a16:creationId xmlns:a16="http://schemas.microsoft.com/office/drawing/2014/main" id="{764EACBD-67DF-F249-8BE5-453C453DA3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15401" y="2263776"/>
            <a:ext cx="9204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Arial" panose="020B0604020202020204" pitchFamily="34" charset="0"/>
              </a:rPr>
              <a:t>0 volt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B57D7712-85D7-4546-9266-A44DFD38B6C6}"/>
              </a:ext>
            </a:extLst>
          </p:cNvPr>
          <p:cNvCxnSpPr/>
          <p:nvPr/>
        </p:nvCxnSpPr>
        <p:spPr>
          <a:xfrm>
            <a:off x="9477375" y="2089151"/>
            <a:ext cx="0" cy="125413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val 63">
            <a:extLst>
              <a:ext uri="{FF2B5EF4-FFF2-40B4-BE49-F238E27FC236}">
                <a16:creationId xmlns:a16="http://schemas.microsoft.com/office/drawing/2014/main" id="{C202648F-7F0F-254B-9B0B-05A9162FF297}"/>
              </a:ext>
            </a:extLst>
          </p:cNvPr>
          <p:cNvSpPr/>
          <p:nvPr/>
        </p:nvSpPr>
        <p:spPr>
          <a:xfrm>
            <a:off x="9423400" y="1589089"/>
            <a:ext cx="101600" cy="109537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92DEBD5A-87F2-7548-8D2F-60A290C2CF84}"/>
              </a:ext>
            </a:extLst>
          </p:cNvPr>
          <p:cNvCxnSpPr/>
          <p:nvPr/>
        </p:nvCxnSpPr>
        <p:spPr>
          <a:xfrm>
            <a:off x="9472613" y="1460501"/>
            <a:ext cx="0" cy="136525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FD5CD2C-FC44-0B41-9FBA-A2BF8360864A}"/>
              </a:ext>
            </a:extLst>
          </p:cNvPr>
          <p:cNvCxnSpPr/>
          <p:nvPr/>
        </p:nvCxnSpPr>
        <p:spPr>
          <a:xfrm>
            <a:off x="8888414" y="2212975"/>
            <a:ext cx="600075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89C70989-F1F8-4449-99FB-3C8EA311C89C}"/>
              </a:ext>
            </a:extLst>
          </p:cNvPr>
          <p:cNvCxnSpPr/>
          <p:nvPr/>
        </p:nvCxnSpPr>
        <p:spPr>
          <a:xfrm>
            <a:off x="9188450" y="2212976"/>
            <a:ext cx="0" cy="187325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36" name="TextBox 68">
            <a:extLst>
              <a:ext uri="{FF2B5EF4-FFF2-40B4-BE49-F238E27FC236}">
                <a16:creationId xmlns:a16="http://schemas.microsoft.com/office/drawing/2014/main" id="{3C63EA1F-6874-A747-A75F-1EAC9355C4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661989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Arial" panose="020B0604020202020204" pitchFamily="34" charset="0"/>
              </a:rPr>
              <a:t>V</a:t>
            </a:r>
          </a:p>
        </p:txBody>
      </p:sp>
      <p:sp>
        <p:nvSpPr>
          <p:cNvPr id="13337" name="TextBox 69">
            <a:extLst>
              <a:ext uri="{FF2B5EF4-FFF2-40B4-BE49-F238E27FC236}">
                <a16:creationId xmlns:a16="http://schemas.microsoft.com/office/drawing/2014/main" id="{BB98CDDF-2E60-534A-9AC9-CF02D8225F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1113" y="533400"/>
            <a:ext cx="3193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+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E7F9A13F-25FA-2943-8000-C328344F9FBB}"/>
              </a:ext>
            </a:extLst>
          </p:cNvPr>
          <p:cNvCxnSpPr/>
          <p:nvPr/>
        </p:nvCxnSpPr>
        <p:spPr>
          <a:xfrm>
            <a:off x="7843838" y="982664"/>
            <a:ext cx="0" cy="492125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E8D547B0-0D55-6E4E-89DE-4EA86AC381A8}"/>
              </a:ext>
            </a:extLst>
          </p:cNvPr>
          <p:cNvCxnSpPr/>
          <p:nvPr/>
        </p:nvCxnSpPr>
        <p:spPr>
          <a:xfrm flipV="1">
            <a:off x="8701089" y="1462088"/>
            <a:ext cx="782637" cy="635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40" name="Picture 3">
            <a:extLst>
              <a:ext uri="{FF2B5EF4-FFF2-40B4-BE49-F238E27FC236}">
                <a16:creationId xmlns:a16="http://schemas.microsoft.com/office/drawing/2014/main" id="{A2E98135-7DE6-1240-8419-7A3CA4583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9439" y="1379538"/>
            <a:ext cx="153987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Freeform 73">
            <a:extLst>
              <a:ext uri="{FF2B5EF4-FFF2-40B4-BE49-F238E27FC236}">
                <a16:creationId xmlns:a16="http://schemas.microsoft.com/office/drawing/2014/main" id="{D8DDF56D-825F-A540-A657-13727236E3B0}"/>
              </a:ext>
            </a:extLst>
          </p:cNvPr>
          <p:cNvSpPr/>
          <p:nvPr/>
        </p:nvSpPr>
        <p:spPr>
          <a:xfrm>
            <a:off x="9502775" y="1608139"/>
            <a:ext cx="407988" cy="388937"/>
          </a:xfrm>
          <a:custGeom>
            <a:avLst/>
            <a:gdLst>
              <a:gd name="connsiteX0" fmla="*/ 599089 w 599089"/>
              <a:gd name="connsiteY0" fmla="*/ 347071 h 567788"/>
              <a:gd name="connsiteX1" fmla="*/ 551793 w 599089"/>
              <a:gd name="connsiteY1" fmla="*/ 552022 h 567788"/>
              <a:gd name="connsiteX2" fmla="*/ 504496 w 599089"/>
              <a:gd name="connsiteY2" fmla="*/ 567788 h 567788"/>
              <a:gd name="connsiteX3" fmla="*/ 409903 w 599089"/>
              <a:gd name="connsiteY3" fmla="*/ 520491 h 567788"/>
              <a:gd name="connsiteX4" fmla="*/ 378372 w 599089"/>
              <a:gd name="connsiteY4" fmla="*/ 425898 h 567788"/>
              <a:gd name="connsiteX5" fmla="*/ 331076 w 599089"/>
              <a:gd name="connsiteY5" fmla="*/ 331305 h 567788"/>
              <a:gd name="connsiteX6" fmla="*/ 299544 w 599089"/>
              <a:gd name="connsiteY6" fmla="*/ 236712 h 567788"/>
              <a:gd name="connsiteX7" fmla="*/ 268013 w 599089"/>
              <a:gd name="connsiteY7" fmla="*/ 126353 h 567788"/>
              <a:gd name="connsiteX8" fmla="*/ 236482 w 599089"/>
              <a:gd name="connsiteY8" fmla="*/ 79057 h 567788"/>
              <a:gd name="connsiteX9" fmla="*/ 189186 w 599089"/>
              <a:gd name="connsiteY9" fmla="*/ 63291 h 567788"/>
              <a:gd name="connsiteX10" fmla="*/ 141889 w 599089"/>
              <a:gd name="connsiteY10" fmla="*/ 31760 h 567788"/>
              <a:gd name="connsiteX11" fmla="*/ 0 w 599089"/>
              <a:gd name="connsiteY11" fmla="*/ 229 h 56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9089" h="567788">
                <a:moveTo>
                  <a:pt x="599089" y="347071"/>
                </a:moveTo>
                <a:cubicBezTo>
                  <a:pt x="594338" y="394579"/>
                  <a:pt x="607992" y="507063"/>
                  <a:pt x="551793" y="552022"/>
                </a:cubicBezTo>
                <a:cubicBezTo>
                  <a:pt x="538816" y="562403"/>
                  <a:pt x="520262" y="562533"/>
                  <a:pt x="504496" y="567788"/>
                </a:cubicBezTo>
                <a:cubicBezTo>
                  <a:pt x="478726" y="559198"/>
                  <a:pt x="425988" y="546226"/>
                  <a:pt x="409903" y="520491"/>
                </a:cubicBezTo>
                <a:cubicBezTo>
                  <a:pt x="392288" y="492306"/>
                  <a:pt x="388882" y="457429"/>
                  <a:pt x="378372" y="425898"/>
                </a:cubicBezTo>
                <a:cubicBezTo>
                  <a:pt x="320880" y="253421"/>
                  <a:pt x="412570" y="514665"/>
                  <a:pt x="331076" y="331305"/>
                </a:cubicBezTo>
                <a:cubicBezTo>
                  <a:pt x="317577" y="300933"/>
                  <a:pt x="307605" y="268956"/>
                  <a:pt x="299544" y="236712"/>
                </a:cubicBezTo>
                <a:cubicBezTo>
                  <a:pt x="294492" y="216502"/>
                  <a:pt x="279323" y="148973"/>
                  <a:pt x="268013" y="126353"/>
                </a:cubicBezTo>
                <a:cubicBezTo>
                  <a:pt x="259539" y="109406"/>
                  <a:pt x="251278" y="90894"/>
                  <a:pt x="236482" y="79057"/>
                </a:cubicBezTo>
                <a:cubicBezTo>
                  <a:pt x="223505" y="68676"/>
                  <a:pt x="204050" y="70723"/>
                  <a:pt x="189186" y="63291"/>
                </a:cubicBezTo>
                <a:cubicBezTo>
                  <a:pt x="172239" y="54817"/>
                  <a:pt x="159204" y="39455"/>
                  <a:pt x="141889" y="31760"/>
                </a:cubicBezTo>
                <a:cubicBezTo>
                  <a:pt x="59727" y="-4756"/>
                  <a:pt x="67542" y="229"/>
                  <a:pt x="0" y="229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5" name="Freeform 74">
            <a:extLst>
              <a:ext uri="{FF2B5EF4-FFF2-40B4-BE49-F238E27FC236}">
                <a16:creationId xmlns:a16="http://schemas.microsoft.com/office/drawing/2014/main" id="{6028D765-1DED-BA47-BDF0-ED6F9D2EDED6}"/>
              </a:ext>
            </a:extLst>
          </p:cNvPr>
          <p:cNvSpPr/>
          <p:nvPr/>
        </p:nvSpPr>
        <p:spPr>
          <a:xfrm>
            <a:off x="9480551" y="1846264"/>
            <a:ext cx="538163" cy="301625"/>
          </a:xfrm>
          <a:custGeom>
            <a:avLst/>
            <a:gdLst>
              <a:gd name="connsiteX0" fmla="*/ 788275 w 788275"/>
              <a:gd name="connsiteY0" fmla="*/ 0 h 441434"/>
              <a:gd name="connsiteX1" fmla="*/ 756744 w 788275"/>
              <a:gd name="connsiteY1" fmla="*/ 189186 h 441434"/>
              <a:gd name="connsiteX2" fmla="*/ 725213 w 788275"/>
              <a:gd name="connsiteY2" fmla="*/ 283779 h 441434"/>
              <a:gd name="connsiteX3" fmla="*/ 630620 w 788275"/>
              <a:gd name="connsiteY3" fmla="*/ 331075 h 441434"/>
              <a:gd name="connsiteX4" fmla="*/ 536027 w 788275"/>
              <a:gd name="connsiteY4" fmla="*/ 378372 h 441434"/>
              <a:gd name="connsiteX5" fmla="*/ 488731 w 788275"/>
              <a:gd name="connsiteY5" fmla="*/ 409903 h 441434"/>
              <a:gd name="connsiteX6" fmla="*/ 425669 w 788275"/>
              <a:gd name="connsiteY6" fmla="*/ 425669 h 441434"/>
              <a:gd name="connsiteX7" fmla="*/ 378372 w 788275"/>
              <a:gd name="connsiteY7" fmla="*/ 441434 h 441434"/>
              <a:gd name="connsiteX8" fmla="*/ 236482 w 788275"/>
              <a:gd name="connsiteY8" fmla="*/ 409903 h 441434"/>
              <a:gd name="connsiteX9" fmla="*/ 189186 w 788275"/>
              <a:gd name="connsiteY9" fmla="*/ 378372 h 441434"/>
              <a:gd name="connsiteX10" fmla="*/ 157655 w 788275"/>
              <a:gd name="connsiteY10" fmla="*/ 331075 h 441434"/>
              <a:gd name="connsiteX11" fmla="*/ 110358 w 788275"/>
              <a:gd name="connsiteY11" fmla="*/ 299544 h 441434"/>
              <a:gd name="connsiteX12" fmla="*/ 0 w 788275"/>
              <a:gd name="connsiteY12" fmla="*/ 268013 h 44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8275" h="441434">
                <a:moveTo>
                  <a:pt x="788275" y="0"/>
                </a:moveTo>
                <a:cubicBezTo>
                  <a:pt x="777096" y="89437"/>
                  <a:pt x="779067" y="114778"/>
                  <a:pt x="756744" y="189186"/>
                </a:cubicBezTo>
                <a:cubicBezTo>
                  <a:pt x="747193" y="221021"/>
                  <a:pt x="752867" y="265343"/>
                  <a:pt x="725213" y="283779"/>
                </a:cubicBezTo>
                <a:cubicBezTo>
                  <a:pt x="664090" y="324528"/>
                  <a:pt x="695892" y="309318"/>
                  <a:pt x="630620" y="331075"/>
                </a:cubicBezTo>
                <a:cubicBezTo>
                  <a:pt x="495078" y="421437"/>
                  <a:pt x="666570" y="313100"/>
                  <a:pt x="536027" y="378372"/>
                </a:cubicBezTo>
                <a:cubicBezTo>
                  <a:pt x="519080" y="386846"/>
                  <a:pt x="506147" y="402439"/>
                  <a:pt x="488731" y="409903"/>
                </a:cubicBezTo>
                <a:cubicBezTo>
                  <a:pt x="468815" y="418438"/>
                  <a:pt x="446503" y="419716"/>
                  <a:pt x="425669" y="425669"/>
                </a:cubicBezTo>
                <a:cubicBezTo>
                  <a:pt x="409690" y="430234"/>
                  <a:pt x="394138" y="436179"/>
                  <a:pt x="378372" y="441434"/>
                </a:cubicBezTo>
                <a:cubicBezTo>
                  <a:pt x="342037" y="435378"/>
                  <a:pt x="275295" y="429310"/>
                  <a:pt x="236482" y="409903"/>
                </a:cubicBezTo>
                <a:cubicBezTo>
                  <a:pt x="219535" y="401429"/>
                  <a:pt x="204951" y="388882"/>
                  <a:pt x="189186" y="378372"/>
                </a:cubicBezTo>
                <a:cubicBezTo>
                  <a:pt x="178676" y="362606"/>
                  <a:pt x="171053" y="344473"/>
                  <a:pt x="157655" y="331075"/>
                </a:cubicBezTo>
                <a:cubicBezTo>
                  <a:pt x="144257" y="317677"/>
                  <a:pt x="127673" y="307239"/>
                  <a:pt x="110358" y="299544"/>
                </a:cubicBezTo>
                <a:cubicBezTo>
                  <a:pt x="35674" y="266351"/>
                  <a:pt x="45066" y="268013"/>
                  <a:pt x="0" y="26801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91CA39B-12E8-C341-811F-C102964C8B0A}"/>
              </a:ext>
            </a:extLst>
          </p:cNvPr>
          <p:cNvSpPr/>
          <p:nvPr/>
        </p:nvSpPr>
        <p:spPr>
          <a:xfrm>
            <a:off x="9829801" y="1703388"/>
            <a:ext cx="276225" cy="1905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1E9EA5E6-E2B1-894F-8122-899F75C790E6}"/>
              </a:ext>
            </a:extLst>
          </p:cNvPr>
          <p:cNvSpPr/>
          <p:nvPr/>
        </p:nvSpPr>
        <p:spPr>
          <a:xfrm>
            <a:off x="9825039" y="1670051"/>
            <a:ext cx="276225" cy="666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0243ADB8-103F-C147-9203-0F022E5DCE21}"/>
              </a:ext>
            </a:extLst>
          </p:cNvPr>
          <p:cNvSpPr/>
          <p:nvPr/>
        </p:nvSpPr>
        <p:spPr>
          <a:xfrm>
            <a:off x="9834564" y="1647826"/>
            <a:ext cx="276225" cy="666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556BEA7E-B70A-0846-96CE-BE4AB2BB64C8}"/>
              </a:ext>
            </a:extLst>
          </p:cNvPr>
          <p:cNvSpPr/>
          <p:nvPr/>
        </p:nvSpPr>
        <p:spPr>
          <a:xfrm>
            <a:off x="9829801" y="1625601"/>
            <a:ext cx="276225" cy="666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267CE776-33E7-F24F-B72F-039D667B3B74}"/>
              </a:ext>
            </a:extLst>
          </p:cNvPr>
          <p:cNvSpPr/>
          <p:nvPr/>
        </p:nvSpPr>
        <p:spPr>
          <a:xfrm>
            <a:off x="9825039" y="1603376"/>
            <a:ext cx="276225" cy="666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2" name="Freeform 81">
            <a:extLst>
              <a:ext uri="{FF2B5EF4-FFF2-40B4-BE49-F238E27FC236}">
                <a16:creationId xmlns:a16="http://schemas.microsoft.com/office/drawing/2014/main" id="{8C7F0DEE-3EE7-F144-A2E7-15EDDA2E8EC5}"/>
              </a:ext>
            </a:extLst>
          </p:cNvPr>
          <p:cNvSpPr/>
          <p:nvPr/>
        </p:nvSpPr>
        <p:spPr>
          <a:xfrm rot="20586631">
            <a:off x="9883775" y="1393825"/>
            <a:ext cx="192088" cy="254000"/>
          </a:xfrm>
          <a:custGeom>
            <a:avLst/>
            <a:gdLst>
              <a:gd name="connsiteX0" fmla="*/ 29910 w 466638"/>
              <a:gd name="connsiteY0" fmla="*/ 559559 h 614150"/>
              <a:gd name="connsiteX1" fmla="*/ 84501 w 466638"/>
              <a:gd name="connsiteY1" fmla="*/ 450376 h 614150"/>
              <a:gd name="connsiteX2" fmla="*/ 70853 w 466638"/>
              <a:gd name="connsiteY2" fmla="*/ 354842 h 614150"/>
              <a:gd name="connsiteX3" fmla="*/ 43557 w 466638"/>
              <a:gd name="connsiteY3" fmla="*/ 313899 h 614150"/>
              <a:gd name="connsiteX4" fmla="*/ 29910 w 466638"/>
              <a:gd name="connsiteY4" fmla="*/ 272956 h 614150"/>
              <a:gd name="connsiteX5" fmla="*/ 2614 w 466638"/>
              <a:gd name="connsiteY5" fmla="*/ 232012 h 614150"/>
              <a:gd name="connsiteX6" fmla="*/ 16262 w 466638"/>
              <a:gd name="connsiteY6" fmla="*/ 95535 h 614150"/>
              <a:gd name="connsiteX7" fmla="*/ 98148 w 466638"/>
              <a:gd name="connsiteY7" fmla="*/ 40944 h 614150"/>
              <a:gd name="connsiteX8" fmla="*/ 180035 w 466638"/>
              <a:gd name="connsiteY8" fmla="*/ 0 h 614150"/>
              <a:gd name="connsiteX9" fmla="*/ 343808 w 466638"/>
              <a:gd name="connsiteY9" fmla="*/ 27296 h 614150"/>
              <a:gd name="connsiteX10" fmla="*/ 384751 w 466638"/>
              <a:gd name="connsiteY10" fmla="*/ 54591 h 614150"/>
              <a:gd name="connsiteX11" fmla="*/ 439342 w 466638"/>
              <a:gd name="connsiteY11" fmla="*/ 136478 h 614150"/>
              <a:gd name="connsiteX12" fmla="*/ 466638 w 466638"/>
              <a:gd name="connsiteY12" fmla="*/ 218365 h 614150"/>
              <a:gd name="connsiteX13" fmla="*/ 452990 w 466638"/>
              <a:gd name="connsiteY13" fmla="*/ 300251 h 614150"/>
              <a:gd name="connsiteX14" fmla="*/ 425695 w 466638"/>
              <a:gd name="connsiteY14" fmla="*/ 341194 h 614150"/>
              <a:gd name="connsiteX15" fmla="*/ 343808 w 466638"/>
              <a:gd name="connsiteY15" fmla="*/ 395785 h 614150"/>
              <a:gd name="connsiteX16" fmla="*/ 275569 w 466638"/>
              <a:gd name="connsiteY16" fmla="*/ 409433 h 614150"/>
              <a:gd name="connsiteX17" fmla="*/ 193683 w 466638"/>
              <a:gd name="connsiteY17" fmla="*/ 436729 h 614150"/>
              <a:gd name="connsiteX18" fmla="*/ 152739 w 466638"/>
              <a:gd name="connsiteY18" fmla="*/ 600502 h 614150"/>
              <a:gd name="connsiteX19" fmla="*/ 152739 w 466638"/>
              <a:gd name="connsiteY19" fmla="*/ 614150 h 61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6638" h="614150">
                <a:moveTo>
                  <a:pt x="29910" y="559559"/>
                </a:moveTo>
                <a:cubicBezTo>
                  <a:pt x="37622" y="546705"/>
                  <a:pt x="84501" y="479758"/>
                  <a:pt x="84501" y="450376"/>
                </a:cubicBezTo>
                <a:cubicBezTo>
                  <a:pt x="84501" y="418208"/>
                  <a:pt x="80097" y="385653"/>
                  <a:pt x="70853" y="354842"/>
                </a:cubicBezTo>
                <a:cubicBezTo>
                  <a:pt x="66140" y="339131"/>
                  <a:pt x="52656" y="327547"/>
                  <a:pt x="43557" y="313899"/>
                </a:cubicBezTo>
                <a:cubicBezTo>
                  <a:pt x="39008" y="300251"/>
                  <a:pt x="36343" y="285823"/>
                  <a:pt x="29910" y="272956"/>
                </a:cubicBezTo>
                <a:cubicBezTo>
                  <a:pt x="22574" y="258285"/>
                  <a:pt x="3872" y="248367"/>
                  <a:pt x="2614" y="232012"/>
                </a:cubicBezTo>
                <a:cubicBezTo>
                  <a:pt x="-893" y="186427"/>
                  <a:pt x="-4184" y="136428"/>
                  <a:pt x="16262" y="95535"/>
                </a:cubicBezTo>
                <a:cubicBezTo>
                  <a:pt x="30933" y="66193"/>
                  <a:pt x="70853" y="59141"/>
                  <a:pt x="98148" y="40944"/>
                </a:cubicBezTo>
                <a:cubicBezTo>
                  <a:pt x="151061" y="5668"/>
                  <a:pt x="123531" y="18835"/>
                  <a:pt x="180035" y="0"/>
                </a:cubicBezTo>
                <a:cubicBezTo>
                  <a:pt x="218958" y="4325"/>
                  <a:pt x="298078" y="4431"/>
                  <a:pt x="343808" y="27296"/>
                </a:cubicBezTo>
                <a:cubicBezTo>
                  <a:pt x="358479" y="34631"/>
                  <a:pt x="371103" y="45493"/>
                  <a:pt x="384751" y="54591"/>
                </a:cubicBezTo>
                <a:cubicBezTo>
                  <a:pt x="402948" y="81887"/>
                  <a:pt x="428968" y="105356"/>
                  <a:pt x="439342" y="136478"/>
                </a:cubicBezTo>
                <a:lnTo>
                  <a:pt x="466638" y="218365"/>
                </a:lnTo>
                <a:cubicBezTo>
                  <a:pt x="462089" y="245660"/>
                  <a:pt x="461741" y="273999"/>
                  <a:pt x="452990" y="300251"/>
                </a:cubicBezTo>
                <a:cubicBezTo>
                  <a:pt x="447803" y="315812"/>
                  <a:pt x="436196" y="328593"/>
                  <a:pt x="425695" y="341194"/>
                </a:cubicBezTo>
                <a:cubicBezTo>
                  <a:pt x="392313" y="381253"/>
                  <a:pt x="389844" y="384276"/>
                  <a:pt x="343808" y="395785"/>
                </a:cubicBezTo>
                <a:cubicBezTo>
                  <a:pt x="321304" y="401411"/>
                  <a:pt x="297948" y="403329"/>
                  <a:pt x="275569" y="409433"/>
                </a:cubicBezTo>
                <a:cubicBezTo>
                  <a:pt x="247811" y="417004"/>
                  <a:pt x="193683" y="436729"/>
                  <a:pt x="193683" y="436729"/>
                </a:cubicBezTo>
                <a:cubicBezTo>
                  <a:pt x="162413" y="530536"/>
                  <a:pt x="166523" y="504018"/>
                  <a:pt x="152739" y="600502"/>
                </a:cubicBezTo>
                <a:cubicBezTo>
                  <a:pt x="152096" y="605006"/>
                  <a:pt x="152739" y="609601"/>
                  <a:pt x="152739" y="614150"/>
                </a:cubicBezTo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913F5C85-38D6-7947-9CFA-57DADDEC50D5}"/>
              </a:ext>
            </a:extLst>
          </p:cNvPr>
          <p:cNvSpPr/>
          <p:nvPr/>
        </p:nvSpPr>
        <p:spPr>
          <a:xfrm>
            <a:off x="7467600" y="609601"/>
            <a:ext cx="2895600" cy="2271713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350" name="TextBox 84">
            <a:extLst>
              <a:ext uri="{FF2B5EF4-FFF2-40B4-BE49-F238E27FC236}">
                <a16:creationId xmlns:a16="http://schemas.microsoft.com/office/drawing/2014/main" id="{E9D82A5E-5EC5-3742-98EA-D86671F4C8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4156075"/>
            <a:ext cx="26177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C00000"/>
                </a:solidFill>
                <a:latin typeface="Arial" panose="020B0604020202020204" pitchFamily="34" charset="0"/>
              </a:rPr>
              <a:t>The button is now in logic state “1”.</a:t>
            </a:r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D4F3ABF8-560E-004D-BB20-825FA9FAC8EB}"/>
              </a:ext>
            </a:extLst>
          </p:cNvPr>
          <p:cNvCxnSpPr/>
          <p:nvPr/>
        </p:nvCxnSpPr>
        <p:spPr>
          <a:xfrm flipV="1">
            <a:off x="2617789" y="3703638"/>
            <a:ext cx="555625" cy="3873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52" name="TextBox 86">
            <a:extLst>
              <a:ext uri="{FF2B5EF4-FFF2-40B4-BE49-F238E27FC236}">
                <a16:creationId xmlns:a16="http://schemas.microsoft.com/office/drawing/2014/main" id="{17AE01DC-71C5-1641-AD4C-A716C1CAED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0450" y="1247775"/>
            <a:ext cx="4832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rgbClr val="002060"/>
                </a:solidFill>
                <a:latin typeface="Arial" panose="020B0604020202020204" pitchFamily="34" charset="0"/>
              </a:rPr>
              <a:t>A Start Push Button and its Logic States</a:t>
            </a:r>
          </a:p>
        </p:txBody>
      </p:sp>
      <p:pic>
        <p:nvPicPr>
          <p:cNvPr id="13353" name="Picture 83" descr="flate Square Logo.jpg">
            <a:extLst>
              <a:ext uri="{FF2B5EF4-FFF2-40B4-BE49-F238E27FC236}">
                <a16:creationId xmlns:a16="http://schemas.microsoft.com/office/drawing/2014/main" id="{5E749722-F3D7-9040-A5D3-43093F4ADEE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60960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50611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037031" y="306952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2F2F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6222028" y="331100"/>
            <a:ext cx="2035835" cy="919455"/>
          </a:xfrm>
        </p:spPr>
        <p:txBody>
          <a:bodyPr>
            <a:normAutofit/>
          </a:bodyPr>
          <a:lstStyle/>
          <a:p>
            <a:pPr algn="ctr"/>
            <a:endParaRPr lang="en-US" sz="2800" dirty="0">
              <a:solidFill>
                <a:srgbClr val="772399"/>
              </a:solidFill>
            </a:endParaRPr>
          </a:p>
          <a:p>
            <a:pPr algn="ctr"/>
            <a:endParaRPr lang="en-US" sz="2800" dirty="0">
              <a:solidFill>
                <a:srgbClr val="772399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524001" y="-97126"/>
            <a:ext cx="9144000" cy="1620991"/>
          </a:xfrm>
        </p:spPr>
        <p:txBody>
          <a:bodyPr>
            <a:noAutofit/>
          </a:bodyPr>
          <a:lstStyle/>
          <a:p>
            <a:pPr algn="ctr"/>
            <a:r>
              <a:rPr lang="en-US" sz="4400" b="1" spc="-150" dirty="0">
                <a:latin typeface="+mn-lt"/>
              </a:rPr>
              <a:t>Fundamental processes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DA253D64-22BC-5D47-A8F1-FE3F20FCCF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4427538"/>
            <a:ext cx="897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+mn-lt"/>
              </a:rPr>
              <a:t> Generate an action and make changes in the process.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1AA2699-B766-9849-AD38-5708762CF146}"/>
              </a:ext>
            </a:extLst>
          </p:cNvPr>
          <p:cNvSpPr>
            <a:spLocks noChangeAspect="1"/>
          </p:cNvSpPr>
          <p:nvPr/>
        </p:nvSpPr>
        <p:spPr>
          <a:xfrm>
            <a:off x="441325" y="3455988"/>
            <a:ext cx="92075" cy="9048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6ECE291-A498-FA43-9850-A5D5E793FB08}"/>
              </a:ext>
            </a:extLst>
          </p:cNvPr>
          <p:cNvSpPr>
            <a:spLocks noChangeAspect="1"/>
          </p:cNvSpPr>
          <p:nvPr/>
        </p:nvSpPr>
        <p:spPr>
          <a:xfrm>
            <a:off x="428625" y="4579938"/>
            <a:ext cx="92075" cy="9048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/>
          </a:p>
        </p:txBody>
      </p:sp>
      <p:sp>
        <p:nvSpPr>
          <p:cNvPr id="13" name="TextBox 21">
            <a:extLst>
              <a:ext uri="{FF2B5EF4-FFF2-40B4-BE49-F238E27FC236}">
                <a16:creationId xmlns:a16="http://schemas.microsoft.com/office/drawing/2014/main" id="{D74911CF-7854-8742-A550-B546EC8884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3303588"/>
            <a:ext cx="7467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rgbClr val="FF0000"/>
                </a:solidFill>
                <a:latin typeface="+mn-lt"/>
              </a:rPr>
              <a:t>Sense the process and make measurements</a:t>
            </a: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id="{9852793A-CB60-DD49-938E-5CE94FF738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3836988"/>
            <a:ext cx="9359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+mn-lt"/>
              </a:rPr>
              <a:t>Think about current status of process and make decisions.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DBEF02B-6447-984F-9D37-F78D1F5A6B17}"/>
              </a:ext>
            </a:extLst>
          </p:cNvPr>
          <p:cNvSpPr>
            <a:spLocks noChangeAspect="1"/>
          </p:cNvSpPr>
          <p:nvPr/>
        </p:nvSpPr>
        <p:spPr>
          <a:xfrm>
            <a:off x="428625" y="3989388"/>
            <a:ext cx="92075" cy="9048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/>
          </a:p>
        </p:txBody>
      </p:sp>
      <p:sp>
        <p:nvSpPr>
          <p:cNvPr id="17" name="TextBox 19">
            <a:extLst>
              <a:ext uri="{FF2B5EF4-FFF2-40B4-BE49-F238E27FC236}">
                <a16:creationId xmlns:a16="http://schemas.microsoft.com/office/drawing/2014/main" id="{E9193862-A847-0943-ACE6-697C341C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025" y="2114550"/>
            <a:ext cx="868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+mn-lt"/>
              </a:rPr>
              <a:t>Automation Characteristics of Mechatronics Subsystems</a:t>
            </a:r>
          </a:p>
        </p:txBody>
      </p:sp>
    </p:spTree>
    <p:extLst>
      <p:ext uri="{BB962C8B-B14F-4D97-AF65-F5344CB8AC3E}">
        <p14:creationId xmlns:p14="http://schemas.microsoft.com/office/powerpoint/2010/main" val="1360412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037031" y="306952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2F2F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6222028" y="331100"/>
            <a:ext cx="2035835" cy="919455"/>
          </a:xfrm>
        </p:spPr>
        <p:txBody>
          <a:bodyPr>
            <a:normAutofit/>
          </a:bodyPr>
          <a:lstStyle/>
          <a:p>
            <a:pPr algn="ctr"/>
            <a:endParaRPr lang="en-US" sz="2800" dirty="0">
              <a:solidFill>
                <a:srgbClr val="772399"/>
              </a:solidFill>
            </a:endParaRPr>
          </a:p>
          <a:p>
            <a:pPr algn="ctr"/>
            <a:endParaRPr lang="en-US" sz="2800" dirty="0">
              <a:solidFill>
                <a:srgbClr val="772399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81082" y="1920879"/>
            <a:ext cx="9054546" cy="3970318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Aviation/aerospace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Automotive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Building technologies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Consumer products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Logistics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Energy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Green technologies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Manufacturing 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Materials Processing 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Medical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Mining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Research &amp; Development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Security 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Transportation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Utilities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Food and beverages</a:t>
            </a:r>
          </a:p>
          <a:p>
            <a:pPr defTabSz="914400"/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530637" y="631278"/>
            <a:ext cx="7220181" cy="864796"/>
          </a:xfrm>
        </p:spPr>
        <p:txBody>
          <a:bodyPr>
            <a:noAutofit/>
          </a:bodyPr>
          <a:lstStyle/>
          <a:p>
            <a:pPr algn="ctr"/>
            <a:r>
              <a:rPr lang="en-US" sz="4400" b="1" spc="-150" dirty="0">
                <a:latin typeface="+mn-lt"/>
              </a:rPr>
              <a:t>Industry sectors supported</a:t>
            </a:r>
          </a:p>
        </p:txBody>
      </p:sp>
    </p:spTree>
    <p:extLst>
      <p:ext uri="{BB962C8B-B14F-4D97-AF65-F5344CB8AC3E}">
        <p14:creationId xmlns:p14="http://schemas.microsoft.com/office/powerpoint/2010/main" val="29662949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037031" y="306952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2F2F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6222028" y="331100"/>
            <a:ext cx="2035835" cy="919455"/>
          </a:xfrm>
        </p:spPr>
        <p:txBody>
          <a:bodyPr>
            <a:normAutofit/>
          </a:bodyPr>
          <a:lstStyle/>
          <a:p>
            <a:pPr algn="ctr"/>
            <a:endParaRPr lang="en-US" sz="2800" dirty="0">
              <a:solidFill>
                <a:srgbClr val="772399"/>
              </a:solidFill>
            </a:endParaRPr>
          </a:p>
          <a:p>
            <a:pPr algn="ctr"/>
            <a:endParaRPr lang="en-US" sz="2800" dirty="0">
              <a:solidFill>
                <a:srgbClr val="772399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09993" y="1870401"/>
            <a:ext cx="4396796" cy="3970318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numCol="1" rtlCol="0">
            <a:spAutoFit/>
          </a:bodyPr>
          <a:lstStyle/>
          <a:p>
            <a:pPr defTabSz="914400"/>
            <a:r>
              <a:rPr lang="en-US" sz="2800" b="1" dirty="0">
                <a:solidFill>
                  <a:prstClr val="black"/>
                </a:solidFill>
              </a:rPr>
              <a:t>TRADITIONAL  CONCEPTS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Electro-mechanical systems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Robotics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Control circuit analysis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Power electronics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Fluid systems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Instrumentation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Process control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140605" y="1870401"/>
            <a:ext cx="4415883" cy="39703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914400"/>
            <a:r>
              <a:rPr lang="en-US" sz="2800" b="1" dirty="0">
                <a:solidFill>
                  <a:prstClr val="black"/>
                </a:solidFill>
              </a:rPr>
              <a:t>EMERGING CONCEPTS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Machining Learning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Artificial Intelligence (AI)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Internet of Things (</a:t>
            </a:r>
            <a:r>
              <a:rPr lang="en-US" sz="2800" dirty="0" err="1">
                <a:solidFill>
                  <a:prstClr val="black"/>
                </a:solidFill>
              </a:rPr>
              <a:t>IoT</a:t>
            </a:r>
            <a:r>
              <a:rPr lang="en-US" sz="2800" dirty="0">
                <a:solidFill>
                  <a:prstClr val="black"/>
                </a:solidFill>
              </a:rPr>
              <a:t>)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Big Data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Industry 4.0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Computational Intelligence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Systems integration</a:t>
            </a:r>
          </a:p>
          <a:p>
            <a:pPr marL="228600" indent="-228600" defTabSz="9144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Reverse engineering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24001" y="669520"/>
            <a:ext cx="9143999" cy="8647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b="1" spc="-150" dirty="0">
                <a:latin typeface="+mn-lt"/>
              </a:rPr>
              <a:t>What’s Inside </a:t>
            </a:r>
            <a:r>
              <a:rPr lang="en-US" sz="4400" b="1" spc="-150">
                <a:latin typeface="+mn-lt"/>
              </a:rPr>
              <a:t>A.S. </a:t>
            </a:r>
            <a:r>
              <a:rPr lang="en-US" sz="4400" b="1" spc="-150" dirty="0">
                <a:latin typeface="+mn-lt"/>
              </a:rPr>
              <a:t>Mechatronics?</a:t>
            </a:r>
          </a:p>
        </p:txBody>
      </p:sp>
    </p:spTree>
    <p:extLst>
      <p:ext uri="{BB962C8B-B14F-4D97-AF65-F5344CB8AC3E}">
        <p14:creationId xmlns:p14="http://schemas.microsoft.com/office/powerpoint/2010/main" val="8687004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>
            <a:spLocks/>
          </p:cNvSpPr>
          <p:nvPr/>
        </p:nvSpPr>
        <p:spPr>
          <a:xfrm>
            <a:off x="1528186" y="178197"/>
            <a:ext cx="9144000" cy="8647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b="1" spc="-150" dirty="0">
                <a:latin typeface="+mn-lt"/>
              </a:rPr>
              <a:t>Mechatronics industry credentials</a:t>
            </a:r>
          </a:p>
        </p:txBody>
      </p:sp>
      <p:pic>
        <p:nvPicPr>
          <p:cNvPr id="24" name="Picture 23" descr="Mechatronics_horizonal_4c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2011" y="2814510"/>
            <a:ext cx="2943119" cy="1025186"/>
          </a:xfrm>
          <a:prstGeom prst="rect">
            <a:avLst/>
          </a:prstGeom>
        </p:spPr>
      </p:pic>
      <p:sp>
        <p:nvSpPr>
          <p:cNvPr id="25" name="Text Placeholder 2"/>
          <p:cNvSpPr txBox="1">
            <a:spLocks/>
          </p:cNvSpPr>
          <p:nvPr/>
        </p:nvSpPr>
        <p:spPr>
          <a:xfrm>
            <a:off x="2567291" y="1359447"/>
            <a:ext cx="8255898" cy="418868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>
                <a:solidFill>
                  <a:srgbClr val="0070C0"/>
                </a:solidFill>
              </a:rPr>
              <a:t>NIMS</a:t>
            </a:r>
          </a:p>
          <a:p>
            <a:pPr fontAlgn="ctr"/>
            <a:r>
              <a:rPr lang="en-US" dirty="0"/>
              <a:t>https://</a:t>
            </a:r>
            <a:r>
              <a:rPr lang="en-US" dirty="0" err="1"/>
              <a:t>www.nims-skills.org</a:t>
            </a:r>
            <a:r>
              <a:rPr lang="en-US" dirty="0"/>
              <a:t>/ </a:t>
            </a:r>
          </a:p>
          <a:p>
            <a:br>
              <a:rPr lang="en-US" dirty="0"/>
            </a:br>
            <a:r>
              <a:rPr lang="en-US" dirty="0"/>
              <a:t> </a:t>
            </a:r>
            <a:r>
              <a:rPr lang="en-US" sz="4000" b="1" dirty="0">
                <a:solidFill>
                  <a:srgbClr val="FF0000"/>
                </a:solidFill>
              </a:rPr>
              <a:t>PMMI  </a:t>
            </a:r>
          </a:p>
          <a:p>
            <a:r>
              <a:rPr lang="en-US" dirty="0">
                <a:solidFill>
                  <a:schemeClr val="tx1"/>
                </a:solidFill>
              </a:rPr>
              <a:t>https://</a:t>
            </a:r>
            <a:r>
              <a:rPr lang="en-US" dirty="0" err="1">
                <a:solidFill>
                  <a:schemeClr val="tx1"/>
                </a:solidFill>
              </a:rPr>
              <a:t>www.pmmi.org</a:t>
            </a:r>
            <a:r>
              <a:rPr lang="en-US" dirty="0">
                <a:solidFill>
                  <a:schemeClr val="tx1"/>
                </a:solidFill>
              </a:rPr>
              <a:t>/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sz="4000" b="1" dirty="0">
                <a:solidFill>
                  <a:srgbClr val="179998"/>
                </a:solidFill>
              </a:rPr>
              <a:t>Siemens</a:t>
            </a:r>
          </a:p>
          <a:p>
            <a:r>
              <a:rPr lang="en-US" dirty="0">
                <a:solidFill>
                  <a:schemeClr val="tx1"/>
                </a:solidFill>
              </a:rPr>
              <a:t>https://</a:t>
            </a:r>
            <a:r>
              <a:rPr lang="en-US" dirty="0" err="1">
                <a:solidFill>
                  <a:schemeClr val="tx1"/>
                </a:solidFill>
              </a:rPr>
              <a:t>www.sitrain-learning.siemens.com</a:t>
            </a:r>
            <a:r>
              <a:rPr lang="en-US" dirty="0">
                <a:solidFill>
                  <a:schemeClr val="tx1"/>
                </a:solidFill>
              </a:rPr>
              <a:t>/DE/</a:t>
            </a:r>
            <a:r>
              <a:rPr lang="en-US" dirty="0" err="1">
                <a:solidFill>
                  <a:schemeClr val="tx1"/>
                </a:solidFill>
              </a:rPr>
              <a:t>en</a:t>
            </a:r>
            <a:r>
              <a:rPr lang="en-US" dirty="0">
                <a:solidFill>
                  <a:schemeClr val="tx1"/>
                </a:solidFill>
              </a:rPr>
              <a:t>/content/SMSCP-Siemens-Mechatronic-System-Certification-</a:t>
            </a:r>
            <a:r>
              <a:rPr lang="en-US" dirty="0" err="1">
                <a:solidFill>
                  <a:schemeClr val="tx1"/>
                </a:solidFill>
              </a:rPr>
              <a:t>Program.do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8463" y="1409559"/>
            <a:ext cx="2666667" cy="92698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8463" y="4222327"/>
            <a:ext cx="2951437" cy="702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342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1828800" y="1295401"/>
            <a:ext cx="8458200" cy="403187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charset="0"/>
                <a:ea typeface="Century Gothic" charset="0"/>
                <a:cs typeface="Century Gothic" charset="0"/>
              </a:rPr>
              <a:t>FLATE</a:t>
            </a:r>
            <a:r>
              <a:rPr lang="en-US" sz="3600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charset="0"/>
                <a:ea typeface="Century Gothic" charset="0"/>
                <a:cs typeface="Century Gothic" charset="0"/>
              </a:rPr>
              <a:t> will be Florida’s leading resource for education and training expertise, leadership, projects, and services to promote and support the workforce in the high performance production and manufacturing community.</a:t>
            </a:r>
          </a:p>
        </p:txBody>
      </p:sp>
      <p:sp>
        <p:nvSpPr>
          <p:cNvPr id="3" name="Rectangle 2"/>
          <p:cNvSpPr/>
          <p:nvPr/>
        </p:nvSpPr>
        <p:spPr>
          <a:xfrm>
            <a:off x="5116207" y="76201"/>
            <a:ext cx="19447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charset="0"/>
                <a:ea typeface="Century Gothic" charset="0"/>
                <a:cs typeface="Century Gothic" charset="0"/>
              </a:rPr>
              <a:t>Vision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05000" y="5405736"/>
            <a:ext cx="8458200" cy="461665"/>
          </a:xfrm>
          <a:prstGeom prst="rect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chemeClr val="bg1"/>
                </a:solidFill>
                <a:latin typeface="Gill Sans Ultra Bold" pitchFamily="34" charset="0"/>
              </a:rPr>
              <a:t>IMPACT LOCALLY - LEAD NATIONALLY</a:t>
            </a:r>
          </a:p>
        </p:txBody>
      </p:sp>
    </p:spTree>
    <p:extLst>
      <p:ext uri="{BB962C8B-B14F-4D97-AF65-F5344CB8AC3E}">
        <p14:creationId xmlns:p14="http://schemas.microsoft.com/office/powerpoint/2010/main" val="30787646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>
            <a:spLocks/>
          </p:cNvSpPr>
          <p:nvPr/>
        </p:nvSpPr>
        <p:spPr>
          <a:xfrm>
            <a:off x="1528186" y="178197"/>
            <a:ext cx="9144000" cy="8647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b="1" spc="-150" dirty="0">
                <a:latin typeface="+mn-lt"/>
              </a:rPr>
              <a:t>Mechatronics Competency Model  </a:t>
            </a:r>
          </a:p>
        </p:txBody>
      </p:sp>
      <p:pic>
        <p:nvPicPr>
          <p:cNvPr id="2" name="Picture 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4658" y="1230977"/>
            <a:ext cx="4951629" cy="469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4702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5419" y="1127530"/>
            <a:ext cx="8880289" cy="4932843"/>
          </a:xfr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25557" y="13446"/>
            <a:ext cx="9674087" cy="820318"/>
          </a:xfrm>
        </p:spPr>
        <p:txBody>
          <a:bodyPr>
            <a:noAutofit/>
          </a:bodyPr>
          <a:lstStyle/>
          <a:p>
            <a:pPr algn="ctr"/>
            <a:r>
              <a:rPr lang="en-US" sz="4400" b="1" spc="-150" dirty="0">
                <a:latin typeface="+mn-lt"/>
              </a:rPr>
              <a:t>Teaching strategies: project based, hands-on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15708" y="132494"/>
            <a:ext cx="2076292" cy="199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2950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852380" y="4208262"/>
            <a:ext cx="2182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n w="12700">
                  <a:noFill/>
                  <a:prstDash val="solid"/>
                </a:ln>
              </a:rPr>
              <a:t>(NSF DUE #</a:t>
            </a:r>
            <a:r>
              <a:rPr lang="en-US" dirty="0"/>
              <a:t>1400571)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8848" y="3629591"/>
            <a:ext cx="2249071" cy="669028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-14810" y="3472793"/>
            <a:ext cx="2759298" cy="1861117"/>
            <a:chOff x="0" y="4709695"/>
            <a:chExt cx="2759298" cy="1861117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709695"/>
              <a:ext cx="2759298" cy="750830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253775" y="6201480"/>
              <a:ext cx="21291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ln w="12700">
                    <a:noFill/>
                    <a:prstDash val="solid"/>
                  </a:ln>
                </a:rPr>
                <a:t>(NSF DUE #</a:t>
              </a:r>
              <a:r>
                <a:rPr lang="en-US" dirty="0"/>
                <a:t>1601172)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0321" y="5232056"/>
              <a:ext cx="728863" cy="1022432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688" y="5438998"/>
              <a:ext cx="1377196" cy="779648"/>
            </a:xfrm>
            <a:prstGeom prst="rect">
              <a:avLst/>
            </a:prstGeom>
          </p:spPr>
        </p:pic>
      </p:grp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825" y="1358383"/>
            <a:ext cx="3142972" cy="240645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5487" y="4581435"/>
            <a:ext cx="2006600" cy="150495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336985" y="1806108"/>
            <a:ext cx="3205867" cy="1947312"/>
          </a:xfrm>
          <a:prstGeom prst="rect">
            <a:avLst/>
          </a:prstGeom>
        </p:spPr>
      </p:pic>
      <p:pic>
        <p:nvPicPr>
          <p:cNvPr id="16" name="Picture 15"/>
          <p:cNvPicPr/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80544" y="2847304"/>
            <a:ext cx="1064054" cy="1035290"/>
          </a:xfrm>
          <a:prstGeom prst="rect">
            <a:avLst/>
          </a:prstGeom>
          <a:noFill/>
        </p:spPr>
      </p:pic>
      <p:sp>
        <p:nvSpPr>
          <p:cNvPr id="18" name="Rectangle 17"/>
          <p:cNvSpPr/>
          <p:nvPr/>
        </p:nvSpPr>
        <p:spPr>
          <a:xfrm>
            <a:off x="8595758" y="3697652"/>
            <a:ext cx="2182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n w="12700">
                  <a:noFill/>
                  <a:prstDash val="solid"/>
                </a:ln>
              </a:rPr>
              <a:t>(NSF DUE #</a:t>
            </a:r>
            <a:r>
              <a:rPr lang="en-US" dirty="0"/>
              <a:t>1304835) 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8632" y="1753647"/>
            <a:ext cx="1135966" cy="106780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7153" y="4514498"/>
            <a:ext cx="937211" cy="1106884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9562590" y="5818444"/>
            <a:ext cx="2182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n w="12700">
                  <a:noFill/>
                  <a:prstDash val="solid"/>
                </a:ln>
              </a:rPr>
              <a:t>(NSF DUE #1501854</a:t>
            </a:r>
            <a:r>
              <a:rPr lang="en-US" dirty="0"/>
              <a:t>) </a:t>
            </a:r>
          </a:p>
        </p:txBody>
      </p:sp>
      <p:pic>
        <p:nvPicPr>
          <p:cNvPr id="22" name="Content Placeholder 6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6941" y="4115620"/>
            <a:ext cx="3024753" cy="1695695"/>
          </a:xfrm>
          <a:prstGeom prst="rect">
            <a:avLst/>
          </a:prstGeom>
        </p:spPr>
      </p:pic>
      <p:sp>
        <p:nvSpPr>
          <p:cNvPr id="23" name="Title 1"/>
          <p:cNvSpPr txBox="1">
            <a:spLocks/>
          </p:cNvSpPr>
          <p:nvPr/>
        </p:nvSpPr>
        <p:spPr>
          <a:xfrm>
            <a:off x="400000" y="87498"/>
            <a:ext cx="11270974" cy="12805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b="1" spc="-150" dirty="0">
                <a:latin typeface="+mn-lt"/>
              </a:rPr>
              <a:t>Teaching strategies: </a:t>
            </a:r>
          </a:p>
          <a:p>
            <a:pPr algn="ctr"/>
            <a:r>
              <a:rPr lang="en-US" sz="4400" b="1" spc="-150" dirty="0">
                <a:latin typeface="+mn-lt"/>
              </a:rPr>
              <a:t>innovative mechatronics projects and curriculum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7443" y="1806108"/>
            <a:ext cx="1994564" cy="1495922"/>
          </a:xfrm>
          <a:prstGeom prst="rect">
            <a:avLst/>
          </a:prstGeom>
          <a:ln w="127000" cap="sq">
            <a:noFill/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7" name="Rectangle 26"/>
          <p:cNvSpPr/>
          <p:nvPr/>
        </p:nvSpPr>
        <p:spPr>
          <a:xfrm>
            <a:off x="5392007" y="2847304"/>
            <a:ext cx="20585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n w="12700">
                  <a:noFill/>
                  <a:prstDash val="solid"/>
                </a:ln>
              </a:rPr>
              <a:t>(NSF DUE #</a:t>
            </a:r>
            <a:r>
              <a:rPr lang="en-US" dirty="0"/>
              <a:t>1601168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9740" y="1758792"/>
            <a:ext cx="1325663" cy="1172111"/>
          </a:xfrm>
          <a:prstGeom prst="rect">
            <a:avLst/>
          </a:prstGeom>
        </p:spPr>
      </p:pic>
      <p:pic>
        <p:nvPicPr>
          <p:cNvPr id="24" name="Picture 2" descr="College_JPG_342C_Green">
            <a:extLst>
              <a:ext uri="{FF2B5EF4-FFF2-40B4-BE49-F238E27FC236}">
                <a16:creationId xmlns:a16="http://schemas.microsoft.com/office/drawing/2014/main" id="{155A21CC-A8CC-2440-929F-1AB8F9755B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7096" y="5132017"/>
            <a:ext cx="2351191" cy="478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rgbClr val="00B0F0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0C0C0"/>
                  </a:outerShdw>
                </a:effectLst>
              </a14:hiddenEffects>
            </a:ext>
          </a:extLst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EE18DA0E-95E4-AB43-852D-C7EEAE6B8701}"/>
              </a:ext>
            </a:extLst>
          </p:cNvPr>
          <p:cNvSpPr/>
          <p:nvPr/>
        </p:nvSpPr>
        <p:spPr>
          <a:xfrm>
            <a:off x="3712997" y="5683215"/>
            <a:ext cx="21291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n w="12700">
                  <a:noFill/>
                  <a:prstDash val="solid"/>
                </a:ln>
              </a:rPr>
              <a:t>(NSF DUE #</a:t>
            </a:r>
            <a:r>
              <a:rPr lang="en-US" dirty="0"/>
              <a:t>1601544)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35FEAB-62C7-9C42-9660-1CB6B4B52603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95369" y="3398006"/>
            <a:ext cx="2923830" cy="1592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859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037031" y="306952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2F2F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250365" y="224478"/>
            <a:ext cx="9144000" cy="864796"/>
          </a:xfrm>
        </p:spPr>
        <p:txBody>
          <a:bodyPr>
            <a:noAutofit/>
          </a:bodyPr>
          <a:lstStyle/>
          <a:p>
            <a:pPr algn="ctr"/>
            <a:r>
              <a:rPr lang="en-US" sz="4400" b="1" spc="-150" dirty="0">
                <a:latin typeface="+mn-lt"/>
              </a:rPr>
              <a:t>Some of the places and faces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550663"/>
              </p:ext>
            </p:extLst>
          </p:nvPr>
        </p:nvGraphicFramePr>
        <p:xfrm>
          <a:off x="1361661" y="1219514"/>
          <a:ext cx="8617226" cy="4708695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962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49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9708">
                <a:tc>
                  <a:txBody>
                    <a:bodyPr/>
                    <a:lstStyle/>
                    <a:p>
                      <a:r>
                        <a:rPr lang="en-US" sz="2000" b="0" dirty="0"/>
                        <a:t>12 Florida Colleges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Engineering Technology, Advanced Manufacturing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135">
                <a:tc>
                  <a:txBody>
                    <a:bodyPr/>
                    <a:lstStyle/>
                    <a:p>
                      <a:r>
                        <a:rPr lang="en-US" sz="2000" dirty="0"/>
                        <a:t>13 Alabama Colleges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Automotive Manufacturing Technology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5135">
                <a:tc>
                  <a:txBody>
                    <a:bodyPr/>
                    <a:lstStyle/>
                    <a:p>
                      <a:r>
                        <a:rPr lang="en-US" sz="2000" dirty="0"/>
                        <a:t>Virginia Western</a:t>
                      </a:r>
                      <a:r>
                        <a:rPr lang="en-US" sz="2000" baseline="0" dirty="0"/>
                        <a:t> CC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Mechatronics Systems Engineering Technology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5135">
                <a:tc>
                  <a:txBody>
                    <a:bodyPr/>
                    <a:lstStyle/>
                    <a:p>
                      <a:r>
                        <a:rPr lang="en-US" sz="2000" dirty="0"/>
                        <a:t>Piedmont</a:t>
                      </a:r>
                      <a:r>
                        <a:rPr lang="en-US" sz="2000" baseline="0" dirty="0"/>
                        <a:t> Virginia CC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Manufacturing Technology - Mechatronics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5135">
                <a:tc>
                  <a:txBody>
                    <a:bodyPr/>
                    <a:lstStyle/>
                    <a:p>
                      <a:r>
                        <a:rPr lang="en-US" sz="2000" dirty="0"/>
                        <a:t>College of Lake County 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Automation, Robotics</a:t>
                      </a:r>
                      <a:r>
                        <a:rPr lang="en-US" sz="2000" baseline="0" dirty="0"/>
                        <a:t> &amp; Mechatronics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5135">
                <a:tc>
                  <a:txBody>
                    <a:bodyPr/>
                    <a:lstStyle/>
                    <a:p>
                      <a:r>
                        <a:rPr lang="en-US" sz="2000" dirty="0"/>
                        <a:t>Ann Arundel 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Mechatronics Engineering Technology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5135">
                <a:tc>
                  <a:txBody>
                    <a:bodyPr/>
                    <a:lstStyle/>
                    <a:p>
                      <a:r>
                        <a:rPr lang="en-US" sz="2000" dirty="0"/>
                        <a:t>New River 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Instrumentation</a:t>
                      </a:r>
                      <a:r>
                        <a:rPr lang="en-US" sz="2000" baseline="0" dirty="0"/>
                        <a:t> and Control Technology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5135">
                <a:tc>
                  <a:txBody>
                    <a:bodyPr/>
                    <a:lstStyle/>
                    <a:p>
                      <a:r>
                        <a:rPr lang="en-US" sz="2000" dirty="0"/>
                        <a:t>Moberly Area 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Engineering Systems - Mechatronics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5135">
                <a:tc>
                  <a:txBody>
                    <a:bodyPr/>
                    <a:lstStyle/>
                    <a:p>
                      <a:r>
                        <a:rPr lang="en-US" sz="2000" dirty="0"/>
                        <a:t>Central 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Mechatronics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5135">
                <a:tc>
                  <a:txBody>
                    <a:bodyPr/>
                    <a:lstStyle/>
                    <a:p>
                      <a:r>
                        <a:rPr lang="en-US" sz="2000" dirty="0"/>
                        <a:t>Dallas 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Advanced Manufacturing - Mechatronics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9708">
                <a:tc>
                  <a:txBody>
                    <a:bodyPr/>
                    <a:lstStyle/>
                    <a:p>
                      <a:r>
                        <a:rPr lang="en-US" sz="2000" dirty="0"/>
                        <a:t>South Central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Mechatronics Engineering Technology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3A6B176A-FDC4-CA42-AB90-74DC93EDE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46699" y="94237"/>
            <a:ext cx="2076292" cy="199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5229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037031" y="306952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2F2F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6222028" y="331100"/>
            <a:ext cx="2035835" cy="919455"/>
          </a:xfrm>
        </p:spPr>
        <p:txBody>
          <a:bodyPr>
            <a:normAutofit/>
          </a:bodyPr>
          <a:lstStyle/>
          <a:p>
            <a:pPr algn="ctr"/>
            <a:endParaRPr lang="en-US" sz="2800" dirty="0">
              <a:solidFill>
                <a:srgbClr val="772399"/>
              </a:solidFill>
            </a:endParaRPr>
          </a:p>
          <a:p>
            <a:pPr algn="ctr"/>
            <a:endParaRPr lang="en-US" sz="2800" dirty="0">
              <a:solidFill>
                <a:srgbClr val="772399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650028" y="88487"/>
            <a:ext cx="9144000" cy="864796"/>
          </a:xfrm>
        </p:spPr>
        <p:txBody>
          <a:bodyPr>
            <a:noAutofit/>
          </a:bodyPr>
          <a:lstStyle/>
          <a:p>
            <a:pPr algn="ctr"/>
            <a:r>
              <a:rPr lang="en-US" sz="4400" b="1" spc="-150" dirty="0">
                <a:latin typeface="+mn-lt"/>
              </a:rPr>
              <a:t>More places and faces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745984"/>
              </p:ext>
            </p:extLst>
          </p:nvPr>
        </p:nvGraphicFramePr>
        <p:xfrm>
          <a:off x="1262270" y="1089274"/>
          <a:ext cx="8713246" cy="475488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3566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66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2000" b="0" dirty="0"/>
                        <a:t>Clark</a:t>
                      </a:r>
                      <a:r>
                        <a:rPr lang="en-US" sz="2000" b="0" baseline="0" dirty="0"/>
                        <a:t> College</a:t>
                      </a:r>
                      <a:endParaRPr lang="en-US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dirty="0"/>
                        <a:t>Mechatronics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Greenville Tech College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Mechatronics Technology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Motlow</a:t>
                      </a:r>
                      <a:r>
                        <a:rPr lang="en-US" sz="2000" dirty="0"/>
                        <a:t> State 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Mechatronics Technology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Mitchelle</a:t>
                      </a:r>
                      <a:r>
                        <a:rPr lang="en-US" sz="2000" dirty="0"/>
                        <a:t> 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Mechatronics Engineering Technology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Catawba Valley 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Mechatronics Engineering Technology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Kirkland CC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Mechatronics Industrial Technician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Mt. Hood 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Mechatronics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Cape Fear 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Mechatronics Engineering</a:t>
                      </a:r>
                      <a:r>
                        <a:rPr lang="en-US" sz="2000" baseline="0" dirty="0"/>
                        <a:t> Technology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Southern West Virginia Community Tech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aseline="0" dirty="0"/>
                        <a:t>Mechatronics Technology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Reading Area</a:t>
                      </a:r>
                      <a:r>
                        <a:rPr lang="en-US" sz="2000" baseline="0" dirty="0"/>
                        <a:t> CC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aseline="0" dirty="0"/>
                        <a:t>Mechatronics Engineering Technology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Gateway Technical College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aseline="0" dirty="0"/>
                        <a:t>Mechanical Design Technology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Hagerstown</a:t>
                      </a:r>
                      <a:r>
                        <a:rPr lang="en-US" sz="2000" baseline="0" dirty="0"/>
                        <a:t> CC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aseline="0" dirty="0"/>
                        <a:t>Mechatronics Engineering Technology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52373" y="163812"/>
            <a:ext cx="2076292" cy="199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4442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037031" y="306952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2F2F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5837" y="208633"/>
            <a:ext cx="2076292" cy="199007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411237" y="140497"/>
            <a:ext cx="9144000" cy="864796"/>
          </a:xfrm>
        </p:spPr>
        <p:txBody>
          <a:bodyPr>
            <a:noAutofit/>
          </a:bodyPr>
          <a:lstStyle/>
          <a:p>
            <a:pPr algn="ctr"/>
            <a:r>
              <a:rPr lang="en-US" sz="4400" b="1" spc="-150" dirty="0">
                <a:latin typeface="+mn-lt"/>
              </a:rPr>
              <a:t>What do A.S. mechatronics grads do?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984928"/>
              </p:ext>
            </p:extLst>
          </p:nvPr>
        </p:nvGraphicFramePr>
        <p:xfrm>
          <a:off x="2029008" y="2361933"/>
          <a:ext cx="8224750" cy="3413760"/>
        </p:xfrm>
        <a:graphic>
          <a:graphicData uri="http://schemas.openxmlformats.org/drawingml/2006/table">
            <a:tbl>
              <a:tblPr/>
              <a:tblGrid>
                <a:gridCol w="8224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2800" b="1" dirty="0">
                          <a:solidFill>
                            <a:srgbClr val="003366"/>
                          </a:solidFill>
                          <a:effectLst/>
                          <a:latin typeface="Arial" charset="0"/>
                          <a:hlinkClick r:id="rId3"/>
                        </a:rPr>
                        <a:t>O*NET-SOC Description</a:t>
                      </a:r>
                      <a:r>
                        <a:rPr lang="en-US" sz="2800" b="1" dirty="0"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  </a:t>
                      </a:r>
                    </a:p>
                    <a:p>
                      <a:pPr algn="l" fontAlgn="t"/>
                      <a:r>
                        <a:rPr lang="en-US" sz="2800" dirty="0">
                          <a:effectLst/>
                          <a:latin typeface="Arial" charset="0"/>
                        </a:rPr>
                        <a:t>Operate, test, </a:t>
                      </a:r>
                      <a:r>
                        <a:rPr lang="en-US" sz="2800" dirty="0">
                          <a:solidFill>
                            <a:srgbClr val="270FFF"/>
                          </a:solidFill>
                          <a:effectLst/>
                          <a:latin typeface="Arial" charset="0"/>
                        </a:rPr>
                        <a:t>maintain</a:t>
                      </a:r>
                      <a:r>
                        <a:rPr lang="en-US" sz="2800" dirty="0">
                          <a:effectLst/>
                          <a:latin typeface="Arial" charset="0"/>
                        </a:rPr>
                        <a:t>, or 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calibrate</a:t>
                      </a:r>
                      <a:r>
                        <a:rPr lang="en-US" sz="2800" dirty="0">
                          <a:effectLst/>
                          <a:latin typeface="Arial" charset="0"/>
                        </a:rPr>
                        <a:t> unmanned, automated, servo-mechanical, or electromechanical equipment. May operate unmanned submarines, aircraft, or other equipment at worksites, such as oil rigs, deep ocean exploration, or hazardous waste removal. May assist engineers in </a:t>
                      </a:r>
                      <a:r>
                        <a:rPr lang="en-US" sz="2800" dirty="0">
                          <a:solidFill>
                            <a:srgbClr val="00B050"/>
                          </a:solidFill>
                          <a:effectLst/>
                          <a:latin typeface="Arial" charset="0"/>
                        </a:rPr>
                        <a:t>testing</a:t>
                      </a:r>
                      <a:r>
                        <a:rPr lang="en-US" sz="2800" dirty="0">
                          <a:effectLst/>
                          <a:latin typeface="Arial" charset="0"/>
                        </a:rPr>
                        <a:t> and </a:t>
                      </a:r>
                      <a:r>
                        <a:rPr lang="en-US" sz="2800" dirty="0">
                          <a:solidFill>
                            <a:srgbClr val="F37559"/>
                          </a:solidFill>
                          <a:effectLst/>
                          <a:latin typeface="Arial" charset="0"/>
                        </a:rPr>
                        <a:t>designing</a:t>
                      </a:r>
                      <a:r>
                        <a:rPr lang="en-US" sz="2800" dirty="0">
                          <a:effectLst/>
                          <a:latin typeface="Arial" charset="0"/>
                        </a:rPr>
                        <a:t> robotics equipment.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2623493" y="1781990"/>
            <a:ext cx="57551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Arial" charset="0"/>
              </a:rPr>
              <a:t>Electro-Mechanical Technicians - 17-3024.00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152" y="1300077"/>
            <a:ext cx="4446231" cy="579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4984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037031" y="306952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2F2F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0790" y="2198706"/>
            <a:ext cx="5275494" cy="39043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C0CEC57-6890-7F4D-AB11-CBF93A6E35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5837" y="208633"/>
            <a:ext cx="2076292" cy="1990073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EA5DF5F8-2F68-634D-8E8E-22912D0D52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1237" y="140497"/>
            <a:ext cx="9144000" cy="864796"/>
          </a:xfrm>
        </p:spPr>
        <p:txBody>
          <a:bodyPr>
            <a:noAutofit/>
          </a:bodyPr>
          <a:lstStyle/>
          <a:p>
            <a:pPr algn="ctr"/>
            <a:r>
              <a:rPr lang="en-US" sz="4400" b="1" spc="-150" dirty="0">
                <a:latin typeface="+mn-lt"/>
              </a:rPr>
              <a:t>What do A.S. mechatronics grads do?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12E9F0C-CE4B-0340-86FF-D3D7A39AA0A2}"/>
              </a:ext>
            </a:extLst>
          </p:cNvPr>
          <p:cNvSpPr/>
          <p:nvPr/>
        </p:nvSpPr>
        <p:spPr>
          <a:xfrm>
            <a:off x="2623493" y="1781990"/>
            <a:ext cx="57551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Arial" charset="0"/>
              </a:rPr>
              <a:t>Electro-Mechanical Technicians - 17-3024.00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D2707DB-853D-3541-9B71-12399E4BCD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152" y="1300077"/>
            <a:ext cx="4446231" cy="579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9556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037031" y="306952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2F2F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6490" y="2293860"/>
            <a:ext cx="5824568" cy="38008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4E85E02-3793-AC48-B319-7591981691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5837" y="208633"/>
            <a:ext cx="2076292" cy="1990073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DF2603C-0DFF-8840-B4E9-B3A6726810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1237" y="140497"/>
            <a:ext cx="9144000" cy="864796"/>
          </a:xfrm>
        </p:spPr>
        <p:txBody>
          <a:bodyPr>
            <a:noAutofit/>
          </a:bodyPr>
          <a:lstStyle/>
          <a:p>
            <a:pPr algn="ctr"/>
            <a:r>
              <a:rPr lang="en-US" sz="4400" b="1" spc="-150" dirty="0">
                <a:latin typeface="+mn-lt"/>
              </a:rPr>
              <a:t>What do A.S. mechatronics grads do?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B23C32-8262-8246-BA8B-14E9D5977DC6}"/>
              </a:ext>
            </a:extLst>
          </p:cNvPr>
          <p:cNvSpPr/>
          <p:nvPr/>
        </p:nvSpPr>
        <p:spPr>
          <a:xfrm>
            <a:off x="2623493" y="1781990"/>
            <a:ext cx="57551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Arial" charset="0"/>
              </a:rPr>
              <a:t>Electro-Mechanical Technicians - 17-3024.00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2C91D5C-1A0C-B242-B9F6-8FBC9088A7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152" y="1300077"/>
            <a:ext cx="4446231" cy="579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5304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61" name="Group 7"/>
          <p:cNvGrpSpPr>
            <a:grpSpLocks/>
          </p:cNvGrpSpPr>
          <p:nvPr/>
        </p:nvGrpSpPr>
        <p:grpSpPr bwMode="auto">
          <a:xfrm>
            <a:off x="11231" y="1770683"/>
            <a:ext cx="3654321" cy="3121827"/>
            <a:chOff x="1858450" y="1935523"/>
            <a:chExt cx="5368995" cy="3611170"/>
          </a:xfrm>
        </p:grpSpPr>
        <p:pic>
          <p:nvPicPr>
            <p:cNvPr id="23563" name="Picture 2" descr="http://www.tutorialspoint.com/computer_fundamentals/images/personal_computer.jp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8450" y="1935523"/>
              <a:ext cx="5368995" cy="3611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51734" y="2144020"/>
              <a:ext cx="4820270" cy="319626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4" name="Group 3"/>
          <p:cNvGrpSpPr/>
          <p:nvPr/>
        </p:nvGrpSpPr>
        <p:grpSpPr>
          <a:xfrm>
            <a:off x="4037354" y="1900256"/>
            <a:ext cx="3863358" cy="2958953"/>
            <a:chOff x="3956632" y="2286000"/>
            <a:chExt cx="4653968" cy="3686063"/>
          </a:xfrm>
        </p:grpSpPr>
        <p:pic>
          <p:nvPicPr>
            <p:cNvPr id="23559" name="Picture 2" descr="http://www.tutorialspoint.com/computer_fundamentals/images/personal_computer.jp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6632" y="2286000"/>
              <a:ext cx="4653968" cy="3686063"/>
            </a:xfrm>
            <a:prstGeom prst="rect">
              <a:avLst/>
            </a:prstGeom>
            <a:noFill/>
            <a:ln w="95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</p:pic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91001" y="2442146"/>
              <a:ext cx="4191000" cy="3321763"/>
            </a:xfrm>
            <a:prstGeom prst="rect">
              <a:avLst/>
            </a:prstGeom>
            <a:noFill/>
            <a:ln w="95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</p:pic>
      </p:grpSp>
      <p:sp>
        <p:nvSpPr>
          <p:cNvPr id="18" name="Rectangle 17"/>
          <p:cNvSpPr/>
          <p:nvPr/>
        </p:nvSpPr>
        <p:spPr>
          <a:xfrm>
            <a:off x="5061931" y="5011326"/>
            <a:ext cx="15735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linkClick r:id="rId6"/>
              </a:rPr>
              <a:t>Fl-ate.org</a:t>
            </a:r>
            <a:endParaRPr lang="en-US" sz="28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5C7B14-AF4C-CD4B-9F32-79C57CCB8CB5}"/>
              </a:ext>
            </a:extLst>
          </p:cNvPr>
          <p:cNvSpPr/>
          <p:nvPr/>
        </p:nvSpPr>
        <p:spPr>
          <a:xfrm>
            <a:off x="430278" y="5072754"/>
            <a:ext cx="2816225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linkClick r:id="rId6"/>
              </a:rPr>
              <a:t>Madeinflorida.org</a:t>
            </a:r>
            <a:endParaRPr lang="en-US" sz="28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Title 5">
            <a:extLst>
              <a:ext uri="{FF2B5EF4-FFF2-40B4-BE49-F238E27FC236}">
                <a16:creationId xmlns:a16="http://schemas.microsoft.com/office/drawing/2014/main" id="{289090B8-D3D0-9E48-B069-01CB33B53979}"/>
              </a:ext>
            </a:extLst>
          </p:cNvPr>
          <p:cNvSpPr txBox="1">
            <a:spLocks/>
          </p:cNvSpPr>
          <p:nvPr/>
        </p:nvSpPr>
        <p:spPr bwMode="auto">
          <a:xfrm>
            <a:off x="210850" y="271465"/>
            <a:ext cx="7464778" cy="70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Clr>
                <a:srgbClr val="262A63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00689B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lr>
                <a:srgbClr val="00A88D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lr>
                <a:srgbClr val="9CB63C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lr>
                <a:srgbClr val="CD9D2C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D9D2C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D9D2C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D9D2C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D9D2C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None/>
            </a:pPr>
            <a:r>
              <a:rPr lang="en-US" alt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FLATE Resources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A445CA1-EFC9-BD46-A277-29600F931EB3}"/>
              </a:ext>
            </a:extLst>
          </p:cNvPr>
          <p:cNvGrpSpPr/>
          <p:nvPr/>
        </p:nvGrpSpPr>
        <p:grpSpPr>
          <a:xfrm>
            <a:off x="8285778" y="1900256"/>
            <a:ext cx="3863358" cy="2958953"/>
            <a:chOff x="7491938" y="1930223"/>
            <a:chExt cx="4108502" cy="3059052"/>
          </a:xfrm>
        </p:grpSpPr>
        <p:pic>
          <p:nvPicPr>
            <p:cNvPr id="19" name="Picture 2" descr="http://www.tutorialspoint.com/computer_fundamentals/images/personal_computer.jpg">
              <a:extLst>
                <a:ext uri="{FF2B5EF4-FFF2-40B4-BE49-F238E27FC236}">
                  <a16:creationId xmlns:a16="http://schemas.microsoft.com/office/drawing/2014/main" id="{397CF1D2-5922-6A42-8A60-EB94D8C5FA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91938" y="1930223"/>
              <a:ext cx="4108502" cy="3059052"/>
            </a:xfrm>
            <a:prstGeom prst="rect">
              <a:avLst/>
            </a:prstGeom>
            <a:noFill/>
            <a:ln w="95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F4E26B69-33F0-A243-A769-0EE8226A7AD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90837" y="2065306"/>
              <a:ext cx="3702703" cy="2821820"/>
            </a:xfrm>
            <a:prstGeom prst="rect">
              <a:avLst/>
            </a:prstGeom>
            <a:ln w="190500" cap="sq">
              <a:noFill/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</p:grpSp>
      <p:pic>
        <p:nvPicPr>
          <p:cNvPr id="7" name="Picture 6">
            <a:hlinkClick r:id="rId8"/>
            <a:extLst>
              <a:ext uri="{FF2B5EF4-FFF2-40B4-BE49-F238E27FC236}">
                <a16:creationId xmlns:a16="http://schemas.microsoft.com/office/drawing/2014/main" id="{5FBA8232-B03E-E348-9935-DA5FA169D12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0844" y="5011326"/>
            <a:ext cx="3233737" cy="979653"/>
          </a:xfrm>
          <a:prstGeom prst="rect">
            <a:avLst/>
          </a:prstGeom>
        </p:spPr>
      </p:pic>
      <p:pic>
        <p:nvPicPr>
          <p:cNvPr id="8" name="Picture 7">
            <a:hlinkClick r:id="rId10"/>
            <a:extLst>
              <a:ext uri="{FF2B5EF4-FFF2-40B4-BE49-F238E27FC236}">
                <a16:creationId xmlns:a16="http://schemas.microsoft.com/office/drawing/2014/main" id="{2D8EE5C1-DA85-9045-8613-8CDE256FCE4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56272" y="329258"/>
            <a:ext cx="3114846" cy="129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6009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5">
            <a:extLst>
              <a:ext uri="{FF2B5EF4-FFF2-40B4-BE49-F238E27FC236}">
                <a16:creationId xmlns:a16="http://schemas.microsoft.com/office/drawing/2014/main" id="{289090B8-D3D0-9E48-B069-01CB33B53979}"/>
              </a:ext>
            </a:extLst>
          </p:cNvPr>
          <p:cNvSpPr txBox="1">
            <a:spLocks/>
          </p:cNvSpPr>
          <p:nvPr/>
        </p:nvSpPr>
        <p:spPr bwMode="auto">
          <a:xfrm>
            <a:off x="210850" y="271465"/>
            <a:ext cx="7464778" cy="70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Clr>
                <a:srgbClr val="262A63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00689B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lr>
                <a:srgbClr val="00A88D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lr>
                <a:srgbClr val="9CB63C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lr>
                <a:srgbClr val="CD9D2C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D9D2C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D9D2C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D9D2C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D9D2C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None/>
            </a:pPr>
            <a:r>
              <a:rPr lang="en-US" alt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ATE Central</a:t>
            </a:r>
          </a:p>
        </p:txBody>
      </p:sp>
      <p:pic>
        <p:nvPicPr>
          <p:cNvPr id="9" name="Picture 8">
            <a:hlinkClick r:id="rId3"/>
            <a:extLst>
              <a:ext uri="{FF2B5EF4-FFF2-40B4-BE49-F238E27FC236}">
                <a16:creationId xmlns:a16="http://schemas.microsoft.com/office/drawing/2014/main" id="{3A4E72A4-352B-734B-91AF-037FC7B89A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687" y="1182248"/>
            <a:ext cx="9392463" cy="452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471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012516" y="1465411"/>
            <a:ext cx="7820598" cy="1128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 txBox="1">
            <a:spLocks/>
          </p:cNvSpPr>
          <p:nvPr/>
        </p:nvSpPr>
        <p:spPr>
          <a:xfrm>
            <a:off x="1524000" y="31044"/>
            <a:ext cx="9144000" cy="10355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400" b="1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pic>
        <p:nvPicPr>
          <p:cNvPr id="3" name="Picture 5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2751" y="4312981"/>
            <a:ext cx="2491979" cy="593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 txBox="1">
            <a:spLocks/>
          </p:cNvSpPr>
          <p:nvPr/>
        </p:nvSpPr>
        <p:spPr bwMode="white">
          <a:xfrm>
            <a:off x="1524000" y="4906616"/>
            <a:ext cx="9144000" cy="1034873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Verdan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Verdan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Verdan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Verdan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Verdana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Verdana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Verdana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sz="3600" i="1" dirty="0">
                <a:solidFill>
                  <a:schemeClr val="tx1"/>
                </a:solidFill>
                <a:latin typeface="Century Gothic" panose="020B0502020202020204" pitchFamily="34" charset="0"/>
              </a:rPr>
              <a:t>Partners with Industry </a:t>
            </a:r>
          </a:p>
          <a:p>
            <a:pPr algn="ctr"/>
            <a:r>
              <a:rPr lang="en-US" sz="3600" i="1" dirty="0">
                <a:solidFill>
                  <a:schemeClr val="tx1"/>
                </a:solidFill>
                <a:latin typeface="Century Gothic" panose="020B0502020202020204" pitchFamily="34" charset="0"/>
              </a:rPr>
              <a:t>for the NEXT American Workforce</a:t>
            </a:r>
          </a:p>
        </p:txBody>
      </p:sp>
      <p:sp>
        <p:nvSpPr>
          <p:cNvPr id="5" name="Rectangle 4"/>
          <p:cNvSpPr/>
          <p:nvPr/>
        </p:nvSpPr>
        <p:spPr>
          <a:xfrm>
            <a:off x="1490870" y="1"/>
            <a:ext cx="9144000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3600" b="1" dirty="0">
                <a:ea typeface="Century Gothic" charset="0"/>
                <a:cs typeface="Century Gothic" charset="0"/>
              </a:rPr>
              <a:t>National Science Foundation </a:t>
            </a:r>
          </a:p>
          <a:p>
            <a:pPr algn="ctr">
              <a:spcAft>
                <a:spcPts val="600"/>
              </a:spcAft>
            </a:pPr>
            <a:r>
              <a:rPr lang="en-US" sz="3600" b="1" dirty="0">
                <a:ea typeface="Century Gothic" charset="0"/>
                <a:cs typeface="Century Gothic" charset="0"/>
              </a:rPr>
              <a:t>Advanced Technological Education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2537791" y="1707177"/>
            <a:ext cx="7295322" cy="678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1277" y="1308317"/>
            <a:ext cx="4393219" cy="290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492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037031" y="306952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2F2F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4E85E02-3793-AC48-B319-7591981691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5837" y="208633"/>
            <a:ext cx="2076292" cy="1990073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DF2603C-0DFF-8840-B4E9-B3A6726810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6774" y="406484"/>
            <a:ext cx="9144000" cy="864796"/>
          </a:xfrm>
        </p:spPr>
        <p:txBody>
          <a:bodyPr>
            <a:noAutofit/>
          </a:bodyPr>
          <a:lstStyle/>
          <a:p>
            <a:pPr algn="ctr"/>
            <a:r>
              <a:rPr lang="en-US" sz="4400" b="1" spc="-150" dirty="0">
                <a:latin typeface="+mn-lt"/>
              </a:rPr>
              <a:t>Texas A &amp; M University</a:t>
            </a:r>
            <a:br>
              <a:rPr lang="en-US" sz="4400" b="1" spc="-150" dirty="0">
                <a:latin typeface="+mn-lt"/>
              </a:rPr>
            </a:br>
            <a:r>
              <a:rPr lang="en-US" sz="4400" b="1" spc="-150" dirty="0">
                <a:latin typeface="+mn-lt"/>
              </a:rPr>
              <a:t>Rockwell Automation Lab</a:t>
            </a:r>
          </a:p>
        </p:txBody>
      </p:sp>
      <p:pic>
        <p:nvPicPr>
          <p:cNvPr id="2" name="Picture 1">
            <a:hlinkClick r:id="rId4"/>
            <a:extLst>
              <a:ext uri="{FF2B5EF4-FFF2-40B4-BE49-F238E27FC236}">
                <a16:creationId xmlns:a16="http://schemas.microsoft.com/office/drawing/2014/main" id="{A980E6A9-5D56-4E40-913C-A4E462A22F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6102" y="1271280"/>
            <a:ext cx="7002415" cy="140048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CB90506-7757-2446-93C6-966C2B54712D}"/>
              </a:ext>
            </a:extLst>
          </p:cNvPr>
          <p:cNvSpPr/>
          <p:nvPr/>
        </p:nvSpPr>
        <p:spPr>
          <a:xfrm>
            <a:off x="3744289" y="2396557"/>
            <a:ext cx="755808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Helvetica Neue" panose="02000503000000020004" pitchFamily="2" charset="0"/>
              </a:rPr>
              <a:t>Courses</a:t>
            </a:r>
          </a:p>
          <a:p>
            <a:pPr>
              <a:buFont typeface="+mj-lt"/>
              <a:buAutoNum type="arabicPeriod"/>
            </a:pPr>
            <a:r>
              <a:rPr lang="en-US" sz="1400" dirty="0">
                <a:solidFill>
                  <a:srgbClr val="333333"/>
                </a:solidFill>
                <a:latin typeface="Helvetica Neue" panose="02000503000000020004" pitchFamily="2" charset="0"/>
              </a:rPr>
              <a:t>Automated System Integration</a:t>
            </a:r>
          </a:p>
          <a:p>
            <a:pPr>
              <a:buFont typeface="+mj-lt"/>
              <a:buAutoNum type="arabicPeriod"/>
            </a:pPr>
            <a:r>
              <a:rPr lang="en-US" sz="1400" b="1" dirty="0">
                <a:solidFill>
                  <a:srgbClr val="800000"/>
                </a:solidFill>
                <a:latin typeface="Helvetica Neue" panose="02000503000000020004" pitchFamily="2" charset="0"/>
                <a:hlinkClick r:id="rId6"/>
              </a:rPr>
              <a:t>Programmable Logic Controller (under construction)</a:t>
            </a:r>
            <a:endParaRPr lang="en-US" sz="1400" dirty="0">
              <a:solidFill>
                <a:srgbClr val="333333"/>
              </a:solidFill>
              <a:latin typeface="Helvetica Neue" panose="02000503000000020004" pitchFamily="2" charset="0"/>
            </a:endParaRPr>
          </a:p>
          <a:p>
            <a:pPr>
              <a:buFont typeface="+mj-lt"/>
              <a:buAutoNum type="arabicPeriod"/>
            </a:pPr>
            <a:r>
              <a:rPr lang="en-US" sz="1400" b="1" dirty="0">
                <a:solidFill>
                  <a:srgbClr val="333333"/>
                </a:solidFill>
                <a:latin typeface="Helvetica Neue" panose="02000503000000020004" pitchFamily="2" charset="0"/>
              </a:rPr>
              <a:t>Industrial Robotics</a:t>
            </a:r>
            <a:endParaRPr lang="en-US" sz="1400" dirty="0">
              <a:solidFill>
                <a:srgbClr val="333333"/>
              </a:solidFill>
              <a:latin typeface="Helvetica Neue" panose="02000503000000020004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800000"/>
                </a:solidFill>
                <a:latin typeface="Helvetica Neue" panose="02000503000000020004" pitchFamily="2" charset="0"/>
                <a:hlinkClick r:id="rId7"/>
              </a:rPr>
              <a:t>Module 1: Introduction</a:t>
            </a:r>
            <a:endParaRPr lang="en-US" sz="1400" dirty="0">
              <a:solidFill>
                <a:srgbClr val="333333"/>
              </a:solidFill>
              <a:latin typeface="Helvetica Neue" panose="02000503000000020004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800000"/>
                </a:solidFill>
                <a:latin typeface="Helvetica Neue" panose="02000503000000020004" pitchFamily="2" charset="0"/>
                <a:hlinkClick r:id="rId8"/>
              </a:rPr>
              <a:t>Module 2: Fundamentals of Robotics</a:t>
            </a:r>
            <a:endParaRPr lang="en-US" sz="1400" dirty="0">
              <a:solidFill>
                <a:srgbClr val="333333"/>
              </a:solidFill>
              <a:latin typeface="Helvetica Neue" panose="02000503000000020004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800000"/>
                </a:solidFill>
                <a:latin typeface="Helvetica Neue" panose="02000503000000020004" pitchFamily="2" charset="0"/>
                <a:hlinkClick r:id="rId9"/>
              </a:rPr>
              <a:t>Module 3: Programming I</a:t>
            </a:r>
            <a:endParaRPr lang="en-US" sz="1400" dirty="0">
              <a:solidFill>
                <a:srgbClr val="333333"/>
              </a:solidFill>
              <a:latin typeface="Helvetica Neue" panose="02000503000000020004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800000"/>
                </a:solidFill>
                <a:latin typeface="Helvetica Neue" panose="02000503000000020004" pitchFamily="2" charset="0"/>
                <a:hlinkClick r:id="rId10"/>
              </a:rPr>
              <a:t>Module 4: Programming II</a:t>
            </a:r>
            <a:endParaRPr lang="en-US" sz="1400" dirty="0">
              <a:solidFill>
                <a:srgbClr val="333333"/>
              </a:solidFill>
              <a:latin typeface="Helvetica Neue" panose="02000503000000020004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800000"/>
                </a:solidFill>
                <a:latin typeface="Helvetica Neue" panose="02000503000000020004" pitchFamily="2" charset="0"/>
                <a:hlinkClick r:id="rId11"/>
              </a:rPr>
              <a:t>Module 5: Electromechanical Systems</a:t>
            </a:r>
            <a:endParaRPr lang="en-US" sz="1400" dirty="0">
              <a:solidFill>
                <a:srgbClr val="333333"/>
              </a:solidFill>
              <a:latin typeface="Helvetica Neue" panose="02000503000000020004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800000"/>
                </a:solidFill>
                <a:latin typeface="Helvetica Neue" panose="02000503000000020004" pitchFamily="2" charset="0"/>
                <a:hlinkClick r:id="rId12"/>
              </a:rPr>
              <a:t>Module 6: Fluid Power Systems</a:t>
            </a:r>
            <a:endParaRPr lang="en-US" sz="1400" dirty="0">
              <a:solidFill>
                <a:srgbClr val="333333"/>
              </a:solidFill>
              <a:latin typeface="Helvetica Neue" panose="02000503000000020004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800000"/>
                </a:solidFill>
                <a:latin typeface="Helvetica Neue" panose="02000503000000020004" pitchFamily="2" charset="0"/>
                <a:hlinkClick r:id="rId13"/>
              </a:rPr>
              <a:t>Module 7: Sensors</a:t>
            </a:r>
            <a:endParaRPr lang="en-US" sz="1400" dirty="0">
              <a:solidFill>
                <a:srgbClr val="333333"/>
              </a:solidFill>
              <a:latin typeface="Helvetica Neue" panose="02000503000000020004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800000"/>
                </a:solidFill>
                <a:latin typeface="Helvetica Neue" panose="02000503000000020004" pitchFamily="2" charset="0"/>
                <a:hlinkClick r:id="rId14"/>
              </a:rPr>
              <a:t>Module 8: End Effectors I</a:t>
            </a:r>
            <a:endParaRPr lang="en-US" sz="1400" dirty="0">
              <a:solidFill>
                <a:srgbClr val="333333"/>
              </a:solidFill>
              <a:latin typeface="Helvetica Neue" panose="02000503000000020004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800000"/>
                </a:solidFill>
                <a:latin typeface="Helvetica Neue" panose="02000503000000020004" pitchFamily="2" charset="0"/>
                <a:hlinkClick r:id="rId15"/>
              </a:rPr>
              <a:t>Module 9: End Effectors II</a:t>
            </a:r>
            <a:endParaRPr lang="en-US" sz="1400" dirty="0">
              <a:solidFill>
                <a:srgbClr val="333333"/>
              </a:solidFill>
              <a:latin typeface="Helvetica Neue" panose="02000503000000020004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800000"/>
                </a:solidFill>
                <a:latin typeface="Helvetica Neue" panose="02000503000000020004" pitchFamily="2" charset="0"/>
                <a:hlinkClick r:id="rId16"/>
              </a:rPr>
              <a:t>Module 10: Interfacing and Vision Systems</a:t>
            </a:r>
            <a:endParaRPr lang="en-US" sz="1400" dirty="0">
              <a:solidFill>
                <a:srgbClr val="333333"/>
              </a:solidFill>
              <a:latin typeface="Helvetica Neue" panose="02000503000000020004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800000"/>
                </a:solidFill>
                <a:latin typeface="Helvetica Neue" panose="02000503000000020004" pitchFamily="2" charset="0"/>
                <a:hlinkClick r:id="rId17"/>
              </a:rPr>
              <a:t>Module 11: Maintenance</a:t>
            </a:r>
            <a:endParaRPr lang="en-US" sz="1400" dirty="0">
              <a:solidFill>
                <a:srgbClr val="333333"/>
              </a:solidFill>
              <a:latin typeface="Helvetica Neue" panose="02000503000000020004" pitchFamily="2" charset="0"/>
            </a:endParaRPr>
          </a:p>
          <a:p>
            <a:pPr>
              <a:buFont typeface="+mj-lt"/>
              <a:buAutoNum type="arabicPeriod"/>
            </a:pPr>
            <a:r>
              <a:rPr lang="en-US" sz="1400" b="1" dirty="0">
                <a:solidFill>
                  <a:srgbClr val="333333"/>
                </a:solidFill>
                <a:latin typeface="Helvetica Neue" panose="02000503000000020004" pitchFamily="2" charset="0"/>
              </a:rPr>
              <a:t>Computer Numerical Control (CNC)</a:t>
            </a:r>
          </a:p>
          <a:p>
            <a:pPr>
              <a:buFont typeface="+mj-lt"/>
              <a:buAutoNum type="arabicPeriod"/>
            </a:pPr>
            <a:r>
              <a:rPr lang="en-US" sz="1400" b="1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Mechatronics (under construction)</a:t>
            </a:r>
            <a:endParaRPr lang="en-US" sz="1400" b="0" i="0" dirty="0">
              <a:solidFill>
                <a:srgbClr val="333333"/>
              </a:solidFill>
              <a:effectLst/>
              <a:latin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7463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037031" y="306952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2F2F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4E85E02-3793-AC48-B319-7591981691B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5837" y="208633"/>
            <a:ext cx="2076292" cy="1990073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DF2603C-0DFF-8840-B4E9-B3A6726810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6774" y="406484"/>
            <a:ext cx="9144000" cy="864796"/>
          </a:xfrm>
        </p:spPr>
        <p:txBody>
          <a:bodyPr>
            <a:noAutofit/>
          </a:bodyPr>
          <a:lstStyle/>
          <a:p>
            <a:pPr algn="ctr"/>
            <a:r>
              <a:rPr lang="en-US" sz="4400" b="1" spc="-150" dirty="0">
                <a:latin typeface="+mn-lt"/>
              </a:rPr>
              <a:t>WISC-ONLINE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CB90506-7757-2446-93C6-966C2B54712D}"/>
              </a:ext>
            </a:extLst>
          </p:cNvPr>
          <p:cNvSpPr/>
          <p:nvPr/>
        </p:nvSpPr>
        <p:spPr>
          <a:xfrm>
            <a:off x="5458766" y="2336509"/>
            <a:ext cx="46710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MANUFACTURING</a:t>
            </a:r>
          </a:p>
          <a:p>
            <a:r>
              <a:rPr 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	Electronics</a:t>
            </a:r>
          </a:p>
          <a:p>
            <a:r>
              <a:rPr lang="en-US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Industrial Automation</a:t>
            </a:r>
          </a:p>
          <a:p>
            <a:r>
              <a:rPr lang="en-US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Machine Tool</a:t>
            </a:r>
          </a:p>
          <a:p>
            <a:r>
              <a:rPr 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	Welding</a:t>
            </a:r>
          </a:p>
          <a:p>
            <a:endParaRPr lang="en-US" sz="2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MATH</a:t>
            </a:r>
          </a:p>
          <a:p>
            <a:r>
              <a:rPr lang="en-US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</a:p>
          <a:p>
            <a:endParaRPr lang="en-US" sz="2400" b="0" i="0" dirty="0">
              <a:solidFill>
                <a:srgbClr val="33333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EC118AC4-6F6B-034D-BAFE-903193573C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2363" y="1687222"/>
            <a:ext cx="2832100" cy="1498600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22176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037031" y="306952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2F2F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4E85E02-3793-AC48-B319-7591981691B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5837" y="208633"/>
            <a:ext cx="2076292" cy="1990073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DF2603C-0DFF-8840-B4E9-B3A6726810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6774" y="406484"/>
            <a:ext cx="9144000" cy="864796"/>
          </a:xfrm>
        </p:spPr>
        <p:txBody>
          <a:bodyPr>
            <a:noAutofit/>
          </a:bodyPr>
          <a:lstStyle/>
          <a:p>
            <a:pPr algn="ctr"/>
            <a:r>
              <a:rPr lang="en-US" sz="4400" b="1" spc="-150" dirty="0">
                <a:latin typeface="+mn-lt"/>
              </a:rPr>
              <a:t>Easy VEEP </a:t>
            </a:r>
            <a:endParaRPr lang="en-US" sz="4400" b="1" spc="-150" dirty="0">
              <a:latin typeface="+mn-lt"/>
              <a:hlinkClick r:id="rId3"/>
            </a:endParaRPr>
          </a:p>
        </p:txBody>
      </p:sp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FB0AA2FB-C922-2F4A-8177-FA800D8FA4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850" y="1989319"/>
            <a:ext cx="9271000" cy="13462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7C4C36-D88E-804E-8626-F1B5B230EBED}"/>
              </a:ext>
            </a:extLst>
          </p:cNvPr>
          <p:cNvSpPr txBox="1"/>
          <p:nvPr/>
        </p:nvSpPr>
        <p:spPr>
          <a:xfrm>
            <a:off x="4736744" y="4611670"/>
            <a:ext cx="46005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www.Maryland.design/lcmt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7B41EB7-CDCA-1447-8498-CA29E6A3442F}"/>
              </a:ext>
            </a:extLst>
          </p:cNvPr>
          <p:cNvSpPr txBox="1">
            <a:spLocks/>
          </p:cNvSpPr>
          <p:nvPr/>
        </p:nvSpPr>
        <p:spPr>
          <a:xfrm>
            <a:off x="410474" y="4053558"/>
            <a:ext cx="3961502" cy="17751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b="1" spc="-150" dirty="0">
                <a:latin typeface="+mn-lt"/>
              </a:rPr>
              <a:t>Low Cost Mechatronics Trainer</a:t>
            </a:r>
            <a:endParaRPr lang="en-US" sz="4400" b="1" spc="-150" dirty="0">
              <a:latin typeface="+mn-lt"/>
              <a:hlinkClick r:id="rId3"/>
            </a:endParaRPr>
          </a:p>
        </p:txBody>
      </p:sp>
    </p:spTree>
    <p:extLst>
      <p:ext uri="{BB962C8B-B14F-4D97-AF65-F5344CB8AC3E}">
        <p14:creationId xmlns:p14="http://schemas.microsoft.com/office/powerpoint/2010/main" val="36006073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48034" y="1941035"/>
            <a:ext cx="76531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i="1" dirty="0"/>
              <a:t>FESTO, AMATROL, SMC, </a:t>
            </a:r>
            <a:r>
              <a:rPr lang="en-US" sz="3600" b="1" i="1" dirty="0" err="1"/>
              <a:t>Bosche</a:t>
            </a:r>
            <a:r>
              <a:rPr lang="en-US" sz="3600" b="1" i="1" dirty="0"/>
              <a:t>, US Didactic, Tech-Labs, and many more </a:t>
            </a:r>
            <a:endParaRPr lang="en-US" sz="2000" i="1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98C48B-3B72-1E4E-99A8-CA8B3C81B3DC}"/>
              </a:ext>
            </a:extLst>
          </p:cNvPr>
          <p:cNvSpPr txBox="1">
            <a:spLocks/>
          </p:cNvSpPr>
          <p:nvPr/>
        </p:nvSpPr>
        <p:spPr>
          <a:xfrm>
            <a:off x="2509410" y="48535"/>
            <a:ext cx="8155277" cy="954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spc="-150" dirty="0">
                <a:latin typeface="+mn-lt"/>
              </a:rPr>
              <a:t>Equipment Vendor Resources</a:t>
            </a:r>
          </a:p>
        </p:txBody>
      </p:sp>
    </p:spTree>
    <p:extLst>
      <p:ext uri="{BB962C8B-B14F-4D97-AF65-F5344CB8AC3E}">
        <p14:creationId xmlns:p14="http://schemas.microsoft.com/office/powerpoint/2010/main" val="11428885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ce5_2nodot.ai">
            <a:hlinkClick r:id="rId2"/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507" t="40024" r="21537" b="42165"/>
          <a:stretch/>
        </p:blipFill>
        <p:spPr>
          <a:xfrm>
            <a:off x="3525117" y="3500208"/>
            <a:ext cx="5280914" cy="2393038"/>
          </a:xfrm>
          <a:prstGeom prst="rect">
            <a:avLst/>
          </a:prstGeom>
        </p:spPr>
      </p:pic>
      <p:pic>
        <p:nvPicPr>
          <p:cNvPr id="6" name="Picture 5" descr="Logo NSF 0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735" y="306952"/>
            <a:ext cx="1758530" cy="1769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1605184" y="2712561"/>
            <a:ext cx="99637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i="1" dirty="0"/>
              <a:t>JOIN US </a:t>
            </a:r>
            <a:r>
              <a:rPr lang="en-US" sz="2000" dirty="0"/>
              <a:t>– </a:t>
            </a:r>
            <a:r>
              <a:rPr lang="en-US" sz="2000" i="1" dirty="0"/>
              <a:t>ONLINE</a:t>
            </a:r>
            <a:r>
              <a:rPr lang="en-US" sz="2000" dirty="0"/>
              <a:t> </a:t>
            </a:r>
            <a:r>
              <a:rPr lang="en-US" sz="2000" i="1" dirty="0"/>
              <a:t>one Friday every month during fall and spring semesters for an hour of stimulating sharing focused on many aspects of our mechatronics programs.(11am ET)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694872" y="1965492"/>
            <a:ext cx="9144000" cy="76735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n w="6350" cmpd="sng">
                  <a:solidFill>
                    <a:schemeClr val="tx1"/>
                  </a:solidFill>
                </a:ln>
                <a:solidFill>
                  <a:srgbClr val="8000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What do YOU do on </a:t>
            </a:r>
            <a:r>
              <a:rPr lang="en-US" b="1" dirty="0">
                <a:ln w="6350" cmpd="sng">
                  <a:solidFill>
                    <a:schemeClr val="tx1"/>
                  </a:solidFill>
                </a:ln>
                <a:solidFill>
                  <a:srgbClr val="270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Fridays</a:t>
            </a:r>
            <a:r>
              <a:rPr lang="en-US" b="1" dirty="0">
                <a:ln w="6350" cmpd="sng">
                  <a:solidFill>
                    <a:schemeClr val="tx1"/>
                  </a:solidFill>
                </a:ln>
                <a:solidFill>
                  <a:srgbClr val="8000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 @ </a:t>
            </a:r>
            <a:r>
              <a:rPr lang="en-US" b="1" dirty="0">
                <a:ln w="6350" cmpd="sng">
                  <a:solidFill>
                    <a:schemeClr val="tx1"/>
                  </a:solidFill>
                </a:ln>
                <a:solidFill>
                  <a:srgbClr val="270F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11 am</a:t>
            </a:r>
            <a:r>
              <a:rPr lang="en-US" b="1" dirty="0">
                <a:ln w="6350" cmpd="sng">
                  <a:solidFill>
                    <a:schemeClr val="tx1"/>
                  </a:solidFill>
                </a:ln>
                <a:solidFill>
                  <a:srgbClr val="8000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98C48B-3B72-1E4E-99A8-CA8B3C81B3DC}"/>
              </a:ext>
            </a:extLst>
          </p:cNvPr>
          <p:cNvSpPr txBox="1">
            <a:spLocks/>
          </p:cNvSpPr>
          <p:nvPr/>
        </p:nvSpPr>
        <p:spPr>
          <a:xfrm>
            <a:off x="2509410" y="48535"/>
            <a:ext cx="8155277" cy="954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spc="-150" dirty="0">
                <a:latin typeface="+mn-lt"/>
              </a:rPr>
              <a:t>Mechatronics Community Exchange</a:t>
            </a:r>
          </a:p>
        </p:txBody>
      </p:sp>
    </p:spTree>
    <p:extLst>
      <p:ext uri="{BB962C8B-B14F-4D97-AF65-F5344CB8AC3E}">
        <p14:creationId xmlns:p14="http://schemas.microsoft.com/office/powerpoint/2010/main" val="4762262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037031" y="306952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2F2F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2950407" y="183143"/>
            <a:ext cx="8473329" cy="7701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spc="-150" dirty="0">
                <a:latin typeface="+mn-lt"/>
              </a:rPr>
              <a:t>Mechatronics Community Exchange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6222028" y="331100"/>
            <a:ext cx="2035835" cy="919455"/>
          </a:xfrm>
        </p:spPr>
        <p:txBody>
          <a:bodyPr>
            <a:normAutofit/>
          </a:bodyPr>
          <a:lstStyle/>
          <a:p>
            <a:pPr algn="ctr"/>
            <a:endParaRPr lang="en-US" sz="2800" dirty="0">
              <a:solidFill>
                <a:srgbClr val="772399"/>
              </a:solidFill>
            </a:endParaRPr>
          </a:p>
          <a:p>
            <a:pPr algn="ctr"/>
            <a:endParaRPr lang="en-US" sz="2800" dirty="0">
              <a:solidFill>
                <a:srgbClr val="772399"/>
              </a:solidFill>
            </a:endParaRPr>
          </a:p>
        </p:txBody>
      </p:sp>
      <p:pic>
        <p:nvPicPr>
          <p:cNvPr id="2" name="Picture 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2573" y="1133903"/>
            <a:ext cx="9263067" cy="5678820"/>
          </a:xfrm>
          <a:prstGeom prst="rect">
            <a:avLst/>
          </a:prstGeom>
        </p:spPr>
      </p:pic>
      <p:pic>
        <p:nvPicPr>
          <p:cNvPr id="16" name="Picture 15" descr="Logo NSF 0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727" y="294191"/>
            <a:ext cx="1758530" cy="1769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34342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ogo NSF 0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735" y="306952"/>
            <a:ext cx="1758530" cy="1769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C798C48B-3B72-1E4E-99A8-CA8B3C81B3DC}"/>
              </a:ext>
            </a:extLst>
          </p:cNvPr>
          <p:cNvSpPr txBox="1">
            <a:spLocks/>
          </p:cNvSpPr>
          <p:nvPr/>
        </p:nvSpPr>
        <p:spPr>
          <a:xfrm>
            <a:off x="2509410" y="48535"/>
            <a:ext cx="8155277" cy="954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spc="-150" dirty="0">
                <a:latin typeface="+mn-lt"/>
              </a:rPr>
              <a:t>Mechatronics Community Exchange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BB1B14B-9A40-244A-AAB2-80F01C75C4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4357" y="1002681"/>
            <a:ext cx="7720330" cy="482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2969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ogo NSF 0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6253" y="2284017"/>
            <a:ext cx="1029325" cy="1036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509410" y="48535"/>
            <a:ext cx="8155277" cy="954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spc="-150" dirty="0">
                <a:latin typeface="+mn-lt"/>
              </a:rPr>
              <a:t>Mechatronics Community Exchange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1071" y="892675"/>
            <a:ext cx="7891670" cy="521516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976" y="1170664"/>
            <a:ext cx="2229095" cy="99338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2667517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09410" y="48535"/>
            <a:ext cx="8155277" cy="954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spc="-150" dirty="0" err="1">
                <a:latin typeface="+mn-lt"/>
              </a:rPr>
              <a:t>MechatronicsEducation.org</a:t>
            </a:r>
            <a:endParaRPr lang="en-US" sz="4400" b="1" spc="-150" dirty="0">
              <a:latin typeface="+mn-lt"/>
            </a:endParaRPr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79B3C79A-1B62-604D-81DD-0A821024AD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248" y="1002681"/>
            <a:ext cx="9682590" cy="512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7374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1523999" y="3155981"/>
            <a:ext cx="9143999" cy="837138"/>
          </a:xfrm>
          <a:prstGeom prst="rect">
            <a:avLst/>
          </a:prstGeom>
          <a:solidFill>
            <a:srgbClr val="00B0F0"/>
          </a:solidFill>
        </p:spPr>
        <p:txBody>
          <a:bodyPr lIns="91421" tIns="45711" rIns="91421" bIns="45711"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4600" i="1" cap="none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halkduster"/>
                <a:cs typeface="Chalkduster"/>
                <a:sym typeface="Gill Sans" charset="0"/>
              </a:rPr>
              <a:t>Join us in Miami, FL!</a:t>
            </a:r>
          </a:p>
        </p:txBody>
      </p:sp>
      <p:sp>
        <p:nvSpPr>
          <p:cNvPr id="76803" name="Title 1"/>
          <p:cNvSpPr txBox="1">
            <a:spLocks/>
          </p:cNvSpPr>
          <p:nvPr/>
        </p:nvSpPr>
        <p:spPr bwMode="auto">
          <a:xfrm>
            <a:off x="1523999" y="1850875"/>
            <a:ext cx="9143998" cy="1305106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lIns="91421" tIns="45711" rIns="91421" bIns="45711"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4000" b="1" spc="300" dirty="0">
                <a:solidFill>
                  <a:srgbClr val="FFFFFF"/>
                </a:solidFill>
                <a:latin typeface="Helvetica" charset="0"/>
                <a:sym typeface="Gill Sans" charset="0"/>
              </a:rPr>
              <a:t>July 23-26, 2018</a:t>
            </a:r>
          </a:p>
          <a:p>
            <a:pPr algn="r" eaLnBrk="1" hangingPunct="1"/>
            <a:r>
              <a:rPr lang="en-US" sz="4000" b="1" spc="300" dirty="0" err="1">
                <a:solidFill>
                  <a:srgbClr val="FFFFFF"/>
                </a:solidFill>
                <a:latin typeface="Helvetica" charset="0"/>
                <a:sym typeface="Gill Sans" charset="0"/>
              </a:rPr>
              <a:t>Highimpact-tec.org</a:t>
            </a:r>
            <a:endParaRPr lang="en-US" sz="4000" b="1" spc="300" dirty="0">
              <a:solidFill>
                <a:srgbClr val="FFFFFF"/>
              </a:solidFill>
              <a:latin typeface="Helvetica" charset="0"/>
              <a:sym typeface="Gill Sans" charset="0"/>
            </a:endParaRPr>
          </a:p>
        </p:txBody>
      </p:sp>
      <p:sp>
        <p:nvSpPr>
          <p:cNvPr id="11" name="Title 1">
            <a:hlinkClick r:id="rId3"/>
          </p:cNvPr>
          <p:cNvSpPr txBox="1">
            <a:spLocks/>
          </p:cNvSpPr>
          <p:nvPr/>
        </p:nvSpPr>
        <p:spPr bwMode="auto">
          <a:xfrm>
            <a:off x="1523998" y="3993120"/>
            <a:ext cx="9144003" cy="15695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xtLst/>
        </p:spPr>
        <p:txBody>
          <a:bodyPr lIns="91421" tIns="45711" rIns="91421" bIns="45711"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>
              <a:spcBef>
                <a:spcPts val="600"/>
              </a:spcBef>
            </a:pPr>
            <a:r>
              <a:rPr lang="en-US" sz="3600" b="1" spc="300" dirty="0">
                <a:latin typeface="+mn-lt"/>
                <a:sym typeface="Gill Sans" charset="0"/>
              </a:rPr>
              <a:t>Sept (TBD) @ 11 am ET</a:t>
            </a:r>
          </a:p>
          <a:p>
            <a:pPr algn="r">
              <a:spcBef>
                <a:spcPts val="600"/>
              </a:spcBef>
            </a:pPr>
            <a:r>
              <a:rPr lang="en-US" sz="3600" b="1" spc="300" dirty="0">
                <a:latin typeface="+mn-lt"/>
                <a:sym typeface="Gill Sans" charset="0"/>
              </a:rPr>
              <a:t> </a:t>
            </a:r>
            <a:r>
              <a:rPr lang="en-US" sz="3200" i="1" spc="300" dirty="0">
                <a:latin typeface="+mn-lt"/>
                <a:sym typeface="Gill Sans" charset="0"/>
              </a:rPr>
              <a:t>https://ate.community/mce</a:t>
            </a:r>
          </a:p>
        </p:txBody>
      </p:sp>
      <p:pic>
        <p:nvPicPr>
          <p:cNvPr id="76805" name="Picture 1" descr="Logo NSF 0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209" y="63626"/>
            <a:ext cx="1747846" cy="17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mce5_2nodot.ai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507" t="40024" r="21537" b="42165"/>
          <a:stretch/>
        </p:blipFill>
        <p:spPr>
          <a:xfrm>
            <a:off x="1312078" y="3993120"/>
            <a:ext cx="3463637" cy="1569543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145512" y="453316"/>
            <a:ext cx="7385469" cy="9164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spc="-150" dirty="0">
                <a:latin typeface="+mn-lt"/>
              </a:rPr>
              <a:t>Reminders…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0263" y="2995129"/>
            <a:ext cx="1021436" cy="102143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3998" y="1862604"/>
            <a:ext cx="3449259" cy="157765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498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orkstreem puzzle.jpg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41398" y="138102"/>
            <a:ext cx="8270011" cy="5883186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4291758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0951" y="2786020"/>
            <a:ext cx="1566869" cy="1501804"/>
          </a:xfrm>
          <a:prstGeom prst="rect">
            <a:avLst/>
          </a:prstGeom>
        </p:spPr>
      </p:pic>
      <p:pic>
        <p:nvPicPr>
          <p:cNvPr id="16" name="Picture 15" descr="Logo NSF 0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1343350"/>
            <a:ext cx="1880951" cy="1893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932643" y="3864231"/>
            <a:ext cx="6299646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24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MARILYN BARGER, Ph.D., P.E.</a:t>
            </a:r>
          </a:p>
          <a:p>
            <a:pPr algn="r"/>
            <a:r>
              <a:rPr lang="en-US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Florida Advanced Technological Education Center of Excellence</a:t>
            </a:r>
          </a:p>
          <a:p>
            <a:pPr algn="r"/>
            <a:r>
              <a:rPr lang="en-US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NSF DUE Award 1204751</a:t>
            </a:r>
          </a:p>
          <a:p>
            <a:pPr algn="r"/>
            <a:r>
              <a:rPr lang="en-US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barger@fl-ate.org</a:t>
            </a:r>
            <a:r>
              <a:rPr lang="en-US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3447820" y="247659"/>
            <a:ext cx="7339451" cy="1420058"/>
          </a:xfrm>
        </p:spPr>
        <p:txBody>
          <a:bodyPr>
            <a:noAutofit/>
          </a:bodyPr>
          <a:lstStyle/>
          <a:p>
            <a:r>
              <a:rPr lang="en-US" sz="4400" b="1" spc="-150" dirty="0">
                <a:latin typeface="+mn-lt"/>
              </a:rPr>
              <a:t>Mechatronics and Manufacturing Educational Resources 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4515946" y="2129528"/>
            <a:ext cx="4772550" cy="9838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spc="-150" dirty="0">
                <a:solidFill>
                  <a:srgbClr val="FF0000"/>
                </a:solidFill>
                <a:latin typeface="Apple Chancery" charset="0"/>
                <a:ea typeface="Apple Chancery" charset="0"/>
                <a:cs typeface="Apple Chancery" charset="0"/>
              </a:rPr>
              <a:t>Thank you!</a:t>
            </a:r>
          </a:p>
        </p:txBody>
      </p:sp>
      <p:pic>
        <p:nvPicPr>
          <p:cNvPr id="11" name="Picture 10" descr="FlateLogo2010-300dpi3inches.jpg">
            <a:extLst>
              <a:ext uri="{FF2B5EF4-FFF2-40B4-BE49-F238E27FC236}">
                <a16:creationId xmlns:a16="http://schemas.microsoft.com/office/drawing/2014/main" id="{608FF876-811C-6243-AD1C-21C6EA74EE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128" y="3864231"/>
            <a:ext cx="1638402" cy="2146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5268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037031" y="306952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2F2F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331606" y="-41841"/>
            <a:ext cx="7385469" cy="19900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6000" b="1" spc="-150" dirty="0">
              <a:latin typeface="+mn-lt"/>
            </a:endParaRP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6222028" y="331100"/>
            <a:ext cx="2035835" cy="919455"/>
          </a:xfrm>
        </p:spPr>
        <p:txBody>
          <a:bodyPr>
            <a:normAutofit/>
          </a:bodyPr>
          <a:lstStyle/>
          <a:p>
            <a:pPr algn="ctr"/>
            <a:endParaRPr lang="en-US" sz="2800" dirty="0">
              <a:solidFill>
                <a:srgbClr val="772399"/>
              </a:solidFill>
            </a:endParaRPr>
          </a:p>
          <a:p>
            <a:pPr algn="ctr"/>
            <a:endParaRPr lang="en-US" sz="2800" dirty="0">
              <a:solidFill>
                <a:srgbClr val="772399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03295" y="2147639"/>
            <a:ext cx="67354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What’s next in mechatronics tech?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r>
              <a:rPr lang="en-US" sz="2400" dirty="0"/>
              <a:t>ABB video  </a:t>
            </a:r>
            <a:r>
              <a:rPr lang="en-US" sz="2400" dirty="0">
                <a:hlinkClick r:id="rId2"/>
              </a:rPr>
              <a:t>https://youtu.be/Hy-zMjr4ILk</a:t>
            </a:r>
            <a:r>
              <a:rPr lang="en-US" sz="2400" dirty="0"/>
              <a:t>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hlinkClick r:id="rId3"/>
              </a:rPr>
              <a:t>https://youtu.be/-bQj-ax6teY</a:t>
            </a:r>
            <a:r>
              <a:rPr lang="en-US" sz="2400" dirty="0"/>
              <a:t> 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484006" y="110559"/>
            <a:ext cx="7385469" cy="19900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5400" b="1" spc="-150" dirty="0"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24785" y="88329"/>
            <a:ext cx="2076292" cy="1990073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1524001" y="694455"/>
            <a:ext cx="9144000" cy="864796"/>
          </a:xfrm>
        </p:spPr>
        <p:txBody>
          <a:bodyPr>
            <a:noAutofit/>
          </a:bodyPr>
          <a:lstStyle/>
          <a:p>
            <a:pPr algn="ctr"/>
            <a:r>
              <a:rPr lang="en-US" sz="4400" b="1" spc="-150" dirty="0">
                <a:latin typeface="+mn-lt"/>
              </a:rPr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391163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37113" y="1678781"/>
            <a:ext cx="4445973" cy="426135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037031" y="306952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2F2F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6222028" y="331100"/>
            <a:ext cx="2035835" cy="919455"/>
          </a:xfrm>
        </p:spPr>
        <p:txBody>
          <a:bodyPr>
            <a:normAutofit/>
          </a:bodyPr>
          <a:lstStyle/>
          <a:p>
            <a:pPr algn="ctr"/>
            <a:endParaRPr lang="en-US" sz="2800" dirty="0">
              <a:solidFill>
                <a:srgbClr val="772399"/>
              </a:solidFill>
            </a:endParaRPr>
          </a:p>
          <a:p>
            <a:pPr algn="ctr"/>
            <a:endParaRPr lang="en-US" sz="2800" dirty="0">
              <a:solidFill>
                <a:srgbClr val="772399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7261" y="2285962"/>
            <a:ext cx="707666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3200" dirty="0">
                <a:solidFill>
                  <a:prstClr val="black"/>
                </a:solidFill>
              </a:rPr>
              <a:t>Mechatronics is the synergistic integration of </a:t>
            </a:r>
            <a:r>
              <a:rPr lang="en-US" sz="3200" b="1" dirty="0">
                <a:solidFill>
                  <a:prstClr val="black"/>
                </a:solidFill>
              </a:rPr>
              <a:t>Mechanical</a:t>
            </a:r>
            <a:r>
              <a:rPr lang="en-US" sz="3200" dirty="0">
                <a:solidFill>
                  <a:prstClr val="black"/>
                </a:solidFill>
              </a:rPr>
              <a:t> Engineering, </a:t>
            </a:r>
            <a:r>
              <a:rPr lang="en-US" sz="3200" b="1" dirty="0">
                <a:solidFill>
                  <a:prstClr val="black"/>
                </a:solidFill>
              </a:rPr>
              <a:t>Electrical</a:t>
            </a:r>
            <a:r>
              <a:rPr lang="en-US" sz="3200" dirty="0">
                <a:solidFill>
                  <a:prstClr val="black"/>
                </a:solidFill>
              </a:rPr>
              <a:t> Engineering with </a:t>
            </a:r>
            <a:r>
              <a:rPr lang="en-US" sz="3200" b="1" dirty="0">
                <a:solidFill>
                  <a:prstClr val="black"/>
                </a:solidFill>
              </a:rPr>
              <a:t>Information</a:t>
            </a:r>
            <a:r>
              <a:rPr lang="en-US" sz="3200" dirty="0">
                <a:solidFill>
                  <a:prstClr val="black"/>
                </a:solidFill>
              </a:rPr>
              <a:t> Technology. </a:t>
            </a:r>
          </a:p>
          <a:p>
            <a:pPr defTabSz="914400"/>
            <a:endParaRPr lang="en-US" sz="3200" dirty="0">
              <a:solidFill>
                <a:prstClr val="black"/>
              </a:solidFill>
            </a:endParaRPr>
          </a:p>
          <a:p>
            <a:pPr defTabSz="914400"/>
            <a:r>
              <a:rPr lang="en-US" sz="3200" dirty="0">
                <a:solidFill>
                  <a:prstClr val="black"/>
                </a:solidFill>
              </a:rPr>
              <a:t>It</a:t>
            </a:r>
            <a:r>
              <a:rPr lang="mr-IN" sz="3200" dirty="0">
                <a:solidFill>
                  <a:prstClr val="black"/>
                </a:solidFill>
              </a:rPr>
              <a:t>’</a:t>
            </a:r>
            <a:r>
              <a:rPr lang="en-US" sz="3200" dirty="0">
                <a:solidFill>
                  <a:prstClr val="black"/>
                </a:solidFill>
              </a:rPr>
              <a:t>s about "</a:t>
            </a:r>
            <a:r>
              <a:rPr lang="en-US" sz="3200" b="1" dirty="0">
                <a:solidFill>
                  <a:prstClr val="black"/>
                </a:solidFill>
              </a:rPr>
              <a:t>integrated industrial systems”</a:t>
            </a: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524001" y="-97126"/>
            <a:ext cx="9144000" cy="1620991"/>
          </a:xfrm>
        </p:spPr>
        <p:txBody>
          <a:bodyPr>
            <a:noAutofit/>
          </a:bodyPr>
          <a:lstStyle/>
          <a:p>
            <a:pPr algn="ctr"/>
            <a:r>
              <a:rPr lang="en-US" sz="4400" b="1" spc="-150">
                <a:latin typeface="+mn-lt"/>
              </a:rPr>
              <a:t>Fundamental definition</a:t>
            </a:r>
            <a:endParaRPr lang="en-US" sz="4400" b="1" spc="-15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6981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037031" y="306952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2F2F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6222028" y="331100"/>
            <a:ext cx="2035835" cy="919455"/>
          </a:xfrm>
        </p:spPr>
        <p:txBody>
          <a:bodyPr>
            <a:normAutofit/>
          </a:bodyPr>
          <a:lstStyle/>
          <a:p>
            <a:pPr algn="ctr"/>
            <a:endParaRPr lang="en-US" sz="2800" dirty="0">
              <a:solidFill>
                <a:srgbClr val="772399"/>
              </a:solidFill>
            </a:endParaRPr>
          </a:p>
          <a:p>
            <a:pPr algn="ctr"/>
            <a:endParaRPr lang="en-US" sz="2800" dirty="0">
              <a:solidFill>
                <a:srgbClr val="772399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524001" y="-97126"/>
            <a:ext cx="9144000" cy="1620991"/>
          </a:xfrm>
        </p:spPr>
        <p:txBody>
          <a:bodyPr>
            <a:noAutofit/>
          </a:bodyPr>
          <a:lstStyle/>
          <a:p>
            <a:pPr algn="ctr"/>
            <a:r>
              <a:rPr lang="en-US" sz="4400" b="1" spc="-150" dirty="0">
                <a:latin typeface="+mn-lt"/>
              </a:rPr>
              <a:t>Fundamental processes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DA253D64-22BC-5D47-A8F1-FE3F20FCCF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4427538"/>
            <a:ext cx="8978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+mn-lt"/>
              </a:rPr>
              <a:t> Generate an action and make changes in the process.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1AA2699-B766-9849-AD38-5708762CF146}"/>
              </a:ext>
            </a:extLst>
          </p:cNvPr>
          <p:cNvSpPr>
            <a:spLocks noChangeAspect="1"/>
          </p:cNvSpPr>
          <p:nvPr/>
        </p:nvSpPr>
        <p:spPr>
          <a:xfrm>
            <a:off x="441325" y="3455988"/>
            <a:ext cx="92075" cy="9048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6ECE291-A498-FA43-9850-A5D5E793FB08}"/>
              </a:ext>
            </a:extLst>
          </p:cNvPr>
          <p:cNvSpPr>
            <a:spLocks noChangeAspect="1"/>
          </p:cNvSpPr>
          <p:nvPr/>
        </p:nvSpPr>
        <p:spPr>
          <a:xfrm>
            <a:off x="428625" y="4579938"/>
            <a:ext cx="92075" cy="9048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/>
          </a:p>
        </p:txBody>
      </p:sp>
      <p:sp>
        <p:nvSpPr>
          <p:cNvPr id="13" name="TextBox 21">
            <a:extLst>
              <a:ext uri="{FF2B5EF4-FFF2-40B4-BE49-F238E27FC236}">
                <a16:creationId xmlns:a16="http://schemas.microsoft.com/office/drawing/2014/main" id="{D74911CF-7854-8742-A550-B546EC8884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3303588"/>
            <a:ext cx="7467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+mn-lt"/>
              </a:rPr>
              <a:t>Sense the process and make measurements</a:t>
            </a: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id="{9852793A-CB60-DD49-938E-5CE94FF738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3836988"/>
            <a:ext cx="9359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+mn-lt"/>
              </a:rPr>
              <a:t>Think about current status of process and make decisions.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DBEF02B-6447-984F-9D37-F78D1F5A6B17}"/>
              </a:ext>
            </a:extLst>
          </p:cNvPr>
          <p:cNvSpPr>
            <a:spLocks noChangeAspect="1"/>
          </p:cNvSpPr>
          <p:nvPr/>
        </p:nvSpPr>
        <p:spPr>
          <a:xfrm>
            <a:off x="428625" y="3989388"/>
            <a:ext cx="92075" cy="9048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/>
          </a:p>
        </p:txBody>
      </p:sp>
      <p:sp>
        <p:nvSpPr>
          <p:cNvPr id="17" name="TextBox 19">
            <a:extLst>
              <a:ext uri="{FF2B5EF4-FFF2-40B4-BE49-F238E27FC236}">
                <a16:creationId xmlns:a16="http://schemas.microsoft.com/office/drawing/2014/main" id="{E9193862-A847-0943-ACE6-697C341C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025" y="2114550"/>
            <a:ext cx="868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+mn-lt"/>
              </a:rPr>
              <a:t>Automation Characteristics of Mechatronics Subsystems</a:t>
            </a:r>
          </a:p>
        </p:txBody>
      </p:sp>
    </p:spTree>
    <p:extLst>
      <p:ext uri="{BB962C8B-B14F-4D97-AF65-F5344CB8AC3E}">
        <p14:creationId xmlns:p14="http://schemas.microsoft.com/office/powerpoint/2010/main" val="2533627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037031" y="306952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2F2F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6222028" y="331100"/>
            <a:ext cx="2035835" cy="919455"/>
          </a:xfrm>
        </p:spPr>
        <p:txBody>
          <a:bodyPr>
            <a:normAutofit/>
          </a:bodyPr>
          <a:lstStyle/>
          <a:p>
            <a:pPr algn="ctr"/>
            <a:endParaRPr lang="en-US" sz="2800" dirty="0">
              <a:solidFill>
                <a:srgbClr val="772399"/>
              </a:solidFill>
            </a:endParaRPr>
          </a:p>
          <a:p>
            <a:pPr algn="ctr"/>
            <a:endParaRPr lang="en-US" sz="2800" dirty="0">
              <a:solidFill>
                <a:srgbClr val="772399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524001" y="-97126"/>
            <a:ext cx="9144000" cy="1620991"/>
          </a:xfrm>
        </p:spPr>
        <p:txBody>
          <a:bodyPr>
            <a:noAutofit/>
          </a:bodyPr>
          <a:lstStyle/>
          <a:p>
            <a:pPr algn="ctr"/>
            <a:r>
              <a:rPr lang="en-US" sz="4400" b="1" spc="-150" dirty="0">
                <a:latin typeface="+mn-lt"/>
              </a:rPr>
              <a:t>Fundamental processes</a:t>
            </a:r>
          </a:p>
        </p:txBody>
      </p:sp>
      <p:sp>
        <p:nvSpPr>
          <p:cNvPr id="17" name="TextBox 19">
            <a:extLst>
              <a:ext uri="{FF2B5EF4-FFF2-40B4-BE49-F238E27FC236}">
                <a16:creationId xmlns:a16="http://schemas.microsoft.com/office/drawing/2014/main" id="{E9193862-A847-0943-ACE6-697C341C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025" y="2114550"/>
            <a:ext cx="8686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latin typeface="+mn-lt"/>
              </a:rPr>
              <a:t>Automation Characteristics of Mechatronics Subsystems</a:t>
            </a:r>
          </a:p>
        </p:txBody>
      </p:sp>
      <p:grpSp>
        <p:nvGrpSpPr>
          <p:cNvPr id="18" name="Group 2">
            <a:extLst>
              <a:ext uri="{FF2B5EF4-FFF2-40B4-BE49-F238E27FC236}">
                <a16:creationId xmlns:a16="http://schemas.microsoft.com/office/drawing/2014/main" id="{FD3A5824-7DD7-1541-AF40-D871EE636C88}"/>
              </a:ext>
            </a:extLst>
          </p:cNvPr>
          <p:cNvGrpSpPr>
            <a:grpSpLocks/>
          </p:cNvGrpSpPr>
          <p:nvPr/>
        </p:nvGrpSpPr>
        <p:grpSpPr bwMode="auto">
          <a:xfrm>
            <a:off x="490181" y="2976562"/>
            <a:ext cx="6216650" cy="820738"/>
            <a:chOff x="234286" y="3419901"/>
            <a:chExt cx="6216556" cy="820986"/>
          </a:xfrm>
        </p:grpSpPr>
        <p:sp>
          <p:nvSpPr>
            <p:cNvPr id="19" name="TextBox 5">
              <a:extLst>
                <a:ext uri="{FF2B5EF4-FFF2-40B4-BE49-F238E27FC236}">
                  <a16:creationId xmlns:a16="http://schemas.microsoft.com/office/drawing/2014/main" id="{18B3443E-405F-6C42-9EAA-F23D7D4BDB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4286" y="3419901"/>
              <a:ext cx="621655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200" b="1">
                  <a:solidFill>
                    <a:srgbClr val="002060"/>
                  </a:solidFill>
                  <a:latin typeface="+mn-lt"/>
                </a:rPr>
                <a:t>Sense the process and make measurements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681B5D8-C44A-FF47-8225-CD08CD5FF94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5129" y="3962990"/>
              <a:ext cx="92074" cy="90515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TextBox 25">
              <a:extLst>
                <a:ext uri="{FF2B5EF4-FFF2-40B4-BE49-F238E27FC236}">
                  <a16:creationId xmlns:a16="http://schemas.microsoft.com/office/drawing/2014/main" id="{2E15B579-E94B-5646-9C99-AD4B325F2A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810000"/>
              <a:ext cx="441960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200">
                  <a:latin typeface="+mn-lt"/>
                </a:rPr>
                <a:t>Simplest Sensing capabilities</a:t>
              </a:r>
            </a:p>
          </p:txBody>
        </p:sp>
      </p:grpSp>
      <p:sp>
        <p:nvSpPr>
          <p:cNvPr id="22" name="Oval 21">
            <a:extLst>
              <a:ext uri="{FF2B5EF4-FFF2-40B4-BE49-F238E27FC236}">
                <a16:creationId xmlns:a16="http://schemas.microsoft.com/office/drawing/2014/main" id="{27B28B6D-C82E-A844-A490-93C02744FFB2}"/>
              </a:ext>
            </a:extLst>
          </p:cNvPr>
          <p:cNvSpPr>
            <a:spLocks noChangeAspect="1"/>
          </p:cNvSpPr>
          <p:nvPr/>
        </p:nvSpPr>
        <p:spPr>
          <a:xfrm>
            <a:off x="1550631" y="4891087"/>
            <a:ext cx="92075" cy="9207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B25FEB2-8A4B-CA4D-B5B0-BF18EB2D2187}"/>
              </a:ext>
            </a:extLst>
          </p:cNvPr>
          <p:cNvSpPr>
            <a:spLocks noChangeAspect="1"/>
          </p:cNvSpPr>
          <p:nvPr/>
        </p:nvSpPr>
        <p:spPr>
          <a:xfrm>
            <a:off x="1550631" y="3960812"/>
            <a:ext cx="92075" cy="9207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24" name="Group 30">
            <a:extLst>
              <a:ext uri="{FF2B5EF4-FFF2-40B4-BE49-F238E27FC236}">
                <a16:creationId xmlns:a16="http://schemas.microsoft.com/office/drawing/2014/main" id="{DCE739B0-FB92-0D4B-A7FE-4629E99D7E57}"/>
              </a:ext>
            </a:extLst>
          </p:cNvPr>
          <p:cNvGrpSpPr>
            <a:grpSpLocks/>
          </p:cNvGrpSpPr>
          <p:nvPr/>
        </p:nvGrpSpPr>
        <p:grpSpPr bwMode="auto">
          <a:xfrm>
            <a:off x="1715731" y="3805237"/>
            <a:ext cx="5321300" cy="809625"/>
            <a:chOff x="1459742" y="4248090"/>
            <a:chExt cx="5322058" cy="809767"/>
          </a:xfrm>
        </p:grpSpPr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E34B7B4A-F7DF-0446-ACDD-AC29082FBE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9742" y="4248090"/>
              <a:ext cx="532205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latin typeface="+mn-lt"/>
                </a:rPr>
                <a:t>Detect a start or stop signal from a human.</a:t>
              </a:r>
            </a:p>
          </p:txBody>
        </p:sp>
        <p:sp>
          <p:nvSpPr>
            <p:cNvPr id="26" name="TextBox 28">
              <a:extLst>
                <a:ext uri="{FF2B5EF4-FFF2-40B4-BE49-F238E27FC236}">
                  <a16:creationId xmlns:a16="http://schemas.microsoft.com/office/drawing/2014/main" id="{C742A382-2953-DD48-BDA7-960E09C942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25271" y="4657747"/>
              <a:ext cx="193002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dirty="0">
                  <a:solidFill>
                    <a:srgbClr val="002060"/>
                  </a:solidFill>
                  <a:latin typeface="+mn-lt"/>
                </a:rPr>
                <a:t>Push Buttons</a:t>
              </a:r>
            </a:p>
          </p:txBody>
        </p:sp>
      </p:grpSp>
      <p:grpSp>
        <p:nvGrpSpPr>
          <p:cNvPr id="27" name="Group 31">
            <a:extLst>
              <a:ext uri="{FF2B5EF4-FFF2-40B4-BE49-F238E27FC236}">
                <a16:creationId xmlns:a16="http://schemas.microsoft.com/office/drawing/2014/main" id="{FDEDA0EE-0688-6B47-866D-59EF061CBAAA}"/>
              </a:ext>
            </a:extLst>
          </p:cNvPr>
          <p:cNvGrpSpPr>
            <a:grpSpLocks/>
          </p:cNvGrpSpPr>
          <p:nvPr/>
        </p:nvGrpSpPr>
        <p:grpSpPr bwMode="auto">
          <a:xfrm>
            <a:off x="1715731" y="4719637"/>
            <a:ext cx="4991100" cy="781050"/>
            <a:chOff x="1459742" y="5162490"/>
            <a:chExt cx="4991100" cy="781110"/>
          </a:xfrm>
        </p:grpSpPr>
        <p:sp>
          <p:nvSpPr>
            <p:cNvPr id="28" name="TextBox 8">
              <a:extLst>
                <a:ext uri="{FF2B5EF4-FFF2-40B4-BE49-F238E27FC236}">
                  <a16:creationId xmlns:a16="http://schemas.microsoft.com/office/drawing/2014/main" id="{5EEB8E5D-1B48-4D45-A81C-C61E1BB950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9742" y="5162490"/>
              <a:ext cx="49911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latin typeface="+mn-lt"/>
                </a:rPr>
                <a:t>Detect an alarm signal from the process.</a:t>
              </a:r>
            </a:p>
          </p:txBody>
        </p:sp>
        <p:sp>
          <p:nvSpPr>
            <p:cNvPr id="29" name="TextBox 29">
              <a:extLst>
                <a:ext uri="{FF2B5EF4-FFF2-40B4-BE49-F238E27FC236}">
                  <a16:creationId xmlns:a16="http://schemas.microsoft.com/office/drawing/2014/main" id="{E4F780D1-A594-5A46-8339-48C81903F3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32379" y="5543490"/>
              <a:ext cx="215862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2060"/>
                  </a:solidFill>
                  <a:latin typeface="+mn-lt"/>
                </a:rPr>
                <a:t>Pressure sensors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238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20">
            <a:extLst>
              <a:ext uri="{FF2B5EF4-FFF2-40B4-BE49-F238E27FC236}">
                <a16:creationId xmlns:a16="http://schemas.microsoft.com/office/drawing/2014/main" id="{2E4AD4D5-CE23-D64E-BC26-6F629632CF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300" y="838200"/>
            <a:ext cx="4635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 dirty="0">
                <a:latin typeface="Arial" panose="020B0604020202020204" pitchFamily="34" charset="0"/>
              </a:rPr>
              <a:t>Detect  a start signal from a </a:t>
            </a:r>
            <a:r>
              <a:rPr lang="en-US" altLang="en-US" sz="2000" b="1" u="sng" dirty="0">
                <a:latin typeface="Arial" panose="020B0604020202020204" pitchFamily="34" charset="0"/>
              </a:rPr>
              <a:t>human</a:t>
            </a:r>
            <a:r>
              <a:rPr lang="en-US" altLang="en-US" sz="2000" b="1" dirty="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D0B3658A-C629-8D40-B8E6-9A96408F6472}"/>
              </a:ext>
            </a:extLst>
          </p:cNvPr>
          <p:cNvSpPr>
            <a:spLocks noChangeAspect="1"/>
          </p:cNvSpPr>
          <p:nvPr/>
        </p:nvSpPr>
        <p:spPr>
          <a:xfrm>
            <a:off x="1600201" y="993776"/>
            <a:ext cx="92075" cy="9207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48" name="TextBox 224">
            <a:extLst>
              <a:ext uri="{FF2B5EF4-FFF2-40B4-BE49-F238E27FC236}">
                <a16:creationId xmlns:a16="http://schemas.microsoft.com/office/drawing/2014/main" id="{0991F55B-594A-1B4D-889B-B0C1D8F00A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0450" y="1247775"/>
            <a:ext cx="2643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rgbClr val="002060"/>
                </a:solidFill>
                <a:latin typeface="Arial" panose="020B0604020202020204" pitchFamily="34" charset="0"/>
              </a:rPr>
              <a:t>A Start Push Button</a:t>
            </a:r>
          </a:p>
        </p:txBody>
      </p:sp>
      <p:grpSp>
        <p:nvGrpSpPr>
          <p:cNvPr id="2" name="Group 13">
            <a:extLst>
              <a:ext uri="{FF2B5EF4-FFF2-40B4-BE49-F238E27FC236}">
                <a16:creationId xmlns:a16="http://schemas.microsoft.com/office/drawing/2014/main" id="{704CC49D-6232-6546-B527-89D042806AE3}"/>
              </a:ext>
            </a:extLst>
          </p:cNvPr>
          <p:cNvGrpSpPr>
            <a:grpSpLocks/>
          </p:cNvGrpSpPr>
          <p:nvPr/>
        </p:nvGrpSpPr>
        <p:grpSpPr bwMode="auto">
          <a:xfrm>
            <a:off x="1981201" y="3576638"/>
            <a:ext cx="4487863" cy="2824162"/>
            <a:chOff x="457200" y="3576935"/>
            <a:chExt cx="4488401" cy="2823865"/>
          </a:xfrm>
        </p:grpSpPr>
        <p:pic>
          <p:nvPicPr>
            <p:cNvPr id="6205" name="Picture 212">
              <a:extLst>
                <a:ext uri="{FF2B5EF4-FFF2-40B4-BE49-F238E27FC236}">
                  <a16:creationId xmlns:a16="http://schemas.microsoft.com/office/drawing/2014/main" id="{970BAE10-B7A1-3B44-AA15-F187A15226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501615" y="4724400"/>
              <a:ext cx="707923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" name="Oval 255">
              <a:extLst>
                <a:ext uri="{FF2B5EF4-FFF2-40B4-BE49-F238E27FC236}">
                  <a16:creationId xmlns:a16="http://schemas.microsoft.com/office/drawing/2014/main" id="{25C06F38-3187-3842-AB3D-D5686E78C971}"/>
                </a:ext>
              </a:extLst>
            </p:cNvPr>
            <p:cNvSpPr/>
            <p:nvPr/>
          </p:nvSpPr>
          <p:spPr>
            <a:xfrm>
              <a:off x="3073714" y="4876960"/>
              <a:ext cx="149243" cy="158733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7032151-43CF-6F4B-93CC-23E9ECB4EE89}"/>
                </a:ext>
              </a:extLst>
            </p:cNvPr>
            <p:cNvSpPr/>
            <p:nvPr/>
          </p:nvSpPr>
          <p:spPr>
            <a:xfrm>
              <a:off x="3153098" y="4930930"/>
              <a:ext cx="1279678" cy="811128"/>
            </a:xfrm>
            <a:custGeom>
              <a:avLst/>
              <a:gdLst>
                <a:gd name="connsiteX0" fmla="*/ 1280160 w 1280160"/>
                <a:gd name="connsiteY0" fmla="*/ 556591 h 811033"/>
                <a:gd name="connsiteX1" fmla="*/ 1256306 w 1280160"/>
                <a:gd name="connsiteY1" fmla="*/ 659958 h 811033"/>
                <a:gd name="connsiteX2" fmla="*/ 1240403 w 1280160"/>
                <a:gd name="connsiteY2" fmla="*/ 683812 h 811033"/>
                <a:gd name="connsiteX3" fmla="*/ 1216549 w 1280160"/>
                <a:gd name="connsiteY3" fmla="*/ 739471 h 811033"/>
                <a:gd name="connsiteX4" fmla="*/ 1200647 w 1280160"/>
                <a:gd name="connsiteY4" fmla="*/ 763325 h 811033"/>
                <a:gd name="connsiteX5" fmla="*/ 1176793 w 1280160"/>
                <a:gd name="connsiteY5" fmla="*/ 771276 h 811033"/>
                <a:gd name="connsiteX6" fmla="*/ 1121134 w 1280160"/>
                <a:gd name="connsiteY6" fmla="*/ 803081 h 811033"/>
                <a:gd name="connsiteX7" fmla="*/ 1097280 w 1280160"/>
                <a:gd name="connsiteY7" fmla="*/ 811033 h 811033"/>
                <a:gd name="connsiteX8" fmla="*/ 1017767 w 1280160"/>
                <a:gd name="connsiteY8" fmla="*/ 803081 h 811033"/>
                <a:gd name="connsiteX9" fmla="*/ 970059 w 1280160"/>
                <a:gd name="connsiteY9" fmla="*/ 779227 h 811033"/>
                <a:gd name="connsiteX10" fmla="*/ 946205 w 1280160"/>
                <a:gd name="connsiteY10" fmla="*/ 771276 h 811033"/>
                <a:gd name="connsiteX11" fmla="*/ 938254 w 1280160"/>
                <a:gd name="connsiteY11" fmla="*/ 747422 h 811033"/>
                <a:gd name="connsiteX12" fmla="*/ 906448 w 1280160"/>
                <a:gd name="connsiteY12" fmla="*/ 699714 h 811033"/>
                <a:gd name="connsiteX13" fmla="*/ 898497 w 1280160"/>
                <a:gd name="connsiteY13" fmla="*/ 652007 h 811033"/>
                <a:gd name="connsiteX14" fmla="*/ 914400 w 1280160"/>
                <a:gd name="connsiteY14" fmla="*/ 508883 h 811033"/>
                <a:gd name="connsiteX15" fmla="*/ 930302 w 1280160"/>
                <a:gd name="connsiteY15" fmla="*/ 333954 h 811033"/>
                <a:gd name="connsiteX16" fmla="*/ 922351 w 1280160"/>
                <a:gd name="connsiteY16" fmla="*/ 262393 h 811033"/>
                <a:gd name="connsiteX17" fmla="*/ 898497 w 1280160"/>
                <a:gd name="connsiteY17" fmla="*/ 182880 h 811033"/>
                <a:gd name="connsiteX18" fmla="*/ 874643 w 1280160"/>
                <a:gd name="connsiteY18" fmla="*/ 166977 h 811033"/>
                <a:gd name="connsiteX19" fmla="*/ 834887 w 1280160"/>
                <a:gd name="connsiteY19" fmla="*/ 119269 h 811033"/>
                <a:gd name="connsiteX20" fmla="*/ 763325 w 1280160"/>
                <a:gd name="connsiteY20" fmla="*/ 79513 h 811033"/>
                <a:gd name="connsiteX21" fmla="*/ 731520 w 1280160"/>
                <a:gd name="connsiteY21" fmla="*/ 63610 h 811033"/>
                <a:gd name="connsiteX22" fmla="*/ 699715 w 1280160"/>
                <a:gd name="connsiteY22" fmla="*/ 55659 h 811033"/>
                <a:gd name="connsiteX23" fmla="*/ 652007 w 1280160"/>
                <a:gd name="connsiteY23" fmla="*/ 39756 h 811033"/>
                <a:gd name="connsiteX24" fmla="*/ 620201 w 1280160"/>
                <a:gd name="connsiteY24" fmla="*/ 31805 h 811033"/>
                <a:gd name="connsiteX25" fmla="*/ 572494 w 1280160"/>
                <a:gd name="connsiteY25" fmla="*/ 15902 h 811033"/>
                <a:gd name="connsiteX26" fmla="*/ 461175 w 1280160"/>
                <a:gd name="connsiteY26" fmla="*/ 0 h 811033"/>
                <a:gd name="connsiteX27" fmla="*/ 127221 w 1280160"/>
                <a:gd name="connsiteY27" fmla="*/ 7951 h 811033"/>
                <a:gd name="connsiteX28" fmla="*/ 7951 w 1280160"/>
                <a:gd name="connsiteY28" fmla="*/ 39756 h 811033"/>
                <a:gd name="connsiteX29" fmla="*/ 0 w 1280160"/>
                <a:gd name="connsiteY29" fmla="*/ 15902 h 81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80160" h="811033">
                  <a:moveTo>
                    <a:pt x="1280160" y="556591"/>
                  </a:moveTo>
                  <a:cubicBezTo>
                    <a:pt x="1276494" y="582248"/>
                    <a:pt x="1272180" y="636148"/>
                    <a:pt x="1256306" y="659958"/>
                  </a:cubicBezTo>
                  <a:lnTo>
                    <a:pt x="1240403" y="683812"/>
                  </a:lnTo>
                  <a:cubicBezTo>
                    <a:pt x="1231482" y="710576"/>
                    <a:pt x="1232272" y="711956"/>
                    <a:pt x="1216549" y="739471"/>
                  </a:cubicBezTo>
                  <a:cubicBezTo>
                    <a:pt x="1211808" y="747768"/>
                    <a:pt x="1208109" y="757355"/>
                    <a:pt x="1200647" y="763325"/>
                  </a:cubicBezTo>
                  <a:cubicBezTo>
                    <a:pt x="1194102" y="768561"/>
                    <a:pt x="1184497" y="767974"/>
                    <a:pt x="1176793" y="771276"/>
                  </a:cubicBezTo>
                  <a:cubicBezTo>
                    <a:pt x="1079233" y="813087"/>
                    <a:pt x="1200972" y="763162"/>
                    <a:pt x="1121134" y="803081"/>
                  </a:cubicBezTo>
                  <a:cubicBezTo>
                    <a:pt x="1113637" y="806829"/>
                    <a:pt x="1105231" y="808382"/>
                    <a:pt x="1097280" y="811033"/>
                  </a:cubicBezTo>
                  <a:cubicBezTo>
                    <a:pt x="1070776" y="808382"/>
                    <a:pt x="1044094" y="807131"/>
                    <a:pt x="1017767" y="803081"/>
                  </a:cubicBezTo>
                  <a:cubicBezTo>
                    <a:pt x="988896" y="798639"/>
                    <a:pt x="996270" y="792333"/>
                    <a:pt x="970059" y="779227"/>
                  </a:cubicBezTo>
                  <a:cubicBezTo>
                    <a:pt x="962562" y="775479"/>
                    <a:pt x="954156" y="773926"/>
                    <a:pt x="946205" y="771276"/>
                  </a:cubicBezTo>
                  <a:cubicBezTo>
                    <a:pt x="943555" y="763325"/>
                    <a:pt x="942324" y="754749"/>
                    <a:pt x="938254" y="747422"/>
                  </a:cubicBezTo>
                  <a:cubicBezTo>
                    <a:pt x="928972" y="730714"/>
                    <a:pt x="906448" y="699714"/>
                    <a:pt x="906448" y="699714"/>
                  </a:cubicBezTo>
                  <a:cubicBezTo>
                    <a:pt x="903798" y="683812"/>
                    <a:pt x="898497" y="668129"/>
                    <a:pt x="898497" y="652007"/>
                  </a:cubicBezTo>
                  <a:cubicBezTo>
                    <a:pt x="898497" y="549897"/>
                    <a:pt x="895637" y="565168"/>
                    <a:pt x="914400" y="508883"/>
                  </a:cubicBezTo>
                  <a:cubicBezTo>
                    <a:pt x="919367" y="464182"/>
                    <a:pt x="930302" y="373122"/>
                    <a:pt x="930302" y="333954"/>
                  </a:cubicBezTo>
                  <a:cubicBezTo>
                    <a:pt x="930302" y="309954"/>
                    <a:pt x="926000" y="286114"/>
                    <a:pt x="922351" y="262393"/>
                  </a:cubicBezTo>
                  <a:cubicBezTo>
                    <a:pt x="920532" y="250570"/>
                    <a:pt x="902214" y="185358"/>
                    <a:pt x="898497" y="182880"/>
                  </a:cubicBezTo>
                  <a:lnTo>
                    <a:pt x="874643" y="166977"/>
                  </a:lnTo>
                  <a:cubicBezTo>
                    <a:pt x="860507" y="145773"/>
                    <a:pt x="856080" y="135752"/>
                    <a:pt x="834887" y="119269"/>
                  </a:cubicBezTo>
                  <a:cubicBezTo>
                    <a:pt x="771488" y="69959"/>
                    <a:pt x="809134" y="99145"/>
                    <a:pt x="763325" y="79513"/>
                  </a:cubicBezTo>
                  <a:cubicBezTo>
                    <a:pt x="752430" y="74844"/>
                    <a:pt x="742618" y="67772"/>
                    <a:pt x="731520" y="63610"/>
                  </a:cubicBezTo>
                  <a:cubicBezTo>
                    <a:pt x="721288" y="59773"/>
                    <a:pt x="710182" y="58799"/>
                    <a:pt x="699715" y="55659"/>
                  </a:cubicBezTo>
                  <a:cubicBezTo>
                    <a:pt x="683659" y="50842"/>
                    <a:pt x="668269" y="43821"/>
                    <a:pt x="652007" y="39756"/>
                  </a:cubicBezTo>
                  <a:cubicBezTo>
                    <a:pt x="641405" y="37106"/>
                    <a:pt x="630668" y="34945"/>
                    <a:pt x="620201" y="31805"/>
                  </a:cubicBezTo>
                  <a:cubicBezTo>
                    <a:pt x="604145" y="26988"/>
                    <a:pt x="589127" y="17981"/>
                    <a:pt x="572494" y="15902"/>
                  </a:cubicBezTo>
                  <a:cubicBezTo>
                    <a:pt x="492885" y="5951"/>
                    <a:pt x="529961" y="11464"/>
                    <a:pt x="461175" y="0"/>
                  </a:cubicBezTo>
                  <a:lnTo>
                    <a:pt x="127221" y="7951"/>
                  </a:lnTo>
                  <a:cubicBezTo>
                    <a:pt x="17454" y="11942"/>
                    <a:pt x="42158" y="-11554"/>
                    <a:pt x="7951" y="39756"/>
                  </a:cubicBezTo>
                  <a:lnTo>
                    <a:pt x="0" y="15902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6208" name="Group 234">
              <a:extLst>
                <a:ext uri="{FF2B5EF4-FFF2-40B4-BE49-F238E27FC236}">
                  <a16:creationId xmlns:a16="http://schemas.microsoft.com/office/drawing/2014/main" id="{118E2456-F2CD-9942-A068-721228291D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21177" y="4834935"/>
              <a:ext cx="386118" cy="857318"/>
              <a:chOff x="2814282" y="1962082"/>
              <a:chExt cx="386118" cy="857318"/>
            </a:xfrm>
          </p:grpSpPr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17A11E4D-9817-AD43-8CC4-EAC28427784B}"/>
                  </a:ext>
                </a:extLst>
              </p:cNvPr>
              <p:cNvCxnSpPr/>
              <p:nvPr/>
            </p:nvCxnSpPr>
            <p:spPr>
              <a:xfrm flipH="1">
                <a:off x="2818968" y="2316813"/>
                <a:ext cx="381045" cy="15873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9374C934-D8E8-2845-AEDF-292FDBA3E0C1}"/>
                  </a:ext>
                </a:extLst>
              </p:cNvPr>
              <p:cNvCxnSpPr/>
              <p:nvPr/>
            </p:nvCxnSpPr>
            <p:spPr>
              <a:xfrm flipH="1">
                <a:off x="2818968" y="2554913"/>
                <a:ext cx="381045" cy="15873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Straight Connector 237">
                <a:extLst>
                  <a:ext uri="{FF2B5EF4-FFF2-40B4-BE49-F238E27FC236}">
                    <a16:creationId xmlns:a16="http://schemas.microsoft.com/office/drawing/2014/main" id="{3968C74A-F161-9249-944E-12925ACB0F92}"/>
                  </a:ext>
                </a:extLst>
              </p:cNvPr>
              <p:cNvCxnSpPr/>
              <p:nvPr/>
            </p:nvCxnSpPr>
            <p:spPr>
              <a:xfrm flipH="1">
                <a:off x="2818968" y="2078713"/>
                <a:ext cx="381045" cy="15873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Straight Connector 238">
                <a:extLst>
                  <a:ext uri="{FF2B5EF4-FFF2-40B4-BE49-F238E27FC236}">
                    <a16:creationId xmlns:a16="http://schemas.microsoft.com/office/drawing/2014/main" id="{D280ED67-9DB4-F74B-BD95-383FDCA6171A}"/>
                  </a:ext>
                </a:extLst>
              </p:cNvPr>
              <p:cNvCxnSpPr/>
              <p:nvPr/>
            </p:nvCxnSpPr>
            <p:spPr>
              <a:xfrm>
                <a:off x="2818968" y="2475546"/>
                <a:ext cx="381045" cy="7936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Straight Connector 239">
                <a:extLst>
                  <a:ext uri="{FF2B5EF4-FFF2-40B4-BE49-F238E27FC236}">
                    <a16:creationId xmlns:a16="http://schemas.microsoft.com/office/drawing/2014/main" id="{42E409B9-0B13-E646-9125-F3E957B27A36}"/>
                  </a:ext>
                </a:extLst>
              </p:cNvPr>
              <p:cNvCxnSpPr/>
              <p:nvPr/>
            </p:nvCxnSpPr>
            <p:spPr>
              <a:xfrm>
                <a:off x="2814204" y="2700947"/>
                <a:ext cx="190523" cy="3968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Straight Connector 240">
                <a:extLst>
                  <a:ext uri="{FF2B5EF4-FFF2-40B4-BE49-F238E27FC236}">
                    <a16:creationId xmlns:a16="http://schemas.microsoft.com/office/drawing/2014/main" id="{47F734C8-DCB6-C348-8E0E-EDA56925416B}"/>
                  </a:ext>
                </a:extLst>
              </p:cNvPr>
              <p:cNvCxnSpPr/>
              <p:nvPr/>
            </p:nvCxnSpPr>
            <p:spPr>
              <a:xfrm>
                <a:off x="2818968" y="2237446"/>
                <a:ext cx="381045" cy="7936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Straight Connector 241">
                <a:extLst>
                  <a:ext uri="{FF2B5EF4-FFF2-40B4-BE49-F238E27FC236}">
                    <a16:creationId xmlns:a16="http://schemas.microsoft.com/office/drawing/2014/main" id="{AA0DC3B3-91D0-0A4D-AB46-67DB80AE40E1}"/>
                  </a:ext>
                </a:extLst>
              </p:cNvPr>
              <p:cNvCxnSpPr/>
              <p:nvPr/>
            </p:nvCxnSpPr>
            <p:spPr>
              <a:xfrm>
                <a:off x="3009490" y="2037442"/>
                <a:ext cx="190523" cy="4127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Straight Connector 242">
                <a:extLst>
                  <a:ext uri="{FF2B5EF4-FFF2-40B4-BE49-F238E27FC236}">
                    <a16:creationId xmlns:a16="http://schemas.microsoft.com/office/drawing/2014/main" id="{A6256A4C-3903-8242-A696-826CAF581960}"/>
                  </a:ext>
                </a:extLst>
              </p:cNvPr>
              <p:cNvCxnSpPr/>
              <p:nvPr/>
            </p:nvCxnSpPr>
            <p:spPr>
              <a:xfrm>
                <a:off x="3009490" y="2731106"/>
                <a:ext cx="0" cy="8889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Straight Connector 243">
                <a:extLst>
                  <a:ext uri="{FF2B5EF4-FFF2-40B4-BE49-F238E27FC236}">
                    <a16:creationId xmlns:a16="http://schemas.microsoft.com/office/drawing/2014/main" id="{3AC1A7B9-4763-144F-8594-612B5F45925C}"/>
                  </a:ext>
                </a:extLst>
              </p:cNvPr>
              <p:cNvCxnSpPr/>
              <p:nvPr/>
            </p:nvCxnSpPr>
            <p:spPr>
              <a:xfrm>
                <a:off x="3004727" y="1962837"/>
                <a:ext cx="0" cy="8889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04E0B1C4-5841-D04F-A738-1396D1B11F8C}"/>
                </a:ext>
              </a:extLst>
            </p:cNvPr>
            <p:cNvSpPr/>
            <p:nvPr/>
          </p:nvSpPr>
          <p:spPr>
            <a:xfrm>
              <a:off x="3073714" y="5438876"/>
              <a:ext cx="149243" cy="158733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615ECE00-8EA8-9F4E-B29A-63B853E37797}"/>
                </a:ext>
              </a:extLst>
            </p:cNvPr>
            <p:cNvCxnSpPr/>
            <p:nvPr/>
          </p:nvCxnSpPr>
          <p:spPr>
            <a:xfrm flipV="1">
              <a:off x="749335" y="4684893"/>
              <a:ext cx="547754" cy="11111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211" name="Picture 2">
              <a:extLst>
                <a:ext uri="{FF2B5EF4-FFF2-40B4-BE49-F238E27FC236}">
                  <a16:creationId xmlns:a16="http://schemas.microsoft.com/office/drawing/2014/main" id="{9DE32EC0-F087-E941-B37B-5187D9D1CF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6377" y="4572000"/>
              <a:ext cx="228600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720F138D-4073-3F42-A321-F0B51C5B5565}"/>
                </a:ext>
              </a:extLst>
            </p:cNvPr>
            <p:cNvCxnSpPr/>
            <p:nvPr/>
          </p:nvCxnSpPr>
          <p:spPr>
            <a:xfrm>
              <a:off x="1359008" y="4457904"/>
              <a:ext cx="622375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213" name="Picture 3">
              <a:extLst>
                <a:ext uri="{FF2B5EF4-FFF2-40B4-BE49-F238E27FC236}">
                  <a16:creationId xmlns:a16="http://schemas.microsoft.com/office/drawing/2014/main" id="{7CCC6549-F591-A246-9C59-D22E8668B5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2977" y="4568768"/>
              <a:ext cx="225425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BD86D64E-1BB4-4C41-9211-A44BE4777380}"/>
                </a:ext>
              </a:extLst>
            </p:cNvPr>
            <p:cNvCxnSpPr/>
            <p:nvPr/>
          </p:nvCxnSpPr>
          <p:spPr>
            <a:xfrm>
              <a:off x="1663845" y="4078532"/>
              <a:ext cx="0" cy="366673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15" name="TextBox 130">
              <a:extLst>
                <a:ext uri="{FF2B5EF4-FFF2-40B4-BE49-F238E27FC236}">
                  <a16:creationId xmlns:a16="http://schemas.microsoft.com/office/drawing/2014/main" id="{0D73CCA3-5FCD-BD4D-89E1-822C754FAC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4377" y="4091486"/>
              <a:ext cx="65915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>
                  <a:latin typeface="Arial" panose="020B0604020202020204" pitchFamily="34" charset="0"/>
                </a:rPr>
                <a:t>N.O.</a:t>
              </a:r>
            </a:p>
          </p:txBody>
        </p:sp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543595DE-CB1C-A14E-BDB0-A92C82B63B06}"/>
                </a:ext>
              </a:extLst>
            </p:cNvPr>
            <p:cNvCxnSpPr/>
            <p:nvPr/>
          </p:nvCxnSpPr>
          <p:spPr>
            <a:xfrm>
              <a:off x="2316386" y="4716640"/>
              <a:ext cx="0" cy="138097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6CDFBB96-91D2-6140-827D-81E8ACED75F5}"/>
                </a:ext>
              </a:extLst>
            </p:cNvPr>
            <p:cNvCxnSpPr/>
            <p:nvPr/>
          </p:nvCxnSpPr>
          <p:spPr>
            <a:xfrm>
              <a:off x="2314798" y="5600784"/>
              <a:ext cx="0" cy="182544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18" name="TextBox 248">
              <a:extLst>
                <a:ext uri="{FF2B5EF4-FFF2-40B4-BE49-F238E27FC236}">
                  <a16:creationId xmlns:a16="http://schemas.microsoft.com/office/drawing/2014/main" id="{0911BDC6-419E-8547-937B-FF49D7C5A2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9932" y="5939135"/>
              <a:ext cx="92044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latin typeface="Arial" panose="020B0604020202020204" pitchFamily="34" charset="0"/>
                </a:rPr>
                <a:t>0 volt</a:t>
              </a:r>
            </a:p>
          </p:txBody>
        </p:sp>
        <p:sp>
          <p:nvSpPr>
            <p:cNvPr id="6219" name="TextBox 250">
              <a:extLst>
                <a:ext uri="{FF2B5EF4-FFF2-40B4-BE49-F238E27FC236}">
                  <a16:creationId xmlns:a16="http://schemas.microsoft.com/office/drawing/2014/main" id="{7044FB53-225E-DD47-A24A-A8F6F66487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4613" y="4968431"/>
              <a:ext cx="3898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latin typeface="Arial" panose="020B0604020202020204" pitchFamily="34" charset="0"/>
                </a:rPr>
                <a:t>V</a:t>
              </a:r>
            </a:p>
          </p:txBody>
        </p:sp>
        <p:sp>
          <p:nvSpPr>
            <p:cNvPr id="6220" name="TextBox 252">
              <a:extLst>
                <a:ext uri="{FF2B5EF4-FFF2-40B4-BE49-F238E27FC236}">
                  <a16:creationId xmlns:a16="http://schemas.microsoft.com/office/drawing/2014/main" id="{53500387-E83D-0247-929D-D62D24FED7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51246" y="5181600"/>
              <a:ext cx="51648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latin typeface="Arial" panose="020B0604020202020204" pitchFamily="34" charset="0"/>
                </a:rPr>
                <a:t>Out</a:t>
              </a:r>
            </a:p>
          </p:txBody>
        </p:sp>
        <p:cxnSp>
          <p:nvCxnSpPr>
            <p:cNvPr id="255" name="Straight Connector 254">
              <a:extLst>
                <a:ext uri="{FF2B5EF4-FFF2-40B4-BE49-F238E27FC236}">
                  <a16:creationId xmlns:a16="http://schemas.microsoft.com/office/drawing/2014/main" id="{E23B9DFC-6BC5-5941-BD6E-97FABD4552BA}"/>
                </a:ext>
              </a:extLst>
            </p:cNvPr>
            <p:cNvCxnSpPr/>
            <p:nvPr/>
          </p:nvCxnSpPr>
          <p:spPr>
            <a:xfrm>
              <a:off x="3153098" y="5608721"/>
              <a:ext cx="0" cy="182543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135109D7-077D-584D-9BDC-4629B068C3B9}"/>
                </a:ext>
              </a:extLst>
            </p:cNvPr>
            <p:cNvCxnSpPr/>
            <p:nvPr/>
          </p:nvCxnSpPr>
          <p:spPr>
            <a:xfrm>
              <a:off x="3145160" y="4686480"/>
              <a:ext cx="0" cy="201592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0952819E-7B1C-0B41-920A-722E0AE65656}"/>
                </a:ext>
              </a:extLst>
            </p:cNvPr>
            <p:cNvCxnSpPr/>
            <p:nvPr/>
          </p:nvCxnSpPr>
          <p:spPr>
            <a:xfrm>
              <a:off x="2290983" y="5788089"/>
              <a:ext cx="877992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5B3579AF-A29B-CB4F-BA11-CF3B16688189}"/>
                </a:ext>
              </a:extLst>
            </p:cNvPr>
            <p:cNvCxnSpPr/>
            <p:nvPr/>
          </p:nvCxnSpPr>
          <p:spPr>
            <a:xfrm>
              <a:off x="2730773" y="5788089"/>
              <a:ext cx="0" cy="274609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225" name="Group 259">
              <a:extLst>
                <a:ext uri="{FF2B5EF4-FFF2-40B4-BE49-F238E27FC236}">
                  <a16:creationId xmlns:a16="http://schemas.microsoft.com/office/drawing/2014/main" id="{6B338EAC-B516-A44A-B0F8-C02744A8D8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7200" y="3576935"/>
              <a:ext cx="520977" cy="537865"/>
              <a:chOff x="3124200" y="304800"/>
              <a:chExt cx="520977" cy="537865"/>
            </a:xfrm>
          </p:grpSpPr>
          <p:sp>
            <p:nvSpPr>
              <p:cNvPr id="6236" name="TextBox 260">
                <a:extLst>
                  <a:ext uri="{FF2B5EF4-FFF2-40B4-BE49-F238E27FC236}">
                    <a16:creationId xmlns:a16="http://schemas.microsoft.com/office/drawing/2014/main" id="{F4F986DC-C7FA-1247-B245-959791B4173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24200" y="381000"/>
                <a:ext cx="38985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400">
                    <a:latin typeface="Arial" panose="020B0604020202020204" pitchFamily="34" charset="0"/>
                  </a:rPr>
                  <a:t>V</a:t>
                </a:r>
              </a:p>
            </p:txBody>
          </p:sp>
          <p:sp>
            <p:nvSpPr>
              <p:cNvPr id="6237" name="TextBox 261">
                <a:extLst>
                  <a:ext uri="{FF2B5EF4-FFF2-40B4-BE49-F238E27FC236}">
                    <a16:creationId xmlns:a16="http://schemas.microsoft.com/office/drawing/2014/main" id="{3BDF3818-5F3D-FD45-9027-09CA4056065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25859" y="304800"/>
                <a:ext cx="31931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>
                    <a:latin typeface="Arial" panose="020B0604020202020204" pitchFamily="34" charset="0"/>
                  </a:rPr>
                  <a:t>+</a:t>
                </a:r>
              </a:p>
            </p:txBody>
          </p:sp>
        </p:grp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AF61E5C4-48C2-B245-9B58-F79D63AAB038}"/>
                </a:ext>
              </a:extLst>
            </p:cNvPr>
            <p:cNvCxnSpPr/>
            <p:nvPr/>
          </p:nvCxnSpPr>
          <p:spPr>
            <a:xfrm>
              <a:off x="763625" y="3988054"/>
              <a:ext cx="0" cy="720649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27" name="TextBox 263">
              <a:extLst>
                <a:ext uri="{FF2B5EF4-FFF2-40B4-BE49-F238E27FC236}">
                  <a16:creationId xmlns:a16="http://schemas.microsoft.com/office/drawing/2014/main" id="{0E35A3CF-7636-9745-B743-F3FBE2D205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0577" y="3576935"/>
              <a:ext cx="124643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latin typeface="Arial" panose="020B0604020202020204" pitchFamily="34" charset="0"/>
                </a:rPr>
                <a:t>Start P.B.</a:t>
              </a:r>
            </a:p>
          </p:txBody>
        </p:sp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6043AFB0-69E7-2D48-92FD-974A9616D267}"/>
                </a:ext>
              </a:extLst>
            </p:cNvPr>
            <p:cNvCxnSpPr/>
            <p:nvPr/>
          </p:nvCxnSpPr>
          <p:spPr>
            <a:xfrm flipV="1">
              <a:off x="2019487" y="4689655"/>
              <a:ext cx="1143137" cy="11112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BCCE0A6C-26C8-AF4E-A95D-850CCEEDCE0A}"/>
                </a:ext>
              </a:extLst>
            </p:cNvPr>
            <p:cNvSpPr/>
            <p:nvPr/>
          </p:nvSpPr>
          <p:spPr>
            <a:xfrm>
              <a:off x="3153098" y="5510307"/>
              <a:ext cx="1549586" cy="517471"/>
            </a:xfrm>
            <a:custGeom>
              <a:avLst/>
              <a:gdLst>
                <a:gd name="connsiteX0" fmla="*/ 1550504 w 1550504"/>
                <a:gd name="connsiteY0" fmla="*/ 55659 h 516835"/>
                <a:gd name="connsiteX1" fmla="*/ 1534601 w 1550504"/>
                <a:gd name="connsiteY1" fmla="*/ 95415 h 516835"/>
                <a:gd name="connsiteX2" fmla="*/ 1510748 w 1550504"/>
                <a:gd name="connsiteY2" fmla="*/ 143123 h 516835"/>
                <a:gd name="connsiteX3" fmla="*/ 1502796 w 1550504"/>
                <a:gd name="connsiteY3" fmla="*/ 182880 h 516835"/>
                <a:gd name="connsiteX4" fmla="*/ 1494845 w 1550504"/>
                <a:gd name="connsiteY4" fmla="*/ 206734 h 516835"/>
                <a:gd name="connsiteX5" fmla="*/ 1486894 w 1550504"/>
                <a:gd name="connsiteY5" fmla="*/ 238539 h 516835"/>
                <a:gd name="connsiteX6" fmla="*/ 1470991 w 1550504"/>
                <a:gd name="connsiteY6" fmla="*/ 262393 h 516835"/>
                <a:gd name="connsiteX7" fmla="*/ 1455088 w 1550504"/>
                <a:gd name="connsiteY7" fmla="*/ 318052 h 516835"/>
                <a:gd name="connsiteX8" fmla="*/ 1439186 w 1550504"/>
                <a:gd name="connsiteY8" fmla="*/ 365760 h 516835"/>
                <a:gd name="connsiteX9" fmla="*/ 1431235 w 1550504"/>
                <a:gd name="connsiteY9" fmla="*/ 389614 h 516835"/>
                <a:gd name="connsiteX10" fmla="*/ 1391478 w 1550504"/>
                <a:gd name="connsiteY10" fmla="*/ 437322 h 516835"/>
                <a:gd name="connsiteX11" fmla="*/ 1335819 w 1550504"/>
                <a:gd name="connsiteY11" fmla="*/ 453224 h 516835"/>
                <a:gd name="connsiteX12" fmla="*/ 1288111 w 1550504"/>
                <a:gd name="connsiteY12" fmla="*/ 469127 h 516835"/>
                <a:gd name="connsiteX13" fmla="*/ 1264257 w 1550504"/>
                <a:gd name="connsiteY13" fmla="*/ 477078 h 516835"/>
                <a:gd name="connsiteX14" fmla="*/ 1240403 w 1550504"/>
                <a:gd name="connsiteY14" fmla="*/ 492981 h 516835"/>
                <a:gd name="connsiteX15" fmla="*/ 1216549 w 1550504"/>
                <a:gd name="connsiteY15" fmla="*/ 500932 h 516835"/>
                <a:gd name="connsiteX16" fmla="*/ 1105231 w 1550504"/>
                <a:gd name="connsiteY16" fmla="*/ 516835 h 516835"/>
                <a:gd name="connsiteX17" fmla="*/ 954156 w 1550504"/>
                <a:gd name="connsiteY17" fmla="*/ 500932 h 516835"/>
                <a:gd name="connsiteX18" fmla="*/ 906448 w 1550504"/>
                <a:gd name="connsiteY18" fmla="*/ 485029 h 516835"/>
                <a:gd name="connsiteX19" fmla="*/ 882595 w 1550504"/>
                <a:gd name="connsiteY19" fmla="*/ 477078 h 516835"/>
                <a:gd name="connsiteX20" fmla="*/ 858741 w 1550504"/>
                <a:gd name="connsiteY20" fmla="*/ 445273 h 516835"/>
                <a:gd name="connsiteX21" fmla="*/ 834887 w 1550504"/>
                <a:gd name="connsiteY21" fmla="*/ 437322 h 516835"/>
                <a:gd name="connsiteX22" fmla="*/ 811033 w 1550504"/>
                <a:gd name="connsiteY22" fmla="*/ 413468 h 516835"/>
                <a:gd name="connsiteX23" fmla="*/ 779228 w 1550504"/>
                <a:gd name="connsiteY23" fmla="*/ 397565 h 516835"/>
                <a:gd name="connsiteX24" fmla="*/ 731520 w 1550504"/>
                <a:gd name="connsiteY24" fmla="*/ 365760 h 516835"/>
                <a:gd name="connsiteX25" fmla="*/ 707666 w 1550504"/>
                <a:gd name="connsiteY25" fmla="*/ 318052 h 516835"/>
                <a:gd name="connsiteX26" fmla="*/ 683812 w 1550504"/>
                <a:gd name="connsiteY26" fmla="*/ 246490 h 516835"/>
                <a:gd name="connsiteX27" fmla="*/ 675861 w 1550504"/>
                <a:gd name="connsiteY27" fmla="*/ 222636 h 516835"/>
                <a:gd name="connsiteX28" fmla="*/ 659958 w 1550504"/>
                <a:gd name="connsiteY28" fmla="*/ 198782 h 516835"/>
                <a:gd name="connsiteX29" fmla="*/ 636104 w 1550504"/>
                <a:gd name="connsiteY29" fmla="*/ 127221 h 516835"/>
                <a:gd name="connsiteX30" fmla="*/ 628153 w 1550504"/>
                <a:gd name="connsiteY30" fmla="*/ 103367 h 516835"/>
                <a:gd name="connsiteX31" fmla="*/ 580445 w 1550504"/>
                <a:gd name="connsiteY31" fmla="*/ 71562 h 516835"/>
                <a:gd name="connsiteX32" fmla="*/ 524786 w 1550504"/>
                <a:gd name="connsiteY32" fmla="*/ 55659 h 516835"/>
                <a:gd name="connsiteX33" fmla="*/ 492981 w 1550504"/>
                <a:gd name="connsiteY33" fmla="*/ 39756 h 516835"/>
                <a:gd name="connsiteX34" fmla="*/ 469127 w 1550504"/>
                <a:gd name="connsiteY34" fmla="*/ 23854 h 516835"/>
                <a:gd name="connsiteX35" fmla="*/ 326003 w 1550504"/>
                <a:gd name="connsiteY35" fmla="*/ 0 h 516835"/>
                <a:gd name="connsiteX36" fmla="*/ 278295 w 1550504"/>
                <a:gd name="connsiteY36" fmla="*/ 7951 h 516835"/>
                <a:gd name="connsiteX37" fmla="*/ 254441 w 1550504"/>
                <a:gd name="connsiteY37" fmla="*/ 15902 h 516835"/>
                <a:gd name="connsiteX38" fmla="*/ 198782 w 1550504"/>
                <a:gd name="connsiteY38" fmla="*/ 23854 h 516835"/>
                <a:gd name="connsiteX39" fmla="*/ 95415 w 1550504"/>
                <a:gd name="connsiteY39" fmla="*/ 39756 h 516835"/>
                <a:gd name="connsiteX40" fmla="*/ 0 w 1550504"/>
                <a:gd name="connsiteY40" fmla="*/ 31805 h 516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550504" h="516835">
                  <a:moveTo>
                    <a:pt x="1550504" y="55659"/>
                  </a:moveTo>
                  <a:cubicBezTo>
                    <a:pt x="1545203" y="68911"/>
                    <a:pt x="1540984" y="82649"/>
                    <a:pt x="1534601" y="95415"/>
                  </a:cubicBezTo>
                  <a:cubicBezTo>
                    <a:pt x="1515167" y="134283"/>
                    <a:pt x="1520741" y="103152"/>
                    <a:pt x="1510748" y="143123"/>
                  </a:cubicBezTo>
                  <a:cubicBezTo>
                    <a:pt x="1507470" y="156234"/>
                    <a:pt x="1506074" y="169769"/>
                    <a:pt x="1502796" y="182880"/>
                  </a:cubicBezTo>
                  <a:cubicBezTo>
                    <a:pt x="1500763" y="191011"/>
                    <a:pt x="1497147" y="198675"/>
                    <a:pt x="1494845" y="206734"/>
                  </a:cubicBezTo>
                  <a:cubicBezTo>
                    <a:pt x="1491843" y="217241"/>
                    <a:pt x="1491199" y="228495"/>
                    <a:pt x="1486894" y="238539"/>
                  </a:cubicBezTo>
                  <a:cubicBezTo>
                    <a:pt x="1483130" y="247323"/>
                    <a:pt x="1476292" y="254442"/>
                    <a:pt x="1470991" y="262393"/>
                  </a:cubicBezTo>
                  <a:cubicBezTo>
                    <a:pt x="1444270" y="342559"/>
                    <a:pt x="1485040" y="218211"/>
                    <a:pt x="1455088" y="318052"/>
                  </a:cubicBezTo>
                  <a:cubicBezTo>
                    <a:pt x="1450271" y="334108"/>
                    <a:pt x="1444487" y="349857"/>
                    <a:pt x="1439186" y="365760"/>
                  </a:cubicBezTo>
                  <a:cubicBezTo>
                    <a:pt x="1436536" y="373711"/>
                    <a:pt x="1435884" y="382640"/>
                    <a:pt x="1431235" y="389614"/>
                  </a:cubicBezTo>
                  <a:cubicBezTo>
                    <a:pt x="1419501" y="407215"/>
                    <a:pt x="1409844" y="425078"/>
                    <a:pt x="1391478" y="437322"/>
                  </a:cubicBezTo>
                  <a:cubicBezTo>
                    <a:pt x="1384191" y="442180"/>
                    <a:pt x="1340638" y="451778"/>
                    <a:pt x="1335819" y="453224"/>
                  </a:cubicBezTo>
                  <a:cubicBezTo>
                    <a:pt x="1319763" y="458041"/>
                    <a:pt x="1304014" y="463826"/>
                    <a:pt x="1288111" y="469127"/>
                  </a:cubicBezTo>
                  <a:lnTo>
                    <a:pt x="1264257" y="477078"/>
                  </a:lnTo>
                  <a:cubicBezTo>
                    <a:pt x="1256306" y="482379"/>
                    <a:pt x="1248950" y="488707"/>
                    <a:pt x="1240403" y="492981"/>
                  </a:cubicBezTo>
                  <a:cubicBezTo>
                    <a:pt x="1232906" y="496729"/>
                    <a:pt x="1224608" y="498630"/>
                    <a:pt x="1216549" y="500932"/>
                  </a:cubicBezTo>
                  <a:cubicBezTo>
                    <a:pt x="1169989" y="514234"/>
                    <a:pt x="1168595" y="510498"/>
                    <a:pt x="1105231" y="516835"/>
                  </a:cubicBezTo>
                  <a:cubicBezTo>
                    <a:pt x="1079748" y="514711"/>
                    <a:pt x="989377" y="509060"/>
                    <a:pt x="954156" y="500932"/>
                  </a:cubicBezTo>
                  <a:cubicBezTo>
                    <a:pt x="937822" y="497163"/>
                    <a:pt x="922351" y="490330"/>
                    <a:pt x="906448" y="485029"/>
                  </a:cubicBezTo>
                  <a:lnTo>
                    <a:pt x="882595" y="477078"/>
                  </a:lnTo>
                  <a:cubicBezTo>
                    <a:pt x="874644" y="466476"/>
                    <a:pt x="868922" y="453757"/>
                    <a:pt x="858741" y="445273"/>
                  </a:cubicBezTo>
                  <a:cubicBezTo>
                    <a:pt x="852302" y="439907"/>
                    <a:pt x="841861" y="441971"/>
                    <a:pt x="834887" y="437322"/>
                  </a:cubicBezTo>
                  <a:cubicBezTo>
                    <a:pt x="825531" y="431085"/>
                    <a:pt x="820183" y="420004"/>
                    <a:pt x="811033" y="413468"/>
                  </a:cubicBezTo>
                  <a:cubicBezTo>
                    <a:pt x="801388" y="406578"/>
                    <a:pt x="788873" y="404455"/>
                    <a:pt x="779228" y="397565"/>
                  </a:cubicBezTo>
                  <a:cubicBezTo>
                    <a:pt x="727114" y="360340"/>
                    <a:pt x="782688" y="382815"/>
                    <a:pt x="731520" y="365760"/>
                  </a:cubicBezTo>
                  <a:cubicBezTo>
                    <a:pt x="702515" y="278753"/>
                    <a:pt x="748775" y="410547"/>
                    <a:pt x="707666" y="318052"/>
                  </a:cubicBezTo>
                  <a:cubicBezTo>
                    <a:pt x="707661" y="318042"/>
                    <a:pt x="687789" y="258423"/>
                    <a:pt x="683812" y="246490"/>
                  </a:cubicBezTo>
                  <a:cubicBezTo>
                    <a:pt x="681162" y="238539"/>
                    <a:pt x="680510" y="229610"/>
                    <a:pt x="675861" y="222636"/>
                  </a:cubicBezTo>
                  <a:lnTo>
                    <a:pt x="659958" y="198782"/>
                  </a:lnTo>
                  <a:lnTo>
                    <a:pt x="636104" y="127221"/>
                  </a:lnTo>
                  <a:cubicBezTo>
                    <a:pt x="633454" y="119270"/>
                    <a:pt x="635127" y="108016"/>
                    <a:pt x="628153" y="103367"/>
                  </a:cubicBezTo>
                  <a:cubicBezTo>
                    <a:pt x="612250" y="92765"/>
                    <a:pt x="598987" y="76198"/>
                    <a:pt x="580445" y="71562"/>
                  </a:cubicBezTo>
                  <a:cubicBezTo>
                    <a:pt x="564313" y="67529"/>
                    <a:pt x="540751" y="62501"/>
                    <a:pt x="524786" y="55659"/>
                  </a:cubicBezTo>
                  <a:cubicBezTo>
                    <a:pt x="513891" y="50990"/>
                    <a:pt x="503272" y="45637"/>
                    <a:pt x="492981" y="39756"/>
                  </a:cubicBezTo>
                  <a:cubicBezTo>
                    <a:pt x="484684" y="35015"/>
                    <a:pt x="477860" y="27735"/>
                    <a:pt x="469127" y="23854"/>
                  </a:cubicBezTo>
                  <a:cubicBezTo>
                    <a:pt x="415134" y="-142"/>
                    <a:pt x="392443" y="5536"/>
                    <a:pt x="326003" y="0"/>
                  </a:cubicBezTo>
                  <a:cubicBezTo>
                    <a:pt x="310100" y="2650"/>
                    <a:pt x="294033" y="4454"/>
                    <a:pt x="278295" y="7951"/>
                  </a:cubicBezTo>
                  <a:cubicBezTo>
                    <a:pt x="270113" y="9769"/>
                    <a:pt x="262660" y="14258"/>
                    <a:pt x="254441" y="15902"/>
                  </a:cubicBezTo>
                  <a:cubicBezTo>
                    <a:pt x="236064" y="19578"/>
                    <a:pt x="217335" y="21203"/>
                    <a:pt x="198782" y="23854"/>
                  </a:cubicBezTo>
                  <a:cubicBezTo>
                    <a:pt x="157951" y="37464"/>
                    <a:pt x="156912" y="39756"/>
                    <a:pt x="95415" y="39756"/>
                  </a:cubicBezTo>
                  <a:cubicBezTo>
                    <a:pt x="63500" y="39756"/>
                    <a:pt x="0" y="31805"/>
                    <a:pt x="0" y="31805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0182BCF-BE06-444C-ACC5-D56039484470}"/>
                </a:ext>
              </a:extLst>
            </p:cNvPr>
            <p:cNvSpPr/>
            <p:nvPr/>
          </p:nvSpPr>
          <p:spPr>
            <a:xfrm>
              <a:off x="4266070" y="5143632"/>
              <a:ext cx="668417" cy="46191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2" name="Oval 541">
              <a:extLst>
                <a:ext uri="{FF2B5EF4-FFF2-40B4-BE49-F238E27FC236}">
                  <a16:creationId xmlns:a16="http://schemas.microsoft.com/office/drawing/2014/main" id="{606B1386-E613-2142-A476-56A3C18EE78D}"/>
                </a:ext>
              </a:extLst>
            </p:cNvPr>
            <p:cNvSpPr/>
            <p:nvPr/>
          </p:nvSpPr>
          <p:spPr>
            <a:xfrm>
              <a:off x="4254955" y="5062679"/>
              <a:ext cx="668418" cy="1619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1" name="Oval 540">
              <a:extLst>
                <a:ext uri="{FF2B5EF4-FFF2-40B4-BE49-F238E27FC236}">
                  <a16:creationId xmlns:a16="http://schemas.microsoft.com/office/drawing/2014/main" id="{629DC5E3-A6A4-4F49-B3EE-19C8A2F2A012}"/>
                </a:ext>
              </a:extLst>
            </p:cNvPr>
            <p:cNvSpPr/>
            <p:nvPr/>
          </p:nvSpPr>
          <p:spPr>
            <a:xfrm>
              <a:off x="4277183" y="5008709"/>
              <a:ext cx="668418" cy="1619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A3CE175F-7EE9-774A-AC02-CB4166D2270B}"/>
                </a:ext>
              </a:extLst>
            </p:cNvPr>
            <p:cNvSpPr/>
            <p:nvPr/>
          </p:nvSpPr>
          <p:spPr>
            <a:xfrm>
              <a:off x="4266070" y="4954740"/>
              <a:ext cx="668417" cy="1619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0" name="Oval 539">
              <a:extLst>
                <a:ext uri="{FF2B5EF4-FFF2-40B4-BE49-F238E27FC236}">
                  <a16:creationId xmlns:a16="http://schemas.microsoft.com/office/drawing/2014/main" id="{AC6B89A2-D485-A74D-8D88-26C6C969B798}"/>
                </a:ext>
              </a:extLst>
            </p:cNvPr>
            <p:cNvSpPr/>
            <p:nvPr/>
          </p:nvSpPr>
          <p:spPr>
            <a:xfrm>
              <a:off x="4254955" y="4899183"/>
              <a:ext cx="668418" cy="16349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439D0328-EE52-D842-A34F-D9286BB5DB69}"/>
                </a:ext>
              </a:extLst>
            </p:cNvPr>
            <p:cNvSpPr/>
            <p:nvPr/>
          </p:nvSpPr>
          <p:spPr>
            <a:xfrm rot="20586631">
              <a:off x="4397847" y="4392824"/>
              <a:ext cx="466781" cy="614297"/>
            </a:xfrm>
            <a:custGeom>
              <a:avLst/>
              <a:gdLst>
                <a:gd name="connsiteX0" fmla="*/ 29910 w 466638"/>
                <a:gd name="connsiteY0" fmla="*/ 559559 h 614150"/>
                <a:gd name="connsiteX1" fmla="*/ 84501 w 466638"/>
                <a:gd name="connsiteY1" fmla="*/ 450376 h 614150"/>
                <a:gd name="connsiteX2" fmla="*/ 70853 w 466638"/>
                <a:gd name="connsiteY2" fmla="*/ 354842 h 614150"/>
                <a:gd name="connsiteX3" fmla="*/ 43557 w 466638"/>
                <a:gd name="connsiteY3" fmla="*/ 313899 h 614150"/>
                <a:gd name="connsiteX4" fmla="*/ 29910 w 466638"/>
                <a:gd name="connsiteY4" fmla="*/ 272956 h 614150"/>
                <a:gd name="connsiteX5" fmla="*/ 2614 w 466638"/>
                <a:gd name="connsiteY5" fmla="*/ 232012 h 614150"/>
                <a:gd name="connsiteX6" fmla="*/ 16262 w 466638"/>
                <a:gd name="connsiteY6" fmla="*/ 95535 h 614150"/>
                <a:gd name="connsiteX7" fmla="*/ 98148 w 466638"/>
                <a:gd name="connsiteY7" fmla="*/ 40944 h 614150"/>
                <a:gd name="connsiteX8" fmla="*/ 180035 w 466638"/>
                <a:gd name="connsiteY8" fmla="*/ 0 h 614150"/>
                <a:gd name="connsiteX9" fmla="*/ 343808 w 466638"/>
                <a:gd name="connsiteY9" fmla="*/ 27296 h 614150"/>
                <a:gd name="connsiteX10" fmla="*/ 384751 w 466638"/>
                <a:gd name="connsiteY10" fmla="*/ 54591 h 614150"/>
                <a:gd name="connsiteX11" fmla="*/ 439342 w 466638"/>
                <a:gd name="connsiteY11" fmla="*/ 136478 h 614150"/>
                <a:gd name="connsiteX12" fmla="*/ 466638 w 466638"/>
                <a:gd name="connsiteY12" fmla="*/ 218365 h 614150"/>
                <a:gd name="connsiteX13" fmla="*/ 452990 w 466638"/>
                <a:gd name="connsiteY13" fmla="*/ 300251 h 614150"/>
                <a:gd name="connsiteX14" fmla="*/ 425695 w 466638"/>
                <a:gd name="connsiteY14" fmla="*/ 341194 h 614150"/>
                <a:gd name="connsiteX15" fmla="*/ 343808 w 466638"/>
                <a:gd name="connsiteY15" fmla="*/ 395785 h 614150"/>
                <a:gd name="connsiteX16" fmla="*/ 275569 w 466638"/>
                <a:gd name="connsiteY16" fmla="*/ 409433 h 614150"/>
                <a:gd name="connsiteX17" fmla="*/ 193683 w 466638"/>
                <a:gd name="connsiteY17" fmla="*/ 436729 h 614150"/>
                <a:gd name="connsiteX18" fmla="*/ 152739 w 466638"/>
                <a:gd name="connsiteY18" fmla="*/ 600502 h 614150"/>
                <a:gd name="connsiteX19" fmla="*/ 152739 w 466638"/>
                <a:gd name="connsiteY19" fmla="*/ 614150 h 61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66638" h="614150">
                  <a:moveTo>
                    <a:pt x="29910" y="559559"/>
                  </a:moveTo>
                  <a:cubicBezTo>
                    <a:pt x="37622" y="546705"/>
                    <a:pt x="84501" y="479758"/>
                    <a:pt x="84501" y="450376"/>
                  </a:cubicBezTo>
                  <a:cubicBezTo>
                    <a:pt x="84501" y="418208"/>
                    <a:pt x="80097" y="385653"/>
                    <a:pt x="70853" y="354842"/>
                  </a:cubicBezTo>
                  <a:cubicBezTo>
                    <a:pt x="66140" y="339131"/>
                    <a:pt x="52656" y="327547"/>
                    <a:pt x="43557" y="313899"/>
                  </a:cubicBezTo>
                  <a:cubicBezTo>
                    <a:pt x="39008" y="300251"/>
                    <a:pt x="36343" y="285823"/>
                    <a:pt x="29910" y="272956"/>
                  </a:cubicBezTo>
                  <a:cubicBezTo>
                    <a:pt x="22574" y="258285"/>
                    <a:pt x="3872" y="248367"/>
                    <a:pt x="2614" y="232012"/>
                  </a:cubicBezTo>
                  <a:cubicBezTo>
                    <a:pt x="-893" y="186427"/>
                    <a:pt x="-4184" y="136428"/>
                    <a:pt x="16262" y="95535"/>
                  </a:cubicBezTo>
                  <a:cubicBezTo>
                    <a:pt x="30933" y="66193"/>
                    <a:pt x="70853" y="59141"/>
                    <a:pt x="98148" y="40944"/>
                  </a:cubicBezTo>
                  <a:cubicBezTo>
                    <a:pt x="151061" y="5668"/>
                    <a:pt x="123531" y="18835"/>
                    <a:pt x="180035" y="0"/>
                  </a:cubicBezTo>
                  <a:cubicBezTo>
                    <a:pt x="218958" y="4325"/>
                    <a:pt x="298078" y="4431"/>
                    <a:pt x="343808" y="27296"/>
                  </a:cubicBezTo>
                  <a:cubicBezTo>
                    <a:pt x="358479" y="34631"/>
                    <a:pt x="371103" y="45493"/>
                    <a:pt x="384751" y="54591"/>
                  </a:cubicBezTo>
                  <a:cubicBezTo>
                    <a:pt x="402948" y="81887"/>
                    <a:pt x="428968" y="105356"/>
                    <a:pt x="439342" y="136478"/>
                  </a:cubicBezTo>
                  <a:lnTo>
                    <a:pt x="466638" y="218365"/>
                  </a:lnTo>
                  <a:cubicBezTo>
                    <a:pt x="462089" y="245660"/>
                    <a:pt x="461741" y="273999"/>
                    <a:pt x="452990" y="300251"/>
                  </a:cubicBezTo>
                  <a:cubicBezTo>
                    <a:pt x="447803" y="315812"/>
                    <a:pt x="436196" y="328593"/>
                    <a:pt x="425695" y="341194"/>
                  </a:cubicBezTo>
                  <a:cubicBezTo>
                    <a:pt x="392313" y="381253"/>
                    <a:pt x="389844" y="384276"/>
                    <a:pt x="343808" y="395785"/>
                  </a:cubicBezTo>
                  <a:cubicBezTo>
                    <a:pt x="321304" y="401411"/>
                    <a:pt x="297948" y="403329"/>
                    <a:pt x="275569" y="409433"/>
                  </a:cubicBezTo>
                  <a:cubicBezTo>
                    <a:pt x="247811" y="417004"/>
                    <a:pt x="193683" y="436729"/>
                    <a:pt x="193683" y="436729"/>
                  </a:cubicBezTo>
                  <a:cubicBezTo>
                    <a:pt x="162413" y="530536"/>
                    <a:pt x="166523" y="504018"/>
                    <a:pt x="152739" y="600502"/>
                  </a:cubicBezTo>
                  <a:cubicBezTo>
                    <a:pt x="152096" y="605006"/>
                    <a:pt x="152739" y="609601"/>
                    <a:pt x="152739" y="614150"/>
                  </a:cubicBezTo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pic>
        <p:nvPicPr>
          <p:cNvPr id="6150" name="Picture 543">
            <a:extLst>
              <a:ext uri="{FF2B5EF4-FFF2-40B4-BE49-F238E27FC236}">
                <a16:creationId xmlns:a16="http://schemas.microsoft.com/office/drawing/2014/main" id="{2F872614-7294-3942-9FFB-13FD45E8D2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15401" y="1905000"/>
            <a:ext cx="7080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1" name="Group 544">
            <a:extLst>
              <a:ext uri="{FF2B5EF4-FFF2-40B4-BE49-F238E27FC236}">
                <a16:creationId xmlns:a16="http://schemas.microsoft.com/office/drawing/2014/main" id="{F1E63988-E76A-944F-8F83-41A13CD4AF6A}"/>
              </a:ext>
            </a:extLst>
          </p:cNvPr>
          <p:cNvGrpSpPr>
            <a:grpSpLocks/>
          </p:cNvGrpSpPr>
          <p:nvPr/>
        </p:nvGrpSpPr>
        <p:grpSpPr bwMode="auto">
          <a:xfrm>
            <a:off x="8534401" y="2016125"/>
            <a:ext cx="385763" cy="857250"/>
            <a:chOff x="2814282" y="1962082"/>
            <a:chExt cx="386118" cy="857318"/>
          </a:xfrm>
        </p:grpSpPr>
        <p:cxnSp>
          <p:nvCxnSpPr>
            <p:cNvPr id="546" name="Straight Connector 545">
              <a:extLst>
                <a:ext uri="{FF2B5EF4-FFF2-40B4-BE49-F238E27FC236}">
                  <a16:creationId xmlns:a16="http://schemas.microsoft.com/office/drawing/2014/main" id="{E6F5BDF9-DD0F-704B-9C64-702FF4808312}"/>
                </a:ext>
              </a:extLst>
            </p:cNvPr>
            <p:cNvCxnSpPr/>
            <p:nvPr/>
          </p:nvCxnSpPr>
          <p:spPr>
            <a:xfrm flipH="1">
              <a:off x="2819049" y="2316123"/>
              <a:ext cx="381351" cy="15876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7" name="Straight Connector 546">
              <a:extLst>
                <a:ext uri="{FF2B5EF4-FFF2-40B4-BE49-F238E27FC236}">
                  <a16:creationId xmlns:a16="http://schemas.microsoft.com/office/drawing/2014/main" id="{E2B2107C-B92A-1E47-81B5-4046D9AE48B4}"/>
                </a:ext>
              </a:extLst>
            </p:cNvPr>
            <p:cNvCxnSpPr/>
            <p:nvPr/>
          </p:nvCxnSpPr>
          <p:spPr>
            <a:xfrm flipH="1">
              <a:off x="2819049" y="2554267"/>
              <a:ext cx="381351" cy="15876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8" name="Straight Connector 547">
              <a:extLst>
                <a:ext uri="{FF2B5EF4-FFF2-40B4-BE49-F238E27FC236}">
                  <a16:creationId xmlns:a16="http://schemas.microsoft.com/office/drawing/2014/main" id="{6D76AFA0-F534-8A4F-AE6E-037F27694248}"/>
                </a:ext>
              </a:extLst>
            </p:cNvPr>
            <p:cNvCxnSpPr/>
            <p:nvPr/>
          </p:nvCxnSpPr>
          <p:spPr>
            <a:xfrm flipH="1">
              <a:off x="2819049" y="2077979"/>
              <a:ext cx="381351" cy="15876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9" name="Straight Connector 548">
              <a:extLst>
                <a:ext uri="{FF2B5EF4-FFF2-40B4-BE49-F238E27FC236}">
                  <a16:creationId xmlns:a16="http://schemas.microsoft.com/office/drawing/2014/main" id="{969C95FE-8A50-9645-BB93-A1CFA4C6A6BC}"/>
                </a:ext>
              </a:extLst>
            </p:cNvPr>
            <p:cNvCxnSpPr/>
            <p:nvPr/>
          </p:nvCxnSpPr>
          <p:spPr>
            <a:xfrm>
              <a:off x="2819049" y="2474886"/>
              <a:ext cx="381351" cy="7938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0" name="Straight Connector 549">
              <a:extLst>
                <a:ext uri="{FF2B5EF4-FFF2-40B4-BE49-F238E27FC236}">
                  <a16:creationId xmlns:a16="http://schemas.microsoft.com/office/drawing/2014/main" id="{BB3E78A8-41BE-9C43-B198-B7191623342D}"/>
                </a:ext>
              </a:extLst>
            </p:cNvPr>
            <p:cNvCxnSpPr/>
            <p:nvPr/>
          </p:nvCxnSpPr>
          <p:spPr>
            <a:xfrm>
              <a:off x="2814282" y="2700329"/>
              <a:ext cx="190675" cy="3969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1" name="Straight Connector 550">
              <a:extLst>
                <a:ext uri="{FF2B5EF4-FFF2-40B4-BE49-F238E27FC236}">
                  <a16:creationId xmlns:a16="http://schemas.microsoft.com/office/drawing/2014/main" id="{E420B2AA-4FFF-F548-B31B-806F57E58B19}"/>
                </a:ext>
              </a:extLst>
            </p:cNvPr>
            <p:cNvCxnSpPr/>
            <p:nvPr/>
          </p:nvCxnSpPr>
          <p:spPr>
            <a:xfrm>
              <a:off x="2819049" y="2236742"/>
              <a:ext cx="381351" cy="7938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2" name="Straight Connector 551">
              <a:extLst>
                <a:ext uri="{FF2B5EF4-FFF2-40B4-BE49-F238E27FC236}">
                  <a16:creationId xmlns:a16="http://schemas.microsoft.com/office/drawing/2014/main" id="{B6DE76CB-E1DF-584B-A277-21021000F8E8}"/>
                </a:ext>
              </a:extLst>
            </p:cNvPr>
            <p:cNvCxnSpPr/>
            <p:nvPr/>
          </p:nvCxnSpPr>
          <p:spPr>
            <a:xfrm>
              <a:off x="3009725" y="2036701"/>
              <a:ext cx="190675" cy="4127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3" name="Straight Connector 552">
              <a:extLst>
                <a:ext uri="{FF2B5EF4-FFF2-40B4-BE49-F238E27FC236}">
                  <a16:creationId xmlns:a16="http://schemas.microsoft.com/office/drawing/2014/main" id="{4FA3E27C-8047-804E-B384-3FB8AED0AC97}"/>
                </a:ext>
              </a:extLst>
            </p:cNvPr>
            <p:cNvCxnSpPr/>
            <p:nvPr/>
          </p:nvCxnSpPr>
          <p:spPr>
            <a:xfrm>
              <a:off x="3009725" y="2730493"/>
              <a:ext cx="0" cy="8890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4" name="Straight Connector 553">
              <a:extLst>
                <a:ext uri="{FF2B5EF4-FFF2-40B4-BE49-F238E27FC236}">
                  <a16:creationId xmlns:a16="http://schemas.microsoft.com/office/drawing/2014/main" id="{D1155C90-858D-434F-AB3C-34494A92F0C9}"/>
                </a:ext>
              </a:extLst>
            </p:cNvPr>
            <p:cNvCxnSpPr/>
            <p:nvPr/>
          </p:nvCxnSpPr>
          <p:spPr>
            <a:xfrm>
              <a:off x="3004957" y="1962082"/>
              <a:ext cx="0" cy="8890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5" name="Oval 554">
            <a:extLst>
              <a:ext uri="{FF2B5EF4-FFF2-40B4-BE49-F238E27FC236}">
                <a16:creationId xmlns:a16="http://schemas.microsoft.com/office/drawing/2014/main" id="{31EA4C10-7C36-DB4D-B175-16EC663AE29A}"/>
              </a:ext>
            </a:extLst>
          </p:cNvPr>
          <p:cNvSpPr/>
          <p:nvPr/>
        </p:nvSpPr>
        <p:spPr>
          <a:xfrm>
            <a:off x="9486901" y="2619375"/>
            <a:ext cx="149225" cy="15875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6153" name="Picture 2">
            <a:extLst>
              <a:ext uri="{FF2B5EF4-FFF2-40B4-BE49-F238E27FC236}">
                <a16:creationId xmlns:a16="http://schemas.microsoft.com/office/drawing/2014/main" id="{675E1897-6A1E-A047-906F-8DB53FBC66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9600" y="175260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57" name="Straight Connector 556">
            <a:extLst>
              <a:ext uri="{FF2B5EF4-FFF2-40B4-BE49-F238E27FC236}">
                <a16:creationId xmlns:a16="http://schemas.microsoft.com/office/drawing/2014/main" id="{DB79331A-6A88-B346-9F7A-8E0D4D65B294}"/>
              </a:ext>
            </a:extLst>
          </p:cNvPr>
          <p:cNvCxnSpPr/>
          <p:nvPr/>
        </p:nvCxnSpPr>
        <p:spPr>
          <a:xfrm>
            <a:off x="7772400" y="1638300"/>
            <a:ext cx="6223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55" name="Picture 3">
            <a:extLst>
              <a:ext uri="{FF2B5EF4-FFF2-40B4-BE49-F238E27FC236}">
                <a16:creationId xmlns:a16="http://schemas.microsoft.com/office/drawing/2014/main" id="{053F6A7A-C0B4-6E4A-A634-B90F2196A8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6201" y="1749426"/>
            <a:ext cx="22542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59" name="Straight Connector 558">
            <a:extLst>
              <a:ext uri="{FF2B5EF4-FFF2-40B4-BE49-F238E27FC236}">
                <a16:creationId xmlns:a16="http://schemas.microsoft.com/office/drawing/2014/main" id="{AFF39C2B-083E-2341-94C1-0B9A3B1E97BE}"/>
              </a:ext>
            </a:extLst>
          </p:cNvPr>
          <p:cNvCxnSpPr/>
          <p:nvPr/>
        </p:nvCxnSpPr>
        <p:spPr>
          <a:xfrm>
            <a:off x="8077200" y="1260476"/>
            <a:ext cx="0" cy="36512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7" name="TextBox 559">
            <a:extLst>
              <a:ext uri="{FF2B5EF4-FFF2-40B4-BE49-F238E27FC236}">
                <a16:creationId xmlns:a16="http://schemas.microsoft.com/office/drawing/2014/main" id="{0AA9F8E5-FBB9-D44C-B102-CE67543445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1" y="1271589"/>
            <a:ext cx="6588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N.O.</a:t>
            </a:r>
          </a:p>
        </p:txBody>
      </p:sp>
      <p:cxnSp>
        <p:nvCxnSpPr>
          <p:cNvPr id="561" name="Straight Connector 560">
            <a:extLst>
              <a:ext uri="{FF2B5EF4-FFF2-40B4-BE49-F238E27FC236}">
                <a16:creationId xmlns:a16="http://schemas.microsoft.com/office/drawing/2014/main" id="{347F9F4E-363B-8B40-B657-4222BFAC33FA}"/>
              </a:ext>
            </a:extLst>
          </p:cNvPr>
          <p:cNvCxnSpPr/>
          <p:nvPr/>
        </p:nvCxnSpPr>
        <p:spPr>
          <a:xfrm>
            <a:off x="8729663" y="1897063"/>
            <a:ext cx="0" cy="138112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2" name="Straight Connector 561">
            <a:extLst>
              <a:ext uri="{FF2B5EF4-FFF2-40B4-BE49-F238E27FC236}">
                <a16:creationId xmlns:a16="http://schemas.microsoft.com/office/drawing/2014/main" id="{5B0A8C56-17B3-4945-976C-A17013382FAC}"/>
              </a:ext>
            </a:extLst>
          </p:cNvPr>
          <p:cNvCxnSpPr/>
          <p:nvPr/>
        </p:nvCxnSpPr>
        <p:spPr>
          <a:xfrm>
            <a:off x="8728075" y="2781301"/>
            <a:ext cx="0" cy="182563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60" name="TextBox 562">
            <a:extLst>
              <a:ext uri="{FF2B5EF4-FFF2-40B4-BE49-F238E27FC236}">
                <a16:creationId xmlns:a16="http://schemas.microsoft.com/office/drawing/2014/main" id="{FBE5628B-A6DC-114B-959B-8EFAD55CFF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2850" y="3119438"/>
            <a:ext cx="920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Arial" panose="020B0604020202020204" pitchFamily="34" charset="0"/>
              </a:rPr>
              <a:t>0 volt</a:t>
            </a:r>
          </a:p>
        </p:txBody>
      </p:sp>
      <p:sp>
        <p:nvSpPr>
          <p:cNvPr id="6161" name="TextBox 563">
            <a:extLst>
              <a:ext uri="{FF2B5EF4-FFF2-40B4-BE49-F238E27FC236}">
                <a16:creationId xmlns:a16="http://schemas.microsoft.com/office/drawing/2014/main" id="{7752DA80-023C-A340-852F-AC3D517D94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72601" y="2133601"/>
            <a:ext cx="390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Arial" panose="020B0604020202020204" pitchFamily="34" charset="0"/>
              </a:rPr>
              <a:t>V</a:t>
            </a:r>
          </a:p>
        </p:txBody>
      </p:sp>
      <p:sp>
        <p:nvSpPr>
          <p:cNvPr id="6162" name="TextBox 564">
            <a:extLst>
              <a:ext uri="{FF2B5EF4-FFF2-40B4-BE49-F238E27FC236}">
                <a16:creationId xmlns:a16="http://schemas.microsoft.com/office/drawing/2014/main" id="{6FD263A5-A2C0-744D-A865-B5A1947C9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64689" y="2362200"/>
            <a:ext cx="5159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latin typeface="Arial" panose="020B0604020202020204" pitchFamily="34" charset="0"/>
              </a:rPr>
              <a:t>Out</a:t>
            </a:r>
          </a:p>
        </p:txBody>
      </p:sp>
      <p:cxnSp>
        <p:nvCxnSpPr>
          <p:cNvPr id="566" name="Straight Connector 565">
            <a:extLst>
              <a:ext uri="{FF2B5EF4-FFF2-40B4-BE49-F238E27FC236}">
                <a16:creationId xmlns:a16="http://schemas.microsoft.com/office/drawing/2014/main" id="{64519563-CF86-944F-AE49-EFD037D61C36}"/>
              </a:ext>
            </a:extLst>
          </p:cNvPr>
          <p:cNvCxnSpPr/>
          <p:nvPr/>
        </p:nvCxnSpPr>
        <p:spPr>
          <a:xfrm>
            <a:off x="9566275" y="2789238"/>
            <a:ext cx="0" cy="182562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7" name="Oval 566">
            <a:extLst>
              <a:ext uri="{FF2B5EF4-FFF2-40B4-BE49-F238E27FC236}">
                <a16:creationId xmlns:a16="http://schemas.microsoft.com/office/drawing/2014/main" id="{46744B6C-EDB7-A54E-999A-4FC6DF5CB529}"/>
              </a:ext>
            </a:extLst>
          </p:cNvPr>
          <p:cNvSpPr/>
          <p:nvPr/>
        </p:nvSpPr>
        <p:spPr>
          <a:xfrm>
            <a:off x="9486901" y="2057400"/>
            <a:ext cx="149225" cy="15875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68" name="Straight Connector 567">
            <a:extLst>
              <a:ext uri="{FF2B5EF4-FFF2-40B4-BE49-F238E27FC236}">
                <a16:creationId xmlns:a16="http://schemas.microsoft.com/office/drawing/2014/main" id="{6B8C6BA5-5EB9-3843-959C-75A4BA87A94A}"/>
              </a:ext>
            </a:extLst>
          </p:cNvPr>
          <p:cNvCxnSpPr/>
          <p:nvPr/>
        </p:nvCxnSpPr>
        <p:spPr>
          <a:xfrm>
            <a:off x="9558338" y="1868489"/>
            <a:ext cx="0" cy="200025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9" name="Straight Connector 568">
            <a:extLst>
              <a:ext uri="{FF2B5EF4-FFF2-40B4-BE49-F238E27FC236}">
                <a16:creationId xmlns:a16="http://schemas.microsoft.com/office/drawing/2014/main" id="{7657C715-D88D-DB4A-8018-72519123D666}"/>
              </a:ext>
            </a:extLst>
          </p:cNvPr>
          <p:cNvCxnSpPr/>
          <p:nvPr/>
        </p:nvCxnSpPr>
        <p:spPr>
          <a:xfrm>
            <a:off x="8704264" y="2968625"/>
            <a:ext cx="877887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0" name="Straight Connector 569">
            <a:extLst>
              <a:ext uri="{FF2B5EF4-FFF2-40B4-BE49-F238E27FC236}">
                <a16:creationId xmlns:a16="http://schemas.microsoft.com/office/drawing/2014/main" id="{AF83F9E1-F721-284E-B127-00FBA3A9E08A}"/>
              </a:ext>
            </a:extLst>
          </p:cNvPr>
          <p:cNvCxnSpPr/>
          <p:nvPr/>
        </p:nvCxnSpPr>
        <p:spPr>
          <a:xfrm>
            <a:off x="9144000" y="2968625"/>
            <a:ext cx="0" cy="274638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68" name="Group 570">
            <a:extLst>
              <a:ext uri="{FF2B5EF4-FFF2-40B4-BE49-F238E27FC236}">
                <a16:creationId xmlns:a16="http://schemas.microsoft.com/office/drawing/2014/main" id="{D8C65D56-2BF7-4B4D-BADA-E5FC0179B53D}"/>
              </a:ext>
            </a:extLst>
          </p:cNvPr>
          <p:cNvGrpSpPr>
            <a:grpSpLocks/>
          </p:cNvGrpSpPr>
          <p:nvPr/>
        </p:nvGrpSpPr>
        <p:grpSpPr bwMode="auto">
          <a:xfrm>
            <a:off x="6870700" y="757238"/>
            <a:ext cx="520700" cy="538162"/>
            <a:chOff x="3124200" y="304800"/>
            <a:chExt cx="520977" cy="537865"/>
          </a:xfrm>
        </p:grpSpPr>
        <p:sp>
          <p:nvSpPr>
            <p:cNvPr id="6194" name="TextBox 571">
              <a:extLst>
                <a:ext uri="{FF2B5EF4-FFF2-40B4-BE49-F238E27FC236}">
                  <a16:creationId xmlns:a16="http://schemas.microsoft.com/office/drawing/2014/main" id="{B91F5B3D-C548-D744-9DBB-AB0CEAFC26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4200" y="381000"/>
              <a:ext cx="3898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latin typeface="Arial" panose="020B0604020202020204" pitchFamily="34" charset="0"/>
                </a:rPr>
                <a:t>V</a:t>
              </a:r>
            </a:p>
          </p:txBody>
        </p:sp>
        <p:sp>
          <p:nvSpPr>
            <p:cNvPr id="6195" name="TextBox 572">
              <a:extLst>
                <a:ext uri="{FF2B5EF4-FFF2-40B4-BE49-F238E27FC236}">
                  <a16:creationId xmlns:a16="http://schemas.microsoft.com/office/drawing/2014/main" id="{6D2CE921-1B09-6D43-9017-9331E6E507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5859" y="304800"/>
              <a:ext cx="3193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>
                  <a:latin typeface="Arial" panose="020B0604020202020204" pitchFamily="34" charset="0"/>
                </a:rPr>
                <a:t>+</a:t>
              </a:r>
            </a:p>
          </p:txBody>
        </p:sp>
      </p:grpSp>
      <p:cxnSp>
        <p:nvCxnSpPr>
          <p:cNvPr id="574" name="Straight Connector 573">
            <a:extLst>
              <a:ext uri="{FF2B5EF4-FFF2-40B4-BE49-F238E27FC236}">
                <a16:creationId xmlns:a16="http://schemas.microsoft.com/office/drawing/2014/main" id="{51CD38D3-D8C7-3A43-96CC-0FA94DB53E40}"/>
              </a:ext>
            </a:extLst>
          </p:cNvPr>
          <p:cNvCxnSpPr/>
          <p:nvPr/>
        </p:nvCxnSpPr>
        <p:spPr>
          <a:xfrm>
            <a:off x="7177088" y="1168401"/>
            <a:ext cx="0" cy="720725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70" name="TextBox 574">
            <a:extLst>
              <a:ext uri="{FF2B5EF4-FFF2-40B4-BE49-F238E27FC236}">
                <a16:creationId xmlns:a16="http://schemas.microsoft.com/office/drawing/2014/main" id="{A91DC52D-51DC-334F-B2C3-3AF1A9B86D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3800" y="757238"/>
            <a:ext cx="1246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latin typeface="Arial" panose="020B0604020202020204" pitchFamily="34" charset="0"/>
              </a:rPr>
              <a:t>Start P.B.</a:t>
            </a:r>
          </a:p>
        </p:txBody>
      </p:sp>
      <p:cxnSp>
        <p:nvCxnSpPr>
          <p:cNvPr id="576" name="Straight Connector 575">
            <a:extLst>
              <a:ext uri="{FF2B5EF4-FFF2-40B4-BE49-F238E27FC236}">
                <a16:creationId xmlns:a16="http://schemas.microsoft.com/office/drawing/2014/main" id="{21BD6304-2C18-E346-A0A1-88359D56A419}"/>
              </a:ext>
            </a:extLst>
          </p:cNvPr>
          <p:cNvCxnSpPr/>
          <p:nvPr/>
        </p:nvCxnSpPr>
        <p:spPr>
          <a:xfrm flipV="1">
            <a:off x="8432800" y="1870076"/>
            <a:ext cx="1143000" cy="11113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72" name="Group 576">
            <a:extLst>
              <a:ext uri="{FF2B5EF4-FFF2-40B4-BE49-F238E27FC236}">
                <a16:creationId xmlns:a16="http://schemas.microsoft.com/office/drawing/2014/main" id="{C535B0BC-4CA8-DD4C-A5FC-ECE6D300899D}"/>
              </a:ext>
            </a:extLst>
          </p:cNvPr>
          <p:cNvGrpSpPr>
            <a:grpSpLocks/>
          </p:cNvGrpSpPr>
          <p:nvPr/>
        </p:nvGrpSpPr>
        <p:grpSpPr bwMode="auto">
          <a:xfrm>
            <a:off x="9829801" y="1905001"/>
            <a:ext cx="657225" cy="715963"/>
            <a:chOff x="6027624" y="1340722"/>
            <a:chExt cx="657114" cy="716678"/>
          </a:xfrm>
        </p:grpSpPr>
        <p:cxnSp>
          <p:nvCxnSpPr>
            <p:cNvPr id="578" name="Straight Arrow Connector 577">
              <a:extLst>
                <a:ext uri="{FF2B5EF4-FFF2-40B4-BE49-F238E27FC236}">
                  <a16:creationId xmlns:a16="http://schemas.microsoft.com/office/drawing/2014/main" id="{6B93355A-1B87-9F4D-AD00-A3151C0B1C34}"/>
                </a:ext>
              </a:extLst>
            </p:cNvPr>
            <p:cNvCxnSpPr/>
            <p:nvPr/>
          </p:nvCxnSpPr>
          <p:spPr>
            <a:xfrm flipV="1">
              <a:off x="6027624" y="1560016"/>
              <a:ext cx="304749" cy="152552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91" name="TextBox 578">
              <a:extLst>
                <a:ext uri="{FF2B5EF4-FFF2-40B4-BE49-F238E27FC236}">
                  <a16:creationId xmlns:a16="http://schemas.microsoft.com/office/drawing/2014/main" id="{5042763C-B7E4-9149-B16A-8DFD3FC4A9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8400" y="1340722"/>
              <a:ext cx="43633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latin typeface="Arial" panose="020B0604020202020204" pitchFamily="34" charset="0"/>
                </a:rPr>
                <a:t>“0”</a:t>
              </a:r>
            </a:p>
          </p:txBody>
        </p:sp>
        <p:cxnSp>
          <p:nvCxnSpPr>
            <p:cNvPr id="580" name="Straight Arrow Connector 579">
              <a:extLst>
                <a:ext uri="{FF2B5EF4-FFF2-40B4-BE49-F238E27FC236}">
                  <a16:creationId xmlns:a16="http://schemas.microsoft.com/office/drawing/2014/main" id="{D57F6914-96C4-0747-A22A-20F208645DB2}"/>
                </a:ext>
              </a:extLst>
            </p:cNvPr>
            <p:cNvCxnSpPr/>
            <p:nvPr/>
          </p:nvCxnSpPr>
          <p:spPr>
            <a:xfrm>
              <a:off x="6030798" y="1709390"/>
              <a:ext cx="293638" cy="127127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93" name="TextBox 580">
              <a:extLst>
                <a:ext uri="{FF2B5EF4-FFF2-40B4-BE49-F238E27FC236}">
                  <a16:creationId xmlns:a16="http://schemas.microsoft.com/office/drawing/2014/main" id="{28D3724D-41DC-CC4C-85BE-34AB405E90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8400" y="1718846"/>
              <a:ext cx="43633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latin typeface="Arial" panose="020B0604020202020204" pitchFamily="34" charset="0"/>
                </a:rPr>
                <a:t>“1”</a:t>
              </a:r>
            </a:p>
          </p:txBody>
        </p:sp>
      </p:grpSp>
      <p:sp>
        <p:nvSpPr>
          <p:cNvPr id="582" name="Rectangle 581">
            <a:extLst>
              <a:ext uri="{FF2B5EF4-FFF2-40B4-BE49-F238E27FC236}">
                <a16:creationId xmlns:a16="http://schemas.microsoft.com/office/drawing/2014/main" id="{54028DB5-DFC2-8947-BCAB-D3151464620F}"/>
              </a:ext>
            </a:extLst>
          </p:cNvPr>
          <p:cNvSpPr/>
          <p:nvPr/>
        </p:nvSpPr>
        <p:spPr>
          <a:xfrm>
            <a:off x="6324600" y="762000"/>
            <a:ext cx="4267200" cy="2819400"/>
          </a:xfrm>
          <a:prstGeom prst="rect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174" name="Group 582">
            <a:extLst>
              <a:ext uri="{FF2B5EF4-FFF2-40B4-BE49-F238E27FC236}">
                <a16:creationId xmlns:a16="http://schemas.microsoft.com/office/drawing/2014/main" id="{3EE5A554-E601-FE4F-9FCD-FEC50E47FB49}"/>
              </a:ext>
            </a:extLst>
          </p:cNvPr>
          <p:cNvGrpSpPr>
            <a:grpSpLocks/>
          </p:cNvGrpSpPr>
          <p:nvPr/>
        </p:nvGrpSpPr>
        <p:grpSpPr bwMode="auto">
          <a:xfrm>
            <a:off x="6324601" y="1865314"/>
            <a:ext cx="1965325" cy="1711325"/>
            <a:chOff x="4800600" y="1865132"/>
            <a:chExt cx="1965603" cy="1711803"/>
          </a:xfrm>
        </p:grpSpPr>
        <p:cxnSp>
          <p:nvCxnSpPr>
            <p:cNvPr id="584" name="Straight Connector 583">
              <a:extLst>
                <a:ext uri="{FF2B5EF4-FFF2-40B4-BE49-F238E27FC236}">
                  <a16:creationId xmlns:a16="http://schemas.microsoft.com/office/drawing/2014/main" id="{4D462CED-E7B3-6C40-AB07-998C3A3E2B21}"/>
                </a:ext>
              </a:extLst>
            </p:cNvPr>
            <p:cNvCxnSpPr/>
            <p:nvPr/>
          </p:nvCxnSpPr>
          <p:spPr>
            <a:xfrm flipV="1">
              <a:off x="5637331" y="1865132"/>
              <a:ext cx="549353" cy="11115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77" name="TextBox 584">
              <a:extLst>
                <a:ext uri="{FF2B5EF4-FFF2-40B4-BE49-F238E27FC236}">
                  <a16:creationId xmlns:a16="http://schemas.microsoft.com/office/drawing/2014/main" id="{E6816DE0-ACDF-954B-9319-07046274E3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76800" y="2595027"/>
              <a:ext cx="88998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latin typeface="Arial" panose="020B0604020202020204" pitchFamily="34" charset="0"/>
                </a:rPr>
                <a:t>position</a:t>
              </a:r>
            </a:p>
          </p:txBody>
        </p:sp>
        <p:sp>
          <p:nvSpPr>
            <p:cNvPr id="6178" name="TextBox 585">
              <a:extLst>
                <a:ext uri="{FF2B5EF4-FFF2-40B4-BE49-F238E27FC236}">
                  <a16:creationId xmlns:a16="http://schemas.microsoft.com/office/drawing/2014/main" id="{8056E68F-672B-F944-9CB7-18F1F6570C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8587" y="2400181"/>
              <a:ext cx="84670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latin typeface="Arial" panose="020B0604020202020204" pitchFamily="34" charset="0"/>
                </a:rPr>
                <a:t>contact</a:t>
              </a:r>
            </a:p>
          </p:txBody>
        </p:sp>
        <p:sp>
          <p:nvSpPr>
            <p:cNvPr id="6179" name="TextBox 586">
              <a:extLst>
                <a:ext uri="{FF2B5EF4-FFF2-40B4-BE49-F238E27FC236}">
                  <a16:creationId xmlns:a16="http://schemas.microsoft.com/office/drawing/2014/main" id="{C42D7F68-27C1-1848-99ED-74C018F940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3452" y="2400181"/>
              <a:ext cx="75533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latin typeface="Arial" panose="020B0604020202020204" pitchFamily="34" charset="0"/>
                </a:rPr>
                <a:t>output</a:t>
              </a:r>
            </a:p>
          </p:txBody>
        </p:sp>
        <p:sp>
          <p:nvSpPr>
            <p:cNvPr id="6180" name="TextBox 587">
              <a:extLst>
                <a:ext uri="{FF2B5EF4-FFF2-40B4-BE49-F238E27FC236}">
                  <a16:creationId xmlns:a16="http://schemas.microsoft.com/office/drawing/2014/main" id="{4DDBBB2F-1710-AE4C-BB40-3130999031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47934" y="2595027"/>
              <a:ext cx="60465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latin typeface="Arial" panose="020B0604020202020204" pitchFamily="34" charset="0"/>
                </a:rPr>
                <a:t>logic</a:t>
              </a:r>
            </a:p>
          </p:txBody>
        </p:sp>
        <p:sp>
          <p:nvSpPr>
            <p:cNvPr id="6181" name="TextBox 588">
              <a:extLst>
                <a:ext uri="{FF2B5EF4-FFF2-40B4-BE49-F238E27FC236}">
                  <a16:creationId xmlns:a16="http://schemas.microsoft.com/office/drawing/2014/main" id="{BA9F64BA-16F1-5C45-9439-A0CB616BC3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8587" y="3238381"/>
              <a:ext cx="77617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latin typeface="Arial" panose="020B0604020202020204" pitchFamily="34" charset="0"/>
                </a:rPr>
                <a:t>closed</a:t>
              </a:r>
            </a:p>
          </p:txBody>
        </p:sp>
        <p:sp>
          <p:nvSpPr>
            <p:cNvPr id="6182" name="TextBox 589">
              <a:extLst>
                <a:ext uri="{FF2B5EF4-FFF2-40B4-BE49-F238E27FC236}">
                  <a16:creationId xmlns:a16="http://schemas.microsoft.com/office/drawing/2014/main" id="{0544E89B-CCA6-784B-8BDE-2B73A96EC9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04787" y="2933581"/>
              <a:ext cx="63991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latin typeface="Arial" panose="020B0604020202020204" pitchFamily="34" charset="0"/>
                </a:rPr>
                <a:t>open</a:t>
              </a:r>
            </a:p>
          </p:txBody>
        </p:sp>
        <p:sp>
          <p:nvSpPr>
            <p:cNvPr id="591" name="Rectangle 590">
              <a:extLst>
                <a:ext uri="{FF2B5EF4-FFF2-40B4-BE49-F238E27FC236}">
                  <a16:creationId xmlns:a16="http://schemas.microsoft.com/office/drawing/2014/main" id="{8D5A9403-BBAF-2444-8089-B85B66E0EB90}"/>
                </a:ext>
              </a:extLst>
            </p:cNvPr>
            <p:cNvSpPr/>
            <p:nvPr/>
          </p:nvSpPr>
          <p:spPr>
            <a:xfrm>
              <a:off x="4894276" y="2443143"/>
              <a:ext cx="1709979" cy="1100444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592" name="Straight Connector 591">
              <a:extLst>
                <a:ext uri="{FF2B5EF4-FFF2-40B4-BE49-F238E27FC236}">
                  <a16:creationId xmlns:a16="http://schemas.microsoft.com/office/drawing/2014/main" id="{0EF5F8F8-15D2-6546-AD75-74B09EC519B6}"/>
                </a:ext>
              </a:extLst>
            </p:cNvPr>
            <p:cNvCxnSpPr/>
            <p:nvPr/>
          </p:nvCxnSpPr>
          <p:spPr>
            <a:xfrm>
              <a:off x="4894276" y="3238703"/>
              <a:ext cx="1711567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3" name="Straight Connector 592">
              <a:extLst>
                <a:ext uri="{FF2B5EF4-FFF2-40B4-BE49-F238E27FC236}">
                  <a16:creationId xmlns:a16="http://schemas.microsoft.com/office/drawing/2014/main" id="{FF8553F1-603B-FE4A-9CD4-BA8FEBC8A733}"/>
                </a:ext>
              </a:extLst>
            </p:cNvPr>
            <p:cNvCxnSpPr/>
            <p:nvPr/>
          </p:nvCxnSpPr>
          <p:spPr>
            <a:xfrm>
              <a:off x="4894276" y="2933817"/>
              <a:ext cx="1711567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4" name="Straight Connector 593">
              <a:extLst>
                <a:ext uri="{FF2B5EF4-FFF2-40B4-BE49-F238E27FC236}">
                  <a16:creationId xmlns:a16="http://schemas.microsoft.com/office/drawing/2014/main" id="{610153BB-101F-0845-A414-FBD1746C8F6D}"/>
                </a:ext>
              </a:extLst>
            </p:cNvPr>
            <p:cNvCxnSpPr/>
            <p:nvPr/>
          </p:nvCxnSpPr>
          <p:spPr>
            <a:xfrm>
              <a:off x="5767525" y="2443143"/>
              <a:ext cx="0" cy="110044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87" name="TextBox 594">
              <a:extLst>
                <a:ext uri="{FF2B5EF4-FFF2-40B4-BE49-F238E27FC236}">
                  <a16:creationId xmlns:a16="http://schemas.microsoft.com/office/drawing/2014/main" id="{43BB7CA5-609B-8D48-B7EB-4A78DBCBE3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32950" y="3204627"/>
              <a:ext cx="43633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latin typeface="Arial" panose="020B0604020202020204" pitchFamily="34" charset="0"/>
                </a:rPr>
                <a:t>“1”</a:t>
              </a:r>
            </a:p>
          </p:txBody>
        </p:sp>
        <p:sp>
          <p:nvSpPr>
            <p:cNvPr id="6188" name="TextBox 595">
              <a:extLst>
                <a:ext uri="{FF2B5EF4-FFF2-40B4-BE49-F238E27FC236}">
                  <a16:creationId xmlns:a16="http://schemas.microsoft.com/office/drawing/2014/main" id="{983205BC-755B-FD45-A376-0F76B6B0A5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32950" y="2908115"/>
              <a:ext cx="43633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latin typeface="Arial" panose="020B0604020202020204" pitchFamily="34" charset="0"/>
                </a:rPr>
                <a:t>“0”</a:t>
              </a:r>
            </a:p>
          </p:txBody>
        </p:sp>
        <p:sp>
          <p:nvSpPr>
            <p:cNvPr id="6189" name="TextBox 596">
              <a:extLst>
                <a:ext uri="{FF2B5EF4-FFF2-40B4-BE49-F238E27FC236}">
                  <a16:creationId xmlns:a16="http://schemas.microsoft.com/office/drawing/2014/main" id="{AA8F8F23-6A38-C641-9C31-602059DD75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0600" y="2001087"/>
              <a:ext cx="19656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>
                  <a:latin typeface="Arial" panose="020B0604020202020204" pitchFamily="34" charset="0"/>
                </a:rPr>
                <a:t>Normally Open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926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2">
            <a:extLst>
              <a:ext uri="{FF2B5EF4-FFF2-40B4-BE49-F238E27FC236}">
                <a16:creationId xmlns:a16="http://schemas.microsoft.com/office/drawing/2014/main" id="{0C4C4FCD-DA3B-FD42-941D-306A663470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2776" y="3962400"/>
            <a:ext cx="7080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Box 130">
            <a:extLst>
              <a:ext uri="{FF2B5EF4-FFF2-40B4-BE49-F238E27FC236}">
                <a16:creationId xmlns:a16="http://schemas.microsoft.com/office/drawing/2014/main" id="{E41AEE43-8398-854E-AD24-B20E65A231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8951" y="2513013"/>
            <a:ext cx="6588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N.O.</a:t>
            </a:r>
          </a:p>
        </p:txBody>
      </p:sp>
      <p:sp>
        <p:nvSpPr>
          <p:cNvPr id="7172" name="TextBox 248">
            <a:extLst>
              <a:ext uri="{FF2B5EF4-FFF2-40B4-BE49-F238E27FC236}">
                <a16:creationId xmlns:a16="http://schemas.microsoft.com/office/drawing/2014/main" id="{E1D73BB3-F6ED-0043-9238-F346D05B54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8901" y="5867401"/>
            <a:ext cx="919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Arial" panose="020B0604020202020204" pitchFamily="34" charset="0"/>
              </a:rPr>
              <a:t>0 volt</a:t>
            </a:r>
          </a:p>
        </p:txBody>
      </p:sp>
      <p:sp>
        <p:nvSpPr>
          <p:cNvPr id="7173" name="TextBox 250">
            <a:extLst>
              <a:ext uri="{FF2B5EF4-FFF2-40B4-BE49-F238E27FC236}">
                <a16:creationId xmlns:a16="http://schemas.microsoft.com/office/drawing/2014/main" id="{6B89A4A1-6357-244C-A0D6-04AE99438F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339" y="4171951"/>
            <a:ext cx="3889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Arial" panose="020B0604020202020204" pitchFamily="34" charset="0"/>
              </a:rPr>
              <a:t>V</a:t>
            </a:r>
          </a:p>
        </p:txBody>
      </p:sp>
      <p:sp>
        <p:nvSpPr>
          <p:cNvPr id="7174" name="TextBox 252">
            <a:extLst>
              <a:ext uri="{FF2B5EF4-FFF2-40B4-BE49-F238E27FC236}">
                <a16:creationId xmlns:a16="http://schemas.microsoft.com/office/drawing/2014/main" id="{33070CA4-0E0E-C54A-9E3B-B787550693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5864" y="4386264"/>
            <a:ext cx="5159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latin typeface="Arial" panose="020B0604020202020204" pitchFamily="34" charset="0"/>
              </a:rPr>
              <a:t>Out</a:t>
            </a:r>
          </a:p>
        </p:txBody>
      </p:sp>
      <p:grpSp>
        <p:nvGrpSpPr>
          <p:cNvPr id="7175" name="Group 259">
            <a:extLst>
              <a:ext uri="{FF2B5EF4-FFF2-40B4-BE49-F238E27FC236}">
                <a16:creationId xmlns:a16="http://schemas.microsoft.com/office/drawing/2014/main" id="{AD41A730-284D-FA49-9576-0ACEE2B24C6B}"/>
              </a:ext>
            </a:extLst>
          </p:cNvPr>
          <p:cNvGrpSpPr>
            <a:grpSpLocks/>
          </p:cNvGrpSpPr>
          <p:nvPr/>
        </p:nvGrpSpPr>
        <p:grpSpPr bwMode="auto">
          <a:xfrm>
            <a:off x="1700213" y="1697038"/>
            <a:ext cx="520700" cy="538162"/>
            <a:chOff x="3124200" y="304800"/>
            <a:chExt cx="520977" cy="537865"/>
          </a:xfrm>
        </p:grpSpPr>
        <p:sp>
          <p:nvSpPr>
            <p:cNvPr id="7227" name="TextBox 260">
              <a:extLst>
                <a:ext uri="{FF2B5EF4-FFF2-40B4-BE49-F238E27FC236}">
                  <a16:creationId xmlns:a16="http://schemas.microsoft.com/office/drawing/2014/main" id="{C4A10B2E-0CD0-C648-8ED6-D3CC8C755A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4200" y="381000"/>
              <a:ext cx="3898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latin typeface="Arial" panose="020B0604020202020204" pitchFamily="34" charset="0"/>
                </a:rPr>
                <a:t>V</a:t>
              </a:r>
            </a:p>
          </p:txBody>
        </p:sp>
        <p:sp>
          <p:nvSpPr>
            <p:cNvPr id="7228" name="TextBox 261">
              <a:extLst>
                <a:ext uri="{FF2B5EF4-FFF2-40B4-BE49-F238E27FC236}">
                  <a16:creationId xmlns:a16="http://schemas.microsoft.com/office/drawing/2014/main" id="{73195F68-8B59-7545-A7CB-54B9FEBA24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5859" y="304800"/>
              <a:ext cx="3193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>
                  <a:latin typeface="Arial" panose="020B0604020202020204" pitchFamily="34" charset="0"/>
                </a:rPr>
                <a:t>+</a:t>
              </a:r>
            </a:p>
          </p:txBody>
        </p:sp>
      </p:grpSp>
      <p:sp>
        <p:nvSpPr>
          <p:cNvPr id="7176" name="TextBox 263">
            <a:extLst>
              <a:ext uri="{FF2B5EF4-FFF2-40B4-BE49-F238E27FC236}">
                <a16:creationId xmlns:a16="http://schemas.microsoft.com/office/drawing/2014/main" id="{EB50C6C7-7A78-BC4B-B25F-C5186F92EA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3414" y="1881188"/>
            <a:ext cx="1246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latin typeface="Arial" panose="020B0604020202020204" pitchFamily="34" charset="0"/>
              </a:rPr>
              <a:t>Start P.B.</a:t>
            </a:r>
          </a:p>
        </p:txBody>
      </p:sp>
      <p:sp>
        <p:nvSpPr>
          <p:cNvPr id="7177" name="TextBox 220">
            <a:extLst>
              <a:ext uri="{FF2B5EF4-FFF2-40B4-BE49-F238E27FC236}">
                <a16:creationId xmlns:a16="http://schemas.microsoft.com/office/drawing/2014/main" id="{CD415B0F-756A-E545-A088-79A7DC27F3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300" y="838200"/>
            <a:ext cx="4635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>
                <a:latin typeface="Arial" panose="020B0604020202020204" pitchFamily="34" charset="0"/>
              </a:rPr>
              <a:t>Detect  a start signal from a human.</a:t>
            </a:r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8E9B218E-55FF-CE41-8DE1-94AFEE9E414F}"/>
              </a:ext>
            </a:extLst>
          </p:cNvPr>
          <p:cNvSpPr>
            <a:spLocks noChangeAspect="1"/>
          </p:cNvSpPr>
          <p:nvPr/>
        </p:nvSpPr>
        <p:spPr>
          <a:xfrm>
            <a:off x="1600201" y="993776"/>
            <a:ext cx="92075" cy="9207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79" name="TextBox 224">
            <a:extLst>
              <a:ext uri="{FF2B5EF4-FFF2-40B4-BE49-F238E27FC236}">
                <a16:creationId xmlns:a16="http://schemas.microsoft.com/office/drawing/2014/main" id="{76C5A6BC-40A4-214B-A6F1-A8D6105C17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0450" y="1247775"/>
            <a:ext cx="2643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rgbClr val="002060"/>
                </a:solidFill>
                <a:latin typeface="Arial" panose="020B0604020202020204" pitchFamily="34" charset="0"/>
              </a:rPr>
              <a:t>A Start Push Button</a:t>
            </a:r>
          </a:p>
        </p:txBody>
      </p:sp>
      <p:grpSp>
        <p:nvGrpSpPr>
          <p:cNvPr id="7180" name="Group 1">
            <a:extLst>
              <a:ext uri="{FF2B5EF4-FFF2-40B4-BE49-F238E27FC236}">
                <a16:creationId xmlns:a16="http://schemas.microsoft.com/office/drawing/2014/main" id="{BAFEB6D3-0091-744E-A02A-40478F856B5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33601" y="2209800"/>
            <a:ext cx="7402513" cy="3657600"/>
            <a:chOff x="2813424" y="2693044"/>
            <a:chExt cx="4196976" cy="2073664"/>
          </a:xfrm>
        </p:grpSpPr>
        <p:sp>
          <p:nvSpPr>
            <p:cNvPr id="256" name="Oval 255">
              <a:extLst>
                <a:ext uri="{FF2B5EF4-FFF2-40B4-BE49-F238E27FC236}">
                  <a16:creationId xmlns:a16="http://schemas.microsoft.com/office/drawing/2014/main" id="{43FA8C1B-BDA6-304E-9FAE-0288F0450690}"/>
                </a:ext>
              </a:extLst>
            </p:cNvPr>
            <p:cNvSpPr/>
            <p:nvPr/>
          </p:nvSpPr>
          <p:spPr>
            <a:xfrm>
              <a:off x="5139177" y="3581372"/>
              <a:ext cx="148510" cy="159305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02548119-004A-D74D-B357-61D8EE884441}"/>
                </a:ext>
              </a:extLst>
            </p:cNvPr>
            <p:cNvSpPr/>
            <p:nvPr/>
          </p:nvSpPr>
          <p:spPr>
            <a:xfrm>
              <a:off x="5217482" y="3635373"/>
              <a:ext cx="1280784" cy="810925"/>
            </a:xfrm>
            <a:custGeom>
              <a:avLst/>
              <a:gdLst>
                <a:gd name="connsiteX0" fmla="*/ 1280160 w 1280160"/>
                <a:gd name="connsiteY0" fmla="*/ 556591 h 811033"/>
                <a:gd name="connsiteX1" fmla="*/ 1256306 w 1280160"/>
                <a:gd name="connsiteY1" fmla="*/ 659958 h 811033"/>
                <a:gd name="connsiteX2" fmla="*/ 1240403 w 1280160"/>
                <a:gd name="connsiteY2" fmla="*/ 683812 h 811033"/>
                <a:gd name="connsiteX3" fmla="*/ 1216549 w 1280160"/>
                <a:gd name="connsiteY3" fmla="*/ 739471 h 811033"/>
                <a:gd name="connsiteX4" fmla="*/ 1200647 w 1280160"/>
                <a:gd name="connsiteY4" fmla="*/ 763325 h 811033"/>
                <a:gd name="connsiteX5" fmla="*/ 1176793 w 1280160"/>
                <a:gd name="connsiteY5" fmla="*/ 771276 h 811033"/>
                <a:gd name="connsiteX6" fmla="*/ 1121134 w 1280160"/>
                <a:gd name="connsiteY6" fmla="*/ 803081 h 811033"/>
                <a:gd name="connsiteX7" fmla="*/ 1097280 w 1280160"/>
                <a:gd name="connsiteY7" fmla="*/ 811033 h 811033"/>
                <a:gd name="connsiteX8" fmla="*/ 1017767 w 1280160"/>
                <a:gd name="connsiteY8" fmla="*/ 803081 h 811033"/>
                <a:gd name="connsiteX9" fmla="*/ 970059 w 1280160"/>
                <a:gd name="connsiteY9" fmla="*/ 779227 h 811033"/>
                <a:gd name="connsiteX10" fmla="*/ 946205 w 1280160"/>
                <a:gd name="connsiteY10" fmla="*/ 771276 h 811033"/>
                <a:gd name="connsiteX11" fmla="*/ 938254 w 1280160"/>
                <a:gd name="connsiteY11" fmla="*/ 747422 h 811033"/>
                <a:gd name="connsiteX12" fmla="*/ 906448 w 1280160"/>
                <a:gd name="connsiteY12" fmla="*/ 699714 h 811033"/>
                <a:gd name="connsiteX13" fmla="*/ 898497 w 1280160"/>
                <a:gd name="connsiteY13" fmla="*/ 652007 h 811033"/>
                <a:gd name="connsiteX14" fmla="*/ 914400 w 1280160"/>
                <a:gd name="connsiteY14" fmla="*/ 508883 h 811033"/>
                <a:gd name="connsiteX15" fmla="*/ 930302 w 1280160"/>
                <a:gd name="connsiteY15" fmla="*/ 333954 h 811033"/>
                <a:gd name="connsiteX16" fmla="*/ 922351 w 1280160"/>
                <a:gd name="connsiteY16" fmla="*/ 262393 h 811033"/>
                <a:gd name="connsiteX17" fmla="*/ 898497 w 1280160"/>
                <a:gd name="connsiteY17" fmla="*/ 182880 h 811033"/>
                <a:gd name="connsiteX18" fmla="*/ 874643 w 1280160"/>
                <a:gd name="connsiteY18" fmla="*/ 166977 h 811033"/>
                <a:gd name="connsiteX19" fmla="*/ 834887 w 1280160"/>
                <a:gd name="connsiteY19" fmla="*/ 119269 h 811033"/>
                <a:gd name="connsiteX20" fmla="*/ 763325 w 1280160"/>
                <a:gd name="connsiteY20" fmla="*/ 79513 h 811033"/>
                <a:gd name="connsiteX21" fmla="*/ 731520 w 1280160"/>
                <a:gd name="connsiteY21" fmla="*/ 63610 h 811033"/>
                <a:gd name="connsiteX22" fmla="*/ 699715 w 1280160"/>
                <a:gd name="connsiteY22" fmla="*/ 55659 h 811033"/>
                <a:gd name="connsiteX23" fmla="*/ 652007 w 1280160"/>
                <a:gd name="connsiteY23" fmla="*/ 39756 h 811033"/>
                <a:gd name="connsiteX24" fmla="*/ 620201 w 1280160"/>
                <a:gd name="connsiteY24" fmla="*/ 31805 h 811033"/>
                <a:gd name="connsiteX25" fmla="*/ 572494 w 1280160"/>
                <a:gd name="connsiteY25" fmla="*/ 15902 h 811033"/>
                <a:gd name="connsiteX26" fmla="*/ 461175 w 1280160"/>
                <a:gd name="connsiteY26" fmla="*/ 0 h 811033"/>
                <a:gd name="connsiteX27" fmla="*/ 127221 w 1280160"/>
                <a:gd name="connsiteY27" fmla="*/ 7951 h 811033"/>
                <a:gd name="connsiteX28" fmla="*/ 7951 w 1280160"/>
                <a:gd name="connsiteY28" fmla="*/ 39756 h 811033"/>
                <a:gd name="connsiteX29" fmla="*/ 0 w 1280160"/>
                <a:gd name="connsiteY29" fmla="*/ 15902 h 81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80160" h="811033">
                  <a:moveTo>
                    <a:pt x="1280160" y="556591"/>
                  </a:moveTo>
                  <a:cubicBezTo>
                    <a:pt x="1276494" y="582248"/>
                    <a:pt x="1272180" y="636148"/>
                    <a:pt x="1256306" y="659958"/>
                  </a:cubicBezTo>
                  <a:lnTo>
                    <a:pt x="1240403" y="683812"/>
                  </a:lnTo>
                  <a:cubicBezTo>
                    <a:pt x="1231482" y="710576"/>
                    <a:pt x="1232272" y="711956"/>
                    <a:pt x="1216549" y="739471"/>
                  </a:cubicBezTo>
                  <a:cubicBezTo>
                    <a:pt x="1211808" y="747768"/>
                    <a:pt x="1208109" y="757355"/>
                    <a:pt x="1200647" y="763325"/>
                  </a:cubicBezTo>
                  <a:cubicBezTo>
                    <a:pt x="1194102" y="768561"/>
                    <a:pt x="1184497" y="767974"/>
                    <a:pt x="1176793" y="771276"/>
                  </a:cubicBezTo>
                  <a:cubicBezTo>
                    <a:pt x="1079233" y="813087"/>
                    <a:pt x="1200972" y="763162"/>
                    <a:pt x="1121134" y="803081"/>
                  </a:cubicBezTo>
                  <a:cubicBezTo>
                    <a:pt x="1113637" y="806829"/>
                    <a:pt x="1105231" y="808382"/>
                    <a:pt x="1097280" y="811033"/>
                  </a:cubicBezTo>
                  <a:cubicBezTo>
                    <a:pt x="1070776" y="808382"/>
                    <a:pt x="1044094" y="807131"/>
                    <a:pt x="1017767" y="803081"/>
                  </a:cubicBezTo>
                  <a:cubicBezTo>
                    <a:pt x="988896" y="798639"/>
                    <a:pt x="996270" y="792333"/>
                    <a:pt x="970059" y="779227"/>
                  </a:cubicBezTo>
                  <a:cubicBezTo>
                    <a:pt x="962562" y="775479"/>
                    <a:pt x="954156" y="773926"/>
                    <a:pt x="946205" y="771276"/>
                  </a:cubicBezTo>
                  <a:cubicBezTo>
                    <a:pt x="943555" y="763325"/>
                    <a:pt x="942324" y="754749"/>
                    <a:pt x="938254" y="747422"/>
                  </a:cubicBezTo>
                  <a:cubicBezTo>
                    <a:pt x="928972" y="730714"/>
                    <a:pt x="906448" y="699714"/>
                    <a:pt x="906448" y="699714"/>
                  </a:cubicBezTo>
                  <a:cubicBezTo>
                    <a:pt x="903798" y="683812"/>
                    <a:pt x="898497" y="668129"/>
                    <a:pt x="898497" y="652007"/>
                  </a:cubicBezTo>
                  <a:cubicBezTo>
                    <a:pt x="898497" y="549897"/>
                    <a:pt x="895637" y="565168"/>
                    <a:pt x="914400" y="508883"/>
                  </a:cubicBezTo>
                  <a:cubicBezTo>
                    <a:pt x="919367" y="464182"/>
                    <a:pt x="930302" y="373122"/>
                    <a:pt x="930302" y="333954"/>
                  </a:cubicBezTo>
                  <a:cubicBezTo>
                    <a:pt x="930302" y="309954"/>
                    <a:pt x="926000" y="286114"/>
                    <a:pt x="922351" y="262393"/>
                  </a:cubicBezTo>
                  <a:cubicBezTo>
                    <a:pt x="920532" y="250570"/>
                    <a:pt x="902214" y="185358"/>
                    <a:pt x="898497" y="182880"/>
                  </a:cubicBezTo>
                  <a:lnTo>
                    <a:pt x="874643" y="166977"/>
                  </a:lnTo>
                  <a:cubicBezTo>
                    <a:pt x="860507" y="145773"/>
                    <a:pt x="856080" y="135752"/>
                    <a:pt x="834887" y="119269"/>
                  </a:cubicBezTo>
                  <a:cubicBezTo>
                    <a:pt x="771488" y="69959"/>
                    <a:pt x="809134" y="99145"/>
                    <a:pt x="763325" y="79513"/>
                  </a:cubicBezTo>
                  <a:cubicBezTo>
                    <a:pt x="752430" y="74844"/>
                    <a:pt x="742618" y="67772"/>
                    <a:pt x="731520" y="63610"/>
                  </a:cubicBezTo>
                  <a:cubicBezTo>
                    <a:pt x="721288" y="59773"/>
                    <a:pt x="710182" y="58799"/>
                    <a:pt x="699715" y="55659"/>
                  </a:cubicBezTo>
                  <a:cubicBezTo>
                    <a:pt x="683659" y="50842"/>
                    <a:pt x="668269" y="43821"/>
                    <a:pt x="652007" y="39756"/>
                  </a:cubicBezTo>
                  <a:cubicBezTo>
                    <a:pt x="641405" y="37106"/>
                    <a:pt x="630668" y="34945"/>
                    <a:pt x="620201" y="31805"/>
                  </a:cubicBezTo>
                  <a:cubicBezTo>
                    <a:pt x="604145" y="26988"/>
                    <a:pt x="589127" y="17981"/>
                    <a:pt x="572494" y="15902"/>
                  </a:cubicBezTo>
                  <a:cubicBezTo>
                    <a:pt x="492885" y="5951"/>
                    <a:pt x="529961" y="11464"/>
                    <a:pt x="461175" y="0"/>
                  </a:cubicBezTo>
                  <a:lnTo>
                    <a:pt x="127221" y="7951"/>
                  </a:lnTo>
                  <a:cubicBezTo>
                    <a:pt x="17454" y="11942"/>
                    <a:pt x="42158" y="-11554"/>
                    <a:pt x="7951" y="39756"/>
                  </a:cubicBezTo>
                  <a:lnTo>
                    <a:pt x="0" y="15902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7196" name="Group 234">
              <a:extLst>
                <a:ext uri="{FF2B5EF4-FFF2-40B4-BE49-F238E27FC236}">
                  <a16:creationId xmlns:a16="http://schemas.microsoft.com/office/drawing/2014/main" id="{9A0320D8-E68C-2F43-8788-5F88E4E393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85976" y="3539535"/>
              <a:ext cx="386118" cy="857318"/>
              <a:chOff x="2814282" y="1962082"/>
              <a:chExt cx="386118" cy="857318"/>
            </a:xfrm>
          </p:grpSpPr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5EEE4DBB-6BAA-944D-9915-9096DA7094BB}"/>
                  </a:ext>
                </a:extLst>
              </p:cNvPr>
              <p:cNvCxnSpPr/>
              <p:nvPr/>
            </p:nvCxnSpPr>
            <p:spPr>
              <a:xfrm flipH="1">
                <a:off x="2819721" y="2316228"/>
                <a:ext cx="380724" cy="15840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57463EFC-6A9F-404E-92BC-FB7013D7B324}"/>
                  </a:ext>
                </a:extLst>
              </p:cNvPr>
              <p:cNvCxnSpPr/>
              <p:nvPr/>
            </p:nvCxnSpPr>
            <p:spPr>
              <a:xfrm flipH="1">
                <a:off x="2819721" y="2554736"/>
                <a:ext cx="380724" cy="15840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Straight Connector 237">
                <a:extLst>
                  <a:ext uri="{FF2B5EF4-FFF2-40B4-BE49-F238E27FC236}">
                    <a16:creationId xmlns:a16="http://schemas.microsoft.com/office/drawing/2014/main" id="{432BDD88-B058-7244-91F1-7203EEB0F07B}"/>
                  </a:ext>
                </a:extLst>
              </p:cNvPr>
              <p:cNvCxnSpPr/>
              <p:nvPr/>
            </p:nvCxnSpPr>
            <p:spPr>
              <a:xfrm flipH="1">
                <a:off x="2819721" y="2077721"/>
                <a:ext cx="380724" cy="15840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Straight Connector 238">
                <a:extLst>
                  <a:ext uri="{FF2B5EF4-FFF2-40B4-BE49-F238E27FC236}">
                    <a16:creationId xmlns:a16="http://schemas.microsoft.com/office/drawing/2014/main" id="{564CA7C0-9552-EF44-A429-AF6BF32622D5}"/>
                  </a:ext>
                </a:extLst>
              </p:cNvPr>
              <p:cNvCxnSpPr/>
              <p:nvPr/>
            </p:nvCxnSpPr>
            <p:spPr>
              <a:xfrm>
                <a:off x="2819721" y="2474633"/>
                <a:ext cx="380724" cy="8010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Straight Connector 239">
                <a:extLst>
                  <a:ext uri="{FF2B5EF4-FFF2-40B4-BE49-F238E27FC236}">
                    <a16:creationId xmlns:a16="http://schemas.microsoft.com/office/drawing/2014/main" id="{EC1183B2-F7AA-B14F-9F03-7FB3249B26E5}"/>
                  </a:ext>
                </a:extLst>
              </p:cNvPr>
              <p:cNvCxnSpPr/>
              <p:nvPr/>
            </p:nvCxnSpPr>
            <p:spPr>
              <a:xfrm>
                <a:off x="2814321" y="2700540"/>
                <a:ext cx="190812" cy="3960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Straight Connector 240">
                <a:extLst>
                  <a:ext uri="{FF2B5EF4-FFF2-40B4-BE49-F238E27FC236}">
                    <a16:creationId xmlns:a16="http://schemas.microsoft.com/office/drawing/2014/main" id="{C9973EC0-D036-7940-BD00-53BBF29B9319}"/>
                  </a:ext>
                </a:extLst>
              </p:cNvPr>
              <p:cNvCxnSpPr/>
              <p:nvPr/>
            </p:nvCxnSpPr>
            <p:spPr>
              <a:xfrm>
                <a:off x="2819721" y="2236126"/>
                <a:ext cx="380724" cy="8010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Straight Connector 241">
                <a:extLst>
                  <a:ext uri="{FF2B5EF4-FFF2-40B4-BE49-F238E27FC236}">
                    <a16:creationId xmlns:a16="http://schemas.microsoft.com/office/drawing/2014/main" id="{D5863132-E31A-D740-8BB3-3AB59964BAF9}"/>
                  </a:ext>
                </a:extLst>
              </p:cNvPr>
              <p:cNvCxnSpPr/>
              <p:nvPr/>
            </p:nvCxnSpPr>
            <p:spPr>
              <a:xfrm>
                <a:off x="3009633" y="2038120"/>
                <a:ext cx="190812" cy="3960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Straight Connector 242">
                <a:extLst>
                  <a:ext uri="{FF2B5EF4-FFF2-40B4-BE49-F238E27FC236}">
                    <a16:creationId xmlns:a16="http://schemas.microsoft.com/office/drawing/2014/main" id="{5EFACDB3-032B-A145-A9E3-34FA1756FF96}"/>
                  </a:ext>
                </a:extLst>
              </p:cNvPr>
              <p:cNvCxnSpPr/>
              <p:nvPr/>
            </p:nvCxnSpPr>
            <p:spPr>
              <a:xfrm>
                <a:off x="3009633" y="2730241"/>
                <a:ext cx="0" cy="8910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Straight Connector 243">
                <a:extLst>
                  <a:ext uri="{FF2B5EF4-FFF2-40B4-BE49-F238E27FC236}">
                    <a16:creationId xmlns:a16="http://schemas.microsoft.com/office/drawing/2014/main" id="{4A08508D-7DAB-5D43-A4A0-12E37639447E}"/>
                  </a:ext>
                </a:extLst>
              </p:cNvPr>
              <p:cNvCxnSpPr/>
              <p:nvPr/>
            </p:nvCxnSpPr>
            <p:spPr>
              <a:xfrm>
                <a:off x="3005133" y="1962517"/>
                <a:ext cx="0" cy="8910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F6DB5472-A369-394A-A69B-8F46C08AAF56}"/>
                </a:ext>
              </a:extLst>
            </p:cNvPr>
            <p:cNvSpPr/>
            <p:nvPr/>
          </p:nvSpPr>
          <p:spPr>
            <a:xfrm>
              <a:off x="5139177" y="4142989"/>
              <a:ext cx="148510" cy="159305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1A76A6B7-2260-954B-908B-C30AC514FE2F}"/>
                </a:ext>
              </a:extLst>
            </p:cNvPr>
            <p:cNvCxnSpPr/>
            <p:nvPr/>
          </p:nvCxnSpPr>
          <p:spPr>
            <a:xfrm flipV="1">
              <a:off x="2813424" y="3388766"/>
              <a:ext cx="549036" cy="1170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199" name="Picture 2">
              <a:extLst>
                <a:ext uri="{FF2B5EF4-FFF2-40B4-BE49-F238E27FC236}">
                  <a16:creationId xmlns:a16="http://schemas.microsoft.com/office/drawing/2014/main" id="{CF5ADC48-9D0A-334B-BBD9-3D43ADB983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1176" y="3276600"/>
              <a:ext cx="228600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BDEC2A1D-3819-F748-997D-0A20CE76CED2}"/>
                </a:ext>
              </a:extLst>
            </p:cNvPr>
            <p:cNvCxnSpPr/>
            <p:nvPr/>
          </p:nvCxnSpPr>
          <p:spPr>
            <a:xfrm>
              <a:off x="3423664" y="3161959"/>
              <a:ext cx="62284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201" name="Picture 3">
              <a:extLst>
                <a:ext uri="{FF2B5EF4-FFF2-40B4-BE49-F238E27FC236}">
                  <a16:creationId xmlns:a16="http://schemas.microsoft.com/office/drawing/2014/main" id="{3FA465EA-BDF8-F04C-8481-A9052D0EC2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776" y="3273368"/>
              <a:ext cx="225425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04938B62-F639-1141-8D8E-6B4B82E66405}"/>
                </a:ext>
              </a:extLst>
            </p:cNvPr>
            <p:cNvCxnSpPr/>
            <p:nvPr/>
          </p:nvCxnSpPr>
          <p:spPr>
            <a:xfrm>
              <a:off x="3727884" y="2783947"/>
              <a:ext cx="0" cy="36541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EA41B8BC-C5A9-ED44-8BBE-41708BDA657B}"/>
                </a:ext>
              </a:extLst>
            </p:cNvPr>
            <p:cNvCxnSpPr/>
            <p:nvPr/>
          </p:nvCxnSpPr>
          <p:spPr>
            <a:xfrm>
              <a:off x="4380427" y="3421167"/>
              <a:ext cx="0" cy="137704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0B2E544A-4A0C-2642-AFBE-5DE64E9EE66B}"/>
                </a:ext>
              </a:extLst>
            </p:cNvPr>
            <p:cNvCxnSpPr/>
            <p:nvPr/>
          </p:nvCxnSpPr>
          <p:spPr>
            <a:xfrm>
              <a:off x="4379527" y="4304994"/>
              <a:ext cx="0" cy="182705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>
              <a:extLst>
                <a:ext uri="{FF2B5EF4-FFF2-40B4-BE49-F238E27FC236}">
                  <a16:creationId xmlns:a16="http://schemas.microsoft.com/office/drawing/2014/main" id="{6A47F281-E444-C940-A7EF-414B56F6823B}"/>
                </a:ext>
              </a:extLst>
            </p:cNvPr>
            <p:cNvCxnSpPr/>
            <p:nvPr/>
          </p:nvCxnSpPr>
          <p:spPr>
            <a:xfrm>
              <a:off x="5217482" y="4313094"/>
              <a:ext cx="0" cy="182706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AAE7186C-B398-824C-99C1-5E3EF748687A}"/>
                </a:ext>
              </a:extLst>
            </p:cNvPr>
            <p:cNvCxnSpPr/>
            <p:nvPr/>
          </p:nvCxnSpPr>
          <p:spPr>
            <a:xfrm>
              <a:off x="5210282" y="3391466"/>
              <a:ext cx="0" cy="201606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8DE056E7-B2F5-3145-8F78-EE3AB4BC2311}"/>
                </a:ext>
              </a:extLst>
            </p:cNvPr>
            <p:cNvCxnSpPr/>
            <p:nvPr/>
          </p:nvCxnSpPr>
          <p:spPr>
            <a:xfrm>
              <a:off x="4356125" y="4492200"/>
              <a:ext cx="877558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8F705320-7E7D-E640-BF08-3E0255769024}"/>
                </a:ext>
              </a:extLst>
            </p:cNvPr>
            <p:cNvCxnSpPr/>
            <p:nvPr/>
          </p:nvCxnSpPr>
          <p:spPr>
            <a:xfrm>
              <a:off x="4795354" y="4492200"/>
              <a:ext cx="0" cy="274508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CC385264-0824-8B46-901F-20E880BA3C34}"/>
                </a:ext>
              </a:extLst>
            </p:cNvPr>
            <p:cNvCxnSpPr/>
            <p:nvPr/>
          </p:nvCxnSpPr>
          <p:spPr>
            <a:xfrm>
              <a:off x="2828725" y="2693044"/>
              <a:ext cx="0" cy="720022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5DCF7A26-74A0-3E4E-9A44-E6B9D31F3763}"/>
                </a:ext>
              </a:extLst>
            </p:cNvPr>
            <p:cNvCxnSpPr/>
            <p:nvPr/>
          </p:nvCxnSpPr>
          <p:spPr>
            <a:xfrm flipV="1">
              <a:off x="4083408" y="3394166"/>
              <a:ext cx="1143075" cy="1080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EA9BCD02-6B5F-FF4A-A0B0-A565758DA575}"/>
                </a:ext>
              </a:extLst>
            </p:cNvPr>
            <p:cNvSpPr/>
            <p:nvPr/>
          </p:nvSpPr>
          <p:spPr>
            <a:xfrm>
              <a:off x="5217482" y="4215891"/>
              <a:ext cx="1550802" cy="516616"/>
            </a:xfrm>
            <a:custGeom>
              <a:avLst/>
              <a:gdLst>
                <a:gd name="connsiteX0" fmla="*/ 1550504 w 1550504"/>
                <a:gd name="connsiteY0" fmla="*/ 55659 h 516835"/>
                <a:gd name="connsiteX1" fmla="*/ 1534601 w 1550504"/>
                <a:gd name="connsiteY1" fmla="*/ 95415 h 516835"/>
                <a:gd name="connsiteX2" fmla="*/ 1510748 w 1550504"/>
                <a:gd name="connsiteY2" fmla="*/ 143123 h 516835"/>
                <a:gd name="connsiteX3" fmla="*/ 1502796 w 1550504"/>
                <a:gd name="connsiteY3" fmla="*/ 182880 h 516835"/>
                <a:gd name="connsiteX4" fmla="*/ 1494845 w 1550504"/>
                <a:gd name="connsiteY4" fmla="*/ 206734 h 516835"/>
                <a:gd name="connsiteX5" fmla="*/ 1486894 w 1550504"/>
                <a:gd name="connsiteY5" fmla="*/ 238539 h 516835"/>
                <a:gd name="connsiteX6" fmla="*/ 1470991 w 1550504"/>
                <a:gd name="connsiteY6" fmla="*/ 262393 h 516835"/>
                <a:gd name="connsiteX7" fmla="*/ 1455088 w 1550504"/>
                <a:gd name="connsiteY7" fmla="*/ 318052 h 516835"/>
                <a:gd name="connsiteX8" fmla="*/ 1439186 w 1550504"/>
                <a:gd name="connsiteY8" fmla="*/ 365760 h 516835"/>
                <a:gd name="connsiteX9" fmla="*/ 1431235 w 1550504"/>
                <a:gd name="connsiteY9" fmla="*/ 389614 h 516835"/>
                <a:gd name="connsiteX10" fmla="*/ 1391478 w 1550504"/>
                <a:gd name="connsiteY10" fmla="*/ 437322 h 516835"/>
                <a:gd name="connsiteX11" fmla="*/ 1335819 w 1550504"/>
                <a:gd name="connsiteY11" fmla="*/ 453224 h 516835"/>
                <a:gd name="connsiteX12" fmla="*/ 1288111 w 1550504"/>
                <a:gd name="connsiteY12" fmla="*/ 469127 h 516835"/>
                <a:gd name="connsiteX13" fmla="*/ 1264257 w 1550504"/>
                <a:gd name="connsiteY13" fmla="*/ 477078 h 516835"/>
                <a:gd name="connsiteX14" fmla="*/ 1240403 w 1550504"/>
                <a:gd name="connsiteY14" fmla="*/ 492981 h 516835"/>
                <a:gd name="connsiteX15" fmla="*/ 1216549 w 1550504"/>
                <a:gd name="connsiteY15" fmla="*/ 500932 h 516835"/>
                <a:gd name="connsiteX16" fmla="*/ 1105231 w 1550504"/>
                <a:gd name="connsiteY16" fmla="*/ 516835 h 516835"/>
                <a:gd name="connsiteX17" fmla="*/ 954156 w 1550504"/>
                <a:gd name="connsiteY17" fmla="*/ 500932 h 516835"/>
                <a:gd name="connsiteX18" fmla="*/ 906448 w 1550504"/>
                <a:gd name="connsiteY18" fmla="*/ 485029 h 516835"/>
                <a:gd name="connsiteX19" fmla="*/ 882595 w 1550504"/>
                <a:gd name="connsiteY19" fmla="*/ 477078 h 516835"/>
                <a:gd name="connsiteX20" fmla="*/ 858741 w 1550504"/>
                <a:gd name="connsiteY20" fmla="*/ 445273 h 516835"/>
                <a:gd name="connsiteX21" fmla="*/ 834887 w 1550504"/>
                <a:gd name="connsiteY21" fmla="*/ 437322 h 516835"/>
                <a:gd name="connsiteX22" fmla="*/ 811033 w 1550504"/>
                <a:gd name="connsiteY22" fmla="*/ 413468 h 516835"/>
                <a:gd name="connsiteX23" fmla="*/ 779228 w 1550504"/>
                <a:gd name="connsiteY23" fmla="*/ 397565 h 516835"/>
                <a:gd name="connsiteX24" fmla="*/ 731520 w 1550504"/>
                <a:gd name="connsiteY24" fmla="*/ 365760 h 516835"/>
                <a:gd name="connsiteX25" fmla="*/ 707666 w 1550504"/>
                <a:gd name="connsiteY25" fmla="*/ 318052 h 516835"/>
                <a:gd name="connsiteX26" fmla="*/ 683812 w 1550504"/>
                <a:gd name="connsiteY26" fmla="*/ 246490 h 516835"/>
                <a:gd name="connsiteX27" fmla="*/ 675861 w 1550504"/>
                <a:gd name="connsiteY27" fmla="*/ 222636 h 516835"/>
                <a:gd name="connsiteX28" fmla="*/ 659958 w 1550504"/>
                <a:gd name="connsiteY28" fmla="*/ 198782 h 516835"/>
                <a:gd name="connsiteX29" fmla="*/ 636104 w 1550504"/>
                <a:gd name="connsiteY29" fmla="*/ 127221 h 516835"/>
                <a:gd name="connsiteX30" fmla="*/ 628153 w 1550504"/>
                <a:gd name="connsiteY30" fmla="*/ 103367 h 516835"/>
                <a:gd name="connsiteX31" fmla="*/ 580445 w 1550504"/>
                <a:gd name="connsiteY31" fmla="*/ 71562 h 516835"/>
                <a:gd name="connsiteX32" fmla="*/ 524786 w 1550504"/>
                <a:gd name="connsiteY32" fmla="*/ 55659 h 516835"/>
                <a:gd name="connsiteX33" fmla="*/ 492981 w 1550504"/>
                <a:gd name="connsiteY33" fmla="*/ 39756 h 516835"/>
                <a:gd name="connsiteX34" fmla="*/ 469127 w 1550504"/>
                <a:gd name="connsiteY34" fmla="*/ 23854 h 516835"/>
                <a:gd name="connsiteX35" fmla="*/ 326003 w 1550504"/>
                <a:gd name="connsiteY35" fmla="*/ 0 h 516835"/>
                <a:gd name="connsiteX36" fmla="*/ 278295 w 1550504"/>
                <a:gd name="connsiteY36" fmla="*/ 7951 h 516835"/>
                <a:gd name="connsiteX37" fmla="*/ 254441 w 1550504"/>
                <a:gd name="connsiteY37" fmla="*/ 15902 h 516835"/>
                <a:gd name="connsiteX38" fmla="*/ 198782 w 1550504"/>
                <a:gd name="connsiteY38" fmla="*/ 23854 h 516835"/>
                <a:gd name="connsiteX39" fmla="*/ 95415 w 1550504"/>
                <a:gd name="connsiteY39" fmla="*/ 39756 h 516835"/>
                <a:gd name="connsiteX40" fmla="*/ 0 w 1550504"/>
                <a:gd name="connsiteY40" fmla="*/ 31805 h 516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550504" h="516835">
                  <a:moveTo>
                    <a:pt x="1550504" y="55659"/>
                  </a:moveTo>
                  <a:cubicBezTo>
                    <a:pt x="1545203" y="68911"/>
                    <a:pt x="1540984" y="82649"/>
                    <a:pt x="1534601" y="95415"/>
                  </a:cubicBezTo>
                  <a:cubicBezTo>
                    <a:pt x="1515167" y="134283"/>
                    <a:pt x="1520741" y="103152"/>
                    <a:pt x="1510748" y="143123"/>
                  </a:cubicBezTo>
                  <a:cubicBezTo>
                    <a:pt x="1507470" y="156234"/>
                    <a:pt x="1506074" y="169769"/>
                    <a:pt x="1502796" y="182880"/>
                  </a:cubicBezTo>
                  <a:cubicBezTo>
                    <a:pt x="1500763" y="191011"/>
                    <a:pt x="1497147" y="198675"/>
                    <a:pt x="1494845" y="206734"/>
                  </a:cubicBezTo>
                  <a:cubicBezTo>
                    <a:pt x="1491843" y="217241"/>
                    <a:pt x="1491199" y="228495"/>
                    <a:pt x="1486894" y="238539"/>
                  </a:cubicBezTo>
                  <a:cubicBezTo>
                    <a:pt x="1483130" y="247323"/>
                    <a:pt x="1476292" y="254442"/>
                    <a:pt x="1470991" y="262393"/>
                  </a:cubicBezTo>
                  <a:cubicBezTo>
                    <a:pt x="1444270" y="342559"/>
                    <a:pt x="1485040" y="218211"/>
                    <a:pt x="1455088" y="318052"/>
                  </a:cubicBezTo>
                  <a:cubicBezTo>
                    <a:pt x="1450271" y="334108"/>
                    <a:pt x="1444487" y="349857"/>
                    <a:pt x="1439186" y="365760"/>
                  </a:cubicBezTo>
                  <a:cubicBezTo>
                    <a:pt x="1436536" y="373711"/>
                    <a:pt x="1435884" y="382640"/>
                    <a:pt x="1431235" y="389614"/>
                  </a:cubicBezTo>
                  <a:cubicBezTo>
                    <a:pt x="1419501" y="407215"/>
                    <a:pt x="1409844" y="425078"/>
                    <a:pt x="1391478" y="437322"/>
                  </a:cubicBezTo>
                  <a:cubicBezTo>
                    <a:pt x="1384191" y="442180"/>
                    <a:pt x="1340638" y="451778"/>
                    <a:pt x="1335819" y="453224"/>
                  </a:cubicBezTo>
                  <a:cubicBezTo>
                    <a:pt x="1319763" y="458041"/>
                    <a:pt x="1304014" y="463826"/>
                    <a:pt x="1288111" y="469127"/>
                  </a:cubicBezTo>
                  <a:lnTo>
                    <a:pt x="1264257" y="477078"/>
                  </a:lnTo>
                  <a:cubicBezTo>
                    <a:pt x="1256306" y="482379"/>
                    <a:pt x="1248950" y="488707"/>
                    <a:pt x="1240403" y="492981"/>
                  </a:cubicBezTo>
                  <a:cubicBezTo>
                    <a:pt x="1232906" y="496729"/>
                    <a:pt x="1224608" y="498630"/>
                    <a:pt x="1216549" y="500932"/>
                  </a:cubicBezTo>
                  <a:cubicBezTo>
                    <a:pt x="1169989" y="514234"/>
                    <a:pt x="1168595" y="510498"/>
                    <a:pt x="1105231" y="516835"/>
                  </a:cubicBezTo>
                  <a:cubicBezTo>
                    <a:pt x="1079748" y="514711"/>
                    <a:pt x="989377" y="509060"/>
                    <a:pt x="954156" y="500932"/>
                  </a:cubicBezTo>
                  <a:cubicBezTo>
                    <a:pt x="937822" y="497163"/>
                    <a:pt x="922351" y="490330"/>
                    <a:pt x="906448" y="485029"/>
                  </a:cubicBezTo>
                  <a:lnTo>
                    <a:pt x="882595" y="477078"/>
                  </a:lnTo>
                  <a:cubicBezTo>
                    <a:pt x="874644" y="466476"/>
                    <a:pt x="868922" y="453757"/>
                    <a:pt x="858741" y="445273"/>
                  </a:cubicBezTo>
                  <a:cubicBezTo>
                    <a:pt x="852302" y="439907"/>
                    <a:pt x="841861" y="441971"/>
                    <a:pt x="834887" y="437322"/>
                  </a:cubicBezTo>
                  <a:cubicBezTo>
                    <a:pt x="825531" y="431085"/>
                    <a:pt x="820183" y="420004"/>
                    <a:pt x="811033" y="413468"/>
                  </a:cubicBezTo>
                  <a:cubicBezTo>
                    <a:pt x="801388" y="406578"/>
                    <a:pt x="788873" y="404455"/>
                    <a:pt x="779228" y="397565"/>
                  </a:cubicBezTo>
                  <a:cubicBezTo>
                    <a:pt x="727114" y="360340"/>
                    <a:pt x="782688" y="382815"/>
                    <a:pt x="731520" y="365760"/>
                  </a:cubicBezTo>
                  <a:cubicBezTo>
                    <a:pt x="702515" y="278753"/>
                    <a:pt x="748775" y="410547"/>
                    <a:pt x="707666" y="318052"/>
                  </a:cubicBezTo>
                  <a:cubicBezTo>
                    <a:pt x="707661" y="318042"/>
                    <a:pt x="687789" y="258423"/>
                    <a:pt x="683812" y="246490"/>
                  </a:cubicBezTo>
                  <a:cubicBezTo>
                    <a:pt x="681162" y="238539"/>
                    <a:pt x="680510" y="229610"/>
                    <a:pt x="675861" y="222636"/>
                  </a:cubicBezTo>
                  <a:lnTo>
                    <a:pt x="659958" y="198782"/>
                  </a:lnTo>
                  <a:lnTo>
                    <a:pt x="636104" y="127221"/>
                  </a:lnTo>
                  <a:cubicBezTo>
                    <a:pt x="633454" y="119270"/>
                    <a:pt x="635127" y="108016"/>
                    <a:pt x="628153" y="103367"/>
                  </a:cubicBezTo>
                  <a:cubicBezTo>
                    <a:pt x="612250" y="92765"/>
                    <a:pt x="598987" y="76198"/>
                    <a:pt x="580445" y="71562"/>
                  </a:cubicBezTo>
                  <a:cubicBezTo>
                    <a:pt x="564313" y="67529"/>
                    <a:pt x="540751" y="62501"/>
                    <a:pt x="524786" y="55659"/>
                  </a:cubicBezTo>
                  <a:cubicBezTo>
                    <a:pt x="513891" y="50990"/>
                    <a:pt x="503272" y="45637"/>
                    <a:pt x="492981" y="39756"/>
                  </a:cubicBezTo>
                  <a:cubicBezTo>
                    <a:pt x="484684" y="35015"/>
                    <a:pt x="477860" y="27735"/>
                    <a:pt x="469127" y="23854"/>
                  </a:cubicBezTo>
                  <a:cubicBezTo>
                    <a:pt x="415134" y="-142"/>
                    <a:pt x="392443" y="5536"/>
                    <a:pt x="326003" y="0"/>
                  </a:cubicBezTo>
                  <a:cubicBezTo>
                    <a:pt x="310100" y="2650"/>
                    <a:pt x="294033" y="4454"/>
                    <a:pt x="278295" y="7951"/>
                  </a:cubicBezTo>
                  <a:cubicBezTo>
                    <a:pt x="270113" y="9769"/>
                    <a:pt x="262660" y="14258"/>
                    <a:pt x="254441" y="15902"/>
                  </a:cubicBezTo>
                  <a:cubicBezTo>
                    <a:pt x="236064" y="19578"/>
                    <a:pt x="217335" y="21203"/>
                    <a:pt x="198782" y="23854"/>
                  </a:cubicBezTo>
                  <a:cubicBezTo>
                    <a:pt x="157951" y="37464"/>
                    <a:pt x="156912" y="39756"/>
                    <a:pt x="95415" y="39756"/>
                  </a:cubicBezTo>
                  <a:cubicBezTo>
                    <a:pt x="63500" y="39756"/>
                    <a:pt x="0" y="31805"/>
                    <a:pt x="0" y="31805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ACDE754-9982-9C42-BE70-7EA726F7B47A}"/>
                </a:ext>
              </a:extLst>
            </p:cNvPr>
            <p:cNvSpPr/>
            <p:nvPr/>
          </p:nvSpPr>
          <p:spPr>
            <a:xfrm>
              <a:off x="6331755" y="3847780"/>
              <a:ext cx="667844" cy="46171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2" name="Oval 541">
              <a:extLst>
                <a:ext uri="{FF2B5EF4-FFF2-40B4-BE49-F238E27FC236}">
                  <a16:creationId xmlns:a16="http://schemas.microsoft.com/office/drawing/2014/main" id="{5E841674-3E69-DE48-BF29-8AC01DD7B4B7}"/>
                </a:ext>
              </a:extLst>
            </p:cNvPr>
            <p:cNvSpPr/>
            <p:nvPr/>
          </p:nvSpPr>
          <p:spPr>
            <a:xfrm>
              <a:off x="6319155" y="3766777"/>
              <a:ext cx="668744" cy="16200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1" name="Oval 540">
              <a:extLst>
                <a:ext uri="{FF2B5EF4-FFF2-40B4-BE49-F238E27FC236}">
                  <a16:creationId xmlns:a16="http://schemas.microsoft.com/office/drawing/2014/main" id="{853766F3-85D0-2741-9CB7-9149739D4482}"/>
                </a:ext>
              </a:extLst>
            </p:cNvPr>
            <p:cNvSpPr/>
            <p:nvPr/>
          </p:nvSpPr>
          <p:spPr>
            <a:xfrm>
              <a:off x="6341656" y="3712776"/>
              <a:ext cx="668744" cy="16200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40805ACD-960B-0341-8F2D-04C8A6722BB6}"/>
                </a:ext>
              </a:extLst>
            </p:cNvPr>
            <p:cNvSpPr/>
            <p:nvPr/>
          </p:nvSpPr>
          <p:spPr>
            <a:xfrm>
              <a:off x="6331755" y="3658774"/>
              <a:ext cx="667844" cy="16200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0" name="Oval 539">
              <a:extLst>
                <a:ext uri="{FF2B5EF4-FFF2-40B4-BE49-F238E27FC236}">
                  <a16:creationId xmlns:a16="http://schemas.microsoft.com/office/drawing/2014/main" id="{3E74854C-1AD1-0E40-A29F-2E4B7F8D404B}"/>
                </a:ext>
              </a:extLst>
            </p:cNvPr>
            <p:cNvSpPr/>
            <p:nvPr/>
          </p:nvSpPr>
          <p:spPr>
            <a:xfrm>
              <a:off x="6319155" y="3604772"/>
              <a:ext cx="668744" cy="16200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55BC6E1-3ACC-5748-BB8B-ED760CA040C6}"/>
                </a:ext>
              </a:extLst>
            </p:cNvPr>
            <p:cNvSpPr/>
            <p:nvPr/>
          </p:nvSpPr>
          <p:spPr>
            <a:xfrm rot="20586631">
              <a:off x="6462264" y="3098057"/>
              <a:ext cx="466231" cy="613819"/>
            </a:xfrm>
            <a:custGeom>
              <a:avLst/>
              <a:gdLst>
                <a:gd name="connsiteX0" fmla="*/ 29910 w 466638"/>
                <a:gd name="connsiteY0" fmla="*/ 559559 h 614150"/>
                <a:gd name="connsiteX1" fmla="*/ 84501 w 466638"/>
                <a:gd name="connsiteY1" fmla="*/ 450376 h 614150"/>
                <a:gd name="connsiteX2" fmla="*/ 70853 w 466638"/>
                <a:gd name="connsiteY2" fmla="*/ 354842 h 614150"/>
                <a:gd name="connsiteX3" fmla="*/ 43557 w 466638"/>
                <a:gd name="connsiteY3" fmla="*/ 313899 h 614150"/>
                <a:gd name="connsiteX4" fmla="*/ 29910 w 466638"/>
                <a:gd name="connsiteY4" fmla="*/ 272956 h 614150"/>
                <a:gd name="connsiteX5" fmla="*/ 2614 w 466638"/>
                <a:gd name="connsiteY5" fmla="*/ 232012 h 614150"/>
                <a:gd name="connsiteX6" fmla="*/ 16262 w 466638"/>
                <a:gd name="connsiteY6" fmla="*/ 95535 h 614150"/>
                <a:gd name="connsiteX7" fmla="*/ 98148 w 466638"/>
                <a:gd name="connsiteY7" fmla="*/ 40944 h 614150"/>
                <a:gd name="connsiteX8" fmla="*/ 180035 w 466638"/>
                <a:gd name="connsiteY8" fmla="*/ 0 h 614150"/>
                <a:gd name="connsiteX9" fmla="*/ 343808 w 466638"/>
                <a:gd name="connsiteY9" fmla="*/ 27296 h 614150"/>
                <a:gd name="connsiteX10" fmla="*/ 384751 w 466638"/>
                <a:gd name="connsiteY10" fmla="*/ 54591 h 614150"/>
                <a:gd name="connsiteX11" fmla="*/ 439342 w 466638"/>
                <a:gd name="connsiteY11" fmla="*/ 136478 h 614150"/>
                <a:gd name="connsiteX12" fmla="*/ 466638 w 466638"/>
                <a:gd name="connsiteY12" fmla="*/ 218365 h 614150"/>
                <a:gd name="connsiteX13" fmla="*/ 452990 w 466638"/>
                <a:gd name="connsiteY13" fmla="*/ 300251 h 614150"/>
                <a:gd name="connsiteX14" fmla="*/ 425695 w 466638"/>
                <a:gd name="connsiteY14" fmla="*/ 341194 h 614150"/>
                <a:gd name="connsiteX15" fmla="*/ 343808 w 466638"/>
                <a:gd name="connsiteY15" fmla="*/ 395785 h 614150"/>
                <a:gd name="connsiteX16" fmla="*/ 275569 w 466638"/>
                <a:gd name="connsiteY16" fmla="*/ 409433 h 614150"/>
                <a:gd name="connsiteX17" fmla="*/ 193683 w 466638"/>
                <a:gd name="connsiteY17" fmla="*/ 436729 h 614150"/>
                <a:gd name="connsiteX18" fmla="*/ 152739 w 466638"/>
                <a:gd name="connsiteY18" fmla="*/ 600502 h 614150"/>
                <a:gd name="connsiteX19" fmla="*/ 152739 w 466638"/>
                <a:gd name="connsiteY19" fmla="*/ 614150 h 61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66638" h="614150">
                  <a:moveTo>
                    <a:pt x="29910" y="559559"/>
                  </a:moveTo>
                  <a:cubicBezTo>
                    <a:pt x="37622" y="546705"/>
                    <a:pt x="84501" y="479758"/>
                    <a:pt x="84501" y="450376"/>
                  </a:cubicBezTo>
                  <a:cubicBezTo>
                    <a:pt x="84501" y="418208"/>
                    <a:pt x="80097" y="385653"/>
                    <a:pt x="70853" y="354842"/>
                  </a:cubicBezTo>
                  <a:cubicBezTo>
                    <a:pt x="66140" y="339131"/>
                    <a:pt x="52656" y="327547"/>
                    <a:pt x="43557" y="313899"/>
                  </a:cubicBezTo>
                  <a:cubicBezTo>
                    <a:pt x="39008" y="300251"/>
                    <a:pt x="36343" y="285823"/>
                    <a:pt x="29910" y="272956"/>
                  </a:cubicBezTo>
                  <a:cubicBezTo>
                    <a:pt x="22574" y="258285"/>
                    <a:pt x="3872" y="248367"/>
                    <a:pt x="2614" y="232012"/>
                  </a:cubicBezTo>
                  <a:cubicBezTo>
                    <a:pt x="-893" y="186427"/>
                    <a:pt x="-4184" y="136428"/>
                    <a:pt x="16262" y="95535"/>
                  </a:cubicBezTo>
                  <a:cubicBezTo>
                    <a:pt x="30933" y="66193"/>
                    <a:pt x="70853" y="59141"/>
                    <a:pt x="98148" y="40944"/>
                  </a:cubicBezTo>
                  <a:cubicBezTo>
                    <a:pt x="151061" y="5668"/>
                    <a:pt x="123531" y="18835"/>
                    <a:pt x="180035" y="0"/>
                  </a:cubicBezTo>
                  <a:cubicBezTo>
                    <a:pt x="218958" y="4325"/>
                    <a:pt x="298078" y="4431"/>
                    <a:pt x="343808" y="27296"/>
                  </a:cubicBezTo>
                  <a:cubicBezTo>
                    <a:pt x="358479" y="34631"/>
                    <a:pt x="371103" y="45493"/>
                    <a:pt x="384751" y="54591"/>
                  </a:cubicBezTo>
                  <a:cubicBezTo>
                    <a:pt x="402948" y="81887"/>
                    <a:pt x="428968" y="105356"/>
                    <a:pt x="439342" y="136478"/>
                  </a:cubicBezTo>
                  <a:lnTo>
                    <a:pt x="466638" y="218365"/>
                  </a:lnTo>
                  <a:cubicBezTo>
                    <a:pt x="462089" y="245660"/>
                    <a:pt x="461741" y="273999"/>
                    <a:pt x="452990" y="300251"/>
                  </a:cubicBezTo>
                  <a:cubicBezTo>
                    <a:pt x="447803" y="315812"/>
                    <a:pt x="436196" y="328593"/>
                    <a:pt x="425695" y="341194"/>
                  </a:cubicBezTo>
                  <a:cubicBezTo>
                    <a:pt x="392313" y="381253"/>
                    <a:pt x="389844" y="384276"/>
                    <a:pt x="343808" y="395785"/>
                  </a:cubicBezTo>
                  <a:cubicBezTo>
                    <a:pt x="321304" y="401411"/>
                    <a:pt x="297948" y="403329"/>
                    <a:pt x="275569" y="409433"/>
                  </a:cubicBezTo>
                  <a:cubicBezTo>
                    <a:pt x="247811" y="417004"/>
                    <a:pt x="193683" y="436729"/>
                    <a:pt x="193683" y="436729"/>
                  </a:cubicBezTo>
                  <a:cubicBezTo>
                    <a:pt x="162413" y="530536"/>
                    <a:pt x="166523" y="504018"/>
                    <a:pt x="152739" y="600502"/>
                  </a:cubicBezTo>
                  <a:cubicBezTo>
                    <a:pt x="152096" y="605006"/>
                    <a:pt x="152739" y="609601"/>
                    <a:pt x="152739" y="614150"/>
                  </a:cubicBezTo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7181" name="Group 15">
            <a:extLst>
              <a:ext uri="{FF2B5EF4-FFF2-40B4-BE49-F238E27FC236}">
                <a16:creationId xmlns:a16="http://schemas.microsoft.com/office/drawing/2014/main" id="{1091A88F-8B86-1E47-BE3C-ED4F3F8F93FE}"/>
              </a:ext>
            </a:extLst>
          </p:cNvPr>
          <p:cNvGrpSpPr>
            <a:grpSpLocks/>
          </p:cNvGrpSpPr>
          <p:nvPr/>
        </p:nvGrpSpPr>
        <p:grpSpPr bwMode="auto">
          <a:xfrm>
            <a:off x="8812214" y="3352801"/>
            <a:ext cx="155575" cy="639763"/>
            <a:chOff x="7288924" y="1669774"/>
            <a:chExt cx="154178" cy="445433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F1C8733-4AB3-724D-8993-2F1AD5F13E78}"/>
                </a:ext>
              </a:extLst>
            </p:cNvPr>
            <p:cNvSpPr/>
            <p:nvPr/>
          </p:nvSpPr>
          <p:spPr>
            <a:xfrm>
              <a:off x="7288924" y="1752671"/>
              <a:ext cx="31465" cy="362536"/>
            </a:xfrm>
            <a:custGeom>
              <a:avLst/>
              <a:gdLst>
                <a:gd name="connsiteX0" fmla="*/ 0 w 32200"/>
                <a:gd name="connsiteY0" fmla="*/ 362607 h 362607"/>
                <a:gd name="connsiteX1" fmla="*/ 31531 w 32200"/>
                <a:gd name="connsiteY1" fmla="*/ 283779 h 362607"/>
                <a:gd name="connsiteX2" fmla="*/ 15766 w 32200"/>
                <a:gd name="connsiteY2" fmla="*/ 31531 h 362607"/>
                <a:gd name="connsiteX3" fmla="*/ 15766 w 32200"/>
                <a:gd name="connsiteY3" fmla="*/ 0 h 36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200" h="362607">
                  <a:moveTo>
                    <a:pt x="0" y="362607"/>
                  </a:moveTo>
                  <a:cubicBezTo>
                    <a:pt x="10510" y="336331"/>
                    <a:pt x="30185" y="312047"/>
                    <a:pt x="31531" y="283779"/>
                  </a:cubicBezTo>
                  <a:cubicBezTo>
                    <a:pt x="35538" y="199628"/>
                    <a:pt x="20439" y="115648"/>
                    <a:pt x="15766" y="31531"/>
                  </a:cubicBezTo>
                  <a:cubicBezTo>
                    <a:pt x="15183" y="21037"/>
                    <a:pt x="15766" y="10510"/>
                    <a:pt x="15766" y="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C26C47D8-3373-A74A-8963-B1605B6B0195}"/>
                </a:ext>
              </a:extLst>
            </p:cNvPr>
            <p:cNvSpPr/>
            <p:nvPr/>
          </p:nvSpPr>
          <p:spPr>
            <a:xfrm>
              <a:off x="7391184" y="1755987"/>
              <a:ext cx="31465" cy="327166"/>
            </a:xfrm>
            <a:custGeom>
              <a:avLst/>
              <a:gdLst>
                <a:gd name="connsiteX0" fmla="*/ 0 w 31573"/>
                <a:gd name="connsiteY0" fmla="*/ 327170 h 327170"/>
                <a:gd name="connsiteX1" fmla="*/ 15766 w 31573"/>
                <a:gd name="connsiteY1" fmla="*/ 74921 h 327170"/>
                <a:gd name="connsiteX2" fmla="*/ 31531 w 31573"/>
                <a:gd name="connsiteY2" fmla="*/ 11859 h 32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573" h="327170">
                  <a:moveTo>
                    <a:pt x="0" y="327170"/>
                  </a:moveTo>
                  <a:cubicBezTo>
                    <a:pt x="5255" y="243087"/>
                    <a:pt x="6947" y="158705"/>
                    <a:pt x="15766" y="74921"/>
                  </a:cubicBezTo>
                  <a:cubicBezTo>
                    <a:pt x="33193" y="-90634"/>
                    <a:pt x="31531" y="80065"/>
                    <a:pt x="31531" y="11859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67D8A3BB-C75A-2246-AFFC-7931837C6EB9}"/>
                </a:ext>
              </a:extLst>
            </p:cNvPr>
            <p:cNvSpPr/>
            <p:nvPr/>
          </p:nvSpPr>
          <p:spPr>
            <a:xfrm>
              <a:off x="7299936" y="1669774"/>
              <a:ext cx="143166" cy="103897"/>
            </a:xfrm>
            <a:custGeom>
              <a:avLst/>
              <a:gdLst>
                <a:gd name="connsiteX0" fmla="*/ 0 w 143805"/>
                <a:gd name="connsiteY0" fmla="*/ 87464 h 103367"/>
                <a:gd name="connsiteX1" fmla="*/ 15903 w 143805"/>
                <a:gd name="connsiteY1" fmla="*/ 47708 h 103367"/>
                <a:gd name="connsiteX2" fmla="*/ 23854 w 143805"/>
                <a:gd name="connsiteY2" fmla="*/ 23854 h 103367"/>
                <a:gd name="connsiteX3" fmla="*/ 39757 w 143805"/>
                <a:gd name="connsiteY3" fmla="*/ 0 h 103367"/>
                <a:gd name="connsiteX4" fmla="*/ 111319 w 143805"/>
                <a:gd name="connsiteY4" fmla="*/ 7951 h 103367"/>
                <a:gd name="connsiteX5" fmla="*/ 119270 w 143805"/>
                <a:gd name="connsiteY5" fmla="*/ 31805 h 103367"/>
                <a:gd name="connsiteX6" fmla="*/ 135173 w 143805"/>
                <a:gd name="connsiteY6" fmla="*/ 55659 h 103367"/>
                <a:gd name="connsiteX7" fmla="*/ 143124 w 143805"/>
                <a:gd name="connsiteY7" fmla="*/ 79513 h 103367"/>
                <a:gd name="connsiteX8" fmla="*/ 119270 w 143805"/>
                <a:gd name="connsiteY8" fmla="*/ 95416 h 103367"/>
                <a:gd name="connsiteX9" fmla="*/ 119270 w 143805"/>
                <a:gd name="connsiteY9" fmla="*/ 103367 h 10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805" h="103367">
                  <a:moveTo>
                    <a:pt x="0" y="87464"/>
                  </a:moveTo>
                  <a:cubicBezTo>
                    <a:pt x="5301" y="74212"/>
                    <a:pt x="10891" y="61072"/>
                    <a:pt x="15903" y="47708"/>
                  </a:cubicBezTo>
                  <a:cubicBezTo>
                    <a:pt x="18846" y="39860"/>
                    <a:pt x="20106" y="31351"/>
                    <a:pt x="23854" y="23854"/>
                  </a:cubicBezTo>
                  <a:cubicBezTo>
                    <a:pt x="28128" y="15307"/>
                    <a:pt x="34456" y="7951"/>
                    <a:pt x="39757" y="0"/>
                  </a:cubicBezTo>
                  <a:cubicBezTo>
                    <a:pt x="63611" y="2650"/>
                    <a:pt x="89035" y="-963"/>
                    <a:pt x="111319" y="7951"/>
                  </a:cubicBezTo>
                  <a:cubicBezTo>
                    <a:pt x="119101" y="11064"/>
                    <a:pt x="115522" y="24308"/>
                    <a:pt x="119270" y="31805"/>
                  </a:cubicBezTo>
                  <a:cubicBezTo>
                    <a:pt x="123544" y="40352"/>
                    <a:pt x="129872" y="47708"/>
                    <a:pt x="135173" y="55659"/>
                  </a:cubicBezTo>
                  <a:cubicBezTo>
                    <a:pt x="137823" y="63610"/>
                    <a:pt x="146237" y="71731"/>
                    <a:pt x="143124" y="79513"/>
                  </a:cubicBezTo>
                  <a:cubicBezTo>
                    <a:pt x="139575" y="88386"/>
                    <a:pt x="126027" y="88659"/>
                    <a:pt x="119270" y="95416"/>
                  </a:cubicBezTo>
                  <a:lnTo>
                    <a:pt x="119270" y="103367"/>
                  </a:lnTo>
                </a:path>
              </a:pathLst>
            </a:cu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3" name="Group 22">
            <a:extLst>
              <a:ext uri="{FF2B5EF4-FFF2-40B4-BE49-F238E27FC236}">
                <a16:creationId xmlns:a16="http://schemas.microsoft.com/office/drawing/2014/main" id="{E2EACAEA-7904-EF42-8112-03E17C518EB5}"/>
              </a:ext>
            </a:extLst>
          </p:cNvPr>
          <p:cNvGrpSpPr>
            <a:grpSpLocks/>
          </p:cNvGrpSpPr>
          <p:nvPr/>
        </p:nvGrpSpPr>
        <p:grpSpPr bwMode="auto">
          <a:xfrm>
            <a:off x="8601076" y="3956050"/>
            <a:ext cx="487363" cy="1047750"/>
            <a:chOff x="7076615" y="3956050"/>
            <a:chExt cx="487234" cy="1047750"/>
          </a:xfrm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0C64514-1F39-014A-9C50-FD06AE02C2EE}"/>
                </a:ext>
              </a:extLst>
            </p:cNvPr>
            <p:cNvSpPr/>
            <p:nvPr/>
          </p:nvSpPr>
          <p:spPr>
            <a:xfrm>
              <a:off x="7076615" y="3990975"/>
              <a:ext cx="222191" cy="1009650"/>
            </a:xfrm>
            <a:custGeom>
              <a:avLst/>
              <a:gdLst>
                <a:gd name="connsiteX0" fmla="*/ 222682 w 222682"/>
                <a:gd name="connsiteY0" fmla="*/ 0 h 1009815"/>
                <a:gd name="connsiteX1" fmla="*/ 214731 w 222682"/>
                <a:gd name="connsiteY1" fmla="*/ 39756 h 1009815"/>
                <a:gd name="connsiteX2" fmla="*/ 198828 w 222682"/>
                <a:gd name="connsiteY2" fmla="*/ 198782 h 1009815"/>
                <a:gd name="connsiteX3" fmla="*/ 190877 w 222682"/>
                <a:gd name="connsiteY3" fmla="*/ 230588 h 1009815"/>
                <a:gd name="connsiteX4" fmla="*/ 182926 w 222682"/>
                <a:gd name="connsiteY4" fmla="*/ 286247 h 1009815"/>
                <a:gd name="connsiteX5" fmla="*/ 167023 w 222682"/>
                <a:gd name="connsiteY5" fmla="*/ 333955 h 1009815"/>
                <a:gd name="connsiteX6" fmla="*/ 151121 w 222682"/>
                <a:gd name="connsiteY6" fmla="*/ 389614 h 1009815"/>
                <a:gd name="connsiteX7" fmla="*/ 127267 w 222682"/>
                <a:gd name="connsiteY7" fmla="*/ 532737 h 1009815"/>
                <a:gd name="connsiteX8" fmla="*/ 119315 w 222682"/>
                <a:gd name="connsiteY8" fmla="*/ 556591 h 1009815"/>
                <a:gd name="connsiteX9" fmla="*/ 111364 w 222682"/>
                <a:gd name="connsiteY9" fmla="*/ 659958 h 1009815"/>
                <a:gd name="connsiteX10" fmla="*/ 103413 w 222682"/>
                <a:gd name="connsiteY10" fmla="*/ 699715 h 1009815"/>
                <a:gd name="connsiteX11" fmla="*/ 95462 w 222682"/>
                <a:gd name="connsiteY11" fmla="*/ 755374 h 1009815"/>
                <a:gd name="connsiteX12" fmla="*/ 87510 w 222682"/>
                <a:gd name="connsiteY12" fmla="*/ 779228 h 1009815"/>
                <a:gd name="connsiteX13" fmla="*/ 63656 w 222682"/>
                <a:gd name="connsiteY13" fmla="*/ 866692 h 1009815"/>
                <a:gd name="connsiteX14" fmla="*/ 31851 w 222682"/>
                <a:gd name="connsiteY14" fmla="*/ 962108 h 1009815"/>
                <a:gd name="connsiteX15" fmla="*/ 23900 w 222682"/>
                <a:gd name="connsiteY15" fmla="*/ 985962 h 1009815"/>
                <a:gd name="connsiteX16" fmla="*/ 46 w 222682"/>
                <a:gd name="connsiteY16" fmla="*/ 1009815 h 1009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2682" h="1009815">
                  <a:moveTo>
                    <a:pt x="222682" y="0"/>
                  </a:moveTo>
                  <a:cubicBezTo>
                    <a:pt x="220032" y="13252"/>
                    <a:pt x="216310" y="26334"/>
                    <a:pt x="214731" y="39756"/>
                  </a:cubicBezTo>
                  <a:cubicBezTo>
                    <a:pt x="205617" y="117231"/>
                    <a:pt x="210330" y="129772"/>
                    <a:pt x="198828" y="198782"/>
                  </a:cubicBezTo>
                  <a:cubicBezTo>
                    <a:pt x="197031" y="209562"/>
                    <a:pt x="192832" y="219836"/>
                    <a:pt x="190877" y="230588"/>
                  </a:cubicBezTo>
                  <a:cubicBezTo>
                    <a:pt x="187525" y="249027"/>
                    <a:pt x="187140" y="267986"/>
                    <a:pt x="182926" y="286247"/>
                  </a:cubicBezTo>
                  <a:cubicBezTo>
                    <a:pt x="179157" y="302581"/>
                    <a:pt x="171088" y="317693"/>
                    <a:pt x="167023" y="333955"/>
                  </a:cubicBezTo>
                  <a:cubicBezTo>
                    <a:pt x="157039" y="373891"/>
                    <a:pt x="162528" y="355393"/>
                    <a:pt x="151121" y="389614"/>
                  </a:cubicBezTo>
                  <a:cubicBezTo>
                    <a:pt x="146172" y="429203"/>
                    <a:pt x="139320" y="496581"/>
                    <a:pt x="127267" y="532737"/>
                  </a:cubicBezTo>
                  <a:lnTo>
                    <a:pt x="119315" y="556591"/>
                  </a:lnTo>
                  <a:cubicBezTo>
                    <a:pt x="116665" y="591047"/>
                    <a:pt x="115180" y="625612"/>
                    <a:pt x="111364" y="659958"/>
                  </a:cubicBezTo>
                  <a:cubicBezTo>
                    <a:pt x="109872" y="673390"/>
                    <a:pt x="105635" y="686384"/>
                    <a:pt x="103413" y="699715"/>
                  </a:cubicBezTo>
                  <a:cubicBezTo>
                    <a:pt x="100332" y="718201"/>
                    <a:pt x="99138" y="736997"/>
                    <a:pt x="95462" y="755374"/>
                  </a:cubicBezTo>
                  <a:cubicBezTo>
                    <a:pt x="93818" y="763593"/>
                    <a:pt x="89543" y="771097"/>
                    <a:pt x="87510" y="779228"/>
                  </a:cubicBezTo>
                  <a:cubicBezTo>
                    <a:pt x="65028" y="869153"/>
                    <a:pt x="97779" y="764323"/>
                    <a:pt x="63656" y="866692"/>
                  </a:cubicBezTo>
                  <a:lnTo>
                    <a:pt x="31851" y="962108"/>
                  </a:lnTo>
                  <a:cubicBezTo>
                    <a:pt x="29201" y="970059"/>
                    <a:pt x="30874" y="981313"/>
                    <a:pt x="23900" y="985962"/>
                  </a:cubicBezTo>
                  <a:cubicBezTo>
                    <a:pt x="-2159" y="1003334"/>
                    <a:pt x="46" y="992308"/>
                    <a:pt x="46" y="1009815"/>
                  </a:cubicBezTo>
                </a:path>
              </a:pathLst>
            </a:cu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65A0C59C-E0B0-3345-B8D6-7516C3E2A524}"/>
                </a:ext>
              </a:extLst>
            </p:cNvPr>
            <p:cNvSpPr/>
            <p:nvPr/>
          </p:nvSpPr>
          <p:spPr>
            <a:xfrm>
              <a:off x="7384508" y="3956050"/>
              <a:ext cx="179341" cy="1047750"/>
            </a:xfrm>
            <a:custGeom>
              <a:avLst/>
              <a:gdLst>
                <a:gd name="connsiteX0" fmla="*/ 165100 w 178799"/>
                <a:gd name="connsiteY0" fmla="*/ 1047750 h 1047750"/>
                <a:gd name="connsiteX1" fmla="*/ 177800 w 178799"/>
                <a:gd name="connsiteY1" fmla="*/ 1009650 h 1047750"/>
                <a:gd name="connsiteX2" fmla="*/ 165100 w 178799"/>
                <a:gd name="connsiteY2" fmla="*/ 812800 h 1047750"/>
                <a:gd name="connsiteX3" fmla="*/ 152400 w 178799"/>
                <a:gd name="connsiteY3" fmla="*/ 717550 h 1047750"/>
                <a:gd name="connsiteX4" fmla="*/ 146050 w 178799"/>
                <a:gd name="connsiteY4" fmla="*/ 647700 h 1047750"/>
                <a:gd name="connsiteX5" fmla="*/ 139700 w 178799"/>
                <a:gd name="connsiteY5" fmla="*/ 609600 h 1047750"/>
                <a:gd name="connsiteX6" fmla="*/ 133350 w 178799"/>
                <a:gd name="connsiteY6" fmla="*/ 488950 h 1047750"/>
                <a:gd name="connsiteX7" fmla="*/ 127000 w 178799"/>
                <a:gd name="connsiteY7" fmla="*/ 400050 h 1047750"/>
                <a:gd name="connsiteX8" fmla="*/ 88900 w 178799"/>
                <a:gd name="connsiteY8" fmla="*/ 323850 h 1047750"/>
                <a:gd name="connsiteX9" fmla="*/ 63500 w 178799"/>
                <a:gd name="connsiteY9" fmla="*/ 279400 h 1047750"/>
                <a:gd name="connsiteX10" fmla="*/ 57150 w 178799"/>
                <a:gd name="connsiteY10" fmla="*/ 260350 h 1047750"/>
                <a:gd name="connsiteX11" fmla="*/ 38100 w 178799"/>
                <a:gd name="connsiteY11" fmla="*/ 254000 h 1047750"/>
                <a:gd name="connsiteX12" fmla="*/ 31750 w 178799"/>
                <a:gd name="connsiteY12" fmla="*/ 190500 h 1047750"/>
                <a:gd name="connsiteX13" fmla="*/ 19050 w 178799"/>
                <a:gd name="connsiteY13" fmla="*/ 152400 h 1047750"/>
                <a:gd name="connsiteX14" fmla="*/ 12700 w 178799"/>
                <a:gd name="connsiteY14" fmla="*/ 107950 h 1047750"/>
                <a:gd name="connsiteX15" fmla="*/ 6350 w 178799"/>
                <a:gd name="connsiteY15" fmla="*/ 19050 h 1047750"/>
                <a:gd name="connsiteX16" fmla="*/ 0 w 178799"/>
                <a:gd name="connsiteY16" fmla="*/ 0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8799" h="1047750">
                  <a:moveTo>
                    <a:pt x="165100" y="1047750"/>
                  </a:moveTo>
                  <a:cubicBezTo>
                    <a:pt x="169333" y="1035050"/>
                    <a:pt x="177339" y="1023029"/>
                    <a:pt x="177800" y="1009650"/>
                  </a:cubicBezTo>
                  <a:cubicBezTo>
                    <a:pt x="181665" y="897553"/>
                    <a:pt x="173657" y="894092"/>
                    <a:pt x="165100" y="812800"/>
                  </a:cubicBezTo>
                  <a:cubicBezTo>
                    <a:pt x="156013" y="726469"/>
                    <a:pt x="165147" y="768539"/>
                    <a:pt x="152400" y="717550"/>
                  </a:cubicBezTo>
                  <a:cubicBezTo>
                    <a:pt x="150283" y="694267"/>
                    <a:pt x="148782" y="670919"/>
                    <a:pt x="146050" y="647700"/>
                  </a:cubicBezTo>
                  <a:cubicBezTo>
                    <a:pt x="144546" y="634913"/>
                    <a:pt x="140727" y="622434"/>
                    <a:pt x="139700" y="609600"/>
                  </a:cubicBezTo>
                  <a:cubicBezTo>
                    <a:pt x="136488" y="569456"/>
                    <a:pt x="135786" y="529149"/>
                    <a:pt x="133350" y="488950"/>
                  </a:cubicBezTo>
                  <a:cubicBezTo>
                    <a:pt x="131553" y="459296"/>
                    <a:pt x="131407" y="429430"/>
                    <a:pt x="127000" y="400050"/>
                  </a:cubicBezTo>
                  <a:cubicBezTo>
                    <a:pt x="121912" y="366127"/>
                    <a:pt x="107544" y="351816"/>
                    <a:pt x="88900" y="323850"/>
                  </a:cubicBezTo>
                  <a:cubicBezTo>
                    <a:pt x="76145" y="304718"/>
                    <a:pt x="73168" y="301958"/>
                    <a:pt x="63500" y="279400"/>
                  </a:cubicBezTo>
                  <a:cubicBezTo>
                    <a:pt x="60863" y="273248"/>
                    <a:pt x="61883" y="265083"/>
                    <a:pt x="57150" y="260350"/>
                  </a:cubicBezTo>
                  <a:cubicBezTo>
                    <a:pt x="52417" y="255617"/>
                    <a:pt x="44450" y="256117"/>
                    <a:pt x="38100" y="254000"/>
                  </a:cubicBezTo>
                  <a:cubicBezTo>
                    <a:pt x="35983" y="232833"/>
                    <a:pt x="35670" y="211408"/>
                    <a:pt x="31750" y="190500"/>
                  </a:cubicBezTo>
                  <a:cubicBezTo>
                    <a:pt x="29283" y="177342"/>
                    <a:pt x="19050" y="152400"/>
                    <a:pt x="19050" y="152400"/>
                  </a:cubicBezTo>
                  <a:cubicBezTo>
                    <a:pt x="16933" y="137583"/>
                    <a:pt x="14119" y="122850"/>
                    <a:pt x="12700" y="107950"/>
                  </a:cubicBezTo>
                  <a:cubicBezTo>
                    <a:pt x="9883" y="78375"/>
                    <a:pt x="9821" y="48555"/>
                    <a:pt x="6350" y="19050"/>
                  </a:cubicBezTo>
                  <a:cubicBezTo>
                    <a:pt x="5568" y="12402"/>
                    <a:pt x="0" y="0"/>
                    <a:pt x="0" y="0"/>
                  </a:cubicBezTo>
                </a:path>
              </a:pathLst>
            </a:cu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F05A476C-228C-3340-A34F-3D753FF443C6}"/>
                </a:ext>
              </a:extLst>
            </p:cNvPr>
            <p:cNvCxnSpPr>
              <a:endCxn id="17" idx="6"/>
            </p:cNvCxnSpPr>
            <p:nvPr/>
          </p:nvCxnSpPr>
          <p:spPr>
            <a:xfrm flipH="1" flipV="1">
              <a:off x="7227388" y="4381500"/>
              <a:ext cx="1587" cy="3810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841EA2F8-A071-BC4C-906A-B5A57F4F7D6F}"/>
                </a:ext>
              </a:extLst>
            </p:cNvPr>
            <p:cNvCxnSpPr/>
            <p:nvPr/>
          </p:nvCxnSpPr>
          <p:spPr>
            <a:xfrm>
              <a:off x="7367051" y="4100513"/>
              <a:ext cx="76180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671658CB-0B60-4C4A-9719-0275B15F7080}"/>
                </a:ext>
              </a:extLst>
            </p:cNvPr>
            <p:cNvCxnSpPr/>
            <p:nvPr/>
          </p:nvCxnSpPr>
          <p:spPr>
            <a:xfrm>
              <a:off x="7474973" y="4386263"/>
              <a:ext cx="76180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C1BA33DD-F604-5F40-9851-B36FF60D539C}"/>
                </a:ext>
              </a:extLst>
            </p:cNvPr>
            <p:cNvCxnSpPr/>
            <p:nvPr/>
          </p:nvCxnSpPr>
          <p:spPr>
            <a:xfrm>
              <a:off x="7240085" y="4100513"/>
              <a:ext cx="76180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C1A00F40-4516-D747-92C3-3AC6E12F26C8}"/>
                </a:ext>
              </a:extLst>
            </p:cNvPr>
            <p:cNvCxnSpPr/>
            <p:nvPr/>
          </p:nvCxnSpPr>
          <p:spPr>
            <a:xfrm>
              <a:off x="7228975" y="4198938"/>
              <a:ext cx="76180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4362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etrospect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9325</TotalTime>
  <Words>1319</Words>
  <Application>Microsoft Macintosh PowerPoint</Application>
  <PresentationFormat>Widescreen</PresentationFormat>
  <Paragraphs>342</Paragraphs>
  <Slides>41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8" baseType="lpstr">
      <vt:lpstr>MS PGothic</vt:lpstr>
      <vt:lpstr>Aharoni</vt:lpstr>
      <vt:lpstr>Apple Chancery</vt:lpstr>
      <vt:lpstr>Arial</vt:lpstr>
      <vt:lpstr>Arial Rounded MT Bold</vt:lpstr>
      <vt:lpstr>Calibri</vt:lpstr>
      <vt:lpstr>Calibri Light</vt:lpstr>
      <vt:lpstr>Century Gothic</vt:lpstr>
      <vt:lpstr>Chalkduster</vt:lpstr>
      <vt:lpstr>Gill Sans</vt:lpstr>
      <vt:lpstr>Gill Sans Ultra Bold</vt:lpstr>
      <vt:lpstr>Helvetica</vt:lpstr>
      <vt:lpstr>Helvetica Neue</vt:lpstr>
      <vt:lpstr>Lucida Sans Unicode</vt:lpstr>
      <vt:lpstr>Mangal</vt:lpstr>
      <vt:lpstr>Times New Roman</vt:lpstr>
      <vt:lpstr>Retrospect</vt:lpstr>
      <vt:lpstr>Mechatronics and Manufacturing Education Resources </vt:lpstr>
      <vt:lpstr>PowerPoint Presentation</vt:lpstr>
      <vt:lpstr>PowerPoint Presentation</vt:lpstr>
      <vt:lpstr>PowerPoint Presentation</vt:lpstr>
      <vt:lpstr>Fundamental definition</vt:lpstr>
      <vt:lpstr>Fundamental processes</vt:lpstr>
      <vt:lpstr>Fundamental processes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Fundamental processes</vt:lpstr>
      <vt:lpstr>Industry sectors supported</vt:lpstr>
      <vt:lpstr>PowerPoint Presentation</vt:lpstr>
      <vt:lpstr>PowerPoint Presentation</vt:lpstr>
      <vt:lpstr>PowerPoint Presentation</vt:lpstr>
      <vt:lpstr>Teaching strategies: project based, hands-on</vt:lpstr>
      <vt:lpstr>PowerPoint Presentation</vt:lpstr>
      <vt:lpstr>Some of the places and faces</vt:lpstr>
      <vt:lpstr>More places and faces</vt:lpstr>
      <vt:lpstr>What do A.S. mechatronics grads do?</vt:lpstr>
      <vt:lpstr>What do A.S. mechatronics grads do?</vt:lpstr>
      <vt:lpstr>What do A.S. mechatronics grads do?</vt:lpstr>
      <vt:lpstr>PowerPoint Presentation</vt:lpstr>
      <vt:lpstr>PowerPoint Presentation</vt:lpstr>
      <vt:lpstr>Texas A &amp; M University Rockwell Automation Lab</vt:lpstr>
      <vt:lpstr>WISC-ONLINE</vt:lpstr>
      <vt:lpstr>Easy VEEP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Mechatronics and Manufacturing Educational Resources </vt:lpstr>
      <vt:lpstr>Video</vt:lpstr>
    </vt:vector>
  </TitlesOfParts>
  <Company/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Emerging Trends in Mechatronics Education</dc:title>
  <dc:creator>Marilyn Barger</dc:creator>
  <cp:lastModifiedBy>Marilyn Barger</cp:lastModifiedBy>
  <cp:revision>199</cp:revision>
  <cp:lastPrinted>2018-02-28T16:12:06Z</cp:lastPrinted>
  <dcterms:created xsi:type="dcterms:W3CDTF">2015-05-30T18:42:50Z</dcterms:created>
  <dcterms:modified xsi:type="dcterms:W3CDTF">2018-07-12T20:47:04Z</dcterms:modified>
</cp:coreProperties>
</file>