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88" r:id="rId5"/>
    <p:sldId id="602" r:id="rId6"/>
    <p:sldId id="640" r:id="rId7"/>
    <p:sldId id="641" r:id="rId8"/>
    <p:sldId id="601" r:id="rId9"/>
    <p:sldId id="633" r:id="rId10"/>
    <p:sldId id="642" r:id="rId11"/>
    <p:sldId id="658" r:id="rId12"/>
    <p:sldId id="290" r:id="rId13"/>
    <p:sldId id="634" r:id="rId14"/>
    <p:sldId id="622" r:id="rId15"/>
    <p:sldId id="635" r:id="rId16"/>
    <p:sldId id="636" r:id="rId17"/>
    <p:sldId id="643" r:id="rId18"/>
    <p:sldId id="644" r:id="rId19"/>
    <p:sldId id="652" r:id="rId20"/>
    <p:sldId id="656" r:id="rId21"/>
    <p:sldId id="638" r:id="rId22"/>
    <p:sldId id="660" r:id="rId23"/>
    <p:sldId id="659" r:id="rId24"/>
    <p:sldId id="657" r:id="rId25"/>
    <p:sldId id="661" r:id="rId26"/>
    <p:sldId id="645" r:id="rId27"/>
    <p:sldId id="637" r:id="rId28"/>
    <p:sldId id="647" r:id="rId29"/>
    <p:sldId id="649" r:id="rId30"/>
    <p:sldId id="648" r:id="rId31"/>
    <p:sldId id="662" r:id="rId32"/>
    <p:sldId id="646" r:id="rId33"/>
    <p:sldId id="653" r:id="rId34"/>
    <p:sldId id="654" r:id="rId35"/>
    <p:sldId id="655" r:id="rId36"/>
    <p:sldId id="639" r:id="rId37"/>
    <p:sldId id="29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A2C54F-D48A-4963-BADF-FA5C09D6A193}">
          <p14:sldIdLst>
            <p14:sldId id="288"/>
            <p14:sldId id="602"/>
            <p14:sldId id="640"/>
            <p14:sldId id="641"/>
            <p14:sldId id="601"/>
            <p14:sldId id="633"/>
            <p14:sldId id="642"/>
            <p14:sldId id="658"/>
            <p14:sldId id="290"/>
            <p14:sldId id="634"/>
            <p14:sldId id="622"/>
            <p14:sldId id="635"/>
            <p14:sldId id="636"/>
            <p14:sldId id="643"/>
            <p14:sldId id="644"/>
            <p14:sldId id="652"/>
            <p14:sldId id="656"/>
            <p14:sldId id="638"/>
            <p14:sldId id="660"/>
            <p14:sldId id="659"/>
            <p14:sldId id="657"/>
            <p14:sldId id="661"/>
            <p14:sldId id="645"/>
            <p14:sldId id="637"/>
            <p14:sldId id="647"/>
            <p14:sldId id="649"/>
            <p14:sldId id="648"/>
            <p14:sldId id="662"/>
            <p14:sldId id="646"/>
            <p14:sldId id="653"/>
            <p14:sldId id="654"/>
            <p14:sldId id="655"/>
            <p14:sldId id="639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7B"/>
    <a:srgbClr val="00B0B9"/>
    <a:srgbClr val="2F716C"/>
    <a:srgbClr val="00685E"/>
    <a:srgbClr val="FFB500"/>
    <a:srgbClr val="43B02A"/>
    <a:srgbClr val="00629B"/>
    <a:srgbClr val="DC4405"/>
    <a:srgbClr val="929292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/>
    <p:restoredTop sz="94672"/>
  </p:normalViewPr>
  <p:slideViewPr>
    <p:cSldViewPr snapToGrid="0">
      <p:cViewPr varScale="1">
        <p:scale>
          <a:sx n="76" d="100"/>
          <a:sy n="76" d="100"/>
        </p:scale>
        <p:origin x="9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ndo de Lange" userId="d4ba12fb-e438-4875-8677-03df6aac0926" providerId="ADAL" clId="{679FDFE6-42D8-4980-9C52-41B35191759C}"/>
    <pc:docChg chg="undo custSel addSld delSld modSld sldOrd modSection">
      <pc:chgData name="Orlando de Lange" userId="d4ba12fb-e438-4875-8677-03df6aac0926" providerId="ADAL" clId="{679FDFE6-42D8-4980-9C52-41B35191759C}" dt="2025-04-11T16:33:06.519" v="8733" actId="20577"/>
      <pc:docMkLst>
        <pc:docMk/>
      </pc:docMkLst>
      <pc:sldChg chg="modSp mod">
        <pc:chgData name="Orlando de Lange" userId="d4ba12fb-e438-4875-8677-03df6aac0926" providerId="ADAL" clId="{679FDFE6-42D8-4980-9C52-41B35191759C}" dt="2025-04-11T16:33:06.519" v="8733" actId="20577"/>
        <pc:sldMkLst>
          <pc:docMk/>
          <pc:sldMk cId="908295546" sldId="288"/>
        </pc:sldMkLst>
      </pc:sldChg>
      <pc:sldChg chg="modSp mod">
        <pc:chgData name="Orlando de Lange" userId="d4ba12fb-e438-4875-8677-03df6aac0926" providerId="ADAL" clId="{679FDFE6-42D8-4980-9C52-41B35191759C}" dt="2025-03-26T21:43:20.221" v="330" actId="14100"/>
        <pc:sldMkLst>
          <pc:docMk/>
          <pc:sldMk cId="3488199081" sldId="601"/>
        </pc:sldMkLst>
      </pc:sldChg>
      <pc:sldChg chg="modSp mod">
        <pc:chgData name="Orlando de Lange" userId="d4ba12fb-e438-4875-8677-03df6aac0926" providerId="ADAL" clId="{679FDFE6-42D8-4980-9C52-41B35191759C}" dt="2025-03-26T21:42:44.008" v="304" actId="20577"/>
        <pc:sldMkLst>
          <pc:docMk/>
          <pc:sldMk cId="1360793493" sldId="602"/>
        </pc:sldMkLst>
      </pc:sldChg>
      <pc:sldChg chg="modSp mod">
        <pc:chgData name="Orlando de Lange" userId="d4ba12fb-e438-4875-8677-03df6aac0926" providerId="ADAL" clId="{679FDFE6-42D8-4980-9C52-41B35191759C}" dt="2025-03-26T21:46:58.894" v="359" actId="1076"/>
        <pc:sldMkLst>
          <pc:docMk/>
          <pc:sldMk cId="1266504896" sldId="635"/>
        </pc:sldMkLst>
      </pc:sldChg>
      <pc:sldChg chg="modSp mod">
        <pc:chgData name="Orlando de Lange" userId="d4ba12fb-e438-4875-8677-03df6aac0926" providerId="ADAL" clId="{679FDFE6-42D8-4980-9C52-41B35191759C}" dt="2025-03-26T21:47:11.746" v="368" actId="27636"/>
        <pc:sldMkLst>
          <pc:docMk/>
          <pc:sldMk cId="2551744442" sldId="636"/>
        </pc:sldMkLst>
      </pc:sldChg>
      <pc:sldChg chg="delSp modSp mod">
        <pc:chgData name="Orlando de Lange" userId="d4ba12fb-e438-4875-8677-03df6aac0926" providerId="ADAL" clId="{679FDFE6-42D8-4980-9C52-41B35191759C}" dt="2025-04-06T22:23:10.282" v="2883" actId="1076"/>
        <pc:sldMkLst>
          <pc:docMk/>
          <pc:sldMk cId="2228661395" sldId="638"/>
        </pc:sldMkLst>
      </pc:sldChg>
      <pc:sldChg chg="modSp mod">
        <pc:chgData name="Orlando de Lange" userId="d4ba12fb-e438-4875-8677-03df6aac0926" providerId="ADAL" clId="{679FDFE6-42D8-4980-9C52-41B35191759C}" dt="2025-04-08T01:37:23.515" v="8698" actId="1076"/>
        <pc:sldMkLst>
          <pc:docMk/>
          <pc:sldMk cId="1234163627" sldId="639"/>
        </pc:sldMkLst>
      </pc:sldChg>
      <pc:sldChg chg="modSp add mod">
        <pc:chgData name="Orlando de Lange" userId="d4ba12fb-e438-4875-8677-03df6aac0926" providerId="ADAL" clId="{679FDFE6-42D8-4980-9C52-41B35191759C}" dt="2025-03-26T21:43:09.875" v="326" actId="20577"/>
        <pc:sldMkLst>
          <pc:docMk/>
          <pc:sldMk cId="1097589298" sldId="640"/>
        </pc:sldMkLst>
      </pc:sldChg>
      <pc:sldChg chg="addSp delSp modSp new mod">
        <pc:chgData name="Orlando de Lange" userId="d4ba12fb-e438-4875-8677-03df6aac0926" providerId="ADAL" clId="{679FDFE6-42D8-4980-9C52-41B35191759C}" dt="2025-04-11T15:57:17.621" v="8699" actId="14100"/>
        <pc:sldMkLst>
          <pc:docMk/>
          <pc:sldMk cId="2446741116" sldId="641"/>
        </pc:sldMkLst>
      </pc:sldChg>
      <pc:sldChg chg="addSp delSp modSp new mod">
        <pc:chgData name="Orlando de Lange" userId="d4ba12fb-e438-4875-8677-03df6aac0926" providerId="ADAL" clId="{679FDFE6-42D8-4980-9C52-41B35191759C}" dt="2025-04-06T22:11:06.752" v="2836" actId="1076"/>
        <pc:sldMkLst>
          <pc:docMk/>
          <pc:sldMk cId="88643945" sldId="642"/>
        </pc:sldMkLst>
      </pc:sldChg>
      <pc:sldChg chg="modSp new mod">
        <pc:chgData name="Orlando de Lange" userId="d4ba12fb-e438-4875-8677-03df6aac0926" providerId="ADAL" clId="{679FDFE6-42D8-4980-9C52-41B35191759C}" dt="2025-04-11T15:58:43.647" v="8705" actId="255"/>
        <pc:sldMkLst>
          <pc:docMk/>
          <pc:sldMk cId="3888239047" sldId="643"/>
        </pc:sldMkLst>
      </pc:sldChg>
      <pc:sldChg chg="modSp add mod">
        <pc:chgData name="Orlando de Lange" userId="d4ba12fb-e438-4875-8677-03df6aac0926" providerId="ADAL" clId="{679FDFE6-42D8-4980-9C52-41B35191759C}" dt="2025-04-08T01:09:22.917" v="5782" actId="255"/>
        <pc:sldMkLst>
          <pc:docMk/>
          <pc:sldMk cId="3979812377" sldId="644"/>
        </pc:sldMkLst>
      </pc:sldChg>
      <pc:sldChg chg="modSp add mod">
        <pc:chgData name="Orlando de Lange" userId="d4ba12fb-e438-4875-8677-03df6aac0926" providerId="ADAL" clId="{679FDFE6-42D8-4980-9C52-41B35191759C}" dt="2025-03-26T21:50:36.340" v="446" actId="113"/>
        <pc:sldMkLst>
          <pc:docMk/>
          <pc:sldMk cId="1947251007" sldId="645"/>
        </pc:sldMkLst>
      </pc:sldChg>
      <pc:sldChg chg="modSp add mod">
        <pc:chgData name="Orlando de Lange" userId="d4ba12fb-e438-4875-8677-03df6aac0926" providerId="ADAL" clId="{679FDFE6-42D8-4980-9C52-41B35191759C}" dt="2025-03-26T21:57:46.986" v="1132" actId="20577"/>
        <pc:sldMkLst>
          <pc:docMk/>
          <pc:sldMk cId="4260074557" sldId="646"/>
        </pc:sldMkLst>
      </pc:sldChg>
      <pc:sldChg chg="addSp modSp new mod">
        <pc:chgData name="Orlando de Lange" userId="d4ba12fb-e438-4875-8677-03df6aac0926" providerId="ADAL" clId="{679FDFE6-42D8-4980-9C52-41B35191759C}" dt="2025-04-08T01:13:33.916" v="6455" actId="207"/>
        <pc:sldMkLst>
          <pc:docMk/>
          <pc:sldMk cId="1171605910" sldId="647"/>
        </pc:sldMkLst>
      </pc:sldChg>
      <pc:sldChg chg="modSp new mod">
        <pc:chgData name="Orlando de Lange" userId="d4ba12fb-e438-4875-8677-03df6aac0926" providerId="ADAL" clId="{679FDFE6-42D8-4980-9C52-41B35191759C}" dt="2025-04-08T01:13:45.585" v="6456" actId="207"/>
        <pc:sldMkLst>
          <pc:docMk/>
          <pc:sldMk cId="455890900" sldId="648"/>
        </pc:sldMkLst>
      </pc:sldChg>
      <pc:sldChg chg="addSp modSp new mod">
        <pc:chgData name="Orlando de Lange" userId="d4ba12fb-e438-4875-8677-03df6aac0926" providerId="ADAL" clId="{679FDFE6-42D8-4980-9C52-41B35191759C}" dt="2025-04-11T15:59:56.738" v="8708" actId="14100"/>
        <pc:sldMkLst>
          <pc:docMk/>
          <pc:sldMk cId="1630722123" sldId="649"/>
        </pc:sldMkLst>
      </pc:sldChg>
      <pc:sldChg chg="addSp modSp new del mod">
        <pc:chgData name="Orlando de Lange" userId="d4ba12fb-e438-4875-8677-03df6aac0926" providerId="ADAL" clId="{679FDFE6-42D8-4980-9C52-41B35191759C}" dt="2025-04-06T22:54:38.074" v="4056" actId="2696"/>
        <pc:sldMkLst>
          <pc:docMk/>
          <pc:sldMk cId="433184454" sldId="650"/>
        </pc:sldMkLst>
      </pc:sldChg>
      <pc:sldChg chg="modSp new del mod">
        <pc:chgData name="Orlando de Lange" userId="d4ba12fb-e438-4875-8677-03df6aac0926" providerId="ADAL" clId="{679FDFE6-42D8-4980-9C52-41B35191759C}" dt="2025-04-06T22:54:41.045" v="4057" actId="2696"/>
        <pc:sldMkLst>
          <pc:docMk/>
          <pc:sldMk cId="3569881977" sldId="651"/>
        </pc:sldMkLst>
      </pc:sldChg>
      <pc:sldChg chg="addSp delSp modSp new mod">
        <pc:chgData name="Orlando de Lange" userId="d4ba12fb-e438-4875-8677-03df6aac0926" providerId="ADAL" clId="{679FDFE6-42D8-4980-9C52-41B35191759C}" dt="2025-04-06T22:27:38.222" v="3145"/>
        <pc:sldMkLst>
          <pc:docMk/>
          <pc:sldMk cId="1234066890" sldId="652"/>
        </pc:sldMkLst>
      </pc:sldChg>
      <pc:sldChg chg="addSp modSp new mod">
        <pc:chgData name="Orlando de Lange" userId="d4ba12fb-e438-4875-8677-03df6aac0926" providerId="ADAL" clId="{679FDFE6-42D8-4980-9C52-41B35191759C}" dt="2025-04-08T01:17:39.256" v="7077" actId="207"/>
        <pc:sldMkLst>
          <pc:docMk/>
          <pc:sldMk cId="2816958887" sldId="653"/>
        </pc:sldMkLst>
      </pc:sldChg>
      <pc:sldChg chg="modSp new mod">
        <pc:chgData name="Orlando de Lange" userId="d4ba12fb-e438-4875-8677-03df6aac0926" providerId="ADAL" clId="{679FDFE6-42D8-4980-9C52-41B35191759C}" dt="2025-04-08T01:27:01.259" v="7604" actId="20577"/>
        <pc:sldMkLst>
          <pc:docMk/>
          <pc:sldMk cId="301216869" sldId="654"/>
        </pc:sldMkLst>
      </pc:sldChg>
      <pc:sldChg chg="modSp new mod">
        <pc:chgData name="Orlando de Lange" userId="d4ba12fb-e438-4875-8677-03df6aac0926" providerId="ADAL" clId="{679FDFE6-42D8-4980-9C52-41B35191759C}" dt="2025-04-08T01:34:29.067" v="8279" actId="207"/>
        <pc:sldMkLst>
          <pc:docMk/>
          <pc:sldMk cId="4021665102" sldId="655"/>
        </pc:sldMkLst>
      </pc:sldChg>
      <pc:sldChg chg="addSp delSp modSp new mod">
        <pc:chgData name="Orlando de Lange" userId="d4ba12fb-e438-4875-8677-03df6aac0926" providerId="ADAL" clId="{679FDFE6-42D8-4980-9C52-41B35191759C}" dt="2025-04-11T15:58:56.360" v="8706" actId="14100"/>
        <pc:sldMkLst>
          <pc:docMk/>
          <pc:sldMk cId="4135458337" sldId="656"/>
        </pc:sldMkLst>
      </pc:sldChg>
      <pc:sldChg chg="addSp delSp modSp new mod">
        <pc:chgData name="Orlando de Lange" userId="d4ba12fb-e438-4875-8677-03df6aac0926" providerId="ADAL" clId="{679FDFE6-42D8-4980-9C52-41B35191759C}" dt="2025-04-06T22:21:14.480" v="2874" actId="1076"/>
        <pc:sldMkLst>
          <pc:docMk/>
          <pc:sldMk cId="773188149" sldId="657"/>
        </pc:sldMkLst>
      </pc:sldChg>
      <pc:sldChg chg="addSp delSp modSp new mod">
        <pc:chgData name="Orlando de Lange" userId="d4ba12fb-e438-4875-8677-03df6aac0926" providerId="ADAL" clId="{679FDFE6-42D8-4980-9C52-41B35191759C}" dt="2025-04-06T22:11:41.667" v="2866" actId="1036"/>
        <pc:sldMkLst>
          <pc:docMk/>
          <pc:sldMk cId="31916583" sldId="658"/>
        </pc:sldMkLst>
      </pc:sldChg>
      <pc:sldChg chg="new del">
        <pc:chgData name="Orlando de Lange" userId="d4ba12fb-e438-4875-8677-03df6aac0926" providerId="ADAL" clId="{679FDFE6-42D8-4980-9C52-41B35191759C}" dt="2025-04-06T22:08:22.842" v="2785" actId="47"/>
        <pc:sldMkLst>
          <pc:docMk/>
          <pc:sldMk cId="192633605" sldId="658"/>
        </pc:sldMkLst>
      </pc:sldChg>
      <pc:sldChg chg="addSp modSp new mod">
        <pc:chgData name="Orlando de Lange" userId="d4ba12fb-e438-4875-8677-03df6aac0926" providerId="ADAL" clId="{679FDFE6-42D8-4980-9C52-41B35191759C}" dt="2025-04-06T22:46:32.100" v="3722" actId="20577"/>
        <pc:sldMkLst>
          <pc:docMk/>
          <pc:sldMk cId="914969267" sldId="659"/>
        </pc:sldMkLst>
      </pc:sldChg>
      <pc:sldChg chg="addSp delSp modSp new mod ord">
        <pc:chgData name="Orlando de Lange" userId="d4ba12fb-e438-4875-8677-03df6aac0926" providerId="ADAL" clId="{679FDFE6-42D8-4980-9C52-41B35191759C}" dt="2025-04-11T15:59:22.328" v="8707" actId="14100"/>
        <pc:sldMkLst>
          <pc:docMk/>
          <pc:sldMk cId="2001198317" sldId="660"/>
        </pc:sldMkLst>
      </pc:sldChg>
      <pc:sldChg chg="addSp delSp modSp new mod">
        <pc:chgData name="Orlando de Lange" userId="d4ba12fb-e438-4875-8677-03df6aac0926" providerId="ADAL" clId="{679FDFE6-42D8-4980-9C52-41B35191759C}" dt="2025-04-06T23:09:18.926" v="4991" actId="20577"/>
        <pc:sldMkLst>
          <pc:docMk/>
          <pc:sldMk cId="3229087818" sldId="661"/>
        </pc:sldMkLst>
      </pc:sldChg>
      <pc:sldChg chg="addSp delSp modSp new mod">
        <pc:chgData name="Orlando de Lange" userId="d4ba12fb-e438-4875-8677-03df6aac0926" providerId="ADAL" clId="{679FDFE6-42D8-4980-9C52-41B35191759C}" dt="2025-04-06T23:24:06.720" v="5758" actId="20577"/>
        <pc:sldMkLst>
          <pc:docMk/>
          <pc:sldMk cId="3183863635" sldId="662"/>
        </pc:sldMkLst>
      </pc:sldChg>
    </pc:docChg>
  </pc:docChgLst>
  <pc:docChgLst>
    <pc:chgData name="Orlando de Lange" userId="d4ba12fb-e438-4875-8677-03df6aac0926" providerId="ADAL" clId="{AE2CACC0-4379-4441-BD23-E2A83CB1AAA6}"/>
    <pc:docChg chg="undo custSel addSld delSld modSld sldOrd delMainMaster modSection">
      <pc:chgData name="Orlando de Lange" userId="d4ba12fb-e438-4875-8677-03df6aac0926" providerId="ADAL" clId="{AE2CACC0-4379-4441-BD23-E2A83CB1AAA6}" dt="2025-02-26T01:46:12.272" v="5004" actId="47"/>
      <pc:docMkLst>
        <pc:docMk/>
      </pc:docMkLst>
      <pc:sldChg chg="modSp mod">
        <pc:chgData name="Orlando de Lange" userId="d4ba12fb-e438-4875-8677-03df6aac0926" providerId="ADAL" clId="{AE2CACC0-4379-4441-BD23-E2A83CB1AAA6}" dt="2025-02-17T22:35:49.542" v="236" actId="20577"/>
        <pc:sldMkLst>
          <pc:docMk/>
          <pc:sldMk cId="908295546" sldId="288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3098705373" sldId="289"/>
        </pc:sldMkLst>
      </pc:sldChg>
      <pc:sldChg chg="delSp modSp mod">
        <pc:chgData name="Orlando de Lange" userId="d4ba12fb-e438-4875-8677-03df6aac0926" providerId="ADAL" clId="{AE2CACC0-4379-4441-BD23-E2A83CB1AAA6}" dt="2025-02-18T02:24:08.171" v="2160" actId="20577"/>
        <pc:sldMkLst>
          <pc:docMk/>
          <pc:sldMk cId="920442435" sldId="290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184990770" sldId="298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1566450540" sldId="299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1546085476" sldId="592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508524215" sldId="593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310022234" sldId="598"/>
        </pc:sldMkLst>
      </pc:sldChg>
      <pc:sldChg chg="addSp delSp modSp mod">
        <pc:chgData name="Orlando de Lange" userId="d4ba12fb-e438-4875-8677-03df6aac0926" providerId="ADAL" clId="{AE2CACC0-4379-4441-BD23-E2A83CB1AAA6}" dt="2025-02-18T02:48:46.071" v="2803" actId="14100"/>
        <pc:sldMkLst>
          <pc:docMk/>
          <pc:sldMk cId="3488199081" sldId="601"/>
        </pc:sldMkLst>
      </pc:sldChg>
      <pc:sldChg chg="modSp mod">
        <pc:chgData name="Orlando de Lange" userId="d4ba12fb-e438-4875-8677-03df6aac0926" providerId="ADAL" clId="{AE2CACC0-4379-4441-BD23-E2A83CB1AAA6}" dt="2025-02-17T22:44:05.651" v="730" actId="20577"/>
        <pc:sldMkLst>
          <pc:docMk/>
          <pc:sldMk cId="1360793493" sldId="602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3065464461" sldId="603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2807085036" sldId="604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2176750298" sldId="605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3759712061" sldId="606"/>
        </pc:sldMkLst>
      </pc:sldChg>
      <pc:sldChg chg="del">
        <pc:chgData name="Orlando de Lange" userId="d4ba12fb-e438-4875-8677-03df6aac0926" providerId="ADAL" clId="{AE2CACC0-4379-4441-BD23-E2A83CB1AAA6}" dt="2025-02-18T02:27:53.033" v="2269" actId="47"/>
        <pc:sldMkLst>
          <pc:docMk/>
          <pc:sldMk cId="583222710" sldId="608"/>
        </pc:sldMkLst>
      </pc:sldChg>
      <pc:sldChg chg="del">
        <pc:chgData name="Orlando de Lange" userId="d4ba12fb-e438-4875-8677-03df6aac0926" providerId="ADAL" clId="{AE2CACC0-4379-4441-BD23-E2A83CB1AAA6}" dt="2025-02-18T02:27:53.033" v="2269" actId="47"/>
        <pc:sldMkLst>
          <pc:docMk/>
          <pc:sldMk cId="657463922" sldId="609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1536922386" sldId="610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692832985" sldId="614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2019956776" sldId="615"/>
        </pc:sldMkLst>
      </pc:sldChg>
      <pc:sldChg chg="addSp delSp modSp mod">
        <pc:chgData name="Orlando de Lange" userId="d4ba12fb-e438-4875-8677-03df6aac0926" providerId="ADAL" clId="{AE2CACC0-4379-4441-BD23-E2A83CB1AAA6}" dt="2025-02-18T02:45:24.522" v="2796" actId="20577"/>
        <pc:sldMkLst>
          <pc:docMk/>
          <pc:sldMk cId="1051279450" sldId="622"/>
        </pc:sldMkLst>
      </pc:sldChg>
      <pc:sldChg chg="del">
        <pc:chgData name="Orlando de Lange" userId="d4ba12fb-e438-4875-8677-03df6aac0926" providerId="ADAL" clId="{AE2CACC0-4379-4441-BD23-E2A83CB1AAA6}" dt="2025-02-18T02:27:53.033" v="2269" actId="47"/>
        <pc:sldMkLst>
          <pc:docMk/>
          <pc:sldMk cId="3544037252" sldId="624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3554960855" sldId="629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2473834186" sldId="630"/>
        </pc:sldMkLst>
      </pc:sldChg>
      <pc:sldChg chg="del">
        <pc:chgData name="Orlando de Lange" userId="d4ba12fb-e438-4875-8677-03df6aac0926" providerId="ADAL" clId="{AE2CACC0-4379-4441-BD23-E2A83CB1AAA6}" dt="2025-02-18T02:51:12.203" v="2838" actId="47"/>
        <pc:sldMkLst>
          <pc:docMk/>
          <pc:sldMk cId="538488400" sldId="631"/>
        </pc:sldMkLst>
      </pc:sldChg>
      <pc:sldChg chg="del">
        <pc:chgData name="Orlando de Lange" userId="d4ba12fb-e438-4875-8677-03df6aac0926" providerId="ADAL" clId="{AE2CACC0-4379-4441-BD23-E2A83CB1AAA6}" dt="2025-02-18T02:27:53.033" v="2269" actId="47"/>
        <pc:sldMkLst>
          <pc:docMk/>
          <pc:sldMk cId="3274706668" sldId="632"/>
        </pc:sldMkLst>
      </pc:sldChg>
      <pc:sldChg chg="modSp new mod">
        <pc:chgData name="Orlando de Lange" userId="d4ba12fb-e438-4875-8677-03df6aac0926" providerId="ADAL" clId="{AE2CACC0-4379-4441-BD23-E2A83CB1AAA6}" dt="2025-02-18T02:24:40.397" v="2268" actId="20577"/>
        <pc:sldMkLst>
          <pc:docMk/>
          <pc:sldMk cId="595768009" sldId="633"/>
        </pc:sldMkLst>
      </pc:sldChg>
      <pc:sldChg chg="modSp add del mod">
        <pc:chgData name="Orlando de Lange" userId="d4ba12fb-e438-4875-8677-03df6aac0926" providerId="ADAL" clId="{AE2CACC0-4379-4441-BD23-E2A83CB1AAA6}" dt="2025-02-18T02:24:15.006" v="2161" actId="47"/>
        <pc:sldMkLst>
          <pc:docMk/>
          <pc:sldMk cId="1050958170" sldId="634"/>
        </pc:sldMkLst>
      </pc:sldChg>
      <pc:sldChg chg="addSp delSp modSp add mod ord">
        <pc:chgData name="Orlando de Lange" userId="d4ba12fb-e438-4875-8677-03df6aac0926" providerId="ADAL" clId="{AE2CACC0-4379-4441-BD23-E2A83CB1AAA6}" dt="2025-02-18T02:33:13.860" v="2461" actId="20577"/>
        <pc:sldMkLst>
          <pc:docMk/>
          <pc:sldMk cId="3120486533" sldId="634"/>
        </pc:sldMkLst>
      </pc:sldChg>
      <pc:sldChg chg="modSp add mod">
        <pc:chgData name="Orlando de Lange" userId="d4ba12fb-e438-4875-8677-03df6aac0926" providerId="ADAL" clId="{AE2CACC0-4379-4441-BD23-E2A83CB1AAA6}" dt="2025-02-18T02:49:19.538" v="2837" actId="1076"/>
        <pc:sldMkLst>
          <pc:docMk/>
          <pc:sldMk cId="1266504896" sldId="635"/>
        </pc:sldMkLst>
      </pc:sldChg>
      <pc:sldChg chg="modSp new mod">
        <pc:chgData name="Orlando de Lange" userId="d4ba12fb-e438-4875-8677-03df6aac0926" providerId="ADAL" clId="{AE2CACC0-4379-4441-BD23-E2A83CB1AAA6}" dt="2025-02-18T03:03:16.206" v="3441" actId="20577"/>
        <pc:sldMkLst>
          <pc:docMk/>
          <pc:sldMk cId="2551744442" sldId="636"/>
        </pc:sldMkLst>
      </pc:sldChg>
      <pc:sldChg chg="addSp delSp modSp new mod">
        <pc:chgData name="Orlando de Lange" userId="d4ba12fb-e438-4875-8677-03df6aac0926" providerId="ADAL" clId="{AE2CACC0-4379-4441-BD23-E2A83CB1AAA6}" dt="2025-02-19T02:02:00.052" v="4357" actId="1076"/>
        <pc:sldMkLst>
          <pc:docMk/>
          <pc:sldMk cId="851749311" sldId="637"/>
        </pc:sldMkLst>
      </pc:sldChg>
      <pc:sldChg chg="add ord">
        <pc:chgData name="Orlando de Lange" userId="d4ba12fb-e438-4875-8677-03df6aac0926" providerId="ADAL" clId="{AE2CACC0-4379-4441-BD23-E2A83CB1AAA6}" dt="2025-02-18T03:03:56.293" v="3462"/>
        <pc:sldMkLst>
          <pc:docMk/>
          <pc:sldMk cId="2228661395" sldId="638"/>
        </pc:sldMkLst>
      </pc:sldChg>
      <pc:sldChg chg="addSp delSp modSp add mod">
        <pc:chgData name="Orlando de Lange" userId="d4ba12fb-e438-4875-8677-03df6aac0926" providerId="ADAL" clId="{AE2CACC0-4379-4441-BD23-E2A83CB1AAA6}" dt="2025-02-19T02:16:45.588" v="4995" actId="20577"/>
        <pc:sldMkLst>
          <pc:docMk/>
          <pc:sldMk cId="1234163627" sldId="639"/>
        </pc:sldMkLst>
      </pc:sldChg>
      <pc:sldChg chg="addSp delSp modSp new del mod">
        <pc:chgData name="Orlando de Lange" userId="d4ba12fb-e438-4875-8677-03df6aac0926" providerId="ADAL" clId="{AE2CACC0-4379-4441-BD23-E2A83CB1AAA6}" dt="2025-02-26T01:46:12.272" v="5004" actId="47"/>
        <pc:sldMkLst>
          <pc:docMk/>
          <pc:sldMk cId="2678969102" sldId="640"/>
        </pc:sldMkLst>
      </pc:sldChg>
      <pc:sldMasterChg chg="del delSldLayout">
        <pc:chgData name="Orlando de Lange" userId="d4ba12fb-e438-4875-8677-03df6aac0926" providerId="ADAL" clId="{AE2CACC0-4379-4441-BD23-E2A83CB1AAA6}" dt="2025-02-18T02:51:12.203" v="2838" actId="47"/>
        <pc:sldMasterMkLst>
          <pc:docMk/>
          <pc:sldMasterMk cId="1249472815" sldId="2147483648"/>
        </pc:sldMasterMkLst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2348205562" sldId="2147483649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4010145178" sldId="2147483650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3311320348" sldId="2147483651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3092657000" sldId="2147483652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830932059" sldId="2147483653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1431396767" sldId="2147483654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773296615" sldId="2147483655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333453785" sldId="2147483656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200654831" sldId="2147483657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715182298" sldId="2147483658"/>
          </pc:sldLayoutMkLst>
        </pc:sldLayoutChg>
        <pc:sldLayoutChg chg="del">
          <pc:chgData name="Orlando de Lange" userId="d4ba12fb-e438-4875-8677-03df6aac0926" providerId="ADAL" clId="{AE2CACC0-4379-4441-BD23-E2A83CB1AAA6}" dt="2025-02-18T02:51:12.203" v="2838" actId="47"/>
          <pc:sldLayoutMkLst>
            <pc:docMk/>
            <pc:sldMasterMk cId="1249472815" sldId="2147483648"/>
            <pc:sldLayoutMk cId="868559435" sldId="2147483659"/>
          </pc:sldLayoutMkLst>
        </pc:sldLayoutChg>
      </pc:sldMasterChg>
    </pc:docChg>
  </pc:docChgLst>
  <pc:docChgLst>
    <pc:chgData name="Orlando de Lange" userId="d4ba12fb-e438-4875-8677-03df6aac0926" providerId="ADAL" clId="{C0ED8C8E-8F97-49EA-97DC-BB1659A6BAAA}"/>
    <pc:docChg chg="custSel modSld">
      <pc:chgData name="Orlando de Lange" userId="d4ba12fb-e438-4875-8677-03df6aac0926" providerId="ADAL" clId="{C0ED8C8E-8F97-49EA-97DC-BB1659A6BAAA}" dt="2025-10-16T17:55:00.158" v="1" actId="478"/>
      <pc:docMkLst>
        <pc:docMk/>
      </pc:docMkLst>
      <pc:sldChg chg="delSp mod">
        <pc:chgData name="Orlando de Lange" userId="d4ba12fb-e438-4875-8677-03df6aac0926" providerId="ADAL" clId="{C0ED8C8E-8F97-49EA-97DC-BB1659A6BAAA}" dt="2025-10-16T17:54:56.357" v="0" actId="478"/>
        <pc:sldMkLst>
          <pc:docMk/>
          <pc:sldMk cId="851749311" sldId="637"/>
        </pc:sldMkLst>
        <pc:picChg chg="del">
          <ac:chgData name="Orlando de Lange" userId="d4ba12fb-e438-4875-8677-03df6aac0926" providerId="ADAL" clId="{C0ED8C8E-8F97-49EA-97DC-BB1659A6BAAA}" dt="2025-10-16T17:54:56.357" v="0" actId="478"/>
          <ac:picMkLst>
            <pc:docMk/>
            <pc:sldMk cId="851749311" sldId="637"/>
            <ac:picMk id="5" creationId="{72B97E74-3338-B89E-2B0C-1E3AE2B946B0}"/>
          </ac:picMkLst>
        </pc:picChg>
      </pc:sldChg>
      <pc:sldChg chg="delSp mod">
        <pc:chgData name="Orlando de Lange" userId="d4ba12fb-e438-4875-8677-03df6aac0926" providerId="ADAL" clId="{C0ED8C8E-8F97-49EA-97DC-BB1659A6BAAA}" dt="2025-10-16T17:55:00.158" v="1" actId="478"/>
        <pc:sldMkLst>
          <pc:docMk/>
          <pc:sldMk cId="2816958887" sldId="653"/>
        </pc:sldMkLst>
        <pc:picChg chg="del">
          <ac:chgData name="Orlando de Lange" userId="d4ba12fb-e438-4875-8677-03df6aac0926" providerId="ADAL" clId="{C0ED8C8E-8F97-49EA-97DC-BB1659A6BAAA}" dt="2025-10-16T17:55:00.158" v="1" actId="478"/>
          <ac:picMkLst>
            <pc:docMk/>
            <pc:sldMk cId="2816958887" sldId="653"/>
            <ac:picMk id="5" creationId="{E4F370D2-6DF0-3AD8-E2AC-5EF0EC42E1B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6917-8BF0-44DF-B2C3-BAA85BB132E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DC473-E642-4D69-96D5-6ADADB6D8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12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442F2-8DE6-E747-89AD-8EA2E4B091F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15AA0-0AB1-4D47-AB11-A5717F9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3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15AA0-0AB1-4D47-AB11-A5717F9699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0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93799"/>
            <a:ext cx="10363200" cy="1232281"/>
          </a:xfrm>
        </p:spPr>
        <p:txBody>
          <a:bodyPr/>
          <a:lstStyle>
            <a:lvl1pPr>
              <a:defRPr b="1" i="0">
                <a:latin typeface="Franklin Gothic Heavy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08961"/>
            <a:ext cx="8534400" cy="822960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3900" b="1" kern="1200" dirty="0">
                <a:solidFill>
                  <a:srgbClr val="00685E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F651B9-F8DC-4FBD-966A-7F8642A8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5408" y="63393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3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Large">
  <p:cSld name="Image - Large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166cd4139f_0_340"/>
          <p:cNvSpPr txBox="1">
            <a:spLocks noGrp="1"/>
          </p:cNvSpPr>
          <p:nvPr>
            <p:ph type="ctrTitle"/>
          </p:nvPr>
        </p:nvSpPr>
        <p:spPr>
          <a:xfrm>
            <a:off x="685798" y="471837"/>
            <a:ext cx="41457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C345D"/>
              </a:buClr>
              <a:buSzPts val="2400"/>
              <a:buFont typeface="Times"/>
              <a:buNone/>
              <a:defRPr sz="2400" b="0" i="0">
                <a:solidFill>
                  <a:srgbClr val="1C345D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166cd4139f_0_340"/>
          <p:cNvSpPr txBox="1">
            <a:spLocks noGrp="1"/>
          </p:cNvSpPr>
          <p:nvPr>
            <p:ph type="body" idx="1"/>
          </p:nvPr>
        </p:nvSpPr>
        <p:spPr>
          <a:xfrm>
            <a:off x="685799" y="1277751"/>
            <a:ext cx="2940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rgbClr val="1C345D"/>
              </a:buClr>
              <a:buSzPts val="1600"/>
              <a:buNone/>
              <a:defRPr sz="1600" b="0" i="0">
                <a:solidFill>
                  <a:srgbClr val="1C345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g2166cd4139f_0_340"/>
          <p:cNvSpPr/>
          <p:nvPr/>
        </p:nvSpPr>
        <p:spPr>
          <a:xfrm>
            <a:off x="11517633" y="6028558"/>
            <a:ext cx="304200" cy="304200"/>
          </a:xfrm>
          <a:prstGeom prst="ellipse">
            <a:avLst/>
          </a:prstGeom>
          <a:solidFill>
            <a:srgbClr val="1C345D"/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2166cd4139f_0_340"/>
          <p:cNvSpPr txBox="1"/>
          <p:nvPr/>
        </p:nvSpPr>
        <p:spPr>
          <a:xfrm>
            <a:off x="11566497" y="6044447"/>
            <a:ext cx="206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g2166cd4139f_0_340"/>
          <p:cNvCxnSpPr/>
          <p:nvPr/>
        </p:nvCxnSpPr>
        <p:spPr>
          <a:xfrm rot="982">
            <a:off x="2901261" y="6207057"/>
            <a:ext cx="8399700" cy="0"/>
          </a:xfrm>
          <a:prstGeom prst="straightConnector1">
            <a:avLst/>
          </a:prstGeom>
          <a:noFill/>
          <a:ln w="12700" cap="rnd" cmpd="sng">
            <a:solidFill>
              <a:srgbClr val="03C1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g2166cd4139f_0_340"/>
          <p:cNvSpPr txBox="1"/>
          <p:nvPr/>
        </p:nvSpPr>
        <p:spPr>
          <a:xfrm>
            <a:off x="702014" y="6074075"/>
            <a:ext cx="22782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C345D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1C345D"/>
                </a:solidFill>
                <a:latin typeface="Arial"/>
                <a:ea typeface="Arial"/>
                <a:cs typeface="Arial"/>
                <a:sym typeface="Arial"/>
              </a:rPr>
              <a:t>Fred Hutchinson Cancer Center</a:t>
            </a:r>
            <a:endParaRPr sz="900"/>
          </a:p>
        </p:txBody>
      </p:sp>
      <p:sp>
        <p:nvSpPr>
          <p:cNvPr id="90" name="Google Shape;90;g2166cd4139f_0_340"/>
          <p:cNvSpPr>
            <a:spLocks noGrp="1"/>
          </p:cNvSpPr>
          <p:nvPr>
            <p:ph type="pic" idx="2"/>
          </p:nvPr>
        </p:nvSpPr>
        <p:spPr>
          <a:xfrm>
            <a:off x="6096000" y="5111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2525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30389"/>
            <a:ext cx="10972800" cy="4375340"/>
          </a:xfrm>
        </p:spPr>
        <p:txBody>
          <a:bodyPr/>
          <a:lstStyle>
            <a:lvl1pPr>
              <a:defRPr sz="3600"/>
            </a:lvl1pPr>
            <a:lvl2pPr marL="914400" indent="-457200">
              <a:buFont typeface="Arial" panose="020B0604020202020204" pitchFamily="34" charset="0"/>
              <a:buChar char="•"/>
              <a:defRPr sz="3200" b="0"/>
            </a:lvl2pPr>
            <a:lvl3pPr>
              <a:defRPr sz="2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03E6AF-22B7-46F6-AB99-4C0C4F48B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3536" y="63319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8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A0D8A0-1C54-4B38-A054-E5320097F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16" y="63027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1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47294"/>
            <a:ext cx="10972800" cy="7529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D7CABF-27B5-44E4-AAD4-5F300653A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027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8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97E2-8A59-4068-8847-31F32DA5C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027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8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5FE7DE-D7D0-4B77-B4B4-657CA5B6B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728" y="63149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6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69848"/>
            <a:ext cx="4011084" cy="776732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0742" y="1069850"/>
            <a:ext cx="6751658" cy="5245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47165"/>
            <a:ext cx="4011084" cy="473290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DEC7A9-990F-4910-9606-C206C0091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728" y="63149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8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52728"/>
            <a:ext cx="7315200" cy="34748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CCDEE1-2CD8-4870-BE5F-E22BA1B62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728" y="63128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0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">
  <p:cSld name="Media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f6ede08ea1_0_328"/>
          <p:cNvSpPr txBox="1">
            <a:spLocks noGrp="1"/>
          </p:cNvSpPr>
          <p:nvPr>
            <p:ph type="ctrTitle"/>
          </p:nvPr>
        </p:nvSpPr>
        <p:spPr>
          <a:xfrm>
            <a:off x="685799" y="471837"/>
            <a:ext cx="59931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C345D"/>
              </a:buClr>
              <a:buSzPts val="3200"/>
              <a:buFont typeface="Times"/>
              <a:buChar char="●"/>
              <a:defRPr sz="3200" b="0" i="0">
                <a:solidFill>
                  <a:srgbClr val="1C345D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5" name="Google Shape;165;g1f6ede08ea1_0_328"/>
          <p:cNvSpPr>
            <a:spLocks noGrp="1"/>
          </p:cNvSpPr>
          <p:nvPr>
            <p:ph type="media" idx="2"/>
          </p:nvPr>
        </p:nvSpPr>
        <p:spPr>
          <a:xfrm>
            <a:off x="2478617" y="1436159"/>
            <a:ext cx="7043100" cy="3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rgbClr val="1C345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1C345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rgbClr val="0B799A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rgbClr val="0B7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rgbClr val="1C345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345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rgbClr val="1C3B6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rgbClr val="1C3B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rgbClr val="1C3B6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rgbClr val="1C3B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g1f6ede08ea1_0_328"/>
          <p:cNvSpPr/>
          <p:nvPr/>
        </p:nvSpPr>
        <p:spPr>
          <a:xfrm>
            <a:off x="11517633" y="6028558"/>
            <a:ext cx="304200" cy="304200"/>
          </a:xfrm>
          <a:prstGeom prst="ellipse">
            <a:avLst/>
          </a:prstGeom>
          <a:solidFill>
            <a:srgbClr val="1C345D"/>
          </a:solidFill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f6ede08ea1_0_328"/>
          <p:cNvSpPr txBox="1"/>
          <p:nvPr/>
        </p:nvSpPr>
        <p:spPr>
          <a:xfrm>
            <a:off x="11566497" y="6044447"/>
            <a:ext cx="206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g1f6ede08ea1_0_328"/>
          <p:cNvCxnSpPr/>
          <p:nvPr/>
        </p:nvCxnSpPr>
        <p:spPr>
          <a:xfrm rot="982">
            <a:off x="2901261" y="6207057"/>
            <a:ext cx="8399700" cy="0"/>
          </a:xfrm>
          <a:prstGeom prst="straightConnector1">
            <a:avLst/>
          </a:prstGeom>
          <a:noFill/>
          <a:ln w="12700" cap="rnd" cmpd="sng">
            <a:solidFill>
              <a:srgbClr val="03C1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g1f6ede08ea1_0_328"/>
          <p:cNvSpPr txBox="1"/>
          <p:nvPr/>
        </p:nvSpPr>
        <p:spPr>
          <a:xfrm>
            <a:off x="702014" y="6074075"/>
            <a:ext cx="22782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C345D"/>
              </a:buClr>
              <a:buSzPts val="1100"/>
              <a:buFont typeface="Arial"/>
              <a:buNone/>
            </a:pPr>
            <a:r>
              <a:rPr lang="en-US" sz="1100" b="1" i="0">
                <a:solidFill>
                  <a:srgbClr val="1C345D"/>
                </a:solidFill>
                <a:latin typeface="Arial"/>
                <a:ea typeface="Arial"/>
                <a:cs typeface="Arial"/>
                <a:sym typeface="Arial"/>
              </a:rPr>
              <a:t>Fred Hutchinson Cancer Center</a:t>
            </a:r>
            <a:endParaRPr sz="900"/>
          </a:p>
        </p:txBody>
      </p:sp>
      <p:pic>
        <p:nvPicPr>
          <p:cNvPr id="170" name="Google Shape;170;g1f6ede08ea1_0_328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99079" y="306018"/>
            <a:ext cx="997433" cy="12003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f6ede08ea1_0_328"/>
          <p:cNvSpPr txBox="1">
            <a:spLocks noGrp="1"/>
          </p:cNvSpPr>
          <p:nvPr>
            <p:ph type="ftr" idx="11"/>
          </p:nvPr>
        </p:nvSpPr>
        <p:spPr>
          <a:xfrm>
            <a:off x="685799" y="6356350"/>
            <a:ext cx="10820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74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47293"/>
            <a:ext cx="10972800" cy="87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74982"/>
            <a:ext cx="10972800" cy="4251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9792" y="63319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685E"/>
                </a:solidFill>
                <a:latin typeface="Franklin Gothic Heavy" panose="020B0903020102020204" pitchFamily="34" charset="0"/>
              </a:defRPr>
            </a:lvl1pPr>
          </a:lstStyle>
          <a:p>
            <a:fld id="{0CC652D5-DF1F-AA42-8800-59B6D4D80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4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lang="en-US" sz="5400" b="1" i="0" kern="1200" dirty="0">
          <a:solidFill>
            <a:srgbClr val="00685E"/>
          </a:solidFill>
          <a:latin typeface="Franklin Gothic Heavy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Biomanufacturing@shoreline.ed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-3" y="2394582"/>
            <a:ext cx="12192000" cy="12322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Heavy"/>
              </a:rPr>
              <a:t>Biotechnology at Shoreline Community College / Immunotherapy </a:t>
            </a:r>
            <a:r>
              <a:rPr lang="en-US" dirty="0" err="1">
                <a:latin typeface="Franklin Gothic Heavy"/>
              </a:rPr>
              <a:t>Biohub</a:t>
            </a:r>
            <a:br>
              <a:rPr lang="en-US" dirty="0">
                <a:latin typeface="Franklin Gothic Heavy"/>
              </a:rPr>
            </a:b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CD06096-940C-41A1-92DF-FD81BD507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679656"/>
            <a:ext cx="12192000" cy="12322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000" dirty="0" err="1">
                <a:latin typeface="Franklin Gothic Book"/>
              </a:rPr>
              <a:t>InnovATEBIO</a:t>
            </a:r>
            <a:r>
              <a:rPr lang="en-US" sz="4000" dirty="0">
                <a:latin typeface="Franklin Gothic Book"/>
              </a:rPr>
              <a:t> Project Talk, April 11</a:t>
            </a:r>
            <a:r>
              <a:rPr lang="en-US" sz="4000" baseline="30000" dirty="0">
                <a:latin typeface="Franklin Gothic Book"/>
              </a:rPr>
              <a:t>th</a:t>
            </a:r>
            <a:r>
              <a:rPr lang="en-US" sz="4000" dirty="0">
                <a:latin typeface="Franklin Gothic Book"/>
              </a:rPr>
              <a:t> 2025</a:t>
            </a:r>
          </a:p>
          <a:p>
            <a:r>
              <a:rPr lang="en-US" sz="4000" dirty="0">
                <a:latin typeface="Franklin Gothic Book"/>
              </a:rPr>
              <a:t>Orlando de Lange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54BCBD4-84BB-48EE-BCCB-3007CCD7D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 descr="Shoreline Community College logo. Engage. Achieve.">
            <a:extLst>
              <a:ext uri="{FF2B5EF4-FFF2-40B4-BE49-F238E27FC236}">
                <a16:creationId xmlns:a16="http://schemas.microsoft.com/office/drawing/2014/main" id="{A3AB6898-F0FA-5A46-927D-DDBC16051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87" y="5018617"/>
            <a:ext cx="2028021" cy="1576078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8FF3AA64-3ECA-3E12-060E-D35A69B72499}"/>
              </a:ext>
            </a:extLst>
          </p:cNvPr>
          <p:cNvSpPr txBox="1">
            <a:spLocks/>
          </p:cNvSpPr>
          <p:nvPr/>
        </p:nvSpPr>
        <p:spPr>
          <a:xfrm>
            <a:off x="-263237" y="654519"/>
            <a:ext cx="12192000" cy="1232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5400" b="1" i="0" kern="1200">
                <a:solidFill>
                  <a:srgbClr val="00685E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9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116B-DCEE-A240-AF81-4011A325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Book"/>
              </a:rPr>
              <a:t>Who’s who – Current personnel</a:t>
            </a:r>
            <a:endParaRPr lang="en-US" dirty="0"/>
          </a:p>
        </p:txBody>
      </p:sp>
      <p:sp>
        <p:nvSpPr>
          <p:cNvPr id="5" name="Google Shape;422;g2166cd4139f_0_974">
            <a:extLst>
              <a:ext uri="{FF2B5EF4-FFF2-40B4-BE49-F238E27FC236}">
                <a16:creationId xmlns:a16="http://schemas.microsoft.com/office/drawing/2014/main" id="{57A480C3-156D-7C76-47B0-E77CA47DB3F8}"/>
              </a:ext>
            </a:extLst>
          </p:cNvPr>
          <p:cNvSpPr txBox="1"/>
          <p:nvPr/>
        </p:nvSpPr>
        <p:spPr>
          <a:xfrm>
            <a:off x="3224708" y="4743698"/>
            <a:ext cx="25260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Faculty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Vasudha Sundaravaradan</a:t>
            </a:r>
            <a:endParaRPr lang="en-US" sz="2400" dirty="0">
              <a:cs typeface="Calibri"/>
            </a:endParaRPr>
          </a:p>
        </p:txBody>
      </p:sp>
      <p:pic>
        <p:nvPicPr>
          <p:cNvPr id="7" name="Picture 6" descr="Vasudha Sundaravaradan - Lecturer - University of Washington Tacoma |  LinkedIn">
            <a:extLst>
              <a:ext uri="{FF2B5EF4-FFF2-40B4-BE49-F238E27FC236}">
                <a16:creationId xmlns:a16="http://schemas.microsoft.com/office/drawing/2014/main" id="{D2CF7246-9E1F-BC05-BD88-3DE5096AC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51" r="11321"/>
          <a:stretch/>
        </p:blipFill>
        <p:spPr>
          <a:xfrm>
            <a:off x="3513663" y="2400769"/>
            <a:ext cx="1947035" cy="2343306"/>
          </a:xfrm>
          <a:prstGeom prst="rect">
            <a:avLst/>
          </a:prstGeom>
        </p:spPr>
      </p:pic>
      <p:pic>
        <p:nvPicPr>
          <p:cNvPr id="6" name="Google Shape;413;g2166cd4139f_0_974" descr="A person taking a selfie&#10;&#10;Description automatically generated">
            <a:extLst>
              <a:ext uri="{FF2B5EF4-FFF2-40B4-BE49-F238E27FC236}">
                <a16:creationId xmlns:a16="http://schemas.microsoft.com/office/drawing/2014/main" id="{74467E23-40B3-197D-1093-53C45415B2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11" r="769" b="6745"/>
          <a:stretch/>
        </p:blipFill>
        <p:spPr>
          <a:xfrm>
            <a:off x="6317815" y="2401020"/>
            <a:ext cx="1953075" cy="2340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22;g2166cd4139f_0_974">
            <a:extLst>
              <a:ext uri="{FF2B5EF4-FFF2-40B4-BE49-F238E27FC236}">
                <a16:creationId xmlns:a16="http://schemas.microsoft.com/office/drawing/2014/main" id="{44FFBC70-CD0F-DD05-593B-D5FD12AAD5A5}"/>
              </a:ext>
            </a:extLst>
          </p:cNvPr>
          <p:cNvSpPr txBox="1"/>
          <p:nvPr/>
        </p:nvSpPr>
        <p:spPr>
          <a:xfrm>
            <a:off x="6033401" y="4743697"/>
            <a:ext cx="25260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Faculty, Department Chair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cs typeface="Calibri"/>
                <a:sym typeface="Calibri"/>
              </a:rPr>
              <a:t>Rachel Rawle</a:t>
            </a:r>
            <a:endParaRPr lang="en-US" sz="2400" dirty="0">
              <a:solidFill>
                <a:srgbClr val="00685E"/>
              </a:solidFill>
              <a:cs typeface="Calibri"/>
            </a:endParaRPr>
          </a:p>
        </p:txBody>
      </p:sp>
      <p:pic>
        <p:nvPicPr>
          <p:cNvPr id="1026" name="Picture 2" descr="Orlando de Lange">
            <a:extLst>
              <a:ext uri="{FF2B5EF4-FFF2-40B4-BE49-F238E27FC236}">
                <a16:creationId xmlns:a16="http://schemas.microsoft.com/office/drawing/2014/main" id="{7CEB08D6-1BB8-B863-DBAE-19F282FB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7" y="2398063"/>
            <a:ext cx="2343306" cy="23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na Ensenat">
            <a:extLst>
              <a:ext uri="{FF2B5EF4-FFF2-40B4-BE49-F238E27FC236}">
                <a16:creationId xmlns:a16="http://schemas.microsoft.com/office/drawing/2014/main" id="{F07FECE3-C802-4377-77A1-7AFB4CDD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99" y="2400768"/>
            <a:ext cx="2340599" cy="234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22;g2166cd4139f_0_974">
            <a:extLst>
              <a:ext uri="{FF2B5EF4-FFF2-40B4-BE49-F238E27FC236}">
                <a16:creationId xmlns:a16="http://schemas.microsoft.com/office/drawing/2014/main" id="{620C2D41-53DB-29B3-6ED3-909C75BC7424}"/>
              </a:ext>
            </a:extLst>
          </p:cNvPr>
          <p:cNvSpPr txBox="1"/>
          <p:nvPr/>
        </p:nvSpPr>
        <p:spPr>
          <a:xfrm>
            <a:off x="461577" y="4821324"/>
            <a:ext cx="25260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Faculty / Interim Dean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Orlando de Lange</a:t>
            </a:r>
            <a:endParaRPr lang="en-US" sz="2400" dirty="0">
              <a:cs typeface="Calibri"/>
            </a:endParaRPr>
          </a:p>
        </p:txBody>
      </p:sp>
      <p:sp>
        <p:nvSpPr>
          <p:cNvPr id="11" name="Google Shape;422;g2166cd4139f_0_974">
            <a:extLst>
              <a:ext uri="{FF2B5EF4-FFF2-40B4-BE49-F238E27FC236}">
                <a16:creationId xmlns:a16="http://schemas.microsoft.com/office/drawing/2014/main" id="{D54F021F-E02B-4781-0798-349F895C0851}"/>
              </a:ext>
            </a:extLst>
          </p:cNvPr>
          <p:cNvSpPr txBox="1"/>
          <p:nvPr/>
        </p:nvSpPr>
        <p:spPr>
          <a:xfrm>
            <a:off x="8795426" y="4810419"/>
            <a:ext cx="25260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cs typeface="Calibri"/>
                <a:sym typeface="Calibri"/>
              </a:rPr>
              <a:t>Instructional Lab Tech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cs typeface="Calibri"/>
                <a:sym typeface="Calibri"/>
              </a:rPr>
              <a:t> Diana Ensenat</a:t>
            </a:r>
            <a:endParaRPr lang="en-US" sz="2400" dirty="0">
              <a:solidFill>
                <a:srgbClr val="00685E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48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116B-DCEE-A240-AF81-4011A325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Book"/>
              </a:rPr>
              <a:t>Who’s who – Past personnel</a:t>
            </a:r>
            <a:endParaRPr lang="en-US" dirty="0"/>
          </a:p>
        </p:txBody>
      </p:sp>
      <p:sp>
        <p:nvSpPr>
          <p:cNvPr id="5" name="Google Shape;422;g2166cd4139f_0_974">
            <a:extLst>
              <a:ext uri="{FF2B5EF4-FFF2-40B4-BE49-F238E27FC236}">
                <a16:creationId xmlns:a16="http://schemas.microsoft.com/office/drawing/2014/main" id="{57A480C3-156D-7C76-47B0-E77CA47DB3F8}"/>
              </a:ext>
            </a:extLst>
          </p:cNvPr>
          <p:cNvSpPr txBox="1"/>
          <p:nvPr/>
        </p:nvSpPr>
        <p:spPr>
          <a:xfrm>
            <a:off x="-251401" y="4559031"/>
            <a:ext cx="327253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Jan Chalupny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Kit Loan Program manager. 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Now at Institute for Systems Biology</a:t>
            </a:r>
            <a:endParaRPr lang="en-US" sz="2400" dirty="0">
              <a:cs typeface="Calibri"/>
            </a:endParaRPr>
          </a:p>
        </p:txBody>
      </p:sp>
      <p:sp>
        <p:nvSpPr>
          <p:cNvPr id="8" name="Google Shape;422;g2166cd4139f_0_974">
            <a:extLst>
              <a:ext uri="{FF2B5EF4-FFF2-40B4-BE49-F238E27FC236}">
                <a16:creationId xmlns:a16="http://schemas.microsoft.com/office/drawing/2014/main" id="{44FFBC70-CD0F-DD05-593B-D5FD12AAD5A5}"/>
              </a:ext>
            </a:extLst>
          </p:cNvPr>
          <p:cNvSpPr txBox="1"/>
          <p:nvPr/>
        </p:nvSpPr>
        <p:spPr>
          <a:xfrm>
            <a:off x="2980486" y="4559031"/>
            <a:ext cx="286958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Guy Hamilton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Biotech program director. 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Now at UW Bothell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N. Jan Chalupny, Ph.D">
            <a:extLst>
              <a:ext uri="{FF2B5EF4-FFF2-40B4-BE49-F238E27FC236}">
                <a16:creationId xmlns:a16="http://schemas.microsoft.com/office/drawing/2014/main" id="{6F4488C3-A3F0-29A3-1702-CA38ADE15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7" y="23938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uise Petruzzella">
            <a:extLst>
              <a:ext uri="{FF2B5EF4-FFF2-40B4-BE49-F238E27FC236}">
                <a16:creationId xmlns:a16="http://schemas.microsoft.com/office/drawing/2014/main" id="{E720E5D9-EBC5-130D-DF7D-E9E904CC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27" y="239069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uy Hamilton">
            <a:extLst>
              <a:ext uri="{FF2B5EF4-FFF2-40B4-BE49-F238E27FC236}">
                <a16:creationId xmlns:a16="http://schemas.microsoft.com/office/drawing/2014/main" id="{E71FC3BE-FF7E-89A9-20A5-8A8C29A61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79" y="239069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22;g2166cd4139f_0_974">
            <a:extLst>
              <a:ext uri="{FF2B5EF4-FFF2-40B4-BE49-F238E27FC236}">
                <a16:creationId xmlns:a16="http://schemas.microsoft.com/office/drawing/2014/main" id="{8C506F7B-4446-6A63-B539-FCA6DBB408A2}"/>
              </a:ext>
            </a:extLst>
          </p:cNvPr>
          <p:cNvSpPr txBox="1"/>
          <p:nvPr/>
        </p:nvSpPr>
        <p:spPr>
          <a:xfrm>
            <a:off x="6253020" y="4558588"/>
            <a:ext cx="286958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Louise Petruzzella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Biotech program director. 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Now at </a:t>
            </a:r>
            <a:r>
              <a:rPr lang="en-US" sz="2400" dirty="0" err="1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BioMADE</a:t>
            </a:r>
            <a:endParaRPr lang="en-US" sz="2400" dirty="0">
              <a:solidFill>
                <a:srgbClr val="0068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6" name="Picture 8" descr="Dina (Lauman) Kovarik">
            <a:extLst>
              <a:ext uri="{FF2B5EF4-FFF2-40B4-BE49-F238E27FC236}">
                <a16:creationId xmlns:a16="http://schemas.microsoft.com/office/drawing/2014/main" id="{79A95B3C-77BC-D69E-9B8F-45E3A460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03" y="239069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422;g2166cd4139f_0_974">
            <a:extLst>
              <a:ext uri="{FF2B5EF4-FFF2-40B4-BE49-F238E27FC236}">
                <a16:creationId xmlns:a16="http://schemas.microsoft.com/office/drawing/2014/main" id="{95AC934F-4562-3B39-4C1B-321690A4A55F}"/>
              </a:ext>
            </a:extLst>
          </p:cNvPr>
          <p:cNvSpPr txBox="1"/>
          <p:nvPr/>
        </p:nvSpPr>
        <p:spPr>
          <a:xfrm>
            <a:off x="9228510" y="4558588"/>
            <a:ext cx="286958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Dina Kovarik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Long-time sole Full-time faculty member. 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Passed away 2022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27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34EECA-626F-2EDB-EC79-76C7257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06" y="2922406"/>
            <a:ext cx="11620294" cy="1701719"/>
          </a:xfrm>
        </p:spPr>
        <p:txBody>
          <a:bodyPr>
            <a:normAutofit/>
          </a:bodyPr>
          <a:lstStyle/>
          <a:p>
            <a:r>
              <a:rPr lang="en-US" sz="4800" dirty="0"/>
              <a:t>3. Immunotherapy </a:t>
            </a:r>
            <a:r>
              <a:rPr lang="en-US" sz="4800" dirty="0" err="1"/>
              <a:t>biohub</a:t>
            </a:r>
            <a:r>
              <a:rPr lang="en-US" sz="4800" dirty="0"/>
              <a:t> ate grant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CCBC-EA15-3ACB-543C-6EB053D71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0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6085-435D-19F3-D0B6-BEAECC37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51665-3C4A-3D17-A638-6C35E9D0A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Awarded in 2021.</a:t>
            </a:r>
          </a:p>
          <a:p>
            <a:r>
              <a:rPr lang="en-US" dirty="0"/>
              <a:t>Significant disruption from personnel turnover. </a:t>
            </a:r>
          </a:p>
          <a:p>
            <a:r>
              <a:rPr lang="en-US" dirty="0"/>
              <a:t>No-cost extension till Nov 2025.</a:t>
            </a:r>
          </a:p>
          <a:p>
            <a:r>
              <a:rPr lang="en-US" dirty="0"/>
              <a:t>Goal was to grow the US cell and immunotherapy workforce. </a:t>
            </a:r>
          </a:p>
          <a:p>
            <a:r>
              <a:rPr lang="en-US" dirty="0"/>
              <a:t>Support allowed for expansion of program offerings (already described).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80A03-7630-8FA5-8D0D-C0B41286D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44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4ED5-02E7-5B26-DE78-9C037B43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Grant goals and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16D6F-1670-A8B9-8A12-6354FAE53B6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i="0" u="none" strike="noStrike" baseline="0" dirty="0"/>
              <a:t>Goal 1: On a national level, identify the gaps that exist between workforce demand in the immunotherapy sector and the supply of skilled technicians from community college training programs, and disseminate findings among stakeholder</a:t>
            </a:r>
          </a:p>
          <a:p>
            <a:pPr lvl="1"/>
            <a:endParaRPr lang="en-US" sz="2400" b="1" i="0" u="none" strike="noStrike" baseline="0" dirty="0"/>
          </a:p>
          <a:p>
            <a:pPr marL="0" indent="0" algn="l">
              <a:buNone/>
            </a:pPr>
            <a:r>
              <a:rPr lang="en-US" sz="2400" b="1" i="0" u="none" strike="noStrike" baseline="0" dirty="0"/>
              <a:t>Goal 2: Increase the number of individuals from underrepresented groups and high school students who are exposed to immunotherapy careers.</a:t>
            </a:r>
          </a:p>
          <a:p>
            <a:pPr lvl="1"/>
            <a:endParaRPr lang="en-US" sz="2400" b="1" i="0" u="none" strike="noStrike" baseline="0" dirty="0"/>
          </a:p>
          <a:p>
            <a:pPr marL="0" indent="0" algn="l">
              <a:buNone/>
            </a:pPr>
            <a:r>
              <a:rPr lang="en-US" sz="2400" b="1" i="0" u="none" strike="noStrike" baseline="0" dirty="0"/>
              <a:t>Goal 3: Become a knowledge-source of emerging trends in the immunotherapy sector and community college workforce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6808D-4FAB-C3BC-71AE-80C1B37DD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39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34EECA-626F-2EDB-EC79-76C7257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06" y="2922406"/>
            <a:ext cx="11620294" cy="1701719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c Heavy"/>
              </a:rPr>
              <a:t>4. </a:t>
            </a:r>
            <a:r>
              <a:rPr lang="en-US" sz="4800" dirty="0">
                <a:latin typeface="Franklin Gothc Heavy"/>
                <a:ea typeface="Calibri" panose="020F0502020204030204" pitchFamily="34" charset="0"/>
                <a:cs typeface="Times New Roman" panose="02020603050405020304" pitchFamily="18" charset="0"/>
              </a:rPr>
              <a:t>Cell and immunotherapy technician workforce reports.</a:t>
            </a:r>
            <a:br>
              <a:rPr lang="en-US" sz="4800" dirty="0">
                <a:latin typeface="Franklin Gothc Heavy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 dirty="0">
              <a:latin typeface="Franklin Gothc Heavy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CCBC-EA15-3ACB-543C-6EB053D71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12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5AB8-89DD-6D43-C8FE-749A9D2D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34" y="825787"/>
            <a:ext cx="6374296" cy="870671"/>
          </a:xfrm>
        </p:spPr>
        <p:txBody>
          <a:bodyPr>
            <a:normAutofit fontScale="90000"/>
          </a:bodyPr>
          <a:lstStyle/>
          <a:p>
            <a:r>
              <a:rPr lang="en-US" dirty="0"/>
              <a:t>Industry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B8EBB-0982-3733-F74B-711B6C814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John Carrese">
            <a:extLst>
              <a:ext uri="{FF2B5EF4-FFF2-40B4-BE49-F238E27FC236}">
                <a16:creationId xmlns:a16="http://schemas.microsoft.com/office/drawing/2014/main" id="{E6BD1FBD-EF52-4C35-51EA-27C5E306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35" y="18133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22;g2166cd4139f_0_974">
            <a:extLst>
              <a:ext uri="{FF2B5EF4-FFF2-40B4-BE49-F238E27FC236}">
                <a16:creationId xmlns:a16="http://schemas.microsoft.com/office/drawing/2014/main" id="{5DAE9114-D667-833D-9316-D28504DA10B1}"/>
              </a:ext>
            </a:extLst>
          </p:cNvPr>
          <p:cNvSpPr txBox="1"/>
          <p:nvPr/>
        </p:nvSpPr>
        <p:spPr>
          <a:xfrm>
            <a:off x="8915244" y="3952223"/>
            <a:ext cx="286958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Guy Hamilton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Ex SCC Biotechnology program director. 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Now at UW Bothell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Previously PI of ATE grant. 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6" descr="Guy Hamilton">
            <a:extLst>
              <a:ext uri="{FF2B5EF4-FFF2-40B4-BE49-F238E27FC236}">
                <a16:creationId xmlns:a16="http://schemas.microsoft.com/office/drawing/2014/main" id="{21154C48-A1B4-45F1-0262-10990DDC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998" y="18133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14C84B-9A32-9D2E-073D-647652BA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3" y="876632"/>
            <a:ext cx="5303971" cy="5794785"/>
          </a:xfrm>
          <a:prstGeom prst="rect">
            <a:avLst/>
          </a:prstGeom>
        </p:spPr>
      </p:pic>
      <p:sp>
        <p:nvSpPr>
          <p:cNvPr id="3" name="Google Shape;422;g2166cd4139f_0_974">
            <a:extLst>
              <a:ext uri="{FF2B5EF4-FFF2-40B4-BE49-F238E27FC236}">
                <a16:creationId xmlns:a16="http://schemas.microsoft.com/office/drawing/2014/main" id="{89C3D543-355B-AE8F-CDD8-2509D932F5FC}"/>
              </a:ext>
            </a:extLst>
          </p:cNvPr>
          <p:cNvSpPr txBox="1"/>
          <p:nvPr/>
        </p:nvSpPr>
        <p:spPr>
          <a:xfrm>
            <a:off x="5410534" y="3952223"/>
            <a:ext cx="318714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John Carrese</a:t>
            </a:r>
          </a:p>
          <a:p>
            <a:pPr algn="ctr"/>
            <a:r>
              <a:rPr lang="en-US" sz="2400" dirty="0">
                <a:solidFill>
                  <a:srgbClr val="00685E"/>
                </a:solidFill>
                <a:latin typeface="Calibri"/>
                <a:ea typeface="Calibri"/>
                <a:cs typeface="Calibri"/>
                <a:sym typeface="Calibri"/>
              </a:rPr>
              <a:t>Labor market Information &amp; Research regional director – Center of excellence for labor market research, Cabrillo College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06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20F3BD-8B3A-3859-4AFD-A9AC3898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" y="1742063"/>
            <a:ext cx="6916115" cy="4867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415D7-333A-3C6D-9D90-6675F3EA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409" y="972125"/>
            <a:ext cx="12466409" cy="870671"/>
          </a:xfrm>
        </p:spPr>
        <p:txBody>
          <a:bodyPr>
            <a:normAutofit/>
          </a:bodyPr>
          <a:lstStyle/>
          <a:p>
            <a:r>
              <a:rPr lang="en-US" sz="4200" dirty="0"/>
              <a:t>What is the cell and immunotherapy industry?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80547-82A9-AF1C-C2D1-E3FBB9409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2AB66-98A5-85D6-C15D-53D2E6132174}"/>
              </a:ext>
            </a:extLst>
          </p:cNvPr>
          <p:cNvSpPr txBox="1"/>
          <p:nvPr/>
        </p:nvSpPr>
        <p:spPr>
          <a:xfrm>
            <a:off x="7022593" y="2094854"/>
            <a:ext cx="4639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therapies = Treatments that involve transplanting cells into a patient. </a:t>
            </a:r>
          </a:p>
          <a:p>
            <a:endParaRPr lang="en-US" dirty="0"/>
          </a:p>
          <a:p>
            <a:r>
              <a:rPr lang="en-US" dirty="0"/>
              <a:t>Immunotherapies = Therapies that target the immune system rather than the diseased cells / pathogens. Products are almost always biologics. </a:t>
            </a:r>
          </a:p>
          <a:p>
            <a:endParaRPr lang="en-US" dirty="0"/>
          </a:p>
          <a:p>
            <a:r>
              <a:rPr lang="en-US" dirty="0"/>
              <a:t>Production pathways often focused on smaller batches, from mammalian cells. </a:t>
            </a:r>
          </a:p>
        </p:txBody>
      </p:sp>
    </p:spTree>
    <p:extLst>
      <p:ext uri="{BB962C8B-B14F-4D97-AF65-F5344CB8AC3E}">
        <p14:creationId xmlns:p14="http://schemas.microsoft.com/office/powerpoint/2010/main" val="413545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3A18-5304-66D0-102D-631C9514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market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926D7-956C-A96F-1B69-64F37506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A809-8833-82DB-4A81-7B9B4BE2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27" y="3429000"/>
            <a:ext cx="1675453" cy="1684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019DD-9879-0A9E-7198-D528CDEB3656}"/>
              </a:ext>
            </a:extLst>
          </p:cNvPr>
          <p:cNvSpPr txBox="1"/>
          <p:nvPr/>
        </p:nvSpPr>
        <p:spPr>
          <a:xfrm>
            <a:off x="0" y="1785892"/>
            <a:ext cx="11483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Franklin Gothic Medium" panose="020B0603020102020204" pitchFamily="34" charset="0"/>
              </a:rPr>
              <a:t>Report. Labor Market Analysis: Cell and Immunotherapy technician workforce </a:t>
            </a:r>
            <a:endParaRPr lang="en-US" sz="3200" b="1" dirty="0"/>
          </a:p>
        </p:txBody>
      </p:sp>
      <p:pic>
        <p:nvPicPr>
          <p:cNvPr id="3074" name="Picture 2" descr="Immunotherapy Labor Market Report Cover">
            <a:extLst>
              <a:ext uri="{FF2B5EF4-FFF2-40B4-BE49-F238E27FC236}">
                <a16:creationId xmlns:a16="http://schemas.microsoft.com/office/drawing/2014/main" id="{70151711-F774-7AD7-84BF-00049521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562472"/>
            <a:ext cx="3156155" cy="40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BFDCFA-81D7-2AAD-CDD7-8BEE7A24EA40}"/>
              </a:ext>
            </a:extLst>
          </p:cNvPr>
          <p:cNvSpPr txBox="1"/>
          <p:nvPr/>
        </p:nvSpPr>
        <p:spPr>
          <a:xfrm>
            <a:off x="7730924" y="3670993"/>
            <a:ext cx="295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https://innovatebio.org/publication/labor-market-analysis-cell-and-immunotherapy-technician-workforce</a:t>
            </a:r>
          </a:p>
        </p:txBody>
      </p:sp>
    </p:spTree>
    <p:extLst>
      <p:ext uri="{BB962C8B-B14F-4D97-AF65-F5344CB8AC3E}">
        <p14:creationId xmlns:p14="http://schemas.microsoft.com/office/powerpoint/2010/main" val="222866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5AA0-7720-2F5A-238D-21B5259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33874"/>
            <a:ext cx="10972800" cy="870671"/>
          </a:xfrm>
        </p:spPr>
        <p:txBody>
          <a:bodyPr>
            <a:normAutofit fontScale="90000"/>
          </a:bodyPr>
          <a:lstStyle/>
          <a:p>
            <a:r>
              <a:rPr lang="en-US" dirty="0"/>
              <a:t>A range of job types and titles exist under “Cell and immunotherapy technician”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86D69-1C30-E8C9-4DDD-C5C9F0CA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29061-6977-C258-13F6-E69B964AC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11" y="3255958"/>
            <a:ext cx="5925377" cy="3000794"/>
          </a:xfrm>
          <a:prstGeom prst="rect">
            <a:avLst/>
          </a:prstGeom>
        </p:spPr>
      </p:pic>
      <p:sp>
        <p:nvSpPr>
          <p:cNvPr id="7" name="Google Shape;422;g2166cd4139f_0_974">
            <a:extLst>
              <a:ext uri="{FF2B5EF4-FFF2-40B4-BE49-F238E27FC236}">
                <a16:creationId xmlns:a16="http://schemas.microsoft.com/office/drawing/2014/main" id="{C192F1FD-7AA1-0C74-4471-E153F4AA6E88}"/>
              </a:ext>
            </a:extLst>
          </p:cNvPr>
          <p:cNvSpPr txBox="1"/>
          <p:nvPr/>
        </p:nvSpPr>
        <p:spPr>
          <a:xfrm>
            <a:off x="6845032" y="3485313"/>
            <a:ext cx="458496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Titles validated by advisory committee.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Note that Medical Laboratory Technicians play important roles in cell and immunotherapy R&amp;D and product delivery. </a:t>
            </a:r>
          </a:p>
        </p:txBody>
      </p:sp>
    </p:spTree>
    <p:extLst>
      <p:ext uri="{BB962C8B-B14F-4D97-AF65-F5344CB8AC3E}">
        <p14:creationId xmlns:p14="http://schemas.microsoft.com/office/powerpoint/2010/main" val="200119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89E5-7808-8845-1FA5-BE62A9D7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0391-1607-78F6-F44D-E4CAE453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30389"/>
            <a:ext cx="11465858" cy="43753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Me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Biotechnology at SCC – Overview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Introducing the Immunotherapy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BioHub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ATE grant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 and immunotherapy technician workforce reports.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Kit Loan program.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Essentials of Biomanufacturing certificate.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9ED1A-7C4B-92A7-FB76-F130F85A6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93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3594-C5F1-8B15-8035-6F030A2C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growth of 30% per year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D991C-50B9-10AA-E939-ACA89823E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44361-1278-EBBF-D16A-B8CC4308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33647"/>
            <a:ext cx="5896798" cy="3953427"/>
          </a:xfrm>
          <a:prstGeom prst="rect">
            <a:avLst/>
          </a:prstGeom>
        </p:spPr>
      </p:pic>
      <p:sp>
        <p:nvSpPr>
          <p:cNvPr id="6" name="Google Shape;422;g2166cd4139f_0_974">
            <a:extLst>
              <a:ext uri="{FF2B5EF4-FFF2-40B4-BE49-F238E27FC236}">
                <a16:creationId xmlns:a16="http://schemas.microsoft.com/office/drawing/2014/main" id="{D2616E00-906C-00AE-1B4E-8B5CD68FADF2}"/>
              </a:ext>
            </a:extLst>
          </p:cNvPr>
          <p:cNvSpPr txBox="1"/>
          <p:nvPr/>
        </p:nvSpPr>
        <p:spPr>
          <a:xfrm>
            <a:off x="6972851" y="2033647"/>
            <a:ext cx="4285083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data for relevant job titles at companies identified as hiring technicians for cell and immunotherapy work.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reductions in government research funding may slow growth in near time but trajectory seems likely to be maintained long term.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969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D6E2-43AB-C82B-1629-D68A963F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employers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E7C0C-DE4F-E919-0316-87CDB6A83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B2D0A-9E8D-D0D5-7D91-C2C9C33B1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05849-32A3-30C9-F8E1-FD78EEEF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5" y="1830389"/>
            <a:ext cx="5075395" cy="4375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46159-A733-0D47-1C8B-A08DE39D9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59" y="2508136"/>
            <a:ext cx="6563641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8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D5855-185C-6CF7-6572-B93D520C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36" y="1331838"/>
            <a:ext cx="10972800" cy="870671"/>
          </a:xfrm>
        </p:spPr>
        <p:txBody>
          <a:bodyPr>
            <a:noAutofit/>
          </a:bodyPr>
          <a:lstStyle/>
          <a:p>
            <a:r>
              <a:rPr lang="en-US" sz="3600" dirty="0">
                <a:effectLst/>
                <a:latin typeface="Franklin Gothc Heavy"/>
                <a:ea typeface="Aptos" panose="020B0004020202020204" pitchFamily="34" charset="0"/>
                <a:cs typeface="Times New Roman" panose="02020603050405020304" pitchFamily="18" charset="0"/>
              </a:rPr>
              <a:t>Follow up report coming soon: How to link community college science courses to the skills needed for Cell &amp; Immunotherapy Technician Jobs</a:t>
            </a:r>
            <a:endParaRPr lang="en-US" sz="3600" dirty="0">
              <a:latin typeface="Franklin Gothc Heavy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10F40-061D-6954-CD44-E2165DF0C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Google Shape;422;g2166cd4139f_0_974">
            <a:extLst>
              <a:ext uri="{FF2B5EF4-FFF2-40B4-BE49-F238E27FC236}">
                <a16:creationId xmlns:a16="http://schemas.microsoft.com/office/drawing/2014/main" id="{3F299717-B818-F161-2639-760F1E1C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84900" y="3135854"/>
            <a:ext cx="55499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Contents to include</a:t>
            </a:r>
          </a:p>
          <a:p>
            <a:pPr algn="ctr"/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combine existing STEM courses and short certificates to create pathways into cell and immunotherapy jobs. </a:t>
            </a:r>
          </a:p>
          <a:p>
            <a:pPr algn="ctr"/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engage with local industry. 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study – UW Bothell Biotechnology center. </a:t>
            </a:r>
          </a:p>
          <a:p>
            <a:pPr algn="ctr"/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22;g2166cd4139f_0_974">
            <a:extLst>
              <a:ext uri="{FF2B5EF4-FFF2-40B4-BE49-F238E27FC236}">
                <a16:creationId xmlns:a16="http://schemas.microsoft.com/office/drawing/2014/main" id="{D76F1D34-502F-999C-2E33-81A668E07B92}"/>
              </a:ext>
            </a:extLst>
          </p:cNvPr>
          <p:cNvSpPr txBox="1">
            <a:spLocks/>
          </p:cNvSpPr>
          <p:nvPr/>
        </p:nvSpPr>
        <p:spPr>
          <a:xfrm>
            <a:off x="635000" y="3135854"/>
            <a:ext cx="5549900" cy="28068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 details</a:t>
            </a:r>
          </a:p>
          <a:p>
            <a:pPr algn="ctr"/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Guidance on how colleges and universities can nimbly develop cell and immunotherapy technician training programs.  </a:t>
            </a:r>
          </a:p>
          <a:p>
            <a:pPr algn="ctr"/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Does not recommend developing cell and immunotherapy specific Skills Standards. </a:t>
            </a:r>
          </a:p>
          <a:p>
            <a:pPr algn="ctr"/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 be released next month. </a:t>
            </a:r>
          </a:p>
          <a:p>
            <a:pPr marL="0" indent="0" algn="ctr">
              <a:buFont typeface="Arial"/>
              <a:buNone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08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34EECA-626F-2EDB-EC79-76C7257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06" y="2922406"/>
            <a:ext cx="11620294" cy="1701719"/>
          </a:xfrm>
        </p:spPr>
        <p:txBody>
          <a:bodyPr>
            <a:normAutofit/>
          </a:bodyPr>
          <a:lstStyle/>
          <a:p>
            <a:r>
              <a:rPr lang="en-US" sz="4800" b="0" dirty="0"/>
              <a:t>5. Kit Loan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CCBC-EA15-3ACB-543C-6EB053D71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51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3A18-5304-66D0-102D-631C9514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Kit Loan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926D7-956C-A96F-1B69-64F37506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B7F80-2C92-224D-1F4B-42D4382C9BAF}"/>
              </a:ext>
            </a:extLst>
          </p:cNvPr>
          <p:cNvSpPr txBox="1"/>
          <p:nvPr/>
        </p:nvSpPr>
        <p:spPr>
          <a:xfrm>
            <a:off x="4217716" y="1855723"/>
            <a:ext cx="71273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Program dates back to ~2005. Initially as a partnership from Amgen. Offerings expanded with NSF ATE funds to include Cancer Biology and Biomanufacturing.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Goal – expand student interest in pursuing biotechnology carers through hands-on lab activities in high school classrooms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Curriculum, consumables, </a:t>
            </a:r>
            <a:r>
              <a:rPr lang="en-US" dirty="0" err="1"/>
              <a:t>manipulables</a:t>
            </a:r>
            <a:r>
              <a:rPr lang="en-US" dirty="0"/>
              <a:t>, equipment and wetware.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Professional development (workshops).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Relied on a dedicated staff member to manager program. Funding ran out for that position.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Currently handing over all kits apart from Biomanufacturing to Fred Hutch Cancer Center Strategic Education Partnership team. SCC will continue to offer Biomanufacturing kit.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49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DD07-2274-8B1A-1254-F0265A9D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Biomanufacturing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6DEE9-06AF-4C44-ADF8-E8B92762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82" y="1859886"/>
            <a:ext cx="4724954" cy="4375340"/>
          </a:xfrm>
          <a:noFill/>
        </p:spPr>
        <p:txBody>
          <a:bodyPr>
            <a:normAutofit fontScale="55000" lnSpcReduction="20000"/>
          </a:bodyPr>
          <a:lstStyle/>
          <a:p>
            <a:r>
              <a:rPr lang="en-US" dirty="0"/>
              <a:t>Biomanufacturing kit developed as part of ATE grant. Will be retained at SCC.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Modules guide students through simulated onboarding as a biomanufacturing technician extracting and preparing GFP protein. Focus on skills like documentation and QC.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Email </a:t>
            </a:r>
            <a:r>
              <a:rPr lang="en-US" dirty="0">
                <a:hlinkClick r:id="rId2"/>
              </a:rPr>
              <a:t>Biomanufacturing@shoreline.edu</a:t>
            </a:r>
            <a:r>
              <a:rPr lang="en-US" dirty="0"/>
              <a:t> if you are interested in getting access to the materials. Will be published soon  - ideas for where? Let me know.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952CB-BE75-E819-83F8-1C34F7C4F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A24FE-AB95-6381-8F35-3C8DA4A8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06" y="1984248"/>
            <a:ext cx="6470661" cy="376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5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9983-B415-E620-594D-55740130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A823B-13AE-3BAB-2B61-5FF33B63D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650" y="1830389"/>
            <a:ext cx="4603750" cy="4375340"/>
          </a:xfrm>
          <a:noFill/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>
                <a:solidFill>
                  <a:srgbClr val="585858"/>
                </a:solidFill>
                <a:latin typeface="Calibri" panose="020F0502020204030204" pitchFamily="34" charset="0"/>
              </a:rPr>
              <a:t>Evaluation of “Establishing a Hub to Support Education of Biomanufacturing Technicians in Cell Therapy and Immunotherapy”: Grant Year 2023-2024 </a:t>
            </a:r>
          </a:p>
          <a:p>
            <a:pPr lvl="1"/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Adam McKee, J. Michael Schiwart, and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Azdren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Coma </a:t>
            </a:r>
            <a:endParaRPr lang="en-US" sz="1800" b="1" dirty="0">
              <a:solidFill>
                <a:srgbClr val="585858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B9BDD-73BC-5ABF-090E-1C0DA07C8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06785-A926-5920-9811-E8B461C1C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5" y="1830389"/>
            <a:ext cx="6837614" cy="43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2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9FDB-E258-3F3F-0180-C783123F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23392-313C-2CD0-3B24-95AA1A7F740F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/>
              <a:t>For teacher’s we served primary benefit was saving time not providing missing expertise. </a:t>
            </a:r>
          </a:p>
          <a:p>
            <a:r>
              <a:rPr lang="en-US" dirty="0"/>
              <a:t>Build it and they will come approach will only ever reach those least in need of support. </a:t>
            </a:r>
          </a:p>
          <a:p>
            <a:r>
              <a:rPr lang="en-US" dirty="0"/>
              <a:t>Need to actively build out recruitment pipeline e.g. ensure that program faculty visit HS classrooms.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9AE49-A344-1925-DF76-A61C41439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90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1B25-FA2A-81CC-DCE9-5CC69BE8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45" y="1236379"/>
            <a:ext cx="10972800" cy="870671"/>
          </a:xfrm>
        </p:spPr>
        <p:txBody>
          <a:bodyPr>
            <a:noAutofit/>
          </a:bodyPr>
          <a:lstStyle/>
          <a:p>
            <a:r>
              <a:rPr lang="en-US" sz="3600" dirty="0"/>
              <a:t>Related venture: Partnering with a local Biotechnology education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46C55-AD64-A248-F3D4-BB422B777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266B9-EF19-7A65-F92D-DEF2B055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6" y="2284299"/>
            <a:ext cx="5119480" cy="4183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85217-ABBC-D832-EA25-F97EB13EAD82}"/>
              </a:ext>
            </a:extLst>
          </p:cNvPr>
          <p:cNvSpPr txBox="1"/>
          <p:nvPr/>
        </p:nvSpPr>
        <p:spPr>
          <a:xfrm>
            <a:off x="5920576" y="2284299"/>
            <a:ext cx="5710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Franklin Gothic Book" panose="020B0503020102020204" pitchFamily="34" charset="0"/>
              </a:rPr>
              <a:t>SoundBio</a:t>
            </a:r>
            <a:r>
              <a:rPr lang="en-US" dirty="0">
                <a:latin typeface="Franklin Gothic Book" panose="020B0503020102020204" pitchFamily="34" charset="0"/>
              </a:rPr>
              <a:t> Lab  - Biotechnology education accessible across ages and with no pre-</a:t>
            </a:r>
            <a:r>
              <a:rPr lang="en-US" dirty="0" err="1">
                <a:latin typeface="Franklin Gothic Book" panose="020B0503020102020204" pitchFamily="34" charset="0"/>
              </a:rPr>
              <a:t>reqs</a:t>
            </a:r>
            <a:r>
              <a:rPr lang="en-US" dirty="0">
                <a:latin typeface="Franklin Gothic Book" panose="020B0503020102020204" pitchFamily="34" charset="0"/>
              </a:rPr>
              <a:t>. One-off workshops and courses.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Partnering to offer a Biomanufacturing course in 2025 – goal of driving enrollment in SCC Biotechnology and Biomanufacturing programs.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Goal is to leverage their outreach work to boost our enrollment, so that we can focus on teaching, and in turn we can share our expertise and host visits. </a:t>
            </a:r>
          </a:p>
        </p:txBody>
      </p:sp>
    </p:spTree>
    <p:extLst>
      <p:ext uri="{BB962C8B-B14F-4D97-AF65-F5344CB8AC3E}">
        <p14:creationId xmlns:p14="http://schemas.microsoft.com/office/powerpoint/2010/main" val="3183863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34EECA-626F-2EDB-EC79-76C7257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06" y="2922406"/>
            <a:ext cx="11620294" cy="1701719"/>
          </a:xfrm>
        </p:spPr>
        <p:txBody>
          <a:bodyPr>
            <a:normAutofit/>
          </a:bodyPr>
          <a:lstStyle/>
          <a:p>
            <a:r>
              <a:rPr lang="en-US" sz="4800" dirty="0"/>
              <a:t>6. Biomanufacturing certificate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CCBC-EA15-3ACB-543C-6EB053D71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7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34EECA-626F-2EDB-EC79-76C7257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758" y="3308692"/>
            <a:ext cx="7449127" cy="1701719"/>
          </a:xfrm>
        </p:spPr>
        <p:txBody>
          <a:bodyPr>
            <a:normAutofit/>
          </a:bodyPr>
          <a:lstStyle/>
          <a:p>
            <a:r>
              <a:rPr lang="en-US" sz="4800" dirty="0"/>
              <a:t>1. About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CCBC-EA15-3ACB-543C-6EB053D71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9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0EA6-4621-02BA-C0A6-6F7F69CD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98D5E-3A89-F937-DC67-7009359EC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728" y="1830389"/>
            <a:ext cx="5757672" cy="4375340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No degree or science background required</a:t>
            </a:r>
          </a:p>
          <a:p>
            <a:endParaRPr lang="en-US" sz="1800" dirty="0"/>
          </a:p>
          <a:p>
            <a:r>
              <a:rPr lang="en-US" sz="3600" dirty="0"/>
              <a:t>Length of study: 10 weeks (1 quarter, 8 credits)</a:t>
            </a:r>
          </a:p>
          <a:p>
            <a:endParaRPr lang="en-US" sz="1800" dirty="0"/>
          </a:p>
          <a:p>
            <a:r>
              <a:rPr lang="en-US" sz="3600" dirty="0"/>
              <a:t>Paired with a paid internship with local biomanufacturing company (Pfizer, BMS, Sana Biotechnology)</a:t>
            </a:r>
          </a:p>
          <a:p>
            <a:r>
              <a:rPr lang="en-US" sz="3600" dirty="0"/>
              <a:t>Not specifically a product of ATE grant but has been grown alongside (launched in 2021).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4A64B-BE01-2CF5-7D14-2E868F74F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58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EFFB-CEC0-8D31-8122-E4CC09E4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83C4F-BC28-47FE-5949-45B5C2372ECF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en-US" dirty="0"/>
              <a:t>Curriculum enhanced in 2023-4 to focus majority of student time on hands-on lab skills. </a:t>
            </a:r>
          </a:p>
          <a:p>
            <a:r>
              <a:rPr lang="en-US" dirty="0"/>
              <a:t>Thanks to new dedicated training space students go through airlocked gowning to enter classroom. </a:t>
            </a:r>
          </a:p>
          <a:p>
            <a:r>
              <a:rPr lang="en-US" dirty="0"/>
              <a:t>I-BEST (Team-teaching) piloted in Winter 2024. Expanding access particularly for ESL students. </a:t>
            </a:r>
          </a:p>
          <a:p>
            <a:r>
              <a:rPr lang="en-US" dirty="0"/>
              <a:t>Integration of mammalian cell culture skills into training (in progress).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E7ED-2E8E-1C96-27F3-32E98EA80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6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5CA6-754D-5B30-DE84-8E8673C8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learned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4464-4F81-8E5D-5A82-7101C0FAFA1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r>
              <a:rPr lang="en-US" dirty="0"/>
              <a:t>Having the classes be taught by Biomanufacturing industry professionals has enriched instruction and can succeed with close attention and support from full-time faculty. </a:t>
            </a:r>
          </a:p>
          <a:p>
            <a:r>
              <a:rPr lang="en-US" dirty="0"/>
              <a:t>Formal integration of paid internship into offerings not only attracts students but ensures close communication with industry and attention to their needs, and ensures they are bought in and engaged. </a:t>
            </a:r>
          </a:p>
          <a:p>
            <a:r>
              <a:rPr lang="en-US" dirty="0"/>
              <a:t>Our next steps: Solidify I-BEST model and complete integration of mammalian cell culture skills integration.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1DD72-835A-ED62-D0B0-09FF89629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5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33A18-5304-66D0-102D-631C9514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36" y="1112469"/>
            <a:ext cx="10972800" cy="870671"/>
          </a:xfrm>
        </p:spPr>
        <p:txBody>
          <a:bodyPr>
            <a:normAutofit fontScale="90000"/>
          </a:bodyPr>
          <a:lstStyle/>
          <a:p>
            <a:r>
              <a:rPr lang="en-US" dirty="0"/>
              <a:t>Want to join us to learn and collaborate?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926D7-956C-A96F-1B69-64F37506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F74F4-624B-53E0-AFAB-E224D1F58354}"/>
              </a:ext>
            </a:extLst>
          </p:cNvPr>
          <p:cNvSpPr txBox="1"/>
          <p:nvPr/>
        </p:nvSpPr>
        <p:spPr>
          <a:xfrm>
            <a:off x="1080370" y="2294036"/>
            <a:ext cx="10283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are looking to host folks at Shoreline later this year for a modest 2-3 day symposium focused on Biomanufacturing.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Focus on our region (Pacific Northwest) but others welcome.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would you want to do / learn about?</a:t>
            </a:r>
          </a:p>
        </p:txBody>
      </p:sp>
    </p:spTree>
    <p:extLst>
      <p:ext uri="{BB962C8B-B14F-4D97-AF65-F5344CB8AC3E}">
        <p14:creationId xmlns:p14="http://schemas.microsoft.com/office/powerpoint/2010/main" val="1234163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5C6F34-F88A-474B-88D2-4DC5672E1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873959"/>
            <a:ext cx="12192000" cy="1232281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7A3555-4534-4CC8-A415-9EE6C0048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948679"/>
            <a:ext cx="12192000" cy="822960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6" name="Picture 5" descr="Shoreline Community College logo. Engage. Achieve.">
            <a:extLst>
              <a:ext uri="{FF2B5EF4-FFF2-40B4-BE49-F238E27FC236}">
                <a16:creationId xmlns:a16="http://schemas.microsoft.com/office/drawing/2014/main" id="{512916B6-CC3B-4C3C-BAE8-7BF16E9FE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89" y="4699473"/>
            <a:ext cx="2028021" cy="157607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E7962-EB05-4283-8132-5446925BE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42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10E0-8D0D-ACAF-D2B8-1933B195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Dr. Orlando de Lange</a:t>
            </a:r>
          </a:p>
        </p:txBody>
      </p:sp>
      <p:pic>
        <p:nvPicPr>
          <p:cNvPr id="9" name="Content Placeholder 8" descr="A person in a white suit and face mask&#10;&#10;AI-generated content may be incorrect.">
            <a:extLst>
              <a:ext uri="{FF2B5EF4-FFF2-40B4-BE49-F238E27FC236}">
                <a16:creationId xmlns:a16="http://schemas.microsoft.com/office/drawing/2014/main" id="{680B2744-CE99-FDE2-76C2-60ECB356E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1207" y="1717964"/>
            <a:ext cx="3294230" cy="4375150"/>
          </a:xfrm>
          <a:solidFill>
            <a:srgbClr val="FFFF00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BE65A-BA06-D237-9734-1D62B67D6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0B52ADC6-7EBA-A6D7-7DD9-1F5712E411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953EF6E2-BF90-08F9-D5B6-84D43CB990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6A5D3-F5F9-FC57-D256-CB2BA265266D}"/>
              </a:ext>
            </a:extLst>
          </p:cNvPr>
          <p:cNvSpPr txBox="1"/>
          <p:nvPr/>
        </p:nvSpPr>
        <p:spPr>
          <a:xfrm>
            <a:off x="118872" y="1717964"/>
            <a:ext cx="72947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PhD at LMU Munich, studying plant molecular biology (TAL effectors).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Postdoctoral research at University of Washington 2016 – 2022 studying plant synthetic biology and laboratory automation.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President of </a:t>
            </a:r>
            <a:r>
              <a:rPr lang="en-US" sz="2600" dirty="0" err="1"/>
              <a:t>SoundBio</a:t>
            </a:r>
            <a:r>
              <a:rPr lang="en-US" sz="2600" dirty="0"/>
              <a:t> Lab 2019-2024, Seattle’s Community biology lab.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Shoreline Community College Biotechnology full-time faculty since Fall 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Acting Dean of Career Technical Education 2024-5.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PI of Immunotherapy ATE grant since Sept 2024.  </a:t>
            </a:r>
          </a:p>
        </p:txBody>
      </p:sp>
    </p:spTree>
    <p:extLst>
      <p:ext uri="{BB962C8B-B14F-4D97-AF65-F5344CB8AC3E}">
        <p14:creationId xmlns:p14="http://schemas.microsoft.com/office/powerpoint/2010/main" val="2446741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34EECA-626F-2EDB-EC79-76C7257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758" y="3308692"/>
            <a:ext cx="8743887" cy="1701719"/>
          </a:xfrm>
        </p:spPr>
        <p:txBody>
          <a:bodyPr>
            <a:normAutofit/>
          </a:bodyPr>
          <a:lstStyle/>
          <a:p>
            <a:r>
              <a:rPr lang="en-US" sz="4800" dirty="0"/>
              <a:t>2. Biotechnology at SCC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5CCBC-EA15-3ACB-543C-6EB053D71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9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7224-03B1-E8FA-42C1-32500AB3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Shoreline Biotechnology dept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635A9-2330-8631-B8D4-D6ACA3E0A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Shoreline is just North of Seattle, WA.</a:t>
            </a:r>
          </a:p>
          <a:p>
            <a:r>
              <a:rPr lang="en-US" dirty="0"/>
              <a:t>Program dates back to the 1990s. </a:t>
            </a:r>
          </a:p>
          <a:p>
            <a:r>
              <a:rPr lang="en-US" dirty="0"/>
              <a:t>Offers only 2-year degree in Biotechnology in WA. </a:t>
            </a:r>
          </a:p>
          <a:p>
            <a:pPr lvl="1"/>
            <a:r>
              <a:rPr lang="en-US" dirty="0"/>
              <a:t>Bellevue College offers a BAS in Molecular Biosciences. Nearby UW Bothell entering into Biotech education space.</a:t>
            </a:r>
          </a:p>
          <a:p>
            <a:r>
              <a:rPr lang="en-US" dirty="0"/>
              <a:t>4 dedicated teaching labs with high-end equipment.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BE60C-5E4B-5EAC-9062-FE8538235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5EB3-83C0-C380-9956-A3D29BF9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706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Teaching labs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0A764-72C4-9EB4-4DD5-756C08FE7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35285-2027-BF1B-00C9-413E69508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054" y="1885946"/>
            <a:ext cx="5858094" cy="3900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74D96E-A93C-A5E7-CF44-30DCADED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790"/>
          <a:stretch/>
        </p:blipFill>
        <p:spPr>
          <a:xfrm>
            <a:off x="132852" y="1885945"/>
            <a:ext cx="5963148" cy="39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3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AAE08-DBAA-D31B-7B12-4298415BF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C652D5-DF1F-AA42-8800-59B6D4D80B2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2D0152-0C15-C4BB-7C09-475FDBB85FC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87067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5400" b="1" i="0" kern="1200" dirty="0">
                <a:solidFill>
                  <a:srgbClr val="00685E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Simulated airlock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88FD4-A798-3491-3CF1-48E85A5B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566" y="1471147"/>
            <a:ext cx="5786286" cy="4339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EB6B5-2669-833F-13E8-4829BD29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8" y="1471147"/>
            <a:ext cx="5786285" cy="43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CB97-1EAE-499F-A0BC-E0C890A51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1643"/>
            <a:ext cx="12192000" cy="674196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Biotechnology &amp; </a:t>
            </a:r>
            <a:r>
              <a:rPr lang="en-US" sz="5000" dirty="0" err="1"/>
              <a:t>Bioman</a:t>
            </a:r>
            <a:r>
              <a:rPr lang="en-US" sz="5000" dirty="0"/>
              <a:t> Programs at SCC</a:t>
            </a:r>
            <a:endParaRPr lang="en-US" sz="4000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2E3F6-2994-45EA-8952-7D75858B0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4045" y="6441179"/>
            <a:ext cx="2844800" cy="365125"/>
          </a:xfrm>
        </p:spPr>
        <p:txBody>
          <a:bodyPr/>
          <a:lstStyle/>
          <a:p>
            <a:fld id="{0CC652D5-DF1F-AA42-8800-59B6D4D80B2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50321E0-FCEC-414F-6DD0-AAA0D5272146}"/>
              </a:ext>
            </a:extLst>
          </p:cNvPr>
          <p:cNvSpPr/>
          <p:nvPr/>
        </p:nvSpPr>
        <p:spPr>
          <a:xfrm>
            <a:off x="3206662" y="2158894"/>
            <a:ext cx="8366065" cy="830534"/>
          </a:xfrm>
          <a:custGeom>
            <a:avLst/>
            <a:gdLst>
              <a:gd name="connsiteX0" fmla="*/ 138425 w 830533"/>
              <a:gd name="connsiteY0" fmla="*/ 0 h 4516212"/>
              <a:gd name="connsiteX1" fmla="*/ 692108 w 830533"/>
              <a:gd name="connsiteY1" fmla="*/ 0 h 4516212"/>
              <a:gd name="connsiteX2" fmla="*/ 830533 w 830533"/>
              <a:gd name="connsiteY2" fmla="*/ 138425 h 4516212"/>
              <a:gd name="connsiteX3" fmla="*/ 830533 w 830533"/>
              <a:gd name="connsiteY3" fmla="*/ 4516212 h 4516212"/>
              <a:gd name="connsiteX4" fmla="*/ 830533 w 830533"/>
              <a:gd name="connsiteY4" fmla="*/ 4516212 h 4516212"/>
              <a:gd name="connsiteX5" fmla="*/ 0 w 830533"/>
              <a:gd name="connsiteY5" fmla="*/ 4516212 h 4516212"/>
              <a:gd name="connsiteX6" fmla="*/ 0 w 830533"/>
              <a:gd name="connsiteY6" fmla="*/ 4516212 h 4516212"/>
              <a:gd name="connsiteX7" fmla="*/ 0 w 830533"/>
              <a:gd name="connsiteY7" fmla="*/ 138425 h 4516212"/>
              <a:gd name="connsiteX8" fmla="*/ 138425 w 830533"/>
              <a:gd name="connsiteY8" fmla="*/ 0 h 45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33" h="4516212">
                <a:moveTo>
                  <a:pt x="830533" y="752719"/>
                </a:moveTo>
                <a:lnTo>
                  <a:pt x="830533" y="3763493"/>
                </a:lnTo>
                <a:cubicBezTo>
                  <a:pt x="830533" y="4179207"/>
                  <a:pt x="819136" y="4516209"/>
                  <a:pt x="805077" y="4516209"/>
                </a:cubicBezTo>
                <a:lnTo>
                  <a:pt x="0" y="4516209"/>
                </a:lnTo>
                <a:lnTo>
                  <a:pt x="0" y="4516209"/>
                </a:lnTo>
                <a:lnTo>
                  <a:pt x="0" y="3"/>
                </a:lnTo>
                <a:lnTo>
                  <a:pt x="0" y="3"/>
                </a:lnTo>
                <a:lnTo>
                  <a:pt x="805077" y="3"/>
                </a:lnTo>
                <a:cubicBezTo>
                  <a:pt x="819136" y="3"/>
                  <a:pt x="830533" y="337005"/>
                  <a:pt x="830533" y="75271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1" tIns="72928" rIns="105313" bIns="72929" numCol="1" spcCol="1270" anchor="ctr" anchorCtr="0">
            <a:noAutofit/>
          </a:bodyPr>
          <a:lstStyle/>
          <a:p>
            <a:pPr marL="0" lvl="1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700" kern="1200" dirty="0"/>
              <a:t>2 year AAAS or 1 year post-back certificate. </a:t>
            </a:r>
            <a:r>
              <a:rPr lang="en-US" sz="1700" dirty="0"/>
              <a:t>Hands-on laboratory curriculum (mol bio, </a:t>
            </a:r>
            <a:r>
              <a:rPr lang="en-US" sz="1700" dirty="0" err="1"/>
              <a:t>biochem</a:t>
            </a:r>
            <a:r>
              <a:rPr lang="en-US" sz="1700" dirty="0"/>
              <a:t>, tissue culture) and theory courses. For entry level positions in biomedical R&amp;D labs. </a:t>
            </a:r>
            <a:endParaRPr lang="en-US" sz="1700" kern="12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A56D10F-C31E-4AE0-078E-06FDF1C52861}"/>
              </a:ext>
            </a:extLst>
          </p:cNvPr>
          <p:cNvSpPr/>
          <p:nvPr/>
        </p:nvSpPr>
        <p:spPr>
          <a:xfrm>
            <a:off x="131804" y="2003168"/>
            <a:ext cx="3074858" cy="1038167"/>
          </a:xfrm>
          <a:custGeom>
            <a:avLst/>
            <a:gdLst>
              <a:gd name="connsiteX0" fmla="*/ 0 w 2540369"/>
              <a:gd name="connsiteY0" fmla="*/ 173031 h 1038167"/>
              <a:gd name="connsiteX1" fmla="*/ 173031 w 2540369"/>
              <a:gd name="connsiteY1" fmla="*/ 0 h 1038167"/>
              <a:gd name="connsiteX2" fmla="*/ 2367338 w 2540369"/>
              <a:gd name="connsiteY2" fmla="*/ 0 h 1038167"/>
              <a:gd name="connsiteX3" fmla="*/ 2540369 w 2540369"/>
              <a:gd name="connsiteY3" fmla="*/ 173031 h 1038167"/>
              <a:gd name="connsiteX4" fmla="*/ 2540369 w 2540369"/>
              <a:gd name="connsiteY4" fmla="*/ 865136 h 1038167"/>
              <a:gd name="connsiteX5" fmla="*/ 2367338 w 2540369"/>
              <a:gd name="connsiteY5" fmla="*/ 1038167 h 1038167"/>
              <a:gd name="connsiteX6" fmla="*/ 173031 w 2540369"/>
              <a:gd name="connsiteY6" fmla="*/ 1038167 h 1038167"/>
              <a:gd name="connsiteX7" fmla="*/ 0 w 2540369"/>
              <a:gd name="connsiteY7" fmla="*/ 865136 h 1038167"/>
              <a:gd name="connsiteX8" fmla="*/ 0 w 2540369"/>
              <a:gd name="connsiteY8" fmla="*/ 173031 h 1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369" h="1038167">
                <a:moveTo>
                  <a:pt x="0" y="173031"/>
                </a:moveTo>
                <a:cubicBezTo>
                  <a:pt x="0" y="77469"/>
                  <a:pt x="77469" y="0"/>
                  <a:pt x="173031" y="0"/>
                </a:cubicBezTo>
                <a:lnTo>
                  <a:pt x="2367338" y="0"/>
                </a:lnTo>
                <a:cubicBezTo>
                  <a:pt x="2462900" y="0"/>
                  <a:pt x="2540369" y="77469"/>
                  <a:pt x="2540369" y="173031"/>
                </a:cubicBezTo>
                <a:lnTo>
                  <a:pt x="2540369" y="865136"/>
                </a:lnTo>
                <a:cubicBezTo>
                  <a:pt x="2540369" y="960698"/>
                  <a:pt x="2462900" y="1038167"/>
                  <a:pt x="2367338" y="1038167"/>
                </a:cubicBezTo>
                <a:lnTo>
                  <a:pt x="173031" y="1038167"/>
                </a:lnTo>
                <a:cubicBezTo>
                  <a:pt x="77469" y="1038167"/>
                  <a:pt x="0" y="960698"/>
                  <a:pt x="0" y="865136"/>
                </a:cubicBezTo>
                <a:lnTo>
                  <a:pt x="0" y="173031"/>
                </a:lnTo>
                <a:close/>
              </a:path>
            </a:pathLst>
          </a:custGeom>
          <a:solidFill>
            <a:srgbClr val="007E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929" tIns="98304" rIns="145929" bIns="9830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Biotechnology Lab specialist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887C22D-B3FF-CC39-38B7-1A0C9BBEA40C}"/>
              </a:ext>
            </a:extLst>
          </p:cNvPr>
          <p:cNvSpPr/>
          <p:nvPr/>
        </p:nvSpPr>
        <p:spPr>
          <a:xfrm>
            <a:off x="3206660" y="3477096"/>
            <a:ext cx="8366066" cy="830534"/>
          </a:xfrm>
          <a:custGeom>
            <a:avLst/>
            <a:gdLst>
              <a:gd name="connsiteX0" fmla="*/ 138425 w 830533"/>
              <a:gd name="connsiteY0" fmla="*/ 0 h 4516212"/>
              <a:gd name="connsiteX1" fmla="*/ 692108 w 830533"/>
              <a:gd name="connsiteY1" fmla="*/ 0 h 4516212"/>
              <a:gd name="connsiteX2" fmla="*/ 830533 w 830533"/>
              <a:gd name="connsiteY2" fmla="*/ 138425 h 4516212"/>
              <a:gd name="connsiteX3" fmla="*/ 830533 w 830533"/>
              <a:gd name="connsiteY3" fmla="*/ 4516212 h 4516212"/>
              <a:gd name="connsiteX4" fmla="*/ 830533 w 830533"/>
              <a:gd name="connsiteY4" fmla="*/ 4516212 h 4516212"/>
              <a:gd name="connsiteX5" fmla="*/ 0 w 830533"/>
              <a:gd name="connsiteY5" fmla="*/ 4516212 h 4516212"/>
              <a:gd name="connsiteX6" fmla="*/ 0 w 830533"/>
              <a:gd name="connsiteY6" fmla="*/ 4516212 h 4516212"/>
              <a:gd name="connsiteX7" fmla="*/ 0 w 830533"/>
              <a:gd name="connsiteY7" fmla="*/ 138425 h 4516212"/>
              <a:gd name="connsiteX8" fmla="*/ 138425 w 830533"/>
              <a:gd name="connsiteY8" fmla="*/ 0 h 45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33" h="4516212">
                <a:moveTo>
                  <a:pt x="830533" y="752719"/>
                </a:moveTo>
                <a:lnTo>
                  <a:pt x="830533" y="3763493"/>
                </a:lnTo>
                <a:cubicBezTo>
                  <a:pt x="830533" y="4179207"/>
                  <a:pt x="819136" y="4516209"/>
                  <a:pt x="805077" y="4516209"/>
                </a:cubicBezTo>
                <a:lnTo>
                  <a:pt x="0" y="4516209"/>
                </a:lnTo>
                <a:lnTo>
                  <a:pt x="0" y="4516209"/>
                </a:lnTo>
                <a:lnTo>
                  <a:pt x="0" y="3"/>
                </a:lnTo>
                <a:lnTo>
                  <a:pt x="0" y="3"/>
                </a:lnTo>
                <a:lnTo>
                  <a:pt x="805077" y="3"/>
                </a:lnTo>
                <a:cubicBezTo>
                  <a:pt x="819136" y="3"/>
                  <a:pt x="830533" y="337005"/>
                  <a:pt x="830533" y="75271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1" tIns="72929" rIns="105313" bIns="72928" numCol="1" spcCol="1270" anchor="ctr" anchorCtr="0">
            <a:noAutofit/>
          </a:bodyPr>
          <a:lstStyle/>
          <a:p>
            <a:pPr marL="0" lvl="1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700" kern="1200" dirty="0"/>
              <a:t>10 week certificate for adults. </a:t>
            </a:r>
            <a:r>
              <a:rPr lang="en-US" sz="1700" dirty="0"/>
              <a:t>Hands-on curriculum. Aseptic Technique, Regulatory Affairs, QA/QC, Bioreactors. For entry level positions in biotherapeutic manufacturing. </a:t>
            </a:r>
            <a:endParaRPr lang="en-US" sz="1700" kern="12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2A8598D-A3AC-11A2-5FDA-32D4068FD7AB}"/>
              </a:ext>
            </a:extLst>
          </p:cNvPr>
          <p:cNvSpPr/>
          <p:nvPr/>
        </p:nvSpPr>
        <p:spPr>
          <a:xfrm>
            <a:off x="131802" y="3373280"/>
            <a:ext cx="3074858" cy="1038167"/>
          </a:xfrm>
          <a:custGeom>
            <a:avLst/>
            <a:gdLst>
              <a:gd name="connsiteX0" fmla="*/ 0 w 2540369"/>
              <a:gd name="connsiteY0" fmla="*/ 173031 h 1038167"/>
              <a:gd name="connsiteX1" fmla="*/ 173031 w 2540369"/>
              <a:gd name="connsiteY1" fmla="*/ 0 h 1038167"/>
              <a:gd name="connsiteX2" fmla="*/ 2367338 w 2540369"/>
              <a:gd name="connsiteY2" fmla="*/ 0 h 1038167"/>
              <a:gd name="connsiteX3" fmla="*/ 2540369 w 2540369"/>
              <a:gd name="connsiteY3" fmla="*/ 173031 h 1038167"/>
              <a:gd name="connsiteX4" fmla="*/ 2540369 w 2540369"/>
              <a:gd name="connsiteY4" fmla="*/ 865136 h 1038167"/>
              <a:gd name="connsiteX5" fmla="*/ 2367338 w 2540369"/>
              <a:gd name="connsiteY5" fmla="*/ 1038167 h 1038167"/>
              <a:gd name="connsiteX6" fmla="*/ 173031 w 2540369"/>
              <a:gd name="connsiteY6" fmla="*/ 1038167 h 1038167"/>
              <a:gd name="connsiteX7" fmla="*/ 0 w 2540369"/>
              <a:gd name="connsiteY7" fmla="*/ 865136 h 1038167"/>
              <a:gd name="connsiteX8" fmla="*/ 0 w 2540369"/>
              <a:gd name="connsiteY8" fmla="*/ 173031 h 1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369" h="1038167">
                <a:moveTo>
                  <a:pt x="0" y="173031"/>
                </a:moveTo>
                <a:cubicBezTo>
                  <a:pt x="0" y="77469"/>
                  <a:pt x="77469" y="0"/>
                  <a:pt x="173031" y="0"/>
                </a:cubicBezTo>
                <a:lnTo>
                  <a:pt x="2367338" y="0"/>
                </a:lnTo>
                <a:cubicBezTo>
                  <a:pt x="2462900" y="0"/>
                  <a:pt x="2540369" y="77469"/>
                  <a:pt x="2540369" y="173031"/>
                </a:cubicBezTo>
                <a:lnTo>
                  <a:pt x="2540369" y="865136"/>
                </a:lnTo>
                <a:cubicBezTo>
                  <a:pt x="2540369" y="960698"/>
                  <a:pt x="2462900" y="1038167"/>
                  <a:pt x="2367338" y="1038167"/>
                </a:cubicBezTo>
                <a:lnTo>
                  <a:pt x="173031" y="1038167"/>
                </a:lnTo>
                <a:cubicBezTo>
                  <a:pt x="77469" y="1038167"/>
                  <a:pt x="0" y="960698"/>
                  <a:pt x="0" y="865136"/>
                </a:cubicBezTo>
                <a:lnTo>
                  <a:pt x="0" y="173031"/>
                </a:lnTo>
                <a:close/>
              </a:path>
            </a:pathLst>
          </a:custGeom>
          <a:solidFill>
            <a:srgbClr val="007E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929" tIns="98304" rIns="145929" bIns="9830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Essentials of Biomanufacturing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81CA6A14-45B2-7636-C991-D764CA7ECDE2}"/>
              </a:ext>
            </a:extLst>
          </p:cNvPr>
          <p:cNvSpPr/>
          <p:nvPr/>
        </p:nvSpPr>
        <p:spPr>
          <a:xfrm>
            <a:off x="3206662" y="4832021"/>
            <a:ext cx="8366066" cy="1038167"/>
          </a:xfrm>
          <a:custGeom>
            <a:avLst/>
            <a:gdLst>
              <a:gd name="connsiteX0" fmla="*/ 138425 w 830533"/>
              <a:gd name="connsiteY0" fmla="*/ 0 h 4516212"/>
              <a:gd name="connsiteX1" fmla="*/ 692108 w 830533"/>
              <a:gd name="connsiteY1" fmla="*/ 0 h 4516212"/>
              <a:gd name="connsiteX2" fmla="*/ 830533 w 830533"/>
              <a:gd name="connsiteY2" fmla="*/ 138425 h 4516212"/>
              <a:gd name="connsiteX3" fmla="*/ 830533 w 830533"/>
              <a:gd name="connsiteY3" fmla="*/ 4516212 h 4516212"/>
              <a:gd name="connsiteX4" fmla="*/ 830533 w 830533"/>
              <a:gd name="connsiteY4" fmla="*/ 4516212 h 4516212"/>
              <a:gd name="connsiteX5" fmla="*/ 0 w 830533"/>
              <a:gd name="connsiteY5" fmla="*/ 4516212 h 4516212"/>
              <a:gd name="connsiteX6" fmla="*/ 0 w 830533"/>
              <a:gd name="connsiteY6" fmla="*/ 4516212 h 4516212"/>
              <a:gd name="connsiteX7" fmla="*/ 0 w 830533"/>
              <a:gd name="connsiteY7" fmla="*/ 138425 h 4516212"/>
              <a:gd name="connsiteX8" fmla="*/ 138425 w 830533"/>
              <a:gd name="connsiteY8" fmla="*/ 0 h 45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533" h="4516212">
                <a:moveTo>
                  <a:pt x="830533" y="752719"/>
                </a:moveTo>
                <a:lnTo>
                  <a:pt x="830533" y="3763493"/>
                </a:lnTo>
                <a:cubicBezTo>
                  <a:pt x="830533" y="4179207"/>
                  <a:pt x="819136" y="4516209"/>
                  <a:pt x="805077" y="4516209"/>
                </a:cubicBezTo>
                <a:lnTo>
                  <a:pt x="0" y="4516209"/>
                </a:lnTo>
                <a:lnTo>
                  <a:pt x="0" y="4516209"/>
                </a:lnTo>
                <a:lnTo>
                  <a:pt x="0" y="3"/>
                </a:lnTo>
                <a:lnTo>
                  <a:pt x="0" y="3"/>
                </a:lnTo>
                <a:lnTo>
                  <a:pt x="805077" y="3"/>
                </a:lnTo>
                <a:cubicBezTo>
                  <a:pt x="819136" y="3"/>
                  <a:pt x="830533" y="337005"/>
                  <a:pt x="830533" y="75271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1" tIns="72928" rIns="105313" bIns="72929" numCol="1" spcCol="127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700" b="1" kern="1200" dirty="0"/>
              <a:t>Biomanufacturing Training Program – </a:t>
            </a:r>
            <a:r>
              <a:rPr lang="en-US" sz="1700" kern="1200" dirty="0"/>
              <a:t>running start program, no employable credential at end. </a:t>
            </a:r>
            <a:r>
              <a:rPr lang="en-US" sz="1700" b="1" dirty="0">
                <a:ea typeface="Calibri"/>
                <a:cs typeface="Calibri"/>
              </a:rPr>
              <a:t>Accelerated Lab Tech Training Certificate</a:t>
            </a:r>
            <a:r>
              <a:rPr lang="en-US" sz="1700" dirty="0">
                <a:ea typeface="Calibri"/>
                <a:cs typeface="Calibri"/>
              </a:rPr>
              <a:t> = Running start program + paid summer internship + 1 year of classes at Shoreline. Guaranteed interview for lab tech position at end. </a:t>
            </a:r>
            <a:endParaRPr lang="en-US" sz="1700" kern="1200" dirty="0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5C8F66CB-61D6-D26D-3E7C-93FCD024FB56}"/>
              </a:ext>
            </a:extLst>
          </p:cNvPr>
          <p:cNvSpPr/>
          <p:nvPr/>
        </p:nvSpPr>
        <p:spPr>
          <a:xfrm>
            <a:off x="131802" y="4728206"/>
            <a:ext cx="3086065" cy="1297708"/>
          </a:xfrm>
          <a:custGeom>
            <a:avLst/>
            <a:gdLst>
              <a:gd name="connsiteX0" fmla="*/ 0 w 2540369"/>
              <a:gd name="connsiteY0" fmla="*/ 173031 h 1038167"/>
              <a:gd name="connsiteX1" fmla="*/ 173031 w 2540369"/>
              <a:gd name="connsiteY1" fmla="*/ 0 h 1038167"/>
              <a:gd name="connsiteX2" fmla="*/ 2367338 w 2540369"/>
              <a:gd name="connsiteY2" fmla="*/ 0 h 1038167"/>
              <a:gd name="connsiteX3" fmla="*/ 2540369 w 2540369"/>
              <a:gd name="connsiteY3" fmla="*/ 173031 h 1038167"/>
              <a:gd name="connsiteX4" fmla="*/ 2540369 w 2540369"/>
              <a:gd name="connsiteY4" fmla="*/ 865136 h 1038167"/>
              <a:gd name="connsiteX5" fmla="*/ 2367338 w 2540369"/>
              <a:gd name="connsiteY5" fmla="*/ 1038167 h 1038167"/>
              <a:gd name="connsiteX6" fmla="*/ 173031 w 2540369"/>
              <a:gd name="connsiteY6" fmla="*/ 1038167 h 1038167"/>
              <a:gd name="connsiteX7" fmla="*/ 0 w 2540369"/>
              <a:gd name="connsiteY7" fmla="*/ 865136 h 1038167"/>
              <a:gd name="connsiteX8" fmla="*/ 0 w 2540369"/>
              <a:gd name="connsiteY8" fmla="*/ 173031 h 103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369" h="1038167">
                <a:moveTo>
                  <a:pt x="0" y="173031"/>
                </a:moveTo>
                <a:cubicBezTo>
                  <a:pt x="0" y="77469"/>
                  <a:pt x="77469" y="0"/>
                  <a:pt x="173031" y="0"/>
                </a:cubicBezTo>
                <a:lnTo>
                  <a:pt x="2367338" y="0"/>
                </a:lnTo>
                <a:cubicBezTo>
                  <a:pt x="2462900" y="0"/>
                  <a:pt x="2540369" y="77469"/>
                  <a:pt x="2540369" y="173031"/>
                </a:cubicBezTo>
                <a:lnTo>
                  <a:pt x="2540369" y="865136"/>
                </a:lnTo>
                <a:cubicBezTo>
                  <a:pt x="2540369" y="960698"/>
                  <a:pt x="2462900" y="1038167"/>
                  <a:pt x="2367338" y="1038167"/>
                </a:cubicBezTo>
                <a:lnTo>
                  <a:pt x="173031" y="1038167"/>
                </a:lnTo>
                <a:cubicBezTo>
                  <a:pt x="77469" y="1038167"/>
                  <a:pt x="0" y="960698"/>
                  <a:pt x="0" y="865136"/>
                </a:cubicBezTo>
                <a:lnTo>
                  <a:pt x="0" y="173031"/>
                </a:lnTo>
                <a:close/>
              </a:path>
            </a:pathLst>
          </a:custGeom>
          <a:solidFill>
            <a:srgbClr val="007E7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929" tIns="98304" rIns="145929" bIns="98304" numCol="1" spcCol="127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Opportunities for High Schoolers</a:t>
            </a:r>
          </a:p>
        </p:txBody>
      </p:sp>
    </p:spTree>
    <p:extLst>
      <p:ext uri="{BB962C8B-B14F-4D97-AF65-F5344CB8AC3E}">
        <p14:creationId xmlns:p14="http://schemas.microsoft.com/office/powerpoint/2010/main" val="920442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cess PPT presentation_green-gold_2-8-19" id="{CA904295-3632-472F-8984-578225F953B8}" vid="{713C8477-7266-4578-A2EB-DE9C97CDEB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38F41F5D62C44B7F1053EA5C611C7" ma:contentTypeVersion="15" ma:contentTypeDescription="Create a new document." ma:contentTypeScope="" ma:versionID="f5ea046a93f69c10310580705f789f17">
  <xsd:schema xmlns:xsd="http://www.w3.org/2001/XMLSchema" xmlns:xs="http://www.w3.org/2001/XMLSchema" xmlns:p="http://schemas.microsoft.com/office/2006/metadata/properties" xmlns:ns2="7c4c761b-9356-49e5-81df-6efe129dcf3d" xmlns:ns3="73c6dc9c-7f63-41d0-9338-c279d0152b4f" targetNamespace="http://schemas.microsoft.com/office/2006/metadata/properties" ma:root="true" ma:fieldsID="203faf9b68729c0c53eab2739faa3e6c" ns2:_="" ns3:_="">
    <xsd:import namespace="7c4c761b-9356-49e5-81df-6efe129dcf3d"/>
    <xsd:import namespace="73c6dc9c-7f63-41d0-9338-c279d0152b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c761b-9356-49e5-81df-6efe129dcf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252f673-7bc4-4909-a1c1-ee3db6115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6dc9c-7f63-41d0-9338-c279d0152b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8a8ac9e7-9c0c-40a6-891a-a9a137321dbe}" ma:internalName="TaxCatchAll" ma:showField="CatchAllData" ma:web="73c6dc9c-7f63-41d0-9338-c279d0152b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6dc9c-7f63-41d0-9338-c279d0152b4f" xsi:nil="true"/>
    <lcf76f155ced4ddcb4097134ff3c332f xmlns="7c4c761b-9356-49e5-81df-6efe129dcf3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3119B9-B222-4D73-AB31-055FE779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c761b-9356-49e5-81df-6efe129dcf3d"/>
    <ds:schemaRef ds:uri="73c6dc9c-7f63-41d0-9338-c279d0152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EC62C1-659B-499D-B3C7-94FE0CEB105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3c6dc9c-7f63-41d0-9338-c279d0152b4f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c4c761b-9356-49e5-81df-6efe129dcf3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385F1E-3A26-4351-915B-540EA341EB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8136</TotalTime>
  <Words>1470</Words>
  <Application>Microsoft Office PowerPoint</Application>
  <PresentationFormat>Widescreen</PresentationFormat>
  <Paragraphs>187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Aptos</vt:lpstr>
      <vt:lpstr>Arial</vt:lpstr>
      <vt:lpstr>Calibri</vt:lpstr>
      <vt:lpstr>Franklin Gothc Heavy</vt:lpstr>
      <vt:lpstr>Franklin Gothic Book</vt:lpstr>
      <vt:lpstr>Franklin Gothic Heavy</vt:lpstr>
      <vt:lpstr>Franklin Gothic Medium</vt:lpstr>
      <vt:lpstr>Times</vt:lpstr>
      <vt:lpstr>Office Theme</vt:lpstr>
      <vt:lpstr>Biotechnology at Shoreline Community College / Immunotherapy Biohub </vt:lpstr>
      <vt:lpstr>Contents</vt:lpstr>
      <vt:lpstr>1. About Me</vt:lpstr>
      <vt:lpstr>Dr. Orlando de Lange</vt:lpstr>
      <vt:lpstr>2. Biotechnology at SCC</vt:lpstr>
      <vt:lpstr>The Shoreline Biotechnology dept</vt:lpstr>
      <vt:lpstr>Teaching labs</vt:lpstr>
      <vt:lpstr>PowerPoint Presentation</vt:lpstr>
      <vt:lpstr>Biotechnology &amp; Bioman Programs at SCC</vt:lpstr>
      <vt:lpstr>Who’s who – Current personnel</vt:lpstr>
      <vt:lpstr>Who’s who – Past personnel</vt:lpstr>
      <vt:lpstr>3. Immunotherapy biohub ate grant</vt:lpstr>
      <vt:lpstr>Grant overview</vt:lpstr>
      <vt:lpstr>Grant goals and projects</vt:lpstr>
      <vt:lpstr>4. Cell and immunotherapy technician workforce reports. </vt:lpstr>
      <vt:lpstr>Industry reports</vt:lpstr>
      <vt:lpstr>What is the cell and immunotherapy industry?</vt:lpstr>
      <vt:lpstr>Labor market analysis</vt:lpstr>
      <vt:lpstr>A range of job types and titles exist under “Cell and immunotherapy technician”</vt:lpstr>
      <vt:lpstr>Jobs growth of 30% per year</vt:lpstr>
      <vt:lpstr>What are employers looking for?</vt:lpstr>
      <vt:lpstr>Follow up report coming soon: How to link community college science courses to the skills needed for Cell &amp; Immunotherapy Technician Jobs</vt:lpstr>
      <vt:lpstr>5. Kit Loan program</vt:lpstr>
      <vt:lpstr>Kit Loan program</vt:lpstr>
      <vt:lpstr>Biomanufacturing kit</vt:lpstr>
      <vt:lpstr>Evaluation data</vt:lpstr>
      <vt:lpstr>Some lessons learned</vt:lpstr>
      <vt:lpstr>Related venture: Partnering with a local Biotechnology education space</vt:lpstr>
      <vt:lpstr>6. Biomanufacturing certificate</vt:lpstr>
      <vt:lpstr>Overview</vt:lpstr>
      <vt:lpstr>Recent developments</vt:lpstr>
      <vt:lpstr>Lessons learned and next steps</vt:lpstr>
      <vt:lpstr>Want to join us to learn and collaborate?</vt:lpstr>
      <vt:lpstr>Questions?</vt:lpstr>
    </vt:vector>
  </TitlesOfParts>
  <Company>Shoreline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Miranda Levy</dc:creator>
  <cp:lastModifiedBy>Orlando de Lange</cp:lastModifiedBy>
  <cp:revision>422</cp:revision>
  <cp:lastPrinted>2017-09-21T02:09:17Z</cp:lastPrinted>
  <dcterms:created xsi:type="dcterms:W3CDTF">2019-02-06T17:34:07Z</dcterms:created>
  <dcterms:modified xsi:type="dcterms:W3CDTF">2025-10-16T17:55:02Z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0x010100BD238F41F5D62C44B7F1053EA5C611C7</vt:lpwstr>
  </property>
  <property fmtid="{D5CDD505-2E9C-101B-9397-08002B2CF9AE}" pid="3" name="MediaServiceImageTags">
    <vt:lpwstr/>
  </property>
</Properties>
</file>