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6"/>
  </p:notesMasterIdLst>
  <p:handoutMasterIdLst>
    <p:handoutMasterId r:id="rId77"/>
  </p:handoutMasterIdLst>
  <p:sldIdLst>
    <p:sldId id="256" r:id="rId2"/>
    <p:sldId id="257" r:id="rId3"/>
    <p:sldId id="258" r:id="rId4"/>
    <p:sldId id="324" r:id="rId5"/>
    <p:sldId id="259" r:id="rId6"/>
    <p:sldId id="277" r:id="rId7"/>
    <p:sldId id="381" r:id="rId8"/>
    <p:sldId id="382" r:id="rId9"/>
    <p:sldId id="325" r:id="rId10"/>
    <p:sldId id="327" r:id="rId11"/>
    <p:sldId id="384" r:id="rId12"/>
    <p:sldId id="328" r:id="rId13"/>
    <p:sldId id="326" r:id="rId14"/>
    <p:sldId id="329" r:id="rId15"/>
    <p:sldId id="297" r:id="rId16"/>
    <p:sldId id="296" r:id="rId17"/>
    <p:sldId id="351" r:id="rId18"/>
    <p:sldId id="352" r:id="rId19"/>
    <p:sldId id="366" r:id="rId20"/>
    <p:sldId id="334" r:id="rId21"/>
    <p:sldId id="354" r:id="rId22"/>
    <p:sldId id="358" r:id="rId23"/>
    <p:sldId id="365" r:id="rId24"/>
    <p:sldId id="335" r:id="rId25"/>
    <p:sldId id="359" r:id="rId26"/>
    <p:sldId id="355" r:id="rId27"/>
    <p:sldId id="360" r:id="rId28"/>
    <p:sldId id="367" r:id="rId29"/>
    <p:sldId id="353" r:id="rId30"/>
    <p:sldId id="361" r:id="rId31"/>
    <p:sldId id="368" r:id="rId32"/>
    <p:sldId id="336" r:id="rId33"/>
    <p:sldId id="369" r:id="rId34"/>
    <p:sldId id="362" r:id="rId35"/>
    <p:sldId id="357" r:id="rId36"/>
    <p:sldId id="371" r:id="rId37"/>
    <p:sldId id="337" r:id="rId38"/>
    <p:sldId id="372" r:id="rId39"/>
    <p:sldId id="338" r:id="rId40"/>
    <p:sldId id="356" r:id="rId41"/>
    <p:sldId id="374" r:id="rId42"/>
    <p:sldId id="339" r:id="rId43"/>
    <p:sldId id="375" r:id="rId44"/>
    <p:sldId id="340" r:id="rId45"/>
    <p:sldId id="376" r:id="rId46"/>
    <p:sldId id="377" r:id="rId47"/>
    <p:sldId id="341" r:id="rId48"/>
    <p:sldId id="379" r:id="rId49"/>
    <p:sldId id="380" r:id="rId50"/>
    <p:sldId id="378" r:id="rId51"/>
    <p:sldId id="363" r:id="rId52"/>
    <p:sldId id="342" r:id="rId53"/>
    <p:sldId id="383" r:id="rId54"/>
    <p:sldId id="330" r:id="rId55"/>
    <p:sldId id="343" r:id="rId56"/>
    <p:sldId id="346" r:id="rId57"/>
    <p:sldId id="331" r:id="rId58"/>
    <p:sldId id="386" r:id="rId59"/>
    <p:sldId id="385" r:id="rId60"/>
    <p:sldId id="387" r:id="rId61"/>
    <p:sldId id="332" r:id="rId62"/>
    <p:sldId id="388" r:id="rId63"/>
    <p:sldId id="391" r:id="rId64"/>
    <p:sldId id="333" r:id="rId65"/>
    <p:sldId id="395" r:id="rId66"/>
    <p:sldId id="347" r:id="rId67"/>
    <p:sldId id="392" r:id="rId68"/>
    <p:sldId id="396" r:id="rId69"/>
    <p:sldId id="393" r:id="rId70"/>
    <p:sldId id="348" r:id="rId71"/>
    <p:sldId id="394" r:id="rId72"/>
    <p:sldId id="349" r:id="rId73"/>
    <p:sldId id="350" r:id="rId74"/>
    <p:sldId id="370" r:id="rId7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6600"/>
    <a:srgbClr val="FF99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25" autoAdjust="0"/>
  </p:normalViewPr>
  <p:slideViewPr>
    <p:cSldViewPr>
      <p:cViewPr varScale="1">
        <p:scale>
          <a:sx n="56" d="100"/>
          <a:sy n="56" d="100"/>
        </p:scale>
        <p:origin x="-96" y="-2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defRPr>
            </a:lvl1pPr>
          </a:lstStyle>
          <a:p>
            <a:pPr>
              <a:defRPr/>
            </a:pPr>
            <a:r>
              <a:rPr lang="en-US"/>
              <a:t>Introduction to Lighting Systems and Controls                                        Course No. ENRG54</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C23FDA76-0272-4E67-B0FC-6A1C779C73CF}" type="datetimeFigureOut">
              <a:rPr lang="en-US"/>
              <a:pPr>
                <a:defRPr/>
              </a:pPr>
              <a:t>9/11/2012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defRPr>
            </a:lvl1pPr>
          </a:lstStyle>
          <a:p>
            <a:pPr>
              <a:defRPr/>
            </a:pPr>
            <a:r>
              <a:rPr lang="en-US"/>
              <a:t>A. Introduction to Fundamentals of Lighting                                      Slide No. A.1</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872C3713-6C58-484A-832B-27798C4A718C}" type="slidenum">
              <a:rPr lang="en-US"/>
              <a:pPr>
                <a:defRPr/>
              </a:pPr>
              <a:t>‹#›</a:t>
            </a:fld>
            <a:endParaRPr lang="en-US"/>
          </a:p>
        </p:txBody>
      </p:sp>
    </p:spTree>
    <p:extLst>
      <p:ext uri="{BB962C8B-B14F-4D97-AF65-F5344CB8AC3E}">
        <p14:creationId xmlns:p14="http://schemas.microsoft.com/office/powerpoint/2010/main" xmlns="" val="32440318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defRPr>
            </a:lvl1pPr>
          </a:lstStyle>
          <a:p>
            <a:pPr>
              <a:defRPr/>
            </a:pPr>
            <a:r>
              <a:rPr lang="en-US"/>
              <a:t>Introduction to Lighting Systems and Controls                                        Course No. ENRG54</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2A57C48-6032-4B84-9EF5-EB6F5603C77F}" type="datetimeFigureOut">
              <a:rPr lang="en-US"/>
              <a:pPr>
                <a:defRPr/>
              </a:pPr>
              <a:t>9/11/2012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defRPr>
            </a:lvl1pPr>
          </a:lstStyle>
          <a:p>
            <a:pPr>
              <a:defRPr/>
            </a:pPr>
            <a:r>
              <a:rPr lang="en-US"/>
              <a:t>A. Introduction to Fundamentals of Lighting                                      Slide No. A.1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C7A7E6FF-495B-49EC-8C49-7D1773408597}" type="slidenum">
              <a:rPr lang="en-US"/>
              <a:pPr>
                <a:defRPr/>
              </a:pPr>
              <a:t>‹#›</a:t>
            </a:fld>
            <a:endParaRPr lang="en-US"/>
          </a:p>
        </p:txBody>
      </p:sp>
    </p:spTree>
    <p:extLst>
      <p:ext uri="{BB962C8B-B14F-4D97-AF65-F5344CB8AC3E}">
        <p14:creationId xmlns:p14="http://schemas.microsoft.com/office/powerpoint/2010/main" xmlns="" val="616462856"/>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AD60136-53EB-44A8-A773-863655CF425A}" type="datetime1">
              <a:rPr lang="en-US"/>
              <a:pPr>
                <a:defRPr/>
              </a:pPr>
              <a:t>9/11/2012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6" name="Slide Number Placeholder 5"/>
          <p:cNvSpPr>
            <a:spLocks noGrp="1"/>
          </p:cNvSpPr>
          <p:nvPr>
            <p:ph type="sldNum" sz="quarter" idx="12"/>
          </p:nvPr>
        </p:nvSpPr>
        <p:spPr/>
        <p:txBody>
          <a:bodyPr/>
          <a:lstStyle>
            <a:lvl1pPr>
              <a:defRPr/>
            </a:lvl1pPr>
          </a:lstStyle>
          <a:p>
            <a:pPr>
              <a:defRPr/>
            </a:pPr>
            <a:fld id="{E5C8D30A-AD37-4D5C-956A-178ED267331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3B01FE-2EFA-4211-87E8-0E74DF458611}" type="datetime1">
              <a:rPr lang="en-US"/>
              <a:pPr>
                <a:defRPr/>
              </a:pPr>
              <a:t>9/11/2012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6" name="Slide Number Placeholder 5"/>
          <p:cNvSpPr>
            <a:spLocks noGrp="1"/>
          </p:cNvSpPr>
          <p:nvPr>
            <p:ph type="sldNum" sz="quarter" idx="12"/>
          </p:nvPr>
        </p:nvSpPr>
        <p:spPr/>
        <p:txBody>
          <a:bodyPr/>
          <a:lstStyle>
            <a:lvl1pPr>
              <a:defRPr/>
            </a:lvl1pPr>
          </a:lstStyle>
          <a:p>
            <a:pPr>
              <a:defRPr/>
            </a:pPr>
            <a:fld id="{59759F44-2AC9-4BC4-A87E-943B95A5431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5593FB7-73A4-4CEA-BD15-0C192F417CFA}" type="datetime1">
              <a:rPr lang="en-US"/>
              <a:pPr>
                <a:defRPr/>
              </a:pPr>
              <a:t>9/11/2012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6" name="Slide Number Placeholder 5"/>
          <p:cNvSpPr>
            <a:spLocks noGrp="1"/>
          </p:cNvSpPr>
          <p:nvPr>
            <p:ph type="sldNum" sz="quarter" idx="12"/>
          </p:nvPr>
        </p:nvSpPr>
        <p:spPr/>
        <p:txBody>
          <a:bodyPr/>
          <a:lstStyle>
            <a:lvl1pPr>
              <a:defRPr/>
            </a:lvl1pPr>
          </a:lstStyle>
          <a:p>
            <a:pPr>
              <a:defRPr/>
            </a:pPr>
            <a:fld id="{34309861-50A4-43C1-910C-8B0DE0F9724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02E9756-E427-4CCC-B42B-2927F7684862}" type="datetime1">
              <a:rPr lang="en-US"/>
              <a:pPr>
                <a:defRPr/>
              </a:pPr>
              <a:t>9/11/2012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6" name="Slide Number Placeholder 5"/>
          <p:cNvSpPr>
            <a:spLocks noGrp="1"/>
          </p:cNvSpPr>
          <p:nvPr>
            <p:ph type="sldNum" sz="quarter" idx="12"/>
          </p:nvPr>
        </p:nvSpPr>
        <p:spPr/>
        <p:txBody>
          <a:bodyPr/>
          <a:lstStyle>
            <a:lvl1pPr>
              <a:defRPr/>
            </a:lvl1pPr>
          </a:lstStyle>
          <a:p>
            <a:pPr>
              <a:defRPr/>
            </a:pPr>
            <a:fld id="{44E804D3-B501-4860-BED5-36207180A9D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37F3181-BCD2-41CA-B696-63CE332C861C}" type="datetime1">
              <a:rPr lang="en-US"/>
              <a:pPr>
                <a:defRPr/>
              </a:pPr>
              <a:t>9/11/2012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6" name="Slide Number Placeholder 5"/>
          <p:cNvSpPr>
            <a:spLocks noGrp="1"/>
          </p:cNvSpPr>
          <p:nvPr>
            <p:ph type="sldNum" sz="quarter" idx="12"/>
          </p:nvPr>
        </p:nvSpPr>
        <p:spPr/>
        <p:txBody>
          <a:bodyPr/>
          <a:lstStyle>
            <a:lvl1pPr>
              <a:defRPr/>
            </a:lvl1pPr>
          </a:lstStyle>
          <a:p>
            <a:pPr>
              <a:defRPr/>
            </a:pPr>
            <a:fld id="{F86F5FD3-10C5-4554-A7A0-3FFA67E2DA6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5B15D6E-27B8-4E3E-A178-22D200890FAA}" type="datetime1">
              <a:rPr lang="en-US"/>
              <a:pPr>
                <a:defRPr/>
              </a:pPr>
              <a:t>9/11/2012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7" name="Slide Number Placeholder 5"/>
          <p:cNvSpPr>
            <a:spLocks noGrp="1"/>
          </p:cNvSpPr>
          <p:nvPr>
            <p:ph type="sldNum" sz="quarter" idx="12"/>
          </p:nvPr>
        </p:nvSpPr>
        <p:spPr/>
        <p:txBody>
          <a:bodyPr/>
          <a:lstStyle>
            <a:lvl1pPr>
              <a:defRPr/>
            </a:lvl1pPr>
          </a:lstStyle>
          <a:p>
            <a:pPr>
              <a:defRPr/>
            </a:pPr>
            <a:fld id="{35C1799D-2852-4531-BCB5-78677EA1C5F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8D88C04-1C6E-44EC-B231-45856FE6EB79}" type="datetime1">
              <a:rPr lang="en-US"/>
              <a:pPr>
                <a:defRPr/>
              </a:pPr>
              <a:t>9/11/2012</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9" name="Slide Number Placeholder 5"/>
          <p:cNvSpPr>
            <a:spLocks noGrp="1"/>
          </p:cNvSpPr>
          <p:nvPr>
            <p:ph type="sldNum" sz="quarter" idx="12"/>
          </p:nvPr>
        </p:nvSpPr>
        <p:spPr/>
        <p:txBody>
          <a:bodyPr/>
          <a:lstStyle>
            <a:lvl1pPr>
              <a:defRPr/>
            </a:lvl1pPr>
          </a:lstStyle>
          <a:p>
            <a:pPr>
              <a:defRPr/>
            </a:pPr>
            <a:fld id="{F5586EEA-FBA1-4683-82BD-DFFBFE080C2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960773A-691A-4AFB-AC9B-DF8DC8B4E898}" type="datetime1">
              <a:rPr lang="en-US"/>
              <a:pPr>
                <a:defRPr/>
              </a:pPr>
              <a:t>9/11/2012</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5" name="Slide Number Placeholder 5"/>
          <p:cNvSpPr>
            <a:spLocks noGrp="1"/>
          </p:cNvSpPr>
          <p:nvPr>
            <p:ph type="sldNum" sz="quarter" idx="12"/>
          </p:nvPr>
        </p:nvSpPr>
        <p:spPr/>
        <p:txBody>
          <a:bodyPr/>
          <a:lstStyle>
            <a:lvl1pPr>
              <a:defRPr/>
            </a:lvl1pPr>
          </a:lstStyle>
          <a:p>
            <a:pPr>
              <a:defRPr/>
            </a:pPr>
            <a:fld id="{2BF7C1C6-3E42-4978-9040-84FDA77E97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218740E-4755-4AC1-9881-17545B921F62}" type="datetime1">
              <a:rPr lang="en-US"/>
              <a:pPr>
                <a:defRPr/>
              </a:pPr>
              <a:t>9/11/2012</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4" name="Slide Number Placeholder 5"/>
          <p:cNvSpPr>
            <a:spLocks noGrp="1"/>
          </p:cNvSpPr>
          <p:nvPr>
            <p:ph type="sldNum" sz="quarter" idx="12"/>
          </p:nvPr>
        </p:nvSpPr>
        <p:spPr/>
        <p:txBody>
          <a:bodyPr/>
          <a:lstStyle>
            <a:lvl1pPr>
              <a:defRPr/>
            </a:lvl1pPr>
          </a:lstStyle>
          <a:p>
            <a:pPr>
              <a:defRPr/>
            </a:pPr>
            <a:fld id="{FEEAAB19-BB8A-480F-B330-6B33794490C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E61B7AC-B6ED-42DC-97EE-8F37A451F6F9}" type="datetime1">
              <a:rPr lang="en-US"/>
              <a:pPr>
                <a:defRPr/>
              </a:pPr>
              <a:t>9/11/2012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7" name="Slide Number Placeholder 5"/>
          <p:cNvSpPr>
            <a:spLocks noGrp="1"/>
          </p:cNvSpPr>
          <p:nvPr>
            <p:ph type="sldNum" sz="quarter" idx="12"/>
          </p:nvPr>
        </p:nvSpPr>
        <p:spPr/>
        <p:txBody>
          <a:bodyPr/>
          <a:lstStyle>
            <a:lvl1pPr>
              <a:defRPr/>
            </a:lvl1pPr>
          </a:lstStyle>
          <a:p>
            <a:pPr>
              <a:defRPr/>
            </a:pPr>
            <a:fld id="{1D445E9D-4716-46E8-A958-145F99A53A1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32BA6E-7FC1-46D0-9662-BC805EBC3794}" type="datetime1">
              <a:rPr lang="en-US"/>
              <a:pPr>
                <a:defRPr/>
              </a:pPr>
              <a:t>9/11/2012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Introduction to Fundamentals of Lighting                                               Slide No. A.</a:t>
            </a:r>
          </a:p>
        </p:txBody>
      </p:sp>
      <p:sp>
        <p:nvSpPr>
          <p:cNvPr id="7" name="Slide Number Placeholder 5"/>
          <p:cNvSpPr>
            <a:spLocks noGrp="1"/>
          </p:cNvSpPr>
          <p:nvPr>
            <p:ph type="sldNum" sz="quarter" idx="12"/>
          </p:nvPr>
        </p:nvSpPr>
        <p:spPr/>
        <p:txBody>
          <a:bodyPr/>
          <a:lstStyle>
            <a:lvl1pPr>
              <a:defRPr/>
            </a:lvl1pPr>
          </a:lstStyle>
          <a:p>
            <a:pPr>
              <a:defRPr/>
            </a:pPr>
            <a:fld id="{1688F042-DE36-4021-9A87-5C419CD787A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5E34CF4-7EBA-4187-BC33-997591D3932F}" type="datetime1">
              <a:rPr lang="en-US"/>
              <a:pPr>
                <a:defRPr/>
              </a:pPr>
              <a:t>9/11/2012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r>
              <a:rPr lang="en-US"/>
              <a:t>Introduction to Fundamentals of Lighting                                               Slide No. A.</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E834A40A-E242-41CD-B93C-86B25223FBA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gi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hyperlink" Target="http://en.wikipedia.org/wiki/Xenon_arc_lamp"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meharvest.com/lightingmain.htm" TargetMode="External"/><Relationship Id="rId2" Type="http://schemas.openxmlformats.org/officeDocument/2006/relationships/hyperlink" Target="http://www.lightingassociates.org/i/u/2127806/f/tech_sheets/High_Pressure_Sodium_Lamps.pdf" TargetMode="Externa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lightsoftherockies.net/Induction_Main.html" TargetMode="External"/><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8.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image" Target="../media/image57.jpeg"/><Relationship Id="rId1" Type="http://schemas.openxmlformats.org/officeDocument/2006/relationships/slideLayout" Target="../slideLayouts/slideLayout1.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4.jpe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greenbiz.com/blog/2012/08/14/bright-idea-how-led-technology-key-future-smart-buildings?utm_source=E-News+from+GreenBiz&amp;utm_campaign=c8af7dd6c7-GreenBuzz-2012-08-16&amp;utm_medium=email" TargetMode="External"/><Relationship Id="rId1" Type="http://schemas.openxmlformats.org/officeDocument/2006/relationships/slideLayout" Target="../slideLayouts/slideLayout1.xml"/><Relationship Id="rId5" Type="http://schemas.openxmlformats.org/officeDocument/2006/relationships/image" Target="../media/image70.png"/><Relationship Id="rId4" Type="http://schemas.openxmlformats.org/officeDocument/2006/relationships/hyperlink" Target="http://www.greentechmedia.com/articles/read/LED-Fixture-Prices-Fall-24-in-Two-Years-How-Much-Lower-Can-They-Go/"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americanhistory.si.edu/lighting/tech/chart.htm" TargetMode="External"/><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hyperlink" Target="http://www.eleekinc.com/eleekchart.pdf" TargetMode="External"/><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 Id="rId4" Type="http://schemas.openxmlformats.org/officeDocument/2006/relationships/image" Target="../media/image77.jpeg"/></Relationships>
</file>

<file path=ppt/slides/_rels/slide6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0.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hyperlink" Target="http://www.pge.com/includes/docs/pdfs/mybusiness/energysavingsrebates/incentivesbyindustry/lighting_catalog_final.pdf" TargetMode="Externa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fenvironment.org/article/case-studies/sf-energy-watch-success-story-chloe-fine-arts-gallery" TargetMode="Externa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fenvironment.org/article/case-studies/sf-energy-watch-success-story-chloe-fine-arts-gallery" TargetMode="External"/><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hyperlink" Target="http://www.mbm.net.au/uss/lighting_glossary.html" TargetMode="External"/><Relationship Id="rId2" Type="http://schemas.openxmlformats.org/officeDocument/2006/relationships/hyperlink" Target="http://www.energysavers.gov/your_home/lighting_daylighting/index.cfm/mytopic=11985" TargetMode="External"/><Relationship Id="rId1" Type="http://schemas.openxmlformats.org/officeDocument/2006/relationships/slideLayout" Target="../slideLayouts/slideLayout1.xml"/><Relationship Id="rId4" Type="http://schemas.openxmlformats.org/officeDocument/2006/relationships/hyperlink" Target="http://www.lightingassociates.org/industry_resourc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052" name="TextBox 8"/>
          <p:cNvSpPr txBox="1">
            <a:spLocks noChangeArrowheads="1"/>
          </p:cNvSpPr>
          <p:nvPr/>
        </p:nvSpPr>
        <p:spPr bwMode="auto">
          <a:xfrm>
            <a:off x="685800" y="1447800"/>
            <a:ext cx="7620000" cy="2370138"/>
          </a:xfrm>
          <a:prstGeom prst="rect">
            <a:avLst/>
          </a:prstGeom>
          <a:noFill/>
          <a:ln w="9525">
            <a:noFill/>
            <a:miter lim="800000"/>
            <a:headEnd/>
            <a:tailEnd/>
          </a:ln>
        </p:spPr>
        <p:txBody>
          <a:bodyPr>
            <a:spAutoFit/>
          </a:bodyPr>
          <a:lstStyle/>
          <a:p>
            <a:pPr algn="ctr"/>
            <a:r>
              <a:rPr lang="en-US" sz="4000">
                <a:solidFill>
                  <a:srgbClr val="0070C0"/>
                </a:solidFill>
                <a:latin typeface="Calibri" pitchFamily="34" charset="0"/>
              </a:rPr>
              <a:t>Introduction to Lighting Systems and Controls</a:t>
            </a:r>
          </a:p>
          <a:p>
            <a:pPr algn="ctr"/>
            <a:endParaRPr lang="en-US" sz="4000">
              <a:latin typeface="Calibri" pitchFamily="34" charset="0"/>
            </a:endParaRPr>
          </a:p>
          <a:p>
            <a:pPr algn="ctr"/>
            <a:r>
              <a:rPr lang="en-US" sz="2800">
                <a:latin typeface="Calibri" pitchFamily="34" charset="0"/>
              </a:rPr>
              <a:t>Course No. ENRG 54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Ballast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85800" y="1295400"/>
            <a:ext cx="5181600" cy="4339650"/>
          </a:xfrm>
          <a:prstGeom prst="rect">
            <a:avLst/>
          </a:prstGeom>
          <a:noFill/>
        </p:spPr>
        <p:txBody>
          <a:bodyPr>
            <a:spAutoFit/>
          </a:bodyPr>
          <a:lstStyle/>
          <a:p>
            <a:pPr marL="0" lvl="2" fontAlgn="auto">
              <a:spcBef>
                <a:spcPts val="600"/>
              </a:spcBef>
              <a:spcAft>
                <a:spcPts val="600"/>
              </a:spcAft>
              <a:buFont typeface="Arial" pitchFamily="34" charset="0"/>
              <a:buChar char="•"/>
              <a:defRPr/>
            </a:pPr>
            <a:r>
              <a:rPr lang="en-US" sz="2400" dirty="0">
                <a:solidFill>
                  <a:srgbClr val="002060"/>
                </a:solidFill>
                <a:latin typeface="+mn-lt"/>
              </a:rPr>
              <a:t> </a:t>
            </a:r>
            <a:r>
              <a:rPr lang="en-US" sz="2400" dirty="0" smtClean="0">
                <a:solidFill>
                  <a:srgbClr val="002060"/>
                </a:solidFill>
                <a:latin typeface="+mn-lt"/>
              </a:rPr>
              <a:t>Power regulator required for all discharge lamps: HID and fluorescent</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Preheat the electrodes (for rapid start lamps) to make it easier to start the arc</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Apply high voltage to start the arc </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Limits current in an electric circuit</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Types: </a:t>
            </a:r>
          </a:p>
          <a:p>
            <a:pPr marL="0" lvl="2" fontAlgn="auto">
              <a:spcBef>
                <a:spcPts val="600"/>
              </a:spcBef>
              <a:spcAft>
                <a:spcPts val="600"/>
              </a:spcAft>
              <a:defRPr/>
            </a:pPr>
            <a:r>
              <a:rPr lang="en-US" sz="2400" dirty="0" smtClean="0">
                <a:solidFill>
                  <a:srgbClr val="002060"/>
                </a:solidFill>
                <a:latin typeface="+mn-lt"/>
              </a:rPr>
              <a:t>  - Electromagnetic (magnetic)</a:t>
            </a:r>
          </a:p>
          <a:p>
            <a:pPr marL="0" lvl="2" fontAlgn="auto">
              <a:spcBef>
                <a:spcPts val="600"/>
              </a:spcBef>
              <a:spcAft>
                <a:spcPts val="600"/>
              </a:spcAft>
              <a:defRPr/>
            </a:pPr>
            <a:r>
              <a:rPr lang="en-US" sz="2400" dirty="0" smtClean="0">
                <a:solidFill>
                  <a:srgbClr val="002060"/>
                </a:solidFill>
                <a:latin typeface="+mn-lt"/>
              </a:rPr>
              <a:t>  - Electronic</a:t>
            </a:r>
            <a:endParaRPr lang="en-US" sz="2400" dirty="0">
              <a:solidFill>
                <a:srgbClr val="002060"/>
              </a:solidFill>
              <a:latin typeface="+mn-lt"/>
            </a:endParaRPr>
          </a:p>
        </p:txBody>
      </p:sp>
      <p:pic>
        <p:nvPicPr>
          <p:cNvPr id="53250" name="Picture 2" descr="http://www.frontierlighting.net/wp-content/uploads/2010/12/Sylvania-Ballast.jpg"/>
          <p:cNvPicPr>
            <a:picLocks noChangeAspect="1" noChangeArrowheads="1"/>
          </p:cNvPicPr>
          <p:nvPr/>
        </p:nvPicPr>
        <p:blipFill>
          <a:blip r:embed="rId2" cstate="print"/>
          <a:srcRect/>
          <a:stretch>
            <a:fillRect/>
          </a:stretch>
        </p:blipFill>
        <p:spPr bwMode="auto">
          <a:xfrm>
            <a:off x="5715000" y="3505200"/>
            <a:ext cx="2857500" cy="2381250"/>
          </a:xfrm>
          <a:prstGeom prst="rect">
            <a:avLst/>
          </a:prstGeom>
          <a:noFill/>
        </p:spPr>
      </p:pic>
      <p:sp>
        <p:nvSpPr>
          <p:cNvPr id="9" name="TextBox 8"/>
          <p:cNvSpPr txBox="1"/>
          <p:nvPr/>
        </p:nvSpPr>
        <p:spPr>
          <a:xfrm>
            <a:off x="6553200" y="2819400"/>
            <a:ext cx="1531188" cy="276999"/>
          </a:xfrm>
          <a:prstGeom prst="rect">
            <a:avLst/>
          </a:prstGeom>
          <a:noFill/>
        </p:spPr>
        <p:txBody>
          <a:bodyPr wrap="none" rtlCol="0">
            <a:spAutoFit/>
          </a:bodyPr>
          <a:lstStyle/>
          <a:p>
            <a:r>
              <a:rPr lang="en-US" sz="1200" dirty="0" smtClean="0"/>
              <a:t>Frontierlighting.com</a:t>
            </a:r>
            <a:endParaRPr 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 lamp ballast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09600" y="1219200"/>
            <a:ext cx="8077200" cy="4601260"/>
          </a:xfrm>
          <a:prstGeom prst="rect">
            <a:avLst/>
          </a:prstGeom>
          <a:noFill/>
        </p:spPr>
        <p:txBody>
          <a:bodyPr wrap="square">
            <a:spAutoFit/>
          </a:bodyPr>
          <a:lstStyle/>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cs typeface="Arial" pitchFamily="34" charset="0"/>
              </a:rPr>
              <a:t>Instant start: </a:t>
            </a:r>
          </a:p>
          <a:p>
            <a:pPr marL="0" lvl="2" fontAlgn="auto">
              <a:spcBef>
                <a:spcPts val="0"/>
              </a:spcBef>
              <a:spcAft>
                <a:spcPts val="0"/>
              </a:spcAft>
              <a:defRPr/>
            </a:pPr>
            <a:r>
              <a:rPr lang="en-US" sz="2400" dirty="0" smtClean="0">
                <a:solidFill>
                  <a:srgbClr val="002060"/>
                </a:solidFill>
                <a:latin typeface="+mn-lt"/>
                <a:cs typeface="Arial" pitchFamily="34" charset="0"/>
              </a:rPr>
              <a:t>   - starts lamps w/o heating the cathodes</a:t>
            </a:r>
          </a:p>
          <a:p>
            <a:pPr marL="0" lvl="2" fontAlgn="auto">
              <a:spcBef>
                <a:spcPts val="0"/>
              </a:spcBef>
              <a:spcAft>
                <a:spcPts val="0"/>
              </a:spcAft>
              <a:defRPr/>
            </a:pPr>
            <a:r>
              <a:rPr lang="en-US" sz="2400" dirty="0" smtClean="0">
                <a:solidFill>
                  <a:srgbClr val="002060"/>
                </a:solidFill>
                <a:latin typeface="+mn-lt"/>
                <a:cs typeface="Arial" pitchFamily="34" charset="0"/>
              </a:rPr>
              <a:t>   - energy efficient but reduces lamp life</a:t>
            </a:r>
          </a:p>
          <a:p>
            <a:pPr marL="0" lvl="2" fontAlgn="auto">
              <a:spcBef>
                <a:spcPts val="0"/>
              </a:spcBef>
              <a:spcAft>
                <a:spcPts val="0"/>
              </a:spcAft>
              <a:defRPr/>
            </a:pPr>
            <a:r>
              <a:rPr lang="en-US" sz="2400" dirty="0" smtClean="0">
                <a:solidFill>
                  <a:srgbClr val="002060"/>
                </a:solidFill>
                <a:latin typeface="+mn-lt"/>
                <a:cs typeface="Arial" pitchFamily="34" charset="0"/>
              </a:rPr>
              <a:t>   - good for lamps not turned on/off very often</a:t>
            </a:r>
          </a:p>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cs typeface="Arial" pitchFamily="34" charset="0"/>
              </a:rPr>
              <a:t> Rapid start: </a:t>
            </a:r>
          </a:p>
          <a:p>
            <a:pPr marL="0" lvl="2" fontAlgn="auto">
              <a:spcBef>
                <a:spcPts val="0"/>
              </a:spcBef>
              <a:spcAft>
                <a:spcPts val="0"/>
              </a:spcAft>
              <a:defRPr/>
            </a:pPr>
            <a:r>
              <a:rPr lang="en-US" sz="2400" dirty="0" smtClean="0">
                <a:solidFill>
                  <a:srgbClr val="002060"/>
                </a:solidFill>
                <a:latin typeface="+mn-lt"/>
                <a:cs typeface="Arial" pitchFamily="34" charset="0"/>
              </a:rPr>
              <a:t>   - applies voltage and heats cathodes simultaneously</a:t>
            </a:r>
          </a:p>
          <a:p>
            <a:pPr marL="0" lvl="2" fontAlgn="auto">
              <a:spcBef>
                <a:spcPts val="0"/>
              </a:spcBef>
              <a:spcAft>
                <a:spcPts val="0"/>
              </a:spcAft>
              <a:defRPr/>
            </a:pPr>
            <a:r>
              <a:rPr lang="en-US" sz="2400" dirty="0" smtClean="0">
                <a:solidFill>
                  <a:srgbClr val="002060"/>
                </a:solidFill>
                <a:latin typeface="+mn-lt"/>
                <a:cs typeface="Arial" pitchFamily="34" charset="0"/>
              </a:rPr>
              <a:t>   - superior lamp life and more cycle life, but uses more energy</a:t>
            </a:r>
          </a:p>
          <a:p>
            <a:pPr marL="0" lvl="2" fontAlgn="auto">
              <a:spcBef>
                <a:spcPts val="600"/>
              </a:spcBef>
              <a:spcAft>
                <a:spcPts val="0"/>
              </a:spcAft>
              <a:buFont typeface="Arial" pitchFamily="34" charset="0"/>
              <a:buChar char="•"/>
              <a:defRPr/>
            </a:pPr>
            <a:r>
              <a:rPr lang="en-US" sz="2400" dirty="0" smtClean="0">
                <a:solidFill>
                  <a:srgbClr val="002060"/>
                </a:solidFill>
                <a:latin typeface="+mn-lt"/>
                <a:cs typeface="Arial" pitchFamily="34" charset="0"/>
              </a:rPr>
              <a:t> Programmed start:</a:t>
            </a:r>
          </a:p>
          <a:p>
            <a:pPr marL="0" lvl="2" fontAlgn="auto">
              <a:spcBef>
                <a:spcPts val="0"/>
              </a:spcBef>
              <a:spcAft>
                <a:spcPts val="0"/>
              </a:spcAft>
              <a:defRPr/>
            </a:pPr>
            <a:r>
              <a:rPr lang="en-US" sz="2400" dirty="0" smtClean="0">
                <a:solidFill>
                  <a:srgbClr val="002060"/>
                </a:solidFill>
                <a:latin typeface="+mn-lt"/>
                <a:cs typeface="Arial" pitchFamily="34" charset="0"/>
              </a:rPr>
              <a:t>   - advanced version of rapid start</a:t>
            </a:r>
          </a:p>
          <a:p>
            <a:pPr marL="0" lvl="2" fontAlgn="auto">
              <a:spcBef>
                <a:spcPts val="0"/>
              </a:spcBef>
              <a:spcAft>
                <a:spcPts val="0"/>
              </a:spcAft>
              <a:defRPr/>
            </a:pPr>
            <a:r>
              <a:rPr lang="en-US" sz="2400" dirty="0" smtClean="0">
                <a:solidFill>
                  <a:srgbClr val="002060"/>
                </a:solidFill>
                <a:latin typeface="+mn-lt"/>
                <a:cs typeface="Arial" pitchFamily="34" charset="0"/>
              </a:rPr>
              <a:t>   - gives the best life</a:t>
            </a:r>
          </a:p>
          <a:p>
            <a:pPr marL="0" lvl="2" fontAlgn="auto">
              <a:spcBef>
                <a:spcPts val="0"/>
              </a:spcBef>
              <a:spcAft>
                <a:spcPts val="0"/>
              </a:spcAft>
              <a:defRPr/>
            </a:pPr>
            <a:r>
              <a:rPr lang="en-US" sz="2400" dirty="0" smtClean="0">
                <a:solidFill>
                  <a:srgbClr val="002060"/>
                </a:solidFill>
                <a:latin typeface="+mn-lt"/>
                <a:cs typeface="Arial" pitchFamily="34" charset="0"/>
              </a:rPr>
              <a:t>  -  good for frequent power cycling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Reflector</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09600" y="1219200"/>
            <a:ext cx="5181600" cy="3570208"/>
          </a:xfrm>
          <a:prstGeom prst="rect">
            <a:avLst/>
          </a:prstGeom>
          <a:noFill/>
        </p:spPr>
        <p:txBody>
          <a:bodyPr>
            <a:spAutoFit/>
          </a:bodyPr>
          <a:lstStyle/>
          <a:p>
            <a:pPr marL="0" lvl="2" fontAlgn="auto">
              <a:lnSpc>
                <a:spcPct val="150000"/>
              </a:lnSpc>
              <a:spcBef>
                <a:spcPts val="0"/>
              </a:spcBef>
              <a:spcAft>
                <a:spcPts val="0"/>
              </a:spcAft>
              <a:buFont typeface="Arial" pitchFamily="34" charset="0"/>
              <a:buChar char="•"/>
              <a:defRPr/>
            </a:pPr>
            <a:r>
              <a:rPr lang="en-US" sz="2400" dirty="0">
                <a:solidFill>
                  <a:srgbClr val="002060"/>
                </a:solidFill>
                <a:latin typeface="+mn-lt"/>
              </a:rPr>
              <a:t> </a:t>
            </a:r>
            <a:r>
              <a:rPr lang="en-US" sz="2400" dirty="0" smtClean="0">
                <a:solidFill>
                  <a:srgbClr val="002060"/>
                </a:solidFill>
                <a:latin typeface="+mn-lt"/>
              </a:rPr>
              <a:t>directs/distributes light</a:t>
            </a:r>
          </a:p>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rPr>
              <a:t> common types:</a:t>
            </a:r>
          </a:p>
          <a:p>
            <a:pPr marL="0" lvl="2" fontAlgn="auto">
              <a:spcBef>
                <a:spcPts val="600"/>
              </a:spcBef>
              <a:spcAft>
                <a:spcPts val="0"/>
              </a:spcAft>
              <a:defRPr/>
            </a:pPr>
            <a:r>
              <a:rPr lang="en-US" sz="2400" dirty="0" smtClean="0">
                <a:solidFill>
                  <a:srgbClr val="002060"/>
                </a:solidFill>
                <a:latin typeface="+mn-lt"/>
              </a:rPr>
              <a:t>   - spherical, short-sided, broad spread</a:t>
            </a:r>
          </a:p>
          <a:p>
            <a:pPr marL="0" lvl="2" fontAlgn="auto">
              <a:spcBef>
                <a:spcPts val="600"/>
              </a:spcBef>
              <a:spcAft>
                <a:spcPts val="0"/>
              </a:spcAft>
              <a:defRPr/>
            </a:pPr>
            <a:r>
              <a:rPr lang="en-US" sz="2400" dirty="0" smtClean="0">
                <a:solidFill>
                  <a:srgbClr val="002060"/>
                </a:solidFill>
                <a:latin typeface="+mn-lt"/>
              </a:rPr>
              <a:t>   - parabolic, providing a tighter and parallel beam of light</a:t>
            </a:r>
          </a:p>
          <a:p>
            <a:pPr marL="0" lvl="2" fontAlgn="auto">
              <a:lnSpc>
                <a:spcPct val="150000"/>
              </a:lnSpc>
              <a:spcBef>
                <a:spcPts val="0"/>
              </a:spcBef>
              <a:spcAft>
                <a:spcPts val="0"/>
              </a:spcAft>
              <a:defRPr/>
            </a:pPr>
            <a:endParaRPr lang="en-US" sz="2400" dirty="0" smtClean="0">
              <a:solidFill>
                <a:srgbClr val="002060"/>
              </a:solidFill>
              <a:latin typeface="+mn-lt"/>
            </a:endParaRPr>
          </a:p>
          <a:p>
            <a:pPr marL="0" lvl="2" fontAlgn="auto">
              <a:lnSpc>
                <a:spcPct val="150000"/>
              </a:lnSpc>
              <a:spcBef>
                <a:spcPts val="0"/>
              </a:spcBef>
              <a:spcAft>
                <a:spcPts val="0"/>
              </a:spcAft>
              <a:defRPr/>
            </a:pPr>
            <a:endParaRPr lang="en-US" sz="2400" dirty="0">
              <a:solidFill>
                <a:srgbClr val="002060"/>
              </a:solidFill>
              <a:latin typeface="+mn-lt"/>
            </a:endParaRPr>
          </a:p>
        </p:txBody>
      </p:sp>
      <p:pic>
        <p:nvPicPr>
          <p:cNvPr id="52226" name="Picture 2" descr="http://upload.wikimedia.org/wikipedia/commons/3/30/Reflector.png"/>
          <p:cNvPicPr>
            <a:picLocks noChangeAspect="1" noChangeArrowheads="1"/>
          </p:cNvPicPr>
          <p:nvPr/>
        </p:nvPicPr>
        <p:blipFill>
          <a:blip r:embed="rId2" cstate="print"/>
          <a:srcRect/>
          <a:stretch>
            <a:fillRect/>
          </a:stretch>
        </p:blipFill>
        <p:spPr bwMode="auto">
          <a:xfrm>
            <a:off x="5943600" y="1258668"/>
            <a:ext cx="2514600" cy="1529499"/>
          </a:xfrm>
          <a:prstGeom prst="rect">
            <a:avLst/>
          </a:prstGeom>
          <a:noFill/>
        </p:spPr>
      </p:pic>
      <p:sp>
        <p:nvSpPr>
          <p:cNvPr id="9" name="TextBox 8"/>
          <p:cNvSpPr txBox="1"/>
          <p:nvPr/>
        </p:nvSpPr>
        <p:spPr>
          <a:xfrm>
            <a:off x="5943600" y="2743201"/>
            <a:ext cx="2438400" cy="830997"/>
          </a:xfrm>
          <a:prstGeom prst="rect">
            <a:avLst/>
          </a:prstGeom>
          <a:noFill/>
        </p:spPr>
        <p:txBody>
          <a:bodyPr wrap="square" rtlCol="0">
            <a:spAutoFit/>
          </a:bodyPr>
          <a:lstStyle/>
          <a:p>
            <a:r>
              <a:rPr lang="en-US" sz="1200" dirty="0" smtClean="0"/>
              <a:t>Diagram of a lamp reflector, showing path that light typically takes from a light source. © </a:t>
            </a:r>
            <a:r>
              <a:rPr lang="en-US" sz="1200" dirty="0" err="1" smtClean="0"/>
              <a:t>wikipedia</a:t>
            </a:r>
            <a:endParaRPr lang="en-US" sz="1200" dirty="0"/>
          </a:p>
        </p:txBody>
      </p:sp>
      <p:pic>
        <p:nvPicPr>
          <p:cNvPr id="52228" name="Picture 4" descr="http://image.made-in-china.com/2f0j00KvkEjTZSZopf/Metal-Reflector-Lighting-Reflector.jpg"/>
          <p:cNvPicPr>
            <a:picLocks noChangeAspect="1" noChangeArrowheads="1"/>
          </p:cNvPicPr>
          <p:nvPr/>
        </p:nvPicPr>
        <p:blipFill>
          <a:blip r:embed="rId3" cstate="print"/>
          <a:srcRect/>
          <a:stretch>
            <a:fillRect/>
          </a:stretch>
        </p:blipFill>
        <p:spPr bwMode="auto">
          <a:xfrm>
            <a:off x="3048000" y="4038600"/>
            <a:ext cx="2781300" cy="1666808"/>
          </a:xfrm>
          <a:prstGeom prst="rect">
            <a:avLst/>
          </a:prstGeom>
          <a:noFill/>
        </p:spPr>
      </p:pic>
      <p:pic>
        <p:nvPicPr>
          <p:cNvPr id="52230" name="Picture 6" descr="http://www.supplierlist.com/photo_images/107805/LED_Spot_Light_Reflector_Lamp.jpg"/>
          <p:cNvPicPr>
            <a:picLocks noChangeAspect="1" noChangeArrowheads="1"/>
          </p:cNvPicPr>
          <p:nvPr/>
        </p:nvPicPr>
        <p:blipFill>
          <a:blip r:embed="rId4" cstate="print"/>
          <a:srcRect/>
          <a:stretch>
            <a:fillRect/>
          </a:stretch>
        </p:blipFill>
        <p:spPr bwMode="auto">
          <a:xfrm>
            <a:off x="838200" y="3886200"/>
            <a:ext cx="2133600" cy="2133600"/>
          </a:xfrm>
          <a:prstGeom prst="rect">
            <a:avLst/>
          </a:prstGeom>
          <a:noFill/>
        </p:spPr>
      </p:pic>
      <p:sp>
        <p:nvSpPr>
          <p:cNvPr id="13" name="TextBox 12"/>
          <p:cNvSpPr txBox="1"/>
          <p:nvPr/>
        </p:nvSpPr>
        <p:spPr>
          <a:xfrm>
            <a:off x="914400" y="5791200"/>
            <a:ext cx="1601721" cy="307777"/>
          </a:xfrm>
          <a:prstGeom prst="rect">
            <a:avLst/>
          </a:prstGeom>
          <a:noFill/>
        </p:spPr>
        <p:txBody>
          <a:bodyPr wrap="none" rtlCol="0">
            <a:spAutoFit/>
          </a:bodyPr>
          <a:lstStyle/>
          <a:p>
            <a:r>
              <a:rPr lang="en-US" sz="1400" dirty="0" smtClean="0"/>
              <a:t>© supplierlist.com</a:t>
            </a:r>
            <a:endParaRPr lang="en-US" sz="1400" dirty="0"/>
          </a:p>
        </p:txBody>
      </p:sp>
      <p:pic>
        <p:nvPicPr>
          <p:cNvPr id="52232" name="Picture 8" descr="http://image.ec21.com/image/daeryukt/oimg_GC05440808_CA05713645/Lighting_Reflector_for_Fluorescent_Lamp_T8_20W_.jpg"/>
          <p:cNvPicPr>
            <a:picLocks noChangeAspect="1" noChangeArrowheads="1"/>
          </p:cNvPicPr>
          <p:nvPr/>
        </p:nvPicPr>
        <p:blipFill>
          <a:blip r:embed="rId5" cstate="print"/>
          <a:srcRect/>
          <a:stretch>
            <a:fillRect/>
          </a:stretch>
        </p:blipFill>
        <p:spPr bwMode="auto">
          <a:xfrm>
            <a:off x="5791200" y="3962400"/>
            <a:ext cx="2706168" cy="1809750"/>
          </a:xfrm>
          <a:prstGeom prst="rect">
            <a:avLst/>
          </a:prstGeom>
          <a:noFill/>
        </p:spPr>
      </p:pic>
      <p:sp>
        <p:nvSpPr>
          <p:cNvPr id="14" name="TextBox 13"/>
          <p:cNvSpPr txBox="1"/>
          <p:nvPr/>
        </p:nvSpPr>
        <p:spPr>
          <a:xfrm>
            <a:off x="6477000" y="5791200"/>
            <a:ext cx="2127505" cy="307777"/>
          </a:xfrm>
          <a:prstGeom prst="rect">
            <a:avLst/>
          </a:prstGeom>
          <a:noFill/>
        </p:spPr>
        <p:txBody>
          <a:bodyPr wrap="none" rtlCol="0">
            <a:spAutoFit/>
          </a:bodyPr>
          <a:lstStyle/>
          <a:p>
            <a:r>
              <a:rPr lang="en-US" sz="1400" dirty="0" smtClean="0"/>
              <a:t>© dearyukt.en.ec21.com</a:t>
            </a:r>
            <a:endParaRPr lang="en-US"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Diffuser, lens or louver</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09600" y="1600200"/>
            <a:ext cx="5181600" cy="2862322"/>
          </a:xfrm>
          <a:prstGeom prst="rect">
            <a:avLst/>
          </a:prstGeom>
          <a:noFill/>
        </p:spPr>
        <p:txBody>
          <a:bodyPr>
            <a:spAutoFit/>
          </a:bodyPr>
          <a:lstStyle/>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rPr>
              <a:t> Lenses use a clear material and redirect light  </a:t>
            </a:r>
          </a:p>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rPr>
              <a:t> Diffusers diffuse light in all directions</a:t>
            </a:r>
          </a:p>
          <a:p>
            <a:pPr marL="0" lvl="2" fontAlgn="auto">
              <a:lnSpc>
                <a:spcPct val="150000"/>
              </a:lnSpc>
              <a:spcBef>
                <a:spcPts val="0"/>
              </a:spcBef>
              <a:spcAft>
                <a:spcPts val="0"/>
              </a:spcAft>
              <a:buFont typeface="Arial" pitchFamily="34" charset="0"/>
              <a:buChar char="•"/>
              <a:defRPr/>
            </a:pPr>
            <a:r>
              <a:rPr lang="en-US" sz="2400" dirty="0" smtClean="0">
                <a:solidFill>
                  <a:srgbClr val="002060"/>
                </a:solidFill>
                <a:latin typeface="+mn-lt"/>
              </a:rPr>
              <a:t> Louvers eliminate glare on vertical surfaces</a:t>
            </a:r>
          </a:p>
        </p:txBody>
      </p:sp>
      <p:pic>
        <p:nvPicPr>
          <p:cNvPr id="51202" name="Picture 2" descr="http://www.mclightingsupply.com/images/18328603_860n_zj5z.png"/>
          <p:cNvPicPr>
            <a:picLocks noChangeAspect="1" noChangeArrowheads="1"/>
          </p:cNvPicPr>
          <p:nvPr/>
        </p:nvPicPr>
        <p:blipFill>
          <a:blip r:embed="rId2" cstate="print"/>
          <a:srcRect/>
          <a:stretch>
            <a:fillRect/>
          </a:stretch>
        </p:blipFill>
        <p:spPr bwMode="auto">
          <a:xfrm>
            <a:off x="6019800" y="1371600"/>
            <a:ext cx="1873133" cy="1981200"/>
          </a:xfrm>
          <a:prstGeom prst="rect">
            <a:avLst/>
          </a:prstGeom>
          <a:noFill/>
        </p:spPr>
      </p:pic>
      <p:pic>
        <p:nvPicPr>
          <p:cNvPr id="51204" name="Picture 4" descr="http://www.mclightingsupply.com/images/27437326_4585.png"/>
          <p:cNvPicPr>
            <a:picLocks noChangeAspect="1" noChangeArrowheads="1"/>
          </p:cNvPicPr>
          <p:nvPr/>
        </p:nvPicPr>
        <p:blipFill>
          <a:blip r:embed="rId3" cstate="print"/>
          <a:srcRect l="5828"/>
          <a:stretch>
            <a:fillRect/>
          </a:stretch>
        </p:blipFill>
        <p:spPr bwMode="auto">
          <a:xfrm>
            <a:off x="6019800" y="3886200"/>
            <a:ext cx="1905000" cy="1342383"/>
          </a:xfrm>
          <a:prstGeom prst="rect">
            <a:avLst/>
          </a:prstGeom>
          <a:noFill/>
        </p:spPr>
      </p:pic>
      <p:sp>
        <p:nvSpPr>
          <p:cNvPr id="10" name="TextBox 9"/>
          <p:cNvSpPr txBox="1"/>
          <p:nvPr/>
        </p:nvSpPr>
        <p:spPr>
          <a:xfrm>
            <a:off x="6019800" y="3352800"/>
            <a:ext cx="1828800" cy="461665"/>
          </a:xfrm>
          <a:prstGeom prst="rect">
            <a:avLst/>
          </a:prstGeom>
          <a:noFill/>
        </p:spPr>
        <p:txBody>
          <a:bodyPr wrap="square" rtlCol="0">
            <a:spAutoFit/>
          </a:bodyPr>
          <a:lstStyle/>
          <a:p>
            <a:r>
              <a:rPr lang="en-US" sz="1200" dirty="0" smtClean="0"/>
              <a:t>Parabolic louvers @ mclightingsupply.com</a:t>
            </a:r>
            <a:endParaRPr lang="en-US" sz="1200" dirty="0"/>
          </a:p>
        </p:txBody>
      </p:sp>
      <p:sp>
        <p:nvSpPr>
          <p:cNvPr id="11" name="TextBox 10"/>
          <p:cNvSpPr txBox="1"/>
          <p:nvPr/>
        </p:nvSpPr>
        <p:spPr>
          <a:xfrm>
            <a:off x="6019800" y="5334000"/>
            <a:ext cx="1828800" cy="461665"/>
          </a:xfrm>
          <a:prstGeom prst="rect">
            <a:avLst/>
          </a:prstGeom>
          <a:noFill/>
        </p:spPr>
        <p:txBody>
          <a:bodyPr wrap="square" rtlCol="0">
            <a:spAutoFit/>
          </a:bodyPr>
          <a:lstStyle/>
          <a:p>
            <a:r>
              <a:rPr lang="en-US" sz="1200" dirty="0" smtClean="0"/>
              <a:t>Flat lamp lenses @ mclightingsupply.com</a:t>
            </a:r>
            <a:endParaRPr lang="en-US" sz="1200" dirty="0"/>
          </a:p>
        </p:txBody>
      </p:sp>
      <p:pic>
        <p:nvPicPr>
          <p:cNvPr id="51206" name="Picture 6" descr="http://www.litesandlamps.com/LensesReplacements/LensPics/Maximizer_Diffuser_pic.gif"/>
          <p:cNvPicPr>
            <a:picLocks noChangeAspect="1" noChangeArrowheads="1"/>
          </p:cNvPicPr>
          <p:nvPr/>
        </p:nvPicPr>
        <p:blipFill>
          <a:blip r:embed="rId4" cstate="print"/>
          <a:srcRect b="10005"/>
          <a:stretch>
            <a:fillRect/>
          </a:stretch>
        </p:blipFill>
        <p:spPr bwMode="auto">
          <a:xfrm>
            <a:off x="3276600" y="3962400"/>
            <a:ext cx="1876425" cy="1828800"/>
          </a:xfrm>
          <a:prstGeom prst="rect">
            <a:avLst/>
          </a:prstGeom>
          <a:noFill/>
        </p:spPr>
      </p:pic>
      <p:sp>
        <p:nvSpPr>
          <p:cNvPr id="13" name="TextBox 12"/>
          <p:cNvSpPr txBox="1"/>
          <p:nvPr/>
        </p:nvSpPr>
        <p:spPr>
          <a:xfrm>
            <a:off x="3429000" y="5791200"/>
            <a:ext cx="1676400" cy="461665"/>
          </a:xfrm>
          <a:prstGeom prst="rect">
            <a:avLst/>
          </a:prstGeom>
          <a:noFill/>
        </p:spPr>
        <p:txBody>
          <a:bodyPr wrap="square" rtlCol="0">
            <a:spAutoFit/>
          </a:bodyPr>
          <a:lstStyle/>
          <a:p>
            <a:r>
              <a:rPr lang="en-US" sz="1200" dirty="0" err="1" smtClean="0"/>
              <a:t>Maximizer</a:t>
            </a:r>
            <a:r>
              <a:rPr lang="en-US" sz="1200" dirty="0" smtClean="0"/>
              <a:t> diffuser @</a:t>
            </a:r>
            <a:r>
              <a:rPr lang="en-US" sz="1200" dirty="0" err="1" smtClean="0"/>
              <a:t>liteandlamps.com</a:t>
            </a:r>
            <a:endParaRPr lang="en-US"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Component</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Types of lamps</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Ballasts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Lamp comparison matrix</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lighting </a:t>
            </a:r>
            <a:r>
              <a:rPr lang="en-US" sz="2800" dirty="0" err="1" smtClean="0">
                <a:solidFill>
                  <a:schemeClr val="tx2">
                    <a:lumMod val="40000"/>
                    <a:lumOff val="60000"/>
                  </a:schemeClr>
                </a:solidFill>
                <a:latin typeface="Calibri" pitchFamily="34" charset="0"/>
              </a:rPr>
              <a:t>luminaires</a:t>
            </a:r>
            <a:r>
              <a:rPr lang="en-US" sz="2800" dirty="0" smtClean="0">
                <a:solidFill>
                  <a:schemeClr val="tx2">
                    <a:lumMod val="40000"/>
                    <a:lumOff val="60000"/>
                  </a:schemeClr>
                </a:solidFill>
                <a:latin typeface="Calibri" pitchFamily="34" charset="0"/>
              </a:rPr>
              <a:t> and intensities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Energy efficiency measures (EEMs)</a:t>
            </a:r>
            <a:endParaRPr lang="en-US" sz="2800" dirty="0">
              <a:solidFill>
                <a:schemeClr val="tx2">
                  <a:lumMod val="40000"/>
                  <a:lumOff val="60000"/>
                </a:schemeClr>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3556" name="TextBox 8"/>
          <p:cNvSpPr txBox="1">
            <a:spLocks noChangeArrowheads="1"/>
          </p:cNvSpPr>
          <p:nvPr/>
        </p:nvSpPr>
        <p:spPr bwMode="auto">
          <a:xfrm>
            <a:off x="685800" y="990600"/>
            <a:ext cx="7620000" cy="4524315"/>
          </a:xfrm>
          <a:prstGeom prst="rect">
            <a:avLst/>
          </a:prstGeom>
          <a:noFill/>
          <a:ln w="9525">
            <a:noFill/>
            <a:miter lim="800000"/>
            <a:headEnd/>
            <a:tailEnd/>
          </a:ln>
        </p:spPr>
        <p:txBody>
          <a:bodyPr>
            <a:spAutoFit/>
          </a:bodyPr>
          <a:lstStyle/>
          <a:p>
            <a:pPr lvl="1"/>
            <a:r>
              <a:rPr lang="en-US" sz="2400" dirty="0" smtClean="0">
                <a:solidFill>
                  <a:srgbClr val="002060"/>
                </a:solidFill>
                <a:latin typeface="Calibri" pitchFamily="34" charset="0"/>
              </a:rPr>
              <a:t>2. Types of lamps</a:t>
            </a:r>
            <a:endParaRPr lang="en-US" sz="2400" dirty="0">
              <a:solidFill>
                <a:srgbClr val="002060"/>
              </a:solidFill>
              <a:latin typeface="Calibri" pitchFamily="34" charset="0"/>
            </a:endParaRPr>
          </a:p>
          <a:p>
            <a:pPr marL="1371600" lvl="2" indent="-457200">
              <a:buAutoNum type="alphaLcPeriod"/>
            </a:pPr>
            <a:r>
              <a:rPr lang="en-US" sz="2400" dirty="0" smtClean="0">
                <a:solidFill>
                  <a:srgbClr val="002060"/>
                </a:solidFill>
                <a:latin typeface="Calibri" pitchFamily="34" charset="0"/>
              </a:rPr>
              <a:t>Incandescent </a:t>
            </a:r>
          </a:p>
          <a:p>
            <a:pPr marL="1371600" lvl="2" indent="-457200">
              <a:buAutoNum type="alphaLcPeriod"/>
            </a:pPr>
            <a:r>
              <a:rPr lang="en-US" sz="2400" dirty="0" smtClean="0">
                <a:solidFill>
                  <a:srgbClr val="002060"/>
                </a:solidFill>
                <a:latin typeface="Calibri" pitchFamily="34" charset="0"/>
              </a:rPr>
              <a:t>Halogen</a:t>
            </a:r>
          </a:p>
          <a:p>
            <a:pPr marL="1371600" lvl="2" indent="-457200">
              <a:buAutoNum type="alphaLcPeriod"/>
            </a:pPr>
            <a:r>
              <a:rPr lang="en-US" sz="2400" dirty="0" smtClean="0">
                <a:solidFill>
                  <a:srgbClr val="002060"/>
                </a:solidFill>
                <a:latin typeface="Calibri" pitchFamily="34" charset="0"/>
              </a:rPr>
              <a:t>Fluorescent</a:t>
            </a:r>
          </a:p>
          <a:p>
            <a:pPr marL="1371600" lvl="2" indent="-457200">
              <a:buAutoNum type="alphaLcPeriod"/>
            </a:pPr>
            <a:r>
              <a:rPr lang="en-US" sz="2400" dirty="0" smtClean="0">
                <a:solidFill>
                  <a:srgbClr val="002060"/>
                </a:solidFill>
                <a:latin typeface="Calibri" pitchFamily="34" charset="0"/>
              </a:rPr>
              <a:t>High intensity discharge</a:t>
            </a:r>
          </a:p>
          <a:p>
            <a:pPr marL="1371600" lvl="2" indent="-457200"/>
            <a:r>
              <a:rPr lang="en-US" sz="2400" dirty="0" smtClean="0">
                <a:solidFill>
                  <a:srgbClr val="002060"/>
                </a:solidFill>
                <a:latin typeface="Calibri" pitchFamily="34" charset="0"/>
              </a:rPr>
              <a:t>      - Metal halide</a:t>
            </a:r>
          </a:p>
          <a:p>
            <a:pPr marL="1371600" lvl="2" indent="-457200"/>
            <a:r>
              <a:rPr lang="en-US" sz="2400" dirty="0" smtClean="0">
                <a:solidFill>
                  <a:srgbClr val="002060"/>
                </a:solidFill>
                <a:latin typeface="Calibri" pitchFamily="34" charset="0"/>
              </a:rPr>
              <a:t>      - Mercury vapor</a:t>
            </a:r>
          </a:p>
          <a:p>
            <a:pPr marL="1371600" lvl="2" indent="-457200"/>
            <a:r>
              <a:rPr lang="en-US" sz="2400" dirty="0" smtClean="0">
                <a:solidFill>
                  <a:srgbClr val="002060"/>
                </a:solidFill>
                <a:latin typeface="Calibri" pitchFamily="34" charset="0"/>
              </a:rPr>
              <a:t>      - High pressure sodium</a:t>
            </a:r>
          </a:p>
          <a:p>
            <a:pPr marL="1371600" lvl="2" indent="-457200"/>
            <a:r>
              <a:rPr lang="en-US" sz="2400" dirty="0" smtClean="0">
                <a:solidFill>
                  <a:srgbClr val="002060"/>
                </a:solidFill>
                <a:latin typeface="Calibri" pitchFamily="34" charset="0"/>
              </a:rPr>
              <a:t>      - Low pressure sodium</a:t>
            </a:r>
          </a:p>
          <a:p>
            <a:pPr marL="1371600" lvl="2" indent="-457200"/>
            <a:r>
              <a:rPr lang="en-US" sz="2400" dirty="0" smtClean="0">
                <a:solidFill>
                  <a:srgbClr val="002060"/>
                </a:solidFill>
                <a:latin typeface="Calibri" pitchFamily="34" charset="0"/>
              </a:rPr>
              <a:t>e. Induction lamps</a:t>
            </a:r>
          </a:p>
          <a:p>
            <a:pPr marL="1371600" lvl="2" indent="-457200"/>
            <a:r>
              <a:rPr lang="en-US" sz="2400" dirty="0" smtClean="0">
                <a:solidFill>
                  <a:srgbClr val="002060"/>
                </a:solidFill>
                <a:latin typeface="Calibri" pitchFamily="34" charset="0"/>
              </a:rPr>
              <a:t>f. Light emitting diodes (LED)</a:t>
            </a:r>
          </a:p>
          <a:p>
            <a:pPr marL="1371600" lvl="2" indent="-457200"/>
            <a:r>
              <a:rPr lang="en-US" sz="2400" dirty="0" smtClean="0">
                <a:solidFill>
                  <a:srgbClr val="002060"/>
                </a:solidFill>
                <a:latin typeface="Calibri" pitchFamily="34" charset="0"/>
              </a:rPr>
              <a:t>g. Neon</a:t>
            </a:r>
            <a:endParaRPr lang="en-US" sz="2400" dirty="0">
              <a:solidFill>
                <a:srgbClr val="002060"/>
              </a:solidFill>
              <a:latin typeface="Calibri" pitchFamily="34" charset="0"/>
            </a:endParaRPr>
          </a:p>
        </p:txBody>
      </p:sp>
      <p:sp>
        <p:nvSpPr>
          <p:cNvPr id="23557"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23558"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23559" name="Rectangle 9"/>
          <p:cNvSpPr>
            <a:spLocks noChangeArrowheads="1"/>
          </p:cNvSpPr>
          <p:nvPr/>
        </p:nvSpPr>
        <p:spPr bwMode="auto">
          <a:xfrm>
            <a:off x="533400" y="6324600"/>
            <a:ext cx="1952137"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B. Lighting systems</a:t>
            </a:r>
            <a:endParaRPr lang="en-US" dirty="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Incandescent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96200" cy="2862322"/>
          </a:xfrm>
          <a:prstGeom prst="rect">
            <a:avLst/>
          </a:prstGeom>
          <a:noFill/>
          <a:ln w="9525">
            <a:noFill/>
            <a:miter lim="800000"/>
            <a:headEnd/>
            <a:tailEnd/>
          </a:ln>
        </p:spPr>
        <p:txBody>
          <a:bodyPr>
            <a:spAutoFit/>
          </a:bodyPr>
          <a:lstStyle/>
          <a:p>
            <a:pPr marL="0" lvl="2">
              <a:lnSpc>
                <a:spcPct val="150000"/>
              </a:lnSpc>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With a filament wire </a:t>
            </a:r>
          </a:p>
          <a:p>
            <a:pPr marL="0" lvl="2">
              <a:lnSpc>
                <a:spcPct val="150000"/>
              </a:lnSpc>
              <a:buFont typeface="Arial" charset="0"/>
              <a:buChar char="•"/>
            </a:pPr>
            <a:r>
              <a:rPr lang="en-US" sz="2400" dirty="0" smtClean="0">
                <a:solidFill>
                  <a:srgbClr val="002060"/>
                </a:solidFill>
                <a:latin typeface="Calibri" pitchFamily="34" charset="0"/>
              </a:rPr>
              <a:t> Produces light  when filament glows </a:t>
            </a:r>
          </a:p>
          <a:p>
            <a:pPr marL="0" lvl="2">
              <a:lnSpc>
                <a:spcPct val="150000"/>
              </a:lnSpc>
              <a:buFont typeface="Arial" charset="0"/>
              <a:buChar char="•"/>
            </a:pPr>
            <a:r>
              <a:rPr lang="en-US" sz="2400" dirty="0" smtClean="0">
                <a:solidFill>
                  <a:srgbClr val="002060"/>
                </a:solidFill>
                <a:latin typeface="Calibri" pitchFamily="34" charset="0"/>
              </a:rPr>
              <a:t> Protected by filling with inert gas or evacuated.</a:t>
            </a:r>
          </a:p>
          <a:p>
            <a:pPr marL="0" lvl="2">
              <a:lnSpc>
                <a:spcPct val="150000"/>
              </a:lnSpc>
              <a:buFont typeface="Arial" charset="0"/>
              <a:buChar char="•"/>
            </a:pPr>
            <a:r>
              <a:rPr lang="en-US" sz="2400" dirty="0" smtClean="0">
                <a:solidFill>
                  <a:srgbClr val="002060"/>
                </a:solidFill>
                <a:latin typeface="Calibri" pitchFamily="34" charset="0"/>
              </a:rPr>
              <a:t> Halogen lamp is one type of incandescent</a:t>
            </a:r>
          </a:p>
          <a:p>
            <a:pPr marL="0" lvl="2">
              <a:lnSpc>
                <a:spcPct val="150000"/>
              </a:lnSpc>
              <a:buFont typeface="Arial" charset="0"/>
              <a:buChar char="•"/>
            </a:pPr>
            <a:endParaRPr lang="en-US" sz="2400" dirty="0">
              <a:solidFill>
                <a:srgbClr val="002060"/>
              </a:solidFill>
              <a:latin typeface="Calibri" pitchFamily="34" charset="0"/>
            </a:endParaRPr>
          </a:p>
        </p:txBody>
      </p:sp>
      <p:pic>
        <p:nvPicPr>
          <p:cNvPr id="27650" name="Picture 2" descr="http://upload.wikimedia.org/wikipedia/commons/thumb/b/b4/Gluehlampe_01_KMJ.png/200px-Gluehlampe_01_KMJ.png"/>
          <p:cNvPicPr>
            <a:picLocks noChangeAspect="1" noChangeArrowheads="1"/>
          </p:cNvPicPr>
          <p:nvPr/>
        </p:nvPicPr>
        <p:blipFill>
          <a:blip r:embed="rId2" cstate="print"/>
          <a:srcRect/>
          <a:stretch>
            <a:fillRect/>
          </a:stretch>
        </p:blipFill>
        <p:spPr bwMode="auto">
          <a:xfrm>
            <a:off x="3352800" y="3657600"/>
            <a:ext cx="1447800" cy="2403349"/>
          </a:xfrm>
          <a:prstGeom prst="rect">
            <a:avLst/>
          </a:prstGeom>
          <a:noFill/>
        </p:spPr>
      </p:pic>
      <p:pic>
        <p:nvPicPr>
          <p:cNvPr id="27652" name="Picture 4" descr="http://upload.wikimedia.org/wikipedia/commons/thumb/5/52/Thomas_edison_gl%C3%BChbirne.jpg/180px-Thomas_edison_gl%C3%BChbirne.jpg"/>
          <p:cNvPicPr>
            <a:picLocks noChangeAspect="1" noChangeArrowheads="1"/>
          </p:cNvPicPr>
          <p:nvPr/>
        </p:nvPicPr>
        <p:blipFill>
          <a:blip r:embed="rId3" cstate="print"/>
          <a:srcRect/>
          <a:stretch>
            <a:fillRect/>
          </a:stretch>
        </p:blipFill>
        <p:spPr bwMode="auto">
          <a:xfrm>
            <a:off x="1295400" y="3657600"/>
            <a:ext cx="1714500" cy="2362200"/>
          </a:xfrm>
          <a:prstGeom prst="rect">
            <a:avLst/>
          </a:prstGeom>
          <a:noFill/>
        </p:spPr>
      </p:pic>
      <p:sp>
        <p:nvSpPr>
          <p:cNvPr id="10" name="TextBox 9"/>
          <p:cNvSpPr txBox="1"/>
          <p:nvPr/>
        </p:nvSpPr>
        <p:spPr>
          <a:xfrm>
            <a:off x="3048000" y="6019800"/>
            <a:ext cx="970137" cy="276999"/>
          </a:xfrm>
          <a:prstGeom prst="rect">
            <a:avLst/>
          </a:prstGeom>
          <a:noFill/>
        </p:spPr>
        <p:txBody>
          <a:bodyPr wrap="none" rtlCol="0">
            <a:spAutoFit/>
          </a:bodyPr>
          <a:lstStyle/>
          <a:p>
            <a:r>
              <a:rPr lang="en-US" sz="1200" dirty="0" smtClean="0"/>
              <a:t>© </a:t>
            </a:r>
            <a:r>
              <a:rPr lang="en-US" sz="1200" dirty="0" err="1" smtClean="0"/>
              <a:t>wikipedia</a:t>
            </a:r>
            <a:endParaRPr lang="en-US" sz="1200" dirty="0"/>
          </a:p>
        </p:txBody>
      </p:sp>
      <p:pic>
        <p:nvPicPr>
          <p:cNvPr id="11" name="Picture 15" descr="SPD2.jpg"/>
          <p:cNvPicPr>
            <a:picLocks noChangeAspect="1"/>
          </p:cNvPicPr>
          <p:nvPr/>
        </p:nvPicPr>
        <p:blipFill>
          <a:blip r:embed="rId4" cstate="print"/>
          <a:srcRect/>
          <a:stretch>
            <a:fillRect/>
          </a:stretch>
        </p:blipFill>
        <p:spPr bwMode="auto">
          <a:xfrm>
            <a:off x="5181600" y="3657600"/>
            <a:ext cx="3200400" cy="23856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Incandescent: bulb shapes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10" name="TextBox 9"/>
          <p:cNvSpPr txBox="1"/>
          <p:nvPr/>
        </p:nvSpPr>
        <p:spPr>
          <a:xfrm>
            <a:off x="6934200" y="57912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pic>
        <p:nvPicPr>
          <p:cNvPr id="58371" name="Picture 3"/>
          <p:cNvPicPr>
            <a:picLocks noChangeAspect="1" noChangeArrowheads="1"/>
          </p:cNvPicPr>
          <p:nvPr/>
        </p:nvPicPr>
        <p:blipFill>
          <a:blip r:embed="rId2" cstate="print"/>
          <a:srcRect l="31250" t="31830" r="13750" b="23000"/>
          <a:stretch>
            <a:fillRect/>
          </a:stretch>
        </p:blipFill>
        <p:spPr bwMode="auto">
          <a:xfrm>
            <a:off x="533400" y="1524000"/>
            <a:ext cx="8077200" cy="41459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Incandescent: size of bulb</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59394" name="Picture 2" descr="https://www.superiorlighting.com/v/vspfiles/assets/images/reference-lampsize.gif"/>
          <p:cNvPicPr>
            <a:picLocks noChangeAspect="1" noChangeArrowheads="1"/>
          </p:cNvPicPr>
          <p:nvPr/>
        </p:nvPicPr>
        <p:blipFill>
          <a:blip r:embed="rId2" cstate="print"/>
          <a:srcRect/>
          <a:stretch>
            <a:fillRect/>
          </a:stretch>
        </p:blipFill>
        <p:spPr bwMode="auto">
          <a:xfrm>
            <a:off x="1066800" y="1295400"/>
            <a:ext cx="4191000" cy="4802189"/>
          </a:xfrm>
          <a:prstGeom prst="rect">
            <a:avLst/>
          </a:prstGeom>
          <a:noFill/>
        </p:spPr>
      </p:pic>
      <p:sp>
        <p:nvSpPr>
          <p:cNvPr id="11" name="TextBox 10"/>
          <p:cNvSpPr txBox="1"/>
          <p:nvPr/>
        </p:nvSpPr>
        <p:spPr>
          <a:xfrm>
            <a:off x="6934200" y="57912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sp>
        <p:nvSpPr>
          <p:cNvPr id="9" name="TextBox 8"/>
          <p:cNvSpPr txBox="1"/>
          <p:nvPr/>
        </p:nvSpPr>
        <p:spPr>
          <a:xfrm>
            <a:off x="5257800" y="3733800"/>
            <a:ext cx="2971800" cy="1446550"/>
          </a:xfrm>
          <a:prstGeom prst="rect">
            <a:avLst/>
          </a:prstGeom>
          <a:noFill/>
          <a:ln>
            <a:solidFill>
              <a:schemeClr val="accent1"/>
            </a:solidFill>
          </a:ln>
        </p:spPr>
        <p:txBody>
          <a:bodyPr wrap="square" rtlCol="0">
            <a:spAutoFit/>
          </a:bodyPr>
          <a:lstStyle/>
          <a:p>
            <a:r>
              <a:rPr lang="en-US" sz="2200" dirty="0" smtClean="0">
                <a:solidFill>
                  <a:srgbClr val="FF0000"/>
                </a:solidFill>
              </a:rPr>
              <a:t>EEM opportunities to replace incandescent bulb by CFL and/or LED</a:t>
            </a:r>
            <a:endParaRPr lang="en-US" sz="2200"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914400" y="990600"/>
          <a:ext cx="7543801" cy="5181600"/>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5800" y="914400"/>
            <a:ext cx="8001000" cy="5570756"/>
          </a:xfrm>
          <a:prstGeom prst="rect">
            <a:avLst/>
          </a:prstGeom>
          <a:noFill/>
        </p:spPr>
        <p:txBody>
          <a:bodyPr wrap="square" numCol="2">
            <a:spAutoFit/>
          </a:bodyPr>
          <a:lstStyle/>
          <a:p>
            <a:pPr algn="ctr" fontAlgn="auto">
              <a:spcBef>
                <a:spcPts val="0"/>
              </a:spcBef>
              <a:spcAft>
                <a:spcPts val="0"/>
              </a:spcAft>
              <a:defRPr/>
            </a:pPr>
            <a:r>
              <a:rPr lang="en-US" sz="2400" dirty="0">
                <a:solidFill>
                  <a:srgbClr val="0070C0"/>
                </a:solidFill>
                <a:latin typeface="+mn-lt"/>
              </a:rPr>
              <a:t>Outline</a:t>
            </a:r>
          </a:p>
          <a:p>
            <a:pPr fontAlgn="auto">
              <a:spcBef>
                <a:spcPts val="0"/>
              </a:spcBef>
              <a:spcAft>
                <a:spcPts val="0"/>
              </a:spcAft>
              <a:defRPr/>
            </a:pPr>
            <a:r>
              <a:rPr lang="en-US" dirty="0">
                <a:latin typeface="+mn-lt"/>
              </a:rPr>
              <a:t>A. Introduction to fundamentals of lighting</a:t>
            </a:r>
          </a:p>
          <a:p>
            <a:pPr lvl="1" fontAlgn="auto">
              <a:spcBef>
                <a:spcPts val="0"/>
              </a:spcBef>
              <a:spcAft>
                <a:spcPts val="0"/>
              </a:spcAft>
              <a:defRPr/>
            </a:pPr>
            <a:r>
              <a:rPr lang="en-US" sz="1400" dirty="0">
                <a:latin typeface="+mn-lt"/>
              </a:rPr>
              <a:t>Lighting terminology</a:t>
            </a:r>
          </a:p>
          <a:p>
            <a:pPr lvl="1" fontAlgn="auto">
              <a:spcBef>
                <a:spcPts val="0"/>
              </a:spcBef>
              <a:spcAft>
                <a:spcPts val="0"/>
              </a:spcAft>
              <a:defRPr/>
            </a:pPr>
            <a:r>
              <a:rPr lang="en-US" sz="1400" dirty="0">
                <a:latin typeface="+mn-lt"/>
              </a:rPr>
              <a:t>Physics and principles of lighting</a:t>
            </a:r>
          </a:p>
          <a:p>
            <a:pPr lvl="1" fontAlgn="auto">
              <a:spcBef>
                <a:spcPts val="0"/>
              </a:spcBef>
              <a:spcAft>
                <a:spcPts val="0"/>
              </a:spcAft>
              <a:defRPr/>
            </a:pPr>
            <a:r>
              <a:rPr lang="en-US" sz="1400" dirty="0">
                <a:latin typeface="+mn-lt"/>
              </a:rPr>
              <a:t>Units of measurement</a:t>
            </a:r>
          </a:p>
          <a:p>
            <a:pPr lvl="1" fontAlgn="auto">
              <a:spcBef>
                <a:spcPts val="0"/>
              </a:spcBef>
              <a:spcAft>
                <a:spcPts val="0"/>
              </a:spcAft>
              <a:defRPr/>
            </a:pPr>
            <a:r>
              <a:rPr lang="en-US" sz="1400" dirty="0">
                <a:latin typeface="+mn-lt"/>
              </a:rPr>
              <a:t>Vision and colors</a:t>
            </a:r>
          </a:p>
          <a:p>
            <a:pPr lvl="1" fontAlgn="auto">
              <a:spcBef>
                <a:spcPts val="0"/>
              </a:spcBef>
              <a:spcAft>
                <a:spcPts val="0"/>
              </a:spcAft>
              <a:defRPr/>
            </a:pPr>
            <a:r>
              <a:rPr lang="en-US" sz="1400" dirty="0">
                <a:latin typeface="+mn-lt"/>
              </a:rPr>
              <a:t>Ambient, directional and task lighting</a:t>
            </a:r>
          </a:p>
          <a:p>
            <a:pPr lvl="1" fontAlgn="auto">
              <a:spcBef>
                <a:spcPts val="0"/>
              </a:spcBef>
              <a:spcAft>
                <a:spcPts val="0"/>
              </a:spcAft>
              <a:defRPr/>
            </a:pPr>
            <a:r>
              <a:rPr lang="en-US" sz="1400" dirty="0">
                <a:latin typeface="+mn-lt"/>
              </a:rPr>
              <a:t>Over- and under-</a:t>
            </a:r>
            <a:r>
              <a:rPr lang="en-US" sz="1400" dirty="0" err="1">
                <a:latin typeface="+mn-lt"/>
              </a:rPr>
              <a:t>illuminance</a:t>
            </a:r>
            <a:endParaRPr lang="en-US" sz="1400" dirty="0">
              <a:latin typeface="+mn-lt"/>
            </a:endParaRPr>
          </a:p>
          <a:p>
            <a:pPr fontAlgn="auto">
              <a:spcBef>
                <a:spcPts val="0"/>
              </a:spcBef>
              <a:spcAft>
                <a:spcPts val="0"/>
              </a:spcAft>
              <a:defRPr/>
            </a:pPr>
            <a:r>
              <a:rPr lang="en-US" dirty="0">
                <a:solidFill>
                  <a:srgbClr val="FF0000"/>
                </a:solidFill>
                <a:latin typeface="+mn-lt"/>
              </a:rPr>
              <a:t>B. Lighting systems</a:t>
            </a:r>
          </a:p>
          <a:p>
            <a:pPr lvl="1" fontAlgn="auto">
              <a:spcBef>
                <a:spcPts val="0"/>
              </a:spcBef>
              <a:spcAft>
                <a:spcPts val="0"/>
              </a:spcAft>
              <a:defRPr/>
            </a:pPr>
            <a:r>
              <a:rPr lang="en-US" sz="1400" dirty="0">
                <a:solidFill>
                  <a:srgbClr val="FF0000"/>
                </a:solidFill>
                <a:latin typeface="+mn-lt"/>
              </a:rPr>
              <a:t>Components</a:t>
            </a:r>
          </a:p>
          <a:p>
            <a:pPr lvl="1" fontAlgn="auto">
              <a:spcBef>
                <a:spcPts val="0"/>
              </a:spcBef>
              <a:spcAft>
                <a:spcPts val="0"/>
              </a:spcAft>
              <a:defRPr/>
            </a:pPr>
            <a:r>
              <a:rPr lang="en-US" sz="1400" dirty="0">
                <a:solidFill>
                  <a:srgbClr val="FF0000"/>
                </a:solidFill>
                <a:latin typeface="+mn-lt"/>
              </a:rPr>
              <a:t>Types of lamps</a:t>
            </a:r>
          </a:p>
          <a:p>
            <a:pPr lvl="1" fontAlgn="auto">
              <a:spcBef>
                <a:spcPts val="0"/>
              </a:spcBef>
              <a:spcAft>
                <a:spcPts val="0"/>
              </a:spcAft>
              <a:defRPr/>
            </a:pPr>
            <a:r>
              <a:rPr lang="en-US" sz="1400" dirty="0">
                <a:solidFill>
                  <a:srgbClr val="FF0000"/>
                </a:solidFill>
                <a:latin typeface="+mn-lt"/>
              </a:rPr>
              <a:t>Ballasts</a:t>
            </a:r>
          </a:p>
          <a:p>
            <a:pPr lvl="1" fontAlgn="auto">
              <a:spcBef>
                <a:spcPts val="0"/>
              </a:spcBef>
              <a:spcAft>
                <a:spcPts val="0"/>
              </a:spcAft>
              <a:defRPr/>
            </a:pPr>
            <a:r>
              <a:rPr lang="en-US" sz="1400" dirty="0">
                <a:solidFill>
                  <a:srgbClr val="FF0000"/>
                </a:solidFill>
                <a:latin typeface="+mn-lt"/>
              </a:rPr>
              <a:t>Lamp comparison matrix</a:t>
            </a:r>
          </a:p>
          <a:p>
            <a:pPr lvl="1" fontAlgn="auto">
              <a:spcBef>
                <a:spcPts val="0"/>
              </a:spcBef>
              <a:spcAft>
                <a:spcPts val="0"/>
              </a:spcAft>
              <a:defRPr/>
            </a:pPr>
            <a:r>
              <a:rPr lang="en-US" sz="1400" dirty="0">
                <a:solidFill>
                  <a:srgbClr val="FF0000"/>
                </a:solidFill>
                <a:latin typeface="+mn-lt"/>
              </a:rPr>
              <a:t>Types of lighting </a:t>
            </a:r>
            <a:r>
              <a:rPr lang="en-US" sz="1400" dirty="0" err="1">
                <a:solidFill>
                  <a:srgbClr val="FF0000"/>
                </a:solidFill>
                <a:latin typeface="+mn-lt"/>
              </a:rPr>
              <a:t>luminaires</a:t>
            </a:r>
            <a:r>
              <a:rPr lang="en-US" sz="1400" dirty="0">
                <a:solidFill>
                  <a:srgbClr val="FF0000"/>
                </a:solidFill>
                <a:latin typeface="+mn-lt"/>
              </a:rPr>
              <a:t> and intensities</a:t>
            </a:r>
          </a:p>
          <a:p>
            <a:pPr lvl="1" fontAlgn="auto">
              <a:spcBef>
                <a:spcPts val="0"/>
              </a:spcBef>
              <a:spcAft>
                <a:spcPts val="0"/>
              </a:spcAft>
              <a:defRPr/>
            </a:pPr>
            <a:r>
              <a:rPr lang="en-US" sz="1400" dirty="0">
                <a:solidFill>
                  <a:srgbClr val="FF0000"/>
                </a:solidFill>
                <a:latin typeface="+mn-lt"/>
              </a:rPr>
              <a:t>Energy efficiency measures (EEMs)</a:t>
            </a:r>
          </a:p>
          <a:p>
            <a:pPr fontAlgn="auto">
              <a:spcBef>
                <a:spcPts val="0"/>
              </a:spcBef>
              <a:spcAft>
                <a:spcPts val="0"/>
              </a:spcAft>
              <a:defRPr/>
            </a:pPr>
            <a:r>
              <a:rPr lang="en-US" dirty="0">
                <a:latin typeface="+mn-lt"/>
              </a:rPr>
              <a:t>C. Lighting controls</a:t>
            </a:r>
          </a:p>
          <a:p>
            <a:pPr lvl="1" fontAlgn="auto">
              <a:spcBef>
                <a:spcPts val="0"/>
              </a:spcBef>
              <a:spcAft>
                <a:spcPts val="0"/>
              </a:spcAft>
              <a:defRPr/>
            </a:pPr>
            <a:r>
              <a:rPr lang="en-US" sz="1400" dirty="0">
                <a:latin typeface="+mn-lt"/>
              </a:rPr>
              <a:t>Basic concepts of effectiveness of lighting control</a:t>
            </a:r>
          </a:p>
          <a:p>
            <a:pPr lvl="1" fontAlgn="auto">
              <a:spcBef>
                <a:spcPts val="0"/>
              </a:spcBef>
              <a:spcAft>
                <a:spcPts val="0"/>
              </a:spcAft>
              <a:defRPr/>
            </a:pPr>
            <a:r>
              <a:rPr lang="en-US" sz="1400" dirty="0">
                <a:latin typeface="+mn-lt"/>
              </a:rPr>
              <a:t>Types and appropriate applications of lighting controls</a:t>
            </a:r>
          </a:p>
          <a:p>
            <a:pPr lvl="1" fontAlgn="auto">
              <a:spcBef>
                <a:spcPts val="0"/>
              </a:spcBef>
              <a:spcAft>
                <a:spcPts val="0"/>
              </a:spcAft>
              <a:defRPr/>
            </a:pPr>
            <a:r>
              <a:rPr lang="en-US" sz="1400" dirty="0">
                <a:latin typeface="+mn-lt"/>
              </a:rPr>
              <a:t>Lighting control equations</a:t>
            </a:r>
          </a:p>
          <a:p>
            <a:pPr lvl="1" fontAlgn="auto">
              <a:spcBef>
                <a:spcPts val="0"/>
              </a:spcBef>
              <a:spcAft>
                <a:spcPts val="0"/>
              </a:spcAft>
              <a:defRPr/>
            </a:pPr>
            <a:r>
              <a:rPr lang="en-US" sz="1400" dirty="0">
                <a:latin typeface="+mn-lt"/>
              </a:rPr>
              <a:t>Energy efficiency measures (EEMs)</a:t>
            </a:r>
          </a:p>
          <a:p>
            <a:pPr fontAlgn="auto">
              <a:spcBef>
                <a:spcPts val="0"/>
              </a:spcBef>
              <a:spcAft>
                <a:spcPts val="0"/>
              </a:spcAft>
              <a:defRPr/>
            </a:pPr>
            <a:r>
              <a:rPr lang="en-US" dirty="0">
                <a:latin typeface="+mn-lt"/>
              </a:rPr>
              <a:t>D. Additional EEMs</a:t>
            </a:r>
          </a:p>
          <a:p>
            <a:pPr lvl="1" fontAlgn="auto">
              <a:spcBef>
                <a:spcPts val="0"/>
              </a:spcBef>
              <a:spcAft>
                <a:spcPts val="0"/>
              </a:spcAft>
              <a:defRPr/>
            </a:pPr>
            <a:r>
              <a:rPr lang="en-US" sz="1400" dirty="0">
                <a:latin typeface="+mn-lt"/>
              </a:rPr>
              <a:t>De-lamping</a:t>
            </a:r>
          </a:p>
          <a:p>
            <a:pPr lvl="1" fontAlgn="auto">
              <a:spcBef>
                <a:spcPts val="0"/>
              </a:spcBef>
              <a:spcAft>
                <a:spcPts val="0"/>
              </a:spcAft>
              <a:defRPr/>
            </a:pPr>
            <a:r>
              <a:rPr lang="en-US" sz="1400" dirty="0" err="1">
                <a:latin typeface="+mn-lt"/>
              </a:rPr>
              <a:t>Scotopic</a:t>
            </a:r>
            <a:r>
              <a:rPr lang="en-US" sz="1400" dirty="0">
                <a:latin typeface="+mn-lt"/>
              </a:rPr>
              <a:t> lighting</a:t>
            </a:r>
          </a:p>
          <a:p>
            <a:pPr lvl="1" fontAlgn="auto">
              <a:spcBef>
                <a:spcPts val="0"/>
              </a:spcBef>
              <a:spcAft>
                <a:spcPts val="0"/>
              </a:spcAft>
              <a:defRPr/>
            </a:pPr>
            <a:r>
              <a:rPr lang="en-US" sz="1400" dirty="0">
                <a:latin typeface="+mn-lt"/>
              </a:rPr>
              <a:t>Task and ambient light levels</a:t>
            </a:r>
          </a:p>
          <a:p>
            <a:pPr lvl="1" fontAlgn="auto">
              <a:spcBef>
                <a:spcPts val="0"/>
              </a:spcBef>
              <a:spcAft>
                <a:spcPts val="0"/>
              </a:spcAft>
              <a:defRPr/>
            </a:pPr>
            <a:r>
              <a:rPr lang="en-US" sz="1400" dirty="0">
                <a:latin typeface="+mn-lt"/>
              </a:rPr>
              <a:t>Circadian rhythms</a:t>
            </a:r>
          </a:p>
          <a:p>
            <a:pPr fontAlgn="auto">
              <a:spcBef>
                <a:spcPts val="0"/>
              </a:spcBef>
              <a:spcAft>
                <a:spcPts val="0"/>
              </a:spcAft>
              <a:defRPr/>
            </a:pPr>
            <a:r>
              <a:rPr lang="en-US" dirty="0">
                <a:latin typeface="+mn-lt"/>
              </a:rPr>
              <a:t>E. Lighting measurements</a:t>
            </a:r>
          </a:p>
          <a:p>
            <a:pPr lvl="1" fontAlgn="auto">
              <a:spcBef>
                <a:spcPts val="0"/>
              </a:spcBef>
              <a:spcAft>
                <a:spcPts val="0"/>
              </a:spcAft>
              <a:defRPr/>
            </a:pPr>
            <a:r>
              <a:rPr lang="en-US" sz="1400" dirty="0">
                <a:latin typeface="+mn-lt"/>
              </a:rPr>
              <a:t>Tools</a:t>
            </a:r>
          </a:p>
          <a:p>
            <a:pPr lvl="1" fontAlgn="auto">
              <a:spcBef>
                <a:spcPts val="0"/>
              </a:spcBef>
              <a:spcAft>
                <a:spcPts val="0"/>
              </a:spcAft>
              <a:defRPr/>
            </a:pPr>
            <a:r>
              <a:rPr lang="en-US" sz="1400" dirty="0">
                <a:latin typeface="+mn-lt"/>
              </a:rPr>
              <a:t>Data loggers and applications</a:t>
            </a:r>
          </a:p>
          <a:p>
            <a:pPr fontAlgn="auto">
              <a:spcBef>
                <a:spcPts val="0"/>
              </a:spcBef>
              <a:spcAft>
                <a:spcPts val="0"/>
              </a:spcAft>
              <a:defRPr/>
            </a:pPr>
            <a:r>
              <a:rPr lang="en-US" dirty="0">
                <a:latin typeface="+mn-lt"/>
              </a:rPr>
              <a:t>F. Lighting calculations</a:t>
            </a:r>
          </a:p>
          <a:p>
            <a:pPr lvl="1" fontAlgn="auto">
              <a:spcBef>
                <a:spcPts val="0"/>
              </a:spcBef>
              <a:spcAft>
                <a:spcPts val="0"/>
              </a:spcAft>
              <a:defRPr/>
            </a:pPr>
            <a:r>
              <a:rPr lang="en-US" sz="1400" dirty="0">
                <a:latin typeface="+mn-lt"/>
              </a:rPr>
              <a:t>Equation and method of calculating lumens (zonal cavity formula)</a:t>
            </a:r>
          </a:p>
          <a:p>
            <a:pPr lvl="1" fontAlgn="auto">
              <a:spcBef>
                <a:spcPts val="0"/>
              </a:spcBef>
              <a:spcAft>
                <a:spcPts val="0"/>
              </a:spcAft>
              <a:defRPr/>
            </a:pPr>
            <a:r>
              <a:rPr lang="en-US" sz="1400" dirty="0">
                <a:latin typeface="+mn-lt"/>
              </a:rPr>
              <a:t>Equation and method of calculating energy savings</a:t>
            </a:r>
          </a:p>
          <a:p>
            <a:pPr lvl="1" fontAlgn="auto">
              <a:spcBef>
                <a:spcPts val="0"/>
              </a:spcBef>
              <a:spcAft>
                <a:spcPts val="0"/>
              </a:spcAft>
              <a:defRPr/>
            </a:pPr>
            <a:r>
              <a:rPr lang="en-US" sz="1400" dirty="0" smtClean="0">
                <a:latin typeface="+mn-lt"/>
              </a:rPr>
              <a:t>Method </a:t>
            </a:r>
            <a:r>
              <a:rPr lang="en-US" sz="1400" dirty="0">
                <a:latin typeface="+mn-lt"/>
              </a:rPr>
              <a:t>of calculating skylight energy savings</a:t>
            </a:r>
          </a:p>
          <a:p>
            <a:pPr fontAlgn="auto">
              <a:spcBef>
                <a:spcPts val="0"/>
              </a:spcBef>
              <a:spcAft>
                <a:spcPts val="0"/>
              </a:spcAft>
              <a:defRPr/>
            </a:pPr>
            <a:r>
              <a:rPr lang="en-US" dirty="0">
                <a:latin typeface="+mn-lt"/>
              </a:rPr>
              <a:t>G. Lighting standards, codes and regulations</a:t>
            </a:r>
          </a:p>
          <a:p>
            <a:pPr lvl="1" fontAlgn="auto">
              <a:spcBef>
                <a:spcPts val="0"/>
              </a:spcBef>
              <a:spcAft>
                <a:spcPts val="0"/>
              </a:spcAft>
              <a:defRPr/>
            </a:pPr>
            <a:r>
              <a:rPr lang="en-US" sz="1400" dirty="0">
                <a:latin typeface="+mn-lt"/>
              </a:rPr>
              <a:t>Underwriters' Laboratory (UL)</a:t>
            </a:r>
          </a:p>
          <a:p>
            <a:pPr lvl="1" fontAlgn="auto">
              <a:spcBef>
                <a:spcPts val="0"/>
              </a:spcBef>
              <a:spcAft>
                <a:spcPts val="0"/>
              </a:spcAft>
              <a:defRPr/>
            </a:pPr>
            <a:r>
              <a:rPr lang="en-US" sz="1400" dirty="0">
                <a:latin typeface="+mn-lt"/>
              </a:rPr>
              <a:t>Uniform Building Code (UBC)</a:t>
            </a:r>
          </a:p>
          <a:p>
            <a:pPr lvl="1" fontAlgn="auto">
              <a:spcBef>
                <a:spcPts val="0"/>
              </a:spcBef>
              <a:spcAft>
                <a:spcPts val="0"/>
              </a:spcAft>
              <a:defRPr/>
            </a:pPr>
            <a:r>
              <a:rPr lang="en-US" sz="1400" dirty="0">
                <a:latin typeface="+mn-lt"/>
              </a:rPr>
              <a:t>Americans with Disabilities Act (ADA)</a:t>
            </a:r>
          </a:p>
          <a:p>
            <a:pPr lvl="1" fontAlgn="auto">
              <a:spcBef>
                <a:spcPts val="0"/>
              </a:spcBef>
              <a:spcAft>
                <a:spcPts val="0"/>
              </a:spcAft>
              <a:defRPr/>
            </a:pPr>
            <a:r>
              <a:rPr lang="en-US" sz="1400" dirty="0">
                <a:latin typeface="+mn-lt"/>
              </a:rPr>
              <a:t>Title 24 applications</a:t>
            </a:r>
          </a:p>
          <a:p>
            <a:pPr fontAlgn="auto">
              <a:spcBef>
                <a:spcPts val="0"/>
              </a:spcBef>
              <a:spcAft>
                <a:spcPts val="0"/>
              </a:spcAft>
              <a:defRPr/>
            </a:pPr>
            <a:r>
              <a:rPr lang="en-US" dirty="0" smtClean="0">
                <a:latin typeface="+mn-lt"/>
              </a:rPr>
              <a:t>H. O&amp;M measures to assure optimal performance</a:t>
            </a:r>
            <a:endParaRPr lang="en-US" sz="2400" dirty="0">
              <a:solidFill>
                <a:srgbClr val="0070C0"/>
              </a:solidFill>
              <a:latin typeface="+mn-lt"/>
            </a:endParaRPr>
          </a:p>
        </p:txBody>
      </p:sp>
      <p:sp>
        <p:nvSpPr>
          <p:cNvPr id="3077"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3078" name="Rectangle 9"/>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Halogen lamp</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066800"/>
            <a:ext cx="7696200" cy="2862322"/>
          </a:xfrm>
          <a:prstGeom prst="rect">
            <a:avLst/>
          </a:prstGeom>
          <a:noFill/>
          <a:ln w="9525">
            <a:noFill/>
            <a:miter lim="800000"/>
            <a:headEnd/>
            <a:tailEnd/>
          </a:ln>
        </p:spPr>
        <p:txBody>
          <a:bodyPr>
            <a:spAutoFit/>
          </a:bodyPr>
          <a:lstStyle/>
          <a:p>
            <a:pPr marL="0" lvl="2">
              <a:lnSpc>
                <a:spcPct val="150000"/>
              </a:lnSpc>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Known as tungsten halogen lamp or quartz iodine lamp</a:t>
            </a:r>
          </a:p>
          <a:p>
            <a:pPr marL="0" lvl="2">
              <a:lnSpc>
                <a:spcPct val="150000"/>
              </a:lnSpc>
              <a:buFont typeface="Arial" charset="0"/>
              <a:buChar char="•"/>
            </a:pPr>
            <a:r>
              <a:rPr lang="en-US" sz="2400" dirty="0" smtClean="0">
                <a:solidFill>
                  <a:srgbClr val="002060"/>
                </a:solidFill>
                <a:latin typeface="Calibri" pitchFamily="34" charset="0"/>
              </a:rPr>
              <a:t> Is an incandescent lamp with halogen gas</a:t>
            </a:r>
          </a:p>
          <a:p>
            <a:pPr marL="0" lvl="2">
              <a:lnSpc>
                <a:spcPct val="150000"/>
              </a:lnSpc>
              <a:buFont typeface="Arial" charset="0"/>
              <a:buChar char="•"/>
            </a:pPr>
            <a:r>
              <a:rPr lang="en-US" sz="2400" dirty="0" smtClean="0">
                <a:solidFill>
                  <a:srgbClr val="002060"/>
                </a:solidFill>
                <a:latin typeface="Calibri" pitchFamily="34" charset="0"/>
              </a:rPr>
              <a:t> Halogen cycle chemical reaction increases lamp life</a:t>
            </a:r>
          </a:p>
          <a:p>
            <a:pPr marL="0" lvl="2">
              <a:lnSpc>
                <a:spcPct val="150000"/>
              </a:lnSpc>
              <a:buFont typeface="Arial" charset="0"/>
              <a:buChar char="•"/>
            </a:pPr>
            <a:r>
              <a:rPr lang="en-US" sz="2400" dirty="0" smtClean="0">
                <a:solidFill>
                  <a:srgbClr val="002060"/>
                </a:solidFill>
                <a:latin typeface="Calibri" pitchFamily="34" charset="0"/>
              </a:rPr>
              <a:t> Operated at higher temperature</a:t>
            </a:r>
          </a:p>
          <a:p>
            <a:pPr marL="0" lvl="2">
              <a:lnSpc>
                <a:spcPct val="150000"/>
              </a:lnSpc>
              <a:buFont typeface="Arial" charset="0"/>
              <a:buChar char="•"/>
            </a:pPr>
            <a:r>
              <a:rPr lang="en-US" sz="2400" dirty="0" smtClean="0">
                <a:solidFill>
                  <a:srgbClr val="002060"/>
                </a:solidFill>
                <a:latin typeface="Calibri" pitchFamily="34" charset="0"/>
              </a:rPr>
              <a:t> higher luminous efficacy and color temperature </a:t>
            </a:r>
            <a:endParaRPr lang="en-US" sz="2400" dirty="0">
              <a:solidFill>
                <a:srgbClr val="002060"/>
              </a:solidFill>
              <a:latin typeface="Calibri" pitchFamily="34" charset="0"/>
            </a:endParaRPr>
          </a:p>
        </p:txBody>
      </p:sp>
      <p:pic>
        <p:nvPicPr>
          <p:cNvPr id="26626" name="Picture 2" descr="http://www.angryblacklady.com/wp-content/uploads/2008/04/halogen.jpg"/>
          <p:cNvPicPr>
            <a:picLocks noChangeAspect="1" noChangeArrowheads="1"/>
          </p:cNvPicPr>
          <p:nvPr/>
        </p:nvPicPr>
        <p:blipFill>
          <a:blip r:embed="rId2" cstate="print"/>
          <a:srcRect/>
          <a:stretch>
            <a:fillRect/>
          </a:stretch>
        </p:blipFill>
        <p:spPr bwMode="auto">
          <a:xfrm>
            <a:off x="4648200" y="3962400"/>
            <a:ext cx="3141934" cy="2304727"/>
          </a:xfrm>
          <a:prstGeom prst="rect">
            <a:avLst/>
          </a:prstGeom>
          <a:noFill/>
        </p:spPr>
      </p:pic>
      <p:pic>
        <p:nvPicPr>
          <p:cNvPr id="26628" name="Picture 4" descr="http://upload.wikimedia.org/wikipedia/commons/thumb/c/c8/Halogen_lamp_operating.jpg/220px-Halogen_lamp_operating.jpg"/>
          <p:cNvPicPr>
            <a:picLocks noChangeAspect="1" noChangeArrowheads="1"/>
          </p:cNvPicPr>
          <p:nvPr/>
        </p:nvPicPr>
        <p:blipFill>
          <a:blip r:embed="rId3" cstate="print"/>
          <a:srcRect/>
          <a:stretch>
            <a:fillRect/>
          </a:stretch>
        </p:blipFill>
        <p:spPr bwMode="auto">
          <a:xfrm>
            <a:off x="1600200" y="3962400"/>
            <a:ext cx="2539998" cy="1905000"/>
          </a:xfrm>
          <a:prstGeom prst="rect">
            <a:avLst/>
          </a:prstGeom>
          <a:noFill/>
        </p:spPr>
      </p:pic>
      <p:sp>
        <p:nvSpPr>
          <p:cNvPr id="10" name="TextBox 9"/>
          <p:cNvSpPr txBox="1"/>
          <p:nvPr/>
        </p:nvSpPr>
        <p:spPr>
          <a:xfrm>
            <a:off x="3048000" y="6019800"/>
            <a:ext cx="970137" cy="276999"/>
          </a:xfrm>
          <a:prstGeom prst="rect">
            <a:avLst/>
          </a:prstGeom>
          <a:noFill/>
        </p:spPr>
        <p:txBody>
          <a:bodyPr wrap="none" rtlCol="0">
            <a:spAutoFit/>
          </a:bodyPr>
          <a:lstStyle/>
          <a:p>
            <a:r>
              <a:rPr lang="en-US" sz="1200" dirty="0" smtClean="0"/>
              <a:t>© </a:t>
            </a:r>
            <a:r>
              <a:rPr lang="en-US" sz="1200" dirty="0" err="1" smtClean="0"/>
              <a:t>wikipedia</a:t>
            </a:r>
            <a:endParaRPr lang="en-US" sz="1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Halogen</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60418" name="Picture 2"/>
          <p:cNvPicPr>
            <a:picLocks noChangeAspect="1" noChangeArrowheads="1"/>
          </p:cNvPicPr>
          <p:nvPr/>
        </p:nvPicPr>
        <p:blipFill>
          <a:blip r:embed="rId2" cstate="print"/>
          <a:srcRect l="30899" t="16635" r="18291" b="37000"/>
          <a:stretch>
            <a:fillRect/>
          </a:stretch>
        </p:blipFill>
        <p:spPr bwMode="auto">
          <a:xfrm>
            <a:off x="762000" y="1295400"/>
            <a:ext cx="7620000" cy="4345891"/>
          </a:xfrm>
          <a:prstGeom prst="rect">
            <a:avLst/>
          </a:prstGeom>
          <a:noFill/>
          <a:ln w="9525">
            <a:noFill/>
            <a:miter lim="800000"/>
            <a:headEnd/>
            <a:tailEnd/>
          </a:ln>
        </p:spPr>
      </p:pic>
      <p:sp>
        <p:nvSpPr>
          <p:cNvPr id="9" name="TextBox 8"/>
          <p:cNvSpPr txBox="1"/>
          <p:nvPr/>
        </p:nvSpPr>
        <p:spPr>
          <a:xfrm>
            <a:off x="6934200" y="57912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Multifaceted Reflector (MR) light bulb </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10" name="Picture 2"/>
          <p:cNvPicPr>
            <a:picLocks noChangeAspect="1" noChangeArrowheads="1"/>
          </p:cNvPicPr>
          <p:nvPr/>
        </p:nvPicPr>
        <p:blipFill>
          <a:blip r:embed="rId2" cstate="print"/>
          <a:srcRect l="78125" t="33000" r="2500" b="41000"/>
          <a:stretch>
            <a:fillRect/>
          </a:stretch>
        </p:blipFill>
        <p:spPr bwMode="auto">
          <a:xfrm>
            <a:off x="6248400" y="1371600"/>
            <a:ext cx="2362200" cy="1981200"/>
          </a:xfrm>
          <a:prstGeom prst="rect">
            <a:avLst/>
          </a:prstGeom>
          <a:noFill/>
          <a:ln w="9525">
            <a:noFill/>
            <a:miter lim="800000"/>
            <a:headEnd/>
            <a:tailEnd/>
          </a:ln>
        </p:spPr>
      </p:pic>
      <p:sp>
        <p:nvSpPr>
          <p:cNvPr id="11" name="Rectangle 8"/>
          <p:cNvSpPr>
            <a:spLocks noChangeArrowheads="1"/>
          </p:cNvSpPr>
          <p:nvPr/>
        </p:nvSpPr>
        <p:spPr bwMode="auto">
          <a:xfrm>
            <a:off x="838200" y="1295400"/>
            <a:ext cx="5410200" cy="3416320"/>
          </a:xfrm>
          <a:prstGeom prst="rect">
            <a:avLst/>
          </a:prstGeom>
          <a:noFill/>
          <a:ln w="9525">
            <a:noFill/>
            <a:miter lim="800000"/>
            <a:headEnd/>
            <a:tailEnd/>
          </a:ln>
        </p:spPr>
        <p:txBody>
          <a:bodyPr wrap="square">
            <a:spAutoFit/>
          </a:bodyPr>
          <a:lstStyle/>
          <a:p>
            <a:pPr marL="0" lvl="2">
              <a:lnSpc>
                <a:spcPct val="150000"/>
              </a:lnSpc>
              <a:buFont typeface="Arial" charset="0"/>
              <a:buChar char="•"/>
            </a:pPr>
            <a:r>
              <a:rPr lang="en-US" sz="2400" dirty="0">
                <a:solidFill>
                  <a:srgbClr val="0070C0"/>
                </a:solidFill>
                <a:latin typeface="Calibri" pitchFamily="34" charset="0"/>
              </a:rPr>
              <a:t> </a:t>
            </a:r>
            <a:r>
              <a:rPr lang="en-US" sz="2400" dirty="0" smtClean="0">
                <a:solidFill>
                  <a:srgbClr val="0070C0"/>
                </a:solidFill>
                <a:latin typeface="Calibri" pitchFamily="34" charset="0"/>
              </a:rPr>
              <a:t>a format for halogen bulbs</a:t>
            </a:r>
          </a:p>
          <a:p>
            <a:pPr marL="0" lvl="2">
              <a:lnSpc>
                <a:spcPct val="150000"/>
              </a:lnSpc>
              <a:buFont typeface="Arial" charset="0"/>
              <a:buChar char="•"/>
            </a:pPr>
            <a:r>
              <a:rPr lang="en-US" sz="2400" dirty="0" smtClean="0">
                <a:solidFill>
                  <a:srgbClr val="0070C0"/>
                </a:solidFill>
                <a:latin typeface="Calibri" pitchFamily="34" charset="0"/>
              </a:rPr>
              <a:t> directional lighting</a:t>
            </a:r>
          </a:p>
          <a:p>
            <a:pPr marL="0" lvl="2">
              <a:lnSpc>
                <a:spcPct val="150000"/>
              </a:lnSpc>
              <a:buFont typeface="Arial" charset="0"/>
              <a:buChar char="•"/>
            </a:pPr>
            <a:r>
              <a:rPr lang="en-US" sz="2400" dirty="0" smtClean="0">
                <a:solidFill>
                  <a:srgbClr val="0070C0"/>
                </a:solidFill>
                <a:latin typeface="Calibri" pitchFamily="34" charset="0"/>
              </a:rPr>
              <a:t> MR 16 is a popular lamp</a:t>
            </a:r>
          </a:p>
          <a:p>
            <a:pPr marL="0" lvl="2">
              <a:lnSpc>
                <a:spcPct val="150000"/>
              </a:lnSpc>
              <a:buFont typeface="Arial" charset="0"/>
              <a:buChar char="•"/>
            </a:pPr>
            <a:r>
              <a:rPr lang="en-US" sz="2400" dirty="0" smtClean="0">
                <a:solidFill>
                  <a:srgbClr val="0070C0"/>
                </a:solidFill>
                <a:latin typeface="Calibri" pitchFamily="34" charset="0"/>
              </a:rPr>
              <a:t>CFL and LED lamps interchangeable with some sizes of MR halogen lamps</a:t>
            </a:r>
          </a:p>
          <a:p>
            <a:pPr marL="0" lvl="2">
              <a:lnSpc>
                <a:spcPct val="150000"/>
              </a:lnSpc>
            </a:pPr>
            <a:endParaRPr lang="en-US" sz="2400" dirty="0">
              <a:solidFill>
                <a:srgbClr val="0070C0"/>
              </a:solidFill>
              <a:latin typeface="Calibri" pitchFamily="34" charset="0"/>
            </a:endParaRPr>
          </a:p>
        </p:txBody>
      </p:sp>
      <p:pic>
        <p:nvPicPr>
          <p:cNvPr id="63492" name="Picture 4" descr="http://upload.wikimedia.org/wikipedia/en/thumb/1/18/LED-MR11-MR16.jpg/220px-LED-MR11-MR16.jpg"/>
          <p:cNvPicPr>
            <a:picLocks noChangeAspect="1" noChangeArrowheads="1"/>
          </p:cNvPicPr>
          <p:nvPr/>
        </p:nvPicPr>
        <p:blipFill>
          <a:blip r:embed="rId3" cstate="print"/>
          <a:srcRect/>
          <a:stretch>
            <a:fillRect/>
          </a:stretch>
        </p:blipFill>
        <p:spPr bwMode="auto">
          <a:xfrm>
            <a:off x="6324600" y="3581400"/>
            <a:ext cx="2209800" cy="2099310"/>
          </a:xfrm>
          <a:prstGeom prst="rect">
            <a:avLst/>
          </a:prstGeom>
          <a:noFill/>
        </p:spPr>
      </p:pic>
      <p:sp>
        <p:nvSpPr>
          <p:cNvPr id="13" name="Rectangle 12"/>
          <p:cNvSpPr/>
          <p:nvPr/>
        </p:nvSpPr>
        <p:spPr>
          <a:xfrm>
            <a:off x="6629400" y="5791200"/>
            <a:ext cx="1579278" cy="253916"/>
          </a:xfrm>
          <a:prstGeom prst="rect">
            <a:avLst/>
          </a:prstGeom>
        </p:spPr>
        <p:txBody>
          <a:bodyPr wrap="none">
            <a:spAutoFit/>
          </a:bodyPr>
          <a:lstStyle/>
          <a:p>
            <a:r>
              <a:rPr lang="en-US" sz="1050" dirty="0" smtClean="0"/>
              <a:t>LED MR11, LED MR16</a:t>
            </a:r>
            <a:endParaRPr lang="en-US" sz="1050" dirty="0"/>
          </a:p>
        </p:txBody>
      </p:sp>
      <p:sp>
        <p:nvSpPr>
          <p:cNvPr id="14" name="TextBox 13"/>
          <p:cNvSpPr txBox="1"/>
          <p:nvPr/>
        </p:nvSpPr>
        <p:spPr>
          <a:xfrm>
            <a:off x="7543800" y="3276600"/>
            <a:ext cx="970137" cy="276999"/>
          </a:xfrm>
          <a:prstGeom prst="rect">
            <a:avLst/>
          </a:prstGeom>
          <a:noFill/>
        </p:spPr>
        <p:txBody>
          <a:bodyPr wrap="none" rtlCol="0">
            <a:spAutoFit/>
          </a:bodyPr>
          <a:lstStyle/>
          <a:p>
            <a:r>
              <a:rPr lang="en-US" sz="1200" dirty="0" smtClean="0"/>
              <a:t>© </a:t>
            </a:r>
            <a:r>
              <a:rPr lang="en-US" sz="1200" dirty="0" err="1" smtClean="0"/>
              <a:t>wikipedia</a:t>
            </a:r>
            <a:endParaRPr lang="en-US" sz="1200" dirty="0"/>
          </a:p>
        </p:txBody>
      </p:sp>
      <p:sp>
        <p:nvSpPr>
          <p:cNvPr id="12" name="TextBox 11"/>
          <p:cNvSpPr txBox="1"/>
          <p:nvPr/>
        </p:nvSpPr>
        <p:spPr>
          <a:xfrm>
            <a:off x="1828800" y="4724400"/>
            <a:ext cx="2971800" cy="1107996"/>
          </a:xfrm>
          <a:prstGeom prst="rect">
            <a:avLst/>
          </a:prstGeom>
          <a:noFill/>
          <a:ln>
            <a:solidFill>
              <a:schemeClr val="accent1"/>
            </a:solidFill>
          </a:ln>
        </p:spPr>
        <p:txBody>
          <a:bodyPr wrap="square" rtlCol="0">
            <a:spAutoFit/>
          </a:bodyPr>
          <a:lstStyle/>
          <a:p>
            <a:r>
              <a:rPr lang="en-US" sz="2200" dirty="0" smtClean="0">
                <a:solidFill>
                  <a:srgbClr val="FF0000"/>
                </a:solidFill>
              </a:rPr>
              <a:t>EEM opportunities to replace halogen bulbs by CFL and/or LED</a:t>
            </a:r>
            <a:endParaRPr lang="en-US" sz="2200"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762000" y="990600"/>
          <a:ext cx="7543801" cy="5181600"/>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4267200" cy="4555093"/>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Mercury vapor arc stream emits UV energy</a:t>
            </a:r>
          </a:p>
          <a:p>
            <a:pPr marL="0" lvl="2">
              <a:spcBef>
                <a:spcPts val="600"/>
              </a:spcBef>
              <a:spcAft>
                <a:spcPts val="600"/>
              </a:spcAft>
              <a:buFont typeface="Arial" charset="0"/>
              <a:buChar char="•"/>
            </a:pPr>
            <a:r>
              <a:rPr lang="en-US" sz="2400" dirty="0" smtClean="0">
                <a:solidFill>
                  <a:srgbClr val="002060"/>
                </a:solidFill>
                <a:latin typeface="Calibri" pitchFamily="34" charset="0"/>
              </a:rPr>
              <a:t> Phosphors convert UV into visible light</a:t>
            </a:r>
          </a:p>
          <a:p>
            <a:pPr marL="0" lvl="2">
              <a:spcBef>
                <a:spcPts val="600"/>
              </a:spcBef>
              <a:spcAft>
                <a:spcPts val="600"/>
              </a:spcAft>
              <a:buFont typeface="Arial" charset="0"/>
              <a:buChar char="•"/>
            </a:pPr>
            <a:r>
              <a:rPr lang="en-US" sz="2400" dirty="0" smtClean="0">
                <a:solidFill>
                  <a:srgbClr val="002060"/>
                </a:solidFill>
                <a:latin typeface="Calibri" pitchFamily="34" charset="0"/>
              </a:rPr>
              <a:t> Phosphors &amp; Coatings                                           - Color &amp; Light output</a:t>
            </a:r>
          </a:p>
          <a:p>
            <a:pPr marL="0" lvl="2">
              <a:spcBef>
                <a:spcPts val="600"/>
              </a:spcBef>
              <a:spcAft>
                <a:spcPts val="600"/>
              </a:spcAft>
              <a:buFont typeface="Arial" charset="0"/>
              <a:buChar char="•"/>
            </a:pPr>
            <a:r>
              <a:rPr lang="en-US" sz="2400" dirty="0" smtClean="0">
                <a:solidFill>
                  <a:srgbClr val="002060"/>
                </a:solidFill>
                <a:latin typeface="Calibri" pitchFamily="34" charset="0"/>
              </a:rPr>
              <a:t> Cathodes/Electrodes                   - Life &amp; Lumen maintenance</a:t>
            </a:r>
            <a:endParaRPr lang="en-US" sz="2400" dirty="0">
              <a:solidFill>
                <a:srgbClr val="002060"/>
              </a:solidFill>
              <a:latin typeface="Calibri" pitchFamily="34" charset="0"/>
            </a:endParaRPr>
          </a:p>
          <a:p>
            <a:pPr marL="0" lvl="2">
              <a:spcBef>
                <a:spcPts val="600"/>
              </a:spcBef>
              <a:spcAft>
                <a:spcPts val="600"/>
              </a:spcAft>
              <a:buFont typeface="Arial" pitchFamily="34" charset="0"/>
              <a:buChar char="•"/>
            </a:pPr>
            <a:r>
              <a:rPr lang="en-US" sz="2400" dirty="0" smtClean="0">
                <a:solidFill>
                  <a:srgbClr val="002060"/>
                </a:solidFill>
                <a:latin typeface="Calibri" pitchFamily="34" charset="0"/>
              </a:rPr>
              <a:t> Gas Pressure &amp; Composition       - Power Consumption &amp; life</a:t>
            </a:r>
          </a:p>
        </p:txBody>
      </p:sp>
      <p:grpSp>
        <p:nvGrpSpPr>
          <p:cNvPr id="10" name="Group 9"/>
          <p:cNvGrpSpPr/>
          <p:nvPr/>
        </p:nvGrpSpPr>
        <p:grpSpPr>
          <a:xfrm>
            <a:off x="5041900" y="1244600"/>
            <a:ext cx="3352800" cy="4699000"/>
            <a:chOff x="5257800" y="1244600"/>
            <a:chExt cx="3352800" cy="4699000"/>
          </a:xfrm>
        </p:grpSpPr>
        <p:pic>
          <p:nvPicPr>
            <p:cNvPr id="25601" name="Picture 1"/>
            <p:cNvPicPr>
              <a:picLocks noChangeAspect="1" noChangeArrowheads="1"/>
            </p:cNvPicPr>
            <p:nvPr/>
          </p:nvPicPr>
          <p:blipFill>
            <a:blip r:embed="rId2" cstate="print"/>
            <a:srcRect l="60000" t="32000" r="13125" b="7000"/>
            <a:stretch>
              <a:fillRect/>
            </a:stretch>
          </p:blipFill>
          <p:spPr bwMode="auto">
            <a:xfrm>
              <a:off x="5257800" y="1295400"/>
              <a:ext cx="3276600" cy="4648200"/>
            </a:xfrm>
            <a:prstGeom prst="rect">
              <a:avLst/>
            </a:prstGeom>
            <a:noFill/>
            <a:ln w="9525">
              <a:noFill/>
              <a:miter lim="800000"/>
              <a:headEnd/>
              <a:tailEnd/>
            </a:ln>
          </p:spPr>
        </p:pic>
        <p:sp>
          <p:nvSpPr>
            <p:cNvPr id="9" name="Rectangle 8"/>
            <p:cNvSpPr/>
            <p:nvPr/>
          </p:nvSpPr>
          <p:spPr>
            <a:xfrm>
              <a:off x="6400800" y="1244600"/>
              <a:ext cx="220980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7391400" y="5791200"/>
            <a:ext cx="990600" cy="246221"/>
          </a:xfrm>
          <a:prstGeom prst="rect">
            <a:avLst/>
          </a:prstGeom>
          <a:noFill/>
        </p:spPr>
        <p:txBody>
          <a:bodyPr wrap="square" rtlCol="0">
            <a:spAutoFit/>
          </a:bodyPr>
          <a:lstStyle/>
          <a:p>
            <a:r>
              <a:rPr lang="en-US" sz="1000" dirty="0" smtClean="0"/>
              <a:t>PG&amp;E PEC</a:t>
            </a:r>
            <a:endParaRPr lang="en-US" sz="1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4724400" cy="3293209"/>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requires a ballast to regulate the current through the lamp</a:t>
            </a:r>
          </a:p>
          <a:p>
            <a:pPr marL="0" lvl="2">
              <a:spcBef>
                <a:spcPts val="600"/>
              </a:spcBef>
              <a:spcAft>
                <a:spcPts val="600"/>
              </a:spcAft>
              <a:buFont typeface="Arial" charset="0"/>
              <a:buChar char="•"/>
            </a:pPr>
            <a:r>
              <a:rPr lang="en-US" sz="2400" dirty="0" smtClean="0">
                <a:solidFill>
                  <a:srgbClr val="002060"/>
                </a:solidFill>
                <a:latin typeface="Calibri" pitchFamily="34" charset="0"/>
              </a:rPr>
              <a:t> Fluorescent tube lamp</a:t>
            </a:r>
          </a:p>
          <a:p>
            <a:pPr marL="0" lvl="2">
              <a:spcBef>
                <a:spcPts val="600"/>
              </a:spcBef>
              <a:spcAft>
                <a:spcPts val="600"/>
              </a:spcAft>
              <a:buFont typeface="Arial" charset="0"/>
              <a:buChar char="•"/>
            </a:pPr>
            <a:r>
              <a:rPr lang="en-US" sz="2400" dirty="0" smtClean="0">
                <a:solidFill>
                  <a:srgbClr val="002060"/>
                </a:solidFill>
                <a:latin typeface="Calibri" pitchFamily="34" charset="0"/>
              </a:rPr>
              <a:t> Compact Fluorescent Lamp (CFL)</a:t>
            </a:r>
          </a:p>
          <a:p>
            <a:pPr marL="0" lvl="2">
              <a:spcBef>
                <a:spcPts val="600"/>
              </a:spcBef>
              <a:spcAft>
                <a:spcPts val="600"/>
              </a:spcAft>
              <a:buFont typeface="Arial" charset="0"/>
              <a:buChar char="•"/>
            </a:pPr>
            <a:r>
              <a:rPr lang="en-US" sz="2400" dirty="0" smtClean="0">
                <a:solidFill>
                  <a:srgbClr val="002060"/>
                </a:solidFill>
                <a:latin typeface="Calibri" pitchFamily="34" charset="0"/>
              </a:rPr>
              <a:t> need recycling to avoid hazardous waste</a:t>
            </a:r>
          </a:p>
          <a:p>
            <a:pPr marL="0" lvl="2">
              <a:spcBef>
                <a:spcPts val="600"/>
              </a:spcBef>
              <a:spcAft>
                <a:spcPts val="600"/>
              </a:spcAft>
            </a:pPr>
            <a:endParaRPr lang="en-US" sz="2400" dirty="0" smtClean="0">
              <a:solidFill>
                <a:srgbClr val="002060"/>
              </a:solidFill>
              <a:latin typeface="Calibri" pitchFamily="34" charset="0"/>
            </a:endParaRPr>
          </a:p>
        </p:txBody>
      </p:sp>
      <p:pic>
        <p:nvPicPr>
          <p:cNvPr id="66564" name="Picture 4"/>
          <p:cNvPicPr>
            <a:picLocks noChangeAspect="1" noChangeArrowheads="1"/>
          </p:cNvPicPr>
          <p:nvPr/>
        </p:nvPicPr>
        <p:blipFill>
          <a:blip r:embed="rId2" cstate="print"/>
          <a:srcRect l="28359" t="48000" r="51875" b="34000"/>
          <a:stretch>
            <a:fillRect/>
          </a:stretch>
        </p:blipFill>
        <p:spPr bwMode="auto">
          <a:xfrm>
            <a:off x="6400800" y="3733800"/>
            <a:ext cx="1752600" cy="997527"/>
          </a:xfrm>
          <a:prstGeom prst="rect">
            <a:avLst/>
          </a:prstGeom>
          <a:noFill/>
          <a:ln w="9525">
            <a:noFill/>
            <a:miter lim="800000"/>
            <a:headEnd/>
            <a:tailEnd/>
          </a:ln>
        </p:spPr>
      </p:pic>
      <p:pic>
        <p:nvPicPr>
          <p:cNvPr id="66565" name="Picture 5"/>
          <p:cNvPicPr>
            <a:picLocks noChangeAspect="1" noChangeArrowheads="1"/>
          </p:cNvPicPr>
          <p:nvPr/>
        </p:nvPicPr>
        <p:blipFill>
          <a:blip r:embed="rId3" cstate="print"/>
          <a:srcRect l="47479" t="26000" r="44729" b="62919"/>
          <a:stretch>
            <a:fillRect/>
          </a:stretch>
        </p:blipFill>
        <p:spPr bwMode="auto">
          <a:xfrm>
            <a:off x="6400800" y="4724400"/>
            <a:ext cx="1628775" cy="1447800"/>
          </a:xfrm>
          <a:prstGeom prst="rect">
            <a:avLst/>
          </a:prstGeom>
          <a:noFill/>
          <a:ln w="9525">
            <a:noFill/>
            <a:miter lim="800000"/>
            <a:headEnd/>
            <a:tailEnd/>
          </a:ln>
        </p:spPr>
      </p:pic>
      <p:sp>
        <p:nvSpPr>
          <p:cNvPr id="16" name="TextBox 15"/>
          <p:cNvSpPr txBox="1"/>
          <p:nvPr/>
        </p:nvSpPr>
        <p:spPr>
          <a:xfrm>
            <a:off x="838200" y="4495800"/>
            <a:ext cx="5562600" cy="1231106"/>
          </a:xfrm>
          <a:prstGeom prst="rect">
            <a:avLst/>
          </a:prstGeom>
          <a:noFill/>
        </p:spPr>
        <p:txBody>
          <a:bodyPr wrap="square" rtlCol="0">
            <a:spAutoFit/>
          </a:bodyPr>
          <a:lstStyle/>
          <a:p>
            <a:pPr>
              <a:spcBef>
                <a:spcPts val="600"/>
              </a:spcBef>
              <a:spcAft>
                <a:spcPts val="600"/>
              </a:spcAft>
            </a:pPr>
            <a:r>
              <a:rPr lang="en-US" b="1" dirty="0" smtClean="0"/>
              <a:t>Rapid Start: </a:t>
            </a:r>
            <a:r>
              <a:rPr lang="en-US" dirty="0" smtClean="0"/>
              <a:t>warming circuit; two pins</a:t>
            </a:r>
          </a:p>
          <a:p>
            <a:pPr>
              <a:spcBef>
                <a:spcPts val="600"/>
              </a:spcBef>
              <a:spcAft>
                <a:spcPts val="600"/>
              </a:spcAft>
            </a:pPr>
            <a:r>
              <a:rPr lang="en-US" b="1" dirty="0" smtClean="0"/>
              <a:t>Instant Start:</a:t>
            </a:r>
            <a:r>
              <a:rPr lang="en-US" dirty="0" smtClean="0"/>
              <a:t> high voltage pulse to start; single pin</a:t>
            </a:r>
          </a:p>
          <a:p>
            <a:pPr>
              <a:spcBef>
                <a:spcPts val="600"/>
              </a:spcBef>
              <a:spcAft>
                <a:spcPts val="600"/>
              </a:spcAft>
            </a:pPr>
            <a:r>
              <a:rPr lang="en-US" dirty="0" smtClean="0"/>
              <a:t>Not to be confused with Ballast Terminology</a:t>
            </a:r>
            <a:endParaRPr lang="en-US" dirty="0"/>
          </a:p>
        </p:txBody>
      </p:sp>
      <p:pic>
        <p:nvPicPr>
          <p:cNvPr id="17" name="Picture 14" descr="SPD3.jpg"/>
          <p:cNvPicPr>
            <a:picLocks noChangeAspect="1"/>
          </p:cNvPicPr>
          <p:nvPr/>
        </p:nvPicPr>
        <p:blipFill>
          <a:blip r:embed="rId4" cstate="print"/>
          <a:srcRect/>
          <a:stretch>
            <a:fillRect/>
          </a:stretch>
        </p:blipFill>
        <p:spPr bwMode="auto">
          <a:xfrm>
            <a:off x="5562600" y="1447800"/>
            <a:ext cx="2862228"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 tube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9" name="TextBox 8"/>
          <p:cNvSpPr txBox="1"/>
          <p:nvPr/>
        </p:nvSpPr>
        <p:spPr>
          <a:xfrm>
            <a:off x="7239000" y="59436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pic>
        <p:nvPicPr>
          <p:cNvPr id="62466" name="Picture 2"/>
          <p:cNvPicPr>
            <a:picLocks noChangeAspect="1" noChangeArrowheads="1"/>
          </p:cNvPicPr>
          <p:nvPr/>
        </p:nvPicPr>
        <p:blipFill>
          <a:blip r:embed="rId2" cstate="print"/>
          <a:srcRect l="28125" t="12000" r="16250" b="84000"/>
          <a:stretch>
            <a:fillRect/>
          </a:stretch>
        </p:blipFill>
        <p:spPr bwMode="auto">
          <a:xfrm>
            <a:off x="304800" y="1295400"/>
            <a:ext cx="6781800" cy="304800"/>
          </a:xfrm>
          <a:prstGeom prst="rect">
            <a:avLst/>
          </a:prstGeom>
          <a:noFill/>
          <a:ln w="9525">
            <a:noFill/>
            <a:miter lim="800000"/>
            <a:headEnd/>
            <a:tailEnd/>
          </a:ln>
        </p:spPr>
      </p:pic>
      <p:pic>
        <p:nvPicPr>
          <p:cNvPr id="10" name="Picture 2"/>
          <p:cNvPicPr>
            <a:picLocks noChangeAspect="1" noChangeArrowheads="1"/>
          </p:cNvPicPr>
          <p:nvPr/>
        </p:nvPicPr>
        <p:blipFill>
          <a:blip r:embed="rId2" cstate="print"/>
          <a:srcRect l="28125" t="22000" r="16250" b="53000"/>
          <a:stretch>
            <a:fillRect/>
          </a:stretch>
        </p:blipFill>
        <p:spPr bwMode="auto">
          <a:xfrm>
            <a:off x="457200" y="1676400"/>
            <a:ext cx="7866888" cy="2209800"/>
          </a:xfrm>
          <a:prstGeom prst="rect">
            <a:avLst/>
          </a:prstGeom>
          <a:noFill/>
          <a:ln w="9525">
            <a:noFill/>
            <a:miter lim="800000"/>
            <a:headEnd/>
            <a:tailEnd/>
          </a:ln>
        </p:spPr>
      </p:pic>
      <p:pic>
        <p:nvPicPr>
          <p:cNvPr id="11" name="Picture 2"/>
          <p:cNvPicPr>
            <a:picLocks noChangeAspect="1" noChangeArrowheads="1"/>
          </p:cNvPicPr>
          <p:nvPr/>
        </p:nvPicPr>
        <p:blipFill>
          <a:blip r:embed="rId2" cstate="print"/>
          <a:srcRect l="28125" t="58000" r="16250" b="36000"/>
          <a:stretch>
            <a:fillRect/>
          </a:stretch>
        </p:blipFill>
        <p:spPr bwMode="auto">
          <a:xfrm>
            <a:off x="457200" y="4114800"/>
            <a:ext cx="6781800" cy="457200"/>
          </a:xfrm>
          <a:prstGeom prst="rect">
            <a:avLst/>
          </a:prstGeom>
          <a:noFill/>
          <a:ln w="9525">
            <a:noFill/>
            <a:miter lim="800000"/>
            <a:headEnd/>
            <a:tailEnd/>
          </a:ln>
        </p:spPr>
      </p:pic>
      <p:pic>
        <p:nvPicPr>
          <p:cNvPr id="12" name="Picture 2"/>
          <p:cNvPicPr>
            <a:picLocks noChangeAspect="1" noChangeArrowheads="1"/>
          </p:cNvPicPr>
          <p:nvPr/>
        </p:nvPicPr>
        <p:blipFill>
          <a:blip r:embed="rId2" cstate="print"/>
          <a:srcRect l="28125" t="69000" r="16250" b="15000"/>
          <a:stretch>
            <a:fillRect/>
          </a:stretch>
        </p:blipFill>
        <p:spPr bwMode="auto">
          <a:xfrm>
            <a:off x="609600" y="4495800"/>
            <a:ext cx="8053388"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 tube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67586" name="Picture 2"/>
          <p:cNvPicPr>
            <a:picLocks noChangeAspect="1" noChangeArrowheads="1"/>
          </p:cNvPicPr>
          <p:nvPr/>
        </p:nvPicPr>
        <p:blipFill>
          <a:blip r:embed="rId2" cstate="print"/>
          <a:srcRect l="8750" t="32859" r="40000" b="25000"/>
          <a:stretch>
            <a:fillRect/>
          </a:stretch>
        </p:blipFill>
        <p:spPr bwMode="auto">
          <a:xfrm>
            <a:off x="609600" y="1143000"/>
            <a:ext cx="6477000" cy="3328638"/>
          </a:xfrm>
          <a:prstGeom prst="rect">
            <a:avLst/>
          </a:prstGeom>
          <a:noFill/>
          <a:ln w="9525">
            <a:noFill/>
            <a:miter lim="800000"/>
            <a:headEnd/>
            <a:tailEnd/>
          </a:ln>
        </p:spPr>
      </p:pic>
      <p:sp>
        <p:nvSpPr>
          <p:cNvPr id="14" name="TextBox 13"/>
          <p:cNvSpPr txBox="1"/>
          <p:nvPr/>
        </p:nvSpPr>
        <p:spPr>
          <a:xfrm>
            <a:off x="3276600" y="4419600"/>
            <a:ext cx="5257800" cy="1828800"/>
          </a:xfrm>
          <a:prstGeom prst="rect">
            <a:avLst/>
          </a:prstGeom>
          <a:noFill/>
        </p:spPr>
        <p:txBody>
          <a:bodyPr wrap="square" rtlCol="0">
            <a:spAutoFit/>
          </a:bodyPr>
          <a:lstStyle/>
          <a:p>
            <a:pPr>
              <a:spcBef>
                <a:spcPts val="0"/>
              </a:spcBef>
              <a:spcAft>
                <a:spcPts val="600"/>
              </a:spcAft>
            </a:pPr>
            <a:r>
              <a:rPr lang="en-US" dirty="0" smtClean="0"/>
              <a:t>Example: </a:t>
            </a:r>
            <a:r>
              <a:rPr lang="en-US" dirty="0" smtClean="0">
                <a:solidFill>
                  <a:srgbClr val="FF0000"/>
                </a:solidFill>
              </a:rPr>
              <a:t>F32T8/835</a:t>
            </a:r>
          </a:p>
          <a:p>
            <a:pPr>
              <a:spcBef>
                <a:spcPts val="0"/>
              </a:spcBef>
              <a:spcAft>
                <a:spcPts val="600"/>
              </a:spcAft>
            </a:pPr>
            <a:r>
              <a:rPr lang="en-US" dirty="0" smtClean="0"/>
              <a:t>F = </a:t>
            </a:r>
            <a:r>
              <a:rPr lang="en-US" sz="1600" dirty="0" smtClean="0"/>
              <a:t>fluorescent 		</a:t>
            </a:r>
            <a:r>
              <a:rPr lang="en-US" dirty="0" smtClean="0"/>
              <a:t>32 = </a:t>
            </a:r>
            <a:r>
              <a:rPr lang="en-US" sz="1600" dirty="0" smtClean="0"/>
              <a:t>32 lamp watts</a:t>
            </a:r>
          </a:p>
          <a:p>
            <a:pPr>
              <a:spcBef>
                <a:spcPts val="0"/>
              </a:spcBef>
              <a:spcAft>
                <a:spcPts val="600"/>
              </a:spcAft>
            </a:pPr>
            <a:r>
              <a:rPr lang="en-US" dirty="0" smtClean="0"/>
              <a:t>T = </a:t>
            </a:r>
            <a:r>
              <a:rPr lang="en-US" sz="1600" dirty="0" smtClean="0"/>
              <a:t>tubular bulb shape	</a:t>
            </a:r>
            <a:r>
              <a:rPr lang="en-US" dirty="0" smtClean="0"/>
              <a:t>8 = </a:t>
            </a:r>
            <a:r>
              <a:rPr lang="en-US" sz="1600" dirty="0" smtClean="0"/>
              <a:t>8/8” diameter (1”)</a:t>
            </a:r>
          </a:p>
          <a:p>
            <a:pPr>
              <a:spcBef>
                <a:spcPts val="0"/>
              </a:spcBef>
              <a:spcAft>
                <a:spcPts val="600"/>
              </a:spcAft>
            </a:pPr>
            <a:r>
              <a:rPr lang="en-US" dirty="0" smtClean="0"/>
              <a:t>/ = </a:t>
            </a:r>
            <a:r>
              <a:rPr lang="en-US" sz="1600" dirty="0" smtClean="0"/>
              <a:t>separator		</a:t>
            </a:r>
            <a:r>
              <a:rPr lang="en-US" dirty="0" smtClean="0"/>
              <a:t>8 = </a:t>
            </a:r>
            <a:r>
              <a:rPr lang="en-US" sz="1600" dirty="0" smtClean="0"/>
              <a:t>CRI in the 80s</a:t>
            </a:r>
          </a:p>
          <a:p>
            <a:pPr>
              <a:spcBef>
                <a:spcPts val="0"/>
              </a:spcBef>
              <a:spcAft>
                <a:spcPts val="600"/>
              </a:spcAft>
            </a:pPr>
            <a:r>
              <a:rPr lang="en-US" dirty="0" smtClean="0"/>
              <a:t>35 = </a:t>
            </a:r>
            <a:r>
              <a:rPr lang="en-US" sz="1600" dirty="0" smtClean="0"/>
              <a:t>apparent color temperature</a:t>
            </a:r>
            <a:r>
              <a:rPr lang="en-US" dirty="0" smtClean="0"/>
              <a:t>  = </a:t>
            </a:r>
            <a:r>
              <a:rPr lang="en-US" sz="1600" dirty="0" smtClean="0"/>
              <a:t>3500° Kelvin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0"/>
          <a:ext cx="7543801" cy="5217688"/>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 CFL</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9" name="TextBox 8"/>
          <p:cNvSpPr txBox="1"/>
          <p:nvPr/>
        </p:nvSpPr>
        <p:spPr>
          <a:xfrm>
            <a:off x="7239000" y="59436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pic>
        <p:nvPicPr>
          <p:cNvPr id="61442" name="Picture 2"/>
          <p:cNvPicPr>
            <a:picLocks noChangeAspect="1" noChangeArrowheads="1"/>
          </p:cNvPicPr>
          <p:nvPr/>
        </p:nvPicPr>
        <p:blipFill>
          <a:blip r:embed="rId2" cstate="print"/>
          <a:srcRect l="29375" t="22723" r="16875" b="12000"/>
          <a:stretch>
            <a:fillRect/>
          </a:stretch>
        </p:blipFill>
        <p:spPr bwMode="auto">
          <a:xfrm>
            <a:off x="838200" y="1295400"/>
            <a:ext cx="6400800" cy="48584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Components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Types of lamps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Ballasts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Lamp comparison matrix</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Types of lighting </a:t>
            </a:r>
            <a:r>
              <a:rPr lang="en-US" sz="2800" dirty="0" err="1" smtClean="0">
                <a:solidFill>
                  <a:srgbClr val="002060"/>
                </a:solidFill>
                <a:latin typeface="Calibri" pitchFamily="34" charset="0"/>
              </a:rPr>
              <a:t>luminaires</a:t>
            </a:r>
            <a:r>
              <a:rPr lang="en-US" sz="2800" dirty="0" smtClean="0">
                <a:solidFill>
                  <a:srgbClr val="002060"/>
                </a:solidFill>
                <a:latin typeface="Calibri" pitchFamily="34" charset="0"/>
              </a:rPr>
              <a:t> and intensities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002060"/>
                </a:solidFill>
                <a:latin typeface="Calibri" pitchFamily="34" charset="0"/>
              </a:rPr>
              <a:t>Energy efficiency measures (EEMs)</a:t>
            </a:r>
            <a:endParaRPr lang="en-US" sz="2800" dirty="0">
              <a:solidFill>
                <a:srgbClr val="002060"/>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Fluorescent - Summary</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10" name="Rectangle 8"/>
          <p:cNvSpPr>
            <a:spLocks noChangeArrowheads="1"/>
          </p:cNvSpPr>
          <p:nvPr/>
        </p:nvSpPr>
        <p:spPr bwMode="auto">
          <a:xfrm>
            <a:off x="533400" y="1143000"/>
            <a:ext cx="4724400" cy="4647426"/>
          </a:xfrm>
          <a:prstGeom prst="rect">
            <a:avLst/>
          </a:prstGeom>
          <a:noFill/>
          <a:ln w="9525">
            <a:noFill/>
            <a:miter lim="800000"/>
            <a:headEnd/>
            <a:tailEnd/>
          </a:ln>
        </p:spPr>
        <p:txBody>
          <a:bodyPr wrap="square">
            <a:spAutoFit/>
          </a:bodyPr>
          <a:lstStyle/>
          <a:p>
            <a:pPr marL="0" lvl="2">
              <a:spcBef>
                <a:spcPts val="600"/>
              </a:spcBef>
              <a:spcAft>
                <a:spcPts val="600"/>
              </a:spcAft>
            </a:pPr>
            <a:r>
              <a:rPr lang="en-US" sz="2400" dirty="0" smtClean="0">
                <a:solidFill>
                  <a:srgbClr val="002060"/>
                </a:solidFill>
                <a:latin typeface="Calibri" pitchFamily="34" charset="0"/>
              </a:rPr>
              <a:t>Advantage: </a:t>
            </a:r>
          </a:p>
          <a:p>
            <a:pPr marL="0" lvl="2">
              <a:spcBef>
                <a:spcPts val="600"/>
              </a:spcBef>
              <a:spcAft>
                <a:spcPts val="600"/>
              </a:spcAft>
              <a:buFont typeface="Arial" charset="0"/>
              <a:buChar char="•"/>
            </a:pPr>
            <a:r>
              <a:rPr lang="en-US" sz="2400" dirty="0" smtClean="0">
                <a:solidFill>
                  <a:srgbClr val="002060"/>
                </a:solidFill>
                <a:latin typeface="Calibri" pitchFamily="34" charset="0"/>
              </a:rPr>
              <a:t> High efficacy</a:t>
            </a:r>
          </a:p>
          <a:p>
            <a:pPr marL="0" lvl="2">
              <a:spcBef>
                <a:spcPts val="600"/>
              </a:spcBef>
              <a:spcAft>
                <a:spcPts val="600"/>
              </a:spcAft>
              <a:buFont typeface="Arial" charset="0"/>
              <a:buChar char="•"/>
            </a:pPr>
            <a:r>
              <a:rPr lang="en-US" sz="2400" dirty="0" smtClean="0">
                <a:solidFill>
                  <a:srgbClr val="002060"/>
                </a:solidFill>
                <a:latin typeface="Calibri" pitchFamily="34" charset="0"/>
              </a:rPr>
              <a:t> Long life</a:t>
            </a:r>
          </a:p>
          <a:p>
            <a:pPr marL="0" lvl="2">
              <a:spcBef>
                <a:spcPts val="600"/>
              </a:spcBef>
              <a:spcAft>
                <a:spcPts val="600"/>
              </a:spcAft>
              <a:buFont typeface="Arial" charset="0"/>
              <a:buChar char="•"/>
            </a:pPr>
            <a:r>
              <a:rPr lang="en-US" sz="2400" dirty="0" smtClean="0">
                <a:solidFill>
                  <a:srgbClr val="002060"/>
                </a:solidFill>
                <a:latin typeface="Calibri" pitchFamily="34" charset="0"/>
              </a:rPr>
              <a:t> Low initial cost</a:t>
            </a:r>
          </a:p>
          <a:p>
            <a:pPr marL="0" lvl="2">
              <a:spcBef>
                <a:spcPts val="600"/>
              </a:spcBef>
              <a:spcAft>
                <a:spcPts val="600"/>
              </a:spcAft>
              <a:buFont typeface="Arial" charset="0"/>
              <a:buChar char="•"/>
            </a:pPr>
            <a:r>
              <a:rPr lang="en-US" sz="2400" dirty="0" smtClean="0">
                <a:solidFill>
                  <a:srgbClr val="002060"/>
                </a:solidFill>
                <a:latin typeface="Calibri" pitchFamily="34" charset="0"/>
              </a:rPr>
              <a:t> High CRI</a:t>
            </a:r>
          </a:p>
          <a:p>
            <a:pPr marL="0" lvl="2">
              <a:spcBef>
                <a:spcPts val="600"/>
              </a:spcBef>
              <a:spcAft>
                <a:spcPts val="600"/>
              </a:spcAft>
              <a:buFont typeface="Arial" charset="0"/>
              <a:buChar char="•"/>
            </a:pPr>
            <a:r>
              <a:rPr lang="en-US" sz="2400" dirty="0" smtClean="0">
                <a:solidFill>
                  <a:srgbClr val="002060"/>
                </a:solidFill>
                <a:latin typeface="Calibri" pitchFamily="34" charset="0"/>
              </a:rPr>
              <a:t> Broad range of color temps</a:t>
            </a:r>
          </a:p>
          <a:p>
            <a:pPr marL="0" lvl="2">
              <a:spcBef>
                <a:spcPts val="600"/>
              </a:spcBef>
              <a:spcAft>
                <a:spcPts val="600"/>
              </a:spcAft>
              <a:buFont typeface="Arial" charset="0"/>
              <a:buChar char="•"/>
            </a:pPr>
            <a:r>
              <a:rPr lang="en-US" sz="2400" dirty="0" smtClean="0">
                <a:solidFill>
                  <a:srgbClr val="002060"/>
                </a:solidFill>
                <a:latin typeface="Calibri" pitchFamily="34" charset="0"/>
              </a:rPr>
              <a:t> High frequency operation</a:t>
            </a:r>
          </a:p>
          <a:p>
            <a:pPr marL="0" lvl="2">
              <a:spcBef>
                <a:spcPts val="600"/>
              </a:spcBef>
              <a:spcAft>
                <a:spcPts val="600"/>
              </a:spcAft>
              <a:buFont typeface="Arial" charset="0"/>
              <a:buChar char="•"/>
            </a:pPr>
            <a:r>
              <a:rPr lang="en-US" sz="2400" dirty="0" smtClean="0">
                <a:solidFill>
                  <a:srgbClr val="002060"/>
                </a:solidFill>
                <a:latin typeface="Calibri" pitchFamily="34" charset="0"/>
              </a:rPr>
              <a:t> Excellent lumen</a:t>
            </a:r>
          </a:p>
          <a:p>
            <a:pPr marL="0" lvl="2">
              <a:spcBef>
                <a:spcPts val="600"/>
              </a:spcBef>
              <a:spcAft>
                <a:spcPts val="600"/>
              </a:spcAft>
              <a:buFont typeface="Arial" charset="0"/>
              <a:buChar char="•"/>
            </a:pPr>
            <a:r>
              <a:rPr lang="en-US" sz="2400" dirty="0" smtClean="0">
                <a:solidFill>
                  <a:srgbClr val="002060"/>
                </a:solidFill>
                <a:latin typeface="Calibri" pitchFamily="34" charset="0"/>
              </a:rPr>
              <a:t> Workhorse for general lighting</a:t>
            </a:r>
          </a:p>
        </p:txBody>
      </p:sp>
      <p:sp>
        <p:nvSpPr>
          <p:cNvPr id="11" name="Rectangle 8"/>
          <p:cNvSpPr>
            <a:spLocks noChangeArrowheads="1"/>
          </p:cNvSpPr>
          <p:nvPr/>
        </p:nvSpPr>
        <p:spPr bwMode="auto">
          <a:xfrm>
            <a:off x="4876800" y="1295400"/>
            <a:ext cx="3810000" cy="2971800"/>
          </a:xfrm>
          <a:prstGeom prst="rect">
            <a:avLst/>
          </a:prstGeom>
          <a:noFill/>
          <a:ln w="9525">
            <a:noFill/>
            <a:miter lim="800000"/>
            <a:headEnd/>
            <a:tailEnd/>
          </a:ln>
        </p:spPr>
        <p:txBody>
          <a:bodyPr wrap="square">
            <a:spAutoFit/>
          </a:bodyPr>
          <a:lstStyle/>
          <a:p>
            <a:pPr marL="0" lvl="2">
              <a:spcBef>
                <a:spcPts val="600"/>
              </a:spcBef>
              <a:spcAft>
                <a:spcPts val="600"/>
              </a:spcAft>
            </a:pPr>
            <a:r>
              <a:rPr lang="en-US" sz="2400" dirty="0" smtClean="0">
                <a:solidFill>
                  <a:srgbClr val="002060"/>
                </a:solidFill>
                <a:latin typeface="Calibri" pitchFamily="34" charset="0"/>
              </a:rPr>
              <a:t>Design Issues: </a:t>
            </a:r>
          </a:p>
          <a:p>
            <a:pPr marL="0" lvl="2">
              <a:spcBef>
                <a:spcPts val="600"/>
              </a:spcBef>
              <a:spcAft>
                <a:spcPts val="600"/>
              </a:spcAft>
              <a:buFont typeface="Arial" charset="0"/>
              <a:buChar char="•"/>
            </a:pPr>
            <a:r>
              <a:rPr lang="en-US" sz="2400" dirty="0" smtClean="0">
                <a:solidFill>
                  <a:srgbClr val="002060"/>
                </a:solidFill>
                <a:latin typeface="Calibri" pitchFamily="34" charset="0"/>
              </a:rPr>
              <a:t> Thermally sensitive</a:t>
            </a:r>
          </a:p>
          <a:p>
            <a:pPr marL="0" lvl="2">
              <a:spcBef>
                <a:spcPts val="600"/>
              </a:spcBef>
              <a:spcAft>
                <a:spcPts val="600"/>
              </a:spcAft>
              <a:buFont typeface="Arial" charset="0"/>
              <a:buChar char="•"/>
            </a:pPr>
            <a:r>
              <a:rPr lang="en-US" sz="2400" dirty="0" smtClean="0">
                <a:solidFill>
                  <a:srgbClr val="002060"/>
                </a:solidFill>
                <a:latin typeface="Calibri" pitchFamily="34" charset="0"/>
              </a:rPr>
              <a:t> Requires ballast</a:t>
            </a:r>
          </a:p>
          <a:p>
            <a:pPr marL="0" lvl="2">
              <a:spcBef>
                <a:spcPts val="600"/>
              </a:spcBef>
              <a:spcAft>
                <a:spcPts val="600"/>
              </a:spcAft>
              <a:buFont typeface="Arial" charset="0"/>
              <a:buChar char="•"/>
            </a:pPr>
            <a:r>
              <a:rPr lang="en-US" sz="2400" dirty="0" smtClean="0">
                <a:solidFill>
                  <a:srgbClr val="002060"/>
                </a:solidFill>
                <a:latin typeface="Calibri" pitchFamily="34" charset="0"/>
              </a:rPr>
              <a:t> Special ballast required for dimming</a:t>
            </a:r>
          </a:p>
          <a:p>
            <a:pPr marL="0" lvl="2">
              <a:spcBef>
                <a:spcPts val="600"/>
              </a:spcBef>
              <a:spcAft>
                <a:spcPts val="600"/>
              </a:spcAft>
              <a:buFont typeface="Arial" charset="0"/>
              <a:buChar char="•"/>
            </a:pPr>
            <a:r>
              <a:rPr lang="en-US" sz="2400" dirty="0" smtClean="0">
                <a:solidFill>
                  <a:srgbClr val="002060"/>
                </a:solidFill>
                <a:latin typeface="Calibri" pitchFamily="34" charset="0"/>
              </a:rPr>
              <a:t> Not a point source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0"/>
          <a:ext cx="7543801" cy="5253776"/>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HID – High-intensity discharge lamp </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09600" y="1143000"/>
            <a:ext cx="5486400" cy="3247043"/>
          </a:xfrm>
          <a:prstGeom prst="rect">
            <a:avLst/>
          </a:prstGeom>
          <a:noFill/>
          <a:ln w="9525">
            <a:noFill/>
            <a:miter lim="800000"/>
            <a:headEnd/>
            <a:tailEnd/>
          </a:ln>
        </p:spPr>
        <p:txBody>
          <a:bodyPr wrap="square">
            <a:spAutoFit/>
          </a:bodyPr>
          <a:lstStyle/>
          <a:p>
            <a:pPr marL="0" lvl="2">
              <a:lnSpc>
                <a:spcPct val="150000"/>
              </a:lnSpc>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A type of electrical gas-discharge lamp</a:t>
            </a:r>
          </a:p>
          <a:p>
            <a:pPr marL="0" lvl="2">
              <a:spcBef>
                <a:spcPts val="600"/>
              </a:spcBef>
              <a:spcAft>
                <a:spcPts val="600"/>
              </a:spcAft>
              <a:buFont typeface="Arial" charset="0"/>
              <a:buChar char="•"/>
            </a:pPr>
            <a:r>
              <a:rPr lang="en-US" sz="2400" dirty="0" smtClean="0">
                <a:solidFill>
                  <a:srgbClr val="002060"/>
                </a:solidFill>
                <a:latin typeface="Calibri" pitchFamily="34" charset="0"/>
              </a:rPr>
              <a:t> Produces light by an electric arc between tungsten electrodes inside a fused quartz or fused alumina arc tube</a:t>
            </a:r>
          </a:p>
          <a:p>
            <a:pPr marL="0" lvl="2">
              <a:spcBef>
                <a:spcPts val="600"/>
              </a:spcBef>
              <a:spcAft>
                <a:spcPts val="600"/>
              </a:spcAft>
              <a:buFont typeface="Arial" charset="0"/>
              <a:buChar char="•"/>
            </a:pPr>
            <a:r>
              <a:rPr lang="en-US" sz="2400" dirty="0" smtClean="0">
                <a:solidFill>
                  <a:srgbClr val="002060"/>
                </a:solidFill>
                <a:latin typeface="Calibri" pitchFamily="34" charset="0"/>
              </a:rPr>
              <a:t> The tube is filled with both gas and metal salts</a:t>
            </a:r>
          </a:p>
          <a:p>
            <a:pPr marL="0" lvl="2">
              <a:spcBef>
                <a:spcPts val="600"/>
              </a:spcBef>
              <a:spcAft>
                <a:spcPts val="600"/>
              </a:spcAft>
              <a:buFont typeface="Arial" charset="0"/>
              <a:buChar char="•"/>
            </a:pPr>
            <a:r>
              <a:rPr lang="en-US" sz="2400" dirty="0" smtClean="0">
                <a:solidFill>
                  <a:srgbClr val="002060"/>
                </a:solidFill>
                <a:latin typeface="Calibri" pitchFamily="34" charset="0"/>
              </a:rPr>
              <a:t> Types</a:t>
            </a:r>
          </a:p>
        </p:txBody>
      </p:sp>
      <p:grpSp>
        <p:nvGrpSpPr>
          <p:cNvPr id="16" name="Group 15"/>
          <p:cNvGrpSpPr/>
          <p:nvPr/>
        </p:nvGrpSpPr>
        <p:grpSpPr>
          <a:xfrm>
            <a:off x="990600" y="4495800"/>
            <a:ext cx="6934200" cy="1752600"/>
            <a:chOff x="838200" y="3200400"/>
            <a:chExt cx="6934200" cy="1752600"/>
          </a:xfrm>
        </p:grpSpPr>
        <p:pic>
          <p:nvPicPr>
            <p:cNvPr id="12" name="Picture 2"/>
            <p:cNvPicPr>
              <a:picLocks noChangeAspect="1" noChangeArrowheads="1"/>
            </p:cNvPicPr>
            <p:nvPr/>
          </p:nvPicPr>
          <p:blipFill>
            <a:blip r:embed="rId2" cstate="print"/>
            <a:srcRect l="27500" t="43000" r="62337" b="40000"/>
            <a:stretch>
              <a:fillRect/>
            </a:stretch>
          </p:blipFill>
          <p:spPr bwMode="auto">
            <a:xfrm>
              <a:off x="838200" y="3200400"/>
              <a:ext cx="1676400" cy="1752600"/>
            </a:xfrm>
            <a:prstGeom prst="rect">
              <a:avLst/>
            </a:prstGeom>
            <a:noFill/>
            <a:ln w="9525">
              <a:noFill/>
              <a:miter lim="800000"/>
              <a:headEnd/>
              <a:tailEnd/>
            </a:ln>
          </p:spPr>
        </p:pic>
        <p:pic>
          <p:nvPicPr>
            <p:cNvPr id="13" name="Picture 2"/>
            <p:cNvPicPr>
              <a:picLocks noChangeAspect="1" noChangeArrowheads="1"/>
            </p:cNvPicPr>
            <p:nvPr/>
          </p:nvPicPr>
          <p:blipFill>
            <a:blip r:embed="rId2" cstate="print"/>
            <a:srcRect l="57604" t="43000" r="31948" b="40000"/>
            <a:stretch>
              <a:fillRect/>
            </a:stretch>
          </p:blipFill>
          <p:spPr bwMode="auto">
            <a:xfrm>
              <a:off x="2514600" y="3200401"/>
              <a:ext cx="1676400" cy="1704814"/>
            </a:xfrm>
            <a:prstGeom prst="rect">
              <a:avLst/>
            </a:prstGeom>
            <a:noFill/>
            <a:ln w="9525">
              <a:noFill/>
              <a:miter lim="800000"/>
              <a:headEnd/>
              <a:tailEnd/>
            </a:ln>
          </p:spPr>
        </p:pic>
        <p:pic>
          <p:nvPicPr>
            <p:cNvPr id="14" name="Picture 2"/>
            <p:cNvPicPr>
              <a:picLocks noChangeAspect="1" noChangeArrowheads="1"/>
            </p:cNvPicPr>
            <p:nvPr/>
          </p:nvPicPr>
          <p:blipFill>
            <a:blip r:embed="rId2" cstate="print"/>
            <a:srcRect l="43438" t="43000" r="45937" b="40000"/>
            <a:stretch>
              <a:fillRect/>
            </a:stretch>
          </p:blipFill>
          <p:spPr bwMode="auto">
            <a:xfrm>
              <a:off x="4191000" y="3200400"/>
              <a:ext cx="1752600" cy="1752600"/>
            </a:xfrm>
            <a:prstGeom prst="rect">
              <a:avLst/>
            </a:prstGeom>
            <a:noFill/>
            <a:ln w="9525">
              <a:noFill/>
              <a:miter lim="800000"/>
              <a:headEnd/>
              <a:tailEnd/>
            </a:ln>
          </p:spPr>
        </p:pic>
        <p:pic>
          <p:nvPicPr>
            <p:cNvPr id="15" name="Picture 2"/>
            <p:cNvPicPr>
              <a:picLocks noChangeAspect="1" noChangeArrowheads="1"/>
            </p:cNvPicPr>
            <p:nvPr/>
          </p:nvPicPr>
          <p:blipFill>
            <a:blip r:embed="rId2" cstate="print"/>
            <a:srcRect l="72326" t="43000" r="16276" b="40000"/>
            <a:stretch>
              <a:fillRect/>
            </a:stretch>
          </p:blipFill>
          <p:spPr bwMode="auto">
            <a:xfrm>
              <a:off x="5943600" y="3200400"/>
              <a:ext cx="1828800" cy="1704814"/>
            </a:xfrm>
            <a:prstGeom prst="rect">
              <a:avLst/>
            </a:prstGeom>
            <a:noFill/>
            <a:ln w="9525">
              <a:noFill/>
              <a:miter lim="800000"/>
              <a:headEnd/>
              <a:tailEnd/>
            </a:ln>
          </p:spPr>
        </p:pic>
      </p:grpSp>
      <p:pic>
        <p:nvPicPr>
          <p:cNvPr id="24578" name="Picture 2" descr="http://upload.wikimedia.org/wikipedia/commons/thumb/9/9e/Xenon_short_arc_1.jpg/220px-Xenon_short_arc_1.jpg"/>
          <p:cNvPicPr>
            <a:picLocks noChangeAspect="1" noChangeArrowheads="1"/>
          </p:cNvPicPr>
          <p:nvPr/>
        </p:nvPicPr>
        <p:blipFill>
          <a:blip r:embed="rId3" cstate="print"/>
          <a:srcRect/>
          <a:stretch>
            <a:fillRect/>
          </a:stretch>
        </p:blipFill>
        <p:spPr bwMode="auto">
          <a:xfrm>
            <a:off x="6324600" y="1447800"/>
            <a:ext cx="2095500" cy="1571626"/>
          </a:xfrm>
          <a:prstGeom prst="rect">
            <a:avLst/>
          </a:prstGeom>
          <a:noFill/>
        </p:spPr>
      </p:pic>
      <p:sp>
        <p:nvSpPr>
          <p:cNvPr id="17" name="Rectangle 16"/>
          <p:cNvSpPr/>
          <p:nvPr/>
        </p:nvSpPr>
        <p:spPr>
          <a:xfrm>
            <a:off x="6477000" y="3124201"/>
            <a:ext cx="1828800" cy="457200"/>
          </a:xfrm>
          <a:prstGeom prst="rect">
            <a:avLst/>
          </a:prstGeom>
        </p:spPr>
        <p:txBody>
          <a:bodyPr wrap="square">
            <a:spAutoFit/>
          </a:bodyPr>
          <a:lstStyle/>
          <a:p>
            <a:r>
              <a:rPr lang="en-US" sz="1200" dirty="0" smtClean="0">
                <a:hlinkClick r:id="rId4" tooltip="Xenon arc lamp"/>
              </a:rPr>
              <a:t>xenon short-arc lamp</a:t>
            </a:r>
            <a:r>
              <a:rPr lang="en-US" sz="1200" dirty="0" smtClean="0"/>
              <a:t> </a:t>
            </a:r>
          </a:p>
          <a:p>
            <a:r>
              <a:rPr lang="en-US" sz="1200" dirty="0" smtClean="0"/>
              <a:t>© </a:t>
            </a:r>
            <a:r>
              <a:rPr lang="en-US" sz="1200" dirty="0" err="1" smtClean="0"/>
              <a:t>wikipidia</a:t>
            </a:r>
            <a:endParaRPr lang="en-US" sz="12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HID – High-intensity discharge lamp </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09600" y="1143000"/>
            <a:ext cx="5486400" cy="3970318"/>
          </a:xfrm>
          <a:prstGeom prst="rect">
            <a:avLst/>
          </a:prstGeom>
          <a:noFill/>
          <a:ln w="9525">
            <a:noFill/>
            <a:miter lim="800000"/>
            <a:headEnd/>
            <a:tailEnd/>
          </a:ln>
        </p:spPr>
        <p:txBody>
          <a:bodyPr wrap="square">
            <a:spAutoFit/>
          </a:bodyPr>
          <a:lstStyle/>
          <a:p>
            <a:pPr marL="0" lvl="2">
              <a:lnSpc>
                <a:spcPct val="150000"/>
              </a:lnSpc>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Used to light surfaces some distance from source</a:t>
            </a:r>
          </a:p>
          <a:p>
            <a:pPr marL="0" lvl="2">
              <a:lnSpc>
                <a:spcPct val="150000"/>
              </a:lnSpc>
              <a:buFont typeface="Arial" charset="0"/>
              <a:buChar char="•"/>
            </a:pPr>
            <a:r>
              <a:rPr lang="en-US" sz="2400" dirty="0" smtClean="0">
                <a:solidFill>
                  <a:srgbClr val="002060"/>
                </a:solidFill>
                <a:latin typeface="Calibri" pitchFamily="34" charset="0"/>
              </a:rPr>
              <a:t> applications: </a:t>
            </a:r>
          </a:p>
          <a:p>
            <a:pPr marL="0" lvl="2">
              <a:lnSpc>
                <a:spcPct val="150000"/>
              </a:lnSpc>
            </a:pPr>
            <a:r>
              <a:rPr lang="en-US" sz="2400" dirty="0" smtClean="0">
                <a:solidFill>
                  <a:srgbClr val="002060"/>
                </a:solidFill>
                <a:latin typeface="Calibri" pitchFamily="34" charset="0"/>
              </a:rPr>
              <a:t>   - Street lights</a:t>
            </a:r>
          </a:p>
          <a:p>
            <a:pPr marL="0" lvl="2">
              <a:lnSpc>
                <a:spcPct val="150000"/>
              </a:lnSpc>
            </a:pPr>
            <a:r>
              <a:rPr lang="en-US" sz="2400" dirty="0" smtClean="0">
                <a:solidFill>
                  <a:srgbClr val="002060"/>
                </a:solidFill>
                <a:latin typeface="Calibri" pitchFamily="34" charset="0"/>
              </a:rPr>
              <a:t>   - Exterior lighting of buildings</a:t>
            </a:r>
          </a:p>
          <a:p>
            <a:pPr marL="0" lvl="2">
              <a:lnSpc>
                <a:spcPct val="150000"/>
              </a:lnSpc>
            </a:pPr>
            <a:r>
              <a:rPr lang="en-US" sz="2400" dirty="0" smtClean="0">
                <a:solidFill>
                  <a:srgbClr val="002060"/>
                </a:solidFill>
                <a:latin typeface="Calibri" pitchFamily="34" charset="0"/>
              </a:rPr>
              <a:t>   - Warehouse lighting</a:t>
            </a:r>
          </a:p>
          <a:p>
            <a:pPr marL="0" lvl="2">
              <a:lnSpc>
                <a:spcPct val="150000"/>
              </a:lnSpc>
            </a:pPr>
            <a:r>
              <a:rPr lang="en-US" sz="2400" dirty="0" smtClean="0">
                <a:solidFill>
                  <a:srgbClr val="002060"/>
                </a:solidFill>
                <a:latin typeface="Calibri" pitchFamily="34" charset="0"/>
              </a:rPr>
              <a:t>   - High-bay retail</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HID – shapes </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9" name="Picture 1"/>
          <p:cNvPicPr>
            <a:picLocks noChangeAspect="1" noChangeArrowheads="1"/>
          </p:cNvPicPr>
          <p:nvPr/>
        </p:nvPicPr>
        <p:blipFill>
          <a:blip r:embed="rId2" cstate="print"/>
          <a:srcRect l="29375" t="35000" r="16875" b="14000"/>
          <a:stretch>
            <a:fillRect/>
          </a:stretch>
        </p:blipFill>
        <p:spPr bwMode="auto">
          <a:xfrm>
            <a:off x="990600" y="1828800"/>
            <a:ext cx="6553200"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HID – Metal halide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533400" y="1219201"/>
            <a:ext cx="5334000" cy="4878259"/>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200" dirty="0">
                <a:solidFill>
                  <a:srgbClr val="002060"/>
                </a:solidFill>
                <a:latin typeface="Calibri" pitchFamily="34" charset="0"/>
              </a:rPr>
              <a:t> </a:t>
            </a:r>
            <a:r>
              <a:rPr lang="en-US" sz="2200" dirty="0" smtClean="0">
                <a:solidFill>
                  <a:srgbClr val="002060"/>
                </a:solidFill>
                <a:latin typeface="Calibri" pitchFamily="34" charset="0"/>
              </a:rPr>
              <a:t>produces light by an electric arc through a gaseous mixture of vaporized mercury and metal halides.</a:t>
            </a:r>
          </a:p>
          <a:p>
            <a:pPr marL="0" lvl="2">
              <a:spcBef>
                <a:spcPts val="600"/>
              </a:spcBef>
              <a:spcAft>
                <a:spcPts val="600"/>
              </a:spcAft>
              <a:buFont typeface="Arial" charset="0"/>
              <a:buChar char="•"/>
            </a:pPr>
            <a:r>
              <a:rPr lang="en-US" sz="2200" dirty="0" smtClean="0">
                <a:solidFill>
                  <a:srgbClr val="002060"/>
                </a:solidFill>
                <a:latin typeface="Calibri" pitchFamily="34" charset="0"/>
              </a:rPr>
              <a:t> Strengths: </a:t>
            </a:r>
          </a:p>
          <a:p>
            <a:pPr marL="0" lvl="2">
              <a:spcBef>
                <a:spcPts val="0"/>
              </a:spcBef>
              <a:spcAft>
                <a:spcPts val="0"/>
              </a:spcAft>
            </a:pPr>
            <a:r>
              <a:rPr lang="en-US" sz="2200" dirty="0" smtClean="0">
                <a:solidFill>
                  <a:srgbClr val="002060"/>
                </a:solidFill>
                <a:latin typeface="Calibri" pitchFamily="34" charset="0"/>
              </a:rPr>
              <a:t>   - High efficacy</a:t>
            </a:r>
          </a:p>
          <a:p>
            <a:pPr marL="0" lvl="2">
              <a:spcBef>
                <a:spcPts val="0"/>
              </a:spcBef>
              <a:spcAft>
                <a:spcPts val="0"/>
              </a:spcAft>
            </a:pPr>
            <a:r>
              <a:rPr lang="en-US" sz="2200" dirty="0" smtClean="0">
                <a:solidFill>
                  <a:srgbClr val="002060"/>
                </a:solidFill>
                <a:latin typeface="Calibri" pitchFamily="34" charset="0"/>
              </a:rPr>
              <a:t>   - Long lamp life</a:t>
            </a:r>
          </a:p>
          <a:p>
            <a:pPr marL="0" lvl="2">
              <a:spcBef>
                <a:spcPts val="0"/>
              </a:spcBef>
              <a:spcAft>
                <a:spcPts val="0"/>
              </a:spcAft>
            </a:pPr>
            <a:r>
              <a:rPr lang="en-US" sz="2200" dirty="0" smtClean="0">
                <a:solidFill>
                  <a:srgbClr val="002060"/>
                </a:solidFill>
                <a:latin typeface="Calibri" pitchFamily="34" charset="0"/>
              </a:rPr>
              <a:t>   - Good lumen maintenance</a:t>
            </a:r>
          </a:p>
          <a:p>
            <a:pPr marL="0" lvl="2">
              <a:spcBef>
                <a:spcPts val="0"/>
              </a:spcBef>
              <a:spcAft>
                <a:spcPts val="0"/>
              </a:spcAft>
            </a:pPr>
            <a:r>
              <a:rPr lang="en-US" sz="2200" dirty="0" smtClean="0">
                <a:solidFill>
                  <a:srgbClr val="002060"/>
                </a:solidFill>
                <a:latin typeface="Calibri" pitchFamily="34" charset="0"/>
              </a:rPr>
              <a:t>   - Good color rendering for HID source</a:t>
            </a:r>
          </a:p>
          <a:p>
            <a:pPr marL="0" lvl="2">
              <a:spcBef>
                <a:spcPts val="600"/>
              </a:spcBef>
              <a:spcAft>
                <a:spcPts val="600"/>
              </a:spcAft>
              <a:buFont typeface="Arial" charset="0"/>
              <a:buChar char="•"/>
            </a:pPr>
            <a:r>
              <a:rPr lang="en-US" sz="2200" dirty="0" smtClean="0">
                <a:solidFill>
                  <a:srgbClr val="002060"/>
                </a:solidFill>
                <a:latin typeface="Calibri" pitchFamily="34" charset="0"/>
              </a:rPr>
              <a:t> Weaknesses: </a:t>
            </a:r>
          </a:p>
          <a:p>
            <a:pPr marL="0" lvl="2">
              <a:spcBef>
                <a:spcPts val="0"/>
              </a:spcBef>
              <a:spcAft>
                <a:spcPts val="0"/>
              </a:spcAft>
            </a:pPr>
            <a:r>
              <a:rPr lang="en-US" sz="2200" dirty="0" smtClean="0">
                <a:solidFill>
                  <a:srgbClr val="002060"/>
                </a:solidFill>
                <a:latin typeface="Calibri" pitchFamily="34" charset="0"/>
              </a:rPr>
              <a:t>   - Warm-up time: 2-10min to full brightness</a:t>
            </a:r>
          </a:p>
          <a:p>
            <a:pPr marL="0" lvl="2">
              <a:spcBef>
                <a:spcPts val="0"/>
              </a:spcBef>
              <a:spcAft>
                <a:spcPts val="0"/>
              </a:spcAft>
            </a:pPr>
            <a:r>
              <a:rPr lang="en-US" sz="2200" dirty="0" smtClean="0">
                <a:solidFill>
                  <a:srgbClr val="002060"/>
                </a:solidFill>
                <a:latin typeface="Calibri" pitchFamily="34" charset="0"/>
              </a:rPr>
              <a:t>   - Long re-strike time: 3-20 min</a:t>
            </a:r>
          </a:p>
          <a:p>
            <a:pPr marL="0" lvl="2">
              <a:spcBef>
                <a:spcPts val="0"/>
              </a:spcBef>
              <a:spcAft>
                <a:spcPts val="0"/>
              </a:spcAft>
            </a:pPr>
            <a:r>
              <a:rPr lang="en-US" sz="2200" dirty="0" smtClean="0">
                <a:solidFill>
                  <a:srgbClr val="002060"/>
                </a:solidFill>
                <a:latin typeface="Calibri" pitchFamily="34" charset="0"/>
              </a:rPr>
              <a:t>   - Color shifts with age</a:t>
            </a:r>
          </a:p>
          <a:p>
            <a:pPr marL="0" lvl="2">
              <a:spcBef>
                <a:spcPts val="0"/>
              </a:spcBef>
              <a:spcAft>
                <a:spcPts val="0"/>
              </a:spcAft>
            </a:pPr>
            <a:r>
              <a:rPr lang="en-US" sz="2200" dirty="0" smtClean="0">
                <a:solidFill>
                  <a:srgbClr val="002060"/>
                </a:solidFill>
                <a:latin typeface="Calibri" pitchFamily="34" charset="0"/>
              </a:rPr>
              <a:t>   - Expensive to dim</a:t>
            </a:r>
            <a:endParaRPr lang="en-US" sz="2200" dirty="0">
              <a:solidFill>
                <a:srgbClr val="002060"/>
              </a:solidFill>
              <a:latin typeface="Calibri" pitchFamily="34" charset="0"/>
            </a:endParaRPr>
          </a:p>
        </p:txBody>
      </p:sp>
      <p:pic>
        <p:nvPicPr>
          <p:cNvPr id="32770" name="Picture 2" descr="http://upload.wikimedia.org/wikipedia/commons/thumb/1/17/Metaalhalidelamp.JPG/300px-Metaalhalidelamp.JPG"/>
          <p:cNvPicPr>
            <a:picLocks noChangeAspect="1" noChangeArrowheads="1"/>
          </p:cNvPicPr>
          <p:nvPr/>
        </p:nvPicPr>
        <p:blipFill>
          <a:blip r:embed="rId2" cstate="print"/>
          <a:srcRect/>
          <a:stretch>
            <a:fillRect/>
          </a:stretch>
        </p:blipFill>
        <p:spPr bwMode="auto">
          <a:xfrm>
            <a:off x="6210300" y="1295401"/>
            <a:ext cx="2438400" cy="1828800"/>
          </a:xfrm>
          <a:prstGeom prst="rect">
            <a:avLst/>
          </a:prstGeom>
          <a:noFill/>
        </p:spPr>
      </p:pic>
      <p:pic>
        <p:nvPicPr>
          <p:cNvPr id="32772" name="Picture 4" descr="http://upload.wikimedia.org/wikipedia/en/thumb/b/be/Olsen_field_lighting_crop.jpg/300px-Olsen_field_lighting_crop.jpg"/>
          <p:cNvPicPr>
            <a:picLocks noChangeAspect="1" noChangeArrowheads="1"/>
          </p:cNvPicPr>
          <p:nvPr/>
        </p:nvPicPr>
        <p:blipFill>
          <a:blip r:embed="rId3" cstate="print"/>
          <a:srcRect/>
          <a:stretch>
            <a:fillRect/>
          </a:stretch>
        </p:blipFill>
        <p:spPr bwMode="auto">
          <a:xfrm>
            <a:off x="6237684" y="3276600"/>
            <a:ext cx="2411016" cy="2057400"/>
          </a:xfrm>
          <a:prstGeom prst="rect">
            <a:avLst/>
          </a:prstGeom>
          <a:noFill/>
        </p:spPr>
      </p:pic>
      <p:sp>
        <p:nvSpPr>
          <p:cNvPr id="10" name="TextBox 9"/>
          <p:cNvSpPr txBox="1"/>
          <p:nvPr/>
        </p:nvSpPr>
        <p:spPr>
          <a:xfrm>
            <a:off x="7620000" y="5410200"/>
            <a:ext cx="970137" cy="276999"/>
          </a:xfrm>
          <a:prstGeom prst="rect">
            <a:avLst/>
          </a:prstGeom>
          <a:noFill/>
        </p:spPr>
        <p:txBody>
          <a:bodyPr wrap="none" rtlCol="0">
            <a:spAutoFit/>
          </a:bodyPr>
          <a:lstStyle/>
          <a:p>
            <a:r>
              <a:rPr lang="en-US" sz="1200" dirty="0" smtClean="0"/>
              <a:t>© </a:t>
            </a:r>
            <a:r>
              <a:rPr lang="en-US" sz="1200" dirty="0" err="1" smtClean="0"/>
              <a:t>wikipedia</a:t>
            </a:r>
            <a:endParaRPr lang="en-US" sz="12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0"/>
          <a:ext cx="7543801" cy="5253776"/>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Metal Halide</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50-110</a:t>
                      </a:r>
                      <a:endParaRPr lang="en-US" sz="1400" b="0" dirty="0"/>
                    </a:p>
                  </a:txBody>
                  <a:tcPr/>
                </a:tc>
                <a:tc>
                  <a:txBody>
                    <a:bodyPr/>
                    <a:lstStyle/>
                    <a:p>
                      <a:pPr algn="ctr"/>
                      <a:r>
                        <a:rPr lang="en-US" sz="1400" b="0" dirty="0" smtClean="0"/>
                        <a:t>6000-20,000</a:t>
                      </a:r>
                      <a:endParaRPr lang="en-US" sz="1400" b="0" dirty="0"/>
                    </a:p>
                  </a:txBody>
                  <a:tcPr/>
                </a:tc>
                <a:tc>
                  <a:txBody>
                    <a:bodyPr/>
                    <a:lstStyle/>
                    <a:p>
                      <a:pPr algn="ctr"/>
                      <a:r>
                        <a:rPr lang="en-US" sz="1400" dirty="0" smtClean="0">
                          <a:solidFill>
                            <a:srgbClr val="FF0000"/>
                          </a:solidFill>
                        </a:rPr>
                        <a:t>W</a:t>
                      </a:r>
                      <a:r>
                        <a:rPr lang="en-US" sz="1400" dirty="0" smtClean="0">
                          <a:solidFill>
                            <a:srgbClr val="FFCC00"/>
                          </a:solidFill>
                        </a:rPr>
                        <a:t>M</a:t>
                      </a:r>
                      <a:endParaRPr lang="en-US" sz="1400" b="0" dirty="0"/>
                    </a:p>
                  </a:txBody>
                  <a:tcPr/>
                </a:tc>
                <a:tc>
                  <a:txBody>
                    <a:bodyPr/>
                    <a:lstStyle/>
                    <a:p>
                      <a:pPr algn="ctr"/>
                      <a:r>
                        <a:rPr lang="en-US" sz="1400" b="0" dirty="0" smtClean="0"/>
                        <a:t>65-92</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rPr>
              <a:t>HID – Mercury vapor</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09600" y="1295400"/>
            <a:ext cx="5486400" cy="4693593"/>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Uses an electric arc through vaporized mercury to produce light.</a:t>
            </a:r>
          </a:p>
          <a:p>
            <a:pPr marL="0" lvl="2">
              <a:spcBef>
                <a:spcPts val="600"/>
              </a:spcBef>
              <a:spcAft>
                <a:spcPts val="600"/>
              </a:spcAft>
              <a:buFont typeface="Arial" charset="0"/>
              <a:buChar char="•"/>
            </a:pPr>
            <a:r>
              <a:rPr lang="en-US" sz="2400" dirty="0" smtClean="0">
                <a:solidFill>
                  <a:srgbClr val="002060"/>
                </a:solidFill>
                <a:latin typeface="Calibri" pitchFamily="34" charset="0"/>
              </a:rPr>
              <a:t> Long lamp life</a:t>
            </a:r>
          </a:p>
          <a:p>
            <a:pPr marL="0" lvl="2">
              <a:spcBef>
                <a:spcPts val="600"/>
              </a:spcBef>
              <a:spcAft>
                <a:spcPts val="600"/>
              </a:spcAft>
              <a:buFont typeface="Arial" charset="0"/>
              <a:buChar char="•"/>
            </a:pPr>
            <a:r>
              <a:rPr lang="en-US" sz="2400" dirty="0" smtClean="0">
                <a:solidFill>
                  <a:srgbClr val="002060"/>
                </a:solidFill>
                <a:latin typeface="Calibri" pitchFamily="34" charset="0"/>
              </a:rPr>
              <a:t> Application: large area overhead lighting, such as in factories, warehouses, sports arenas, and streetlights</a:t>
            </a:r>
          </a:p>
          <a:p>
            <a:pPr marL="0" lvl="2">
              <a:spcBef>
                <a:spcPts val="600"/>
              </a:spcBef>
              <a:spcAft>
                <a:spcPts val="600"/>
              </a:spcAft>
              <a:buFont typeface="Arial" charset="0"/>
              <a:buChar char="•"/>
            </a:pPr>
            <a:r>
              <a:rPr lang="en-US" sz="2400" dirty="0" smtClean="0">
                <a:solidFill>
                  <a:srgbClr val="002060"/>
                </a:solidFill>
                <a:latin typeface="Calibri" pitchFamily="34" charset="0"/>
              </a:rPr>
              <a:t> Weaknesses: </a:t>
            </a:r>
          </a:p>
          <a:p>
            <a:pPr marL="0" lvl="2">
              <a:spcBef>
                <a:spcPts val="0"/>
              </a:spcBef>
              <a:spcAft>
                <a:spcPts val="0"/>
              </a:spcAft>
            </a:pPr>
            <a:r>
              <a:rPr lang="en-US" sz="2400" dirty="0" smtClean="0">
                <a:solidFill>
                  <a:srgbClr val="002060"/>
                </a:solidFill>
                <a:latin typeface="Calibri" pitchFamily="34" charset="0"/>
              </a:rPr>
              <a:t>   - Warm-up: 3-5min to full brightness</a:t>
            </a:r>
          </a:p>
          <a:p>
            <a:pPr marL="0" lvl="2">
              <a:spcBef>
                <a:spcPts val="0"/>
              </a:spcBef>
              <a:spcAft>
                <a:spcPts val="0"/>
              </a:spcAft>
            </a:pPr>
            <a:r>
              <a:rPr lang="en-US" sz="2400" dirty="0" smtClean="0">
                <a:solidFill>
                  <a:srgbClr val="002060"/>
                </a:solidFill>
                <a:latin typeface="Calibri" pitchFamily="34" charset="0"/>
              </a:rPr>
              <a:t>   - Long re-strike time: 5 min</a:t>
            </a:r>
          </a:p>
          <a:p>
            <a:pPr marL="0" lvl="2">
              <a:spcBef>
                <a:spcPts val="0"/>
              </a:spcBef>
              <a:spcAft>
                <a:spcPts val="0"/>
              </a:spcAft>
            </a:pPr>
            <a:r>
              <a:rPr lang="en-US" sz="2400" dirty="0" smtClean="0">
                <a:solidFill>
                  <a:srgbClr val="002060"/>
                </a:solidFill>
                <a:latin typeface="Calibri" pitchFamily="34" charset="0"/>
              </a:rPr>
              <a:t>   - Poor color rendering</a:t>
            </a:r>
          </a:p>
          <a:p>
            <a:pPr marL="0" lvl="2">
              <a:spcBef>
                <a:spcPts val="0"/>
              </a:spcBef>
              <a:spcAft>
                <a:spcPts val="0"/>
              </a:spcAft>
            </a:pPr>
            <a:endParaRPr lang="en-US" sz="2400" dirty="0" smtClean="0">
              <a:solidFill>
                <a:srgbClr val="002060"/>
              </a:solidFill>
              <a:latin typeface="Calibri" pitchFamily="34" charset="0"/>
            </a:endParaRPr>
          </a:p>
        </p:txBody>
      </p:sp>
      <p:pic>
        <p:nvPicPr>
          <p:cNvPr id="31746" name="Picture 2" descr="http://upload.wikimedia.org/wikipedia/commons/thumb/b/bd/Mercury_Vapor_Streetlight.JPG/220px-Mercury_Vapor_Streetlight.JPG"/>
          <p:cNvPicPr>
            <a:picLocks noChangeAspect="1" noChangeArrowheads="1"/>
          </p:cNvPicPr>
          <p:nvPr/>
        </p:nvPicPr>
        <p:blipFill>
          <a:blip r:embed="rId2" cstate="print"/>
          <a:srcRect/>
          <a:stretch>
            <a:fillRect/>
          </a:stretch>
        </p:blipFill>
        <p:spPr bwMode="auto">
          <a:xfrm>
            <a:off x="6172200" y="1447800"/>
            <a:ext cx="2286000" cy="1631374"/>
          </a:xfrm>
          <a:prstGeom prst="rect">
            <a:avLst/>
          </a:prstGeom>
          <a:noFill/>
        </p:spPr>
      </p:pic>
      <p:pic>
        <p:nvPicPr>
          <p:cNvPr id="31748" name="Picture 4" descr="File:MV Lamp 175 W.JPG"/>
          <p:cNvPicPr>
            <a:picLocks noChangeAspect="1" noChangeArrowheads="1"/>
          </p:cNvPicPr>
          <p:nvPr/>
        </p:nvPicPr>
        <p:blipFill>
          <a:blip r:embed="rId3" cstate="print"/>
          <a:srcRect/>
          <a:stretch>
            <a:fillRect/>
          </a:stretch>
        </p:blipFill>
        <p:spPr bwMode="auto">
          <a:xfrm>
            <a:off x="6934200" y="3276600"/>
            <a:ext cx="1533525" cy="2628901"/>
          </a:xfrm>
          <a:prstGeom prst="rect">
            <a:avLst/>
          </a:prstGeom>
          <a:noFill/>
        </p:spPr>
      </p:pic>
      <p:sp>
        <p:nvSpPr>
          <p:cNvPr id="10" name="Rectangle 9"/>
          <p:cNvSpPr/>
          <p:nvPr/>
        </p:nvSpPr>
        <p:spPr>
          <a:xfrm>
            <a:off x="7315200" y="11430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0"/>
          <a:ext cx="7543801" cy="5289864"/>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Metal Halide</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50-110</a:t>
                      </a:r>
                      <a:endParaRPr lang="en-US" sz="1400" b="0" dirty="0"/>
                    </a:p>
                  </a:txBody>
                  <a:tcPr/>
                </a:tc>
                <a:tc>
                  <a:txBody>
                    <a:bodyPr/>
                    <a:lstStyle/>
                    <a:p>
                      <a:pPr algn="ctr"/>
                      <a:r>
                        <a:rPr lang="en-US" sz="1400" b="0" dirty="0" smtClean="0"/>
                        <a:t>6000-20,000</a:t>
                      </a:r>
                      <a:endParaRPr lang="en-US" sz="1400" b="0" dirty="0"/>
                    </a:p>
                  </a:txBody>
                  <a:tcPr/>
                </a:tc>
                <a:tc>
                  <a:txBody>
                    <a:bodyPr/>
                    <a:lstStyle/>
                    <a:p>
                      <a:pPr algn="ctr"/>
                      <a:r>
                        <a:rPr lang="en-US" sz="1400" dirty="0" smtClean="0">
                          <a:solidFill>
                            <a:srgbClr val="FF0000"/>
                          </a:solidFill>
                        </a:rPr>
                        <a:t>W</a:t>
                      </a:r>
                      <a:r>
                        <a:rPr lang="en-US" sz="1400" dirty="0" smtClean="0">
                          <a:solidFill>
                            <a:srgbClr val="FFCC00"/>
                          </a:solidFill>
                        </a:rPr>
                        <a:t>M</a:t>
                      </a:r>
                      <a:endParaRPr lang="en-US" sz="1400" b="0" dirty="0"/>
                    </a:p>
                  </a:txBody>
                  <a:tcPr/>
                </a:tc>
                <a:tc>
                  <a:txBody>
                    <a:bodyPr/>
                    <a:lstStyle/>
                    <a:p>
                      <a:pPr algn="ctr"/>
                      <a:r>
                        <a:rPr lang="en-US" sz="1400" b="0" dirty="0" smtClean="0"/>
                        <a:t>65-92</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Mercury Vapor</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30-65</a:t>
                      </a:r>
                      <a:endParaRPr lang="en-US" sz="1400" b="0" dirty="0"/>
                    </a:p>
                  </a:txBody>
                  <a:tcPr/>
                </a:tc>
                <a:tc>
                  <a:txBody>
                    <a:bodyPr/>
                    <a:lstStyle/>
                    <a:p>
                      <a:pPr algn="ctr"/>
                      <a:r>
                        <a:rPr lang="en-US" sz="1400" b="0" dirty="0" smtClean="0"/>
                        <a:t>16,000-24,000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a:p>
                  </a:txBody>
                  <a:tcPr/>
                </a:tc>
                <a:tc>
                  <a:txBody>
                    <a:bodyPr/>
                    <a:lstStyle/>
                    <a:p>
                      <a:pPr algn="ctr"/>
                      <a:r>
                        <a:rPr lang="en-US" sz="1400" b="0" dirty="0" smtClean="0"/>
                        <a:t>15-40</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rPr>
              <a:t>HID – High pressure sodium</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22532" name="Picture 4" descr="http://www.general-cathexis.com/images/PhilipsWhiteSonSpectrum.png"/>
          <p:cNvPicPr>
            <a:picLocks noChangeAspect="1" noChangeArrowheads="1"/>
          </p:cNvPicPr>
          <p:nvPr/>
        </p:nvPicPr>
        <p:blipFill>
          <a:blip r:embed="rId2" cstate="print"/>
          <a:srcRect/>
          <a:stretch>
            <a:fillRect/>
          </a:stretch>
        </p:blipFill>
        <p:spPr bwMode="auto">
          <a:xfrm>
            <a:off x="5791200" y="3962400"/>
            <a:ext cx="2812818" cy="1891079"/>
          </a:xfrm>
          <a:prstGeom prst="rect">
            <a:avLst/>
          </a:prstGeom>
          <a:noFill/>
        </p:spPr>
      </p:pic>
      <p:sp>
        <p:nvSpPr>
          <p:cNvPr id="12" name="Rectangle 11"/>
          <p:cNvSpPr/>
          <p:nvPr/>
        </p:nvSpPr>
        <p:spPr>
          <a:xfrm>
            <a:off x="5715000" y="5943600"/>
            <a:ext cx="3026791" cy="276999"/>
          </a:xfrm>
          <a:prstGeom prst="rect">
            <a:avLst/>
          </a:prstGeom>
        </p:spPr>
        <p:txBody>
          <a:bodyPr wrap="none">
            <a:spAutoFit/>
          </a:bodyPr>
          <a:lstStyle/>
          <a:p>
            <a:r>
              <a:rPr lang="en-US" sz="1200" dirty="0" smtClean="0"/>
              <a:t>Philips High Pressure </a:t>
            </a:r>
            <a:r>
              <a:rPr lang="en-US" sz="1200" dirty="0" err="1" smtClean="0"/>
              <a:t>Solium</a:t>
            </a:r>
            <a:r>
              <a:rPr lang="en-US" sz="1200" dirty="0" smtClean="0"/>
              <a:t> White Son®</a:t>
            </a:r>
            <a:endParaRPr lang="en-US" sz="1200" dirty="0"/>
          </a:p>
        </p:txBody>
      </p:sp>
      <p:pic>
        <p:nvPicPr>
          <p:cNvPr id="30722" name="Picture 2" descr="http://upload.wikimedia.org/wikipedia/commons/thumb/9/91/SON-T_Master_600W.jpg/220px-SON-T_Master_600W.jpg"/>
          <p:cNvPicPr>
            <a:picLocks noChangeAspect="1" noChangeArrowheads="1"/>
          </p:cNvPicPr>
          <p:nvPr/>
        </p:nvPicPr>
        <p:blipFill>
          <a:blip r:embed="rId3" cstate="print"/>
          <a:srcRect/>
          <a:stretch>
            <a:fillRect/>
          </a:stretch>
        </p:blipFill>
        <p:spPr bwMode="auto">
          <a:xfrm>
            <a:off x="6286500" y="1628774"/>
            <a:ext cx="2095500" cy="866776"/>
          </a:xfrm>
          <a:prstGeom prst="rect">
            <a:avLst/>
          </a:prstGeom>
          <a:noFill/>
        </p:spPr>
      </p:pic>
      <p:pic>
        <p:nvPicPr>
          <p:cNvPr id="30724" name="Picture 4" descr="http://upload.wikimedia.org/wikipedia/commons/thumb/4/47/SON-T-Master-600W.jpg/220px-SON-T-Master-600W.jpg"/>
          <p:cNvPicPr>
            <a:picLocks noChangeAspect="1" noChangeArrowheads="1"/>
          </p:cNvPicPr>
          <p:nvPr/>
        </p:nvPicPr>
        <p:blipFill>
          <a:blip r:embed="rId4" cstate="print"/>
          <a:srcRect t="24242"/>
          <a:stretch>
            <a:fillRect/>
          </a:stretch>
        </p:blipFill>
        <p:spPr bwMode="auto">
          <a:xfrm>
            <a:off x="6286500" y="2466974"/>
            <a:ext cx="2095500" cy="1190626"/>
          </a:xfrm>
          <a:prstGeom prst="rect">
            <a:avLst/>
          </a:prstGeom>
          <a:noFill/>
        </p:spPr>
      </p:pic>
      <p:sp>
        <p:nvSpPr>
          <p:cNvPr id="13" name="Rectangle 12"/>
          <p:cNvSpPr/>
          <p:nvPr/>
        </p:nvSpPr>
        <p:spPr>
          <a:xfrm>
            <a:off x="7391400" y="10668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sp>
        <p:nvSpPr>
          <p:cNvPr id="14" name="Rectangle 8"/>
          <p:cNvSpPr>
            <a:spLocks noChangeArrowheads="1"/>
          </p:cNvSpPr>
          <p:nvPr/>
        </p:nvSpPr>
        <p:spPr bwMode="auto">
          <a:xfrm>
            <a:off x="609600" y="1295400"/>
            <a:ext cx="5486400" cy="4478149"/>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Uses sodium in an excited state to produce light</a:t>
            </a:r>
          </a:p>
          <a:p>
            <a:pPr marL="0" lvl="2">
              <a:spcBef>
                <a:spcPts val="600"/>
              </a:spcBef>
              <a:spcAft>
                <a:spcPts val="600"/>
              </a:spcAft>
              <a:buFont typeface="Arial" charset="0"/>
              <a:buChar char="•"/>
            </a:pPr>
            <a:r>
              <a:rPr lang="en-US" sz="2400" dirty="0" smtClean="0">
                <a:solidFill>
                  <a:srgbClr val="002060"/>
                </a:solidFill>
                <a:latin typeface="Calibri" pitchFamily="34" charset="0"/>
              </a:rPr>
              <a:t> High Efficacy/Long lamp life</a:t>
            </a:r>
          </a:p>
          <a:p>
            <a:pPr marL="0" lvl="2">
              <a:spcBef>
                <a:spcPts val="600"/>
              </a:spcBef>
              <a:spcAft>
                <a:spcPts val="600"/>
              </a:spcAft>
              <a:buFont typeface="Arial" charset="0"/>
              <a:buChar char="•"/>
            </a:pPr>
            <a:r>
              <a:rPr lang="en-US" sz="2400" dirty="0" smtClean="0">
                <a:solidFill>
                  <a:srgbClr val="002060"/>
                </a:solidFill>
                <a:latin typeface="Calibri" pitchFamily="34" charset="0"/>
              </a:rPr>
              <a:t> Produces warm white light</a:t>
            </a:r>
          </a:p>
          <a:p>
            <a:pPr marL="0" lvl="2">
              <a:spcBef>
                <a:spcPts val="600"/>
              </a:spcBef>
              <a:spcAft>
                <a:spcPts val="600"/>
              </a:spcAft>
              <a:buFont typeface="Arial" charset="0"/>
              <a:buChar char="•"/>
            </a:pPr>
            <a:r>
              <a:rPr lang="en-US" sz="2400" dirty="0" smtClean="0">
                <a:solidFill>
                  <a:srgbClr val="002060"/>
                </a:solidFill>
                <a:latin typeface="Calibri" pitchFamily="34" charset="0"/>
              </a:rPr>
              <a:t> Exterior, industrial, and street lighting</a:t>
            </a:r>
          </a:p>
          <a:p>
            <a:pPr marL="0" lvl="2">
              <a:spcBef>
                <a:spcPts val="600"/>
              </a:spcBef>
              <a:spcAft>
                <a:spcPts val="600"/>
              </a:spcAft>
              <a:buFont typeface="Arial" charset="0"/>
              <a:buChar char="•"/>
            </a:pPr>
            <a:r>
              <a:rPr lang="en-US" sz="2400" dirty="0" smtClean="0">
                <a:solidFill>
                  <a:srgbClr val="002060"/>
                </a:solidFill>
                <a:latin typeface="Calibri" pitchFamily="34" charset="0"/>
              </a:rPr>
              <a:t> Weaknesses: </a:t>
            </a:r>
          </a:p>
          <a:p>
            <a:pPr marL="0" lvl="2">
              <a:spcBef>
                <a:spcPts val="0"/>
              </a:spcBef>
              <a:spcAft>
                <a:spcPts val="0"/>
              </a:spcAft>
            </a:pPr>
            <a:r>
              <a:rPr lang="en-US" sz="2400" dirty="0" smtClean="0">
                <a:solidFill>
                  <a:srgbClr val="002060"/>
                </a:solidFill>
                <a:latin typeface="Calibri" pitchFamily="34" charset="0"/>
              </a:rPr>
              <a:t>   - Warm-up: 4-6min to full brightness</a:t>
            </a:r>
          </a:p>
          <a:p>
            <a:pPr marL="0" lvl="2">
              <a:spcBef>
                <a:spcPts val="0"/>
              </a:spcBef>
              <a:spcAft>
                <a:spcPts val="0"/>
              </a:spcAft>
            </a:pPr>
            <a:r>
              <a:rPr lang="en-US" sz="2400" dirty="0" smtClean="0">
                <a:solidFill>
                  <a:srgbClr val="002060"/>
                </a:solidFill>
                <a:latin typeface="Calibri" pitchFamily="34" charset="0"/>
              </a:rPr>
              <a:t>   - Re-strike time: 1 min</a:t>
            </a:r>
          </a:p>
          <a:p>
            <a:pPr marL="0" lvl="2">
              <a:spcBef>
                <a:spcPts val="0"/>
              </a:spcBef>
              <a:spcAft>
                <a:spcPts val="0"/>
              </a:spcAft>
            </a:pPr>
            <a:r>
              <a:rPr lang="en-US" sz="2400" dirty="0" smtClean="0">
                <a:solidFill>
                  <a:srgbClr val="002060"/>
                </a:solidFill>
                <a:latin typeface="Calibri" pitchFamily="34" charset="0"/>
              </a:rPr>
              <a:t>   - Poor color rendering</a:t>
            </a:r>
          </a:p>
          <a:p>
            <a:pPr marL="0" lvl="2">
              <a:spcBef>
                <a:spcPts val="0"/>
              </a:spcBef>
              <a:spcAft>
                <a:spcPts val="0"/>
              </a:spcAft>
            </a:pPr>
            <a:endParaRPr lang="en-US" sz="2400" dirty="0" smtClean="0">
              <a:solidFill>
                <a:srgbClr val="002060"/>
              </a:solidFill>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Components</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lamps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Ballasts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Lamp comparison matrix</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lighting </a:t>
            </a:r>
            <a:r>
              <a:rPr lang="en-US" sz="2800" dirty="0" err="1" smtClean="0">
                <a:solidFill>
                  <a:schemeClr val="tx2">
                    <a:lumMod val="40000"/>
                    <a:lumOff val="60000"/>
                  </a:schemeClr>
                </a:solidFill>
                <a:latin typeface="Calibri" pitchFamily="34" charset="0"/>
              </a:rPr>
              <a:t>luminaires</a:t>
            </a:r>
            <a:r>
              <a:rPr lang="en-US" sz="2800" dirty="0" smtClean="0">
                <a:solidFill>
                  <a:schemeClr val="tx2">
                    <a:lumMod val="40000"/>
                    <a:lumOff val="60000"/>
                  </a:schemeClr>
                </a:solidFill>
                <a:latin typeface="Calibri" pitchFamily="34" charset="0"/>
              </a:rPr>
              <a:t> and intensities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Energy efficiency measures (EEMs)</a:t>
            </a:r>
            <a:endParaRPr lang="en-US" sz="2800" dirty="0">
              <a:solidFill>
                <a:schemeClr val="tx2">
                  <a:lumMod val="40000"/>
                  <a:lumOff val="60000"/>
                </a:schemeClr>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rPr>
              <a:t>HID – High pressure sodium</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96200" cy="3970318"/>
          </a:xfrm>
          <a:prstGeom prst="rect">
            <a:avLst/>
          </a:prstGeom>
          <a:noFill/>
          <a:ln w="9525">
            <a:noFill/>
            <a:miter lim="800000"/>
            <a:headEnd/>
            <a:tailEnd/>
          </a:ln>
        </p:spPr>
        <p:txBody>
          <a:bodyPr>
            <a:spAutoFit/>
          </a:bodyPr>
          <a:lstStyle/>
          <a:p>
            <a:pPr marL="0" lvl="2">
              <a:spcBef>
                <a:spcPts val="0"/>
              </a:spcBef>
              <a:spcAft>
                <a:spcPts val="0"/>
              </a:spcAft>
            </a:pPr>
            <a:r>
              <a:rPr lang="en-US" sz="2400" dirty="0" smtClean="0">
                <a:solidFill>
                  <a:srgbClr val="002060"/>
                </a:solidFill>
                <a:latin typeface="Calibri" pitchFamily="34" charset="0"/>
              </a:rPr>
              <a:t>Reading Material: </a:t>
            </a:r>
          </a:p>
          <a:p>
            <a:pPr marL="0" lvl="2">
              <a:spcBef>
                <a:spcPts val="0"/>
              </a:spcBef>
              <a:spcAft>
                <a:spcPts val="0"/>
              </a:spcAft>
            </a:pPr>
            <a:endParaRPr lang="en-US" sz="2400" dirty="0" smtClean="0">
              <a:solidFill>
                <a:srgbClr val="002060"/>
              </a:solidFill>
              <a:latin typeface="Calibri" pitchFamily="34" charset="0"/>
            </a:endParaRPr>
          </a:p>
          <a:p>
            <a:pPr marL="0" lvl="2">
              <a:spcBef>
                <a:spcPts val="0"/>
              </a:spcBef>
              <a:spcAft>
                <a:spcPts val="0"/>
              </a:spcAft>
            </a:pPr>
            <a:r>
              <a:rPr lang="en-US" sz="2400" dirty="0" smtClean="0">
                <a:solidFill>
                  <a:srgbClr val="002060"/>
                </a:solidFill>
                <a:latin typeface="Calibri" pitchFamily="34" charset="0"/>
              </a:rPr>
              <a:t>Factsheet for HID</a:t>
            </a:r>
            <a:r>
              <a:rPr lang="en-US" sz="2400" dirty="0" smtClean="0">
                <a:hlinkClick r:id="rId2"/>
              </a:rPr>
              <a:t> </a:t>
            </a:r>
            <a:r>
              <a:rPr lang="en-US" dirty="0" smtClean="0">
                <a:hlinkClick r:id="rId2"/>
              </a:rPr>
              <a:t>http://www.lightingassociates.org/i/u/2127806/f/tech_sheets/High_Pressure_Sodium_Lamps.pdf</a:t>
            </a:r>
            <a:endParaRPr lang="en-US" dirty="0" smtClean="0">
              <a:solidFill>
                <a:srgbClr val="002060"/>
              </a:solidFill>
              <a:latin typeface="Calibri" pitchFamily="34" charset="0"/>
            </a:endParaRPr>
          </a:p>
          <a:p>
            <a:pPr marL="0" lvl="2">
              <a:lnSpc>
                <a:spcPct val="150000"/>
              </a:lnSpc>
              <a:buFont typeface="Arial" charset="0"/>
              <a:buChar char="•"/>
            </a:pPr>
            <a:endParaRPr lang="en-US" sz="2400" dirty="0" smtClean="0">
              <a:solidFill>
                <a:srgbClr val="002060"/>
              </a:solidFill>
              <a:latin typeface="Calibri" pitchFamily="34" charset="0"/>
            </a:endParaRPr>
          </a:p>
          <a:p>
            <a:pPr marL="0" lvl="2">
              <a:lnSpc>
                <a:spcPct val="150000"/>
              </a:lnSpc>
              <a:buFont typeface="Arial" charset="0"/>
              <a:buChar char="•"/>
            </a:pPr>
            <a:endParaRPr lang="en-US" sz="2400" dirty="0" smtClean="0">
              <a:solidFill>
                <a:srgbClr val="002060"/>
              </a:solidFill>
              <a:latin typeface="Calibri" pitchFamily="34" charset="0"/>
            </a:endParaRPr>
          </a:p>
          <a:p>
            <a:pPr marL="0" lvl="2">
              <a:lnSpc>
                <a:spcPct val="150000"/>
              </a:lnSpc>
            </a:pPr>
            <a:r>
              <a:rPr lang="en-US" sz="2400" dirty="0" smtClean="0">
                <a:solidFill>
                  <a:srgbClr val="002060"/>
                </a:solidFill>
                <a:latin typeface="Calibri" pitchFamily="34" charset="0"/>
              </a:rPr>
              <a:t>Lighting for agriculture</a:t>
            </a:r>
          </a:p>
          <a:p>
            <a:pPr marL="0" lvl="2">
              <a:lnSpc>
                <a:spcPct val="150000"/>
              </a:lnSpc>
            </a:pPr>
            <a:r>
              <a:rPr lang="en-US" dirty="0" smtClean="0">
                <a:hlinkClick r:id="rId3"/>
              </a:rPr>
              <a:t>http://homeharvest.com/lightingmain.htm</a:t>
            </a:r>
            <a:endParaRPr lang="en-US" dirty="0">
              <a:solidFill>
                <a:srgbClr val="002060"/>
              </a:solidFill>
              <a:latin typeface="Calibri" pitchFamily="34" charset="0"/>
            </a:endParaRPr>
          </a:p>
        </p:txBody>
      </p:sp>
      <p:sp>
        <p:nvSpPr>
          <p:cNvPr id="9" name="TextBox 8"/>
          <p:cNvSpPr txBox="1"/>
          <p:nvPr/>
        </p:nvSpPr>
        <p:spPr>
          <a:xfrm>
            <a:off x="7239000" y="5943600"/>
            <a:ext cx="1447800" cy="276999"/>
          </a:xfrm>
          <a:prstGeom prst="rect">
            <a:avLst/>
          </a:prstGeom>
          <a:noFill/>
        </p:spPr>
        <p:txBody>
          <a:bodyPr wrap="square" rtlCol="0">
            <a:spAutoFit/>
          </a:bodyPr>
          <a:lstStyle/>
          <a:p>
            <a:r>
              <a:rPr lang="en-US" sz="1200" dirty="0" smtClean="0"/>
              <a:t>© </a:t>
            </a:r>
            <a:r>
              <a:rPr lang="en-US" sz="1200" dirty="0" err="1" smtClean="0"/>
              <a:t>superiorlighting</a:t>
            </a:r>
            <a:endParaRPr lang="en-US" sz="1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0"/>
          <a:ext cx="7543801" cy="5325952"/>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75624">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482072">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4940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482072">
                <a:tc>
                  <a:txBody>
                    <a:bodyPr/>
                    <a:lstStyle/>
                    <a:p>
                      <a:pPr algn="ctr"/>
                      <a:r>
                        <a:rPr lang="en-US" sz="1400" b="0" dirty="0" smtClean="0"/>
                        <a:t>Metal Halide</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50-110</a:t>
                      </a:r>
                      <a:endParaRPr lang="en-US" sz="1400" b="0" dirty="0"/>
                    </a:p>
                  </a:txBody>
                  <a:tcPr/>
                </a:tc>
                <a:tc>
                  <a:txBody>
                    <a:bodyPr/>
                    <a:lstStyle/>
                    <a:p>
                      <a:pPr algn="ctr"/>
                      <a:r>
                        <a:rPr lang="en-US" sz="1400" b="0" dirty="0" smtClean="0"/>
                        <a:t>6000-20,000</a:t>
                      </a:r>
                      <a:endParaRPr lang="en-US" sz="1400" b="0" dirty="0"/>
                    </a:p>
                  </a:txBody>
                  <a:tcPr/>
                </a:tc>
                <a:tc>
                  <a:txBody>
                    <a:bodyPr/>
                    <a:lstStyle/>
                    <a:p>
                      <a:pPr algn="ctr"/>
                      <a:r>
                        <a:rPr lang="en-US" sz="1400" dirty="0" smtClean="0">
                          <a:solidFill>
                            <a:srgbClr val="FF0000"/>
                          </a:solidFill>
                        </a:rPr>
                        <a:t>W</a:t>
                      </a:r>
                      <a:r>
                        <a:rPr lang="en-US" sz="1400" dirty="0" smtClean="0">
                          <a:solidFill>
                            <a:srgbClr val="FFCC00"/>
                          </a:solidFill>
                        </a:rPr>
                        <a:t>M</a:t>
                      </a:r>
                      <a:endParaRPr lang="en-US" sz="1400" b="0" dirty="0"/>
                    </a:p>
                  </a:txBody>
                  <a:tcPr/>
                </a:tc>
                <a:tc>
                  <a:txBody>
                    <a:bodyPr/>
                    <a:lstStyle/>
                    <a:p>
                      <a:pPr algn="ctr"/>
                      <a:r>
                        <a:rPr lang="en-US" sz="1400" b="0" dirty="0" smtClean="0"/>
                        <a:t>65-92</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Mercury Vapor</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30-65</a:t>
                      </a:r>
                      <a:endParaRPr lang="en-US" sz="1400" b="0" dirty="0"/>
                    </a:p>
                  </a:txBody>
                  <a:tcPr/>
                </a:tc>
                <a:tc>
                  <a:txBody>
                    <a:bodyPr/>
                    <a:lstStyle/>
                    <a:p>
                      <a:pPr algn="ctr"/>
                      <a:r>
                        <a:rPr lang="en-US" sz="1400" b="0" dirty="0" smtClean="0"/>
                        <a:t>16,000-24,000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a:p>
                  </a:txBody>
                  <a:tcPr/>
                </a:tc>
                <a:tc>
                  <a:txBody>
                    <a:bodyPr/>
                    <a:lstStyle/>
                    <a:p>
                      <a:pPr algn="ctr"/>
                      <a:r>
                        <a:rPr lang="en-US" sz="1400" b="0" dirty="0" smtClean="0"/>
                        <a:t>15-40</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r>
                        <a:rPr lang="en-US" sz="1400" b="0" dirty="0" smtClean="0"/>
                        <a:t>High</a:t>
                      </a:r>
                      <a:r>
                        <a:rPr lang="en-US" sz="1400" b="0" baseline="0" dirty="0" smtClean="0"/>
                        <a:t> Pressure Sodium</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50-120</a:t>
                      </a:r>
                      <a:endParaRPr lang="en-US" sz="1400" b="0" dirty="0"/>
                    </a:p>
                  </a:txBody>
                  <a:tcPr/>
                </a:tc>
                <a:tc>
                  <a:txBody>
                    <a:bodyPr/>
                    <a:lstStyle/>
                    <a:p>
                      <a:pPr algn="ctr"/>
                      <a:r>
                        <a:rPr lang="en-US" sz="1400" b="0" dirty="0" smtClean="0"/>
                        <a:t>16,000-24,000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25</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482072">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r>
              <a:tr h="482072">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rPr>
              <a:t>HID – Low pressure sodium</a:t>
            </a:r>
            <a:endParaRPr lang="en-US" sz="3200" dirty="0">
              <a:solidFill>
                <a:srgbClr val="7030A0"/>
              </a:solidFill>
              <a:effectLst>
                <a:outerShdw blurRad="38100" dist="38100" dir="2700000" algn="tl">
                  <a:srgbClr val="000000">
                    <a:alpha val="43137"/>
                  </a:srgbClr>
                </a:outerShdw>
              </a:effectLs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pic>
        <p:nvPicPr>
          <p:cNvPr id="28674" name="Picture 2" descr="File:LPS Lamp 35W running.jpg"/>
          <p:cNvPicPr>
            <a:picLocks noChangeAspect="1" noChangeArrowheads="1"/>
          </p:cNvPicPr>
          <p:nvPr/>
        </p:nvPicPr>
        <p:blipFill>
          <a:blip r:embed="rId2" cstate="print"/>
          <a:srcRect/>
          <a:stretch>
            <a:fillRect/>
          </a:stretch>
        </p:blipFill>
        <p:spPr bwMode="auto">
          <a:xfrm>
            <a:off x="5257800" y="1524000"/>
            <a:ext cx="3276600" cy="950215"/>
          </a:xfrm>
          <a:prstGeom prst="rect">
            <a:avLst/>
          </a:prstGeom>
          <a:noFill/>
        </p:spPr>
      </p:pic>
      <p:pic>
        <p:nvPicPr>
          <p:cNvPr id="28676" name="Picture 4" descr="http://www.astro.caltech.edu/palomar/images/blog/lpsstreet.jpg"/>
          <p:cNvPicPr>
            <a:picLocks noChangeAspect="1" noChangeArrowheads="1"/>
          </p:cNvPicPr>
          <p:nvPr/>
        </p:nvPicPr>
        <p:blipFill>
          <a:blip r:embed="rId3" cstate="print"/>
          <a:srcRect/>
          <a:stretch>
            <a:fillRect/>
          </a:stretch>
        </p:blipFill>
        <p:spPr bwMode="auto">
          <a:xfrm>
            <a:off x="5257800" y="3352800"/>
            <a:ext cx="3276600" cy="1884045"/>
          </a:xfrm>
          <a:prstGeom prst="rect">
            <a:avLst/>
          </a:prstGeom>
          <a:noFill/>
        </p:spPr>
      </p:pic>
      <p:sp>
        <p:nvSpPr>
          <p:cNvPr id="10" name="Rectangle 9"/>
          <p:cNvSpPr/>
          <p:nvPr/>
        </p:nvSpPr>
        <p:spPr>
          <a:xfrm>
            <a:off x="7391400" y="25908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sp>
        <p:nvSpPr>
          <p:cNvPr id="11" name="Rectangle 8"/>
          <p:cNvSpPr>
            <a:spLocks noChangeArrowheads="1"/>
          </p:cNvSpPr>
          <p:nvPr/>
        </p:nvSpPr>
        <p:spPr bwMode="auto">
          <a:xfrm>
            <a:off x="609600" y="1295400"/>
            <a:ext cx="4572000" cy="4108817"/>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most efficient electrically powered light source</a:t>
            </a:r>
          </a:p>
          <a:p>
            <a:pPr marL="0" lvl="2">
              <a:spcBef>
                <a:spcPts val="600"/>
              </a:spcBef>
              <a:spcAft>
                <a:spcPts val="600"/>
              </a:spcAft>
              <a:buFont typeface="Arial" charset="0"/>
              <a:buChar char="•"/>
            </a:pPr>
            <a:r>
              <a:rPr lang="en-US" sz="2400" dirty="0" smtClean="0">
                <a:solidFill>
                  <a:srgbClr val="002060"/>
                </a:solidFill>
                <a:latin typeface="Calibri" pitchFamily="34" charset="0"/>
              </a:rPr>
              <a:t> Long lamp life</a:t>
            </a:r>
          </a:p>
          <a:p>
            <a:pPr marL="0" lvl="2">
              <a:spcBef>
                <a:spcPts val="600"/>
              </a:spcBef>
              <a:spcAft>
                <a:spcPts val="600"/>
              </a:spcAft>
              <a:buFont typeface="Arial" charset="0"/>
              <a:buChar char="•"/>
            </a:pPr>
            <a:r>
              <a:rPr lang="en-US" sz="2400" dirty="0" smtClean="0">
                <a:solidFill>
                  <a:srgbClr val="002060"/>
                </a:solidFill>
                <a:latin typeface="Calibri" pitchFamily="34" charset="0"/>
              </a:rPr>
              <a:t> Produces monochromatic light </a:t>
            </a:r>
          </a:p>
          <a:p>
            <a:pPr marL="0" lvl="2">
              <a:spcBef>
                <a:spcPts val="600"/>
              </a:spcBef>
              <a:spcAft>
                <a:spcPts val="600"/>
              </a:spcAft>
              <a:buFont typeface="Arial" charset="0"/>
              <a:buChar char="•"/>
            </a:pPr>
            <a:r>
              <a:rPr lang="en-US" sz="2400" dirty="0" smtClean="0">
                <a:solidFill>
                  <a:srgbClr val="002060"/>
                </a:solidFill>
                <a:latin typeface="Calibri" pitchFamily="34" charset="0"/>
              </a:rPr>
              <a:t> highway and security lighting; astronomical observatory parking</a:t>
            </a:r>
          </a:p>
          <a:p>
            <a:pPr marL="0" lvl="2">
              <a:spcBef>
                <a:spcPts val="600"/>
              </a:spcBef>
              <a:spcAft>
                <a:spcPts val="600"/>
              </a:spcAft>
              <a:buFont typeface="Arial" charset="0"/>
              <a:buChar char="•"/>
            </a:pPr>
            <a:r>
              <a:rPr lang="en-US" sz="2400" dirty="0" smtClean="0">
                <a:solidFill>
                  <a:srgbClr val="002060"/>
                </a:solidFill>
                <a:latin typeface="Calibri" pitchFamily="34" charset="0"/>
              </a:rPr>
              <a:t> Weaknesses: </a:t>
            </a:r>
          </a:p>
          <a:p>
            <a:pPr marL="0" lvl="2">
              <a:spcBef>
                <a:spcPts val="0"/>
              </a:spcBef>
              <a:spcAft>
                <a:spcPts val="0"/>
              </a:spcAft>
            </a:pPr>
            <a:r>
              <a:rPr lang="en-US" sz="2400" dirty="0" smtClean="0">
                <a:solidFill>
                  <a:srgbClr val="002060"/>
                </a:solidFill>
                <a:latin typeface="Calibri" pitchFamily="34" charset="0"/>
              </a:rPr>
              <a:t> - Poor color rendering</a:t>
            </a:r>
          </a:p>
          <a:p>
            <a:pPr marL="0" lvl="2">
              <a:spcBef>
                <a:spcPts val="0"/>
              </a:spcBef>
              <a:spcAft>
                <a:spcPts val="0"/>
              </a:spcAft>
            </a:pPr>
            <a:endParaRPr lang="en-US" sz="2400" dirty="0" smtClean="0">
              <a:solidFill>
                <a:srgbClr val="002060"/>
              </a:solidFill>
              <a:latin typeface="Calibri" pitchFamily="34" charset="0"/>
            </a:endParaRPr>
          </a:p>
        </p:txBody>
      </p:sp>
      <p:sp>
        <p:nvSpPr>
          <p:cNvPr id="12" name="TextBox 11"/>
          <p:cNvSpPr txBox="1"/>
          <p:nvPr/>
        </p:nvSpPr>
        <p:spPr>
          <a:xfrm>
            <a:off x="5715000" y="5486400"/>
            <a:ext cx="2480166" cy="369332"/>
          </a:xfrm>
          <a:prstGeom prst="rect">
            <a:avLst/>
          </a:prstGeom>
          <a:noFill/>
        </p:spPr>
        <p:txBody>
          <a:bodyPr wrap="none" rtlCol="0">
            <a:spAutoFit/>
          </a:bodyPr>
          <a:lstStyle/>
          <a:p>
            <a:r>
              <a:rPr lang="en-US" dirty="0" smtClean="0"/>
              <a:t>Astronomers love LPS</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601"/>
          <a:ext cx="7543801" cy="5012756"/>
        </p:xfrm>
        <a:graphic>
          <a:graphicData uri="http://schemas.openxmlformats.org/drawingml/2006/table">
            <a:tbl>
              <a:tblPr firstRow="1" bandRow="1">
                <a:tableStyleId>{5C22544A-7EE6-4342-B048-85BDC9FD1C3A}</a:tableStyleId>
              </a:tblPr>
              <a:tblGrid>
                <a:gridCol w="1230702"/>
                <a:gridCol w="692270"/>
                <a:gridCol w="769189"/>
                <a:gridCol w="1117840"/>
                <a:gridCol w="685800"/>
                <a:gridCol w="609600"/>
                <a:gridCol w="669266"/>
                <a:gridCol w="846108"/>
                <a:gridCol w="923026"/>
              </a:tblGrid>
              <a:tr h="719246">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Voltage</a:t>
                      </a:r>
                      <a:r>
                        <a:rPr lang="en-US" sz="1400" b="0" baseline="0" dirty="0" smtClean="0"/>
                        <a:t> Sensitive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Temp. Sensitive</a:t>
                      </a:r>
                      <a:r>
                        <a:rPr lang="en-US" sz="1400" b="0" baseline="30000" dirty="0" smtClean="0"/>
                        <a:t>2</a:t>
                      </a:r>
                      <a:endParaRPr lang="en-US" sz="1400" b="0" baseline="30000" dirty="0"/>
                    </a:p>
                  </a:txBody>
                  <a:tcPr/>
                </a:tc>
              </a:tr>
              <a:tr h="370439">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345840">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381000">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509466">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370439">
                <a:tc>
                  <a:txBody>
                    <a:bodyPr/>
                    <a:lstStyle/>
                    <a:p>
                      <a:pPr algn="ctr"/>
                      <a:r>
                        <a:rPr lang="en-US" sz="1400" b="0" dirty="0" smtClean="0"/>
                        <a:t>Metal Halide</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50-110</a:t>
                      </a:r>
                      <a:endParaRPr lang="en-US" sz="1400" b="0" dirty="0"/>
                    </a:p>
                  </a:txBody>
                  <a:tcPr/>
                </a:tc>
                <a:tc>
                  <a:txBody>
                    <a:bodyPr/>
                    <a:lstStyle/>
                    <a:p>
                      <a:pPr algn="ctr"/>
                      <a:r>
                        <a:rPr lang="en-US" sz="1400" b="0" dirty="0" smtClean="0"/>
                        <a:t>6000-20,000</a:t>
                      </a:r>
                      <a:endParaRPr lang="en-US" sz="1400" b="0" dirty="0"/>
                    </a:p>
                  </a:txBody>
                  <a:tcPr/>
                </a:tc>
                <a:tc>
                  <a:txBody>
                    <a:bodyPr/>
                    <a:lstStyle/>
                    <a:p>
                      <a:pPr algn="ctr"/>
                      <a:r>
                        <a:rPr lang="en-US" sz="1400" dirty="0" smtClean="0">
                          <a:solidFill>
                            <a:srgbClr val="FF0000"/>
                          </a:solidFill>
                        </a:rPr>
                        <a:t>W</a:t>
                      </a:r>
                      <a:r>
                        <a:rPr lang="en-US" sz="1400" dirty="0" smtClean="0">
                          <a:solidFill>
                            <a:srgbClr val="FFCC00"/>
                          </a:solidFill>
                        </a:rPr>
                        <a:t>M</a:t>
                      </a:r>
                      <a:endParaRPr lang="en-US" sz="1400" b="0" dirty="0"/>
                    </a:p>
                  </a:txBody>
                  <a:tcPr/>
                </a:tc>
                <a:tc>
                  <a:txBody>
                    <a:bodyPr/>
                    <a:lstStyle/>
                    <a:p>
                      <a:pPr algn="ctr"/>
                      <a:r>
                        <a:rPr lang="en-US" sz="1400" b="0" dirty="0" smtClean="0"/>
                        <a:t>65-92</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509466">
                <a:tc>
                  <a:txBody>
                    <a:bodyPr/>
                    <a:lstStyle/>
                    <a:p>
                      <a:pPr algn="ctr"/>
                      <a:r>
                        <a:rPr lang="en-US" sz="1400" b="0" dirty="0" smtClean="0"/>
                        <a:t>Mercury Vapor</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30-65</a:t>
                      </a:r>
                      <a:endParaRPr lang="en-US" sz="1400" b="0" dirty="0"/>
                    </a:p>
                  </a:txBody>
                  <a:tcPr/>
                </a:tc>
                <a:tc>
                  <a:txBody>
                    <a:bodyPr/>
                    <a:lstStyle/>
                    <a:p>
                      <a:pPr algn="ctr"/>
                      <a:r>
                        <a:rPr lang="en-US" sz="1400" b="0" dirty="0" smtClean="0"/>
                        <a:t>16,000-24,000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a:p>
                  </a:txBody>
                  <a:tcPr/>
                </a:tc>
                <a:tc>
                  <a:txBody>
                    <a:bodyPr/>
                    <a:lstStyle/>
                    <a:p>
                      <a:pPr algn="ctr"/>
                      <a:r>
                        <a:rPr lang="en-US" sz="1400" b="0" dirty="0" smtClean="0"/>
                        <a:t>15-40</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09466">
                <a:tc>
                  <a:txBody>
                    <a:bodyPr/>
                    <a:lstStyle/>
                    <a:p>
                      <a:pPr algn="ctr"/>
                      <a:r>
                        <a:rPr lang="en-US" sz="1400" b="0" dirty="0" smtClean="0"/>
                        <a:t>High</a:t>
                      </a:r>
                      <a:r>
                        <a:rPr lang="en-US" sz="1400" b="0" baseline="0" dirty="0" smtClean="0"/>
                        <a:t> Pressure Sodium</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50-120</a:t>
                      </a:r>
                      <a:endParaRPr lang="en-US" sz="1400" b="0" dirty="0"/>
                    </a:p>
                  </a:txBody>
                  <a:tcPr/>
                </a:tc>
                <a:tc>
                  <a:txBody>
                    <a:bodyPr/>
                    <a:lstStyle/>
                    <a:p>
                      <a:pPr algn="ctr"/>
                      <a:r>
                        <a:rPr lang="en-US" sz="1400" b="0" dirty="0" smtClean="0"/>
                        <a:t>16,000-24,000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25</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509466">
                <a:tc>
                  <a:txBody>
                    <a:bodyPr/>
                    <a:lstStyle/>
                    <a:p>
                      <a:pPr algn="ctr"/>
                      <a:r>
                        <a:rPr lang="en-US" sz="1400" b="0" dirty="0" smtClean="0"/>
                        <a:t>Low Pressure Sodium</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60-150</a:t>
                      </a:r>
                      <a:endParaRPr lang="en-US" sz="1400" b="0" dirty="0"/>
                    </a:p>
                  </a:txBody>
                  <a:tcPr/>
                </a:tc>
                <a:tc>
                  <a:txBody>
                    <a:bodyPr/>
                    <a:lstStyle/>
                    <a:p>
                      <a:pPr algn="ctr"/>
                      <a:r>
                        <a:rPr lang="en-US" sz="1400" b="0" dirty="0" smtClean="0"/>
                        <a:t>12,000-18,000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5</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370439">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r h="370439">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Induction lamps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85800" y="1524000"/>
            <a:ext cx="4343400" cy="3139321"/>
          </a:xfrm>
          <a:prstGeom prst="rect">
            <a:avLst/>
          </a:prstGeom>
          <a:noFill/>
          <a:ln w="9525">
            <a:noFill/>
            <a:miter lim="800000"/>
            <a:headEnd/>
            <a:tailEnd/>
          </a:ln>
        </p:spPr>
        <p:txBody>
          <a:bodyPr wrap="square">
            <a:spAutoFit/>
          </a:bodyPr>
          <a:lstStyle/>
          <a:p>
            <a:pPr marL="0" lvl="2">
              <a:spcBef>
                <a:spcPts val="600"/>
              </a:spcBef>
              <a:spcAft>
                <a:spcPts val="12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Electrode-less, fewer failures</a:t>
            </a:r>
          </a:p>
          <a:p>
            <a:pPr marL="0" lvl="2">
              <a:spcBef>
                <a:spcPts val="600"/>
              </a:spcBef>
              <a:spcAft>
                <a:spcPts val="1200"/>
              </a:spcAft>
              <a:buFont typeface="Arial" charset="0"/>
              <a:buChar char="•"/>
            </a:pPr>
            <a:r>
              <a:rPr lang="en-US" sz="2400" dirty="0" smtClean="0">
                <a:solidFill>
                  <a:srgbClr val="002060"/>
                </a:solidFill>
                <a:latin typeface="Calibri" pitchFamily="34" charset="0"/>
              </a:rPr>
              <a:t> Induction coil generates magnetic field within lamp</a:t>
            </a:r>
          </a:p>
          <a:p>
            <a:pPr marL="0" lvl="2">
              <a:spcBef>
                <a:spcPts val="600"/>
              </a:spcBef>
              <a:spcAft>
                <a:spcPts val="1200"/>
              </a:spcAft>
              <a:buFont typeface="Arial" charset="0"/>
              <a:buChar char="•"/>
            </a:pPr>
            <a:r>
              <a:rPr lang="en-US" sz="2400" dirty="0" smtClean="0">
                <a:solidFill>
                  <a:srgbClr val="002060"/>
                </a:solidFill>
                <a:latin typeface="Calibri" pitchFamily="34" charset="0"/>
              </a:rPr>
              <a:t> Mercury vapor generates UV energy, converted to visible light by phosphor coating, similar to fluorescent lamp.</a:t>
            </a:r>
          </a:p>
        </p:txBody>
      </p:sp>
      <p:pic>
        <p:nvPicPr>
          <p:cNvPr id="27650" name="Picture 2" descr="http://www.lvd.cc/files/ws/en/lvd/work-theory.jpg"/>
          <p:cNvPicPr>
            <a:picLocks noChangeAspect="1" noChangeArrowheads="1"/>
          </p:cNvPicPr>
          <p:nvPr/>
        </p:nvPicPr>
        <p:blipFill>
          <a:blip r:embed="rId2" cstate="print"/>
          <a:srcRect/>
          <a:stretch>
            <a:fillRect/>
          </a:stretch>
        </p:blipFill>
        <p:spPr bwMode="auto">
          <a:xfrm>
            <a:off x="5181600" y="1447800"/>
            <a:ext cx="3505200" cy="2161540"/>
          </a:xfrm>
          <a:prstGeom prst="rect">
            <a:avLst/>
          </a:prstGeom>
          <a:noFill/>
        </p:spPr>
      </p:pic>
      <p:sp>
        <p:nvSpPr>
          <p:cNvPr id="9" name="TextBox 8"/>
          <p:cNvSpPr txBox="1"/>
          <p:nvPr/>
        </p:nvSpPr>
        <p:spPr>
          <a:xfrm>
            <a:off x="6629400" y="3581400"/>
            <a:ext cx="1072473" cy="307777"/>
          </a:xfrm>
          <a:prstGeom prst="rect">
            <a:avLst/>
          </a:prstGeom>
          <a:noFill/>
        </p:spPr>
        <p:txBody>
          <a:bodyPr wrap="none" rtlCol="0">
            <a:spAutoFit/>
          </a:bodyPr>
          <a:lstStyle/>
          <a:p>
            <a:r>
              <a:rPr lang="en-US" sz="1400" dirty="0" smtClean="0"/>
              <a:t>www.lvd.cc</a:t>
            </a:r>
            <a:endParaRPr lang="en-US" sz="1400" dirty="0"/>
          </a:p>
        </p:txBody>
      </p:sp>
      <p:pic>
        <p:nvPicPr>
          <p:cNvPr id="27652" name="Picture 4" descr="http://t2.gstatic.com/images?q=tbn:ANd9GcTcdGNZGUXASEI6yW0FqfBWVqLVkVKm73Z71vVunSM56ZVJwj-g"/>
          <p:cNvPicPr>
            <a:picLocks noChangeAspect="1" noChangeArrowheads="1"/>
          </p:cNvPicPr>
          <p:nvPr/>
        </p:nvPicPr>
        <p:blipFill>
          <a:blip r:embed="rId3" cstate="print"/>
          <a:srcRect/>
          <a:stretch>
            <a:fillRect/>
          </a:stretch>
        </p:blipFill>
        <p:spPr bwMode="auto">
          <a:xfrm rot="16200000">
            <a:off x="4648200" y="4495800"/>
            <a:ext cx="2286000" cy="1333501"/>
          </a:xfrm>
          <a:prstGeom prst="rect">
            <a:avLst/>
          </a:prstGeom>
          <a:noFill/>
        </p:spPr>
      </p:pic>
      <p:sp>
        <p:nvSpPr>
          <p:cNvPr id="27654" name="AutoShape 6" descr="data:image/jpeg;base64,/9j/4AAQSkZJRgABAQAAAQABAAD/2wCEAAkGBhEQEBUQEBASFBUUEhcUFRcQFRUQGBUVFhQVFBQXFRUXGyYeFxkjGRQUHy8gIycpLCwsFR4xNTAqNSgrLCkBCQoKDgwNFA8PFSkcFBgpMCkpKSkpKSkpKSk1KTUpNikpKSkpKSkpKSkpNSkpKSkpKSkpKSkpKSkpKSkpKSkpKf/AABEIAJgAowMBIgACEQEDEQH/xAAcAAEAAgIDAQAAAAAAAAAAAAAABQYDBAECBwj/xABCEAABAwICBwMKBQMBCQEAAAABAAIDBBEFIQYSMUFRYXETgaEHFCIyQlJykbHBIzNiktFTgqJDFzRUg7Kz0uHwFf/EABcBAQEBAQAAAAAAAAAAAAAAAAABAgP/xAAdEQEBAQABBQEAAAAAAAAAAAAAARECEiExQVFh/9oADAMBAAIRAxEAPwD3FERAREQEXVzwBc5DiclFVOLud6MIHxu2f2j2uuzqglZJA0XcQBxJsFoPxyP2A5/wiw+Zso8UmsdZ5Lzxdn8hsHctmOlJ2BB1di0x9WNjfiJd9LLGa2oPttHRn8lbfmdtpA6lc9lGNr/kERomrqf6o/YEGJ1Lf6Tuoc3xBP0W72cfvn5IaZh2PHfkgwM0jt+bC9vNhEg+x8FIUeJRS/lvBO8bHDq05haEtC4brjlmtCow9rtozGwjIjoRmEFnuuVWIsSqINv4zODsnjo7Yeh+anKDEo5m3Ydm0HJzTwcNyK20REBERAREQEREBYaqqbG3WebD5kncAN5XNRUNjaXvNgBcn/7eoRpfM7tHi3uN90c+LjvPcEHaR75jd+TdzPu7ifALahpr7AssNPv2BczT2Fm5D6oOCGs25nwWGSsPG3IZLXmqAFEVuMtbvQSr51idVjiqlV6SAb/nktdmJTP9SKVw/RG93iAtdNTV088HFd2zg71SfO6gbYJx1hk/8V2i0hINjkeBuD8ip01NXqOcjYbLYE7XeuO8ZKrUeMA71MQVYcorelpMrjMcR91GzUha7tIyWPGxw+hG8clIwTEZhZZIg7Nu3eP4QcYXjIlPZvGrIBe25w4sO/ptCkwqzXUOsLi4IN2kZEEbCDxUjgmLGW8cmUrBnbIObue37jce5FSyIiAiIgIi0cZrDFES31nENZ8Tt/cLnuQR1ZP28uqPy4nfueNvc3634KQp4Fp4bShjA0bgpC9gg6zybhsUbV1FgtmeSyquN4i64jjBc9x1WtbmSTsASTRgxbGs9VtySbADMuJ2AAbStnDNB5prPqnmJpz1GWL/AO52Yb0Fyp/RvRZtMO0ks+cj0nbQ2/ss4DntPgp6y1ueExG4fo5TQflwMB94jXd+51ypKy5RZUWrWYZFMLSxMeP1tDrdCdi2kQUzFPJ60XfRyGN3uPJcw8r7W+IUFDXTU8nZVEbmO4HYRxaRk4cx4L1BaOLYRFUxmOVtxtBGTmHc5p3Fa36mIShrQ4XBUlG/eqc2KWin7GU3BzY/YJG/Zw3j7K0Uk1wpZhG3K2+aiMQgc0iWM2ew3HPi08iMlMtWCojUEnQ1bZY2yN2OF+nEHmDks6rmBVHZTOhPqyXez4gPSHeBfuKsaKIiICgMTk7SpazdE25+N/8ADR/kp9U/DcUZI+SS5u+Rx2bADqi/cAgsELV2kK1W4izn8l1kxGP3rdQVnYuNXFKnVaSsOh2E3vWSD0n3EYPss3u6ut8gOK0MXkE72QMcCZHhmR2A+se5t1doYw1oa0WDQAANwAsAt+Iz7d0RFFEREBERASyIgjMfwdtVCYzk4elG73XjYem48iq1o/WEjUeLOaS1wO5wNiPmruVStJITTVXbtadSYC/ASjLM7tZtupBVnxmrDG5cyqFpsUkduaFu6kzhsPcCsdTTSxVxjtK3bG4PHdtHeLjvVrikDmhw2EAjoRcKgY9UhjSDKL22Eqe0Tx6ndTQxedROkbG1rm64DtawyscycwFZRZERFRSdKvKbHRVPmjYHSSBoLiXajRrAFoBsS42KhMExUyyueGNYJJC7V9YNLszY9bnvVU8p07W41KSQPQh/7YXfAtKoYyCGvfn7I/lSke1wYewtBI2hVXSiZ0DvQta2wi6xQeVOLVAFLNkN5YPuobSDS5lTn2MjPiLT9FneK92nQaZClqWyywCS9mgtdqlgdk4tacietvFewhfOdZWRyvaGOuddoAsQSdYCwG/ovowLtynHp455Ym7XKIiw0IiICIiAiIg4K8n8omkdSK51IJSIRHGdVoA1tYXOs7ac9y9ZXlflF0TrJK3zqnpzO1zGMsxwDmubcek02y2Zjvst8LJe7PKX066On8Qbe9eow+qOi8Vwf/8AQc9zGwOY5ji0llnjLb6Qu057wdysb8Mxlw/OlH/Ma36Fcrfxpg04itIV5VpA2xvwzV7xvRbEtUucJXnbk8PP1WHBvI5UVkbZX4hF2b9oZG97hmQ5p1iLOBuDltCS6PaqKXWiY73mNPzaCi7UdMIo2RgkhjGsBO0hoAueeSLQj8c0Soq3/eqaOQgWDnCzwOTxZw+apGF+T2j7Vxi1mwtOq1vaF5cWk6znOccs7gAbmr04rz7CfwaianPsTOt8Ljrt8HBSifpdFaNot2LD8VyuK3Q+kkaWmJouPZuFIU0i2dqYqsaO6M0mHvDWUsd89WZrNeTPMhxN3HqOAyUzUaVUsbi18jmkWuDHLfMXHs8Afku9fAS06pINjYjIg2Ubh+htHLEx88QmkLbvklLi5zvavnlY5W5LUz2z3TOG4zBUgmCZkmqQHahB1SRcBw3HkVvLXoqCOFoZFG1jRuYA0eC2FFEREBERAREQFH4w/wBAMBI13WNjY6u12Y2cO9b6jXntJb7meiOvtHwA7kRkpIA1oDWgAbAAs0klhsC7Mateoeio/EastaSo7QKsMj6r3RKy3DWLDreAasGklYGsOe5b/k6oiyiEh2zvdN3Os1n+DW/NBaEXC5QFRNMIDBWx1A9WZvZu5PZmL9W/9BV7UTpRg3ndM+IEB+T4ydz25t7jsPIlBqYfVawBUrE9UPRrFiRqvuHNOq4HIgg2IPQghXGmnuFFbz2LVjf2Lzc+g7/F3HoVtxvuLLrLECLEKo2QVyo2KV0OTruZuIzLOR3lq345A4XBBB3jNB3REQEREBFxda01X7LMz4Drz5IOK2pt6DPWI/aOP8Ling1RYJBTauZzJNyTtJWwTYXQdJDYWUbVzWWxUzquY3iQY057kFe0ikdUSspmetK8MHIE+kegFz3L1GngbGxrGizWtDQOAAsPBUDyeYaZ55K549Fl4or73H8xw6Cze93BehoCIiAuFyiDzzTjCDTTefRD0HkCYD2Xmwa/o7IHnbitrBcZDwM1dKmnbIwse0Oa4FrmuFwQdoK8sxvBpcMmu3WdTvd+G456pP8ApvPHgd/VPI9DgqLrejlByKpGE48HAZqx09YDvUEs5i1TR6p1oyWnfbMHqF3iqlna8FUYG1Tx6zL82H7H+Vk8+bv1h1af4WXVXXURHTz5nE9zT/C487J9VhPX0f8A2supyQNVVgLHu9Z1hwbl4rJHEBkAu5sNpWN9SBsUGQkDatOoqVhnrOahMSxcNG1BmxLEg0HNUmcy19Q2lhObj6TtzGD1nHpw3mw3rFiWKyVEgghBe951WtbtJ+wG87l6Pojos2hhsbOlfYyv4nc1v6Bu7zvQSuG4eyniZDGLMY0NA+55k5962kRAREQEREBYKyjZMx0UrA9jxZzXZghZ0QeV6Q6IT0LjLT60kG02u58Q/UPab+obN/FY8K0m2Z+K9Xsqpjvk8p5yZIiYJDmSwXY48XR7L8xYoMVHjjXb1KQ4gDvXnlfgVdR5viLmD24byNtxIA1m94WOj0mI3qYPUGVvNZBXc1QqfSjmtoaTDimi6ef810fX81THaTt4rBLpRwQXKSv5rQqsWa3aVS6nSZx32Uc2ulqHakLJJXcGAut1OxvfZBY8S0lFjqlV+Hzmul7KmYXn2icmMHF7t3TadwVkwbyaSSWfXSao/pQnP++Td0b81fcOwyKnjEUMbWMG5otnxPE8zmgidFNDoqFpIPaTOHpyOGfwsHss5b96sCIqCIiAiIgIiICIiAiIgKHxTRKjqTeWBmsfab+G7vc2xPeiIK9U+SqE/lVMzOTw2UDwB8VoS+S2cepVxn4o3N+jyiJox/7Lqn/iYf2yHwutqDyUn/VrD0jjDfFzj9ERNEzReTahj9Zj5TxmeSP2ts3wVjpqRkbdSNjWNGwMAaPkFyiDLZ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6" name="AutoShape 8" descr="data:image/jpeg;base64,/9j/4AAQSkZJRgABAQAAAQABAAD/2wCEAAkGBhEQEBUQEBASFBUUEhcUFRcQFRUQGBUVFhQVFBQXFRUXGyYeFxkjGRQUHy8gIycpLCwsFR4xNTAqNSgrLCkBCQoKDgwNFA8PFSkcFBgpMCkpKSkpKSkpKSk1KTUpNikpKSkpKSkpKSkpNSkpKSkpKSkpKSkpKSkpKSkpKSkpKf/AABEIAJgAowMBIgACEQEDEQH/xAAcAAEAAgIDAQAAAAAAAAAAAAAABQYDBAECBwj/xABCEAABAwICBwMKBQMBCQEAAAABAAIDBBEFIQYSMUFRYXETgaEHFCIyQlJykbHBIzNiktFTgqJDFzRUg7Kz0uHwFf/EABcBAQEBAQAAAAAAAAAAAAAAAAABAgP/xAAdEQEBAQABBQEAAAAAAAAAAAAAARECEiExQVFh/9oADAMBAAIRAxEAPwD3FERAREQEXVzwBc5DiclFVOLud6MIHxu2f2j2uuzqglZJA0XcQBxJsFoPxyP2A5/wiw+Zso8UmsdZ5Lzxdn8hsHctmOlJ2BB1di0x9WNjfiJd9LLGa2oPttHRn8lbfmdtpA6lc9lGNr/kERomrqf6o/YEGJ1Lf6Tuoc3xBP0W72cfvn5IaZh2PHfkgwM0jt+bC9vNhEg+x8FIUeJRS/lvBO8bHDq05haEtC4brjlmtCow9rtozGwjIjoRmEFnuuVWIsSqINv4zODsnjo7Yeh+anKDEo5m3Ydm0HJzTwcNyK20REBERAREQEREBYaqqbG3WebD5kncAN5XNRUNjaXvNgBcn/7eoRpfM7tHi3uN90c+LjvPcEHaR75jd+TdzPu7ifALahpr7AssNPv2BczT2Fm5D6oOCGs25nwWGSsPG3IZLXmqAFEVuMtbvQSr51idVjiqlV6SAb/nktdmJTP9SKVw/RG93iAtdNTV088HFd2zg71SfO6gbYJx1hk/8V2i0hINjkeBuD8ip01NXqOcjYbLYE7XeuO8ZKrUeMA71MQVYcorelpMrjMcR91GzUha7tIyWPGxw+hG8clIwTEZhZZIg7Nu3eP4QcYXjIlPZvGrIBe25w4sO/ptCkwqzXUOsLi4IN2kZEEbCDxUjgmLGW8cmUrBnbIObue37jce5FSyIiAiIgIi0cZrDFES31nENZ8Tt/cLnuQR1ZP28uqPy4nfueNvc3634KQp4Fp4bShjA0bgpC9gg6zybhsUbV1FgtmeSyquN4i64jjBc9x1WtbmSTsASTRgxbGs9VtySbADMuJ2AAbStnDNB5prPqnmJpz1GWL/AO52Yb0Fyp/RvRZtMO0ks+cj0nbQ2/ss4DntPgp6y1ueExG4fo5TQflwMB94jXd+51ypKy5RZUWrWYZFMLSxMeP1tDrdCdi2kQUzFPJ60XfRyGN3uPJcw8r7W+IUFDXTU8nZVEbmO4HYRxaRk4cx4L1BaOLYRFUxmOVtxtBGTmHc5p3Fa36mIShrQ4XBUlG/eqc2KWin7GU3BzY/YJG/Zw3j7K0Uk1wpZhG3K2+aiMQgc0iWM2ew3HPi08iMlMtWCojUEnQ1bZY2yN2OF+nEHmDks6rmBVHZTOhPqyXez4gPSHeBfuKsaKIiICgMTk7SpazdE25+N/8ADR/kp9U/DcUZI+SS5u+Rx2bADqi/cAgsELV2kK1W4izn8l1kxGP3rdQVnYuNXFKnVaSsOh2E3vWSD0n3EYPss3u6ut8gOK0MXkE72QMcCZHhmR2A+se5t1doYw1oa0WDQAANwAsAt+Iz7d0RFFEREBERASyIgjMfwdtVCYzk4elG73XjYem48iq1o/WEjUeLOaS1wO5wNiPmruVStJITTVXbtadSYC/ASjLM7tZtupBVnxmrDG5cyqFpsUkduaFu6kzhsPcCsdTTSxVxjtK3bG4PHdtHeLjvVrikDmhw2EAjoRcKgY9UhjSDKL22Eqe0Tx6ndTQxedROkbG1rm64DtawyscycwFZRZERFRSdKvKbHRVPmjYHSSBoLiXajRrAFoBsS42KhMExUyyueGNYJJC7V9YNLszY9bnvVU8p07W41KSQPQh/7YXfAtKoYyCGvfn7I/lSke1wYewtBI2hVXSiZ0DvQta2wi6xQeVOLVAFLNkN5YPuobSDS5lTn2MjPiLT9FneK92nQaZClqWyywCS9mgtdqlgdk4tacietvFewhfOdZWRyvaGOuddoAsQSdYCwG/ovowLtynHp455Ym7XKIiw0IiICIiAiIg4K8n8omkdSK51IJSIRHGdVoA1tYXOs7ac9y9ZXlflF0TrJK3zqnpzO1zGMsxwDmubcek02y2Zjvst8LJe7PKX066On8Qbe9eow+qOi8Vwf/8AQc9zGwOY5ji0llnjLb6Qu057wdysb8Mxlw/OlH/Ma36Fcrfxpg04itIV5VpA2xvwzV7xvRbEtUucJXnbk8PP1WHBvI5UVkbZX4hF2b9oZG97hmQ5p1iLOBuDltCS6PaqKXWiY73mNPzaCi7UdMIo2RgkhjGsBO0hoAueeSLQj8c0Soq3/eqaOQgWDnCzwOTxZw+apGF+T2j7Vxi1mwtOq1vaF5cWk6znOccs7gAbmr04rz7CfwaianPsTOt8Ljrt8HBSifpdFaNot2LD8VyuK3Q+kkaWmJouPZuFIU0i2dqYqsaO6M0mHvDWUsd89WZrNeTPMhxN3HqOAyUzUaVUsbi18jmkWuDHLfMXHs8Afku9fAS06pINjYjIg2Ubh+htHLEx88QmkLbvklLi5zvavnlY5W5LUz2z3TOG4zBUgmCZkmqQHahB1SRcBw3HkVvLXoqCOFoZFG1jRuYA0eC2FFEREBERAREQFH4w/wBAMBI13WNjY6u12Y2cO9b6jXntJb7meiOvtHwA7kRkpIA1oDWgAbAAs0klhsC7Mateoeio/EastaSo7QKsMj6r3RKy3DWLDreAasGklYGsOe5b/k6oiyiEh2zvdN3Os1n+DW/NBaEXC5QFRNMIDBWx1A9WZvZu5PZmL9W/9BV7UTpRg3ndM+IEB+T4ydz25t7jsPIlBqYfVawBUrE9UPRrFiRqvuHNOq4HIgg2IPQghXGmnuFFbz2LVjf2Lzc+g7/F3HoVtxvuLLrLECLEKo2QVyo2KV0OTruZuIzLOR3lq345A4XBBB3jNB3REQEREBFxda01X7LMz4Drz5IOK2pt6DPWI/aOP8Ling1RYJBTauZzJNyTtJWwTYXQdJDYWUbVzWWxUzquY3iQY057kFe0ikdUSspmetK8MHIE+kegFz3L1GngbGxrGizWtDQOAAsPBUDyeYaZ55K549Fl4or73H8xw6Cze93BehoCIiAuFyiDzzTjCDTTefRD0HkCYD2Xmwa/o7IHnbitrBcZDwM1dKmnbIwse0Oa4FrmuFwQdoK8sxvBpcMmu3WdTvd+G456pP8ApvPHgd/VPI9DgqLrejlByKpGE48HAZqx09YDvUEs5i1TR6p1oyWnfbMHqF3iqlna8FUYG1Tx6zL82H7H+Vk8+bv1h1af4WXVXXURHTz5nE9zT/C487J9VhPX0f8A2supyQNVVgLHu9Z1hwbl4rJHEBkAu5sNpWN9SBsUGQkDatOoqVhnrOahMSxcNG1BmxLEg0HNUmcy19Q2lhObj6TtzGD1nHpw3mw3rFiWKyVEgghBe951WtbtJ+wG87l6Pojos2hhsbOlfYyv4nc1v6Bu7zvQSuG4eyniZDGLMY0NA+55k5962kRAREQEREBYKyjZMx0UrA9jxZzXZghZ0QeV6Q6IT0LjLT60kG02u58Q/UPab+obN/FY8K0m2Z+K9Xsqpjvk8p5yZIiYJDmSwXY48XR7L8xYoMVHjjXb1KQ4gDvXnlfgVdR5viLmD24byNtxIA1m94WOj0mI3qYPUGVvNZBXc1QqfSjmtoaTDimi6ef810fX81THaTt4rBLpRwQXKSv5rQqsWa3aVS6nSZx32Uc2ulqHakLJJXcGAut1OxvfZBY8S0lFjqlV+Hzmul7KmYXn2icmMHF7t3TadwVkwbyaSSWfXSao/pQnP++Td0b81fcOwyKnjEUMbWMG5otnxPE8zmgidFNDoqFpIPaTOHpyOGfwsHss5b96sCIqCIiAiIgIiICIiAiIgKHxTRKjqTeWBmsfab+G7vc2xPeiIK9U+SqE/lVMzOTw2UDwB8VoS+S2cepVxn4o3N+jyiJox/7Lqn/iYf2yHwutqDyUn/VrD0jjDfFzj9ERNEzReTahj9Zj5TxmeSP2ts3wVjpqRkbdSNjWNGwMAaPkFyiDLZ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7658" name="Picture 10" descr="http://www.lightsoftherockies.net/images/orbis_bulb_-_small__thin_margin.jpg"/>
          <p:cNvPicPr>
            <a:picLocks noChangeAspect="1" noChangeArrowheads="1"/>
          </p:cNvPicPr>
          <p:nvPr/>
        </p:nvPicPr>
        <p:blipFill>
          <a:blip r:embed="rId4" cstate="print"/>
          <a:srcRect/>
          <a:stretch>
            <a:fillRect/>
          </a:stretch>
        </p:blipFill>
        <p:spPr bwMode="auto">
          <a:xfrm>
            <a:off x="6629400" y="4191000"/>
            <a:ext cx="1943100" cy="1819276"/>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Induction lamps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85800" y="1295400"/>
            <a:ext cx="4343400" cy="4924425"/>
          </a:xfrm>
          <a:prstGeom prst="rect">
            <a:avLst/>
          </a:prstGeom>
          <a:noFill/>
          <a:ln w="9525">
            <a:noFill/>
            <a:miter lim="800000"/>
            <a:headEnd/>
            <a:tailEnd/>
          </a:ln>
        </p:spPr>
        <p:txBody>
          <a:bodyPr wrap="square">
            <a:spAutoFit/>
          </a:bodyPr>
          <a:lstStyle/>
          <a:p>
            <a:pPr marL="0" lvl="2">
              <a:spcBef>
                <a:spcPts val="600"/>
              </a:spcBef>
              <a:spcAft>
                <a:spcPts val="1200"/>
              </a:spcAft>
              <a:buFont typeface="Arial" charset="0"/>
              <a:buChar char="•"/>
            </a:pPr>
            <a:r>
              <a:rPr lang="en-US" sz="2400" dirty="0" smtClean="0">
                <a:solidFill>
                  <a:srgbClr val="002060"/>
                </a:solidFill>
                <a:latin typeface="Calibri" pitchFamily="34" charset="0"/>
              </a:rPr>
              <a:t> Long lamp life: up to 100k hr</a:t>
            </a:r>
          </a:p>
          <a:p>
            <a:pPr marL="0" lvl="2">
              <a:spcBef>
                <a:spcPts val="600"/>
              </a:spcBef>
              <a:spcAft>
                <a:spcPts val="1200"/>
              </a:spcAft>
              <a:buFont typeface="Arial" charset="0"/>
              <a:buChar char="•"/>
            </a:pPr>
            <a:r>
              <a:rPr lang="en-US" sz="2400" dirty="0" smtClean="0">
                <a:solidFill>
                  <a:srgbClr val="002060"/>
                </a:solidFill>
                <a:latin typeface="Calibri" pitchFamily="34" charset="0"/>
              </a:rPr>
              <a:t>High CRI and good efficacy</a:t>
            </a:r>
          </a:p>
          <a:p>
            <a:pPr marL="0" lvl="2">
              <a:spcBef>
                <a:spcPts val="600"/>
              </a:spcBef>
              <a:spcAft>
                <a:spcPts val="1200"/>
              </a:spcAft>
              <a:buFont typeface="Arial" charset="0"/>
              <a:buChar char="•"/>
            </a:pPr>
            <a:r>
              <a:rPr lang="en-US" sz="2400" dirty="0" smtClean="0">
                <a:solidFill>
                  <a:srgbClr val="002060"/>
                </a:solidFill>
                <a:latin typeface="Calibri" pitchFamily="34" charset="0"/>
              </a:rPr>
              <a:t> low maintenance</a:t>
            </a:r>
          </a:p>
          <a:p>
            <a:pPr marL="0" lvl="2">
              <a:spcBef>
                <a:spcPts val="600"/>
              </a:spcBef>
              <a:spcAft>
                <a:spcPts val="1200"/>
              </a:spcAft>
              <a:buFont typeface="Arial" charset="0"/>
              <a:buChar char="•"/>
            </a:pPr>
            <a:r>
              <a:rPr lang="en-US" sz="2400" dirty="0" smtClean="0">
                <a:solidFill>
                  <a:srgbClr val="002060"/>
                </a:solidFill>
                <a:latin typeface="Calibri" pitchFamily="34" charset="0"/>
              </a:rPr>
              <a:t> Best uses: where maintenance is difficult.</a:t>
            </a:r>
          </a:p>
          <a:p>
            <a:pPr marL="0" lvl="2">
              <a:spcBef>
                <a:spcPts val="600"/>
              </a:spcBef>
              <a:spcAft>
                <a:spcPts val="1200"/>
              </a:spcAft>
              <a:buFont typeface="Arial" charset="0"/>
              <a:buChar char="•"/>
            </a:pPr>
            <a:r>
              <a:rPr lang="en-US" sz="2400" dirty="0" smtClean="0">
                <a:solidFill>
                  <a:srgbClr val="002060"/>
                </a:solidFill>
                <a:latin typeface="Calibri" pitchFamily="34" charset="0"/>
              </a:rPr>
              <a:t> Expensive first cost</a:t>
            </a:r>
          </a:p>
          <a:p>
            <a:pPr marL="0" lvl="2">
              <a:spcBef>
                <a:spcPts val="600"/>
              </a:spcBef>
              <a:spcAft>
                <a:spcPts val="1200"/>
              </a:spcAft>
              <a:buFont typeface="Arial" charset="0"/>
              <a:buChar char="•"/>
            </a:pPr>
            <a:r>
              <a:rPr lang="en-US" sz="2400" dirty="0" smtClean="0">
                <a:solidFill>
                  <a:srgbClr val="002060"/>
                </a:solidFill>
                <a:latin typeface="Calibri" pitchFamily="34" charset="0"/>
              </a:rPr>
              <a:t> Qualifies for PG&amp;E incentives</a:t>
            </a:r>
          </a:p>
          <a:p>
            <a:pPr marL="0" lvl="2">
              <a:spcBef>
                <a:spcPts val="600"/>
              </a:spcBef>
              <a:spcAft>
                <a:spcPts val="1200"/>
              </a:spcAft>
              <a:buFont typeface="Arial" charset="0"/>
              <a:buChar char="•"/>
            </a:pPr>
            <a:r>
              <a:rPr lang="en-US" sz="2400" dirty="0" smtClean="0">
                <a:solidFill>
                  <a:srgbClr val="002060"/>
                </a:solidFill>
                <a:latin typeface="Calibri" pitchFamily="34" charset="0"/>
              </a:rPr>
              <a:t> Reading Link: </a:t>
            </a:r>
            <a:r>
              <a:rPr lang="en-US" sz="1600" dirty="0" smtClean="0">
                <a:hlinkClick r:id="rId2"/>
              </a:rPr>
              <a:t>http://www.lightsoftherockies.net/Induction_Main.html</a:t>
            </a:r>
            <a:endParaRPr lang="en-US" sz="1600" dirty="0" smtClean="0">
              <a:solidFill>
                <a:srgbClr val="002060"/>
              </a:solidFill>
              <a:latin typeface="Calibri" pitchFamily="34" charset="0"/>
            </a:endParaRPr>
          </a:p>
        </p:txBody>
      </p:sp>
      <p:sp>
        <p:nvSpPr>
          <p:cNvPr id="27654" name="AutoShape 6" descr="data:image/jpeg;base64,/9j/4AAQSkZJRgABAQAAAQABAAD/2wCEAAkGBhEQEBUQEBASFBUUEhcUFRcQFRUQGBUVFhQVFBQXFRUXGyYeFxkjGRQUHy8gIycpLCwsFR4xNTAqNSgrLCkBCQoKDgwNFA8PFSkcFBgpMCkpKSkpKSkpKSk1KTUpNikpKSkpKSkpKSkpNSkpKSkpKSkpKSkpKSkpKSkpKSkpKf/AABEIAJgAowMBIgACEQEDEQH/xAAcAAEAAgIDAQAAAAAAAAAAAAAABQYDBAECBwj/xABCEAABAwICBwMKBQMBCQEAAAABAAIDBBEFIQYSMUFRYXETgaEHFCIyQlJykbHBIzNiktFTgqJDFzRUg7Kz0uHwFf/EABcBAQEBAQAAAAAAAAAAAAAAAAABAgP/xAAdEQEBAQABBQEAAAAAAAAAAAAAARECEiExQVFh/9oADAMBAAIRAxEAPwD3FERAREQEXVzwBc5DiclFVOLud6MIHxu2f2j2uuzqglZJA0XcQBxJsFoPxyP2A5/wiw+Zso8UmsdZ5Lzxdn8hsHctmOlJ2BB1di0x9WNjfiJd9LLGa2oPttHRn8lbfmdtpA6lc9lGNr/kERomrqf6o/YEGJ1Lf6Tuoc3xBP0W72cfvn5IaZh2PHfkgwM0jt+bC9vNhEg+x8FIUeJRS/lvBO8bHDq05haEtC4brjlmtCow9rtozGwjIjoRmEFnuuVWIsSqINv4zODsnjo7Yeh+anKDEo5m3Ydm0HJzTwcNyK20REBERAREQEREBYaqqbG3WebD5kncAN5XNRUNjaXvNgBcn/7eoRpfM7tHi3uN90c+LjvPcEHaR75jd+TdzPu7ifALahpr7AssNPv2BczT2Fm5D6oOCGs25nwWGSsPG3IZLXmqAFEVuMtbvQSr51idVjiqlV6SAb/nktdmJTP9SKVw/RG93iAtdNTV088HFd2zg71SfO6gbYJx1hk/8V2i0hINjkeBuD8ip01NXqOcjYbLYE7XeuO8ZKrUeMA71MQVYcorelpMrjMcR91GzUha7tIyWPGxw+hG8clIwTEZhZZIg7Nu3eP4QcYXjIlPZvGrIBe25w4sO/ptCkwqzXUOsLi4IN2kZEEbCDxUjgmLGW8cmUrBnbIObue37jce5FSyIiAiIgIi0cZrDFES31nENZ8Tt/cLnuQR1ZP28uqPy4nfueNvc3634KQp4Fp4bShjA0bgpC9gg6zybhsUbV1FgtmeSyquN4i64jjBc9x1WtbmSTsASTRgxbGs9VtySbADMuJ2AAbStnDNB5prPqnmJpz1GWL/AO52Yb0Fyp/RvRZtMO0ks+cj0nbQ2/ss4DntPgp6y1ueExG4fo5TQflwMB94jXd+51ypKy5RZUWrWYZFMLSxMeP1tDrdCdi2kQUzFPJ60XfRyGN3uPJcw8r7W+IUFDXTU8nZVEbmO4HYRxaRk4cx4L1BaOLYRFUxmOVtxtBGTmHc5p3Fa36mIShrQ4XBUlG/eqc2KWin7GU3BzY/YJG/Zw3j7K0Uk1wpZhG3K2+aiMQgc0iWM2ew3HPi08iMlMtWCojUEnQ1bZY2yN2OF+nEHmDks6rmBVHZTOhPqyXez4gPSHeBfuKsaKIiICgMTk7SpazdE25+N/8ADR/kp9U/DcUZI+SS5u+Rx2bADqi/cAgsELV2kK1W4izn8l1kxGP3rdQVnYuNXFKnVaSsOh2E3vWSD0n3EYPss3u6ut8gOK0MXkE72QMcCZHhmR2A+se5t1doYw1oa0WDQAANwAsAt+Iz7d0RFFEREBERASyIgjMfwdtVCYzk4elG73XjYem48iq1o/WEjUeLOaS1wO5wNiPmruVStJITTVXbtadSYC/ASjLM7tZtupBVnxmrDG5cyqFpsUkduaFu6kzhsPcCsdTTSxVxjtK3bG4PHdtHeLjvVrikDmhw2EAjoRcKgY9UhjSDKL22Eqe0Tx6ndTQxedROkbG1rm64DtawyscycwFZRZERFRSdKvKbHRVPmjYHSSBoLiXajRrAFoBsS42KhMExUyyueGNYJJC7V9YNLszY9bnvVU8p07W41KSQPQh/7YXfAtKoYyCGvfn7I/lSke1wYewtBI2hVXSiZ0DvQta2wi6xQeVOLVAFLNkN5YPuobSDS5lTn2MjPiLT9FneK92nQaZClqWyywCS9mgtdqlgdk4tacietvFewhfOdZWRyvaGOuddoAsQSdYCwG/ovowLtynHp455Ym7XKIiw0IiICIiAiIg4K8n8omkdSK51IJSIRHGdVoA1tYXOs7ac9y9ZXlflF0TrJK3zqnpzO1zGMsxwDmubcek02y2Zjvst8LJe7PKX066On8Qbe9eow+qOi8Vwf/8AQc9zGwOY5ji0llnjLb6Qu057wdysb8Mxlw/OlH/Ma36Fcrfxpg04itIV5VpA2xvwzV7xvRbEtUucJXnbk8PP1WHBvI5UVkbZX4hF2b9oZG97hmQ5p1iLOBuDltCS6PaqKXWiY73mNPzaCi7UdMIo2RgkhjGsBO0hoAueeSLQj8c0Soq3/eqaOQgWDnCzwOTxZw+apGF+T2j7Vxi1mwtOq1vaF5cWk6znOccs7gAbmr04rz7CfwaianPsTOt8Ljrt8HBSifpdFaNot2LD8VyuK3Q+kkaWmJouPZuFIU0i2dqYqsaO6M0mHvDWUsd89WZrNeTPMhxN3HqOAyUzUaVUsbi18jmkWuDHLfMXHs8Afku9fAS06pINjYjIg2Ubh+htHLEx88QmkLbvklLi5zvavnlY5W5LUz2z3TOG4zBUgmCZkmqQHahB1SRcBw3HkVvLXoqCOFoZFG1jRuYA0eC2FFEREBERAREQFH4w/wBAMBI13WNjY6u12Y2cO9b6jXntJb7meiOvtHwA7kRkpIA1oDWgAbAAs0klhsC7Mateoeio/EastaSo7QKsMj6r3RKy3DWLDreAasGklYGsOe5b/k6oiyiEh2zvdN3Os1n+DW/NBaEXC5QFRNMIDBWx1A9WZvZu5PZmL9W/9BV7UTpRg3ndM+IEB+T4ydz25t7jsPIlBqYfVawBUrE9UPRrFiRqvuHNOq4HIgg2IPQghXGmnuFFbz2LVjf2Lzc+g7/F3HoVtxvuLLrLECLEKo2QVyo2KV0OTruZuIzLOR3lq345A4XBBB3jNB3REQEREBFxda01X7LMz4Drz5IOK2pt6DPWI/aOP8Ling1RYJBTauZzJNyTtJWwTYXQdJDYWUbVzWWxUzquY3iQY057kFe0ikdUSspmetK8MHIE+kegFz3L1GngbGxrGizWtDQOAAsPBUDyeYaZ55K549Fl4or73H8xw6Cze93BehoCIiAuFyiDzzTjCDTTefRD0HkCYD2Xmwa/o7IHnbitrBcZDwM1dKmnbIwse0Oa4FrmuFwQdoK8sxvBpcMmu3WdTvd+G456pP8ApvPHgd/VPI9DgqLrejlByKpGE48HAZqx09YDvUEs5i1TR6p1oyWnfbMHqF3iqlna8FUYG1Tx6zL82H7H+Vk8+bv1h1af4WXVXXURHTz5nE9zT/C487J9VhPX0f8A2supyQNVVgLHu9Z1hwbl4rJHEBkAu5sNpWN9SBsUGQkDatOoqVhnrOahMSxcNG1BmxLEg0HNUmcy19Q2lhObj6TtzGD1nHpw3mw3rFiWKyVEgghBe951WtbtJ+wG87l6Pojos2hhsbOlfYyv4nc1v6Bu7zvQSuG4eyniZDGLMY0NA+55k5962kRAREQEREBYKyjZMx0UrA9jxZzXZghZ0QeV6Q6IT0LjLT60kG02u58Q/UPab+obN/FY8K0m2Z+K9Xsqpjvk8p5yZIiYJDmSwXY48XR7L8xYoMVHjjXb1KQ4gDvXnlfgVdR5viLmD24byNtxIA1m94WOj0mI3qYPUGVvNZBXc1QqfSjmtoaTDimi6ef810fX81THaTt4rBLpRwQXKSv5rQqsWa3aVS6nSZx32Uc2ulqHakLJJXcGAut1OxvfZBY8S0lFjqlV+Hzmul7KmYXn2icmMHF7t3TadwVkwbyaSSWfXSao/pQnP++Td0b81fcOwyKnjEUMbWMG5otnxPE8zmgidFNDoqFpIPaTOHpyOGfwsHss5b96sCIqCIiAiIgIiICIiAiIgKHxTRKjqTeWBmsfab+G7vc2xPeiIK9U+SqE/lVMzOTw2UDwB8VoS+S2cepVxn4o3N+jyiJox/7Lqn/iYf2yHwutqDyUn/VrD0jjDfFzj9ERNEzReTahj9Zj5TxmeSP2ts3wVjpqRkbdSNjWNGwMAaPkFyiDLZ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6" name="AutoShape 8" descr="data:image/jpeg;base64,/9j/4AAQSkZJRgABAQAAAQABAAD/2wCEAAkGBhEQEBUQEBASFBUUEhcUFRcQFRUQGBUVFhQVFBQXFRUXGyYeFxkjGRQUHy8gIycpLCwsFR4xNTAqNSgrLCkBCQoKDgwNFA8PFSkcFBgpMCkpKSkpKSkpKSk1KTUpNikpKSkpKSkpKSkpNSkpKSkpKSkpKSkpKSkpKSkpKSkpKf/AABEIAJgAowMBIgACEQEDEQH/xAAcAAEAAgIDAQAAAAAAAAAAAAAABQYDBAECBwj/xABCEAABAwICBwMKBQMBCQEAAAABAAIDBBEFIQYSMUFRYXETgaEHFCIyQlJykbHBIzNiktFTgqJDFzRUg7Kz0uHwFf/EABcBAQEBAQAAAAAAAAAAAAAAAAABAgP/xAAdEQEBAQABBQEAAAAAAAAAAAAAARECEiExQVFh/9oADAMBAAIRAxEAPwD3FERAREQEXVzwBc5DiclFVOLud6MIHxu2f2j2uuzqglZJA0XcQBxJsFoPxyP2A5/wiw+Zso8UmsdZ5Lzxdn8hsHctmOlJ2BB1di0x9WNjfiJd9LLGa2oPttHRn8lbfmdtpA6lc9lGNr/kERomrqf6o/YEGJ1Lf6Tuoc3xBP0W72cfvn5IaZh2PHfkgwM0jt+bC9vNhEg+x8FIUeJRS/lvBO8bHDq05haEtC4brjlmtCow9rtozGwjIjoRmEFnuuVWIsSqINv4zODsnjo7Yeh+anKDEo5m3Ydm0HJzTwcNyK20REBERAREQEREBYaqqbG3WebD5kncAN5XNRUNjaXvNgBcn/7eoRpfM7tHi3uN90c+LjvPcEHaR75jd+TdzPu7ifALahpr7AssNPv2BczT2Fm5D6oOCGs25nwWGSsPG3IZLXmqAFEVuMtbvQSr51idVjiqlV6SAb/nktdmJTP9SKVw/RG93iAtdNTV088HFd2zg71SfO6gbYJx1hk/8V2i0hINjkeBuD8ip01NXqOcjYbLYE7XeuO8ZKrUeMA71MQVYcorelpMrjMcR91GzUha7tIyWPGxw+hG8clIwTEZhZZIg7Nu3eP4QcYXjIlPZvGrIBe25w4sO/ptCkwqzXUOsLi4IN2kZEEbCDxUjgmLGW8cmUrBnbIObue37jce5FSyIiAiIgIi0cZrDFES31nENZ8Tt/cLnuQR1ZP28uqPy4nfueNvc3634KQp4Fp4bShjA0bgpC9gg6zybhsUbV1FgtmeSyquN4i64jjBc9x1WtbmSTsASTRgxbGs9VtySbADMuJ2AAbStnDNB5prPqnmJpz1GWL/AO52Yb0Fyp/RvRZtMO0ks+cj0nbQ2/ss4DntPgp6y1ueExG4fo5TQflwMB94jXd+51ypKy5RZUWrWYZFMLSxMeP1tDrdCdi2kQUzFPJ60XfRyGN3uPJcw8r7W+IUFDXTU8nZVEbmO4HYRxaRk4cx4L1BaOLYRFUxmOVtxtBGTmHc5p3Fa36mIShrQ4XBUlG/eqc2KWin7GU3BzY/YJG/Zw3j7K0Uk1wpZhG3K2+aiMQgc0iWM2ew3HPi08iMlMtWCojUEnQ1bZY2yN2OF+nEHmDks6rmBVHZTOhPqyXez4gPSHeBfuKsaKIiICgMTk7SpazdE25+N/8ADR/kp9U/DcUZI+SS5u+Rx2bADqi/cAgsELV2kK1W4izn8l1kxGP3rdQVnYuNXFKnVaSsOh2E3vWSD0n3EYPss3u6ut8gOK0MXkE72QMcCZHhmR2A+se5t1doYw1oa0WDQAANwAsAt+Iz7d0RFFEREBERASyIgjMfwdtVCYzk4elG73XjYem48iq1o/WEjUeLOaS1wO5wNiPmruVStJITTVXbtadSYC/ASjLM7tZtupBVnxmrDG5cyqFpsUkduaFu6kzhsPcCsdTTSxVxjtK3bG4PHdtHeLjvVrikDmhw2EAjoRcKgY9UhjSDKL22Eqe0Tx6ndTQxedROkbG1rm64DtawyscycwFZRZERFRSdKvKbHRVPmjYHSSBoLiXajRrAFoBsS42KhMExUyyueGNYJJC7V9YNLszY9bnvVU8p07W41KSQPQh/7YXfAtKoYyCGvfn7I/lSke1wYewtBI2hVXSiZ0DvQta2wi6xQeVOLVAFLNkN5YPuobSDS5lTn2MjPiLT9FneK92nQaZClqWyywCS9mgtdqlgdk4tacietvFewhfOdZWRyvaGOuddoAsQSdYCwG/ovowLtynHp455Ym7XKIiw0IiICIiAiIg4K8n8omkdSK51IJSIRHGdVoA1tYXOs7ac9y9ZXlflF0TrJK3zqnpzO1zGMsxwDmubcek02y2Zjvst8LJe7PKX066On8Qbe9eow+qOi8Vwf/8AQc9zGwOY5ji0llnjLb6Qu057wdysb8Mxlw/OlH/Ma36Fcrfxpg04itIV5VpA2xvwzV7xvRbEtUucJXnbk8PP1WHBvI5UVkbZX4hF2b9oZG97hmQ5p1iLOBuDltCS6PaqKXWiY73mNPzaCi7UdMIo2RgkhjGsBO0hoAueeSLQj8c0Soq3/eqaOQgWDnCzwOTxZw+apGF+T2j7Vxi1mwtOq1vaF5cWk6znOccs7gAbmr04rz7CfwaianPsTOt8Ljrt8HBSifpdFaNot2LD8VyuK3Q+kkaWmJouPZuFIU0i2dqYqsaO6M0mHvDWUsd89WZrNeTPMhxN3HqOAyUzUaVUsbi18jmkWuDHLfMXHs8Afku9fAS06pINjYjIg2Ubh+htHLEx88QmkLbvklLi5zvavnlY5W5LUz2z3TOG4zBUgmCZkmqQHahB1SRcBw3HkVvLXoqCOFoZFG1jRuYA0eC2FFEREBERAREQFH4w/wBAMBI13WNjY6u12Y2cO9b6jXntJb7meiOvtHwA7kRkpIA1oDWgAbAAs0klhsC7Mateoeio/EastaSo7QKsMj6r3RKy3DWLDreAasGklYGsOe5b/k6oiyiEh2zvdN3Os1n+DW/NBaEXC5QFRNMIDBWx1A9WZvZu5PZmL9W/9BV7UTpRg3ndM+IEB+T4ydz25t7jsPIlBqYfVawBUrE9UPRrFiRqvuHNOq4HIgg2IPQghXGmnuFFbz2LVjf2Lzc+g7/F3HoVtxvuLLrLECLEKo2QVyo2KV0OTruZuIzLOR3lq345A4XBBB3jNB3REQEREBFxda01X7LMz4Drz5IOK2pt6DPWI/aOP8Ling1RYJBTauZzJNyTtJWwTYXQdJDYWUbVzWWxUzquY3iQY057kFe0ikdUSspmetK8MHIE+kegFz3L1GngbGxrGizWtDQOAAsPBUDyeYaZ55K549Fl4or73H8xw6Cze93BehoCIiAuFyiDzzTjCDTTefRD0HkCYD2Xmwa/o7IHnbitrBcZDwM1dKmnbIwse0Oa4FrmuFwQdoK8sxvBpcMmu3WdTvd+G456pP8ApvPHgd/VPI9DgqLrejlByKpGE48HAZqx09YDvUEs5i1TR6p1oyWnfbMHqF3iqlna8FUYG1Tx6zL82H7H+Vk8+bv1h1af4WXVXXURHTz5nE9zT/C487J9VhPX0f8A2supyQNVVgLHu9Z1hwbl4rJHEBkAu5sNpWN9SBsUGQkDatOoqVhnrOahMSxcNG1BmxLEg0HNUmcy19Q2lhObj6TtzGD1nHpw3mw3rFiWKyVEgghBe951WtbtJ+wG87l6Pojos2hhsbOlfYyv4nc1v6Bu7zvQSuG4eyniZDGLMY0NA+55k5962kRAREQEREBYKyjZMx0UrA9jxZzXZghZ0QeV6Q6IT0LjLT60kG02u58Q/UPab+obN/FY8K0m2Z+K9Xsqpjvk8p5yZIiYJDmSwXY48XR7L8xYoMVHjjXb1KQ4gDvXnlfgVdR5viLmD24byNtxIA1m94WOj0mI3qYPUGVvNZBXc1QqfSjmtoaTDimi6ef810fX81THaTt4rBLpRwQXKSv5rQqsWa3aVS6nSZx32Uc2ulqHakLJJXcGAut1OxvfZBY8S0lFjqlV+Hzmul7KmYXn2icmMHF7t3TadwVkwbyaSSWfXSao/pQnP++Td0b81fcOwyKnjEUMbWMG5otnxPE8zmgidFNDoqFpIPaTOHpyOGfwsHss5b96sCIqCIiAiIgIiICIiAiIgKHxTRKjqTeWBmsfab+G7vc2xPeiIK9U+SqE/lVMzOTw2UDwB8VoS+S2cepVxn4o3N+jyiJox/7Lqn/iYf2yHwutqDyUn/VrD0jjDfFzj9ERNEzReTahj9Zj5TxmeSP2ts3wVjpqRkbdSNjWNGwMAaPkFyiDLZ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2946" name="Picture 2" descr="http://1.bp.blogspot.com/_SA-FRvLBHps/THN8-fTyHjI/AAAAAAAAADg/zimiTfQ6doY/s1600/DSCN0458.JPG"/>
          <p:cNvPicPr>
            <a:picLocks noChangeAspect="1" noChangeArrowheads="1"/>
          </p:cNvPicPr>
          <p:nvPr/>
        </p:nvPicPr>
        <p:blipFill>
          <a:blip r:embed="rId3" cstate="print"/>
          <a:srcRect l="4000" b="18222"/>
          <a:stretch>
            <a:fillRect/>
          </a:stretch>
        </p:blipFill>
        <p:spPr bwMode="auto">
          <a:xfrm>
            <a:off x="5105400" y="1600200"/>
            <a:ext cx="3458817" cy="2209800"/>
          </a:xfrm>
          <a:prstGeom prst="rect">
            <a:avLst/>
          </a:prstGeom>
          <a:noFill/>
        </p:spPr>
      </p:pic>
      <p:pic>
        <p:nvPicPr>
          <p:cNvPr id="82948" name="Picture 4" descr="http://3.bp.blogspot.com/_n_pypyc7RlQ/TD-4rxXWIRI/AAAAAAAAACA/m0vV3qsDR04/s1600/induction+lamp+2.jpg"/>
          <p:cNvPicPr>
            <a:picLocks noChangeAspect="1" noChangeArrowheads="1"/>
          </p:cNvPicPr>
          <p:nvPr/>
        </p:nvPicPr>
        <p:blipFill>
          <a:blip r:embed="rId4" cstate="print"/>
          <a:srcRect b="24804"/>
          <a:stretch>
            <a:fillRect/>
          </a:stretch>
        </p:blipFill>
        <p:spPr bwMode="auto">
          <a:xfrm>
            <a:off x="5105400" y="4004930"/>
            <a:ext cx="3473450" cy="193867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990598"/>
          <a:ext cx="7619999" cy="5181601"/>
        </p:xfrm>
        <a:graphic>
          <a:graphicData uri="http://schemas.openxmlformats.org/drawingml/2006/table">
            <a:tbl>
              <a:tblPr firstRow="1" bandRow="1">
                <a:tableStyleId>{5C22544A-7EE6-4342-B048-85BDC9FD1C3A}</a:tableStyleId>
              </a:tblPr>
              <a:tblGrid>
                <a:gridCol w="1243133"/>
                <a:gridCol w="699263"/>
                <a:gridCol w="776958"/>
                <a:gridCol w="1129131"/>
                <a:gridCol w="692727"/>
                <a:gridCol w="615757"/>
                <a:gridCol w="692726"/>
                <a:gridCol w="923636"/>
                <a:gridCol w="846668"/>
              </a:tblGrid>
              <a:tr h="649890">
                <a:tc>
                  <a:txBody>
                    <a:bodyPr/>
                    <a:lstStyle/>
                    <a:p>
                      <a:pPr algn="ctr"/>
                      <a:r>
                        <a:rPr lang="en-US" sz="1400" b="0" dirty="0" smtClean="0"/>
                        <a:t>Lamps</a:t>
                      </a:r>
                      <a:endParaRPr lang="en-US" sz="1400" b="0" dirty="0"/>
                    </a:p>
                  </a:txBody>
                  <a:tcPr/>
                </a:tc>
                <a:tc>
                  <a:txBody>
                    <a:bodyPr/>
                    <a:lstStyle/>
                    <a:p>
                      <a:pPr algn="ctr"/>
                      <a:r>
                        <a:rPr lang="en-US" sz="1400" b="0" dirty="0" smtClean="0"/>
                        <a:t>Source  Type</a:t>
                      </a:r>
                      <a:endParaRPr lang="en-US" sz="1400" b="0" dirty="0"/>
                    </a:p>
                  </a:txBody>
                  <a:tcPr/>
                </a:tc>
                <a:tc>
                  <a:txBody>
                    <a:bodyPr/>
                    <a:lstStyle/>
                    <a:p>
                      <a:pPr algn="ctr"/>
                      <a:r>
                        <a:rPr lang="en-US" sz="1400" b="0" dirty="0" smtClean="0"/>
                        <a:t>Efficacy (lm/W)</a:t>
                      </a:r>
                      <a:endParaRPr lang="en-US" sz="1400" b="0" dirty="0"/>
                    </a:p>
                  </a:txBody>
                  <a:tcPr/>
                </a:tc>
                <a:tc>
                  <a:txBody>
                    <a:bodyPr/>
                    <a:lstStyle/>
                    <a:p>
                      <a:pPr algn="ctr"/>
                      <a:r>
                        <a:rPr lang="en-US" sz="1400" b="0" dirty="0" smtClean="0"/>
                        <a:t>Lamp Life (rated hrs)</a:t>
                      </a:r>
                      <a:endParaRPr lang="en-US" sz="1400" b="0" dirty="0"/>
                    </a:p>
                  </a:txBody>
                  <a:tcPr/>
                </a:tc>
                <a:tc>
                  <a:txBody>
                    <a:bodyPr/>
                    <a:lstStyle/>
                    <a:p>
                      <a:pPr algn="ctr"/>
                      <a:r>
                        <a:rPr lang="en-US" sz="1400" b="0" dirty="0" smtClean="0"/>
                        <a:t>Color</a:t>
                      </a:r>
                      <a:r>
                        <a:rPr lang="en-US" sz="1400" b="0" baseline="0" dirty="0" smtClean="0"/>
                        <a:t> Temp.</a:t>
                      </a:r>
                      <a:r>
                        <a:rPr lang="en-US" sz="1400" b="0" baseline="30000" dirty="0" smtClean="0"/>
                        <a:t>1</a:t>
                      </a:r>
                      <a:endParaRPr lang="en-US" sz="1400" b="0" baseline="30000" dirty="0"/>
                    </a:p>
                  </a:txBody>
                  <a:tcPr/>
                </a:tc>
                <a:tc>
                  <a:txBody>
                    <a:bodyPr/>
                    <a:lstStyle/>
                    <a:p>
                      <a:pPr algn="ctr"/>
                      <a:r>
                        <a:rPr lang="en-US" sz="1400" b="0" dirty="0" smtClean="0"/>
                        <a:t>CRI</a:t>
                      </a:r>
                      <a:endParaRPr lang="en-US" sz="1400" b="0" dirty="0"/>
                    </a:p>
                  </a:txBody>
                  <a:tcPr/>
                </a:tc>
                <a:tc>
                  <a:txBody>
                    <a:bodyPr/>
                    <a:lstStyle/>
                    <a:p>
                      <a:pPr algn="ctr"/>
                      <a:r>
                        <a:rPr lang="en-US" sz="1400" b="0" dirty="0" err="1" smtClean="0"/>
                        <a:t>Dimm</a:t>
                      </a:r>
                      <a:r>
                        <a:rPr lang="en-US" sz="1400" b="0" dirty="0" smtClean="0"/>
                        <a:t>-able </a:t>
                      </a:r>
                      <a:r>
                        <a:rPr lang="en-US" sz="1400" b="0" baseline="30000" dirty="0" smtClean="0"/>
                        <a:t>2</a:t>
                      </a:r>
                      <a:endParaRPr lang="en-US" sz="1400" b="0" baseline="30000" dirty="0"/>
                    </a:p>
                  </a:txBody>
                  <a:tcPr/>
                </a:tc>
                <a:tc>
                  <a:txBody>
                    <a:bodyPr/>
                    <a:lstStyle/>
                    <a:p>
                      <a:pPr algn="ctr"/>
                      <a:r>
                        <a:rPr lang="en-US" sz="1400" b="0" dirty="0" smtClean="0"/>
                        <a:t>Volt. </a:t>
                      </a:r>
                      <a:r>
                        <a:rPr lang="en-US" sz="1400" b="0" baseline="0" dirty="0" err="1" smtClean="0"/>
                        <a:t>Sen</a:t>
                      </a:r>
                      <a:r>
                        <a:rPr lang="en-US" sz="1400" b="0" baseline="0" dirty="0" smtClean="0"/>
                        <a:t>- sitive</a:t>
                      </a:r>
                      <a:r>
                        <a:rPr lang="en-US" sz="1400" b="0" baseline="30000" dirty="0" smtClean="0"/>
                        <a:t>2</a:t>
                      </a:r>
                      <a:r>
                        <a:rPr lang="en-US" sz="1400" b="0" baseline="0" dirty="0" smtClean="0"/>
                        <a:t> </a:t>
                      </a:r>
                      <a:endParaRPr lang="en-US" sz="1400" b="0" dirty="0"/>
                    </a:p>
                  </a:txBody>
                  <a:tcPr/>
                </a:tc>
                <a:tc>
                  <a:txBody>
                    <a:bodyPr/>
                    <a:lstStyle/>
                    <a:p>
                      <a:pPr algn="ctr"/>
                      <a:r>
                        <a:rPr lang="en-US" sz="1400" b="0" dirty="0" smtClean="0"/>
                        <a:t>T.</a:t>
                      </a:r>
                      <a:r>
                        <a:rPr lang="en-US" sz="1400" b="0" baseline="0" dirty="0" smtClean="0"/>
                        <a:t> </a:t>
                      </a:r>
                      <a:r>
                        <a:rPr lang="en-US" sz="1400" b="0" dirty="0" smtClean="0"/>
                        <a:t> Sen-sitive</a:t>
                      </a:r>
                      <a:r>
                        <a:rPr lang="en-US" sz="1400" b="0" baseline="30000" dirty="0" smtClean="0"/>
                        <a:t>2</a:t>
                      </a:r>
                      <a:endParaRPr lang="en-US" sz="1400" b="0" baseline="30000" dirty="0"/>
                    </a:p>
                  </a:txBody>
                  <a:tcPr/>
                </a:tc>
              </a:tr>
              <a:tr h="394923">
                <a:tc>
                  <a:txBody>
                    <a:bodyPr/>
                    <a:lstStyle/>
                    <a:p>
                      <a:pPr algn="ctr"/>
                      <a:r>
                        <a:rPr lang="en-US" sz="1400" b="0" dirty="0" smtClean="0"/>
                        <a:t>Incandescent</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6-24</a:t>
                      </a:r>
                      <a:endParaRPr lang="en-US" sz="1400" b="0" dirty="0"/>
                    </a:p>
                  </a:txBody>
                  <a:tcPr/>
                </a:tc>
                <a:tc>
                  <a:txBody>
                    <a:bodyPr/>
                    <a:lstStyle/>
                    <a:p>
                      <a:pPr algn="ctr"/>
                      <a:r>
                        <a:rPr lang="en-US" sz="1400" b="0" dirty="0" smtClean="0"/>
                        <a:t>750-2000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336205">
                <a:tc>
                  <a:txBody>
                    <a:bodyPr/>
                    <a:lstStyle/>
                    <a:p>
                      <a:pPr algn="ctr"/>
                      <a:r>
                        <a:rPr lang="en-US" sz="1400" b="0" dirty="0" smtClean="0"/>
                        <a:t>Halogen</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8-35</a:t>
                      </a:r>
                      <a:endParaRPr lang="en-US" sz="1400" b="0" dirty="0"/>
                    </a:p>
                  </a:txBody>
                  <a:tcPr/>
                </a:tc>
                <a:tc>
                  <a:txBody>
                    <a:bodyPr/>
                    <a:lstStyle/>
                    <a:p>
                      <a:pPr algn="ctr"/>
                      <a:r>
                        <a:rPr lang="en-US" sz="1400" b="0" dirty="0" smtClean="0"/>
                        <a:t>2000-6000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txBody>
                  <a:tcPr/>
                </a:tc>
                <a:tc>
                  <a:txBody>
                    <a:bodyPr/>
                    <a:lstStyle/>
                    <a:p>
                      <a:pPr algn="ctr"/>
                      <a:r>
                        <a:rPr lang="en-US" sz="1400" b="0" dirty="0" smtClean="0"/>
                        <a:t>100</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406182">
                <a:tc>
                  <a:txBody>
                    <a:bodyPr/>
                    <a:lstStyle/>
                    <a:p>
                      <a:pPr algn="ctr"/>
                      <a:r>
                        <a:rPr lang="en-US" sz="1400" b="0" dirty="0" smtClean="0"/>
                        <a:t>Fluorescent</a:t>
                      </a:r>
                      <a:endParaRPr lang="en-US" sz="1400" b="0" dirty="0"/>
                    </a:p>
                  </a:txBody>
                  <a:tcPr/>
                </a:tc>
                <a:tc>
                  <a:txBody>
                    <a:bodyPr/>
                    <a:lstStyle/>
                    <a:p>
                      <a:pPr algn="ctr"/>
                      <a:r>
                        <a:rPr lang="en-US" sz="1400" b="0" dirty="0" smtClean="0"/>
                        <a:t>Linear</a:t>
                      </a:r>
                      <a:endParaRPr lang="en-US" sz="1400" b="0" dirty="0"/>
                    </a:p>
                  </a:txBody>
                  <a:tcPr/>
                </a:tc>
                <a:tc>
                  <a:txBody>
                    <a:bodyPr/>
                    <a:lstStyle/>
                    <a:p>
                      <a:pPr algn="ctr"/>
                      <a:r>
                        <a:rPr lang="en-US" sz="1400" b="0" dirty="0" smtClean="0"/>
                        <a:t>60-100</a:t>
                      </a:r>
                      <a:endParaRPr lang="en-US" sz="1400" b="0" dirty="0"/>
                    </a:p>
                  </a:txBody>
                  <a:tcPr/>
                </a:tc>
                <a:tc>
                  <a:txBody>
                    <a:bodyPr/>
                    <a:lstStyle/>
                    <a:p>
                      <a:pPr algn="ctr"/>
                      <a:r>
                        <a:rPr lang="en-US" sz="1400" b="0" dirty="0" smtClean="0"/>
                        <a:t>7500-30,000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txBody>
                  <a:tcPr/>
                </a:tc>
                <a:tc>
                  <a:txBody>
                    <a:bodyPr/>
                    <a:lstStyle/>
                    <a:p>
                      <a:pPr algn="ctr"/>
                      <a:r>
                        <a:rPr lang="en-US" sz="1400" b="0" dirty="0" smtClean="0"/>
                        <a:t>50-98</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552408">
                <a:tc>
                  <a:txBody>
                    <a:bodyPr/>
                    <a:lstStyle/>
                    <a:p>
                      <a:pPr algn="ctr"/>
                      <a:r>
                        <a:rPr lang="en-US" sz="1400" b="0" dirty="0" smtClean="0"/>
                        <a:t>CFL</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28-84</a:t>
                      </a:r>
                      <a:endParaRPr lang="en-US" sz="1400" b="0" dirty="0"/>
                    </a:p>
                  </a:txBody>
                  <a:tcPr/>
                </a:tc>
                <a:tc>
                  <a:txBody>
                    <a:bodyPr/>
                    <a:lstStyle/>
                    <a:p>
                      <a:pPr algn="ctr"/>
                      <a:r>
                        <a:rPr lang="en-US" sz="1400" b="0" dirty="0" smtClean="0"/>
                        <a:t>10,000-20,000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smtClean="0"/>
                    </a:p>
                    <a:p>
                      <a:pPr algn="ctr"/>
                      <a:endParaRPr lang="en-US" sz="1400" b="0" dirty="0"/>
                    </a:p>
                  </a:txBody>
                  <a:tcPr/>
                </a:tc>
                <a:tc>
                  <a:txBody>
                    <a:bodyPr/>
                    <a:lstStyle/>
                    <a:p>
                      <a:pPr algn="ctr"/>
                      <a:r>
                        <a:rPr lang="en-US" sz="1400" b="0" dirty="0" smtClean="0"/>
                        <a:t>82-86</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Y</a:t>
                      </a:r>
                      <a:endParaRPr lang="en-US" sz="1400" b="0" dirty="0"/>
                    </a:p>
                  </a:txBody>
                  <a:tcPr/>
                </a:tc>
              </a:tr>
              <a:tr h="394923">
                <a:tc>
                  <a:txBody>
                    <a:bodyPr/>
                    <a:lstStyle/>
                    <a:p>
                      <a:pPr algn="ctr"/>
                      <a:r>
                        <a:rPr lang="en-US" sz="1400" b="0" dirty="0" smtClean="0"/>
                        <a:t>Metal Halide</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50-110</a:t>
                      </a:r>
                      <a:endParaRPr lang="en-US" sz="1400" b="0" dirty="0"/>
                    </a:p>
                  </a:txBody>
                  <a:tcPr/>
                </a:tc>
                <a:tc>
                  <a:txBody>
                    <a:bodyPr/>
                    <a:lstStyle/>
                    <a:p>
                      <a:pPr algn="ctr"/>
                      <a:r>
                        <a:rPr lang="en-US" sz="1400" b="0" dirty="0" smtClean="0"/>
                        <a:t>6000-20,000</a:t>
                      </a:r>
                      <a:endParaRPr lang="en-US" sz="1400" b="0" dirty="0"/>
                    </a:p>
                  </a:txBody>
                  <a:tcPr/>
                </a:tc>
                <a:tc>
                  <a:txBody>
                    <a:bodyPr/>
                    <a:lstStyle/>
                    <a:p>
                      <a:pPr algn="ctr"/>
                      <a:r>
                        <a:rPr lang="en-US" sz="1400" dirty="0" smtClean="0">
                          <a:solidFill>
                            <a:srgbClr val="FF0000"/>
                          </a:solidFill>
                        </a:rPr>
                        <a:t>W</a:t>
                      </a:r>
                      <a:r>
                        <a:rPr lang="en-US" sz="1400" dirty="0" smtClean="0">
                          <a:solidFill>
                            <a:srgbClr val="FFCC00"/>
                          </a:solidFill>
                        </a:rPr>
                        <a:t>M</a:t>
                      </a:r>
                      <a:endParaRPr lang="en-US" sz="1400" b="0" dirty="0"/>
                    </a:p>
                  </a:txBody>
                  <a:tcPr/>
                </a:tc>
                <a:tc>
                  <a:txBody>
                    <a:bodyPr/>
                    <a:lstStyle/>
                    <a:p>
                      <a:pPr algn="ctr"/>
                      <a:r>
                        <a:rPr lang="en-US" sz="1400" b="0" dirty="0" smtClean="0"/>
                        <a:t>65-92</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552408">
                <a:tc>
                  <a:txBody>
                    <a:bodyPr/>
                    <a:lstStyle/>
                    <a:p>
                      <a:pPr algn="ctr"/>
                      <a:r>
                        <a:rPr lang="en-US" sz="1400" b="0" dirty="0" smtClean="0"/>
                        <a:t>Mercury Vapor</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30-65</a:t>
                      </a:r>
                      <a:endParaRPr lang="en-US" sz="1400" b="0" dirty="0"/>
                    </a:p>
                  </a:txBody>
                  <a:tcPr/>
                </a:tc>
                <a:tc>
                  <a:txBody>
                    <a:bodyPr/>
                    <a:lstStyle/>
                    <a:p>
                      <a:pPr algn="ctr"/>
                      <a:r>
                        <a:rPr lang="en-US" sz="1400" b="0" dirty="0" smtClean="0"/>
                        <a:t>16,000-24,000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r>
                        <a:rPr lang="en-US" sz="1400" dirty="0" smtClean="0">
                          <a:solidFill>
                            <a:srgbClr val="00B0F0"/>
                          </a:solidFill>
                        </a:rPr>
                        <a:t>C</a:t>
                      </a:r>
                      <a:endParaRPr lang="en-US" sz="1400" b="0" dirty="0"/>
                    </a:p>
                  </a:txBody>
                  <a:tcPr/>
                </a:tc>
                <a:tc>
                  <a:txBody>
                    <a:bodyPr/>
                    <a:lstStyle/>
                    <a:p>
                      <a:pPr algn="ctr"/>
                      <a:r>
                        <a:rPr lang="en-US" sz="1400" b="0" dirty="0" smtClean="0"/>
                        <a:t>15-40</a:t>
                      </a:r>
                      <a:endParaRPr lang="en-US" sz="1400" b="0" dirty="0"/>
                    </a:p>
                  </a:txBody>
                  <a:tcPr/>
                </a:tc>
                <a:tc>
                  <a:txBody>
                    <a:bodyPr/>
                    <a:lstStyle/>
                    <a:p>
                      <a:pPr algn="ctr"/>
                      <a:r>
                        <a:rPr lang="en-US" sz="1400" b="0" dirty="0" smtClean="0"/>
                        <a:t>S</a:t>
                      </a:r>
                      <a:endParaRPr lang="en-US" sz="1400" b="0" dirty="0"/>
                    </a:p>
                  </a:txBody>
                  <a:tcPr/>
                </a:tc>
                <a:tc>
                  <a:txBody>
                    <a:bodyPr/>
                    <a:lstStyle/>
                    <a:p>
                      <a:pPr algn="ctr"/>
                      <a:r>
                        <a:rPr lang="en-US" sz="1400" b="0" dirty="0" smtClean="0"/>
                        <a:t>Y</a:t>
                      </a:r>
                      <a:endParaRPr lang="en-US" sz="1400" b="0" dirty="0"/>
                    </a:p>
                  </a:txBody>
                  <a:tcPr/>
                </a:tc>
                <a:tc>
                  <a:txBody>
                    <a:bodyPr/>
                    <a:lstStyle/>
                    <a:p>
                      <a:pPr algn="ctr"/>
                      <a:r>
                        <a:rPr lang="en-US" sz="1400" b="0" dirty="0" smtClean="0"/>
                        <a:t>N</a:t>
                      </a:r>
                      <a:endParaRPr lang="en-US" sz="1400" b="0" dirty="0"/>
                    </a:p>
                  </a:txBody>
                  <a:tcPr/>
                </a:tc>
              </a:tr>
              <a:tr h="552408">
                <a:tc>
                  <a:txBody>
                    <a:bodyPr/>
                    <a:lstStyle/>
                    <a:p>
                      <a:pPr algn="ctr"/>
                      <a:r>
                        <a:rPr lang="en-US" sz="1400" b="0" dirty="0" smtClean="0"/>
                        <a:t>High</a:t>
                      </a:r>
                      <a:r>
                        <a:rPr lang="en-US" sz="1400" b="0" baseline="0" dirty="0" smtClean="0"/>
                        <a:t> Pressure Sodium</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50-120</a:t>
                      </a:r>
                      <a:endParaRPr lang="en-US" sz="1400" b="0" dirty="0"/>
                    </a:p>
                  </a:txBody>
                  <a:tcPr/>
                </a:tc>
                <a:tc>
                  <a:txBody>
                    <a:bodyPr/>
                    <a:lstStyle/>
                    <a:p>
                      <a:pPr algn="ctr"/>
                      <a:r>
                        <a:rPr lang="en-US" sz="1400" b="0" dirty="0" smtClean="0"/>
                        <a:t>16,000-24,000</a:t>
                      </a:r>
                      <a:endParaRPr lang="en-US" sz="1400" b="0" dirty="0"/>
                    </a:p>
                  </a:txBody>
                  <a:tcPr/>
                </a:tc>
                <a:tc>
                  <a:txBody>
                    <a:bodyPr/>
                    <a:lstStyle/>
                    <a:p>
                      <a:pPr algn="ctr"/>
                      <a:r>
                        <a:rPr lang="en-US" sz="1400" dirty="0" smtClean="0">
                          <a:solidFill>
                            <a:srgbClr val="FF0000"/>
                          </a:solidFill>
                        </a:rPr>
                        <a:t>W</a:t>
                      </a:r>
                      <a:endParaRPr lang="en-US" sz="1400" b="0" dirty="0"/>
                    </a:p>
                  </a:txBody>
                  <a:tcPr/>
                </a:tc>
                <a:tc>
                  <a:txBody>
                    <a:bodyPr/>
                    <a:lstStyle/>
                    <a:p>
                      <a:pPr algn="ctr"/>
                      <a:r>
                        <a:rPr lang="en-US" sz="1400" b="0" dirty="0" smtClean="0"/>
                        <a:t>25</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552408">
                <a:tc>
                  <a:txBody>
                    <a:bodyPr/>
                    <a:lstStyle/>
                    <a:p>
                      <a:pPr algn="ctr"/>
                      <a:r>
                        <a:rPr lang="en-US" sz="1400" b="0" dirty="0" smtClean="0"/>
                        <a:t>Low Pressure Sodium</a:t>
                      </a:r>
                      <a:endParaRPr lang="en-US" sz="1400" b="0" dirty="0"/>
                    </a:p>
                  </a:txBody>
                  <a:tcPr/>
                </a:tc>
                <a:tc>
                  <a:txBody>
                    <a:bodyPr/>
                    <a:lstStyle/>
                    <a:p>
                      <a:pPr algn="ctr"/>
                      <a:r>
                        <a:rPr lang="en-US" sz="1400" b="0" dirty="0" smtClean="0"/>
                        <a:t>Point</a:t>
                      </a:r>
                      <a:endParaRPr lang="en-US" sz="1400" b="0" dirty="0"/>
                    </a:p>
                  </a:txBody>
                  <a:tcPr/>
                </a:tc>
                <a:tc>
                  <a:txBody>
                    <a:bodyPr/>
                    <a:lstStyle/>
                    <a:p>
                      <a:pPr algn="ctr"/>
                      <a:r>
                        <a:rPr lang="en-US" sz="1400" b="0" dirty="0" smtClean="0"/>
                        <a:t>60-150</a:t>
                      </a:r>
                      <a:endParaRPr lang="en-US" sz="1400" b="0" dirty="0"/>
                    </a:p>
                  </a:txBody>
                  <a:tcPr/>
                </a:tc>
                <a:tc>
                  <a:txBody>
                    <a:bodyPr/>
                    <a:lstStyle/>
                    <a:p>
                      <a:pPr algn="ctr"/>
                      <a:r>
                        <a:rPr lang="en-US" sz="1400" b="0" dirty="0" smtClean="0"/>
                        <a:t>12,000-18,000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endParaRPr lang="en-US" sz="1400" b="0" dirty="0" smtClean="0"/>
                    </a:p>
                    <a:p>
                      <a:pPr algn="ctr"/>
                      <a:endParaRPr lang="en-US" sz="1400" b="0" dirty="0"/>
                    </a:p>
                  </a:txBody>
                  <a:tcPr/>
                </a:tc>
                <a:tc>
                  <a:txBody>
                    <a:bodyPr/>
                    <a:lstStyle/>
                    <a:p>
                      <a:pPr algn="ctr"/>
                      <a:r>
                        <a:rPr lang="en-US" sz="1400" b="0" dirty="0" smtClean="0"/>
                        <a:t>5</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394923">
                <a:tc>
                  <a:txBody>
                    <a:bodyPr/>
                    <a:lstStyle/>
                    <a:p>
                      <a:pPr algn="ctr"/>
                      <a:r>
                        <a:rPr lang="en-US" sz="1400" b="0" dirty="0" smtClean="0"/>
                        <a:t>Induction</a:t>
                      </a:r>
                      <a:endParaRPr lang="en-US" sz="1400" b="0" dirty="0"/>
                    </a:p>
                  </a:txBody>
                  <a:tcPr/>
                </a:tc>
                <a:tc>
                  <a:txBody>
                    <a:bodyPr/>
                    <a:lstStyle/>
                    <a:p>
                      <a:pPr algn="ctr"/>
                      <a:r>
                        <a:rPr lang="en-US" sz="1400" b="0" dirty="0" smtClean="0"/>
                        <a:t>Area</a:t>
                      </a:r>
                      <a:endParaRPr lang="en-US" sz="1400" b="0" dirty="0"/>
                    </a:p>
                  </a:txBody>
                  <a:tcPr/>
                </a:tc>
                <a:tc>
                  <a:txBody>
                    <a:bodyPr/>
                    <a:lstStyle/>
                    <a:p>
                      <a:pPr algn="ctr"/>
                      <a:r>
                        <a:rPr lang="en-US" sz="1400" b="0" dirty="0" smtClean="0"/>
                        <a:t>60-80</a:t>
                      </a:r>
                      <a:endParaRPr lang="en-US" sz="1400" b="0" dirty="0"/>
                    </a:p>
                  </a:txBody>
                  <a:tcPr/>
                </a:tc>
                <a:tc>
                  <a:txBody>
                    <a:bodyPr/>
                    <a:lstStyle/>
                    <a:p>
                      <a:pPr algn="ctr"/>
                      <a:r>
                        <a:rPr lang="en-US" sz="1400" b="0" dirty="0" smtClean="0"/>
                        <a:t>100,000</a:t>
                      </a:r>
                      <a:endParaRPr lang="en-US" sz="14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W</a:t>
                      </a:r>
                      <a:r>
                        <a:rPr lang="en-US" sz="1400" dirty="0" smtClean="0">
                          <a:solidFill>
                            <a:srgbClr val="FFCC00"/>
                          </a:solidFill>
                        </a:rPr>
                        <a:t>M</a:t>
                      </a:r>
                      <a:endParaRPr lang="en-US" sz="1400" b="0" dirty="0" smtClean="0"/>
                    </a:p>
                  </a:txBody>
                  <a:tcPr/>
                </a:tc>
                <a:tc>
                  <a:txBody>
                    <a:bodyPr/>
                    <a:lstStyle/>
                    <a:p>
                      <a:pPr algn="ctr"/>
                      <a:r>
                        <a:rPr lang="en-US" sz="1400" b="0" dirty="0" smtClean="0"/>
                        <a:t>80</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c>
                  <a:txBody>
                    <a:bodyPr/>
                    <a:lstStyle/>
                    <a:p>
                      <a:pPr algn="ctr"/>
                      <a:r>
                        <a:rPr lang="en-US" sz="1400" b="0" dirty="0" smtClean="0"/>
                        <a:t>N</a:t>
                      </a:r>
                      <a:endParaRPr lang="en-US" sz="1400" b="0" dirty="0"/>
                    </a:p>
                  </a:txBody>
                  <a:tcPr/>
                </a:tc>
              </a:tr>
              <a:tr h="394923">
                <a:tc>
                  <a:txBody>
                    <a:bodyPr/>
                    <a:lstStyle/>
                    <a:p>
                      <a:pPr algn="ctr"/>
                      <a:endParaRPr lang="en-US" sz="1400" b="0" dirty="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dirty="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a:p>
                  </a:txBody>
                  <a:tcPr/>
                </a:tc>
                <a:tc>
                  <a:txBody>
                    <a:bodyPr/>
                    <a:lstStyle/>
                    <a:p>
                      <a:pPr algn="ctr"/>
                      <a:endParaRPr lang="en-US" sz="14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Light emitting diodes (LED)</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4114800" cy="4862870"/>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A semiconductor light source</a:t>
            </a:r>
          </a:p>
          <a:p>
            <a:pPr marL="0" lvl="2">
              <a:spcBef>
                <a:spcPts val="600"/>
              </a:spcBef>
              <a:spcAft>
                <a:spcPts val="600"/>
              </a:spcAft>
              <a:buFont typeface="Arial" charset="0"/>
              <a:buChar char="•"/>
            </a:pPr>
            <a:r>
              <a:rPr lang="en-US" sz="2400" dirty="0" smtClean="0">
                <a:solidFill>
                  <a:srgbClr val="002060"/>
                </a:solidFill>
                <a:latin typeface="Calibri" pitchFamily="34" charset="0"/>
              </a:rPr>
              <a:t> Produce light by electro-luminescence</a:t>
            </a:r>
          </a:p>
          <a:p>
            <a:pPr marL="0" lvl="2">
              <a:spcBef>
                <a:spcPts val="600"/>
              </a:spcBef>
              <a:spcAft>
                <a:spcPts val="600"/>
              </a:spcAft>
              <a:buFont typeface="Arial" charset="0"/>
              <a:buChar char="•"/>
            </a:pPr>
            <a:r>
              <a:rPr lang="en-US" sz="2400" dirty="0" smtClean="0">
                <a:solidFill>
                  <a:srgbClr val="002060"/>
                </a:solidFill>
                <a:latin typeface="Calibri" pitchFamily="34" charset="0"/>
              </a:rPr>
              <a:t> Available across the visible, UV and infrared wavelengths </a:t>
            </a:r>
          </a:p>
          <a:p>
            <a:pPr marL="0" lvl="2">
              <a:spcBef>
                <a:spcPts val="600"/>
              </a:spcBef>
              <a:spcAft>
                <a:spcPts val="600"/>
              </a:spcAft>
              <a:buFont typeface="Arial" charset="0"/>
              <a:buChar char="•"/>
            </a:pPr>
            <a:r>
              <a:rPr lang="en-US" sz="2400" dirty="0" smtClean="0">
                <a:solidFill>
                  <a:srgbClr val="002060"/>
                </a:solidFill>
                <a:latin typeface="Calibri" pitchFamily="34" charset="0"/>
              </a:rPr>
              <a:t> Developing rapidly</a:t>
            </a:r>
          </a:p>
          <a:p>
            <a:pPr marL="0" lvl="2">
              <a:spcBef>
                <a:spcPts val="600"/>
              </a:spcBef>
              <a:spcAft>
                <a:spcPts val="600"/>
              </a:spcAft>
              <a:buFont typeface="Arial" charset="0"/>
              <a:buChar char="•"/>
            </a:pPr>
            <a:r>
              <a:rPr lang="en-US" sz="2400" dirty="0" smtClean="0">
                <a:solidFill>
                  <a:srgbClr val="002060"/>
                </a:solidFill>
                <a:latin typeface="Calibri" pitchFamily="34" charset="0"/>
              </a:rPr>
              <a:t> High brightness</a:t>
            </a:r>
          </a:p>
          <a:p>
            <a:pPr marL="0" lvl="2">
              <a:spcBef>
                <a:spcPts val="600"/>
              </a:spcBef>
              <a:spcAft>
                <a:spcPts val="600"/>
              </a:spcAft>
              <a:buFont typeface="Arial" charset="0"/>
              <a:buChar char="•"/>
            </a:pPr>
            <a:r>
              <a:rPr lang="en-US" sz="2400" dirty="0" smtClean="0">
                <a:solidFill>
                  <a:srgbClr val="002060"/>
                </a:solidFill>
                <a:latin typeface="Calibri" pitchFamily="34" charset="0"/>
              </a:rPr>
              <a:t> Low energy consumption</a:t>
            </a:r>
          </a:p>
          <a:p>
            <a:pPr marL="0" lvl="2">
              <a:spcBef>
                <a:spcPts val="600"/>
              </a:spcBef>
              <a:spcAft>
                <a:spcPts val="600"/>
              </a:spcAft>
              <a:buFont typeface="Arial" charset="0"/>
              <a:buChar char="•"/>
            </a:pPr>
            <a:r>
              <a:rPr lang="en-US" sz="2400" dirty="0" smtClean="0">
                <a:solidFill>
                  <a:srgbClr val="002060"/>
                </a:solidFill>
                <a:latin typeface="Calibri" pitchFamily="34" charset="0"/>
              </a:rPr>
              <a:t> Long life time</a:t>
            </a:r>
          </a:p>
          <a:p>
            <a:pPr marL="0" lvl="2">
              <a:spcBef>
                <a:spcPts val="600"/>
              </a:spcBef>
              <a:spcAft>
                <a:spcPts val="600"/>
              </a:spcAft>
              <a:buFont typeface="Arial" charset="0"/>
              <a:buChar char="•"/>
            </a:pPr>
            <a:r>
              <a:rPr lang="en-US" sz="2400" dirty="0" smtClean="0">
                <a:solidFill>
                  <a:srgbClr val="002060"/>
                </a:solidFill>
                <a:latin typeface="Calibri" pitchFamily="34" charset="0"/>
              </a:rPr>
              <a:t> Need heat management</a:t>
            </a:r>
            <a:endParaRPr lang="en-US" sz="2400" dirty="0">
              <a:solidFill>
                <a:srgbClr val="002060"/>
              </a:solidFill>
              <a:latin typeface="Calibri" pitchFamily="34" charset="0"/>
            </a:endParaRPr>
          </a:p>
        </p:txBody>
      </p:sp>
      <p:pic>
        <p:nvPicPr>
          <p:cNvPr id="26626" name="Picture 2" descr="http://upload.wikimedia.org/wikipedia/commons/thumb/f/f9/LED%2C_5mm%2C_green_%28en%29.svg/245px-LED%2C_5mm%2C_green_%28en%29.svg.png"/>
          <p:cNvPicPr>
            <a:picLocks noChangeAspect="1" noChangeArrowheads="1"/>
          </p:cNvPicPr>
          <p:nvPr/>
        </p:nvPicPr>
        <p:blipFill>
          <a:blip r:embed="rId2" cstate="print"/>
          <a:srcRect/>
          <a:stretch>
            <a:fillRect/>
          </a:stretch>
        </p:blipFill>
        <p:spPr bwMode="auto">
          <a:xfrm>
            <a:off x="5105400" y="1295400"/>
            <a:ext cx="1423988" cy="1580917"/>
          </a:xfrm>
          <a:prstGeom prst="rect">
            <a:avLst/>
          </a:prstGeom>
          <a:noFill/>
        </p:spPr>
      </p:pic>
      <p:sp>
        <p:nvSpPr>
          <p:cNvPr id="10" name="Rectangle 9"/>
          <p:cNvSpPr/>
          <p:nvPr/>
        </p:nvSpPr>
        <p:spPr>
          <a:xfrm>
            <a:off x="7391400" y="40386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sp>
        <p:nvSpPr>
          <p:cNvPr id="12" name="Rectangle 11"/>
          <p:cNvSpPr/>
          <p:nvPr/>
        </p:nvSpPr>
        <p:spPr>
          <a:xfrm>
            <a:off x="6248400" y="25908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pic>
        <p:nvPicPr>
          <p:cNvPr id="14" name="Picture 4" descr="http://t3.gstatic.com/images?q=tbn:ANd9GcRFurTYsKVlCKqyn6WmASrLG8r2cxu8GO1oQ7P73aKlC3zV8axsCw"/>
          <p:cNvPicPr>
            <a:picLocks noChangeAspect="1" noChangeArrowheads="1"/>
          </p:cNvPicPr>
          <p:nvPr/>
        </p:nvPicPr>
        <p:blipFill>
          <a:blip r:embed="rId3" cstate="print"/>
          <a:srcRect/>
          <a:stretch>
            <a:fillRect/>
          </a:stretch>
        </p:blipFill>
        <p:spPr bwMode="auto">
          <a:xfrm>
            <a:off x="5257800" y="4648200"/>
            <a:ext cx="1295400" cy="1295401"/>
          </a:xfrm>
          <a:prstGeom prst="rect">
            <a:avLst/>
          </a:prstGeom>
          <a:noFill/>
        </p:spPr>
      </p:pic>
      <p:pic>
        <p:nvPicPr>
          <p:cNvPr id="15" name="Picture 6" descr="http://t3.gstatic.com/images?q=tbn:ANd9GcSkJdRWSR07p_WU9XMTgWHNWfDAVpv3yk7xxqsoCZDzsNKrlG5vAw"/>
          <p:cNvPicPr>
            <a:picLocks noChangeAspect="1" noChangeArrowheads="1"/>
          </p:cNvPicPr>
          <p:nvPr/>
        </p:nvPicPr>
        <p:blipFill>
          <a:blip r:embed="rId4" cstate="print"/>
          <a:srcRect l="9219" r="12421"/>
          <a:stretch>
            <a:fillRect/>
          </a:stretch>
        </p:blipFill>
        <p:spPr bwMode="auto">
          <a:xfrm>
            <a:off x="7010400" y="4724400"/>
            <a:ext cx="1295400" cy="1238251"/>
          </a:xfrm>
          <a:prstGeom prst="rect">
            <a:avLst/>
          </a:prstGeom>
          <a:noFill/>
        </p:spPr>
      </p:pic>
      <p:pic>
        <p:nvPicPr>
          <p:cNvPr id="16" name="Picture 8" descr="http://t1.gstatic.com/images?q=tbn:ANd9GcTMEqZFxn6s8JtkSMcC5nl31ZdZyhlnUFQjbsiWCylhcNiFcHrPMw"/>
          <p:cNvPicPr>
            <a:picLocks noChangeAspect="1" noChangeArrowheads="1"/>
          </p:cNvPicPr>
          <p:nvPr/>
        </p:nvPicPr>
        <p:blipFill>
          <a:blip r:embed="rId5" cstate="print"/>
          <a:srcRect/>
          <a:stretch>
            <a:fillRect/>
          </a:stretch>
        </p:blipFill>
        <p:spPr bwMode="auto">
          <a:xfrm>
            <a:off x="6705600" y="1295400"/>
            <a:ext cx="2133600" cy="1296458"/>
          </a:xfrm>
          <a:prstGeom prst="rect">
            <a:avLst/>
          </a:prstGeom>
          <a:noFill/>
        </p:spPr>
      </p:pic>
      <p:pic>
        <p:nvPicPr>
          <p:cNvPr id="17" name="Picture 10" descr="http://t0.gstatic.com/images?q=tbn:ANd9GcQYAZ_qtNrITo677lpHKz-lhYBFU9kBtkiYFXzFuCWCWgnkeX2z"/>
          <p:cNvPicPr>
            <a:picLocks noChangeAspect="1" noChangeArrowheads="1"/>
          </p:cNvPicPr>
          <p:nvPr/>
        </p:nvPicPr>
        <p:blipFill>
          <a:blip r:embed="rId6" cstate="print"/>
          <a:srcRect l="7887" r="21131"/>
          <a:stretch>
            <a:fillRect/>
          </a:stretch>
        </p:blipFill>
        <p:spPr bwMode="auto">
          <a:xfrm>
            <a:off x="5257800" y="3276600"/>
            <a:ext cx="1371600" cy="1285876"/>
          </a:xfrm>
          <a:prstGeom prst="rect">
            <a:avLst/>
          </a:prstGeom>
          <a:noFill/>
        </p:spPr>
      </p:pic>
      <p:pic>
        <p:nvPicPr>
          <p:cNvPr id="18" name="Picture 12" descr="http://t1.gstatic.com/images?q=tbn:ANd9GcTuRxOrQ34yyhICgnM2bvL2pmsRiwF6psL45KqituTcFq-E5UQm"/>
          <p:cNvPicPr>
            <a:picLocks noChangeAspect="1" noChangeArrowheads="1"/>
          </p:cNvPicPr>
          <p:nvPr/>
        </p:nvPicPr>
        <p:blipFill>
          <a:blip r:embed="rId7" cstate="print"/>
          <a:srcRect/>
          <a:stretch>
            <a:fillRect/>
          </a:stretch>
        </p:blipFill>
        <p:spPr bwMode="auto">
          <a:xfrm>
            <a:off x="7086600" y="3019424"/>
            <a:ext cx="1518378" cy="1552576"/>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Light emitting diodes (LED)</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4114800" cy="3493264"/>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smtClean="0">
                <a:solidFill>
                  <a:srgbClr val="002060"/>
                </a:solidFill>
                <a:latin typeface="Calibri" pitchFamily="34" charset="0"/>
              </a:rPr>
              <a:t>Applications:</a:t>
            </a:r>
          </a:p>
          <a:p>
            <a:pPr marL="0" lvl="2">
              <a:spcBef>
                <a:spcPts val="0"/>
              </a:spcBef>
              <a:spcAft>
                <a:spcPts val="0"/>
              </a:spcAft>
            </a:pPr>
            <a:r>
              <a:rPr lang="en-US" sz="2400" dirty="0" smtClean="0">
                <a:solidFill>
                  <a:srgbClr val="002060"/>
                </a:solidFill>
                <a:latin typeface="Calibri" pitchFamily="34" charset="0"/>
              </a:rPr>
              <a:t>  - indoors/outdoors</a:t>
            </a:r>
          </a:p>
          <a:p>
            <a:pPr marL="0" lvl="2">
              <a:spcBef>
                <a:spcPts val="0"/>
              </a:spcBef>
              <a:spcAft>
                <a:spcPts val="0"/>
              </a:spcAft>
            </a:pPr>
            <a:r>
              <a:rPr lang="en-US" sz="2400" dirty="0" smtClean="0">
                <a:solidFill>
                  <a:srgbClr val="002060"/>
                </a:solidFill>
                <a:latin typeface="Calibri" pitchFamily="34" charset="0"/>
              </a:rPr>
              <a:t>  - Exit signs, safety lights</a:t>
            </a:r>
          </a:p>
          <a:p>
            <a:pPr marL="0" lvl="2">
              <a:spcBef>
                <a:spcPts val="0"/>
              </a:spcBef>
              <a:spcAft>
                <a:spcPts val="0"/>
              </a:spcAft>
            </a:pPr>
            <a:r>
              <a:rPr lang="en-US" sz="2400" dirty="0" smtClean="0">
                <a:solidFill>
                  <a:srgbClr val="002060"/>
                </a:solidFill>
                <a:latin typeface="Calibri" pitchFamily="34" charset="0"/>
              </a:rPr>
              <a:t>  - Traffic lights/street lamps</a:t>
            </a:r>
          </a:p>
          <a:p>
            <a:pPr marL="0" lvl="2">
              <a:spcBef>
                <a:spcPts val="0"/>
              </a:spcBef>
              <a:spcAft>
                <a:spcPts val="0"/>
              </a:spcAft>
            </a:pPr>
            <a:r>
              <a:rPr lang="en-US" sz="2400" dirty="0" smtClean="0">
                <a:solidFill>
                  <a:srgbClr val="002060"/>
                </a:solidFill>
                <a:latin typeface="Calibri" pitchFamily="34" charset="0"/>
              </a:rPr>
              <a:t>  - Advertising</a:t>
            </a:r>
          </a:p>
          <a:p>
            <a:pPr marL="0" lvl="2">
              <a:spcBef>
                <a:spcPts val="0"/>
              </a:spcBef>
              <a:spcAft>
                <a:spcPts val="0"/>
              </a:spcAft>
            </a:pPr>
            <a:r>
              <a:rPr lang="en-US" sz="2400" dirty="0" smtClean="0">
                <a:solidFill>
                  <a:srgbClr val="002060"/>
                </a:solidFill>
                <a:latin typeface="Calibri" pitchFamily="34" charset="0"/>
              </a:rPr>
              <a:t>  - General lighting</a:t>
            </a:r>
          </a:p>
          <a:p>
            <a:pPr marL="0" lvl="2">
              <a:spcBef>
                <a:spcPts val="0"/>
              </a:spcBef>
              <a:spcAft>
                <a:spcPts val="0"/>
              </a:spcAft>
            </a:pPr>
            <a:endParaRPr lang="en-US" sz="2400" dirty="0" smtClean="0">
              <a:solidFill>
                <a:srgbClr val="002060"/>
              </a:solidFill>
              <a:latin typeface="Calibri" pitchFamily="34" charset="0"/>
            </a:endParaRPr>
          </a:p>
          <a:p>
            <a:pPr marL="0" lvl="2">
              <a:spcBef>
                <a:spcPts val="0"/>
              </a:spcBef>
              <a:spcAft>
                <a:spcPts val="0"/>
              </a:spcAft>
              <a:buFont typeface="Arial" pitchFamily="34" charset="0"/>
              <a:buChar char="•"/>
            </a:pPr>
            <a:r>
              <a:rPr lang="en-US" sz="2400" dirty="0" smtClean="0">
                <a:solidFill>
                  <a:srgbClr val="002060"/>
                </a:solidFill>
                <a:latin typeface="Calibri" pitchFamily="34" charset="0"/>
              </a:rPr>
              <a:t> Qualify PG&amp;E incentives</a:t>
            </a:r>
          </a:p>
          <a:p>
            <a:pPr marL="0" lvl="2">
              <a:spcBef>
                <a:spcPts val="0"/>
              </a:spcBef>
              <a:spcAft>
                <a:spcPts val="0"/>
              </a:spcAft>
              <a:buFont typeface="Arial" pitchFamily="34" charset="0"/>
              <a:buChar char="•"/>
            </a:pPr>
            <a:r>
              <a:rPr lang="en-US" sz="2400" dirty="0" smtClean="0">
                <a:solidFill>
                  <a:srgbClr val="002060"/>
                </a:solidFill>
                <a:latin typeface="Calibri" pitchFamily="34" charset="0"/>
              </a:rPr>
              <a:t> Retrofit opportunity</a:t>
            </a:r>
            <a:endParaRPr lang="en-US" sz="2400" dirty="0">
              <a:solidFill>
                <a:srgbClr val="002060"/>
              </a:solidFill>
              <a:latin typeface="Calibri" pitchFamily="34" charset="0"/>
            </a:endParaRPr>
          </a:p>
        </p:txBody>
      </p:sp>
      <p:sp>
        <p:nvSpPr>
          <p:cNvPr id="10" name="Rectangle 9"/>
          <p:cNvSpPr/>
          <p:nvPr/>
        </p:nvSpPr>
        <p:spPr>
          <a:xfrm>
            <a:off x="6781800" y="1143000"/>
            <a:ext cx="1645002" cy="276999"/>
          </a:xfrm>
          <a:prstGeom prst="rect">
            <a:avLst/>
          </a:prstGeom>
        </p:spPr>
        <p:txBody>
          <a:bodyPr wrap="none">
            <a:spAutoFit/>
          </a:bodyPr>
          <a:lstStyle/>
          <a:p>
            <a:r>
              <a:rPr lang="en-US" sz="1200" dirty="0" smtClean="0"/>
              <a:t>© made-in-china.com</a:t>
            </a:r>
          </a:p>
        </p:txBody>
      </p:sp>
      <p:pic>
        <p:nvPicPr>
          <p:cNvPr id="86030" name="Picture 14" descr="LED Tube Application"/>
          <p:cNvPicPr>
            <a:picLocks noChangeAspect="1" noChangeArrowheads="1"/>
          </p:cNvPicPr>
          <p:nvPr/>
        </p:nvPicPr>
        <p:blipFill>
          <a:blip r:embed="rId2" cstate="print"/>
          <a:srcRect/>
          <a:stretch>
            <a:fillRect/>
          </a:stretch>
        </p:blipFill>
        <p:spPr bwMode="auto">
          <a:xfrm>
            <a:off x="4800600" y="1498867"/>
            <a:ext cx="1524000" cy="1524000"/>
          </a:xfrm>
          <a:prstGeom prst="rect">
            <a:avLst/>
          </a:prstGeom>
          <a:noFill/>
        </p:spPr>
      </p:pic>
      <p:pic>
        <p:nvPicPr>
          <p:cNvPr id="86032" name="Picture 16" descr="LED Recessed Light Application"/>
          <p:cNvPicPr>
            <a:picLocks noChangeAspect="1" noChangeArrowheads="1"/>
          </p:cNvPicPr>
          <p:nvPr/>
        </p:nvPicPr>
        <p:blipFill>
          <a:blip r:embed="rId3" cstate="print"/>
          <a:srcRect/>
          <a:stretch>
            <a:fillRect/>
          </a:stretch>
        </p:blipFill>
        <p:spPr bwMode="auto">
          <a:xfrm>
            <a:off x="609600" y="5029200"/>
            <a:ext cx="2094858" cy="1085545"/>
          </a:xfrm>
          <a:prstGeom prst="rect">
            <a:avLst/>
          </a:prstGeom>
          <a:noFill/>
        </p:spPr>
      </p:pic>
      <p:pic>
        <p:nvPicPr>
          <p:cNvPr id="86034" name="Picture 18" descr="LED Lighting Application"/>
          <p:cNvPicPr>
            <a:picLocks noChangeAspect="1" noChangeArrowheads="1"/>
          </p:cNvPicPr>
          <p:nvPr/>
        </p:nvPicPr>
        <p:blipFill>
          <a:blip r:embed="rId4" cstate="print"/>
          <a:srcRect/>
          <a:stretch>
            <a:fillRect/>
          </a:stretch>
        </p:blipFill>
        <p:spPr bwMode="auto">
          <a:xfrm>
            <a:off x="6331886" y="1498867"/>
            <a:ext cx="2173940" cy="1524000"/>
          </a:xfrm>
          <a:prstGeom prst="rect">
            <a:avLst/>
          </a:prstGeom>
          <a:noFill/>
        </p:spPr>
      </p:pic>
      <p:pic>
        <p:nvPicPr>
          <p:cNvPr id="86036" name="Picture 20" descr="LED Spot Light Application"/>
          <p:cNvPicPr>
            <a:picLocks noChangeAspect="1" noChangeArrowheads="1"/>
          </p:cNvPicPr>
          <p:nvPr/>
        </p:nvPicPr>
        <p:blipFill>
          <a:blip r:embed="rId5" cstate="print"/>
          <a:srcRect b="14164"/>
          <a:stretch>
            <a:fillRect/>
          </a:stretch>
        </p:blipFill>
        <p:spPr bwMode="auto">
          <a:xfrm>
            <a:off x="2819399" y="5029200"/>
            <a:ext cx="1887415" cy="1066800"/>
          </a:xfrm>
          <a:prstGeom prst="rect">
            <a:avLst/>
          </a:prstGeom>
          <a:noFill/>
        </p:spPr>
      </p:pic>
      <p:pic>
        <p:nvPicPr>
          <p:cNvPr id="86038" name="Picture 22" descr="LED Bulb Application"/>
          <p:cNvPicPr>
            <a:picLocks noChangeAspect="1" noChangeArrowheads="1"/>
          </p:cNvPicPr>
          <p:nvPr/>
        </p:nvPicPr>
        <p:blipFill>
          <a:blip r:embed="rId6" cstate="print"/>
          <a:srcRect/>
          <a:stretch>
            <a:fillRect/>
          </a:stretch>
        </p:blipFill>
        <p:spPr bwMode="auto">
          <a:xfrm>
            <a:off x="6934200" y="3175267"/>
            <a:ext cx="1552575" cy="1549133"/>
          </a:xfrm>
          <a:prstGeom prst="rect">
            <a:avLst/>
          </a:prstGeom>
          <a:noFill/>
        </p:spPr>
      </p:pic>
      <p:pic>
        <p:nvPicPr>
          <p:cNvPr id="86040" name="Picture 24" descr="LED Street Light Application"/>
          <p:cNvPicPr>
            <a:picLocks noChangeAspect="1" noChangeArrowheads="1"/>
          </p:cNvPicPr>
          <p:nvPr/>
        </p:nvPicPr>
        <p:blipFill>
          <a:blip r:embed="rId7" cstate="print"/>
          <a:srcRect/>
          <a:stretch>
            <a:fillRect/>
          </a:stretch>
        </p:blipFill>
        <p:spPr bwMode="auto">
          <a:xfrm>
            <a:off x="4800600" y="3175267"/>
            <a:ext cx="2057400" cy="1543050"/>
          </a:xfrm>
          <a:prstGeom prst="rect">
            <a:avLst/>
          </a:prstGeom>
          <a:noFill/>
        </p:spPr>
      </p:pic>
      <p:pic>
        <p:nvPicPr>
          <p:cNvPr id="86042" name="Picture 26" descr="http://image.made-in-china.com/6f3j00FBdaKktEZTbj/LED-Indoor-lighting-Application.jpg"/>
          <p:cNvPicPr>
            <a:picLocks noChangeAspect="1" noChangeArrowheads="1"/>
          </p:cNvPicPr>
          <p:nvPr/>
        </p:nvPicPr>
        <p:blipFill>
          <a:blip r:embed="rId8" cstate="print"/>
          <a:srcRect t="9581" b="13055"/>
          <a:stretch>
            <a:fillRect/>
          </a:stretch>
        </p:blipFill>
        <p:spPr bwMode="auto">
          <a:xfrm>
            <a:off x="4800600" y="5029200"/>
            <a:ext cx="1891572" cy="1066800"/>
          </a:xfrm>
          <a:prstGeom prst="rect">
            <a:avLst/>
          </a:prstGeom>
          <a:noFill/>
        </p:spPr>
      </p:pic>
      <p:pic>
        <p:nvPicPr>
          <p:cNvPr id="86044" name="Picture 28" descr="http://image.made-in-china.com/6f3j00GCJEsktWhaoj/LED-Tube-Light-Application.jpg"/>
          <p:cNvPicPr>
            <a:picLocks noChangeAspect="1" noChangeArrowheads="1"/>
          </p:cNvPicPr>
          <p:nvPr/>
        </p:nvPicPr>
        <p:blipFill>
          <a:blip r:embed="rId9" cstate="print"/>
          <a:srcRect t="10412" b="6664"/>
          <a:stretch>
            <a:fillRect/>
          </a:stretch>
        </p:blipFill>
        <p:spPr bwMode="auto">
          <a:xfrm>
            <a:off x="6781800" y="5029200"/>
            <a:ext cx="1717836" cy="10668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8001000" cy="584775"/>
          </a:xfrm>
          <a:prstGeom prst="rect">
            <a:avLst/>
          </a:prstGeom>
          <a:noFill/>
          <a:scene3d>
            <a:camera prst="orthographicFront"/>
            <a:lightRig rig="threePt" dir="t"/>
          </a:scene3d>
          <a:sp3d>
            <a:bevelT w="12700"/>
            <a:bevelB w="12700"/>
          </a:sp3d>
        </p:spPr>
        <p:txBody>
          <a:bodyPr wrap="square">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Light emitting diodes (LED) -- more examples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10" name="Rectangle 9"/>
          <p:cNvSpPr/>
          <p:nvPr/>
        </p:nvSpPr>
        <p:spPr>
          <a:xfrm>
            <a:off x="2362200" y="2819400"/>
            <a:ext cx="1330814" cy="276999"/>
          </a:xfrm>
          <a:prstGeom prst="rect">
            <a:avLst/>
          </a:prstGeom>
        </p:spPr>
        <p:txBody>
          <a:bodyPr wrap="none">
            <a:spAutoFit/>
          </a:bodyPr>
          <a:lstStyle/>
          <a:p>
            <a:r>
              <a:rPr lang="en-US" sz="1200" dirty="0" smtClean="0"/>
              <a:t>© sielement.com</a:t>
            </a:r>
          </a:p>
        </p:txBody>
      </p:sp>
      <p:pic>
        <p:nvPicPr>
          <p:cNvPr id="87042" name="Picture 2" descr="http://www.sielement.com/img/ledslightsproducts/led-floodlights/led-flood-lights-applications.jpg"/>
          <p:cNvPicPr>
            <a:picLocks noChangeAspect="1" noChangeArrowheads="1"/>
          </p:cNvPicPr>
          <p:nvPr/>
        </p:nvPicPr>
        <p:blipFill>
          <a:blip r:embed="rId2" cstate="print"/>
          <a:srcRect/>
          <a:stretch>
            <a:fillRect/>
          </a:stretch>
        </p:blipFill>
        <p:spPr bwMode="auto">
          <a:xfrm>
            <a:off x="2876550" y="3124200"/>
            <a:ext cx="5810250" cy="3057526"/>
          </a:xfrm>
          <a:prstGeom prst="rect">
            <a:avLst/>
          </a:prstGeom>
          <a:noFill/>
        </p:spPr>
      </p:pic>
      <p:pic>
        <p:nvPicPr>
          <p:cNvPr id="87043" name="Picture 3"/>
          <p:cNvPicPr>
            <a:picLocks noChangeAspect="1" noChangeArrowheads="1"/>
          </p:cNvPicPr>
          <p:nvPr/>
        </p:nvPicPr>
        <p:blipFill>
          <a:blip r:embed="rId3" cstate="print"/>
          <a:srcRect l="2500" t="34000" r="41250" b="39000"/>
          <a:stretch>
            <a:fillRect/>
          </a:stretch>
        </p:blipFill>
        <p:spPr bwMode="auto">
          <a:xfrm>
            <a:off x="533400" y="1219200"/>
            <a:ext cx="5715000" cy="1714500"/>
          </a:xfrm>
          <a:prstGeom prst="rect">
            <a:avLst/>
          </a:prstGeom>
          <a:noFill/>
          <a:ln w="9525">
            <a:noFill/>
            <a:miter lim="800000"/>
            <a:headEnd/>
            <a:tailEnd/>
          </a:ln>
        </p:spPr>
      </p:pic>
      <p:pic>
        <p:nvPicPr>
          <p:cNvPr id="87045" name="Picture 5" descr="LED Strips Applications"/>
          <p:cNvPicPr>
            <a:picLocks noChangeAspect="1" noChangeArrowheads="1"/>
          </p:cNvPicPr>
          <p:nvPr/>
        </p:nvPicPr>
        <p:blipFill>
          <a:blip r:embed="rId4" cstate="print"/>
          <a:srcRect l="5964" r="7555"/>
          <a:stretch>
            <a:fillRect/>
          </a:stretch>
        </p:blipFill>
        <p:spPr bwMode="auto">
          <a:xfrm>
            <a:off x="609600" y="3124200"/>
            <a:ext cx="2209800" cy="3028951"/>
          </a:xfrm>
          <a:prstGeom prst="rect">
            <a:avLst/>
          </a:prstGeom>
          <a:noFill/>
        </p:spPr>
      </p:pic>
      <p:pic>
        <p:nvPicPr>
          <p:cNvPr id="87047" name="Picture 7" descr="http://www.japantrends.com/en/wp-content/uploads/2008/07/led-lights-asahi-denki.jpg"/>
          <p:cNvPicPr>
            <a:picLocks noChangeAspect="1" noChangeArrowheads="1"/>
          </p:cNvPicPr>
          <p:nvPr/>
        </p:nvPicPr>
        <p:blipFill>
          <a:blip r:embed="rId5" cstate="print"/>
          <a:srcRect/>
          <a:stretch>
            <a:fillRect/>
          </a:stretch>
        </p:blipFill>
        <p:spPr bwMode="auto">
          <a:xfrm>
            <a:off x="6629400" y="1295400"/>
            <a:ext cx="1882140" cy="1568450"/>
          </a:xfrm>
          <a:prstGeom prst="rect">
            <a:avLst/>
          </a:prstGeom>
          <a:noFill/>
        </p:spPr>
      </p:pic>
      <p:sp>
        <p:nvSpPr>
          <p:cNvPr id="21" name="Rectangle 20"/>
          <p:cNvSpPr/>
          <p:nvPr/>
        </p:nvSpPr>
        <p:spPr>
          <a:xfrm>
            <a:off x="6858000" y="2819400"/>
            <a:ext cx="1475084" cy="276999"/>
          </a:xfrm>
          <a:prstGeom prst="rect">
            <a:avLst/>
          </a:prstGeom>
        </p:spPr>
        <p:txBody>
          <a:bodyPr wrap="none">
            <a:spAutoFit/>
          </a:bodyPr>
          <a:lstStyle/>
          <a:p>
            <a:r>
              <a:rPr lang="en-US" sz="1200" dirty="0" smtClean="0"/>
              <a:t>© japantrends.com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6148" name="TextBox 8"/>
          <p:cNvSpPr txBox="1">
            <a:spLocks noChangeArrowheads="1"/>
          </p:cNvSpPr>
          <p:nvPr/>
        </p:nvSpPr>
        <p:spPr bwMode="auto">
          <a:xfrm>
            <a:off x="685800" y="990600"/>
            <a:ext cx="7620000" cy="2308324"/>
          </a:xfrm>
          <a:prstGeom prst="rect">
            <a:avLst/>
          </a:prstGeom>
          <a:noFill/>
          <a:ln w="9525">
            <a:noFill/>
            <a:miter lim="800000"/>
            <a:headEnd/>
            <a:tailEnd/>
          </a:ln>
        </p:spPr>
        <p:txBody>
          <a:bodyPr>
            <a:spAutoFit/>
          </a:bodyPr>
          <a:lstStyle/>
          <a:p>
            <a:pPr lvl="1"/>
            <a:r>
              <a:rPr lang="en-US" sz="2400" dirty="0">
                <a:solidFill>
                  <a:srgbClr val="002060"/>
                </a:solidFill>
                <a:latin typeface="Calibri" pitchFamily="34" charset="0"/>
              </a:rPr>
              <a:t>1. </a:t>
            </a:r>
            <a:r>
              <a:rPr lang="en-US" sz="2400" dirty="0" smtClean="0">
                <a:solidFill>
                  <a:srgbClr val="002060"/>
                </a:solidFill>
                <a:latin typeface="Calibri" pitchFamily="34" charset="0"/>
              </a:rPr>
              <a:t>Components</a:t>
            </a:r>
            <a:endParaRPr lang="en-US" sz="2400" dirty="0">
              <a:solidFill>
                <a:srgbClr val="002060"/>
              </a:solidFill>
              <a:latin typeface="Calibri" pitchFamily="34" charset="0"/>
            </a:endParaRPr>
          </a:p>
          <a:p>
            <a:pPr marL="1371600" lvl="2" indent="-457200">
              <a:buAutoNum type="alphaLcPeriod"/>
            </a:pPr>
            <a:r>
              <a:rPr lang="en-US" sz="2400" dirty="0" err="1" smtClean="0">
                <a:solidFill>
                  <a:srgbClr val="002060"/>
                </a:solidFill>
                <a:latin typeface="Calibri" pitchFamily="34" charset="0"/>
              </a:rPr>
              <a:t>Luminaire</a:t>
            </a:r>
            <a:endParaRPr lang="en-US" sz="2400" dirty="0" smtClean="0">
              <a:solidFill>
                <a:srgbClr val="002060"/>
              </a:solidFill>
              <a:latin typeface="Calibri" pitchFamily="34" charset="0"/>
            </a:endParaRPr>
          </a:p>
          <a:p>
            <a:pPr marL="1371600" lvl="2" indent="-457200">
              <a:buAutoNum type="alphaLcPeriod"/>
            </a:pPr>
            <a:r>
              <a:rPr lang="en-US" sz="2400" dirty="0" smtClean="0">
                <a:solidFill>
                  <a:srgbClr val="002060"/>
                </a:solidFill>
                <a:latin typeface="Calibri" pitchFamily="34" charset="0"/>
              </a:rPr>
              <a:t>Lamp</a:t>
            </a:r>
          </a:p>
          <a:p>
            <a:pPr marL="1371600" lvl="2" indent="-457200">
              <a:buAutoNum type="alphaLcPeriod"/>
            </a:pPr>
            <a:r>
              <a:rPr lang="en-US" sz="2400" dirty="0" smtClean="0">
                <a:solidFill>
                  <a:srgbClr val="002060"/>
                </a:solidFill>
                <a:latin typeface="Calibri" pitchFamily="34" charset="0"/>
              </a:rPr>
              <a:t>Ballast</a:t>
            </a:r>
          </a:p>
          <a:p>
            <a:pPr marL="1371600" lvl="2" indent="-457200">
              <a:buAutoNum type="alphaLcPeriod"/>
            </a:pPr>
            <a:r>
              <a:rPr lang="en-US" sz="2400" dirty="0" smtClean="0">
                <a:solidFill>
                  <a:srgbClr val="002060"/>
                </a:solidFill>
                <a:latin typeface="Calibri" pitchFamily="34" charset="0"/>
              </a:rPr>
              <a:t>Reflector</a:t>
            </a:r>
          </a:p>
          <a:p>
            <a:pPr marL="1371600" lvl="2" indent="-457200">
              <a:buAutoNum type="alphaLcPeriod"/>
            </a:pPr>
            <a:r>
              <a:rPr lang="en-US" sz="2400" dirty="0" smtClean="0">
                <a:solidFill>
                  <a:srgbClr val="002060"/>
                </a:solidFill>
                <a:latin typeface="Calibri" pitchFamily="34" charset="0"/>
              </a:rPr>
              <a:t>Diffuser, lens or louver</a:t>
            </a:r>
            <a:endParaRPr lang="en-US" sz="2400" dirty="0">
              <a:solidFill>
                <a:srgbClr val="002060"/>
              </a:solidFill>
              <a:latin typeface="Calibri" pitchFamily="34" charset="0"/>
            </a:endParaRPr>
          </a:p>
        </p:txBody>
      </p:sp>
      <p:sp>
        <p:nvSpPr>
          <p:cNvPr id="6149"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6150"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6151" name="Rectangle 9"/>
          <p:cNvSpPr>
            <a:spLocks noChangeArrowheads="1"/>
          </p:cNvSpPr>
          <p:nvPr/>
        </p:nvSpPr>
        <p:spPr bwMode="auto">
          <a:xfrm>
            <a:off x="533400" y="6324600"/>
            <a:ext cx="1969514"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B. Lighting Systems</a:t>
            </a:r>
            <a:endParaRPr lang="en-US" dirty="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1143000"/>
          <a:ext cx="7619999" cy="4953001"/>
        </p:xfrm>
        <a:graphic>
          <a:graphicData uri="http://schemas.openxmlformats.org/drawingml/2006/table">
            <a:tbl>
              <a:tblPr firstRow="1" bandRow="1">
                <a:tableStyleId>{5C22544A-7EE6-4342-B048-85BDC9FD1C3A}</a:tableStyleId>
              </a:tblPr>
              <a:tblGrid>
                <a:gridCol w="1243133"/>
                <a:gridCol w="699263"/>
                <a:gridCol w="776958"/>
                <a:gridCol w="1129131"/>
                <a:gridCol w="692727"/>
                <a:gridCol w="615757"/>
                <a:gridCol w="692726"/>
                <a:gridCol w="923636"/>
                <a:gridCol w="846668"/>
              </a:tblGrid>
              <a:tr h="673174">
                <a:tc>
                  <a:txBody>
                    <a:bodyPr/>
                    <a:lstStyle/>
                    <a:p>
                      <a:pPr algn="ctr"/>
                      <a:r>
                        <a:rPr lang="en-US" sz="1200" b="0" dirty="0" smtClean="0"/>
                        <a:t>Lamps</a:t>
                      </a:r>
                      <a:endParaRPr lang="en-US" sz="1200" b="0" dirty="0"/>
                    </a:p>
                  </a:txBody>
                  <a:tcPr/>
                </a:tc>
                <a:tc>
                  <a:txBody>
                    <a:bodyPr/>
                    <a:lstStyle/>
                    <a:p>
                      <a:pPr algn="ctr"/>
                      <a:r>
                        <a:rPr lang="en-US" sz="1200" b="0" dirty="0" smtClean="0"/>
                        <a:t>Source  Type</a:t>
                      </a:r>
                      <a:endParaRPr lang="en-US" sz="1200" b="0" dirty="0"/>
                    </a:p>
                  </a:txBody>
                  <a:tcPr/>
                </a:tc>
                <a:tc>
                  <a:txBody>
                    <a:bodyPr/>
                    <a:lstStyle/>
                    <a:p>
                      <a:pPr algn="ctr"/>
                      <a:r>
                        <a:rPr lang="en-US" sz="1200" b="0" dirty="0" smtClean="0"/>
                        <a:t>Efficacy (lm/W)</a:t>
                      </a:r>
                      <a:endParaRPr lang="en-US" sz="1200" b="0" dirty="0"/>
                    </a:p>
                  </a:txBody>
                  <a:tcPr/>
                </a:tc>
                <a:tc>
                  <a:txBody>
                    <a:bodyPr/>
                    <a:lstStyle/>
                    <a:p>
                      <a:pPr algn="ctr"/>
                      <a:r>
                        <a:rPr lang="en-US" sz="1200" b="0" dirty="0" smtClean="0"/>
                        <a:t>Lamp Life (rated hrs)</a:t>
                      </a:r>
                      <a:endParaRPr lang="en-US" sz="1200" b="0" dirty="0"/>
                    </a:p>
                  </a:txBody>
                  <a:tcPr/>
                </a:tc>
                <a:tc>
                  <a:txBody>
                    <a:bodyPr/>
                    <a:lstStyle/>
                    <a:p>
                      <a:pPr algn="ctr"/>
                      <a:r>
                        <a:rPr lang="en-US" sz="1200" b="0" dirty="0" smtClean="0"/>
                        <a:t>Color</a:t>
                      </a:r>
                      <a:r>
                        <a:rPr lang="en-US" sz="1200" b="0" baseline="0" dirty="0" smtClean="0"/>
                        <a:t> Temp.</a:t>
                      </a:r>
                      <a:r>
                        <a:rPr lang="en-US" sz="1200" b="0" baseline="30000" dirty="0" smtClean="0"/>
                        <a:t>1</a:t>
                      </a:r>
                      <a:endParaRPr lang="en-US" sz="1200" b="0" baseline="30000" dirty="0"/>
                    </a:p>
                  </a:txBody>
                  <a:tcPr/>
                </a:tc>
                <a:tc>
                  <a:txBody>
                    <a:bodyPr/>
                    <a:lstStyle/>
                    <a:p>
                      <a:pPr algn="ctr"/>
                      <a:r>
                        <a:rPr lang="en-US" sz="1200" b="0" dirty="0" smtClean="0"/>
                        <a:t>CRI</a:t>
                      </a:r>
                      <a:endParaRPr lang="en-US" sz="1200" b="0" dirty="0"/>
                    </a:p>
                  </a:txBody>
                  <a:tcPr/>
                </a:tc>
                <a:tc>
                  <a:txBody>
                    <a:bodyPr/>
                    <a:lstStyle/>
                    <a:p>
                      <a:pPr algn="ctr"/>
                      <a:r>
                        <a:rPr lang="en-US" sz="1200" b="0" dirty="0" err="1" smtClean="0"/>
                        <a:t>Dimm</a:t>
                      </a:r>
                      <a:r>
                        <a:rPr lang="en-US" sz="1200" b="0" dirty="0" smtClean="0"/>
                        <a:t>-able </a:t>
                      </a:r>
                      <a:r>
                        <a:rPr lang="en-US" sz="1200" b="0" baseline="30000" dirty="0" smtClean="0"/>
                        <a:t>2</a:t>
                      </a:r>
                      <a:endParaRPr lang="en-US" sz="1200" b="0" baseline="30000" dirty="0"/>
                    </a:p>
                  </a:txBody>
                  <a:tcPr/>
                </a:tc>
                <a:tc>
                  <a:txBody>
                    <a:bodyPr/>
                    <a:lstStyle/>
                    <a:p>
                      <a:pPr algn="ctr"/>
                      <a:r>
                        <a:rPr lang="en-US" sz="1200" b="0" dirty="0" smtClean="0"/>
                        <a:t>Volt. </a:t>
                      </a:r>
                      <a:r>
                        <a:rPr lang="en-US" sz="1200" b="0" baseline="0" dirty="0" err="1" smtClean="0"/>
                        <a:t>Sen</a:t>
                      </a:r>
                      <a:r>
                        <a:rPr lang="en-US" sz="1200" b="0" baseline="0" dirty="0" smtClean="0"/>
                        <a:t>- sitive</a:t>
                      </a:r>
                      <a:r>
                        <a:rPr lang="en-US" sz="1200" b="0" baseline="30000" dirty="0" smtClean="0"/>
                        <a:t>2</a:t>
                      </a:r>
                      <a:r>
                        <a:rPr lang="en-US" sz="1200" b="0" baseline="0" dirty="0" smtClean="0"/>
                        <a:t> </a:t>
                      </a:r>
                      <a:endParaRPr lang="en-US" sz="1200" b="0" dirty="0"/>
                    </a:p>
                  </a:txBody>
                  <a:tcPr/>
                </a:tc>
                <a:tc>
                  <a:txBody>
                    <a:bodyPr/>
                    <a:lstStyle/>
                    <a:p>
                      <a:pPr algn="ctr"/>
                      <a:r>
                        <a:rPr lang="en-US" sz="1200" b="0" dirty="0" smtClean="0"/>
                        <a:t>T.</a:t>
                      </a:r>
                      <a:r>
                        <a:rPr lang="en-US" sz="1200" b="0" baseline="0" dirty="0" smtClean="0"/>
                        <a:t> </a:t>
                      </a:r>
                      <a:r>
                        <a:rPr lang="en-US" sz="1200" b="0" dirty="0" smtClean="0"/>
                        <a:t> Sen-sitive</a:t>
                      </a:r>
                      <a:r>
                        <a:rPr lang="en-US" sz="1200" b="0" baseline="30000" dirty="0" smtClean="0"/>
                        <a:t>2</a:t>
                      </a:r>
                      <a:endParaRPr lang="en-US" sz="1200" b="0" baseline="30000" dirty="0"/>
                    </a:p>
                  </a:txBody>
                  <a:tcPr/>
                </a:tc>
              </a:tr>
              <a:tr h="409072">
                <a:tc>
                  <a:txBody>
                    <a:bodyPr/>
                    <a:lstStyle/>
                    <a:p>
                      <a:pPr algn="ctr"/>
                      <a:r>
                        <a:rPr lang="en-US" sz="1200" b="0" dirty="0" smtClean="0"/>
                        <a:t>Incandescent</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6-24</a:t>
                      </a:r>
                      <a:endParaRPr lang="en-US" sz="1200" b="0" dirty="0"/>
                    </a:p>
                  </a:txBody>
                  <a:tcPr/>
                </a:tc>
                <a:tc>
                  <a:txBody>
                    <a:bodyPr/>
                    <a:lstStyle/>
                    <a:p>
                      <a:pPr algn="ctr"/>
                      <a:r>
                        <a:rPr lang="en-US" sz="1200" b="0" dirty="0" smtClean="0"/>
                        <a:t>750-2000</a:t>
                      </a:r>
                      <a:endParaRPr lang="en-US" sz="1200" b="0" dirty="0"/>
                    </a:p>
                  </a:txBody>
                  <a:tcPr/>
                </a:tc>
                <a:tc>
                  <a:txBody>
                    <a:bodyPr/>
                    <a:lstStyle/>
                    <a:p>
                      <a:pPr algn="ctr"/>
                      <a:r>
                        <a:rPr lang="en-US" sz="1200" dirty="0" smtClean="0">
                          <a:solidFill>
                            <a:srgbClr val="FF0000"/>
                          </a:solidFill>
                        </a:rPr>
                        <a:t>W</a:t>
                      </a:r>
                      <a:endParaRPr lang="en-US" sz="1200" b="0" dirty="0"/>
                    </a:p>
                  </a:txBody>
                  <a:tcPr/>
                </a:tc>
                <a:tc>
                  <a:txBody>
                    <a:bodyPr/>
                    <a:lstStyle/>
                    <a:p>
                      <a:pPr algn="ctr"/>
                      <a:r>
                        <a:rPr lang="en-US" sz="1200" b="0" dirty="0" smtClean="0"/>
                        <a:t>100</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348250">
                <a:tc>
                  <a:txBody>
                    <a:bodyPr/>
                    <a:lstStyle/>
                    <a:p>
                      <a:pPr algn="ctr"/>
                      <a:r>
                        <a:rPr lang="en-US" sz="1200" b="0" dirty="0" smtClean="0"/>
                        <a:t>Halogen</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8-35</a:t>
                      </a:r>
                      <a:endParaRPr lang="en-US" sz="1200" b="0" dirty="0"/>
                    </a:p>
                  </a:txBody>
                  <a:tcPr/>
                </a:tc>
                <a:tc>
                  <a:txBody>
                    <a:bodyPr/>
                    <a:lstStyle/>
                    <a:p>
                      <a:pPr algn="ctr"/>
                      <a:r>
                        <a:rPr lang="en-US" sz="1200" b="0" dirty="0" smtClean="0"/>
                        <a:t>2000-6000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endParaRPr lang="en-US" sz="1200" b="0" dirty="0" smtClean="0"/>
                    </a:p>
                  </a:txBody>
                  <a:tcPr/>
                </a:tc>
                <a:tc>
                  <a:txBody>
                    <a:bodyPr/>
                    <a:lstStyle/>
                    <a:p>
                      <a:pPr algn="ctr"/>
                      <a:r>
                        <a:rPr lang="en-US" sz="1200" b="0" dirty="0" smtClean="0"/>
                        <a:t>100</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420734">
                <a:tc>
                  <a:txBody>
                    <a:bodyPr/>
                    <a:lstStyle/>
                    <a:p>
                      <a:pPr algn="ctr"/>
                      <a:r>
                        <a:rPr lang="en-US" sz="1200" b="0" dirty="0" smtClean="0"/>
                        <a:t>Fluorescent</a:t>
                      </a:r>
                      <a:endParaRPr lang="en-US" sz="1200" b="0" dirty="0"/>
                    </a:p>
                  </a:txBody>
                  <a:tcPr/>
                </a:tc>
                <a:tc>
                  <a:txBody>
                    <a:bodyPr/>
                    <a:lstStyle/>
                    <a:p>
                      <a:pPr algn="ctr"/>
                      <a:r>
                        <a:rPr lang="en-US" sz="1200" b="0" dirty="0" smtClean="0"/>
                        <a:t>Linear</a:t>
                      </a:r>
                      <a:endParaRPr lang="en-US" sz="1200" b="0" dirty="0"/>
                    </a:p>
                  </a:txBody>
                  <a:tcPr/>
                </a:tc>
                <a:tc>
                  <a:txBody>
                    <a:bodyPr/>
                    <a:lstStyle/>
                    <a:p>
                      <a:pPr algn="ctr"/>
                      <a:r>
                        <a:rPr lang="en-US" sz="1200" b="0" dirty="0" smtClean="0"/>
                        <a:t>60-100</a:t>
                      </a:r>
                      <a:endParaRPr lang="en-US" sz="1200" b="0" dirty="0"/>
                    </a:p>
                  </a:txBody>
                  <a:tcPr/>
                </a:tc>
                <a:tc>
                  <a:txBody>
                    <a:bodyPr/>
                    <a:lstStyle/>
                    <a:p>
                      <a:pPr algn="ctr"/>
                      <a:r>
                        <a:rPr lang="en-US" sz="1200" b="0" dirty="0" smtClean="0"/>
                        <a:t>7500-30,000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50-98</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r h="336587">
                <a:tc>
                  <a:txBody>
                    <a:bodyPr/>
                    <a:lstStyle/>
                    <a:p>
                      <a:pPr algn="ctr"/>
                      <a:r>
                        <a:rPr lang="en-US" sz="1200" b="0" dirty="0" smtClean="0"/>
                        <a:t>CFL</a:t>
                      </a:r>
                      <a:endParaRPr lang="en-US" sz="1200" b="0" dirty="0"/>
                    </a:p>
                  </a:txBody>
                  <a:tcPr/>
                </a:tc>
                <a:tc>
                  <a:txBody>
                    <a:bodyPr/>
                    <a:lstStyle/>
                    <a:p>
                      <a:pPr algn="ctr"/>
                      <a:r>
                        <a:rPr lang="en-US" sz="1200" b="0" dirty="0" smtClean="0"/>
                        <a:t>Area</a:t>
                      </a:r>
                      <a:endParaRPr lang="en-US" sz="1200" b="0" dirty="0"/>
                    </a:p>
                  </a:txBody>
                  <a:tcPr/>
                </a:tc>
                <a:tc>
                  <a:txBody>
                    <a:bodyPr/>
                    <a:lstStyle/>
                    <a:p>
                      <a:pPr algn="ctr"/>
                      <a:r>
                        <a:rPr lang="en-US" sz="1200" b="0" dirty="0" smtClean="0"/>
                        <a:t>28-84</a:t>
                      </a:r>
                      <a:endParaRPr lang="en-US" sz="1200" b="0" dirty="0"/>
                    </a:p>
                  </a:txBody>
                  <a:tcPr/>
                </a:tc>
                <a:tc>
                  <a:txBody>
                    <a:bodyPr/>
                    <a:lstStyle/>
                    <a:p>
                      <a:pPr algn="ctr"/>
                      <a:r>
                        <a:rPr lang="en-US" sz="1200" b="0" dirty="0" smtClean="0"/>
                        <a:t>10,000-20,000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82-86</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r h="409072">
                <a:tc>
                  <a:txBody>
                    <a:bodyPr/>
                    <a:lstStyle/>
                    <a:p>
                      <a:pPr algn="ctr"/>
                      <a:r>
                        <a:rPr lang="en-US" sz="1200" b="0" dirty="0" smtClean="0"/>
                        <a:t>Metal Halide</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50-110</a:t>
                      </a:r>
                      <a:endParaRPr lang="en-US" sz="1200" b="0" dirty="0"/>
                    </a:p>
                  </a:txBody>
                  <a:tcPr/>
                </a:tc>
                <a:tc>
                  <a:txBody>
                    <a:bodyPr/>
                    <a:lstStyle/>
                    <a:p>
                      <a:pPr algn="ctr"/>
                      <a:r>
                        <a:rPr lang="en-US" sz="1200" b="0" dirty="0" smtClean="0"/>
                        <a:t>6000-20,000</a:t>
                      </a:r>
                      <a:endParaRPr lang="en-US" sz="1200" b="0" dirty="0"/>
                    </a:p>
                  </a:txBody>
                  <a:tcPr/>
                </a:tc>
                <a:tc>
                  <a:txBody>
                    <a:bodyPr/>
                    <a:lstStyle/>
                    <a:p>
                      <a:pPr algn="ctr"/>
                      <a:r>
                        <a:rPr lang="en-US" sz="1200" dirty="0" smtClean="0">
                          <a:solidFill>
                            <a:srgbClr val="FF0000"/>
                          </a:solidFill>
                        </a:rPr>
                        <a:t>W</a:t>
                      </a:r>
                      <a:r>
                        <a:rPr lang="en-US" sz="1200" dirty="0" smtClean="0">
                          <a:solidFill>
                            <a:srgbClr val="FFCC00"/>
                          </a:solidFill>
                        </a:rPr>
                        <a:t>M</a:t>
                      </a:r>
                      <a:endParaRPr lang="en-US" sz="1200" b="0" dirty="0"/>
                    </a:p>
                  </a:txBody>
                  <a:tcPr/>
                </a:tc>
                <a:tc>
                  <a:txBody>
                    <a:bodyPr/>
                    <a:lstStyle/>
                    <a:p>
                      <a:pPr algn="ctr"/>
                      <a:r>
                        <a:rPr lang="en-US" sz="1200" b="0" dirty="0" smtClean="0"/>
                        <a:t>65-92</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374680">
                <a:tc>
                  <a:txBody>
                    <a:bodyPr/>
                    <a:lstStyle/>
                    <a:p>
                      <a:pPr algn="ctr"/>
                      <a:r>
                        <a:rPr lang="en-US" sz="1200" b="0" dirty="0" smtClean="0"/>
                        <a:t>Mercury Vapor</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30-65</a:t>
                      </a:r>
                      <a:endParaRPr lang="en-US" sz="1200" b="0" dirty="0"/>
                    </a:p>
                  </a:txBody>
                  <a:tcPr/>
                </a:tc>
                <a:tc>
                  <a:txBody>
                    <a:bodyPr/>
                    <a:lstStyle/>
                    <a:p>
                      <a:pPr algn="ctr"/>
                      <a:r>
                        <a:rPr lang="en-US" sz="1200" b="0" dirty="0" smtClean="0"/>
                        <a:t>16,000-24,000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a:p>
                  </a:txBody>
                  <a:tcPr/>
                </a:tc>
                <a:tc>
                  <a:txBody>
                    <a:bodyPr/>
                    <a:lstStyle/>
                    <a:p>
                      <a:pPr algn="ctr"/>
                      <a:r>
                        <a:rPr lang="en-US" sz="1200" b="0" dirty="0" smtClean="0"/>
                        <a:t>15-40</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562598">
                <a:tc>
                  <a:txBody>
                    <a:bodyPr/>
                    <a:lstStyle/>
                    <a:p>
                      <a:pPr algn="ctr"/>
                      <a:r>
                        <a:rPr lang="en-US" sz="1200" b="0" dirty="0" smtClean="0"/>
                        <a:t>High</a:t>
                      </a:r>
                      <a:r>
                        <a:rPr lang="en-US" sz="1200" b="0" baseline="0" dirty="0" smtClean="0"/>
                        <a:t> Pressure Sodium</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50-120</a:t>
                      </a:r>
                      <a:endParaRPr lang="en-US" sz="1200" b="0" dirty="0"/>
                    </a:p>
                  </a:txBody>
                  <a:tcPr/>
                </a:tc>
                <a:tc>
                  <a:txBody>
                    <a:bodyPr/>
                    <a:lstStyle/>
                    <a:p>
                      <a:pPr algn="ctr"/>
                      <a:r>
                        <a:rPr lang="en-US" sz="1200" b="0" dirty="0" smtClean="0"/>
                        <a:t>16,000-24,000</a:t>
                      </a:r>
                      <a:endParaRPr lang="en-US" sz="1200" b="0" dirty="0"/>
                    </a:p>
                  </a:txBody>
                  <a:tcPr/>
                </a:tc>
                <a:tc>
                  <a:txBody>
                    <a:bodyPr/>
                    <a:lstStyle/>
                    <a:p>
                      <a:pPr algn="ctr"/>
                      <a:r>
                        <a:rPr lang="en-US" sz="1200" dirty="0" smtClean="0">
                          <a:solidFill>
                            <a:srgbClr val="FF0000"/>
                          </a:solidFill>
                        </a:rPr>
                        <a:t>W</a:t>
                      </a:r>
                      <a:endParaRPr lang="en-US" sz="1200" b="0" dirty="0"/>
                    </a:p>
                  </a:txBody>
                  <a:tcPr/>
                </a:tc>
                <a:tc>
                  <a:txBody>
                    <a:bodyPr/>
                    <a:lstStyle/>
                    <a:p>
                      <a:pPr algn="ctr"/>
                      <a:r>
                        <a:rPr lang="en-US" sz="1200" b="0" dirty="0" smtClean="0"/>
                        <a:t>25</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504881">
                <a:tc>
                  <a:txBody>
                    <a:bodyPr/>
                    <a:lstStyle/>
                    <a:p>
                      <a:pPr algn="ctr"/>
                      <a:r>
                        <a:rPr lang="en-US" sz="1200" b="0" dirty="0" smtClean="0"/>
                        <a:t>Low Pressure Sodium</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60-150</a:t>
                      </a:r>
                      <a:endParaRPr lang="en-US" sz="1200" b="0" dirty="0"/>
                    </a:p>
                  </a:txBody>
                  <a:tcPr/>
                </a:tc>
                <a:tc>
                  <a:txBody>
                    <a:bodyPr/>
                    <a:lstStyle/>
                    <a:p>
                      <a:pPr algn="ctr"/>
                      <a:r>
                        <a:rPr lang="en-US" sz="1200" b="0" dirty="0" smtClean="0"/>
                        <a:t>12,000-18,000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endParaRPr lang="en-US" sz="1200" b="0" dirty="0" smtClean="0"/>
                    </a:p>
                    <a:p>
                      <a:pPr algn="ctr"/>
                      <a:endParaRPr lang="en-US" sz="1200" b="0" dirty="0"/>
                    </a:p>
                  </a:txBody>
                  <a:tcPr/>
                </a:tc>
                <a:tc>
                  <a:txBody>
                    <a:bodyPr/>
                    <a:lstStyle/>
                    <a:p>
                      <a:pPr algn="ctr"/>
                      <a:r>
                        <a:rPr lang="en-US" sz="1200" b="0" dirty="0" smtClean="0"/>
                        <a:t>5</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409072">
                <a:tc>
                  <a:txBody>
                    <a:bodyPr/>
                    <a:lstStyle/>
                    <a:p>
                      <a:pPr algn="ctr"/>
                      <a:r>
                        <a:rPr lang="en-US" sz="1200" b="0" dirty="0" smtClean="0"/>
                        <a:t>Induction</a:t>
                      </a:r>
                      <a:endParaRPr lang="en-US" sz="1200" b="0" dirty="0"/>
                    </a:p>
                  </a:txBody>
                  <a:tcPr/>
                </a:tc>
                <a:tc>
                  <a:txBody>
                    <a:bodyPr/>
                    <a:lstStyle/>
                    <a:p>
                      <a:pPr algn="ctr"/>
                      <a:r>
                        <a:rPr lang="en-US" sz="1200" b="0" dirty="0" smtClean="0"/>
                        <a:t>Area</a:t>
                      </a:r>
                      <a:endParaRPr lang="en-US" sz="1200" b="0" dirty="0"/>
                    </a:p>
                  </a:txBody>
                  <a:tcPr/>
                </a:tc>
                <a:tc>
                  <a:txBody>
                    <a:bodyPr/>
                    <a:lstStyle/>
                    <a:p>
                      <a:pPr algn="ctr"/>
                      <a:r>
                        <a:rPr lang="en-US" sz="1200" b="0" dirty="0" smtClean="0"/>
                        <a:t>60-80</a:t>
                      </a:r>
                      <a:endParaRPr lang="en-US" sz="1200" b="0" dirty="0"/>
                    </a:p>
                  </a:txBody>
                  <a:tcPr/>
                </a:tc>
                <a:tc>
                  <a:txBody>
                    <a:bodyPr/>
                    <a:lstStyle/>
                    <a:p>
                      <a:pPr algn="ctr"/>
                      <a:r>
                        <a:rPr lang="en-US" sz="1200" b="0" dirty="0" smtClean="0"/>
                        <a:t>100,000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endParaRPr lang="en-US" sz="1200" b="0" dirty="0" smtClean="0"/>
                    </a:p>
                  </a:txBody>
                  <a:tcPr/>
                </a:tc>
                <a:tc>
                  <a:txBody>
                    <a:bodyPr/>
                    <a:lstStyle/>
                    <a:p>
                      <a:pPr algn="ctr"/>
                      <a:r>
                        <a:rPr lang="en-US" sz="1200" b="0" dirty="0" smtClean="0"/>
                        <a:t>80</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504881">
                <a:tc>
                  <a:txBody>
                    <a:bodyPr/>
                    <a:lstStyle/>
                    <a:p>
                      <a:pPr algn="ctr"/>
                      <a:r>
                        <a:rPr lang="en-US" sz="1200" b="0" dirty="0" smtClean="0"/>
                        <a:t>White LEDs</a:t>
                      </a:r>
                      <a:endParaRPr lang="en-US" sz="1200" b="0" dirty="0"/>
                    </a:p>
                  </a:txBody>
                  <a:tcPr/>
                </a:tc>
                <a:tc>
                  <a:txBody>
                    <a:bodyPr/>
                    <a:lstStyle/>
                    <a:p>
                      <a:pPr algn="ctr"/>
                      <a:r>
                        <a:rPr lang="en-US" sz="1200" b="0" dirty="0" err="1" smtClean="0"/>
                        <a:t>Projec-tion</a:t>
                      </a:r>
                      <a:endParaRPr lang="en-US" sz="1200" b="0" dirty="0"/>
                    </a:p>
                  </a:txBody>
                  <a:tcPr/>
                </a:tc>
                <a:tc>
                  <a:txBody>
                    <a:bodyPr/>
                    <a:lstStyle/>
                    <a:p>
                      <a:pPr algn="ctr"/>
                      <a:r>
                        <a:rPr lang="en-US" sz="1200" b="0" dirty="0" smtClean="0"/>
                        <a:t>27-92</a:t>
                      </a:r>
                      <a:endParaRPr lang="en-US" sz="1200" b="0" dirty="0"/>
                    </a:p>
                  </a:txBody>
                  <a:tcPr/>
                </a:tc>
                <a:tc>
                  <a:txBody>
                    <a:bodyPr/>
                    <a:lstStyle/>
                    <a:p>
                      <a:pPr algn="ctr"/>
                      <a:r>
                        <a:rPr lang="en-US" sz="1200" b="0" dirty="0" smtClean="0"/>
                        <a:t>50,000-100,000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75</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Reading materials: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9" name="Rectangle 8"/>
          <p:cNvSpPr/>
          <p:nvPr/>
        </p:nvSpPr>
        <p:spPr>
          <a:xfrm>
            <a:off x="838200" y="1295400"/>
            <a:ext cx="7543800" cy="738664"/>
          </a:xfrm>
          <a:prstGeom prst="rect">
            <a:avLst/>
          </a:prstGeom>
        </p:spPr>
        <p:txBody>
          <a:bodyPr wrap="square">
            <a:spAutoFit/>
          </a:bodyPr>
          <a:lstStyle/>
          <a:p>
            <a:r>
              <a:rPr lang="en-US" sz="1400" dirty="0" smtClean="0">
                <a:hlinkClick r:id="rId2"/>
              </a:rPr>
              <a:t>http://www.greenbiz.com/blog/2012/08/14/bright-idea-how-led-technology-key-future-smart-buildings?utm_source=E-News+from+GreenBiz&amp;utm_campaign=c8af7dd6c7-GreenBuzz-2012-08-16&amp;utm_medium=email</a:t>
            </a:r>
            <a:endParaRPr lang="en-US" sz="1400" dirty="0"/>
          </a:p>
        </p:txBody>
      </p:sp>
      <p:pic>
        <p:nvPicPr>
          <p:cNvPr id="1026" name="Picture 2"/>
          <p:cNvPicPr>
            <a:picLocks noChangeAspect="1" noChangeArrowheads="1"/>
          </p:cNvPicPr>
          <p:nvPr/>
        </p:nvPicPr>
        <p:blipFill>
          <a:blip r:embed="rId3" cstate="print"/>
          <a:srcRect l="11250" t="17000" r="40625" b="65588"/>
          <a:stretch>
            <a:fillRect/>
          </a:stretch>
        </p:blipFill>
        <p:spPr bwMode="auto">
          <a:xfrm>
            <a:off x="762000" y="1981199"/>
            <a:ext cx="5486400" cy="1240643"/>
          </a:xfrm>
          <a:prstGeom prst="rect">
            <a:avLst/>
          </a:prstGeom>
          <a:noFill/>
          <a:ln w="9525">
            <a:noFill/>
            <a:miter lim="800000"/>
            <a:headEnd/>
            <a:tailEnd/>
          </a:ln>
        </p:spPr>
      </p:pic>
      <p:sp>
        <p:nvSpPr>
          <p:cNvPr id="10" name="Rectangle 9"/>
          <p:cNvSpPr/>
          <p:nvPr/>
        </p:nvSpPr>
        <p:spPr>
          <a:xfrm>
            <a:off x="762000" y="3733800"/>
            <a:ext cx="7010400" cy="523220"/>
          </a:xfrm>
          <a:prstGeom prst="rect">
            <a:avLst/>
          </a:prstGeom>
        </p:spPr>
        <p:txBody>
          <a:bodyPr wrap="square">
            <a:spAutoFit/>
          </a:bodyPr>
          <a:lstStyle/>
          <a:p>
            <a:r>
              <a:rPr lang="en-US" sz="1400" dirty="0" smtClean="0">
                <a:hlinkClick r:id="rId4"/>
              </a:rPr>
              <a:t>http://www.greentechmedia.com/articles/read/LED-Fixture-Prices-Fall-24-in-Two-Years-How-Much-Lower-Can-They-Go/</a:t>
            </a:r>
            <a:endParaRPr lang="en-US" sz="1400" dirty="0"/>
          </a:p>
        </p:txBody>
      </p:sp>
      <p:pic>
        <p:nvPicPr>
          <p:cNvPr id="2" name="Picture 2"/>
          <p:cNvPicPr>
            <a:picLocks noChangeAspect="1" noChangeArrowheads="1"/>
          </p:cNvPicPr>
          <p:nvPr/>
        </p:nvPicPr>
        <p:blipFill>
          <a:blip r:embed="rId5" cstate="print"/>
          <a:srcRect l="12500" t="40000" r="38750" b="24000"/>
          <a:stretch>
            <a:fillRect/>
          </a:stretch>
        </p:blipFill>
        <p:spPr bwMode="auto">
          <a:xfrm>
            <a:off x="762000" y="4267200"/>
            <a:ext cx="3810000" cy="1758462"/>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Neon Lighting</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4572000" cy="4708981"/>
          </a:xfrm>
          <a:prstGeom prst="rect">
            <a:avLst/>
          </a:prstGeom>
          <a:noFill/>
          <a:ln w="9525">
            <a:noFill/>
            <a:miter lim="800000"/>
            <a:headEnd/>
            <a:tailEnd/>
          </a:ln>
        </p:spPr>
        <p:txBody>
          <a:bodyPr wrap="square">
            <a:spAutoFit/>
          </a:bodyPr>
          <a:lstStyle/>
          <a:p>
            <a:pPr marL="0" lvl="2">
              <a:spcBef>
                <a:spcPts val="600"/>
              </a:spcBef>
              <a:spcAft>
                <a:spcPts val="600"/>
              </a:spcAft>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Electrified glass tubes/bulbs containing rarefied neon or other gases</a:t>
            </a:r>
          </a:p>
          <a:p>
            <a:pPr marL="0" lvl="2">
              <a:spcBef>
                <a:spcPts val="600"/>
              </a:spcBef>
              <a:spcAft>
                <a:spcPts val="600"/>
              </a:spcAft>
              <a:buFont typeface="Arial" charset="0"/>
              <a:buChar char="•"/>
            </a:pPr>
            <a:r>
              <a:rPr lang="en-US" sz="2400" dirty="0" smtClean="0">
                <a:solidFill>
                  <a:srgbClr val="002060"/>
                </a:solidFill>
                <a:latin typeface="Calibri" pitchFamily="34" charset="0"/>
              </a:rPr>
              <a:t> The color of light depends on the gas in the tube:</a:t>
            </a:r>
          </a:p>
          <a:p>
            <a:pPr marL="0" lvl="2">
              <a:spcBef>
                <a:spcPts val="600"/>
              </a:spcBef>
              <a:spcAft>
                <a:spcPts val="600"/>
              </a:spcAft>
            </a:pPr>
            <a:r>
              <a:rPr lang="en-US" sz="2400" dirty="0" smtClean="0">
                <a:solidFill>
                  <a:srgbClr val="002060"/>
                </a:solidFill>
                <a:latin typeface="Calibri" pitchFamily="34" charset="0"/>
              </a:rPr>
              <a:t>   -  neon: red</a:t>
            </a:r>
          </a:p>
          <a:p>
            <a:pPr marL="0" lvl="2">
              <a:spcBef>
                <a:spcPts val="600"/>
              </a:spcBef>
              <a:spcAft>
                <a:spcPts val="600"/>
              </a:spcAft>
            </a:pPr>
            <a:r>
              <a:rPr lang="en-US" sz="2400" dirty="0" smtClean="0">
                <a:solidFill>
                  <a:srgbClr val="002060"/>
                </a:solidFill>
                <a:latin typeface="Calibri" pitchFamily="34" charset="0"/>
              </a:rPr>
              <a:t>   -  helium: yellow</a:t>
            </a:r>
          </a:p>
          <a:p>
            <a:pPr marL="0" lvl="2">
              <a:spcBef>
                <a:spcPts val="600"/>
              </a:spcBef>
              <a:spcAft>
                <a:spcPts val="600"/>
              </a:spcAft>
            </a:pPr>
            <a:r>
              <a:rPr lang="en-US" sz="2400" dirty="0" smtClean="0">
                <a:solidFill>
                  <a:srgbClr val="002060"/>
                </a:solidFill>
                <a:latin typeface="Calibri" pitchFamily="34" charset="0"/>
              </a:rPr>
              <a:t>   -  carbon dioxide: white</a:t>
            </a:r>
          </a:p>
          <a:p>
            <a:pPr marL="0" lvl="2">
              <a:spcBef>
                <a:spcPts val="600"/>
              </a:spcBef>
              <a:spcAft>
                <a:spcPts val="600"/>
              </a:spcAft>
            </a:pPr>
            <a:r>
              <a:rPr lang="en-US" sz="2400" dirty="0" smtClean="0">
                <a:solidFill>
                  <a:srgbClr val="002060"/>
                </a:solidFill>
                <a:latin typeface="Calibri" pitchFamily="34" charset="0"/>
              </a:rPr>
              <a:t>   - mercury: blue</a:t>
            </a:r>
          </a:p>
          <a:p>
            <a:pPr marL="0" lvl="2">
              <a:spcBef>
                <a:spcPts val="600"/>
              </a:spcBef>
              <a:spcAft>
                <a:spcPts val="600"/>
              </a:spcAft>
              <a:buFont typeface="Arial" pitchFamily="34" charset="0"/>
              <a:buChar char="•"/>
            </a:pPr>
            <a:r>
              <a:rPr lang="en-US" sz="2400" dirty="0" smtClean="0">
                <a:solidFill>
                  <a:srgbClr val="002060"/>
                </a:solidFill>
                <a:latin typeface="Calibri" pitchFamily="34" charset="0"/>
              </a:rPr>
              <a:t> Now ‘competing’ with LEDs</a:t>
            </a:r>
            <a:endParaRPr lang="en-US" sz="2400" dirty="0">
              <a:solidFill>
                <a:srgbClr val="002060"/>
              </a:solidFill>
              <a:latin typeface="Calibri" pitchFamily="34" charset="0"/>
            </a:endParaRPr>
          </a:p>
        </p:txBody>
      </p:sp>
      <p:pic>
        <p:nvPicPr>
          <p:cNvPr id="25602" name="Picture 2" descr="Photograph of a crowded city street at night. The street is in a commercial district; the buildings all have at least several stories, and some are high rise. The buildings have elaborate signs, many of which incorporate neon lighting. There are prominent signs for Madame Tussaud's, Loew's, Empire, AMC 25 Theatre, and Modell's."/>
          <p:cNvPicPr>
            <a:picLocks noChangeAspect="1" noChangeArrowheads="1"/>
          </p:cNvPicPr>
          <p:nvPr/>
        </p:nvPicPr>
        <p:blipFill>
          <a:blip r:embed="rId2" cstate="print"/>
          <a:srcRect/>
          <a:stretch>
            <a:fillRect/>
          </a:stretch>
        </p:blipFill>
        <p:spPr bwMode="auto">
          <a:xfrm>
            <a:off x="6324600" y="1371600"/>
            <a:ext cx="2095500" cy="2790825"/>
          </a:xfrm>
          <a:prstGeom prst="rect">
            <a:avLst/>
          </a:prstGeom>
          <a:noFill/>
        </p:spPr>
      </p:pic>
      <p:pic>
        <p:nvPicPr>
          <p:cNvPr id="25604" name="Picture 4" descr="Photograph of a long tunnel illuminated by neon lighting in the ceiling and by glowing, colorful wall panels. The tunnel is about 10 meters (33 feet) wide, and there are four moving walkways in the center of the tunnel. There are several people on each walkway; far down the tunnel there are some staircases leading up."/>
          <p:cNvPicPr>
            <a:picLocks noChangeAspect="1" noChangeArrowheads="1"/>
          </p:cNvPicPr>
          <p:nvPr/>
        </p:nvPicPr>
        <p:blipFill>
          <a:blip r:embed="rId3" cstate="print"/>
          <a:srcRect/>
          <a:stretch>
            <a:fillRect/>
          </a:stretch>
        </p:blipFill>
        <p:spPr bwMode="auto">
          <a:xfrm>
            <a:off x="6324600" y="4495800"/>
            <a:ext cx="2095500" cy="1400175"/>
          </a:xfrm>
          <a:prstGeom prst="rect">
            <a:avLst/>
          </a:prstGeom>
          <a:noFill/>
        </p:spPr>
      </p:pic>
      <p:sp>
        <p:nvSpPr>
          <p:cNvPr id="10" name="Rectangle 9"/>
          <p:cNvSpPr/>
          <p:nvPr/>
        </p:nvSpPr>
        <p:spPr>
          <a:xfrm>
            <a:off x="7010400" y="4191000"/>
            <a:ext cx="1045479" cy="307777"/>
          </a:xfrm>
          <a:prstGeom prst="rect">
            <a:avLst/>
          </a:prstGeom>
        </p:spPr>
        <p:txBody>
          <a:bodyPr wrap="none">
            <a:spAutoFit/>
          </a:bodyPr>
          <a:lstStyle/>
          <a:p>
            <a:r>
              <a:rPr lang="en-US" sz="1400" dirty="0" smtClean="0"/>
              <a:t>© </a:t>
            </a:r>
            <a:r>
              <a:rPr lang="en-US" sz="1400" dirty="0" err="1" smtClean="0"/>
              <a:t>wikipidia</a:t>
            </a:r>
            <a:endParaRPr lang="en-US" sz="1400"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Homework </a:t>
            </a:r>
            <a:r>
              <a:rPr lang="en-US" sz="3200" dirty="0" smtClean="0">
                <a:solidFill>
                  <a:srgbClr val="7030A0"/>
                </a:solidFill>
                <a:effectLst>
                  <a:outerShdw blurRad="38100" dist="38100" dir="2700000" algn="tl">
                    <a:srgbClr val="000000">
                      <a:alpha val="43137"/>
                    </a:srgbClr>
                  </a:outerShdw>
                </a:effectLst>
                <a:latin typeface="+mn-lt"/>
              </a:rPr>
              <a:t>1</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711944"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2. </a:t>
            </a:r>
            <a:r>
              <a:rPr lang="en-US" dirty="0" smtClean="0">
                <a:solidFill>
                  <a:srgbClr val="002060"/>
                </a:solidFill>
                <a:latin typeface="Calibri" pitchFamily="34" charset="0"/>
              </a:rPr>
              <a:t>Type of lamps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96200" cy="2769989"/>
          </a:xfrm>
          <a:prstGeom prst="rect">
            <a:avLst/>
          </a:prstGeom>
          <a:noFill/>
          <a:ln w="9525">
            <a:noFill/>
            <a:miter lim="800000"/>
            <a:headEnd/>
            <a:tailEnd/>
          </a:ln>
        </p:spPr>
        <p:txBody>
          <a:bodyPr wrap="square">
            <a:spAutoFit/>
          </a:bodyPr>
          <a:lstStyle/>
          <a:p>
            <a:pPr marL="0" lvl="2">
              <a:spcBef>
                <a:spcPts val="600"/>
              </a:spcBef>
              <a:spcAft>
                <a:spcPts val="600"/>
              </a:spcAft>
            </a:pPr>
            <a:r>
              <a:rPr lang="en-US" sz="2400" dirty="0" smtClean="0">
                <a:solidFill>
                  <a:srgbClr val="002060"/>
                </a:solidFill>
                <a:latin typeface="Calibri" pitchFamily="34" charset="0"/>
              </a:rPr>
              <a:t>Visit a local home improvement or lighting store</a:t>
            </a:r>
          </a:p>
          <a:p>
            <a:pPr marL="0" lvl="2">
              <a:spcBef>
                <a:spcPts val="600"/>
              </a:spcBef>
              <a:spcAft>
                <a:spcPts val="600"/>
              </a:spcAft>
            </a:pPr>
            <a:r>
              <a:rPr lang="en-US" sz="2400" dirty="0" smtClean="0">
                <a:solidFill>
                  <a:srgbClr val="002060"/>
                </a:solidFill>
                <a:latin typeface="Calibri" pitchFamily="34" charset="0"/>
              </a:rPr>
              <a:t>  1. Locate and identify at least 5 types of lamps </a:t>
            </a:r>
          </a:p>
          <a:p>
            <a:pPr marL="0" lvl="2">
              <a:spcBef>
                <a:spcPts val="600"/>
              </a:spcBef>
              <a:spcAft>
                <a:spcPts val="600"/>
              </a:spcAft>
            </a:pPr>
            <a:r>
              <a:rPr lang="en-US" sz="2400" dirty="0" smtClean="0">
                <a:solidFill>
                  <a:srgbClr val="002060"/>
                </a:solidFill>
                <a:latin typeface="Calibri" pitchFamily="34" charset="0"/>
              </a:rPr>
              <a:t>  2. Record 2 lamp codes selected from each lamp type.  Interpret and record the meaning of the codes (</a:t>
            </a:r>
            <a:r>
              <a:rPr lang="en-US" sz="2400" dirty="0" err="1" smtClean="0">
                <a:solidFill>
                  <a:srgbClr val="002060"/>
                </a:solidFill>
                <a:latin typeface="Calibri" pitchFamily="34" charset="0"/>
              </a:rPr>
              <a:t>eg</a:t>
            </a:r>
            <a:r>
              <a:rPr lang="en-US" sz="2400" dirty="0" smtClean="0">
                <a:solidFill>
                  <a:srgbClr val="002060"/>
                </a:solidFill>
                <a:latin typeface="Calibri" pitchFamily="34" charset="0"/>
              </a:rPr>
              <a:t>. F32T8/835 and F34T12/830)</a:t>
            </a:r>
          </a:p>
          <a:p>
            <a:pPr marL="0" lvl="2">
              <a:spcBef>
                <a:spcPts val="600"/>
              </a:spcBef>
              <a:spcAft>
                <a:spcPts val="600"/>
              </a:spcAft>
            </a:pPr>
            <a:r>
              <a:rPr lang="en-US" sz="2400" dirty="0" smtClean="0">
                <a:solidFill>
                  <a:srgbClr val="002060"/>
                </a:solidFill>
                <a:latin typeface="Calibri" pitchFamily="34" charset="0"/>
              </a:rPr>
              <a:t>  3. check ballasts, reflectors, and diffusers</a:t>
            </a:r>
            <a:endParaRPr lang="en-US" sz="2400" dirty="0">
              <a:solidFill>
                <a:srgbClr val="002060"/>
              </a:solidFill>
              <a:latin typeface="Calibri"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Component</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lamps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Ballasts</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Lamp comparison matrix</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lighting </a:t>
            </a:r>
            <a:r>
              <a:rPr lang="en-US" sz="2800" dirty="0" err="1" smtClean="0">
                <a:solidFill>
                  <a:schemeClr val="tx2">
                    <a:lumMod val="40000"/>
                    <a:lumOff val="60000"/>
                  </a:schemeClr>
                </a:solidFill>
                <a:latin typeface="Calibri" pitchFamily="34" charset="0"/>
              </a:rPr>
              <a:t>luminaires</a:t>
            </a:r>
            <a:r>
              <a:rPr lang="en-US" sz="2800" dirty="0" smtClean="0">
                <a:solidFill>
                  <a:schemeClr val="tx2">
                    <a:lumMod val="40000"/>
                    <a:lumOff val="60000"/>
                  </a:schemeClr>
                </a:solidFill>
                <a:latin typeface="Calibri" pitchFamily="34" charset="0"/>
              </a:rPr>
              <a:t> and intensities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Energy efficiency measures (EEMs)</a:t>
            </a:r>
            <a:endParaRPr lang="en-US" sz="2800" dirty="0">
              <a:solidFill>
                <a:schemeClr val="tx2">
                  <a:lumMod val="40000"/>
                  <a:lumOff val="60000"/>
                </a:schemeClr>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3556" name="TextBox 8"/>
          <p:cNvSpPr txBox="1">
            <a:spLocks noChangeArrowheads="1"/>
          </p:cNvSpPr>
          <p:nvPr/>
        </p:nvSpPr>
        <p:spPr bwMode="auto">
          <a:xfrm>
            <a:off x="685800" y="990600"/>
            <a:ext cx="7620000" cy="4893647"/>
          </a:xfrm>
          <a:prstGeom prst="rect">
            <a:avLst/>
          </a:prstGeom>
          <a:noFill/>
          <a:ln w="9525">
            <a:noFill/>
            <a:miter lim="800000"/>
            <a:headEnd/>
            <a:tailEnd/>
          </a:ln>
        </p:spPr>
        <p:txBody>
          <a:bodyPr>
            <a:spAutoFit/>
          </a:bodyPr>
          <a:lstStyle/>
          <a:p>
            <a:pPr lvl="1"/>
            <a:r>
              <a:rPr lang="en-US" sz="2400" dirty="0" smtClean="0">
                <a:solidFill>
                  <a:srgbClr val="002060"/>
                </a:solidFill>
                <a:latin typeface="Calibri" pitchFamily="34" charset="0"/>
              </a:rPr>
              <a:t>3. Ballasts</a:t>
            </a:r>
            <a:endParaRPr lang="en-US" sz="2400" dirty="0">
              <a:solidFill>
                <a:srgbClr val="002060"/>
              </a:solidFill>
              <a:latin typeface="Calibri" pitchFamily="34" charset="0"/>
            </a:endParaRPr>
          </a:p>
          <a:p>
            <a:pPr marL="1371600" lvl="2" indent="-457200">
              <a:buAutoNum type="alphaLcPeriod"/>
            </a:pPr>
            <a:r>
              <a:rPr lang="en-US" sz="2400" dirty="0" smtClean="0">
                <a:solidFill>
                  <a:srgbClr val="002060"/>
                </a:solidFill>
                <a:latin typeface="Calibri" pitchFamily="34" charset="0"/>
              </a:rPr>
              <a:t>Electro-magnetic (magnetic) ballast</a:t>
            </a:r>
          </a:p>
          <a:p>
            <a:pPr marL="1371600" lvl="2" indent="-457200"/>
            <a:r>
              <a:rPr lang="en-US" sz="2400" dirty="0" smtClean="0">
                <a:solidFill>
                  <a:srgbClr val="002060"/>
                </a:solidFill>
                <a:latin typeface="Calibri" pitchFamily="34" charset="0"/>
              </a:rPr>
              <a:t>      - Made of wire coiled to create a magnetic field</a:t>
            </a:r>
          </a:p>
          <a:p>
            <a:pPr marL="1371600" lvl="2" indent="-457200"/>
            <a:r>
              <a:rPr lang="en-US" sz="2400" dirty="0" smtClean="0">
                <a:solidFill>
                  <a:srgbClr val="002060"/>
                </a:solidFill>
                <a:latin typeface="Calibri" pitchFamily="34" charset="0"/>
              </a:rPr>
              <a:t>      - Secondary freq. = primary frequency (60Hz)</a:t>
            </a:r>
          </a:p>
          <a:p>
            <a:pPr marL="1371600" lvl="2" indent="-457200"/>
            <a:r>
              <a:rPr lang="en-US" sz="2400" dirty="0" smtClean="0">
                <a:solidFill>
                  <a:srgbClr val="002060"/>
                </a:solidFill>
                <a:latin typeface="Calibri" pitchFamily="34" charset="0"/>
              </a:rPr>
              <a:t>b.   Electronic ballast</a:t>
            </a:r>
          </a:p>
          <a:p>
            <a:pPr marL="1371600" lvl="2" indent="-457200"/>
            <a:r>
              <a:rPr lang="en-US" sz="2400" dirty="0" smtClean="0">
                <a:solidFill>
                  <a:srgbClr val="002060"/>
                </a:solidFill>
                <a:latin typeface="Calibri" pitchFamily="34" charset="0"/>
              </a:rPr>
              <a:t>       - Up to 40% efficiency improvement over magnetic ballasts</a:t>
            </a:r>
          </a:p>
          <a:p>
            <a:pPr marL="1371600" lvl="2" indent="-457200"/>
            <a:r>
              <a:rPr lang="en-US" sz="2400" dirty="0" smtClean="0">
                <a:solidFill>
                  <a:srgbClr val="002060"/>
                </a:solidFill>
                <a:latin typeface="Calibri" pitchFamily="34" charset="0"/>
              </a:rPr>
              <a:t>       - Secondary freq. 20000-40000Hz</a:t>
            </a:r>
          </a:p>
          <a:p>
            <a:pPr marL="1371600" lvl="2" indent="-457200"/>
            <a:r>
              <a:rPr lang="en-US" sz="2400" dirty="0" smtClean="0">
                <a:solidFill>
                  <a:srgbClr val="002060"/>
                </a:solidFill>
                <a:latin typeface="Calibri" pitchFamily="34" charset="0"/>
              </a:rPr>
              <a:t>       - No ballast “hum”</a:t>
            </a:r>
          </a:p>
          <a:p>
            <a:pPr marL="1371600" lvl="2" indent="-457200"/>
            <a:r>
              <a:rPr lang="en-US" sz="2400" dirty="0" smtClean="0">
                <a:solidFill>
                  <a:srgbClr val="002060"/>
                </a:solidFill>
                <a:latin typeface="Calibri" pitchFamily="34" charset="0"/>
              </a:rPr>
              <a:t>       - Can drive up to 4 lamps/ballast</a:t>
            </a:r>
          </a:p>
          <a:p>
            <a:pPr marL="1371600" lvl="2" indent="-457200"/>
            <a:r>
              <a:rPr lang="en-US" sz="2400" dirty="0" smtClean="0">
                <a:solidFill>
                  <a:srgbClr val="002060"/>
                </a:solidFill>
                <a:latin typeface="Calibri" pitchFamily="34" charset="0"/>
              </a:rPr>
              <a:t>       - High Power Factor</a:t>
            </a:r>
          </a:p>
          <a:p>
            <a:pPr marL="1371600" lvl="2" indent="-457200"/>
            <a:r>
              <a:rPr lang="en-US" sz="2400" dirty="0" smtClean="0">
                <a:solidFill>
                  <a:srgbClr val="002060"/>
                </a:solidFill>
                <a:latin typeface="Calibri" pitchFamily="34" charset="0"/>
              </a:rPr>
              <a:t>       - Light weight</a:t>
            </a:r>
          </a:p>
          <a:p>
            <a:pPr marL="1371600" lvl="2" indent="-457200"/>
            <a:r>
              <a:rPr lang="en-US" sz="2400" dirty="0" smtClean="0">
                <a:solidFill>
                  <a:srgbClr val="002060"/>
                </a:solidFill>
                <a:latin typeface="Calibri" pitchFamily="34" charset="0"/>
              </a:rPr>
              <a:t>       - No flicker</a:t>
            </a:r>
          </a:p>
        </p:txBody>
      </p:sp>
      <p:sp>
        <p:nvSpPr>
          <p:cNvPr id="23557"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23558"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23559" name="Rectangle 9"/>
          <p:cNvSpPr>
            <a:spLocks noChangeArrowheads="1"/>
          </p:cNvSpPr>
          <p:nvPr/>
        </p:nvSpPr>
        <p:spPr bwMode="auto">
          <a:xfrm>
            <a:off x="533400" y="6324600"/>
            <a:ext cx="1952137"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B. Lighting systems</a:t>
            </a:r>
            <a:endParaRPr lang="en-US" dirty="0">
              <a:solidFill>
                <a:srgbClr val="002060"/>
              </a:solidFill>
              <a:latin typeface="Calibri" pitchFamily="34" charset="0"/>
            </a:endParaRPr>
          </a:p>
        </p:txBody>
      </p:sp>
      <p:sp>
        <p:nvSpPr>
          <p:cNvPr id="8" name="TextBox 7"/>
          <p:cNvSpPr txBox="1"/>
          <p:nvPr/>
        </p:nvSpPr>
        <p:spPr>
          <a:xfrm>
            <a:off x="5257800" y="4724400"/>
            <a:ext cx="2971800" cy="1446550"/>
          </a:xfrm>
          <a:prstGeom prst="rect">
            <a:avLst/>
          </a:prstGeom>
          <a:noFill/>
          <a:ln>
            <a:solidFill>
              <a:schemeClr val="accent1"/>
            </a:solidFill>
          </a:ln>
        </p:spPr>
        <p:txBody>
          <a:bodyPr wrap="square" rtlCol="0">
            <a:spAutoFit/>
          </a:bodyPr>
          <a:lstStyle/>
          <a:p>
            <a:r>
              <a:rPr lang="en-US" sz="2200" dirty="0" smtClean="0">
                <a:solidFill>
                  <a:srgbClr val="FF0000"/>
                </a:solidFill>
              </a:rPr>
              <a:t>EEM opportunities to replace magnetic ballast by electronic ballast</a:t>
            </a:r>
            <a:endParaRPr lang="en-US" sz="2200" dirty="0">
              <a:solidFill>
                <a:srgbClr val="FF0000"/>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Ballast factor</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1118255"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3. Ballasts</a:t>
            </a:r>
            <a:endParaRPr lang="en-US" dirty="0">
              <a:solidFill>
                <a:srgbClr val="002060"/>
              </a:solidFill>
              <a:latin typeface="Calibri" pitchFamily="34" charset="0"/>
            </a:endParaRPr>
          </a:p>
        </p:txBody>
      </p:sp>
      <p:sp>
        <p:nvSpPr>
          <p:cNvPr id="9" name="Rectangle 8"/>
          <p:cNvSpPr>
            <a:spLocks noChangeArrowheads="1"/>
          </p:cNvSpPr>
          <p:nvPr/>
        </p:nvSpPr>
        <p:spPr bwMode="auto">
          <a:xfrm>
            <a:off x="762000" y="1295400"/>
            <a:ext cx="7696200" cy="3970318"/>
          </a:xfrm>
          <a:prstGeom prst="rect">
            <a:avLst/>
          </a:prstGeom>
          <a:noFill/>
          <a:ln w="9525">
            <a:noFill/>
            <a:miter lim="800000"/>
            <a:headEnd/>
            <a:tailEnd/>
          </a:ln>
        </p:spPr>
        <p:txBody>
          <a:bodyPr>
            <a:spAutoFit/>
          </a:bodyPr>
          <a:lstStyle/>
          <a:p>
            <a:pPr marL="0" lvl="2">
              <a:lnSpc>
                <a:spcPct val="150000"/>
              </a:lnSpc>
              <a:buFont typeface="Arial" charset="0"/>
              <a:buChar char="•"/>
            </a:pPr>
            <a:r>
              <a:rPr lang="en-US" sz="2400" dirty="0" smtClean="0">
                <a:solidFill>
                  <a:srgbClr val="002060"/>
                </a:solidFill>
                <a:latin typeface="Calibri" pitchFamily="34" charset="0"/>
              </a:rPr>
              <a:t> Lamp lumen ratings are determined under controlled test conditions on a reference ballast with a default ballast factor of 1.0</a:t>
            </a:r>
            <a:endParaRPr lang="en-US" sz="2400" dirty="0">
              <a:solidFill>
                <a:srgbClr val="002060"/>
              </a:solidFill>
              <a:latin typeface="Calibri" pitchFamily="34" charset="0"/>
            </a:endParaRPr>
          </a:p>
          <a:p>
            <a:pPr marL="0" lvl="2">
              <a:lnSpc>
                <a:spcPct val="150000"/>
              </a:lnSpc>
              <a:buFont typeface="Arial" charset="0"/>
              <a:buChar char="•"/>
            </a:pPr>
            <a:r>
              <a:rPr lang="en-US" sz="2400" dirty="0">
                <a:solidFill>
                  <a:srgbClr val="002060"/>
                </a:solidFill>
                <a:latin typeface="Calibri" pitchFamily="34" charset="0"/>
              </a:rPr>
              <a:t> used to describe ballast that under- or over-drive </a:t>
            </a:r>
            <a:r>
              <a:rPr lang="en-US" sz="2400" dirty="0" smtClean="0">
                <a:solidFill>
                  <a:srgbClr val="002060"/>
                </a:solidFill>
                <a:latin typeface="Calibri" pitchFamily="34" charset="0"/>
              </a:rPr>
              <a:t>lamps</a:t>
            </a:r>
          </a:p>
          <a:p>
            <a:pPr marL="0" lvl="2">
              <a:lnSpc>
                <a:spcPct val="150000"/>
              </a:lnSpc>
              <a:buFont typeface="Arial" charset="0"/>
              <a:buChar char="•"/>
            </a:pPr>
            <a:r>
              <a:rPr lang="en-US" sz="2400" dirty="0" smtClean="0">
                <a:solidFill>
                  <a:srgbClr val="002060"/>
                </a:solidFill>
                <a:latin typeface="Calibri" pitchFamily="34" charset="0"/>
              </a:rPr>
              <a:t> Options (w/Electronic Ballasts)</a:t>
            </a:r>
          </a:p>
          <a:p>
            <a:pPr marL="0" lvl="2"/>
            <a:r>
              <a:rPr lang="en-US" sz="2400" dirty="0" smtClean="0">
                <a:solidFill>
                  <a:srgbClr val="002060"/>
                </a:solidFill>
                <a:latin typeface="Calibri" pitchFamily="34" charset="0"/>
              </a:rPr>
              <a:t>   - Reduced Light Output (RLO):  0.75≤ BF &lt; 0.87</a:t>
            </a:r>
          </a:p>
          <a:p>
            <a:pPr marL="0" lvl="2"/>
            <a:r>
              <a:rPr lang="en-US" sz="2400" dirty="0" smtClean="0">
                <a:solidFill>
                  <a:srgbClr val="002060"/>
                </a:solidFill>
                <a:latin typeface="Calibri" pitchFamily="34" charset="0"/>
              </a:rPr>
              <a:t>   - Normal Light Output (NLO):  0.87 ≤ BF &lt; 0.95</a:t>
            </a:r>
          </a:p>
          <a:p>
            <a:pPr marL="0" lvl="2"/>
            <a:r>
              <a:rPr lang="en-US" sz="2400" dirty="0" smtClean="0">
                <a:solidFill>
                  <a:srgbClr val="002060"/>
                </a:solidFill>
                <a:latin typeface="Calibri" pitchFamily="34" charset="0"/>
              </a:rPr>
              <a:t>   - High Light Output (HLO):  0.95≤ BF &lt; 1.20</a:t>
            </a:r>
            <a:endParaRPr lang="en-US" sz="2400" dirty="0">
              <a:solidFill>
                <a:srgbClr val="002060"/>
              </a:solidFill>
              <a:latin typeface="Calibri"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Component</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lamps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Ballasts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Lamp comparison matrix</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lighting </a:t>
            </a:r>
            <a:r>
              <a:rPr lang="en-US" sz="2800" dirty="0" err="1" smtClean="0">
                <a:solidFill>
                  <a:schemeClr val="tx2">
                    <a:lumMod val="40000"/>
                    <a:lumOff val="60000"/>
                  </a:schemeClr>
                </a:solidFill>
                <a:latin typeface="Calibri" pitchFamily="34" charset="0"/>
              </a:rPr>
              <a:t>luminaires</a:t>
            </a:r>
            <a:r>
              <a:rPr lang="en-US" sz="2800" dirty="0" smtClean="0">
                <a:solidFill>
                  <a:schemeClr val="tx2">
                    <a:lumMod val="40000"/>
                    <a:lumOff val="60000"/>
                  </a:schemeClr>
                </a:solidFill>
                <a:latin typeface="Calibri" pitchFamily="34" charset="0"/>
              </a:rPr>
              <a:t> and intensities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Energy efficiency measures (EEMs)</a:t>
            </a:r>
            <a:endParaRPr lang="en-US" sz="2800" dirty="0">
              <a:solidFill>
                <a:schemeClr val="tx2">
                  <a:lumMod val="40000"/>
                  <a:lumOff val="60000"/>
                </a:schemeClr>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29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a:solidFill>
                  <a:srgbClr val="7030A0"/>
                </a:solidFill>
                <a:effectLst>
                  <a:outerShdw blurRad="38100" dist="38100" dir="2700000" algn="tl">
                    <a:srgbClr val="000000">
                      <a:alpha val="43137"/>
                    </a:srgbClr>
                  </a:outerShdw>
                </a:effectLst>
                <a:latin typeface="+mn-lt"/>
              </a:rPr>
              <a:t>Efficacy</a:t>
            </a:r>
          </a:p>
        </p:txBody>
      </p:sp>
      <p:pic>
        <p:nvPicPr>
          <p:cNvPr id="12297" name="Picture 8" descr="Efficacy over years.jpg"/>
          <p:cNvPicPr>
            <a:picLocks noChangeAspect="1"/>
          </p:cNvPicPr>
          <p:nvPr/>
        </p:nvPicPr>
        <p:blipFill>
          <a:blip r:embed="rId2" cstate="print"/>
          <a:srcRect/>
          <a:stretch>
            <a:fillRect/>
          </a:stretch>
        </p:blipFill>
        <p:spPr bwMode="auto">
          <a:xfrm>
            <a:off x="1066800" y="1600200"/>
            <a:ext cx="7192963" cy="3568700"/>
          </a:xfrm>
          <a:prstGeom prst="rect">
            <a:avLst/>
          </a:prstGeom>
          <a:noFill/>
          <a:ln w="9525">
            <a:noFill/>
            <a:miter lim="800000"/>
            <a:headEnd/>
            <a:tailEnd/>
          </a:ln>
        </p:spPr>
      </p:pic>
      <p:sp>
        <p:nvSpPr>
          <p:cNvPr id="12298" name="Rectangle 10"/>
          <p:cNvSpPr>
            <a:spLocks noChangeArrowheads="1"/>
          </p:cNvSpPr>
          <p:nvPr/>
        </p:nvSpPr>
        <p:spPr bwMode="auto">
          <a:xfrm>
            <a:off x="1143000" y="5562600"/>
            <a:ext cx="6172200" cy="381000"/>
          </a:xfrm>
          <a:prstGeom prst="rect">
            <a:avLst/>
          </a:prstGeom>
          <a:noFill/>
          <a:ln w="9525">
            <a:noFill/>
            <a:miter lim="800000"/>
            <a:headEnd/>
            <a:tailEnd/>
          </a:ln>
        </p:spPr>
        <p:txBody>
          <a:bodyPr>
            <a:spAutoFit/>
          </a:bodyPr>
          <a:lstStyle/>
          <a:p>
            <a:r>
              <a:rPr lang="en-US">
                <a:latin typeface="Calibri" pitchFamily="34" charset="0"/>
                <a:hlinkClick r:id="rId3"/>
              </a:rPr>
              <a:t>http://americanhistory.si.edu/lighting/tech/chart.htm</a:t>
            </a:r>
            <a:endParaRPr lang="en-US">
              <a:latin typeface="Calibri"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Comparison Matrix</a:t>
            </a:r>
            <a:endParaRPr lang="en-US" sz="3200" dirty="0">
              <a:solidFill>
                <a:srgbClr val="7030A0"/>
              </a:solidFill>
              <a:effectLst>
                <a:outerShdw blurRad="38100" dist="38100" dir="2700000" algn="tl">
                  <a:srgbClr val="000000">
                    <a:alpha val="43137"/>
                  </a:srgbClr>
                </a:outerShdw>
              </a:effectLst>
              <a:latin typeface="+mn-lt"/>
            </a:endParaRPr>
          </a:p>
        </p:txBody>
      </p:sp>
      <p:graphicFrame>
        <p:nvGraphicFramePr>
          <p:cNvPr id="9" name="Table 8"/>
          <p:cNvGraphicFramePr>
            <a:graphicFrameLocks noGrp="1"/>
          </p:cNvGraphicFramePr>
          <p:nvPr/>
        </p:nvGraphicFramePr>
        <p:xfrm>
          <a:off x="838200" y="1143000"/>
          <a:ext cx="7619999" cy="4953001"/>
        </p:xfrm>
        <a:graphic>
          <a:graphicData uri="http://schemas.openxmlformats.org/drawingml/2006/table">
            <a:tbl>
              <a:tblPr firstRow="1" bandRow="1">
                <a:tableStyleId>{5C22544A-7EE6-4342-B048-85BDC9FD1C3A}</a:tableStyleId>
              </a:tblPr>
              <a:tblGrid>
                <a:gridCol w="1243133"/>
                <a:gridCol w="699263"/>
                <a:gridCol w="776958"/>
                <a:gridCol w="1129131"/>
                <a:gridCol w="692727"/>
                <a:gridCol w="615757"/>
                <a:gridCol w="692726"/>
                <a:gridCol w="923636"/>
                <a:gridCol w="846668"/>
              </a:tblGrid>
              <a:tr h="673174">
                <a:tc>
                  <a:txBody>
                    <a:bodyPr/>
                    <a:lstStyle/>
                    <a:p>
                      <a:pPr algn="ctr"/>
                      <a:r>
                        <a:rPr lang="en-US" sz="1200" b="0" dirty="0" smtClean="0"/>
                        <a:t>Lamps</a:t>
                      </a:r>
                      <a:endParaRPr lang="en-US" sz="1200" b="0" dirty="0"/>
                    </a:p>
                  </a:txBody>
                  <a:tcPr/>
                </a:tc>
                <a:tc>
                  <a:txBody>
                    <a:bodyPr/>
                    <a:lstStyle/>
                    <a:p>
                      <a:pPr algn="ctr"/>
                      <a:r>
                        <a:rPr lang="en-US" sz="1200" b="0" dirty="0" smtClean="0"/>
                        <a:t>Source  Type</a:t>
                      </a:r>
                      <a:endParaRPr lang="en-US" sz="1200" b="0" dirty="0"/>
                    </a:p>
                  </a:txBody>
                  <a:tcPr/>
                </a:tc>
                <a:tc>
                  <a:txBody>
                    <a:bodyPr/>
                    <a:lstStyle/>
                    <a:p>
                      <a:pPr algn="ctr"/>
                      <a:r>
                        <a:rPr lang="en-US" sz="1200" b="0" dirty="0" smtClean="0"/>
                        <a:t>Efficacy (lm/W)</a:t>
                      </a:r>
                      <a:endParaRPr lang="en-US" sz="1200" b="0" dirty="0"/>
                    </a:p>
                  </a:txBody>
                  <a:tcPr/>
                </a:tc>
                <a:tc>
                  <a:txBody>
                    <a:bodyPr/>
                    <a:lstStyle/>
                    <a:p>
                      <a:pPr algn="ctr"/>
                      <a:r>
                        <a:rPr lang="en-US" sz="1200" b="0" dirty="0" smtClean="0"/>
                        <a:t>Lamp Life (rated hrs)</a:t>
                      </a:r>
                      <a:endParaRPr lang="en-US" sz="1200" b="0" dirty="0"/>
                    </a:p>
                  </a:txBody>
                  <a:tcPr/>
                </a:tc>
                <a:tc>
                  <a:txBody>
                    <a:bodyPr/>
                    <a:lstStyle/>
                    <a:p>
                      <a:pPr algn="ctr"/>
                      <a:r>
                        <a:rPr lang="en-US" sz="1200" b="0" dirty="0" smtClean="0"/>
                        <a:t>Color</a:t>
                      </a:r>
                      <a:r>
                        <a:rPr lang="en-US" sz="1200" b="0" baseline="0" dirty="0" smtClean="0"/>
                        <a:t> Temp.</a:t>
                      </a:r>
                      <a:r>
                        <a:rPr lang="en-US" sz="1200" b="0" baseline="30000" dirty="0" smtClean="0"/>
                        <a:t>1</a:t>
                      </a:r>
                      <a:endParaRPr lang="en-US" sz="1200" b="0" baseline="30000" dirty="0"/>
                    </a:p>
                  </a:txBody>
                  <a:tcPr/>
                </a:tc>
                <a:tc>
                  <a:txBody>
                    <a:bodyPr/>
                    <a:lstStyle/>
                    <a:p>
                      <a:pPr algn="ctr"/>
                      <a:r>
                        <a:rPr lang="en-US" sz="1200" b="0" dirty="0" smtClean="0"/>
                        <a:t>CRI</a:t>
                      </a:r>
                      <a:endParaRPr lang="en-US" sz="1200" b="0" dirty="0"/>
                    </a:p>
                  </a:txBody>
                  <a:tcPr/>
                </a:tc>
                <a:tc>
                  <a:txBody>
                    <a:bodyPr/>
                    <a:lstStyle/>
                    <a:p>
                      <a:pPr algn="ctr"/>
                      <a:r>
                        <a:rPr lang="en-US" sz="1200" b="0" dirty="0" err="1" smtClean="0"/>
                        <a:t>Dimm</a:t>
                      </a:r>
                      <a:r>
                        <a:rPr lang="en-US" sz="1200" b="0" dirty="0" smtClean="0"/>
                        <a:t>-able </a:t>
                      </a:r>
                      <a:r>
                        <a:rPr lang="en-US" sz="1200" b="0" baseline="30000" dirty="0" smtClean="0"/>
                        <a:t>2</a:t>
                      </a:r>
                      <a:endParaRPr lang="en-US" sz="1200" b="0" baseline="30000" dirty="0"/>
                    </a:p>
                  </a:txBody>
                  <a:tcPr/>
                </a:tc>
                <a:tc>
                  <a:txBody>
                    <a:bodyPr/>
                    <a:lstStyle/>
                    <a:p>
                      <a:pPr algn="ctr"/>
                      <a:r>
                        <a:rPr lang="en-US" sz="1200" b="0" dirty="0" smtClean="0"/>
                        <a:t>Volt. </a:t>
                      </a:r>
                      <a:r>
                        <a:rPr lang="en-US" sz="1200" b="0" baseline="0" dirty="0" err="1" smtClean="0"/>
                        <a:t>Sen</a:t>
                      </a:r>
                      <a:r>
                        <a:rPr lang="en-US" sz="1200" b="0" baseline="0" dirty="0" smtClean="0"/>
                        <a:t>- sitive</a:t>
                      </a:r>
                      <a:r>
                        <a:rPr lang="en-US" sz="1200" b="0" baseline="30000" dirty="0" smtClean="0"/>
                        <a:t>2</a:t>
                      </a:r>
                      <a:r>
                        <a:rPr lang="en-US" sz="1200" b="0" baseline="0" dirty="0" smtClean="0"/>
                        <a:t> </a:t>
                      </a:r>
                      <a:endParaRPr lang="en-US" sz="1200" b="0" dirty="0"/>
                    </a:p>
                  </a:txBody>
                  <a:tcPr/>
                </a:tc>
                <a:tc>
                  <a:txBody>
                    <a:bodyPr/>
                    <a:lstStyle/>
                    <a:p>
                      <a:pPr algn="ctr"/>
                      <a:r>
                        <a:rPr lang="en-US" sz="1200" b="0" dirty="0" smtClean="0"/>
                        <a:t>T.</a:t>
                      </a:r>
                      <a:r>
                        <a:rPr lang="en-US" sz="1200" b="0" baseline="0" dirty="0" smtClean="0"/>
                        <a:t> </a:t>
                      </a:r>
                      <a:r>
                        <a:rPr lang="en-US" sz="1200" b="0" dirty="0" smtClean="0"/>
                        <a:t> Sen-sitive</a:t>
                      </a:r>
                      <a:r>
                        <a:rPr lang="en-US" sz="1200" b="0" baseline="30000" dirty="0" smtClean="0"/>
                        <a:t>2</a:t>
                      </a:r>
                      <a:endParaRPr lang="en-US" sz="1200" b="0" baseline="30000" dirty="0"/>
                    </a:p>
                  </a:txBody>
                  <a:tcPr/>
                </a:tc>
              </a:tr>
              <a:tr h="409072">
                <a:tc>
                  <a:txBody>
                    <a:bodyPr/>
                    <a:lstStyle/>
                    <a:p>
                      <a:pPr algn="ctr"/>
                      <a:r>
                        <a:rPr lang="en-US" sz="1200" b="0" dirty="0" smtClean="0"/>
                        <a:t>Incandescent</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6-24</a:t>
                      </a:r>
                      <a:endParaRPr lang="en-US" sz="1200" b="0" dirty="0"/>
                    </a:p>
                  </a:txBody>
                  <a:tcPr/>
                </a:tc>
                <a:tc>
                  <a:txBody>
                    <a:bodyPr/>
                    <a:lstStyle/>
                    <a:p>
                      <a:pPr algn="ctr"/>
                      <a:r>
                        <a:rPr lang="en-US" sz="1200" b="0" dirty="0" smtClean="0"/>
                        <a:t>750-2000</a:t>
                      </a:r>
                      <a:endParaRPr lang="en-US" sz="1200" b="0" dirty="0"/>
                    </a:p>
                  </a:txBody>
                  <a:tcPr/>
                </a:tc>
                <a:tc>
                  <a:txBody>
                    <a:bodyPr/>
                    <a:lstStyle/>
                    <a:p>
                      <a:pPr algn="ctr"/>
                      <a:r>
                        <a:rPr lang="en-US" sz="1200" dirty="0" smtClean="0">
                          <a:solidFill>
                            <a:srgbClr val="FF0000"/>
                          </a:solidFill>
                        </a:rPr>
                        <a:t>W</a:t>
                      </a:r>
                      <a:endParaRPr lang="en-US" sz="1200" b="0" dirty="0"/>
                    </a:p>
                  </a:txBody>
                  <a:tcPr/>
                </a:tc>
                <a:tc>
                  <a:txBody>
                    <a:bodyPr/>
                    <a:lstStyle/>
                    <a:p>
                      <a:pPr algn="ctr"/>
                      <a:r>
                        <a:rPr lang="en-US" sz="1200" b="0" dirty="0" smtClean="0"/>
                        <a:t>100</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348250">
                <a:tc>
                  <a:txBody>
                    <a:bodyPr/>
                    <a:lstStyle/>
                    <a:p>
                      <a:pPr algn="ctr"/>
                      <a:r>
                        <a:rPr lang="en-US" sz="1200" b="0" dirty="0" smtClean="0"/>
                        <a:t>Halogen</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8-35</a:t>
                      </a:r>
                      <a:endParaRPr lang="en-US" sz="1200" b="0" dirty="0"/>
                    </a:p>
                  </a:txBody>
                  <a:tcPr/>
                </a:tc>
                <a:tc>
                  <a:txBody>
                    <a:bodyPr/>
                    <a:lstStyle/>
                    <a:p>
                      <a:pPr algn="ctr"/>
                      <a:r>
                        <a:rPr lang="en-US" sz="1200" b="0" dirty="0" smtClean="0"/>
                        <a:t>2000-6000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endParaRPr lang="en-US" sz="1200" b="0" dirty="0" smtClean="0"/>
                    </a:p>
                  </a:txBody>
                  <a:tcPr/>
                </a:tc>
                <a:tc>
                  <a:txBody>
                    <a:bodyPr/>
                    <a:lstStyle/>
                    <a:p>
                      <a:pPr algn="ctr"/>
                      <a:r>
                        <a:rPr lang="en-US" sz="1200" b="0" dirty="0" smtClean="0"/>
                        <a:t>100</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420734">
                <a:tc>
                  <a:txBody>
                    <a:bodyPr/>
                    <a:lstStyle/>
                    <a:p>
                      <a:pPr algn="ctr"/>
                      <a:r>
                        <a:rPr lang="en-US" sz="1200" b="0" dirty="0" smtClean="0"/>
                        <a:t>Fluorescent</a:t>
                      </a:r>
                      <a:endParaRPr lang="en-US" sz="1200" b="0" dirty="0"/>
                    </a:p>
                  </a:txBody>
                  <a:tcPr/>
                </a:tc>
                <a:tc>
                  <a:txBody>
                    <a:bodyPr/>
                    <a:lstStyle/>
                    <a:p>
                      <a:pPr algn="ctr"/>
                      <a:r>
                        <a:rPr lang="en-US" sz="1200" b="0" dirty="0" smtClean="0"/>
                        <a:t>Linear</a:t>
                      </a:r>
                      <a:endParaRPr lang="en-US" sz="1200" b="0" dirty="0"/>
                    </a:p>
                  </a:txBody>
                  <a:tcPr/>
                </a:tc>
                <a:tc>
                  <a:txBody>
                    <a:bodyPr/>
                    <a:lstStyle/>
                    <a:p>
                      <a:pPr algn="ctr"/>
                      <a:r>
                        <a:rPr lang="en-US" sz="1200" b="0" dirty="0" smtClean="0"/>
                        <a:t>60-100</a:t>
                      </a:r>
                      <a:endParaRPr lang="en-US" sz="1200" b="0" dirty="0"/>
                    </a:p>
                  </a:txBody>
                  <a:tcPr/>
                </a:tc>
                <a:tc>
                  <a:txBody>
                    <a:bodyPr/>
                    <a:lstStyle/>
                    <a:p>
                      <a:pPr algn="ctr"/>
                      <a:r>
                        <a:rPr lang="en-US" sz="1200" b="0" dirty="0" smtClean="0"/>
                        <a:t>7500-30,000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50-98</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r h="336587">
                <a:tc>
                  <a:txBody>
                    <a:bodyPr/>
                    <a:lstStyle/>
                    <a:p>
                      <a:pPr algn="ctr"/>
                      <a:r>
                        <a:rPr lang="en-US" sz="1200" b="0" dirty="0" smtClean="0"/>
                        <a:t>CFL</a:t>
                      </a:r>
                      <a:endParaRPr lang="en-US" sz="1200" b="0" dirty="0"/>
                    </a:p>
                  </a:txBody>
                  <a:tcPr/>
                </a:tc>
                <a:tc>
                  <a:txBody>
                    <a:bodyPr/>
                    <a:lstStyle/>
                    <a:p>
                      <a:pPr algn="ctr"/>
                      <a:r>
                        <a:rPr lang="en-US" sz="1200" b="0" dirty="0" smtClean="0"/>
                        <a:t>Area</a:t>
                      </a:r>
                      <a:endParaRPr lang="en-US" sz="1200" b="0" dirty="0"/>
                    </a:p>
                  </a:txBody>
                  <a:tcPr/>
                </a:tc>
                <a:tc>
                  <a:txBody>
                    <a:bodyPr/>
                    <a:lstStyle/>
                    <a:p>
                      <a:pPr algn="ctr"/>
                      <a:r>
                        <a:rPr lang="en-US" sz="1200" b="0" dirty="0" smtClean="0"/>
                        <a:t>28-84</a:t>
                      </a:r>
                      <a:endParaRPr lang="en-US" sz="1200" b="0" dirty="0"/>
                    </a:p>
                  </a:txBody>
                  <a:tcPr/>
                </a:tc>
                <a:tc>
                  <a:txBody>
                    <a:bodyPr/>
                    <a:lstStyle/>
                    <a:p>
                      <a:pPr algn="ctr"/>
                      <a:r>
                        <a:rPr lang="en-US" sz="1200" b="0" dirty="0" smtClean="0"/>
                        <a:t>10,000-20,000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82-86</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r h="409072">
                <a:tc>
                  <a:txBody>
                    <a:bodyPr/>
                    <a:lstStyle/>
                    <a:p>
                      <a:pPr algn="ctr"/>
                      <a:r>
                        <a:rPr lang="en-US" sz="1200" b="0" dirty="0" smtClean="0"/>
                        <a:t>Metal Halide</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50-110</a:t>
                      </a:r>
                      <a:endParaRPr lang="en-US" sz="1200" b="0" dirty="0"/>
                    </a:p>
                  </a:txBody>
                  <a:tcPr/>
                </a:tc>
                <a:tc>
                  <a:txBody>
                    <a:bodyPr/>
                    <a:lstStyle/>
                    <a:p>
                      <a:pPr algn="ctr"/>
                      <a:r>
                        <a:rPr lang="en-US" sz="1200" b="0" dirty="0" smtClean="0"/>
                        <a:t>6000-20,000</a:t>
                      </a:r>
                      <a:endParaRPr lang="en-US" sz="1200" b="0" dirty="0"/>
                    </a:p>
                  </a:txBody>
                  <a:tcPr/>
                </a:tc>
                <a:tc>
                  <a:txBody>
                    <a:bodyPr/>
                    <a:lstStyle/>
                    <a:p>
                      <a:pPr algn="ctr"/>
                      <a:r>
                        <a:rPr lang="en-US" sz="1200" dirty="0" smtClean="0">
                          <a:solidFill>
                            <a:srgbClr val="FF0000"/>
                          </a:solidFill>
                        </a:rPr>
                        <a:t>W</a:t>
                      </a:r>
                      <a:r>
                        <a:rPr lang="en-US" sz="1200" dirty="0" smtClean="0">
                          <a:solidFill>
                            <a:srgbClr val="FFCC00"/>
                          </a:solidFill>
                        </a:rPr>
                        <a:t>M</a:t>
                      </a:r>
                      <a:endParaRPr lang="en-US" sz="1200" b="0" dirty="0"/>
                    </a:p>
                  </a:txBody>
                  <a:tcPr/>
                </a:tc>
                <a:tc>
                  <a:txBody>
                    <a:bodyPr/>
                    <a:lstStyle/>
                    <a:p>
                      <a:pPr algn="ctr"/>
                      <a:r>
                        <a:rPr lang="en-US" sz="1200" b="0" dirty="0" smtClean="0"/>
                        <a:t>65-92</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374680">
                <a:tc>
                  <a:txBody>
                    <a:bodyPr/>
                    <a:lstStyle/>
                    <a:p>
                      <a:pPr algn="ctr"/>
                      <a:r>
                        <a:rPr lang="en-US" sz="1200" b="0" dirty="0" smtClean="0"/>
                        <a:t>Mercury Vapor</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30-65</a:t>
                      </a:r>
                      <a:endParaRPr lang="en-US" sz="1200" b="0" dirty="0"/>
                    </a:p>
                  </a:txBody>
                  <a:tcPr/>
                </a:tc>
                <a:tc>
                  <a:txBody>
                    <a:bodyPr/>
                    <a:lstStyle/>
                    <a:p>
                      <a:pPr algn="ctr"/>
                      <a:r>
                        <a:rPr lang="en-US" sz="1200" b="0" dirty="0" smtClean="0"/>
                        <a:t>16,000-24,000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a:p>
                  </a:txBody>
                  <a:tcPr/>
                </a:tc>
                <a:tc>
                  <a:txBody>
                    <a:bodyPr/>
                    <a:lstStyle/>
                    <a:p>
                      <a:pPr algn="ctr"/>
                      <a:r>
                        <a:rPr lang="en-US" sz="1200" b="0" dirty="0" smtClean="0"/>
                        <a:t>15-40</a:t>
                      </a:r>
                      <a:endParaRPr lang="en-US" sz="1200" b="0" dirty="0"/>
                    </a:p>
                  </a:txBody>
                  <a:tcPr/>
                </a:tc>
                <a:tc>
                  <a:txBody>
                    <a:bodyPr/>
                    <a:lstStyle/>
                    <a:p>
                      <a:pPr algn="ctr"/>
                      <a:r>
                        <a:rPr lang="en-US" sz="1200" b="0" dirty="0" smtClean="0"/>
                        <a:t>S</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r>
              <a:tr h="562598">
                <a:tc>
                  <a:txBody>
                    <a:bodyPr/>
                    <a:lstStyle/>
                    <a:p>
                      <a:pPr algn="ctr"/>
                      <a:r>
                        <a:rPr lang="en-US" sz="1200" b="0" dirty="0" smtClean="0"/>
                        <a:t>High</a:t>
                      </a:r>
                      <a:r>
                        <a:rPr lang="en-US" sz="1200" b="0" baseline="0" dirty="0" smtClean="0"/>
                        <a:t> Pressure Sodium</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50-120</a:t>
                      </a:r>
                      <a:endParaRPr lang="en-US" sz="1200" b="0" dirty="0"/>
                    </a:p>
                  </a:txBody>
                  <a:tcPr/>
                </a:tc>
                <a:tc>
                  <a:txBody>
                    <a:bodyPr/>
                    <a:lstStyle/>
                    <a:p>
                      <a:pPr algn="ctr"/>
                      <a:r>
                        <a:rPr lang="en-US" sz="1200" b="0" dirty="0" smtClean="0"/>
                        <a:t>16,000-24,000</a:t>
                      </a:r>
                      <a:endParaRPr lang="en-US" sz="1200" b="0" dirty="0"/>
                    </a:p>
                  </a:txBody>
                  <a:tcPr/>
                </a:tc>
                <a:tc>
                  <a:txBody>
                    <a:bodyPr/>
                    <a:lstStyle/>
                    <a:p>
                      <a:pPr algn="ctr"/>
                      <a:r>
                        <a:rPr lang="en-US" sz="1200" dirty="0" smtClean="0">
                          <a:solidFill>
                            <a:srgbClr val="FF0000"/>
                          </a:solidFill>
                        </a:rPr>
                        <a:t>W</a:t>
                      </a:r>
                      <a:endParaRPr lang="en-US" sz="1200" b="0" dirty="0"/>
                    </a:p>
                  </a:txBody>
                  <a:tcPr/>
                </a:tc>
                <a:tc>
                  <a:txBody>
                    <a:bodyPr/>
                    <a:lstStyle/>
                    <a:p>
                      <a:pPr algn="ctr"/>
                      <a:r>
                        <a:rPr lang="en-US" sz="1200" b="0" dirty="0" smtClean="0"/>
                        <a:t>25</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504881">
                <a:tc>
                  <a:txBody>
                    <a:bodyPr/>
                    <a:lstStyle/>
                    <a:p>
                      <a:pPr algn="ctr"/>
                      <a:r>
                        <a:rPr lang="en-US" sz="1200" b="0" dirty="0" smtClean="0"/>
                        <a:t>Low Pressure Sodium</a:t>
                      </a:r>
                      <a:endParaRPr lang="en-US" sz="1200" b="0" dirty="0"/>
                    </a:p>
                  </a:txBody>
                  <a:tcPr/>
                </a:tc>
                <a:tc>
                  <a:txBody>
                    <a:bodyPr/>
                    <a:lstStyle/>
                    <a:p>
                      <a:pPr algn="ctr"/>
                      <a:r>
                        <a:rPr lang="en-US" sz="1200" b="0" dirty="0" smtClean="0"/>
                        <a:t>Point</a:t>
                      </a:r>
                      <a:endParaRPr lang="en-US" sz="1200" b="0" dirty="0"/>
                    </a:p>
                  </a:txBody>
                  <a:tcPr/>
                </a:tc>
                <a:tc>
                  <a:txBody>
                    <a:bodyPr/>
                    <a:lstStyle/>
                    <a:p>
                      <a:pPr algn="ctr"/>
                      <a:r>
                        <a:rPr lang="en-US" sz="1200" b="0" dirty="0" smtClean="0"/>
                        <a:t>60-150</a:t>
                      </a:r>
                      <a:endParaRPr lang="en-US" sz="1200" b="0" dirty="0"/>
                    </a:p>
                  </a:txBody>
                  <a:tcPr/>
                </a:tc>
                <a:tc>
                  <a:txBody>
                    <a:bodyPr/>
                    <a:lstStyle/>
                    <a:p>
                      <a:pPr algn="ctr"/>
                      <a:r>
                        <a:rPr lang="en-US" sz="1200" b="0" dirty="0" smtClean="0"/>
                        <a:t>12,000-18,000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endParaRPr lang="en-US" sz="1200" b="0" dirty="0" smtClean="0"/>
                    </a:p>
                    <a:p>
                      <a:pPr algn="ctr"/>
                      <a:endParaRPr lang="en-US" sz="1200" b="0" dirty="0"/>
                    </a:p>
                  </a:txBody>
                  <a:tcPr/>
                </a:tc>
                <a:tc>
                  <a:txBody>
                    <a:bodyPr/>
                    <a:lstStyle/>
                    <a:p>
                      <a:pPr algn="ctr"/>
                      <a:r>
                        <a:rPr lang="en-US" sz="1200" b="0" dirty="0" smtClean="0"/>
                        <a:t>5</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409072">
                <a:tc>
                  <a:txBody>
                    <a:bodyPr/>
                    <a:lstStyle/>
                    <a:p>
                      <a:pPr algn="ctr"/>
                      <a:r>
                        <a:rPr lang="en-US" sz="1200" b="0" dirty="0" smtClean="0"/>
                        <a:t>Induction</a:t>
                      </a:r>
                      <a:endParaRPr lang="en-US" sz="1200" b="0" dirty="0"/>
                    </a:p>
                  </a:txBody>
                  <a:tcPr/>
                </a:tc>
                <a:tc>
                  <a:txBody>
                    <a:bodyPr/>
                    <a:lstStyle/>
                    <a:p>
                      <a:pPr algn="ctr"/>
                      <a:r>
                        <a:rPr lang="en-US" sz="1200" b="0" dirty="0" smtClean="0"/>
                        <a:t>Area</a:t>
                      </a:r>
                      <a:endParaRPr lang="en-US" sz="1200" b="0" dirty="0"/>
                    </a:p>
                  </a:txBody>
                  <a:tcPr/>
                </a:tc>
                <a:tc>
                  <a:txBody>
                    <a:bodyPr/>
                    <a:lstStyle/>
                    <a:p>
                      <a:pPr algn="ctr"/>
                      <a:r>
                        <a:rPr lang="en-US" sz="1200" b="0" dirty="0" smtClean="0"/>
                        <a:t>60-80</a:t>
                      </a:r>
                      <a:endParaRPr lang="en-US" sz="1200" b="0" dirty="0"/>
                    </a:p>
                  </a:txBody>
                  <a:tcPr/>
                </a:tc>
                <a:tc>
                  <a:txBody>
                    <a:bodyPr/>
                    <a:lstStyle/>
                    <a:p>
                      <a:pPr algn="ctr"/>
                      <a:r>
                        <a:rPr lang="en-US" sz="1200" b="0" dirty="0" smtClean="0"/>
                        <a:t>100,000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endParaRPr lang="en-US" sz="1200" b="0" dirty="0" smtClean="0"/>
                    </a:p>
                  </a:txBody>
                  <a:tcPr/>
                </a:tc>
                <a:tc>
                  <a:txBody>
                    <a:bodyPr/>
                    <a:lstStyle/>
                    <a:p>
                      <a:pPr algn="ctr"/>
                      <a:r>
                        <a:rPr lang="en-US" sz="1200" b="0" dirty="0" smtClean="0"/>
                        <a:t>80</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N</a:t>
                      </a:r>
                      <a:endParaRPr lang="en-US" sz="1200" b="0" dirty="0"/>
                    </a:p>
                  </a:txBody>
                  <a:tcPr/>
                </a:tc>
              </a:tr>
              <a:tr h="504881">
                <a:tc>
                  <a:txBody>
                    <a:bodyPr/>
                    <a:lstStyle/>
                    <a:p>
                      <a:pPr algn="ctr"/>
                      <a:r>
                        <a:rPr lang="en-US" sz="1200" b="0" dirty="0" smtClean="0"/>
                        <a:t>White LEDs</a:t>
                      </a:r>
                      <a:endParaRPr lang="en-US" sz="1200" b="0" dirty="0"/>
                    </a:p>
                  </a:txBody>
                  <a:tcPr/>
                </a:tc>
                <a:tc>
                  <a:txBody>
                    <a:bodyPr/>
                    <a:lstStyle/>
                    <a:p>
                      <a:pPr algn="ctr"/>
                      <a:r>
                        <a:rPr lang="en-US" sz="1200" b="0" dirty="0" err="1" smtClean="0"/>
                        <a:t>Projec-tion</a:t>
                      </a:r>
                      <a:endParaRPr lang="en-US" sz="1200" b="0" dirty="0"/>
                    </a:p>
                  </a:txBody>
                  <a:tcPr/>
                </a:tc>
                <a:tc>
                  <a:txBody>
                    <a:bodyPr/>
                    <a:lstStyle/>
                    <a:p>
                      <a:pPr algn="ctr"/>
                      <a:r>
                        <a:rPr lang="en-US" sz="1200" b="0" dirty="0" smtClean="0"/>
                        <a:t>27-92</a:t>
                      </a:r>
                      <a:endParaRPr lang="en-US" sz="1200" b="0" dirty="0"/>
                    </a:p>
                  </a:txBody>
                  <a:tcPr/>
                </a:tc>
                <a:tc>
                  <a:txBody>
                    <a:bodyPr/>
                    <a:lstStyle/>
                    <a:p>
                      <a:pPr algn="ctr"/>
                      <a:r>
                        <a:rPr lang="en-US" sz="1200" b="0" dirty="0" smtClean="0"/>
                        <a:t>50,000-100,000</a:t>
                      </a:r>
                      <a:endParaRPr lang="en-US" sz="1200" b="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W</a:t>
                      </a:r>
                      <a:r>
                        <a:rPr lang="en-US" sz="1200" dirty="0" smtClean="0">
                          <a:solidFill>
                            <a:srgbClr val="FFCC00"/>
                          </a:solidFill>
                        </a:rPr>
                        <a:t>M</a:t>
                      </a:r>
                      <a:r>
                        <a:rPr lang="en-US" sz="1200" dirty="0" smtClean="0">
                          <a:solidFill>
                            <a:srgbClr val="00B0F0"/>
                          </a:solidFill>
                        </a:rPr>
                        <a:t>C</a:t>
                      </a:r>
                      <a:endParaRPr lang="en-US" sz="1200" b="0" dirty="0" smtClean="0"/>
                    </a:p>
                  </a:txBody>
                  <a:tcPr/>
                </a:tc>
                <a:tc>
                  <a:txBody>
                    <a:bodyPr/>
                    <a:lstStyle/>
                    <a:p>
                      <a:pPr algn="ctr"/>
                      <a:r>
                        <a:rPr lang="en-US" sz="1200" b="0" dirty="0" smtClean="0"/>
                        <a:t>75</a:t>
                      </a:r>
                      <a:endParaRPr lang="en-US" sz="1200" b="0" dirty="0"/>
                    </a:p>
                  </a:txBody>
                  <a:tcPr/>
                </a:tc>
                <a:tc>
                  <a:txBody>
                    <a:bodyPr/>
                    <a:lstStyle/>
                    <a:p>
                      <a:pPr algn="ctr"/>
                      <a:r>
                        <a:rPr lang="en-US" sz="1200" b="0" dirty="0" smtClean="0"/>
                        <a:t>Y</a:t>
                      </a:r>
                      <a:endParaRPr lang="en-US" sz="1200" b="0" dirty="0"/>
                    </a:p>
                  </a:txBody>
                  <a:tcPr/>
                </a:tc>
                <a:tc>
                  <a:txBody>
                    <a:bodyPr/>
                    <a:lstStyle/>
                    <a:p>
                      <a:pPr algn="ctr"/>
                      <a:r>
                        <a:rPr lang="en-US" sz="1200" b="0" dirty="0" smtClean="0"/>
                        <a:t>N</a:t>
                      </a:r>
                      <a:endParaRPr lang="en-US" sz="1200" b="0" dirty="0"/>
                    </a:p>
                  </a:txBody>
                  <a:tcPr/>
                </a:tc>
                <a:tc>
                  <a:txBody>
                    <a:bodyPr/>
                    <a:lstStyle/>
                    <a:p>
                      <a:pPr algn="ctr"/>
                      <a:r>
                        <a:rPr lang="en-US" sz="1200" b="0" dirty="0" smtClean="0"/>
                        <a:t>Y</a:t>
                      </a:r>
                      <a:endParaRPr lang="en-US" sz="1200" b="0" dirty="0"/>
                    </a:p>
                  </a:txBody>
                  <a:tcPr/>
                </a:tc>
              </a:tr>
            </a:tbl>
          </a:graphicData>
        </a:graphic>
      </p:graphicFrame>
      <p:sp>
        <p:nvSpPr>
          <p:cNvPr id="10" name="TextBox 9"/>
          <p:cNvSpPr txBox="1"/>
          <p:nvPr/>
        </p:nvSpPr>
        <p:spPr>
          <a:xfrm>
            <a:off x="685800" y="6400800"/>
            <a:ext cx="5330626" cy="276999"/>
          </a:xfrm>
          <a:prstGeom prst="rect">
            <a:avLst/>
          </a:prstGeom>
          <a:noFill/>
        </p:spPr>
        <p:txBody>
          <a:bodyPr wrap="none" rtlCol="0">
            <a:spAutoFit/>
          </a:bodyPr>
          <a:lstStyle/>
          <a:p>
            <a:r>
              <a:rPr lang="en-US" sz="1200" dirty="0" smtClean="0"/>
              <a:t>1: </a:t>
            </a:r>
            <a:r>
              <a:rPr lang="en-US" sz="1200" dirty="0" smtClean="0">
                <a:solidFill>
                  <a:srgbClr val="FF0000"/>
                </a:solidFill>
              </a:rPr>
              <a:t>W (Warm), </a:t>
            </a:r>
            <a:r>
              <a:rPr lang="en-US" sz="1200" dirty="0" smtClean="0">
                <a:solidFill>
                  <a:srgbClr val="FFCC00"/>
                </a:solidFill>
              </a:rPr>
              <a:t>M (Mid-range), </a:t>
            </a:r>
            <a:r>
              <a:rPr lang="en-US" sz="1200" dirty="0" smtClean="0">
                <a:solidFill>
                  <a:srgbClr val="00B0F0"/>
                </a:solidFill>
              </a:rPr>
              <a:t>C (Cool)</a:t>
            </a:r>
            <a:r>
              <a:rPr lang="en-US" sz="1200" dirty="0" smtClean="0"/>
              <a:t>; 2: Y (Yes), S (Special cases), N (No)</a:t>
            </a:r>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err="1" smtClean="0">
                <a:solidFill>
                  <a:srgbClr val="7030A0"/>
                </a:solidFill>
                <a:effectLst>
                  <a:outerShdw blurRad="38100" dist="38100" dir="2700000" algn="tl">
                    <a:srgbClr val="000000">
                      <a:alpha val="43137"/>
                    </a:srgbClr>
                  </a:outerShdw>
                </a:effectLst>
                <a:latin typeface="+mn-lt"/>
              </a:rPr>
              <a:t>Luminaire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09600" y="1295400"/>
            <a:ext cx="4724400" cy="4031873"/>
          </a:xfrm>
          <a:prstGeom prst="rect">
            <a:avLst/>
          </a:prstGeom>
          <a:noFill/>
        </p:spPr>
        <p:txBody>
          <a:bodyPr wrap="square">
            <a:spAutoFit/>
          </a:bodyPr>
          <a:lstStyle/>
          <a:p>
            <a:pPr marL="0" lvl="2" fontAlgn="auto">
              <a:spcBef>
                <a:spcPts val="600"/>
              </a:spcBef>
              <a:spcAft>
                <a:spcPts val="600"/>
              </a:spcAft>
              <a:buFont typeface="Arial" pitchFamily="34" charset="0"/>
              <a:buChar char="•"/>
              <a:defRPr/>
            </a:pPr>
            <a:r>
              <a:rPr lang="en-US" sz="2400" dirty="0">
                <a:solidFill>
                  <a:srgbClr val="002060"/>
                </a:solidFill>
                <a:latin typeface="+mn-lt"/>
              </a:rPr>
              <a:t> </a:t>
            </a:r>
            <a:r>
              <a:rPr lang="en-US" sz="2400" dirty="0" smtClean="0">
                <a:solidFill>
                  <a:srgbClr val="002060"/>
                </a:solidFill>
                <a:latin typeface="+mn-lt"/>
              </a:rPr>
              <a:t>A complete lighting unit</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Including lamps, ballast/power drive, reflector, diffuser/lens/louver, other accessories</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Consider </a:t>
            </a:r>
            <a:r>
              <a:rPr lang="en-US" sz="2400" dirty="0" err="1" smtClean="0">
                <a:solidFill>
                  <a:srgbClr val="002060"/>
                </a:solidFill>
                <a:latin typeface="+mn-lt"/>
              </a:rPr>
              <a:t>luminaire</a:t>
            </a:r>
            <a:r>
              <a:rPr lang="en-US" sz="2400" dirty="0" smtClean="0">
                <a:solidFill>
                  <a:srgbClr val="002060"/>
                </a:solidFill>
                <a:latin typeface="+mn-lt"/>
              </a:rPr>
              <a:t> efficiency not just lamp efficacy</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Spacing of </a:t>
            </a:r>
            <a:r>
              <a:rPr lang="en-US" sz="2400" dirty="0" err="1" smtClean="0">
                <a:solidFill>
                  <a:srgbClr val="002060"/>
                </a:solidFill>
                <a:latin typeface="+mn-lt"/>
              </a:rPr>
              <a:t>luminaires</a:t>
            </a:r>
            <a:r>
              <a:rPr lang="en-US" sz="2400" dirty="0" smtClean="0">
                <a:solidFill>
                  <a:srgbClr val="002060"/>
                </a:solidFill>
                <a:latin typeface="+mn-lt"/>
              </a:rPr>
              <a:t> is a factor</a:t>
            </a:r>
          </a:p>
          <a:p>
            <a:pPr marL="0" lvl="2" fontAlgn="auto">
              <a:spcBef>
                <a:spcPts val="600"/>
              </a:spcBef>
              <a:spcAft>
                <a:spcPts val="600"/>
              </a:spcAft>
              <a:buFont typeface="Arial" pitchFamily="34" charset="0"/>
              <a:buChar char="•"/>
              <a:defRPr/>
            </a:pPr>
            <a:r>
              <a:rPr lang="en-US" sz="2400" dirty="0" smtClean="0">
                <a:solidFill>
                  <a:srgbClr val="002060"/>
                </a:solidFill>
                <a:latin typeface="+mn-lt"/>
              </a:rPr>
              <a:t>  High efficiency systems reduce cooling loads.</a:t>
            </a:r>
            <a:endParaRPr lang="en-US" sz="2400" dirty="0">
              <a:solidFill>
                <a:srgbClr val="002060"/>
              </a:solidFill>
              <a:latin typeface="+mn-lt"/>
            </a:endParaRPr>
          </a:p>
        </p:txBody>
      </p:sp>
      <p:pic>
        <p:nvPicPr>
          <p:cNvPr id="55298" name="Picture 2" descr="Day Lighting for Energy Efficiency Office Lighting"/>
          <p:cNvPicPr>
            <a:picLocks noChangeAspect="1" noChangeArrowheads="1"/>
          </p:cNvPicPr>
          <p:nvPr/>
        </p:nvPicPr>
        <p:blipFill>
          <a:blip r:embed="rId2" cstate="print"/>
          <a:srcRect/>
          <a:stretch>
            <a:fillRect/>
          </a:stretch>
        </p:blipFill>
        <p:spPr bwMode="auto">
          <a:xfrm>
            <a:off x="5562600" y="3581400"/>
            <a:ext cx="2895600" cy="2171700"/>
          </a:xfrm>
          <a:prstGeom prst="rect">
            <a:avLst/>
          </a:prstGeom>
          <a:noFill/>
        </p:spPr>
      </p:pic>
      <p:pic>
        <p:nvPicPr>
          <p:cNvPr id="55302" name="Picture 6" descr="Office Lighting Fixtures"/>
          <p:cNvPicPr>
            <a:picLocks noChangeAspect="1" noChangeArrowheads="1"/>
          </p:cNvPicPr>
          <p:nvPr/>
        </p:nvPicPr>
        <p:blipFill>
          <a:blip r:embed="rId3" cstate="print"/>
          <a:srcRect/>
          <a:stretch>
            <a:fillRect/>
          </a:stretch>
        </p:blipFill>
        <p:spPr bwMode="auto">
          <a:xfrm>
            <a:off x="5562600" y="1296418"/>
            <a:ext cx="2864702" cy="2192907"/>
          </a:xfrm>
          <a:prstGeom prst="rect">
            <a:avLst/>
          </a:prstGeom>
          <a:noFill/>
        </p:spPr>
      </p:pic>
      <p:sp>
        <p:nvSpPr>
          <p:cNvPr id="11" name="TextBox 10"/>
          <p:cNvSpPr txBox="1"/>
          <p:nvPr/>
        </p:nvSpPr>
        <p:spPr>
          <a:xfrm>
            <a:off x="5562600" y="5867400"/>
            <a:ext cx="2327881" cy="307777"/>
          </a:xfrm>
          <a:prstGeom prst="rect">
            <a:avLst/>
          </a:prstGeom>
          <a:noFill/>
        </p:spPr>
        <p:txBody>
          <a:bodyPr wrap="none" rtlCol="0">
            <a:spAutoFit/>
          </a:bodyPr>
          <a:lstStyle/>
          <a:p>
            <a:r>
              <a:rPr lang="en-US" sz="1400" dirty="0" smtClean="0"/>
              <a:t>© designsenselighting.com</a:t>
            </a:r>
            <a:endParaRPr lang="en-US" sz="1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cstate="print"/>
          <a:srcRect l="20625" t="19000" r="18750" b="7000"/>
          <a:stretch>
            <a:fillRect/>
          </a:stretch>
        </p:blipFill>
        <p:spPr bwMode="auto">
          <a:xfrm>
            <a:off x="457200" y="304800"/>
            <a:ext cx="8305800" cy="6336384"/>
          </a:xfrm>
          <a:prstGeom prst="rect">
            <a:avLst/>
          </a:prstGeom>
          <a:noFill/>
          <a:ln w="9525">
            <a:noFill/>
            <a:miter lim="800000"/>
            <a:headEnd/>
            <a:tailEnd/>
          </a:ln>
        </p:spPr>
      </p:pic>
      <p:sp>
        <p:nvSpPr>
          <p:cNvPr id="11" name="TextBox 10"/>
          <p:cNvSpPr txBox="1"/>
          <p:nvPr/>
        </p:nvSpPr>
        <p:spPr>
          <a:xfrm>
            <a:off x="2971800" y="104001"/>
            <a:ext cx="2838790" cy="276999"/>
          </a:xfrm>
          <a:prstGeom prst="rect">
            <a:avLst/>
          </a:prstGeom>
          <a:noFill/>
        </p:spPr>
        <p:txBody>
          <a:bodyPr wrap="none" rtlCol="0">
            <a:spAutoFit/>
          </a:bodyPr>
          <a:lstStyle/>
          <a:p>
            <a:r>
              <a:rPr lang="en-US" sz="1200" dirty="0" smtClean="0">
                <a:hlinkClick r:id="rId3"/>
              </a:rPr>
              <a:t>http://www.eleekinc.com/eleekchart.pdf</a:t>
            </a:r>
            <a:endParaRPr lang="en-US" sz="1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Component</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lamps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Ballasts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Lamp comparison matrix</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Types of lighting </a:t>
            </a:r>
            <a:r>
              <a:rPr lang="en-US" sz="2800" dirty="0" err="1" smtClean="0">
                <a:solidFill>
                  <a:srgbClr val="FF0000"/>
                </a:solidFill>
                <a:latin typeface="Calibri" pitchFamily="34" charset="0"/>
              </a:rPr>
              <a:t>luminaires</a:t>
            </a:r>
            <a:r>
              <a:rPr lang="en-US" sz="2800" dirty="0" smtClean="0">
                <a:solidFill>
                  <a:srgbClr val="FF0000"/>
                </a:solidFill>
                <a:latin typeface="Calibri" pitchFamily="34" charset="0"/>
              </a:rPr>
              <a:t> and intensities</a:t>
            </a:r>
            <a:endParaRPr lang="en-US" sz="2800" dirty="0">
              <a:solidFill>
                <a:srgbClr val="FF000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Energy efficiency measures (EEMs)</a:t>
            </a:r>
            <a:endParaRPr lang="en-US" sz="2800" dirty="0">
              <a:solidFill>
                <a:schemeClr val="tx2">
                  <a:lumMod val="40000"/>
                  <a:lumOff val="60000"/>
                </a:schemeClr>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6148" name="TextBox 8"/>
          <p:cNvSpPr txBox="1">
            <a:spLocks noChangeArrowheads="1"/>
          </p:cNvSpPr>
          <p:nvPr/>
        </p:nvSpPr>
        <p:spPr bwMode="auto">
          <a:xfrm>
            <a:off x="685800" y="990600"/>
            <a:ext cx="7620000" cy="5047536"/>
          </a:xfrm>
          <a:prstGeom prst="rect">
            <a:avLst/>
          </a:prstGeom>
          <a:noFill/>
          <a:ln w="9525">
            <a:noFill/>
            <a:miter lim="800000"/>
            <a:headEnd/>
            <a:tailEnd/>
          </a:ln>
        </p:spPr>
        <p:txBody>
          <a:bodyPr>
            <a:spAutoFit/>
          </a:bodyPr>
          <a:lstStyle/>
          <a:p>
            <a:pPr lvl="1"/>
            <a:r>
              <a:rPr lang="en-US" sz="2400" dirty="0" smtClean="0">
                <a:solidFill>
                  <a:srgbClr val="002060"/>
                </a:solidFill>
                <a:latin typeface="Calibri" pitchFamily="34" charset="0"/>
              </a:rPr>
              <a:t>5. </a:t>
            </a:r>
            <a:r>
              <a:rPr lang="en-US" sz="2400" dirty="0" smtClean="0">
                <a:latin typeface="Calibri" pitchFamily="34" charset="0"/>
              </a:rPr>
              <a:t>Types of lighting </a:t>
            </a:r>
            <a:r>
              <a:rPr lang="en-US" sz="2400" dirty="0" err="1" smtClean="0">
                <a:latin typeface="Calibri" pitchFamily="34" charset="0"/>
              </a:rPr>
              <a:t>luminaires</a:t>
            </a:r>
            <a:r>
              <a:rPr lang="en-US" sz="2400" dirty="0" smtClean="0">
                <a:latin typeface="Calibri" pitchFamily="34" charset="0"/>
              </a:rPr>
              <a:t> and intensities</a:t>
            </a:r>
          </a:p>
          <a:p>
            <a:pPr lvl="1">
              <a:spcBef>
                <a:spcPts val="1200"/>
              </a:spcBef>
            </a:pPr>
            <a:r>
              <a:rPr lang="en-US" sz="2400" dirty="0" smtClean="0">
                <a:latin typeface="Calibri" pitchFamily="34" charset="0"/>
              </a:rPr>
              <a:t>By distribution:</a:t>
            </a:r>
          </a:p>
          <a:p>
            <a:pPr lvl="1"/>
            <a:r>
              <a:rPr lang="en-US" sz="2400" dirty="0" smtClean="0">
                <a:latin typeface="Calibri" pitchFamily="34" charset="0"/>
              </a:rPr>
              <a:t>      - Direct (</a:t>
            </a:r>
            <a:r>
              <a:rPr lang="en-US" sz="2400" dirty="0" err="1" smtClean="0">
                <a:latin typeface="Calibri" pitchFamily="34" charset="0"/>
              </a:rPr>
              <a:t>downlight</a:t>
            </a:r>
            <a:r>
              <a:rPr lang="en-US" sz="2400" dirty="0" smtClean="0">
                <a:latin typeface="Calibri" pitchFamily="34" charset="0"/>
              </a:rPr>
              <a:t>)</a:t>
            </a:r>
          </a:p>
          <a:p>
            <a:pPr lvl="1"/>
            <a:r>
              <a:rPr lang="en-US" sz="2400" dirty="0" smtClean="0">
                <a:latin typeface="Calibri" pitchFamily="34" charset="0"/>
              </a:rPr>
              <a:t>      - Semi-direct (mostly </a:t>
            </a:r>
            <a:r>
              <a:rPr lang="en-US" sz="2400" dirty="0" err="1" smtClean="0">
                <a:latin typeface="Calibri" pitchFamily="34" charset="0"/>
              </a:rPr>
              <a:t>downlight</a:t>
            </a:r>
            <a:r>
              <a:rPr lang="en-US" sz="2400" dirty="0" smtClean="0">
                <a:latin typeface="Calibri" pitchFamily="34" charset="0"/>
              </a:rPr>
              <a:t>)</a:t>
            </a:r>
          </a:p>
          <a:p>
            <a:pPr lvl="1"/>
            <a:r>
              <a:rPr lang="en-US" sz="2400" dirty="0" smtClean="0">
                <a:latin typeface="Calibri" pitchFamily="34" charset="0"/>
              </a:rPr>
              <a:t>      - General/ambient</a:t>
            </a:r>
          </a:p>
          <a:p>
            <a:pPr lvl="1"/>
            <a:r>
              <a:rPr lang="en-US" sz="2400" dirty="0" smtClean="0">
                <a:latin typeface="Calibri" pitchFamily="34" charset="0"/>
              </a:rPr>
              <a:t>      - Semi-indirect (mostly </a:t>
            </a:r>
            <a:r>
              <a:rPr lang="en-US" sz="2400" dirty="0" err="1" smtClean="0">
                <a:latin typeface="Calibri" pitchFamily="34" charset="0"/>
              </a:rPr>
              <a:t>uplight</a:t>
            </a:r>
            <a:r>
              <a:rPr lang="en-US" sz="2400" dirty="0" smtClean="0">
                <a:latin typeface="Calibri" pitchFamily="34" charset="0"/>
              </a:rPr>
              <a:t>)</a:t>
            </a:r>
          </a:p>
          <a:p>
            <a:pPr lvl="1"/>
            <a:r>
              <a:rPr lang="en-US" sz="2400" dirty="0" smtClean="0">
                <a:latin typeface="Calibri" pitchFamily="34" charset="0"/>
              </a:rPr>
              <a:t>      - Indirect (</a:t>
            </a:r>
            <a:r>
              <a:rPr lang="en-US" sz="2400" dirty="0" err="1" smtClean="0">
                <a:latin typeface="Calibri" pitchFamily="34" charset="0"/>
              </a:rPr>
              <a:t>uplight</a:t>
            </a:r>
            <a:r>
              <a:rPr lang="en-US" sz="2400" dirty="0" smtClean="0">
                <a:latin typeface="Calibri" pitchFamily="34" charset="0"/>
              </a:rPr>
              <a:t>)</a:t>
            </a:r>
          </a:p>
          <a:p>
            <a:pPr lvl="1"/>
            <a:r>
              <a:rPr lang="en-US" sz="2400" dirty="0" smtClean="0">
                <a:latin typeface="Calibri" pitchFamily="34" charset="0"/>
              </a:rPr>
              <a:t>By function: </a:t>
            </a:r>
          </a:p>
          <a:p>
            <a:pPr lvl="1"/>
            <a:r>
              <a:rPr lang="en-US" sz="2400" dirty="0" smtClean="0">
                <a:latin typeface="Calibri" pitchFamily="34" charset="0"/>
              </a:rPr>
              <a:t>      - Ambient</a:t>
            </a:r>
          </a:p>
          <a:p>
            <a:pPr lvl="1"/>
            <a:r>
              <a:rPr lang="en-US" sz="2400" dirty="0" smtClean="0">
                <a:latin typeface="Calibri" pitchFamily="34" charset="0"/>
              </a:rPr>
              <a:t>      - Wall wash</a:t>
            </a:r>
          </a:p>
          <a:p>
            <a:pPr lvl="1"/>
            <a:r>
              <a:rPr lang="en-US" sz="2400" dirty="0" smtClean="0">
                <a:latin typeface="Calibri" pitchFamily="34" charset="0"/>
              </a:rPr>
              <a:t>      - Ceiling wash</a:t>
            </a:r>
          </a:p>
          <a:p>
            <a:pPr lvl="1"/>
            <a:r>
              <a:rPr lang="en-US" sz="2400" dirty="0" smtClean="0">
                <a:latin typeface="Calibri" pitchFamily="34" charset="0"/>
              </a:rPr>
              <a:t>      - Accent</a:t>
            </a:r>
          </a:p>
          <a:p>
            <a:pPr lvl="1"/>
            <a:r>
              <a:rPr lang="en-US" sz="2400" dirty="0" smtClean="0">
                <a:latin typeface="Calibri" pitchFamily="34" charset="0"/>
              </a:rPr>
              <a:t>      - Decorative</a:t>
            </a:r>
          </a:p>
        </p:txBody>
      </p:sp>
      <p:sp>
        <p:nvSpPr>
          <p:cNvPr id="6149"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6150"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6151" name="Rectangle 9"/>
          <p:cNvSpPr>
            <a:spLocks noChangeArrowheads="1"/>
          </p:cNvSpPr>
          <p:nvPr/>
        </p:nvSpPr>
        <p:spPr bwMode="auto">
          <a:xfrm>
            <a:off x="533400" y="6324600"/>
            <a:ext cx="1969514"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B. Lighting Systems</a:t>
            </a:r>
            <a:endParaRPr lang="en-US" dirty="0">
              <a:solidFill>
                <a:srgbClr val="002060"/>
              </a:solidFill>
              <a:latin typeface="Calibri" pitchFamily="34" charset="0"/>
            </a:endParaRPr>
          </a:p>
        </p:txBody>
      </p:sp>
      <p:pic>
        <p:nvPicPr>
          <p:cNvPr id="12289" name="Picture 1"/>
          <p:cNvPicPr>
            <a:picLocks noChangeAspect="1" noChangeArrowheads="1"/>
          </p:cNvPicPr>
          <p:nvPr/>
        </p:nvPicPr>
        <p:blipFill>
          <a:blip r:embed="rId2" cstate="print"/>
          <a:srcRect/>
          <a:stretch>
            <a:fillRect/>
          </a:stretch>
        </p:blipFill>
        <p:spPr bwMode="auto">
          <a:xfrm>
            <a:off x="5791200" y="1600200"/>
            <a:ext cx="2709863" cy="1294669"/>
          </a:xfrm>
          <a:prstGeom prst="rect">
            <a:avLst/>
          </a:prstGeom>
          <a:noFill/>
          <a:ln w="9525">
            <a:noFill/>
            <a:miter lim="800000"/>
            <a:headEnd/>
            <a:tailEnd/>
          </a:ln>
        </p:spPr>
      </p:pic>
      <p:sp>
        <p:nvSpPr>
          <p:cNvPr id="10" name="TextBox 9"/>
          <p:cNvSpPr txBox="1"/>
          <p:nvPr/>
        </p:nvSpPr>
        <p:spPr>
          <a:xfrm>
            <a:off x="6324600" y="3048000"/>
            <a:ext cx="1650837" cy="369332"/>
          </a:xfrm>
          <a:prstGeom prst="rect">
            <a:avLst/>
          </a:prstGeom>
          <a:noFill/>
        </p:spPr>
        <p:txBody>
          <a:bodyPr wrap="none" rtlCol="0">
            <a:spAutoFit/>
          </a:bodyPr>
          <a:lstStyle/>
          <a:p>
            <a:r>
              <a:rPr lang="en-US" dirty="0" smtClean="0"/>
              <a:t>CFL </a:t>
            </a:r>
            <a:r>
              <a:rPr lang="en-US" dirty="0" err="1" smtClean="0"/>
              <a:t>downlight</a:t>
            </a:r>
            <a:endParaRPr lang="en-US" dirty="0"/>
          </a:p>
        </p:txBody>
      </p:sp>
      <p:pic>
        <p:nvPicPr>
          <p:cNvPr id="12290" name="Picture 2"/>
          <p:cNvPicPr>
            <a:picLocks noChangeAspect="1" noChangeArrowheads="1"/>
          </p:cNvPicPr>
          <p:nvPr/>
        </p:nvPicPr>
        <p:blipFill>
          <a:blip r:embed="rId3" cstate="print"/>
          <a:srcRect/>
          <a:stretch>
            <a:fillRect/>
          </a:stretch>
        </p:blipFill>
        <p:spPr bwMode="auto">
          <a:xfrm>
            <a:off x="5867400" y="3810000"/>
            <a:ext cx="2400300" cy="1476422"/>
          </a:xfrm>
          <a:prstGeom prst="rect">
            <a:avLst/>
          </a:prstGeom>
          <a:noFill/>
          <a:ln w="9525">
            <a:noFill/>
            <a:miter lim="800000"/>
            <a:headEnd/>
            <a:tailEnd/>
          </a:ln>
        </p:spPr>
      </p:pic>
      <p:sp>
        <p:nvSpPr>
          <p:cNvPr id="12" name="TextBox 11"/>
          <p:cNvSpPr txBox="1"/>
          <p:nvPr/>
        </p:nvSpPr>
        <p:spPr>
          <a:xfrm>
            <a:off x="6477000" y="5486400"/>
            <a:ext cx="1864613" cy="369332"/>
          </a:xfrm>
          <a:prstGeom prst="rect">
            <a:avLst/>
          </a:prstGeom>
          <a:noFill/>
        </p:spPr>
        <p:txBody>
          <a:bodyPr wrap="none" rtlCol="0">
            <a:spAutoFit/>
          </a:bodyPr>
          <a:lstStyle/>
          <a:p>
            <a:r>
              <a:rPr lang="en-US" dirty="0" smtClean="0"/>
              <a:t>LED accent light</a:t>
            </a:r>
            <a:endParaRPr lang="en-US" dirty="0"/>
          </a:p>
        </p:txBody>
      </p:sp>
      <p:pic>
        <p:nvPicPr>
          <p:cNvPr id="12292" name="Picture 4" descr="http://t0.gstatic.com/images?q=tbn:ANd9GcSdufzmy59PZvCtGf07qUw7HIbsJKTUEbpsrAWP3SsVFdftsobaKw"/>
          <p:cNvPicPr>
            <a:picLocks noChangeAspect="1" noChangeArrowheads="1"/>
          </p:cNvPicPr>
          <p:nvPr/>
        </p:nvPicPr>
        <p:blipFill>
          <a:blip r:embed="rId4" cstate="print"/>
          <a:srcRect/>
          <a:stretch>
            <a:fillRect/>
          </a:stretch>
        </p:blipFill>
        <p:spPr bwMode="auto">
          <a:xfrm>
            <a:off x="4114800" y="4038600"/>
            <a:ext cx="1409700" cy="1582588"/>
          </a:xfrm>
          <a:prstGeom prst="rect">
            <a:avLst/>
          </a:prstGeom>
          <a:noFill/>
        </p:spPr>
      </p:pic>
      <p:sp>
        <p:nvSpPr>
          <p:cNvPr id="14" name="TextBox 13"/>
          <p:cNvSpPr txBox="1"/>
          <p:nvPr/>
        </p:nvSpPr>
        <p:spPr>
          <a:xfrm>
            <a:off x="3962400" y="5715000"/>
            <a:ext cx="1523999" cy="523220"/>
          </a:xfrm>
          <a:prstGeom prst="rect">
            <a:avLst/>
          </a:prstGeom>
          <a:noFill/>
        </p:spPr>
        <p:txBody>
          <a:bodyPr wrap="square" rtlCol="0">
            <a:spAutoFit/>
          </a:bodyPr>
          <a:lstStyle/>
          <a:p>
            <a:r>
              <a:rPr lang="en-US" sz="1400" dirty="0" smtClean="0"/>
              <a:t>Decorative @ houzz.com</a:t>
            </a:r>
            <a:endParaRPr lang="en-US" sz="14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Photometric distribution</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4393190"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5. </a:t>
            </a:r>
            <a:r>
              <a:rPr lang="en-US" dirty="0" smtClean="0">
                <a:latin typeface="Calibri" pitchFamily="34" charset="0"/>
              </a:rPr>
              <a:t>Types of lighting </a:t>
            </a:r>
            <a:r>
              <a:rPr lang="en-US" dirty="0" err="1" smtClean="0">
                <a:latin typeface="Calibri" pitchFamily="34" charset="0"/>
              </a:rPr>
              <a:t>luminaires</a:t>
            </a:r>
            <a:r>
              <a:rPr lang="en-US" dirty="0" smtClean="0">
                <a:latin typeface="Calibri" pitchFamily="34" charset="0"/>
              </a:rPr>
              <a:t> and intensities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85800" y="1371600"/>
            <a:ext cx="7696200" cy="1938992"/>
          </a:xfrm>
          <a:prstGeom prst="rect">
            <a:avLst/>
          </a:prstGeom>
          <a:noFill/>
          <a:ln w="9525">
            <a:noFill/>
            <a:miter lim="800000"/>
            <a:headEnd/>
            <a:tailEnd/>
          </a:ln>
        </p:spPr>
        <p:txBody>
          <a:bodyPr wrap="square">
            <a:spAutoFit/>
          </a:bodyPr>
          <a:lstStyle/>
          <a:p>
            <a:pPr marL="0" lvl="2">
              <a:spcBef>
                <a:spcPts val="600"/>
              </a:spcBef>
              <a:spcAft>
                <a:spcPts val="600"/>
              </a:spcAft>
            </a:pPr>
            <a:r>
              <a:rPr lang="en-US" sz="2200" dirty="0" smtClean="0">
                <a:solidFill>
                  <a:srgbClr val="002060"/>
                </a:solidFill>
                <a:latin typeface="Calibri" pitchFamily="34" charset="0"/>
              </a:rPr>
              <a:t>The diagrams illustrate the distribution of luminous </a:t>
            </a:r>
            <a:r>
              <a:rPr lang="en-US" sz="2200" dirty="0">
                <a:solidFill>
                  <a:srgbClr val="002060"/>
                </a:solidFill>
                <a:latin typeface="Calibri" pitchFamily="34" charset="0"/>
              </a:rPr>
              <a:t>intensity of the luminaire, </a:t>
            </a:r>
            <a:r>
              <a:rPr lang="en-US" sz="2200" dirty="0" smtClean="0">
                <a:solidFill>
                  <a:srgbClr val="002060"/>
                </a:solidFill>
                <a:latin typeface="Calibri" pitchFamily="34" charset="0"/>
              </a:rPr>
              <a:t>in candelas.</a:t>
            </a:r>
          </a:p>
          <a:p>
            <a:pPr marL="0" lvl="2">
              <a:spcBef>
                <a:spcPts val="600"/>
              </a:spcBef>
              <a:spcAft>
                <a:spcPts val="600"/>
              </a:spcAft>
            </a:pPr>
            <a:r>
              <a:rPr lang="en-US" sz="2200" dirty="0" smtClean="0">
                <a:solidFill>
                  <a:srgbClr val="002060"/>
                </a:solidFill>
                <a:latin typeface="Calibri" pitchFamily="34" charset="0"/>
              </a:rPr>
              <a:t>The curves provide a visual guide to the type of distribution expected from the luminaire, e.g. wide, narrow, direct, indirect, etc.  </a:t>
            </a:r>
            <a:endParaRPr lang="en-US" sz="2200" dirty="0">
              <a:solidFill>
                <a:srgbClr val="002060"/>
              </a:solidFill>
              <a:latin typeface="Calibri" pitchFamily="34" charset="0"/>
            </a:endParaRPr>
          </a:p>
        </p:txBody>
      </p:sp>
      <p:sp>
        <p:nvSpPr>
          <p:cNvPr id="11" name="TextBox 10"/>
          <p:cNvSpPr txBox="1"/>
          <p:nvPr/>
        </p:nvSpPr>
        <p:spPr>
          <a:xfrm>
            <a:off x="1143000" y="5257800"/>
            <a:ext cx="1371600" cy="381000"/>
          </a:xfrm>
          <a:prstGeom prst="rect">
            <a:avLst/>
          </a:prstGeom>
          <a:noFill/>
        </p:spPr>
        <p:txBody>
          <a:bodyPr wrap="square" rtlCol="0">
            <a:spAutoFit/>
          </a:bodyPr>
          <a:lstStyle/>
          <a:p>
            <a:r>
              <a:rPr lang="en-US" dirty="0" err="1" smtClean="0"/>
              <a:t>Downlight</a:t>
            </a:r>
            <a:endParaRPr lang="en-US" dirty="0"/>
          </a:p>
        </p:txBody>
      </p:sp>
      <p:sp>
        <p:nvSpPr>
          <p:cNvPr id="13" name="TextBox 12"/>
          <p:cNvSpPr txBox="1"/>
          <p:nvPr/>
        </p:nvSpPr>
        <p:spPr>
          <a:xfrm>
            <a:off x="4876800" y="5257800"/>
            <a:ext cx="1219200" cy="381000"/>
          </a:xfrm>
          <a:prstGeom prst="rect">
            <a:avLst/>
          </a:prstGeom>
          <a:noFill/>
        </p:spPr>
        <p:txBody>
          <a:bodyPr wrap="square" rtlCol="0">
            <a:spAutoFit/>
          </a:bodyPr>
          <a:lstStyle/>
          <a:p>
            <a:r>
              <a:rPr lang="en-US" dirty="0" smtClean="0"/>
              <a:t>Spotlight</a:t>
            </a:r>
            <a:endParaRPr lang="en-US" dirty="0"/>
          </a:p>
        </p:txBody>
      </p:sp>
      <p:sp>
        <p:nvSpPr>
          <p:cNvPr id="14" name="Rectangle 13"/>
          <p:cNvSpPr/>
          <p:nvPr/>
        </p:nvSpPr>
        <p:spPr>
          <a:xfrm>
            <a:off x="6477000" y="5791200"/>
            <a:ext cx="2057400" cy="276999"/>
          </a:xfrm>
          <a:prstGeom prst="rect">
            <a:avLst/>
          </a:prstGeom>
        </p:spPr>
        <p:txBody>
          <a:bodyPr wrap="square">
            <a:spAutoFit/>
          </a:bodyPr>
          <a:lstStyle/>
          <a:p>
            <a:r>
              <a:rPr lang="en-US" sz="1200" dirty="0" smtClean="0"/>
              <a:t>www.thornlighting.co.uk</a:t>
            </a:r>
            <a:endParaRPr lang="en-US" sz="1200" dirty="0"/>
          </a:p>
        </p:txBody>
      </p:sp>
      <p:pic>
        <p:nvPicPr>
          <p:cNvPr id="96261" name="Picture 5"/>
          <p:cNvPicPr>
            <a:picLocks noChangeAspect="1" noChangeArrowheads="1"/>
          </p:cNvPicPr>
          <p:nvPr/>
        </p:nvPicPr>
        <p:blipFill>
          <a:blip r:embed="rId2" cstate="print"/>
          <a:srcRect/>
          <a:stretch>
            <a:fillRect/>
          </a:stretch>
        </p:blipFill>
        <p:spPr bwMode="auto">
          <a:xfrm>
            <a:off x="990600" y="3429000"/>
            <a:ext cx="1733550" cy="1724025"/>
          </a:xfrm>
          <a:prstGeom prst="rect">
            <a:avLst/>
          </a:prstGeom>
          <a:noFill/>
          <a:ln w="9525">
            <a:noFill/>
            <a:miter lim="800000"/>
            <a:headEnd/>
            <a:tailEnd/>
          </a:ln>
        </p:spPr>
      </p:pic>
      <p:pic>
        <p:nvPicPr>
          <p:cNvPr id="96262" name="Picture 6"/>
          <p:cNvPicPr>
            <a:picLocks noChangeAspect="1" noChangeArrowheads="1"/>
          </p:cNvPicPr>
          <p:nvPr/>
        </p:nvPicPr>
        <p:blipFill>
          <a:blip r:embed="rId3" cstate="print"/>
          <a:srcRect/>
          <a:stretch>
            <a:fillRect/>
          </a:stretch>
        </p:blipFill>
        <p:spPr bwMode="auto">
          <a:xfrm>
            <a:off x="4648200" y="3429000"/>
            <a:ext cx="1695450" cy="1714500"/>
          </a:xfrm>
          <a:prstGeom prst="rect">
            <a:avLst/>
          </a:prstGeom>
          <a:noFill/>
          <a:ln w="9525">
            <a:noFill/>
            <a:miter lim="800000"/>
            <a:headEnd/>
            <a:tailEnd/>
          </a:ln>
        </p:spPr>
      </p:pic>
      <p:pic>
        <p:nvPicPr>
          <p:cNvPr id="96263" name="Picture 7"/>
          <p:cNvPicPr>
            <a:picLocks noChangeAspect="1" noChangeArrowheads="1"/>
          </p:cNvPicPr>
          <p:nvPr/>
        </p:nvPicPr>
        <p:blipFill>
          <a:blip r:embed="rId4" cstate="print"/>
          <a:srcRect/>
          <a:stretch>
            <a:fillRect/>
          </a:stretch>
        </p:blipFill>
        <p:spPr bwMode="auto">
          <a:xfrm>
            <a:off x="2819400" y="3429000"/>
            <a:ext cx="1704975" cy="1704975"/>
          </a:xfrm>
          <a:prstGeom prst="rect">
            <a:avLst/>
          </a:prstGeom>
          <a:noFill/>
          <a:ln w="9525">
            <a:noFill/>
            <a:miter lim="800000"/>
            <a:headEnd/>
            <a:tailEnd/>
          </a:ln>
        </p:spPr>
      </p:pic>
      <p:sp>
        <p:nvSpPr>
          <p:cNvPr id="18" name="TextBox 17"/>
          <p:cNvSpPr txBox="1"/>
          <p:nvPr/>
        </p:nvSpPr>
        <p:spPr>
          <a:xfrm>
            <a:off x="3124200" y="5257800"/>
            <a:ext cx="1371600" cy="381000"/>
          </a:xfrm>
          <a:prstGeom prst="rect">
            <a:avLst/>
          </a:prstGeom>
          <a:noFill/>
        </p:spPr>
        <p:txBody>
          <a:bodyPr wrap="square" rtlCol="0">
            <a:spAutoFit/>
          </a:bodyPr>
          <a:lstStyle/>
          <a:p>
            <a:r>
              <a:rPr lang="en-US" dirty="0" err="1" smtClean="0"/>
              <a:t>Uplight</a:t>
            </a:r>
            <a:endParaRPr lang="en-US" dirty="0"/>
          </a:p>
        </p:txBody>
      </p:sp>
      <p:pic>
        <p:nvPicPr>
          <p:cNvPr id="96264" name="Picture 8"/>
          <p:cNvPicPr>
            <a:picLocks noChangeAspect="1" noChangeArrowheads="1"/>
          </p:cNvPicPr>
          <p:nvPr/>
        </p:nvPicPr>
        <p:blipFill>
          <a:blip r:embed="rId5" cstate="print"/>
          <a:srcRect/>
          <a:stretch>
            <a:fillRect/>
          </a:stretch>
        </p:blipFill>
        <p:spPr bwMode="auto">
          <a:xfrm>
            <a:off x="6477000" y="3429000"/>
            <a:ext cx="1752600" cy="1660358"/>
          </a:xfrm>
          <a:prstGeom prst="rect">
            <a:avLst/>
          </a:prstGeom>
          <a:noFill/>
          <a:ln w="9525">
            <a:noFill/>
            <a:miter lim="800000"/>
            <a:headEnd/>
            <a:tailEnd/>
          </a:ln>
        </p:spPr>
      </p:pic>
      <p:sp>
        <p:nvSpPr>
          <p:cNvPr id="20" name="TextBox 19"/>
          <p:cNvSpPr txBox="1"/>
          <p:nvPr/>
        </p:nvSpPr>
        <p:spPr>
          <a:xfrm>
            <a:off x="6629400" y="5257800"/>
            <a:ext cx="1295400" cy="369332"/>
          </a:xfrm>
          <a:prstGeom prst="rect">
            <a:avLst/>
          </a:prstGeom>
          <a:noFill/>
        </p:spPr>
        <p:txBody>
          <a:bodyPr wrap="square" rtlCol="0">
            <a:spAutoFit/>
          </a:bodyPr>
          <a:lstStyle/>
          <a:p>
            <a:r>
              <a:rPr lang="en-US" dirty="0" err="1" smtClean="0"/>
              <a:t>Floodtlight</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8"/>
          <p:cNvSpPr txBox="1">
            <a:spLocks noChangeArrowheads="1"/>
          </p:cNvSpPr>
          <p:nvPr/>
        </p:nvSpPr>
        <p:spPr bwMode="auto">
          <a:xfrm>
            <a:off x="685800" y="1295400"/>
            <a:ext cx="7620000" cy="4400550"/>
          </a:xfrm>
          <a:prstGeom prst="rect">
            <a:avLst/>
          </a:prstGeom>
          <a:noFill/>
          <a:ln w="9525">
            <a:noFill/>
            <a:miter lim="800000"/>
            <a:headEnd/>
            <a:tailEnd/>
          </a:ln>
        </p:spPr>
        <p:txBody>
          <a:bodyPr>
            <a:spAutoFit/>
          </a:bodyPr>
          <a:lstStyle/>
          <a:p>
            <a:r>
              <a:rPr lang="en-US" sz="2800" dirty="0" smtClean="0">
                <a:solidFill>
                  <a:srgbClr val="002060"/>
                </a:solidFill>
                <a:latin typeface="Calibri" pitchFamily="34" charset="0"/>
              </a:rPr>
              <a:t>B. Lighting systems</a:t>
            </a:r>
            <a:endParaRPr lang="en-US" sz="2800" dirty="0">
              <a:solidFill>
                <a:srgbClr val="002060"/>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Component</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lamps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Ballasts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Lamp comparison matrix</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chemeClr val="tx2">
                    <a:lumMod val="40000"/>
                    <a:lumOff val="60000"/>
                  </a:schemeClr>
                </a:solidFill>
                <a:latin typeface="Calibri" pitchFamily="34" charset="0"/>
              </a:rPr>
              <a:t>Types of lighting </a:t>
            </a:r>
            <a:r>
              <a:rPr lang="en-US" sz="2800" dirty="0" err="1" smtClean="0">
                <a:solidFill>
                  <a:schemeClr val="tx2">
                    <a:lumMod val="40000"/>
                    <a:lumOff val="60000"/>
                  </a:schemeClr>
                </a:solidFill>
                <a:latin typeface="Calibri" pitchFamily="34" charset="0"/>
              </a:rPr>
              <a:t>luminaires</a:t>
            </a:r>
            <a:r>
              <a:rPr lang="en-US" sz="2800" dirty="0" smtClean="0">
                <a:solidFill>
                  <a:schemeClr val="tx2">
                    <a:lumMod val="40000"/>
                    <a:lumOff val="60000"/>
                  </a:schemeClr>
                </a:solidFill>
                <a:latin typeface="Calibri" pitchFamily="34" charset="0"/>
              </a:rPr>
              <a:t> and intensities</a:t>
            </a:r>
            <a:endParaRPr lang="en-US" sz="2800" dirty="0">
              <a:solidFill>
                <a:schemeClr val="tx2">
                  <a:lumMod val="40000"/>
                  <a:lumOff val="60000"/>
                </a:schemeClr>
              </a:solidFill>
              <a:latin typeface="Calibri" pitchFamily="34" charset="0"/>
            </a:endParaRPr>
          </a:p>
          <a:p>
            <a:pPr marL="971550" lvl="1" indent="-514350">
              <a:lnSpc>
                <a:spcPct val="150000"/>
              </a:lnSpc>
              <a:buFont typeface="Calibri" pitchFamily="34" charset="0"/>
              <a:buAutoNum type="arabicPeriod"/>
            </a:pPr>
            <a:r>
              <a:rPr lang="en-US" sz="2800" dirty="0" smtClean="0">
                <a:solidFill>
                  <a:srgbClr val="FF0000"/>
                </a:solidFill>
                <a:latin typeface="Calibri" pitchFamily="34" charset="0"/>
              </a:rPr>
              <a:t>Energy efficiency measures (EEMs)</a:t>
            </a:r>
            <a:endParaRPr lang="en-US" sz="2800" dirty="0">
              <a:solidFill>
                <a:srgbClr val="FF0000"/>
              </a:solidFill>
              <a:latin typeface="Calibri" pitchFamily="34" charset="0"/>
            </a:endParaRPr>
          </a:p>
        </p:txBody>
      </p:sp>
      <p:sp>
        <p:nvSpPr>
          <p:cNvPr id="4101"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4102"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762000"/>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3556" name="TextBox 8"/>
          <p:cNvSpPr txBox="1">
            <a:spLocks noChangeArrowheads="1"/>
          </p:cNvSpPr>
          <p:nvPr/>
        </p:nvSpPr>
        <p:spPr bwMode="auto">
          <a:xfrm>
            <a:off x="685800" y="990600"/>
            <a:ext cx="7620000" cy="1697068"/>
          </a:xfrm>
          <a:prstGeom prst="rect">
            <a:avLst/>
          </a:prstGeom>
          <a:noFill/>
          <a:ln w="9525">
            <a:noFill/>
            <a:miter lim="800000"/>
            <a:headEnd/>
            <a:tailEnd/>
          </a:ln>
        </p:spPr>
        <p:txBody>
          <a:bodyPr>
            <a:spAutoFit/>
          </a:bodyPr>
          <a:lstStyle/>
          <a:p>
            <a:pPr lvl="1">
              <a:lnSpc>
                <a:spcPct val="150000"/>
              </a:lnSpc>
            </a:pPr>
            <a:r>
              <a:rPr lang="en-US" sz="2400" dirty="0" smtClean="0">
                <a:solidFill>
                  <a:srgbClr val="002060"/>
                </a:solidFill>
                <a:latin typeface="Calibri" pitchFamily="34" charset="0"/>
              </a:rPr>
              <a:t>6. Energy Efficiency Measures (EEMs)</a:t>
            </a:r>
            <a:endParaRPr lang="en-US" sz="2400" dirty="0">
              <a:solidFill>
                <a:srgbClr val="002060"/>
              </a:solidFill>
              <a:latin typeface="Calibri" pitchFamily="34" charset="0"/>
            </a:endParaRPr>
          </a:p>
          <a:p>
            <a:pPr marL="1371600" lvl="2" indent="-457200">
              <a:lnSpc>
                <a:spcPct val="150000"/>
              </a:lnSpc>
              <a:buAutoNum type="alphaLcPeriod"/>
            </a:pPr>
            <a:r>
              <a:rPr lang="en-US" sz="2400" dirty="0" smtClean="0">
                <a:solidFill>
                  <a:srgbClr val="002060"/>
                </a:solidFill>
                <a:latin typeface="Calibri" pitchFamily="34" charset="0"/>
              </a:rPr>
              <a:t>Lamp replacement</a:t>
            </a:r>
          </a:p>
          <a:p>
            <a:pPr marL="1371600" lvl="2" indent="-457200">
              <a:lnSpc>
                <a:spcPct val="150000"/>
              </a:lnSpc>
              <a:buAutoNum type="alphaLcPeriod"/>
            </a:pPr>
            <a:r>
              <a:rPr lang="en-US" sz="2400" dirty="0" smtClean="0">
                <a:solidFill>
                  <a:srgbClr val="002060"/>
                </a:solidFill>
                <a:latin typeface="Calibri" pitchFamily="34" charset="0"/>
              </a:rPr>
              <a:t>Ballast replacement</a:t>
            </a:r>
          </a:p>
        </p:txBody>
      </p:sp>
      <p:sp>
        <p:nvSpPr>
          <p:cNvPr id="23557"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23558" name="TextBox 7"/>
          <p:cNvSpPr txBox="1">
            <a:spLocks noChangeArrowheads="1"/>
          </p:cNvSpPr>
          <p:nvPr/>
        </p:nvSpPr>
        <p:spPr bwMode="auto">
          <a:xfrm>
            <a:off x="609600" y="381000"/>
            <a:ext cx="4495800" cy="369888"/>
          </a:xfrm>
          <a:prstGeom prst="rect">
            <a:avLst/>
          </a:prstGeom>
          <a:noFill/>
          <a:ln w="9525">
            <a:noFill/>
            <a:miter lim="800000"/>
            <a:headEnd/>
            <a:tailEnd/>
          </a:ln>
        </p:spPr>
        <p:txBody>
          <a:bodyPr>
            <a:spAutoFit/>
          </a:bodyPr>
          <a:lstStyle/>
          <a:p>
            <a:r>
              <a:rPr lang="en-US">
                <a:solidFill>
                  <a:srgbClr val="0070C0"/>
                </a:solidFill>
                <a:latin typeface="Calibri" pitchFamily="34" charset="0"/>
              </a:rPr>
              <a:t>Introduction to Lighting Systems and Controls</a:t>
            </a:r>
          </a:p>
        </p:txBody>
      </p:sp>
      <p:sp>
        <p:nvSpPr>
          <p:cNvPr id="23559" name="Rectangle 9"/>
          <p:cNvSpPr>
            <a:spLocks noChangeArrowheads="1"/>
          </p:cNvSpPr>
          <p:nvPr/>
        </p:nvSpPr>
        <p:spPr bwMode="auto">
          <a:xfrm>
            <a:off x="533400" y="6324600"/>
            <a:ext cx="1952137"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B. Lighting systems</a:t>
            </a:r>
            <a:endParaRPr lang="en-US" dirty="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replacement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96200" cy="2308324"/>
          </a:xfrm>
          <a:prstGeom prst="rect">
            <a:avLst/>
          </a:prstGeom>
          <a:noFill/>
          <a:ln w="9525">
            <a:noFill/>
            <a:miter lim="800000"/>
            <a:headEnd/>
            <a:tailEnd/>
          </a:ln>
        </p:spPr>
        <p:txBody>
          <a:bodyPr>
            <a:spAutoFit/>
          </a:bodyPr>
          <a:lstStyle/>
          <a:p>
            <a:pPr marL="0" lvl="2">
              <a:lnSpc>
                <a:spcPct val="150000"/>
              </a:lnSpc>
              <a:buFont typeface="Arial" charset="0"/>
              <a:buChar char="•"/>
            </a:pPr>
            <a:r>
              <a:rPr lang="en-US" sz="2400" dirty="0">
                <a:solidFill>
                  <a:srgbClr val="002060"/>
                </a:solidFill>
                <a:latin typeface="Calibri" pitchFamily="34" charset="0"/>
              </a:rPr>
              <a:t> </a:t>
            </a:r>
            <a:r>
              <a:rPr lang="en-US" sz="2400" dirty="0" smtClean="0">
                <a:solidFill>
                  <a:srgbClr val="002060"/>
                </a:solidFill>
                <a:latin typeface="Calibri" pitchFamily="34" charset="0"/>
              </a:rPr>
              <a:t>Replace inefficient lamps with efficient lamps</a:t>
            </a:r>
          </a:p>
          <a:p>
            <a:pPr marL="0" lvl="2">
              <a:lnSpc>
                <a:spcPct val="150000"/>
              </a:lnSpc>
              <a:buFont typeface="Arial" charset="0"/>
              <a:buChar char="•"/>
            </a:pPr>
            <a:r>
              <a:rPr lang="en-US" sz="2400" dirty="0" smtClean="0">
                <a:solidFill>
                  <a:srgbClr val="002060"/>
                </a:solidFill>
                <a:latin typeface="Calibri" pitchFamily="34" charset="0"/>
              </a:rPr>
              <a:t> Replace </a:t>
            </a:r>
            <a:r>
              <a:rPr lang="en-US" sz="2400" dirty="0" smtClean="0">
                <a:solidFill>
                  <a:srgbClr val="FF0000"/>
                </a:solidFill>
                <a:latin typeface="Calibri" pitchFamily="34" charset="0"/>
              </a:rPr>
              <a:t>incandescent</a:t>
            </a:r>
            <a:r>
              <a:rPr lang="en-US" sz="2400" dirty="0" smtClean="0">
                <a:solidFill>
                  <a:srgbClr val="002060"/>
                </a:solidFill>
                <a:latin typeface="Calibri" pitchFamily="34" charset="0"/>
              </a:rPr>
              <a:t> lamps with CFL or LED</a:t>
            </a:r>
          </a:p>
          <a:p>
            <a:pPr marL="0" lvl="2">
              <a:lnSpc>
                <a:spcPct val="150000"/>
              </a:lnSpc>
              <a:buFont typeface="Arial" charset="0"/>
              <a:buChar char="•"/>
            </a:pPr>
            <a:r>
              <a:rPr lang="en-US" sz="2400" dirty="0" smtClean="0">
                <a:solidFill>
                  <a:srgbClr val="002060"/>
                </a:solidFill>
                <a:latin typeface="Calibri" pitchFamily="34" charset="0"/>
              </a:rPr>
              <a:t> Replace </a:t>
            </a:r>
            <a:r>
              <a:rPr lang="en-US" sz="2400" dirty="0" smtClean="0">
                <a:solidFill>
                  <a:srgbClr val="FF0000"/>
                </a:solidFill>
                <a:latin typeface="Calibri" pitchFamily="34" charset="0"/>
              </a:rPr>
              <a:t>T12</a:t>
            </a:r>
            <a:r>
              <a:rPr lang="en-US" sz="2400" dirty="0" smtClean="0">
                <a:solidFill>
                  <a:srgbClr val="002060"/>
                </a:solidFill>
                <a:latin typeface="Calibri" pitchFamily="34" charset="0"/>
              </a:rPr>
              <a:t> lamps with T8, T5 or T5/HO</a:t>
            </a:r>
          </a:p>
          <a:p>
            <a:pPr marL="0" lvl="2">
              <a:lnSpc>
                <a:spcPct val="150000"/>
              </a:lnSpc>
              <a:buFont typeface="Arial" charset="0"/>
              <a:buChar char="•"/>
            </a:pPr>
            <a:r>
              <a:rPr lang="en-US" sz="2400" dirty="0" smtClean="0">
                <a:solidFill>
                  <a:srgbClr val="002060"/>
                </a:solidFill>
                <a:latin typeface="Calibri" pitchFamily="34" charset="0"/>
              </a:rPr>
              <a:t> Replace </a:t>
            </a:r>
            <a:r>
              <a:rPr lang="en-US" sz="2400" dirty="0" smtClean="0">
                <a:solidFill>
                  <a:srgbClr val="FF0000"/>
                </a:solidFill>
                <a:latin typeface="Calibri" pitchFamily="34" charset="0"/>
              </a:rPr>
              <a:t>mercury vapor lamps </a:t>
            </a:r>
            <a:r>
              <a:rPr lang="en-US" sz="2400" dirty="0" smtClean="0">
                <a:solidFill>
                  <a:srgbClr val="002060"/>
                </a:solidFill>
                <a:latin typeface="Calibri" pitchFamily="34" charset="0"/>
              </a:rPr>
              <a:t>with MH or other sources</a:t>
            </a:r>
            <a:endParaRPr lang="en-US" sz="2400" dirty="0">
              <a:solidFill>
                <a:srgbClr val="002060"/>
              </a:solidFill>
              <a:latin typeface="Calibri"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replacement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96200" cy="3508653"/>
          </a:xfrm>
          <a:prstGeom prst="rect">
            <a:avLst/>
          </a:prstGeom>
          <a:noFill/>
          <a:ln w="9525">
            <a:noFill/>
            <a:miter lim="800000"/>
            <a:headEnd/>
            <a:tailEnd/>
          </a:ln>
        </p:spPr>
        <p:txBody>
          <a:bodyPr>
            <a:spAutoFit/>
          </a:bodyPr>
          <a:lstStyle/>
          <a:p>
            <a:pPr marL="0" lvl="2">
              <a:spcBef>
                <a:spcPts val="600"/>
              </a:spcBef>
              <a:spcAft>
                <a:spcPts val="600"/>
              </a:spcAft>
            </a:pPr>
            <a:r>
              <a:rPr lang="en-US" sz="2400" dirty="0" smtClean="0">
                <a:solidFill>
                  <a:srgbClr val="002060"/>
                </a:solidFill>
                <a:latin typeface="Calibri" pitchFamily="34" charset="0"/>
              </a:rPr>
              <a:t>Replace incandescent lamps with CFL or LED</a:t>
            </a:r>
          </a:p>
          <a:p>
            <a:pPr marL="0" lvl="2">
              <a:spcBef>
                <a:spcPts val="600"/>
              </a:spcBef>
              <a:spcAft>
                <a:spcPts val="600"/>
              </a:spcAft>
            </a:pPr>
            <a:r>
              <a:rPr lang="en-US" sz="2400" dirty="0" smtClean="0">
                <a:solidFill>
                  <a:srgbClr val="002060"/>
                </a:solidFill>
                <a:latin typeface="Calibri" pitchFamily="34" charset="0"/>
              </a:rPr>
              <a:t>  - Screw-in CFLs are good for general service</a:t>
            </a:r>
          </a:p>
          <a:p>
            <a:pPr marL="0" lvl="2">
              <a:spcBef>
                <a:spcPts val="600"/>
              </a:spcBef>
              <a:spcAft>
                <a:spcPts val="600"/>
              </a:spcAft>
            </a:pPr>
            <a:r>
              <a:rPr lang="en-US" sz="2400" dirty="0" smtClean="0">
                <a:solidFill>
                  <a:srgbClr val="002060"/>
                </a:solidFill>
                <a:latin typeface="Calibri" pitchFamily="34" charset="0"/>
              </a:rPr>
              <a:t>   - LEDs are good candidates for directional lamp retrofit.</a:t>
            </a:r>
          </a:p>
          <a:p>
            <a:pPr marL="0" lvl="2">
              <a:spcBef>
                <a:spcPts val="600"/>
              </a:spcBef>
              <a:spcAft>
                <a:spcPts val="600"/>
              </a:spcAft>
            </a:pPr>
            <a:r>
              <a:rPr lang="en-US" sz="2400" dirty="0" smtClean="0">
                <a:solidFill>
                  <a:srgbClr val="FF0000"/>
                </a:solidFill>
                <a:latin typeface="Calibri" pitchFamily="34" charset="0"/>
              </a:rPr>
              <a:t>Exercise:  A hotel has 50 rooms, and each room has 10 60W incandescent bulbs. If the average working time is 1500hrs, and average electricity cost is $0.10/kWh. Calculate the annual savings to replace these incandescent bulbs with 15W CFL.</a:t>
            </a:r>
            <a:endParaRPr lang="en-US" sz="2400" dirty="0">
              <a:solidFill>
                <a:srgbClr val="FF0000"/>
              </a:solidFill>
              <a:latin typeface="Calibri"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replacement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143000"/>
            <a:ext cx="7696200" cy="5170646"/>
          </a:xfrm>
          <a:prstGeom prst="rect">
            <a:avLst/>
          </a:prstGeom>
          <a:noFill/>
          <a:ln w="9525">
            <a:noFill/>
            <a:miter lim="800000"/>
            <a:headEnd/>
            <a:tailEnd/>
          </a:ln>
        </p:spPr>
        <p:txBody>
          <a:bodyPr>
            <a:spAutoFit/>
          </a:bodyPr>
          <a:lstStyle/>
          <a:p>
            <a:pPr marL="0" lvl="2">
              <a:spcBef>
                <a:spcPts val="600"/>
              </a:spcBef>
              <a:spcAft>
                <a:spcPts val="600"/>
              </a:spcAft>
            </a:pPr>
            <a:r>
              <a:rPr lang="en-US" sz="2000" dirty="0" smtClean="0">
                <a:solidFill>
                  <a:srgbClr val="FF0000"/>
                </a:solidFill>
                <a:latin typeface="Calibri" pitchFamily="34" charset="0"/>
              </a:rPr>
              <a:t>Exercise:  A hotel has 50 rooms, and each room has 10 60W incandescent bulbs. If the average working time is 1500hrs, and average electricity cost is $0.10/kWh. Calculate the annual savings to replace these incandescent bulbs with 15W CFL.</a:t>
            </a:r>
          </a:p>
          <a:p>
            <a:pPr marL="0" lvl="2">
              <a:spcBef>
                <a:spcPts val="600"/>
              </a:spcBef>
              <a:spcAft>
                <a:spcPts val="0"/>
              </a:spcAft>
            </a:pPr>
            <a:r>
              <a:rPr lang="en-US" sz="2000" dirty="0" smtClean="0">
                <a:solidFill>
                  <a:srgbClr val="002060"/>
                </a:solidFill>
                <a:latin typeface="Calibri" pitchFamily="34" charset="0"/>
              </a:rPr>
              <a:t>Answer: </a:t>
            </a:r>
          </a:p>
          <a:p>
            <a:pPr marL="0" lvl="2">
              <a:spcBef>
                <a:spcPts val="600"/>
              </a:spcBef>
              <a:spcAft>
                <a:spcPts val="0"/>
              </a:spcAft>
            </a:pPr>
            <a:r>
              <a:rPr lang="en-US" sz="2000" dirty="0" smtClean="0">
                <a:solidFill>
                  <a:srgbClr val="002060"/>
                </a:solidFill>
                <a:latin typeface="Calibri" pitchFamily="34" charset="0"/>
              </a:rPr>
              <a:t>single bulb: ∆P=60W-15W=45W</a:t>
            </a:r>
          </a:p>
          <a:p>
            <a:pPr marL="0" lvl="2">
              <a:spcBef>
                <a:spcPts val="600"/>
              </a:spcBef>
              <a:spcAft>
                <a:spcPts val="0"/>
              </a:spcAft>
            </a:pPr>
            <a:r>
              <a:rPr lang="en-US" sz="2000" dirty="0" smtClean="0">
                <a:solidFill>
                  <a:srgbClr val="002060"/>
                </a:solidFill>
                <a:latin typeface="Calibri" pitchFamily="34" charset="0"/>
              </a:rPr>
              <a:t>                      ∆ Annual Energy Usage=45W * 1500h/1000</a:t>
            </a:r>
          </a:p>
          <a:p>
            <a:pPr marL="0" lvl="2">
              <a:spcBef>
                <a:spcPts val="600"/>
              </a:spcBef>
              <a:spcAft>
                <a:spcPts val="0"/>
              </a:spcAft>
            </a:pPr>
            <a:r>
              <a:rPr lang="en-US" sz="2000" dirty="0" smtClean="0">
                <a:solidFill>
                  <a:srgbClr val="002060"/>
                </a:solidFill>
                <a:latin typeface="Calibri" pitchFamily="34" charset="0"/>
              </a:rPr>
              <a:t>                                                                =67.5kWh/yr</a:t>
            </a:r>
          </a:p>
          <a:p>
            <a:pPr marL="0" lvl="2">
              <a:spcBef>
                <a:spcPts val="600"/>
              </a:spcBef>
              <a:spcAft>
                <a:spcPts val="0"/>
              </a:spcAft>
            </a:pPr>
            <a:r>
              <a:rPr lang="en-US" sz="2000" dirty="0" smtClean="0">
                <a:solidFill>
                  <a:srgbClr val="002060"/>
                </a:solidFill>
                <a:latin typeface="Calibri" pitchFamily="34" charset="0"/>
              </a:rPr>
              <a:t>                      No. of bulbs= 50 *10=100</a:t>
            </a:r>
          </a:p>
          <a:p>
            <a:pPr marL="0" lvl="2">
              <a:spcBef>
                <a:spcPts val="600"/>
              </a:spcBef>
              <a:spcAft>
                <a:spcPts val="0"/>
              </a:spcAft>
            </a:pPr>
            <a:r>
              <a:rPr lang="en-US" sz="2000" dirty="0" smtClean="0">
                <a:solidFill>
                  <a:srgbClr val="002060"/>
                </a:solidFill>
                <a:latin typeface="Calibri" pitchFamily="34" charset="0"/>
              </a:rPr>
              <a:t>                      Total annual energy saving = 67.5 *100 = 6750 kWh</a:t>
            </a:r>
          </a:p>
          <a:p>
            <a:pPr marL="0" lvl="2">
              <a:spcBef>
                <a:spcPts val="600"/>
              </a:spcBef>
              <a:spcAft>
                <a:spcPts val="0"/>
              </a:spcAft>
            </a:pPr>
            <a:r>
              <a:rPr lang="en-US" sz="2000" dirty="0" smtClean="0">
                <a:solidFill>
                  <a:srgbClr val="002060"/>
                </a:solidFill>
                <a:latin typeface="Calibri" pitchFamily="34" charset="0"/>
              </a:rPr>
              <a:t>                      Total money saving = $0.1/kWh *6750 kWh = $ 675</a:t>
            </a:r>
          </a:p>
          <a:p>
            <a:pPr marL="0" lvl="2">
              <a:spcBef>
                <a:spcPts val="600"/>
              </a:spcBef>
              <a:spcAft>
                <a:spcPts val="0"/>
              </a:spcAft>
            </a:pPr>
            <a:endParaRPr lang="en-US" sz="2000" dirty="0" smtClean="0">
              <a:solidFill>
                <a:srgbClr val="002060"/>
              </a:solidFill>
              <a:latin typeface="Calibri" pitchFamily="34" charset="0"/>
            </a:endParaRPr>
          </a:p>
          <a:p>
            <a:pPr marL="0" lvl="2">
              <a:spcBef>
                <a:spcPts val="600"/>
              </a:spcBef>
              <a:spcAft>
                <a:spcPts val="0"/>
              </a:spcAft>
            </a:pPr>
            <a:r>
              <a:rPr lang="en-US" sz="2000" dirty="0" smtClean="0">
                <a:solidFill>
                  <a:srgbClr val="002060"/>
                </a:solidFill>
                <a:latin typeface="Calibri" pitchFamily="34" charset="0"/>
              </a:rPr>
              <a:t>Besides, CFL good for 20k hrs while incandescent only ~2k hrs. ----More savings on bulb changing  cost and labor. </a:t>
            </a:r>
            <a:endParaRPr lang="en-US" sz="2000" dirty="0">
              <a:solidFill>
                <a:srgbClr val="002060"/>
              </a:solidFill>
              <a:latin typeface="Calibri"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2" cstate="print"/>
          <a:srcRect/>
          <a:stretch>
            <a:fillRect/>
          </a:stretch>
        </p:blipFill>
        <p:spPr bwMode="auto">
          <a:xfrm>
            <a:off x="1676400" y="1524000"/>
            <a:ext cx="5867400" cy="2842833"/>
          </a:xfrm>
          <a:prstGeom prst="rect">
            <a:avLst/>
          </a:prstGeom>
          <a:noFill/>
          <a:ln w="9525">
            <a:noFill/>
            <a:miter lim="800000"/>
            <a:headEnd/>
            <a:tailEnd/>
          </a:ln>
        </p:spPr>
      </p:pic>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replacement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685800" y="1143000"/>
            <a:ext cx="7696200" cy="589072"/>
          </a:xfrm>
          <a:prstGeom prst="rect">
            <a:avLst/>
          </a:prstGeom>
          <a:noFill/>
          <a:ln w="9525">
            <a:noFill/>
            <a:miter lim="800000"/>
            <a:headEnd/>
            <a:tailEnd/>
          </a:ln>
        </p:spPr>
        <p:txBody>
          <a:bodyPr>
            <a:spAutoFit/>
          </a:bodyPr>
          <a:lstStyle/>
          <a:p>
            <a:pPr marL="0" lvl="2">
              <a:lnSpc>
                <a:spcPct val="150000"/>
              </a:lnSpc>
            </a:pPr>
            <a:r>
              <a:rPr lang="en-US" sz="2400" dirty="0" smtClean="0">
                <a:solidFill>
                  <a:srgbClr val="002060"/>
                </a:solidFill>
                <a:latin typeface="Calibri" pitchFamily="34" charset="0"/>
              </a:rPr>
              <a:t>Replace T12 lamps</a:t>
            </a:r>
          </a:p>
        </p:txBody>
      </p:sp>
      <p:sp>
        <p:nvSpPr>
          <p:cNvPr id="9" name="TextBox 8"/>
          <p:cNvSpPr txBox="1"/>
          <p:nvPr/>
        </p:nvSpPr>
        <p:spPr>
          <a:xfrm>
            <a:off x="990600" y="4495800"/>
            <a:ext cx="7239000" cy="1585049"/>
          </a:xfrm>
          <a:prstGeom prst="rect">
            <a:avLst/>
          </a:prstGeom>
          <a:noFill/>
        </p:spPr>
        <p:txBody>
          <a:bodyPr wrap="square" rtlCol="0">
            <a:spAutoFit/>
          </a:bodyPr>
          <a:lstStyle/>
          <a:p>
            <a:pPr>
              <a:spcBef>
                <a:spcPts val="600"/>
              </a:spcBef>
              <a:spcAft>
                <a:spcPts val="600"/>
              </a:spcAft>
            </a:pPr>
            <a:r>
              <a:rPr lang="en-US" dirty="0" smtClean="0"/>
              <a:t>Following PG&amp;E incentives expires after 12/31/2012</a:t>
            </a:r>
          </a:p>
          <a:p>
            <a:pPr>
              <a:spcBef>
                <a:spcPts val="600"/>
              </a:spcBef>
              <a:spcAft>
                <a:spcPts val="600"/>
              </a:spcAft>
            </a:pPr>
            <a:r>
              <a:rPr lang="en-US" dirty="0" smtClean="0"/>
              <a:t>  - Upgrade from T12 to a T8 lamp and electronic ballast</a:t>
            </a:r>
          </a:p>
          <a:p>
            <a:pPr>
              <a:spcBef>
                <a:spcPts val="600"/>
              </a:spcBef>
            </a:pPr>
            <a:r>
              <a:rPr lang="en-US" dirty="0" smtClean="0"/>
              <a:t>  - De-lamp T12s</a:t>
            </a:r>
          </a:p>
          <a:p>
            <a:pPr>
              <a:spcBef>
                <a:spcPts val="600"/>
              </a:spcBef>
            </a:pPr>
            <a:r>
              <a:rPr lang="en-US" dirty="0" smtClean="0"/>
              <a:t>  - Upgrade T12 fixtures to more efficient interior fixtures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err="1" smtClean="0">
                <a:solidFill>
                  <a:srgbClr val="7030A0"/>
                </a:solidFill>
                <a:effectLst>
                  <a:outerShdw blurRad="38100" dist="38100" dir="2700000" algn="tl">
                    <a:srgbClr val="000000">
                      <a:alpha val="43137"/>
                    </a:srgbClr>
                  </a:outerShdw>
                </a:effectLst>
                <a:latin typeface="+mn-lt"/>
              </a:rPr>
              <a:t>Luminaire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762000" y="3124200"/>
            <a:ext cx="3200400" cy="381000"/>
          </a:xfrm>
          <a:prstGeom prst="rect">
            <a:avLst/>
          </a:prstGeom>
          <a:noFill/>
        </p:spPr>
        <p:txBody>
          <a:bodyPr wrap="square">
            <a:spAutoFit/>
          </a:bodyPr>
          <a:lstStyle/>
          <a:p>
            <a:pPr marL="0" lvl="2" fontAlgn="auto">
              <a:spcBef>
                <a:spcPts val="600"/>
              </a:spcBef>
              <a:spcAft>
                <a:spcPts val="600"/>
              </a:spcAft>
              <a:defRPr/>
            </a:pPr>
            <a:r>
              <a:rPr lang="en-US" dirty="0" smtClean="0">
                <a:solidFill>
                  <a:srgbClr val="002060"/>
                </a:solidFill>
                <a:latin typeface="+mn-lt"/>
              </a:rPr>
              <a:t>Fluorescent </a:t>
            </a:r>
            <a:r>
              <a:rPr lang="en-US" dirty="0" err="1" smtClean="0">
                <a:solidFill>
                  <a:srgbClr val="002060"/>
                </a:solidFill>
                <a:latin typeface="+mn-lt"/>
              </a:rPr>
              <a:t>troffer</a:t>
            </a:r>
            <a:r>
              <a:rPr lang="en-US" dirty="0" smtClean="0">
                <a:solidFill>
                  <a:srgbClr val="002060"/>
                </a:solidFill>
                <a:latin typeface="+mn-lt"/>
              </a:rPr>
              <a:t> (lowes.com) </a:t>
            </a:r>
            <a:endParaRPr lang="en-US" dirty="0">
              <a:solidFill>
                <a:srgbClr val="002060"/>
              </a:solidFill>
              <a:latin typeface="+mn-lt"/>
            </a:endParaRPr>
          </a:p>
        </p:txBody>
      </p:sp>
      <p:sp>
        <p:nvSpPr>
          <p:cNvPr id="88068" name="AutoShape 4" descr="data:image/jpeg;base64,/9j/4AAQSkZJRgABAQAAAQABAAD/2wCEAAkGBhQPERUQERQVFBUUGBgVFxgXGBcXFRobFBoaFh8ZHRgbHCkfHR0jGhgUHy8gIyg1ODgsGh4xNTMrNSYrMikBCQoKDQwODQwOFCkYFBgpKSkpKSkpKSkpKSkpKSkpKSkpKSkpKSkpKSkpKSkpKSkpKSkpKSkpKSkpKSkpKSkpKf/AABEIAHIAoAMBIgACEQEDEQH/xAAbAAACAwEBAQAAAAAAAAAAAAAABgEEBQcDAv/EAD0QAAIABAMGBAMGAwgDAAAAAAECAAMEEQUSIQYiMUFhcRMyUYEUUpEHI0JicqGx0fAWJDNDgsHh8RU0U//EABUBAQEAAAAAAAAAAAAAAAAAAAAB/8QAFREBAQAAAAAAAAAAAAAAAAAAABH/2gAMAwEAAhEDEQA/AO4wQQQBBBBAEEEEAQQQQBBBBAEEEec6eEFzAUMVrGlshU6E6j1iaTGkewbdJ+mnWF7aDHr5bDcUkkkEAZSQd4joYq0VYswKykENcrqCpB4EMNGB6GAfFa+sTeFWlrXl2ynS3DiPp/KNelxhW0fdOh9V16wGnBHyDEwEwRFoLQEwRFomAIIIIAggiLQEwXiLQWgJgj4Y2FzC3tVtlJoZYeaxGcEIii82YeFlXvzNhAbNfiiylZiygKLszGyqBzJjmtVtLVYtNaXhjFJGivVOLLfn4QOpbry6cYo1FPOxNvFxE+FIXel0aNqfRp7jn+Xj6ZY2ztUkiX4GRVlrbL4YC5beg4H+MRKyJ+x0+g3qGrdmvvS59pkqYQOPqpOv84y6fH5KuRORsOnsdZigPTMfmIO7fkSwvYnehkpp7VxySnVd+5dzlsCPlJzMeg+sMc/Y2lEkpOXxQ2rO3nJtoQRoAOQHveAXaTEp8pVM1UmSyDaZJzMmWws2W5YXNxYFrWjZp69Ji5lNxYcOHsYS12KqaYtPwuY4l6nJMtkf1AVt1u4A6Xip/aaX4mSulzaGoAC+Kmbw2t8ynXLx8wYehgOnya5pZOU21GnEfSNWlxxW0fdN7X4r/wAQhS8RmoQ2QTpLkZZslgwA4gsCf3X6RqUmIJO1Rgd7sQbcCOIPQxQ9K19RH1eFCkq2lkFWsLnTiD7RvYXiXjXBFiBfThrpArRgiLwXgqYIIIAgiCYLwEx5Tp4XqTwEUMWx2XTS2mzHVES2Z28o/mfQDjyjnczFarHHMulz01FffnHdnzRzC/IpHuf2gNTaLb5mmmjw9RUVIvmN/wC7yRwu7cCw+Uc/pHls7slLksa2rm/F1bAks34f0KeAHT9uEfVJgXwMsJTS1aUCdJf+JfhdlOrHTiCe0YtROmTToSigcTo3sDYiIjaxh5MxS5AQ6DOmhJ6gCzHoQYwqrY6qC+LkLjjl0E0DkTL6+gN+nKLOCYo0ibmyhza4Z7lgeFxa1tPeHimxc1I3Rl4bxtl7D1P9XgjnOG0bZhluTe2XmD6EHge8NlI+TL4xMxQSfDzEJ7/Meh0jZmU0pnIYHPpvXtM7XHLpwhexfCp00H4U+IoJzcFa/NQx3WPQW6wFw7QI7eGrE3VrA+YH09OxizO2ZWfLvWqrqo0l8bdS41v0U27xz+TSMp4FWGpBBDDqQf4w14ZJmld5zLTLe/4iPyg6D9R06GAVqrYyZTTj/wCInTAWN/BY5lbnc3GWw9XA7x4vtQZU3wsTp3pJ5t96gIBA6am1/lLDtHRlxinpVyyyFOmYN5mJ/FnPmP8AQj6qsLNcrJORfAJ/GoZj1VT5ee8dfQRYFWRicxJYmofiZW9vyrFrdVHE8b2t2hr2OrRNYkX8gJv+r/uEXEvs6amczsLnPIa53GYlNOWY3046MCI+NiftHmy6laWdJDPMYIWkATL20zFVJsACTmU252iK7RBBBFUQQR4T6kJ1PpAekxwouYVdr9uJVCm/dne3hyU/xZnt+FfVj+8L21X2jsZvwlAon1B3SRvSZR53+Zh6cBzPKPXZfZOVTMaqsf4iqcBmdjmAPp2HIDQQRgyMLnYlNFRiRCqpvLplNkQE8SPxEj8R/wCmqftEKdRKlqoUGwVR/C2t4sz69JrtKdfFtYpluX19CN4H6e0V5uyMxVMxSoZjfKxJYD08TgT7e5ginh2JidMKM/ggknhmex9OQPHU/S8MVVg1O0oBVUqAd4HfueebzEnrCalAVmhbMsy/lOgA9c2o+h9oaKFhTIGZsz67x0A6Kt9B+/WArLswQbeYBdFNlfjzPlI6aR4YvXmWCgWxsAFIsR3HIdosf2tUzUtpdSLm4XXgfW3HhGrVSZU2WS5WaxA8wsAPyj8I7e5gEiTikwTAXOcXyldQuvK/E/WG2VjPihZSpryCDgB04KOsUU2VL3KGyZh5+f6WOvuQRFisqloksEZNeY8x/WNG+vtAaSYPLyL8Rlc6lRyXnunjfqIzcZpXN1p38R8vlfQgHmZg0H+oe5hSfaWczAZiFJ8otb3J4e0NVDjg8PLZVBUkkaHuSTr7wHP6qkmy5tqgMjdeBv6HgR1EbA2mShUTJj21uFHmbsp49zpFbHNt/Gf4PD5XxU2ZpfLmQW4kA6G3zHQcdY2NkvsgAYVOJsJ83QiVe8pbfN85Hpw7xFYlPT1+0LHIPhaInVjffHOwNjMP0XvHTNlti6bDUyyE32G/MbWY/dvT8o06Rty5YAAAAA0AGgAHSPsRVReAmMnHK2YjShK8zM19LiwHP04iF/ajbyVQyw1Q13IJWVL8z9bcl/M2nfhAMGLY4khGmM6pLUEtMY2Vbacf66RzSdjNXjrmnoc0ilG7NqGuruOdjxAPyjePMqNIp0mF1WNMKis0krvSqWW4DW+Yg8f1HU8gNIZZU/IqyJKZCgIyWKZe6nUdz/zER6UGxcqkBp6ZzLmBQWZlDK49rMvLgT2irWrMJcTgbIAGaWC8vpdwLr7juYqVlXPQqxOcgWtqBroRcG5+sNOC7SXQS2lhSALLLFu9lJ4epJ9bmKhSVWR/ElEKg4lTbTqYcsKrJs5DdiqX8xtnP6QdB+o+wj0qMFllhMcBM5HktZW5Ei1mPcdvWK+I0c+VdU+9uc25pMA6oTb9/rAXS8mVklgL4bkqwbW7cbknzHjrqYq12zvib0omWoBsHBZT1Ck3Qe/tCnUM01yqEqwJOVgQ+mvlbUfSGLAqubMCgNYagsTuaenzHoNOsKFurwp5Z31NyAFKbwP8COepFusMmGU4ljxJ7BgACFBGQdSfxfw7xqzaiRTKz5xnIuXYi5ty6D8o0irX4ZLrBmUeHpfOpys3ZOBH5mHaAq1u2isSiAnUajQWHf8A2i/8Qk5QZjZiTopH3Y9jxP5m/aEfFcBnSWLXWYi63uEYDqCbfQ+0ZY2vnTmFJh8tps48xYhRwub6AD5m0iUam1Pw1Iudm8NyCQqjNm9NwnQfmuB3jKwfZiuxsAtelo/mI1cD5VPm7nT0vDfsr9k6y2+JxFhUzyc2U3MpTx56uR6nTpHQ1WwtBYyNm9kqfDpfh00sLfzOdZj9Wbie3D0EbETBFVEAiYIDlG2237zJ4o6BWeoR2U6jw1sbC+m8b62uBoM17ERTwXYtZLfFVjfEVD3LFzmVT7+Zup0HIR0vG9lKWuH94kpMPJrWmDs62YfWFWu+zyok/wDpVRdBwk1N3HYTQMw9we8RGLRUPhTBPp0yH1LbmnGwOovpcCIxLF58+Zm0AA3QL3HuR/CPeqxd6VRLrqWZTgC3iD72Qb8/ETh2OvSLeD4dJnqJodXS18qMDf8AURwH5fr6QRSwuvE5hKdkV/Jd+F+Wg1JMMxofhVbcIJABY63t6sNPbTtGfXUstiG8MBgpAZdxgPQEDh0jLxTHZ85BJzFUVbG2he3qePsIosY1WTrNlYAaG3Hhw/2i3gW004KBNsxYj8O8Se2pP19oW8OLSnCu24SBm1Kg+nC1+n7iHmmwvw1MyUBMvxYWD9RlOgHQH6wFudhazxmnKttSEJBbT1YajspijXYdMyqaWbcsLrLcX0On+Io3VHqwPeMOsxNpmsuZ+I6Idf5x54Zibyl3phVQSSSSB7kwGPixnSH+/lGX+fzo2vJxp7Gxj2bbOVSysztrl0A4/wDA6xFZthU4g/wmGyjMmAWeadFUHmSdFHU6+ghm2Q+ymTSET6oipqOILD7pD+RDxP5j7ARFLFDs5iGPETaljSUh1C2tMcciFPT8b+wtHUNn9mqegl+FTSwg4seLMfVmOrHv7WjUtExVEEEEAQQQQBBBBAEEReJgPl0uLHgdDCvin2b0k4mZKVqWaf8AMpz4Z91G43uPeGqIvAc3rdncTpQchl10vkNJM8D33WPcxk4djFMZhl1Zelfh4c5TLZj0Yi1uxF469FXEMKlVKGXPlpNU8nUMP34QQlYjPIQrKC5ABYWBS3oBwhbmVlS4MgnLLJuVUZQSdNbcukNFX9lyyrth9RMpif8ALYmbIP8ApY3H1PaMKtwnFcwp1p5QdzrUK/3IAHmN95T0y9ogw8XeXRkO7Atfya5j6DTXXhaNTA9gKrEyJtYXpaa91k3PjMOt/IO+vQQ47J/ZtJomE+afian/AOrjRSePhpwXvx6w3gRSKWEYJJo5Yk08tZSDgFH7k8Sepi8IIIKIIi8TAEEEEBEETBARExF4mAiAQQQBBBBAEEEEEEQYIIKmAQQQExEEEAQCCCAmIgggCJMEEBETBB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8074" name="Picture 10" descr="http://images.lowes.com/product/converted/080083/080083504695xl.jpg"/>
          <p:cNvPicPr>
            <a:picLocks noChangeAspect="1" noChangeArrowheads="1"/>
          </p:cNvPicPr>
          <p:nvPr/>
        </p:nvPicPr>
        <p:blipFill>
          <a:blip r:embed="rId2" cstate="print"/>
          <a:srcRect t="27200" b="26400"/>
          <a:stretch>
            <a:fillRect/>
          </a:stretch>
        </p:blipFill>
        <p:spPr bwMode="auto">
          <a:xfrm>
            <a:off x="685800" y="1676400"/>
            <a:ext cx="3050628" cy="1415491"/>
          </a:xfrm>
          <a:prstGeom prst="rect">
            <a:avLst/>
          </a:prstGeom>
          <a:noFill/>
        </p:spPr>
      </p:pic>
      <p:pic>
        <p:nvPicPr>
          <p:cNvPr id="88076" name="Picture 12" descr="http://ecx.images-amazon.com/images/I/41BT5Vk5rGL._SL500_AA300_.jpg"/>
          <p:cNvPicPr>
            <a:picLocks noChangeAspect="1" noChangeArrowheads="1"/>
          </p:cNvPicPr>
          <p:nvPr/>
        </p:nvPicPr>
        <p:blipFill>
          <a:blip r:embed="rId3" cstate="print"/>
          <a:srcRect t="13333" b="14667"/>
          <a:stretch>
            <a:fillRect/>
          </a:stretch>
        </p:blipFill>
        <p:spPr bwMode="auto">
          <a:xfrm>
            <a:off x="5257800" y="1447800"/>
            <a:ext cx="2247900" cy="1618488"/>
          </a:xfrm>
          <a:prstGeom prst="rect">
            <a:avLst/>
          </a:prstGeom>
          <a:noFill/>
        </p:spPr>
      </p:pic>
      <p:sp>
        <p:nvSpPr>
          <p:cNvPr id="17" name="TextBox 16"/>
          <p:cNvSpPr txBox="1"/>
          <p:nvPr/>
        </p:nvSpPr>
        <p:spPr>
          <a:xfrm>
            <a:off x="4800600" y="3124200"/>
            <a:ext cx="3200400" cy="381000"/>
          </a:xfrm>
          <a:prstGeom prst="rect">
            <a:avLst/>
          </a:prstGeom>
          <a:noFill/>
        </p:spPr>
        <p:txBody>
          <a:bodyPr wrap="square">
            <a:spAutoFit/>
          </a:bodyPr>
          <a:lstStyle/>
          <a:p>
            <a:pPr marL="0" lvl="2" fontAlgn="auto">
              <a:spcBef>
                <a:spcPts val="600"/>
              </a:spcBef>
              <a:spcAft>
                <a:spcPts val="600"/>
              </a:spcAft>
              <a:defRPr/>
            </a:pPr>
            <a:r>
              <a:rPr lang="en-US" dirty="0" smtClean="0">
                <a:solidFill>
                  <a:srgbClr val="002060"/>
                </a:solidFill>
                <a:latin typeface="+mn-lt"/>
              </a:rPr>
              <a:t>CFL </a:t>
            </a:r>
            <a:r>
              <a:rPr lang="en-US" dirty="0" err="1" smtClean="0">
                <a:solidFill>
                  <a:srgbClr val="002060"/>
                </a:solidFill>
                <a:latin typeface="+mn-lt"/>
              </a:rPr>
              <a:t>downlighting</a:t>
            </a:r>
            <a:r>
              <a:rPr lang="en-US" dirty="0" smtClean="0">
                <a:solidFill>
                  <a:srgbClr val="002060"/>
                </a:solidFill>
                <a:latin typeface="+mn-lt"/>
              </a:rPr>
              <a:t> (amazon.com) </a:t>
            </a:r>
            <a:endParaRPr lang="en-US" dirty="0">
              <a:solidFill>
                <a:srgbClr val="002060"/>
              </a:solidFill>
              <a:latin typeface="+mn-lt"/>
            </a:endParaRPr>
          </a:p>
        </p:txBody>
      </p:sp>
      <p:pic>
        <p:nvPicPr>
          <p:cNvPr id="88078" name="Picture 14" descr="http://www.zap.lt/images/produktai/akcentiniai-004.jpg"/>
          <p:cNvPicPr>
            <a:picLocks noChangeAspect="1" noChangeArrowheads="1"/>
          </p:cNvPicPr>
          <p:nvPr/>
        </p:nvPicPr>
        <p:blipFill>
          <a:blip r:embed="rId4" cstate="print"/>
          <a:srcRect l="14973" t="16000" r="14439" b="22667"/>
          <a:stretch>
            <a:fillRect/>
          </a:stretch>
        </p:blipFill>
        <p:spPr bwMode="auto">
          <a:xfrm>
            <a:off x="1143000" y="3657600"/>
            <a:ext cx="2514600" cy="1752600"/>
          </a:xfrm>
          <a:prstGeom prst="rect">
            <a:avLst/>
          </a:prstGeom>
          <a:noFill/>
        </p:spPr>
      </p:pic>
      <p:sp>
        <p:nvSpPr>
          <p:cNvPr id="19" name="TextBox 18"/>
          <p:cNvSpPr txBox="1"/>
          <p:nvPr/>
        </p:nvSpPr>
        <p:spPr>
          <a:xfrm>
            <a:off x="838200" y="5574268"/>
            <a:ext cx="3200400" cy="369332"/>
          </a:xfrm>
          <a:prstGeom prst="rect">
            <a:avLst/>
          </a:prstGeom>
          <a:noFill/>
        </p:spPr>
        <p:txBody>
          <a:bodyPr wrap="square">
            <a:spAutoFit/>
          </a:bodyPr>
          <a:lstStyle/>
          <a:p>
            <a:pPr marL="0" lvl="2" fontAlgn="auto">
              <a:spcBef>
                <a:spcPts val="600"/>
              </a:spcBef>
              <a:spcAft>
                <a:spcPts val="600"/>
              </a:spcAft>
              <a:defRPr/>
            </a:pPr>
            <a:r>
              <a:rPr lang="en-US" dirty="0" smtClean="0">
                <a:solidFill>
                  <a:srgbClr val="002060"/>
                </a:solidFill>
                <a:latin typeface="+mn-lt"/>
              </a:rPr>
              <a:t>LED accent lighting (zap.com) </a:t>
            </a:r>
            <a:endParaRPr lang="en-US" dirty="0">
              <a:solidFill>
                <a:srgbClr val="002060"/>
              </a:solidFill>
              <a:latin typeface="+mn-lt"/>
            </a:endParaRPr>
          </a:p>
        </p:txBody>
      </p:sp>
      <p:pic>
        <p:nvPicPr>
          <p:cNvPr id="88080" name="Picture 16" descr="LED tunnel light"/>
          <p:cNvPicPr>
            <a:picLocks noChangeAspect="1" noChangeArrowheads="1"/>
          </p:cNvPicPr>
          <p:nvPr/>
        </p:nvPicPr>
        <p:blipFill>
          <a:blip r:embed="rId5" cstate="print"/>
          <a:srcRect t="10667" b="12000"/>
          <a:stretch>
            <a:fillRect/>
          </a:stretch>
        </p:blipFill>
        <p:spPr bwMode="auto">
          <a:xfrm>
            <a:off x="4953000" y="3810000"/>
            <a:ext cx="2702472" cy="1676400"/>
          </a:xfrm>
          <a:prstGeom prst="rect">
            <a:avLst/>
          </a:prstGeom>
          <a:noFill/>
        </p:spPr>
      </p:pic>
      <p:sp>
        <p:nvSpPr>
          <p:cNvPr id="21" name="TextBox 20"/>
          <p:cNvSpPr txBox="1"/>
          <p:nvPr/>
        </p:nvSpPr>
        <p:spPr>
          <a:xfrm>
            <a:off x="4876800" y="5562600"/>
            <a:ext cx="3200400" cy="369332"/>
          </a:xfrm>
          <a:prstGeom prst="rect">
            <a:avLst/>
          </a:prstGeom>
          <a:noFill/>
        </p:spPr>
        <p:txBody>
          <a:bodyPr wrap="square">
            <a:spAutoFit/>
          </a:bodyPr>
          <a:lstStyle/>
          <a:p>
            <a:pPr marL="0" lvl="2" fontAlgn="auto">
              <a:spcBef>
                <a:spcPts val="600"/>
              </a:spcBef>
              <a:spcAft>
                <a:spcPts val="600"/>
              </a:spcAft>
              <a:defRPr/>
            </a:pPr>
            <a:r>
              <a:rPr lang="en-US" dirty="0" smtClean="0">
                <a:solidFill>
                  <a:srgbClr val="002060"/>
                </a:solidFill>
                <a:latin typeface="+mn-lt"/>
              </a:rPr>
              <a:t>LED tunnel lighting (zap.com) </a:t>
            </a:r>
            <a:endParaRPr lang="en-US" dirty="0">
              <a:solidFill>
                <a:srgbClr val="002060"/>
              </a:solidFill>
              <a:latin typeface="+mn-lt"/>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Ballast replacement</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7620000" cy="2862322"/>
          </a:xfrm>
          <a:prstGeom prst="rect">
            <a:avLst/>
          </a:prstGeom>
          <a:noFill/>
          <a:ln w="9525">
            <a:noFill/>
            <a:miter lim="800000"/>
            <a:headEnd/>
            <a:tailEnd/>
          </a:ln>
        </p:spPr>
        <p:txBody>
          <a:bodyPr wrap="square">
            <a:spAutoFit/>
          </a:bodyPr>
          <a:lstStyle/>
          <a:p>
            <a:pPr marL="0" lvl="2">
              <a:lnSpc>
                <a:spcPct val="150000"/>
              </a:lnSpc>
            </a:pPr>
            <a:r>
              <a:rPr lang="en-US" sz="2400" dirty="0" smtClean="0">
                <a:solidFill>
                  <a:srgbClr val="002060"/>
                </a:solidFill>
                <a:latin typeface="Calibri" pitchFamily="34" charset="0"/>
              </a:rPr>
              <a:t>Replace magnetic ballast with electronic ballast :</a:t>
            </a:r>
          </a:p>
          <a:p>
            <a:pPr marL="0" lvl="2">
              <a:lnSpc>
                <a:spcPct val="150000"/>
              </a:lnSpc>
            </a:pPr>
            <a:r>
              <a:rPr lang="en-US" sz="2400" dirty="0" smtClean="0">
                <a:solidFill>
                  <a:srgbClr val="002060"/>
                </a:solidFill>
                <a:latin typeface="Calibri" pitchFamily="34" charset="0"/>
              </a:rPr>
              <a:t>   - for fluorescent lamps, 10-25% efficiency improvement</a:t>
            </a:r>
          </a:p>
          <a:p>
            <a:pPr marL="0" lvl="2">
              <a:lnSpc>
                <a:spcPct val="150000"/>
              </a:lnSpc>
            </a:pPr>
            <a:r>
              <a:rPr lang="en-US" sz="2400" dirty="0" smtClean="0">
                <a:solidFill>
                  <a:srgbClr val="002060"/>
                </a:solidFill>
                <a:latin typeface="Calibri" pitchFamily="34" charset="0"/>
              </a:rPr>
              <a:t>   -  for HID lamps, lower ballast losses and light depreciation, meaning lamps produce more light over their entire lifespan.</a:t>
            </a:r>
            <a:endParaRPr lang="en-US" sz="2400" dirty="0">
              <a:solidFill>
                <a:srgbClr val="002060"/>
              </a:solidFill>
              <a:latin typeface="Calibri" pitchFamily="34" charset="0"/>
            </a:endParaRPr>
          </a:p>
        </p:txBody>
      </p:sp>
      <p:pic>
        <p:nvPicPr>
          <p:cNvPr id="9" name="Picture 2" descr="http://www.frontierlighting.net/wp-content/uploads/2010/12/Sylvania-Ballast.jpg"/>
          <p:cNvPicPr>
            <a:picLocks noChangeAspect="1" noChangeArrowheads="1"/>
          </p:cNvPicPr>
          <p:nvPr/>
        </p:nvPicPr>
        <p:blipFill>
          <a:blip r:embed="rId2" cstate="print"/>
          <a:srcRect/>
          <a:stretch>
            <a:fillRect/>
          </a:stretch>
        </p:blipFill>
        <p:spPr bwMode="auto">
          <a:xfrm>
            <a:off x="5715000" y="3505200"/>
            <a:ext cx="2857500" cy="2381250"/>
          </a:xfrm>
          <a:prstGeom prst="rect">
            <a:avLst/>
          </a:prstGeom>
          <a:noFill/>
        </p:spPr>
      </p:pic>
      <p:sp>
        <p:nvSpPr>
          <p:cNvPr id="10" name="TextBox 9"/>
          <p:cNvSpPr txBox="1"/>
          <p:nvPr/>
        </p:nvSpPr>
        <p:spPr>
          <a:xfrm>
            <a:off x="6324600" y="5943600"/>
            <a:ext cx="1531188" cy="276999"/>
          </a:xfrm>
          <a:prstGeom prst="rect">
            <a:avLst/>
          </a:prstGeom>
          <a:noFill/>
        </p:spPr>
        <p:txBody>
          <a:bodyPr wrap="none" rtlCol="0">
            <a:spAutoFit/>
          </a:bodyPr>
          <a:lstStyle/>
          <a:p>
            <a:r>
              <a:rPr lang="en-US" sz="1200" dirty="0" smtClean="0"/>
              <a:t>Frontierlighting.com</a:t>
            </a:r>
            <a:endParaRPr lang="en-US" sz="12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6781800" cy="584775"/>
          </a:xfrm>
          <a:prstGeom prst="rect">
            <a:avLst/>
          </a:prstGeom>
          <a:noFill/>
          <a:scene3d>
            <a:camera prst="orthographicFront"/>
            <a:lightRig rig="threePt" dir="t"/>
          </a:scene3d>
          <a:sp3d>
            <a:bevelT w="12700"/>
            <a:bevelB w="12700"/>
          </a:sp3d>
        </p:spPr>
        <p:txBody>
          <a:bodyPr>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PG&amp;E </a:t>
            </a:r>
            <a:r>
              <a:rPr lang="en-US" sz="3200" dirty="0" smtClean="0">
                <a:solidFill>
                  <a:srgbClr val="7030A0"/>
                </a:solidFill>
                <a:effectLst>
                  <a:outerShdw blurRad="38100" dist="38100" dir="2700000" algn="tl">
                    <a:srgbClr val="000000">
                      <a:alpha val="43137"/>
                    </a:srgbClr>
                  </a:outerShdw>
                </a:effectLst>
                <a:latin typeface="+mn-lt"/>
              </a:rPr>
              <a:t>lighting rebates</a:t>
            </a:r>
            <a:endParaRPr lang="en-US" sz="3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24585" name="Rectangle 8"/>
          <p:cNvSpPr>
            <a:spLocks noChangeArrowheads="1"/>
          </p:cNvSpPr>
          <p:nvPr/>
        </p:nvSpPr>
        <p:spPr bwMode="auto">
          <a:xfrm>
            <a:off x="838200" y="1219200"/>
            <a:ext cx="2209800" cy="1708160"/>
          </a:xfrm>
          <a:prstGeom prst="rect">
            <a:avLst/>
          </a:prstGeom>
          <a:noFill/>
          <a:ln w="9525">
            <a:noFill/>
            <a:miter lim="800000"/>
            <a:headEnd/>
            <a:tailEnd/>
          </a:ln>
        </p:spPr>
        <p:txBody>
          <a:bodyPr wrap="square">
            <a:spAutoFit/>
          </a:bodyPr>
          <a:lstStyle/>
          <a:p>
            <a:pPr marL="0" lvl="2">
              <a:lnSpc>
                <a:spcPct val="150000"/>
              </a:lnSpc>
            </a:pPr>
            <a:r>
              <a:rPr lang="en-US" sz="1400" dirty="0" smtClean="0">
                <a:hlinkClick r:id="rId2"/>
              </a:rPr>
              <a:t>http://www.pge.com/includes/docs/pdfs/mybusiness/energysavingsrebates/incentivesbyindustry/lighting_catalog_final.pdf</a:t>
            </a:r>
            <a:endParaRPr lang="en-US" sz="1400" dirty="0">
              <a:solidFill>
                <a:srgbClr val="002060"/>
              </a:solidFill>
              <a:latin typeface="Calibri" pitchFamily="34" charset="0"/>
            </a:endParaRPr>
          </a:p>
        </p:txBody>
      </p:sp>
      <p:pic>
        <p:nvPicPr>
          <p:cNvPr id="98306" name="Picture 2"/>
          <p:cNvPicPr>
            <a:picLocks noChangeAspect="1" noChangeArrowheads="1"/>
          </p:cNvPicPr>
          <p:nvPr/>
        </p:nvPicPr>
        <p:blipFill>
          <a:blip r:embed="rId3" cstate="print"/>
          <a:srcRect l="31875" t="16000" r="30000" b="5000"/>
          <a:stretch>
            <a:fillRect/>
          </a:stretch>
        </p:blipFill>
        <p:spPr bwMode="auto">
          <a:xfrm>
            <a:off x="4648200" y="1371600"/>
            <a:ext cx="3530278" cy="45720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04800"/>
            <a:ext cx="7924800" cy="769441"/>
          </a:xfrm>
          <a:prstGeom prst="rect">
            <a:avLst/>
          </a:prstGeom>
          <a:noFill/>
          <a:scene3d>
            <a:camera prst="orthographicFront"/>
            <a:lightRig rig="threePt" dir="t"/>
          </a:scene3d>
          <a:sp3d>
            <a:bevelT w="12700"/>
            <a:bevelB w="12700"/>
          </a:sp3d>
        </p:spPr>
        <p:txBody>
          <a:bodyPr wrap="square">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Case study : </a:t>
            </a:r>
            <a:r>
              <a:rPr lang="en-US" sz="1200" dirty="0" smtClean="0">
                <a:hlinkClick r:id="rId2"/>
              </a:rPr>
              <a:t>http://sfenvironment.org/article/case-studies/sf-energy-watch-success-story-chloe-fine-arts-gallery</a:t>
            </a:r>
            <a:endParaRPr lang="en-US" sz="1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pic>
        <p:nvPicPr>
          <p:cNvPr id="1026" name="Picture 2"/>
          <p:cNvPicPr>
            <a:picLocks noChangeAspect="1" noChangeArrowheads="1"/>
          </p:cNvPicPr>
          <p:nvPr/>
        </p:nvPicPr>
        <p:blipFill>
          <a:blip r:embed="rId3" cstate="print"/>
          <a:srcRect l="11875" t="24000" r="25000" b="6000"/>
          <a:stretch>
            <a:fillRect/>
          </a:stretch>
        </p:blipFill>
        <p:spPr bwMode="auto">
          <a:xfrm>
            <a:off x="990600" y="1207884"/>
            <a:ext cx="7162800" cy="4964316"/>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04800"/>
            <a:ext cx="7924800" cy="769441"/>
          </a:xfrm>
          <a:prstGeom prst="rect">
            <a:avLst/>
          </a:prstGeom>
          <a:noFill/>
          <a:scene3d>
            <a:camera prst="orthographicFront"/>
            <a:lightRig rig="threePt" dir="t"/>
          </a:scene3d>
          <a:sp3d>
            <a:bevelT w="12700"/>
            <a:bevelB w="12700"/>
          </a:sp3d>
        </p:spPr>
        <p:txBody>
          <a:bodyPr wrap="square">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Case study : </a:t>
            </a:r>
            <a:r>
              <a:rPr lang="en-US" sz="1200" dirty="0" smtClean="0">
                <a:hlinkClick r:id="rId2"/>
              </a:rPr>
              <a:t>http://sfenvironment.org/article/case-studies/sf-energy-watch-success-story-chloe-fine-arts-gallery</a:t>
            </a:r>
            <a:endParaRPr lang="en-US" sz="1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pic>
        <p:nvPicPr>
          <p:cNvPr id="2050" name="Picture 2"/>
          <p:cNvPicPr>
            <a:picLocks noChangeAspect="1" noChangeArrowheads="1"/>
          </p:cNvPicPr>
          <p:nvPr/>
        </p:nvPicPr>
        <p:blipFill>
          <a:blip r:embed="rId3" cstate="print"/>
          <a:srcRect l="23125" t="20000" r="36875" b="9000"/>
          <a:stretch>
            <a:fillRect/>
          </a:stretch>
        </p:blipFill>
        <p:spPr bwMode="auto">
          <a:xfrm>
            <a:off x="609601" y="1295400"/>
            <a:ext cx="4258614" cy="47244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l="23125" t="16000" r="46875" b="22000"/>
          <a:stretch>
            <a:fillRect/>
          </a:stretch>
        </p:blipFill>
        <p:spPr bwMode="auto">
          <a:xfrm>
            <a:off x="4864100" y="1333500"/>
            <a:ext cx="3657600" cy="4724400"/>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580"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04800"/>
            <a:ext cx="7924800" cy="584775"/>
          </a:xfrm>
          <a:prstGeom prst="rect">
            <a:avLst/>
          </a:prstGeom>
          <a:noFill/>
          <a:scene3d>
            <a:camera prst="orthographicFront"/>
            <a:lightRig rig="threePt" dir="t"/>
          </a:scene3d>
          <a:sp3d>
            <a:bevelT w="12700"/>
            <a:bevelB w="12700"/>
          </a:sp3d>
        </p:spPr>
        <p:txBody>
          <a:bodyPr wrap="square">
            <a:spAutoFit/>
          </a:bodyPr>
          <a:lstStyle/>
          <a:p>
            <a:pPr marL="0" lvl="2"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Useful links:</a:t>
            </a:r>
            <a:endParaRPr lang="en-US" sz="1200" dirty="0">
              <a:solidFill>
                <a:srgbClr val="7030A0"/>
              </a:solidFill>
              <a:effectLst>
                <a:outerShdw blurRad="38100" dist="38100" dir="2700000" algn="tl">
                  <a:srgbClr val="000000">
                    <a:alpha val="43137"/>
                  </a:srgbClr>
                </a:outerShdw>
              </a:effectLst>
              <a:latin typeface="+mn-lt"/>
            </a:endParaRPr>
          </a:p>
        </p:txBody>
      </p:sp>
      <p:sp>
        <p:nvSpPr>
          <p:cNvPr id="24584" name="Rectangle 9"/>
          <p:cNvSpPr>
            <a:spLocks noChangeArrowheads="1"/>
          </p:cNvSpPr>
          <p:nvPr/>
        </p:nvSpPr>
        <p:spPr bwMode="auto">
          <a:xfrm>
            <a:off x="533400" y="6324600"/>
            <a:ext cx="3662349" cy="369332"/>
          </a:xfrm>
          <a:prstGeom prst="rect">
            <a:avLst/>
          </a:prstGeom>
          <a:noFill/>
          <a:ln w="9525">
            <a:noFill/>
            <a:miter lim="800000"/>
            <a:headEnd/>
            <a:tailEnd/>
          </a:ln>
        </p:spPr>
        <p:txBody>
          <a:bodyPr wrap="none">
            <a:spAutoFit/>
          </a:bodyPr>
          <a:lstStyle/>
          <a:p>
            <a:r>
              <a:rPr lang="en-US" dirty="0" smtClean="0">
                <a:solidFill>
                  <a:srgbClr val="002060"/>
                </a:solidFill>
                <a:latin typeface="Calibri" pitchFamily="34" charset="0"/>
              </a:rPr>
              <a:t>6. Energy efficiency measures (EEMs)</a:t>
            </a:r>
            <a:endParaRPr lang="en-US" dirty="0">
              <a:solidFill>
                <a:srgbClr val="002060"/>
              </a:solidFill>
              <a:latin typeface="Calibri" pitchFamily="34" charset="0"/>
            </a:endParaRPr>
          </a:p>
        </p:txBody>
      </p:sp>
      <p:sp>
        <p:nvSpPr>
          <p:cNvPr id="10" name="TextBox 9"/>
          <p:cNvSpPr txBox="1"/>
          <p:nvPr/>
        </p:nvSpPr>
        <p:spPr>
          <a:xfrm>
            <a:off x="838200" y="1447800"/>
            <a:ext cx="7162800" cy="3693319"/>
          </a:xfrm>
          <a:prstGeom prst="rect">
            <a:avLst/>
          </a:prstGeom>
          <a:noFill/>
        </p:spPr>
        <p:txBody>
          <a:bodyPr wrap="square" rtlCol="0">
            <a:spAutoFit/>
          </a:bodyPr>
          <a:lstStyle/>
          <a:p>
            <a:r>
              <a:rPr lang="en-US" dirty="0" smtClean="0"/>
              <a:t>DOE energy savers info for lighting:</a:t>
            </a:r>
          </a:p>
          <a:p>
            <a:r>
              <a:rPr lang="en-US" dirty="0" smtClean="0">
                <a:hlinkClick r:id="rId2"/>
              </a:rPr>
              <a:t>http://www.energysavers.gov/your_home/lighting_daylighting/index.cfm/mytopic=11985</a:t>
            </a:r>
            <a:endParaRPr lang="en-US" dirty="0" smtClean="0"/>
          </a:p>
          <a:p>
            <a:endParaRPr lang="en-US" dirty="0" smtClean="0"/>
          </a:p>
          <a:p>
            <a:endParaRPr lang="en-US" dirty="0" smtClean="0"/>
          </a:p>
          <a:p>
            <a:r>
              <a:rPr lang="en-US" dirty="0" smtClean="0"/>
              <a:t>Lighting glossary</a:t>
            </a:r>
          </a:p>
          <a:p>
            <a:r>
              <a:rPr lang="en-US" dirty="0" smtClean="0">
                <a:hlinkClick r:id="rId3"/>
              </a:rPr>
              <a:t>http://www.mbm.net.au/uss/lighting_glossary.html</a:t>
            </a:r>
            <a:endParaRPr lang="en-US" dirty="0" smtClean="0"/>
          </a:p>
          <a:p>
            <a:endParaRPr lang="en-US" dirty="0" smtClean="0"/>
          </a:p>
          <a:p>
            <a:endParaRPr lang="en-US" dirty="0" smtClean="0"/>
          </a:p>
          <a:p>
            <a:r>
              <a:rPr lang="en-US" dirty="0" smtClean="0"/>
              <a:t>Industry resources</a:t>
            </a:r>
          </a:p>
          <a:p>
            <a:r>
              <a:rPr lang="en-US" dirty="0" smtClean="0">
                <a:hlinkClick r:id="rId4"/>
              </a:rPr>
              <a:t>http://www.lightingassociates.org/industry_resources</a:t>
            </a:r>
            <a:endParaRPr lang="en-US" dirty="0" smtClean="0"/>
          </a:p>
          <a:p>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err="1" smtClean="0">
                <a:solidFill>
                  <a:srgbClr val="7030A0"/>
                </a:solidFill>
                <a:effectLst>
                  <a:outerShdw blurRad="38100" dist="38100" dir="2700000" algn="tl">
                    <a:srgbClr val="000000">
                      <a:alpha val="43137"/>
                    </a:srgbClr>
                  </a:outerShdw>
                </a:effectLst>
                <a:latin typeface="+mn-lt"/>
              </a:rPr>
              <a:t>Luminaire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88068" name="AutoShape 4" descr="data:image/jpeg;base64,/9j/4AAQSkZJRgABAQAAAQABAAD/2wCEAAkGBhQPERUQERQVFBUUGBgVFxgXGBcXFRobFBoaFh8ZHRgbHCkfHR0jGhgUHy8gIyg1ODgsGh4xNTMrNSYrMikBCQoKDQwODQwOFCkYFBgpKSkpKSkpKSkpKSkpKSkpKSkpKSkpKSkpKSkpKSkpKSkpKSkpKSkpKSkpKSkpKSkpKf/AABEIAHIAoAMBIgACEQEDEQH/xAAbAAACAwEBAQAAAAAAAAAAAAAABgEEBQcDAv/EAD0QAAIABAMGBAMGAwgDAAAAAAECAAMEEQUSIQYiMUFhcRMyUYEUUpEHI0JicqGx0fAWJDNDgsHh8RU0U//EABUBAQEAAAAAAAAAAAAAAAAAAAAB/8QAFREBAQAAAAAAAAAAAAAAAAAAABH/2gAMAwEAAhEDEQA/AO4wQQQBBBBAEEEEAQQQQBBBBAEEEec6eEFzAUMVrGlshU6E6j1iaTGkewbdJ+mnWF7aDHr5bDcUkkkEAZSQd4joYq0VYswKykENcrqCpB4EMNGB6GAfFa+sTeFWlrXl2ynS3DiPp/KNelxhW0fdOh9V16wGnBHyDEwEwRFoLQEwRFomAIIIIAggiLQEwXiLQWgJgj4Y2FzC3tVtlJoZYeaxGcEIii82YeFlXvzNhAbNfiiylZiygKLszGyqBzJjmtVtLVYtNaXhjFJGivVOLLfn4QOpbry6cYo1FPOxNvFxE+FIXel0aNqfRp7jn+Xj6ZY2ztUkiX4GRVlrbL4YC5beg4H+MRKyJ+x0+g3qGrdmvvS59pkqYQOPqpOv84y6fH5KuRORsOnsdZigPTMfmIO7fkSwvYnehkpp7VxySnVd+5dzlsCPlJzMeg+sMc/Y2lEkpOXxQ2rO3nJtoQRoAOQHveAXaTEp8pVM1UmSyDaZJzMmWws2W5YXNxYFrWjZp69Ji5lNxYcOHsYS12KqaYtPwuY4l6nJMtkf1AVt1u4A6Xip/aaX4mSulzaGoAC+Kmbw2t8ynXLx8wYehgOnya5pZOU21GnEfSNWlxxW0fdN7X4r/wAQhS8RmoQ2QTpLkZZslgwA4gsCf3X6RqUmIJO1Rgd7sQbcCOIPQxQ9K19RH1eFCkq2lkFWsLnTiD7RvYXiXjXBFiBfThrpArRgiLwXgqYIIIAgiCYLwEx5Tp4XqTwEUMWx2XTS2mzHVES2Z28o/mfQDjyjnczFarHHMulz01FffnHdnzRzC/IpHuf2gNTaLb5mmmjw9RUVIvmN/wC7yRwu7cCw+Uc/pHls7slLksa2rm/F1bAks34f0KeAHT9uEfVJgXwMsJTS1aUCdJf+JfhdlOrHTiCe0YtROmTToSigcTo3sDYiIjaxh5MxS5AQ6DOmhJ6gCzHoQYwqrY6qC+LkLjjl0E0DkTL6+gN+nKLOCYo0ibmyhza4Z7lgeFxa1tPeHimxc1I3Rl4bxtl7D1P9XgjnOG0bZhluTe2XmD6EHge8NlI+TL4xMxQSfDzEJ7/Meh0jZmU0pnIYHPpvXtM7XHLpwhexfCp00H4U+IoJzcFa/NQx3WPQW6wFw7QI7eGrE3VrA+YH09OxizO2ZWfLvWqrqo0l8bdS41v0U27xz+TSMp4FWGpBBDDqQf4w14ZJmld5zLTLe/4iPyg6D9R06GAVqrYyZTTj/wCInTAWN/BY5lbnc3GWw9XA7x4vtQZU3wsTp3pJ5t96gIBA6am1/lLDtHRlxinpVyyyFOmYN5mJ/FnPmP8AQj6qsLNcrJORfAJ/GoZj1VT5ee8dfQRYFWRicxJYmofiZW9vyrFrdVHE8b2t2hr2OrRNYkX8gJv+r/uEXEvs6amczsLnPIa53GYlNOWY3046MCI+NiftHmy6laWdJDPMYIWkATL20zFVJsACTmU252iK7RBBBFUQQR4T6kJ1PpAekxwouYVdr9uJVCm/dne3hyU/xZnt+FfVj+8L21X2jsZvwlAon1B3SRvSZR53+Zh6cBzPKPXZfZOVTMaqsf4iqcBmdjmAPp2HIDQQRgyMLnYlNFRiRCqpvLplNkQE8SPxEj8R/wCmqftEKdRKlqoUGwVR/C2t4sz69JrtKdfFtYpluX19CN4H6e0V5uyMxVMxSoZjfKxJYD08TgT7e5ginh2JidMKM/ggknhmex9OQPHU/S8MVVg1O0oBVUqAd4HfueebzEnrCalAVmhbMsy/lOgA9c2o+h9oaKFhTIGZsz67x0A6Kt9B+/WArLswQbeYBdFNlfjzPlI6aR4YvXmWCgWxsAFIsR3HIdosf2tUzUtpdSLm4XXgfW3HhGrVSZU2WS5WaxA8wsAPyj8I7e5gEiTikwTAXOcXyldQuvK/E/WG2VjPihZSpryCDgB04KOsUU2VL3KGyZh5+f6WOvuQRFisqloksEZNeY8x/WNG+vtAaSYPLyL8Rlc6lRyXnunjfqIzcZpXN1p38R8vlfQgHmZg0H+oe5hSfaWczAZiFJ8otb3J4e0NVDjg8PLZVBUkkaHuSTr7wHP6qkmy5tqgMjdeBv6HgR1EbA2mShUTJj21uFHmbsp49zpFbHNt/Gf4PD5XxU2ZpfLmQW4kA6G3zHQcdY2NkvsgAYVOJsJ83QiVe8pbfN85Hpw7xFYlPT1+0LHIPhaInVjffHOwNjMP0XvHTNlti6bDUyyE32G/MbWY/dvT8o06Rty5YAAAAA0AGgAHSPsRVReAmMnHK2YjShK8zM19LiwHP04iF/ajbyVQyw1Q13IJWVL8z9bcl/M2nfhAMGLY4khGmM6pLUEtMY2Vbacf66RzSdjNXjrmnoc0ilG7NqGuruOdjxAPyjePMqNIp0mF1WNMKis0krvSqWW4DW+Yg8f1HU8gNIZZU/IqyJKZCgIyWKZe6nUdz/zER6UGxcqkBp6ZzLmBQWZlDK49rMvLgT2irWrMJcTgbIAGaWC8vpdwLr7juYqVlXPQqxOcgWtqBroRcG5+sNOC7SXQS2lhSALLLFu9lJ4epJ9bmKhSVWR/ElEKg4lTbTqYcsKrJs5DdiqX8xtnP6QdB+o+wj0qMFllhMcBM5HktZW5Ei1mPcdvWK+I0c+VdU+9uc25pMA6oTb9/rAXS8mVklgL4bkqwbW7cbknzHjrqYq12zvib0omWoBsHBZT1Ck3Qe/tCnUM01yqEqwJOVgQ+mvlbUfSGLAqubMCgNYagsTuaenzHoNOsKFurwp5Z31NyAFKbwP8COepFusMmGU4ljxJ7BgACFBGQdSfxfw7xqzaiRTKz5xnIuXYi5ty6D8o0irX4ZLrBmUeHpfOpys3ZOBH5mHaAq1u2isSiAnUajQWHf8A2i/8Qk5QZjZiTopH3Y9jxP5m/aEfFcBnSWLXWYi63uEYDqCbfQ+0ZY2vnTmFJh8tps48xYhRwub6AD5m0iUam1Pw1Iudm8NyCQqjNm9NwnQfmuB3jKwfZiuxsAtelo/mI1cD5VPm7nT0vDfsr9k6y2+JxFhUzyc2U3MpTx56uR6nTpHQ1WwtBYyNm9kqfDpfh00sLfzOdZj9Wbie3D0EbETBFVEAiYIDlG2237zJ4o6BWeoR2U6jw1sbC+m8b62uBoM17ERTwXYtZLfFVjfEVD3LFzmVT7+Zup0HIR0vG9lKWuH94kpMPJrWmDs62YfWFWu+zyok/wDpVRdBwk1N3HYTQMw9we8RGLRUPhTBPp0yH1LbmnGwOovpcCIxLF58+Zm0AA3QL3HuR/CPeqxd6VRLrqWZTgC3iD72Qb8/ETh2OvSLeD4dJnqJodXS18qMDf8AURwH5fr6QRSwuvE5hKdkV/Jd+F+Wg1JMMxofhVbcIJABY63t6sNPbTtGfXUstiG8MBgpAZdxgPQEDh0jLxTHZ85BJzFUVbG2he3qePsIosY1WTrNlYAaG3Hhw/2i3gW004KBNsxYj8O8Se2pP19oW8OLSnCu24SBm1Kg+nC1+n7iHmmwvw1MyUBMvxYWD9RlOgHQH6wFudhazxmnKttSEJBbT1YajspijXYdMyqaWbcsLrLcX0On+Io3VHqwPeMOsxNpmsuZ+I6Idf5x54Zibyl3phVQSSSSB7kwGPixnSH+/lGX+fzo2vJxp7Gxj2bbOVSysztrl0A4/wDA6xFZthU4g/wmGyjMmAWeadFUHmSdFHU6+ghm2Q+ymTSET6oipqOILD7pD+RDxP5j7ARFLFDs5iGPETaljSUh1C2tMcciFPT8b+wtHUNn9mqegl+FTSwg4seLMfVmOrHv7WjUtExVEEEEAQQQQBBBBAEEReJgPl0uLHgdDCvin2b0k4mZKVqWaf8AMpz4Z91G43uPeGqIvAc3rdncTpQchl10vkNJM8D33WPcxk4djFMZhl1Zelfh4c5TLZj0Yi1uxF469FXEMKlVKGXPlpNU8nUMP34QQlYjPIQrKC5ABYWBS3oBwhbmVlS4MgnLLJuVUZQSdNbcukNFX9lyyrth9RMpif8ALYmbIP8ApY3H1PaMKtwnFcwp1p5QdzrUK/3IAHmN95T0y9ogw8XeXRkO7Atfya5j6DTXXhaNTA9gKrEyJtYXpaa91k3PjMOt/IO+vQQ47J/ZtJomE+afian/AOrjRSePhpwXvx6w3gRSKWEYJJo5Yk08tZSDgFH7k8Sepi8IIIKIIi8TAEEEEBEETBARExF4mAiAQQQBBBBAEEEEEEQYIIKmAQQQExEEEAQCCCAmIgggCJMEEBETBB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9090" name="Picture 2" descr="http://4.bp.blogspot.com/-KyyRe2SFSdk/T1-DgUDZeTI/AAAAAAAABQo/Eqz7v7Dvk3g/s1600/INSTALLATION.JPG"/>
          <p:cNvPicPr>
            <a:picLocks noChangeAspect="1" noChangeArrowheads="1"/>
          </p:cNvPicPr>
          <p:nvPr/>
        </p:nvPicPr>
        <p:blipFill>
          <a:blip r:embed="rId2" cstate="print"/>
          <a:srcRect b="44298"/>
          <a:stretch>
            <a:fillRect/>
          </a:stretch>
        </p:blipFill>
        <p:spPr bwMode="auto">
          <a:xfrm>
            <a:off x="685800" y="1104900"/>
            <a:ext cx="7696200" cy="5193921"/>
          </a:xfrm>
          <a:prstGeom prst="rect">
            <a:avLst/>
          </a:prstGeom>
          <a:noFill/>
        </p:spPr>
      </p:pic>
      <p:sp>
        <p:nvSpPr>
          <p:cNvPr id="19" name="TextBox 18"/>
          <p:cNvSpPr txBox="1"/>
          <p:nvPr/>
        </p:nvSpPr>
        <p:spPr>
          <a:xfrm>
            <a:off x="6858000" y="6096000"/>
            <a:ext cx="1828800" cy="276999"/>
          </a:xfrm>
          <a:prstGeom prst="rect">
            <a:avLst/>
          </a:prstGeom>
          <a:noFill/>
        </p:spPr>
        <p:txBody>
          <a:bodyPr wrap="square">
            <a:spAutoFit/>
          </a:bodyPr>
          <a:lstStyle/>
          <a:p>
            <a:pPr marL="0" lvl="2" fontAlgn="auto">
              <a:spcBef>
                <a:spcPts val="600"/>
              </a:spcBef>
              <a:spcAft>
                <a:spcPts val="600"/>
              </a:spcAft>
              <a:defRPr/>
            </a:pPr>
            <a:r>
              <a:rPr lang="en-US" sz="1200" dirty="0" smtClean="0">
                <a:solidFill>
                  <a:srgbClr val="002060"/>
                </a:solidFill>
                <a:latin typeface="+mn-lt"/>
              </a:rPr>
              <a:t>© </a:t>
            </a:r>
            <a:r>
              <a:rPr lang="en-US" sz="1200" dirty="0" err="1" smtClean="0">
                <a:solidFill>
                  <a:srgbClr val="002060"/>
                </a:solidFill>
                <a:latin typeface="+mn-lt"/>
              </a:rPr>
              <a:t>alihassanelashmawy</a:t>
            </a:r>
            <a:endParaRPr lang="en-US" sz="1200" dirty="0">
              <a:solidFill>
                <a:srgbClr val="002060"/>
              </a:solidFill>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3400" y="6324600"/>
            <a:ext cx="807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33400" y="1066800"/>
            <a:ext cx="8077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172" name="Rectangle 6"/>
          <p:cNvSpPr>
            <a:spLocks noChangeArrowheads="1"/>
          </p:cNvSpPr>
          <p:nvPr/>
        </p:nvSpPr>
        <p:spPr bwMode="auto">
          <a:xfrm>
            <a:off x="6705600" y="6248400"/>
            <a:ext cx="2084388" cy="369888"/>
          </a:xfrm>
          <a:prstGeom prst="rect">
            <a:avLst/>
          </a:prstGeom>
          <a:noFill/>
          <a:ln w="9525">
            <a:noFill/>
            <a:miter lim="800000"/>
            <a:headEnd/>
            <a:tailEnd/>
          </a:ln>
        </p:spPr>
        <p:txBody>
          <a:bodyPr wrap="none">
            <a:spAutoFit/>
          </a:bodyPr>
          <a:lstStyle/>
          <a:p>
            <a:pPr algn="ctr"/>
            <a:r>
              <a:rPr lang="en-US">
                <a:latin typeface="Calibri" pitchFamily="34" charset="0"/>
              </a:rPr>
              <a:t>Course No. ENRG 54</a:t>
            </a:r>
          </a:p>
        </p:txBody>
      </p:sp>
      <p:sp>
        <p:nvSpPr>
          <p:cNvPr id="8" name="TextBox 7"/>
          <p:cNvSpPr txBox="1"/>
          <p:nvPr/>
        </p:nvSpPr>
        <p:spPr>
          <a:xfrm>
            <a:off x="609600" y="381000"/>
            <a:ext cx="4495800" cy="584775"/>
          </a:xfrm>
          <a:prstGeom prst="rect">
            <a:avLst/>
          </a:prstGeom>
          <a:noFill/>
          <a:scene3d>
            <a:camera prst="orthographicFront"/>
            <a:lightRig rig="threePt" dir="t"/>
          </a:scene3d>
          <a:sp3d>
            <a:bevelT w="12700"/>
            <a:bevelB w="12700"/>
          </a:sp3d>
        </p:spPr>
        <p:txBody>
          <a:bodyPr>
            <a:spAutoFit/>
          </a:bodyPr>
          <a:lstStyle/>
          <a:p>
            <a:pPr fontAlgn="auto">
              <a:spcBef>
                <a:spcPts val="0"/>
              </a:spcBef>
              <a:spcAft>
                <a:spcPts val="0"/>
              </a:spcAft>
              <a:defRPr/>
            </a:pPr>
            <a:r>
              <a:rPr lang="en-US" sz="3200" dirty="0" smtClean="0">
                <a:solidFill>
                  <a:srgbClr val="7030A0"/>
                </a:solidFill>
                <a:effectLst>
                  <a:outerShdw blurRad="38100" dist="38100" dir="2700000" algn="tl">
                    <a:srgbClr val="000000">
                      <a:alpha val="43137"/>
                    </a:srgbClr>
                  </a:outerShdw>
                </a:effectLst>
                <a:latin typeface="+mn-lt"/>
              </a:rPr>
              <a:t>Lamp: lighting source</a:t>
            </a:r>
            <a:endParaRPr lang="en-US" sz="3200" dirty="0">
              <a:solidFill>
                <a:srgbClr val="7030A0"/>
              </a:solidFill>
              <a:effectLst>
                <a:outerShdw blurRad="38100" dist="38100" dir="2700000" algn="tl">
                  <a:srgbClr val="000000">
                    <a:alpha val="43137"/>
                  </a:srgbClr>
                </a:outerShdw>
              </a:effectLst>
              <a:latin typeface="+mn-lt"/>
            </a:endParaRPr>
          </a:p>
        </p:txBody>
      </p:sp>
      <p:sp>
        <p:nvSpPr>
          <p:cNvPr id="7176" name="Rectangle 9"/>
          <p:cNvSpPr>
            <a:spLocks noChangeArrowheads="1"/>
          </p:cNvSpPr>
          <p:nvPr/>
        </p:nvSpPr>
        <p:spPr bwMode="auto">
          <a:xfrm>
            <a:off x="533400" y="6324600"/>
            <a:ext cx="1609223" cy="369332"/>
          </a:xfrm>
          <a:prstGeom prst="rect">
            <a:avLst/>
          </a:prstGeom>
          <a:noFill/>
          <a:ln w="9525">
            <a:noFill/>
            <a:miter lim="800000"/>
            <a:headEnd/>
            <a:tailEnd/>
          </a:ln>
        </p:spPr>
        <p:txBody>
          <a:bodyPr wrap="none">
            <a:spAutoFit/>
          </a:bodyPr>
          <a:lstStyle/>
          <a:p>
            <a:r>
              <a:rPr lang="en-US" dirty="0">
                <a:solidFill>
                  <a:srgbClr val="002060"/>
                </a:solidFill>
                <a:latin typeface="Calibri" pitchFamily="34" charset="0"/>
              </a:rPr>
              <a:t>1. </a:t>
            </a:r>
            <a:r>
              <a:rPr lang="en-US" dirty="0" smtClean="0">
                <a:solidFill>
                  <a:srgbClr val="002060"/>
                </a:solidFill>
                <a:latin typeface="Calibri" pitchFamily="34" charset="0"/>
              </a:rPr>
              <a:t>Components</a:t>
            </a:r>
            <a:endParaRPr lang="en-US" dirty="0">
              <a:solidFill>
                <a:srgbClr val="002060"/>
              </a:solidFill>
              <a:latin typeface="Calibri" pitchFamily="34" charset="0"/>
            </a:endParaRPr>
          </a:p>
        </p:txBody>
      </p:sp>
      <p:sp>
        <p:nvSpPr>
          <p:cNvPr id="12" name="TextBox 11"/>
          <p:cNvSpPr txBox="1"/>
          <p:nvPr/>
        </p:nvSpPr>
        <p:spPr>
          <a:xfrm>
            <a:off x="609600" y="1295400"/>
            <a:ext cx="5181600" cy="4924425"/>
          </a:xfrm>
          <a:prstGeom prst="rect">
            <a:avLst/>
          </a:prstGeom>
          <a:noFill/>
        </p:spPr>
        <p:txBody>
          <a:bodyPr>
            <a:spAutoFit/>
          </a:bodyPr>
          <a:lstStyle/>
          <a:p>
            <a:pPr marL="0" lvl="2" fontAlgn="auto">
              <a:spcBef>
                <a:spcPts val="600"/>
              </a:spcBef>
              <a:spcAft>
                <a:spcPts val="0"/>
              </a:spcAft>
              <a:buFont typeface="Arial" pitchFamily="34" charset="0"/>
              <a:buChar char="•"/>
              <a:defRPr/>
            </a:pPr>
            <a:r>
              <a:rPr lang="en-US" sz="2400" dirty="0">
                <a:solidFill>
                  <a:srgbClr val="002060"/>
                </a:solidFill>
                <a:latin typeface="+mn-lt"/>
              </a:rPr>
              <a:t> </a:t>
            </a:r>
            <a:r>
              <a:rPr lang="en-US" sz="2400" dirty="0" smtClean="0">
                <a:solidFill>
                  <a:srgbClr val="002060"/>
                </a:solidFill>
                <a:latin typeface="+mn-lt"/>
              </a:rPr>
              <a:t>Incandescent</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Halogen</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Fluorescent</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High Intensity Discharge</a:t>
            </a:r>
          </a:p>
          <a:p>
            <a:pPr marL="0" lvl="2" fontAlgn="auto">
              <a:spcBef>
                <a:spcPts val="600"/>
              </a:spcBef>
              <a:spcAft>
                <a:spcPts val="0"/>
              </a:spcAft>
              <a:defRPr/>
            </a:pPr>
            <a:r>
              <a:rPr lang="en-US" sz="2400" dirty="0" smtClean="0">
                <a:solidFill>
                  <a:srgbClr val="002060"/>
                </a:solidFill>
                <a:latin typeface="+mn-lt"/>
              </a:rPr>
              <a:t>   - Metal halide</a:t>
            </a:r>
          </a:p>
          <a:p>
            <a:pPr marL="0" lvl="2" fontAlgn="auto">
              <a:spcBef>
                <a:spcPts val="600"/>
              </a:spcBef>
              <a:spcAft>
                <a:spcPts val="0"/>
              </a:spcAft>
              <a:defRPr/>
            </a:pPr>
            <a:r>
              <a:rPr lang="en-US" sz="2400" dirty="0" smtClean="0">
                <a:solidFill>
                  <a:srgbClr val="002060"/>
                </a:solidFill>
                <a:latin typeface="+mn-lt"/>
              </a:rPr>
              <a:t>   - Mercury vapor</a:t>
            </a:r>
          </a:p>
          <a:p>
            <a:pPr marL="0" lvl="2" fontAlgn="auto">
              <a:spcBef>
                <a:spcPts val="600"/>
              </a:spcBef>
              <a:spcAft>
                <a:spcPts val="0"/>
              </a:spcAft>
              <a:defRPr/>
            </a:pPr>
            <a:r>
              <a:rPr lang="en-US" sz="2400" dirty="0" smtClean="0">
                <a:solidFill>
                  <a:srgbClr val="002060"/>
                </a:solidFill>
                <a:latin typeface="+mn-lt"/>
              </a:rPr>
              <a:t>   - High Pressure Sodium</a:t>
            </a:r>
          </a:p>
          <a:p>
            <a:pPr marL="0" lvl="2" fontAlgn="auto">
              <a:spcBef>
                <a:spcPts val="600"/>
              </a:spcBef>
              <a:spcAft>
                <a:spcPts val="0"/>
              </a:spcAft>
              <a:defRPr/>
            </a:pPr>
            <a:r>
              <a:rPr lang="en-US" sz="2400" dirty="0" smtClean="0">
                <a:solidFill>
                  <a:srgbClr val="002060"/>
                </a:solidFill>
                <a:latin typeface="+mn-lt"/>
              </a:rPr>
              <a:t>   - Low Pressure Sodium</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Induction lamps</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Light Emitting diodes (LEDs)</a:t>
            </a:r>
          </a:p>
          <a:p>
            <a:pPr marL="0" lvl="2" fontAlgn="auto">
              <a:spcBef>
                <a:spcPts val="600"/>
              </a:spcBef>
              <a:spcAft>
                <a:spcPts val="0"/>
              </a:spcAft>
              <a:buFont typeface="Arial" pitchFamily="34" charset="0"/>
              <a:buChar char="•"/>
              <a:defRPr/>
            </a:pPr>
            <a:r>
              <a:rPr lang="en-US" sz="2400" dirty="0" smtClean="0">
                <a:solidFill>
                  <a:srgbClr val="002060"/>
                </a:solidFill>
                <a:latin typeface="+mn-lt"/>
              </a:rPr>
              <a:t> Neon</a:t>
            </a:r>
            <a:endParaRPr lang="en-US" sz="2400" dirty="0">
              <a:solidFill>
                <a:srgbClr val="002060"/>
              </a:solidFill>
              <a:latin typeface="+mn-lt"/>
            </a:endParaRPr>
          </a:p>
        </p:txBody>
      </p:sp>
      <p:pic>
        <p:nvPicPr>
          <p:cNvPr id="54274" name="Picture 2" descr="http://2.bp.blogspot.com/-afwXhCzqlWg/T1-B0yFwQ7I/AAAAAAAABQg/3nmozsq6kOo/s400/lamp+types.JPG"/>
          <p:cNvPicPr>
            <a:picLocks noChangeAspect="1" noChangeArrowheads="1"/>
          </p:cNvPicPr>
          <p:nvPr/>
        </p:nvPicPr>
        <p:blipFill>
          <a:blip r:embed="rId2" cstate="print"/>
          <a:srcRect/>
          <a:stretch>
            <a:fillRect/>
          </a:stretch>
        </p:blipFill>
        <p:spPr bwMode="auto">
          <a:xfrm>
            <a:off x="4648200" y="1371600"/>
            <a:ext cx="3810000" cy="26289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10145</TotalTime>
  <Words>4336</Words>
  <Application>Microsoft Office PowerPoint</Application>
  <PresentationFormat>On-screen Show (4:3)</PresentationFormat>
  <Paragraphs>1299</Paragraphs>
  <Slides>74</Slides>
  <Notes>8</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Xin Ai</dc:creator>
  <cp:lastModifiedBy>Xin Ai</cp:lastModifiedBy>
  <cp:revision>100</cp:revision>
  <dcterms:created xsi:type="dcterms:W3CDTF">2012-07-02T05:20:48Z</dcterms:created>
  <dcterms:modified xsi:type="dcterms:W3CDTF">2012-09-11T19:50:44Z</dcterms:modified>
</cp:coreProperties>
</file>