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2" y="6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DD918-B55C-4A31-81D5-DD2EA206CD21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715DC-246C-449E-BF82-FC3C5A501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7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715DC-246C-449E-BF82-FC3C5A5010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9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87141" y="482917"/>
            <a:ext cx="3569716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55289" y="4958969"/>
            <a:ext cx="3233420" cy="854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450" y="147637"/>
            <a:ext cx="7519098" cy="1703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85640" y="2311058"/>
            <a:ext cx="4473575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/>
              <a:t>© </a:t>
            </a:r>
            <a:r>
              <a:rPr lang="en-US" altLang="en-US" sz="800" dirty="0" smtClean="0"/>
              <a:t>2018 </a:t>
            </a:r>
            <a:r>
              <a:rPr lang="en-US" altLang="en-US" sz="800" dirty="0" smtClean="0"/>
              <a:t>The Pennsylvania State University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Solar Cell Optics </a:t>
            </a:r>
            <a:fld id="{862CD6A4-F241-4398-B59C-ADF65728BD48}" type="slidenum">
              <a:rPr lang="en-US" altLang="en-US" sz="800" smtClean="0"/>
              <a:t>‹#›</a:t>
            </a:fld>
            <a:endParaRPr lang="en-US" altLang="en-US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hyperlink" Target="http://upload.wikimedia.org/wikipedia/commons/7/72/DoubleCone.png" TargetMode="Externa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7" Type="http://schemas.openxmlformats.org/officeDocument/2006/relationships/hyperlink" Target="http://solarjourneyusa.com/sunlight.php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athforum.org/mathimages/index.php/Snell's_Law" TargetMode="External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g"/><Relationship Id="rId4" Type="http://schemas.openxmlformats.org/officeDocument/2006/relationships/hyperlink" Target="http://dev.physicslab.org/Document.aspx?doctype=3&amp;amp;filename=GeometricOptics_SnellsLawDerivation.x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thforum.org/mathimages/index.php/Snell's_Law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nowerk.com/spotlight/spotid=7938.php" TargetMode="External"/><Relationship Id="rId4" Type="http://schemas.openxmlformats.org/officeDocument/2006/relationships/hyperlink" Target="http://www.dailymail.co.uk/news/article-2195134/Americas-MOTH-model--Winged-insects-pose-tip-finger-stunning-close-ups.html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jp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mfsafetynetwork.org/maine-utility-admits-smart-meters-cause-interference/" TargetMode="External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c/Optical-coating-2.png/" TargetMode="Externa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veducation.org/pvcdrom/design/anti-reflection-coatings" TargetMode="External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hotonicswiki.org/index.php?title=File:Optical-fibre.svg" TargetMode="External"/><Relationship Id="rId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-fiberoptics.com/images/if-547-lg.jp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7/Local_wavelength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sipex.aq/access/page/index.html?page=03040cd0-bfaa-102a-8ea7-0019b9ea7c6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3.png"/><Relationship Id="rId7" Type="http://schemas.openxmlformats.org/officeDocument/2006/relationships/image" Target="../media/image14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02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urface_plasmon_polariton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malfluidscentral.org/encyclopedia/index.php/Surface_plasmon_(or_phonon)_polaritons" TargetMode="External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eniyavaikooral.blogspot.com/search/label/%E0%AE%AE%E0%AE%B0%E0%AF%81%E0%AE%A4%E0%AF%8D%E0%AE%A4%E0%AF" TargetMode="External"/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amedev.net/topic/642193-what-causes-light-scattering-and-absorbtion/" TargetMode="External"/><Relationship Id="rId4" Type="http://schemas.openxmlformats.org/officeDocument/2006/relationships/hyperlink" Target="http://www.laserfocusworld.com/articles/2014/03/forming-silicon-into-microscopic-spheres-forces-it-to-absorb-infrared-light-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st-andrews.ac.uk/~ulf/perfectimaging.html)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mysearch.org.uk/website3/html/12%20The%20Electron%20Phase%20Shift.htm" TargetMode="External"/><Relationship Id="rId4" Type="http://schemas.openxmlformats.org/officeDocument/2006/relationships/hyperlink" Target="http://upload.wikimedia.org/wikipedia/commons/2/20/Plane_wave_wavefronts_3D.svg" TargetMode="External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396" y="4267200"/>
            <a:ext cx="83820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4400" b="1" dirty="0" smtClean="0">
                <a:latin typeface="Arial"/>
                <a:cs typeface="Arial"/>
              </a:rPr>
              <a:t>Solar </a:t>
            </a:r>
            <a:r>
              <a:rPr sz="4400" b="1" dirty="0">
                <a:latin typeface="Arial"/>
                <a:cs typeface="Arial"/>
              </a:rPr>
              <a:t>Cell</a:t>
            </a:r>
            <a:r>
              <a:rPr sz="4400" b="1" spc="-6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Optics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71633"/>
            <a:ext cx="8686800" cy="20492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7523" y="482917"/>
            <a:ext cx="35693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What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Light?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102927" y="1871598"/>
            <a:ext cx="554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: </a:t>
            </a:r>
            <a:r>
              <a:rPr sz="1800" spc="-5" dirty="0">
                <a:latin typeface="Arial"/>
                <a:cs typeface="Arial"/>
              </a:rPr>
              <a:t>Dispersion </a:t>
            </a:r>
            <a:r>
              <a:rPr sz="1800" spc="-10" dirty="0">
                <a:latin typeface="Arial"/>
                <a:cs typeface="Arial"/>
              </a:rPr>
              <a:t>relation </a:t>
            </a:r>
            <a:r>
              <a:rPr sz="1800" spc="-5" dirty="0">
                <a:latin typeface="Arial"/>
                <a:cs typeface="Arial"/>
              </a:rPr>
              <a:t>(ω-k) for </a:t>
            </a:r>
            <a:r>
              <a:rPr sz="1800" spc="-10" dirty="0">
                <a:latin typeface="Arial"/>
                <a:cs typeface="Arial"/>
              </a:rPr>
              <a:t>plane </a:t>
            </a:r>
            <a:r>
              <a:rPr sz="1800" spc="-15" dirty="0">
                <a:latin typeface="Arial"/>
                <a:cs typeface="Arial"/>
              </a:rPr>
              <a:t>wave </a:t>
            </a:r>
            <a:r>
              <a:rPr sz="1800" spc="-5" dirty="0">
                <a:latin typeface="Arial"/>
                <a:cs typeface="Arial"/>
              </a:rPr>
              <a:t>in free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space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02927" y="2724048"/>
            <a:ext cx="2881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speed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light </a:t>
            </a:r>
            <a:r>
              <a:rPr sz="1800" spc="-5" dirty="0">
                <a:latin typeface="Arial"/>
                <a:cs typeface="Arial"/>
              </a:rPr>
              <a:t>in free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space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15729" y="3684396"/>
            <a:ext cx="4411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phase </a:t>
            </a:r>
            <a:r>
              <a:rPr sz="1800" spc="-5" dirty="0">
                <a:latin typeface="Arial"/>
                <a:cs typeface="Arial"/>
              </a:rPr>
              <a:t>velocity in a </a:t>
            </a:r>
            <a:r>
              <a:rPr sz="1800" spc="-10" dirty="0">
                <a:latin typeface="Arial"/>
                <a:cs typeface="Arial"/>
              </a:rPr>
              <a:t>medium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ε</a:t>
            </a:r>
            <a:r>
              <a:rPr sz="1800" baseline="-20833" dirty="0">
                <a:latin typeface="Arial"/>
                <a:cs typeface="Arial"/>
              </a:rPr>
              <a:t>r </a:t>
            </a:r>
            <a:r>
              <a:rPr sz="1800" spc="-10" dirty="0">
                <a:latin typeface="Arial"/>
                <a:cs typeface="Arial"/>
              </a:rPr>
              <a:t>or </a:t>
            </a:r>
            <a:r>
              <a:rPr sz="1800" spc="-5" dirty="0">
                <a:latin typeface="Arial"/>
                <a:cs typeface="Arial"/>
              </a:rPr>
              <a:t>μ</a:t>
            </a:r>
            <a:r>
              <a:rPr sz="1800" spc="-7" baseline="-20833" dirty="0">
                <a:latin typeface="Arial"/>
                <a:cs typeface="Arial"/>
              </a:rPr>
              <a:t>r</a:t>
            </a:r>
            <a:r>
              <a:rPr sz="1800" spc="37" baseline="-20833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&gt;1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15627" y="4791011"/>
            <a:ext cx="3209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: </a:t>
            </a:r>
            <a:r>
              <a:rPr sz="1800" spc="-5" dirty="0">
                <a:latin typeface="Arial"/>
                <a:cs typeface="Arial"/>
              </a:rPr>
              <a:t>refractive </a:t>
            </a:r>
            <a:r>
              <a:rPr sz="1800" spc="-10" dirty="0">
                <a:latin typeface="Arial"/>
                <a:cs typeface="Arial"/>
              </a:rPr>
              <a:t>index </a:t>
            </a:r>
            <a:r>
              <a:rPr sz="1800" spc="-5" dirty="0">
                <a:latin typeface="Arial"/>
                <a:cs typeface="Arial"/>
              </a:rPr>
              <a:t>of the</a:t>
            </a:r>
            <a:r>
              <a:rPr sz="1800" spc="-10" dirty="0">
                <a:latin typeface="Arial"/>
                <a:cs typeface="Arial"/>
              </a:rPr>
              <a:t> medium</a:t>
            </a:r>
            <a:endParaRPr sz="180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52400" y="1732276"/>
                <a:ext cx="1368003" cy="578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32276"/>
                <a:ext cx="1368003" cy="5783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197393" y="2549332"/>
                <a:ext cx="2419188" cy="649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93" y="2549332"/>
                <a:ext cx="2419188" cy="6491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152400" y="3509680"/>
                <a:ext cx="2928173" cy="649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&lt;3×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09680"/>
                <a:ext cx="2928173" cy="6491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197393" y="4791011"/>
                <a:ext cx="1848776" cy="308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93" y="4791011"/>
                <a:ext cx="1848776" cy="308802"/>
              </a:xfrm>
              <a:prstGeom prst="rect">
                <a:avLst/>
              </a:prstGeom>
              <a:blipFill rotWithShape="0">
                <a:blip r:embed="rId5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7523" y="482917"/>
            <a:ext cx="35693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What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Light?</a:t>
            </a:r>
          </a:p>
        </p:txBody>
      </p:sp>
      <p:sp>
        <p:nvSpPr>
          <p:cNvPr id="3" name="object 3"/>
          <p:cNvSpPr/>
          <p:nvPr/>
        </p:nvSpPr>
        <p:spPr>
          <a:xfrm>
            <a:off x="1219961" y="1726692"/>
            <a:ext cx="0" cy="3760470"/>
          </a:xfrm>
          <a:custGeom>
            <a:avLst/>
            <a:gdLst/>
            <a:ahLst/>
            <a:cxnLst/>
            <a:rect l="l" t="t" r="r" b="b"/>
            <a:pathLst>
              <a:path h="3760470">
                <a:moveTo>
                  <a:pt x="0" y="0"/>
                </a:moveTo>
                <a:lnTo>
                  <a:pt x="0" y="376047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4530" y="1600965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30" h="151130">
                <a:moveTo>
                  <a:pt x="75425" y="0"/>
                </a:moveTo>
                <a:lnTo>
                  <a:pt x="0" y="150875"/>
                </a:lnTo>
                <a:lnTo>
                  <a:pt x="150876" y="150863"/>
                </a:lnTo>
                <a:lnTo>
                  <a:pt x="754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4052" y="5487161"/>
            <a:ext cx="5360670" cy="0"/>
          </a:xfrm>
          <a:custGeom>
            <a:avLst/>
            <a:gdLst/>
            <a:ahLst/>
            <a:cxnLst/>
            <a:rect l="l" t="t" r="r" b="b"/>
            <a:pathLst>
              <a:path w="5360670">
                <a:moveTo>
                  <a:pt x="5360670" y="0"/>
                </a:moveTo>
                <a:lnTo>
                  <a:pt x="0" y="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29574" y="5411717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12" y="0"/>
                </a:moveTo>
                <a:lnTo>
                  <a:pt x="0" y="150875"/>
                </a:lnTo>
                <a:lnTo>
                  <a:pt x="150876" y="7545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9977" y="1260411"/>
            <a:ext cx="1092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ω </a:t>
            </a:r>
            <a:r>
              <a:rPr sz="1800" spc="-5" dirty="0">
                <a:latin typeface="Arial"/>
                <a:cs typeface="Arial"/>
              </a:rPr>
              <a:t>(rad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Hz)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9961" y="1530858"/>
            <a:ext cx="3352800" cy="3962400"/>
          </a:xfrm>
          <a:custGeom>
            <a:avLst/>
            <a:gdLst/>
            <a:ahLst/>
            <a:cxnLst/>
            <a:rect l="l" t="t" r="r" b="b"/>
            <a:pathLst>
              <a:path w="3352800" h="3962400">
                <a:moveTo>
                  <a:pt x="3352800" y="0"/>
                </a:moveTo>
                <a:lnTo>
                  <a:pt x="0" y="3962400"/>
                </a:lnTo>
              </a:path>
            </a:pathLst>
          </a:custGeom>
          <a:ln w="5029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9774" y="2402585"/>
            <a:ext cx="3888104" cy="3084830"/>
          </a:xfrm>
          <a:custGeom>
            <a:avLst/>
            <a:gdLst/>
            <a:ahLst/>
            <a:cxnLst/>
            <a:rect l="l" t="t" r="r" b="b"/>
            <a:pathLst>
              <a:path w="3888104" h="3084829">
                <a:moveTo>
                  <a:pt x="3887787" y="0"/>
                </a:moveTo>
                <a:lnTo>
                  <a:pt x="0" y="3084512"/>
                </a:lnTo>
              </a:path>
            </a:pathLst>
          </a:custGeom>
          <a:ln w="50292">
            <a:solidFill>
              <a:srgbClr val="FF66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8061" y="3658361"/>
            <a:ext cx="4257675" cy="1835150"/>
          </a:xfrm>
          <a:custGeom>
            <a:avLst/>
            <a:gdLst/>
            <a:ahLst/>
            <a:cxnLst/>
            <a:rect l="l" t="t" r="r" b="b"/>
            <a:pathLst>
              <a:path w="4257675" h="1835150">
                <a:moveTo>
                  <a:pt x="4257675" y="0"/>
                </a:moveTo>
                <a:lnTo>
                  <a:pt x="0" y="1835150"/>
                </a:lnTo>
              </a:path>
            </a:pathLst>
          </a:custGeom>
          <a:ln w="50292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74552" y="1328673"/>
            <a:ext cx="1176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air line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ε</a:t>
            </a:r>
            <a:r>
              <a:rPr sz="1800" spc="-7" baseline="-20833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=1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23802" y="2195525"/>
            <a:ext cx="1356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ZnO </a:t>
            </a:r>
            <a:r>
              <a:rPr sz="1800" spc="-10" dirty="0">
                <a:latin typeface="Arial"/>
                <a:cs typeface="Arial"/>
              </a:rPr>
              <a:t>line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ε</a:t>
            </a:r>
            <a:r>
              <a:rPr sz="1800" spc="-7" baseline="-20833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≈4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93702" y="3460750"/>
            <a:ext cx="1597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aSi:H line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ε</a:t>
            </a:r>
            <a:r>
              <a:rPr sz="1800" spc="-15" baseline="-20833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≈16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34652" y="5329263"/>
            <a:ext cx="4763770" cy="88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(rad/m)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Dispersion </a:t>
            </a:r>
            <a:r>
              <a:rPr sz="1800" spc="-10" dirty="0">
                <a:latin typeface="Arial"/>
                <a:cs typeface="Arial"/>
              </a:rPr>
              <a:t>lines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bulk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material</a:t>
            </a:r>
            <a:endParaRPr sz="180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7190727" y="1339211"/>
                <a:ext cx="1368003" cy="578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727" y="1339211"/>
                <a:ext cx="1368003" cy="5783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761" y="1543811"/>
            <a:ext cx="0" cy="4019550"/>
          </a:xfrm>
          <a:custGeom>
            <a:avLst/>
            <a:gdLst/>
            <a:ahLst/>
            <a:cxnLst/>
            <a:rect l="l" t="t" r="r" b="b"/>
            <a:pathLst>
              <a:path h="4019550">
                <a:moveTo>
                  <a:pt x="0" y="0"/>
                </a:moveTo>
                <a:lnTo>
                  <a:pt x="0" y="4019232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6330" y="1418085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75425" y="0"/>
                </a:moveTo>
                <a:lnTo>
                  <a:pt x="0" y="150875"/>
                </a:lnTo>
                <a:lnTo>
                  <a:pt x="150876" y="150863"/>
                </a:lnTo>
                <a:lnTo>
                  <a:pt x="754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4361" y="3704082"/>
            <a:ext cx="4827270" cy="0"/>
          </a:xfrm>
          <a:custGeom>
            <a:avLst/>
            <a:gdLst/>
            <a:ahLst/>
            <a:cxnLst/>
            <a:rect l="l" t="t" r="r" b="b"/>
            <a:pathLst>
              <a:path w="4827270">
                <a:moveTo>
                  <a:pt x="4827270" y="0"/>
                </a:moveTo>
                <a:lnTo>
                  <a:pt x="0" y="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6482" y="3628637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12" y="0"/>
                </a:moveTo>
                <a:lnTo>
                  <a:pt x="0" y="150875"/>
                </a:lnTo>
                <a:lnTo>
                  <a:pt x="150876" y="7545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87523" y="482917"/>
            <a:ext cx="3569335" cy="894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980"/>
              </a:lnSpc>
              <a:spcBef>
                <a:spcPts val="105"/>
              </a:spcBef>
            </a:pPr>
            <a:r>
              <a:rPr spc="-5" dirty="0"/>
              <a:t>What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Light?</a:t>
            </a:r>
          </a:p>
          <a:p>
            <a:pPr marR="758825" algn="ctr">
              <a:lnSpc>
                <a:spcPts val="1860"/>
              </a:lnSpc>
            </a:pPr>
            <a:r>
              <a:rPr sz="1800" dirty="0"/>
              <a:t>z</a:t>
            </a:r>
            <a:endParaRPr sz="1800"/>
          </a:p>
        </p:txBody>
      </p:sp>
      <p:sp>
        <p:nvSpPr>
          <p:cNvPr id="7" name="object 7"/>
          <p:cNvSpPr txBox="1"/>
          <p:nvPr/>
        </p:nvSpPr>
        <p:spPr>
          <a:xfrm>
            <a:off x="7165251" y="354650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56154" y="2009292"/>
            <a:ext cx="3559175" cy="2792730"/>
          </a:xfrm>
          <a:custGeom>
            <a:avLst/>
            <a:gdLst/>
            <a:ahLst/>
            <a:cxnLst/>
            <a:rect l="l" t="t" r="r" b="b"/>
            <a:pathLst>
              <a:path w="3559175" h="2792729">
                <a:moveTo>
                  <a:pt x="0" y="2792577"/>
                </a:moveTo>
                <a:lnTo>
                  <a:pt x="3558692" y="0"/>
                </a:lnTo>
              </a:path>
            </a:pathLst>
          </a:custGeom>
          <a:ln w="50292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48496" y="1931672"/>
            <a:ext cx="165735" cy="153035"/>
          </a:xfrm>
          <a:custGeom>
            <a:avLst/>
            <a:gdLst/>
            <a:ahLst/>
            <a:cxnLst/>
            <a:rect l="l" t="t" r="r" b="b"/>
            <a:pathLst>
              <a:path w="165735" h="153035">
                <a:moveTo>
                  <a:pt x="165252" y="0"/>
                </a:moveTo>
                <a:lnTo>
                  <a:pt x="0" y="33794"/>
                </a:lnTo>
                <a:lnTo>
                  <a:pt x="93141" y="152488"/>
                </a:lnTo>
                <a:lnTo>
                  <a:pt x="165252" y="0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3561" y="4801361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761" y="3822953"/>
            <a:ext cx="0" cy="2120900"/>
          </a:xfrm>
          <a:custGeom>
            <a:avLst/>
            <a:gdLst/>
            <a:ahLst/>
            <a:cxnLst/>
            <a:rect l="l" t="t" r="r" b="b"/>
            <a:pathLst>
              <a:path h="2120900">
                <a:moveTo>
                  <a:pt x="0" y="0"/>
                </a:moveTo>
                <a:lnTo>
                  <a:pt x="0" y="2120900"/>
                </a:lnTo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6947" y="2301240"/>
            <a:ext cx="1158239" cy="1002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96055" y="3063240"/>
            <a:ext cx="1158239" cy="1002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6855" y="4006595"/>
            <a:ext cx="1158239" cy="1002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7579" y="6096000"/>
            <a:ext cx="929640" cy="0"/>
          </a:xfrm>
          <a:custGeom>
            <a:avLst/>
            <a:gdLst/>
            <a:ahLst/>
            <a:cxnLst/>
            <a:rect l="l" t="t" r="r" b="b"/>
            <a:pathLst>
              <a:path w="929639">
                <a:moveTo>
                  <a:pt x="0" y="0"/>
                </a:moveTo>
                <a:lnTo>
                  <a:pt x="929640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98255" y="6009124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89" h="173989">
                <a:moveTo>
                  <a:pt x="12" y="0"/>
                </a:moveTo>
                <a:lnTo>
                  <a:pt x="0" y="173736"/>
                </a:lnTo>
                <a:lnTo>
                  <a:pt x="173748" y="8688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52803" y="6009124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89" h="173989">
                <a:moveTo>
                  <a:pt x="173723" y="0"/>
                </a:moveTo>
                <a:lnTo>
                  <a:pt x="0" y="86880"/>
                </a:lnTo>
                <a:lnTo>
                  <a:pt x="173736" y="173735"/>
                </a:lnTo>
                <a:lnTo>
                  <a:pt x="173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90327" y="615943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λ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08127" y="162721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22251" y="4910137"/>
            <a:ext cx="1534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Spatial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domain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7523" y="482917"/>
            <a:ext cx="35693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What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Light?</a:t>
            </a:r>
          </a:p>
        </p:txBody>
      </p:sp>
      <p:sp>
        <p:nvSpPr>
          <p:cNvPr id="3" name="object 3"/>
          <p:cNvSpPr/>
          <p:nvPr/>
        </p:nvSpPr>
        <p:spPr>
          <a:xfrm>
            <a:off x="4191761" y="1543811"/>
            <a:ext cx="0" cy="798195"/>
          </a:xfrm>
          <a:custGeom>
            <a:avLst/>
            <a:gdLst/>
            <a:ahLst/>
            <a:cxnLst/>
            <a:rect l="l" t="t" r="r" b="b"/>
            <a:pathLst>
              <a:path h="798194">
                <a:moveTo>
                  <a:pt x="0" y="0"/>
                </a:moveTo>
                <a:lnTo>
                  <a:pt x="0" y="797813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761" y="3707638"/>
            <a:ext cx="0" cy="1855470"/>
          </a:xfrm>
          <a:custGeom>
            <a:avLst/>
            <a:gdLst/>
            <a:ahLst/>
            <a:cxnLst/>
            <a:rect l="l" t="t" r="r" b="b"/>
            <a:pathLst>
              <a:path h="1855470">
                <a:moveTo>
                  <a:pt x="0" y="0"/>
                </a:moveTo>
                <a:lnTo>
                  <a:pt x="0" y="1855406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6330" y="1418085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75425" y="0"/>
                </a:moveTo>
                <a:lnTo>
                  <a:pt x="0" y="150875"/>
                </a:lnTo>
                <a:lnTo>
                  <a:pt x="150876" y="150863"/>
                </a:lnTo>
                <a:lnTo>
                  <a:pt x="754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4361" y="3704082"/>
            <a:ext cx="4827270" cy="0"/>
          </a:xfrm>
          <a:custGeom>
            <a:avLst/>
            <a:gdLst/>
            <a:ahLst/>
            <a:cxnLst/>
            <a:rect l="l" t="t" r="r" b="b"/>
            <a:pathLst>
              <a:path w="4827270">
                <a:moveTo>
                  <a:pt x="4827270" y="0"/>
                </a:moveTo>
                <a:lnTo>
                  <a:pt x="0" y="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36482" y="3628637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12" y="0"/>
                </a:moveTo>
                <a:lnTo>
                  <a:pt x="0" y="150875"/>
                </a:lnTo>
                <a:lnTo>
                  <a:pt x="150876" y="7545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18927" y="1077848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baseline="-20833" dirty="0">
                <a:latin typeface="Arial"/>
                <a:cs typeface="Arial"/>
              </a:rPr>
              <a:t>z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5340" y="3546411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baseline="-20833" dirty="0">
                <a:latin typeface="Arial"/>
                <a:cs typeface="Arial"/>
              </a:rPr>
              <a:t>x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91761" y="2436037"/>
            <a:ext cx="1616075" cy="1268730"/>
          </a:xfrm>
          <a:custGeom>
            <a:avLst/>
            <a:gdLst/>
            <a:ahLst/>
            <a:cxnLst/>
            <a:rect l="l" t="t" r="r" b="b"/>
            <a:pathLst>
              <a:path w="1616075" h="1268729">
                <a:moveTo>
                  <a:pt x="0" y="1268552"/>
                </a:moveTo>
                <a:lnTo>
                  <a:pt x="1615605" y="0"/>
                </a:lnTo>
              </a:path>
            </a:pathLst>
          </a:custGeom>
          <a:ln w="50292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1009" y="2358387"/>
            <a:ext cx="165735" cy="153035"/>
          </a:xfrm>
          <a:custGeom>
            <a:avLst/>
            <a:gdLst/>
            <a:ahLst/>
            <a:cxnLst/>
            <a:rect l="l" t="t" r="r" b="b"/>
            <a:pathLst>
              <a:path w="165735" h="153035">
                <a:moveTo>
                  <a:pt x="165252" y="0"/>
                </a:moveTo>
                <a:lnTo>
                  <a:pt x="0" y="33845"/>
                </a:lnTo>
                <a:lnTo>
                  <a:pt x="93179" y="152514"/>
                </a:lnTo>
                <a:lnTo>
                  <a:pt x="165252" y="0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28702" y="217322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22403" y="4910023"/>
            <a:ext cx="824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k-s</a:t>
            </a:r>
            <a:r>
              <a:rPr sz="1800" spc="-15" dirty="0">
                <a:latin typeface="Arial"/>
                <a:cs typeface="Arial"/>
              </a:rPr>
              <a:t>pa</a:t>
            </a:r>
            <a:r>
              <a:rPr sz="1800" spc="-5" dirty="0">
                <a:latin typeface="Arial"/>
                <a:cs typeface="Arial"/>
              </a:rPr>
              <a:t>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87061" y="3315461"/>
            <a:ext cx="228600" cy="342900"/>
          </a:xfrm>
          <a:custGeom>
            <a:avLst/>
            <a:gdLst/>
            <a:ahLst/>
            <a:cxnLst/>
            <a:rect l="l" t="t" r="r" b="b"/>
            <a:pathLst>
              <a:path w="228600" h="342900">
                <a:moveTo>
                  <a:pt x="0" y="0"/>
                </a:moveTo>
                <a:lnTo>
                  <a:pt x="72254" y="17480"/>
                </a:lnTo>
                <a:lnTo>
                  <a:pt x="105054" y="38273"/>
                </a:lnTo>
                <a:lnTo>
                  <a:pt x="135007" y="66158"/>
                </a:lnTo>
                <a:lnTo>
                  <a:pt x="161644" y="100431"/>
                </a:lnTo>
                <a:lnTo>
                  <a:pt x="184493" y="140386"/>
                </a:lnTo>
                <a:lnTo>
                  <a:pt x="203083" y="185315"/>
                </a:lnTo>
                <a:lnTo>
                  <a:pt x="216945" y="234515"/>
                </a:lnTo>
                <a:lnTo>
                  <a:pt x="225607" y="287278"/>
                </a:lnTo>
                <a:lnTo>
                  <a:pt x="228600" y="3429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98390" y="319081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91901" y="2366772"/>
            <a:ext cx="1905" cy="1315720"/>
          </a:xfrm>
          <a:custGeom>
            <a:avLst/>
            <a:gdLst/>
            <a:ahLst/>
            <a:cxnLst/>
            <a:rect l="l" t="t" r="r" b="b"/>
            <a:pathLst>
              <a:path w="1904" h="1315720">
                <a:moveTo>
                  <a:pt x="1447" y="1315720"/>
                </a:moveTo>
                <a:lnTo>
                  <a:pt x="0" y="0"/>
                </a:lnTo>
              </a:path>
            </a:pathLst>
          </a:custGeom>
          <a:ln w="50292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6482" y="2241045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75272" y="0"/>
                </a:moveTo>
                <a:lnTo>
                  <a:pt x="0" y="150952"/>
                </a:lnTo>
                <a:lnTo>
                  <a:pt x="150876" y="150787"/>
                </a:lnTo>
                <a:lnTo>
                  <a:pt x="75272" y="0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282440" y="2238312"/>
            <a:ext cx="558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ks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82617" y="1652016"/>
            <a:ext cx="0" cy="2070100"/>
          </a:xfrm>
          <a:custGeom>
            <a:avLst/>
            <a:gdLst/>
            <a:ahLst/>
            <a:cxnLst/>
            <a:rect l="l" t="t" r="r" b="b"/>
            <a:pathLst>
              <a:path h="2070100">
                <a:moveTo>
                  <a:pt x="0" y="2069782"/>
                </a:moveTo>
                <a:lnTo>
                  <a:pt x="0" y="0"/>
                </a:lnTo>
              </a:path>
            </a:pathLst>
          </a:custGeom>
          <a:ln w="502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07172" y="1526282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75450" y="0"/>
                </a:moveTo>
                <a:lnTo>
                  <a:pt x="0" y="150875"/>
                </a:lnTo>
                <a:lnTo>
                  <a:pt x="150876" y="150888"/>
                </a:lnTo>
                <a:lnTo>
                  <a:pt x="75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13788" y="3711702"/>
            <a:ext cx="2070100" cy="0"/>
          </a:xfrm>
          <a:custGeom>
            <a:avLst/>
            <a:gdLst/>
            <a:ahLst/>
            <a:cxnLst/>
            <a:rect l="l" t="t" r="r" b="b"/>
            <a:pathLst>
              <a:path w="2070100">
                <a:moveTo>
                  <a:pt x="2069782" y="0"/>
                </a:moveTo>
                <a:lnTo>
                  <a:pt x="0" y="0"/>
                </a:lnTo>
              </a:path>
            </a:pathLst>
          </a:custGeom>
          <a:ln w="502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8054" y="363627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30" h="151129">
                <a:moveTo>
                  <a:pt x="150888" y="0"/>
                </a:moveTo>
                <a:lnTo>
                  <a:pt x="0" y="75425"/>
                </a:lnTo>
                <a:lnTo>
                  <a:pt x="150875" y="150875"/>
                </a:lnTo>
                <a:lnTo>
                  <a:pt x="1508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85665" y="3710178"/>
            <a:ext cx="0" cy="2070100"/>
          </a:xfrm>
          <a:custGeom>
            <a:avLst/>
            <a:gdLst/>
            <a:ahLst/>
            <a:cxnLst/>
            <a:rect l="l" t="t" r="r" b="b"/>
            <a:pathLst>
              <a:path h="2070100">
                <a:moveTo>
                  <a:pt x="0" y="0"/>
                </a:moveTo>
                <a:lnTo>
                  <a:pt x="0" y="2069782"/>
                </a:lnTo>
              </a:path>
            </a:pathLst>
          </a:custGeom>
          <a:ln w="502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10220" y="5754804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150876" y="0"/>
                </a:moveTo>
                <a:lnTo>
                  <a:pt x="0" y="12"/>
                </a:lnTo>
                <a:lnTo>
                  <a:pt x="75450" y="150888"/>
                </a:lnTo>
                <a:lnTo>
                  <a:pt x="1508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03953" y="3704082"/>
            <a:ext cx="2068195" cy="0"/>
          </a:xfrm>
          <a:custGeom>
            <a:avLst/>
            <a:gdLst/>
            <a:ahLst/>
            <a:cxnLst/>
            <a:rect l="l" t="t" r="r" b="b"/>
            <a:pathLst>
              <a:path w="2068195">
                <a:moveTo>
                  <a:pt x="0" y="0"/>
                </a:moveTo>
                <a:lnTo>
                  <a:pt x="2068195" y="0"/>
                </a:lnTo>
              </a:path>
            </a:pathLst>
          </a:custGeom>
          <a:ln w="502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46994" y="3628637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12" y="0"/>
                </a:moveTo>
                <a:lnTo>
                  <a:pt x="0" y="150875"/>
                </a:lnTo>
                <a:lnTo>
                  <a:pt x="150888" y="7545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20824" y="1524000"/>
            <a:ext cx="2150363" cy="2180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33016" y="3665220"/>
            <a:ext cx="2180843" cy="2150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16907" y="3637788"/>
            <a:ext cx="2150363" cy="2180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45970" y="1526286"/>
            <a:ext cx="4323715" cy="4265930"/>
          </a:xfrm>
          <a:custGeom>
            <a:avLst/>
            <a:gdLst/>
            <a:ahLst/>
            <a:cxnLst/>
            <a:rect l="l" t="t" r="r" b="b"/>
            <a:pathLst>
              <a:path w="4323715" h="4265930">
                <a:moveTo>
                  <a:pt x="0" y="2132838"/>
                </a:moveTo>
                <a:lnTo>
                  <a:pt x="542" y="2084557"/>
                </a:lnTo>
                <a:lnTo>
                  <a:pt x="2164" y="2036538"/>
                </a:lnTo>
                <a:lnTo>
                  <a:pt x="4852" y="1988793"/>
                </a:lnTo>
                <a:lnTo>
                  <a:pt x="8595" y="1941333"/>
                </a:lnTo>
                <a:lnTo>
                  <a:pt x="13383" y="1894170"/>
                </a:lnTo>
                <a:lnTo>
                  <a:pt x="19203" y="1847314"/>
                </a:lnTo>
                <a:lnTo>
                  <a:pt x="26044" y="1800776"/>
                </a:lnTo>
                <a:lnTo>
                  <a:pt x="33895" y="1754569"/>
                </a:lnTo>
                <a:lnTo>
                  <a:pt x="42744" y="1708704"/>
                </a:lnTo>
                <a:lnTo>
                  <a:pt x="52579" y="1663191"/>
                </a:lnTo>
                <a:lnTo>
                  <a:pt x="63390" y="1618042"/>
                </a:lnTo>
                <a:lnTo>
                  <a:pt x="75165" y="1573268"/>
                </a:lnTo>
                <a:lnTo>
                  <a:pt x="87893" y="1528881"/>
                </a:lnTo>
                <a:lnTo>
                  <a:pt x="101561" y="1484892"/>
                </a:lnTo>
                <a:lnTo>
                  <a:pt x="116159" y="1441312"/>
                </a:lnTo>
                <a:lnTo>
                  <a:pt x="131675" y="1398152"/>
                </a:lnTo>
                <a:lnTo>
                  <a:pt x="148098" y="1355425"/>
                </a:lnTo>
                <a:lnTo>
                  <a:pt x="165416" y="1313140"/>
                </a:lnTo>
                <a:lnTo>
                  <a:pt x="183618" y="1271309"/>
                </a:lnTo>
                <a:lnTo>
                  <a:pt x="202692" y="1229944"/>
                </a:lnTo>
                <a:lnTo>
                  <a:pt x="222627" y="1189056"/>
                </a:lnTo>
                <a:lnTo>
                  <a:pt x="243411" y="1148656"/>
                </a:lnTo>
                <a:lnTo>
                  <a:pt x="265034" y="1108756"/>
                </a:lnTo>
                <a:lnTo>
                  <a:pt x="287483" y="1069366"/>
                </a:lnTo>
                <a:lnTo>
                  <a:pt x="310747" y="1030498"/>
                </a:lnTo>
                <a:lnTo>
                  <a:pt x="334815" y="992164"/>
                </a:lnTo>
                <a:lnTo>
                  <a:pt x="359675" y="954374"/>
                </a:lnTo>
                <a:lnTo>
                  <a:pt x="385316" y="917140"/>
                </a:lnTo>
                <a:lnTo>
                  <a:pt x="411727" y="880474"/>
                </a:lnTo>
                <a:lnTo>
                  <a:pt x="438895" y="844386"/>
                </a:lnTo>
                <a:lnTo>
                  <a:pt x="466810" y="808887"/>
                </a:lnTo>
                <a:lnTo>
                  <a:pt x="495460" y="773990"/>
                </a:lnTo>
                <a:lnTo>
                  <a:pt x="524833" y="739705"/>
                </a:lnTo>
                <a:lnTo>
                  <a:pt x="554919" y="706043"/>
                </a:lnTo>
                <a:lnTo>
                  <a:pt x="585705" y="673017"/>
                </a:lnTo>
                <a:lnTo>
                  <a:pt x="617181" y="640636"/>
                </a:lnTo>
                <a:lnTo>
                  <a:pt x="649335" y="608913"/>
                </a:lnTo>
                <a:lnTo>
                  <a:pt x="682155" y="577859"/>
                </a:lnTo>
                <a:lnTo>
                  <a:pt x="715630" y="547485"/>
                </a:lnTo>
                <a:lnTo>
                  <a:pt x="749748" y="517803"/>
                </a:lnTo>
                <a:lnTo>
                  <a:pt x="784499" y="488822"/>
                </a:lnTo>
                <a:lnTo>
                  <a:pt x="819870" y="460556"/>
                </a:lnTo>
                <a:lnTo>
                  <a:pt x="855850" y="433015"/>
                </a:lnTo>
                <a:lnTo>
                  <a:pt x="892428" y="406211"/>
                </a:lnTo>
                <a:lnTo>
                  <a:pt x="929593" y="380154"/>
                </a:lnTo>
                <a:lnTo>
                  <a:pt x="967332" y="354857"/>
                </a:lnTo>
                <a:lnTo>
                  <a:pt x="1005635" y="330330"/>
                </a:lnTo>
                <a:lnTo>
                  <a:pt x="1044490" y="306584"/>
                </a:lnTo>
                <a:lnTo>
                  <a:pt x="1083885" y="283632"/>
                </a:lnTo>
                <a:lnTo>
                  <a:pt x="1123810" y="261483"/>
                </a:lnTo>
                <a:lnTo>
                  <a:pt x="1164252" y="240150"/>
                </a:lnTo>
                <a:lnTo>
                  <a:pt x="1205200" y="219644"/>
                </a:lnTo>
                <a:lnTo>
                  <a:pt x="1246644" y="199976"/>
                </a:lnTo>
                <a:lnTo>
                  <a:pt x="1288570" y="181158"/>
                </a:lnTo>
                <a:lnTo>
                  <a:pt x="1330968" y="163200"/>
                </a:lnTo>
                <a:lnTo>
                  <a:pt x="1373827" y="146114"/>
                </a:lnTo>
                <a:lnTo>
                  <a:pt x="1417135" y="129911"/>
                </a:lnTo>
                <a:lnTo>
                  <a:pt x="1460881" y="114603"/>
                </a:lnTo>
                <a:lnTo>
                  <a:pt x="1505052" y="100201"/>
                </a:lnTo>
                <a:lnTo>
                  <a:pt x="1549639" y="86715"/>
                </a:lnTo>
                <a:lnTo>
                  <a:pt x="1594628" y="74158"/>
                </a:lnTo>
                <a:lnTo>
                  <a:pt x="1640010" y="62541"/>
                </a:lnTo>
                <a:lnTo>
                  <a:pt x="1685772" y="51875"/>
                </a:lnTo>
                <a:lnTo>
                  <a:pt x="1731902" y="42171"/>
                </a:lnTo>
                <a:lnTo>
                  <a:pt x="1778391" y="33441"/>
                </a:lnTo>
                <a:lnTo>
                  <a:pt x="1825225" y="25695"/>
                </a:lnTo>
                <a:lnTo>
                  <a:pt x="1872394" y="18946"/>
                </a:lnTo>
                <a:lnTo>
                  <a:pt x="1919886" y="13204"/>
                </a:lnTo>
                <a:lnTo>
                  <a:pt x="1967690" y="8480"/>
                </a:lnTo>
                <a:lnTo>
                  <a:pt x="2015794" y="4787"/>
                </a:lnTo>
                <a:lnTo>
                  <a:pt x="2064187" y="2135"/>
                </a:lnTo>
                <a:lnTo>
                  <a:pt x="2112857" y="535"/>
                </a:lnTo>
                <a:lnTo>
                  <a:pt x="2161794" y="0"/>
                </a:lnTo>
                <a:lnTo>
                  <a:pt x="2210730" y="535"/>
                </a:lnTo>
                <a:lnTo>
                  <a:pt x="2259400" y="2135"/>
                </a:lnTo>
                <a:lnTo>
                  <a:pt x="2307793" y="4787"/>
                </a:lnTo>
                <a:lnTo>
                  <a:pt x="2355897" y="8480"/>
                </a:lnTo>
                <a:lnTo>
                  <a:pt x="2403701" y="13204"/>
                </a:lnTo>
                <a:lnTo>
                  <a:pt x="2451193" y="18946"/>
                </a:lnTo>
                <a:lnTo>
                  <a:pt x="2498362" y="25695"/>
                </a:lnTo>
                <a:lnTo>
                  <a:pt x="2545196" y="33441"/>
                </a:lnTo>
                <a:lnTo>
                  <a:pt x="2591685" y="42171"/>
                </a:lnTo>
                <a:lnTo>
                  <a:pt x="2637815" y="51875"/>
                </a:lnTo>
                <a:lnTo>
                  <a:pt x="2683577" y="62541"/>
                </a:lnTo>
                <a:lnTo>
                  <a:pt x="2728959" y="74158"/>
                </a:lnTo>
                <a:lnTo>
                  <a:pt x="2773948" y="86715"/>
                </a:lnTo>
                <a:lnTo>
                  <a:pt x="2818535" y="100201"/>
                </a:lnTo>
                <a:lnTo>
                  <a:pt x="2862706" y="114603"/>
                </a:lnTo>
                <a:lnTo>
                  <a:pt x="2906452" y="129911"/>
                </a:lnTo>
                <a:lnTo>
                  <a:pt x="2949760" y="146114"/>
                </a:lnTo>
                <a:lnTo>
                  <a:pt x="2992619" y="163200"/>
                </a:lnTo>
                <a:lnTo>
                  <a:pt x="3035017" y="181158"/>
                </a:lnTo>
                <a:lnTo>
                  <a:pt x="3076943" y="199976"/>
                </a:lnTo>
                <a:lnTo>
                  <a:pt x="3118387" y="219644"/>
                </a:lnTo>
                <a:lnTo>
                  <a:pt x="3159335" y="240150"/>
                </a:lnTo>
                <a:lnTo>
                  <a:pt x="3199777" y="261483"/>
                </a:lnTo>
                <a:lnTo>
                  <a:pt x="3239702" y="283632"/>
                </a:lnTo>
                <a:lnTo>
                  <a:pt x="3279097" y="306584"/>
                </a:lnTo>
                <a:lnTo>
                  <a:pt x="3317952" y="330330"/>
                </a:lnTo>
                <a:lnTo>
                  <a:pt x="3356255" y="354857"/>
                </a:lnTo>
                <a:lnTo>
                  <a:pt x="3393994" y="380154"/>
                </a:lnTo>
                <a:lnTo>
                  <a:pt x="3431159" y="406211"/>
                </a:lnTo>
                <a:lnTo>
                  <a:pt x="3467737" y="433015"/>
                </a:lnTo>
                <a:lnTo>
                  <a:pt x="3503717" y="460556"/>
                </a:lnTo>
                <a:lnTo>
                  <a:pt x="3539088" y="488822"/>
                </a:lnTo>
                <a:lnTo>
                  <a:pt x="3573839" y="517803"/>
                </a:lnTo>
                <a:lnTo>
                  <a:pt x="3607957" y="547485"/>
                </a:lnTo>
                <a:lnTo>
                  <a:pt x="3641432" y="577859"/>
                </a:lnTo>
                <a:lnTo>
                  <a:pt x="3674252" y="608913"/>
                </a:lnTo>
                <a:lnTo>
                  <a:pt x="3706406" y="640636"/>
                </a:lnTo>
                <a:lnTo>
                  <a:pt x="3737882" y="673017"/>
                </a:lnTo>
                <a:lnTo>
                  <a:pt x="3768668" y="706043"/>
                </a:lnTo>
                <a:lnTo>
                  <a:pt x="3798754" y="739705"/>
                </a:lnTo>
                <a:lnTo>
                  <a:pt x="3828127" y="773990"/>
                </a:lnTo>
                <a:lnTo>
                  <a:pt x="3856777" y="808887"/>
                </a:lnTo>
                <a:lnTo>
                  <a:pt x="3884692" y="844386"/>
                </a:lnTo>
                <a:lnTo>
                  <a:pt x="3911860" y="880474"/>
                </a:lnTo>
                <a:lnTo>
                  <a:pt x="3938271" y="917140"/>
                </a:lnTo>
                <a:lnTo>
                  <a:pt x="3963912" y="954374"/>
                </a:lnTo>
                <a:lnTo>
                  <a:pt x="3988772" y="992164"/>
                </a:lnTo>
                <a:lnTo>
                  <a:pt x="4012840" y="1030498"/>
                </a:lnTo>
                <a:lnTo>
                  <a:pt x="4036104" y="1069366"/>
                </a:lnTo>
                <a:lnTo>
                  <a:pt x="4058553" y="1108756"/>
                </a:lnTo>
                <a:lnTo>
                  <a:pt x="4080176" y="1148656"/>
                </a:lnTo>
                <a:lnTo>
                  <a:pt x="4100960" y="1189056"/>
                </a:lnTo>
                <a:lnTo>
                  <a:pt x="4120895" y="1229944"/>
                </a:lnTo>
                <a:lnTo>
                  <a:pt x="4139969" y="1271309"/>
                </a:lnTo>
                <a:lnTo>
                  <a:pt x="4158171" y="1313140"/>
                </a:lnTo>
                <a:lnTo>
                  <a:pt x="4175489" y="1355425"/>
                </a:lnTo>
                <a:lnTo>
                  <a:pt x="4191912" y="1398152"/>
                </a:lnTo>
                <a:lnTo>
                  <a:pt x="4207428" y="1441312"/>
                </a:lnTo>
                <a:lnTo>
                  <a:pt x="4222026" y="1484892"/>
                </a:lnTo>
                <a:lnTo>
                  <a:pt x="4235694" y="1528881"/>
                </a:lnTo>
                <a:lnTo>
                  <a:pt x="4248422" y="1573268"/>
                </a:lnTo>
                <a:lnTo>
                  <a:pt x="4260197" y="1618042"/>
                </a:lnTo>
                <a:lnTo>
                  <a:pt x="4271008" y="1663191"/>
                </a:lnTo>
                <a:lnTo>
                  <a:pt x="4280843" y="1708704"/>
                </a:lnTo>
                <a:lnTo>
                  <a:pt x="4289692" y="1754569"/>
                </a:lnTo>
                <a:lnTo>
                  <a:pt x="4297543" y="1800776"/>
                </a:lnTo>
                <a:lnTo>
                  <a:pt x="4304384" y="1847314"/>
                </a:lnTo>
                <a:lnTo>
                  <a:pt x="4310204" y="1894170"/>
                </a:lnTo>
                <a:lnTo>
                  <a:pt x="4314992" y="1941333"/>
                </a:lnTo>
                <a:lnTo>
                  <a:pt x="4318735" y="1988793"/>
                </a:lnTo>
                <a:lnTo>
                  <a:pt x="4321423" y="2036538"/>
                </a:lnTo>
                <a:lnTo>
                  <a:pt x="4323045" y="2084557"/>
                </a:lnTo>
                <a:lnTo>
                  <a:pt x="4323588" y="2132838"/>
                </a:lnTo>
                <a:lnTo>
                  <a:pt x="4323045" y="2181118"/>
                </a:lnTo>
                <a:lnTo>
                  <a:pt x="4321423" y="2229137"/>
                </a:lnTo>
                <a:lnTo>
                  <a:pt x="4318735" y="2276882"/>
                </a:lnTo>
                <a:lnTo>
                  <a:pt x="4314992" y="2324342"/>
                </a:lnTo>
                <a:lnTo>
                  <a:pt x="4310204" y="2371505"/>
                </a:lnTo>
                <a:lnTo>
                  <a:pt x="4304384" y="2418361"/>
                </a:lnTo>
                <a:lnTo>
                  <a:pt x="4297543" y="2464899"/>
                </a:lnTo>
                <a:lnTo>
                  <a:pt x="4289692" y="2511106"/>
                </a:lnTo>
                <a:lnTo>
                  <a:pt x="4280843" y="2556971"/>
                </a:lnTo>
                <a:lnTo>
                  <a:pt x="4271008" y="2602484"/>
                </a:lnTo>
                <a:lnTo>
                  <a:pt x="4260197" y="2647633"/>
                </a:lnTo>
                <a:lnTo>
                  <a:pt x="4248422" y="2692407"/>
                </a:lnTo>
                <a:lnTo>
                  <a:pt x="4235694" y="2736794"/>
                </a:lnTo>
                <a:lnTo>
                  <a:pt x="4222026" y="2780783"/>
                </a:lnTo>
                <a:lnTo>
                  <a:pt x="4207428" y="2824363"/>
                </a:lnTo>
                <a:lnTo>
                  <a:pt x="4191912" y="2867523"/>
                </a:lnTo>
                <a:lnTo>
                  <a:pt x="4175489" y="2910250"/>
                </a:lnTo>
                <a:lnTo>
                  <a:pt x="4158171" y="2952535"/>
                </a:lnTo>
                <a:lnTo>
                  <a:pt x="4139969" y="2994366"/>
                </a:lnTo>
                <a:lnTo>
                  <a:pt x="4120895" y="3035731"/>
                </a:lnTo>
                <a:lnTo>
                  <a:pt x="4100960" y="3076619"/>
                </a:lnTo>
                <a:lnTo>
                  <a:pt x="4080176" y="3117019"/>
                </a:lnTo>
                <a:lnTo>
                  <a:pt x="4058553" y="3156919"/>
                </a:lnTo>
                <a:lnTo>
                  <a:pt x="4036104" y="3196309"/>
                </a:lnTo>
                <a:lnTo>
                  <a:pt x="4012840" y="3235177"/>
                </a:lnTo>
                <a:lnTo>
                  <a:pt x="3988772" y="3273511"/>
                </a:lnTo>
                <a:lnTo>
                  <a:pt x="3963912" y="3311301"/>
                </a:lnTo>
                <a:lnTo>
                  <a:pt x="3938271" y="3348535"/>
                </a:lnTo>
                <a:lnTo>
                  <a:pt x="3911860" y="3385201"/>
                </a:lnTo>
                <a:lnTo>
                  <a:pt x="3884692" y="3421289"/>
                </a:lnTo>
                <a:lnTo>
                  <a:pt x="3856777" y="3456788"/>
                </a:lnTo>
                <a:lnTo>
                  <a:pt x="3828127" y="3491685"/>
                </a:lnTo>
                <a:lnTo>
                  <a:pt x="3798754" y="3525970"/>
                </a:lnTo>
                <a:lnTo>
                  <a:pt x="3768668" y="3559632"/>
                </a:lnTo>
                <a:lnTo>
                  <a:pt x="3737882" y="3592658"/>
                </a:lnTo>
                <a:lnTo>
                  <a:pt x="3706406" y="3625039"/>
                </a:lnTo>
                <a:lnTo>
                  <a:pt x="3674252" y="3656762"/>
                </a:lnTo>
                <a:lnTo>
                  <a:pt x="3641432" y="3687816"/>
                </a:lnTo>
                <a:lnTo>
                  <a:pt x="3607957" y="3718190"/>
                </a:lnTo>
                <a:lnTo>
                  <a:pt x="3573839" y="3747872"/>
                </a:lnTo>
                <a:lnTo>
                  <a:pt x="3539088" y="3776853"/>
                </a:lnTo>
                <a:lnTo>
                  <a:pt x="3503717" y="3805119"/>
                </a:lnTo>
                <a:lnTo>
                  <a:pt x="3467737" y="3832660"/>
                </a:lnTo>
                <a:lnTo>
                  <a:pt x="3431159" y="3859464"/>
                </a:lnTo>
                <a:lnTo>
                  <a:pt x="3393994" y="3885521"/>
                </a:lnTo>
                <a:lnTo>
                  <a:pt x="3356255" y="3910818"/>
                </a:lnTo>
                <a:lnTo>
                  <a:pt x="3317952" y="3935345"/>
                </a:lnTo>
                <a:lnTo>
                  <a:pt x="3279097" y="3959091"/>
                </a:lnTo>
                <a:lnTo>
                  <a:pt x="3239702" y="3982043"/>
                </a:lnTo>
                <a:lnTo>
                  <a:pt x="3199777" y="4004192"/>
                </a:lnTo>
                <a:lnTo>
                  <a:pt x="3159335" y="4025525"/>
                </a:lnTo>
                <a:lnTo>
                  <a:pt x="3118387" y="4046031"/>
                </a:lnTo>
                <a:lnTo>
                  <a:pt x="3076943" y="4065699"/>
                </a:lnTo>
                <a:lnTo>
                  <a:pt x="3035017" y="4084517"/>
                </a:lnTo>
                <a:lnTo>
                  <a:pt x="2992619" y="4102475"/>
                </a:lnTo>
                <a:lnTo>
                  <a:pt x="2949760" y="4119561"/>
                </a:lnTo>
                <a:lnTo>
                  <a:pt x="2906452" y="4135764"/>
                </a:lnTo>
                <a:lnTo>
                  <a:pt x="2862706" y="4151072"/>
                </a:lnTo>
                <a:lnTo>
                  <a:pt x="2818535" y="4165474"/>
                </a:lnTo>
                <a:lnTo>
                  <a:pt x="2773948" y="4178960"/>
                </a:lnTo>
                <a:lnTo>
                  <a:pt x="2728959" y="4191517"/>
                </a:lnTo>
                <a:lnTo>
                  <a:pt x="2683577" y="4203134"/>
                </a:lnTo>
                <a:lnTo>
                  <a:pt x="2637815" y="4213800"/>
                </a:lnTo>
                <a:lnTo>
                  <a:pt x="2591685" y="4223504"/>
                </a:lnTo>
                <a:lnTo>
                  <a:pt x="2545196" y="4232234"/>
                </a:lnTo>
                <a:lnTo>
                  <a:pt x="2498362" y="4239980"/>
                </a:lnTo>
                <a:lnTo>
                  <a:pt x="2451193" y="4246729"/>
                </a:lnTo>
                <a:lnTo>
                  <a:pt x="2403701" y="4252471"/>
                </a:lnTo>
                <a:lnTo>
                  <a:pt x="2355897" y="4257195"/>
                </a:lnTo>
                <a:lnTo>
                  <a:pt x="2307793" y="4260888"/>
                </a:lnTo>
                <a:lnTo>
                  <a:pt x="2259400" y="4263540"/>
                </a:lnTo>
                <a:lnTo>
                  <a:pt x="2210730" y="4265140"/>
                </a:lnTo>
                <a:lnTo>
                  <a:pt x="2161794" y="4265676"/>
                </a:lnTo>
                <a:lnTo>
                  <a:pt x="2112857" y="4265140"/>
                </a:lnTo>
                <a:lnTo>
                  <a:pt x="2064187" y="4263540"/>
                </a:lnTo>
                <a:lnTo>
                  <a:pt x="2015794" y="4260888"/>
                </a:lnTo>
                <a:lnTo>
                  <a:pt x="1967690" y="4257195"/>
                </a:lnTo>
                <a:lnTo>
                  <a:pt x="1919886" y="4252471"/>
                </a:lnTo>
                <a:lnTo>
                  <a:pt x="1872394" y="4246729"/>
                </a:lnTo>
                <a:lnTo>
                  <a:pt x="1825225" y="4239980"/>
                </a:lnTo>
                <a:lnTo>
                  <a:pt x="1778391" y="4232234"/>
                </a:lnTo>
                <a:lnTo>
                  <a:pt x="1731902" y="4223504"/>
                </a:lnTo>
                <a:lnTo>
                  <a:pt x="1685772" y="4213800"/>
                </a:lnTo>
                <a:lnTo>
                  <a:pt x="1640010" y="4203134"/>
                </a:lnTo>
                <a:lnTo>
                  <a:pt x="1594628" y="4191517"/>
                </a:lnTo>
                <a:lnTo>
                  <a:pt x="1549639" y="4178960"/>
                </a:lnTo>
                <a:lnTo>
                  <a:pt x="1505052" y="4165474"/>
                </a:lnTo>
                <a:lnTo>
                  <a:pt x="1460881" y="4151072"/>
                </a:lnTo>
                <a:lnTo>
                  <a:pt x="1417135" y="4135764"/>
                </a:lnTo>
                <a:lnTo>
                  <a:pt x="1373827" y="4119561"/>
                </a:lnTo>
                <a:lnTo>
                  <a:pt x="1330968" y="4102475"/>
                </a:lnTo>
                <a:lnTo>
                  <a:pt x="1288570" y="4084517"/>
                </a:lnTo>
                <a:lnTo>
                  <a:pt x="1246644" y="4065699"/>
                </a:lnTo>
                <a:lnTo>
                  <a:pt x="1205200" y="4046031"/>
                </a:lnTo>
                <a:lnTo>
                  <a:pt x="1164252" y="4025525"/>
                </a:lnTo>
                <a:lnTo>
                  <a:pt x="1123810" y="4004192"/>
                </a:lnTo>
                <a:lnTo>
                  <a:pt x="1083885" y="3982043"/>
                </a:lnTo>
                <a:lnTo>
                  <a:pt x="1044490" y="3959091"/>
                </a:lnTo>
                <a:lnTo>
                  <a:pt x="1005635" y="3935345"/>
                </a:lnTo>
                <a:lnTo>
                  <a:pt x="967332" y="3910818"/>
                </a:lnTo>
                <a:lnTo>
                  <a:pt x="929593" y="3885521"/>
                </a:lnTo>
                <a:lnTo>
                  <a:pt x="892428" y="3859464"/>
                </a:lnTo>
                <a:lnTo>
                  <a:pt x="855850" y="3832660"/>
                </a:lnTo>
                <a:lnTo>
                  <a:pt x="819870" y="3805119"/>
                </a:lnTo>
                <a:lnTo>
                  <a:pt x="784499" y="3776853"/>
                </a:lnTo>
                <a:lnTo>
                  <a:pt x="749748" y="3747872"/>
                </a:lnTo>
                <a:lnTo>
                  <a:pt x="715630" y="3718190"/>
                </a:lnTo>
                <a:lnTo>
                  <a:pt x="682155" y="3687816"/>
                </a:lnTo>
                <a:lnTo>
                  <a:pt x="649335" y="3656762"/>
                </a:lnTo>
                <a:lnTo>
                  <a:pt x="617181" y="3625039"/>
                </a:lnTo>
                <a:lnTo>
                  <a:pt x="585705" y="3592658"/>
                </a:lnTo>
                <a:lnTo>
                  <a:pt x="554919" y="3559632"/>
                </a:lnTo>
                <a:lnTo>
                  <a:pt x="524833" y="3525970"/>
                </a:lnTo>
                <a:lnTo>
                  <a:pt x="495460" y="3491685"/>
                </a:lnTo>
                <a:lnTo>
                  <a:pt x="466810" y="3456788"/>
                </a:lnTo>
                <a:lnTo>
                  <a:pt x="438895" y="3421289"/>
                </a:lnTo>
                <a:lnTo>
                  <a:pt x="411727" y="3385201"/>
                </a:lnTo>
                <a:lnTo>
                  <a:pt x="385316" y="3348535"/>
                </a:lnTo>
                <a:lnTo>
                  <a:pt x="359675" y="3311301"/>
                </a:lnTo>
                <a:lnTo>
                  <a:pt x="334815" y="3273511"/>
                </a:lnTo>
                <a:lnTo>
                  <a:pt x="310747" y="3235177"/>
                </a:lnTo>
                <a:lnTo>
                  <a:pt x="287483" y="3196309"/>
                </a:lnTo>
                <a:lnTo>
                  <a:pt x="265034" y="3156919"/>
                </a:lnTo>
                <a:lnTo>
                  <a:pt x="243411" y="3117019"/>
                </a:lnTo>
                <a:lnTo>
                  <a:pt x="222627" y="3076619"/>
                </a:lnTo>
                <a:lnTo>
                  <a:pt x="202692" y="3035731"/>
                </a:lnTo>
                <a:lnTo>
                  <a:pt x="183618" y="2994366"/>
                </a:lnTo>
                <a:lnTo>
                  <a:pt x="165416" y="2952535"/>
                </a:lnTo>
                <a:lnTo>
                  <a:pt x="148098" y="2910250"/>
                </a:lnTo>
                <a:lnTo>
                  <a:pt x="131675" y="2867523"/>
                </a:lnTo>
                <a:lnTo>
                  <a:pt x="116159" y="2824363"/>
                </a:lnTo>
                <a:lnTo>
                  <a:pt x="101561" y="2780783"/>
                </a:lnTo>
                <a:lnTo>
                  <a:pt x="87893" y="2736794"/>
                </a:lnTo>
                <a:lnTo>
                  <a:pt x="75165" y="2692407"/>
                </a:lnTo>
                <a:lnTo>
                  <a:pt x="63390" y="2647633"/>
                </a:lnTo>
                <a:lnTo>
                  <a:pt x="52579" y="2602484"/>
                </a:lnTo>
                <a:lnTo>
                  <a:pt x="42744" y="2556971"/>
                </a:lnTo>
                <a:lnTo>
                  <a:pt x="33895" y="2511106"/>
                </a:lnTo>
                <a:lnTo>
                  <a:pt x="26044" y="2464899"/>
                </a:lnTo>
                <a:lnTo>
                  <a:pt x="19203" y="2418361"/>
                </a:lnTo>
                <a:lnTo>
                  <a:pt x="13383" y="2371505"/>
                </a:lnTo>
                <a:lnTo>
                  <a:pt x="8595" y="2324342"/>
                </a:lnTo>
                <a:lnTo>
                  <a:pt x="4852" y="2276882"/>
                </a:lnTo>
                <a:lnTo>
                  <a:pt x="2164" y="2229137"/>
                </a:lnTo>
                <a:lnTo>
                  <a:pt x="542" y="2181118"/>
                </a:lnTo>
                <a:lnTo>
                  <a:pt x="0" y="2132838"/>
                </a:lnTo>
                <a:close/>
              </a:path>
            </a:pathLst>
          </a:custGeom>
          <a:ln w="3505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984240" y="1436623"/>
            <a:ext cx="2764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IFC </a:t>
            </a:r>
            <a:r>
              <a:rPr sz="1800" spc="-10" dirty="0">
                <a:latin typeface="Arial"/>
                <a:cs typeface="Arial"/>
              </a:rPr>
              <a:t>:any </a:t>
            </a:r>
            <a:r>
              <a:rPr sz="1800" spc="-5" dirty="0">
                <a:latin typeface="Arial"/>
                <a:cs typeface="Arial"/>
              </a:rPr>
              <a:t>kx, </a:t>
            </a:r>
            <a:r>
              <a:rPr sz="1800" dirty="0">
                <a:latin typeface="Arial"/>
                <a:cs typeface="Arial"/>
              </a:rPr>
              <a:t>kz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inside</a:t>
            </a:r>
            <a:endParaRPr sz="1800">
              <a:latin typeface="Arial"/>
              <a:cs typeface="Arial"/>
            </a:endParaRPr>
          </a:p>
          <a:p>
            <a:pPr marL="52006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the circule 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available</a:t>
            </a:r>
            <a:endParaRPr sz="180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7088759" y="2159061"/>
                <a:ext cx="1368003" cy="578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759" y="2159061"/>
                <a:ext cx="1368003" cy="5783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3816" y="1143000"/>
            <a:ext cx="7516367" cy="5134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41653" y="5935598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baseline="-20833" dirty="0">
                <a:latin typeface="Arial"/>
                <a:cs typeface="Arial"/>
              </a:rPr>
              <a:t>z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5340" y="3546411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baseline="-20833" dirty="0">
                <a:latin typeface="Arial"/>
                <a:cs typeface="Arial"/>
              </a:rPr>
              <a:t>x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87523" y="257734"/>
            <a:ext cx="3569335" cy="1288415"/>
          </a:xfrm>
          <a:prstGeom prst="rect">
            <a:avLst/>
          </a:prstGeom>
        </p:spPr>
        <p:txBody>
          <a:bodyPr vert="horz" wrap="square" lIns="0" tIns="238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pc="-5" dirty="0"/>
              <a:t>What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Light?</a:t>
            </a:r>
          </a:p>
          <a:p>
            <a:pPr marL="1799589">
              <a:lnSpc>
                <a:spcPct val="100000"/>
              </a:lnSpc>
              <a:spcBef>
                <a:spcPts val="725"/>
              </a:spcBef>
            </a:pPr>
            <a:r>
              <a:rPr sz="1800" dirty="0"/>
              <a:t>E </a:t>
            </a:r>
            <a:r>
              <a:rPr sz="1800" spc="-5" dirty="0"/>
              <a:t>or</a:t>
            </a:r>
            <a:r>
              <a:rPr sz="1800" spc="-10" dirty="0"/>
              <a:t> </a:t>
            </a:r>
            <a:r>
              <a:rPr sz="1800" spc="-5" dirty="0"/>
              <a:t>ω</a:t>
            </a:r>
            <a:endParaRPr sz="1800"/>
          </a:p>
        </p:txBody>
      </p:sp>
      <p:sp>
        <p:nvSpPr>
          <p:cNvPr id="10" name="object 10"/>
          <p:cNvSpPr/>
          <p:nvPr/>
        </p:nvSpPr>
        <p:spPr>
          <a:xfrm>
            <a:off x="3264408" y="3599688"/>
            <a:ext cx="1964435" cy="409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15768" y="3122676"/>
            <a:ext cx="3061715" cy="358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1452" y="3706748"/>
            <a:ext cx="288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ω</a:t>
            </a:r>
            <a:r>
              <a:rPr sz="1800" spc="-7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57240" y="3181286"/>
            <a:ext cx="288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ω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4302" y="5289486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9740" y="6200647"/>
            <a:ext cx="53441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Fig. </a:t>
            </a:r>
            <a:r>
              <a:rPr sz="1100" dirty="0">
                <a:latin typeface="Arial"/>
                <a:cs typeface="Arial"/>
              </a:rPr>
              <a:t>7 </a:t>
            </a:r>
            <a:r>
              <a:rPr sz="1100" spc="-5" dirty="0">
                <a:latin typeface="Arial"/>
                <a:cs typeface="Arial"/>
              </a:rPr>
              <a:t>original: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5"/>
              </a:rPr>
              <a:t>http://upload.wikimedia.org/wikipedia/commons/7/72/DoubleCone.png</a:t>
            </a:r>
            <a:endParaRPr sz="110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086600" y="1256967"/>
                <a:ext cx="1637051" cy="694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256967"/>
                <a:ext cx="1637051" cy="6940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086600" y="2145268"/>
                <a:ext cx="10842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145268"/>
                <a:ext cx="108420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6780" r="-565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7586" y="482917"/>
            <a:ext cx="40690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Light</a:t>
            </a:r>
            <a:r>
              <a:rPr spc="-65" dirty="0"/>
              <a:t> </a:t>
            </a:r>
            <a:r>
              <a:rPr dirty="0"/>
              <a:t>Absorption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1318260"/>
            <a:ext cx="3165475" cy="1082040"/>
          </a:xfrm>
          <a:custGeom>
            <a:avLst/>
            <a:gdLst/>
            <a:ahLst/>
            <a:cxnLst/>
            <a:rect l="l" t="t" r="r" b="b"/>
            <a:pathLst>
              <a:path w="3165475" h="1082039">
                <a:moveTo>
                  <a:pt x="0" y="0"/>
                </a:moveTo>
                <a:lnTo>
                  <a:pt x="3165347" y="0"/>
                </a:lnTo>
                <a:lnTo>
                  <a:pt x="3165347" y="1082039"/>
                </a:lnTo>
                <a:lnTo>
                  <a:pt x="0" y="1082039"/>
                </a:lnTo>
              </a:path>
            </a:pathLst>
          </a:custGeom>
          <a:ln w="9144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74293" y="1834324"/>
            <a:ext cx="76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69977" y="1701736"/>
            <a:ext cx="2412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: </a:t>
            </a:r>
            <a:r>
              <a:rPr sz="1800" spc="-5" dirty="0">
                <a:latin typeface="Arial"/>
                <a:cs typeface="Arial"/>
              </a:rPr>
              <a:t>What if </a:t>
            </a:r>
            <a:r>
              <a:rPr sz="1800" dirty="0">
                <a:latin typeface="Arial"/>
                <a:cs typeface="Arial"/>
              </a:rPr>
              <a:t>ε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complex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939070" y="3374576"/>
            <a:ext cx="5634253" cy="2994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4162" y="1408849"/>
                <a:ext cx="3116238" cy="457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2" y="1408849"/>
                <a:ext cx="3116238" cy="4578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71222" y="1952760"/>
                <a:ext cx="1128771" cy="313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2" y="1952760"/>
                <a:ext cx="1128771" cy="313804"/>
              </a:xfrm>
              <a:prstGeom prst="rect">
                <a:avLst/>
              </a:prstGeom>
              <a:blipFill rotWithShape="0">
                <a:blip r:embed="rId4"/>
                <a:stretch>
                  <a:fillRect l="-4865" t="-34615" r="-162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3274056" y="1533198"/>
                <a:ext cx="2895921" cy="632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056" y="1533198"/>
                <a:ext cx="2895921" cy="6326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2558992" y="2571366"/>
                <a:ext cx="4394408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𝑖𝑚𝑎𝑔</m:t>
                              </m:r>
                            </m:sub>
                          </m:sSub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992" y="2571366"/>
                <a:ext cx="4394408" cy="4472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7586" y="482917"/>
            <a:ext cx="40690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Light</a:t>
            </a:r>
            <a:r>
              <a:rPr spc="-65" dirty="0"/>
              <a:t> </a:t>
            </a:r>
            <a:r>
              <a:rPr dirty="0"/>
              <a:t>Absorption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1595627"/>
            <a:ext cx="3165475" cy="1082040"/>
          </a:xfrm>
          <a:custGeom>
            <a:avLst/>
            <a:gdLst/>
            <a:ahLst/>
            <a:cxnLst/>
            <a:rect l="l" t="t" r="r" b="b"/>
            <a:pathLst>
              <a:path w="3165475" h="1082039">
                <a:moveTo>
                  <a:pt x="0" y="0"/>
                </a:moveTo>
                <a:lnTo>
                  <a:pt x="3165347" y="0"/>
                </a:lnTo>
                <a:lnTo>
                  <a:pt x="3165347" y="1082039"/>
                </a:lnTo>
                <a:lnTo>
                  <a:pt x="0" y="1082039"/>
                </a:lnTo>
              </a:path>
            </a:pathLst>
          </a:custGeom>
          <a:ln w="9144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36135" y="1892807"/>
            <a:ext cx="871715" cy="489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49028" y="1304861"/>
            <a:ext cx="2776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Let us </a:t>
            </a:r>
            <a:r>
              <a:rPr sz="1800" spc="-5" dirty="0">
                <a:latin typeface="Arial"/>
                <a:cs typeface="Arial"/>
              </a:rPr>
              <a:t>assume</a:t>
            </a:r>
            <a:r>
              <a:rPr sz="1800" spc="-10" dirty="0">
                <a:latin typeface="Arial"/>
                <a:cs typeface="Arial"/>
              </a:rPr>
              <a:t> propagation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91444" y="1579181"/>
            <a:ext cx="761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along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482852" y="3195827"/>
            <a:ext cx="6178550" cy="2155190"/>
          </a:xfrm>
          <a:custGeom>
            <a:avLst/>
            <a:gdLst/>
            <a:ahLst/>
            <a:cxnLst/>
            <a:rect l="l" t="t" r="r" b="b"/>
            <a:pathLst>
              <a:path w="6178550" h="2155190">
                <a:moveTo>
                  <a:pt x="0" y="0"/>
                </a:moveTo>
                <a:lnTo>
                  <a:pt x="6178296" y="0"/>
                </a:lnTo>
                <a:lnTo>
                  <a:pt x="6178296" y="2154936"/>
                </a:lnTo>
                <a:lnTo>
                  <a:pt x="0" y="21549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84162" y="1733085"/>
                <a:ext cx="3116238" cy="457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2" y="1733085"/>
                <a:ext cx="3116238" cy="4578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71222" y="2276996"/>
                <a:ext cx="1128771" cy="313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2" y="2276996"/>
                <a:ext cx="1128771" cy="313804"/>
              </a:xfrm>
              <a:prstGeom prst="rect">
                <a:avLst/>
              </a:prstGeom>
              <a:blipFill rotWithShape="0">
                <a:blip r:embed="rId4"/>
                <a:stretch>
                  <a:fillRect l="-4865" t="-37255" r="-162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5181600" y="1821840"/>
                <a:ext cx="3663182" cy="578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821840"/>
                <a:ext cx="3663182" cy="5783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1519967" y="3323905"/>
                <a:ext cx="6203108" cy="538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967" y="3323905"/>
                <a:ext cx="6203108" cy="5380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1519967" y="4113798"/>
                <a:ext cx="4057073" cy="458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967" y="4113798"/>
                <a:ext cx="4057073" cy="4582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1519967" y="4806199"/>
                <a:ext cx="3117392" cy="453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967" y="4806199"/>
                <a:ext cx="3117392" cy="4536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88692"/>
            <a:ext cx="3991355" cy="419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5963" y="685800"/>
            <a:ext cx="89763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961" y="1803654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228600" y="495300"/>
                </a:moveTo>
                <a:lnTo>
                  <a:pt x="0" y="495300"/>
                </a:lnTo>
                <a:lnTo>
                  <a:pt x="114300" y="609600"/>
                </a:lnTo>
                <a:lnTo>
                  <a:pt x="228600" y="495300"/>
                </a:lnTo>
                <a:close/>
              </a:path>
              <a:path w="228600" h="609600">
                <a:moveTo>
                  <a:pt x="171450" y="0"/>
                </a:moveTo>
                <a:lnTo>
                  <a:pt x="57150" y="0"/>
                </a:lnTo>
                <a:lnTo>
                  <a:pt x="57150" y="495300"/>
                </a:lnTo>
                <a:lnTo>
                  <a:pt x="171450" y="495300"/>
                </a:lnTo>
                <a:lnTo>
                  <a:pt x="17145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961" y="1803654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495300"/>
                </a:moveTo>
                <a:lnTo>
                  <a:pt x="57150" y="4953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495300"/>
                </a:lnTo>
                <a:lnTo>
                  <a:pt x="228600" y="495300"/>
                </a:lnTo>
                <a:lnTo>
                  <a:pt x="114300" y="609600"/>
                </a:lnTo>
                <a:lnTo>
                  <a:pt x="0" y="4953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23402" y="1874773"/>
            <a:ext cx="4419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li</a:t>
            </a:r>
            <a:r>
              <a:rPr sz="1800" spc="-15" dirty="0">
                <a:latin typeface="Arial"/>
                <a:cs typeface="Arial"/>
              </a:rPr>
              <a:t>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96667" y="1703832"/>
            <a:ext cx="6847331" cy="3172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162" y="3972305"/>
            <a:ext cx="842010" cy="0"/>
          </a:xfrm>
          <a:custGeom>
            <a:avLst/>
            <a:gdLst/>
            <a:ahLst/>
            <a:cxnLst/>
            <a:rect l="l" t="t" r="r" b="b"/>
            <a:pathLst>
              <a:path w="842010">
                <a:moveTo>
                  <a:pt x="0" y="0"/>
                </a:moveTo>
                <a:lnTo>
                  <a:pt x="84201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0696" y="3928869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0" y="0"/>
                </a:moveTo>
                <a:lnTo>
                  <a:pt x="0" y="86868"/>
                </a:lnTo>
                <a:lnTo>
                  <a:pt x="86868" y="434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305" y="3964685"/>
            <a:ext cx="0" cy="2409190"/>
          </a:xfrm>
          <a:custGeom>
            <a:avLst/>
            <a:gdLst/>
            <a:ahLst/>
            <a:cxnLst/>
            <a:rect l="l" t="t" r="r" b="b"/>
            <a:pathLst>
              <a:path h="2409190">
                <a:moveTo>
                  <a:pt x="0" y="0"/>
                </a:moveTo>
                <a:lnTo>
                  <a:pt x="0" y="2408872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877" y="6359081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86868" y="0"/>
                </a:moveTo>
                <a:lnTo>
                  <a:pt x="0" y="0"/>
                </a:lnTo>
                <a:lnTo>
                  <a:pt x="43434" y="86867"/>
                </a:lnTo>
                <a:lnTo>
                  <a:pt x="86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021" y="3984497"/>
            <a:ext cx="693420" cy="1333500"/>
          </a:xfrm>
          <a:custGeom>
            <a:avLst/>
            <a:gdLst/>
            <a:ahLst/>
            <a:cxnLst/>
            <a:rect l="l" t="t" r="r" b="b"/>
            <a:pathLst>
              <a:path w="693419" h="1333500">
                <a:moveTo>
                  <a:pt x="693420" y="0"/>
                </a:moveTo>
                <a:lnTo>
                  <a:pt x="642473" y="20957"/>
                </a:lnTo>
                <a:lnTo>
                  <a:pt x="591919" y="41930"/>
                </a:lnTo>
                <a:lnTo>
                  <a:pt x="542148" y="62935"/>
                </a:lnTo>
                <a:lnTo>
                  <a:pt x="493554" y="83987"/>
                </a:lnTo>
                <a:lnTo>
                  <a:pt x="446527" y="105101"/>
                </a:lnTo>
                <a:lnTo>
                  <a:pt x="401461" y="126294"/>
                </a:lnTo>
                <a:lnTo>
                  <a:pt x="358746" y="147581"/>
                </a:lnTo>
                <a:lnTo>
                  <a:pt x="318775" y="168977"/>
                </a:lnTo>
                <a:lnTo>
                  <a:pt x="281940" y="190500"/>
                </a:lnTo>
                <a:lnTo>
                  <a:pt x="232145" y="222726"/>
                </a:lnTo>
                <a:lnTo>
                  <a:pt x="187960" y="254846"/>
                </a:lnTo>
                <a:lnTo>
                  <a:pt x="149066" y="287178"/>
                </a:lnTo>
                <a:lnTo>
                  <a:pt x="115146" y="320040"/>
                </a:lnTo>
                <a:lnTo>
                  <a:pt x="85883" y="353747"/>
                </a:lnTo>
                <a:lnTo>
                  <a:pt x="60960" y="388620"/>
                </a:lnTo>
                <a:lnTo>
                  <a:pt x="38709" y="429463"/>
                </a:lnTo>
                <a:lnTo>
                  <a:pt x="24993" y="469087"/>
                </a:lnTo>
                <a:lnTo>
                  <a:pt x="17068" y="511149"/>
                </a:lnTo>
                <a:lnTo>
                  <a:pt x="12192" y="559308"/>
                </a:lnTo>
                <a:lnTo>
                  <a:pt x="7620" y="617220"/>
                </a:lnTo>
                <a:lnTo>
                  <a:pt x="5119" y="660633"/>
                </a:lnTo>
                <a:lnTo>
                  <a:pt x="4048" y="709731"/>
                </a:lnTo>
                <a:lnTo>
                  <a:pt x="4048" y="762818"/>
                </a:lnTo>
                <a:lnTo>
                  <a:pt x="4762" y="818197"/>
                </a:lnTo>
                <a:lnTo>
                  <a:pt x="5834" y="874171"/>
                </a:lnTo>
                <a:lnTo>
                  <a:pt x="6905" y="929044"/>
                </a:lnTo>
                <a:lnTo>
                  <a:pt x="7620" y="981119"/>
                </a:lnTo>
                <a:lnTo>
                  <a:pt x="7620" y="1028700"/>
                </a:lnTo>
                <a:lnTo>
                  <a:pt x="5893" y="1126688"/>
                </a:lnTo>
                <a:lnTo>
                  <a:pt x="3333" y="1225867"/>
                </a:lnTo>
                <a:lnTo>
                  <a:pt x="1012" y="1302662"/>
                </a:lnTo>
                <a:lnTo>
                  <a:pt x="0" y="1333500"/>
                </a:lnTo>
              </a:path>
            </a:pathLst>
          </a:custGeom>
          <a:ln w="35052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6202" y="3640073"/>
            <a:ext cx="875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en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202" y="636270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24358" y="5851928"/>
            <a:ext cx="1016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53331" y="5851928"/>
            <a:ext cx="1016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53308" y="5666926"/>
            <a:ext cx="110489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i="1" spc="-30" dirty="0">
                <a:solidFill>
                  <a:srgbClr val="FF0000"/>
                </a:solidFill>
                <a:latin typeface="Symbol"/>
                <a:cs typeface="Symbol"/>
              </a:rPr>
              <a:t>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7060" y="5527879"/>
            <a:ext cx="631190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solidFill>
                  <a:srgbClr val="FF0000"/>
                </a:solidFill>
                <a:latin typeface="Symbol"/>
                <a:cs typeface="Symbol"/>
              </a:rPr>
              <a:t></a:t>
            </a:r>
            <a:r>
              <a:rPr sz="1400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u="sng" spc="-22" baseline="3571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2175" i="1" u="sng" spc="-22" baseline="34482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ymbol"/>
                <a:cs typeface="Symbol"/>
              </a:rPr>
              <a:t></a:t>
            </a:r>
            <a:r>
              <a:rPr sz="2175" i="1" spc="37" baseline="344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400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'</a:t>
            </a:r>
            <a:r>
              <a:rPr sz="1400" spc="-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98646" y="5642929"/>
            <a:ext cx="1381125" cy="3937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400" i="1" spc="0" dirty="0">
                <a:latin typeface="Times New Roman"/>
                <a:cs typeface="Times New Roman"/>
              </a:rPr>
              <a:t>I </a:t>
            </a:r>
            <a:r>
              <a:rPr sz="2400" spc="75" dirty="0">
                <a:latin typeface="Times New Roman"/>
                <a:cs typeface="Times New Roman"/>
              </a:rPr>
              <a:t>(</a:t>
            </a:r>
            <a:r>
              <a:rPr sz="2400" i="1" spc="75" dirty="0">
                <a:latin typeface="Times New Roman"/>
                <a:cs typeface="Times New Roman"/>
              </a:rPr>
              <a:t>x</a:t>
            </a:r>
            <a:r>
              <a:rPr sz="2400" spc="75" dirty="0">
                <a:latin typeface="Times New Roman"/>
                <a:cs typeface="Times New Roman"/>
              </a:rPr>
              <a:t>) </a:t>
            </a:r>
            <a:r>
              <a:rPr sz="2400" spc="0" dirty="0">
                <a:latin typeface="Symbol"/>
                <a:cs typeface="Symbol"/>
              </a:rPr>
              <a:t>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i="1" spc="0" dirty="0">
                <a:latin typeface="Times New Roman"/>
                <a:cs typeface="Times New Roman"/>
              </a:rPr>
              <a:t>E</a:t>
            </a:r>
            <a:r>
              <a:rPr sz="2400" i="1" spc="-210" dirty="0">
                <a:latin typeface="Times New Roman"/>
                <a:cs typeface="Times New Roman"/>
              </a:rPr>
              <a:t> </a:t>
            </a:r>
            <a:r>
              <a:rPr sz="2100" spc="37" baseline="43650" dirty="0">
                <a:latin typeface="Times New Roman"/>
                <a:cs typeface="Times New Roman"/>
              </a:rPr>
              <a:t>2</a:t>
            </a:r>
            <a:r>
              <a:rPr sz="24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13241" y="5504876"/>
            <a:ext cx="1123950" cy="3937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3600" spc="0" baseline="-25462" dirty="0">
                <a:latin typeface="Symbol"/>
                <a:cs typeface="Symbol"/>
              </a:rPr>
              <a:t></a:t>
            </a:r>
            <a:r>
              <a:rPr sz="3600" spc="0" baseline="-25462" dirty="0">
                <a:latin typeface="Times New Roman"/>
                <a:cs typeface="Times New Roman"/>
              </a:rPr>
              <a:t> </a:t>
            </a:r>
            <a:r>
              <a:rPr sz="3600" i="1" spc="0" baseline="-25462" dirty="0">
                <a:latin typeface="Times New Roman"/>
                <a:cs typeface="Times New Roman"/>
              </a:rPr>
              <a:t>E </a:t>
            </a:r>
            <a:r>
              <a:rPr sz="1400" spc="25" dirty="0">
                <a:latin typeface="Times New Roman"/>
                <a:cs typeface="Times New Roman"/>
              </a:rPr>
              <a:t>2</a:t>
            </a:r>
            <a:r>
              <a:rPr sz="3600" i="1" spc="37" baseline="-2546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400" spc="25" dirty="0">
                <a:solidFill>
                  <a:srgbClr val="FF0000"/>
                </a:solidFill>
                <a:latin typeface="Symbol"/>
                <a:cs typeface="Symbol"/>
              </a:rPr>
              <a:t></a:t>
            </a:r>
            <a:r>
              <a:rPr sz="1450" i="1" spc="25" dirty="0">
                <a:solidFill>
                  <a:srgbClr val="FF0000"/>
                </a:solidFill>
                <a:latin typeface="Symbol"/>
                <a:cs typeface="Symbol"/>
              </a:rPr>
              <a:t></a:t>
            </a:r>
            <a:r>
              <a:rPr sz="1450" i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27932" y="5405628"/>
            <a:ext cx="3383279" cy="715010"/>
          </a:xfrm>
          <a:custGeom>
            <a:avLst/>
            <a:gdLst/>
            <a:ahLst/>
            <a:cxnLst/>
            <a:rect l="l" t="t" r="r" b="b"/>
            <a:pathLst>
              <a:path w="3383279" h="715010">
                <a:moveTo>
                  <a:pt x="0" y="0"/>
                </a:moveTo>
                <a:lnTo>
                  <a:pt x="3383279" y="0"/>
                </a:lnTo>
                <a:lnTo>
                  <a:pt x="3383279" y="714756"/>
                </a:lnTo>
                <a:lnTo>
                  <a:pt x="0" y="71475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537586" y="482917"/>
            <a:ext cx="40690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Light</a:t>
            </a:r>
            <a:r>
              <a:rPr spc="-65" dirty="0"/>
              <a:t> </a:t>
            </a:r>
            <a:r>
              <a:rPr dirty="0"/>
              <a:t>Absorption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7586" y="482917"/>
            <a:ext cx="40690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Light</a:t>
            </a:r>
            <a:r>
              <a:rPr spc="-65" dirty="0"/>
              <a:t> </a:t>
            </a:r>
            <a:r>
              <a:rPr dirty="0"/>
              <a:t>Absorption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488692"/>
            <a:ext cx="3991355" cy="419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5963" y="685800"/>
            <a:ext cx="89763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961" y="1803654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228600" y="495300"/>
                </a:moveTo>
                <a:lnTo>
                  <a:pt x="0" y="495300"/>
                </a:lnTo>
                <a:lnTo>
                  <a:pt x="114300" y="609600"/>
                </a:lnTo>
                <a:lnTo>
                  <a:pt x="228600" y="495300"/>
                </a:lnTo>
                <a:close/>
              </a:path>
              <a:path w="228600" h="609600">
                <a:moveTo>
                  <a:pt x="171450" y="0"/>
                </a:moveTo>
                <a:lnTo>
                  <a:pt x="57150" y="0"/>
                </a:lnTo>
                <a:lnTo>
                  <a:pt x="57150" y="495300"/>
                </a:lnTo>
                <a:lnTo>
                  <a:pt x="171450" y="495300"/>
                </a:lnTo>
                <a:lnTo>
                  <a:pt x="17145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961" y="1803654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0" y="495300"/>
                </a:moveTo>
                <a:lnTo>
                  <a:pt x="57150" y="4953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495300"/>
                </a:lnTo>
                <a:lnTo>
                  <a:pt x="228600" y="495300"/>
                </a:lnTo>
                <a:lnTo>
                  <a:pt x="114300" y="609600"/>
                </a:lnTo>
                <a:lnTo>
                  <a:pt x="0" y="4953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23402" y="1874773"/>
            <a:ext cx="4419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li</a:t>
            </a:r>
            <a:r>
              <a:rPr sz="1800" spc="-15" dirty="0">
                <a:latin typeface="Arial"/>
                <a:cs typeface="Arial"/>
              </a:rPr>
              <a:t>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3162" y="3972305"/>
            <a:ext cx="842010" cy="0"/>
          </a:xfrm>
          <a:custGeom>
            <a:avLst/>
            <a:gdLst/>
            <a:ahLst/>
            <a:cxnLst/>
            <a:rect l="l" t="t" r="r" b="b"/>
            <a:pathLst>
              <a:path w="842010">
                <a:moveTo>
                  <a:pt x="0" y="0"/>
                </a:moveTo>
                <a:lnTo>
                  <a:pt x="84201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0696" y="3928869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0" y="0"/>
                </a:moveTo>
                <a:lnTo>
                  <a:pt x="0" y="86868"/>
                </a:lnTo>
                <a:lnTo>
                  <a:pt x="86868" y="434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305" y="3964685"/>
            <a:ext cx="0" cy="2409190"/>
          </a:xfrm>
          <a:custGeom>
            <a:avLst/>
            <a:gdLst/>
            <a:ahLst/>
            <a:cxnLst/>
            <a:rect l="l" t="t" r="r" b="b"/>
            <a:pathLst>
              <a:path h="2409190">
                <a:moveTo>
                  <a:pt x="0" y="0"/>
                </a:moveTo>
                <a:lnTo>
                  <a:pt x="0" y="2408872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877" y="6359081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86868" y="0"/>
                </a:moveTo>
                <a:lnTo>
                  <a:pt x="0" y="0"/>
                </a:lnTo>
                <a:lnTo>
                  <a:pt x="43434" y="86867"/>
                </a:lnTo>
                <a:lnTo>
                  <a:pt x="86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021" y="3984497"/>
            <a:ext cx="693420" cy="1333500"/>
          </a:xfrm>
          <a:custGeom>
            <a:avLst/>
            <a:gdLst/>
            <a:ahLst/>
            <a:cxnLst/>
            <a:rect l="l" t="t" r="r" b="b"/>
            <a:pathLst>
              <a:path w="693419" h="1333500">
                <a:moveTo>
                  <a:pt x="693420" y="0"/>
                </a:moveTo>
                <a:lnTo>
                  <a:pt x="642473" y="20957"/>
                </a:lnTo>
                <a:lnTo>
                  <a:pt x="591919" y="41930"/>
                </a:lnTo>
                <a:lnTo>
                  <a:pt x="542148" y="62935"/>
                </a:lnTo>
                <a:lnTo>
                  <a:pt x="493554" y="83987"/>
                </a:lnTo>
                <a:lnTo>
                  <a:pt x="446527" y="105101"/>
                </a:lnTo>
                <a:lnTo>
                  <a:pt x="401461" y="126294"/>
                </a:lnTo>
                <a:lnTo>
                  <a:pt x="358746" y="147581"/>
                </a:lnTo>
                <a:lnTo>
                  <a:pt x="318775" y="168977"/>
                </a:lnTo>
                <a:lnTo>
                  <a:pt x="281940" y="190500"/>
                </a:lnTo>
                <a:lnTo>
                  <a:pt x="232145" y="222726"/>
                </a:lnTo>
                <a:lnTo>
                  <a:pt x="187960" y="254846"/>
                </a:lnTo>
                <a:lnTo>
                  <a:pt x="149066" y="287178"/>
                </a:lnTo>
                <a:lnTo>
                  <a:pt x="115146" y="320040"/>
                </a:lnTo>
                <a:lnTo>
                  <a:pt x="85883" y="353747"/>
                </a:lnTo>
                <a:lnTo>
                  <a:pt x="60960" y="388620"/>
                </a:lnTo>
                <a:lnTo>
                  <a:pt x="38709" y="429463"/>
                </a:lnTo>
                <a:lnTo>
                  <a:pt x="24993" y="469087"/>
                </a:lnTo>
                <a:lnTo>
                  <a:pt x="17068" y="511149"/>
                </a:lnTo>
                <a:lnTo>
                  <a:pt x="12192" y="559308"/>
                </a:lnTo>
                <a:lnTo>
                  <a:pt x="7620" y="617220"/>
                </a:lnTo>
                <a:lnTo>
                  <a:pt x="5119" y="660633"/>
                </a:lnTo>
                <a:lnTo>
                  <a:pt x="4048" y="709731"/>
                </a:lnTo>
                <a:lnTo>
                  <a:pt x="4048" y="762818"/>
                </a:lnTo>
                <a:lnTo>
                  <a:pt x="4762" y="818197"/>
                </a:lnTo>
                <a:lnTo>
                  <a:pt x="5834" y="874171"/>
                </a:lnTo>
                <a:lnTo>
                  <a:pt x="6905" y="929044"/>
                </a:lnTo>
                <a:lnTo>
                  <a:pt x="7620" y="981119"/>
                </a:lnTo>
                <a:lnTo>
                  <a:pt x="7620" y="1028700"/>
                </a:lnTo>
                <a:lnTo>
                  <a:pt x="5893" y="1126688"/>
                </a:lnTo>
                <a:lnTo>
                  <a:pt x="3333" y="1225867"/>
                </a:lnTo>
                <a:lnTo>
                  <a:pt x="1012" y="1302662"/>
                </a:lnTo>
                <a:lnTo>
                  <a:pt x="0" y="1333500"/>
                </a:lnTo>
              </a:path>
            </a:pathLst>
          </a:custGeom>
          <a:ln w="35052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6202" y="3640073"/>
            <a:ext cx="875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en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202" y="636270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55419" y="2945891"/>
            <a:ext cx="518159" cy="807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1619" y="6240779"/>
            <a:ext cx="306323" cy="480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98014" y="3274948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55266" y="6275323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42232" y="1272539"/>
            <a:ext cx="2893060" cy="469900"/>
          </a:xfrm>
          <a:prstGeom prst="rect">
            <a:avLst/>
          </a:prstGeom>
          <a:ln w="9144">
            <a:solidFill>
              <a:srgbClr val="89A4A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2960"/>
              </a:lnSpc>
            </a:pPr>
            <a:r>
              <a:rPr sz="2400" i="1" spc="25" dirty="0">
                <a:latin typeface="Times New Roman"/>
                <a:cs typeface="Times New Roman"/>
              </a:rPr>
              <a:t>A</a:t>
            </a:r>
            <a:r>
              <a:rPr sz="2400" spc="25" dirty="0">
                <a:latin typeface="Times New Roman"/>
                <a:cs typeface="Times New Roman"/>
              </a:rPr>
              <a:t>(</a:t>
            </a:r>
            <a:r>
              <a:rPr sz="2550" i="1" spc="25" dirty="0">
                <a:latin typeface="Symbol"/>
                <a:cs typeface="Symbol"/>
              </a:rPr>
              <a:t></a:t>
            </a:r>
            <a:r>
              <a:rPr sz="2400" spc="25" dirty="0">
                <a:latin typeface="Times New Roman"/>
                <a:cs typeface="Times New Roman"/>
              </a:rPr>
              <a:t>)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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1</a:t>
            </a:r>
            <a:r>
              <a:rPr sz="2400" spc="100" dirty="0">
                <a:latin typeface="Symbol"/>
                <a:cs typeface="Symbol"/>
              </a:rPr>
              <a:t>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i="1" spc="50" dirty="0">
                <a:latin typeface="Times New Roman"/>
                <a:cs typeface="Times New Roman"/>
              </a:rPr>
              <a:t>R</a:t>
            </a:r>
            <a:r>
              <a:rPr sz="2400" spc="50" dirty="0">
                <a:latin typeface="Times New Roman"/>
                <a:cs typeface="Times New Roman"/>
              </a:rPr>
              <a:t>(</a:t>
            </a:r>
            <a:r>
              <a:rPr sz="2550" i="1" spc="50" dirty="0">
                <a:latin typeface="Symbol"/>
                <a:cs typeface="Symbol"/>
              </a:rPr>
              <a:t></a:t>
            </a:r>
            <a:r>
              <a:rPr sz="2400" spc="50" dirty="0">
                <a:latin typeface="Times New Roman"/>
                <a:cs typeface="Times New Roman"/>
              </a:rPr>
              <a:t>)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</a:t>
            </a:r>
            <a:r>
              <a:rPr sz="2400" spc="-335" dirty="0">
                <a:latin typeface="Times New Roman"/>
                <a:cs typeface="Times New Roman"/>
              </a:rPr>
              <a:t> </a:t>
            </a:r>
            <a:r>
              <a:rPr sz="2400" i="1" spc="0" dirty="0">
                <a:latin typeface="Times New Roman"/>
                <a:cs typeface="Times New Roman"/>
              </a:rPr>
              <a:t>T</a:t>
            </a:r>
            <a:r>
              <a:rPr sz="2400" i="1" spc="-29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(</a:t>
            </a:r>
            <a:r>
              <a:rPr sz="2550" i="1" spc="40" dirty="0">
                <a:latin typeface="Symbol"/>
                <a:cs typeface="Symbol"/>
              </a:rPr>
              <a:t></a:t>
            </a:r>
            <a:r>
              <a:rPr sz="2400" spc="4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44240" y="1830323"/>
            <a:ext cx="4287011" cy="2926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741102" y="4827523"/>
            <a:ext cx="3660775" cy="47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Fig. </a:t>
            </a:r>
            <a:r>
              <a:rPr sz="1100" dirty="0">
                <a:latin typeface="Arial"/>
                <a:cs typeface="Arial"/>
              </a:rPr>
              <a:t>8 taken from: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7"/>
              </a:rPr>
              <a:t>http://solarjourneyusa.com/sunlight.php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94714" y="5742731"/>
            <a:ext cx="1545590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i="1" spc="25" dirty="0">
                <a:latin typeface="Times New Roman"/>
                <a:cs typeface="Times New Roman"/>
              </a:rPr>
              <a:t>A</a:t>
            </a:r>
            <a:r>
              <a:rPr sz="2400" spc="25" dirty="0">
                <a:latin typeface="Times New Roman"/>
                <a:cs typeface="Times New Roman"/>
              </a:rPr>
              <a:t>(</a:t>
            </a:r>
            <a:r>
              <a:rPr sz="2550" i="1" spc="25" dirty="0">
                <a:latin typeface="Symbol"/>
                <a:cs typeface="Symbol"/>
              </a:rPr>
              <a:t></a:t>
            </a:r>
            <a:r>
              <a:rPr sz="2400" spc="25" dirty="0">
                <a:latin typeface="Times New Roman"/>
                <a:cs typeface="Times New Roman"/>
              </a:rPr>
              <a:t>)</a:t>
            </a:r>
            <a:r>
              <a:rPr sz="2550" i="1" spc="25" dirty="0">
                <a:latin typeface="Symbol"/>
                <a:cs typeface="Symbol"/>
              </a:rPr>
              <a:t></a:t>
            </a:r>
            <a:r>
              <a:rPr sz="2400" spc="25" dirty="0">
                <a:latin typeface="Times New Roman"/>
                <a:cs typeface="Times New Roman"/>
              </a:rPr>
              <a:t>(</a:t>
            </a:r>
            <a:r>
              <a:rPr sz="2550" i="1" spc="25" dirty="0">
                <a:latin typeface="Symbol"/>
                <a:cs typeface="Symbol"/>
              </a:rPr>
              <a:t></a:t>
            </a:r>
            <a:r>
              <a:rPr sz="2400" spc="25" dirty="0">
                <a:latin typeface="Times New Roman"/>
                <a:cs typeface="Times New Roman"/>
              </a:rPr>
              <a:t>)</a:t>
            </a:r>
            <a:r>
              <a:rPr sz="2400" i="1" spc="25" dirty="0">
                <a:latin typeface="Times New Roman"/>
                <a:cs typeface="Times New Roman"/>
              </a:rPr>
              <a:t>d</a:t>
            </a:r>
            <a:r>
              <a:rPr sz="2400" i="1" spc="-430" dirty="0">
                <a:latin typeface="Times New Roman"/>
                <a:cs typeface="Times New Roman"/>
              </a:rPr>
              <a:t> </a:t>
            </a:r>
            <a:r>
              <a:rPr sz="2550" i="1" spc="-75" dirty="0">
                <a:latin typeface="Symbol"/>
                <a:cs typeface="Symbol"/>
              </a:rPr>
              <a:t>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40024" y="5759307"/>
            <a:ext cx="648970" cy="3943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400" i="1" spc="55" dirty="0">
                <a:latin typeface="Times New Roman"/>
                <a:cs typeface="Times New Roman"/>
              </a:rPr>
              <a:t>J</a:t>
            </a:r>
            <a:r>
              <a:rPr sz="2100" i="1" spc="82" baseline="-25793" dirty="0">
                <a:latin typeface="Times New Roman"/>
                <a:cs typeface="Times New Roman"/>
              </a:rPr>
              <a:t>sc</a:t>
            </a:r>
            <a:r>
              <a:rPr sz="2100" i="1" spc="135" baseline="-25793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Symbol"/>
                <a:cs typeface="Symbol"/>
              </a:rPr>
              <a:t>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50464" y="5520282"/>
            <a:ext cx="547370" cy="938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ts val="1625"/>
              </a:lnSpc>
              <a:spcBef>
                <a:spcPts val="95"/>
              </a:spcBef>
            </a:pPr>
            <a:r>
              <a:rPr sz="1400" i="1" spc="-10" dirty="0">
                <a:latin typeface="Times New Roman"/>
                <a:cs typeface="Times New Roman"/>
              </a:rPr>
              <a:t>cut</a:t>
            </a:r>
            <a:r>
              <a:rPr sz="1400" i="1" spc="-24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</a:t>
            </a:r>
            <a:r>
              <a:rPr sz="1400" i="1" spc="10" dirty="0">
                <a:latin typeface="Times New Roman"/>
                <a:cs typeface="Times New Roman"/>
              </a:rPr>
              <a:t>off</a:t>
            </a:r>
            <a:endParaRPr sz="1400">
              <a:latin typeface="Times New Roman"/>
              <a:cs typeface="Times New Roman"/>
            </a:endParaRPr>
          </a:p>
          <a:p>
            <a:pPr marL="29209" algn="ctr">
              <a:lnSpc>
                <a:spcPts val="4075"/>
              </a:lnSpc>
            </a:pPr>
            <a:r>
              <a:rPr sz="3600" spc="0" dirty="0">
                <a:latin typeface="Symbol"/>
                <a:cs typeface="Symbol"/>
              </a:rPr>
              <a:t></a:t>
            </a:r>
            <a:endParaRPr sz="3600">
              <a:latin typeface="Symbol"/>
              <a:cs typeface="Symbol"/>
            </a:endParaRPr>
          </a:p>
          <a:p>
            <a:pPr marL="22860" algn="ctr">
              <a:lnSpc>
                <a:spcPts val="1490"/>
              </a:lnSpc>
            </a:pPr>
            <a:r>
              <a:rPr sz="1400" spc="5" dirty="0">
                <a:latin typeface="Times New Roman"/>
                <a:cs typeface="Times New Roman"/>
              </a:rPr>
              <a:t>300</a:t>
            </a:r>
            <a:r>
              <a:rPr sz="1400" i="1" spc="5" dirty="0">
                <a:latin typeface="Times New Roman"/>
                <a:cs typeface="Times New Roman"/>
              </a:rPr>
              <a:t>nm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64508" y="5490971"/>
            <a:ext cx="3046730" cy="992505"/>
          </a:xfrm>
          <a:custGeom>
            <a:avLst/>
            <a:gdLst/>
            <a:ahLst/>
            <a:cxnLst/>
            <a:rect l="l" t="t" r="r" b="b"/>
            <a:pathLst>
              <a:path w="3046729" h="992504">
                <a:moveTo>
                  <a:pt x="0" y="0"/>
                </a:moveTo>
                <a:lnTo>
                  <a:pt x="3046476" y="0"/>
                </a:lnTo>
                <a:lnTo>
                  <a:pt x="3046476" y="992123"/>
                </a:lnTo>
                <a:lnTo>
                  <a:pt x="0" y="9921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53761" y="1831085"/>
            <a:ext cx="0" cy="2284730"/>
          </a:xfrm>
          <a:custGeom>
            <a:avLst/>
            <a:gdLst/>
            <a:ahLst/>
            <a:cxnLst/>
            <a:rect l="l" t="t" r="r" b="b"/>
            <a:pathLst>
              <a:path h="2284729">
                <a:moveTo>
                  <a:pt x="0" y="0"/>
                </a:moveTo>
                <a:lnTo>
                  <a:pt x="0" y="2284412"/>
                </a:lnTo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34761" y="1831085"/>
            <a:ext cx="0" cy="2284730"/>
          </a:xfrm>
          <a:custGeom>
            <a:avLst/>
            <a:gdLst/>
            <a:ahLst/>
            <a:cxnLst/>
            <a:rect l="l" t="t" r="r" b="b"/>
            <a:pathLst>
              <a:path h="2284729">
                <a:moveTo>
                  <a:pt x="0" y="0"/>
                </a:moveTo>
                <a:lnTo>
                  <a:pt x="0" y="2284412"/>
                </a:lnTo>
              </a:path>
            </a:pathLst>
          </a:custGeom>
          <a:ln w="25908">
            <a:solidFill>
              <a:srgbClr val="7030A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73140" y="3459098"/>
            <a:ext cx="440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φ</a:t>
            </a:r>
            <a:r>
              <a:rPr sz="1800" dirty="0">
                <a:latin typeface="Arial"/>
                <a:cs typeface="Arial"/>
              </a:rPr>
              <a:t>(λ)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62317" y="5716523"/>
            <a:ext cx="1330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: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short-circuit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52293" y="599846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88732" y="5990844"/>
            <a:ext cx="175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current </a:t>
            </a:r>
            <a:r>
              <a:rPr sz="1800" dirty="0">
                <a:latin typeface="Arial"/>
                <a:cs typeface="Arial"/>
              </a:rPr>
              <a:t>(mA/cm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0" marR="5080" indent="-114998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Reflection/Refraction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761" y="304876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0202" y="2692336"/>
            <a:ext cx="212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ε</a:t>
            </a:r>
            <a:r>
              <a:rPr sz="1800" spc="-7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202" y="3106673"/>
            <a:ext cx="212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ε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13084" y="1811208"/>
            <a:ext cx="915035" cy="1192530"/>
          </a:xfrm>
          <a:custGeom>
            <a:avLst/>
            <a:gdLst/>
            <a:ahLst/>
            <a:cxnLst/>
            <a:rect l="l" t="t" r="r" b="b"/>
            <a:pathLst>
              <a:path w="915035" h="1192530">
                <a:moveTo>
                  <a:pt x="276250" y="0"/>
                </a:moveTo>
                <a:lnTo>
                  <a:pt x="0" y="165950"/>
                </a:lnTo>
                <a:lnTo>
                  <a:pt x="500329" y="998778"/>
                </a:lnTo>
                <a:lnTo>
                  <a:pt x="362204" y="1081747"/>
                </a:lnTo>
                <a:lnTo>
                  <a:pt x="804405" y="1192047"/>
                </a:lnTo>
                <a:lnTo>
                  <a:pt x="893999" y="832815"/>
                </a:lnTo>
                <a:lnTo>
                  <a:pt x="776566" y="832815"/>
                </a:lnTo>
                <a:lnTo>
                  <a:pt x="276250" y="0"/>
                </a:lnTo>
                <a:close/>
              </a:path>
              <a:path w="915035" h="1192530">
                <a:moveTo>
                  <a:pt x="914692" y="749846"/>
                </a:moveTo>
                <a:lnTo>
                  <a:pt x="776566" y="832815"/>
                </a:lnTo>
                <a:lnTo>
                  <a:pt x="893999" y="832815"/>
                </a:lnTo>
                <a:lnTo>
                  <a:pt x="914692" y="74984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3084" y="1811208"/>
            <a:ext cx="915035" cy="1192530"/>
          </a:xfrm>
          <a:custGeom>
            <a:avLst/>
            <a:gdLst/>
            <a:ahLst/>
            <a:cxnLst/>
            <a:rect l="l" t="t" r="r" b="b"/>
            <a:pathLst>
              <a:path w="915035" h="1192530">
                <a:moveTo>
                  <a:pt x="276250" y="0"/>
                </a:moveTo>
                <a:lnTo>
                  <a:pt x="776566" y="832815"/>
                </a:lnTo>
                <a:lnTo>
                  <a:pt x="914692" y="749846"/>
                </a:lnTo>
                <a:lnTo>
                  <a:pt x="804405" y="1192047"/>
                </a:lnTo>
                <a:lnTo>
                  <a:pt x="362203" y="1081747"/>
                </a:lnTo>
                <a:lnTo>
                  <a:pt x="500329" y="998778"/>
                </a:lnTo>
                <a:lnTo>
                  <a:pt x="0" y="165950"/>
                </a:lnTo>
                <a:lnTo>
                  <a:pt x="276250" y="0"/>
                </a:lnTo>
                <a:close/>
              </a:path>
            </a:pathLst>
          </a:custGeom>
          <a:ln w="25399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4052" y="3109154"/>
            <a:ext cx="525145" cy="816610"/>
          </a:xfrm>
          <a:custGeom>
            <a:avLst/>
            <a:gdLst/>
            <a:ahLst/>
            <a:cxnLst/>
            <a:rect l="l" t="t" r="r" b="b"/>
            <a:pathLst>
              <a:path w="525144" h="816610">
                <a:moveTo>
                  <a:pt x="274231" y="0"/>
                </a:moveTo>
                <a:lnTo>
                  <a:pt x="11861" y="59740"/>
                </a:lnTo>
                <a:lnTo>
                  <a:pt x="131178" y="583704"/>
                </a:lnTo>
                <a:lnTo>
                  <a:pt x="0" y="613575"/>
                </a:lnTo>
                <a:lnTo>
                  <a:pt x="322110" y="816190"/>
                </a:lnTo>
                <a:lnTo>
                  <a:pt x="505936" y="523951"/>
                </a:lnTo>
                <a:lnTo>
                  <a:pt x="393547" y="523951"/>
                </a:lnTo>
                <a:lnTo>
                  <a:pt x="274231" y="0"/>
                </a:lnTo>
                <a:close/>
              </a:path>
              <a:path w="525144" h="816610">
                <a:moveTo>
                  <a:pt x="524725" y="494080"/>
                </a:moveTo>
                <a:lnTo>
                  <a:pt x="393547" y="523951"/>
                </a:lnTo>
                <a:lnTo>
                  <a:pt x="505936" y="523951"/>
                </a:lnTo>
                <a:lnTo>
                  <a:pt x="524725" y="49408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4052" y="3109154"/>
            <a:ext cx="525145" cy="816610"/>
          </a:xfrm>
          <a:custGeom>
            <a:avLst/>
            <a:gdLst/>
            <a:ahLst/>
            <a:cxnLst/>
            <a:rect l="l" t="t" r="r" b="b"/>
            <a:pathLst>
              <a:path w="525144" h="816610">
                <a:moveTo>
                  <a:pt x="274231" y="0"/>
                </a:moveTo>
                <a:lnTo>
                  <a:pt x="393547" y="523951"/>
                </a:lnTo>
                <a:lnTo>
                  <a:pt x="524725" y="494080"/>
                </a:lnTo>
                <a:lnTo>
                  <a:pt x="322110" y="816190"/>
                </a:lnTo>
                <a:lnTo>
                  <a:pt x="0" y="613575"/>
                </a:lnTo>
                <a:lnTo>
                  <a:pt x="131178" y="583704"/>
                </a:lnTo>
                <a:lnTo>
                  <a:pt x="11861" y="59740"/>
                </a:lnTo>
                <a:lnTo>
                  <a:pt x="274231" y="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51972" y="1762043"/>
            <a:ext cx="823594" cy="1255395"/>
          </a:xfrm>
          <a:custGeom>
            <a:avLst/>
            <a:gdLst/>
            <a:ahLst/>
            <a:cxnLst/>
            <a:rect l="l" t="t" r="r" b="b"/>
            <a:pathLst>
              <a:path w="823594" h="1255395">
                <a:moveTo>
                  <a:pt x="651052" y="0"/>
                </a:moveTo>
                <a:lnTo>
                  <a:pt x="227939" y="172338"/>
                </a:lnTo>
                <a:lnTo>
                  <a:pt x="376796" y="235026"/>
                </a:lnTo>
                <a:lnTo>
                  <a:pt x="0" y="1129677"/>
                </a:lnTo>
                <a:lnTo>
                  <a:pt x="297726" y="1255077"/>
                </a:lnTo>
                <a:lnTo>
                  <a:pt x="674522" y="360425"/>
                </a:lnTo>
                <a:lnTo>
                  <a:pt x="797854" y="360425"/>
                </a:lnTo>
                <a:lnTo>
                  <a:pt x="651052" y="0"/>
                </a:lnTo>
                <a:close/>
              </a:path>
              <a:path w="823594" h="1255395">
                <a:moveTo>
                  <a:pt x="797854" y="360425"/>
                </a:moveTo>
                <a:lnTo>
                  <a:pt x="674522" y="360425"/>
                </a:lnTo>
                <a:lnTo>
                  <a:pt x="823391" y="423125"/>
                </a:lnTo>
                <a:lnTo>
                  <a:pt x="797854" y="360425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1972" y="1762043"/>
            <a:ext cx="823594" cy="1255395"/>
          </a:xfrm>
          <a:custGeom>
            <a:avLst/>
            <a:gdLst/>
            <a:ahLst/>
            <a:cxnLst/>
            <a:rect l="l" t="t" r="r" b="b"/>
            <a:pathLst>
              <a:path w="823594" h="1255395">
                <a:moveTo>
                  <a:pt x="0" y="1129677"/>
                </a:moveTo>
                <a:lnTo>
                  <a:pt x="376796" y="235026"/>
                </a:lnTo>
                <a:lnTo>
                  <a:pt x="227939" y="172338"/>
                </a:lnTo>
                <a:lnTo>
                  <a:pt x="651052" y="0"/>
                </a:lnTo>
                <a:lnTo>
                  <a:pt x="823391" y="423125"/>
                </a:lnTo>
                <a:lnTo>
                  <a:pt x="674522" y="360425"/>
                </a:lnTo>
                <a:lnTo>
                  <a:pt x="297726" y="1255077"/>
                </a:lnTo>
                <a:lnTo>
                  <a:pt x="0" y="1129677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63253" y="3652864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8102" y="1755712"/>
            <a:ext cx="2301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3440" algn="l"/>
              </a:tabLst>
            </a:pPr>
            <a:r>
              <a:rPr sz="1800" dirty="0">
                <a:latin typeface="Arial"/>
                <a:cs typeface="Arial"/>
              </a:rPr>
              <a:t>I	</a:t>
            </a:r>
            <a:r>
              <a:rPr sz="1800" spc="-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1953" y="2717661"/>
            <a:ext cx="974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boundary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58561" y="2692145"/>
            <a:ext cx="1143000" cy="344805"/>
          </a:xfrm>
          <a:custGeom>
            <a:avLst/>
            <a:gdLst/>
            <a:ahLst/>
            <a:cxnLst/>
            <a:rect l="l" t="t" r="r" b="b"/>
            <a:pathLst>
              <a:path w="1143000" h="344805">
                <a:moveTo>
                  <a:pt x="970788" y="0"/>
                </a:moveTo>
                <a:lnTo>
                  <a:pt x="970788" y="86105"/>
                </a:lnTo>
                <a:lnTo>
                  <a:pt x="0" y="86105"/>
                </a:lnTo>
                <a:lnTo>
                  <a:pt x="0" y="258317"/>
                </a:lnTo>
                <a:lnTo>
                  <a:pt x="970788" y="258317"/>
                </a:lnTo>
                <a:lnTo>
                  <a:pt x="970788" y="344423"/>
                </a:lnTo>
                <a:lnTo>
                  <a:pt x="1143000" y="172211"/>
                </a:lnTo>
                <a:lnTo>
                  <a:pt x="9707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58561" y="2692145"/>
            <a:ext cx="1143000" cy="344805"/>
          </a:xfrm>
          <a:custGeom>
            <a:avLst/>
            <a:gdLst/>
            <a:ahLst/>
            <a:cxnLst/>
            <a:rect l="l" t="t" r="r" b="b"/>
            <a:pathLst>
              <a:path w="1143000" h="344805">
                <a:moveTo>
                  <a:pt x="0" y="86105"/>
                </a:moveTo>
                <a:lnTo>
                  <a:pt x="970788" y="86105"/>
                </a:lnTo>
                <a:lnTo>
                  <a:pt x="970788" y="0"/>
                </a:lnTo>
                <a:lnTo>
                  <a:pt x="1143000" y="172211"/>
                </a:lnTo>
                <a:lnTo>
                  <a:pt x="970788" y="344423"/>
                </a:lnTo>
                <a:lnTo>
                  <a:pt x="970788" y="258317"/>
                </a:lnTo>
                <a:lnTo>
                  <a:pt x="0" y="258317"/>
                </a:lnTo>
                <a:lnTo>
                  <a:pt x="0" y="86105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30161" y="2678429"/>
            <a:ext cx="762000" cy="344805"/>
          </a:xfrm>
          <a:custGeom>
            <a:avLst/>
            <a:gdLst/>
            <a:ahLst/>
            <a:cxnLst/>
            <a:rect l="l" t="t" r="r" b="b"/>
            <a:pathLst>
              <a:path w="762000" h="344805">
                <a:moveTo>
                  <a:pt x="589788" y="0"/>
                </a:moveTo>
                <a:lnTo>
                  <a:pt x="589788" y="86105"/>
                </a:lnTo>
                <a:lnTo>
                  <a:pt x="0" y="86105"/>
                </a:lnTo>
                <a:lnTo>
                  <a:pt x="0" y="258317"/>
                </a:lnTo>
                <a:lnTo>
                  <a:pt x="589788" y="258317"/>
                </a:lnTo>
                <a:lnTo>
                  <a:pt x="589788" y="344423"/>
                </a:lnTo>
                <a:lnTo>
                  <a:pt x="762000" y="172211"/>
                </a:lnTo>
                <a:lnTo>
                  <a:pt x="5897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30161" y="2678429"/>
            <a:ext cx="762000" cy="344805"/>
          </a:xfrm>
          <a:custGeom>
            <a:avLst/>
            <a:gdLst/>
            <a:ahLst/>
            <a:cxnLst/>
            <a:rect l="l" t="t" r="r" b="b"/>
            <a:pathLst>
              <a:path w="762000" h="344805">
                <a:moveTo>
                  <a:pt x="0" y="86105"/>
                </a:moveTo>
                <a:lnTo>
                  <a:pt x="589788" y="86105"/>
                </a:lnTo>
                <a:lnTo>
                  <a:pt x="589788" y="0"/>
                </a:lnTo>
                <a:lnTo>
                  <a:pt x="762000" y="172211"/>
                </a:lnTo>
                <a:lnTo>
                  <a:pt x="589788" y="344423"/>
                </a:lnTo>
                <a:lnTo>
                  <a:pt x="589788" y="258317"/>
                </a:lnTo>
                <a:lnTo>
                  <a:pt x="0" y="258317"/>
                </a:lnTo>
                <a:lnTo>
                  <a:pt x="0" y="86105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39661" y="3169157"/>
            <a:ext cx="571500" cy="344805"/>
          </a:xfrm>
          <a:custGeom>
            <a:avLst/>
            <a:gdLst/>
            <a:ahLst/>
            <a:cxnLst/>
            <a:rect l="l" t="t" r="r" b="b"/>
            <a:pathLst>
              <a:path w="571500" h="344804">
                <a:moveTo>
                  <a:pt x="399288" y="0"/>
                </a:moveTo>
                <a:lnTo>
                  <a:pt x="399288" y="86105"/>
                </a:lnTo>
                <a:lnTo>
                  <a:pt x="0" y="86105"/>
                </a:lnTo>
                <a:lnTo>
                  <a:pt x="0" y="258317"/>
                </a:lnTo>
                <a:lnTo>
                  <a:pt x="399288" y="258317"/>
                </a:lnTo>
                <a:lnTo>
                  <a:pt x="399288" y="344423"/>
                </a:lnTo>
                <a:lnTo>
                  <a:pt x="571500" y="172211"/>
                </a:lnTo>
                <a:lnTo>
                  <a:pt x="3992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39661" y="3169157"/>
            <a:ext cx="571500" cy="344805"/>
          </a:xfrm>
          <a:custGeom>
            <a:avLst/>
            <a:gdLst/>
            <a:ahLst/>
            <a:cxnLst/>
            <a:rect l="l" t="t" r="r" b="b"/>
            <a:pathLst>
              <a:path w="571500" h="344804">
                <a:moveTo>
                  <a:pt x="0" y="86105"/>
                </a:moveTo>
                <a:lnTo>
                  <a:pt x="399288" y="86105"/>
                </a:lnTo>
                <a:lnTo>
                  <a:pt x="399288" y="0"/>
                </a:lnTo>
                <a:lnTo>
                  <a:pt x="571500" y="172211"/>
                </a:lnTo>
                <a:lnTo>
                  <a:pt x="399288" y="344423"/>
                </a:lnTo>
                <a:lnTo>
                  <a:pt x="399288" y="258317"/>
                </a:lnTo>
                <a:lnTo>
                  <a:pt x="0" y="258317"/>
                </a:lnTo>
                <a:lnTo>
                  <a:pt x="0" y="86105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617627" y="3476613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80666" y="1422653"/>
            <a:ext cx="0" cy="1579880"/>
          </a:xfrm>
          <a:custGeom>
            <a:avLst/>
            <a:gdLst/>
            <a:ahLst/>
            <a:cxnLst/>
            <a:rect l="l" t="t" r="r" b="b"/>
            <a:pathLst>
              <a:path h="1579880">
                <a:moveTo>
                  <a:pt x="0" y="1579562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31085" y="2097785"/>
            <a:ext cx="449580" cy="166370"/>
          </a:xfrm>
          <a:custGeom>
            <a:avLst/>
            <a:gdLst/>
            <a:ahLst/>
            <a:cxnLst/>
            <a:rect l="l" t="t" r="r" b="b"/>
            <a:pathLst>
              <a:path w="449580" h="166369">
                <a:moveTo>
                  <a:pt x="0" y="166115"/>
                </a:moveTo>
                <a:lnTo>
                  <a:pt x="37150" y="128407"/>
                </a:lnTo>
                <a:lnTo>
                  <a:pt x="76730" y="92863"/>
                </a:lnTo>
                <a:lnTo>
                  <a:pt x="121172" y="61647"/>
                </a:lnTo>
                <a:lnTo>
                  <a:pt x="172910" y="36918"/>
                </a:lnTo>
                <a:lnTo>
                  <a:pt x="247751" y="19470"/>
                </a:lnTo>
                <a:lnTo>
                  <a:pt x="339344" y="8077"/>
                </a:lnTo>
                <a:lnTo>
                  <a:pt x="416887" y="1875"/>
                </a:lnTo>
                <a:lnTo>
                  <a:pt x="449580" y="0"/>
                </a:lnTo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31352" y="179698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39651" y="1898484"/>
            <a:ext cx="2371725" cy="815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"/>
                <a:cs typeface="Arial"/>
              </a:rPr>
              <a:t>Tangential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components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450850">
              <a:lnSpc>
                <a:spcPct val="100000"/>
              </a:lnSpc>
              <a:tabLst>
                <a:tab pos="1593215" algn="l"/>
              </a:tabLst>
            </a:pPr>
            <a:r>
              <a:rPr sz="1800" dirty="0">
                <a:latin typeface="Arial"/>
                <a:cs typeface="Arial"/>
              </a:rPr>
              <a:t>I	</a:t>
            </a:r>
            <a:r>
              <a:rPr sz="1800" spc="-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63690" y="5481261"/>
            <a:ext cx="7747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spc="0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59589" y="5481261"/>
            <a:ext cx="7747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spc="0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62197" y="5481261"/>
            <a:ext cx="7747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spc="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84184" y="4629230"/>
            <a:ext cx="12128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i="1" spc="-5" dirty="0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759" y="5396849"/>
            <a:ext cx="87058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720725" algn="l"/>
              </a:tabLst>
            </a:pPr>
            <a:r>
              <a:rPr sz="2400" i="1" spc="-10" dirty="0">
                <a:latin typeface="Times New Roman"/>
                <a:cs typeface="Times New Roman"/>
              </a:rPr>
              <a:t>E</a:t>
            </a:r>
            <a:r>
              <a:rPr sz="2100" spc="89" baseline="-25793" dirty="0">
                <a:latin typeface="Times New Roman"/>
                <a:cs typeface="Times New Roman"/>
              </a:rPr>
              <a:t>0</a:t>
            </a:r>
            <a:r>
              <a:rPr sz="2400" i="1" spc="0" dirty="0">
                <a:latin typeface="Times New Roman"/>
                <a:cs typeface="Times New Roman"/>
              </a:rPr>
              <a:t>e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i="1" spc="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01051" y="5378891"/>
            <a:ext cx="1198880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399415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j</a:t>
            </a:r>
            <a:r>
              <a:rPr sz="1450" i="1" spc="-5" dirty="0">
                <a:latin typeface="Symbol"/>
                <a:cs typeface="Symbol"/>
              </a:rPr>
              <a:t></a:t>
            </a:r>
            <a:r>
              <a:rPr sz="1400" i="1" spc="-5" dirty="0">
                <a:latin typeface="Times New Roman"/>
                <a:cs typeface="Times New Roman"/>
              </a:rPr>
              <a:t>t	</a:t>
            </a:r>
            <a:r>
              <a:rPr sz="1400" spc="-5" dirty="0">
                <a:latin typeface="Symbol"/>
                <a:cs typeface="Symbol"/>
              </a:rPr>
              <a:t>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jk </a:t>
            </a:r>
            <a:r>
              <a:rPr sz="1400" spc="10" dirty="0">
                <a:latin typeface="Times New Roman"/>
                <a:cs typeface="Times New Roman"/>
              </a:rPr>
              <a:t>sin</a:t>
            </a:r>
            <a:r>
              <a:rPr sz="1450" i="1" spc="10" dirty="0">
                <a:latin typeface="Symbol"/>
                <a:cs typeface="Symbol"/>
              </a:rPr>
              <a:t></a:t>
            </a:r>
            <a:r>
              <a:rPr sz="1450" i="1" spc="-15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96982" y="5378891"/>
            <a:ext cx="2327910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399415" algn="l"/>
                <a:tab pos="2088514" algn="l"/>
              </a:tabLst>
            </a:pPr>
            <a:r>
              <a:rPr sz="1400" i="1" spc="-20" dirty="0">
                <a:latin typeface="Times New Roman"/>
                <a:cs typeface="Times New Roman"/>
              </a:rPr>
              <a:t>j</a:t>
            </a:r>
            <a:r>
              <a:rPr sz="1450" i="1" spc="10" dirty="0">
                <a:latin typeface="Symbol"/>
                <a:cs typeface="Symbol"/>
              </a:rPr>
              <a:t></a:t>
            </a:r>
            <a:r>
              <a:rPr sz="1400" i="1" spc="-5" dirty="0">
                <a:latin typeface="Times New Roman"/>
                <a:cs typeface="Times New Roman"/>
              </a:rPr>
              <a:t>t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Symbol"/>
                <a:cs typeface="Symbol"/>
              </a:rPr>
              <a:t>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jk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sin</a:t>
            </a:r>
            <a:r>
              <a:rPr sz="1400" spc="-215" dirty="0">
                <a:latin typeface="Times New Roman"/>
                <a:cs typeface="Times New Roman"/>
              </a:rPr>
              <a:t> </a:t>
            </a:r>
            <a:r>
              <a:rPr sz="1450" i="1" spc="-30" dirty="0">
                <a:latin typeface="Symbol"/>
                <a:cs typeface="Symbol"/>
              </a:rPr>
              <a:t></a:t>
            </a:r>
            <a:r>
              <a:rPr sz="1450" spc="-18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x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1400" i="1" spc="-20" dirty="0">
                <a:latin typeface="Times New Roman"/>
                <a:cs typeface="Times New Roman"/>
              </a:rPr>
              <a:t>j</a:t>
            </a:r>
            <a:r>
              <a:rPr sz="1450" i="1" spc="10" dirty="0">
                <a:latin typeface="Symbol"/>
                <a:cs typeface="Symbol"/>
              </a:rPr>
              <a:t></a:t>
            </a:r>
            <a:r>
              <a:rPr sz="1400" i="1" spc="-5" dirty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85934" y="5376942"/>
            <a:ext cx="830580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44780" indent="-144780">
              <a:lnSpc>
                <a:spcPct val="100000"/>
              </a:lnSpc>
              <a:spcBef>
                <a:spcPts val="120"/>
              </a:spcBef>
              <a:buFont typeface="Symbol"/>
              <a:buChar char=""/>
              <a:tabLst>
                <a:tab pos="145415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jk </a:t>
            </a:r>
            <a:r>
              <a:rPr sz="1400" spc="-5" dirty="0">
                <a:latin typeface="Times New Roman"/>
                <a:cs typeface="Times New Roman"/>
              </a:rPr>
              <a:t>sin </a:t>
            </a:r>
            <a:r>
              <a:rPr sz="1450" i="1" spc="-35" dirty="0">
                <a:latin typeface="Symbol"/>
                <a:cs typeface="Symbol"/>
              </a:rPr>
              <a:t></a:t>
            </a:r>
            <a:r>
              <a:rPr sz="1450" i="1" spc="-29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10505" y="4282671"/>
            <a:ext cx="4611370" cy="5848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ts val="2795"/>
              </a:lnSpc>
              <a:spcBef>
                <a:spcPts val="110"/>
              </a:spcBef>
              <a:tabLst>
                <a:tab pos="2590800" algn="l"/>
              </a:tabLst>
            </a:pPr>
            <a:r>
              <a:rPr sz="3600" spc="0" baseline="-25462" dirty="0">
                <a:latin typeface="Symbol"/>
                <a:cs typeface="Symbol"/>
              </a:rPr>
              <a:t></a:t>
            </a:r>
            <a:r>
              <a:rPr sz="3600" spc="7" baseline="-25462" dirty="0">
                <a:latin typeface="Times New Roman"/>
                <a:cs typeface="Times New Roman"/>
              </a:rPr>
              <a:t> </a:t>
            </a:r>
            <a:r>
              <a:rPr sz="3600" i="1" spc="0" baseline="-25462" dirty="0">
                <a:latin typeface="Times New Roman"/>
                <a:cs typeface="Times New Roman"/>
              </a:rPr>
              <a:t>rE</a:t>
            </a:r>
            <a:r>
              <a:rPr sz="3600" i="1" spc="315" baseline="-25462" dirty="0">
                <a:latin typeface="Times New Roman"/>
                <a:cs typeface="Times New Roman"/>
              </a:rPr>
              <a:t> </a:t>
            </a:r>
            <a:r>
              <a:rPr sz="3600" i="1" spc="0" baseline="-25462" dirty="0">
                <a:latin typeface="Times New Roman"/>
                <a:cs typeface="Times New Roman"/>
              </a:rPr>
              <a:t>e</a:t>
            </a:r>
            <a:r>
              <a:rPr sz="3600" i="1" spc="-397" baseline="-25462" dirty="0">
                <a:latin typeface="Times New Roman"/>
                <a:cs typeface="Times New Roman"/>
              </a:rPr>
              <a:t> </a:t>
            </a:r>
            <a:r>
              <a:rPr sz="1400" i="1" spc="30" dirty="0">
                <a:latin typeface="Times New Roman"/>
                <a:cs typeface="Times New Roman"/>
              </a:rPr>
              <a:t>j</a:t>
            </a:r>
            <a:r>
              <a:rPr sz="1450" i="1" spc="30" dirty="0">
                <a:latin typeface="Symbol"/>
                <a:cs typeface="Symbol"/>
              </a:rPr>
              <a:t></a:t>
            </a:r>
            <a:r>
              <a:rPr sz="1400" i="1" spc="30" dirty="0">
                <a:latin typeface="Times New Roman"/>
                <a:cs typeface="Times New Roman"/>
              </a:rPr>
              <a:t>t</a:t>
            </a:r>
            <a:r>
              <a:rPr sz="3600" i="1" spc="44" baseline="-25462" dirty="0">
                <a:latin typeface="Times New Roman"/>
                <a:cs typeface="Times New Roman"/>
              </a:rPr>
              <a:t>e</a:t>
            </a:r>
            <a:r>
              <a:rPr sz="1400" spc="30" dirty="0">
                <a:latin typeface="Symbol"/>
                <a:cs typeface="Symbol"/>
              </a:rPr>
              <a:t>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i="1" spc="-30" dirty="0">
                <a:latin typeface="Times New Roman"/>
                <a:cs typeface="Times New Roman"/>
              </a:rPr>
              <a:t>jk</a:t>
            </a:r>
            <a:r>
              <a:rPr sz="1500" spc="-44" baseline="-19444" dirty="0">
                <a:latin typeface="Times New Roman"/>
                <a:cs typeface="Times New Roman"/>
              </a:rPr>
              <a:t>1</a:t>
            </a:r>
            <a:r>
              <a:rPr sz="1500" spc="-89" baseline="-1944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sin</a:t>
            </a:r>
            <a:r>
              <a:rPr sz="1400" spc="-210" dirty="0">
                <a:latin typeface="Times New Roman"/>
                <a:cs typeface="Times New Roman"/>
              </a:rPr>
              <a:t> </a:t>
            </a:r>
            <a:r>
              <a:rPr sz="1450" i="1" spc="-30" dirty="0">
                <a:latin typeface="Symbol"/>
                <a:cs typeface="Symbol"/>
              </a:rPr>
              <a:t></a:t>
            </a:r>
            <a:r>
              <a:rPr sz="1450" i="1" spc="-18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x</a:t>
            </a:r>
            <a:r>
              <a:rPr sz="1400" i="1" spc="-170" dirty="0">
                <a:latin typeface="Times New Roman"/>
                <a:cs typeface="Times New Roman"/>
              </a:rPr>
              <a:t> </a:t>
            </a:r>
            <a:r>
              <a:rPr sz="3600" baseline="-25462" dirty="0">
                <a:latin typeface="Times New Roman"/>
                <a:cs typeface="Times New Roman"/>
              </a:rPr>
              <a:t>,</a:t>
            </a:r>
            <a:r>
              <a:rPr sz="3600" spc="-330" baseline="-25462" dirty="0">
                <a:latin typeface="Times New Roman"/>
                <a:cs typeface="Times New Roman"/>
              </a:rPr>
              <a:t> </a:t>
            </a:r>
            <a:r>
              <a:rPr sz="3600" i="1" spc="7" baseline="-25462" dirty="0">
                <a:latin typeface="Times New Roman"/>
                <a:cs typeface="Times New Roman"/>
              </a:rPr>
              <a:t>E	</a:t>
            </a:r>
            <a:r>
              <a:rPr sz="3600" spc="0" baseline="-25462" dirty="0">
                <a:latin typeface="Symbol"/>
                <a:cs typeface="Symbol"/>
              </a:rPr>
              <a:t></a:t>
            </a:r>
            <a:r>
              <a:rPr sz="3600" spc="-112" baseline="-25462" dirty="0">
                <a:latin typeface="Times New Roman"/>
                <a:cs typeface="Times New Roman"/>
              </a:rPr>
              <a:t> </a:t>
            </a:r>
            <a:r>
              <a:rPr sz="3600" i="1" spc="0" baseline="-25462" dirty="0">
                <a:latin typeface="Times New Roman"/>
                <a:cs typeface="Times New Roman"/>
              </a:rPr>
              <a:t>tE</a:t>
            </a:r>
            <a:r>
              <a:rPr sz="3600" i="1" spc="284" baseline="-25462" dirty="0">
                <a:latin typeface="Times New Roman"/>
                <a:cs typeface="Times New Roman"/>
              </a:rPr>
              <a:t> </a:t>
            </a:r>
            <a:r>
              <a:rPr sz="3600" i="1" spc="0" baseline="-25462" dirty="0">
                <a:latin typeface="Times New Roman"/>
                <a:cs typeface="Times New Roman"/>
              </a:rPr>
              <a:t>e</a:t>
            </a:r>
            <a:r>
              <a:rPr sz="3600" i="1" spc="-412" baseline="-25462" dirty="0">
                <a:latin typeface="Times New Roman"/>
                <a:cs typeface="Times New Roman"/>
              </a:rPr>
              <a:t> </a:t>
            </a:r>
            <a:r>
              <a:rPr sz="1400" i="1" spc="30" dirty="0">
                <a:latin typeface="Times New Roman"/>
                <a:cs typeface="Times New Roman"/>
              </a:rPr>
              <a:t>j</a:t>
            </a:r>
            <a:r>
              <a:rPr sz="1450" i="1" spc="30" dirty="0">
                <a:latin typeface="Symbol"/>
                <a:cs typeface="Symbol"/>
              </a:rPr>
              <a:t></a:t>
            </a:r>
            <a:r>
              <a:rPr sz="1400" i="1" spc="30" dirty="0">
                <a:latin typeface="Times New Roman"/>
                <a:cs typeface="Times New Roman"/>
              </a:rPr>
              <a:t>t</a:t>
            </a:r>
            <a:r>
              <a:rPr sz="3600" i="1" spc="44" baseline="-25462" dirty="0">
                <a:latin typeface="Times New Roman"/>
                <a:cs typeface="Times New Roman"/>
              </a:rPr>
              <a:t>e</a:t>
            </a:r>
            <a:r>
              <a:rPr sz="1400" spc="30" dirty="0">
                <a:latin typeface="Symbol"/>
                <a:cs typeface="Symbol"/>
              </a:rPr>
              <a:t>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0" dirty="0">
                <a:latin typeface="Times New Roman"/>
                <a:cs typeface="Times New Roman"/>
              </a:rPr>
              <a:t>jk</a:t>
            </a:r>
            <a:r>
              <a:rPr sz="1500" spc="0" baseline="-19444" dirty="0">
                <a:latin typeface="Times New Roman"/>
                <a:cs typeface="Times New Roman"/>
              </a:rPr>
              <a:t>2</a:t>
            </a:r>
            <a:r>
              <a:rPr sz="1500" spc="-15" baseline="-1944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sin</a:t>
            </a:r>
            <a:r>
              <a:rPr sz="1400" spc="-215" dirty="0">
                <a:latin typeface="Times New Roman"/>
                <a:cs typeface="Times New Roman"/>
              </a:rPr>
              <a:t> </a:t>
            </a:r>
            <a:r>
              <a:rPr sz="1450" i="1" spc="-35" dirty="0">
                <a:latin typeface="Symbol"/>
                <a:cs typeface="Symbol"/>
              </a:rPr>
              <a:t></a:t>
            </a:r>
            <a:r>
              <a:rPr sz="1450" i="1" spc="-19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 marL="549910">
              <a:lnSpc>
                <a:spcPts val="1595"/>
              </a:lnSpc>
              <a:tabLst>
                <a:tab pos="2355215" algn="l"/>
                <a:tab pos="3098165" algn="l"/>
              </a:tabLst>
            </a:pPr>
            <a:r>
              <a:rPr sz="1400" spc="-5" dirty="0">
                <a:latin typeface="Times New Roman"/>
                <a:cs typeface="Times New Roman"/>
              </a:rPr>
              <a:t>0	</a:t>
            </a:r>
            <a:r>
              <a:rPr sz="1400" i="1" spc="-5" dirty="0">
                <a:latin typeface="Times New Roman"/>
                <a:cs typeface="Times New Roman"/>
              </a:rPr>
              <a:t>T	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2759" y="4282671"/>
            <a:ext cx="2660015" cy="1000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ts val="2795"/>
              </a:lnSpc>
              <a:spcBef>
                <a:spcPts val="110"/>
              </a:spcBef>
              <a:tabLst>
                <a:tab pos="385445" algn="l"/>
              </a:tabLst>
            </a:pPr>
            <a:r>
              <a:rPr sz="3600" i="1" spc="7" baseline="-25462" dirty="0">
                <a:latin typeface="Times New Roman"/>
                <a:cs typeface="Times New Roman"/>
              </a:rPr>
              <a:t>E	</a:t>
            </a:r>
            <a:r>
              <a:rPr sz="3600" spc="0" baseline="-25462" dirty="0">
                <a:latin typeface="Symbol"/>
                <a:cs typeface="Symbol"/>
              </a:rPr>
              <a:t></a:t>
            </a:r>
            <a:r>
              <a:rPr sz="3600" spc="112" baseline="-25462" dirty="0">
                <a:latin typeface="Times New Roman"/>
                <a:cs typeface="Times New Roman"/>
              </a:rPr>
              <a:t> </a:t>
            </a:r>
            <a:r>
              <a:rPr sz="3600" i="1" spc="7" baseline="-25462" dirty="0">
                <a:latin typeface="Times New Roman"/>
                <a:cs typeface="Times New Roman"/>
              </a:rPr>
              <a:t>E</a:t>
            </a:r>
            <a:r>
              <a:rPr sz="3600" i="1" spc="300" baseline="-25462" dirty="0">
                <a:latin typeface="Times New Roman"/>
                <a:cs typeface="Times New Roman"/>
              </a:rPr>
              <a:t> </a:t>
            </a:r>
            <a:r>
              <a:rPr sz="3600" i="1" spc="0" baseline="-25462" dirty="0">
                <a:latin typeface="Times New Roman"/>
                <a:cs typeface="Times New Roman"/>
              </a:rPr>
              <a:t>e</a:t>
            </a:r>
            <a:r>
              <a:rPr sz="3600" i="1" spc="-412" baseline="-25462" dirty="0">
                <a:latin typeface="Times New Roman"/>
                <a:cs typeface="Times New Roman"/>
              </a:rPr>
              <a:t> </a:t>
            </a:r>
            <a:r>
              <a:rPr sz="1400" i="1" spc="30" dirty="0">
                <a:latin typeface="Times New Roman"/>
                <a:cs typeface="Times New Roman"/>
              </a:rPr>
              <a:t>j</a:t>
            </a:r>
            <a:r>
              <a:rPr sz="1450" i="1" spc="30" dirty="0">
                <a:latin typeface="Symbol"/>
                <a:cs typeface="Symbol"/>
              </a:rPr>
              <a:t></a:t>
            </a:r>
            <a:r>
              <a:rPr sz="1400" i="1" spc="30" dirty="0">
                <a:latin typeface="Times New Roman"/>
                <a:cs typeface="Times New Roman"/>
              </a:rPr>
              <a:t>t</a:t>
            </a:r>
            <a:r>
              <a:rPr sz="3600" i="1" spc="44" baseline="-25462" dirty="0">
                <a:latin typeface="Times New Roman"/>
                <a:cs typeface="Times New Roman"/>
              </a:rPr>
              <a:t>e</a:t>
            </a:r>
            <a:r>
              <a:rPr sz="1400" spc="30" dirty="0">
                <a:latin typeface="Symbol"/>
                <a:cs typeface="Symbol"/>
              </a:rPr>
              <a:t>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30" dirty="0">
                <a:latin typeface="Times New Roman"/>
                <a:cs typeface="Times New Roman"/>
              </a:rPr>
              <a:t>jk</a:t>
            </a:r>
            <a:r>
              <a:rPr sz="1500" spc="-44" baseline="-19444" dirty="0">
                <a:latin typeface="Times New Roman"/>
                <a:cs typeface="Times New Roman"/>
              </a:rPr>
              <a:t>1</a:t>
            </a:r>
            <a:r>
              <a:rPr sz="1500" spc="-97" baseline="-19444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sin</a:t>
            </a:r>
            <a:r>
              <a:rPr sz="1450" i="1" spc="10" dirty="0">
                <a:latin typeface="Symbol"/>
                <a:cs typeface="Symbol"/>
              </a:rPr>
              <a:t></a:t>
            </a:r>
            <a:r>
              <a:rPr sz="1450" i="1" spc="-1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x</a:t>
            </a:r>
            <a:r>
              <a:rPr sz="1400" i="1" spc="-175" dirty="0">
                <a:latin typeface="Times New Roman"/>
                <a:cs typeface="Times New Roman"/>
              </a:rPr>
              <a:t> </a:t>
            </a:r>
            <a:r>
              <a:rPr sz="3600" baseline="-25462" dirty="0">
                <a:latin typeface="Times New Roman"/>
                <a:cs typeface="Times New Roman"/>
              </a:rPr>
              <a:t>,</a:t>
            </a:r>
            <a:r>
              <a:rPr sz="3600" spc="-345" baseline="-25462" dirty="0">
                <a:latin typeface="Times New Roman"/>
                <a:cs typeface="Times New Roman"/>
              </a:rPr>
              <a:t> </a:t>
            </a:r>
            <a:r>
              <a:rPr sz="3600" i="1" spc="7" baseline="-25462" dirty="0">
                <a:latin typeface="Times New Roman"/>
                <a:cs typeface="Times New Roman"/>
              </a:rPr>
              <a:t>E</a:t>
            </a:r>
            <a:endParaRPr sz="3600" baseline="-25462">
              <a:latin typeface="Times New Roman"/>
              <a:cs typeface="Times New Roman"/>
            </a:endParaRPr>
          </a:p>
          <a:p>
            <a:pPr marL="191770">
              <a:lnSpc>
                <a:spcPts val="1595"/>
              </a:lnSpc>
              <a:tabLst>
                <a:tab pos="825500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I	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r>
              <a:rPr sz="2400" i="1" spc="10" dirty="0">
                <a:latin typeface="Times New Roman"/>
                <a:cs typeface="Times New Roman"/>
              </a:rPr>
              <a:t>E</a:t>
            </a:r>
            <a:r>
              <a:rPr sz="2100" i="1" spc="15" baseline="-25793" dirty="0">
                <a:latin typeface="Times New Roman"/>
                <a:cs typeface="Times New Roman"/>
              </a:rPr>
              <a:t>I </a:t>
            </a:r>
            <a:r>
              <a:rPr sz="2400" spc="0" dirty="0">
                <a:latin typeface="Symbol"/>
                <a:cs typeface="Symbol"/>
              </a:rPr>
              <a:t>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i="1" spc="10" dirty="0">
                <a:latin typeface="Times New Roman"/>
                <a:cs typeface="Times New Roman"/>
              </a:rPr>
              <a:t>E</a:t>
            </a:r>
            <a:r>
              <a:rPr sz="2100" i="1" spc="15" baseline="-25793" dirty="0">
                <a:latin typeface="Times New Roman"/>
                <a:cs typeface="Times New Roman"/>
              </a:rPr>
              <a:t>R </a:t>
            </a:r>
            <a:r>
              <a:rPr sz="2400" spc="0" dirty="0">
                <a:latin typeface="Symbol"/>
                <a:cs typeface="Symbol"/>
              </a:rPr>
              <a:t>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i="1" spc="-45" dirty="0">
                <a:latin typeface="Times New Roman"/>
                <a:cs typeface="Times New Roman"/>
              </a:rPr>
              <a:t>E</a:t>
            </a:r>
            <a:r>
              <a:rPr sz="2100" i="1" spc="-67" baseline="-25793" dirty="0">
                <a:latin typeface="Times New Roman"/>
                <a:cs typeface="Times New Roman"/>
              </a:rPr>
              <a:t>T</a:t>
            </a:r>
            <a:endParaRPr sz="2100" baseline="-25793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81844" y="5396849"/>
            <a:ext cx="330644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6695" indent="-226695">
              <a:lnSpc>
                <a:spcPct val="100000"/>
              </a:lnSpc>
              <a:spcBef>
                <a:spcPts val="110"/>
              </a:spcBef>
              <a:buFont typeface="Symbol"/>
              <a:buChar char=""/>
              <a:tabLst>
                <a:tab pos="227329" algn="l"/>
                <a:tab pos="1068070" algn="l"/>
                <a:tab pos="2113915" algn="l"/>
                <a:tab pos="3157220" algn="l"/>
              </a:tabLst>
            </a:pPr>
            <a:r>
              <a:rPr sz="2400" i="1" spc="0" dirty="0">
                <a:latin typeface="Times New Roman"/>
                <a:cs typeface="Times New Roman"/>
              </a:rPr>
              <a:t>r</a:t>
            </a:r>
            <a:r>
              <a:rPr sz="2400" i="1" spc="-10" dirty="0">
                <a:latin typeface="Times New Roman"/>
                <a:cs typeface="Times New Roman"/>
              </a:rPr>
              <a:t>E</a:t>
            </a:r>
            <a:r>
              <a:rPr sz="2100" spc="89" baseline="-25793" dirty="0">
                <a:latin typeface="Times New Roman"/>
                <a:cs typeface="Times New Roman"/>
              </a:rPr>
              <a:t>0</a:t>
            </a:r>
            <a:r>
              <a:rPr sz="2400" i="1" spc="0" dirty="0">
                <a:latin typeface="Times New Roman"/>
                <a:cs typeface="Times New Roman"/>
              </a:rPr>
              <a:t>e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i="1" spc="0" dirty="0">
                <a:latin typeface="Times New Roman"/>
                <a:cs typeface="Times New Roman"/>
              </a:rPr>
              <a:t>e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spc="0" dirty="0">
                <a:latin typeface="Symbol"/>
                <a:cs typeface="Symbol"/>
              </a:rPr>
              <a:t>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i="1" spc="0" dirty="0">
                <a:latin typeface="Times New Roman"/>
                <a:cs typeface="Times New Roman"/>
              </a:rPr>
              <a:t>t</a:t>
            </a:r>
            <a:r>
              <a:rPr sz="2400" i="1" spc="-10" dirty="0">
                <a:latin typeface="Times New Roman"/>
                <a:cs typeface="Times New Roman"/>
              </a:rPr>
              <a:t>E</a:t>
            </a:r>
            <a:r>
              <a:rPr sz="2100" spc="89" baseline="-25793" dirty="0">
                <a:latin typeface="Times New Roman"/>
                <a:cs typeface="Times New Roman"/>
              </a:rPr>
              <a:t>0</a:t>
            </a:r>
            <a:r>
              <a:rPr sz="2400" i="1" spc="0" dirty="0">
                <a:latin typeface="Times New Roman"/>
                <a:cs typeface="Times New Roman"/>
              </a:rPr>
              <a:t>e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i="1" spc="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2000" y="4376928"/>
            <a:ext cx="7621905" cy="1510665"/>
          </a:xfrm>
          <a:custGeom>
            <a:avLst/>
            <a:gdLst/>
            <a:ahLst/>
            <a:cxnLst/>
            <a:rect l="l" t="t" r="r" b="b"/>
            <a:pathLst>
              <a:path w="7621905" h="1510664">
                <a:moveTo>
                  <a:pt x="0" y="0"/>
                </a:moveTo>
                <a:lnTo>
                  <a:pt x="7621524" y="0"/>
                </a:lnTo>
                <a:lnTo>
                  <a:pt x="7621524" y="1510284"/>
                </a:lnTo>
                <a:lnTo>
                  <a:pt x="0" y="15102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30361" y="2896361"/>
            <a:ext cx="529590" cy="0"/>
          </a:xfrm>
          <a:custGeom>
            <a:avLst/>
            <a:gdLst/>
            <a:ahLst/>
            <a:cxnLst/>
            <a:rect l="l" t="t" r="r" b="b"/>
            <a:pathLst>
              <a:path w="529590">
                <a:moveTo>
                  <a:pt x="0" y="0"/>
                </a:moveTo>
                <a:lnTo>
                  <a:pt x="52959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43952" y="2848352"/>
            <a:ext cx="96520" cy="96520"/>
          </a:xfrm>
          <a:custGeom>
            <a:avLst/>
            <a:gdLst/>
            <a:ahLst/>
            <a:cxnLst/>
            <a:rect l="l" t="t" r="r" b="b"/>
            <a:pathLst>
              <a:path w="96520" h="96519">
                <a:moveTo>
                  <a:pt x="0" y="0"/>
                </a:moveTo>
                <a:lnTo>
                  <a:pt x="0" y="96012"/>
                </a:lnTo>
                <a:lnTo>
                  <a:pt x="96012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860790" y="270821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18688" y="6121439"/>
            <a:ext cx="307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Must </a:t>
            </a:r>
            <a:r>
              <a:rPr sz="1800" spc="-10" dirty="0">
                <a:latin typeface="Arial"/>
                <a:cs typeface="Arial"/>
              </a:rPr>
              <a:t>be </a:t>
            </a:r>
            <a:r>
              <a:rPr sz="1800" spc="-5" dirty="0">
                <a:latin typeface="Arial"/>
                <a:cs typeface="Arial"/>
              </a:rPr>
              <a:t>satisfied for </a:t>
            </a:r>
            <a:r>
              <a:rPr sz="1800" spc="-10" dirty="0">
                <a:latin typeface="Arial"/>
                <a:cs typeface="Arial"/>
              </a:rPr>
              <a:t>all </a:t>
            </a:r>
            <a:r>
              <a:rPr sz="1800" dirty="0">
                <a:latin typeface="Arial"/>
                <a:cs typeface="Arial"/>
              </a:rPr>
              <a:t>r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 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61409" y="5360670"/>
            <a:ext cx="1074420" cy="291465"/>
          </a:xfrm>
          <a:custGeom>
            <a:avLst/>
            <a:gdLst/>
            <a:ahLst/>
            <a:cxnLst/>
            <a:rect l="l" t="t" r="r" b="b"/>
            <a:pathLst>
              <a:path w="1074420" h="291464">
                <a:moveTo>
                  <a:pt x="0" y="145541"/>
                </a:moveTo>
                <a:lnTo>
                  <a:pt x="19189" y="106851"/>
                </a:lnTo>
                <a:lnTo>
                  <a:pt x="73343" y="72085"/>
                </a:lnTo>
                <a:lnTo>
                  <a:pt x="111933" y="56606"/>
                </a:lnTo>
                <a:lnTo>
                  <a:pt x="157343" y="42629"/>
                </a:lnTo>
                <a:lnTo>
                  <a:pt x="208935" y="30326"/>
                </a:lnTo>
                <a:lnTo>
                  <a:pt x="266067" y="19871"/>
                </a:lnTo>
                <a:lnTo>
                  <a:pt x="328101" y="11437"/>
                </a:lnTo>
                <a:lnTo>
                  <a:pt x="394396" y="5199"/>
                </a:lnTo>
                <a:lnTo>
                  <a:pt x="464312" y="1328"/>
                </a:lnTo>
                <a:lnTo>
                  <a:pt x="537210" y="0"/>
                </a:lnTo>
                <a:lnTo>
                  <a:pt x="610107" y="1328"/>
                </a:lnTo>
                <a:lnTo>
                  <a:pt x="680023" y="5199"/>
                </a:lnTo>
                <a:lnTo>
                  <a:pt x="746318" y="11437"/>
                </a:lnTo>
                <a:lnTo>
                  <a:pt x="808352" y="19871"/>
                </a:lnTo>
                <a:lnTo>
                  <a:pt x="865484" y="30326"/>
                </a:lnTo>
                <a:lnTo>
                  <a:pt x="917076" y="42629"/>
                </a:lnTo>
                <a:lnTo>
                  <a:pt x="962486" y="56606"/>
                </a:lnTo>
                <a:lnTo>
                  <a:pt x="1001076" y="72085"/>
                </a:lnTo>
                <a:lnTo>
                  <a:pt x="1055230" y="106851"/>
                </a:lnTo>
                <a:lnTo>
                  <a:pt x="1074420" y="145541"/>
                </a:lnTo>
                <a:lnTo>
                  <a:pt x="1069515" y="165290"/>
                </a:lnTo>
                <a:lnTo>
                  <a:pt x="1032204" y="202192"/>
                </a:lnTo>
                <a:lnTo>
                  <a:pt x="962486" y="234477"/>
                </a:lnTo>
                <a:lnTo>
                  <a:pt x="917076" y="248454"/>
                </a:lnTo>
                <a:lnTo>
                  <a:pt x="865484" y="260757"/>
                </a:lnTo>
                <a:lnTo>
                  <a:pt x="808352" y="271212"/>
                </a:lnTo>
                <a:lnTo>
                  <a:pt x="746318" y="279646"/>
                </a:lnTo>
                <a:lnTo>
                  <a:pt x="680023" y="285884"/>
                </a:lnTo>
                <a:lnTo>
                  <a:pt x="610107" y="289755"/>
                </a:lnTo>
                <a:lnTo>
                  <a:pt x="537210" y="291083"/>
                </a:lnTo>
                <a:lnTo>
                  <a:pt x="464312" y="289755"/>
                </a:lnTo>
                <a:lnTo>
                  <a:pt x="394396" y="285884"/>
                </a:lnTo>
                <a:lnTo>
                  <a:pt x="328101" y="279646"/>
                </a:lnTo>
                <a:lnTo>
                  <a:pt x="266067" y="271212"/>
                </a:lnTo>
                <a:lnTo>
                  <a:pt x="208935" y="260757"/>
                </a:lnTo>
                <a:lnTo>
                  <a:pt x="157343" y="248454"/>
                </a:lnTo>
                <a:lnTo>
                  <a:pt x="111933" y="234477"/>
                </a:lnTo>
                <a:lnTo>
                  <a:pt x="73343" y="218998"/>
                </a:lnTo>
                <a:lnTo>
                  <a:pt x="19189" y="184232"/>
                </a:lnTo>
                <a:lnTo>
                  <a:pt x="0" y="145541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35430" y="5360670"/>
            <a:ext cx="1073150" cy="291465"/>
          </a:xfrm>
          <a:custGeom>
            <a:avLst/>
            <a:gdLst/>
            <a:ahLst/>
            <a:cxnLst/>
            <a:rect l="l" t="t" r="r" b="b"/>
            <a:pathLst>
              <a:path w="1073150" h="291464">
                <a:moveTo>
                  <a:pt x="0" y="145541"/>
                </a:moveTo>
                <a:lnTo>
                  <a:pt x="19162" y="106851"/>
                </a:lnTo>
                <a:lnTo>
                  <a:pt x="73239" y="72085"/>
                </a:lnTo>
                <a:lnTo>
                  <a:pt x="111773" y="56606"/>
                </a:lnTo>
                <a:lnTo>
                  <a:pt x="157119" y="42629"/>
                </a:lnTo>
                <a:lnTo>
                  <a:pt x="208637" y="30326"/>
                </a:lnTo>
                <a:lnTo>
                  <a:pt x="265689" y="19871"/>
                </a:lnTo>
                <a:lnTo>
                  <a:pt x="327635" y="11437"/>
                </a:lnTo>
                <a:lnTo>
                  <a:pt x="393836" y="5199"/>
                </a:lnTo>
                <a:lnTo>
                  <a:pt x="463653" y="1328"/>
                </a:lnTo>
                <a:lnTo>
                  <a:pt x="536448" y="0"/>
                </a:lnTo>
                <a:lnTo>
                  <a:pt x="609242" y="1328"/>
                </a:lnTo>
                <a:lnTo>
                  <a:pt x="679059" y="5199"/>
                </a:lnTo>
                <a:lnTo>
                  <a:pt x="745260" y="11437"/>
                </a:lnTo>
                <a:lnTo>
                  <a:pt x="807206" y="19871"/>
                </a:lnTo>
                <a:lnTo>
                  <a:pt x="864258" y="30326"/>
                </a:lnTo>
                <a:lnTo>
                  <a:pt x="915776" y="42629"/>
                </a:lnTo>
                <a:lnTo>
                  <a:pt x="961122" y="56606"/>
                </a:lnTo>
                <a:lnTo>
                  <a:pt x="999656" y="72085"/>
                </a:lnTo>
                <a:lnTo>
                  <a:pt x="1053733" y="106851"/>
                </a:lnTo>
                <a:lnTo>
                  <a:pt x="1072896" y="145541"/>
                </a:lnTo>
                <a:lnTo>
                  <a:pt x="1067998" y="165290"/>
                </a:lnTo>
                <a:lnTo>
                  <a:pt x="1030740" y="202192"/>
                </a:lnTo>
                <a:lnTo>
                  <a:pt x="961122" y="234477"/>
                </a:lnTo>
                <a:lnTo>
                  <a:pt x="915776" y="248454"/>
                </a:lnTo>
                <a:lnTo>
                  <a:pt x="864258" y="260757"/>
                </a:lnTo>
                <a:lnTo>
                  <a:pt x="807206" y="271212"/>
                </a:lnTo>
                <a:lnTo>
                  <a:pt x="745260" y="279646"/>
                </a:lnTo>
                <a:lnTo>
                  <a:pt x="679059" y="285884"/>
                </a:lnTo>
                <a:lnTo>
                  <a:pt x="609242" y="289755"/>
                </a:lnTo>
                <a:lnTo>
                  <a:pt x="536448" y="291083"/>
                </a:lnTo>
                <a:lnTo>
                  <a:pt x="463653" y="289755"/>
                </a:lnTo>
                <a:lnTo>
                  <a:pt x="393836" y="285884"/>
                </a:lnTo>
                <a:lnTo>
                  <a:pt x="327635" y="279646"/>
                </a:lnTo>
                <a:lnTo>
                  <a:pt x="265689" y="271212"/>
                </a:lnTo>
                <a:lnTo>
                  <a:pt x="208637" y="260757"/>
                </a:lnTo>
                <a:lnTo>
                  <a:pt x="157119" y="248454"/>
                </a:lnTo>
                <a:lnTo>
                  <a:pt x="111773" y="234477"/>
                </a:lnTo>
                <a:lnTo>
                  <a:pt x="73239" y="218998"/>
                </a:lnTo>
                <a:lnTo>
                  <a:pt x="19162" y="184232"/>
                </a:lnTo>
                <a:lnTo>
                  <a:pt x="0" y="145541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17285" y="5360670"/>
            <a:ext cx="1073150" cy="291465"/>
          </a:xfrm>
          <a:custGeom>
            <a:avLst/>
            <a:gdLst/>
            <a:ahLst/>
            <a:cxnLst/>
            <a:rect l="l" t="t" r="r" b="b"/>
            <a:pathLst>
              <a:path w="1073150" h="291464">
                <a:moveTo>
                  <a:pt x="0" y="145541"/>
                </a:moveTo>
                <a:lnTo>
                  <a:pt x="19162" y="106851"/>
                </a:lnTo>
                <a:lnTo>
                  <a:pt x="73239" y="72085"/>
                </a:lnTo>
                <a:lnTo>
                  <a:pt x="111773" y="56606"/>
                </a:lnTo>
                <a:lnTo>
                  <a:pt x="157119" y="42629"/>
                </a:lnTo>
                <a:lnTo>
                  <a:pt x="208637" y="30326"/>
                </a:lnTo>
                <a:lnTo>
                  <a:pt x="265689" y="19871"/>
                </a:lnTo>
                <a:lnTo>
                  <a:pt x="327635" y="11437"/>
                </a:lnTo>
                <a:lnTo>
                  <a:pt x="393836" y="5199"/>
                </a:lnTo>
                <a:lnTo>
                  <a:pt x="463653" y="1328"/>
                </a:lnTo>
                <a:lnTo>
                  <a:pt x="536448" y="0"/>
                </a:lnTo>
                <a:lnTo>
                  <a:pt x="609239" y="1328"/>
                </a:lnTo>
                <a:lnTo>
                  <a:pt x="679054" y="5199"/>
                </a:lnTo>
                <a:lnTo>
                  <a:pt x="745255" y="11437"/>
                </a:lnTo>
                <a:lnTo>
                  <a:pt x="807200" y="19871"/>
                </a:lnTo>
                <a:lnTo>
                  <a:pt x="864252" y="30326"/>
                </a:lnTo>
                <a:lnTo>
                  <a:pt x="915771" y="42629"/>
                </a:lnTo>
                <a:lnTo>
                  <a:pt x="961118" y="56606"/>
                </a:lnTo>
                <a:lnTo>
                  <a:pt x="999653" y="72085"/>
                </a:lnTo>
                <a:lnTo>
                  <a:pt x="1053733" y="106851"/>
                </a:lnTo>
                <a:lnTo>
                  <a:pt x="1072896" y="145541"/>
                </a:lnTo>
                <a:lnTo>
                  <a:pt x="1067998" y="165290"/>
                </a:lnTo>
                <a:lnTo>
                  <a:pt x="1030738" y="202192"/>
                </a:lnTo>
                <a:lnTo>
                  <a:pt x="961118" y="234477"/>
                </a:lnTo>
                <a:lnTo>
                  <a:pt x="915771" y="248454"/>
                </a:lnTo>
                <a:lnTo>
                  <a:pt x="864252" y="260757"/>
                </a:lnTo>
                <a:lnTo>
                  <a:pt x="807200" y="271212"/>
                </a:lnTo>
                <a:lnTo>
                  <a:pt x="745255" y="279646"/>
                </a:lnTo>
                <a:lnTo>
                  <a:pt x="679054" y="285884"/>
                </a:lnTo>
                <a:lnTo>
                  <a:pt x="609239" y="289755"/>
                </a:lnTo>
                <a:lnTo>
                  <a:pt x="536448" y="291083"/>
                </a:lnTo>
                <a:lnTo>
                  <a:pt x="463653" y="289755"/>
                </a:lnTo>
                <a:lnTo>
                  <a:pt x="393836" y="285884"/>
                </a:lnTo>
                <a:lnTo>
                  <a:pt x="327635" y="279646"/>
                </a:lnTo>
                <a:lnTo>
                  <a:pt x="265689" y="271212"/>
                </a:lnTo>
                <a:lnTo>
                  <a:pt x="208637" y="260757"/>
                </a:lnTo>
                <a:lnTo>
                  <a:pt x="157119" y="248454"/>
                </a:lnTo>
                <a:lnTo>
                  <a:pt x="111773" y="234477"/>
                </a:lnTo>
                <a:lnTo>
                  <a:pt x="73239" y="218998"/>
                </a:lnTo>
                <a:lnTo>
                  <a:pt x="19162" y="184232"/>
                </a:lnTo>
                <a:lnTo>
                  <a:pt x="0" y="145541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966" y="482917"/>
            <a:ext cx="1798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O</a:t>
            </a:r>
            <a:r>
              <a:rPr dirty="0"/>
              <a:t>ut</a:t>
            </a:r>
            <a:r>
              <a:rPr spc="0" dirty="0"/>
              <a:t>li</a:t>
            </a:r>
            <a:r>
              <a:rPr dirty="0"/>
              <a:t>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4101"/>
            <a:ext cx="5800725" cy="48558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What is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Light?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Light </a:t>
            </a:r>
            <a:r>
              <a:rPr sz="3200" spc="-5" dirty="0">
                <a:latin typeface="Arial"/>
                <a:cs typeface="Arial"/>
              </a:rPr>
              <a:t>Absorption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Interaction of </a:t>
            </a:r>
            <a:r>
              <a:rPr sz="3200" spc="-10" dirty="0">
                <a:latin typeface="Arial"/>
                <a:cs typeface="Arial"/>
              </a:rPr>
              <a:t>Light </a:t>
            </a:r>
            <a:r>
              <a:rPr sz="3200" spc="-5" dirty="0">
                <a:latin typeface="Arial"/>
                <a:cs typeface="Arial"/>
              </a:rPr>
              <a:t>with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Matter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Reflection/Refraction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Fabry Perot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resonances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Waveguiding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Diffraction / Photonic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Crystals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Plasmonics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Mie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Scattering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0" marR="5080" indent="-114998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Reflection/Refraction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2163133" y="2423552"/>
            <a:ext cx="240029" cy="0"/>
          </a:xfrm>
          <a:custGeom>
            <a:avLst/>
            <a:gdLst/>
            <a:ahLst/>
            <a:cxnLst/>
            <a:rect l="l" t="t" r="r" b="b"/>
            <a:pathLst>
              <a:path w="240030">
                <a:moveTo>
                  <a:pt x="0" y="0"/>
                </a:moveTo>
                <a:lnTo>
                  <a:pt x="239927" y="0"/>
                </a:lnTo>
              </a:path>
            </a:pathLst>
          </a:custGeom>
          <a:ln w="153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37246" y="2423552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>
                <a:moveTo>
                  <a:pt x="0" y="0"/>
                </a:moveTo>
                <a:lnTo>
                  <a:pt x="239927" y="0"/>
                </a:lnTo>
              </a:path>
            </a:pathLst>
          </a:custGeom>
          <a:ln w="153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4443" y="2389798"/>
            <a:ext cx="41217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1494155" algn="l"/>
                <a:tab pos="2823210" algn="l"/>
                <a:tab pos="4019550" algn="l"/>
              </a:tabLst>
            </a:pPr>
            <a:r>
              <a:rPr sz="1400" spc="-5" dirty="0">
                <a:latin typeface="Times New Roman"/>
                <a:cs typeface="Times New Roman"/>
              </a:rPr>
              <a:t>1	2	1	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3997" y="2422333"/>
            <a:ext cx="162369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1473835" algn="l"/>
              </a:tabLst>
            </a:pPr>
            <a:r>
              <a:rPr sz="2400" i="1" spc="0" dirty="0">
                <a:latin typeface="Times New Roman"/>
                <a:cs typeface="Times New Roman"/>
              </a:rPr>
              <a:t>c	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7886" y="1502333"/>
            <a:ext cx="431927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400" i="1" spc="-50" dirty="0">
                <a:latin typeface="Times New Roman"/>
                <a:cs typeface="Times New Roman"/>
              </a:rPr>
              <a:t>k</a:t>
            </a:r>
            <a:r>
              <a:rPr sz="2100" spc="-75" baseline="-25793" dirty="0">
                <a:latin typeface="Times New Roman"/>
                <a:cs typeface="Times New Roman"/>
              </a:rPr>
              <a:t>1 </a:t>
            </a:r>
            <a:r>
              <a:rPr sz="2400" spc="25" dirty="0">
                <a:latin typeface="Times New Roman"/>
                <a:cs typeface="Times New Roman"/>
              </a:rPr>
              <a:t>sin</a:t>
            </a:r>
            <a:r>
              <a:rPr sz="2550" i="1" spc="25" dirty="0">
                <a:latin typeface="Symbol"/>
                <a:cs typeface="Symbol"/>
              </a:rPr>
              <a:t></a:t>
            </a:r>
            <a:r>
              <a:rPr sz="2550" i="1" spc="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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i="1" spc="-50" dirty="0">
                <a:latin typeface="Times New Roman"/>
                <a:cs typeface="Times New Roman"/>
              </a:rPr>
              <a:t>k</a:t>
            </a:r>
            <a:r>
              <a:rPr sz="2100" spc="-75" baseline="-25793" dirty="0">
                <a:latin typeface="Times New Roman"/>
                <a:cs typeface="Times New Roman"/>
              </a:rPr>
              <a:t>1 </a:t>
            </a:r>
            <a:r>
              <a:rPr sz="2400" spc="0" dirty="0">
                <a:latin typeface="Times New Roman"/>
                <a:cs typeface="Times New Roman"/>
              </a:rPr>
              <a:t>sin </a:t>
            </a:r>
            <a:r>
              <a:rPr sz="2550" i="1" spc="-70" dirty="0">
                <a:latin typeface="Symbol"/>
                <a:cs typeface="Symbol"/>
              </a:rPr>
              <a:t></a:t>
            </a:r>
            <a:r>
              <a:rPr sz="2550" i="1" spc="-70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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i="1" spc="25" dirty="0">
                <a:latin typeface="Times New Roman"/>
                <a:cs typeface="Times New Roman"/>
              </a:rPr>
              <a:t>k</a:t>
            </a:r>
            <a:r>
              <a:rPr sz="2100" spc="37" baseline="-25793" dirty="0">
                <a:latin typeface="Times New Roman"/>
                <a:cs typeface="Times New Roman"/>
              </a:rPr>
              <a:t>2 </a:t>
            </a:r>
            <a:r>
              <a:rPr sz="2400" spc="0" dirty="0">
                <a:latin typeface="Times New Roman"/>
                <a:cs typeface="Times New Roman"/>
              </a:rPr>
              <a:t>sin </a:t>
            </a:r>
            <a:r>
              <a:rPr sz="2550" i="1" spc="-80" dirty="0">
                <a:latin typeface="Symbol"/>
                <a:cs typeface="Symbol"/>
              </a:rPr>
              <a:t></a:t>
            </a:r>
            <a:r>
              <a:rPr sz="2550" i="1" spc="-8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Symbol"/>
                <a:cs typeface="Symbol"/>
              </a:rPr>
              <a:t>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550" i="1" spc="-70" dirty="0">
                <a:latin typeface="Symbol"/>
                <a:cs typeface="Symbol"/>
              </a:rPr>
              <a:t></a:t>
            </a:r>
            <a:r>
              <a:rPr sz="2550" i="1" spc="-70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</a:t>
            </a:r>
            <a:r>
              <a:rPr sz="2400" spc="-450" dirty="0">
                <a:latin typeface="Times New Roman"/>
                <a:cs typeface="Times New Roman"/>
              </a:rPr>
              <a:t> </a:t>
            </a:r>
            <a:r>
              <a:rPr sz="2550" i="1" spc="-70" dirty="0">
                <a:latin typeface="Symbol"/>
                <a:cs typeface="Symbol"/>
              </a:rPr>
              <a:t>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8289" y="2164527"/>
            <a:ext cx="557085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2457450" algn="l"/>
                <a:tab pos="4983480" algn="l"/>
              </a:tabLst>
            </a:pPr>
            <a:r>
              <a:rPr sz="2400" spc="10" dirty="0">
                <a:latin typeface="Symbol"/>
                <a:cs typeface="Symbol"/>
              </a:rPr>
              <a:t>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3825" i="1" spc="-142" baseline="33769" dirty="0">
                <a:latin typeface="Symbol"/>
                <a:cs typeface="Symbol"/>
              </a:rPr>
              <a:t></a:t>
            </a:r>
            <a:r>
              <a:rPr sz="3825" i="1" spc="-142" baseline="33769" dirty="0">
                <a:latin typeface="Times New Roman"/>
                <a:cs typeface="Times New Roman"/>
              </a:rPr>
              <a:t> </a:t>
            </a:r>
            <a:r>
              <a:rPr sz="2400" i="1" spc="0" dirty="0">
                <a:latin typeface="Times New Roman"/>
                <a:cs typeface="Times New Roman"/>
              </a:rPr>
              <a:t>n  </a:t>
            </a:r>
            <a:r>
              <a:rPr sz="2400" spc="25" dirty="0">
                <a:latin typeface="Times New Roman"/>
                <a:cs typeface="Times New Roman"/>
              </a:rPr>
              <a:t>sin</a:t>
            </a:r>
            <a:r>
              <a:rPr sz="2550" i="1" spc="25" dirty="0">
                <a:latin typeface="Symbol"/>
                <a:cs typeface="Symbol"/>
              </a:rPr>
              <a:t></a:t>
            </a:r>
            <a:r>
              <a:rPr sz="2550" i="1" spc="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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3825" i="1" spc="-142" baseline="33769" dirty="0">
                <a:latin typeface="Symbol"/>
                <a:cs typeface="Symbol"/>
              </a:rPr>
              <a:t></a:t>
            </a:r>
            <a:r>
              <a:rPr sz="3825" i="1" spc="7" baseline="33769" dirty="0">
                <a:latin typeface="Times New Roman"/>
                <a:cs typeface="Times New Roman"/>
              </a:rPr>
              <a:t> </a:t>
            </a:r>
            <a:r>
              <a:rPr sz="2400" i="1" spc="0" dirty="0">
                <a:latin typeface="Times New Roman"/>
                <a:cs typeface="Times New Roman"/>
              </a:rPr>
              <a:t>n	</a:t>
            </a:r>
            <a:r>
              <a:rPr sz="2400" spc="0" dirty="0">
                <a:latin typeface="Times New Roman"/>
                <a:cs typeface="Times New Roman"/>
              </a:rPr>
              <a:t>sin </a:t>
            </a:r>
            <a:r>
              <a:rPr sz="2550" i="1" spc="-80" dirty="0">
                <a:latin typeface="Symbol"/>
                <a:cs typeface="Symbol"/>
              </a:rPr>
              <a:t></a:t>
            </a:r>
            <a:r>
              <a:rPr sz="2550" i="1" spc="-8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Symbol"/>
                <a:cs typeface="Symbol"/>
              </a:rPr>
              <a:t>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i="1" spc="0" dirty="0">
                <a:latin typeface="Times New Roman"/>
                <a:cs typeface="Times New Roman"/>
              </a:rPr>
              <a:t>n  </a:t>
            </a:r>
            <a:r>
              <a:rPr sz="2400" spc="25" dirty="0">
                <a:latin typeface="Times New Roman"/>
                <a:cs typeface="Times New Roman"/>
              </a:rPr>
              <a:t>sin</a:t>
            </a:r>
            <a:r>
              <a:rPr sz="2550" i="1" spc="25" dirty="0">
                <a:latin typeface="Symbol"/>
                <a:cs typeface="Symbol"/>
              </a:rPr>
              <a:t></a:t>
            </a:r>
            <a:r>
              <a:rPr sz="2550" i="1" spc="-2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i="1" spc="0" dirty="0">
                <a:latin typeface="Times New Roman"/>
                <a:cs typeface="Times New Roman"/>
              </a:rPr>
              <a:t>n	</a:t>
            </a:r>
            <a:r>
              <a:rPr sz="2400" spc="0" dirty="0">
                <a:latin typeface="Times New Roman"/>
                <a:cs typeface="Times New Roman"/>
              </a:rPr>
              <a:t>sin</a:t>
            </a:r>
            <a:r>
              <a:rPr sz="2400" spc="-440" dirty="0">
                <a:latin typeface="Times New Roman"/>
                <a:cs typeface="Times New Roman"/>
              </a:rPr>
              <a:t> </a:t>
            </a:r>
            <a:r>
              <a:rPr sz="2550" i="1" spc="-80" dirty="0">
                <a:latin typeface="Symbol"/>
                <a:cs typeface="Symbol"/>
              </a:rPr>
              <a:t>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26692" y="1511808"/>
            <a:ext cx="5690870" cy="1325880"/>
          </a:xfrm>
          <a:custGeom>
            <a:avLst/>
            <a:gdLst/>
            <a:ahLst/>
            <a:cxnLst/>
            <a:rect l="l" t="t" r="r" b="b"/>
            <a:pathLst>
              <a:path w="5690870" h="1325880">
                <a:moveTo>
                  <a:pt x="0" y="0"/>
                </a:moveTo>
                <a:lnTo>
                  <a:pt x="5690615" y="0"/>
                </a:lnTo>
                <a:lnTo>
                  <a:pt x="5690615" y="1325880"/>
                </a:lnTo>
                <a:lnTo>
                  <a:pt x="0" y="13258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00" y="2895600"/>
            <a:ext cx="2167127" cy="310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39" y="6187947"/>
            <a:ext cx="788479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indent="-83820">
              <a:lnSpc>
                <a:spcPct val="100000"/>
              </a:lnSpc>
              <a:spcBef>
                <a:spcPts val="100"/>
              </a:spcBef>
              <a:buChar char="-"/>
              <a:tabLst>
                <a:tab pos="97155" algn="l"/>
              </a:tabLst>
            </a:pPr>
            <a:r>
              <a:rPr sz="1100" spc="-5" dirty="0">
                <a:latin typeface="Arial"/>
                <a:cs typeface="Arial"/>
              </a:rPr>
              <a:t>Fig. </a:t>
            </a:r>
            <a:r>
              <a:rPr sz="1100" dirty="0">
                <a:latin typeface="Arial"/>
                <a:cs typeface="Arial"/>
              </a:rPr>
              <a:t>9 taken from: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http://en.wikipedia.org/wiki/Willebrord_Snellius#mediaviewer/File:Willebrord_Snellius.jpg</a:t>
            </a:r>
            <a:endParaRPr sz="1100">
              <a:latin typeface="Arial"/>
              <a:cs typeface="Arial"/>
            </a:endParaRPr>
          </a:p>
          <a:p>
            <a:pPr marL="96520" indent="-83820">
              <a:lnSpc>
                <a:spcPct val="100000"/>
              </a:lnSpc>
              <a:spcBef>
                <a:spcPts val="5"/>
              </a:spcBef>
              <a:buChar char="-"/>
              <a:tabLst>
                <a:tab pos="97155" algn="l"/>
              </a:tabLst>
            </a:pPr>
            <a:r>
              <a:rPr sz="1100" spc="-5" dirty="0">
                <a:latin typeface="Arial"/>
                <a:cs typeface="Arial"/>
              </a:rPr>
              <a:t>Fig. 10 </a:t>
            </a:r>
            <a:r>
              <a:rPr sz="1100" dirty="0">
                <a:latin typeface="Arial"/>
                <a:cs typeface="Arial"/>
              </a:rPr>
              <a:t>taken from: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3"/>
              </a:rPr>
              <a:t>http://mathforum.org/mathimages/index.php/Snell's_Law</a:t>
            </a:r>
            <a:endParaRPr sz="1100">
              <a:latin typeface="Arial"/>
              <a:cs typeface="Arial"/>
            </a:endParaRPr>
          </a:p>
          <a:p>
            <a:pPr marL="96520" indent="-83820">
              <a:lnSpc>
                <a:spcPct val="100000"/>
              </a:lnSpc>
              <a:buChar char="-"/>
              <a:tabLst>
                <a:tab pos="97155" algn="l"/>
              </a:tabLst>
            </a:pPr>
            <a:r>
              <a:rPr sz="1100" spc="-5" dirty="0">
                <a:latin typeface="Arial"/>
                <a:cs typeface="Arial"/>
              </a:rPr>
              <a:t>Fig. 11 </a:t>
            </a:r>
            <a:r>
              <a:rPr sz="1100" dirty="0">
                <a:latin typeface="Arial"/>
                <a:cs typeface="Arial"/>
              </a:rPr>
              <a:t>taken from: </a:t>
            </a:r>
            <a:r>
              <a:rPr sz="1100" spc="-5" dirty="0">
                <a:latin typeface="Arial"/>
                <a:cs typeface="Arial"/>
                <a:hlinkClick r:id="rId4"/>
              </a:rPr>
              <a:t>http://dev.physicslab.org/Document.aspx?doctype=3&amp;filename=GeometricOptics_SnellsLawDerivation.xml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36520" y="2895600"/>
            <a:ext cx="2627375" cy="3108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77264" y="5938773"/>
            <a:ext cx="3361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50490" algn="l"/>
              </a:tabLst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9	</a:t>
            </a:r>
            <a:r>
              <a:rPr sz="2700" spc="-7" baseline="3086" dirty="0">
                <a:latin typeface="Arial"/>
                <a:cs typeface="Arial"/>
              </a:rPr>
              <a:t>Fig.</a:t>
            </a:r>
            <a:r>
              <a:rPr sz="2700" spc="-97" baseline="3086" dirty="0">
                <a:latin typeface="Arial"/>
                <a:cs typeface="Arial"/>
              </a:rPr>
              <a:t> </a:t>
            </a:r>
            <a:r>
              <a:rPr sz="2700" spc="-22" baseline="3086" dirty="0">
                <a:latin typeface="Arial"/>
                <a:cs typeface="Arial"/>
              </a:rPr>
              <a:t>10</a:t>
            </a:r>
            <a:endParaRPr sz="2700" baseline="3086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36108" y="3101188"/>
            <a:ext cx="3677622" cy="27174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73252" y="5913373"/>
            <a:ext cx="707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0" marR="5080" indent="-114998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Reflection/Refraction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2616171"/>
            <a:ext cx="3809999" cy="1701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2514600"/>
            <a:ext cx="3809999" cy="1650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6133972"/>
            <a:ext cx="52501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Fig. 12 and 13 </a:t>
            </a:r>
            <a:r>
              <a:rPr sz="1100" dirty="0">
                <a:latin typeface="Arial"/>
                <a:cs typeface="Arial"/>
              </a:rPr>
              <a:t>taken from: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4"/>
              </a:rPr>
              <a:t>http://mathforum.org/mathimages/index.php/Snell's_Law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2250" y="1825625"/>
          <a:ext cx="8534400" cy="369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0"/>
                <a:gridCol w="4267200"/>
              </a:tblGrid>
              <a:tr h="369570">
                <a:tc>
                  <a:txBody>
                    <a:bodyPr/>
                    <a:lstStyle/>
                    <a:p>
                      <a:pPr marL="10718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Specular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Reflection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11677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Diffuse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Reflection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844167" y="4570435"/>
            <a:ext cx="723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3690" y="4570435"/>
            <a:ext cx="723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961" y="2667761"/>
            <a:ext cx="3200400" cy="3200400"/>
          </a:xfrm>
          <a:custGeom>
            <a:avLst/>
            <a:gdLst/>
            <a:ahLst/>
            <a:cxnLst/>
            <a:rect l="l" t="t" r="r" b="b"/>
            <a:pathLst>
              <a:path w="3200400" h="3200400">
                <a:moveTo>
                  <a:pt x="1600200" y="0"/>
                </a:moveTo>
                <a:lnTo>
                  <a:pt x="1552163" y="707"/>
                </a:lnTo>
                <a:lnTo>
                  <a:pt x="1504479" y="2815"/>
                </a:lnTo>
                <a:lnTo>
                  <a:pt x="1457166" y="6305"/>
                </a:lnTo>
                <a:lnTo>
                  <a:pt x="1410244" y="11156"/>
                </a:lnTo>
                <a:lnTo>
                  <a:pt x="1363733" y="17350"/>
                </a:lnTo>
                <a:lnTo>
                  <a:pt x="1317654" y="24865"/>
                </a:lnTo>
                <a:lnTo>
                  <a:pt x="1272025" y="33683"/>
                </a:lnTo>
                <a:lnTo>
                  <a:pt x="1226866" y="43782"/>
                </a:lnTo>
                <a:lnTo>
                  <a:pt x="1182198" y="55145"/>
                </a:lnTo>
                <a:lnTo>
                  <a:pt x="1138040" y="67750"/>
                </a:lnTo>
                <a:lnTo>
                  <a:pt x="1094412" y="81579"/>
                </a:lnTo>
                <a:lnTo>
                  <a:pt x="1051334" y="96610"/>
                </a:lnTo>
                <a:lnTo>
                  <a:pt x="1008825" y="112825"/>
                </a:lnTo>
                <a:lnTo>
                  <a:pt x="966905" y="130204"/>
                </a:lnTo>
                <a:lnTo>
                  <a:pt x="925595" y="148726"/>
                </a:lnTo>
                <a:lnTo>
                  <a:pt x="884913" y="168372"/>
                </a:lnTo>
                <a:lnTo>
                  <a:pt x="844881" y="189123"/>
                </a:lnTo>
                <a:lnTo>
                  <a:pt x="805517" y="210958"/>
                </a:lnTo>
                <a:lnTo>
                  <a:pt x="766841" y="233857"/>
                </a:lnTo>
                <a:lnTo>
                  <a:pt x="728873" y="257801"/>
                </a:lnTo>
                <a:lnTo>
                  <a:pt x="691633" y="282770"/>
                </a:lnTo>
                <a:lnTo>
                  <a:pt x="655141" y="308745"/>
                </a:lnTo>
                <a:lnTo>
                  <a:pt x="619417" y="335705"/>
                </a:lnTo>
                <a:lnTo>
                  <a:pt x="584480" y="363630"/>
                </a:lnTo>
                <a:lnTo>
                  <a:pt x="550350" y="392501"/>
                </a:lnTo>
                <a:lnTo>
                  <a:pt x="517047" y="422298"/>
                </a:lnTo>
                <a:lnTo>
                  <a:pt x="484591" y="453001"/>
                </a:lnTo>
                <a:lnTo>
                  <a:pt x="453001" y="484591"/>
                </a:lnTo>
                <a:lnTo>
                  <a:pt x="422298" y="517047"/>
                </a:lnTo>
                <a:lnTo>
                  <a:pt x="392501" y="550350"/>
                </a:lnTo>
                <a:lnTo>
                  <a:pt x="363630" y="584480"/>
                </a:lnTo>
                <a:lnTo>
                  <a:pt x="335705" y="619417"/>
                </a:lnTo>
                <a:lnTo>
                  <a:pt x="308745" y="655141"/>
                </a:lnTo>
                <a:lnTo>
                  <a:pt x="282770" y="691633"/>
                </a:lnTo>
                <a:lnTo>
                  <a:pt x="257801" y="728873"/>
                </a:lnTo>
                <a:lnTo>
                  <a:pt x="233857" y="766841"/>
                </a:lnTo>
                <a:lnTo>
                  <a:pt x="210958" y="805517"/>
                </a:lnTo>
                <a:lnTo>
                  <a:pt x="189123" y="844881"/>
                </a:lnTo>
                <a:lnTo>
                  <a:pt x="168372" y="884913"/>
                </a:lnTo>
                <a:lnTo>
                  <a:pt x="148726" y="925595"/>
                </a:lnTo>
                <a:lnTo>
                  <a:pt x="130204" y="966905"/>
                </a:lnTo>
                <a:lnTo>
                  <a:pt x="112825" y="1008825"/>
                </a:lnTo>
                <a:lnTo>
                  <a:pt x="96610" y="1051334"/>
                </a:lnTo>
                <a:lnTo>
                  <a:pt x="81579" y="1094412"/>
                </a:lnTo>
                <a:lnTo>
                  <a:pt x="67750" y="1138040"/>
                </a:lnTo>
                <a:lnTo>
                  <a:pt x="55145" y="1182198"/>
                </a:lnTo>
                <a:lnTo>
                  <a:pt x="43782" y="1226866"/>
                </a:lnTo>
                <a:lnTo>
                  <a:pt x="33683" y="1272025"/>
                </a:lnTo>
                <a:lnTo>
                  <a:pt x="24865" y="1317654"/>
                </a:lnTo>
                <a:lnTo>
                  <a:pt x="17350" y="1363733"/>
                </a:lnTo>
                <a:lnTo>
                  <a:pt x="11156" y="1410244"/>
                </a:lnTo>
                <a:lnTo>
                  <a:pt x="6305" y="1457166"/>
                </a:lnTo>
                <a:lnTo>
                  <a:pt x="2815" y="1504479"/>
                </a:lnTo>
                <a:lnTo>
                  <a:pt x="707" y="1552163"/>
                </a:lnTo>
                <a:lnTo>
                  <a:pt x="0" y="1600200"/>
                </a:lnTo>
                <a:lnTo>
                  <a:pt x="707" y="1648236"/>
                </a:lnTo>
                <a:lnTo>
                  <a:pt x="2815" y="1695920"/>
                </a:lnTo>
                <a:lnTo>
                  <a:pt x="6305" y="1743233"/>
                </a:lnTo>
                <a:lnTo>
                  <a:pt x="11156" y="1790155"/>
                </a:lnTo>
                <a:lnTo>
                  <a:pt x="17350" y="1836666"/>
                </a:lnTo>
                <a:lnTo>
                  <a:pt x="24865" y="1882745"/>
                </a:lnTo>
                <a:lnTo>
                  <a:pt x="33683" y="1928374"/>
                </a:lnTo>
                <a:lnTo>
                  <a:pt x="43782" y="1973533"/>
                </a:lnTo>
                <a:lnTo>
                  <a:pt x="55145" y="2018201"/>
                </a:lnTo>
                <a:lnTo>
                  <a:pt x="67750" y="2062359"/>
                </a:lnTo>
                <a:lnTo>
                  <a:pt x="81579" y="2105987"/>
                </a:lnTo>
                <a:lnTo>
                  <a:pt x="96610" y="2149065"/>
                </a:lnTo>
                <a:lnTo>
                  <a:pt x="112825" y="2191574"/>
                </a:lnTo>
                <a:lnTo>
                  <a:pt x="130204" y="2233494"/>
                </a:lnTo>
                <a:lnTo>
                  <a:pt x="148726" y="2274804"/>
                </a:lnTo>
                <a:lnTo>
                  <a:pt x="168372" y="2315486"/>
                </a:lnTo>
                <a:lnTo>
                  <a:pt x="189123" y="2355518"/>
                </a:lnTo>
                <a:lnTo>
                  <a:pt x="210958" y="2394882"/>
                </a:lnTo>
                <a:lnTo>
                  <a:pt x="233857" y="2433558"/>
                </a:lnTo>
                <a:lnTo>
                  <a:pt x="257801" y="2471526"/>
                </a:lnTo>
                <a:lnTo>
                  <a:pt x="282770" y="2508766"/>
                </a:lnTo>
                <a:lnTo>
                  <a:pt x="308745" y="2545258"/>
                </a:lnTo>
                <a:lnTo>
                  <a:pt x="335705" y="2580982"/>
                </a:lnTo>
                <a:lnTo>
                  <a:pt x="363630" y="2615919"/>
                </a:lnTo>
                <a:lnTo>
                  <a:pt x="392501" y="2650049"/>
                </a:lnTo>
                <a:lnTo>
                  <a:pt x="422298" y="2683352"/>
                </a:lnTo>
                <a:lnTo>
                  <a:pt x="453001" y="2715808"/>
                </a:lnTo>
                <a:lnTo>
                  <a:pt x="484591" y="2747398"/>
                </a:lnTo>
                <a:lnTo>
                  <a:pt x="517047" y="2778101"/>
                </a:lnTo>
                <a:lnTo>
                  <a:pt x="550350" y="2807898"/>
                </a:lnTo>
                <a:lnTo>
                  <a:pt x="584480" y="2836769"/>
                </a:lnTo>
                <a:lnTo>
                  <a:pt x="619417" y="2864694"/>
                </a:lnTo>
                <a:lnTo>
                  <a:pt x="655141" y="2891654"/>
                </a:lnTo>
                <a:lnTo>
                  <a:pt x="691633" y="2917629"/>
                </a:lnTo>
                <a:lnTo>
                  <a:pt x="728873" y="2942598"/>
                </a:lnTo>
                <a:lnTo>
                  <a:pt x="766841" y="2966542"/>
                </a:lnTo>
                <a:lnTo>
                  <a:pt x="805517" y="2989441"/>
                </a:lnTo>
                <a:lnTo>
                  <a:pt x="844881" y="3011276"/>
                </a:lnTo>
                <a:lnTo>
                  <a:pt x="884913" y="3032027"/>
                </a:lnTo>
                <a:lnTo>
                  <a:pt x="925595" y="3051673"/>
                </a:lnTo>
                <a:lnTo>
                  <a:pt x="966905" y="3070195"/>
                </a:lnTo>
                <a:lnTo>
                  <a:pt x="1008825" y="3087574"/>
                </a:lnTo>
                <a:lnTo>
                  <a:pt x="1051334" y="3103789"/>
                </a:lnTo>
                <a:lnTo>
                  <a:pt x="1094412" y="3118820"/>
                </a:lnTo>
                <a:lnTo>
                  <a:pt x="1138040" y="3132649"/>
                </a:lnTo>
                <a:lnTo>
                  <a:pt x="1182198" y="3145254"/>
                </a:lnTo>
                <a:lnTo>
                  <a:pt x="1226866" y="3156617"/>
                </a:lnTo>
                <a:lnTo>
                  <a:pt x="1272025" y="3166716"/>
                </a:lnTo>
                <a:lnTo>
                  <a:pt x="1317654" y="3175534"/>
                </a:lnTo>
                <a:lnTo>
                  <a:pt x="1363733" y="3183049"/>
                </a:lnTo>
                <a:lnTo>
                  <a:pt x="1410244" y="3189243"/>
                </a:lnTo>
                <a:lnTo>
                  <a:pt x="1457166" y="3194094"/>
                </a:lnTo>
                <a:lnTo>
                  <a:pt x="1504479" y="3197584"/>
                </a:lnTo>
                <a:lnTo>
                  <a:pt x="1552163" y="3199692"/>
                </a:lnTo>
                <a:lnTo>
                  <a:pt x="1600200" y="3200400"/>
                </a:lnTo>
                <a:lnTo>
                  <a:pt x="1648236" y="3199692"/>
                </a:lnTo>
                <a:lnTo>
                  <a:pt x="1695920" y="3197584"/>
                </a:lnTo>
                <a:lnTo>
                  <a:pt x="1743233" y="3194094"/>
                </a:lnTo>
                <a:lnTo>
                  <a:pt x="1790155" y="3189243"/>
                </a:lnTo>
                <a:lnTo>
                  <a:pt x="1836666" y="3183049"/>
                </a:lnTo>
                <a:lnTo>
                  <a:pt x="1882745" y="3175534"/>
                </a:lnTo>
                <a:lnTo>
                  <a:pt x="1928374" y="3166716"/>
                </a:lnTo>
                <a:lnTo>
                  <a:pt x="1973533" y="3156617"/>
                </a:lnTo>
                <a:lnTo>
                  <a:pt x="2018201" y="3145254"/>
                </a:lnTo>
                <a:lnTo>
                  <a:pt x="2062359" y="3132649"/>
                </a:lnTo>
                <a:lnTo>
                  <a:pt x="2105987" y="3118820"/>
                </a:lnTo>
                <a:lnTo>
                  <a:pt x="2149065" y="3103789"/>
                </a:lnTo>
                <a:lnTo>
                  <a:pt x="2191574" y="3087574"/>
                </a:lnTo>
                <a:lnTo>
                  <a:pt x="2233494" y="3070195"/>
                </a:lnTo>
                <a:lnTo>
                  <a:pt x="2274804" y="3051673"/>
                </a:lnTo>
                <a:lnTo>
                  <a:pt x="2315486" y="3032027"/>
                </a:lnTo>
                <a:lnTo>
                  <a:pt x="2355518" y="3011276"/>
                </a:lnTo>
                <a:lnTo>
                  <a:pt x="2394882" y="2989441"/>
                </a:lnTo>
                <a:lnTo>
                  <a:pt x="2433558" y="2966542"/>
                </a:lnTo>
                <a:lnTo>
                  <a:pt x="2471526" y="2942598"/>
                </a:lnTo>
                <a:lnTo>
                  <a:pt x="2508766" y="2917629"/>
                </a:lnTo>
                <a:lnTo>
                  <a:pt x="2545258" y="2891654"/>
                </a:lnTo>
                <a:lnTo>
                  <a:pt x="2580982" y="2864694"/>
                </a:lnTo>
                <a:lnTo>
                  <a:pt x="2615919" y="2836769"/>
                </a:lnTo>
                <a:lnTo>
                  <a:pt x="2650049" y="2807898"/>
                </a:lnTo>
                <a:lnTo>
                  <a:pt x="2683352" y="2778101"/>
                </a:lnTo>
                <a:lnTo>
                  <a:pt x="2715808" y="2747398"/>
                </a:lnTo>
                <a:lnTo>
                  <a:pt x="2747398" y="2715808"/>
                </a:lnTo>
                <a:lnTo>
                  <a:pt x="2778101" y="2683352"/>
                </a:lnTo>
                <a:lnTo>
                  <a:pt x="2807898" y="2650049"/>
                </a:lnTo>
                <a:lnTo>
                  <a:pt x="2836769" y="2615919"/>
                </a:lnTo>
                <a:lnTo>
                  <a:pt x="2864694" y="2580982"/>
                </a:lnTo>
                <a:lnTo>
                  <a:pt x="2891654" y="2545258"/>
                </a:lnTo>
                <a:lnTo>
                  <a:pt x="2917629" y="2508766"/>
                </a:lnTo>
                <a:lnTo>
                  <a:pt x="2942598" y="2471526"/>
                </a:lnTo>
                <a:lnTo>
                  <a:pt x="2966542" y="2433558"/>
                </a:lnTo>
                <a:lnTo>
                  <a:pt x="2989441" y="2394882"/>
                </a:lnTo>
                <a:lnTo>
                  <a:pt x="3011276" y="2355518"/>
                </a:lnTo>
                <a:lnTo>
                  <a:pt x="3032027" y="2315486"/>
                </a:lnTo>
                <a:lnTo>
                  <a:pt x="3051673" y="2274804"/>
                </a:lnTo>
                <a:lnTo>
                  <a:pt x="3070195" y="2233494"/>
                </a:lnTo>
                <a:lnTo>
                  <a:pt x="3087574" y="2191574"/>
                </a:lnTo>
                <a:lnTo>
                  <a:pt x="3103789" y="2149065"/>
                </a:lnTo>
                <a:lnTo>
                  <a:pt x="3118820" y="2105987"/>
                </a:lnTo>
                <a:lnTo>
                  <a:pt x="3132649" y="2062359"/>
                </a:lnTo>
                <a:lnTo>
                  <a:pt x="3145254" y="2018201"/>
                </a:lnTo>
                <a:lnTo>
                  <a:pt x="3156617" y="1973533"/>
                </a:lnTo>
                <a:lnTo>
                  <a:pt x="3166716" y="1928374"/>
                </a:lnTo>
                <a:lnTo>
                  <a:pt x="3175534" y="1882745"/>
                </a:lnTo>
                <a:lnTo>
                  <a:pt x="3183049" y="1836666"/>
                </a:lnTo>
                <a:lnTo>
                  <a:pt x="3189243" y="1790155"/>
                </a:lnTo>
                <a:lnTo>
                  <a:pt x="3194094" y="1743233"/>
                </a:lnTo>
                <a:lnTo>
                  <a:pt x="3197584" y="1695920"/>
                </a:lnTo>
                <a:lnTo>
                  <a:pt x="3199692" y="1648236"/>
                </a:lnTo>
                <a:lnTo>
                  <a:pt x="3200400" y="1600200"/>
                </a:lnTo>
                <a:lnTo>
                  <a:pt x="3199692" y="1552163"/>
                </a:lnTo>
                <a:lnTo>
                  <a:pt x="3197584" y="1504479"/>
                </a:lnTo>
                <a:lnTo>
                  <a:pt x="3194094" y="1457166"/>
                </a:lnTo>
                <a:lnTo>
                  <a:pt x="3189243" y="1410244"/>
                </a:lnTo>
                <a:lnTo>
                  <a:pt x="3183049" y="1363733"/>
                </a:lnTo>
                <a:lnTo>
                  <a:pt x="3175534" y="1317654"/>
                </a:lnTo>
                <a:lnTo>
                  <a:pt x="3166716" y="1272025"/>
                </a:lnTo>
                <a:lnTo>
                  <a:pt x="3156617" y="1226866"/>
                </a:lnTo>
                <a:lnTo>
                  <a:pt x="3145254" y="1182198"/>
                </a:lnTo>
                <a:lnTo>
                  <a:pt x="3132649" y="1138040"/>
                </a:lnTo>
                <a:lnTo>
                  <a:pt x="3118820" y="1094412"/>
                </a:lnTo>
                <a:lnTo>
                  <a:pt x="3103789" y="1051334"/>
                </a:lnTo>
                <a:lnTo>
                  <a:pt x="3087574" y="1008825"/>
                </a:lnTo>
                <a:lnTo>
                  <a:pt x="3070195" y="966905"/>
                </a:lnTo>
                <a:lnTo>
                  <a:pt x="3051673" y="925595"/>
                </a:lnTo>
                <a:lnTo>
                  <a:pt x="3032027" y="884913"/>
                </a:lnTo>
                <a:lnTo>
                  <a:pt x="3011276" y="844881"/>
                </a:lnTo>
                <a:lnTo>
                  <a:pt x="2989441" y="805517"/>
                </a:lnTo>
                <a:lnTo>
                  <a:pt x="2966542" y="766841"/>
                </a:lnTo>
                <a:lnTo>
                  <a:pt x="2942598" y="728873"/>
                </a:lnTo>
                <a:lnTo>
                  <a:pt x="2917629" y="691633"/>
                </a:lnTo>
                <a:lnTo>
                  <a:pt x="2891654" y="655141"/>
                </a:lnTo>
                <a:lnTo>
                  <a:pt x="2864694" y="619417"/>
                </a:lnTo>
                <a:lnTo>
                  <a:pt x="2836769" y="584480"/>
                </a:lnTo>
                <a:lnTo>
                  <a:pt x="2807898" y="550350"/>
                </a:lnTo>
                <a:lnTo>
                  <a:pt x="2778101" y="517047"/>
                </a:lnTo>
                <a:lnTo>
                  <a:pt x="2747398" y="484591"/>
                </a:lnTo>
                <a:lnTo>
                  <a:pt x="2715808" y="453001"/>
                </a:lnTo>
                <a:lnTo>
                  <a:pt x="2683352" y="422298"/>
                </a:lnTo>
                <a:lnTo>
                  <a:pt x="2650049" y="392501"/>
                </a:lnTo>
                <a:lnTo>
                  <a:pt x="2615919" y="363630"/>
                </a:lnTo>
                <a:lnTo>
                  <a:pt x="2580982" y="335705"/>
                </a:lnTo>
                <a:lnTo>
                  <a:pt x="2545258" y="308745"/>
                </a:lnTo>
                <a:lnTo>
                  <a:pt x="2508766" y="282770"/>
                </a:lnTo>
                <a:lnTo>
                  <a:pt x="2471526" y="257801"/>
                </a:lnTo>
                <a:lnTo>
                  <a:pt x="2433558" y="233857"/>
                </a:lnTo>
                <a:lnTo>
                  <a:pt x="2394882" y="210958"/>
                </a:lnTo>
                <a:lnTo>
                  <a:pt x="2355518" y="189123"/>
                </a:lnTo>
                <a:lnTo>
                  <a:pt x="2315486" y="168372"/>
                </a:lnTo>
                <a:lnTo>
                  <a:pt x="2274804" y="148726"/>
                </a:lnTo>
                <a:lnTo>
                  <a:pt x="2233494" y="130204"/>
                </a:lnTo>
                <a:lnTo>
                  <a:pt x="2191574" y="112825"/>
                </a:lnTo>
                <a:lnTo>
                  <a:pt x="2149065" y="96610"/>
                </a:lnTo>
                <a:lnTo>
                  <a:pt x="2105987" y="81579"/>
                </a:lnTo>
                <a:lnTo>
                  <a:pt x="2062359" y="67750"/>
                </a:lnTo>
                <a:lnTo>
                  <a:pt x="2018201" y="55145"/>
                </a:lnTo>
                <a:lnTo>
                  <a:pt x="1973533" y="43782"/>
                </a:lnTo>
                <a:lnTo>
                  <a:pt x="1928374" y="33683"/>
                </a:lnTo>
                <a:lnTo>
                  <a:pt x="1882745" y="24865"/>
                </a:lnTo>
                <a:lnTo>
                  <a:pt x="1836666" y="17350"/>
                </a:lnTo>
                <a:lnTo>
                  <a:pt x="1790155" y="11156"/>
                </a:lnTo>
                <a:lnTo>
                  <a:pt x="1743233" y="6305"/>
                </a:lnTo>
                <a:lnTo>
                  <a:pt x="1695920" y="2815"/>
                </a:lnTo>
                <a:lnTo>
                  <a:pt x="1648236" y="707"/>
                </a:lnTo>
                <a:lnTo>
                  <a:pt x="1600200" y="0"/>
                </a:lnTo>
                <a:close/>
              </a:path>
            </a:pathLst>
          </a:custGeom>
          <a:solidFill>
            <a:srgbClr val="00B05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961" y="2667761"/>
            <a:ext cx="3200400" cy="3200400"/>
          </a:xfrm>
          <a:custGeom>
            <a:avLst/>
            <a:gdLst/>
            <a:ahLst/>
            <a:cxnLst/>
            <a:rect l="l" t="t" r="r" b="b"/>
            <a:pathLst>
              <a:path w="3200400" h="3200400">
                <a:moveTo>
                  <a:pt x="0" y="1600200"/>
                </a:moveTo>
                <a:lnTo>
                  <a:pt x="707" y="1552163"/>
                </a:lnTo>
                <a:lnTo>
                  <a:pt x="2815" y="1504479"/>
                </a:lnTo>
                <a:lnTo>
                  <a:pt x="6305" y="1457166"/>
                </a:lnTo>
                <a:lnTo>
                  <a:pt x="11156" y="1410244"/>
                </a:lnTo>
                <a:lnTo>
                  <a:pt x="17350" y="1363733"/>
                </a:lnTo>
                <a:lnTo>
                  <a:pt x="24865" y="1317654"/>
                </a:lnTo>
                <a:lnTo>
                  <a:pt x="33683" y="1272025"/>
                </a:lnTo>
                <a:lnTo>
                  <a:pt x="43782" y="1226866"/>
                </a:lnTo>
                <a:lnTo>
                  <a:pt x="55145" y="1182198"/>
                </a:lnTo>
                <a:lnTo>
                  <a:pt x="67750" y="1138040"/>
                </a:lnTo>
                <a:lnTo>
                  <a:pt x="81579" y="1094412"/>
                </a:lnTo>
                <a:lnTo>
                  <a:pt x="96610" y="1051334"/>
                </a:lnTo>
                <a:lnTo>
                  <a:pt x="112825" y="1008825"/>
                </a:lnTo>
                <a:lnTo>
                  <a:pt x="130204" y="966905"/>
                </a:lnTo>
                <a:lnTo>
                  <a:pt x="148726" y="925595"/>
                </a:lnTo>
                <a:lnTo>
                  <a:pt x="168372" y="884913"/>
                </a:lnTo>
                <a:lnTo>
                  <a:pt x="189123" y="844881"/>
                </a:lnTo>
                <a:lnTo>
                  <a:pt x="210958" y="805517"/>
                </a:lnTo>
                <a:lnTo>
                  <a:pt x="233857" y="766841"/>
                </a:lnTo>
                <a:lnTo>
                  <a:pt x="257801" y="728873"/>
                </a:lnTo>
                <a:lnTo>
                  <a:pt x="282770" y="691633"/>
                </a:lnTo>
                <a:lnTo>
                  <a:pt x="308745" y="655141"/>
                </a:lnTo>
                <a:lnTo>
                  <a:pt x="335705" y="619417"/>
                </a:lnTo>
                <a:lnTo>
                  <a:pt x="363630" y="584480"/>
                </a:lnTo>
                <a:lnTo>
                  <a:pt x="392501" y="550350"/>
                </a:lnTo>
                <a:lnTo>
                  <a:pt x="422298" y="517047"/>
                </a:lnTo>
                <a:lnTo>
                  <a:pt x="453001" y="484591"/>
                </a:lnTo>
                <a:lnTo>
                  <a:pt x="484591" y="453001"/>
                </a:lnTo>
                <a:lnTo>
                  <a:pt x="517047" y="422298"/>
                </a:lnTo>
                <a:lnTo>
                  <a:pt x="550350" y="392501"/>
                </a:lnTo>
                <a:lnTo>
                  <a:pt x="584480" y="363630"/>
                </a:lnTo>
                <a:lnTo>
                  <a:pt x="619417" y="335705"/>
                </a:lnTo>
                <a:lnTo>
                  <a:pt x="655141" y="308745"/>
                </a:lnTo>
                <a:lnTo>
                  <a:pt x="691633" y="282770"/>
                </a:lnTo>
                <a:lnTo>
                  <a:pt x="728873" y="257801"/>
                </a:lnTo>
                <a:lnTo>
                  <a:pt x="766841" y="233857"/>
                </a:lnTo>
                <a:lnTo>
                  <a:pt x="805517" y="210958"/>
                </a:lnTo>
                <a:lnTo>
                  <a:pt x="844881" y="189123"/>
                </a:lnTo>
                <a:lnTo>
                  <a:pt x="884913" y="168372"/>
                </a:lnTo>
                <a:lnTo>
                  <a:pt x="925595" y="148726"/>
                </a:lnTo>
                <a:lnTo>
                  <a:pt x="966905" y="130204"/>
                </a:lnTo>
                <a:lnTo>
                  <a:pt x="1008825" y="112825"/>
                </a:lnTo>
                <a:lnTo>
                  <a:pt x="1051334" y="96610"/>
                </a:lnTo>
                <a:lnTo>
                  <a:pt x="1094412" y="81579"/>
                </a:lnTo>
                <a:lnTo>
                  <a:pt x="1138040" y="67750"/>
                </a:lnTo>
                <a:lnTo>
                  <a:pt x="1182198" y="55145"/>
                </a:lnTo>
                <a:lnTo>
                  <a:pt x="1226866" y="43782"/>
                </a:lnTo>
                <a:lnTo>
                  <a:pt x="1272025" y="33683"/>
                </a:lnTo>
                <a:lnTo>
                  <a:pt x="1317654" y="24865"/>
                </a:lnTo>
                <a:lnTo>
                  <a:pt x="1363733" y="17350"/>
                </a:lnTo>
                <a:lnTo>
                  <a:pt x="1410244" y="11156"/>
                </a:lnTo>
                <a:lnTo>
                  <a:pt x="1457166" y="6305"/>
                </a:lnTo>
                <a:lnTo>
                  <a:pt x="1504479" y="2815"/>
                </a:lnTo>
                <a:lnTo>
                  <a:pt x="1552163" y="707"/>
                </a:lnTo>
                <a:lnTo>
                  <a:pt x="1600200" y="0"/>
                </a:lnTo>
                <a:lnTo>
                  <a:pt x="1648236" y="707"/>
                </a:lnTo>
                <a:lnTo>
                  <a:pt x="1695920" y="2815"/>
                </a:lnTo>
                <a:lnTo>
                  <a:pt x="1743233" y="6305"/>
                </a:lnTo>
                <a:lnTo>
                  <a:pt x="1790155" y="11156"/>
                </a:lnTo>
                <a:lnTo>
                  <a:pt x="1836666" y="17350"/>
                </a:lnTo>
                <a:lnTo>
                  <a:pt x="1882745" y="24865"/>
                </a:lnTo>
                <a:lnTo>
                  <a:pt x="1928374" y="33683"/>
                </a:lnTo>
                <a:lnTo>
                  <a:pt x="1973533" y="43782"/>
                </a:lnTo>
                <a:lnTo>
                  <a:pt x="2018201" y="55145"/>
                </a:lnTo>
                <a:lnTo>
                  <a:pt x="2062359" y="67750"/>
                </a:lnTo>
                <a:lnTo>
                  <a:pt x="2105987" y="81579"/>
                </a:lnTo>
                <a:lnTo>
                  <a:pt x="2149065" y="96610"/>
                </a:lnTo>
                <a:lnTo>
                  <a:pt x="2191574" y="112825"/>
                </a:lnTo>
                <a:lnTo>
                  <a:pt x="2233494" y="130204"/>
                </a:lnTo>
                <a:lnTo>
                  <a:pt x="2274804" y="148726"/>
                </a:lnTo>
                <a:lnTo>
                  <a:pt x="2315486" y="168372"/>
                </a:lnTo>
                <a:lnTo>
                  <a:pt x="2355518" y="189123"/>
                </a:lnTo>
                <a:lnTo>
                  <a:pt x="2394882" y="210958"/>
                </a:lnTo>
                <a:lnTo>
                  <a:pt x="2433558" y="233857"/>
                </a:lnTo>
                <a:lnTo>
                  <a:pt x="2471526" y="257801"/>
                </a:lnTo>
                <a:lnTo>
                  <a:pt x="2508766" y="282770"/>
                </a:lnTo>
                <a:lnTo>
                  <a:pt x="2545258" y="308745"/>
                </a:lnTo>
                <a:lnTo>
                  <a:pt x="2580982" y="335705"/>
                </a:lnTo>
                <a:lnTo>
                  <a:pt x="2615919" y="363630"/>
                </a:lnTo>
                <a:lnTo>
                  <a:pt x="2650049" y="392501"/>
                </a:lnTo>
                <a:lnTo>
                  <a:pt x="2683352" y="422298"/>
                </a:lnTo>
                <a:lnTo>
                  <a:pt x="2715808" y="453001"/>
                </a:lnTo>
                <a:lnTo>
                  <a:pt x="2747398" y="484591"/>
                </a:lnTo>
                <a:lnTo>
                  <a:pt x="2778101" y="517047"/>
                </a:lnTo>
                <a:lnTo>
                  <a:pt x="2807898" y="550350"/>
                </a:lnTo>
                <a:lnTo>
                  <a:pt x="2836769" y="584480"/>
                </a:lnTo>
                <a:lnTo>
                  <a:pt x="2864694" y="619417"/>
                </a:lnTo>
                <a:lnTo>
                  <a:pt x="2891654" y="655141"/>
                </a:lnTo>
                <a:lnTo>
                  <a:pt x="2917629" y="691633"/>
                </a:lnTo>
                <a:lnTo>
                  <a:pt x="2942598" y="728873"/>
                </a:lnTo>
                <a:lnTo>
                  <a:pt x="2966542" y="766841"/>
                </a:lnTo>
                <a:lnTo>
                  <a:pt x="2989441" y="805517"/>
                </a:lnTo>
                <a:lnTo>
                  <a:pt x="3011276" y="844881"/>
                </a:lnTo>
                <a:lnTo>
                  <a:pt x="3032027" y="884913"/>
                </a:lnTo>
                <a:lnTo>
                  <a:pt x="3051673" y="925595"/>
                </a:lnTo>
                <a:lnTo>
                  <a:pt x="3070195" y="966905"/>
                </a:lnTo>
                <a:lnTo>
                  <a:pt x="3087574" y="1008825"/>
                </a:lnTo>
                <a:lnTo>
                  <a:pt x="3103789" y="1051334"/>
                </a:lnTo>
                <a:lnTo>
                  <a:pt x="3118820" y="1094412"/>
                </a:lnTo>
                <a:lnTo>
                  <a:pt x="3132649" y="1138040"/>
                </a:lnTo>
                <a:lnTo>
                  <a:pt x="3145254" y="1182198"/>
                </a:lnTo>
                <a:lnTo>
                  <a:pt x="3156617" y="1226866"/>
                </a:lnTo>
                <a:lnTo>
                  <a:pt x="3166716" y="1272025"/>
                </a:lnTo>
                <a:lnTo>
                  <a:pt x="3175534" y="1317654"/>
                </a:lnTo>
                <a:lnTo>
                  <a:pt x="3183049" y="1363733"/>
                </a:lnTo>
                <a:lnTo>
                  <a:pt x="3189243" y="1410244"/>
                </a:lnTo>
                <a:lnTo>
                  <a:pt x="3194094" y="1457166"/>
                </a:lnTo>
                <a:lnTo>
                  <a:pt x="3197584" y="1504479"/>
                </a:lnTo>
                <a:lnTo>
                  <a:pt x="3199692" y="1552163"/>
                </a:lnTo>
                <a:lnTo>
                  <a:pt x="3200400" y="1600200"/>
                </a:lnTo>
                <a:lnTo>
                  <a:pt x="3199692" y="1648236"/>
                </a:lnTo>
                <a:lnTo>
                  <a:pt x="3197584" y="1695920"/>
                </a:lnTo>
                <a:lnTo>
                  <a:pt x="3194094" y="1743233"/>
                </a:lnTo>
                <a:lnTo>
                  <a:pt x="3189243" y="1790155"/>
                </a:lnTo>
                <a:lnTo>
                  <a:pt x="3183049" y="1836666"/>
                </a:lnTo>
                <a:lnTo>
                  <a:pt x="3175534" y="1882745"/>
                </a:lnTo>
                <a:lnTo>
                  <a:pt x="3166716" y="1928374"/>
                </a:lnTo>
                <a:lnTo>
                  <a:pt x="3156617" y="1973533"/>
                </a:lnTo>
                <a:lnTo>
                  <a:pt x="3145254" y="2018201"/>
                </a:lnTo>
                <a:lnTo>
                  <a:pt x="3132649" y="2062359"/>
                </a:lnTo>
                <a:lnTo>
                  <a:pt x="3118820" y="2105987"/>
                </a:lnTo>
                <a:lnTo>
                  <a:pt x="3103789" y="2149065"/>
                </a:lnTo>
                <a:lnTo>
                  <a:pt x="3087574" y="2191574"/>
                </a:lnTo>
                <a:lnTo>
                  <a:pt x="3070195" y="2233494"/>
                </a:lnTo>
                <a:lnTo>
                  <a:pt x="3051673" y="2274804"/>
                </a:lnTo>
                <a:lnTo>
                  <a:pt x="3032027" y="2315486"/>
                </a:lnTo>
                <a:lnTo>
                  <a:pt x="3011276" y="2355518"/>
                </a:lnTo>
                <a:lnTo>
                  <a:pt x="2989441" y="2394882"/>
                </a:lnTo>
                <a:lnTo>
                  <a:pt x="2966542" y="2433558"/>
                </a:lnTo>
                <a:lnTo>
                  <a:pt x="2942598" y="2471526"/>
                </a:lnTo>
                <a:lnTo>
                  <a:pt x="2917629" y="2508766"/>
                </a:lnTo>
                <a:lnTo>
                  <a:pt x="2891654" y="2545258"/>
                </a:lnTo>
                <a:lnTo>
                  <a:pt x="2864694" y="2580982"/>
                </a:lnTo>
                <a:lnTo>
                  <a:pt x="2836769" y="2615919"/>
                </a:lnTo>
                <a:lnTo>
                  <a:pt x="2807898" y="2650049"/>
                </a:lnTo>
                <a:lnTo>
                  <a:pt x="2778101" y="2683352"/>
                </a:lnTo>
                <a:lnTo>
                  <a:pt x="2747398" y="2715808"/>
                </a:lnTo>
                <a:lnTo>
                  <a:pt x="2715808" y="2747398"/>
                </a:lnTo>
                <a:lnTo>
                  <a:pt x="2683352" y="2778101"/>
                </a:lnTo>
                <a:lnTo>
                  <a:pt x="2650049" y="2807898"/>
                </a:lnTo>
                <a:lnTo>
                  <a:pt x="2615919" y="2836769"/>
                </a:lnTo>
                <a:lnTo>
                  <a:pt x="2580982" y="2864694"/>
                </a:lnTo>
                <a:lnTo>
                  <a:pt x="2545258" y="2891654"/>
                </a:lnTo>
                <a:lnTo>
                  <a:pt x="2508766" y="2917629"/>
                </a:lnTo>
                <a:lnTo>
                  <a:pt x="2471526" y="2942598"/>
                </a:lnTo>
                <a:lnTo>
                  <a:pt x="2433558" y="2966542"/>
                </a:lnTo>
                <a:lnTo>
                  <a:pt x="2394882" y="2989441"/>
                </a:lnTo>
                <a:lnTo>
                  <a:pt x="2355518" y="3011276"/>
                </a:lnTo>
                <a:lnTo>
                  <a:pt x="2315486" y="3032027"/>
                </a:lnTo>
                <a:lnTo>
                  <a:pt x="2274804" y="3051673"/>
                </a:lnTo>
                <a:lnTo>
                  <a:pt x="2233494" y="3070195"/>
                </a:lnTo>
                <a:lnTo>
                  <a:pt x="2191574" y="3087574"/>
                </a:lnTo>
                <a:lnTo>
                  <a:pt x="2149065" y="3103789"/>
                </a:lnTo>
                <a:lnTo>
                  <a:pt x="2105987" y="3118820"/>
                </a:lnTo>
                <a:lnTo>
                  <a:pt x="2062359" y="3132649"/>
                </a:lnTo>
                <a:lnTo>
                  <a:pt x="2018201" y="3145254"/>
                </a:lnTo>
                <a:lnTo>
                  <a:pt x="1973533" y="3156617"/>
                </a:lnTo>
                <a:lnTo>
                  <a:pt x="1928374" y="3166716"/>
                </a:lnTo>
                <a:lnTo>
                  <a:pt x="1882745" y="3175534"/>
                </a:lnTo>
                <a:lnTo>
                  <a:pt x="1836666" y="3183049"/>
                </a:lnTo>
                <a:lnTo>
                  <a:pt x="1790155" y="3189243"/>
                </a:lnTo>
                <a:lnTo>
                  <a:pt x="1743233" y="3194094"/>
                </a:lnTo>
                <a:lnTo>
                  <a:pt x="1695920" y="3197584"/>
                </a:lnTo>
                <a:lnTo>
                  <a:pt x="1648236" y="3199692"/>
                </a:lnTo>
                <a:lnTo>
                  <a:pt x="1600200" y="3200400"/>
                </a:lnTo>
                <a:lnTo>
                  <a:pt x="1552163" y="3199692"/>
                </a:lnTo>
                <a:lnTo>
                  <a:pt x="1504479" y="3197584"/>
                </a:lnTo>
                <a:lnTo>
                  <a:pt x="1457166" y="3194094"/>
                </a:lnTo>
                <a:lnTo>
                  <a:pt x="1410244" y="3189243"/>
                </a:lnTo>
                <a:lnTo>
                  <a:pt x="1363733" y="3183049"/>
                </a:lnTo>
                <a:lnTo>
                  <a:pt x="1317654" y="3175534"/>
                </a:lnTo>
                <a:lnTo>
                  <a:pt x="1272025" y="3166716"/>
                </a:lnTo>
                <a:lnTo>
                  <a:pt x="1226866" y="3156617"/>
                </a:lnTo>
                <a:lnTo>
                  <a:pt x="1182198" y="3145254"/>
                </a:lnTo>
                <a:lnTo>
                  <a:pt x="1138040" y="3132649"/>
                </a:lnTo>
                <a:lnTo>
                  <a:pt x="1094412" y="3118820"/>
                </a:lnTo>
                <a:lnTo>
                  <a:pt x="1051334" y="3103789"/>
                </a:lnTo>
                <a:lnTo>
                  <a:pt x="1008825" y="3087574"/>
                </a:lnTo>
                <a:lnTo>
                  <a:pt x="966905" y="3070195"/>
                </a:lnTo>
                <a:lnTo>
                  <a:pt x="925595" y="3051673"/>
                </a:lnTo>
                <a:lnTo>
                  <a:pt x="884913" y="3032027"/>
                </a:lnTo>
                <a:lnTo>
                  <a:pt x="844881" y="3011276"/>
                </a:lnTo>
                <a:lnTo>
                  <a:pt x="805517" y="2989441"/>
                </a:lnTo>
                <a:lnTo>
                  <a:pt x="766841" y="2966542"/>
                </a:lnTo>
                <a:lnTo>
                  <a:pt x="728873" y="2942598"/>
                </a:lnTo>
                <a:lnTo>
                  <a:pt x="691633" y="2917629"/>
                </a:lnTo>
                <a:lnTo>
                  <a:pt x="655141" y="2891654"/>
                </a:lnTo>
                <a:lnTo>
                  <a:pt x="619417" y="2864694"/>
                </a:lnTo>
                <a:lnTo>
                  <a:pt x="584480" y="2836769"/>
                </a:lnTo>
                <a:lnTo>
                  <a:pt x="550350" y="2807898"/>
                </a:lnTo>
                <a:lnTo>
                  <a:pt x="517047" y="2778101"/>
                </a:lnTo>
                <a:lnTo>
                  <a:pt x="484591" y="2747398"/>
                </a:lnTo>
                <a:lnTo>
                  <a:pt x="453001" y="2715808"/>
                </a:lnTo>
                <a:lnTo>
                  <a:pt x="422298" y="2683352"/>
                </a:lnTo>
                <a:lnTo>
                  <a:pt x="392501" y="2650049"/>
                </a:lnTo>
                <a:lnTo>
                  <a:pt x="363630" y="2615919"/>
                </a:lnTo>
                <a:lnTo>
                  <a:pt x="335705" y="2580982"/>
                </a:lnTo>
                <a:lnTo>
                  <a:pt x="308745" y="2545258"/>
                </a:lnTo>
                <a:lnTo>
                  <a:pt x="282770" y="2508766"/>
                </a:lnTo>
                <a:lnTo>
                  <a:pt x="257801" y="2471526"/>
                </a:lnTo>
                <a:lnTo>
                  <a:pt x="233857" y="2433558"/>
                </a:lnTo>
                <a:lnTo>
                  <a:pt x="210958" y="2394882"/>
                </a:lnTo>
                <a:lnTo>
                  <a:pt x="189123" y="2355518"/>
                </a:lnTo>
                <a:lnTo>
                  <a:pt x="168372" y="2315486"/>
                </a:lnTo>
                <a:lnTo>
                  <a:pt x="148726" y="2274804"/>
                </a:lnTo>
                <a:lnTo>
                  <a:pt x="130204" y="2233494"/>
                </a:lnTo>
                <a:lnTo>
                  <a:pt x="112825" y="2191574"/>
                </a:lnTo>
                <a:lnTo>
                  <a:pt x="96610" y="2149065"/>
                </a:lnTo>
                <a:lnTo>
                  <a:pt x="81579" y="2105987"/>
                </a:lnTo>
                <a:lnTo>
                  <a:pt x="67750" y="2062359"/>
                </a:lnTo>
                <a:lnTo>
                  <a:pt x="55145" y="2018201"/>
                </a:lnTo>
                <a:lnTo>
                  <a:pt x="43782" y="1973533"/>
                </a:lnTo>
                <a:lnTo>
                  <a:pt x="33683" y="1928374"/>
                </a:lnTo>
                <a:lnTo>
                  <a:pt x="24865" y="1882745"/>
                </a:lnTo>
                <a:lnTo>
                  <a:pt x="17350" y="1836666"/>
                </a:lnTo>
                <a:lnTo>
                  <a:pt x="11156" y="1790155"/>
                </a:lnTo>
                <a:lnTo>
                  <a:pt x="6305" y="1743233"/>
                </a:lnTo>
                <a:lnTo>
                  <a:pt x="2815" y="1695920"/>
                </a:lnTo>
                <a:lnTo>
                  <a:pt x="707" y="1648236"/>
                </a:lnTo>
                <a:lnTo>
                  <a:pt x="0" y="1600200"/>
                </a:lnTo>
                <a:close/>
              </a:path>
            </a:pathLst>
          </a:custGeom>
          <a:ln w="25908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1161" y="3124961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2286000" h="2286000">
                <a:moveTo>
                  <a:pt x="1143000" y="0"/>
                </a:moveTo>
                <a:lnTo>
                  <a:pt x="1094683" y="1002"/>
                </a:lnTo>
                <a:lnTo>
                  <a:pt x="1046878" y="3984"/>
                </a:lnTo>
                <a:lnTo>
                  <a:pt x="999623" y="8905"/>
                </a:lnTo>
                <a:lnTo>
                  <a:pt x="952959" y="15726"/>
                </a:lnTo>
                <a:lnTo>
                  <a:pt x="906925" y="24406"/>
                </a:lnTo>
                <a:lnTo>
                  <a:pt x="861562" y="34907"/>
                </a:lnTo>
                <a:lnTo>
                  <a:pt x="816907" y="47189"/>
                </a:lnTo>
                <a:lnTo>
                  <a:pt x="773002" y="61212"/>
                </a:lnTo>
                <a:lnTo>
                  <a:pt x="729886" y="76936"/>
                </a:lnTo>
                <a:lnTo>
                  <a:pt x="687598" y="94321"/>
                </a:lnTo>
                <a:lnTo>
                  <a:pt x="646179" y="113329"/>
                </a:lnTo>
                <a:lnTo>
                  <a:pt x="605667" y="133919"/>
                </a:lnTo>
                <a:lnTo>
                  <a:pt x="566103" y="156051"/>
                </a:lnTo>
                <a:lnTo>
                  <a:pt x="527527" y="179687"/>
                </a:lnTo>
                <a:lnTo>
                  <a:pt x="489977" y="204786"/>
                </a:lnTo>
                <a:lnTo>
                  <a:pt x="453494" y="231308"/>
                </a:lnTo>
                <a:lnTo>
                  <a:pt x="418117" y="259214"/>
                </a:lnTo>
                <a:lnTo>
                  <a:pt x="383886" y="288465"/>
                </a:lnTo>
                <a:lnTo>
                  <a:pt x="350840" y="319020"/>
                </a:lnTo>
                <a:lnTo>
                  <a:pt x="319020" y="350840"/>
                </a:lnTo>
                <a:lnTo>
                  <a:pt x="288465" y="383886"/>
                </a:lnTo>
                <a:lnTo>
                  <a:pt x="259214" y="418117"/>
                </a:lnTo>
                <a:lnTo>
                  <a:pt x="231308" y="453494"/>
                </a:lnTo>
                <a:lnTo>
                  <a:pt x="204786" y="489977"/>
                </a:lnTo>
                <a:lnTo>
                  <a:pt x="179687" y="527527"/>
                </a:lnTo>
                <a:lnTo>
                  <a:pt x="156051" y="566103"/>
                </a:lnTo>
                <a:lnTo>
                  <a:pt x="133919" y="605667"/>
                </a:lnTo>
                <a:lnTo>
                  <a:pt x="113329" y="646179"/>
                </a:lnTo>
                <a:lnTo>
                  <a:pt x="94321" y="687598"/>
                </a:lnTo>
                <a:lnTo>
                  <a:pt x="76936" y="729886"/>
                </a:lnTo>
                <a:lnTo>
                  <a:pt x="61212" y="773002"/>
                </a:lnTo>
                <a:lnTo>
                  <a:pt x="47189" y="816907"/>
                </a:lnTo>
                <a:lnTo>
                  <a:pt x="34907" y="861562"/>
                </a:lnTo>
                <a:lnTo>
                  <a:pt x="24406" y="906925"/>
                </a:lnTo>
                <a:lnTo>
                  <a:pt x="15726" y="952959"/>
                </a:lnTo>
                <a:lnTo>
                  <a:pt x="8905" y="999623"/>
                </a:lnTo>
                <a:lnTo>
                  <a:pt x="3984" y="1046878"/>
                </a:lnTo>
                <a:lnTo>
                  <a:pt x="1002" y="1094683"/>
                </a:lnTo>
                <a:lnTo>
                  <a:pt x="0" y="1143000"/>
                </a:lnTo>
                <a:lnTo>
                  <a:pt x="1002" y="1191316"/>
                </a:lnTo>
                <a:lnTo>
                  <a:pt x="3984" y="1239121"/>
                </a:lnTo>
                <a:lnTo>
                  <a:pt x="8905" y="1286376"/>
                </a:lnTo>
                <a:lnTo>
                  <a:pt x="15726" y="1333040"/>
                </a:lnTo>
                <a:lnTo>
                  <a:pt x="24406" y="1379074"/>
                </a:lnTo>
                <a:lnTo>
                  <a:pt x="34907" y="1424437"/>
                </a:lnTo>
                <a:lnTo>
                  <a:pt x="47189" y="1469092"/>
                </a:lnTo>
                <a:lnTo>
                  <a:pt x="61212" y="1512997"/>
                </a:lnTo>
                <a:lnTo>
                  <a:pt x="76936" y="1556113"/>
                </a:lnTo>
                <a:lnTo>
                  <a:pt x="94321" y="1598401"/>
                </a:lnTo>
                <a:lnTo>
                  <a:pt x="113329" y="1639820"/>
                </a:lnTo>
                <a:lnTo>
                  <a:pt x="133919" y="1680332"/>
                </a:lnTo>
                <a:lnTo>
                  <a:pt x="156051" y="1719896"/>
                </a:lnTo>
                <a:lnTo>
                  <a:pt x="179687" y="1758472"/>
                </a:lnTo>
                <a:lnTo>
                  <a:pt x="204786" y="1796022"/>
                </a:lnTo>
                <a:lnTo>
                  <a:pt x="231308" y="1832505"/>
                </a:lnTo>
                <a:lnTo>
                  <a:pt x="259214" y="1867882"/>
                </a:lnTo>
                <a:lnTo>
                  <a:pt x="288465" y="1902113"/>
                </a:lnTo>
                <a:lnTo>
                  <a:pt x="319020" y="1935159"/>
                </a:lnTo>
                <a:lnTo>
                  <a:pt x="350840" y="1966979"/>
                </a:lnTo>
                <a:lnTo>
                  <a:pt x="383886" y="1997534"/>
                </a:lnTo>
                <a:lnTo>
                  <a:pt x="418117" y="2026785"/>
                </a:lnTo>
                <a:lnTo>
                  <a:pt x="453494" y="2054691"/>
                </a:lnTo>
                <a:lnTo>
                  <a:pt x="489977" y="2081213"/>
                </a:lnTo>
                <a:lnTo>
                  <a:pt x="527527" y="2106312"/>
                </a:lnTo>
                <a:lnTo>
                  <a:pt x="566103" y="2129948"/>
                </a:lnTo>
                <a:lnTo>
                  <a:pt x="605667" y="2152080"/>
                </a:lnTo>
                <a:lnTo>
                  <a:pt x="646179" y="2172670"/>
                </a:lnTo>
                <a:lnTo>
                  <a:pt x="687598" y="2191678"/>
                </a:lnTo>
                <a:lnTo>
                  <a:pt x="729886" y="2209063"/>
                </a:lnTo>
                <a:lnTo>
                  <a:pt x="773002" y="2224787"/>
                </a:lnTo>
                <a:lnTo>
                  <a:pt x="816907" y="2238810"/>
                </a:lnTo>
                <a:lnTo>
                  <a:pt x="861562" y="2251092"/>
                </a:lnTo>
                <a:lnTo>
                  <a:pt x="906925" y="2261593"/>
                </a:lnTo>
                <a:lnTo>
                  <a:pt x="952959" y="2270273"/>
                </a:lnTo>
                <a:lnTo>
                  <a:pt x="999623" y="2277094"/>
                </a:lnTo>
                <a:lnTo>
                  <a:pt x="1046878" y="2282015"/>
                </a:lnTo>
                <a:lnTo>
                  <a:pt x="1094683" y="2284997"/>
                </a:lnTo>
                <a:lnTo>
                  <a:pt x="1143000" y="2286000"/>
                </a:lnTo>
                <a:lnTo>
                  <a:pt x="1191316" y="2284997"/>
                </a:lnTo>
                <a:lnTo>
                  <a:pt x="1239121" y="2282015"/>
                </a:lnTo>
                <a:lnTo>
                  <a:pt x="1286376" y="2277094"/>
                </a:lnTo>
                <a:lnTo>
                  <a:pt x="1333040" y="2270273"/>
                </a:lnTo>
                <a:lnTo>
                  <a:pt x="1379074" y="2261593"/>
                </a:lnTo>
                <a:lnTo>
                  <a:pt x="1424437" y="2251092"/>
                </a:lnTo>
                <a:lnTo>
                  <a:pt x="1469092" y="2238810"/>
                </a:lnTo>
                <a:lnTo>
                  <a:pt x="1512997" y="2224787"/>
                </a:lnTo>
                <a:lnTo>
                  <a:pt x="1556113" y="2209063"/>
                </a:lnTo>
                <a:lnTo>
                  <a:pt x="1598401" y="2191678"/>
                </a:lnTo>
                <a:lnTo>
                  <a:pt x="1639820" y="2172670"/>
                </a:lnTo>
                <a:lnTo>
                  <a:pt x="1680332" y="2152080"/>
                </a:lnTo>
                <a:lnTo>
                  <a:pt x="1719896" y="2129948"/>
                </a:lnTo>
                <a:lnTo>
                  <a:pt x="1758472" y="2106312"/>
                </a:lnTo>
                <a:lnTo>
                  <a:pt x="1796022" y="2081213"/>
                </a:lnTo>
                <a:lnTo>
                  <a:pt x="1832505" y="2054691"/>
                </a:lnTo>
                <a:lnTo>
                  <a:pt x="1867882" y="2026785"/>
                </a:lnTo>
                <a:lnTo>
                  <a:pt x="1902113" y="1997534"/>
                </a:lnTo>
                <a:lnTo>
                  <a:pt x="1935159" y="1966979"/>
                </a:lnTo>
                <a:lnTo>
                  <a:pt x="1966979" y="1935159"/>
                </a:lnTo>
                <a:lnTo>
                  <a:pt x="1997534" y="1902113"/>
                </a:lnTo>
                <a:lnTo>
                  <a:pt x="2026785" y="1867882"/>
                </a:lnTo>
                <a:lnTo>
                  <a:pt x="2054691" y="1832505"/>
                </a:lnTo>
                <a:lnTo>
                  <a:pt x="2081213" y="1796022"/>
                </a:lnTo>
                <a:lnTo>
                  <a:pt x="2106312" y="1758472"/>
                </a:lnTo>
                <a:lnTo>
                  <a:pt x="2129948" y="1719896"/>
                </a:lnTo>
                <a:lnTo>
                  <a:pt x="2152080" y="1680332"/>
                </a:lnTo>
                <a:lnTo>
                  <a:pt x="2172670" y="1639820"/>
                </a:lnTo>
                <a:lnTo>
                  <a:pt x="2191678" y="1598401"/>
                </a:lnTo>
                <a:lnTo>
                  <a:pt x="2209063" y="1556113"/>
                </a:lnTo>
                <a:lnTo>
                  <a:pt x="2224787" y="1512997"/>
                </a:lnTo>
                <a:lnTo>
                  <a:pt x="2238810" y="1469092"/>
                </a:lnTo>
                <a:lnTo>
                  <a:pt x="2251092" y="1424437"/>
                </a:lnTo>
                <a:lnTo>
                  <a:pt x="2261593" y="1379074"/>
                </a:lnTo>
                <a:lnTo>
                  <a:pt x="2270273" y="1333040"/>
                </a:lnTo>
                <a:lnTo>
                  <a:pt x="2277094" y="1286376"/>
                </a:lnTo>
                <a:lnTo>
                  <a:pt x="2282015" y="1239121"/>
                </a:lnTo>
                <a:lnTo>
                  <a:pt x="2284997" y="1191316"/>
                </a:lnTo>
                <a:lnTo>
                  <a:pt x="2286000" y="1143000"/>
                </a:lnTo>
                <a:lnTo>
                  <a:pt x="2284997" y="1094683"/>
                </a:lnTo>
                <a:lnTo>
                  <a:pt x="2282015" y="1046878"/>
                </a:lnTo>
                <a:lnTo>
                  <a:pt x="2277094" y="999623"/>
                </a:lnTo>
                <a:lnTo>
                  <a:pt x="2270273" y="952959"/>
                </a:lnTo>
                <a:lnTo>
                  <a:pt x="2261593" y="906925"/>
                </a:lnTo>
                <a:lnTo>
                  <a:pt x="2251092" y="861562"/>
                </a:lnTo>
                <a:lnTo>
                  <a:pt x="2238810" y="816907"/>
                </a:lnTo>
                <a:lnTo>
                  <a:pt x="2224787" y="773002"/>
                </a:lnTo>
                <a:lnTo>
                  <a:pt x="2209063" y="729886"/>
                </a:lnTo>
                <a:lnTo>
                  <a:pt x="2191678" y="687598"/>
                </a:lnTo>
                <a:lnTo>
                  <a:pt x="2172670" y="646179"/>
                </a:lnTo>
                <a:lnTo>
                  <a:pt x="2152080" y="605667"/>
                </a:lnTo>
                <a:lnTo>
                  <a:pt x="2129948" y="566103"/>
                </a:lnTo>
                <a:lnTo>
                  <a:pt x="2106312" y="527527"/>
                </a:lnTo>
                <a:lnTo>
                  <a:pt x="2081213" y="489977"/>
                </a:lnTo>
                <a:lnTo>
                  <a:pt x="2054691" y="453494"/>
                </a:lnTo>
                <a:lnTo>
                  <a:pt x="2026785" y="418117"/>
                </a:lnTo>
                <a:lnTo>
                  <a:pt x="1997534" y="383886"/>
                </a:lnTo>
                <a:lnTo>
                  <a:pt x="1966979" y="350840"/>
                </a:lnTo>
                <a:lnTo>
                  <a:pt x="1935159" y="319020"/>
                </a:lnTo>
                <a:lnTo>
                  <a:pt x="1902113" y="288465"/>
                </a:lnTo>
                <a:lnTo>
                  <a:pt x="1867882" y="259214"/>
                </a:lnTo>
                <a:lnTo>
                  <a:pt x="1832505" y="231308"/>
                </a:lnTo>
                <a:lnTo>
                  <a:pt x="1796022" y="204786"/>
                </a:lnTo>
                <a:lnTo>
                  <a:pt x="1758472" y="179687"/>
                </a:lnTo>
                <a:lnTo>
                  <a:pt x="1719896" y="156051"/>
                </a:lnTo>
                <a:lnTo>
                  <a:pt x="1680332" y="133919"/>
                </a:lnTo>
                <a:lnTo>
                  <a:pt x="1639820" y="113329"/>
                </a:lnTo>
                <a:lnTo>
                  <a:pt x="1598401" y="94321"/>
                </a:lnTo>
                <a:lnTo>
                  <a:pt x="1556113" y="76936"/>
                </a:lnTo>
                <a:lnTo>
                  <a:pt x="1512997" y="61212"/>
                </a:lnTo>
                <a:lnTo>
                  <a:pt x="1469092" y="47189"/>
                </a:lnTo>
                <a:lnTo>
                  <a:pt x="1424437" y="34907"/>
                </a:lnTo>
                <a:lnTo>
                  <a:pt x="1379074" y="24406"/>
                </a:lnTo>
                <a:lnTo>
                  <a:pt x="1333040" y="15726"/>
                </a:lnTo>
                <a:lnTo>
                  <a:pt x="1286376" y="8905"/>
                </a:lnTo>
                <a:lnTo>
                  <a:pt x="1239121" y="3984"/>
                </a:lnTo>
                <a:lnTo>
                  <a:pt x="1191316" y="1002"/>
                </a:lnTo>
                <a:lnTo>
                  <a:pt x="11430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1161" y="3124961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2286000" h="2286000">
                <a:moveTo>
                  <a:pt x="0" y="1143000"/>
                </a:moveTo>
                <a:lnTo>
                  <a:pt x="1002" y="1094683"/>
                </a:lnTo>
                <a:lnTo>
                  <a:pt x="3984" y="1046878"/>
                </a:lnTo>
                <a:lnTo>
                  <a:pt x="8905" y="999623"/>
                </a:lnTo>
                <a:lnTo>
                  <a:pt x="15726" y="952959"/>
                </a:lnTo>
                <a:lnTo>
                  <a:pt x="24406" y="906925"/>
                </a:lnTo>
                <a:lnTo>
                  <a:pt x="34907" y="861562"/>
                </a:lnTo>
                <a:lnTo>
                  <a:pt x="47189" y="816907"/>
                </a:lnTo>
                <a:lnTo>
                  <a:pt x="61212" y="773002"/>
                </a:lnTo>
                <a:lnTo>
                  <a:pt x="76936" y="729886"/>
                </a:lnTo>
                <a:lnTo>
                  <a:pt x="94321" y="687598"/>
                </a:lnTo>
                <a:lnTo>
                  <a:pt x="113329" y="646179"/>
                </a:lnTo>
                <a:lnTo>
                  <a:pt x="133919" y="605667"/>
                </a:lnTo>
                <a:lnTo>
                  <a:pt x="156051" y="566103"/>
                </a:lnTo>
                <a:lnTo>
                  <a:pt x="179687" y="527527"/>
                </a:lnTo>
                <a:lnTo>
                  <a:pt x="204786" y="489977"/>
                </a:lnTo>
                <a:lnTo>
                  <a:pt x="231308" y="453494"/>
                </a:lnTo>
                <a:lnTo>
                  <a:pt x="259214" y="418117"/>
                </a:lnTo>
                <a:lnTo>
                  <a:pt x="288465" y="383886"/>
                </a:lnTo>
                <a:lnTo>
                  <a:pt x="319020" y="350840"/>
                </a:lnTo>
                <a:lnTo>
                  <a:pt x="350840" y="319020"/>
                </a:lnTo>
                <a:lnTo>
                  <a:pt x="383886" y="288465"/>
                </a:lnTo>
                <a:lnTo>
                  <a:pt x="418117" y="259214"/>
                </a:lnTo>
                <a:lnTo>
                  <a:pt x="453494" y="231308"/>
                </a:lnTo>
                <a:lnTo>
                  <a:pt x="489977" y="204786"/>
                </a:lnTo>
                <a:lnTo>
                  <a:pt x="527527" y="179687"/>
                </a:lnTo>
                <a:lnTo>
                  <a:pt x="566103" y="156051"/>
                </a:lnTo>
                <a:lnTo>
                  <a:pt x="605667" y="133919"/>
                </a:lnTo>
                <a:lnTo>
                  <a:pt x="646179" y="113329"/>
                </a:lnTo>
                <a:lnTo>
                  <a:pt x="687598" y="94321"/>
                </a:lnTo>
                <a:lnTo>
                  <a:pt x="729886" y="76936"/>
                </a:lnTo>
                <a:lnTo>
                  <a:pt x="773002" y="61212"/>
                </a:lnTo>
                <a:lnTo>
                  <a:pt x="816907" y="47189"/>
                </a:lnTo>
                <a:lnTo>
                  <a:pt x="861562" y="34907"/>
                </a:lnTo>
                <a:lnTo>
                  <a:pt x="906925" y="24406"/>
                </a:lnTo>
                <a:lnTo>
                  <a:pt x="952959" y="15726"/>
                </a:lnTo>
                <a:lnTo>
                  <a:pt x="999623" y="8905"/>
                </a:lnTo>
                <a:lnTo>
                  <a:pt x="1046878" y="3984"/>
                </a:lnTo>
                <a:lnTo>
                  <a:pt x="1094683" y="1002"/>
                </a:lnTo>
                <a:lnTo>
                  <a:pt x="1143000" y="0"/>
                </a:lnTo>
                <a:lnTo>
                  <a:pt x="1191316" y="1002"/>
                </a:lnTo>
                <a:lnTo>
                  <a:pt x="1239121" y="3984"/>
                </a:lnTo>
                <a:lnTo>
                  <a:pt x="1286376" y="8905"/>
                </a:lnTo>
                <a:lnTo>
                  <a:pt x="1333040" y="15726"/>
                </a:lnTo>
                <a:lnTo>
                  <a:pt x="1379074" y="24406"/>
                </a:lnTo>
                <a:lnTo>
                  <a:pt x="1424437" y="34907"/>
                </a:lnTo>
                <a:lnTo>
                  <a:pt x="1469092" y="47189"/>
                </a:lnTo>
                <a:lnTo>
                  <a:pt x="1512997" y="61212"/>
                </a:lnTo>
                <a:lnTo>
                  <a:pt x="1556113" y="76936"/>
                </a:lnTo>
                <a:lnTo>
                  <a:pt x="1598401" y="94321"/>
                </a:lnTo>
                <a:lnTo>
                  <a:pt x="1639820" y="113329"/>
                </a:lnTo>
                <a:lnTo>
                  <a:pt x="1680332" y="133919"/>
                </a:lnTo>
                <a:lnTo>
                  <a:pt x="1719896" y="156051"/>
                </a:lnTo>
                <a:lnTo>
                  <a:pt x="1758472" y="179687"/>
                </a:lnTo>
                <a:lnTo>
                  <a:pt x="1796022" y="204786"/>
                </a:lnTo>
                <a:lnTo>
                  <a:pt x="1832505" y="231308"/>
                </a:lnTo>
                <a:lnTo>
                  <a:pt x="1867882" y="259214"/>
                </a:lnTo>
                <a:lnTo>
                  <a:pt x="1902113" y="288465"/>
                </a:lnTo>
                <a:lnTo>
                  <a:pt x="1935159" y="319020"/>
                </a:lnTo>
                <a:lnTo>
                  <a:pt x="1966979" y="350840"/>
                </a:lnTo>
                <a:lnTo>
                  <a:pt x="1997534" y="383886"/>
                </a:lnTo>
                <a:lnTo>
                  <a:pt x="2026785" y="418117"/>
                </a:lnTo>
                <a:lnTo>
                  <a:pt x="2054691" y="453494"/>
                </a:lnTo>
                <a:lnTo>
                  <a:pt x="2081213" y="489977"/>
                </a:lnTo>
                <a:lnTo>
                  <a:pt x="2106312" y="527527"/>
                </a:lnTo>
                <a:lnTo>
                  <a:pt x="2129948" y="566103"/>
                </a:lnTo>
                <a:lnTo>
                  <a:pt x="2152080" y="605667"/>
                </a:lnTo>
                <a:lnTo>
                  <a:pt x="2172670" y="646179"/>
                </a:lnTo>
                <a:lnTo>
                  <a:pt x="2191678" y="687598"/>
                </a:lnTo>
                <a:lnTo>
                  <a:pt x="2209063" y="729886"/>
                </a:lnTo>
                <a:lnTo>
                  <a:pt x="2224787" y="773002"/>
                </a:lnTo>
                <a:lnTo>
                  <a:pt x="2238810" y="816907"/>
                </a:lnTo>
                <a:lnTo>
                  <a:pt x="2251092" y="861562"/>
                </a:lnTo>
                <a:lnTo>
                  <a:pt x="2261593" y="906925"/>
                </a:lnTo>
                <a:lnTo>
                  <a:pt x="2270273" y="952959"/>
                </a:lnTo>
                <a:lnTo>
                  <a:pt x="2277094" y="999623"/>
                </a:lnTo>
                <a:lnTo>
                  <a:pt x="2282015" y="1046878"/>
                </a:lnTo>
                <a:lnTo>
                  <a:pt x="2284997" y="1094683"/>
                </a:lnTo>
                <a:lnTo>
                  <a:pt x="2286000" y="1143000"/>
                </a:lnTo>
                <a:lnTo>
                  <a:pt x="2284997" y="1191316"/>
                </a:lnTo>
                <a:lnTo>
                  <a:pt x="2282015" y="1239121"/>
                </a:lnTo>
                <a:lnTo>
                  <a:pt x="2277094" y="1286376"/>
                </a:lnTo>
                <a:lnTo>
                  <a:pt x="2270273" y="1333040"/>
                </a:lnTo>
                <a:lnTo>
                  <a:pt x="2261593" y="1379074"/>
                </a:lnTo>
                <a:lnTo>
                  <a:pt x="2251092" y="1424437"/>
                </a:lnTo>
                <a:lnTo>
                  <a:pt x="2238810" y="1469092"/>
                </a:lnTo>
                <a:lnTo>
                  <a:pt x="2224787" y="1512997"/>
                </a:lnTo>
                <a:lnTo>
                  <a:pt x="2209063" y="1556113"/>
                </a:lnTo>
                <a:lnTo>
                  <a:pt x="2191678" y="1598401"/>
                </a:lnTo>
                <a:lnTo>
                  <a:pt x="2172670" y="1639820"/>
                </a:lnTo>
                <a:lnTo>
                  <a:pt x="2152080" y="1680332"/>
                </a:lnTo>
                <a:lnTo>
                  <a:pt x="2129948" y="1719896"/>
                </a:lnTo>
                <a:lnTo>
                  <a:pt x="2106312" y="1758472"/>
                </a:lnTo>
                <a:lnTo>
                  <a:pt x="2081213" y="1796022"/>
                </a:lnTo>
                <a:lnTo>
                  <a:pt x="2054691" y="1832505"/>
                </a:lnTo>
                <a:lnTo>
                  <a:pt x="2026785" y="1867882"/>
                </a:lnTo>
                <a:lnTo>
                  <a:pt x="1997534" y="1902113"/>
                </a:lnTo>
                <a:lnTo>
                  <a:pt x="1966979" y="1935159"/>
                </a:lnTo>
                <a:lnTo>
                  <a:pt x="1935159" y="1966979"/>
                </a:lnTo>
                <a:lnTo>
                  <a:pt x="1902113" y="1997534"/>
                </a:lnTo>
                <a:lnTo>
                  <a:pt x="1867882" y="2026785"/>
                </a:lnTo>
                <a:lnTo>
                  <a:pt x="1832505" y="2054691"/>
                </a:lnTo>
                <a:lnTo>
                  <a:pt x="1796022" y="2081213"/>
                </a:lnTo>
                <a:lnTo>
                  <a:pt x="1758472" y="2106312"/>
                </a:lnTo>
                <a:lnTo>
                  <a:pt x="1719896" y="2129948"/>
                </a:lnTo>
                <a:lnTo>
                  <a:pt x="1680332" y="2152080"/>
                </a:lnTo>
                <a:lnTo>
                  <a:pt x="1639820" y="2172670"/>
                </a:lnTo>
                <a:lnTo>
                  <a:pt x="1598401" y="2191678"/>
                </a:lnTo>
                <a:lnTo>
                  <a:pt x="1556113" y="2209063"/>
                </a:lnTo>
                <a:lnTo>
                  <a:pt x="1512997" y="2224787"/>
                </a:lnTo>
                <a:lnTo>
                  <a:pt x="1469092" y="2238810"/>
                </a:lnTo>
                <a:lnTo>
                  <a:pt x="1424437" y="2251092"/>
                </a:lnTo>
                <a:lnTo>
                  <a:pt x="1379074" y="2261593"/>
                </a:lnTo>
                <a:lnTo>
                  <a:pt x="1333040" y="2270273"/>
                </a:lnTo>
                <a:lnTo>
                  <a:pt x="1286376" y="2277094"/>
                </a:lnTo>
                <a:lnTo>
                  <a:pt x="1239121" y="2282015"/>
                </a:lnTo>
                <a:lnTo>
                  <a:pt x="1191316" y="2284997"/>
                </a:lnTo>
                <a:lnTo>
                  <a:pt x="1143000" y="2286000"/>
                </a:lnTo>
                <a:lnTo>
                  <a:pt x="1094683" y="2284997"/>
                </a:lnTo>
                <a:lnTo>
                  <a:pt x="1046878" y="2282015"/>
                </a:lnTo>
                <a:lnTo>
                  <a:pt x="999623" y="2277094"/>
                </a:lnTo>
                <a:lnTo>
                  <a:pt x="952959" y="2270273"/>
                </a:lnTo>
                <a:lnTo>
                  <a:pt x="906925" y="2261593"/>
                </a:lnTo>
                <a:lnTo>
                  <a:pt x="861562" y="2251092"/>
                </a:lnTo>
                <a:lnTo>
                  <a:pt x="816907" y="2238810"/>
                </a:lnTo>
                <a:lnTo>
                  <a:pt x="773002" y="2224787"/>
                </a:lnTo>
                <a:lnTo>
                  <a:pt x="729886" y="2209063"/>
                </a:lnTo>
                <a:lnTo>
                  <a:pt x="687598" y="2191678"/>
                </a:lnTo>
                <a:lnTo>
                  <a:pt x="646179" y="2172670"/>
                </a:lnTo>
                <a:lnTo>
                  <a:pt x="605667" y="2152080"/>
                </a:lnTo>
                <a:lnTo>
                  <a:pt x="566103" y="2129948"/>
                </a:lnTo>
                <a:lnTo>
                  <a:pt x="527527" y="2106312"/>
                </a:lnTo>
                <a:lnTo>
                  <a:pt x="489977" y="2081213"/>
                </a:lnTo>
                <a:lnTo>
                  <a:pt x="453494" y="2054691"/>
                </a:lnTo>
                <a:lnTo>
                  <a:pt x="418117" y="2026785"/>
                </a:lnTo>
                <a:lnTo>
                  <a:pt x="383886" y="1997534"/>
                </a:lnTo>
                <a:lnTo>
                  <a:pt x="350840" y="1966979"/>
                </a:lnTo>
                <a:lnTo>
                  <a:pt x="319020" y="1935159"/>
                </a:lnTo>
                <a:lnTo>
                  <a:pt x="288465" y="1902113"/>
                </a:lnTo>
                <a:lnTo>
                  <a:pt x="259214" y="1867882"/>
                </a:lnTo>
                <a:lnTo>
                  <a:pt x="231308" y="1832505"/>
                </a:lnTo>
                <a:lnTo>
                  <a:pt x="204786" y="1796022"/>
                </a:lnTo>
                <a:lnTo>
                  <a:pt x="179687" y="1758472"/>
                </a:lnTo>
                <a:lnTo>
                  <a:pt x="156051" y="1719896"/>
                </a:lnTo>
                <a:lnTo>
                  <a:pt x="133919" y="1680332"/>
                </a:lnTo>
                <a:lnTo>
                  <a:pt x="113329" y="1639820"/>
                </a:lnTo>
                <a:lnTo>
                  <a:pt x="94321" y="1598401"/>
                </a:lnTo>
                <a:lnTo>
                  <a:pt x="76936" y="1556113"/>
                </a:lnTo>
                <a:lnTo>
                  <a:pt x="61212" y="1512997"/>
                </a:lnTo>
                <a:lnTo>
                  <a:pt x="47189" y="1469092"/>
                </a:lnTo>
                <a:lnTo>
                  <a:pt x="34907" y="1424437"/>
                </a:lnTo>
                <a:lnTo>
                  <a:pt x="24406" y="1379074"/>
                </a:lnTo>
                <a:lnTo>
                  <a:pt x="15726" y="1333040"/>
                </a:lnTo>
                <a:lnTo>
                  <a:pt x="8905" y="1286376"/>
                </a:lnTo>
                <a:lnTo>
                  <a:pt x="3984" y="1239121"/>
                </a:lnTo>
                <a:lnTo>
                  <a:pt x="1002" y="1191316"/>
                </a:lnTo>
                <a:lnTo>
                  <a:pt x="0" y="11430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0" marR="5080" indent="-114998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Reflection/Refraction</a:t>
            </a:r>
          </a:p>
        </p:txBody>
      </p:sp>
      <p:sp>
        <p:nvSpPr>
          <p:cNvPr id="7" name="object 7"/>
          <p:cNvSpPr/>
          <p:nvPr/>
        </p:nvSpPr>
        <p:spPr>
          <a:xfrm>
            <a:off x="4344161" y="2260092"/>
            <a:ext cx="0" cy="4065270"/>
          </a:xfrm>
          <a:custGeom>
            <a:avLst/>
            <a:gdLst/>
            <a:ahLst/>
            <a:cxnLst/>
            <a:rect l="l" t="t" r="r" b="b"/>
            <a:pathLst>
              <a:path h="4065270">
                <a:moveTo>
                  <a:pt x="0" y="4065270"/>
                </a:moveTo>
                <a:lnTo>
                  <a:pt x="0" y="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8731" y="213435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75425" y="0"/>
                </a:moveTo>
                <a:lnTo>
                  <a:pt x="0" y="150888"/>
                </a:lnTo>
                <a:lnTo>
                  <a:pt x="150875" y="150875"/>
                </a:lnTo>
                <a:lnTo>
                  <a:pt x="754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0561" y="4267961"/>
            <a:ext cx="1961514" cy="0"/>
          </a:xfrm>
          <a:custGeom>
            <a:avLst/>
            <a:gdLst/>
            <a:ahLst/>
            <a:cxnLst/>
            <a:rect l="l" t="t" r="r" b="b"/>
            <a:pathLst>
              <a:path w="1961515">
                <a:moveTo>
                  <a:pt x="0" y="0"/>
                </a:moveTo>
                <a:lnTo>
                  <a:pt x="1961070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5761" y="4267961"/>
            <a:ext cx="2432050" cy="0"/>
          </a:xfrm>
          <a:custGeom>
            <a:avLst/>
            <a:gdLst/>
            <a:ahLst/>
            <a:cxnLst/>
            <a:rect l="l" t="t" r="r" b="b"/>
            <a:pathLst>
              <a:path w="2432050">
                <a:moveTo>
                  <a:pt x="0" y="0"/>
                </a:moveTo>
                <a:lnTo>
                  <a:pt x="2431541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36477" y="4192517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12" y="0"/>
                </a:moveTo>
                <a:lnTo>
                  <a:pt x="0" y="150875"/>
                </a:lnTo>
                <a:lnTo>
                  <a:pt x="150888" y="7545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4161" y="2260092"/>
            <a:ext cx="0" cy="3379470"/>
          </a:xfrm>
          <a:custGeom>
            <a:avLst/>
            <a:gdLst/>
            <a:ahLst/>
            <a:cxnLst/>
            <a:rect l="l" t="t" r="r" b="b"/>
            <a:pathLst>
              <a:path h="3379470">
                <a:moveTo>
                  <a:pt x="0" y="3379470"/>
                </a:moveTo>
                <a:lnTo>
                  <a:pt x="0" y="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8731" y="213435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75425" y="0"/>
                </a:moveTo>
                <a:lnTo>
                  <a:pt x="0" y="150888"/>
                </a:lnTo>
                <a:lnTo>
                  <a:pt x="150875" y="150875"/>
                </a:lnTo>
                <a:lnTo>
                  <a:pt x="754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65340" y="4071873"/>
            <a:ext cx="1434465" cy="5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55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baseline="-20833" dirty="0">
                <a:latin typeface="Arial"/>
                <a:cs typeface="Arial"/>
              </a:rPr>
              <a:t>x</a:t>
            </a:r>
            <a:endParaRPr sz="1800" baseline="-20833">
              <a:latin typeface="Arial"/>
              <a:cs typeface="Arial"/>
            </a:endParaRPr>
          </a:p>
          <a:p>
            <a:pPr marL="622300">
              <a:lnSpc>
                <a:spcPts val="1955"/>
              </a:lnSpc>
            </a:pPr>
            <a:r>
              <a:rPr sz="1800" dirty="0">
                <a:latin typeface="Arial"/>
                <a:cs typeface="Arial"/>
              </a:rPr>
              <a:t>k-s</a:t>
            </a:r>
            <a:r>
              <a:rPr sz="1800" spc="-15" dirty="0">
                <a:latin typeface="Arial"/>
                <a:cs typeface="Arial"/>
              </a:rPr>
              <a:t>pa</a:t>
            </a:r>
            <a:r>
              <a:rPr sz="1800" spc="-5" dirty="0">
                <a:latin typeface="Arial"/>
                <a:cs typeface="Arial"/>
              </a:rPr>
              <a:t>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84470" y="3092843"/>
            <a:ext cx="781685" cy="490855"/>
          </a:xfrm>
          <a:custGeom>
            <a:avLst/>
            <a:gdLst/>
            <a:ahLst/>
            <a:cxnLst/>
            <a:rect l="l" t="t" r="r" b="b"/>
            <a:pathLst>
              <a:path w="781685" h="490854">
                <a:moveTo>
                  <a:pt x="0" y="490842"/>
                </a:moveTo>
                <a:lnTo>
                  <a:pt x="781558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26944" y="3050285"/>
            <a:ext cx="107314" cy="92075"/>
          </a:xfrm>
          <a:custGeom>
            <a:avLst/>
            <a:gdLst/>
            <a:ahLst/>
            <a:cxnLst/>
            <a:rect l="l" t="t" r="r" b="b"/>
            <a:pathLst>
              <a:path w="107314" h="92075">
                <a:moveTo>
                  <a:pt x="106832" y="0"/>
                </a:moveTo>
                <a:lnTo>
                  <a:pt x="0" y="10413"/>
                </a:lnTo>
                <a:lnTo>
                  <a:pt x="51066" y="91719"/>
                </a:lnTo>
                <a:lnTo>
                  <a:pt x="1068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31850" y="3421431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>
                <a:moveTo>
                  <a:pt x="0" y="0"/>
                </a:moveTo>
                <a:lnTo>
                  <a:pt x="239956" y="0"/>
                </a:lnTo>
              </a:path>
            </a:pathLst>
          </a:custGeom>
          <a:ln w="152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80510" y="3387703"/>
            <a:ext cx="9747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72490" algn="l"/>
              </a:tabLst>
            </a:pPr>
            <a:r>
              <a:rPr sz="1400" spc="-5" dirty="0">
                <a:latin typeface="Times New Roman"/>
                <a:cs typeface="Times New Roman"/>
              </a:rPr>
              <a:t>1	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70060" y="3420052"/>
            <a:ext cx="161925" cy="393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i="1" spc="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6693" y="3162639"/>
            <a:ext cx="1034415" cy="4127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24485" algn="l"/>
              </a:tabLst>
            </a:pPr>
            <a:r>
              <a:rPr sz="2400" i="1" spc="0" dirty="0">
                <a:latin typeface="Times New Roman"/>
                <a:cs typeface="Times New Roman"/>
              </a:rPr>
              <a:t>k	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3750" i="1" spc="-89" baseline="34444" dirty="0">
                <a:latin typeface="Symbol"/>
                <a:cs typeface="Symbol"/>
              </a:rPr>
              <a:t></a:t>
            </a:r>
            <a:r>
              <a:rPr sz="3750" i="1" spc="-44" baseline="34444" dirty="0">
                <a:latin typeface="Times New Roman"/>
                <a:cs typeface="Times New Roman"/>
              </a:rPr>
              <a:t> </a:t>
            </a:r>
            <a:r>
              <a:rPr sz="2400" i="1" spc="0" dirty="0"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9415" y="4910073"/>
            <a:ext cx="1800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Slow medium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(ε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25445" y="4926063"/>
            <a:ext cx="296545" cy="143510"/>
          </a:xfrm>
          <a:custGeom>
            <a:avLst/>
            <a:gdLst/>
            <a:ahLst/>
            <a:cxnLst/>
            <a:rect l="l" t="t" r="r" b="b"/>
            <a:pathLst>
              <a:path w="296544" h="143510">
                <a:moveTo>
                  <a:pt x="0" y="143014"/>
                </a:moveTo>
                <a:lnTo>
                  <a:pt x="296252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86411" y="4889792"/>
            <a:ext cx="107950" cy="86995"/>
          </a:xfrm>
          <a:custGeom>
            <a:avLst/>
            <a:gdLst/>
            <a:ahLst/>
            <a:cxnLst/>
            <a:rect l="l" t="t" r="r" b="b"/>
            <a:pathLst>
              <a:path w="107950" h="86995">
                <a:moveTo>
                  <a:pt x="0" y="0"/>
                </a:moveTo>
                <a:lnTo>
                  <a:pt x="41744" y="86461"/>
                </a:lnTo>
                <a:lnTo>
                  <a:pt x="107340" y="14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6024" y="5695977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157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0867" y="5662285"/>
            <a:ext cx="1009015" cy="2374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906780" algn="l"/>
              </a:tabLst>
            </a:pPr>
            <a:r>
              <a:rPr sz="1350" spc="15" dirty="0">
                <a:latin typeface="Times New Roman"/>
                <a:cs typeface="Times New Roman"/>
              </a:rPr>
              <a:t>2	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4238" y="5694727"/>
            <a:ext cx="16192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i="1" spc="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6773" y="5437534"/>
            <a:ext cx="1069340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58140" algn="l"/>
              </a:tabLst>
            </a:pPr>
            <a:r>
              <a:rPr sz="2400" i="1" spc="0" dirty="0">
                <a:latin typeface="Times New Roman"/>
                <a:cs typeface="Times New Roman"/>
              </a:rPr>
              <a:t>k	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3750" i="1" spc="-82" baseline="34444" dirty="0">
                <a:latin typeface="Symbol"/>
                <a:cs typeface="Symbol"/>
              </a:rPr>
              <a:t></a:t>
            </a:r>
            <a:r>
              <a:rPr sz="3750" i="1" spc="-60" baseline="34444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862578" y="3574541"/>
            <a:ext cx="451484" cy="165100"/>
          </a:xfrm>
          <a:custGeom>
            <a:avLst/>
            <a:gdLst/>
            <a:ahLst/>
            <a:cxnLst/>
            <a:rect l="l" t="t" r="r" b="b"/>
            <a:pathLst>
              <a:path w="451485" h="165100">
                <a:moveTo>
                  <a:pt x="0" y="164592"/>
                </a:moveTo>
                <a:lnTo>
                  <a:pt x="37277" y="127230"/>
                </a:lnTo>
                <a:lnTo>
                  <a:pt x="76995" y="92011"/>
                </a:lnTo>
                <a:lnTo>
                  <a:pt x="121591" y="61079"/>
                </a:lnTo>
                <a:lnTo>
                  <a:pt x="173507" y="36576"/>
                </a:lnTo>
                <a:lnTo>
                  <a:pt x="248600" y="19288"/>
                </a:lnTo>
                <a:lnTo>
                  <a:pt x="340499" y="8001"/>
                </a:lnTo>
                <a:lnTo>
                  <a:pt x="418302" y="1857"/>
                </a:lnTo>
                <a:lnTo>
                  <a:pt x="451104" y="0"/>
                </a:lnTo>
              </a:path>
            </a:pathLst>
          </a:custGeom>
          <a:ln w="25907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64940" y="327336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35679" y="3444240"/>
            <a:ext cx="1503045" cy="1507490"/>
          </a:xfrm>
          <a:custGeom>
            <a:avLst/>
            <a:gdLst/>
            <a:ahLst/>
            <a:cxnLst/>
            <a:rect l="l" t="t" r="r" b="b"/>
            <a:pathLst>
              <a:path w="1503045" h="1507489">
                <a:moveTo>
                  <a:pt x="0" y="0"/>
                </a:moveTo>
                <a:lnTo>
                  <a:pt x="1502740" y="1507197"/>
                </a:lnTo>
              </a:path>
            </a:pathLst>
          </a:custGeom>
          <a:ln w="57912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56460" y="4869596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5" h="184785">
                <a:moveTo>
                  <a:pt x="123037" y="0"/>
                </a:moveTo>
                <a:lnTo>
                  <a:pt x="0" y="122656"/>
                </a:lnTo>
                <a:lnTo>
                  <a:pt x="184175" y="184365"/>
                </a:lnTo>
                <a:lnTo>
                  <a:pt x="12303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37303" y="4265676"/>
            <a:ext cx="663575" cy="0"/>
          </a:xfrm>
          <a:custGeom>
            <a:avLst/>
            <a:gdLst/>
            <a:ahLst/>
            <a:cxnLst/>
            <a:rect l="l" t="t" r="r" b="b"/>
            <a:pathLst>
              <a:path w="663575">
                <a:moveTo>
                  <a:pt x="0" y="0"/>
                </a:moveTo>
                <a:lnTo>
                  <a:pt x="663257" y="0"/>
                </a:lnTo>
              </a:path>
            </a:pathLst>
          </a:custGeom>
          <a:ln w="57912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71596" y="4178800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89" h="173989">
                <a:moveTo>
                  <a:pt x="12" y="0"/>
                </a:moveTo>
                <a:lnTo>
                  <a:pt x="0" y="173736"/>
                </a:lnTo>
                <a:lnTo>
                  <a:pt x="173748" y="86880"/>
                </a:lnTo>
                <a:lnTo>
                  <a:pt x="1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44261" y="2134361"/>
            <a:ext cx="0" cy="3886200"/>
          </a:xfrm>
          <a:custGeom>
            <a:avLst/>
            <a:gdLst/>
            <a:ahLst/>
            <a:cxnLst/>
            <a:rect l="l" t="t" r="r" b="b"/>
            <a:pathLst>
              <a:path h="3886200">
                <a:moveTo>
                  <a:pt x="0" y="3886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2067" y="2834639"/>
            <a:ext cx="1475105" cy="2752725"/>
          </a:xfrm>
          <a:custGeom>
            <a:avLst/>
            <a:gdLst/>
            <a:ahLst/>
            <a:cxnLst/>
            <a:rect l="l" t="t" r="r" b="b"/>
            <a:pathLst>
              <a:path w="1475104" h="2752725">
                <a:moveTo>
                  <a:pt x="0" y="0"/>
                </a:moveTo>
                <a:lnTo>
                  <a:pt x="1474673" y="2752115"/>
                </a:lnTo>
              </a:path>
            </a:pathLst>
          </a:custGeom>
          <a:ln w="57912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76503" y="5520199"/>
            <a:ext cx="158750" cy="194310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153136" y="0"/>
                </a:moveTo>
                <a:lnTo>
                  <a:pt x="0" y="82054"/>
                </a:lnTo>
                <a:lnTo>
                  <a:pt x="158610" y="194170"/>
                </a:lnTo>
                <a:lnTo>
                  <a:pt x="153136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37802" y="1615693"/>
            <a:ext cx="5219700" cy="131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6720" marR="1591945" indent="-1684655">
              <a:lnSpc>
                <a:spcPct val="1053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Understanding </a:t>
            </a:r>
            <a:r>
              <a:rPr sz="1800" spc="-5" dirty="0">
                <a:latin typeface="Arial"/>
                <a:cs typeface="Arial"/>
              </a:rPr>
              <a:t>Refraction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IFCs 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baseline="-20833" dirty="0">
                <a:latin typeface="Arial"/>
                <a:cs typeface="Arial"/>
              </a:rPr>
              <a:t>z</a:t>
            </a:r>
            <a:endParaRPr sz="1800" baseline="-20833">
              <a:latin typeface="Arial"/>
              <a:cs typeface="Arial"/>
            </a:endParaRPr>
          </a:p>
          <a:p>
            <a:pPr marL="2505075">
              <a:lnSpc>
                <a:spcPct val="100000"/>
              </a:lnSpc>
              <a:spcBef>
                <a:spcPts val="390"/>
              </a:spcBef>
            </a:pPr>
            <a:r>
              <a:rPr sz="1800" b="1" spc="-5" dirty="0">
                <a:solidFill>
                  <a:srgbClr val="FFCC66"/>
                </a:solidFill>
                <a:latin typeface="Arial"/>
                <a:cs typeface="Arial"/>
              </a:rPr>
              <a:t>Construction</a:t>
            </a:r>
            <a:r>
              <a:rPr sz="1800" b="1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CC66"/>
                </a:solidFill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25"/>
              </a:spcBef>
            </a:pPr>
            <a:r>
              <a:rPr sz="1800" spc="-5" dirty="0">
                <a:latin typeface="Arial"/>
                <a:cs typeface="Arial"/>
              </a:rPr>
              <a:t>Fast </a:t>
            </a:r>
            <a:r>
              <a:rPr sz="1800" spc="-10" dirty="0">
                <a:latin typeface="Arial"/>
                <a:cs typeface="Arial"/>
              </a:rPr>
              <a:t>medium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(ε</a:t>
            </a:r>
            <a:r>
              <a:rPr sz="1800" spc="-7" baseline="-20833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363534" y="5065188"/>
            <a:ext cx="377825" cy="124460"/>
          </a:xfrm>
          <a:custGeom>
            <a:avLst/>
            <a:gdLst/>
            <a:ahLst/>
            <a:cxnLst/>
            <a:rect l="l" t="t" r="r" b="b"/>
            <a:pathLst>
              <a:path w="377825" h="124460">
                <a:moveTo>
                  <a:pt x="377240" y="0"/>
                </a:moveTo>
                <a:lnTo>
                  <a:pt x="343272" y="33724"/>
                </a:lnTo>
                <a:lnTo>
                  <a:pt x="307622" y="65085"/>
                </a:lnTo>
                <a:lnTo>
                  <a:pt x="268605" y="91720"/>
                </a:lnTo>
                <a:lnTo>
                  <a:pt x="224536" y="111264"/>
                </a:lnTo>
                <a:lnTo>
                  <a:pt x="162925" y="121457"/>
                </a:lnTo>
                <a:lnTo>
                  <a:pt x="88688" y="124094"/>
                </a:lnTo>
                <a:lnTo>
                  <a:pt x="26241" y="122926"/>
                </a:lnTo>
                <a:lnTo>
                  <a:pt x="0" y="121704"/>
                </a:lnTo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512627" y="5111686"/>
            <a:ext cx="173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φ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09727" y="5330761"/>
            <a:ext cx="1975485" cy="5416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9525">
              <a:lnSpc>
                <a:spcPts val="1900"/>
              </a:lnSpc>
              <a:spcBef>
                <a:spcPts val="380"/>
              </a:spcBef>
            </a:pPr>
            <a:r>
              <a:rPr sz="1800" b="1" spc="-5" dirty="0">
                <a:solidFill>
                  <a:srgbClr val="00B050"/>
                </a:solidFill>
                <a:latin typeface="Arial"/>
                <a:cs typeface="Arial"/>
              </a:rPr>
              <a:t>k</a:t>
            </a:r>
            <a:r>
              <a:rPr sz="1800" b="1" spc="-7" baseline="-20833" dirty="0">
                <a:solidFill>
                  <a:srgbClr val="00B050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00B050"/>
                </a:solidFill>
                <a:latin typeface="Arial"/>
                <a:cs typeface="Arial"/>
              </a:rPr>
              <a:t>: incident </a:t>
            </a:r>
            <a:r>
              <a:rPr sz="1800" b="1" spc="-10" dirty="0">
                <a:solidFill>
                  <a:srgbClr val="00B050"/>
                </a:solidFill>
                <a:latin typeface="Arial"/>
                <a:cs typeface="Arial"/>
              </a:rPr>
              <a:t>wave 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k</a:t>
            </a:r>
            <a:r>
              <a:rPr sz="1800" b="1" spc="-7" baseline="-20833" dirty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sz="1800" b="1" spc="-10" dirty="0">
                <a:solidFill>
                  <a:srgbClr val="002060"/>
                </a:solidFill>
                <a:latin typeface="Arial"/>
                <a:cs typeface="Arial"/>
              </a:rPr>
              <a:t>refracted</a:t>
            </a:r>
            <a:r>
              <a:rPr sz="1800" b="1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wave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0" marR="5080" indent="-114998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Reflection/Refraction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25907" y="2362200"/>
            <a:ext cx="6504431" cy="228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86500" y="2362200"/>
            <a:ext cx="2857499" cy="228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3361" y="2362961"/>
            <a:ext cx="1481455" cy="685800"/>
          </a:xfrm>
          <a:custGeom>
            <a:avLst/>
            <a:gdLst/>
            <a:ahLst/>
            <a:cxnLst/>
            <a:rect l="l" t="t" r="r" b="b"/>
            <a:pathLst>
              <a:path w="1481455" h="685800">
                <a:moveTo>
                  <a:pt x="0" y="685800"/>
                </a:moveTo>
                <a:lnTo>
                  <a:pt x="1481137" y="0"/>
                </a:lnTo>
              </a:path>
            </a:pathLst>
          </a:custGeom>
          <a:ln w="25908">
            <a:solidFill>
              <a:srgbClr val="DAE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3361" y="3277361"/>
            <a:ext cx="1481455" cy="1371600"/>
          </a:xfrm>
          <a:custGeom>
            <a:avLst/>
            <a:gdLst/>
            <a:ahLst/>
            <a:cxnLst/>
            <a:rect l="l" t="t" r="r" b="b"/>
            <a:pathLst>
              <a:path w="1481455" h="1371600">
                <a:moveTo>
                  <a:pt x="0" y="0"/>
                </a:moveTo>
                <a:lnTo>
                  <a:pt x="1481137" y="1371600"/>
                </a:lnTo>
              </a:path>
            </a:pathLst>
          </a:custGeom>
          <a:ln w="25908">
            <a:solidFill>
              <a:srgbClr val="DAE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37614" y="4929123"/>
            <a:ext cx="723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14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6133972"/>
            <a:ext cx="890587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345" indent="-80645">
              <a:lnSpc>
                <a:spcPct val="100000"/>
              </a:lnSpc>
              <a:spcBef>
                <a:spcPts val="105"/>
              </a:spcBef>
              <a:buChar char="-"/>
              <a:tabLst>
                <a:tab pos="93980" algn="l"/>
              </a:tabLst>
            </a:pPr>
            <a:r>
              <a:rPr sz="1050" dirty="0">
                <a:latin typeface="Arial"/>
                <a:cs typeface="Arial"/>
              </a:rPr>
              <a:t>Fig. 14 taken from:</a:t>
            </a:r>
            <a:r>
              <a:rPr sz="1050" spc="2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  <a:hlinkClick r:id="rId4"/>
              </a:rPr>
              <a:t>http://www.dailymail.co.uk/news/article-2195134/Americas-MOTH-model--Winged-insects-pose-tip-finger-stunning-close-ups.html</a:t>
            </a:r>
            <a:endParaRPr sz="105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050" dirty="0">
                <a:latin typeface="Arial"/>
                <a:cs typeface="Arial"/>
              </a:rPr>
              <a:t>Fig 15 and 16 taken from:</a:t>
            </a:r>
            <a:r>
              <a:rPr sz="1050" spc="-9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  <a:hlinkClick r:id="rId5"/>
              </a:rPr>
              <a:t>http://www.nanowerk.com/spotlight/spotid=7938.php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3002" y="4833556"/>
            <a:ext cx="2332355" cy="76517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R="39370" algn="ctr">
              <a:lnSpc>
                <a:spcPct val="100000"/>
              </a:lnSpc>
              <a:spcBef>
                <a:spcPts val="850"/>
              </a:spcBef>
            </a:pPr>
            <a:r>
              <a:rPr sz="1800" spc="-5" dirty="0">
                <a:latin typeface="Arial"/>
                <a:cs typeface="Arial"/>
              </a:rPr>
              <a:t>Fig. </a:t>
            </a:r>
            <a:r>
              <a:rPr sz="1800" spc="-15" dirty="0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1800" spc="-15" dirty="0">
                <a:latin typeface="Arial"/>
                <a:cs typeface="Arial"/>
              </a:rPr>
              <a:t>Moth’s eye </a:t>
            </a:r>
            <a:r>
              <a:rPr sz="1800" spc="-10" dirty="0">
                <a:latin typeface="Arial"/>
                <a:cs typeface="Arial"/>
              </a:rPr>
              <a:t>under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47929" y="4882705"/>
            <a:ext cx="2233930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7715">
              <a:lnSpc>
                <a:spcPct val="1169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 </a:t>
            </a:r>
            <a:r>
              <a:rPr sz="1800" spc="-15" dirty="0">
                <a:latin typeface="Arial"/>
                <a:cs typeface="Arial"/>
              </a:rPr>
              <a:t>16  </a:t>
            </a:r>
            <a:r>
              <a:rPr sz="1800" spc="-10" dirty="0">
                <a:latin typeface="Arial"/>
                <a:cs typeface="Arial"/>
              </a:rPr>
              <a:t>Designs inspired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from</a:t>
            </a:r>
            <a:endParaRPr sz="1800">
              <a:latin typeface="Arial"/>
              <a:cs typeface="Arial"/>
            </a:endParaRPr>
          </a:p>
          <a:p>
            <a:pPr marL="56832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moth’s</a:t>
            </a:r>
            <a:r>
              <a:rPr sz="1800" spc="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eye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0" marR="5080" indent="-114998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Reflection/Refraction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937004" y="4747259"/>
            <a:ext cx="1828666" cy="1156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99332" y="3532632"/>
            <a:ext cx="1785124" cy="2359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4415" y="3546347"/>
            <a:ext cx="3383140" cy="2284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" y="1417319"/>
            <a:ext cx="2467355" cy="2743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6364" y="4295711"/>
            <a:ext cx="723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17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71217" y="5305437"/>
            <a:ext cx="923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absorber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5391" y="5292635"/>
            <a:ext cx="923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absorber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0165" y="5305437"/>
            <a:ext cx="923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absorber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36191" y="5032247"/>
            <a:ext cx="381000" cy="603885"/>
          </a:xfrm>
          <a:custGeom>
            <a:avLst/>
            <a:gdLst/>
            <a:ahLst/>
            <a:cxnLst/>
            <a:rect l="l" t="t" r="r" b="b"/>
            <a:pathLst>
              <a:path w="381000" h="603885">
                <a:moveTo>
                  <a:pt x="381000" y="603504"/>
                </a:moveTo>
                <a:lnTo>
                  <a:pt x="306850" y="601009"/>
                </a:lnTo>
                <a:lnTo>
                  <a:pt x="246297" y="594206"/>
                </a:lnTo>
                <a:lnTo>
                  <a:pt x="205470" y="584114"/>
                </a:lnTo>
                <a:lnTo>
                  <a:pt x="190500" y="571754"/>
                </a:lnTo>
                <a:lnTo>
                  <a:pt x="190500" y="333501"/>
                </a:lnTo>
                <a:lnTo>
                  <a:pt x="175529" y="321141"/>
                </a:lnTo>
                <a:lnTo>
                  <a:pt x="134702" y="311049"/>
                </a:lnTo>
                <a:lnTo>
                  <a:pt x="74149" y="304246"/>
                </a:lnTo>
                <a:lnTo>
                  <a:pt x="0" y="301751"/>
                </a:lnTo>
                <a:lnTo>
                  <a:pt x="74149" y="299257"/>
                </a:lnTo>
                <a:lnTo>
                  <a:pt x="134702" y="292454"/>
                </a:lnTo>
                <a:lnTo>
                  <a:pt x="175529" y="282362"/>
                </a:lnTo>
                <a:lnTo>
                  <a:pt x="190500" y="270001"/>
                </a:lnTo>
                <a:lnTo>
                  <a:pt x="190500" y="31749"/>
                </a:lnTo>
                <a:lnTo>
                  <a:pt x="205470" y="19389"/>
                </a:lnTo>
                <a:lnTo>
                  <a:pt x="246297" y="9297"/>
                </a:lnTo>
                <a:lnTo>
                  <a:pt x="306850" y="2494"/>
                </a:lnTo>
                <a:lnTo>
                  <a:pt x="3810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7527" y="5060886"/>
            <a:ext cx="976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Same 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ck</a:t>
            </a:r>
            <a:r>
              <a:rPr sz="1800" spc="-15" dirty="0">
                <a:latin typeface="Arial"/>
                <a:cs typeface="Arial"/>
              </a:rPr>
              <a:t>ne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2951" y="4686210"/>
            <a:ext cx="10140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Thin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12898" y="3734561"/>
            <a:ext cx="457200" cy="905510"/>
          </a:xfrm>
          <a:custGeom>
            <a:avLst/>
            <a:gdLst/>
            <a:ahLst/>
            <a:cxnLst/>
            <a:rect l="l" t="t" r="r" b="b"/>
            <a:pathLst>
              <a:path w="457200" h="905510">
                <a:moveTo>
                  <a:pt x="457200" y="676656"/>
                </a:moveTo>
                <a:lnTo>
                  <a:pt x="0" y="676656"/>
                </a:lnTo>
                <a:lnTo>
                  <a:pt x="228600" y="905256"/>
                </a:lnTo>
                <a:lnTo>
                  <a:pt x="457200" y="676656"/>
                </a:lnTo>
                <a:close/>
              </a:path>
              <a:path w="457200" h="905510">
                <a:moveTo>
                  <a:pt x="342900" y="0"/>
                </a:moveTo>
                <a:lnTo>
                  <a:pt x="114300" y="0"/>
                </a:lnTo>
                <a:lnTo>
                  <a:pt x="114300" y="676656"/>
                </a:lnTo>
                <a:lnTo>
                  <a:pt x="342900" y="676656"/>
                </a:lnTo>
                <a:lnTo>
                  <a:pt x="3429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12898" y="3734561"/>
            <a:ext cx="457200" cy="905510"/>
          </a:xfrm>
          <a:custGeom>
            <a:avLst/>
            <a:gdLst/>
            <a:ahLst/>
            <a:cxnLst/>
            <a:rect l="l" t="t" r="r" b="b"/>
            <a:pathLst>
              <a:path w="457200" h="905510">
                <a:moveTo>
                  <a:pt x="0" y="676656"/>
                </a:moveTo>
                <a:lnTo>
                  <a:pt x="114300" y="676656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676656"/>
                </a:lnTo>
                <a:lnTo>
                  <a:pt x="457200" y="676656"/>
                </a:lnTo>
                <a:lnTo>
                  <a:pt x="228600" y="905256"/>
                </a:lnTo>
                <a:lnTo>
                  <a:pt x="0" y="676656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57144" y="3604259"/>
            <a:ext cx="464807" cy="733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66082" y="2503170"/>
            <a:ext cx="457200" cy="904240"/>
          </a:xfrm>
          <a:custGeom>
            <a:avLst/>
            <a:gdLst/>
            <a:ahLst/>
            <a:cxnLst/>
            <a:rect l="l" t="t" r="r" b="b"/>
            <a:pathLst>
              <a:path w="457200" h="904239">
                <a:moveTo>
                  <a:pt x="457200" y="675131"/>
                </a:moveTo>
                <a:lnTo>
                  <a:pt x="0" y="675131"/>
                </a:lnTo>
                <a:lnTo>
                  <a:pt x="228600" y="903731"/>
                </a:lnTo>
                <a:lnTo>
                  <a:pt x="457200" y="675131"/>
                </a:lnTo>
                <a:close/>
              </a:path>
              <a:path w="457200" h="904239">
                <a:moveTo>
                  <a:pt x="342900" y="0"/>
                </a:moveTo>
                <a:lnTo>
                  <a:pt x="114300" y="0"/>
                </a:lnTo>
                <a:lnTo>
                  <a:pt x="114300" y="675131"/>
                </a:lnTo>
                <a:lnTo>
                  <a:pt x="342900" y="675131"/>
                </a:lnTo>
                <a:lnTo>
                  <a:pt x="3429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66082" y="2503170"/>
            <a:ext cx="457200" cy="904240"/>
          </a:xfrm>
          <a:custGeom>
            <a:avLst/>
            <a:gdLst/>
            <a:ahLst/>
            <a:cxnLst/>
            <a:rect l="l" t="t" r="r" b="b"/>
            <a:pathLst>
              <a:path w="457200" h="904239">
                <a:moveTo>
                  <a:pt x="0" y="675131"/>
                </a:moveTo>
                <a:lnTo>
                  <a:pt x="114300" y="675131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675131"/>
                </a:lnTo>
                <a:lnTo>
                  <a:pt x="457200" y="675131"/>
                </a:lnTo>
                <a:lnTo>
                  <a:pt x="228600" y="903731"/>
                </a:lnTo>
                <a:lnTo>
                  <a:pt x="0" y="675131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24778" y="2513838"/>
            <a:ext cx="457200" cy="905510"/>
          </a:xfrm>
          <a:custGeom>
            <a:avLst/>
            <a:gdLst/>
            <a:ahLst/>
            <a:cxnLst/>
            <a:rect l="l" t="t" r="r" b="b"/>
            <a:pathLst>
              <a:path w="457200" h="905510">
                <a:moveTo>
                  <a:pt x="457200" y="676655"/>
                </a:moveTo>
                <a:lnTo>
                  <a:pt x="0" y="676655"/>
                </a:lnTo>
                <a:lnTo>
                  <a:pt x="228600" y="905255"/>
                </a:lnTo>
                <a:lnTo>
                  <a:pt x="457200" y="676655"/>
                </a:lnTo>
                <a:close/>
              </a:path>
              <a:path w="457200" h="905510">
                <a:moveTo>
                  <a:pt x="342900" y="0"/>
                </a:moveTo>
                <a:lnTo>
                  <a:pt x="114300" y="0"/>
                </a:lnTo>
                <a:lnTo>
                  <a:pt x="114300" y="676655"/>
                </a:lnTo>
                <a:lnTo>
                  <a:pt x="342900" y="676655"/>
                </a:lnTo>
                <a:lnTo>
                  <a:pt x="3429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24778" y="2513838"/>
            <a:ext cx="457200" cy="905510"/>
          </a:xfrm>
          <a:custGeom>
            <a:avLst/>
            <a:gdLst/>
            <a:ahLst/>
            <a:cxnLst/>
            <a:rect l="l" t="t" r="r" b="b"/>
            <a:pathLst>
              <a:path w="457200" h="905510">
                <a:moveTo>
                  <a:pt x="0" y="676655"/>
                </a:moveTo>
                <a:lnTo>
                  <a:pt x="114300" y="676655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676655"/>
                </a:lnTo>
                <a:lnTo>
                  <a:pt x="457200" y="676655"/>
                </a:lnTo>
                <a:lnTo>
                  <a:pt x="228600" y="905255"/>
                </a:lnTo>
                <a:lnTo>
                  <a:pt x="0" y="676655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11845" y="2513838"/>
            <a:ext cx="457200" cy="905510"/>
          </a:xfrm>
          <a:custGeom>
            <a:avLst/>
            <a:gdLst/>
            <a:ahLst/>
            <a:cxnLst/>
            <a:rect l="l" t="t" r="r" b="b"/>
            <a:pathLst>
              <a:path w="457200" h="905510">
                <a:moveTo>
                  <a:pt x="457200" y="676655"/>
                </a:moveTo>
                <a:lnTo>
                  <a:pt x="0" y="676655"/>
                </a:lnTo>
                <a:lnTo>
                  <a:pt x="228600" y="905255"/>
                </a:lnTo>
                <a:lnTo>
                  <a:pt x="457200" y="676655"/>
                </a:lnTo>
                <a:close/>
              </a:path>
              <a:path w="457200" h="905510">
                <a:moveTo>
                  <a:pt x="342900" y="0"/>
                </a:moveTo>
                <a:lnTo>
                  <a:pt x="114300" y="0"/>
                </a:lnTo>
                <a:lnTo>
                  <a:pt x="114300" y="676655"/>
                </a:lnTo>
                <a:lnTo>
                  <a:pt x="342900" y="676655"/>
                </a:lnTo>
                <a:lnTo>
                  <a:pt x="3429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11845" y="2513838"/>
            <a:ext cx="457200" cy="905510"/>
          </a:xfrm>
          <a:custGeom>
            <a:avLst/>
            <a:gdLst/>
            <a:ahLst/>
            <a:cxnLst/>
            <a:rect l="l" t="t" r="r" b="b"/>
            <a:pathLst>
              <a:path w="457200" h="905510">
                <a:moveTo>
                  <a:pt x="0" y="676655"/>
                </a:moveTo>
                <a:lnTo>
                  <a:pt x="114300" y="676655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676655"/>
                </a:lnTo>
                <a:lnTo>
                  <a:pt x="457200" y="676655"/>
                </a:lnTo>
                <a:lnTo>
                  <a:pt x="228600" y="905255"/>
                </a:lnTo>
                <a:lnTo>
                  <a:pt x="0" y="676655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31307" y="2211323"/>
            <a:ext cx="219455" cy="513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17264" y="2211323"/>
            <a:ext cx="219455" cy="513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85431" y="2225040"/>
            <a:ext cx="219455" cy="513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71388" y="2225040"/>
            <a:ext cx="219455" cy="513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77071" y="2218944"/>
            <a:ext cx="219455" cy="5151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63028" y="2218944"/>
            <a:ext cx="219455" cy="5151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64351" y="3866388"/>
            <a:ext cx="545591" cy="466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18147" y="3881627"/>
            <a:ext cx="553211" cy="4358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771959" y="4814760"/>
            <a:ext cx="1362710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717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nanolensing  (wavefront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shaping)</a:t>
            </a:r>
            <a:endParaRPr sz="1200">
              <a:latin typeface="Arial"/>
              <a:cs typeface="Arial"/>
            </a:endParaRPr>
          </a:p>
          <a:p>
            <a:pPr marL="262890">
              <a:lnSpc>
                <a:spcPct val="100000"/>
              </a:lnSpc>
              <a:spcBef>
                <a:spcPts val="98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absorber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158740" y="3971556"/>
            <a:ext cx="414527" cy="3779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79135" y="4425695"/>
            <a:ext cx="417575" cy="2849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68823" y="3628656"/>
            <a:ext cx="394715" cy="2956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381436" y="4813172"/>
            <a:ext cx="688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scattering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739" y="5814081"/>
            <a:ext cx="7487920" cy="65659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292350">
              <a:lnSpc>
                <a:spcPct val="100000"/>
              </a:lnSpc>
              <a:spcBef>
                <a:spcPts val="1020"/>
              </a:spcBef>
              <a:tabLst>
                <a:tab pos="4980940" algn="l"/>
              </a:tabLst>
            </a:pPr>
            <a:r>
              <a:rPr sz="2700" spc="-7" baseline="3086" dirty="0">
                <a:latin typeface="Arial"/>
                <a:cs typeface="Arial"/>
              </a:rPr>
              <a:t>Flat</a:t>
            </a:r>
            <a:r>
              <a:rPr sz="2700" spc="0" baseline="3086" dirty="0">
                <a:latin typeface="Arial"/>
                <a:cs typeface="Arial"/>
              </a:rPr>
              <a:t> </a:t>
            </a:r>
            <a:r>
              <a:rPr sz="2700" spc="-7" baseline="3086" dirty="0">
                <a:latin typeface="Arial"/>
                <a:cs typeface="Arial"/>
              </a:rPr>
              <a:t>case	</a:t>
            </a:r>
            <a:r>
              <a:rPr sz="1800" spc="-10" dirty="0">
                <a:latin typeface="Arial"/>
                <a:cs typeface="Arial"/>
              </a:rPr>
              <a:t>Nanodomes/Nanolenses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Fig. 17 </a:t>
            </a:r>
            <a:r>
              <a:rPr sz="1100" dirty="0">
                <a:latin typeface="Arial"/>
                <a:cs typeface="Arial"/>
              </a:rPr>
              <a:t>taken from: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http://cnx.org/contents/031da8d3-b525-429c-80cf-6c8ed997733a@8.8:204/College_Physics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4845" marR="5080" indent="-652780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</a:t>
            </a:r>
            <a:r>
              <a:rPr spc="-5" dirty="0"/>
              <a:t>Fabry </a:t>
            </a:r>
            <a:r>
              <a:rPr dirty="0"/>
              <a:t>Perot</a:t>
            </a:r>
            <a:r>
              <a:rPr spc="-5" dirty="0"/>
              <a:t> </a:t>
            </a:r>
            <a:r>
              <a:rPr dirty="0"/>
              <a:t>Resonances</a:t>
            </a:r>
          </a:p>
        </p:txBody>
      </p:sp>
      <p:sp>
        <p:nvSpPr>
          <p:cNvPr id="3" name="object 3"/>
          <p:cNvSpPr/>
          <p:nvPr/>
        </p:nvSpPr>
        <p:spPr>
          <a:xfrm>
            <a:off x="457962" y="3124961"/>
            <a:ext cx="3886200" cy="1676400"/>
          </a:xfrm>
          <a:custGeom>
            <a:avLst/>
            <a:gdLst/>
            <a:ahLst/>
            <a:cxnLst/>
            <a:rect l="l" t="t" r="r" b="b"/>
            <a:pathLst>
              <a:path w="3886200" h="1676400">
                <a:moveTo>
                  <a:pt x="0" y="0"/>
                </a:moveTo>
                <a:lnTo>
                  <a:pt x="3886200" y="0"/>
                </a:lnTo>
                <a:lnTo>
                  <a:pt x="38862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3124961"/>
            <a:ext cx="3886200" cy="1676400"/>
          </a:xfrm>
          <a:custGeom>
            <a:avLst/>
            <a:gdLst/>
            <a:ahLst/>
            <a:cxnLst/>
            <a:rect l="l" t="t" r="r" b="b"/>
            <a:pathLst>
              <a:path w="3886200" h="1676400">
                <a:moveTo>
                  <a:pt x="0" y="0"/>
                </a:moveTo>
                <a:lnTo>
                  <a:pt x="3886200" y="0"/>
                </a:lnTo>
                <a:lnTo>
                  <a:pt x="38862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2693923"/>
            <a:ext cx="212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ε</a:t>
            </a:r>
            <a:r>
              <a:rPr sz="1800" spc="-7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048" y="323926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840223"/>
            <a:ext cx="212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ε</a:t>
            </a:r>
            <a:r>
              <a:rPr sz="1800" spc="-7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20361" y="3124961"/>
            <a:ext cx="76200" cy="1676400"/>
          </a:xfrm>
          <a:custGeom>
            <a:avLst/>
            <a:gdLst/>
            <a:ahLst/>
            <a:cxnLst/>
            <a:rect l="l" t="t" r="r" b="b"/>
            <a:pathLst>
              <a:path w="76200" h="1676400">
                <a:moveTo>
                  <a:pt x="0" y="0"/>
                </a:moveTo>
                <a:lnTo>
                  <a:pt x="14831" y="499"/>
                </a:lnTo>
                <a:lnTo>
                  <a:pt x="26941" y="1860"/>
                </a:lnTo>
                <a:lnTo>
                  <a:pt x="35106" y="3879"/>
                </a:lnTo>
                <a:lnTo>
                  <a:pt x="38100" y="6350"/>
                </a:lnTo>
                <a:lnTo>
                  <a:pt x="38100" y="831850"/>
                </a:lnTo>
                <a:lnTo>
                  <a:pt x="41093" y="834320"/>
                </a:lnTo>
                <a:lnTo>
                  <a:pt x="49258" y="836339"/>
                </a:lnTo>
                <a:lnTo>
                  <a:pt x="61368" y="837700"/>
                </a:lnTo>
                <a:lnTo>
                  <a:pt x="76200" y="838200"/>
                </a:lnTo>
                <a:lnTo>
                  <a:pt x="61368" y="838699"/>
                </a:lnTo>
                <a:lnTo>
                  <a:pt x="49258" y="840060"/>
                </a:lnTo>
                <a:lnTo>
                  <a:pt x="41093" y="842079"/>
                </a:lnTo>
                <a:lnTo>
                  <a:pt x="38100" y="844550"/>
                </a:lnTo>
                <a:lnTo>
                  <a:pt x="38100" y="1670050"/>
                </a:lnTo>
                <a:lnTo>
                  <a:pt x="35106" y="1672520"/>
                </a:lnTo>
                <a:lnTo>
                  <a:pt x="26941" y="1674539"/>
                </a:lnTo>
                <a:lnTo>
                  <a:pt x="14831" y="1675900"/>
                </a:lnTo>
                <a:lnTo>
                  <a:pt x="0" y="167640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50740" y="3805173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94332" y="2176271"/>
            <a:ext cx="630935" cy="641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0431" y="1848611"/>
            <a:ext cx="630935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07477" y="247008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31453" y="247008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70432" y="3230892"/>
            <a:ext cx="630935" cy="684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10652" y="353529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877" y="2960623"/>
            <a:ext cx="627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x=0</a:t>
            </a:r>
            <a:r>
              <a:rPr sz="1800" spc="405" dirty="0">
                <a:latin typeface="Arial"/>
                <a:cs typeface="Arial"/>
              </a:rPr>
              <a:t> </a:t>
            </a:r>
            <a:r>
              <a:rPr sz="2700" baseline="-35493" dirty="0">
                <a:latin typeface="Arial"/>
                <a:cs typeface="Arial"/>
              </a:rPr>
              <a:t>ε</a:t>
            </a:r>
            <a:endParaRPr sz="2700" baseline="-35493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052" y="4586198"/>
            <a:ext cx="335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=t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86661" y="3963161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99132" y="4102607"/>
            <a:ext cx="630935" cy="684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445702" y="4414773"/>
            <a:ext cx="201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3’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814827" y="4107179"/>
            <a:ext cx="630935" cy="643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052127" y="440207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199132" y="4972811"/>
            <a:ext cx="630935" cy="685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445702" y="529583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31057" y="3152394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32403" y="3171444"/>
            <a:ext cx="630935" cy="641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469640" y="3465448"/>
            <a:ext cx="201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4’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569208" y="2162555"/>
            <a:ext cx="630935" cy="643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806190" y="245579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47515" y="3233928"/>
            <a:ext cx="630935" cy="684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993515" y="355593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004053" y="212217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29"/>
                </a:lnTo>
                <a:lnTo>
                  <a:pt x="17964" y="139619"/>
                </a:lnTo>
                <a:lnTo>
                  <a:pt x="39041" y="100788"/>
                </a:lnTo>
                <a:lnTo>
                  <a:pt x="66955" y="66955"/>
                </a:lnTo>
                <a:lnTo>
                  <a:pt x="100788" y="39041"/>
                </a:lnTo>
                <a:lnTo>
                  <a:pt x="139619" y="17964"/>
                </a:lnTo>
                <a:lnTo>
                  <a:pt x="182529" y="4644"/>
                </a:lnTo>
                <a:lnTo>
                  <a:pt x="228600" y="0"/>
                </a:lnTo>
                <a:lnTo>
                  <a:pt x="274670" y="4644"/>
                </a:lnTo>
                <a:lnTo>
                  <a:pt x="317580" y="17964"/>
                </a:lnTo>
                <a:lnTo>
                  <a:pt x="356411" y="39041"/>
                </a:lnTo>
                <a:lnTo>
                  <a:pt x="390244" y="66955"/>
                </a:lnTo>
                <a:lnTo>
                  <a:pt x="418158" y="100788"/>
                </a:lnTo>
                <a:lnTo>
                  <a:pt x="439235" y="139619"/>
                </a:lnTo>
                <a:lnTo>
                  <a:pt x="452555" y="182529"/>
                </a:lnTo>
                <a:lnTo>
                  <a:pt x="457200" y="228600"/>
                </a:lnTo>
                <a:lnTo>
                  <a:pt x="452555" y="274670"/>
                </a:lnTo>
                <a:lnTo>
                  <a:pt x="439235" y="317580"/>
                </a:lnTo>
                <a:lnTo>
                  <a:pt x="418158" y="356411"/>
                </a:lnTo>
                <a:lnTo>
                  <a:pt x="390244" y="390244"/>
                </a:lnTo>
                <a:lnTo>
                  <a:pt x="356411" y="418158"/>
                </a:lnTo>
                <a:lnTo>
                  <a:pt x="317580" y="439235"/>
                </a:lnTo>
                <a:lnTo>
                  <a:pt x="274670" y="452555"/>
                </a:lnTo>
                <a:lnTo>
                  <a:pt x="228600" y="457200"/>
                </a:lnTo>
                <a:lnTo>
                  <a:pt x="182529" y="452555"/>
                </a:lnTo>
                <a:lnTo>
                  <a:pt x="139619" y="439235"/>
                </a:lnTo>
                <a:lnTo>
                  <a:pt x="100788" y="418158"/>
                </a:lnTo>
                <a:lnTo>
                  <a:pt x="66955" y="390244"/>
                </a:lnTo>
                <a:lnTo>
                  <a:pt x="39041" y="356411"/>
                </a:lnTo>
                <a:lnTo>
                  <a:pt x="17964" y="317580"/>
                </a:lnTo>
                <a:lnTo>
                  <a:pt x="4644" y="27467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91178" y="545363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599"/>
                </a:moveTo>
                <a:lnTo>
                  <a:pt x="4644" y="182529"/>
                </a:lnTo>
                <a:lnTo>
                  <a:pt x="17964" y="139619"/>
                </a:lnTo>
                <a:lnTo>
                  <a:pt x="39041" y="100788"/>
                </a:lnTo>
                <a:lnTo>
                  <a:pt x="66955" y="66955"/>
                </a:lnTo>
                <a:lnTo>
                  <a:pt x="100788" y="39041"/>
                </a:lnTo>
                <a:lnTo>
                  <a:pt x="139619" y="17964"/>
                </a:lnTo>
                <a:lnTo>
                  <a:pt x="182529" y="4644"/>
                </a:lnTo>
                <a:lnTo>
                  <a:pt x="228600" y="0"/>
                </a:lnTo>
                <a:lnTo>
                  <a:pt x="274670" y="4644"/>
                </a:lnTo>
                <a:lnTo>
                  <a:pt x="317580" y="17964"/>
                </a:lnTo>
                <a:lnTo>
                  <a:pt x="356411" y="39041"/>
                </a:lnTo>
                <a:lnTo>
                  <a:pt x="390244" y="66955"/>
                </a:lnTo>
                <a:lnTo>
                  <a:pt x="418158" y="100788"/>
                </a:lnTo>
                <a:lnTo>
                  <a:pt x="439235" y="139619"/>
                </a:lnTo>
                <a:lnTo>
                  <a:pt x="452555" y="182529"/>
                </a:lnTo>
                <a:lnTo>
                  <a:pt x="457200" y="228599"/>
                </a:lnTo>
                <a:lnTo>
                  <a:pt x="452555" y="274670"/>
                </a:lnTo>
                <a:lnTo>
                  <a:pt x="439235" y="317580"/>
                </a:lnTo>
                <a:lnTo>
                  <a:pt x="418158" y="356411"/>
                </a:lnTo>
                <a:lnTo>
                  <a:pt x="390244" y="390244"/>
                </a:lnTo>
                <a:lnTo>
                  <a:pt x="356411" y="418158"/>
                </a:lnTo>
                <a:lnTo>
                  <a:pt x="317580" y="439235"/>
                </a:lnTo>
                <a:lnTo>
                  <a:pt x="274670" y="452555"/>
                </a:lnTo>
                <a:lnTo>
                  <a:pt x="228600" y="457199"/>
                </a:lnTo>
                <a:lnTo>
                  <a:pt x="182529" y="452555"/>
                </a:lnTo>
                <a:lnTo>
                  <a:pt x="139619" y="439235"/>
                </a:lnTo>
                <a:lnTo>
                  <a:pt x="100788" y="418158"/>
                </a:lnTo>
                <a:lnTo>
                  <a:pt x="66955" y="390244"/>
                </a:lnTo>
                <a:lnTo>
                  <a:pt x="39041" y="356411"/>
                </a:lnTo>
                <a:lnTo>
                  <a:pt x="17964" y="317580"/>
                </a:lnTo>
                <a:lnTo>
                  <a:pt x="4644" y="274670"/>
                </a:lnTo>
                <a:lnTo>
                  <a:pt x="0" y="228599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11573" y="2628138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6275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19222" y="5182361"/>
            <a:ext cx="678180" cy="0"/>
          </a:xfrm>
          <a:custGeom>
            <a:avLst/>
            <a:gdLst/>
            <a:ahLst/>
            <a:cxnLst/>
            <a:rect l="l" t="t" r="r" b="b"/>
            <a:pathLst>
              <a:path w="678179">
                <a:moveTo>
                  <a:pt x="0" y="0"/>
                </a:moveTo>
                <a:lnTo>
                  <a:pt x="677862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739264" y="5918136"/>
            <a:ext cx="1613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Total </a:t>
            </a:r>
            <a:r>
              <a:rPr sz="1800" spc="-5" dirty="0">
                <a:latin typeface="Arial"/>
                <a:cs typeface="Arial"/>
              </a:rPr>
              <a:t>R: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2+6+…</a:t>
            </a:r>
            <a:endParaRPr sz="180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5082160" y="1425699"/>
                <a:ext cx="3223639" cy="49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       </m:t>
                          </m:r>
                        </m:e>
                      </m:groupCh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160" y="1425699"/>
                <a:ext cx="3223639" cy="4959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5082161" y="2057400"/>
                <a:ext cx="3718775" cy="49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       </m:t>
                          </m:r>
                        </m:e>
                      </m:groupCh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161" y="2057400"/>
                <a:ext cx="3718775" cy="4959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5082160" y="2639737"/>
                <a:ext cx="3724033" cy="49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       </m:t>
                          </m:r>
                        </m:e>
                      </m:groupCh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160" y="2639737"/>
                <a:ext cx="3724033" cy="4959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5082160" y="3796837"/>
                <a:ext cx="2250937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160" y="3796837"/>
                <a:ext cx="2250937" cy="381258"/>
              </a:xfrm>
              <a:prstGeom prst="rect">
                <a:avLst/>
              </a:prstGeom>
              <a:blipFill rotWithShape="0">
                <a:blip r:embed="rId10"/>
                <a:stretch>
                  <a:fillRect l="-2981" t="-4839" r="-542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5089970" y="3220895"/>
                <a:ext cx="3448765" cy="491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3′−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groupCh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970" y="3220895"/>
                <a:ext cx="3448765" cy="49148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5082160" y="4262556"/>
                <a:ext cx="2250937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160" y="4262556"/>
                <a:ext cx="2250937" cy="381258"/>
              </a:xfrm>
              <a:prstGeom prst="rect">
                <a:avLst/>
              </a:prstGeom>
              <a:blipFill rotWithShape="0">
                <a:blip r:embed="rId12"/>
                <a:stretch>
                  <a:fillRect l="-3252" t="-3175" r="-542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4211573" y="4957062"/>
                <a:ext cx="4929491" cy="409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4′−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   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groupCh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573" y="4957062"/>
                <a:ext cx="4929491" cy="4095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4211573" y="5529299"/>
                <a:ext cx="2204578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573" y="5529299"/>
                <a:ext cx="2204578" cy="317779"/>
              </a:xfrm>
              <a:prstGeom prst="rect">
                <a:avLst/>
              </a:prstGeom>
              <a:blipFill rotWithShape="0">
                <a:blip r:embed="rId14"/>
                <a:stretch>
                  <a:fillRect l="-2486" t="-3846" r="-55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/>
              <p:cNvSpPr txBox="1"/>
              <p:nvPr/>
            </p:nvSpPr>
            <p:spPr>
              <a:xfrm>
                <a:off x="4237695" y="5981071"/>
                <a:ext cx="2204578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695" y="5981071"/>
                <a:ext cx="2204578" cy="317779"/>
              </a:xfrm>
              <a:prstGeom prst="rect">
                <a:avLst/>
              </a:prstGeom>
              <a:blipFill rotWithShape="0">
                <a:blip r:embed="rId15"/>
                <a:stretch>
                  <a:fillRect l="-1934" t="-3846" r="-27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4845" marR="5080" indent="-652780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</a:t>
            </a:r>
            <a:r>
              <a:rPr spc="-5" dirty="0"/>
              <a:t>Fabry </a:t>
            </a:r>
            <a:r>
              <a:rPr dirty="0"/>
              <a:t>Perot</a:t>
            </a:r>
            <a:r>
              <a:rPr spc="-5" dirty="0"/>
              <a:t> </a:t>
            </a:r>
            <a:r>
              <a:rPr dirty="0"/>
              <a:t>Resonances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0140" y="1450479"/>
            <a:ext cx="1243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en</a:t>
            </a:r>
            <a:r>
              <a:rPr sz="1800" spc="-5" dirty="0">
                <a:latin typeface="Arial"/>
                <a:cs typeface="Arial"/>
              </a:rPr>
              <a:t>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200" y="2286000"/>
            <a:ext cx="4165091" cy="3657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93870" y="411556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31"/>
                </a:lnTo>
                <a:lnTo>
                  <a:pt x="29405" y="62396"/>
                </a:lnTo>
                <a:lnTo>
                  <a:pt x="62396" y="29405"/>
                </a:lnTo>
                <a:lnTo>
                  <a:pt x="104231" y="7769"/>
                </a:lnTo>
                <a:lnTo>
                  <a:pt x="152400" y="0"/>
                </a:lnTo>
                <a:lnTo>
                  <a:pt x="200568" y="7769"/>
                </a:lnTo>
                <a:lnTo>
                  <a:pt x="242403" y="29405"/>
                </a:lnTo>
                <a:lnTo>
                  <a:pt x="275394" y="62396"/>
                </a:lnTo>
                <a:lnTo>
                  <a:pt x="297030" y="104231"/>
                </a:lnTo>
                <a:lnTo>
                  <a:pt x="304800" y="152400"/>
                </a:lnTo>
                <a:lnTo>
                  <a:pt x="297030" y="200568"/>
                </a:lnTo>
                <a:lnTo>
                  <a:pt x="275394" y="242403"/>
                </a:lnTo>
                <a:lnTo>
                  <a:pt x="242403" y="275394"/>
                </a:lnTo>
                <a:lnTo>
                  <a:pt x="200568" y="297030"/>
                </a:lnTo>
                <a:lnTo>
                  <a:pt x="152400" y="304800"/>
                </a:lnTo>
                <a:lnTo>
                  <a:pt x="104231" y="297030"/>
                </a:lnTo>
                <a:lnTo>
                  <a:pt x="62396" y="275394"/>
                </a:lnTo>
                <a:lnTo>
                  <a:pt x="29405" y="242403"/>
                </a:lnTo>
                <a:lnTo>
                  <a:pt x="7769" y="200568"/>
                </a:lnTo>
                <a:lnTo>
                  <a:pt x="0" y="152400"/>
                </a:lnTo>
                <a:close/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46270" y="355015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31"/>
                </a:lnTo>
                <a:lnTo>
                  <a:pt x="29405" y="62396"/>
                </a:lnTo>
                <a:lnTo>
                  <a:pt x="62396" y="29405"/>
                </a:lnTo>
                <a:lnTo>
                  <a:pt x="104231" y="7769"/>
                </a:lnTo>
                <a:lnTo>
                  <a:pt x="152400" y="0"/>
                </a:lnTo>
                <a:lnTo>
                  <a:pt x="200568" y="7769"/>
                </a:lnTo>
                <a:lnTo>
                  <a:pt x="242403" y="29405"/>
                </a:lnTo>
                <a:lnTo>
                  <a:pt x="275394" y="62396"/>
                </a:lnTo>
                <a:lnTo>
                  <a:pt x="297030" y="104231"/>
                </a:lnTo>
                <a:lnTo>
                  <a:pt x="304800" y="152400"/>
                </a:lnTo>
                <a:lnTo>
                  <a:pt x="297030" y="200568"/>
                </a:lnTo>
                <a:lnTo>
                  <a:pt x="275394" y="242403"/>
                </a:lnTo>
                <a:lnTo>
                  <a:pt x="242403" y="275394"/>
                </a:lnTo>
                <a:lnTo>
                  <a:pt x="200568" y="297030"/>
                </a:lnTo>
                <a:lnTo>
                  <a:pt x="152400" y="304800"/>
                </a:lnTo>
                <a:lnTo>
                  <a:pt x="104231" y="297030"/>
                </a:lnTo>
                <a:lnTo>
                  <a:pt x="62396" y="275394"/>
                </a:lnTo>
                <a:lnTo>
                  <a:pt x="29405" y="242403"/>
                </a:lnTo>
                <a:lnTo>
                  <a:pt x="7769" y="200568"/>
                </a:lnTo>
                <a:lnTo>
                  <a:pt x="0" y="152400"/>
                </a:lnTo>
                <a:close/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46270" y="4420361"/>
            <a:ext cx="527685" cy="1456055"/>
          </a:xfrm>
          <a:custGeom>
            <a:avLst/>
            <a:gdLst/>
            <a:ahLst/>
            <a:cxnLst/>
            <a:rect l="l" t="t" r="r" b="b"/>
            <a:pathLst>
              <a:path w="527685" h="1456054">
                <a:moveTo>
                  <a:pt x="0" y="0"/>
                </a:moveTo>
                <a:lnTo>
                  <a:pt x="527405" y="1455940"/>
                </a:lnTo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27910" y="5847895"/>
            <a:ext cx="81915" cy="96520"/>
          </a:xfrm>
          <a:custGeom>
            <a:avLst/>
            <a:gdLst/>
            <a:ahLst/>
            <a:cxnLst/>
            <a:rect l="l" t="t" r="r" b="b"/>
            <a:pathLst>
              <a:path w="81914" h="96520">
                <a:moveTo>
                  <a:pt x="81673" y="0"/>
                </a:moveTo>
                <a:lnTo>
                  <a:pt x="0" y="29578"/>
                </a:lnTo>
                <a:lnTo>
                  <a:pt x="70421" y="96469"/>
                </a:lnTo>
                <a:lnTo>
                  <a:pt x="816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51070" y="3702558"/>
            <a:ext cx="2025650" cy="0"/>
          </a:xfrm>
          <a:custGeom>
            <a:avLst/>
            <a:gdLst/>
            <a:ahLst/>
            <a:cxnLst/>
            <a:rect l="l" t="t" r="r" b="b"/>
            <a:pathLst>
              <a:path w="2025650">
                <a:moveTo>
                  <a:pt x="0" y="0"/>
                </a:moveTo>
                <a:lnTo>
                  <a:pt x="202530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61898" y="3659121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0" y="0"/>
                </a:moveTo>
                <a:lnTo>
                  <a:pt x="0" y="86868"/>
                </a:lnTo>
                <a:lnTo>
                  <a:pt x="86868" y="4343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26348" y="3544247"/>
            <a:ext cx="1116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Dark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spots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1982" y="1850343"/>
            <a:ext cx="229743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219325" algn="l"/>
              </a:tabLst>
            </a:pPr>
            <a:r>
              <a:rPr sz="1000" spc="0" dirty="0">
                <a:latin typeface="Times New Roman"/>
                <a:cs typeface="Times New Roman"/>
              </a:rPr>
              <a:t>2	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84126" y="1974941"/>
            <a:ext cx="11766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5055" algn="l"/>
              </a:tabLst>
            </a:pP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2  </a:t>
            </a:r>
            <a:r>
              <a:rPr sz="1400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400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400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90506" y="1755456"/>
            <a:ext cx="27165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19325" algn="l"/>
              </a:tabLst>
            </a:pPr>
            <a:r>
              <a:rPr sz="1400" spc="-5" dirty="0">
                <a:latin typeface="Symbol"/>
                <a:cs typeface="Symbol"/>
              </a:rPr>
              <a:t></a:t>
            </a:r>
            <a:r>
              <a:rPr sz="1400" spc="-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jk</a:t>
            </a:r>
            <a:r>
              <a:rPr sz="1400" i="1" spc="2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t	</a:t>
            </a:r>
            <a:r>
              <a:rPr sz="1400" spc="-5" dirty="0">
                <a:latin typeface="Symbol"/>
                <a:cs typeface="Symbol"/>
              </a:rPr>
              <a:t>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4 </a:t>
            </a:r>
            <a:r>
              <a:rPr sz="1400" i="1" spc="-5" dirty="0">
                <a:latin typeface="Times New Roman"/>
                <a:cs typeface="Times New Roman"/>
              </a:rPr>
              <a:t>jk</a:t>
            </a:r>
            <a:r>
              <a:rPr sz="1400" i="1" spc="16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92111" y="1845550"/>
            <a:ext cx="78549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600" i="1" spc="-15" baseline="15046" dirty="0">
                <a:latin typeface="Times New Roman"/>
                <a:cs typeface="Times New Roman"/>
              </a:rPr>
              <a:t>R</a:t>
            </a:r>
            <a:r>
              <a:rPr sz="1400" i="1" spc="-10" dirty="0">
                <a:latin typeface="Times New Roman"/>
                <a:cs typeface="Times New Roman"/>
              </a:rPr>
              <a:t>x </a:t>
            </a:r>
            <a:r>
              <a:rPr sz="1400" spc="35" dirty="0">
                <a:latin typeface="Symbol"/>
                <a:cs typeface="Symbol"/>
              </a:rPr>
              <a:t></a:t>
            </a:r>
            <a:r>
              <a:rPr sz="1400" spc="35" dirty="0">
                <a:latin typeface="Times New Roman"/>
                <a:cs typeface="Times New Roman"/>
              </a:rPr>
              <a:t>0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3600" spc="0" baseline="15046" dirty="0">
                <a:latin typeface="Symbol"/>
                <a:cs typeface="Symbol"/>
              </a:rPr>
              <a:t></a:t>
            </a:r>
            <a:endParaRPr sz="3600" baseline="15046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29127" y="1765998"/>
            <a:ext cx="3983990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358390" algn="l"/>
              </a:tabLst>
            </a:pPr>
            <a:r>
              <a:rPr sz="2400" i="1" spc="-80" dirty="0">
                <a:latin typeface="Times New Roman"/>
                <a:cs typeface="Times New Roman"/>
              </a:rPr>
              <a:t>r</a:t>
            </a:r>
            <a:r>
              <a:rPr sz="2100" spc="-120" baseline="-25793" dirty="0">
                <a:latin typeface="Times New Roman"/>
                <a:cs typeface="Times New Roman"/>
              </a:rPr>
              <a:t>1</a:t>
            </a:r>
            <a:r>
              <a:rPr sz="2400" i="1" spc="-80" dirty="0">
                <a:latin typeface="Times New Roman"/>
                <a:cs typeface="Times New Roman"/>
              </a:rPr>
              <a:t>E</a:t>
            </a:r>
            <a:r>
              <a:rPr sz="2100" spc="-120" baseline="-25793" dirty="0">
                <a:latin typeface="Times New Roman"/>
                <a:cs typeface="Times New Roman"/>
              </a:rPr>
              <a:t>0</a:t>
            </a:r>
            <a:r>
              <a:rPr sz="2100" spc="82" baseline="-25793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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t</a:t>
            </a:r>
            <a:r>
              <a:rPr sz="2100" spc="-7" baseline="-25793" dirty="0">
                <a:latin typeface="Times New Roman"/>
                <a:cs typeface="Times New Roman"/>
              </a:rPr>
              <a:t>2</a:t>
            </a:r>
            <a:r>
              <a:rPr sz="2400" i="1" spc="-5" dirty="0">
                <a:latin typeface="Times New Roman"/>
                <a:cs typeface="Times New Roman"/>
              </a:rPr>
              <a:t>r</a:t>
            </a:r>
            <a:r>
              <a:rPr sz="2100" spc="-7" baseline="-25793" dirty="0">
                <a:latin typeface="Times New Roman"/>
                <a:cs typeface="Times New Roman"/>
              </a:rPr>
              <a:t>2</a:t>
            </a:r>
            <a:r>
              <a:rPr sz="2400" i="1" spc="-5" dirty="0">
                <a:latin typeface="Times New Roman"/>
                <a:cs typeface="Times New Roman"/>
              </a:rPr>
              <a:t>t</a:t>
            </a:r>
            <a:r>
              <a:rPr sz="2100" spc="-7" baseline="-25793" dirty="0">
                <a:latin typeface="Times New Roman"/>
                <a:cs typeface="Times New Roman"/>
              </a:rPr>
              <a:t>1</a:t>
            </a:r>
            <a:r>
              <a:rPr sz="2400" i="1" spc="-5" dirty="0">
                <a:latin typeface="Times New Roman"/>
                <a:cs typeface="Times New Roman"/>
              </a:rPr>
              <a:t>E</a:t>
            </a:r>
            <a:r>
              <a:rPr sz="2100" spc="-7" baseline="-25793" dirty="0">
                <a:latin typeface="Times New Roman"/>
                <a:cs typeface="Times New Roman"/>
              </a:rPr>
              <a:t>0</a:t>
            </a:r>
            <a:r>
              <a:rPr sz="2400" i="1" spc="-5" dirty="0">
                <a:latin typeface="Times New Roman"/>
                <a:cs typeface="Times New Roman"/>
              </a:rPr>
              <a:t>e	</a:t>
            </a:r>
            <a:r>
              <a:rPr sz="2400" spc="0" dirty="0">
                <a:latin typeface="Symbol"/>
                <a:cs typeface="Symbol"/>
              </a:rPr>
              <a:t>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sz="2400" i="1" spc="0" dirty="0">
                <a:solidFill>
                  <a:srgbClr val="FF0000"/>
                </a:solidFill>
                <a:latin typeface="Times New Roman"/>
                <a:cs typeface="Times New Roman"/>
              </a:rPr>
              <a:t>r r </a:t>
            </a:r>
            <a:r>
              <a:rPr sz="2400" i="1" spc="0" dirty="0">
                <a:latin typeface="Times New Roman"/>
                <a:cs typeface="Times New Roman"/>
              </a:rPr>
              <a:t>r </a:t>
            </a:r>
            <a:r>
              <a:rPr sz="2400" i="1" dirty="0">
                <a:latin typeface="Times New Roman"/>
                <a:cs typeface="Times New Roman"/>
              </a:rPr>
              <a:t>t </a:t>
            </a:r>
            <a:r>
              <a:rPr sz="2400" i="1" spc="0" dirty="0">
                <a:latin typeface="Times New Roman"/>
                <a:cs typeface="Times New Roman"/>
              </a:rPr>
              <a:t>E</a:t>
            </a:r>
            <a:r>
              <a:rPr sz="2400" i="1" spc="-260" dirty="0">
                <a:latin typeface="Times New Roman"/>
                <a:cs typeface="Times New Roman"/>
              </a:rPr>
              <a:t> </a:t>
            </a:r>
            <a:r>
              <a:rPr sz="2400" i="1" spc="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82578" y="1765998"/>
            <a:ext cx="52641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spc="195" dirty="0">
                <a:latin typeface="Symbol"/>
                <a:cs typeface="Symbol"/>
              </a:rPr>
              <a:t></a:t>
            </a:r>
            <a:r>
              <a:rPr sz="2400" spc="965" dirty="0">
                <a:latin typeface="HE_TERMINAL"/>
                <a:cs typeface="HE_TERMINAL"/>
              </a:rPr>
              <a:t></a:t>
            </a:r>
            <a:endParaRPr sz="2400">
              <a:latin typeface="HE_TERMINAL"/>
              <a:cs typeface="HE_TERMIN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39" y="5970607"/>
            <a:ext cx="6132830" cy="69532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980179" marR="285115" indent="629285">
              <a:lnSpc>
                <a:spcPts val="1870"/>
              </a:lnSpc>
              <a:spcBef>
                <a:spcPts val="405"/>
              </a:spcBef>
            </a:pPr>
            <a:r>
              <a:rPr sz="1800" spc="-10" dirty="0">
                <a:latin typeface="Arial"/>
                <a:cs typeface="Arial"/>
              </a:rPr>
              <a:t>Bright areas  </a:t>
            </a:r>
            <a:r>
              <a:rPr sz="1800" spc="-5" dirty="0">
                <a:latin typeface="Arial"/>
                <a:cs typeface="Arial"/>
              </a:rPr>
              <a:t>Fig.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18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Fig. 18 original: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3"/>
              </a:rPr>
              <a:t>http://emfsafetynetwork.org/maine-utility-admits-smart-meters-cause-interference/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4845" marR="5080" indent="-652780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</a:t>
            </a:r>
            <a:r>
              <a:rPr spc="-5" dirty="0"/>
              <a:t>Fabry </a:t>
            </a:r>
            <a:r>
              <a:rPr dirty="0"/>
              <a:t>Perot</a:t>
            </a:r>
            <a:r>
              <a:rPr spc="-5" dirty="0"/>
              <a:t> </a:t>
            </a:r>
            <a:r>
              <a:rPr dirty="0"/>
              <a:t>Resonances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68040" y="2652002"/>
            <a:ext cx="4162425" cy="40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  <a:tabLst>
                <a:tab pos="3275965" algn="l"/>
              </a:tabLst>
            </a:pPr>
            <a:r>
              <a:rPr sz="2700" spc="-22" baseline="-37037" dirty="0">
                <a:latin typeface="Arial"/>
                <a:cs typeface="Arial"/>
              </a:rPr>
              <a:t>400n</a:t>
            </a:r>
            <a:r>
              <a:rPr sz="2700" spc="-7" baseline="-37037" dirty="0">
                <a:latin typeface="Arial"/>
                <a:cs typeface="Arial"/>
              </a:rPr>
              <a:t>m</a:t>
            </a:r>
            <a:r>
              <a:rPr sz="2700" baseline="-37037" dirty="0">
                <a:latin typeface="Arial"/>
                <a:cs typeface="Arial"/>
              </a:rPr>
              <a:t>	</a:t>
            </a:r>
            <a:r>
              <a:rPr sz="1800" spc="-15" dirty="0">
                <a:latin typeface="Arial"/>
                <a:cs typeface="Arial"/>
              </a:rPr>
              <a:t>533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8nm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0629" y="1957540"/>
            <a:ext cx="7416948" cy="4083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1682" y="2041398"/>
            <a:ext cx="0" cy="624205"/>
          </a:xfrm>
          <a:custGeom>
            <a:avLst/>
            <a:gdLst/>
            <a:ahLst/>
            <a:cxnLst/>
            <a:rect l="l" t="t" r="r" b="b"/>
            <a:pathLst>
              <a:path h="624205">
                <a:moveTo>
                  <a:pt x="0" y="0"/>
                </a:moveTo>
                <a:lnTo>
                  <a:pt x="0" y="624078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03681" y="2649475"/>
            <a:ext cx="96520" cy="96520"/>
          </a:xfrm>
          <a:custGeom>
            <a:avLst/>
            <a:gdLst/>
            <a:ahLst/>
            <a:cxnLst/>
            <a:rect l="l" t="t" r="r" b="b"/>
            <a:pathLst>
              <a:path w="96520" h="96519">
                <a:moveTo>
                  <a:pt x="96012" y="0"/>
                </a:moveTo>
                <a:lnTo>
                  <a:pt x="0" y="0"/>
                </a:lnTo>
                <a:lnTo>
                  <a:pt x="48006" y="96012"/>
                </a:lnTo>
                <a:lnTo>
                  <a:pt x="960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6361" y="2041398"/>
            <a:ext cx="0" cy="623570"/>
          </a:xfrm>
          <a:custGeom>
            <a:avLst/>
            <a:gdLst/>
            <a:ahLst/>
            <a:cxnLst/>
            <a:rect l="l" t="t" r="r" b="b"/>
            <a:pathLst>
              <a:path h="623569">
                <a:moveTo>
                  <a:pt x="0" y="0"/>
                </a:moveTo>
                <a:lnTo>
                  <a:pt x="0" y="623112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58361" y="2648507"/>
            <a:ext cx="96520" cy="96520"/>
          </a:xfrm>
          <a:custGeom>
            <a:avLst/>
            <a:gdLst/>
            <a:ahLst/>
            <a:cxnLst/>
            <a:rect l="l" t="t" r="r" b="b"/>
            <a:pathLst>
              <a:path w="96520" h="96519">
                <a:moveTo>
                  <a:pt x="96011" y="0"/>
                </a:moveTo>
                <a:lnTo>
                  <a:pt x="0" y="0"/>
                </a:lnTo>
                <a:lnTo>
                  <a:pt x="48005" y="96012"/>
                </a:lnTo>
                <a:lnTo>
                  <a:pt x="96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38506" y="2745695"/>
            <a:ext cx="721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400nm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8210" y="2747981"/>
            <a:ext cx="911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533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3nm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45157" y="2041398"/>
            <a:ext cx="0" cy="624205"/>
          </a:xfrm>
          <a:custGeom>
            <a:avLst/>
            <a:gdLst/>
            <a:ahLst/>
            <a:cxnLst/>
            <a:rect l="l" t="t" r="r" b="b"/>
            <a:pathLst>
              <a:path h="624205">
                <a:moveTo>
                  <a:pt x="0" y="0"/>
                </a:moveTo>
                <a:lnTo>
                  <a:pt x="0" y="624078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7157" y="2649475"/>
            <a:ext cx="96520" cy="96520"/>
          </a:xfrm>
          <a:custGeom>
            <a:avLst/>
            <a:gdLst/>
            <a:ahLst/>
            <a:cxnLst/>
            <a:rect l="l" t="t" r="r" b="b"/>
            <a:pathLst>
              <a:path w="96519" h="96519">
                <a:moveTo>
                  <a:pt x="96012" y="0"/>
                </a:moveTo>
                <a:lnTo>
                  <a:pt x="0" y="0"/>
                </a:lnTo>
                <a:lnTo>
                  <a:pt x="48006" y="96012"/>
                </a:lnTo>
                <a:lnTo>
                  <a:pt x="960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50443" y="2745695"/>
            <a:ext cx="721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320nm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69642" y="4344161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>
                <a:moveTo>
                  <a:pt x="0" y="0"/>
                </a:moveTo>
                <a:lnTo>
                  <a:pt x="727011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80659" y="4296152"/>
            <a:ext cx="96520" cy="96520"/>
          </a:xfrm>
          <a:custGeom>
            <a:avLst/>
            <a:gdLst/>
            <a:ahLst/>
            <a:cxnLst/>
            <a:rect l="l" t="t" r="r" b="b"/>
            <a:pathLst>
              <a:path w="96520" h="96520">
                <a:moveTo>
                  <a:pt x="0" y="0"/>
                </a:moveTo>
                <a:lnTo>
                  <a:pt x="0" y="96012"/>
                </a:lnTo>
                <a:lnTo>
                  <a:pt x="96012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55340" y="4181826"/>
            <a:ext cx="721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356nm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4845" marR="5080" indent="-652780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</a:t>
            </a:r>
            <a:r>
              <a:rPr spc="-5" dirty="0"/>
              <a:t>Fabry </a:t>
            </a:r>
            <a:r>
              <a:rPr dirty="0"/>
              <a:t>Perot</a:t>
            </a:r>
            <a:r>
              <a:rPr spc="-5" dirty="0"/>
              <a:t> </a:t>
            </a:r>
            <a:r>
              <a:rPr dirty="0"/>
              <a:t>Resonances</a:t>
            </a:r>
          </a:p>
        </p:txBody>
      </p:sp>
      <p:sp>
        <p:nvSpPr>
          <p:cNvPr id="3" name="object 3"/>
          <p:cNvSpPr/>
          <p:nvPr/>
        </p:nvSpPr>
        <p:spPr>
          <a:xfrm>
            <a:off x="5108447" y="2334767"/>
            <a:ext cx="3991355" cy="419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2334767"/>
            <a:ext cx="3991355" cy="419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51" y="1400556"/>
            <a:ext cx="896111" cy="914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0233" y="1965384"/>
            <a:ext cx="721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356nm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8138" y="1965384"/>
            <a:ext cx="721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400nm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6470" y="4134798"/>
            <a:ext cx="1517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marR="5080" indent="-3048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Standing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wave  </a:t>
            </a:r>
            <a:r>
              <a:rPr sz="1800" spc="-10" dirty="0">
                <a:latin typeface="Arial"/>
                <a:cs typeface="Arial"/>
              </a:rPr>
              <a:t>formation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96161" y="3124961"/>
            <a:ext cx="152400" cy="2819400"/>
          </a:xfrm>
          <a:custGeom>
            <a:avLst/>
            <a:gdLst/>
            <a:ahLst/>
            <a:cxnLst/>
            <a:rect l="l" t="t" r="r" b="b"/>
            <a:pathLst>
              <a:path w="152400" h="2819400">
                <a:moveTo>
                  <a:pt x="152400" y="2819400"/>
                </a:moveTo>
                <a:lnTo>
                  <a:pt x="122737" y="2818401"/>
                </a:lnTo>
                <a:lnTo>
                  <a:pt x="98517" y="2815678"/>
                </a:lnTo>
                <a:lnTo>
                  <a:pt x="82187" y="2811641"/>
                </a:lnTo>
                <a:lnTo>
                  <a:pt x="76200" y="2806700"/>
                </a:lnTo>
                <a:lnTo>
                  <a:pt x="76200" y="1422400"/>
                </a:lnTo>
                <a:lnTo>
                  <a:pt x="70212" y="1417458"/>
                </a:lnTo>
                <a:lnTo>
                  <a:pt x="53882" y="1413421"/>
                </a:lnTo>
                <a:lnTo>
                  <a:pt x="29662" y="1410698"/>
                </a:lnTo>
                <a:lnTo>
                  <a:pt x="0" y="1409700"/>
                </a:lnTo>
                <a:lnTo>
                  <a:pt x="29662" y="1408701"/>
                </a:lnTo>
                <a:lnTo>
                  <a:pt x="53882" y="1405978"/>
                </a:lnTo>
                <a:lnTo>
                  <a:pt x="70212" y="1401941"/>
                </a:lnTo>
                <a:lnTo>
                  <a:pt x="76200" y="1397000"/>
                </a:lnTo>
                <a:lnTo>
                  <a:pt x="76200" y="12700"/>
                </a:lnTo>
                <a:lnTo>
                  <a:pt x="82187" y="7758"/>
                </a:lnTo>
                <a:lnTo>
                  <a:pt x="98517" y="3721"/>
                </a:lnTo>
                <a:lnTo>
                  <a:pt x="122737" y="998"/>
                </a:lnTo>
                <a:lnTo>
                  <a:pt x="152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8734" y="4376158"/>
            <a:ext cx="919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t=400nm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46726" y="440584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4618" y="4273259"/>
            <a:ext cx="47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ε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=4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29178" y="4740402"/>
            <a:ext cx="2743200" cy="1112520"/>
          </a:xfrm>
          <a:custGeom>
            <a:avLst/>
            <a:gdLst/>
            <a:ahLst/>
            <a:cxnLst/>
            <a:rect l="l" t="t" r="r" b="b"/>
            <a:pathLst>
              <a:path w="2743200" h="1112520">
                <a:moveTo>
                  <a:pt x="0" y="0"/>
                </a:moveTo>
                <a:lnTo>
                  <a:pt x="2743200" y="0"/>
                </a:lnTo>
                <a:lnTo>
                  <a:pt x="2743200" y="1112520"/>
                </a:lnTo>
                <a:lnTo>
                  <a:pt x="0" y="111252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68802" y="4883658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419100" y="0"/>
                </a:moveTo>
                <a:lnTo>
                  <a:pt x="4191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419100" y="171450"/>
                </a:lnTo>
                <a:lnTo>
                  <a:pt x="419100" y="228600"/>
                </a:lnTo>
                <a:lnTo>
                  <a:pt x="533400" y="114300"/>
                </a:lnTo>
                <a:lnTo>
                  <a:pt x="4191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8802" y="4883658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57150"/>
                </a:moveTo>
                <a:lnTo>
                  <a:pt x="419100" y="57150"/>
                </a:lnTo>
                <a:lnTo>
                  <a:pt x="419100" y="0"/>
                </a:lnTo>
                <a:lnTo>
                  <a:pt x="533400" y="114300"/>
                </a:lnTo>
                <a:lnTo>
                  <a:pt x="419100" y="228600"/>
                </a:lnTo>
                <a:lnTo>
                  <a:pt x="4191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18509" y="6249161"/>
            <a:ext cx="931544" cy="0"/>
          </a:xfrm>
          <a:custGeom>
            <a:avLst/>
            <a:gdLst/>
            <a:ahLst/>
            <a:cxnLst/>
            <a:rect l="l" t="t" r="r" b="b"/>
            <a:pathLst>
              <a:path w="931545">
                <a:moveTo>
                  <a:pt x="0" y="0"/>
                </a:moveTo>
                <a:lnTo>
                  <a:pt x="931418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35447" y="6205725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0" y="0"/>
                </a:moveTo>
                <a:lnTo>
                  <a:pt x="0" y="86868"/>
                </a:lnTo>
                <a:lnTo>
                  <a:pt x="86868" y="434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72509" y="609119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51276" y="5364479"/>
            <a:ext cx="566927" cy="262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90594" y="4955291"/>
            <a:ext cx="2025014" cy="544195"/>
          </a:xfrm>
          <a:custGeom>
            <a:avLst/>
            <a:gdLst/>
            <a:ahLst/>
            <a:cxnLst/>
            <a:rect l="l" t="t" r="r" b="b"/>
            <a:pathLst>
              <a:path w="2025014" h="544195">
                <a:moveTo>
                  <a:pt x="0" y="32966"/>
                </a:moveTo>
                <a:lnTo>
                  <a:pt x="62362" y="30521"/>
                </a:lnTo>
                <a:lnTo>
                  <a:pt x="124670" y="28088"/>
                </a:lnTo>
                <a:lnTo>
                  <a:pt x="186866" y="25678"/>
                </a:lnTo>
                <a:lnTo>
                  <a:pt x="248897" y="23305"/>
                </a:lnTo>
                <a:lnTo>
                  <a:pt x="310707" y="20979"/>
                </a:lnTo>
                <a:lnTo>
                  <a:pt x="372241" y="18714"/>
                </a:lnTo>
                <a:lnTo>
                  <a:pt x="433442" y="16520"/>
                </a:lnTo>
                <a:lnTo>
                  <a:pt x="494257" y="14410"/>
                </a:lnTo>
                <a:lnTo>
                  <a:pt x="554630" y="12396"/>
                </a:lnTo>
                <a:lnTo>
                  <a:pt x="614505" y="10490"/>
                </a:lnTo>
                <a:lnTo>
                  <a:pt x="673827" y="8704"/>
                </a:lnTo>
                <a:lnTo>
                  <a:pt x="732541" y="7050"/>
                </a:lnTo>
                <a:lnTo>
                  <a:pt x="790592" y="5539"/>
                </a:lnTo>
                <a:lnTo>
                  <a:pt x="847924" y="4184"/>
                </a:lnTo>
                <a:lnTo>
                  <a:pt x="904483" y="2997"/>
                </a:lnTo>
                <a:lnTo>
                  <a:pt x="960212" y="1990"/>
                </a:lnTo>
                <a:lnTo>
                  <a:pt x="1015056" y="1175"/>
                </a:lnTo>
                <a:lnTo>
                  <a:pt x="1068961" y="563"/>
                </a:lnTo>
                <a:lnTo>
                  <a:pt x="1121871" y="168"/>
                </a:lnTo>
                <a:lnTo>
                  <a:pt x="1173731" y="0"/>
                </a:lnTo>
                <a:lnTo>
                  <a:pt x="1224484" y="71"/>
                </a:lnTo>
                <a:lnTo>
                  <a:pt x="1274077" y="395"/>
                </a:lnTo>
                <a:lnTo>
                  <a:pt x="1322454" y="982"/>
                </a:lnTo>
                <a:lnTo>
                  <a:pt x="1369560" y="1845"/>
                </a:lnTo>
                <a:lnTo>
                  <a:pt x="1415338" y="2996"/>
                </a:lnTo>
                <a:lnTo>
                  <a:pt x="1459735" y="4446"/>
                </a:lnTo>
                <a:lnTo>
                  <a:pt x="1502695" y="6208"/>
                </a:lnTo>
                <a:lnTo>
                  <a:pt x="1544161" y="8294"/>
                </a:lnTo>
                <a:lnTo>
                  <a:pt x="1584080" y="10716"/>
                </a:lnTo>
                <a:lnTo>
                  <a:pt x="1622396" y="13485"/>
                </a:lnTo>
                <a:lnTo>
                  <a:pt x="1693998" y="20114"/>
                </a:lnTo>
                <a:lnTo>
                  <a:pt x="1758523" y="28278"/>
                </a:lnTo>
                <a:lnTo>
                  <a:pt x="1857161" y="48634"/>
                </a:lnTo>
                <a:lnTo>
                  <a:pt x="1912104" y="68787"/>
                </a:lnTo>
                <a:lnTo>
                  <a:pt x="1954286" y="92687"/>
                </a:lnTo>
                <a:lnTo>
                  <a:pt x="1985169" y="119598"/>
                </a:lnTo>
                <a:lnTo>
                  <a:pt x="2018886" y="179503"/>
                </a:lnTo>
                <a:lnTo>
                  <a:pt x="2024952" y="242602"/>
                </a:lnTo>
                <a:lnTo>
                  <a:pt x="2021271" y="273507"/>
                </a:lnTo>
                <a:lnTo>
                  <a:pt x="2015064" y="302999"/>
                </a:lnTo>
                <a:lnTo>
                  <a:pt x="2007793" y="330341"/>
                </a:lnTo>
                <a:lnTo>
                  <a:pt x="2000920" y="354795"/>
                </a:lnTo>
                <a:lnTo>
                  <a:pt x="1995906" y="375625"/>
                </a:lnTo>
                <a:lnTo>
                  <a:pt x="1988304" y="423580"/>
                </a:lnTo>
                <a:lnTo>
                  <a:pt x="1968724" y="460598"/>
                </a:lnTo>
                <a:lnTo>
                  <a:pt x="1910814" y="489070"/>
                </a:lnTo>
                <a:lnTo>
                  <a:pt x="1859250" y="500850"/>
                </a:lnTo>
                <a:lnTo>
                  <a:pt x="1788221" y="511390"/>
                </a:lnTo>
                <a:lnTo>
                  <a:pt x="1694433" y="520989"/>
                </a:lnTo>
                <a:lnTo>
                  <a:pt x="1630904" y="525823"/>
                </a:lnTo>
                <a:lnTo>
                  <a:pt x="1560179" y="529972"/>
                </a:lnTo>
                <a:lnTo>
                  <a:pt x="1482739" y="533483"/>
                </a:lnTo>
                <a:lnTo>
                  <a:pt x="1441651" y="535013"/>
                </a:lnTo>
                <a:lnTo>
                  <a:pt x="1399063" y="536401"/>
                </a:lnTo>
                <a:lnTo>
                  <a:pt x="1355036" y="537652"/>
                </a:lnTo>
                <a:lnTo>
                  <a:pt x="1309630" y="538771"/>
                </a:lnTo>
                <a:lnTo>
                  <a:pt x="1262905" y="539765"/>
                </a:lnTo>
                <a:lnTo>
                  <a:pt x="1214921" y="540640"/>
                </a:lnTo>
                <a:lnTo>
                  <a:pt x="1165738" y="541400"/>
                </a:lnTo>
                <a:lnTo>
                  <a:pt x="1115416" y="542052"/>
                </a:lnTo>
                <a:lnTo>
                  <a:pt x="1064014" y="542601"/>
                </a:lnTo>
                <a:lnTo>
                  <a:pt x="1011593" y="543053"/>
                </a:lnTo>
                <a:lnTo>
                  <a:pt x="958212" y="543414"/>
                </a:lnTo>
                <a:lnTo>
                  <a:pt x="903932" y="543690"/>
                </a:lnTo>
                <a:lnTo>
                  <a:pt x="848813" y="543886"/>
                </a:lnTo>
                <a:lnTo>
                  <a:pt x="792914" y="544007"/>
                </a:lnTo>
                <a:lnTo>
                  <a:pt x="736296" y="544060"/>
                </a:lnTo>
                <a:lnTo>
                  <a:pt x="679018" y="544050"/>
                </a:lnTo>
                <a:lnTo>
                  <a:pt x="621141" y="543983"/>
                </a:lnTo>
                <a:lnTo>
                  <a:pt x="562724" y="543865"/>
                </a:lnTo>
                <a:lnTo>
                  <a:pt x="503828" y="543701"/>
                </a:lnTo>
                <a:lnTo>
                  <a:pt x="444511" y="543497"/>
                </a:lnTo>
                <a:lnTo>
                  <a:pt x="384836" y="543259"/>
                </a:lnTo>
                <a:lnTo>
                  <a:pt x="324860" y="542992"/>
                </a:lnTo>
                <a:lnTo>
                  <a:pt x="264644" y="542702"/>
                </a:lnTo>
                <a:lnTo>
                  <a:pt x="204249" y="542396"/>
                </a:lnTo>
                <a:lnTo>
                  <a:pt x="143734" y="542077"/>
                </a:lnTo>
                <a:lnTo>
                  <a:pt x="83159" y="541753"/>
                </a:lnTo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29178" y="4740402"/>
            <a:ext cx="2743200" cy="1112520"/>
          </a:xfrm>
          <a:prstGeom prst="rect">
            <a:avLst/>
          </a:prstGeom>
          <a:ln w="25907">
            <a:solidFill>
              <a:srgbClr val="89A4A7"/>
            </a:solidFill>
          </a:ln>
        </p:spPr>
        <p:txBody>
          <a:bodyPr vert="horz" wrap="square" lIns="0" tIns="207645" rIns="0" bIns="0" rtlCol="0">
            <a:spAutoFit/>
          </a:bodyPr>
          <a:lstStyle/>
          <a:p>
            <a:pPr marL="1162050">
              <a:lnSpc>
                <a:spcPct val="100000"/>
              </a:lnSpc>
              <a:spcBef>
                <a:spcPts val="1635"/>
              </a:spcBef>
            </a:pPr>
            <a:r>
              <a:rPr sz="1450" dirty="0">
                <a:latin typeface="Times New Roman"/>
                <a:cs typeface="Times New Roman"/>
              </a:rPr>
              <a:t>exp(</a:t>
            </a:r>
            <a:r>
              <a:rPr sz="1450" dirty="0">
                <a:latin typeface="Symbol"/>
                <a:cs typeface="Symbol"/>
              </a:rPr>
              <a:t></a:t>
            </a:r>
            <a:r>
              <a:rPr sz="1450" spc="-135" dirty="0">
                <a:latin typeface="Times New Roman"/>
                <a:cs typeface="Times New Roman"/>
              </a:rPr>
              <a:t> </a:t>
            </a:r>
            <a:r>
              <a:rPr sz="1450" i="1" spc="25" dirty="0">
                <a:latin typeface="Times New Roman"/>
                <a:cs typeface="Times New Roman"/>
              </a:rPr>
              <a:t>jk</a:t>
            </a:r>
            <a:r>
              <a:rPr sz="1200" spc="37" baseline="-27777" dirty="0">
                <a:latin typeface="Times New Roman"/>
                <a:cs typeface="Times New Roman"/>
              </a:rPr>
              <a:t>2</a:t>
            </a:r>
            <a:r>
              <a:rPr sz="1450" i="1" spc="25" dirty="0">
                <a:latin typeface="Times New Roman"/>
                <a:cs typeface="Times New Roman"/>
              </a:rPr>
              <a:t>t</a:t>
            </a:r>
            <a:r>
              <a:rPr sz="1450" spc="25" dirty="0"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Times New Roman"/>
              <a:cs typeface="Times New Roman"/>
            </a:endParaRPr>
          </a:p>
          <a:p>
            <a:pPr marL="1162050">
              <a:lnSpc>
                <a:spcPct val="100000"/>
              </a:lnSpc>
            </a:pPr>
            <a:r>
              <a:rPr sz="1450" dirty="0">
                <a:latin typeface="Times New Roman"/>
                <a:cs typeface="Times New Roman"/>
              </a:rPr>
              <a:t>exp(</a:t>
            </a:r>
            <a:r>
              <a:rPr sz="1450" dirty="0">
                <a:latin typeface="Symbol"/>
                <a:cs typeface="Symbol"/>
              </a:rPr>
              <a:t></a:t>
            </a:r>
            <a:r>
              <a:rPr sz="1450" spc="-135" dirty="0">
                <a:latin typeface="Times New Roman"/>
                <a:cs typeface="Times New Roman"/>
              </a:rPr>
              <a:t> </a:t>
            </a:r>
            <a:r>
              <a:rPr sz="1450" i="1" spc="25" dirty="0">
                <a:latin typeface="Times New Roman"/>
                <a:cs typeface="Times New Roman"/>
              </a:rPr>
              <a:t>jk</a:t>
            </a:r>
            <a:r>
              <a:rPr sz="1200" spc="37" baseline="-27777" dirty="0">
                <a:latin typeface="Times New Roman"/>
                <a:cs typeface="Times New Roman"/>
              </a:rPr>
              <a:t>2</a:t>
            </a:r>
            <a:r>
              <a:rPr sz="1450" i="1" spc="25" dirty="0">
                <a:latin typeface="Times New Roman"/>
                <a:cs typeface="Times New Roman"/>
              </a:rPr>
              <a:t>t</a:t>
            </a:r>
            <a:r>
              <a:rPr sz="1450" spc="25" dirty="0"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10190" y="2707792"/>
            <a:ext cx="3094355" cy="113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80"/>
              </a:lnSpc>
              <a:spcBef>
                <a:spcPts val="100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reflection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980"/>
              </a:lnSpc>
            </a:pPr>
            <a:r>
              <a:rPr sz="2400" spc="30" dirty="0">
                <a:latin typeface="Times New Roman"/>
                <a:cs typeface="Times New Roman"/>
              </a:rPr>
              <a:t>2</a:t>
            </a:r>
            <a:r>
              <a:rPr sz="2400" i="1" spc="30" dirty="0">
                <a:latin typeface="Times New Roman"/>
                <a:cs typeface="Times New Roman"/>
              </a:rPr>
              <a:t>k</a:t>
            </a:r>
            <a:r>
              <a:rPr sz="2100" spc="44" baseline="-25793" dirty="0">
                <a:latin typeface="Times New Roman"/>
                <a:cs typeface="Times New Roman"/>
              </a:rPr>
              <a:t>2</a:t>
            </a:r>
            <a:r>
              <a:rPr sz="2400" i="1" spc="30" dirty="0">
                <a:latin typeface="Times New Roman"/>
                <a:cs typeface="Times New Roman"/>
              </a:rPr>
              <a:t>t </a:t>
            </a:r>
            <a:r>
              <a:rPr sz="2400" spc="0" dirty="0">
                <a:latin typeface="Symbol"/>
                <a:cs typeface="Symbol"/>
              </a:rPr>
              <a:t>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2</a:t>
            </a:r>
            <a:r>
              <a:rPr sz="2550" i="1" spc="-90" dirty="0">
                <a:latin typeface="Symbol"/>
                <a:cs typeface="Symbol"/>
              </a:rPr>
              <a:t></a:t>
            </a:r>
            <a:r>
              <a:rPr sz="2550" i="1" spc="-90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Times New Roman"/>
                <a:cs typeface="Times New Roman"/>
              </a:rPr>
              <a:t>m </a:t>
            </a:r>
            <a:r>
              <a:rPr sz="2400" spc="10" dirty="0">
                <a:latin typeface="Symbol"/>
                <a:cs typeface="Symbol"/>
              </a:rPr>
              <a:t>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550" i="1" spc="40" dirty="0">
                <a:latin typeface="Symbol"/>
                <a:cs typeface="Symbol"/>
              </a:rPr>
              <a:t></a:t>
            </a:r>
            <a:r>
              <a:rPr sz="2400" i="1" spc="40" dirty="0">
                <a:latin typeface="Times New Roman"/>
                <a:cs typeface="Times New Roman"/>
              </a:rPr>
              <a:t>m </a:t>
            </a:r>
            <a:r>
              <a:rPr sz="2400" spc="0" dirty="0">
                <a:latin typeface="Symbol"/>
                <a:cs typeface="Symbol"/>
              </a:rPr>
              <a:t></a:t>
            </a:r>
            <a:r>
              <a:rPr sz="2400" spc="-3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2</a:t>
            </a:r>
            <a:r>
              <a:rPr sz="2400" i="1" spc="5" dirty="0">
                <a:latin typeface="Times New Roman"/>
                <a:cs typeface="Times New Roman"/>
              </a:rPr>
              <a:t>n</a:t>
            </a:r>
            <a:r>
              <a:rPr sz="2100" spc="7" baseline="-25793" dirty="0">
                <a:latin typeface="Times New Roman"/>
                <a:cs typeface="Times New Roman"/>
              </a:rPr>
              <a:t>2</a:t>
            </a:r>
            <a:r>
              <a:rPr sz="2400" i="1" spc="5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400" i="1" spc="5" dirty="0">
                <a:latin typeface="Times New Roman"/>
                <a:cs typeface="Times New Roman"/>
              </a:rPr>
              <a:t>m </a:t>
            </a:r>
            <a:r>
              <a:rPr sz="2400" spc="10" dirty="0">
                <a:latin typeface="Symbol"/>
                <a:cs typeface="Symbol"/>
              </a:rPr>
              <a:t>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integer, </a:t>
            </a:r>
            <a:r>
              <a:rPr sz="2400" dirty="0">
                <a:latin typeface="Times New Roman"/>
                <a:cs typeface="Times New Roman"/>
              </a:rPr>
              <a:t>eg.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m=0,1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4845" marR="5080" indent="-652780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</a:t>
            </a:r>
            <a:r>
              <a:rPr spc="-5" dirty="0"/>
              <a:t>Fabry </a:t>
            </a:r>
            <a:r>
              <a:rPr dirty="0"/>
              <a:t>Perot</a:t>
            </a:r>
            <a:r>
              <a:rPr spc="-5" dirty="0"/>
              <a:t> </a:t>
            </a:r>
            <a:r>
              <a:rPr dirty="0"/>
              <a:t>Resonances</a:t>
            </a:r>
          </a:p>
        </p:txBody>
      </p:sp>
      <p:sp>
        <p:nvSpPr>
          <p:cNvPr id="3" name="object 3"/>
          <p:cNvSpPr/>
          <p:nvPr/>
        </p:nvSpPr>
        <p:spPr>
          <a:xfrm>
            <a:off x="2415539" y="1752600"/>
            <a:ext cx="4312919" cy="4297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6940" y="6077203"/>
            <a:ext cx="509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3361" y="3902202"/>
            <a:ext cx="3036570" cy="0"/>
          </a:xfrm>
          <a:custGeom>
            <a:avLst/>
            <a:gdLst/>
            <a:ahLst/>
            <a:cxnLst/>
            <a:rect l="l" t="t" r="r" b="b"/>
            <a:pathLst>
              <a:path w="3036570">
                <a:moveTo>
                  <a:pt x="0" y="0"/>
                </a:moveTo>
                <a:lnTo>
                  <a:pt x="3036570" y="0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72408" y="3849627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10">
                <a:moveTo>
                  <a:pt x="0" y="0"/>
                </a:moveTo>
                <a:lnTo>
                  <a:pt x="0" y="105156"/>
                </a:lnTo>
                <a:lnTo>
                  <a:pt x="105155" y="525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4132" y="3235866"/>
            <a:ext cx="2436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305" marR="5080" indent="-3962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Destructive interference  at this</a:t>
            </a:r>
            <a:r>
              <a:rPr sz="1800" spc="-10" dirty="0">
                <a:latin typeface="Arial"/>
                <a:cs typeface="Arial"/>
              </a:rPr>
              <a:t> boundary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8833" y="6227554"/>
            <a:ext cx="723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19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6472109"/>
            <a:ext cx="57334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Fig. 19 original: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3"/>
              </a:rPr>
              <a:t>http://upload.wikimedia.org/wikipedia/commons/8/8c/Optical-coating-2.png/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0825" y="3559030"/>
            <a:ext cx="2011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2925" marR="5080" indent="-53086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Quarter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wavelength  matching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7523" y="482917"/>
            <a:ext cx="35693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What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Light?</a:t>
            </a:r>
          </a:p>
        </p:txBody>
      </p:sp>
      <p:sp>
        <p:nvSpPr>
          <p:cNvPr id="3" name="object 3"/>
          <p:cNvSpPr/>
          <p:nvPr/>
        </p:nvSpPr>
        <p:spPr>
          <a:xfrm>
            <a:off x="2560319" y="1600200"/>
            <a:ext cx="4023359" cy="301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40964" y="4741722"/>
            <a:ext cx="381952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15"/>
              </a:spcBef>
            </a:pPr>
            <a:r>
              <a:rPr sz="1800" spc="-10" dirty="0">
                <a:latin typeface="Arial"/>
                <a:cs typeface="Arial"/>
              </a:rPr>
              <a:t>Light: Electromagnetic </a:t>
            </a:r>
            <a:r>
              <a:rPr sz="1800" spc="-15" dirty="0">
                <a:latin typeface="Arial"/>
                <a:cs typeface="Arial"/>
              </a:rPr>
              <a:t>wave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radiation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6200647"/>
            <a:ext cx="78803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Fig. </a:t>
            </a:r>
            <a:r>
              <a:rPr sz="1100" dirty="0">
                <a:latin typeface="Arial"/>
                <a:cs typeface="Arial"/>
              </a:rPr>
              <a:t>1 taken from </a:t>
            </a:r>
            <a:r>
              <a:rPr sz="1100" spc="-5" dirty="0">
                <a:latin typeface="Arial"/>
                <a:cs typeface="Arial"/>
              </a:rPr>
              <a:t>Wikipedia: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http://en.wikipedia.org/wiki/Wavelength#mediaviewer/File:Light_dispersion_conceptual_waves.gif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4845" marR="5080" indent="-652780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</a:t>
            </a:r>
            <a:r>
              <a:rPr spc="-5" dirty="0"/>
              <a:t>Fabry </a:t>
            </a:r>
            <a:r>
              <a:rPr dirty="0"/>
              <a:t>Perot</a:t>
            </a:r>
            <a:r>
              <a:rPr spc="-5" dirty="0"/>
              <a:t> </a:t>
            </a:r>
            <a:r>
              <a:rPr dirty="0"/>
              <a:t>Resonances</a:t>
            </a:r>
          </a:p>
        </p:txBody>
      </p:sp>
      <p:sp>
        <p:nvSpPr>
          <p:cNvPr id="3" name="object 3"/>
          <p:cNvSpPr/>
          <p:nvPr/>
        </p:nvSpPr>
        <p:spPr>
          <a:xfrm>
            <a:off x="1712976" y="1961856"/>
            <a:ext cx="5651558" cy="4058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05744" y="6060030"/>
            <a:ext cx="723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6460123"/>
            <a:ext cx="678751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Fig. 20 recreated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data collected </a:t>
            </a:r>
            <a:r>
              <a:rPr sz="1100" dirty="0">
                <a:latin typeface="Arial"/>
                <a:cs typeface="Arial"/>
              </a:rPr>
              <a:t>from: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3"/>
              </a:rPr>
              <a:t>http://</a:t>
            </a:r>
            <a:r>
              <a:rPr sz="1100" spc="-5" dirty="0" smtClean="0">
                <a:latin typeface="Arial"/>
                <a:cs typeface="Arial"/>
                <a:hlinkClick r:id="rId3"/>
              </a:rPr>
              <a:t>pveducation.org/pvcdrom/design/anti-reflection-coatings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1855" marR="5080" indent="-2129790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Waveguiding</a:t>
            </a:r>
          </a:p>
        </p:txBody>
      </p:sp>
      <p:sp>
        <p:nvSpPr>
          <p:cNvPr id="3" name="object 3"/>
          <p:cNvSpPr/>
          <p:nvPr/>
        </p:nvSpPr>
        <p:spPr>
          <a:xfrm>
            <a:off x="1952244" y="3927347"/>
            <a:ext cx="5239511" cy="2429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761" y="1553717"/>
            <a:ext cx="990600" cy="914400"/>
          </a:xfrm>
          <a:custGeom>
            <a:avLst/>
            <a:gdLst/>
            <a:ahLst/>
            <a:cxnLst/>
            <a:rect l="l" t="t" r="r" b="b"/>
            <a:pathLst>
              <a:path w="990600" h="914400">
                <a:moveTo>
                  <a:pt x="990600" y="457200"/>
                </a:moveTo>
                <a:lnTo>
                  <a:pt x="0" y="457200"/>
                </a:lnTo>
                <a:lnTo>
                  <a:pt x="495300" y="914400"/>
                </a:lnTo>
                <a:lnTo>
                  <a:pt x="990600" y="457200"/>
                </a:lnTo>
                <a:close/>
              </a:path>
              <a:path w="990600" h="914400">
                <a:moveTo>
                  <a:pt x="742950" y="0"/>
                </a:moveTo>
                <a:lnTo>
                  <a:pt x="247650" y="0"/>
                </a:lnTo>
                <a:lnTo>
                  <a:pt x="247650" y="457200"/>
                </a:lnTo>
                <a:lnTo>
                  <a:pt x="742950" y="457200"/>
                </a:lnTo>
                <a:lnTo>
                  <a:pt x="74295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761" y="1553717"/>
            <a:ext cx="990600" cy="914400"/>
          </a:xfrm>
          <a:custGeom>
            <a:avLst/>
            <a:gdLst/>
            <a:ahLst/>
            <a:cxnLst/>
            <a:rect l="l" t="t" r="r" b="b"/>
            <a:pathLst>
              <a:path w="990600" h="914400">
                <a:moveTo>
                  <a:pt x="0" y="457200"/>
                </a:moveTo>
                <a:lnTo>
                  <a:pt x="247650" y="457200"/>
                </a:lnTo>
                <a:lnTo>
                  <a:pt x="247650" y="0"/>
                </a:lnTo>
                <a:lnTo>
                  <a:pt x="742950" y="0"/>
                </a:lnTo>
                <a:lnTo>
                  <a:pt x="742950" y="457200"/>
                </a:lnTo>
                <a:lnTo>
                  <a:pt x="990600" y="457200"/>
                </a:lnTo>
                <a:lnTo>
                  <a:pt x="495300" y="914400"/>
                </a:lnTo>
                <a:lnTo>
                  <a:pt x="0" y="4572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20161" y="2605277"/>
            <a:ext cx="3733800" cy="1447800"/>
          </a:xfrm>
          <a:prstGeom prst="rect">
            <a:avLst/>
          </a:prstGeom>
          <a:solidFill>
            <a:srgbClr val="BBE0E3"/>
          </a:solidFill>
          <a:ln w="25907">
            <a:solidFill>
              <a:srgbClr val="89A4A7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1656080" marR="716915" indent="-960755">
              <a:lnSpc>
                <a:spcPct val="137700"/>
              </a:lnSpc>
              <a:spcBef>
                <a:spcPts val="770"/>
              </a:spcBef>
            </a:pPr>
            <a:r>
              <a:rPr sz="1800" spc="-10" dirty="0">
                <a:latin typeface="Arial"/>
                <a:cs typeface="Arial"/>
              </a:rPr>
              <a:t>Standing </a:t>
            </a:r>
            <a:r>
              <a:rPr sz="1800" spc="-20" dirty="0">
                <a:latin typeface="Arial"/>
                <a:cs typeface="Arial"/>
              </a:rPr>
              <a:t>Waves </a:t>
            </a:r>
            <a:r>
              <a:rPr sz="1800" spc="-10" dirty="0">
                <a:latin typeface="Arial"/>
                <a:cs typeface="Arial"/>
              </a:rPr>
              <a:t>inside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slab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0395" y="1644108"/>
            <a:ext cx="4419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li</a:t>
            </a:r>
            <a:r>
              <a:rPr sz="1800" spc="-15" dirty="0">
                <a:latin typeface="Arial"/>
                <a:cs typeface="Arial"/>
              </a:rPr>
              <a:t>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17320" y="2816352"/>
            <a:ext cx="946403" cy="1022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74152" y="2385711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Light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73689" y="5894264"/>
            <a:ext cx="723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21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13091" y="4629911"/>
            <a:ext cx="947927" cy="1024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89140" y="4217923"/>
            <a:ext cx="1317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Light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guiding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6485390"/>
            <a:ext cx="54641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Fig. 21 </a:t>
            </a:r>
            <a:r>
              <a:rPr sz="1100" dirty="0">
                <a:latin typeface="Arial"/>
                <a:cs typeface="Arial"/>
              </a:rPr>
              <a:t>taken from: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5"/>
              </a:rPr>
              <a:t>http://</a:t>
            </a:r>
            <a:r>
              <a:rPr sz="1100" spc="-5" dirty="0" smtClean="0">
                <a:latin typeface="Arial"/>
                <a:cs typeface="Arial"/>
                <a:hlinkClick r:id="rId5"/>
              </a:rPr>
              <a:t>photonicswiki.org/index.php?title=File:Optical-fibre.svg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1855" marR="5080" indent="-2129790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Waveguiding</a:t>
            </a:r>
          </a:p>
        </p:txBody>
      </p:sp>
      <p:sp>
        <p:nvSpPr>
          <p:cNvPr id="3" name="object 3"/>
          <p:cNvSpPr/>
          <p:nvPr/>
        </p:nvSpPr>
        <p:spPr>
          <a:xfrm>
            <a:off x="3780979" y="2071230"/>
            <a:ext cx="4394897" cy="3607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752600"/>
            <a:ext cx="2743199" cy="1825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8110" y="5822615"/>
            <a:ext cx="4474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Dispersion results for a dielectric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waveguide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361" y="4344161"/>
            <a:ext cx="2514600" cy="1143000"/>
          </a:xfrm>
          <a:prstGeom prst="rect">
            <a:avLst/>
          </a:prstGeom>
          <a:solidFill>
            <a:srgbClr val="BBE0E3"/>
          </a:solidFill>
          <a:ln w="25908">
            <a:solidFill>
              <a:srgbClr val="89A4A7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Times New Roman"/>
              <a:cs typeface="Times New Roman"/>
            </a:endParaRPr>
          </a:p>
          <a:p>
            <a:pPr marL="90170" marR="466725" indent="381000">
              <a:lnSpc>
                <a:spcPct val="1083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Slab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(t=200nm)  </a:t>
            </a:r>
            <a:r>
              <a:rPr sz="1800" spc="-5" dirty="0">
                <a:latin typeface="Arial"/>
                <a:cs typeface="Arial"/>
              </a:rPr>
              <a:t>ε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=16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5637910"/>
            <a:ext cx="47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ε</a:t>
            </a:r>
            <a:r>
              <a:rPr sz="1800" spc="-7" baseline="-20833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=1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3580235"/>
            <a:ext cx="1421130" cy="68072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52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22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spc="-5" dirty="0">
                <a:latin typeface="Arial"/>
                <a:cs typeface="Arial"/>
              </a:rPr>
              <a:t>ε</a:t>
            </a:r>
            <a:r>
              <a:rPr sz="1800" spc="-7" baseline="-20833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=1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20161" y="4915661"/>
            <a:ext cx="986790" cy="0"/>
          </a:xfrm>
          <a:custGeom>
            <a:avLst/>
            <a:gdLst/>
            <a:ahLst/>
            <a:cxnLst/>
            <a:rect l="l" t="t" r="r" b="b"/>
            <a:pathLst>
              <a:path w="986789">
                <a:moveTo>
                  <a:pt x="0" y="0"/>
                </a:moveTo>
                <a:lnTo>
                  <a:pt x="98679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0952" y="4867652"/>
            <a:ext cx="96520" cy="96520"/>
          </a:xfrm>
          <a:custGeom>
            <a:avLst/>
            <a:gdLst/>
            <a:ahLst/>
            <a:cxnLst/>
            <a:rect l="l" t="t" r="r" b="b"/>
            <a:pathLst>
              <a:path w="96520" h="96520">
                <a:moveTo>
                  <a:pt x="0" y="0"/>
                </a:moveTo>
                <a:lnTo>
                  <a:pt x="0" y="96012"/>
                </a:lnTo>
                <a:lnTo>
                  <a:pt x="96012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90549" y="4561844"/>
            <a:ext cx="1802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B050"/>
                </a:solidFill>
                <a:latin typeface="Arial"/>
                <a:cs typeface="Arial"/>
              </a:rPr>
              <a:t>Green: Slab cone 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Red: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Air</a:t>
            </a:r>
            <a:r>
              <a:rPr sz="18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cone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39361" y="3301746"/>
            <a:ext cx="381000" cy="330835"/>
          </a:xfrm>
          <a:custGeom>
            <a:avLst/>
            <a:gdLst/>
            <a:ahLst/>
            <a:cxnLst/>
            <a:rect l="l" t="t" r="r" b="b"/>
            <a:pathLst>
              <a:path w="381000" h="330835">
                <a:moveTo>
                  <a:pt x="0" y="165353"/>
                </a:moveTo>
                <a:lnTo>
                  <a:pt x="6805" y="121395"/>
                </a:lnTo>
                <a:lnTo>
                  <a:pt x="26009" y="81895"/>
                </a:lnTo>
                <a:lnTo>
                  <a:pt x="55797" y="48429"/>
                </a:lnTo>
                <a:lnTo>
                  <a:pt x="94352" y="22574"/>
                </a:lnTo>
                <a:lnTo>
                  <a:pt x="139858" y="5906"/>
                </a:lnTo>
                <a:lnTo>
                  <a:pt x="190500" y="0"/>
                </a:lnTo>
                <a:lnTo>
                  <a:pt x="241141" y="5906"/>
                </a:lnTo>
                <a:lnTo>
                  <a:pt x="286647" y="22574"/>
                </a:lnTo>
                <a:lnTo>
                  <a:pt x="325202" y="48429"/>
                </a:lnTo>
                <a:lnTo>
                  <a:pt x="354990" y="81895"/>
                </a:lnTo>
                <a:lnTo>
                  <a:pt x="374194" y="121395"/>
                </a:lnTo>
                <a:lnTo>
                  <a:pt x="381000" y="165353"/>
                </a:lnTo>
                <a:lnTo>
                  <a:pt x="374194" y="209312"/>
                </a:lnTo>
                <a:lnTo>
                  <a:pt x="354990" y="248812"/>
                </a:lnTo>
                <a:lnTo>
                  <a:pt x="325202" y="282278"/>
                </a:lnTo>
                <a:lnTo>
                  <a:pt x="286647" y="308133"/>
                </a:lnTo>
                <a:lnTo>
                  <a:pt x="241141" y="324801"/>
                </a:lnTo>
                <a:lnTo>
                  <a:pt x="190500" y="330707"/>
                </a:lnTo>
                <a:lnTo>
                  <a:pt x="139858" y="324801"/>
                </a:lnTo>
                <a:lnTo>
                  <a:pt x="94352" y="308133"/>
                </a:lnTo>
                <a:lnTo>
                  <a:pt x="55797" y="282278"/>
                </a:lnTo>
                <a:lnTo>
                  <a:pt x="26009" y="248812"/>
                </a:lnTo>
                <a:lnTo>
                  <a:pt x="6805" y="209312"/>
                </a:lnTo>
                <a:lnTo>
                  <a:pt x="0" y="165353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39361" y="4344161"/>
            <a:ext cx="381000" cy="330835"/>
          </a:xfrm>
          <a:custGeom>
            <a:avLst/>
            <a:gdLst/>
            <a:ahLst/>
            <a:cxnLst/>
            <a:rect l="l" t="t" r="r" b="b"/>
            <a:pathLst>
              <a:path w="381000" h="330835">
                <a:moveTo>
                  <a:pt x="0" y="165354"/>
                </a:moveTo>
                <a:lnTo>
                  <a:pt x="6805" y="121395"/>
                </a:lnTo>
                <a:lnTo>
                  <a:pt x="26009" y="81895"/>
                </a:lnTo>
                <a:lnTo>
                  <a:pt x="55797" y="48429"/>
                </a:lnTo>
                <a:lnTo>
                  <a:pt x="94352" y="22574"/>
                </a:lnTo>
                <a:lnTo>
                  <a:pt x="139858" y="5906"/>
                </a:lnTo>
                <a:lnTo>
                  <a:pt x="190500" y="0"/>
                </a:lnTo>
                <a:lnTo>
                  <a:pt x="241141" y="5906"/>
                </a:lnTo>
                <a:lnTo>
                  <a:pt x="286647" y="22574"/>
                </a:lnTo>
                <a:lnTo>
                  <a:pt x="325202" y="48429"/>
                </a:lnTo>
                <a:lnTo>
                  <a:pt x="354990" y="81895"/>
                </a:lnTo>
                <a:lnTo>
                  <a:pt x="374194" y="121395"/>
                </a:lnTo>
                <a:lnTo>
                  <a:pt x="381000" y="165354"/>
                </a:lnTo>
                <a:lnTo>
                  <a:pt x="374194" y="209312"/>
                </a:lnTo>
                <a:lnTo>
                  <a:pt x="354990" y="248812"/>
                </a:lnTo>
                <a:lnTo>
                  <a:pt x="325202" y="282278"/>
                </a:lnTo>
                <a:lnTo>
                  <a:pt x="286647" y="308133"/>
                </a:lnTo>
                <a:lnTo>
                  <a:pt x="241141" y="324801"/>
                </a:lnTo>
                <a:lnTo>
                  <a:pt x="190500" y="330708"/>
                </a:lnTo>
                <a:lnTo>
                  <a:pt x="139858" y="324801"/>
                </a:lnTo>
                <a:lnTo>
                  <a:pt x="94352" y="308133"/>
                </a:lnTo>
                <a:lnTo>
                  <a:pt x="55797" y="282278"/>
                </a:lnTo>
                <a:lnTo>
                  <a:pt x="26009" y="248812"/>
                </a:lnTo>
                <a:lnTo>
                  <a:pt x="6805" y="209312"/>
                </a:lnTo>
                <a:lnTo>
                  <a:pt x="0" y="165354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739" y="6485390"/>
            <a:ext cx="54641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Fig. 22 </a:t>
            </a:r>
            <a:r>
              <a:rPr sz="1100" dirty="0">
                <a:latin typeface="Arial"/>
                <a:cs typeface="Arial"/>
              </a:rPr>
              <a:t>taken from: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4"/>
              </a:rPr>
              <a:t>http://</a:t>
            </a:r>
            <a:r>
              <a:rPr sz="1100" spc="-5" dirty="0" smtClean="0">
                <a:latin typeface="Arial"/>
                <a:cs typeface="Arial"/>
                <a:hlinkClick r:id="rId4"/>
              </a:rPr>
              <a:t>i-fiberoptics.com/images/if-547-lg.jpg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887041"/>
            <a:ext cx="9143999" cy="2965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1855" marR="5080" indent="-2129790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Waveguiding</a:t>
            </a:r>
          </a:p>
          <a:p>
            <a:pPr marL="595630">
              <a:lnSpc>
                <a:spcPct val="100000"/>
              </a:lnSpc>
              <a:spcBef>
                <a:spcPts val="489"/>
              </a:spcBef>
              <a:tabLst>
                <a:tab pos="5149215" algn="l"/>
              </a:tabLst>
            </a:pPr>
            <a:r>
              <a:rPr sz="1800" spc="-10" dirty="0"/>
              <a:t>300</a:t>
            </a:r>
            <a:r>
              <a:rPr sz="1800" spc="-20" dirty="0"/>
              <a:t> </a:t>
            </a:r>
            <a:r>
              <a:rPr sz="1800" dirty="0"/>
              <a:t>THz	</a:t>
            </a:r>
            <a:r>
              <a:rPr sz="1800" spc="-10" dirty="0"/>
              <a:t>450</a:t>
            </a:r>
            <a:r>
              <a:rPr sz="1800" spc="-30" dirty="0"/>
              <a:t> </a:t>
            </a:r>
            <a:r>
              <a:rPr sz="1800" dirty="0"/>
              <a:t>THz</a:t>
            </a:r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305561" y="5410961"/>
            <a:ext cx="2514600" cy="1143000"/>
          </a:xfrm>
          <a:custGeom>
            <a:avLst/>
            <a:gdLst/>
            <a:ahLst/>
            <a:cxnLst/>
            <a:rect l="l" t="t" r="r" b="b"/>
            <a:pathLst>
              <a:path w="2514600" h="1143000">
                <a:moveTo>
                  <a:pt x="0" y="0"/>
                </a:moveTo>
                <a:lnTo>
                  <a:pt x="2514600" y="0"/>
                </a:lnTo>
                <a:lnTo>
                  <a:pt x="25146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7548" y="6515658"/>
            <a:ext cx="47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ε</a:t>
            </a:r>
            <a:r>
              <a:rPr sz="1800" spc="-7" baseline="-20833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=1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761" y="5182361"/>
            <a:ext cx="949960" cy="0"/>
          </a:xfrm>
          <a:custGeom>
            <a:avLst/>
            <a:gdLst/>
            <a:ahLst/>
            <a:cxnLst/>
            <a:rect l="l" t="t" r="r" b="b"/>
            <a:pathLst>
              <a:path w="949960">
                <a:moveTo>
                  <a:pt x="0" y="0"/>
                </a:moveTo>
                <a:lnTo>
                  <a:pt x="949858" y="0"/>
                </a:lnTo>
              </a:path>
            </a:pathLst>
          </a:custGeom>
          <a:ln w="41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0172" y="5110346"/>
            <a:ext cx="123825" cy="144145"/>
          </a:xfrm>
          <a:custGeom>
            <a:avLst/>
            <a:gdLst/>
            <a:ahLst/>
            <a:cxnLst/>
            <a:rect l="l" t="t" r="r" b="b"/>
            <a:pathLst>
              <a:path w="123825" h="144145">
                <a:moveTo>
                  <a:pt x="12" y="0"/>
                </a:moveTo>
                <a:lnTo>
                  <a:pt x="123456" y="72009"/>
                </a:lnTo>
                <a:lnTo>
                  <a:pt x="0" y="144018"/>
                </a:lnTo>
              </a:path>
            </a:pathLst>
          </a:custGeom>
          <a:ln w="41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7659" y="5036311"/>
            <a:ext cx="3116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1325" algn="l"/>
              </a:tabLst>
            </a:pPr>
            <a:r>
              <a:rPr sz="2700" spc="-7" baseline="1543" dirty="0">
                <a:latin typeface="Arial"/>
                <a:cs typeface="Arial"/>
              </a:rPr>
              <a:t>ε</a:t>
            </a:r>
            <a:r>
              <a:rPr sz="1800" spc="-7" baseline="-18518" dirty="0">
                <a:latin typeface="Arial"/>
                <a:cs typeface="Arial"/>
              </a:rPr>
              <a:t>1</a:t>
            </a:r>
            <a:r>
              <a:rPr sz="2700" spc="-7" baseline="1543" dirty="0">
                <a:latin typeface="Arial"/>
                <a:cs typeface="Arial"/>
              </a:rPr>
              <a:t>=1	</a:t>
            </a:r>
            <a:r>
              <a:rPr sz="2700" baseline="13888" dirty="0">
                <a:latin typeface="Arial"/>
                <a:cs typeface="Arial"/>
              </a:rPr>
              <a:t>k</a:t>
            </a:r>
            <a:r>
              <a:rPr sz="1200" dirty="0">
                <a:latin typeface="Arial"/>
                <a:cs typeface="Arial"/>
              </a:rPr>
              <a:t>1//max </a:t>
            </a:r>
            <a:r>
              <a:rPr sz="2700" spc="-15" baseline="13888" dirty="0">
                <a:latin typeface="Arial"/>
                <a:cs typeface="Arial"/>
              </a:rPr>
              <a:t>or</a:t>
            </a:r>
            <a:r>
              <a:rPr sz="2700" spc="-89" baseline="13888" dirty="0">
                <a:latin typeface="Arial"/>
                <a:cs typeface="Arial"/>
              </a:rPr>
              <a:t> </a:t>
            </a:r>
            <a:r>
              <a:rPr sz="2700" spc="-7" baseline="13888" dirty="0">
                <a:latin typeface="Arial"/>
                <a:cs typeface="Arial"/>
              </a:rPr>
              <a:t>k</a:t>
            </a:r>
            <a:r>
              <a:rPr sz="1200" spc="-5" dirty="0">
                <a:latin typeface="Arial"/>
                <a:cs typeface="Arial"/>
              </a:rPr>
              <a:t>1max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761" y="5639561"/>
            <a:ext cx="949960" cy="0"/>
          </a:xfrm>
          <a:custGeom>
            <a:avLst/>
            <a:gdLst/>
            <a:ahLst/>
            <a:cxnLst/>
            <a:rect l="l" t="t" r="r" b="b"/>
            <a:pathLst>
              <a:path w="949960">
                <a:moveTo>
                  <a:pt x="0" y="0"/>
                </a:moveTo>
                <a:lnTo>
                  <a:pt x="949858" y="0"/>
                </a:lnTo>
              </a:path>
            </a:pathLst>
          </a:custGeom>
          <a:ln w="41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0172" y="5567546"/>
            <a:ext cx="123825" cy="144145"/>
          </a:xfrm>
          <a:custGeom>
            <a:avLst/>
            <a:gdLst/>
            <a:ahLst/>
            <a:cxnLst/>
            <a:rect l="l" t="t" r="r" b="b"/>
            <a:pathLst>
              <a:path w="123825" h="144145">
                <a:moveTo>
                  <a:pt x="12" y="0"/>
                </a:moveTo>
                <a:lnTo>
                  <a:pt x="123456" y="72009"/>
                </a:lnTo>
                <a:lnTo>
                  <a:pt x="0" y="144018"/>
                </a:lnTo>
              </a:path>
            </a:pathLst>
          </a:custGeom>
          <a:ln w="41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5561" y="5410961"/>
            <a:ext cx="2514600" cy="1143000"/>
          </a:xfrm>
          <a:prstGeom prst="rect">
            <a:avLst/>
          </a:prstGeom>
          <a:ln w="25908">
            <a:solidFill>
              <a:srgbClr val="89A4A7"/>
            </a:solidFill>
          </a:ln>
        </p:spPr>
        <p:txBody>
          <a:bodyPr vert="horz" wrap="square" lIns="0" tIns="194310" rIns="0" bIns="0" rtlCol="0">
            <a:spAutoFit/>
          </a:bodyPr>
          <a:lstStyle/>
          <a:p>
            <a:pPr marL="471805" marR="302260" indent="1447165">
              <a:lnSpc>
                <a:spcPts val="2020"/>
              </a:lnSpc>
              <a:spcBef>
                <a:spcPts val="1530"/>
              </a:spcBef>
            </a:pPr>
            <a:r>
              <a:rPr sz="2700" baseline="13888" dirty="0">
                <a:latin typeface="Arial"/>
                <a:cs typeface="Arial"/>
              </a:rPr>
              <a:t>k</a:t>
            </a:r>
            <a:r>
              <a:rPr sz="1200" spc="-5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//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Slab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(t=200nm)</a:t>
            </a:r>
            <a:endParaRPr sz="18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135"/>
              </a:spcBef>
            </a:pPr>
            <a:r>
              <a:rPr sz="1800" spc="-5" dirty="0">
                <a:latin typeface="Arial"/>
                <a:cs typeface="Arial"/>
              </a:rPr>
              <a:t>ε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=16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90825" y="5936777"/>
            <a:ext cx="92710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87297" y="5936777"/>
            <a:ext cx="764540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16585" algn="l"/>
              </a:tabLst>
            </a:pPr>
            <a:r>
              <a:rPr sz="1050" spc="35" dirty="0">
                <a:latin typeface="Times New Roman"/>
                <a:cs typeface="Times New Roman"/>
              </a:rPr>
              <a:t>2/</a:t>
            </a:r>
            <a:r>
              <a:rPr sz="1050" spc="-1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/	2</a:t>
            </a:r>
            <a:r>
              <a:rPr sz="1050" spc="-195" dirty="0">
                <a:latin typeface="Times New Roman"/>
                <a:cs typeface="Times New Roman"/>
              </a:rPr>
              <a:t> </a:t>
            </a:r>
            <a:r>
              <a:rPr sz="1050" i="1" dirty="0">
                <a:latin typeface="Times New Roman"/>
                <a:cs typeface="Times New Roman"/>
              </a:rPr>
              <a:t>z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8208" y="5451500"/>
            <a:ext cx="1443355" cy="306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00" i="1" spc="89" baseline="15432" dirty="0">
                <a:latin typeface="Times New Roman"/>
                <a:cs typeface="Times New Roman"/>
              </a:rPr>
              <a:t>k</a:t>
            </a:r>
            <a:r>
              <a:rPr sz="1050" spc="60" dirty="0">
                <a:latin typeface="Times New Roman"/>
                <a:cs typeface="Times New Roman"/>
              </a:rPr>
              <a:t>2// </a:t>
            </a:r>
            <a:r>
              <a:rPr sz="2700" spc="15" baseline="15432" dirty="0">
                <a:latin typeface="Symbol"/>
                <a:cs typeface="Symbol"/>
              </a:rPr>
              <a:t></a:t>
            </a:r>
            <a:r>
              <a:rPr sz="2700" spc="15" baseline="15432" dirty="0">
                <a:latin typeface="Times New Roman"/>
                <a:cs typeface="Times New Roman"/>
              </a:rPr>
              <a:t> </a:t>
            </a:r>
            <a:r>
              <a:rPr sz="2700" i="1" spc="22" baseline="15432" dirty="0">
                <a:latin typeface="Times New Roman"/>
                <a:cs typeface="Times New Roman"/>
              </a:rPr>
              <a:t>k</a:t>
            </a:r>
            <a:r>
              <a:rPr sz="1050" spc="15" dirty="0">
                <a:latin typeface="Times New Roman"/>
                <a:cs typeface="Times New Roman"/>
              </a:rPr>
              <a:t>1// </a:t>
            </a:r>
            <a:r>
              <a:rPr sz="1050" spc="-10" dirty="0">
                <a:latin typeface="Times New Roman"/>
                <a:cs typeface="Times New Roman"/>
              </a:rPr>
              <a:t>max</a:t>
            </a:r>
            <a:r>
              <a:rPr sz="1050" spc="-85" dirty="0">
                <a:latin typeface="Times New Roman"/>
                <a:cs typeface="Times New Roman"/>
              </a:rPr>
              <a:t> </a:t>
            </a:r>
            <a:r>
              <a:rPr sz="2700" spc="15" baseline="15432" dirty="0">
                <a:latin typeface="Times New Roman"/>
                <a:cs typeface="Times New Roman"/>
              </a:rPr>
              <a:t>(k</a:t>
            </a:r>
            <a:r>
              <a:rPr sz="1050" spc="10" dirty="0">
                <a:latin typeface="Times New Roman"/>
                <a:cs typeface="Times New Roman"/>
              </a:rPr>
              <a:t>1</a:t>
            </a:r>
            <a:r>
              <a:rPr sz="1050" i="1" spc="10" dirty="0">
                <a:latin typeface="Times New Roman"/>
                <a:cs typeface="Times New Roman"/>
              </a:rPr>
              <a:t>z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87926" y="5390932"/>
            <a:ext cx="401955" cy="306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10" dirty="0">
                <a:latin typeface="Symbol"/>
                <a:cs typeface="Symbol"/>
              </a:rPr>
              <a:t>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0)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78208" y="5777635"/>
            <a:ext cx="733425" cy="306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09245" algn="l"/>
              </a:tabLst>
            </a:pPr>
            <a:r>
              <a:rPr sz="1800" i="1" spc="5" dirty="0">
                <a:latin typeface="Times New Roman"/>
                <a:cs typeface="Times New Roman"/>
              </a:rPr>
              <a:t>k	</a:t>
            </a:r>
            <a:r>
              <a:rPr sz="1575" baseline="44973" dirty="0">
                <a:latin typeface="Times New Roman"/>
                <a:cs typeface="Times New Roman"/>
              </a:rPr>
              <a:t>2 </a:t>
            </a:r>
            <a:r>
              <a:rPr sz="1800" spc="10" dirty="0">
                <a:latin typeface="Symbol"/>
                <a:cs typeface="Symbol"/>
              </a:rPr>
              <a:t>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42919" y="5672611"/>
            <a:ext cx="617855" cy="306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dirty="0">
                <a:latin typeface="Times New Roman"/>
                <a:cs typeface="Times New Roman"/>
              </a:rPr>
              <a:t>2 </a:t>
            </a:r>
            <a:r>
              <a:rPr sz="2700" spc="15" baseline="-26234" dirty="0">
                <a:latin typeface="Symbol"/>
                <a:cs typeface="Symbol"/>
              </a:rPr>
              <a:t></a:t>
            </a:r>
            <a:r>
              <a:rPr sz="2700" spc="15" baseline="-26234" dirty="0">
                <a:latin typeface="Times New Roman"/>
                <a:cs typeface="Times New Roman"/>
              </a:rPr>
              <a:t> </a:t>
            </a:r>
            <a:r>
              <a:rPr sz="2700" i="1" spc="7" baseline="-26234" dirty="0">
                <a:latin typeface="Times New Roman"/>
                <a:cs typeface="Times New Roman"/>
              </a:rPr>
              <a:t>k</a:t>
            </a:r>
            <a:r>
              <a:rPr sz="2700" i="1" spc="-22" baseline="-26234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4478" y="5936793"/>
            <a:ext cx="213995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65" dirty="0">
                <a:latin typeface="Times New Roman"/>
                <a:cs typeface="Times New Roman"/>
              </a:rPr>
              <a:t>2//</a:t>
            </a:r>
            <a:r>
              <a:rPr sz="1050" spc="-125" dirty="0">
                <a:latin typeface="Times New Roman"/>
                <a:cs typeface="Times New Roman"/>
              </a:rPr>
              <a:t> 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44731" y="5936793"/>
            <a:ext cx="149860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30" dirty="0">
                <a:latin typeface="Times New Roman"/>
                <a:cs typeface="Times New Roman"/>
              </a:rPr>
              <a:t>1</a:t>
            </a:r>
            <a:r>
              <a:rPr sz="1050" i="1" dirty="0">
                <a:latin typeface="Times New Roman"/>
                <a:cs typeface="Times New Roman"/>
              </a:rPr>
              <a:t>z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12977" y="5936793"/>
            <a:ext cx="149860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30" dirty="0">
                <a:latin typeface="Times New Roman"/>
                <a:cs typeface="Times New Roman"/>
              </a:rPr>
              <a:t>1</a:t>
            </a:r>
            <a:r>
              <a:rPr sz="1050" i="1" dirty="0">
                <a:latin typeface="Times New Roman"/>
                <a:cs typeface="Times New Roman"/>
              </a:rPr>
              <a:t>z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87999" y="5451500"/>
            <a:ext cx="855980" cy="306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00" i="1" spc="89" baseline="15432" dirty="0">
                <a:latin typeface="Times New Roman"/>
                <a:cs typeface="Times New Roman"/>
              </a:rPr>
              <a:t>k</a:t>
            </a:r>
            <a:r>
              <a:rPr sz="1050" spc="60" dirty="0">
                <a:latin typeface="Times New Roman"/>
                <a:cs typeface="Times New Roman"/>
              </a:rPr>
              <a:t>2// </a:t>
            </a:r>
            <a:r>
              <a:rPr sz="2700" spc="15" baseline="15432" dirty="0">
                <a:latin typeface="Symbol"/>
                <a:cs typeface="Symbol"/>
              </a:rPr>
              <a:t></a:t>
            </a:r>
            <a:r>
              <a:rPr sz="2700" spc="-307" baseline="15432" dirty="0">
                <a:latin typeface="Times New Roman"/>
                <a:cs typeface="Times New Roman"/>
              </a:rPr>
              <a:t> </a:t>
            </a:r>
            <a:r>
              <a:rPr sz="2700" i="1" spc="22" baseline="15432" dirty="0">
                <a:latin typeface="Times New Roman"/>
                <a:cs typeface="Times New Roman"/>
              </a:rPr>
              <a:t>k</a:t>
            </a:r>
            <a:r>
              <a:rPr sz="1050" spc="15" dirty="0">
                <a:latin typeface="Times New Roman"/>
                <a:cs typeface="Times New Roman"/>
              </a:rPr>
              <a:t>1//</a:t>
            </a:r>
            <a:r>
              <a:rPr sz="1050" spc="-125" dirty="0">
                <a:latin typeface="Times New Roman"/>
                <a:cs typeface="Times New Roman"/>
              </a:rPr>
              <a:t> 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87999" y="5777634"/>
            <a:ext cx="956310" cy="3467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695"/>
              </a:lnSpc>
              <a:spcBef>
                <a:spcPts val="135"/>
              </a:spcBef>
              <a:tabLst>
                <a:tab pos="535940" algn="l"/>
              </a:tabLst>
            </a:pPr>
            <a:r>
              <a:rPr sz="1800" i="1" spc="5" dirty="0">
                <a:latin typeface="Times New Roman"/>
                <a:cs typeface="Times New Roman"/>
              </a:rPr>
              <a:t>k	</a:t>
            </a:r>
            <a:r>
              <a:rPr sz="1575" baseline="44973" dirty="0">
                <a:latin typeface="Times New Roman"/>
                <a:cs typeface="Times New Roman"/>
              </a:rPr>
              <a:t>2 </a:t>
            </a:r>
            <a:r>
              <a:rPr sz="1800" spc="10" dirty="0">
                <a:latin typeface="Symbol"/>
                <a:cs typeface="Symbol"/>
              </a:rPr>
              <a:t></a:t>
            </a:r>
            <a:r>
              <a:rPr sz="1800" spc="-145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  <a:p>
            <a:pPr marL="106045">
              <a:lnSpc>
                <a:spcPts val="795"/>
              </a:lnSpc>
            </a:pPr>
            <a:r>
              <a:rPr sz="1050" spc="40" dirty="0">
                <a:latin typeface="Times New Roman"/>
                <a:cs typeface="Times New Roman"/>
              </a:rPr>
              <a:t>1//</a:t>
            </a:r>
            <a:r>
              <a:rPr sz="1050" spc="-7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max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12152" y="5777634"/>
            <a:ext cx="2362200" cy="306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86105" algn="l"/>
                <a:tab pos="1311910" algn="l"/>
              </a:tabLst>
            </a:pPr>
            <a:r>
              <a:rPr sz="1575" baseline="44973" dirty="0">
                <a:latin typeface="Times New Roman"/>
                <a:cs typeface="Times New Roman"/>
              </a:rPr>
              <a:t>2</a:t>
            </a:r>
            <a:r>
              <a:rPr sz="1575" spc="187" baseline="44973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Symbol"/>
                <a:cs typeface="Symbol"/>
              </a:rPr>
              <a:t>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Times New Roman"/>
                <a:cs typeface="Times New Roman"/>
              </a:rPr>
              <a:t>k	</a:t>
            </a:r>
            <a:r>
              <a:rPr sz="1575" baseline="44973" dirty="0">
                <a:latin typeface="Times New Roman"/>
                <a:cs typeface="Times New Roman"/>
              </a:rPr>
              <a:t>2</a:t>
            </a:r>
            <a:r>
              <a:rPr sz="1575" spc="127" baseline="44973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Symbol"/>
                <a:cs typeface="Symbol"/>
              </a:rPr>
              <a:t></a:t>
            </a:r>
            <a:r>
              <a:rPr sz="1800" spc="0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Times New Roman"/>
                <a:cs typeface="Times New Roman"/>
              </a:rPr>
              <a:t>k	</a:t>
            </a:r>
            <a:r>
              <a:rPr sz="1800" spc="0" dirty="0">
                <a:latin typeface="Times New Roman"/>
                <a:cs typeface="Times New Roman"/>
              </a:rPr>
              <a:t>:</a:t>
            </a:r>
            <a:r>
              <a:rPr sz="1800" spc="-22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imaginary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9360" marR="5080" indent="-248729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Diffraction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600200"/>
            <a:ext cx="3504928" cy="4266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92779" y="4267200"/>
            <a:ext cx="312420" cy="36893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2779" y="5111496"/>
            <a:ext cx="312420" cy="36893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9"/>
              </a:spcBef>
            </a:pPr>
            <a:r>
              <a:rPr sz="1800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84591" y="3409073"/>
            <a:ext cx="179070" cy="393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i="1" spc="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0607" y="2562847"/>
            <a:ext cx="194310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50" i="1" spc="-75" dirty="0">
                <a:latin typeface="Symbol"/>
                <a:cs typeface="Symbol"/>
              </a:rPr>
              <a:t>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39531" y="1658548"/>
            <a:ext cx="1508760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50" i="1" spc="-114" dirty="0">
                <a:latin typeface="Symbol"/>
                <a:cs typeface="Symbol"/>
              </a:rPr>
              <a:t></a:t>
            </a:r>
            <a:r>
              <a:rPr sz="2100" spc="-172" baseline="-25793" dirty="0">
                <a:latin typeface="Times New Roman"/>
                <a:cs typeface="Times New Roman"/>
              </a:rPr>
              <a:t>1 </a:t>
            </a:r>
            <a:r>
              <a:rPr sz="2400" spc="5" dirty="0">
                <a:latin typeface="Symbol"/>
                <a:cs typeface="Symbol"/>
              </a:rPr>
              <a:t>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550" i="1" spc="-35" dirty="0">
                <a:latin typeface="Symbol"/>
                <a:cs typeface="Symbol"/>
              </a:rPr>
              <a:t></a:t>
            </a:r>
            <a:r>
              <a:rPr sz="2100" spc="-52" baseline="-25793" dirty="0">
                <a:latin typeface="Times New Roman"/>
                <a:cs typeface="Times New Roman"/>
              </a:rPr>
              <a:t>2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Symbol"/>
                <a:cs typeface="Symbol"/>
              </a:rPr>
              <a:t></a:t>
            </a:r>
            <a:r>
              <a:rPr sz="2550" i="1" spc="-30" dirty="0">
                <a:latin typeface="Symbol"/>
                <a:cs typeface="Symbol"/>
              </a:rPr>
              <a:t>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53925" y="2321445"/>
            <a:ext cx="3220085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30" dirty="0">
                <a:latin typeface="Symbol"/>
                <a:cs typeface="Symbol"/>
              </a:rPr>
              <a:t></a:t>
            </a:r>
            <a:r>
              <a:rPr sz="2550" i="1" spc="-30" dirty="0">
                <a:latin typeface="Symbol"/>
                <a:cs typeface="Symbol"/>
              </a:rPr>
              <a:t></a:t>
            </a:r>
            <a:r>
              <a:rPr sz="2550" i="1" spc="-3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i="1" spc="-70" dirty="0">
                <a:latin typeface="Times New Roman"/>
                <a:cs typeface="Times New Roman"/>
              </a:rPr>
              <a:t>k</a:t>
            </a:r>
            <a:r>
              <a:rPr sz="2400" spc="-70" dirty="0">
                <a:latin typeface="Symbol"/>
                <a:cs typeface="Symbol"/>
              </a:rPr>
              <a:t></a:t>
            </a:r>
            <a:r>
              <a:rPr sz="2400" spc="-70" dirty="0">
                <a:latin typeface="HE_TERMINAL"/>
                <a:cs typeface="HE_TERMINAL"/>
              </a:rPr>
              <a:t>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3600" u="heavy" spc="-135" baseline="3587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3825" i="1" u="heavy" spc="-135" baseline="33769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sz="3825" i="1" spc="-135" baseline="33769" dirty="0">
                <a:latin typeface="Times New Roman"/>
                <a:cs typeface="Times New Roman"/>
              </a:rPr>
              <a:t> </a:t>
            </a:r>
            <a:r>
              <a:rPr sz="2400" spc="-200" dirty="0">
                <a:latin typeface="Symbol"/>
                <a:cs typeface="Symbol"/>
              </a:rPr>
              <a:t></a:t>
            </a:r>
            <a:r>
              <a:rPr sz="2400" spc="-200" dirty="0">
                <a:latin typeface="HE_TERMINAL"/>
                <a:cs typeface="HE_TERMINAL"/>
              </a:rPr>
              <a:t></a:t>
            </a:r>
            <a:r>
              <a:rPr sz="2400" spc="-1150" dirty="0">
                <a:latin typeface="HE_TERMINAL"/>
                <a:cs typeface="HE_TERMINAL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550" i="1" spc="-90" dirty="0">
                <a:solidFill>
                  <a:srgbClr val="FF0000"/>
                </a:solidFill>
                <a:latin typeface="Symbol"/>
                <a:cs typeface="Symbol"/>
              </a:rPr>
              <a:t></a:t>
            </a:r>
            <a:r>
              <a:rPr sz="2550" i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63524" y="3151024"/>
            <a:ext cx="3221990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200" dirty="0">
                <a:latin typeface="Symbol"/>
                <a:cs typeface="Symbol"/>
              </a:rPr>
              <a:t></a:t>
            </a:r>
            <a:r>
              <a:rPr sz="2400" spc="-200" dirty="0">
                <a:latin typeface="HE_TERMINAL"/>
                <a:cs typeface="HE_TERMINAL"/>
              </a:rPr>
              <a:t>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i="1" spc="0" dirty="0">
                <a:latin typeface="Times New Roman"/>
                <a:cs typeface="Times New Roman"/>
              </a:rPr>
              <a:t>d </a:t>
            </a:r>
            <a:r>
              <a:rPr sz="2400" spc="25" dirty="0">
                <a:latin typeface="Times New Roman"/>
                <a:cs typeface="Times New Roman"/>
              </a:rPr>
              <a:t>sin</a:t>
            </a:r>
            <a:r>
              <a:rPr sz="2550" i="1" spc="25" dirty="0">
                <a:latin typeface="Symbol"/>
                <a:cs typeface="Symbol"/>
              </a:rPr>
              <a:t></a:t>
            </a:r>
            <a:r>
              <a:rPr sz="2550" i="1" spc="2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Symbol"/>
                <a:cs typeface="Symbol"/>
              </a:rPr>
              <a:t>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sin</a:t>
            </a:r>
            <a:r>
              <a:rPr sz="2550" i="1" spc="25" dirty="0">
                <a:latin typeface="Symbol"/>
                <a:cs typeface="Symbol"/>
              </a:rPr>
              <a:t></a:t>
            </a:r>
            <a:r>
              <a:rPr sz="2550" i="1" spc="2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3600" i="1" u="heavy" spc="-67" baseline="3587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3825" i="1" u="heavy" spc="-67" baseline="33769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endParaRPr sz="3825" baseline="33769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08972" y="4111929"/>
            <a:ext cx="30968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collective action </a:t>
            </a:r>
            <a:r>
              <a:rPr sz="1800" spc="-10" dirty="0">
                <a:latin typeface="Arial"/>
                <a:cs typeface="Arial"/>
              </a:rPr>
              <a:t>as soon </a:t>
            </a:r>
            <a:r>
              <a:rPr sz="1800" spc="-15" dirty="0">
                <a:latin typeface="Arial"/>
                <a:cs typeface="Arial"/>
              </a:rPr>
              <a:t>as  </a:t>
            </a:r>
            <a:r>
              <a:rPr sz="1800" spc="-5" dirty="0">
                <a:latin typeface="Arial"/>
                <a:cs typeface="Arial"/>
              </a:rPr>
              <a:t>there is </a:t>
            </a:r>
            <a:r>
              <a:rPr sz="1800" spc="-10" dirty="0">
                <a:latin typeface="Arial"/>
                <a:cs typeface="Arial"/>
              </a:rPr>
              <a:t>discontinuity along the  </a:t>
            </a:r>
            <a:r>
              <a:rPr sz="1800" spc="-5" dirty="0">
                <a:latin typeface="Arial"/>
                <a:cs typeface="Arial"/>
              </a:rPr>
              <a:t>reflection</a:t>
            </a:r>
            <a:r>
              <a:rPr sz="1800" spc="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plane.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9693" y="818247"/>
            <a:ext cx="25450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D</a:t>
            </a:r>
            <a:r>
              <a:rPr sz="4400" spc="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ff</a:t>
            </a:r>
            <a:r>
              <a:rPr sz="4400" spc="-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a</a:t>
            </a:r>
            <a:r>
              <a:rPr sz="4400" spc="0" dirty="0">
                <a:latin typeface="Arial"/>
                <a:cs typeface="Arial"/>
              </a:rPr>
              <a:t>c</a:t>
            </a:r>
            <a:r>
              <a:rPr sz="4400" dirty="0">
                <a:latin typeface="Arial"/>
                <a:cs typeface="Arial"/>
              </a:rPr>
              <a:t>t</a:t>
            </a:r>
            <a:r>
              <a:rPr sz="4400" spc="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382" y="1605933"/>
            <a:ext cx="3298701" cy="4401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0580" y="1633442"/>
            <a:ext cx="3216233" cy="4351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82576" y="6269370"/>
            <a:ext cx="1173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λ=400 </a:t>
            </a:r>
            <a:r>
              <a:rPr sz="1800" spc="-10" dirty="0">
                <a:latin typeface="Arial"/>
                <a:cs typeface="Arial"/>
              </a:rPr>
              <a:t>nm  d=1000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0001" y="6269370"/>
            <a:ext cx="1174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λ=700 </a:t>
            </a:r>
            <a:r>
              <a:rPr sz="1800" spc="-10" dirty="0">
                <a:latin typeface="Arial"/>
                <a:cs typeface="Arial"/>
              </a:rPr>
              <a:t>nm  d=1000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0509" y="1368000"/>
            <a:ext cx="1699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Outgoing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modes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82361" y="2052066"/>
            <a:ext cx="3429000" cy="0"/>
          </a:xfrm>
          <a:custGeom>
            <a:avLst/>
            <a:gdLst/>
            <a:ahLst/>
            <a:cxnLst/>
            <a:rect l="l" t="t" r="r" b="b"/>
            <a:pathLst>
              <a:path w="3429000">
                <a:moveTo>
                  <a:pt x="0" y="0"/>
                </a:moveTo>
                <a:lnTo>
                  <a:pt x="3429000" y="0"/>
                </a:lnTo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16082" y="1317796"/>
            <a:ext cx="1842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Far-field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monitor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72497" y="2633022"/>
            <a:ext cx="789940" cy="807720"/>
          </a:xfrm>
          <a:custGeom>
            <a:avLst/>
            <a:gdLst/>
            <a:ahLst/>
            <a:cxnLst/>
            <a:rect l="l" t="t" r="r" b="b"/>
            <a:pathLst>
              <a:path w="789939" h="807720">
                <a:moveTo>
                  <a:pt x="782053" y="0"/>
                </a:moveTo>
                <a:lnTo>
                  <a:pt x="404964" y="7873"/>
                </a:lnTo>
                <a:lnTo>
                  <a:pt x="501205" y="100177"/>
                </a:lnTo>
                <a:lnTo>
                  <a:pt x="0" y="622744"/>
                </a:lnTo>
                <a:lnTo>
                  <a:pt x="192481" y="807351"/>
                </a:lnTo>
                <a:lnTo>
                  <a:pt x="693674" y="284784"/>
                </a:lnTo>
                <a:lnTo>
                  <a:pt x="787990" y="284784"/>
                </a:lnTo>
                <a:lnTo>
                  <a:pt x="782053" y="0"/>
                </a:lnTo>
                <a:close/>
              </a:path>
              <a:path w="789939" h="807720">
                <a:moveTo>
                  <a:pt x="787990" y="284784"/>
                </a:moveTo>
                <a:lnTo>
                  <a:pt x="693674" y="284784"/>
                </a:lnTo>
                <a:lnTo>
                  <a:pt x="789914" y="377088"/>
                </a:lnTo>
                <a:lnTo>
                  <a:pt x="787990" y="284784"/>
                </a:lnTo>
                <a:close/>
              </a:path>
            </a:pathLst>
          </a:custGeom>
          <a:solidFill>
            <a:srgbClr val="BBE0E3">
              <a:alpha val="4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72497" y="2633022"/>
            <a:ext cx="789940" cy="807720"/>
          </a:xfrm>
          <a:custGeom>
            <a:avLst/>
            <a:gdLst/>
            <a:ahLst/>
            <a:cxnLst/>
            <a:rect l="l" t="t" r="r" b="b"/>
            <a:pathLst>
              <a:path w="789939" h="807720">
                <a:moveTo>
                  <a:pt x="0" y="622744"/>
                </a:moveTo>
                <a:lnTo>
                  <a:pt x="501205" y="100177"/>
                </a:lnTo>
                <a:lnTo>
                  <a:pt x="404964" y="7873"/>
                </a:lnTo>
                <a:lnTo>
                  <a:pt x="782053" y="0"/>
                </a:lnTo>
                <a:lnTo>
                  <a:pt x="789914" y="377088"/>
                </a:lnTo>
                <a:lnTo>
                  <a:pt x="693674" y="284784"/>
                </a:lnTo>
                <a:lnTo>
                  <a:pt x="192481" y="807351"/>
                </a:lnTo>
                <a:lnTo>
                  <a:pt x="0" y="622744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44251" y="1776334"/>
            <a:ext cx="642620" cy="969010"/>
          </a:xfrm>
          <a:custGeom>
            <a:avLst/>
            <a:gdLst/>
            <a:ahLst/>
            <a:cxnLst/>
            <a:rect l="l" t="t" r="r" b="b"/>
            <a:pathLst>
              <a:path w="642620" h="969010">
                <a:moveTo>
                  <a:pt x="494880" y="0"/>
                </a:moveTo>
                <a:lnTo>
                  <a:pt x="147675" y="147332"/>
                </a:lnTo>
                <a:lnTo>
                  <a:pt x="271310" y="197307"/>
                </a:lnTo>
                <a:lnTo>
                  <a:pt x="0" y="868616"/>
                </a:lnTo>
                <a:lnTo>
                  <a:pt x="247269" y="968552"/>
                </a:lnTo>
                <a:lnTo>
                  <a:pt x="518579" y="297230"/>
                </a:lnTo>
                <a:lnTo>
                  <a:pt x="621007" y="297230"/>
                </a:lnTo>
                <a:lnTo>
                  <a:pt x="494880" y="0"/>
                </a:lnTo>
                <a:close/>
              </a:path>
              <a:path w="642620" h="969010">
                <a:moveTo>
                  <a:pt x="621007" y="297230"/>
                </a:moveTo>
                <a:lnTo>
                  <a:pt x="518579" y="297230"/>
                </a:lnTo>
                <a:lnTo>
                  <a:pt x="642213" y="347205"/>
                </a:lnTo>
                <a:lnTo>
                  <a:pt x="621007" y="297230"/>
                </a:lnTo>
                <a:close/>
              </a:path>
            </a:pathLst>
          </a:custGeom>
          <a:solidFill>
            <a:srgbClr val="BBE0E3">
              <a:alpha val="4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44251" y="1776334"/>
            <a:ext cx="642620" cy="969010"/>
          </a:xfrm>
          <a:custGeom>
            <a:avLst/>
            <a:gdLst/>
            <a:ahLst/>
            <a:cxnLst/>
            <a:rect l="l" t="t" r="r" b="b"/>
            <a:pathLst>
              <a:path w="642620" h="969010">
                <a:moveTo>
                  <a:pt x="0" y="868616"/>
                </a:moveTo>
                <a:lnTo>
                  <a:pt x="271310" y="197307"/>
                </a:lnTo>
                <a:lnTo>
                  <a:pt x="147675" y="147332"/>
                </a:lnTo>
                <a:lnTo>
                  <a:pt x="494880" y="0"/>
                </a:lnTo>
                <a:lnTo>
                  <a:pt x="642213" y="347205"/>
                </a:lnTo>
                <a:lnTo>
                  <a:pt x="518579" y="297230"/>
                </a:lnTo>
                <a:lnTo>
                  <a:pt x="247269" y="968552"/>
                </a:lnTo>
                <a:lnTo>
                  <a:pt x="0" y="868616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3051" y="3923930"/>
            <a:ext cx="811530" cy="788670"/>
          </a:xfrm>
          <a:custGeom>
            <a:avLst/>
            <a:gdLst/>
            <a:ahLst/>
            <a:cxnLst/>
            <a:rect l="l" t="t" r="r" b="b"/>
            <a:pathLst>
              <a:path w="811529" h="788670">
                <a:moveTo>
                  <a:pt x="183362" y="0"/>
                </a:moveTo>
                <a:lnTo>
                  <a:pt x="0" y="193674"/>
                </a:lnTo>
                <a:lnTo>
                  <a:pt x="525805" y="691476"/>
                </a:lnTo>
                <a:lnTo>
                  <a:pt x="434124" y="788314"/>
                </a:lnTo>
                <a:lnTo>
                  <a:pt x="811148" y="778001"/>
                </a:lnTo>
                <a:lnTo>
                  <a:pt x="803485" y="497801"/>
                </a:lnTo>
                <a:lnTo>
                  <a:pt x="709167" y="497801"/>
                </a:lnTo>
                <a:lnTo>
                  <a:pt x="183362" y="0"/>
                </a:lnTo>
                <a:close/>
              </a:path>
              <a:path w="811529" h="788670">
                <a:moveTo>
                  <a:pt x="800836" y="400964"/>
                </a:moveTo>
                <a:lnTo>
                  <a:pt x="709167" y="497801"/>
                </a:lnTo>
                <a:lnTo>
                  <a:pt x="803485" y="497801"/>
                </a:lnTo>
                <a:lnTo>
                  <a:pt x="800836" y="400964"/>
                </a:lnTo>
                <a:close/>
              </a:path>
            </a:pathLst>
          </a:custGeom>
          <a:solidFill>
            <a:srgbClr val="BBE0E3">
              <a:alpha val="4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3051" y="3923930"/>
            <a:ext cx="811530" cy="788670"/>
          </a:xfrm>
          <a:custGeom>
            <a:avLst/>
            <a:gdLst/>
            <a:ahLst/>
            <a:cxnLst/>
            <a:rect l="l" t="t" r="r" b="b"/>
            <a:pathLst>
              <a:path w="811529" h="788670">
                <a:moveTo>
                  <a:pt x="183362" y="0"/>
                </a:moveTo>
                <a:lnTo>
                  <a:pt x="709167" y="497801"/>
                </a:lnTo>
                <a:lnTo>
                  <a:pt x="800836" y="400964"/>
                </a:lnTo>
                <a:lnTo>
                  <a:pt x="811148" y="778001"/>
                </a:lnTo>
                <a:lnTo>
                  <a:pt x="434124" y="788314"/>
                </a:lnTo>
                <a:lnTo>
                  <a:pt x="525805" y="691476"/>
                </a:lnTo>
                <a:lnTo>
                  <a:pt x="0" y="193674"/>
                </a:lnTo>
                <a:lnTo>
                  <a:pt x="183362" y="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6161" y="3658361"/>
            <a:ext cx="0" cy="1291590"/>
          </a:xfrm>
          <a:custGeom>
            <a:avLst/>
            <a:gdLst/>
            <a:ahLst/>
            <a:cxnLst/>
            <a:rect l="l" t="t" r="r" b="b"/>
            <a:pathLst>
              <a:path h="1291589">
                <a:moveTo>
                  <a:pt x="0" y="0"/>
                </a:moveTo>
                <a:lnTo>
                  <a:pt x="0" y="1291590"/>
                </a:lnTo>
              </a:path>
            </a:pathLst>
          </a:custGeom>
          <a:ln w="32004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48161" y="4933952"/>
            <a:ext cx="96520" cy="96520"/>
          </a:xfrm>
          <a:custGeom>
            <a:avLst/>
            <a:gdLst/>
            <a:ahLst/>
            <a:cxnLst/>
            <a:rect l="l" t="t" r="r" b="b"/>
            <a:pathLst>
              <a:path w="96519" h="96520">
                <a:moveTo>
                  <a:pt x="96012" y="0"/>
                </a:moveTo>
                <a:lnTo>
                  <a:pt x="0" y="0"/>
                </a:lnTo>
                <a:lnTo>
                  <a:pt x="48006" y="96012"/>
                </a:lnTo>
                <a:lnTo>
                  <a:pt x="96012" y="0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66887" y="3931428"/>
            <a:ext cx="3696970" cy="14179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650240">
              <a:lnSpc>
                <a:spcPct val="100000"/>
              </a:lnSpc>
              <a:spcBef>
                <a:spcPts val="5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Light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source</a:t>
            </a:r>
            <a:endParaRPr sz="1800">
              <a:latin typeface="Arial"/>
              <a:cs typeface="Arial"/>
            </a:endParaRPr>
          </a:p>
          <a:p>
            <a:pPr marL="2720975" marR="5080">
              <a:lnSpc>
                <a:spcPct val="100000"/>
              </a:lnSpc>
              <a:spcBef>
                <a:spcPts val="395"/>
              </a:spcBef>
            </a:pPr>
            <a:r>
              <a:rPr sz="1800" spc="-10" dirty="0">
                <a:latin typeface="Arial"/>
                <a:cs typeface="Arial"/>
              </a:rPr>
              <a:t>Re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ed  </a:t>
            </a:r>
            <a:r>
              <a:rPr sz="1800" spc="-10" dirty="0">
                <a:latin typeface="Arial"/>
                <a:cs typeface="Arial"/>
              </a:rPr>
              <a:t>modes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Scatterers in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air,</a:t>
            </a:r>
            <a:r>
              <a:rPr sz="1800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ε=9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9360" marR="5080" indent="-248729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Diffraction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1906" y="6296744"/>
            <a:ext cx="8269605" cy="332142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400" b="1" dirty="0">
                <a:latin typeface="Arial"/>
                <a:cs typeface="Arial"/>
              </a:rPr>
              <a:t>** </a:t>
            </a:r>
            <a:r>
              <a:rPr sz="1400" b="1" spc="-5" dirty="0">
                <a:latin typeface="Arial"/>
                <a:cs typeface="Arial"/>
              </a:rPr>
              <a:t>Notice the small deviations (less than </a:t>
            </a:r>
            <a:r>
              <a:rPr sz="1400" b="1" spc="0" dirty="0">
                <a:latin typeface="Arial"/>
                <a:cs typeface="Arial"/>
              </a:rPr>
              <a:t>1</a:t>
            </a:r>
            <a:r>
              <a:rPr sz="1350" b="1" spc="0" baseline="24691" dirty="0">
                <a:latin typeface="Arial"/>
                <a:cs typeface="Arial"/>
              </a:rPr>
              <a:t>o</a:t>
            </a:r>
            <a:r>
              <a:rPr sz="1400" b="1" spc="0" dirty="0">
                <a:latin typeface="Arial"/>
                <a:cs typeface="Arial"/>
              </a:rPr>
              <a:t>) </a:t>
            </a:r>
            <a:r>
              <a:rPr sz="1400" b="1" spc="-5" dirty="0">
                <a:latin typeface="Arial"/>
                <a:cs typeface="Arial"/>
              </a:rPr>
              <a:t>between the simulation results and diffraction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-5" dirty="0" smtClean="0">
                <a:latin typeface="Arial"/>
                <a:cs typeface="Arial"/>
              </a:rPr>
              <a:t>formula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0748" y="1673352"/>
            <a:ext cx="3755135" cy="3462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0744" y="1825752"/>
            <a:ext cx="3724655" cy="3310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961" y="3045714"/>
            <a:ext cx="0" cy="983615"/>
          </a:xfrm>
          <a:custGeom>
            <a:avLst/>
            <a:gdLst/>
            <a:ahLst/>
            <a:cxnLst/>
            <a:rect l="l" t="t" r="r" b="b"/>
            <a:pathLst>
              <a:path h="983614">
                <a:moveTo>
                  <a:pt x="0" y="0"/>
                </a:moveTo>
                <a:lnTo>
                  <a:pt x="0" y="983246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5294" y="3914669"/>
            <a:ext cx="133350" cy="114300"/>
          </a:xfrm>
          <a:custGeom>
            <a:avLst/>
            <a:gdLst/>
            <a:ahLst/>
            <a:cxnLst/>
            <a:rect l="l" t="t" r="r" b="b"/>
            <a:pathLst>
              <a:path w="133350" h="114300">
                <a:moveTo>
                  <a:pt x="133350" y="0"/>
                </a:moveTo>
                <a:lnTo>
                  <a:pt x="66675" y="114299"/>
                </a:lnTo>
                <a:lnTo>
                  <a:pt x="0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1453" y="2695194"/>
            <a:ext cx="0" cy="602615"/>
          </a:xfrm>
          <a:custGeom>
            <a:avLst/>
            <a:gdLst/>
            <a:ahLst/>
            <a:cxnLst/>
            <a:rect l="l" t="t" r="r" b="b"/>
            <a:pathLst>
              <a:path h="602614">
                <a:moveTo>
                  <a:pt x="0" y="0"/>
                </a:moveTo>
                <a:lnTo>
                  <a:pt x="0" y="602246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84785" y="3183145"/>
            <a:ext cx="133350" cy="114300"/>
          </a:xfrm>
          <a:custGeom>
            <a:avLst/>
            <a:gdLst/>
            <a:ahLst/>
            <a:cxnLst/>
            <a:rect l="l" t="t" r="r" b="b"/>
            <a:pathLst>
              <a:path w="133350" h="114300">
                <a:moveTo>
                  <a:pt x="133350" y="0"/>
                </a:moveTo>
                <a:lnTo>
                  <a:pt x="66675" y="114300"/>
                </a:lnTo>
                <a:lnTo>
                  <a:pt x="0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3582" y="4759570"/>
            <a:ext cx="5253990" cy="161417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031490">
              <a:lnSpc>
                <a:spcPct val="100000"/>
              </a:lnSpc>
              <a:spcBef>
                <a:spcPts val="844"/>
              </a:spcBef>
            </a:pPr>
            <a:r>
              <a:rPr sz="1800" b="1" spc="-5" dirty="0">
                <a:latin typeface="Arial"/>
                <a:cs typeface="Arial"/>
              </a:rPr>
              <a:t>(θ)</a:t>
            </a:r>
            <a:endParaRPr sz="1800">
              <a:latin typeface="Arial"/>
              <a:cs typeface="Arial"/>
            </a:endParaRPr>
          </a:p>
          <a:p>
            <a:pPr marL="12700" marR="5080" indent="-60325" algn="ctr">
              <a:lnSpc>
                <a:spcPct val="104900"/>
              </a:lnSpc>
              <a:spcBef>
                <a:spcPts val="645"/>
              </a:spcBef>
            </a:pP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higher order diffractions </a:t>
            </a:r>
            <a:r>
              <a:rPr sz="1800" dirty="0">
                <a:latin typeface="Arial"/>
                <a:cs typeface="Arial"/>
              </a:rPr>
              <a:t>(1</a:t>
            </a:r>
            <a:r>
              <a:rPr sz="1800" baseline="25462" dirty="0">
                <a:latin typeface="Arial"/>
                <a:cs typeface="Arial"/>
              </a:rPr>
              <a:t>st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spc="-7" baseline="25462" dirty="0">
                <a:latin typeface="Arial"/>
                <a:cs typeface="Arial"/>
              </a:rPr>
              <a:t>nd 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etc.…) are  </a:t>
            </a:r>
            <a:r>
              <a:rPr sz="1800" spc="-10" dirty="0">
                <a:latin typeface="Arial"/>
                <a:cs typeface="Arial"/>
              </a:rPr>
              <a:t>observed </a:t>
            </a:r>
            <a:r>
              <a:rPr sz="1800" spc="-5" dirty="0">
                <a:latin typeface="Arial"/>
                <a:cs typeface="Arial"/>
              </a:rPr>
              <a:t>at </a:t>
            </a:r>
            <a:r>
              <a:rPr sz="1800" spc="-10" dirty="0">
                <a:latin typeface="Arial"/>
                <a:cs typeface="Arial"/>
              </a:rPr>
              <a:t>angles </a:t>
            </a:r>
            <a:r>
              <a:rPr sz="1800" spc="-5" dirty="0">
                <a:latin typeface="Arial"/>
                <a:cs typeface="Arial"/>
              </a:rPr>
              <a:t>that </a:t>
            </a:r>
            <a:r>
              <a:rPr sz="1800" spc="-10" dirty="0">
                <a:latin typeface="Arial"/>
                <a:cs typeface="Arial"/>
              </a:rPr>
              <a:t>obey </a:t>
            </a:r>
            <a:r>
              <a:rPr sz="1800" spc="-5" dirty="0">
                <a:latin typeface="Arial"/>
                <a:cs typeface="Arial"/>
              </a:rPr>
              <a:t>the simple </a:t>
            </a:r>
            <a:r>
              <a:rPr sz="1800" spc="-10" dirty="0">
                <a:latin typeface="Arial"/>
                <a:cs typeface="Arial"/>
              </a:rPr>
              <a:t>formulation  </a:t>
            </a:r>
            <a:r>
              <a:rPr sz="1800" spc="-5" dirty="0">
                <a:latin typeface="Arial"/>
                <a:cs typeface="Arial"/>
              </a:rPr>
              <a:t>λ=400</a:t>
            </a:r>
            <a:r>
              <a:rPr sz="1800" spc="-10" dirty="0">
                <a:latin typeface="Arial"/>
                <a:cs typeface="Arial"/>
              </a:rPr>
              <a:t> nm</a:t>
            </a:r>
            <a:endParaRPr sz="1800">
              <a:latin typeface="Arial"/>
              <a:cs typeface="Arial"/>
            </a:endParaRPr>
          </a:p>
          <a:p>
            <a:pPr marL="185420"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d=1000</a:t>
            </a:r>
            <a:r>
              <a:rPr sz="1800" spc="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3654" y="4792924"/>
            <a:ext cx="2950845" cy="158051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917064">
              <a:lnSpc>
                <a:spcPct val="100000"/>
              </a:lnSpc>
              <a:spcBef>
                <a:spcPts val="585"/>
              </a:spcBef>
            </a:pPr>
            <a:r>
              <a:rPr sz="1800" b="1" spc="-5" dirty="0">
                <a:latin typeface="Arial"/>
                <a:cs typeface="Arial"/>
              </a:rPr>
              <a:t>(θ)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215"/>
              </a:lnSpc>
              <a:spcBef>
                <a:spcPts val="530"/>
              </a:spcBef>
            </a:pPr>
            <a:r>
              <a:rPr sz="1800" spc="-5" dirty="0">
                <a:latin typeface="Arial"/>
                <a:cs typeface="Arial"/>
              </a:rPr>
              <a:t>e.g. </a:t>
            </a:r>
            <a:r>
              <a:rPr sz="2775" spc="44" baseline="1501" dirty="0">
                <a:latin typeface="Times New Roman"/>
                <a:cs typeface="Times New Roman"/>
              </a:rPr>
              <a:t>sin</a:t>
            </a:r>
            <a:r>
              <a:rPr sz="1575" spc="44" baseline="47619" dirty="0">
                <a:latin typeface="Symbol"/>
                <a:cs typeface="Symbol"/>
              </a:rPr>
              <a:t></a:t>
            </a:r>
            <a:r>
              <a:rPr sz="1575" spc="44" baseline="47619" dirty="0">
                <a:latin typeface="Times New Roman"/>
                <a:cs typeface="Times New Roman"/>
              </a:rPr>
              <a:t>1</a:t>
            </a:r>
            <a:r>
              <a:rPr sz="2775" spc="44" baseline="1501" dirty="0">
                <a:latin typeface="Times New Roman"/>
                <a:cs typeface="Times New Roman"/>
              </a:rPr>
              <a:t>(700 </a:t>
            </a:r>
            <a:r>
              <a:rPr sz="2775" spc="0" baseline="1501" dirty="0">
                <a:latin typeface="Times New Roman"/>
                <a:cs typeface="Times New Roman"/>
              </a:rPr>
              <a:t>/ </a:t>
            </a:r>
            <a:r>
              <a:rPr sz="2775" spc="7" baseline="1501" dirty="0">
                <a:latin typeface="Times New Roman"/>
                <a:cs typeface="Times New Roman"/>
              </a:rPr>
              <a:t>1000) </a:t>
            </a:r>
            <a:r>
              <a:rPr sz="2775" spc="7" baseline="1501" dirty="0">
                <a:latin typeface="Symbol"/>
                <a:cs typeface="Symbol"/>
              </a:rPr>
              <a:t></a:t>
            </a:r>
            <a:r>
              <a:rPr sz="2775" spc="-359" baseline="1501" dirty="0">
                <a:latin typeface="Times New Roman"/>
                <a:cs typeface="Times New Roman"/>
              </a:rPr>
              <a:t> </a:t>
            </a:r>
            <a:r>
              <a:rPr sz="2775" spc="15" baseline="1501" dirty="0">
                <a:latin typeface="Times New Roman"/>
                <a:cs typeface="Times New Roman"/>
              </a:rPr>
              <a:t>44.42</a:t>
            </a:r>
            <a:r>
              <a:rPr sz="1575" spc="15" baseline="47619" dirty="0">
                <a:latin typeface="Times New Roman"/>
                <a:cs typeface="Times New Roman"/>
              </a:rPr>
              <a:t>o</a:t>
            </a:r>
            <a:endParaRPr sz="1575" baseline="47619">
              <a:latin typeface="Times New Roman"/>
              <a:cs typeface="Times New Roman"/>
            </a:endParaRPr>
          </a:p>
          <a:p>
            <a:pPr marL="12700">
              <a:lnSpc>
                <a:spcPts val="2155"/>
              </a:lnSpc>
            </a:pPr>
            <a:r>
              <a:rPr sz="1800" spc="-5" dirty="0">
                <a:latin typeface="Arial"/>
                <a:cs typeface="Arial"/>
              </a:rPr>
              <a:t>for +1</a:t>
            </a:r>
            <a:r>
              <a:rPr sz="1800" spc="-7" baseline="25462" dirty="0">
                <a:latin typeface="Arial"/>
                <a:cs typeface="Arial"/>
              </a:rPr>
              <a:t>st </a:t>
            </a:r>
            <a:r>
              <a:rPr sz="1800" spc="-10" dirty="0">
                <a:latin typeface="Arial"/>
                <a:cs typeface="Arial"/>
              </a:rPr>
              <a:t>order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diffraction</a:t>
            </a:r>
            <a:endParaRPr sz="1800">
              <a:latin typeface="Arial"/>
              <a:cs typeface="Arial"/>
            </a:endParaRPr>
          </a:p>
          <a:p>
            <a:pPr marL="999490" marR="793750">
              <a:lnSpc>
                <a:spcPct val="100000"/>
              </a:lnSpc>
              <a:spcBef>
                <a:spcPts val="380"/>
              </a:spcBef>
            </a:pPr>
            <a:r>
              <a:rPr sz="1800" spc="-5" dirty="0">
                <a:latin typeface="Arial"/>
                <a:cs typeface="Arial"/>
              </a:rPr>
              <a:t>λ=700 </a:t>
            </a:r>
            <a:r>
              <a:rPr sz="1800" spc="-10" dirty="0">
                <a:latin typeface="Arial"/>
                <a:cs typeface="Arial"/>
              </a:rPr>
              <a:t>nm  d=1000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2511" y="2363463"/>
            <a:ext cx="915035" cy="67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192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2</a:t>
            </a:r>
            <a:r>
              <a:rPr sz="1800" spc="-7" baseline="25462" dirty="0">
                <a:latin typeface="Arial"/>
                <a:cs typeface="Arial"/>
              </a:rPr>
              <a:t>nd </a:t>
            </a:r>
            <a:r>
              <a:rPr sz="1800" spc="-10" dirty="0">
                <a:latin typeface="Arial"/>
                <a:cs typeface="Arial"/>
              </a:rPr>
              <a:t>order  53</a:t>
            </a:r>
            <a:r>
              <a:rPr sz="1800" spc="-15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30161" y="3152394"/>
            <a:ext cx="0" cy="983615"/>
          </a:xfrm>
          <a:custGeom>
            <a:avLst/>
            <a:gdLst/>
            <a:ahLst/>
            <a:cxnLst/>
            <a:rect l="l" t="t" r="r" b="b"/>
            <a:pathLst>
              <a:path h="983614">
                <a:moveTo>
                  <a:pt x="0" y="0"/>
                </a:moveTo>
                <a:lnTo>
                  <a:pt x="0" y="983246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63494" y="4021349"/>
            <a:ext cx="133350" cy="114300"/>
          </a:xfrm>
          <a:custGeom>
            <a:avLst/>
            <a:gdLst/>
            <a:ahLst/>
            <a:cxnLst/>
            <a:rect l="l" t="t" r="r" b="b"/>
            <a:pathLst>
              <a:path w="133350" h="114300">
                <a:moveTo>
                  <a:pt x="133350" y="0"/>
                </a:moveTo>
                <a:lnTo>
                  <a:pt x="66675" y="114299"/>
                </a:lnTo>
                <a:lnTo>
                  <a:pt x="0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48939" y="2028339"/>
            <a:ext cx="866140" cy="638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730" marR="5080" indent="-113664">
              <a:lnSpc>
                <a:spcPct val="111800"/>
              </a:lnSpc>
              <a:spcBef>
                <a:spcPts val="95"/>
              </a:spcBef>
            </a:pPr>
            <a:r>
              <a:rPr sz="1800" spc="-5" dirty="0">
                <a:latin typeface="Arial"/>
                <a:cs typeface="Arial"/>
              </a:rPr>
              <a:t>1</a:t>
            </a:r>
            <a:r>
              <a:rPr sz="1800" spc="-7" baseline="25462" dirty="0">
                <a:latin typeface="Arial"/>
                <a:cs typeface="Arial"/>
              </a:rPr>
              <a:t>st </a:t>
            </a:r>
            <a:r>
              <a:rPr sz="1800" spc="-10" dirty="0">
                <a:latin typeface="Arial"/>
                <a:cs typeface="Arial"/>
              </a:rPr>
              <a:t>order  23.5</a:t>
            </a:r>
            <a:r>
              <a:rPr sz="1800" spc="-15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25540" y="2555957"/>
            <a:ext cx="866140" cy="5810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78765" marR="5080" indent="-266700">
              <a:lnSpc>
                <a:spcPct val="102499"/>
              </a:lnSpc>
              <a:spcBef>
                <a:spcPts val="45"/>
              </a:spcBef>
            </a:pPr>
            <a:r>
              <a:rPr sz="1800" spc="-5" dirty="0">
                <a:latin typeface="Arial"/>
                <a:cs typeface="Arial"/>
              </a:rPr>
              <a:t>1</a:t>
            </a:r>
            <a:r>
              <a:rPr sz="1800" spc="-7" baseline="25462" dirty="0">
                <a:latin typeface="Arial"/>
                <a:cs typeface="Arial"/>
              </a:rPr>
              <a:t>st </a:t>
            </a:r>
            <a:r>
              <a:rPr sz="1800" spc="-10" dirty="0">
                <a:latin typeface="Arial"/>
                <a:cs typeface="Arial"/>
              </a:rPr>
              <a:t>order  44</a:t>
            </a:r>
            <a:r>
              <a:rPr sz="1800" spc="-15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9360" marR="5080" indent="-248729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Diffraction</a:t>
            </a:r>
          </a:p>
        </p:txBody>
      </p:sp>
      <p:sp>
        <p:nvSpPr>
          <p:cNvPr id="4" name="object 4"/>
          <p:cNvSpPr/>
          <p:nvPr/>
        </p:nvSpPr>
        <p:spPr>
          <a:xfrm>
            <a:off x="492898" y="1761947"/>
            <a:ext cx="3220442" cy="4313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400" y="1756445"/>
            <a:ext cx="3254718" cy="435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79186" y="6269370"/>
            <a:ext cx="1174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λ=400 </a:t>
            </a:r>
            <a:r>
              <a:rPr sz="1800" spc="-10" dirty="0">
                <a:latin typeface="Arial"/>
                <a:cs typeface="Arial"/>
              </a:rPr>
              <a:t>nm  d=1400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4134" y="6269370"/>
            <a:ext cx="1174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λ=700 </a:t>
            </a:r>
            <a:r>
              <a:rPr sz="1800" spc="-10" dirty="0">
                <a:latin typeface="Arial"/>
                <a:cs typeface="Arial"/>
              </a:rPr>
              <a:t>nm  d=1400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3761" y="2972561"/>
            <a:ext cx="728345" cy="364490"/>
          </a:xfrm>
          <a:custGeom>
            <a:avLst/>
            <a:gdLst/>
            <a:ahLst/>
            <a:cxnLst/>
            <a:rect l="l" t="t" r="r" b="b"/>
            <a:pathLst>
              <a:path w="728345" h="364489">
                <a:moveTo>
                  <a:pt x="0" y="0"/>
                </a:moveTo>
                <a:lnTo>
                  <a:pt x="728268" y="364134"/>
                </a:lnTo>
              </a:path>
            </a:pathLst>
          </a:custGeom>
          <a:ln w="38099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49976" y="3225935"/>
            <a:ext cx="132080" cy="119380"/>
          </a:xfrm>
          <a:custGeom>
            <a:avLst/>
            <a:gdLst/>
            <a:ahLst/>
            <a:cxnLst/>
            <a:rect l="l" t="t" r="r" b="b"/>
            <a:pathLst>
              <a:path w="132079" h="119379">
                <a:moveTo>
                  <a:pt x="59639" y="0"/>
                </a:moveTo>
                <a:lnTo>
                  <a:pt x="132054" y="110756"/>
                </a:lnTo>
                <a:lnTo>
                  <a:pt x="0" y="119265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2540" y="2644781"/>
            <a:ext cx="169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"/>
                <a:cs typeface="Arial"/>
              </a:rPr>
              <a:t>Tangential </a:t>
            </a:r>
            <a:r>
              <a:rPr sz="1800" spc="-10" dirty="0">
                <a:latin typeface="Arial"/>
                <a:cs typeface="Arial"/>
              </a:rPr>
              <a:t>mode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57048" y="6187548"/>
            <a:ext cx="440055" cy="0"/>
          </a:xfrm>
          <a:custGeom>
            <a:avLst/>
            <a:gdLst/>
            <a:ahLst/>
            <a:cxnLst/>
            <a:rect l="l" t="t" r="r" b="b"/>
            <a:pathLst>
              <a:path w="440054">
                <a:moveTo>
                  <a:pt x="0" y="0"/>
                </a:moveTo>
                <a:lnTo>
                  <a:pt x="439426" y="0"/>
                </a:lnTo>
              </a:path>
            </a:pathLst>
          </a:custGeom>
          <a:ln w="153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75791" y="6186360"/>
            <a:ext cx="179070" cy="3943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i="1" spc="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5751" y="5928005"/>
            <a:ext cx="1340485" cy="414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25" dirty="0">
                <a:latin typeface="Times New Roman"/>
                <a:cs typeface="Times New Roman"/>
              </a:rPr>
              <a:t>sin</a:t>
            </a:r>
            <a:r>
              <a:rPr sz="2550" i="1" spc="25" dirty="0">
                <a:latin typeface="Symbol"/>
                <a:cs typeface="Symbol"/>
              </a:rPr>
              <a:t></a:t>
            </a:r>
            <a:r>
              <a:rPr sz="2550" i="1" spc="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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3600" i="1" spc="-67" baseline="35879" dirty="0">
                <a:latin typeface="Times New Roman"/>
                <a:cs typeface="Times New Roman"/>
              </a:rPr>
              <a:t>m</a:t>
            </a:r>
            <a:r>
              <a:rPr sz="3825" i="1" spc="-67" baseline="33769" dirty="0">
                <a:latin typeface="Symbol"/>
                <a:cs typeface="Symbol"/>
              </a:rPr>
              <a:t></a:t>
            </a:r>
            <a:endParaRPr sz="3825" baseline="33769">
              <a:latin typeface="Symbol"/>
              <a:cs typeface="Symbo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58561" y="6330698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271322"/>
                </a:moveTo>
                <a:lnTo>
                  <a:pt x="0" y="0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5989" y="6243063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10">
                <a:moveTo>
                  <a:pt x="52577" y="0"/>
                </a:moveTo>
                <a:lnTo>
                  <a:pt x="0" y="105156"/>
                </a:lnTo>
                <a:lnTo>
                  <a:pt x="105155" y="105156"/>
                </a:lnTo>
                <a:lnTo>
                  <a:pt x="525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9360" marR="5080" indent="-248729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Diffraction</a:t>
            </a:r>
          </a:p>
        </p:txBody>
      </p:sp>
      <p:sp>
        <p:nvSpPr>
          <p:cNvPr id="4" name="object 4"/>
          <p:cNvSpPr/>
          <p:nvPr/>
        </p:nvSpPr>
        <p:spPr>
          <a:xfrm>
            <a:off x="694944" y="1905000"/>
            <a:ext cx="3724655" cy="3310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8344" y="1905000"/>
            <a:ext cx="3724655" cy="3310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94702" y="6141238"/>
            <a:ext cx="1174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λ=400 </a:t>
            </a:r>
            <a:r>
              <a:rPr sz="1800" spc="-10" dirty="0">
                <a:latin typeface="Arial"/>
                <a:cs typeface="Arial"/>
              </a:rPr>
              <a:t>nm  d=1400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2154" y="6141238"/>
            <a:ext cx="1174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λ=700 </a:t>
            </a:r>
            <a:r>
              <a:rPr sz="1800" spc="-10" dirty="0">
                <a:latin typeface="Arial"/>
                <a:cs typeface="Arial"/>
              </a:rPr>
              <a:t>nm  d=1400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48319" y="4929201"/>
            <a:ext cx="301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(</a:t>
            </a:r>
            <a:r>
              <a:rPr sz="1800" b="1" spc="-10" dirty="0">
                <a:latin typeface="Arial"/>
                <a:cs typeface="Arial"/>
              </a:rPr>
              <a:t>θ</a:t>
            </a:r>
            <a:r>
              <a:rPr sz="1800" b="1" spc="-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04293" y="4929201"/>
            <a:ext cx="301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(</a:t>
            </a:r>
            <a:r>
              <a:rPr sz="1800" b="1" spc="-10" dirty="0">
                <a:latin typeface="Arial"/>
                <a:cs typeface="Arial"/>
              </a:rPr>
              <a:t>θ</a:t>
            </a:r>
            <a:r>
              <a:rPr sz="1800" b="1" spc="-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3163" y="3769285"/>
            <a:ext cx="554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58.5</a:t>
            </a:r>
            <a:r>
              <a:rPr sz="1800" spc="-15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99818" y="4065270"/>
            <a:ext cx="1905" cy="343535"/>
          </a:xfrm>
          <a:custGeom>
            <a:avLst/>
            <a:gdLst/>
            <a:ahLst/>
            <a:cxnLst/>
            <a:rect l="l" t="t" r="r" b="b"/>
            <a:pathLst>
              <a:path w="1905" h="343535">
                <a:moveTo>
                  <a:pt x="717" y="-19050"/>
                </a:moveTo>
                <a:lnTo>
                  <a:pt x="717" y="362330"/>
                </a:lnTo>
              </a:path>
            </a:pathLst>
          </a:custGeom>
          <a:ln w="3953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3631" y="4293975"/>
            <a:ext cx="133350" cy="114935"/>
          </a:xfrm>
          <a:custGeom>
            <a:avLst/>
            <a:gdLst/>
            <a:ahLst/>
            <a:cxnLst/>
            <a:rect l="l" t="t" r="r" b="b"/>
            <a:pathLst>
              <a:path w="133350" h="114935">
                <a:moveTo>
                  <a:pt x="133350" y="558"/>
                </a:moveTo>
                <a:lnTo>
                  <a:pt x="66192" y="114579"/>
                </a:lnTo>
                <a:lnTo>
                  <a:pt x="0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34486" y="4132326"/>
            <a:ext cx="1905" cy="343535"/>
          </a:xfrm>
          <a:custGeom>
            <a:avLst/>
            <a:gdLst/>
            <a:ahLst/>
            <a:cxnLst/>
            <a:rect l="l" t="t" r="r" b="b"/>
            <a:pathLst>
              <a:path w="1904" h="343535">
                <a:moveTo>
                  <a:pt x="717" y="-19050"/>
                </a:moveTo>
                <a:lnTo>
                  <a:pt x="717" y="362330"/>
                </a:lnTo>
              </a:path>
            </a:pathLst>
          </a:custGeom>
          <a:ln w="3953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68299" y="4361031"/>
            <a:ext cx="133350" cy="114935"/>
          </a:xfrm>
          <a:custGeom>
            <a:avLst/>
            <a:gdLst/>
            <a:ahLst/>
            <a:cxnLst/>
            <a:rect l="l" t="t" r="r" b="b"/>
            <a:pathLst>
              <a:path w="133350" h="114935">
                <a:moveTo>
                  <a:pt x="133350" y="558"/>
                </a:moveTo>
                <a:lnTo>
                  <a:pt x="66192" y="114579"/>
                </a:lnTo>
                <a:lnTo>
                  <a:pt x="0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1600" y="2591561"/>
            <a:ext cx="1905" cy="1715135"/>
          </a:xfrm>
          <a:custGeom>
            <a:avLst/>
            <a:gdLst/>
            <a:ahLst/>
            <a:cxnLst/>
            <a:rect l="l" t="t" r="r" b="b"/>
            <a:pathLst>
              <a:path w="1905" h="1715135">
                <a:moveTo>
                  <a:pt x="1549" y="0"/>
                </a:moveTo>
                <a:lnTo>
                  <a:pt x="0" y="1714881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25031" y="4192079"/>
            <a:ext cx="133350" cy="114935"/>
          </a:xfrm>
          <a:custGeom>
            <a:avLst/>
            <a:gdLst/>
            <a:ahLst/>
            <a:cxnLst/>
            <a:rect l="l" t="t" r="r" b="b"/>
            <a:pathLst>
              <a:path w="133350" h="114935">
                <a:moveTo>
                  <a:pt x="133350" y="126"/>
                </a:moveTo>
                <a:lnTo>
                  <a:pt x="66560" y="114363"/>
                </a:lnTo>
                <a:lnTo>
                  <a:pt x="0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15639" y="3836923"/>
            <a:ext cx="553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34.9</a:t>
            </a:r>
            <a:r>
              <a:rPr sz="1800" spc="-15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8539" y="2236723"/>
            <a:ext cx="553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16.5</a:t>
            </a:r>
            <a:r>
              <a:rPr sz="1800" spc="-15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68440" y="2300223"/>
            <a:ext cx="36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3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spc="-7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06514" y="2591561"/>
            <a:ext cx="1905" cy="343535"/>
          </a:xfrm>
          <a:custGeom>
            <a:avLst/>
            <a:gdLst/>
            <a:ahLst/>
            <a:cxnLst/>
            <a:rect l="l" t="t" r="r" b="b"/>
            <a:pathLst>
              <a:path w="1904" h="343535">
                <a:moveTo>
                  <a:pt x="717" y="-19049"/>
                </a:moveTo>
                <a:lnTo>
                  <a:pt x="717" y="362331"/>
                </a:lnTo>
              </a:path>
            </a:pathLst>
          </a:custGeom>
          <a:ln w="3953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40327" y="2820266"/>
            <a:ext cx="133350" cy="114935"/>
          </a:xfrm>
          <a:custGeom>
            <a:avLst/>
            <a:gdLst/>
            <a:ahLst/>
            <a:cxnLst/>
            <a:rect l="l" t="t" r="r" b="b"/>
            <a:pathLst>
              <a:path w="133350" h="114935">
                <a:moveTo>
                  <a:pt x="133350" y="558"/>
                </a:moveTo>
                <a:lnTo>
                  <a:pt x="66192" y="114579"/>
                </a:lnTo>
                <a:lnTo>
                  <a:pt x="0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9360" marR="5080" indent="-248729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Diffraction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468195" y="1785842"/>
            <a:ext cx="3232727" cy="4401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0" y="1792224"/>
            <a:ext cx="3249167" cy="4407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65934" y="6269370"/>
            <a:ext cx="10331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λ=400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4469" y="6269372"/>
            <a:ext cx="10331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λ=700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57048" y="6187548"/>
            <a:ext cx="440055" cy="0"/>
          </a:xfrm>
          <a:custGeom>
            <a:avLst/>
            <a:gdLst/>
            <a:ahLst/>
            <a:cxnLst/>
            <a:rect l="l" t="t" r="r" b="b"/>
            <a:pathLst>
              <a:path w="440054">
                <a:moveTo>
                  <a:pt x="0" y="0"/>
                </a:moveTo>
                <a:lnTo>
                  <a:pt x="439426" y="0"/>
                </a:lnTo>
              </a:path>
            </a:pathLst>
          </a:custGeom>
          <a:ln w="153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75791" y="6186360"/>
            <a:ext cx="179070" cy="3943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i="1" spc="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5751" y="5928005"/>
            <a:ext cx="1340485" cy="414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25" dirty="0">
                <a:latin typeface="Times New Roman"/>
                <a:cs typeface="Times New Roman"/>
              </a:rPr>
              <a:t>sin</a:t>
            </a:r>
            <a:r>
              <a:rPr sz="2550" i="1" spc="25" dirty="0">
                <a:latin typeface="Symbol"/>
                <a:cs typeface="Symbol"/>
              </a:rPr>
              <a:t></a:t>
            </a:r>
            <a:r>
              <a:rPr sz="2550" i="1" spc="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Symbol"/>
                <a:cs typeface="Symbol"/>
              </a:rPr>
              <a:t>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3600" i="1" spc="-67" baseline="35879" dirty="0">
                <a:latin typeface="Times New Roman"/>
                <a:cs typeface="Times New Roman"/>
              </a:rPr>
              <a:t>m</a:t>
            </a:r>
            <a:r>
              <a:rPr sz="3825" i="1" spc="-67" baseline="33769" dirty="0">
                <a:latin typeface="Symbol"/>
                <a:cs typeface="Symbol"/>
              </a:rPr>
              <a:t></a:t>
            </a:r>
            <a:endParaRPr sz="3825" baseline="33769">
              <a:latin typeface="Symbol"/>
              <a:cs typeface="Symbo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58561" y="6243068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271322"/>
                </a:moveTo>
                <a:lnTo>
                  <a:pt x="0" y="0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05989" y="6496862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09">
                <a:moveTo>
                  <a:pt x="105155" y="0"/>
                </a:moveTo>
                <a:lnTo>
                  <a:pt x="0" y="0"/>
                </a:lnTo>
                <a:lnTo>
                  <a:pt x="52577" y="105155"/>
                </a:lnTo>
                <a:lnTo>
                  <a:pt x="105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65934" y="6565344"/>
            <a:ext cx="104648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" dirty="0">
                <a:latin typeface="Arial"/>
                <a:cs typeface="Arial"/>
              </a:rPr>
              <a:t>d=500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14469" y="6565345"/>
            <a:ext cx="104648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" dirty="0">
                <a:latin typeface="Arial"/>
                <a:cs typeface="Arial"/>
              </a:rPr>
              <a:t>d=500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What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Light?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039607"/>
            <a:ext cx="9143999" cy="2986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6200647"/>
            <a:ext cx="66128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Fig. </a:t>
            </a:r>
            <a:r>
              <a:rPr sz="1100" dirty="0">
                <a:latin typeface="Arial"/>
                <a:cs typeface="Arial"/>
              </a:rPr>
              <a:t>2 taken from Wikimedia: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3"/>
              </a:rPr>
              <a:t>http://upload.wikimedia.org/wikipedia/commons/d/d7/Local_wavelength.JPG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14450">
              <a:lnSpc>
                <a:spcPct val="151000"/>
              </a:lnSpc>
              <a:spcBef>
                <a:spcPts val="100"/>
              </a:spcBef>
            </a:pPr>
            <a:r>
              <a:rPr spc="-5" dirty="0"/>
              <a:t>Fig. 2  </a:t>
            </a:r>
            <a:r>
              <a:rPr spc="-10" dirty="0"/>
              <a:t>Resemblance </a:t>
            </a:r>
            <a:r>
              <a:rPr dirty="0"/>
              <a:t>to </a:t>
            </a:r>
            <a:r>
              <a:rPr spc="-10" dirty="0"/>
              <a:t>ocean</a:t>
            </a:r>
            <a:r>
              <a:rPr spc="25" dirty="0"/>
              <a:t> </a:t>
            </a:r>
            <a:r>
              <a:rPr spc="-15" dirty="0"/>
              <a:t>waves?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9360" marR="5080" indent="-248729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Diffraction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505712"/>
            <a:ext cx="3809999" cy="457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0" y="1505712"/>
            <a:ext cx="3809999" cy="457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07539" y="6256671"/>
            <a:ext cx="10331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λ=400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5740" y="6256671"/>
            <a:ext cx="10331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λ=700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60347" y="1958581"/>
            <a:ext cx="695960" cy="935990"/>
          </a:xfrm>
          <a:custGeom>
            <a:avLst/>
            <a:gdLst/>
            <a:ahLst/>
            <a:cxnLst/>
            <a:rect l="l" t="t" r="r" b="b"/>
            <a:pathLst>
              <a:path w="695960" h="935989">
                <a:moveTo>
                  <a:pt x="587070" y="0"/>
                </a:moveTo>
                <a:lnTo>
                  <a:pt x="225818" y="108407"/>
                </a:lnTo>
                <a:lnTo>
                  <a:pt x="343230" y="171615"/>
                </a:lnTo>
                <a:lnTo>
                  <a:pt x="0" y="809167"/>
                </a:lnTo>
                <a:lnTo>
                  <a:pt x="234835" y="935596"/>
                </a:lnTo>
                <a:lnTo>
                  <a:pt x="578065" y="298043"/>
                </a:lnTo>
                <a:lnTo>
                  <a:pt x="676506" y="298043"/>
                </a:lnTo>
                <a:lnTo>
                  <a:pt x="587070" y="0"/>
                </a:lnTo>
                <a:close/>
              </a:path>
              <a:path w="695960" h="935989">
                <a:moveTo>
                  <a:pt x="676506" y="298043"/>
                </a:moveTo>
                <a:lnTo>
                  <a:pt x="578065" y="298043"/>
                </a:lnTo>
                <a:lnTo>
                  <a:pt x="695477" y="361264"/>
                </a:lnTo>
                <a:lnTo>
                  <a:pt x="676506" y="298043"/>
                </a:lnTo>
                <a:close/>
              </a:path>
            </a:pathLst>
          </a:custGeom>
          <a:solidFill>
            <a:srgbClr val="BBE0E3">
              <a:alpha val="4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60348" y="1958580"/>
            <a:ext cx="695960" cy="935990"/>
          </a:xfrm>
          <a:custGeom>
            <a:avLst/>
            <a:gdLst/>
            <a:ahLst/>
            <a:cxnLst/>
            <a:rect l="l" t="t" r="r" b="b"/>
            <a:pathLst>
              <a:path w="695960" h="935989">
                <a:moveTo>
                  <a:pt x="0" y="809167"/>
                </a:moveTo>
                <a:lnTo>
                  <a:pt x="343230" y="171615"/>
                </a:lnTo>
                <a:lnTo>
                  <a:pt x="225818" y="108407"/>
                </a:lnTo>
                <a:lnTo>
                  <a:pt x="587070" y="0"/>
                </a:lnTo>
                <a:lnTo>
                  <a:pt x="695477" y="361264"/>
                </a:lnTo>
                <a:lnTo>
                  <a:pt x="578065" y="298043"/>
                </a:lnTo>
                <a:lnTo>
                  <a:pt x="234835" y="935596"/>
                </a:lnTo>
                <a:lnTo>
                  <a:pt x="0" y="809167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2561" y="3182873"/>
            <a:ext cx="76200" cy="190500"/>
          </a:xfrm>
          <a:custGeom>
            <a:avLst/>
            <a:gdLst/>
            <a:ahLst/>
            <a:cxnLst/>
            <a:rect l="l" t="t" r="r" b="b"/>
            <a:pathLst>
              <a:path w="76200" h="190500">
                <a:moveTo>
                  <a:pt x="0" y="0"/>
                </a:moveTo>
                <a:lnTo>
                  <a:pt x="24086" y="9712"/>
                </a:lnTo>
                <a:lnTo>
                  <a:pt x="45004" y="36756"/>
                </a:lnTo>
                <a:lnTo>
                  <a:pt x="61498" y="77994"/>
                </a:lnTo>
                <a:lnTo>
                  <a:pt x="72315" y="130288"/>
                </a:lnTo>
                <a:lnTo>
                  <a:pt x="76200" y="19050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6361" y="3373373"/>
            <a:ext cx="724535" cy="1905"/>
          </a:xfrm>
          <a:custGeom>
            <a:avLst/>
            <a:gdLst/>
            <a:ahLst/>
            <a:cxnLst/>
            <a:rect l="l" t="t" r="r" b="b"/>
            <a:pathLst>
              <a:path w="724535" h="1904">
                <a:moveTo>
                  <a:pt x="0" y="0"/>
                </a:moveTo>
                <a:lnTo>
                  <a:pt x="724281" y="151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6205" y="3307962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5" h="133350">
                <a:moveTo>
                  <a:pt x="279" y="0"/>
                </a:moveTo>
                <a:lnTo>
                  <a:pt x="114439" y="66916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75939" y="3043571"/>
            <a:ext cx="36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6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spc="-7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42081" y="6156858"/>
            <a:ext cx="474980" cy="0"/>
          </a:xfrm>
          <a:custGeom>
            <a:avLst/>
            <a:gdLst/>
            <a:ahLst/>
            <a:cxnLst/>
            <a:rect l="l" t="t" r="r" b="b"/>
            <a:pathLst>
              <a:path w="474979">
                <a:moveTo>
                  <a:pt x="0" y="0"/>
                </a:moveTo>
                <a:lnTo>
                  <a:pt x="474856" y="0"/>
                </a:lnTo>
              </a:path>
            </a:pathLst>
          </a:custGeom>
          <a:ln w="153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48334" y="6155818"/>
            <a:ext cx="438150" cy="3937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100" spc="22" baseline="-25793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400" i="1" spc="15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07539" y="6552645"/>
            <a:ext cx="104648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" dirty="0">
                <a:latin typeface="Arial"/>
                <a:cs typeface="Arial"/>
              </a:rPr>
              <a:t>d=700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55740" y="6552645"/>
            <a:ext cx="104648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" dirty="0">
                <a:latin typeface="Arial"/>
                <a:cs typeface="Arial"/>
              </a:rPr>
              <a:t>d=700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19077" y="5897355"/>
            <a:ext cx="1360805" cy="414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25" dirty="0">
                <a:latin typeface="Times New Roman"/>
                <a:cs typeface="Times New Roman"/>
              </a:rPr>
              <a:t>sin</a:t>
            </a:r>
            <a:r>
              <a:rPr sz="2550" i="1" spc="25" dirty="0">
                <a:latin typeface="Symbol"/>
                <a:cs typeface="Symbol"/>
              </a:rPr>
              <a:t></a:t>
            </a:r>
            <a:r>
              <a:rPr sz="2550" i="1" spc="2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3600" i="1" spc="-60" baseline="35879" dirty="0">
                <a:latin typeface="Times New Roman"/>
                <a:cs typeface="Times New Roman"/>
              </a:rPr>
              <a:t>m</a:t>
            </a:r>
            <a:r>
              <a:rPr sz="3825" i="1" spc="-60" baseline="33769" dirty="0">
                <a:latin typeface="Symbol"/>
                <a:cs typeface="Symbol"/>
              </a:rPr>
              <a:t></a:t>
            </a:r>
            <a:endParaRPr sz="3825" baseline="33769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6887" y="5049563"/>
            <a:ext cx="1558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Scatterers: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ε=9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66887" y="3760716"/>
            <a:ext cx="47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800" spc="-7" baseline="-2083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=1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0773" y="3196082"/>
            <a:ext cx="47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800" spc="-7" baseline="-20833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=4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5497" y="1418082"/>
            <a:ext cx="0" cy="4279265"/>
          </a:xfrm>
          <a:custGeom>
            <a:avLst/>
            <a:gdLst/>
            <a:ahLst/>
            <a:cxnLst/>
            <a:rect l="l" t="t" r="r" b="b"/>
            <a:pathLst>
              <a:path h="4279265">
                <a:moveTo>
                  <a:pt x="0" y="0"/>
                </a:moveTo>
                <a:lnTo>
                  <a:pt x="0" y="4278833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37654" y="3269741"/>
            <a:ext cx="1882775" cy="2293620"/>
          </a:xfrm>
          <a:custGeom>
            <a:avLst/>
            <a:gdLst/>
            <a:ahLst/>
            <a:cxnLst/>
            <a:rect l="l" t="t" r="r" b="b"/>
            <a:pathLst>
              <a:path w="1882775" h="2293620">
                <a:moveTo>
                  <a:pt x="0" y="0"/>
                </a:moveTo>
                <a:lnTo>
                  <a:pt x="1882279" y="2293327"/>
                </a:lnTo>
              </a:path>
            </a:pathLst>
          </a:custGeom>
          <a:ln w="50292">
            <a:solidFill>
              <a:srgbClr val="00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73473" y="3239261"/>
            <a:ext cx="2903220" cy="3360420"/>
          </a:xfrm>
          <a:custGeom>
            <a:avLst/>
            <a:gdLst/>
            <a:ahLst/>
            <a:cxnLst/>
            <a:rect l="l" t="t" r="r" b="b"/>
            <a:pathLst>
              <a:path w="2903220" h="3360420">
                <a:moveTo>
                  <a:pt x="0" y="0"/>
                </a:moveTo>
                <a:lnTo>
                  <a:pt x="2902927" y="3360127"/>
                </a:lnTo>
              </a:path>
            </a:pathLst>
          </a:custGeom>
          <a:ln w="50292">
            <a:solidFill>
              <a:srgbClr val="00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5850" y="3274314"/>
            <a:ext cx="2954655" cy="3411854"/>
          </a:xfrm>
          <a:custGeom>
            <a:avLst/>
            <a:gdLst/>
            <a:ahLst/>
            <a:cxnLst/>
            <a:rect l="l" t="t" r="r" b="b"/>
            <a:pathLst>
              <a:path w="2954654" h="3411854">
                <a:moveTo>
                  <a:pt x="0" y="0"/>
                </a:moveTo>
                <a:lnTo>
                  <a:pt x="2954261" y="3411461"/>
                </a:lnTo>
              </a:path>
            </a:pathLst>
          </a:custGeom>
          <a:ln w="50292">
            <a:solidFill>
              <a:srgbClr val="00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461" y="3505961"/>
            <a:ext cx="8484870" cy="75565"/>
          </a:xfrm>
          <a:custGeom>
            <a:avLst/>
            <a:gdLst/>
            <a:ahLst/>
            <a:cxnLst/>
            <a:rect l="l" t="t" r="r" b="b"/>
            <a:pathLst>
              <a:path w="8484870" h="75564">
                <a:moveTo>
                  <a:pt x="0" y="0"/>
                </a:moveTo>
                <a:lnTo>
                  <a:pt x="8484870" y="75082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26516" y="3505385"/>
            <a:ext cx="151765" cy="151130"/>
          </a:xfrm>
          <a:custGeom>
            <a:avLst/>
            <a:gdLst/>
            <a:ahLst/>
            <a:cxnLst/>
            <a:rect l="l" t="t" r="r" b="b"/>
            <a:pathLst>
              <a:path w="151765" h="151129">
                <a:moveTo>
                  <a:pt x="1346" y="0"/>
                </a:moveTo>
                <a:lnTo>
                  <a:pt x="0" y="150876"/>
                </a:lnTo>
                <a:lnTo>
                  <a:pt x="151549" y="76771"/>
                </a:lnTo>
                <a:lnTo>
                  <a:pt x="1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9360" marR="5080" indent="-248729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Diffraction</a:t>
            </a:r>
          </a:p>
        </p:txBody>
      </p:sp>
      <p:sp>
        <p:nvSpPr>
          <p:cNvPr id="9" name="object 9"/>
          <p:cNvSpPr/>
          <p:nvPr/>
        </p:nvSpPr>
        <p:spPr>
          <a:xfrm>
            <a:off x="991361" y="3179826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20040" y="0"/>
                </a:moveTo>
                <a:lnTo>
                  <a:pt x="272745" y="3469"/>
                </a:lnTo>
                <a:lnTo>
                  <a:pt x="227606" y="13549"/>
                </a:lnTo>
                <a:lnTo>
                  <a:pt x="185116" y="29744"/>
                </a:lnTo>
                <a:lnTo>
                  <a:pt x="145772" y="51559"/>
                </a:lnTo>
                <a:lnTo>
                  <a:pt x="110068" y="78498"/>
                </a:lnTo>
                <a:lnTo>
                  <a:pt x="78498" y="110068"/>
                </a:lnTo>
                <a:lnTo>
                  <a:pt x="51559" y="145772"/>
                </a:lnTo>
                <a:lnTo>
                  <a:pt x="29744" y="185116"/>
                </a:lnTo>
                <a:lnTo>
                  <a:pt x="13549" y="227606"/>
                </a:lnTo>
                <a:lnTo>
                  <a:pt x="3469" y="272745"/>
                </a:lnTo>
                <a:lnTo>
                  <a:pt x="0" y="320039"/>
                </a:lnTo>
                <a:lnTo>
                  <a:pt x="3469" y="367334"/>
                </a:lnTo>
                <a:lnTo>
                  <a:pt x="13549" y="412473"/>
                </a:lnTo>
                <a:lnTo>
                  <a:pt x="29744" y="454963"/>
                </a:lnTo>
                <a:lnTo>
                  <a:pt x="51559" y="494307"/>
                </a:lnTo>
                <a:lnTo>
                  <a:pt x="78498" y="530011"/>
                </a:lnTo>
                <a:lnTo>
                  <a:pt x="110068" y="561581"/>
                </a:lnTo>
                <a:lnTo>
                  <a:pt x="145772" y="588520"/>
                </a:lnTo>
                <a:lnTo>
                  <a:pt x="185116" y="610335"/>
                </a:lnTo>
                <a:lnTo>
                  <a:pt x="227606" y="626530"/>
                </a:lnTo>
                <a:lnTo>
                  <a:pt x="272745" y="636610"/>
                </a:lnTo>
                <a:lnTo>
                  <a:pt x="320040" y="640079"/>
                </a:lnTo>
                <a:lnTo>
                  <a:pt x="367334" y="636610"/>
                </a:lnTo>
                <a:lnTo>
                  <a:pt x="412473" y="626530"/>
                </a:lnTo>
                <a:lnTo>
                  <a:pt x="454963" y="610335"/>
                </a:lnTo>
                <a:lnTo>
                  <a:pt x="494307" y="588520"/>
                </a:lnTo>
                <a:lnTo>
                  <a:pt x="530011" y="561581"/>
                </a:lnTo>
                <a:lnTo>
                  <a:pt x="561581" y="530011"/>
                </a:lnTo>
                <a:lnTo>
                  <a:pt x="588520" y="494307"/>
                </a:lnTo>
                <a:lnTo>
                  <a:pt x="610335" y="454963"/>
                </a:lnTo>
                <a:lnTo>
                  <a:pt x="626530" y="412473"/>
                </a:lnTo>
                <a:lnTo>
                  <a:pt x="636610" y="367334"/>
                </a:lnTo>
                <a:lnTo>
                  <a:pt x="640080" y="320039"/>
                </a:lnTo>
                <a:lnTo>
                  <a:pt x="636610" y="272745"/>
                </a:lnTo>
                <a:lnTo>
                  <a:pt x="626530" y="227606"/>
                </a:lnTo>
                <a:lnTo>
                  <a:pt x="610335" y="185116"/>
                </a:lnTo>
                <a:lnTo>
                  <a:pt x="588520" y="145772"/>
                </a:lnTo>
                <a:lnTo>
                  <a:pt x="561581" y="110068"/>
                </a:lnTo>
                <a:lnTo>
                  <a:pt x="530011" y="78498"/>
                </a:lnTo>
                <a:lnTo>
                  <a:pt x="494307" y="51559"/>
                </a:lnTo>
                <a:lnTo>
                  <a:pt x="454963" y="29744"/>
                </a:lnTo>
                <a:lnTo>
                  <a:pt x="412473" y="13549"/>
                </a:lnTo>
                <a:lnTo>
                  <a:pt x="367334" y="3469"/>
                </a:lnTo>
                <a:lnTo>
                  <a:pt x="32004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1361" y="3179826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0" y="320039"/>
                </a:moveTo>
                <a:lnTo>
                  <a:pt x="3469" y="272745"/>
                </a:lnTo>
                <a:lnTo>
                  <a:pt x="13549" y="227606"/>
                </a:lnTo>
                <a:lnTo>
                  <a:pt x="29744" y="185116"/>
                </a:lnTo>
                <a:lnTo>
                  <a:pt x="51559" y="145772"/>
                </a:lnTo>
                <a:lnTo>
                  <a:pt x="78498" y="110068"/>
                </a:lnTo>
                <a:lnTo>
                  <a:pt x="110068" y="78498"/>
                </a:lnTo>
                <a:lnTo>
                  <a:pt x="145772" y="51559"/>
                </a:lnTo>
                <a:lnTo>
                  <a:pt x="185116" y="29744"/>
                </a:lnTo>
                <a:lnTo>
                  <a:pt x="227606" y="13549"/>
                </a:lnTo>
                <a:lnTo>
                  <a:pt x="272745" y="3469"/>
                </a:lnTo>
                <a:lnTo>
                  <a:pt x="320040" y="0"/>
                </a:lnTo>
                <a:lnTo>
                  <a:pt x="367334" y="3469"/>
                </a:lnTo>
                <a:lnTo>
                  <a:pt x="412473" y="13549"/>
                </a:lnTo>
                <a:lnTo>
                  <a:pt x="454963" y="29744"/>
                </a:lnTo>
                <a:lnTo>
                  <a:pt x="494307" y="51559"/>
                </a:lnTo>
                <a:lnTo>
                  <a:pt x="530011" y="78498"/>
                </a:lnTo>
                <a:lnTo>
                  <a:pt x="561581" y="110068"/>
                </a:lnTo>
                <a:lnTo>
                  <a:pt x="588520" y="145772"/>
                </a:lnTo>
                <a:lnTo>
                  <a:pt x="610335" y="185116"/>
                </a:lnTo>
                <a:lnTo>
                  <a:pt x="626530" y="227606"/>
                </a:lnTo>
                <a:lnTo>
                  <a:pt x="636610" y="272745"/>
                </a:lnTo>
                <a:lnTo>
                  <a:pt x="640080" y="320039"/>
                </a:lnTo>
                <a:lnTo>
                  <a:pt x="636610" y="367334"/>
                </a:lnTo>
                <a:lnTo>
                  <a:pt x="626530" y="412473"/>
                </a:lnTo>
                <a:lnTo>
                  <a:pt x="610335" y="454963"/>
                </a:lnTo>
                <a:lnTo>
                  <a:pt x="588520" y="494307"/>
                </a:lnTo>
                <a:lnTo>
                  <a:pt x="561581" y="530011"/>
                </a:lnTo>
                <a:lnTo>
                  <a:pt x="530011" y="561581"/>
                </a:lnTo>
                <a:lnTo>
                  <a:pt x="494307" y="588520"/>
                </a:lnTo>
                <a:lnTo>
                  <a:pt x="454963" y="610335"/>
                </a:lnTo>
                <a:lnTo>
                  <a:pt x="412473" y="626530"/>
                </a:lnTo>
                <a:lnTo>
                  <a:pt x="367334" y="636610"/>
                </a:lnTo>
                <a:lnTo>
                  <a:pt x="320040" y="640079"/>
                </a:lnTo>
                <a:lnTo>
                  <a:pt x="272745" y="636610"/>
                </a:lnTo>
                <a:lnTo>
                  <a:pt x="227606" y="626530"/>
                </a:lnTo>
                <a:lnTo>
                  <a:pt x="185116" y="610335"/>
                </a:lnTo>
                <a:lnTo>
                  <a:pt x="145772" y="588520"/>
                </a:lnTo>
                <a:lnTo>
                  <a:pt x="110068" y="561581"/>
                </a:lnTo>
                <a:lnTo>
                  <a:pt x="78498" y="530011"/>
                </a:lnTo>
                <a:lnTo>
                  <a:pt x="51559" y="494307"/>
                </a:lnTo>
                <a:lnTo>
                  <a:pt x="29744" y="454963"/>
                </a:lnTo>
                <a:lnTo>
                  <a:pt x="13549" y="412473"/>
                </a:lnTo>
                <a:lnTo>
                  <a:pt x="3469" y="367334"/>
                </a:lnTo>
                <a:lnTo>
                  <a:pt x="0" y="320039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7650" y="3179826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320040" y="0"/>
                </a:moveTo>
                <a:lnTo>
                  <a:pt x="272745" y="3469"/>
                </a:lnTo>
                <a:lnTo>
                  <a:pt x="227606" y="13549"/>
                </a:lnTo>
                <a:lnTo>
                  <a:pt x="185116" y="29744"/>
                </a:lnTo>
                <a:lnTo>
                  <a:pt x="145772" y="51559"/>
                </a:lnTo>
                <a:lnTo>
                  <a:pt x="110068" y="78498"/>
                </a:lnTo>
                <a:lnTo>
                  <a:pt x="78498" y="110068"/>
                </a:lnTo>
                <a:lnTo>
                  <a:pt x="51559" y="145772"/>
                </a:lnTo>
                <a:lnTo>
                  <a:pt x="29744" y="185116"/>
                </a:lnTo>
                <a:lnTo>
                  <a:pt x="13549" y="227606"/>
                </a:lnTo>
                <a:lnTo>
                  <a:pt x="3469" y="272745"/>
                </a:lnTo>
                <a:lnTo>
                  <a:pt x="0" y="320039"/>
                </a:lnTo>
                <a:lnTo>
                  <a:pt x="3469" y="367334"/>
                </a:lnTo>
                <a:lnTo>
                  <a:pt x="13549" y="412473"/>
                </a:lnTo>
                <a:lnTo>
                  <a:pt x="29744" y="454963"/>
                </a:lnTo>
                <a:lnTo>
                  <a:pt x="51559" y="494307"/>
                </a:lnTo>
                <a:lnTo>
                  <a:pt x="78498" y="530011"/>
                </a:lnTo>
                <a:lnTo>
                  <a:pt x="110068" y="561581"/>
                </a:lnTo>
                <a:lnTo>
                  <a:pt x="145772" y="588520"/>
                </a:lnTo>
                <a:lnTo>
                  <a:pt x="185116" y="610335"/>
                </a:lnTo>
                <a:lnTo>
                  <a:pt x="227606" y="626530"/>
                </a:lnTo>
                <a:lnTo>
                  <a:pt x="272745" y="636610"/>
                </a:lnTo>
                <a:lnTo>
                  <a:pt x="320040" y="640079"/>
                </a:lnTo>
                <a:lnTo>
                  <a:pt x="367334" y="636610"/>
                </a:lnTo>
                <a:lnTo>
                  <a:pt x="412473" y="626530"/>
                </a:lnTo>
                <a:lnTo>
                  <a:pt x="454963" y="610335"/>
                </a:lnTo>
                <a:lnTo>
                  <a:pt x="494307" y="588520"/>
                </a:lnTo>
                <a:lnTo>
                  <a:pt x="530011" y="561581"/>
                </a:lnTo>
                <a:lnTo>
                  <a:pt x="561581" y="530011"/>
                </a:lnTo>
                <a:lnTo>
                  <a:pt x="588520" y="494307"/>
                </a:lnTo>
                <a:lnTo>
                  <a:pt x="610335" y="454963"/>
                </a:lnTo>
                <a:lnTo>
                  <a:pt x="626530" y="412473"/>
                </a:lnTo>
                <a:lnTo>
                  <a:pt x="636610" y="367334"/>
                </a:lnTo>
                <a:lnTo>
                  <a:pt x="640080" y="320039"/>
                </a:lnTo>
                <a:lnTo>
                  <a:pt x="636610" y="272745"/>
                </a:lnTo>
                <a:lnTo>
                  <a:pt x="626530" y="227606"/>
                </a:lnTo>
                <a:lnTo>
                  <a:pt x="610335" y="185116"/>
                </a:lnTo>
                <a:lnTo>
                  <a:pt x="588520" y="145772"/>
                </a:lnTo>
                <a:lnTo>
                  <a:pt x="561581" y="110068"/>
                </a:lnTo>
                <a:lnTo>
                  <a:pt x="530011" y="78498"/>
                </a:lnTo>
                <a:lnTo>
                  <a:pt x="494307" y="51559"/>
                </a:lnTo>
                <a:lnTo>
                  <a:pt x="454963" y="29744"/>
                </a:lnTo>
                <a:lnTo>
                  <a:pt x="412473" y="13549"/>
                </a:lnTo>
                <a:lnTo>
                  <a:pt x="367334" y="3469"/>
                </a:lnTo>
                <a:lnTo>
                  <a:pt x="32004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57650" y="3179826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0" y="320039"/>
                </a:moveTo>
                <a:lnTo>
                  <a:pt x="3469" y="272745"/>
                </a:lnTo>
                <a:lnTo>
                  <a:pt x="13549" y="227606"/>
                </a:lnTo>
                <a:lnTo>
                  <a:pt x="29744" y="185116"/>
                </a:lnTo>
                <a:lnTo>
                  <a:pt x="51559" y="145772"/>
                </a:lnTo>
                <a:lnTo>
                  <a:pt x="78498" y="110068"/>
                </a:lnTo>
                <a:lnTo>
                  <a:pt x="110068" y="78498"/>
                </a:lnTo>
                <a:lnTo>
                  <a:pt x="145772" y="51559"/>
                </a:lnTo>
                <a:lnTo>
                  <a:pt x="185116" y="29744"/>
                </a:lnTo>
                <a:lnTo>
                  <a:pt x="227606" y="13549"/>
                </a:lnTo>
                <a:lnTo>
                  <a:pt x="272745" y="3469"/>
                </a:lnTo>
                <a:lnTo>
                  <a:pt x="320040" y="0"/>
                </a:lnTo>
                <a:lnTo>
                  <a:pt x="367334" y="3469"/>
                </a:lnTo>
                <a:lnTo>
                  <a:pt x="412473" y="13549"/>
                </a:lnTo>
                <a:lnTo>
                  <a:pt x="454963" y="29744"/>
                </a:lnTo>
                <a:lnTo>
                  <a:pt x="494307" y="51559"/>
                </a:lnTo>
                <a:lnTo>
                  <a:pt x="530011" y="78498"/>
                </a:lnTo>
                <a:lnTo>
                  <a:pt x="561581" y="110068"/>
                </a:lnTo>
                <a:lnTo>
                  <a:pt x="588520" y="145772"/>
                </a:lnTo>
                <a:lnTo>
                  <a:pt x="610335" y="185116"/>
                </a:lnTo>
                <a:lnTo>
                  <a:pt x="626530" y="227606"/>
                </a:lnTo>
                <a:lnTo>
                  <a:pt x="636610" y="272745"/>
                </a:lnTo>
                <a:lnTo>
                  <a:pt x="640080" y="320039"/>
                </a:lnTo>
                <a:lnTo>
                  <a:pt x="636610" y="367334"/>
                </a:lnTo>
                <a:lnTo>
                  <a:pt x="626530" y="412473"/>
                </a:lnTo>
                <a:lnTo>
                  <a:pt x="610335" y="454963"/>
                </a:lnTo>
                <a:lnTo>
                  <a:pt x="588520" y="494307"/>
                </a:lnTo>
                <a:lnTo>
                  <a:pt x="561581" y="530011"/>
                </a:lnTo>
                <a:lnTo>
                  <a:pt x="530011" y="561581"/>
                </a:lnTo>
                <a:lnTo>
                  <a:pt x="494307" y="588520"/>
                </a:lnTo>
                <a:lnTo>
                  <a:pt x="454963" y="610335"/>
                </a:lnTo>
                <a:lnTo>
                  <a:pt x="412473" y="626530"/>
                </a:lnTo>
                <a:lnTo>
                  <a:pt x="367334" y="636610"/>
                </a:lnTo>
                <a:lnTo>
                  <a:pt x="320040" y="640079"/>
                </a:lnTo>
                <a:lnTo>
                  <a:pt x="272745" y="636610"/>
                </a:lnTo>
                <a:lnTo>
                  <a:pt x="227606" y="626530"/>
                </a:lnTo>
                <a:lnTo>
                  <a:pt x="185116" y="610335"/>
                </a:lnTo>
                <a:lnTo>
                  <a:pt x="145772" y="588520"/>
                </a:lnTo>
                <a:lnTo>
                  <a:pt x="110068" y="561581"/>
                </a:lnTo>
                <a:lnTo>
                  <a:pt x="78498" y="530011"/>
                </a:lnTo>
                <a:lnTo>
                  <a:pt x="51559" y="494307"/>
                </a:lnTo>
                <a:lnTo>
                  <a:pt x="29744" y="454963"/>
                </a:lnTo>
                <a:lnTo>
                  <a:pt x="13549" y="412473"/>
                </a:lnTo>
                <a:lnTo>
                  <a:pt x="3469" y="367334"/>
                </a:lnTo>
                <a:lnTo>
                  <a:pt x="0" y="320039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50785" y="317525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320040" y="0"/>
                </a:moveTo>
                <a:lnTo>
                  <a:pt x="272745" y="3469"/>
                </a:lnTo>
                <a:lnTo>
                  <a:pt x="227606" y="13549"/>
                </a:lnTo>
                <a:lnTo>
                  <a:pt x="185116" y="29744"/>
                </a:lnTo>
                <a:lnTo>
                  <a:pt x="145772" y="51559"/>
                </a:lnTo>
                <a:lnTo>
                  <a:pt x="110068" y="78498"/>
                </a:lnTo>
                <a:lnTo>
                  <a:pt x="78498" y="110068"/>
                </a:lnTo>
                <a:lnTo>
                  <a:pt x="51559" y="145772"/>
                </a:lnTo>
                <a:lnTo>
                  <a:pt x="29744" y="185116"/>
                </a:lnTo>
                <a:lnTo>
                  <a:pt x="13549" y="227606"/>
                </a:lnTo>
                <a:lnTo>
                  <a:pt x="3469" y="272745"/>
                </a:lnTo>
                <a:lnTo>
                  <a:pt x="0" y="320039"/>
                </a:lnTo>
                <a:lnTo>
                  <a:pt x="3469" y="367334"/>
                </a:lnTo>
                <a:lnTo>
                  <a:pt x="13549" y="412473"/>
                </a:lnTo>
                <a:lnTo>
                  <a:pt x="29744" y="454963"/>
                </a:lnTo>
                <a:lnTo>
                  <a:pt x="51559" y="494307"/>
                </a:lnTo>
                <a:lnTo>
                  <a:pt x="78498" y="530011"/>
                </a:lnTo>
                <a:lnTo>
                  <a:pt x="110068" y="561581"/>
                </a:lnTo>
                <a:lnTo>
                  <a:pt x="145772" y="588520"/>
                </a:lnTo>
                <a:lnTo>
                  <a:pt x="185116" y="610335"/>
                </a:lnTo>
                <a:lnTo>
                  <a:pt x="227606" y="626530"/>
                </a:lnTo>
                <a:lnTo>
                  <a:pt x="272745" y="636610"/>
                </a:lnTo>
                <a:lnTo>
                  <a:pt x="320040" y="640079"/>
                </a:lnTo>
                <a:lnTo>
                  <a:pt x="367334" y="636610"/>
                </a:lnTo>
                <a:lnTo>
                  <a:pt x="412473" y="626530"/>
                </a:lnTo>
                <a:lnTo>
                  <a:pt x="454963" y="610335"/>
                </a:lnTo>
                <a:lnTo>
                  <a:pt x="494307" y="588520"/>
                </a:lnTo>
                <a:lnTo>
                  <a:pt x="530011" y="561581"/>
                </a:lnTo>
                <a:lnTo>
                  <a:pt x="561581" y="530011"/>
                </a:lnTo>
                <a:lnTo>
                  <a:pt x="588520" y="494307"/>
                </a:lnTo>
                <a:lnTo>
                  <a:pt x="610335" y="454963"/>
                </a:lnTo>
                <a:lnTo>
                  <a:pt x="626530" y="412473"/>
                </a:lnTo>
                <a:lnTo>
                  <a:pt x="636610" y="367334"/>
                </a:lnTo>
                <a:lnTo>
                  <a:pt x="640080" y="320039"/>
                </a:lnTo>
                <a:lnTo>
                  <a:pt x="636610" y="272745"/>
                </a:lnTo>
                <a:lnTo>
                  <a:pt x="626530" y="227606"/>
                </a:lnTo>
                <a:lnTo>
                  <a:pt x="610335" y="185116"/>
                </a:lnTo>
                <a:lnTo>
                  <a:pt x="588520" y="145772"/>
                </a:lnTo>
                <a:lnTo>
                  <a:pt x="561581" y="110068"/>
                </a:lnTo>
                <a:lnTo>
                  <a:pt x="530011" y="78498"/>
                </a:lnTo>
                <a:lnTo>
                  <a:pt x="494307" y="51559"/>
                </a:lnTo>
                <a:lnTo>
                  <a:pt x="454963" y="29744"/>
                </a:lnTo>
                <a:lnTo>
                  <a:pt x="412473" y="13549"/>
                </a:lnTo>
                <a:lnTo>
                  <a:pt x="367334" y="3469"/>
                </a:lnTo>
                <a:lnTo>
                  <a:pt x="32004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50785" y="317525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0" y="320039"/>
                </a:moveTo>
                <a:lnTo>
                  <a:pt x="3469" y="272745"/>
                </a:lnTo>
                <a:lnTo>
                  <a:pt x="13549" y="227606"/>
                </a:lnTo>
                <a:lnTo>
                  <a:pt x="29744" y="185116"/>
                </a:lnTo>
                <a:lnTo>
                  <a:pt x="51559" y="145772"/>
                </a:lnTo>
                <a:lnTo>
                  <a:pt x="78498" y="110068"/>
                </a:lnTo>
                <a:lnTo>
                  <a:pt x="110068" y="78498"/>
                </a:lnTo>
                <a:lnTo>
                  <a:pt x="145772" y="51559"/>
                </a:lnTo>
                <a:lnTo>
                  <a:pt x="185116" y="29744"/>
                </a:lnTo>
                <a:lnTo>
                  <a:pt x="227606" y="13549"/>
                </a:lnTo>
                <a:lnTo>
                  <a:pt x="272745" y="3469"/>
                </a:lnTo>
                <a:lnTo>
                  <a:pt x="320040" y="0"/>
                </a:lnTo>
                <a:lnTo>
                  <a:pt x="367334" y="3469"/>
                </a:lnTo>
                <a:lnTo>
                  <a:pt x="412473" y="13549"/>
                </a:lnTo>
                <a:lnTo>
                  <a:pt x="454963" y="29744"/>
                </a:lnTo>
                <a:lnTo>
                  <a:pt x="494307" y="51559"/>
                </a:lnTo>
                <a:lnTo>
                  <a:pt x="530011" y="78498"/>
                </a:lnTo>
                <a:lnTo>
                  <a:pt x="561581" y="110068"/>
                </a:lnTo>
                <a:lnTo>
                  <a:pt x="588520" y="145772"/>
                </a:lnTo>
                <a:lnTo>
                  <a:pt x="610335" y="185116"/>
                </a:lnTo>
                <a:lnTo>
                  <a:pt x="626530" y="227606"/>
                </a:lnTo>
                <a:lnTo>
                  <a:pt x="636610" y="272745"/>
                </a:lnTo>
                <a:lnTo>
                  <a:pt x="640080" y="320039"/>
                </a:lnTo>
                <a:lnTo>
                  <a:pt x="636610" y="367334"/>
                </a:lnTo>
                <a:lnTo>
                  <a:pt x="626530" y="412473"/>
                </a:lnTo>
                <a:lnTo>
                  <a:pt x="610335" y="454963"/>
                </a:lnTo>
                <a:lnTo>
                  <a:pt x="588520" y="494307"/>
                </a:lnTo>
                <a:lnTo>
                  <a:pt x="561581" y="530011"/>
                </a:lnTo>
                <a:lnTo>
                  <a:pt x="530011" y="561581"/>
                </a:lnTo>
                <a:lnTo>
                  <a:pt x="494307" y="588520"/>
                </a:lnTo>
                <a:lnTo>
                  <a:pt x="454963" y="610335"/>
                </a:lnTo>
                <a:lnTo>
                  <a:pt x="412473" y="626530"/>
                </a:lnTo>
                <a:lnTo>
                  <a:pt x="367334" y="636610"/>
                </a:lnTo>
                <a:lnTo>
                  <a:pt x="320040" y="640079"/>
                </a:lnTo>
                <a:lnTo>
                  <a:pt x="272745" y="636610"/>
                </a:lnTo>
                <a:lnTo>
                  <a:pt x="227606" y="626530"/>
                </a:lnTo>
                <a:lnTo>
                  <a:pt x="185116" y="610335"/>
                </a:lnTo>
                <a:lnTo>
                  <a:pt x="145772" y="588520"/>
                </a:lnTo>
                <a:lnTo>
                  <a:pt x="110068" y="561581"/>
                </a:lnTo>
                <a:lnTo>
                  <a:pt x="78498" y="530011"/>
                </a:lnTo>
                <a:lnTo>
                  <a:pt x="51559" y="494307"/>
                </a:lnTo>
                <a:lnTo>
                  <a:pt x="29744" y="454963"/>
                </a:lnTo>
                <a:lnTo>
                  <a:pt x="13549" y="412473"/>
                </a:lnTo>
                <a:lnTo>
                  <a:pt x="3469" y="367334"/>
                </a:lnTo>
                <a:lnTo>
                  <a:pt x="0" y="320039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956040" y="342365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7461" y="1289303"/>
            <a:ext cx="0" cy="2236470"/>
          </a:xfrm>
          <a:custGeom>
            <a:avLst/>
            <a:gdLst/>
            <a:ahLst/>
            <a:cxnLst/>
            <a:rect l="l" t="t" r="r" b="b"/>
            <a:pathLst>
              <a:path h="2236470">
                <a:moveTo>
                  <a:pt x="0" y="2236470"/>
                </a:moveTo>
                <a:lnTo>
                  <a:pt x="0" y="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031" y="1163570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75425" y="0"/>
                </a:moveTo>
                <a:lnTo>
                  <a:pt x="0" y="150888"/>
                </a:lnTo>
                <a:lnTo>
                  <a:pt x="150876" y="150875"/>
                </a:lnTo>
                <a:lnTo>
                  <a:pt x="754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5398" y="879411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z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17897" y="312106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18297" y="322004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27726" y="5546721"/>
            <a:ext cx="784860" cy="747395"/>
          </a:xfrm>
          <a:custGeom>
            <a:avLst/>
            <a:gdLst/>
            <a:ahLst/>
            <a:cxnLst/>
            <a:rect l="l" t="t" r="r" b="b"/>
            <a:pathLst>
              <a:path w="784860" h="747395">
                <a:moveTo>
                  <a:pt x="354164" y="0"/>
                </a:moveTo>
                <a:lnTo>
                  <a:pt x="455460" y="113868"/>
                </a:lnTo>
                <a:lnTo>
                  <a:pt x="0" y="519036"/>
                </a:lnTo>
                <a:lnTo>
                  <a:pt x="202590" y="746772"/>
                </a:lnTo>
                <a:lnTo>
                  <a:pt x="658050" y="341591"/>
                </a:lnTo>
                <a:lnTo>
                  <a:pt x="765999" y="341591"/>
                </a:lnTo>
                <a:lnTo>
                  <a:pt x="784491" y="25146"/>
                </a:lnTo>
                <a:lnTo>
                  <a:pt x="354164" y="0"/>
                </a:lnTo>
                <a:close/>
              </a:path>
              <a:path w="784860" h="747395">
                <a:moveTo>
                  <a:pt x="765999" y="341591"/>
                </a:moveTo>
                <a:lnTo>
                  <a:pt x="658050" y="341591"/>
                </a:lnTo>
                <a:lnTo>
                  <a:pt x="759345" y="455460"/>
                </a:lnTo>
                <a:lnTo>
                  <a:pt x="765999" y="341591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27726" y="5546721"/>
            <a:ext cx="784860" cy="747395"/>
          </a:xfrm>
          <a:custGeom>
            <a:avLst/>
            <a:gdLst/>
            <a:ahLst/>
            <a:cxnLst/>
            <a:rect l="l" t="t" r="r" b="b"/>
            <a:pathLst>
              <a:path w="784860" h="747395">
                <a:moveTo>
                  <a:pt x="0" y="519036"/>
                </a:moveTo>
                <a:lnTo>
                  <a:pt x="455460" y="113868"/>
                </a:lnTo>
                <a:lnTo>
                  <a:pt x="354164" y="0"/>
                </a:lnTo>
                <a:lnTo>
                  <a:pt x="784491" y="25146"/>
                </a:lnTo>
                <a:lnTo>
                  <a:pt x="759345" y="455460"/>
                </a:lnTo>
                <a:lnTo>
                  <a:pt x="658050" y="341591"/>
                </a:lnTo>
                <a:lnTo>
                  <a:pt x="202590" y="746772"/>
                </a:lnTo>
                <a:lnTo>
                  <a:pt x="0" y="519036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13276" y="6292596"/>
            <a:ext cx="312420" cy="368935"/>
          </a:xfrm>
          <a:prstGeom prst="rect">
            <a:avLst/>
          </a:prstGeom>
          <a:ln w="9144">
            <a:solidFill>
              <a:srgbClr val="89A4A7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9"/>
              </a:spcBef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55180" y="6292596"/>
            <a:ext cx="312420" cy="368935"/>
          </a:xfrm>
          <a:prstGeom prst="rect">
            <a:avLst/>
          </a:prstGeom>
          <a:ln w="9144">
            <a:solidFill>
              <a:srgbClr val="89A4A7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9"/>
              </a:spcBef>
            </a:pPr>
            <a:r>
              <a:rPr sz="1800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75197" y="5836682"/>
            <a:ext cx="1998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99FF"/>
                </a:solidFill>
                <a:latin typeface="Arial"/>
                <a:cs typeface="Arial"/>
              </a:rPr>
              <a:t>Incoming</a:t>
            </a:r>
            <a:r>
              <a:rPr sz="1800" spc="-35" dirty="0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99FF"/>
                </a:solidFill>
                <a:latin typeface="Arial"/>
                <a:cs typeface="Arial"/>
              </a:rPr>
              <a:t>wavefront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29661" y="3545585"/>
            <a:ext cx="1736725" cy="1389380"/>
          </a:xfrm>
          <a:custGeom>
            <a:avLst/>
            <a:gdLst/>
            <a:ahLst/>
            <a:cxnLst/>
            <a:rect l="l" t="t" r="r" b="b"/>
            <a:pathLst>
              <a:path w="1736725" h="1389379">
                <a:moveTo>
                  <a:pt x="0" y="1389278"/>
                </a:moveTo>
                <a:lnTo>
                  <a:pt x="1736305" y="0"/>
                </a:lnTo>
              </a:path>
            </a:pathLst>
          </a:custGeom>
          <a:ln w="5029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0105" y="3548634"/>
            <a:ext cx="207645" cy="307975"/>
          </a:xfrm>
          <a:custGeom>
            <a:avLst/>
            <a:gdLst/>
            <a:ahLst/>
            <a:cxnLst/>
            <a:rect l="l" t="t" r="r" b="b"/>
            <a:pathLst>
              <a:path w="207644" h="307975">
                <a:moveTo>
                  <a:pt x="0" y="307847"/>
                </a:moveTo>
                <a:lnTo>
                  <a:pt x="40640" y="289772"/>
                </a:lnTo>
                <a:lnTo>
                  <a:pt x="79149" y="271530"/>
                </a:lnTo>
                <a:lnTo>
                  <a:pt x="113396" y="252953"/>
                </a:lnTo>
                <a:lnTo>
                  <a:pt x="161053" y="213975"/>
                </a:lnTo>
                <a:lnTo>
                  <a:pt x="183606" y="172846"/>
                </a:lnTo>
                <a:lnTo>
                  <a:pt x="197967" y="133302"/>
                </a:lnTo>
                <a:lnTo>
                  <a:pt x="204142" y="95342"/>
                </a:lnTo>
                <a:lnTo>
                  <a:pt x="207060" y="57275"/>
                </a:lnTo>
                <a:lnTo>
                  <a:pt x="207227" y="38182"/>
                </a:lnTo>
                <a:lnTo>
                  <a:pt x="206720" y="19090"/>
                </a:lnTo>
                <a:lnTo>
                  <a:pt x="205879" y="0"/>
                </a:lnTo>
              </a:path>
            </a:pathLst>
          </a:custGeom>
          <a:ln w="25908">
            <a:solidFill>
              <a:srgbClr val="00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27170" y="3853434"/>
            <a:ext cx="312420" cy="187960"/>
          </a:xfrm>
          <a:custGeom>
            <a:avLst/>
            <a:gdLst/>
            <a:ahLst/>
            <a:cxnLst/>
            <a:rect l="l" t="t" r="r" b="b"/>
            <a:pathLst>
              <a:path w="312420" h="187960">
                <a:moveTo>
                  <a:pt x="0" y="0"/>
                </a:moveTo>
                <a:lnTo>
                  <a:pt x="7090" y="47809"/>
                </a:lnTo>
                <a:lnTo>
                  <a:pt x="18261" y="92489"/>
                </a:lnTo>
                <a:lnTo>
                  <a:pt x="37592" y="130903"/>
                </a:lnTo>
                <a:lnTo>
                  <a:pt x="69164" y="159918"/>
                </a:lnTo>
                <a:lnTo>
                  <a:pt x="105280" y="174793"/>
                </a:lnTo>
                <a:lnTo>
                  <a:pt x="149753" y="183254"/>
                </a:lnTo>
                <a:lnTo>
                  <a:pt x="200493" y="186904"/>
                </a:lnTo>
                <a:lnTo>
                  <a:pt x="255412" y="187345"/>
                </a:lnTo>
                <a:lnTo>
                  <a:pt x="312420" y="186182"/>
                </a:lnTo>
              </a:path>
            </a:pathLst>
          </a:custGeom>
          <a:ln w="25908">
            <a:solidFill>
              <a:srgbClr val="00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60100" y="3551173"/>
            <a:ext cx="173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99FF"/>
                </a:solidFill>
                <a:latin typeface="Arial"/>
                <a:cs typeface="Arial"/>
              </a:rPr>
              <a:t>φ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94538" y="4061180"/>
            <a:ext cx="173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99FF"/>
                </a:solidFill>
                <a:latin typeface="Arial"/>
                <a:cs typeface="Arial"/>
              </a:rPr>
              <a:t>φ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401638" y="2713123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122" y="0"/>
                </a:lnTo>
              </a:path>
            </a:pathLst>
          </a:custGeom>
          <a:ln w="1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954493" y="2679257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14353" y="2679258"/>
            <a:ext cx="6534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1180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i	</a:t>
            </a:r>
            <a:r>
              <a:rPr sz="1400" spc="-5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87965" y="2694904"/>
            <a:ext cx="194310" cy="414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50" i="1" spc="-75" dirty="0">
                <a:latin typeface="Symbol"/>
                <a:cs typeface="Symbol"/>
              </a:rPr>
              <a:t>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56186" y="1395772"/>
            <a:ext cx="2320925" cy="80645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800" spc="-5" dirty="0">
                <a:latin typeface="Arial"/>
                <a:cs typeface="Arial"/>
              </a:rPr>
              <a:t>Surface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normal</a:t>
            </a:r>
            <a:endParaRPr sz="1800">
              <a:latin typeface="Arial"/>
              <a:cs typeface="Arial"/>
            </a:endParaRPr>
          </a:p>
          <a:p>
            <a:pPr marL="780415">
              <a:lnSpc>
                <a:spcPct val="100000"/>
              </a:lnSpc>
              <a:spcBef>
                <a:spcPts val="540"/>
              </a:spcBef>
            </a:pPr>
            <a:r>
              <a:rPr sz="2550" i="1" spc="-35" dirty="0">
                <a:latin typeface="Symbol"/>
                <a:cs typeface="Symbol"/>
              </a:rPr>
              <a:t></a:t>
            </a:r>
            <a:r>
              <a:rPr sz="2100" spc="-52" baseline="-25793" dirty="0">
                <a:latin typeface="Times New Roman"/>
                <a:cs typeface="Times New Roman"/>
              </a:rPr>
              <a:t>2 </a:t>
            </a:r>
            <a:r>
              <a:rPr sz="2400" spc="5" dirty="0">
                <a:latin typeface="Symbol"/>
                <a:cs typeface="Symbol"/>
              </a:rPr>
              <a:t>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550" i="1" spc="-114" dirty="0">
                <a:latin typeface="Symbol"/>
                <a:cs typeface="Symbol"/>
              </a:rPr>
              <a:t></a:t>
            </a:r>
            <a:r>
              <a:rPr sz="2100" spc="-172" baseline="-25793" dirty="0">
                <a:latin typeface="Times New Roman"/>
                <a:cs typeface="Times New Roman"/>
              </a:rPr>
              <a:t>1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-43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Symbol"/>
                <a:cs typeface="Symbol"/>
              </a:rPr>
              <a:t></a:t>
            </a:r>
            <a:r>
              <a:rPr sz="2550" i="1" spc="-35" dirty="0">
                <a:latin typeface="Symbol"/>
                <a:cs typeface="Symbol"/>
              </a:rPr>
              <a:t></a:t>
            </a:r>
            <a:r>
              <a:rPr sz="2100" i="1" spc="-52" baseline="-25793" dirty="0">
                <a:latin typeface="Times New Roman"/>
                <a:cs typeface="Times New Roman"/>
              </a:rPr>
              <a:t>i</a:t>
            </a:r>
            <a:endParaRPr sz="2100" baseline="-25793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38889" y="2453660"/>
            <a:ext cx="3627754" cy="414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6895" algn="l"/>
              </a:tabLst>
            </a:pPr>
            <a:r>
              <a:rPr sz="2400" spc="-25" dirty="0">
                <a:latin typeface="Symbol"/>
                <a:cs typeface="Symbol"/>
              </a:rPr>
              <a:t></a:t>
            </a:r>
            <a:r>
              <a:rPr sz="2550" i="1" spc="-25" dirty="0">
                <a:latin typeface="Symbol"/>
                <a:cs typeface="Symbol"/>
              </a:rPr>
              <a:t></a:t>
            </a:r>
            <a:r>
              <a:rPr sz="2550" spc="-25" dirty="0">
                <a:latin typeface="Times New Roman"/>
                <a:cs typeface="Times New Roman"/>
              </a:rPr>
              <a:t>	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i="1" spc="0" dirty="0">
                <a:latin typeface="Times New Roman"/>
                <a:cs typeface="Times New Roman"/>
              </a:rPr>
              <a:t>k d </a:t>
            </a:r>
            <a:r>
              <a:rPr sz="2400" spc="0" dirty="0">
                <a:latin typeface="Times New Roman"/>
                <a:cs typeface="Times New Roman"/>
              </a:rPr>
              <a:t>sin </a:t>
            </a:r>
            <a:r>
              <a:rPr sz="2550" i="1" spc="-80" dirty="0">
                <a:latin typeface="Symbol"/>
                <a:cs typeface="Symbol"/>
              </a:rPr>
              <a:t></a:t>
            </a:r>
            <a:r>
              <a:rPr sz="2550" i="1" spc="-8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3600" spc="-135" baseline="35879" dirty="0">
                <a:latin typeface="Times New Roman"/>
                <a:cs typeface="Times New Roman"/>
              </a:rPr>
              <a:t>2</a:t>
            </a:r>
            <a:r>
              <a:rPr sz="3825" i="1" spc="-135" baseline="33769" dirty="0">
                <a:latin typeface="Symbol"/>
                <a:cs typeface="Symbol"/>
              </a:rPr>
              <a:t></a:t>
            </a:r>
            <a:r>
              <a:rPr sz="3825" i="1" spc="-135" baseline="33769" dirty="0">
                <a:latin typeface="Times New Roman"/>
                <a:cs typeface="Times New Roman"/>
              </a:rPr>
              <a:t> </a:t>
            </a:r>
            <a:r>
              <a:rPr sz="2400" i="1" spc="0" dirty="0">
                <a:latin typeface="Times New Roman"/>
                <a:cs typeface="Times New Roman"/>
              </a:rPr>
              <a:t>n d </a:t>
            </a:r>
            <a:r>
              <a:rPr sz="2400" spc="0" dirty="0">
                <a:latin typeface="Times New Roman"/>
                <a:cs typeface="Times New Roman"/>
              </a:rPr>
              <a:t>sin</a:t>
            </a:r>
            <a:r>
              <a:rPr sz="2400" spc="-320" dirty="0">
                <a:latin typeface="Times New Roman"/>
                <a:cs typeface="Times New Roman"/>
              </a:rPr>
              <a:t> </a:t>
            </a:r>
            <a:r>
              <a:rPr sz="2550" i="1" spc="-80" dirty="0">
                <a:latin typeface="Symbol"/>
                <a:cs typeface="Symbol"/>
              </a:rPr>
              <a:t>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7756" y="3749349"/>
            <a:ext cx="2368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7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9360" marR="5080" indent="-248729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Diffraction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4365497" y="2350770"/>
            <a:ext cx="0" cy="4279265"/>
          </a:xfrm>
          <a:custGeom>
            <a:avLst/>
            <a:gdLst/>
            <a:ahLst/>
            <a:cxnLst/>
            <a:rect l="l" t="t" r="r" b="b"/>
            <a:pathLst>
              <a:path h="4279265">
                <a:moveTo>
                  <a:pt x="0" y="0"/>
                </a:moveTo>
                <a:lnTo>
                  <a:pt x="0" y="4278833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461" y="4438650"/>
            <a:ext cx="8484870" cy="75565"/>
          </a:xfrm>
          <a:custGeom>
            <a:avLst/>
            <a:gdLst/>
            <a:ahLst/>
            <a:cxnLst/>
            <a:rect l="l" t="t" r="r" b="b"/>
            <a:pathLst>
              <a:path w="8484870" h="75564">
                <a:moveTo>
                  <a:pt x="0" y="0"/>
                </a:moveTo>
                <a:lnTo>
                  <a:pt x="8484870" y="75082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6516" y="4438073"/>
            <a:ext cx="151765" cy="151130"/>
          </a:xfrm>
          <a:custGeom>
            <a:avLst/>
            <a:gdLst/>
            <a:ahLst/>
            <a:cxnLst/>
            <a:rect l="l" t="t" r="r" b="b"/>
            <a:pathLst>
              <a:path w="151765" h="151129">
                <a:moveTo>
                  <a:pt x="1346" y="0"/>
                </a:moveTo>
                <a:lnTo>
                  <a:pt x="0" y="150875"/>
                </a:lnTo>
                <a:lnTo>
                  <a:pt x="151549" y="76771"/>
                </a:lnTo>
                <a:lnTo>
                  <a:pt x="1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361" y="411251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20040" y="0"/>
                </a:moveTo>
                <a:lnTo>
                  <a:pt x="272745" y="3469"/>
                </a:lnTo>
                <a:lnTo>
                  <a:pt x="227606" y="13549"/>
                </a:lnTo>
                <a:lnTo>
                  <a:pt x="185116" y="29744"/>
                </a:lnTo>
                <a:lnTo>
                  <a:pt x="145772" y="51559"/>
                </a:lnTo>
                <a:lnTo>
                  <a:pt x="110068" y="78498"/>
                </a:lnTo>
                <a:lnTo>
                  <a:pt x="78498" y="110068"/>
                </a:lnTo>
                <a:lnTo>
                  <a:pt x="51559" y="145772"/>
                </a:lnTo>
                <a:lnTo>
                  <a:pt x="29744" y="185116"/>
                </a:lnTo>
                <a:lnTo>
                  <a:pt x="13549" y="227606"/>
                </a:lnTo>
                <a:lnTo>
                  <a:pt x="3469" y="272745"/>
                </a:lnTo>
                <a:lnTo>
                  <a:pt x="0" y="320039"/>
                </a:lnTo>
                <a:lnTo>
                  <a:pt x="3469" y="367334"/>
                </a:lnTo>
                <a:lnTo>
                  <a:pt x="13549" y="412473"/>
                </a:lnTo>
                <a:lnTo>
                  <a:pt x="29744" y="454963"/>
                </a:lnTo>
                <a:lnTo>
                  <a:pt x="51559" y="494307"/>
                </a:lnTo>
                <a:lnTo>
                  <a:pt x="78498" y="530011"/>
                </a:lnTo>
                <a:lnTo>
                  <a:pt x="110068" y="561581"/>
                </a:lnTo>
                <a:lnTo>
                  <a:pt x="145772" y="588520"/>
                </a:lnTo>
                <a:lnTo>
                  <a:pt x="185116" y="610335"/>
                </a:lnTo>
                <a:lnTo>
                  <a:pt x="227606" y="626530"/>
                </a:lnTo>
                <a:lnTo>
                  <a:pt x="272745" y="636610"/>
                </a:lnTo>
                <a:lnTo>
                  <a:pt x="320040" y="640079"/>
                </a:lnTo>
                <a:lnTo>
                  <a:pt x="367334" y="636610"/>
                </a:lnTo>
                <a:lnTo>
                  <a:pt x="412473" y="626530"/>
                </a:lnTo>
                <a:lnTo>
                  <a:pt x="454963" y="610335"/>
                </a:lnTo>
                <a:lnTo>
                  <a:pt x="494307" y="588520"/>
                </a:lnTo>
                <a:lnTo>
                  <a:pt x="530011" y="561581"/>
                </a:lnTo>
                <a:lnTo>
                  <a:pt x="561581" y="530011"/>
                </a:lnTo>
                <a:lnTo>
                  <a:pt x="588520" y="494307"/>
                </a:lnTo>
                <a:lnTo>
                  <a:pt x="610335" y="454963"/>
                </a:lnTo>
                <a:lnTo>
                  <a:pt x="626530" y="412473"/>
                </a:lnTo>
                <a:lnTo>
                  <a:pt x="636610" y="367334"/>
                </a:lnTo>
                <a:lnTo>
                  <a:pt x="640080" y="320039"/>
                </a:lnTo>
                <a:lnTo>
                  <a:pt x="636610" y="272745"/>
                </a:lnTo>
                <a:lnTo>
                  <a:pt x="626530" y="227606"/>
                </a:lnTo>
                <a:lnTo>
                  <a:pt x="610335" y="185116"/>
                </a:lnTo>
                <a:lnTo>
                  <a:pt x="588520" y="145772"/>
                </a:lnTo>
                <a:lnTo>
                  <a:pt x="561581" y="110068"/>
                </a:lnTo>
                <a:lnTo>
                  <a:pt x="530011" y="78498"/>
                </a:lnTo>
                <a:lnTo>
                  <a:pt x="494307" y="51559"/>
                </a:lnTo>
                <a:lnTo>
                  <a:pt x="454963" y="29744"/>
                </a:lnTo>
                <a:lnTo>
                  <a:pt x="412473" y="13549"/>
                </a:lnTo>
                <a:lnTo>
                  <a:pt x="367334" y="3469"/>
                </a:lnTo>
                <a:lnTo>
                  <a:pt x="32004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1361" y="411251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0" y="320039"/>
                </a:moveTo>
                <a:lnTo>
                  <a:pt x="3469" y="272745"/>
                </a:lnTo>
                <a:lnTo>
                  <a:pt x="13549" y="227606"/>
                </a:lnTo>
                <a:lnTo>
                  <a:pt x="29744" y="185116"/>
                </a:lnTo>
                <a:lnTo>
                  <a:pt x="51559" y="145772"/>
                </a:lnTo>
                <a:lnTo>
                  <a:pt x="78498" y="110068"/>
                </a:lnTo>
                <a:lnTo>
                  <a:pt x="110068" y="78498"/>
                </a:lnTo>
                <a:lnTo>
                  <a:pt x="145772" y="51559"/>
                </a:lnTo>
                <a:lnTo>
                  <a:pt x="185116" y="29744"/>
                </a:lnTo>
                <a:lnTo>
                  <a:pt x="227606" y="13549"/>
                </a:lnTo>
                <a:lnTo>
                  <a:pt x="272745" y="3469"/>
                </a:lnTo>
                <a:lnTo>
                  <a:pt x="320040" y="0"/>
                </a:lnTo>
                <a:lnTo>
                  <a:pt x="367334" y="3469"/>
                </a:lnTo>
                <a:lnTo>
                  <a:pt x="412473" y="13549"/>
                </a:lnTo>
                <a:lnTo>
                  <a:pt x="454963" y="29744"/>
                </a:lnTo>
                <a:lnTo>
                  <a:pt x="494307" y="51559"/>
                </a:lnTo>
                <a:lnTo>
                  <a:pt x="530011" y="78498"/>
                </a:lnTo>
                <a:lnTo>
                  <a:pt x="561581" y="110068"/>
                </a:lnTo>
                <a:lnTo>
                  <a:pt x="588520" y="145772"/>
                </a:lnTo>
                <a:lnTo>
                  <a:pt x="610335" y="185116"/>
                </a:lnTo>
                <a:lnTo>
                  <a:pt x="626530" y="227606"/>
                </a:lnTo>
                <a:lnTo>
                  <a:pt x="636610" y="272745"/>
                </a:lnTo>
                <a:lnTo>
                  <a:pt x="640080" y="320039"/>
                </a:lnTo>
                <a:lnTo>
                  <a:pt x="636610" y="367334"/>
                </a:lnTo>
                <a:lnTo>
                  <a:pt x="626530" y="412473"/>
                </a:lnTo>
                <a:lnTo>
                  <a:pt x="610335" y="454963"/>
                </a:lnTo>
                <a:lnTo>
                  <a:pt x="588520" y="494307"/>
                </a:lnTo>
                <a:lnTo>
                  <a:pt x="561581" y="530011"/>
                </a:lnTo>
                <a:lnTo>
                  <a:pt x="530011" y="561581"/>
                </a:lnTo>
                <a:lnTo>
                  <a:pt x="494307" y="588520"/>
                </a:lnTo>
                <a:lnTo>
                  <a:pt x="454963" y="610335"/>
                </a:lnTo>
                <a:lnTo>
                  <a:pt x="412473" y="626530"/>
                </a:lnTo>
                <a:lnTo>
                  <a:pt x="367334" y="636610"/>
                </a:lnTo>
                <a:lnTo>
                  <a:pt x="320040" y="640079"/>
                </a:lnTo>
                <a:lnTo>
                  <a:pt x="272745" y="636610"/>
                </a:lnTo>
                <a:lnTo>
                  <a:pt x="227606" y="626530"/>
                </a:lnTo>
                <a:lnTo>
                  <a:pt x="185116" y="610335"/>
                </a:lnTo>
                <a:lnTo>
                  <a:pt x="145772" y="588520"/>
                </a:lnTo>
                <a:lnTo>
                  <a:pt x="110068" y="561581"/>
                </a:lnTo>
                <a:lnTo>
                  <a:pt x="78498" y="530011"/>
                </a:lnTo>
                <a:lnTo>
                  <a:pt x="51559" y="494307"/>
                </a:lnTo>
                <a:lnTo>
                  <a:pt x="29744" y="454963"/>
                </a:lnTo>
                <a:lnTo>
                  <a:pt x="13549" y="412473"/>
                </a:lnTo>
                <a:lnTo>
                  <a:pt x="3469" y="367334"/>
                </a:lnTo>
                <a:lnTo>
                  <a:pt x="0" y="320039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45458" y="4118609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320040" y="0"/>
                </a:moveTo>
                <a:lnTo>
                  <a:pt x="272745" y="3469"/>
                </a:lnTo>
                <a:lnTo>
                  <a:pt x="227606" y="13549"/>
                </a:lnTo>
                <a:lnTo>
                  <a:pt x="185116" y="29744"/>
                </a:lnTo>
                <a:lnTo>
                  <a:pt x="145772" y="51559"/>
                </a:lnTo>
                <a:lnTo>
                  <a:pt x="110068" y="78498"/>
                </a:lnTo>
                <a:lnTo>
                  <a:pt x="78498" y="110068"/>
                </a:lnTo>
                <a:lnTo>
                  <a:pt x="51559" y="145772"/>
                </a:lnTo>
                <a:lnTo>
                  <a:pt x="29744" y="185116"/>
                </a:lnTo>
                <a:lnTo>
                  <a:pt x="13549" y="227606"/>
                </a:lnTo>
                <a:lnTo>
                  <a:pt x="3469" y="272745"/>
                </a:lnTo>
                <a:lnTo>
                  <a:pt x="0" y="320039"/>
                </a:lnTo>
                <a:lnTo>
                  <a:pt x="3469" y="367334"/>
                </a:lnTo>
                <a:lnTo>
                  <a:pt x="13549" y="412473"/>
                </a:lnTo>
                <a:lnTo>
                  <a:pt x="29744" y="454963"/>
                </a:lnTo>
                <a:lnTo>
                  <a:pt x="51559" y="494307"/>
                </a:lnTo>
                <a:lnTo>
                  <a:pt x="78498" y="530011"/>
                </a:lnTo>
                <a:lnTo>
                  <a:pt x="110068" y="561581"/>
                </a:lnTo>
                <a:lnTo>
                  <a:pt x="145772" y="588520"/>
                </a:lnTo>
                <a:lnTo>
                  <a:pt x="185116" y="610335"/>
                </a:lnTo>
                <a:lnTo>
                  <a:pt x="227606" y="626530"/>
                </a:lnTo>
                <a:lnTo>
                  <a:pt x="272745" y="636610"/>
                </a:lnTo>
                <a:lnTo>
                  <a:pt x="320040" y="640079"/>
                </a:lnTo>
                <a:lnTo>
                  <a:pt x="367334" y="636610"/>
                </a:lnTo>
                <a:lnTo>
                  <a:pt x="412473" y="626530"/>
                </a:lnTo>
                <a:lnTo>
                  <a:pt x="454963" y="610335"/>
                </a:lnTo>
                <a:lnTo>
                  <a:pt x="494307" y="588520"/>
                </a:lnTo>
                <a:lnTo>
                  <a:pt x="530011" y="561581"/>
                </a:lnTo>
                <a:lnTo>
                  <a:pt x="561581" y="530011"/>
                </a:lnTo>
                <a:lnTo>
                  <a:pt x="588520" y="494307"/>
                </a:lnTo>
                <a:lnTo>
                  <a:pt x="610335" y="454963"/>
                </a:lnTo>
                <a:lnTo>
                  <a:pt x="626530" y="412473"/>
                </a:lnTo>
                <a:lnTo>
                  <a:pt x="636610" y="367334"/>
                </a:lnTo>
                <a:lnTo>
                  <a:pt x="640080" y="320039"/>
                </a:lnTo>
                <a:lnTo>
                  <a:pt x="636610" y="272745"/>
                </a:lnTo>
                <a:lnTo>
                  <a:pt x="626530" y="227606"/>
                </a:lnTo>
                <a:lnTo>
                  <a:pt x="610335" y="185116"/>
                </a:lnTo>
                <a:lnTo>
                  <a:pt x="588520" y="145772"/>
                </a:lnTo>
                <a:lnTo>
                  <a:pt x="561581" y="110068"/>
                </a:lnTo>
                <a:lnTo>
                  <a:pt x="530011" y="78498"/>
                </a:lnTo>
                <a:lnTo>
                  <a:pt x="494307" y="51559"/>
                </a:lnTo>
                <a:lnTo>
                  <a:pt x="454963" y="29744"/>
                </a:lnTo>
                <a:lnTo>
                  <a:pt x="412473" y="13549"/>
                </a:lnTo>
                <a:lnTo>
                  <a:pt x="367334" y="3469"/>
                </a:lnTo>
                <a:lnTo>
                  <a:pt x="32004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45458" y="4118609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0" y="320039"/>
                </a:moveTo>
                <a:lnTo>
                  <a:pt x="3469" y="272745"/>
                </a:lnTo>
                <a:lnTo>
                  <a:pt x="13549" y="227606"/>
                </a:lnTo>
                <a:lnTo>
                  <a:pt x="29744" y="185116"/>
                </a:lnTo>
                <a:lnTo>
                  <a:pt x="51559" y="145772"/>
                </a:lnTo>
                <a:lnTo>
                  <a:pt x="78498" y="110068"/>
                </a:lnTo>
                <a:lnTo>
                  <a:pt x="110068" y="78498"/>
                </a:lnTo>
                <a:lnTo>
                  <a:pt x="145772" y="51559"/>
                </a:lnTo>
                <a:lnTo>
                  <a:pt x="185116" y="29744"/>
                </a:lnTo>
                <a:lnTo>
                  <a:pt x="227606" y="13549"/>
                </a:lnTo>
                <a:lnTo>
                  <a:pt x="272745" y="3469"/>
                </a:lnTo>
                <a:lnTo>
                  <a:pt x="320040" y="0"/>
                </a:lnTo>
                <a:lnTo>
                  <a:pt x="367334" y="3469"/>
                </a:lnTo>
                <a:lnTo>
                  <a:pt x="412473" y="13549"/>
                </a:lnTo>
                <a:lnTo>
                  <a:pt x="454963" y="29744"/>
                </a:lnTo>
                <a:lnTo>
                  <a:pt x="494307" y="51559"/>
                </a:lnTo>
                <a:lnTo>
                  <a:pt x="530011" y="78498"/>
                </a:lnTo>
                <a:lnTo>
                  <a:pt x="561581" y="110068"/>
                </a:lnTo>
                <a:lnTo>
                  <a:pt x="588520" y="145772"/>
                </a:lnTo>
                <a:lnTo>
                  <a:pt x="610335" y="185116"/>
                </a:lnTo>
                <a:lnTo>
                  <a:pt x="626530" y="227606"/>
                </a:lnTo>
                <a:lnTo>
                  <a:pt x="636610" y="272745"/>
                </a:lnTo>
                <a:lnTo>
                  <a:pt x="640080" y="320039"/>
                </a:lnTo>
                <a:lnTo>
                  <a:pt x="636610" y="367334"/>
                </a:lnTo>
                <a:lnTo>
                  <a:pt x="626530" y="412473"/>
                </a:lnTo>
                <a:lnTo>
                  <a:pt x="610335" y="454963"/>
                </a:lnTo>
                <a:lnTo>
                  <a:pt x="588520" y="494307"/>
                </a:lnTo>
                <a:lnTo>
                  <a:pt x="561581" y="530011"/>
                </a:lnTo>
                <a:lnTo>
                  <a:pt x="530011" y="561581"/>
                </a:lnTo>
                <a:lnTo>
                  <a:pt x="494307" y="588520"/>
                </a:lnTo>
                <a:lnTo>
                  <a:pt x="454963" y="610335"/>
                </a:lnTo>
                <a:lnTo>
                  <a:pt x="412473" y="626530"/>
                </a:lnTo>
                <a:lnTo>
                  <a:pt x="367334" y="636610"/>
                </a:lnTo>
                <a:lnTo>
                  <a:pt x="320040" y="640079"/>
                </a:lnTo>
                <a:lnTo>
                  <a:pt x="272745" y="636610"/>
                </a:lnTo>
                <a:lnTo>
                  <a:pt x="227606" y="626530"/>
                </a:lnTo>
                <a:lnTo>
                  <a:pt x="185116" y="610335"/>
                </a:lnTo>
                <a:lnTo>
                  <a:pt x="145772" y="588520"/>
                </a:lnTo>
                <a:lnTo>
                  <a:pt x="110068" y="561581"/>
                </a:lnTo>
                <a:lnTo>
                  <a:pt x="78498" y="530011"/>
                </a:lnTo>
                <a:lnTo>
                  <a:pt x="51559" y="494307"/>
                </a:lnTo>
                <a:lnTo>
                  <a:pt x="29744" y="454963"/>
                </a:lnTo>
                <a:lnTo>
                  <a:pt x="13549" y="412473"/>
                </a:lnTo>
                <a:lnTo>
                  <a:pt x="3469" y="367334"/>
                </a:lnTo>
                <a:lnTo>
                  <a:pt x="0" y="320039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50785" y="4109465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320040" y="0"/>
                </a:moveTo>
                <a:lnTo>
                  <a:pt x="272745" y="3469"/>
                </a:lnTo>
                <a:lnTo>
                  <a:pt x="227606" y="13549"/>
                </a:lnTo>
                <a:lnTo>
                  <a:pt x="185116" y="29744"/>
                </a:lnTo>
                <a:lnTo>
                  <a:pt x="145772" y="51559"/>
                </a:lnTo>
                <a:lnTo>
                  <a:pt x="110068" y="78498"/>
                </a:lnTo>
                <a:lnTo>
                  <a:pt x="78498" y="110068"/>
                </a:lnTo>
                <a:lnTo>
                  <a:pt x="51559" y="145772"/>
                </a:lnTo>
                <a:lnTo>
                  <a:pt x="29744" y="185116"/>
                </a:lnTo>
                <a:lnTo>
                  <a:pt x="13549" y="227606"/>
                </a:lnTo>
                <a:lnTo>
                  <a:pt x="3469" y="272745"/>
                </a:lnTo>
                <a:lnTo>
                  <a:pt x="0" y="320039"/>
                </a:lnTo>
                <a:lnTo>
                  <a:pt x="3469" y="367334"/>
                </a:lnTo>
                <a:lnTo>
                  <a:pt x="13549" y="412473"/>
                </a:lnTo>
                <a:lnTo>
                  <a:pt x="29744" y="454963"/>
                </a:lnTo>
                <a:lnTo>
                  <a:pt x="51559" y="494307"/>
                </a:lnTo>
                <a:lnTo>
                  <a:pt x="78498" y="530011"/>
                </a:lnTo>
                <a:lnTo>
                  <a:pt x="110068" y="561581"/>
                </a:lnTo>
                <a:lnTo>
                  <a:pt x="145772" y="588520"/>
                </a:lnTo>
                <a:lnTo>
                  <a:pt x="185116" y="610335"/>
                </a:lnTo>
                <a:lnTo>
                  <a:pt x="227606" y="626530"/>
                </a:lnTo>
                <a:lnTo>
                  <a:pt x="272745" y="636610"/>
                </a:lnTo>
                <a:lnTo>
                  <a:pt x="320040" y="640079"/>
                </a:lnTo>
                <a:lnTo>
                  <a:pt x="367334" y="636610"/>
                </a:lnTo>
                <a:lnTo>
                  <a:pt x="412473" y="626530"/>
                </a:lnTo>
                <a:lnTo>
                  <a:pt x="454963" y="610335"/>
                </a:lnTo>
                <a:lnTo>
                  <a:pt x="494307" y="588520"/>
                </a:lnTo>
                <a:lnTo>
                  <a:pt x="530011" y="561581"/>
                </a:lnTo>
                <a:lnTo>
                  <a:pt x="561581" y="530011"/>
                </a:lnTo>
                <a:lnTo>
                  <a:pt x="588520" y="494307"/>
                </a:lnTo>
                <a:lnTo>
                  <a:pt x="610335" y="454963"/>
                </a:lnTo>
                <a:lnTo>
                  <a:pt x="626530" y="412473"/>
                </a:lnTo>
                <a:lnTo>
                  <a:pt x="636610" y="367334"/>
                </a:lnTo>
                <a:lnTo>
                  <a:pt x="640080" y="320039"/>
                </a:lnTo>
                <a:lnTo>
                  <a:pt x="636610" y="272745"/>
                </a:lnTo>
                <a:lnTo>
                  <a:pt x="626530" y="227606"/>
                </a:lnTo>
                <a:lnTo>
                  <a:pt x="610335" y="185116"/>
                </a:lnTo>
                <a:lnTo>
                  <a:pt x="588520" y="145772"/>
                </a:lnTo>
                <a:lnTo>
                  <a:pt x="561581" y="110068"/>
                </a:lnTo>
                <a:lnTo>
                  <a:pt x="530011" y="78498"/>
                </a:lnTo>
                <a:lnTo>
                  <a:pt x="494307" y="51559"/>
                </a:lnTo>
                <a:lnTo>
                  <a:pt x="454963" y="29744"/>
                </a:lnTo>
                <a:lnTo>
                  <a:pt x="412473" y="13549"/>
                </a:lnTo>
                <a:lnTo>
                  <a:pt x="367334" y="3469"/>
                </a:lnTo>
                <a:lnTo>
                  <a:pt x="32004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50785" y="4109465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0" y="320039"/>
                </a:moveTo>
                <a:lnTo>
                  <a:pt x="3469" y="272745"/>
                </a:lnTo>
                <a:lnTo>
                  <a:pt x="13549" y="227606"/>
                </a:lnTo>
                <a:lnTo>
                  <a:pt x="29744" y="185116"/>
                </a:lnTo>
                <a:lnTo>
                  <a:pt x="51559" y="145772"/>
                </a:lnTo>
                <a:lnTo>
                  <a:pt x="78498" y="110068"/>
                </a:lnTo>
                <a:lnTo>
                  <a:pt x="110068" y="78498"/>
                </a:lnTo>
                <a:lnTo>
                  <a:pt x="145772" y="51559"/>
                </a:lnTo>
                <a:lnTo>
                  <a:pt x="185116" y="29744"/>
                </a:lnTo>
                <a:lnTo>
                  <a:pt x="227606" y="13549"/>
                </a:lnTo>
                <a:lnTo>
                  <a:pt x="272745" y="3469"/>
                </a:lnTo>
                <a:lnTo>
                  <a:pt x="320040" y="0"/>
                </a:lnTo>
                <a:lnTo>
                  <a:pt x="367334" y="3469"/>
                </a:lnTo>
                <a:lnTo>
                  <a:pt x="412473" y="13549"/>
                </a:lnTo>
                <a:lnTo>
                  <a:pt x="454963" y="29744"/>
                </a:lnTo>
                <a:lnTo>
                  <a:pt x="494307" y="51559"/>
                </a:lnTo>
                <a:lnTo>
                  <a:pt x="530011" y="78498"/>
                </a:lnTo>
                <a:lnTo>
                  <a:pt x="561581" y="110068"/>
                </a:lnTo>
                <a:lnTo>
                  <a:pt x="588520" y="145772"/>
                </a:lnTo>
                <a:lnTo>
                  <a:pt x="610335" y="185116"/>
                </a:lnTo>
                <a:lnTo>
                  <a:pt x="626530" y="227606"/>
                </a:lnTo>
                <a:lnTo>
                  <a:pt x="636610" y="272745"/>
                </a:lnTo>
                <a:lnTo>
                  <a:pt x="640080" y="320039"/>
                </a:lnTo>
                <a:lnTo>
                  <a:pt x="636610" y="367334"/>
                </a:lnTo>
                <a:lnTo>
                  <a:pt x="626530" y="412473"/>
                </a:lnTo>
                <a:lnTo>
                  <a:pt x="610335" y="454963"/>
                </a:lnTo>
                <a:lnTo>
                  <a:pt x="588520" y="494307"/>
                </a:lnTo>
                <a:lnTo>
                  <a:pt x="561581" y="530011"/>
                </a:lnTo>
                <a:lnTo>
                  <a:pt x="530011" y="561581"/>
                </a:lnTo>
                <a:lnTo>
                  <a:pt x="494307" y="588520"/>
                </a:lnTo>
                <a:lnTo>
                  <a:pt x="454963" y="610335"/>
                </a:lnTo>
                <a:lnTo>
                  <a:pt x="412473" y="626530"/>
                </a:lnTo>
                <a:lnTo>
                  <a:pt x="367334" y="636610"/>
                </a:lnTo>
                <a:lnTo>
                  <a:pt x="320040" y="640079"/>
                </a:lnTo>
                <a:lnTo>
                  <a:pt x="272745" y="636610"/>
                </a:lnTo>
                <a:lnTo>
                  <a:pt x="227606" y="626530"/>
                </a:lnTo>
                <a:lnTo>
                  <a:pt x="185116" y="610335"/>
                </a:lnTo>
                <a:lnTo>
                  <a:pt x="145772" y="588520"/>
                </a:lnTo>
                <a:lnTo>
                  <a:pt x="110068" y="561581"/>
                </a:lnTo>
                <a:lnTo>
                  <a:pt x="78498" y="530011"/>
                </a:lnTo>
                <a:lnTo>
                  <a:pt x="51559" y="494307"/>
                </a:lnTo>
                <a:lnTo>
                  <a:pt x="29744" y="454963"/>
                </a:lnTo>
                <a:lnTo>
                  <a:pt x="13549" y="412473"/>
                </a:lnTo>
                <a:lnTo>
                  <a:pt x="3469" y="367334"/>
                </a:lnTo>
                <a:lnTo>
                  <a:pt x="0" y="320039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956040" y="435659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7461" y="2221992"/>
            <a:ext cx="0" cy="2236470"/>
          </a:xfrm>
          <a:custGeom>
            <a:avLst/>
            <a:gdLst/>
            <a:ahLst/>
            <a:cxnLst/>
            <a:rect l="l" t="t" r="r" b="b"/>
            <a:pathLst>
              <a:path h="2236470">
                <a:moveTo>
                  <a:pt x="0" y="2236469"/>
                </a:moveTo>
                <a:lnTo>
                  <a:pt x="0" y="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031" y="2096258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75425" y="0"/>
                </a:moveTo>
                <a:lnTo>
                  <a:pt x="0" y="150888"/>
                </a:lnTo>
                <a:lnTo>
                  <a:pt x="150876" y="150875"/>
                </a:lnTo>
                <a:lnTo>
                  <a:pt x="754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17887" y="40539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18287" y="415294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93423" y="1796991"/>
            <a:ext cx="1571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Surface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normal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68977" y="5123965"/>
            <a:ext cx="1595755" cy="414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50" i="1" spc="-114" dirty="0">
                <a:latin typeface="Symbol"/>
                <a:cs typeface="Symbol"/>
              </a:rPr>
              <a:t></a:t>
            </a:r>
            <a:r>
              <a:rPr sz="2100" spc="-172" baseline="-25793" dirty="0">
                <a:latin typeface="Times New Roman"/>
                <a:cs typeface="Times New Roman"/>
              </a:rPr>
              <a:t>1 </a:t>
            </a:r>
            <a:r>
              <a:rPr sz="2400" spc="5" dirty="0">
                <a:latin typeface="Symbol"/>
                <a:cs typeface="Symbol"/>
              </a:rPr>
              <a:t>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550" i="1" spc="-35" dirty="0">
                <a:latin typeface="Symbol"/>
                <a:cs typeface="Symbol"/>
              </a:rPr>
              <a:t></a:t>
            </a:r>
            <a:r>
              <a:rPr sz="2100" spc="-52" baseline="-25793" dirty="0">
                <a:latin typeface="Times New Roman"/>
                <a:cs typeface="Times New Roman"/>
              </a:rPr>
              <a:t>2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Symbol"/>
                <a:cs typeface="Symbol"/>
              </a:rPr>
              <a:t></a:t>
            </a:r>
            <a:r>
              <a:rPr sz="2550" i="1" spc="-25" dirty="0">
                <a:latin typeface="Symbol"/>
                <a:cs typeface="Symbol"/>
              </a:rPr>
              <a:t></a:t>
            </a:r>
            <a:r>
              <a:rPr sz="2100" i="1" spc="-37" baseline="-25793" dirty="0">
                <a:latin typeface="Times New Roman"/>
                <a:cs typeface="Times New Roman"/>
              </a:rPr>
              <a:t>o</a:t>
            </a:r>
            <a:endParaRPr sz="2100" baseline="-25793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9097" y="3869522"/>
            <a:ext cx="2368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78941" y="2602229"/>
            <a:ext cx="464820" cy="1535430"/>
          </a:xfrm>
          <a:custGeom>
            <a:avLst/>
            <a:gdLst/>
            <a:ahLst/>
            <a:cxnLst/>
            <a:rect l="l" t="t" r="r" b="b"/>
            <a:pathLst>
              <a:path w="464819" h="1535429">
                <a:moveTo>
                  <a:pt x="0" y="0"/>
                </a:moveTo>
                <a:lnTo>
                  <a:pt x="464781" y="1535201"/>
                </a:lnTo>
              </a:path>
            </a:pathLst>
          </a:custGeom>
          <a:ln w="502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96461" y="2612898"/>
            <a:ext cx="464820" cy="1535430"/>
          </a:xfrm>
          <a:custGeom>
            <a:avLst/>
            <a:gdLst/>
            <a:ahLst/>
            <a:cxnLst/>
            <a:rect l="l" t="t" r="r" b="b"/>
            <a:pathLst>
              <a:path w="464820" h="1535429">
                <a:moveTo>
                  <a:pt x="0" y="0"/>
                </a:moveTo>
                <a:lnTo>
                  <a:pt x="464781" y="1535201"/>
                </a:lnTo>
              </a:path>
            </a:pathLst>
          </a:custGeom>
          <a:ln w="502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21602" y="2612898"/>
            <a:ext cx="464820" cy="1535430"/>
          </a:xfrm>
          <a:custGeom>
            <a:avLst/>
            <a:gdLst/>
            <a:ahLst/>
            <a:cxnLst/>
            <a:rect l="l" t="t" r="r" b="b"/>
            <a:pathLst>
              <a:path w="464820" h="1535429">
                <a:moveTo>
                  <a:pt x="0" y="0"/>
                </a:moveTo>
                <a:lnTo>
                  <a:pt x="464781" y="1535201"/>
                </a:lnTo>
              </a:path>
            </a:pathLst>
          </a:custGeom>
          <a:ln w="502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483864" y="2247900"/>
            <a:ext cx="314325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05982" y="2641663"/>
            <a:ext cx="1569720" cy="835660"/>
          </a:xfrm>
          <a:custGeom>
            <a:avLst/>
            <a:gdLst/>
            <a:ahLst/>
            <a:cxnLst/>
            <a:rect l="l" t="t" r="r" b="b"/>
            <a:pathLst>
              <a:path w="1569720" h="835660">
                <a:moveTo>
                  <a:pt x="1185240" y="0"/>
                </a:moveTo>
                <a:lnTo>
                  <a:pt x="1232306" y="144945"/>
                </a:lnTo>
                <a:lnTo>
                  <a:pt x="0" y="545147"/>
                </a:lnTo>
                <a:lnTo>
                  <a:pt x="94145" y="835037"/>
                </a:lnTo>
                <a:lnTo>
                  <a:pt x="1326451" y="434835"/>
                </a:lnTo>
                <a:lnTo>
                  <a:pt x="1447409" y="434835"/>
                </a:lnTo>
                <a:lnTo>
                  <a:pt x="1569275" y="195745"/>
                </a:lnTo>
                <a:lnTo>
                  <a:pt x="1185240" y="0"/>
                </a:lnTo>
                <a:close/>
              </a:path>
              <a:path w="1569720" h="835660">
                <a:moveTo>
                  <a:pt x="1447409" y="434835"/>
                </a:moveTo>
                <a:lnTo>
                  <a:pt x="1326451" y="434835"/>
                </a:lnTo>
                <a:lnTo>
                  <a:pt x="1373530" y="579780"/>
                </a:lnTo>
                <a:lnTo>
                  <a:pt x="1447409" y="4348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5982" y="2641663"/>
            <a:ext cx="1569720" cy="835660"/>
          </a:xfrm>
          <a:custGeom>
            <a:avLst/>
            <a:gdLst/>
            <a:ahLst/>
            <a:cxnLst/>
            <a:rect l="l" t="t" r="r" b="b"/>
            <a:pathLst>
              <a:path w="1569720" h="835660">
                <a:moveTo>
                  <a:pt x="0" y="545147"/>
                </a:moveTo>
                <a:lnTo>
                  <a:pt x="1232306" y="144945"/>
                </a:lnTo>
                <a:lnTo>
                  <a:pt x="1185240" y="0"/>
                </a:lnTo>
                <a:lnTo>
                  <a:pt x="1569275" y="195745"/>
                </a:lnTo>
                <a:lnTo>
                  <a:pt x="1373530" y="579780"/>
                </a:lnTo>
                <a:lnTo>
                  <a:pt x="1326451" y="434835"/>
                </a:lnTo>
                <a:lnTo>
                  <a:pt x="94145" y="835037"/>
                </a:lnTo>
                <a:lnTo>
                  <a:pt x="0" y="545147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10465" y="2192827"/>
            <a:ext cx="19996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Outgoing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wavefront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610105" y="3380994"/>
            <a:ext cx="2319020" cy="936625"/>
          </a:xfrm>
          <a:custGeom>
            <a:avLst/>
            <a:gdLst/>
            <a:ahLst/>
            <a:cxnLst/>
            <a:rect l="l" t="t" r="r" b="b"/>
            <a:pathLst>
              <a:path w="2319020" h="936625">
                <a:moveTo>
                  <a:pt x="0" y="936612"/>
                </a:moveTo>
                <a:lnTo>
                  <a:pt x="2318943" y="0"/>
                </a:lnTo>
              </a:path>
            </a:pathLst>
          </a:custGeom>
          <a:ln w="5029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34340" y="2240279"/>
            <a:ext cx="312420" cy="3708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679697" y="3934205"/>
            <a:ext cx="382905" cy="521334"/>
          </a:xfrm>
          <a:custGeom>
            <a:avLst/>
            <a:gdLst/>
            <a:ahLst/>
            <a:cxnLst/>
            <a:rect l="l" t="t" r="r" b="b"/>
            <a:pathLst>
              <a:path w="382904" h="521335">
                <a:moveTo>
                  <a:pt x="382524" y="0"/>
                </a:moveTo>
                <a:lnTo>
                  <a:pt x="332225" y="21038"/>
                </a:lnTo>
                <a:lnTo>
                  <a:pt x="282958" y="43333"/>
                </a:lnTo>
                <a:lnTo>
                  <a:pt x="235756" y="68141"/>
                </a:lnTo>
                <a:lnTo>
                  <a:pt x="191653" y="96717"/>
                </a:lnTo>
                <a:lnTo>
                  <a:pt x="151682" y="130316"/>
                </a:lnTo>
                <a:lnTo>
                  <a:pt x="116878" y="170192"/>
                </a:lnTo>
                <a:lnTo>
                  <a:pt x="91723" y="210057"/>
                </a:lnTo>
                <a:lnTo>
                  <a:pt x="70473" y="254666"/>
                </a:lnTo>
                <a:lnTo>
                  <a:pt x="52476" y="303228"/>
                </a:lnTo>
                <a:lnTo>
                  <a:pt x="37081" y="354954"/>
                </a:lnTo>
                <a:lnTo>
                  <a:pt x="23637" y="409053"/>
                </a:lnTo>
                <a:lnTo>
                  <a:pt x="11494" y="464734"/>
                </a:lnTo>
                <a:lnTo>
                  <a:pt x="0" y="521208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76165" y="2559557"/>
            <a:ext cx="437515" cy="318770"/>
          </a:xfrm>
          <a:custGeom>
            <a:avLst/>
            <a:gdLst/>
            <a:ahLst/>
            <a:cxnLst/>
            <a:rect l="l" t="t" r="r" b="b"/>
            <a:pathLst>
              <a:path w="437514" h="318769">
                <a:moveTo>
                  <a:pt x="0" y="0"/>
                </a:moveTo>
                <a:lnTo>
                  <a:pt x="52932" y="15496"/>
                </a:lnTo>
                <a:lnTo>
                  <a:pt x="104942" y="31614"/>
                </a:lnTo>
                <a:lnTo>
                  <a:pt x="155105" y="48971"/>
                </a:lnTo>
                <a:lnTo>
                  <a:pt x="202494" y="68186"/>
                </a:lnTo>
                <a:lnTo>
                  <a:pt x="246185" y="89879"/>
                </a:lnTo>
                <a:lnTo>
                  <a:pt x="285254" y="114668"/>
                </a:lnTo>
                <a:lnTo>
                  <a:pt x="325265" y="149016"/>
                </a:lnTo>
                <a:lnTo>
                  <a:pt x="358885" y="187644"/>
                </a:lnTo>
                <a:lnTo>
                  <a:pt x="387714" y="229483"/>
                </a:lnTo>
                <a:lnTo>
                  <a:pt x="413348" y="273463"/>
                </a:lnTo>
                <a:lnTo>
                  <a:pt x="437388" y="318516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693353" y="236920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69556" y="390516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98258" y="5119367"/>
            <a:ext cx="1553210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50" i="1" spc="-35" dirty="0">
                <a:latin typeface="Symbol"/>
                <a:cs typeface="Symbol"/>
              </a:rPr>
              <a:t></a:t>
            </a:r>
            <a:r>
              <a:rPr sz="2100" spc="-52" baseline="-25793" dirty="0">
                <a:latin typeface="Times New Roman"/>
                <a:cs typeface="Times New Roman"/>
              </a:rPr>
              <a:t>2 </a:t>
            </a:r>
            <a:r>
              <a:rPr sz="2400" spc="5" dirty="0">
                <a:latin typeface="Symbol"/>
                <a:cs typeface="Symbol"/>
              </a:rPr>
              <a:t>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550" i="1" spc="-114" dirty="0">
                <a:latin typeface="Symbol"/>
                <a:cs typeface="Symbol"/>
              </a:rPr>
              <a:t></a:t>
            </a:r>
            <a:r>
              <a:rPr sz="2100" spc="-172" baseline="-25793" dirty="0">
                <a:latin typeface="Times New Roman"/>
                <a:cs typeface="Times New Roman"/>
              </a:rPr>
              <a:t>1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-43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Symbol"/>
                <a:cs typeface="Symbol"/>
              </a:rPr>
              <a:t></a:t>
            </a:r>
            <a:r>
              <a:rPr sz="2550" i="1" spc="-35" dirty="0">
                <a:latin typeface="Symbol"/>
                <a:cs typeface="Symbol"/>
              </a:rPr>
              <a:t></a:t>
            </a:r>
            <a:r>
              <a:rPr sz="2100" i="1" spc="-52" baseline="-25793" dirty="0">
                <a:latin typeface="Times New Roman"/>
                <a:cs typeface="Times New Roman"/>
              </a:rPr>
              <a:t>i</a:t>
            </a:r>
            <a:endParaRPr sz="2100" baseline="-25793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192031" y="5750749"/>
                <a:ext cx="348672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31" y="5750749"/>
                <a:ext cx="3486724" cy="5781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4953000" y="5756369"/>
                <a:ext cx="3586110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756369"/>
                <a:ext cx="3586110" cy="5781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9360" marR="5080" indent="-248729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Diffraction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5783" y="1429748"/>
            <a:ext cx="6808470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7325" algn="l"/>
              </a:tabLst>
            </a:pPr>
            <a:r>
              <a:rPr sz="2550" i="1" spc="-114" dirty="0">
                <a:latin typeface="Symbol"/>
                <a:cs typeface="Symbol"/>
              </a:rPr>
              <a:t></a:t>
            </a:r>
            <a:r>
              <a:rPr sz="2100" spc="-172" baseline="-25793" dirty="0">
                <a:latin typeface="Times New Roman"/>
                <a:cs typeface="Times New Roman"/>
              </a:rPr>
              <a:t>1 </a:t>
            </a:r>
            <a:r>
              <a:rPr sz="2400" spc="5" dirty="0">
                <a:latin typeface="Symbol"/>
                <a:cs typeface="Symbol"/>
              </a:rPr>
              <a:t>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550" i="1" spc="-35" dirty="0">
                <a:latin typeface="Symbol"/>
                <a:cs typeface="Symbol"/>
              </a:rPr>
              <a:t></a:t>
            </a:r>
            <a:r>
              <a:rPr sz="2100" spc="-52" baseline="-25793" dirty="0">
                <a:latin typeface="Times New Roman"/>
                <a:cs typeface="Times New Roman"/>
              </a:rPr>
              <a:t>2</a:t>
            </a:r>
            <a:r>
              <a:rPr sz="2100" spc="-157" baseline="-25793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Symbol"/>
                <a:cs typeface="Symbol"/>
              </a:rPr>
              <a:t></a:t>
            </a:r>
            <a:r>
              <a:rPr sz="2550" i="1" spc="-25" dirty="0">
                <a:latin typeface="Symbol"/>
                <a:cs typeface="Symbol"/>
              </a:rPr>
              <a:t></a:t>
            </a:r>
            <a:r>
              <a:rPr sz="2100" i="1" spc="-37" baseline="-25793" dirty="0">
                <a:latin typeface="Times New Roman"/>
                <a:cs typeface="Times New Roman"/>
              </a:rPr>
              <a:t>o	</a:t>
            </a:r>
            <a:r>
              <a:rPr sz="2550" i="1" spc="-35" dirty="0">
                <a:latin typeface="Symbol"/>
                <a:cs typeface="Symbol"/>
              </a:rPr>
              <a:t></a:t>
            </a:r>
            <a:r>
              <a:rPr sz="2100" spc="-52" baseline="-25793" dirty="0">
                <a:latin typeface="Times New Roman"/>
                <a:cs typeface="Times New Roman"/>
              </a:rPr>
              <a:t>2 </a:t>
            </a:r>
            <a:r>
              <a:rPr sz="2400" spc="5" dirty="0">
                <a:latin typeface="Symbol"/>
                <a:cs typeface="Symbol"/>
              </a:rPr>
              <a:t>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550" i="1" spc="-114" dirty="0">
                <a:latin typeface="Symbol"/>
                <a:cs typeface="Symbol"/>
              </a:rPr>
              <a:t></a:t>
            </a:r>
            <a:r>
              <a:rPr sz="2100" spc="-172" baseline="-25793" dirty="0">
                <a:latin typeface="Times New Roman"/>
                <a:cs typeface="Times New Roman"/>
              </a:rPr>
              <a:t>1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-43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Symbol"/>
                <a:cs typeface="Symbol"/>
              </a:rPr>
              <a:t></a:t>
            </a:r>
            <a:r>
              <a:rPr sz="2550" i="1" spc="-35" dirty="0">
                <a:latin typeface="Symbol"/>
                <a:cs typeface="Symbol"/>
              </a:rPr>
              <a:t></a:t>
            </a:r>
            <a:r>
              <a:rPr sz="2100" i="1" spc="-52" baseline="-25793" dirty="0">
                <a:latin typeface="Times New Roman"/>
                <a:cs typeface="Times New Roman"/>
              </a:rPr>
              <a:t>i</a:t>
            </a:r>
            <a:endParaRPr sz="2100" baseline="-2579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95098" y="4135668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7865" y="0"/>
                </a:lnTo>
              </a:path>
            </a:pathLst>
          </a:custGeom>
          <a:ln w="1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82585" y="4101948"/>
            <a:ext cx="12877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185545" algn="l"/>
              </a:tabLst>
            </a:pPr>
            <a:r>
              <a:rPr sz="1400" spc="-5" dirty="0">
                <a:latin typeface="Times New Roman"/>
                <a:cs typeface="Times New Roman"/>
              </a:rPr>
              <a:t>2	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10361" y="4134093"/>
            <a:ext cx="166370" cy="3943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400" i="1" spc="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28937" y="2660734"/>
            <a:ext cx="3281045" cy="96583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40"/>
              </a:spcBef>
            </a:pPr>
            <a:r>
              <a:rPr sz="2400" spc="-25" dirty="0">
                <a:latin typeface="Symbol"/>
                <a:cs typeface="Symbol"/>
              </a:rPr>
              <a:t></a:t>
            </a:r>
            <a:r>
              <a:rPr sz="2550" i="1" spc="-25" dirty="0">
                <a:latin typeface="Symbol"/>
                <a:cs typeface="Symbol"/>
              </a:rPr>
              <a:t></a:t>
            </a:r>
            <a:r>
              <a:rPr sz="2100" i="1" spc="-37" baseline="-25793" dirty="0">
                <a:latin typeface="Times New Roman"/>
                <a:cs typeface="Times New Roman"/>
              </a:rPr>
              <a:t>o </a:t>
            </a:r>
            <a:r>
              <a:rPr sz="2400" spc="5" dirty="0">
                <a:latin typeface="Symbol"/>
                <a:cs typeface="Symbol"/>
              </a:rPr>
              <a:t>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Symbol"/>
                <a:cs typeface="Symbol"/>
              </a:rPr>
              <a:t></a:t>
            </a:r>
            <a:r>
              <a:rPr sz="2550" i="1" spc="-35" dirty="0">
                <a:latin typeface="Symbol"/>
                <a:cs typeface="Symbol"/>
              </a:rPr>
              <a:t></a:t>
            </a:r>
            <a:r>
              <a:rPr sz="2100" i="1" spc="-52" baseline="-25793" dirty="0">
                <a:latin typeface="Times New Roman"/>
                <a:cs typeface="Times New Roman"/>
              </a:rPr>
              <a:t>i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2</a:t>
            </a:r>
            <a:r>
              <a:rPr sz="2550" i="1" spc="-90" dirty="0">
                <a:latin typeface="Symbol"/>
                <a:cs typeface="Symbol"/>
              </a:rPr>
              <a:t></a:t>
            </a:r>
            <a:r>
              <a:rPr sz="2550" i="1" spc="-235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  <a:p>
            <a:pPr marL="9525">
              <a:lnSpc>
                <a:spcPct val="100000"/>
              </a:lnSpc>
              <a:spcBef>
                <a:spcPts val="640"/>
              </a:spcBef>
            </a:pPr>
            <a:r>
              <a:rPr sz="2400" i="1" spc="50" dirty="0">
                <a:latin typeface="Times New Roman"/>
                <a:cs typeface="Times New Roman"/>
              </a:rPr>
              <a:t>k</a:t>
            </a:r>
            <a:r>
              <a:rPr sz="2100" spc="75" baseline="-25793" dirty="0">
                <a:latin typeface="Times New Roman"/>
                <a:cs typeface="Times New Roman"/>
              </a:rPr>
              <a:t>2</a:t>
            </a:r>
            <a:r>
              <a:rPr sz="2400" i="1" spc="50" dirty="0">
                <a:latin typeface="Times New Roman"/>
                <a:cs typeface="Times New Roman"/>
              </a:rPr>
              <a:t>d</a:t>
            </a:r>
            <a:r>
              <a:rPr sz="2400" i="1" spc="-114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sin</a:t>
            </a:r>
            <a:r>
              <a:rPr sz="2550" i="1" spc="25" dirty="0">
                <a:latin typeface="Symbol"/>
                <a:cs typeface="Symbol"/>
              </a:rPr>
              <a:t></a:t>
            </a:r>
            <a:r>
              <a:rPr sz="2550" i="1" spc="7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Symbol"/>
                <a:cs typeface="Symbol"/>
              </a:rPr>
              <a:t>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k</a:t>
            </a:r>
            <a:r>
              <a:rPr sz="2100" spc="-30" baseline="-25793" dirty="0">
                <a:latin typeface="Times New Roman"/>
                <a:cs typeface="Times New Roman"/>
              </a:rPr>
              <a:t>1</a:t>
            </a:r>
            <a:r>
              <a:rPr sz="2400" i="1" spc="-20" dirty="0">
                <a:latin typeface="Times New Roman"/>
                <a:cs typeface="Times New Roman"/>
              </a:rPr>
              <a:t>d</a:t>
            </a:r>
            <a:r>
              <a:rPr sz="2400" i="1" spc="-1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sin</a:t>
            </a:r>
            <a:r>
              <a:rPr sz="2400" spc="-380" dirty="0">
                <a:latin typeface="Times New Roman"/>
                <a:cs typeface="Times New Roman"/>
              </a:rPr>
              <a:t> </a:t>
            </a:r>
            <a:r>
              <a:rPr sz="2550" i="1" spc="-80" dirty="0">
                <a:latin typeface="Symbol"/>
                <a:cs typeface="Symbol"/>
              </a:rPr>
              <a:t></a:t>
            </a:r>
            <a:r>
              <a:rPr sz="2550" i="1" spc="13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2</a:t>
            </a:r>
            <a:r>
              <a:rPr sz="2550" i="1" spc="-95" dirty="0">
                <a:latin typeface="Symbol"/>
                <a:cs typeface="Symbol"/>
              </a:rPr>
              <a:t></a:t>
            </a:r>
            <a:r>
              <a:rPr sz="2550" i="1" spc="-285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38615" y="3876195"/>
            <a:ext cx="2964180" cy="414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300990" algn="l"/>
                <a:tab pos="1473835" algn="l"/>
              </a:tabLst>
            </a:pPr>
            <a:r>
              <a:rPr sz="2400" i="1" spc="0" dirty="0">
                <a:latin typeface="Times New Roman"/>
                <a:cs typeface="Times New Roman"/>
              </a:rPr>
              <a:t>k	</a:t>
            </a:r>
            <a:r>
              <a:rPr sz="2400" spc="25" dirty="0">
                <a:latin typeface="Times New Roman"/>
                <a:cs typeface="Times New Roman"/>
              </a:rPr>
              <a:t>sin</a:t>
            </a:r>
            <a:r>
              <a:rPr sz="2550" i="1" spc="25" dirty="0">
                <a:latin typeface="Symbol"/>
                <a:cs typeface="Symbol"/>
              </a:rPr>
              <a:t></a:t>
            </a:r>
            <a:r>
              <a:rPr sz="2550" i="1" spc="2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i="1" spc="0" dirty="0">
                <a:latin typeface="Times New Roman"/>
                <a:cs typeface="Times New Roman"/>
              </a:rPr>
              <a:t>k	</a:t>
            </a:r>
            <a:r>
              <a:rPr sz="2400" spc="0" dirty="0">
                <a:latin typeface="Times New Roman"/>
                <a:cs typeface="Times New Roman"/>
              </a:rPr>
              <a:t>sin</a:t>
            </a:r>
            <a:r>
              <a:rPr sz="2400" spc="-385" dirty="0">
                <a:latin typeface="Times New Roman"/>
                <a:cs typeface="Times New Roman"/>
              </a:rPr>
              <a:t> </a:t>
            </a:r>
            <a:r>
              <a:rPr sz="2550" i="1" spc="-80" dirty="0">
                <a:latin typeface="Symbol"/>
                <a:cs typeface="Symbol"/>
              </a:rPr>
              <a:t></a:t>
            </a:r>
            <a:r>
              <a:rPr sz="2550" i="1" spc="-7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Symbol"/>
                <a:cs typeface="Symbol"/>
              </a:rPr>
              <a:t>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3600" spc="-135" baseline="35879" dirty="0">
                <a:latin typeface="Times New Roman"/>
                <a:cs typeface="Times New Roman"/>
              </a:rPr>
              <a:t>2</a:t>
            </a:r>
            <a:r>
              <a:rPr sz="3825" i="1" spc="-135" baseline="33769" dirty="0">
                <a:latin typeface="Symbol"/>
                <a:cs typeface="Symbol"/>
              </a:rPr>
              <a:t></a:t>
            </a:r>
            <a:r>
              <a:rPr sz="3825" i="1" spc="-450" baseline="33769" dirty="0">
                <a:latin typeface="Times New Roman"/>
                <a:cs typeface="Times New Roman"/>
              </a:rPr>
              <a:t> </a:t>
            </a:r>
            <a:r>
              <a:rPr sz="3600" i="1" spc="7" baseline="35879" dirty="0">
                <a:latin typeface="Times New Roman"/>
                <a:cs typeface="Times New Roman"/>
              </a:rPr>
              <a:t>m</a:t>
            </a:r>
            <a:endParaRPr sz="3600" baseline="3587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77311" y="2776727"/>
            <a:ext cx="3389629" cy="1758950"/>
          </a:xfrm>
          <a:custGeom>
            <a:avLst/>
            <a:gdLst/>
            <a:ahLst/>
            <a:cxnLst/>
            <a:rect l="l" t="t" r="r" b="b"/>
            <a:pathLst>
              <a:path w="3389629" h="1758950">
                <a:moveTo>
                  <a:pt x="0" y="0"/>
                </a:moveTo>
                <a:lnTo>
                  <a:pt x="3389376" y="0"/>
                </a:lnTo>
                <a:lnTo>
                  <a:pt x="3389376" y="1758695"/>
                </a:lnTo>
                <a:lnTo>
                  <a:pt x="0" y="17586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7688" y="4549139"/>
            <a:ext cx="957071" cy="877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02607" y="4549139"/>
            <a:ext cx="957071" cy="877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60263" y="4549139"/>
            <a:ext cx="957071" cy="877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98020" y="5497300"/>
            <a:ext cx="1012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Incoming 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angen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82854" y="5497300"/>
            <a:ext cx="672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ha</a:t>
            </a:r>
            <a:r>
              <a:rPr sz="1800" spc="-5" dirty="0">
                <a:latin typeface="Arial"/>
                <a:cs typeface="Arial"/>
              </a:rPr>
              <a:t>se  term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21746" y="5497300"/>
            <a:ext cx="1012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Outgoing 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angen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97806" y="1890837"/>
                <a:ext cx="3586110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6" y="1890837"/>
                <a:ext cx="3586110" cy="5781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318289" y="1882860"/>
                <a:ext cx="348672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289" y="1882860"/>
                <a:ext cx="3486724" cy="5781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0068" y="1635601"/>
            <a:ext cx="5282405" cy="4732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9360" marR="5080" indent="-248729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Diffraction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9360" marR="5080" indent="-248729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Diffraction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2092452" y="1417319"/>
            <a:ext cx="6594347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9360" marR="5080" indent="-248729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Diffraction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2590800" y="1596295"/>
            <a:ext cx="3982264" cy="31026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58283" y="2171700"/>
            <a:ext cx="1063751" cy="877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90059" y="1502676"/>
            <a:ext cx="893063" cy="1063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1464" y="1502676"/>
            <a:ext cx="955547" cy="10500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4159" y="2074164"/>
            <a:ext cx="1051559" cy="950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92732" y="4814825"/>
            <a:ext cx="1073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(x) 10</a:t>
            </a:r>
            <a:r>
              <a:rPr sz="1800" spc="-7" baseline="25462" dirty="0">
                <a:latin typeface="Arial"/>
                <a:cs typeface="Arial"/>
              </a:rPr>
              <a:t>3</a:t>
            </a:r>
            <a:r>
              <a:rPr sz="1800" spc="-75" baseline="25462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61032" y="2542032"/>
            <a:ext cx="377939" cy="12527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79393" y="1756230"/>
            <a:ext cx="1397000" cy="240474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960"/>
              </a:spcBef>
            </a:pPr>
            <a:r>
              <a:rPr sz="2550" i="1" spc="-75" dirty="0">
                <a:latin typeface="Symbol"/>
                <a:cs typeface="Symbol"/>
              </a:rPr>
              <a:t></a:t>
            </a:r>
            <a:r>
              <a:rPr sz="2550" i="1" spc="-7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700</a:t>
            </a:r>
            <a:r>
              <a:rPr sz="2400" i="1" spc="10" dirty="0">
                <a:latin typeface="Times New Roman"/>
                <a:cs typeface="Times New Roman"/>
              </a:rPr>
              <a:t>nm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550" i="1" spc="-70" dirty="0">
                <a:latin typeface="Symbol"/>
                <a:cs typeface="Symbol"/>
              </a:rPr>
              <a:t></a:t>
            </a:r>
            <a:r>
              <a:rPr sz="2550" i="1" spc="-7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-33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30</a:t>
            </a:r>
            <a:r>
              <a:rPr sz="2100" spc="15" baseline="43650" dirty="0">
                <a:latin typeface="Times New Roman"/>
                <a:cs typeface="Times New Roman"/>
              </a:rPr>
              <a:t>o</a:t>
            </a:r>
            <a:endParaRPr sz="2100" baseline="43650">
              <a:latin typeface="Times New Roman"/>
              <a:cs typeface="Times New Roman"/>
            </a:endParaRPr>
          </a:p>
          <a:p>
            <a:pPr marL="41275" marR="5080">
              <a:lnSpc>
                <a:spcPts val="3620"/>
              </a:lnSpc>
              <a:spcBef>
                <a:spcPts val="215"/>
              </a:spcBef>
            </a:pPr>
            <a:r>
              <a:rPr sz="2400" i="1" spc="5" dirty="0">
                <a:latin typeface="Times New Roman"/>
                <a:cs typeface="Times New Roman"/>
              </a:rPr>
              <a:t>d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700</a:t>
            </a:r>
            <a:r>
              <a:rPr sz="2400" i="1" spc="10" dirty="0">
                <a:latin typeface="Times New Roman"/>
                <a:cs typeface="Times New Roman"/>
              </a:rPr>
              <a:t>nm  </a:t>
            </a:r>
            <a:r>
              <a:rPr sz="2400" i="1" spc="-100" dirty="0">
                <a:latin typeface="Times New Roman"/>
                <a:cs typeface="Times New Roman"/>
              </a:rPr>
              <a:t>n</a:t>
            </a:r>
            <a:r>
              <a:rPr sz="2100" spc="-150" baseline="-25793" dirty="0">
                <a:latin typeface="Times New Roman"/>
                <a:cs typeface="Times New Roman"/>
              </a:rPr>
              <a:t>1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-32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  <a:spcBef>
                <a:spcPts val="555"/>
              </a:spcBef>
            </a:pPr>
            <a:r>
              <a:rPr sz="2400" i="1" spc="-20" dirty="0">
                <a:latin typeface="Times New Roman"/>
                <a:cs typeface="Times New Roman"/>
              </a:rPr>
              <a:t>n</a:t>
            </a:r>
            <a:r>
              <a:rPr sz="2100" spc="-30" baseline="-25793" dirty="0">
                <a:latin typeface="Times New Roman"/>
                <a:cs typeface="Times New Roman"/>
              </a:rPr>
              <a:t>2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683518" y="5139216"/>
          <a:ext cx="6096000" cy="1482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0665"/>
                <a:gridCol w="458533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sin</a:t>
                      </a:r>
                      <a:r>
                        <a:rPr sz="1800" b="1" spc="-7" baseline="2546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-1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(sinθ/n</a:t>
                      </a:r>
                      <a:r>
                        <a:rPr sz="1800" b="1" spc="-7" baseline="-208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+mλ/n</a:t>
                      </a:r>
                      <a:r>
                        <a:rPr sz="1800" b="1" spc="-7" baseline="-208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spc="-7" baseline="25462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800" spc="-22" baseline="25462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order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14 degrees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±1</a:t>
                      </a:r>
                      <a:r>
                        <a:rPr sz="1800" spc="-7" baseline="25462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800" spc="-15" baseline="25462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order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(m=1)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48 degrees,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(m=-1) -14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degrees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±2</a:t>
                      </a:r>
                      <a:r>
                        <a:rPr sz="1800" spc="-7" baseline="25462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800" spc="-22" baseline="25462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order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(m=2) NA, (m=-2)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48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degrees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2420" marR="5080" indent="-157035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Photonic</a:t>
            </a:r>
            <a:r>
              <a:rPr spc="-20" dirty="0"/>
              <a:t> </a:t>
            </a:r>
            <a:r>
              <a:rPr dirty="0"/>
              <a:t>Crystals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048758"/>
            <a:ext cx="839469" cy="457200"/>
          </a:xfrm>
          <a:custGeom>
            <a:avLst/>
            <a:gdLst/>
            <a:ahLst/>
            <a:cxnLst/>
            <a:rect l="l" t="t" r="r" b="b"/>
            <a:pathLst>
              <a:path w="839469" h="457200">
                <a:moveTo>
                  <a:pt x="610362" y="0"/>
                </a:moveTo>
                <a:lnTo>
                  <a:pt x="610362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610362" y="342900"/>
                </a:lnTo>
                <a:lnTo>
                  <a:pt x="610362" y="457200"/>
                </a:lnTo>
                <a:lnTo>
                  <a:pt x="838962" y="228600"/>
                </a:lnTo>
                <a:lnTo>
                  <a:pt x="610362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286" y="3048761"/>
            <a:ext cx="841375" cy="457200"/>
          </a:xfrm>
          <a:custGeom>
            <a:avLst/>
            <a:gdLst/>
            <a:ahLst/>
            <a:cxnLst/>
            <a:rect l="l" t="t" r="r" b="b"/>
            <a:pathLst>
              <a:path w="841375" h="457200">
                <a:moveTo>
                  <a:pt x="0" y="114300"/>
                </a:moveTo>
                <a:lnTo>
                  <a:pt x="612648" y="114300"/>
                </a:lnTo>
                <a:lnTo>
                  <a:pt x="612648" y="0"/>
                </a:lnTo>
                <a:lnTo>
                  <a:pt x="841247" y="228600"/>
                </a:lnTo>
                <a:lnTo>
                  <a:pt x="612648" y="457200"/>
                </a:lnTo>
                <a:lnTo>
                  <a:pt x="612648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3608323"/>
            <a:ext cx="4419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li</a:t>
            </a:r>
            <a:r>
              <a:rPr sz="1800" spc="-15" dirty="0">
                <a:latin typeface="Arial"/>
                <a:cs typeface="Arial"/>
              </a:rPr>
              <a:t>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1454" y="5206466"/>
            <a:ext cx="66236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What </a:t>
            </a:r>
            <a:r>
              <a:rPr sz="1800" spc="-10" dirty="0">
                <a:latin typeface="Arial"/>
                <a:cs typeface="Arial"/>
              </a:rPr>
              <a:t>happens </a:t>
            </a:r>
            <a:r>
              <a:rPr sz="1800" spc="-5" dirty="0">
                <a:latin typeface="Arial"/>
                <a:cs typeface="Arial"/>
              </a:rPr>
              <a:t>if </a:t>
            </a:r>
            <a:r>
              <a:rPr sz="1800" spc="-25" dirty="0">
                <a:latin typeface="Arial"/>
                <a:cs typeface="Arial"/>
              </a:rPr>
              <a:t>we </a:t>
            </a:r>
            <a:r>
              <a:rPr sz="1800" spc="-5" dirty="0">
                <a:latin typeface="Arial"/>
                <a:cs typeface="Arial"/>
              </a:rPr>
              <a:t>stack </a:t>
            </a:r>
            <a:r>
              <a:rPr sz="1800" spc="-10" dirty="0">
                <a:latin typeface="Arial"/>
                <a:cs typeface="Arial"/>
              </a:rPr>
              <a:t>layers along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propagation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direction?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12875" y="2045207"/>
          <a:ext cx="7302497" cy="2674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914400"/>
                <a:gridCol w="913130"/>
                <a:gridCol w="909319"/>
                <a:gridCol w="910589"/>
                <a:gridCol w="914400"/>
                <a:gridCol w="913130"/>
                <a:gridCol w="913129"/>
              </a:tblGrid>
              <a:tr h="2667000"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350" baseline="-216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=280nm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7" baseline="-20833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89A4A7"/>
                      </a:solidFill>
                      <a:prstDash val="solid"/>
                    </a:lnL>
                    <a:lnR w="28575">
                      <a:solidFill>
                        <a:srgbClr val="89A4A7"/>
                      </a:solidFill>
                      <a:prstDash val="solid"/>
                    </a:lnR>
                    <a:lnT w="28575">
                      <a:solidFill>
                        <a:srgbClr val="89A4A7"/>
                      </a:solidFill>
                      <a:prstDash val="solid"/>
                    </a:lnT>
                    <a:lnB w="28575">
                      <a:solidFill>
                        <a:srgbClr val="89A4A7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350" baseline="-21604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=520nm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7" baseline="-20833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89A4A7"/>
                      </a:solidFill>
                      <a:prstDash val="solid"/>
                    </a:lnL>
                    <a:lnR w="28575">
                      <a:solidFill>
                        <a:srgbClr val="89A4A7"/>
                      </a:solidFill>
                      <a:prstDash val="solid"/>
                    </a:lnR>
                    <a:lnT w="28575">
                      <a:solidFill>
                        <a:srgbClr val="89A4A7"/>
                      </a:solidFill>
                      <a:prstDash val="solid"/>
                    </a:lnT>
                    <a:lnB w="28575">
                      <a:solidFill>
                        <a:srgbClr val="89A4A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7" baseline="-20833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89A4A7"/>
                      </a:solidFill>
                      <a:prstDash val="solid"/>
                    </a:lnL>
                    <a:lnR w="38100">
                      <a:solidFill>
                        <a:srgbClr val="89A4A7"/>
                      </a:solidFill>
                      <a:prstDash val="solid"/>
                    </a:lnR>
                    <a:lnT w="28575">
                      <a:solidFill>
                        <a:srgbClr val="89A4A7"/>
                      </a:solidFill>
                      <a:prstDash val="solid"/>
                    </a:lnT>
                    <a:lnB w="28575">
                      <a:solidFill>
                        <a:srgbClr val="89A4A7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7" baseline="-20833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89A4A7"/>
                      </a:solidFill>
                      <a:prstDash val="solid"/>
                    </a:lnL>
                    <a:lnR w="38100">
                      <a:solidFill>
                        <a:srgbClr val="89A4A7"/>
                      </a:solidFill>
                      <a:prstDash val="solid"/>
                    </a:lnR>
                    <a:lnT w="28575">
                      <a:solidFill>
                        <a:srgbClr val="89A4A7"/>
                      </a:solidFill>
                      <a:prstDash val="solid"/>
                    </a:lnT>
                    <a:lnB w="28575">
                      <a:solidFill>
                        <a:srgbClr val="89A4A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7" baseline="-20833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89A4A7"/>
                      </a:solidFill>
                      <a:prstDash val="solid"/>
                    </a:lnL>
                    <a:lnR w="28575">
                      <a:solidFill>
                        <a:srgbClr val="89A4A7"/>
                      </a:solidFill>
                      <a:prstDash val="solid"/>
                    </a:lnR>
                    <a:lnT w="28575">
                      <a:solidFill>
                        <a:srgbClr val="89A4A7"/>
                      </a:solidFill>
                      <a:prstDash val="solid"/>
                    </a:lnT>
                    <a:lnB w="28575">
                      <a:solidFill>
                        <a:srgbClr val="89A4A7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7" baseline="-20833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89A4A7"/>
                      </a:solidFill>
                      <a:prstDash val="solid"/>
                    </a:lnL>
                    <a:lnR w="28575">
                      <a:solidFill>
                        <a:srgbClr val="89A4A7"/>
                      </a:solidFill>
                      <a:prstDash val="solid"/>
                    </a:lnR>
                    <a:lnT w="28575">
                      <a:solidFill>
                        <a:srgbClr val="89A4A7"/>
                      </a:solidFill>
                      <a:prstDash val="solid"/>
                    </a:lnT>
                    <a:lnB w="28575">
                      <a:solidFill>
                        <a:srgbClr val="89A4A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7" baseline="-20833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89A4A7"/>
                      </a:solidFill>
                      <a:prstDash val="solid"/>
                    </a:lnL>
                    <a:lnR w="38100">
                      <a:solidFill>
                        <a:srgbClr val="89A4A7"/>
                      </a:solidFill>
                      <a:prstDash val="solid"/>
                    </a:lnR>
                    <a:lnT w="28575">
                      <a:solidFill>
                        <a:srgbClr val="89A4A7"/>
                      </a:solidFill>
                      <a:prstDash val="solid"/>
                    </a:lnT>
                    <a:lnB w="28575">
                      <a:solidFill>
                        <a:srgbClr val="89A4A7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7" baseline="-20833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=1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89A4A7"/>
                      </a:solidFill>
                      <a:prstDash val="solid"/>
                    </a:lnL>
                    <a:lnR w="28575">
                      <a:solidFill>
                        <a:srgbClr val="89A4A7"/>
                      </a:solidFill>
                      <a:prstDash val="solid"/>
                    </a:lnR>
                    <a:lnT w="28575">
                      <a:solidFill>
                        <a:srgbClr val="89A4A7"/>
                      </a:solidFill>
                      <a:prstDash val="solid"/>
                    </a:lnT>
                    <a:lnB w="28575">
                      <a:solidFill>
                        <a:srgbClr val="89A4A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8067" y="1417320"/>
            <a:ext cx="5007863" cy="5303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2420" marR="5080" indent="-157035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Photonic</a:t>
            </a:r>
            <a:r>
              <a:rPr spc="-20" dirty="0"/>
              <a:t> </a:t>
            </a:r>
            <a:r>
              <a:rPr dirty="0"/>
              <a:t>Crystals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69539" y="3742378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Γ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9616" y="3742378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8026" y="3201161"/>
            <a:ext cx="957580" cy="914400"/>
          </a:xfrm>
          <a:custGeom>
            <a:avLst/>
            <a:gdLst/>
            <a:ahLst/>
            <a:cxnLst/>
            <a:rect l="l" t="t" r="r" b="b"/>
            <a:pathLst>
              <a:path w="957579" h="914400">
                <a:moveTo>
                  <a:pt x="0" y="0"/>
                </a:moveTo>
                <a:lnTo>
                  <a:pt x="957072" y="0"/>
                </a:lnTo>
                <a:lnTo>
                  <a:pt x="957072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2420" marR="5080" indent="-157035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Photonic</a:t>
            </a:r>
            <a:r>
              <a:rPr spc="-20" dirty="0"/>
              <a:t> </a:t>
            </a:r>
            <a:r>
              <a:rPr dirty="0"/>
              <a:t>Crystals</a:t>
            </a:r>
          </a:p>
        </p:txBody>
      </p:sp>
      <p:sp>
        <p:nvSpPr>
          <p:cNvPr id="4" name="object 4"/>
          <p:cNvSpPr/>
          <p:nvPr/>
        </p:nvSpPr>
        <p:spPr>
          <a:xfrm>
            <a:off x="2210561" y="15247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10561" y="15247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1161" y="15247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1161" y="15247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1761" y="15247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1761" y="15247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2361" y="15247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2361" y="15247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72961" y="15247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72961" y="15247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0561" y="24391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10561" y="24391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1161" y="24391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1161" y="24391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1761" y="24391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1761" y="24391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82361" y="24391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82361" y="24391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72961" y="24391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72961" y="24391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10561" y="33535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10561" y="33535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01161" y="33535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01161" y="33535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91761" y="33535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91761" y="33535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82361" y="33535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82361" y="33535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72961" y="33535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72961" y="33535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10561" y="42679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10561" y="42679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01161" y="42679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01161" y="42679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91761" y="42679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91761" y="42679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82361" y="42679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82361" y="42679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961" y="42679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72961" y="42679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10561" y="51823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10561" y="51823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01161" y="51823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01161" y="51823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91761" y="51823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91761" y="51823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82361" y="51823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82361" y="51823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72961" y="51823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72961" y="51823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8313" y="3353561"/>
            <a:ext cx="841375" cy="457200"/>
          </a:xfrm>
          <a:custGeom>
            <a:avLst/>
            <a:gdLst/>
            <a:ahLst/>
            <a:cxnLst/>
            <a:rect l="l" t="t" r="r" b="b"/>
            <a:pathLst>
              <a:path w="841375" h="457200">
                <a:moveTo>
                  <a:pt x="612648" y="0"/>
                </a:moveTo>
                <a:lnTo>
                  <a:pt x="612648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612648" y="342900"/>
                </a:lnTo>
                <a:lnTo>
                  <a:pt x="612648" y="457200"/>
                </a:lnTo>
                <a:lnTo>
                  <a:pt x="841247" y="228600"/>
                </a:lnTo>
                <a:lnTo>
                  <a:pt x="612648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88313" y="3353561"/>
            <a:ext cx="841375" cy="457200"/>
          </a:xfrm>
          <a:custGeom>
            <a:avLst/>
            <a:gdLst/>
            <a:ahLst/>
            <a:cxnLst/>
            <a:rect l="l" t="t" r="r" b="b"/>
            <a:pathLst>
              <a:path w="841375" h="457200">
                <a:moveTo>
                  <a:pt x="0" y="114300"/>
                </a:moveTo>
                <a:lnTo>
                  <a:pt x="612648" y="114300"/>
                </a:lnTo>
                <a:lnTo>
                  <a:pt x="612648" y="0"/>
                </a:lnTo>
                <a:lnTo>
                  <a:pt x="841247" y="228600"/>
                </a:lnTo>
                <a:lnTo>
                  <a:pt x="612648" y="457200"/>
                </a:lnTo>
                <a:lnTo>
                  <a:pt x="612648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182777" y="3010392"/>
            <a:ext cx="4419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li</a:t>
            </a:r>
            <a:r>
              <a:rPr sz="1800" spc="-15" dirty="0">
                <a:latin typeface="Arial"/>
                <a:cs typeface="Arial"/>
              </a:rPr>
              <a:t>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328159" y="5811011"/>
            <a:ext cx="490727" cy="87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06695" y="6048755"/>
            <a:ext cx="376427" cy="615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926763" y="2265507"/>
            <a:ext cx="1482725" cy="393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i="1" spc="0" dirty="0">
                <a:latin typeface="Times New Roman"/>
                <a:cs typeface="Times New Roman"/>
              </a:rPr>
              <a:t>L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1400</a:t>
            </a:r>
            <a:r>
              <a:rPr sz="2400" i="1" spc="5" dirty="0">
                <a:latin typeface="Times New Roman"/>
                <a:cs typeface="Times New Roman"/>
              </a:rPr>
              <a:t>nm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917163" y="2625682"/>
            <a:ext cx="741680" cy="96075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i="1" spc="-100" dirty="0">
                <a:latin typeface="Times New Roman"/>
                <a:cs typeface="Times New Roman"/>
              </a:rPr>
              <a:t>n</a:t>
            </a:r>
            <a:r>
              <a:rPr sz="2100" spc="-150" baseline="-25793" dirty="0">
                <a:latin typeface="Times New Roman"/>
                <a:cs typeface="Times New Roman"/>
              </a:rPr>
              <a:t>1 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400" i="1" spc="-20" dirty="0">
                <a:latin typeface="Times New Roman"/>
                <a:cs typeface="Times New Roman"/>
              </a:rPr>
              <a:t>n</a:t>
            </a:r>
            <a:r>
              <a:rPr sz="2100" spc="-30" baseline="-25793" dirty="0">
                <a:latin typeface="Times New Roman"/>
                <a:cs typeface="Times New Roman"/>
              </a:rPr>
              <a:t>2 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-500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981961" y="4767071"/>
            <a:ext cx="0" cy="601980"/>
          </a:xfrm>
          <a:custGeom>
            <a:avLst/>
            <a:gdLst/>
            <a:ahLst/>
            <a:cxnLst/>
            <a:rect l="l" t="t" r="r" b="b"/>
            <a:pathLst>
              <a:path h="601979">
                <a:moveTo>
                  <a:pt x="0" y="0"/>
                </a:moveTo>
                <a:lnTo>
                  <a:pt x="0" y="601980"/>
                </a:lnTo>
              </a:path>
            </a:pathLst>
          </a:custGeom>
          <a:ln w="47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11103" y="5345421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39">
                <a:moveTo>
                  <a:pt x="0" y="0"/>
                </a:moveTo>
                <a:lnTo>
                  <a:pt x="70853" y="141744"/>
                </a:lnTo>
                <a:lnTo>
                  <a:pt x="141731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11102" y="4648965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39">
                <a:moveTo>
                  <a:pt x="70853" y="0"/>
                </a:moveTo>
                <a:lnTo>
                  <a:pt x="0" y="141732"/>
                </a:lnTo>
                <a:lnTo>
                  <a:pt x="141732" y="141719"/>
                </a:lnTo>
                <a:lnTo>
                  <a:pt x="7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57272" y="4572761"/>
            <a:ext cx="906780" cy="0"/>
          </a:xfrm>
          <a:custGeom>
            <a:avLst/>
            <a:gdLst/>
            <a:ahLst/>
            <a:cxnLst/>
            <a:rect l="l" t="t" r="r" b="b"/>
            <a:pathLst>
              <a:path w="906779">
                <a:moveTo>
                  <a:pt x="0" y="0"/>
                </a:moveTo>
                <a:lnTo>
                  <a:pt x="906780" y="0"/>
                </a:lnTo>
              </a:path>
            </a:pathLst>
          </a:custGeom>
          <a:ln w="47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40421" y="4501891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39">
                <a:moveTo>
                  <a:pt x="12" y="0"/>
                </a:moveTo>
                <a:lnTo>
                  <a:pt x="0" y="141732"/>
                </a:lnTo>
                <a:lnTo>
                  <a:pt x="141744" y="70878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39164" y="4501889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39">
                <a:moveTo>
                  <a:pt x="141719" y="0"/>
                </a:moveTo>
                <a:lnTo>
                  <a:pt x="0" y="70878"/>
                </a:lnTo>
                <a:lnTo>
                  <a:pt x="141731" y="141731"/>
                </a:lnTo>
                <a:lnTo>
                  <a:pt x="141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751156" y="4229592"/>
            <a:ext cx="13608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366236" y="4414301"/>
            <a:ext cx="2368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7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853072" y="4791611"/>
            <a:ext cx="2368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966417" y="3012761"/>
            <a:ext cx="142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Square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lattice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9610" y="482917"/>
            <a:ext cx="35693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What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Light?</a:t>
            </a:r>
          </a:p>
        </p:txBody>
      </p:sp>
      <p:sp>
        <p:nvSpPr>
          <p:cNvPr id="3" name="object 3"/>
          <p:cNvSpPr/>
          <p:nvPr/>
        </p:nvSpPr>
        <p:spPr>
          <a:xfrm>
            <a:off x="4400893" y="505376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7686" y="0"/>
                </a:lnTo>
              </a:path>
            </a:pathLst>
          </a:custGeom>
          <a:ln w="17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2162" y="5053768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636" y="0"/>
                </a:lnTo>
              </a:path>
            </a:pathLst>
          </a:custGeom>
          <a:ln w="17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8446" y="5032848"/>
            <a:ext cx="76136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9435" algn="l"/>
              </a:tabLst>
            </a:pPr>
            <a:r>
              <a:rPr sz="2850" i="1" spc="-5" dirty="0">
                <a:latin typeface="Times New Roman"/>
                <a:cs typeface="Times New Roman"/>
              </a:rPr>
              <a:t>f	</a:t>
            </a:r>
            <a:r>
              <a:rPr sz="3000" i="1" spc="-85" dirty="0">
                <a:latin typeface="Symbol"/>
                <a:cs typeface="Symbol"/>
              </a:rPr>
              <a:t>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5896" y="4750561"/>
            <a:ext cx="148082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6750" algn="l"/>
                <a:tab pos="988060" algn="l"/>
              </a:tabLst>
            </a:pPr>
            <a:r>
              <a:rPr sz="3000" i="1" spc="-90" dirty="0">
                <a:latin typeface="Symbol"/>
                <a:cs typeface="Symbol"/>
              </a:rPr>
              <a:t></a:t>
            </a:r>
            <a:r>
              <a:rPr sz="3000" i="1" spc="80" dirty="0">
                <a:latin typeface="Times New Roman"/>
                <a:cs typeface="Times New Roman"/>
              </a:rPr>
              <a:t> </a:t>
            </a:r>
            <a:r>
              <a:rPr sz="2850" spc="-5" dirty="0">
                <a:latin typeface="Symbol"/>
                <a:cs typeface="Symbol"/>
              </a:rPr>
              <a:t></a:t>
            </a:r>
            <a:r>
              <a:rPr sz="2850" spc="-5" dirty="0">
                <a:latin typeface="Times New Roman"/>
                <a:cs typeface="Times New Roman"/>
              </a:rPr>
              <a:t>	</a:t>
            </a:r>
            <a:r>
              <a:rPr sz="4275" i="1" spc="-7" baseline="35087" dirty="0">
                <a:latin typeface="Times New Roman"/>
                <a:cs typeface="Times New Roman"/>
              </a:rPr>
              <a:t>c	</a:t>
            </a:r>
            <a:r>
              <a:rPr sz="2850" spc="-5" dirty="0">
                <a:latin typeface="Symbol"/>
                <a:cs typeface="Symbol"/>
              </a:rPr>
              <a:t></a:t>
            </a:r>
            <a:r>
              <a:rPr sz="2850" spc="140" dirty="0">
                <a:latin typeface="Times New Roman"/>
                <a:cs typeface="Times New Roman"/>
              </a:rPr>
              <a:t> </a:t>
            </a:r>
            <a:r>
              <a:rPr sz="4275" i="1" spc="-7" baseline="35087" dirty="0">
                <a:latin typeface="Times New Roman"/>
                <a:cs typeface="Times New Roman"/>
              </a:rPr>
              <a:t>c</a:t>
            </a:r>
            <a:endParaRPr sz="4275" baseline="35087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9740" y="4071873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6200647"/>
            <a:ext cx="733488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Fig. </a:t>
            </a:r>
            <a:r>
              <a:rPr sz="1100" dirty="0">
                <a:latin typeface="Arial"/>
                <a:cs typeface="Arial"/>
              </a:rPr>
              <a:t>3 </a:t>
            </a:r>
            <a:r>
              <a:rPr sz="1100" spc="-5" dirty="0">
                <a:latin typeface="Arial"/>
                <a:cs typeface="Arial"/>
              </a:rPr>
              <a:t>original: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2"/>
              </a:rPr>
              <a:t>http://www.sipex.aq/access/page/index.html%3Fpage=03040cd0-bfaa-102a-8ea7-0019b9ea7c60.html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11019" y="1470989"/>
            <a:ext cx="3917851" cy="2348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77827" y="4911661"/>
            <a:ext cx="1301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: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wavelength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52" y="1963635"/>
            <a:ext cx="243649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E: </a:t>
            </a:r>
            <a:r>
              <a:rPr sz="1800" spc="-5" dirty="0">
                <a:latin typeface="Arial"/>
                <a:cs typeface="Arial"/>
              </a:rPr>
              <a:t>Electric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field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B: </a:t>
            </a:r>
            <a:r>
              <a:rPr sz="1800" spc="-10" dirty="0">
                <a:latin typeface="Arial"/>
                <a:cs typeface="Arial"/>
              </a:rPr>
              <a:t>Magnetic </a:t>
            </a:r>
            <a:r>
              <a:rPr sz="1800" spc="-5" dirty="0">
                <a:latin typeface="Arial"/>
                <a:cs typeface="Arial"/>
              </a:rPr>
              <a:t>flux </a:t>
            </a:r>
            <a:r>
              <a:rPr sz="1800" spc="-10" dirty="0">
                <a:latin typeface="Arial"/>
                <a:cs typeface="Arial"/>
              </a:rPr>
              <a:t>density  </a:t>
            </a:r>
            <a:r>
              <a:rPr sz="1800" dirty="0">
                <a:latin typeface="Arial"/>
                <a:cs typeface="Arial"/>
              </a:rPr>
              <a:t>c: </a:t>
            </a:r>
            <a:r>
              <a:rPr sz="1800" spc="-10" dirty="0">
                <a:latin typeface="Arial"/>
                <a:cs typeface="Arial"/>
              </a:rPr>
              <a:t>speed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light</a:t>
            </a:r>
            <a:endParaRPr sz="1800">
              <a:latin typeface="Arial"/>
              <a:cs typeface="Arial"/>
            </a:endParaRPr>
          </a:p>
          <a:p>
            <a:pPr marL="12700" marR="24701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f, ν: </a:t>
            </a:r>
            <a:r>
              <a:rPr sz="1800" spc="-10" dirty="0">
                <a:latin typeface="Arial"/>
                <a:cs typeface="Arial"/>
              </a:rPr>
              <a:t>frequency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light  </a:t>
            </a:r>
            <a:r>
              <a:rPr sz="1800" spc="-5" dirty="0">
                <a:latin typeface="Arial"/>
                <a:cs typeface="Arial"/>
              </a:rPr>
              <a:t>h: </a:t>
            </a:r>
            <a:r>
              <a:rPr sz="1800" spc="-10" dirty="0">
                <a:latin typeface="Arial"/>
                <a:cs typeface="Arial"/>
              </a:rPr>
              <a:t>Planck’s constant  </a:t>
            </a:r>
            <a:r>
              <a:rPr sz="1800" spc="-5" dirty="0">
                <a:latin typeface="Arial"/>
                <a:cs typeface="Arial"/>
              </a:rPr>
              <a:t>ω: </a:t>
            </a:r>
            <a:r>
              <a:rPr sz="1800" spc="-10" dirty="0">
                <a:latin typeface="Arial"/>
                <a:cs typeface="Arial"/>
              </a:rPr>
              <a:t>angular frequency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95344" y="2210561"/>
            <a:ext cx="1242060" cy="0"/>
          </a:xfrm>
          <a:custGeom>
            <a:avLst/>
            <a:gdLst/>
            <a:ahLst/>
            <a:cxnLst/>
            <a:rect l="l" t="t" r="r" b="b"/>
            <a:pathLst>
              <a:path w="1242060">
                <a:moveTo>
                  <a:pt x="0" y="0"/>
                </a:moveTo>
                <a:lnTo>
                  <a:pt x="124206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24452" y="2171697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5">
                <a:moveTo>
                  <a:pt x="0" y="0"/>
                </a:moveTo>
                <a:lnTo>
                  <a:pt x="0" y="77724"/>
                </a:lnTo>
                <a:lnTo>
                  <a:pt x="77724" y="388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30575" y="2171696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5">
                <a:moveTo>
                  <a:pt x="77724" y="0"/>
                </a:moveTo>
                <a:lnTo>
                  <a:pt x="0" y="38862"/>
                </a:lnTo>
                <a:lnTo>
                  <a:pt x="77724" y="77724"/>
                </a:lnTo>
                <a:lnTo>
                  <a:pt x="7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63540" y="1912873"/>
            <a:ext cx="2075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λ: </a:t>
            </a:r>
            <a:r>
              <a:rPr sz="1800" spc="-5" dirty="0">
                <a:latin typeface="Arial"/>
                <a:cs typeface="Arial"/>
              </a:rPr>
              <a:t>Distance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between  </a:t>
            </a:r>
            <a:r>
              <a:rPr sz="1800" spc="-5" dirty="0">
                <a:latin typeface="Arial"/>
                <a:cs typeface="Arial"/>
              </a:rPr>
              <a:t>successive peaks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93613" y="3748074"/>
            <a:ext cx="3133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f: </a:t>
            </a:r>
            <a:r>
              <a:rPr sz="1800" spc="-10" dirty="0">
                <a:latin typeface="Arial"/>
                <a:cs typeface="Arial"/>
              </a:rPr>
              <a:t>number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cycles per second  passing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fixed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point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19852" y="5733238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293" y="0"/>
                </a:lnTo>
              </a:path>
            </a:pathLst>
          </a:custGeom>
          <a:ln w="16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32518" y="5267893"/>
            <a:ext cx="189230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50" i="1" spc="5" dirty="0">
                <a:latin typeface="Times New Roman"/>
                <a:cs typeface="Times New Roman"/>
              </a:rPr>
              <a:t>h</a:t>
            </a:r>
            <a:endParaRPr sz="255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bject 19"/>
              <p:cNvSpPr txBox="1"/>
              <p:nvPr/>
            </p:nvSpPr>
            <p:spPr>
              <a:xfrm>
                <a:off x="1889378" y="5456852"/>
                <a:ext cx="3028950" cy="696595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lnSpc>
                    <a:spcPts val="2630"/>
                  </a:lnSpc>
                  <a:spcBef>
                    <a:spcPts val="120"/>
                  </a:spcBef>
                  <a:tabLst>
                    <a:tab pos="1695450" algn="l"/>
                    <a:tab pos="2371090" algn="l"/>
                  </a:tabLst>
                </a:pPr>
                <a:r>
                  <a:rPr sz="2550" i="1" spc="10" dirty="0">
                    <a:latin typeface="Times New Roman"/>
                    <a:cs typeface="Times New Roman"/>
                  </a:rPr>
                  <a:t>E </a:t>
                </a:r>
                <a:r>
                  <a:rPr sz="2550" spc="10" dirty="0">
                    <a:latin typeface="Symbol"/>
                    <a:cs typeface="Symbol"/>
                  </a:rPr>
                  <a:t></a:t>
                </a:r>
                <a:r>
                  <a:rPr sz="2550" spc="25" dirty="0">
                    <a:latin typeface="Times New Roman"/>
                    <a:cs typeface="Times New Roman"/>
                  </a:rPr>
                  <a:t> </a:t>
                </a:r>
                <a:r>
                  <a:rPr sz="2550" i="1" spc="-229" dirty="0">
                    <a:latin typeface="Times New Roman"/>
                    <a:cs typeface="Times New Roman"/>
                  </a:rPr>
                  <a:t>h</a:t>
                </a:r>
                <a:r>
                  <a:rPr sz="2700" i="1" spc="-229" dirty="0">
                    <a:latin typeface="Symbol"/>
                    <a:cs typeface="Symbol"/>
                  </a:rPr>
                  <a:t></a:t>
                </a:r>
                <a:r>
                  <a:rPr sz="2700" i="1" spc="-229" dirty="0">
                    <a:latin typeface="Times New Roman"/>
                    <a:cs typeface="Times New Roman"/>
                  </a:rPr>
                  <a:t> </a:t>
                </a:r>
                <a:r>
                  <a:rPr sz="2700" i="1" spc="-130" dirty="0">
                    <a:latin typeface="Times New Roman"/>
                    <a:cs typeface="Times New Roman"/>
                  </a:rPr>
                  <a:t> </a:t>
                </a:r>
                <a:r>
                  <a:rPr sz="2550" spc="10" dirty="0">
                    <a:latin typeface="Symbol"/>
                    <a:cs typeface="Symbol"/>
                  </a:rPr>
                  <a:t></a:t>
                </a:r>
                <a:r>
                  <a:rPr sz="2550" spc="10" dirty="0">
                    <a:latin typeface="Times New Roman"/>
                    <a:cs typeface="Times New Roman"/>
                  </a:rPr>
                  <a:t>	</a:t>
                </a:r>
                <a:r>
                  <a:rPr sz="2550" spc="-90" dirty="0">
                    <a:latin typeface="Times New Roman"/>
                    <a:cs typeface="Times New Roman"/>
                  </a:rPr>
                  <a:t>2</a:t>
                </a:r>
                <a:r>
                  <a:rPr sz="2700" i="1" spc="-90" dirty="0">
                    <a:latin typeface="Symbol"/>
                    <a:cs typeface="Symbol"/>
                  </a:rPr>
                  <a:t></a:t>
                </a:r>
                <a:r>
                  <a:rPr sz="2700" i="1" spc="160" dirty="0">
                    <a:latin typeface="Times New Roman"/>
                    <a:cs typeface="Times New Roman"/>
                  </a:rPr>
                  <a:t> </a:t>
                </a:r>
                <a:r>
                  <a:rPr sz="2550" i="1" spc="0" dirty="0">
                    <a:latin typeface="Times New Roman"/>
                    <a:cs typeface="Times New Roman"/>
                  </a:rPr>
                  <a:t>f	</a:t>
                </a:r>
                <a:r>
                  <a:rPr sz="2550" spc="10" dirty="0">
                    <a:latin typeface="Symbol"/>
                    <a:cs typeface="Symbol"/>
                  </a:rPr>
                  <a:t></a:t>
                </a:r>
                <a:r>
                  <a:rPr sz="2550" spc="-125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50" i="1" spc="-165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_TERMINAL"/>
                      </a:rPr>
                      <m:t>ℏ</m:t>
                    </m:r>
                  </m:oMath>
                </a14:m>
                <a:r>
                  <a:rPr sz="2700" i="1" spc="-165" dirty="0">
                    <a:latin typeface="Symbol"/>
                    <a:cs typeface="Symbol"/>
                  </a:rPr>
                  <a:t></a:t>
                </a:r>
                <a:endParaRPr sz="2700" dirty="0">
                  <a:latin typeface="Symbol"/>
                  <a:cs typeface="Symbol"/>
                </a:endParaRPr>
              </a:p>
              <a:p>
                <a:pPr marR="190500" algn="ctr">
                  <a:lnSpc>
                    <a:spcPts val="2630"/>
                  </a:lnSpc>
                </a:pPr>
                <a:r>
                  <a:rPr sz="2550" spc="-90" dirty="0">
                    <a:latin typeface="Times New Roman"/>
                    <a:cs typeface="Times New Roman"/>
                  </a:rPr>
                  <a:t>2</a:t>
                </a:r>
                <a:r>
                  <a:rPr sz="2700" i="1" spc="-90" dirty="0">
                    <a:latin typeface="Symbol"/>
                    <a:cs typeface="Symbol"/>
                  </a:rPr>
                  <a:t></a:t>
                </a:r>
                <a:endParaRPr sz="2700" dirty="0">
                  <a:latin typeface="Symbol"/>
                  <a:cs typeface="Symbol"/>
                </a:endParaRPr>
              </a:p>
            </p:txBody>
          </p:sp>
        </mc:Choice>
        <mc:Fallback>
          <p:sp>
            <p:nvSpPr>
              <p:cNvPr id="19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378" y="5456852"/>
                <a:ext cx="3028950" cy="696595"/>
              </a:xfrm>
              <a:prstGeom prst="rect">
                <a:avLst/>
              </a:prstGeom>
              <a:blipFill rotWithShape="0">
                <a:blip r:embed="rId4"/>
                <a:stretch>
                  <a:fillRect l="-6237" t="-25439" r="-6036" b="-2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bject 20"/>
          <p:cNvSpPr txBox="1"/>
          <p:nvPr/>
        </p:nvSpPr>
        <p:spPr>
          <a:xfrm>
            <a:off x="5477827" y="5575236"/>
            <a:ext cx="873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: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Energy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2420" marR="5080" indent="-157035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Photonic</a:t>
            </a:r>
            <a:r>
              <a:rPr spc="-20" dirty="0"/>
              <a:t> </a:t>
            </a:r>
            <a:r>
              <a:rPr dirty="0"/>
              <a:t>Crystals</a:t>
            </a:r>
          </a:p>
        </p:txBody>
      </p:sp>
      <p:sp>
        <p:nvSpPr>
          <p:cNvPr id="3" name="object 3"/>
          <p:cNvSpPr/>
          <p:nvPr/>
        </p:nvSpPr>
        <p:spPr>
          <a:xfrm>
            <a:off x="4876800" y="2133600"/>
            <a:ext cx="3991355" cy="419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5" y="2133600"/>
            <a:ext cx="5152643" cy="419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04105" y="1514193"/>
            <a:ext cx="644779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16195" algn="l"/>
              </a:tabLst>
            </a:pPr>
            <a:r>
              <a:rPr sz="1800" spc="-5" dirty="0">
                <a:latin typeface="Arial"/>
                <a:cs typeface="Arial"/>
              </a:rPr>
              <a:t>Periodic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Dielectric	</a:t>
            </a:r>
            <a:r>
              <a:rPr sz="1800" spc="-10" dirty="0">
                <a:latin typeface="Arial"/>
                <a:cs typeface="Arial"/>
              </a:rPr>
              <a:t>Bulk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Material</a:t>
            </a:r>
            <a:endParaRPr sz="1800">
              <a:latin typeface="Arial"/>
              <a:cs typeface="Arial"/>
            </a:endParaRPr>
          </a:p>
          <a:p>
            <a:pPr marL="487680">
              <a:lnSpc>
                <a:spcPts val="1950"/>
              </a:lnSpc>
            </a:pPr>
            <a:r>
              <a:rPr sz="1800" spc="-10" dirty="0"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  <a:p>
            <a:pPr marL="1907539">
              <a:lnSpc>
                <a:spcPts val="1889"/>
              </a:lnSpc>
            </a:pPr>
            <a:r>
              <a:rPr sz="1750" spc="-15" dirty="0">
                <a:latin typeface="Times New Roman"/>
                <a:cs typeface="Times New Roman"/>
              </a:rPr>
              <a:t>Bulk</a:t>
            </a:r>
            <a:r>
              <a:rPr sz="1750" spc="-10" dirty="0">
                <a:latin typeface="Times New Roman"/>
                <a:cs typeface="Times New Roman"/>
              </a:rPr>
              <a:t> </a:t>
            </a:r>
            <a:r>
              <a:rPr sz="1750" spc="-15" dirty="0">
                <a:latin typeface="Times New Roman"/>
                <a:cs typeface="Times New Roman"/>
              </a:rPr>
              <a:t>material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99420" y="3640480"/>
            <a:ext cx="1631950" cy="291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spc="-5" dirty="0">
                <a:latin typeface="Times New Roman"/>
                <a:cs typeface="Times New Roman"/>
              </a:rPr>
              <a:t>Periodic</a:t>
            </a:r>
            <a:r>
              <a:rPr sz="1750" spc="-60" dirty="0">
                <a:latin typeface="Times New Roman"/>
                <a:cs typeface="Times New Roman"/>
              </a:rPr>
              <a:t> </a:t>
            </a:r>
            <a:r>
              <a:rPr sz="1750" spc="-5" dirty="0">
                <a:latin typeface="Times New Roman"/>
                <a:cs typeface="Times New Roman"/>
              </a:rPr>
              <a:t>Structure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5307" y="6166858"/>
            <a:ext cx="2402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Bloch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Functions/Waves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941832"/>
            <a:ext cx="897635" cy="914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899420" y="2490874"/>
                <a:ext cx="2914259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420" y="2490874"/>
                <a:ext cx="2914259" cy="404726"/>
              </a:xfrm>
              <a:prstGeom prst="rect">
                <a:avLst/>
              </a:prstGeom>
              <a:blipFill rotWithShape="0">
                <a:blip r:embed="rId5"/>
                <a:stretch>
                  <a:fillRect l="-1046" t="-1515" r="-209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899420" y="4011730"/>
                <a:ext cx="2813911" cy="241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acc>
                        <m:accPr>
                          <m:chr m:val="⃗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420" y="4011730"/>
                <a:ext cx="2813911" cy="241605"/>
              </a:xfrm>
              <a:prstGeom prst="rect">
                <a:avLst/>
              </a:prstGeom>
              <a:blipFill rotWithShape="0">
                <a:blip r:embed="rId6"/>
                <a:stretch>
                  <a:fillRect l="-651" t="-2000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899419" y="4368494"/>
                <a:ext cx="2346604" cy="3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</m:sSup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419" y="4368494"/>
                <a:ext cx="2346604" cy="320472"/>
              </a:xfrm>
              <a:prstGeom prst="rect">
                <a:avLst/>
              </a:prstGeom>
              <a:blipFill rotWithShape="0">
                <a:blip r:embed="rId7"/>
                <a:stretch>
                  <a:fillRect l="-260" t="-7692" r="-3117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899419" y="4811337"/>
                <a:ext cx="1893852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419" y="4811337"/>
                <a:ext cx="1893852" cy="403316"/>
              </a:xfrm>
              <a:prstGeom prst="rect">
                <a:avLst/>
              </a:prstGeom>
              <a:blipFill rotWithShape="0">
                <a:blip r:embed="rId8"/>
                <a:stretch>
                  <a:fillRect l="-968" r="-6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2420" marR="5080" indent="-157035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Photonic</a:t>
            </a:r>
            <a:r>
              <a:rPr spc="-20" dirty="0"/>
              <a:t> </a:t>
            </a:r>
            <a:r>
              <a:rPr dirty="0"/>
              <a:t>Crystals</a:t>
            </a:r>
          </a:p>
        </p:txBody>
      </p:sp>
      <p:sp>
        <p:nvSpPr>
          <p:cNvPr id="3" name="object 3"/>
          <p:cNvSpPr/>
          <p:nvPr/>
        </p:nvSpPr>
        <p:spPr>
          <a:xfrm>
            <a:off x="4496561" y="1879092"/>
            <a:ext cx="0" cy="4141470"/>
          </a:xfrm>
          <a:custGeom>
            <a:avLst/>
            <a:gdLst/>
            <a:ahLst/>
            <a:cxnLst/>
            <a:rect l="l" t="t" r="r" b="b"/>
            <a:pathLst>
              <a:path h="4141470">
                <a:moveTo>
                  <a:pt x="0" y="0"/>
                </a:moveTo>
                <a:lnTo>
                  <a:pt x="0" y="414147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1130" y="1753365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75425" y="0"/>
                </a:moveTo>
                <a:lnTo>
                  <a:pt x="0" y="150875"/>
                </a:lnTo>
                <a:lnTo>
                  <a:pt x="150876" y="150863"/>
                </a:lnTo>
                <a:lnTo>
                  <a:pt x="754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9561" y="4039361"/>
            <a:ext cx="5513070" cy="0"/>
          </a:xfrm>
          <a:custGeom>
            <a:avLst/>
            <a:gdLst/>
            <a:ahLst/>
            <a:cxnLst/>
            <a:rect l="l" t="t" r="r" b="b"/>
            <a:pathLst>
              <a:path w="5513070">
                <a:moveTo>
                  <a:pt x="5513070" y="0"/>
                </a:moveTo>
                <a:lnTo>
                  <a:pt x="0" y="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7482" y="3963917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12" y="0"/>
                </a:moveTo>
                <a:lnTo>
                  <a:pt x="0" y="150875"/>
                </a:lnTo>
                <a:lnTo>
                  <a:pt x="150876" y="7545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36555" y="5589523"/>
            <a:ext cx="2673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Spatial domain </a:t>
            </a:r>
            <a:r>
              <a:rPr sz="1800" dirty="0">
                <a:latin typeface="Arial"/>
                <a:cs typeface="Arial"/>
              </a:rPr>
              <a:t>-&gt;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k-space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77396" y="388096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91580" y="4013446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x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6940" y="1594858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baseline="-20833" dirty="0">
                <a:latin typeface="Arial"/>
                <a:cs typeface="Arial"/>
              </a:rPr>
              <a:t>z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87801" y="2530601"/>
            <a:ext cx="3017520" cy="3017520"/>
          </a:xfrm>
          <a:custGeom>
            <a:avLst/>
            <a:gdLst/>
            <a:ahLst/>
            <a:cxnLst/>
            <a:rect l="l" t="t" r="r" b="b"/>
            <a:pathLst>
              <a:path w="3017520" h="3017520">
                <a:moveTo>
                  <a:pt x="0" y="0"/>
                </a:moveTo>
                <a:lnTo>
                  <a:pt x="3017520" y="0"/>
                </a:lnTo>
                <a:lnTo>
                  <a:pt x="3017520" y="3017520"/>
                </a:lnTo>
                <a:lnTo>
                  <a:pt x="0" y="301752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90451" y="4065523"/>
            <a:ext cx="374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π</a:t>
            </a:r>
            <a:r>
              <a:rPr sz="1800" dirty="0">
                <a:latin typeface="Arial"/>
                <a:cs typeface="Arial"/>
              </a:rPr>
              <a:t>/L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44763" y="4065523"/>
            <a:ext cx="450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-</a:t>
            </a:r>
            <a:r>
              <a:rPr sz="1800" spc="-15" dirty="0">
                <a:latin typeface="Arial"/>
                <a:cs typeface="Arial"/>
              </a:rPr>
              <a:t>π</a:t>
            </a:r>
            <a:r>
              <a:rPr sz="1800" spc="-5" dirty="0">
                <a:latin typeface="Arial"/>
                <a:cs typeface="Arial"/>
              </a:rPr>
              <a:t>/L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54615" y="2221865"/>
            <a:ext cx="374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π</a:t>
            </a:r>
            <a:r>
              <a:rPr sz="1800" dirty="0">
                <a:latin typeface="Arial"/>
                <a:cs typeface="Arial"/>
              </a:rPr>
              <a:t>/L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16209" y="5539994"/>
            <a:ext cx="450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-</a:t>
            </a:r>
            <a:r>
              <a:rPr sz="1800" spc="-15" dirty="0">
                <a:latin typeface="Arial"/>
                <a:cs typeface="Arial"/>
              </a:rPr>
              <a:t>π</a:t>
            </a:r>
            <a:r>
              <a:rPr sz="1800" spc="-5" dirty="0">
                <a:latin typeface="Arial"/>
                <a:cs typeface="Arial"/>
              </a:rPr>
              <a:t>/L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68632" y="4658055"/>
            <a:ext cx="1421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Brillouin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71415" y="2511552"/>
            <a:ext cx="1542287" cy="1540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15491" y="3022500"/>
            <a:ext cx="2552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Irreducible Brillouin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64056" y="3713558"/>
            <a:ext cx="9315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8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(π/L,0)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40282" y="2307897"/>
            <a:ext cx="1189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M(π/L,</a:t>
            </a:r>
            <a:r>
              <a:rPr sz="18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π/L)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21708" y="4063316"/>
            <a:ext cx="147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Γ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(0,0)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2420" marR="5080" indent="-157035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Photonic</a:t>
            </a:r>
            <a:r>
              <a:rPr spc="-20" dirty="0"/>
              <a:t> </a:t>
            </a:r>
            <a:r>
              <a:rPr dirty="0"/>
              <a:t>Crystals</a:t>
            </a:r>
          </a:p>
        </p:txBody>
      </p:sp>
      <p:sp>
        <p:nvSpPr>
          <p:cNvPr id="3" name="object 3"/>
          <p:cNvSpPr/>
          <p:nvPr/>
        </p:nvSpPr>
        <p:spPr>
          <a:xfrm>
            <a:off x="1716023" y="1865376"/>
            <a:ext cx="5041391" cy="4126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6361" y="5487161"/>
            <a:ext cx="660400" cy="1905"/>
          </a:xfrm>
          <a:custGeom>
            <a:avLst/>
            <a:gdLst/>
            <a:ahLst/>
            <a:cxnLst/>
            <a:rect l="l" t="t" r="r" b="b"/>
            <a:pathLst>
              <a:path w="660400" h="1904">
                <a:moveTo>
                  <a:pt x="0" y="0"/>
                </a:moveTo>
                <a:lnTo>
                  <a:pt x="660146" y="1524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78681" y="5443166"/>
            <a:ext cx="78105" cy="90805"/>
          </a:xfrm>
          <a:custGeom>
            <a:avLst/>
            <a:gdLst/>
            <a:ahLst/>
            <a:cxnLst/>
            <a:rect l="l" t="t" r="r" b="b"/>
            <a:pathLst>
              <a:path w="78104" h="90804">
                <a:moveTo>
                  <a:pt x="215" y="0"/>
                </a:moveTo>
                <a:lnTo>
                  <a:pt x="77838" y="45516"/>
                </a:lnTo>
                <a:lnTo>
                  <a:pt x="0" y="90678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5561" y="5487161"/>
            <a:ext cx="660400" cy="1905"/>
          </a:xfrm>
          <a:custGeom>
            <a:avLst/>
            <a:gdLst/>
            <a:ahLst/>
            <a:cxnLst/>
            <a:rect l="l" t="t" r="r" b="b"/>
            <a:pathLst>
              <a:path w="660400" h="1904">
                <a:moveTo>
                  <a:pt x="0" y="0"/>
                </a:moveTo>
                <a:lnTo>
                  <a:pt x="660146" y="1524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97881" y="5443166"/>
            <a:ext cx="78105" cy="90805"/>
          </a:xfrm>
          <a:custGeom>
            <a:avLst/>
            <a:gdLst/>
            <a:ahLst/>
            <a:cxnLst/>
            <a:rect l="l" t="t" r="r" b="b"/>
            <a:pathLst>
              <a:path w="78104" h="90804">
                <a:moveTo>
                  <a:pt x="215" y="0"/>
                </a:moveTo>
                <a:lnTo>
                  <a:pt x="77838" y="45516"/>
                </a:lnTo>
                <a:lnTo>
                  <a:pt x="0" y="90678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0961" y="5487161"/>
            <a:ext cx="660400" cy="1905"/>
          </a:xfrm>
          <a:custGeom>
            <a:avLst/>
            <a:gdLst/>
            <a:ahLst/>
            <a:cxnLst/>
            <a:rect l="l" t="t" r="r" b="b"/>
            <a:pathLst>
              <a:path w="660400" h="1904">
                <a:moveTo>
                  <a:pt x="0" y="0"/>
                </a:moveTo>
                <a:lnTo>
                  <a:pt x="660146" y="1524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93281" y="5443166"/>
            <a:ext cx="78105" cy="90805"/>
          </a:xfrm>
          <a:custGeom>
            <a:avLst/>
            <a:gdLst/>
            <a:ahLst/>
            <a:cxnLst/>
            <a:rect l="l" t="t" r="r" b="b"/>
            <a:pathLst>
              <a:path w="78104" h="90804">
                <a:moveTo>
                  <a:pt x="215" y="0"/>
                </a:moveTo>
                <a:lnTo>
                  <a:pt x="77838" y="45516"/>
                </a:lnTo>
                <a:lnTo>
                  <a:pt x="0" y="90678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26739" y="551332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45863" y="551332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1340" y="551332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2420" marR="5080" indent="-1570355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Photonic</a:t>
            </a:r>
            <a:r>
              <a:rPr spc="-20" dirty="0"/>
              <a:t> </a:t>
            </a:r>
            <a:r>
              <a:rPr dirty="0"/>
              <a:t>Crystals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1447800"/>
            <a:ext cx="8653271" cy="3454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5917" y="5105783"/>
            <a:ext cx="1174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λ=400 </a:t>
            </a:r>
            <a:r>
              <a:rPr sz="1800" spc="-10" dirty="0">
                <a:latin typeface="Arial"/>
                <a:cs typeface="Arial"/>
              </a:rPr>
              <a:t>nm  L=1400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1136" y="5105783"/>
            <a:ext cx="1174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λ=700 </a:t>
            </a:r>
            <a:r>
              <a:rPr sz="1800" spc="-10" dirty="0">
                <a:latin typeface="Arial"/>
                <a:cs typeface="Arial"/>
              </a:rPr>
              <a:t>nm  L=1400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9896" y="5105783"/>
            <a:ext cx="1174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λ=1000 </a:t>
            </a:r>
            <a:r>
              <a:rPr sz="1800" spc="-10" dirty="0">
                <a:latin typeface="Arial"/>
                <a:cs typeface="Arial"/>
              </a:rPr>
              <a:t>nm  L=1400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465" y="5818101"/>
            <a:ext cx="8149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Some </a:t>
            </a:r>
            <a:r>
              <a:rPr sz="1800" spc="-10" dirty="0">
                <a:latin typeface="Arial"/>
                <a:cs typeface="Arial"/>
              </a:rPr>
              <a:t>inherent modes </a:t>
            </a:r>
            <a:r>
              <a:rPr sz="1800" spc="-5" dirty="0">
                <a:latin typeface="Arial"/>
                <a:cs typeface="Arial"/>
              </a:rPr>
              <a:t>of the PC are </a:t>
            </a:r>
            <a:r>
              <a:rPr sz="1800" spc="-10" dirty="0">
                <a:latin typeface="Arial"/>
                <a:cs typeface="Arial"/>
              </a:rPr>
              <a:t>coupled good enough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impinging light,  </a:t>
            </a:r>
            <a:r>
              <a:rPr sz="1800" spc="-5" dirty="0">
                <a:latin typeface="Arial"/>
                <a:cs typeface="Arial"/>
              </a:rPr>
              <a:t>resulting in </a:t>
            </a:r>
            <a:r>
              <a:rPr sz="1800" spc="-10" dirty="0">
                <a:latin typeface="Arial"/>
                <a:cs typeface="Arial"/>
              </a:rPr>
              <a:t>good </a:t>
            </a:r>
            <a:r>
              <a:rPr sz="1800" spc="-5" dirty="0">
                <a:latin typeface="Arial"/>
                <a:cs typeface="Arial"/>
              </a:rPr>
              <a:t>transmission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results.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7275" marR="5080" indent="-2315210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Plasmonics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5161" y="2536698"/>
            <a:ext cx="3048000" cy="838200"/>
          </a:xfrm>
          <a:prstGeom prst="rect">
            <a:avLst/>
          </a:prstGeom>
          <a:solidFill>
            <a:srgbClr val="BBE0E3"/>
          </a:solidFill>
          <a:ln w="25907">
            <a:solidFill>
              <a:srgbClr val="89A4A7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metal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761" y="1393697"/>
            <a:ext cx="692785" cy="1038860"/>
          </a:xfrm>
          <a:custGeom>
            <a:avLst/>
            <a:gdLst/>
            <a:ahLst/>
            <a:cxnLst/>
            <a:rect l="l" t="t" r="r" b="b"/>
            <a:pathLst>
              <a:path w="692785" h="1038860">
                <a:moveTo>
                  <a:pt x="0" y="0"/>
                </a:moveTo>
                <a:lnTo>
                  <a:pt x="692251" y="103839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9306" y="2369314"/>
            <a:ext cx="146685" cy="167640"/>
          </a:xfrm>
          <a:custGeom>
            <a:avLst/>
            <a:gdLst/>
            <a:ahLst/>
            <a:cxnLst/>
            <a:rect l="l" t="t" r="r" b="b"/>
            <a:pathLst>
              <a:path w="146685" h="167639">
                <a:moveTo>
                  <a:pt x="125539" y="0"/>
                </a:moveTo>
                <a:lnTo>
                  <a:pt x="0" y="83680"/>
                </a:lnTo>
                <a:lnTo>
                  <a:pt x="146456" y="167386"/>
                </a:lnTo>
                <a:lnTo>
                  <a:pt x="125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1670" y="1502562"/>
            <a:ext cx="597535" cy="1034415"/>
          </a:xfrm>
          <a:custGeom>
            <a:avLst/>
            <a:gdLst/>
            <a:ahLst/>
            <a:cxnLst/>
            <a:rect l="l" t="t" r="r" b="b"/>
            <a:pathLst>
              <a:path w="597535" h="1034414">
                <a:moveTo>
                  <a:pt x="0" y="1034135"/>
                </a:moveTo>
                <a:lnTo>
                  <a:pt x="597496" y="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1272" y="1393700"/>
            <a:ext cx="140970" cy="168910"/>
          </a:xfrm>
          <a:custGeom>
            <a:avLst/>
            <a:gdLst/>
            <a:ahLst/>
            <a:cxnLst/>
            <a:rect l="l" t="t" r="r" b="b"/>
            <a:pathLst>
              <a:path w="140969" h="168909">
                <a:moveTo>
                  <a:pt x="140792" y="0"/>
                </a:moveTo>
                <a:lnTo>
                  <a:pt x="0" y="92900"/>
                </a:lnTo>
                <a:lnTo>
                  <a:pt x="130644" y="168376"/>
                </a:lnTo>
                <a:lnTo>
                  <a:pt x="1407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85640" y="1488099"/>
            <a:ext cx="45269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Normally: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Metals totally reflect the </a:t>
            </a:r>
            <a:r>
              <a:rPr sz="1800" spc="-10" dirty="0">
                <a:latin typeface="Arial"/>
                <a:cs typeface="Arial"/>
              </a:rPr>
              <a:t>incoming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light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High conductivity=&gt; </a:t>
            </a:r>
            <a:r>
              <a:rPr sz="1800" spc="-5" dirty="0">
                <a:latin typeface="Arial"/>
                <a:cs typeface="Arial"/>
              </a:rPr>
              <a:t>Electrons react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24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incoming light, </a:t>
            </a:r>
            <a:r>
              <a:rPr spc="-5" dirty="0"/>
              <a:t>almost </a:t>
            </a:r>
            <a:r>
              <a:rPr spc="-10" dirty="0"/>
              <a:t>no penetration. 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At smaller</a:t>
            </a:r>
            <a:r>
              <a:rPr u="heavy" spc="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wavelengths:</a:t>
            </a:r>
          </a:p>
          <a:p>
            <a:pPr marL="12700" marR="508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pc="-5" dirty="0"/>
              <a:t>The electron </a:t>
            </a:r>
            <a:r>
              <a:rPr spc="-10" dirty="0"/>
              <a:t>cloud and </a:t>
            </a:r>
            <a:r>
              <a:rPr spc="-5" dirty="0"/>
              <a:t>the </a:t>
            </a:r>
            <a:r>
              <a:rPr spc="-10" dirty="0"/>
              <a:t>incoming light  </a:t>
            </a:r>
            <a:r>
              <a:rPr spc="-5" dirty="0"/>
              <a:t>interact. They form</a:t>
            </a:r>
            <a:r>
              <a:rPr spc="-35" dirty="0"/>
              <a:t> </a:t>
            </a:r>
            <a:r>
              <a:rPr spc="-5" dirty="0"/>
              <a:t>SPPs.</a:t>
            </a:r>
          </a:p>
          <a:p>
            <a:pPr marL="12700" marR="172085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pc="-5" dirty="0"/>
              <a:t>SPP is </a:t>
            </a:r>
            <a:r>
              <a:rPr spc="-10" dirty="0"/>
              <a:t>attached </a:t>
            </a:r>
            <a:r>
              <a:rPr dirty="0"/>
              <a:t>to </a:t>
            </a:r>
            <a:r>
              <a:rPr spc="-5" dirty="0"/>
              <a:t>the metal, can </a:t>
            </a:r>
            <a:r>
              <a:rPr spc="-10" dirty="0"/>
              <a:t>cover  long</a:t>
            </a:r>
            <a:r>
              <a:rPr spc="0" dirty="0"/>
              <a:t> </a:t>
            </a:r>
            <a:r>
              <a:rPr spc="-5" dirty="0"/>
              <a:t>distances.</a:t>
            </a:r>
          </a:p>
        </p:txBody>
      </p:sp>
      <p:sp>
        <p:nvSpPr>
          <p:cNvPr id="10" name="object 10"/>
          <p:cNvSpPr/>
          <p:nvPr/>
        </p:nvSpPr>
        <p:spPr>
          <a:xfrm>
            <a:off x="1284732" y="3581400"/>
            <a:ext cx="7074407" cy="2360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56129" y="5894323"/>
            <a:ext cx="723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23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6472109"/>
            <a:ext cx="72675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Fig. 23 </a:t>
            </a:r>
            <a:r>
              <a:rPr sz="1100" dirty="0">
                <a:latin typeface="Arial"/>
                <a:cs typeface="Arial"/>
              </a:rPr>
              <a:t>taken from: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http://en.wikipedia.org/wiki/Surface_plasmon#mediaviewer/File:Sketch_of_surface_plasmon.png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7275" marR="5080" indent="-2315210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Plasmonics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2209800"/>
            <a:ext cx="3657599" cy="243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0" y="2255520"/>
            <a:ext cx="3657599" cy="2392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6472109"/>
            <a:ext cx="51466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Fig. 24 and 25 </a:t>
            </a:r>
            <a:r>
              <a:rPr sz="1100" dirty="0">
                <a:latin typeface="Arial"/>
                <a:cs typeface="Arial"/>
              </a:rPr>
              <a:t>taken from: </a:t>
            </a:r>
            <a:r>
              <a:rPr sz="1100" spc="-5" dirty="0">
                <a:latin typeface="Arial"/>
                <a:cs typeface="Arial"/>
                <a:hlinkClick r:id="rId4"/>
              </a:rPr>
              <a:t>http://en.wikipedia.org/wiki/Surface_plasmon_polariton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0672" y="4827523"/>
            <a:ext cx="1435735" cy="75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24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20"/>
              </a:spcBef>
            </a:pPr>
            <a:r>
              <a:rPr sz="1800" spc="-5" dirty="0">
                <a:latin typeface="Arial"/>
                <a:cs typeface="Arial"/>
              </a:rPr>
              <a:t>Silver as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PEC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0853" y="4827523"/>
            <a:ext cx="1429385" cy="75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25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20"/>
              </a:spcBef>
            </a:pPr>
            <a:r>
              <a:rPr sz="1800" dirty="0">
                <a:latin typeface="Arial"/>
                <a:cs typeface="Arial"/>
              </a:rPr>
              <a:t>SPP 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Silver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7275" marR="5080" indent="-2315210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Plasmonics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431036"/>
            <a:ext cx="9143999" cy="4504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761" y="177927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28956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8361" y="177927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28956">
            <a:solidFill>
              <a:srgbClr val="0070C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761" y="4572761"/>
            <a:ext cx="3733800" cy="533400"/>
          </a:xfrm>
          <a:custGeom>
            <a:avLst/>
            <a:gdLst/>
            <a:ahLst/>
            <a:cxnLst/>
            <a:rect l="l" t="t" r="r" b="b"/>
            <a:pathLst>
              <a:path w="3733800" h="533400">
                <a:moveTo>
                  <a:pt x="0" y="266700"/>
                </a:moveTo>
                <a:lnTo>
                  <a:pt x="24434" y="223439"/>
                </a:lnTo>
                <a:lnTo>
                  <a:pt x="73359" y="192423"/>
                </a:lnTo>
                <a:lnTo>
                  <a:pt x="119645" y="172554"/>
                </a:lnTo>
                <a:lnTo>
                  <a:pt x="176307" y="153412"/>
                </a:lnTo>
                <a:lnTo>
                  <a:pt x="242865" y="135066"/>
                </a:lnTo>
                <a:lnTo>
                  <a:pt x="318836" y="117585"/>
                </a:lnTo>
                <a:lnTo>
                  <a:pt x="360202" y="109190"/>
                </a:lnTo>
                <a:lnTo>
                  <a:pt x="403742" y="101037"/>
                </a:lnTo>
                <a:lnTo>
                  <a:pt x="449395" y="93134"/>
                </a:lnTo>
                <a:lnTo>
                  <a:pt x="497101" y="85490"/>
                </a:lnTo>
                <a:lnTo>
                  <a:pt x="546801" y="78114"/>
                </a:lnTo>
                <a:lnTo>
                  <a:pt x="598434" y="71014"/>
                </a:lnTo>
                <a:lnTo>
                  <a:pt x="651940" y="64199"/>
                </a:lnTo>
                <a:lnTo>
                  <a:pt x="707260" y="57677"/>
                </a:lnTo>
                <a:lnTo>
                  <a:pt x="764332" y="51457"/>
                </a:lnTo>
                <a:lnTo>
                  <a:pt x="823097" y="45548"/>
                </a:lnTo>
                <a:lnTo>
                  <a:pt x="883495" y="39957"/>
                </a:lnTo>
                <a:lnTo>
                  <a:pt x="945467" y="34695"/>
                </a:lnTo>
                <a:lnTo>
                  <a:pt x="1008951" y="29768"/>
                </a:lnTo>
                <a:lnTo>
                  <a:pt x="1073887" y="25186"/>
                </a:lnTo>
                <a:lnTo>
                  <a:pt x="1140217" y="20958"/>
                </a:lnTo>
                <a:lnTo>
                  <a:pt x="1207879" y="17092"/>
                </a:lnTo>
                <a:lnTo>
                  <a:pt x="1276814" y="13596"/>
                </a:lnTo>
                <a:lnTo>
                  <a:pt x="1346961" y="10479"/>
                </a:lnTo>
                <a:lnTo>
                  <a:pt x="1418261" y="7750"/>
                </a:lnTo>
                <a:lnTo>
                  <a:pt x="1490654" y="5418"/>
                </a:lnTo>
                <a:lnTo>
                  <a:pt x="1564078" y="3490"/>
                </a:lnTo>
                <a:lnTo>
                  <a:pt x="1638475" y="1976"/>
                </a:lnTo>
                <a:lnTo>
                  <a:pt x="1713784" y="884"/>
                </a:lnTo>
                <a:lnTo>
                  <a:pt x="1789946" y="222"/>
                </a:lnTo>
                <a:lnTo>
                  <a:pt x="1866900" y="0"/>
                </a:lnTo>
                <a:lnTo>
                  <a:pt x="1943853" y="222"/>
                </a:lnTo>
                <a:lnTo>
                  <a:pt x="2020015" y="884"/>
                </a:lnTo>
                <a:lnTo>
                  <a:pt x="2095324" y="1976"/>
                </a:lnTo>
                <a:lnTo>
                  <a:pt x="2169721" y="3490"/>
                </a:lnTo>
                <a:lnTo>
                  <a:pt x="2243145" y="5418"/>
                </a:lnTo>
                <a:lnTo>
                  <a:pt x="2315538" y="7750"/>
                </a:lnTo>
                <a:lnTo>
                  <a:pt x="2386838" y="10479"/>
                </a:lnTo>
                <a:lnTo>
                  <a:pt x="2456985" y="13596"/>
                </a:lnTo>
                <a:lnTo>
                  <a:pt x="2525920" y="17092"/>
                </a:lnTo>
                <a:lnTo>
                  <a:pt x="2593582" y="20958"/>
                </a:lnTo>
                <a:lnTo>
                  <a:pt x="2659912" y="25186"/>
                </a:lnTo>
                <a:lnTo>
                  <a:pt x="2724848" y="29768"/>
                </a:lnTo>
                <a:lnTo>
                  <a:pt x="2788332" y="34695"/>
                </a:lnTo>
                <a:lnTo>
                  <a:pt x="2850304" y="39957"/>
                </a:lnTo>
                <a:lnTo>
                  <a:pt x="2910702" y="45548"/>
                </a:lnTo>
                <a:lnTo>
                  <a:pt x="2969467" y="51457"/>
                </a:lnTo>
                <a:lnTo>
                  <a:pt x="3026539" y="57677"/>
                </a:lnTo>
                <a:lnTo>
                  <a:pt x="3081859" y="64199"/>
                </a:lnTo>
                <a:lnTo>
                  <a:pt x="3135365" y="71014"/>
                </a:lnTo>
                <a:lnTo>
                  <a:pt x="3186998" y="78114"/>
                </a:lnTo>
                <a:lnTo>
                  <a:pt x="3236698" y="85490"/>
                </a:lnTo>
                <a:lnTo>
                  <a:pt x="3284404" y="93134"/>
                </a:lnTo>
                <a:lnTo>
                  <a:pt x="3330057" y="101037"/>
                </a:lnTo>
                <a:lnTo>
                  <a:pt x="3373597" y="109190"/>
                </a:lnTo>
                <a:lnTo>
                  <a:pt x="3414963" y="117585"/>
                </a:lnTo>
                <a:lnTo>
                  <a:pt x="3454095" y="126213"/>
                </a:lnTo>
                <a:lnTo>
                  <a:pt x="3525420" y="144135"/>
                </a:lnTo>
                <a:lnTo>
                  <a:pt x="3587089" y="162888"/>
                </a:lnTo>
                <a:lnTo>
                  <a:pt x="3638624" y="182402"/>
                </a:lnTo>
                <a:lnTo>
                  <a:pt x="3679543" y="202608"/>
                </a:lnTo>
                <a:lnTo>
                  <a:pt x="3719965" y="234067"/>
                </a:lnTo>
                <a:lnTo>
                  <a:pt x="3733800" y="266700"/>
                </a:lnTo>
                <a:lnTo>
                  <a:pt x="3732242" y="277693"/>
                </a:lnTo>
                <a:lnTo>
                  <a:pt x="3709365" y="309960"/>
                </a:lnTo>
                <a:lnTo>
                  <a:pt x="3660440" y="340976"/>
                </a:lnTo>
                <a:lnTo>
                  <a:pt x="3614154" y="360845"/>
                </a:lnTo>
                <a:lnTo>
                  <a:pt x="3557492" y="379987"/>
                </a:lnTo>
                <a:lnTo>
                  <a:pt x="3490934" y="398333"/>
                </a:lnTo>
                <a:lnTo>
                  <a:pt x="3414963" y="415814"/>
                </a:lnTo>
                <a:lnTo>
                  <a:pt x="3373597" y="424209"/>
                </a:lnTo>
                <a:lnTo>
                  <a:pt x="3330057" y="432362"/>
                </a:lnTo>
                <a:lnTo>
                  <a:pt x="3284404" y="440265"/>
                </a:lnTo>
                <a:lnTo>
                  <a:pt x="3236698" y="447909"/>
                </a:lnTo>
                <a:lnTo>
                  <a:pt x="3186998" y="455285"/>
                </a:lnTo>
                <a:lnTo>
                  <a:pt x="3135365" y="462385"/>
                </a:lnTo>
                <a:lnTo>
                  <a:pt x="3081859" y="469200"/>
                </a:lnTo>
                <a:lnTo>
                  <a:pt x="3026539" y="475722"/>
                </a:lnTo>
                <a:lnTo>
                  <a:pt x="2969467" y="481942"/>
                </a:lnTo>
                <a:lnTo>
                  <a:pt x="2910702" y="487851"/>
                </a:lnTo>
                <a:lnTo>
                  <a:pt x="2850304" y="493442"/>
                </a:lnTo>
                <a:lnTo>
                  <a:pt x="2788332" y="498704"/>
                </a:lnTo>
                <a:lnTo>
                  <a:pt x="2724848" y="503631"/>
                </a:lnTo>
                <a:lnTo>
                  <a:pt x="2659912" y="508213"/>
                </a:lnTo>
                <a:lnTo>
                  <a:pt x="2593582" y="512441"/>
                </a:lnTo>
                <a:lnTo>
                  <a:pt x="2525920" y="516307"/>
                </a:lnTo>
                <a:lnTo>
                  <a:pt x="2456985" y="519803"/>
                </a:lnTo>
                <a:lnTo>
                  <a:pt x="2386838" y="522920"/>
                </a:lnTo>
                <a:lnTo>
                  <a:pt x="2315538" y="525649"/>
                </a:lnTo>
                <a:lnTo>
                  <a:pt x="2243145" y="527981"/>
                </a:lnTo>
                <a:lnTo>
                  <a:pt x="2169721" y="529909"/>
                </a:lnTo>
                <a:lnTo>
                  <a:pt x="2095324" y="531423"/>
                </a:lnTo>
                <a:lnTo>
                  <a:pt x="2020015" y="532515"/>
                </a:lnTo>
                <a:lnTo>
                  <a:pt x="1943853" y="533177"/>
                </a:lnTo>
                <a:lnTo>
                  <a:pt x="1866900" y="533400"/>
                </a:lnTo>
                <a:lnTo>
                  <a:pt x="1789946" y="533177"/>
                </a:lnTo>
                <a:lnTo>
                  <a:pt x="1713784" y="532515"/>
                </a:lnTo>
                <a:lnTo>
                  <a:pt x="1638475" y="531423"/>
                </a:lnTo>
                <a:lnTo>
                  <a:pt x="1564078" y="529909"/>
                </a:lnTo>
                <a:lnTo>
                  <a:pt x="1490654" y="527981"/>
                </a:lnTo>
                <a:lnTo>
                  <a:pt x="1418261" y="525649"/>
                </a:lnTo>
                <a:lnTo>
                  <a:pt x="1346961" y="522920"/>
                </a:lnTo>
                <a:lnTo>
                  <a:pt x="1276814" y="519803"/>
                </a:lnTo>
                <a:lnTo>
                  <a:pt x="1207879" y="516307"/>
                </a:lnTo>
                <a:lnTo>
                  <a:pt x="1140217" y="512441"/>
                </a:lnTo>
                <a:lnTo>
                  <a:pt x="1073887" y="508213"/>
                </a:lnTo>
                <a:lnTo>
                  <a:pt x="1008951" y="503631"/>
                </a:lnTo>
                <a:lnTo>
                  <a:pt x="945467" y="498704"/>
                </a:lnTo>
                <a:lnTo>
                  <a:pt x="883495" y="493442"/>
                </a:lnTo>
                <a:lnTo>
                  <a:pt x="823097" y="487851"/>
                </a:lnTo>
                <a:lnTo>
                  <a:pt x="764332" y="481942"/>
                </a:lnTo>
                <a:lnTo>
                  <a:pt x="707260" y="475722"/>
                </a:lnTo>
                <a:lnTo>
                  <a:pt x="651940" y="469200"/>
                </a:lnTo>
                <a:lnTo>
                  <a:pt x="598434" y="462385"/>
                </a:lnTo>
                <a:lnTo>
                  <a:pt x="546801" y="455285"/>
                </a:lnTo>
                <a:lnTo>
                  <a:pt x="497101" y="447909"/>
                </a:lnTo>
                <a:lnTo>
                  <a:pt x="449395" y="440265"/>
                </a:lnTo>
                <a:lnTo>
                  <a:pt x="403742" y="432362"/>
                </a:lnTo>
                <a:lnTo>
                  <a:pt x="360202" y="424209"/>
                </a:lnTo>
                <a:lnTo>
                  <a:pt x="318836" y="415814"/>
                </a:lnTo>
                <a:lnTo>
                  <a:pt x="279704" y="407186"/>
                </a:lnTo>
                <a:lnTo>
                  <a:pt x="208379" y="389264"/>
                </a:lnTo>
                <a:lnTo>
                  <a:pt x="146710" y="370511"/>
                </a:lnTo>
                <a:lnTo>
                  <a:pt x="95175" y="350997"/>
                </a:lnTo>
                <a:lnTo>
                  <a:pt x="54256" y="330791"/>
                </a:lnTo>
                <a:lnTo>
                  <a:pt x="13834" y="299332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15961" y="4987290"/>
            <a:ext cx="1219200" cy="533400"/>
          </a:xfrm>
          <a:custGeom>
            <a:avLst/>
            <a:gdLst/>
            <a:ahLst/>
            <a:cxnLst/>
            <a:rect l="l" t="t" r="r" b="b"/>
            <a:pathLst>
              <a:path w="1219200" h="533400">
                <a:moveTo>
                  <a:pt x="0" y="266700"/>
                </a:moveTo>
                <a:lnTo>
                  <a:pt x="14060" y="209486"/>
                </a:lnTo>
                <a:lnTo>
                  <a:pt x="54257" y="156549"/>
                </a:lnTo>
                <a:lnTo>
                  <a:pt x="117616" y="109190"/>
                </a:lnTo>
                <a:lnTo>
                  <a:pt x="157051" y="88009"/>
                </a:lnTo>
                <a:lnTo>
                  <a:pt x="201162" y="68710"/>
                </a:lnTo>
                <a:lnTo>
                  <a:pt x="249576" y="51457"/>
                </a:lnTo>
                <a:lnTo>
                  <a:pt x="301921" y="36412"/>
                </a:lnTo>
                <a:lnTo>
                  <a:pt x="357825" y="23737"/>
                </a:lnTo>
                <a:lnTo>
                  <a:pt x="416917" y="13596"/>
                </a:lnTo>
                <a:lnTo>
                  <a:pt x="478825" y="6151"/>
                </a:lnTo>
                <a:lnTo>
                  <a:pt x="543176" y="1564"/>
                </a:lnTo>
                <a:lnTo>
                  <a:pt x="609600" y="0"/>
                </a:lnTo>
                <a:lnTo>
                  <a:pt x="676023" y="1564"/>
                </a:lnTo>
                <a:lnTo>
                  <a:pt x="740374" y="6151"/>
                </a:lnTo>
                <a:lnTo>
                  <a:pt x="802282" y="13596"/>
                </a:lnTo>
                <a:lnTo>
                  <a:pt x="861374" y="23737"/>
                </a:lnTo>
                <a:lnTo>
                  <a:pt x="917278" y="36412"/>
                </a:lnTo>
                <a:lnTo>
                  <a:pt x="969623" y="51457"/>
                </a:lnTo>
                <a:lnTo>
                  <a:pt x="1018037" y="68710"/>
                </a:lnTo>
                <a:lnTo>
                  <a:pt x="1062148" y="88009"/>
                </a:lnTo>
                <a:lnTo>
                  <a:pt x="1101583" y="109190"/>
                </a:lnTo>
                <a:lnTo>
                  <a:pt x="1135972" y="132091"/>
                </a:lnTo>
                <a:lnTo>
                  <a:pt x="1188122" y="182402"/>
                </a:lnTo>
                <a:lnTo>
                  <a:pt x="1215623" y="237640"/>
                </a:lnTo>
                <a:lnTo>
                  <a:pt x="1219200" y="266700"/>
                </a:lnTo>
                <a:lnTo>
                  <a:pt x="1215623" y="295759"/>
                </a:lnTo>
                <a:lnTo>
                  <a:pt x="1188122" y="350997"/>
                </a:lnTo>
                <a:lnTo>
                  <a:pt x="1135972" y="401308"/>
                </a:lnTo>
                <a:lnTo>
                  <a:pt x="1101583" y="424209"/>
                </a:lnTo>
                <a:lnTo>
                  <a:pt x="1062148" y="445390"/>
                </a:lnTo>
                <a:lnTo>
                  <a:pt x="1018037" y="464689"/>
                </a:lnTo>
                <a:lnTo>
                  <a:pt x="969623" y="481942"/>
                </a:lnTo>
                <a:lnTo>
                  <a:pt x="917278" y="496987"/>
                </a:lnTo>
                <a:lnTo>
                  <a:pt x="861374" y="509662"/>
                </a:lnTo>
                <a:lnTo>
                  <a:pt x="802282" y="519803"/>
                </a:lnTo>
                <a:lnTo>
                  <a:pt x="740374" y="527248"/>
                </a:lnTo>
                <a:lnTo>
                  <a:pt x="676023" y="531835"/>
                </a:lnTo>
                <a:lnTo>
                  <a:pt x="609600" y="533400"/>
                </a:lnTo>
                <a:lnTo>
                  <a:pt x="543176" y="531835"/>
                </a:lnTo>
                <a:lnTo>
                  <a:pt x="478825" y="527248"/>
                </a:lnTo>
                <a:lnTo>
                  <a:pt x="416917" y="519803"/>
                </a:lnTo>
                <a:lnTo>
                  <a:pt x="357825" y="509662"/>
                </a:lnTo>
                <a:lnTo>
                  <a:pt x="301921" y="496987"/>
                </a:lnTo>
                <a:lnTo>
                  <a:pt x="249576" y="481942"/>
                </a:lnTo>
                <a:lnTo>
                  <a:pt x="201162" y="464689"/>
                </a:lnTo>
                <a:lnTo>
                  <a:pt x="157051" y="445390"/>
                </a:lnTo>
                <a:lnTo>
                  <a:pt x="117616" y="424209"/>
                </a:lnTo>
                <a:lnTo>
                  <a:pt x="83227" y="401308"/>
                </a:lnTo>
                <a:lnTo>
                  <a:pt x="31077" y="350997"/>
                </a:lnTo>
                <a:lnTo>
                  <a:pt x="3576" y="295759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0070C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50740" y="2767577"/>
            <a:ext cx="288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ω</a:t>
            </a:r>
            <a:r>
              <a:rPr sz="1800" spc="-7" baseline="-20833" dirty="0">
                <a:latin typeface="Arial"/>
                <a:cs typeface="Arial"/>
              </a:rPr>
              <a:t>p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54377" y="1674895"/>
            <a:ext cx="288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ω</a:t>
            </a:r>
            <a:r>
              <a:rPr sz="1800" spc="-7" baseline="-20833" dirty="0">
                <a:latin typeface="Arial"/>
                <a:cs typeface="Arial"/>
              </a:rPr>
              <a:t>p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7140" y="4204191"/>
            <a:ext cx="440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800" spc="-7" baseline="-20833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&gt;0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8578" y="4816610"/>
            <a:ext cx="440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99FF"/>
                </a:solidFill>
                <a:latin typeface="Arial"/>
                <a:cs typeface="Arial"/>
              </a:rPr>
              <a:t>ε</a:t>
            </a:r>
            <a:r>
              <a:rPr sz="1800" spc="-7" baseline="-20833" dirty="0">
                <a:solidFill>
                  <a:srgbClr val="0099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99FF"/>
                </a:solidFill>
                <a:latin typeface="Arial"/>
                <a:cs typeface="Arial"/>
              </a:rPr>
              <a:t>&gt;0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011" y="1874648"/>
            <a:ext cx="7651238" cy="3989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3438" y="3048761"/>
            <a:ext cx="1276350" cy="1066800"/>
          </a:xfrm>
          <a:custGeom>
            <a:avLst/>
            <a:gdLst/>
            <a:ahLst/>
            <a:cxnLst/>
            <a:rect l="l" t="t" r="r" b="b"/>
            <a:pathLst>
              <a:path w="1276350" h="1066800">
                <a:moveTo>
                  <a:pt x="1276184" y="800100"/>
                </a:moveTo>
                <a:lnTo>
                  <a:pt x="742784" y="800100"/>
                </a:lnTo>
                <a:lnTo>
                  <a:pt x="1038225" y="1066800"/>
                </a:lnTo>
                <a:lnTo>
                  <a:pt x="1276184" y="800100"/>
                </a:lnTo>
                <a:close/>
              </a:path>
              <a:path w="1276350" h="1066800">
                <a:moveTo>
                  <a:pt x="266700" y="0"/>
                </a:moveTo>
                <a:lnTo>
                  <a:pt x="0" y="0"/>
                </a:lnTo>
                <a:lnTo>
                  <a:pt x="45621" y="1344"/>
                </a:lnTo>
                <a:lnTo>
                  <a:pt x="90750" y="5341"/>
                </a:lnTo>
                <a:lnTo>
                  <a:pt x="135324" y="11931"/>
                </a:lnTo>
                <a:lnTo>
                  <a:pt x="179280" y="21060"/>
                </a:lnTo>
                <a:lnTo>
                  <a:pt x="222556" y="32668"/>
                </a:lnTo>
                <a:lnTo>
                  <a:pt x="265090" y="46700"/>
                </a:lnTo>
                <a:lnTo>
                  <a:pt x="306819" y="63098"/>
                </a:lnTo>
                <a:lnTo>
                  <a:pt x="347680" y="81806"/>
                </a:lnTo>
                <a:lnTo>
                  <a:pt x="387612" y="102765"/>
                </a:lnTo>
                <a:lnTo>
                  <a:pt x="426551" y="125920"/>
                </a:lnTo>
                <a:lnTo>
                  <a:pt x="464435" y="151212"/>
                </a:lnTo>
                <a:lnTo>
                  <a:pt x="501202" y="178586"/>
                </a:lnTo>
                <a:lnTo>
                  <a:pt x="536789" y="207983"/>
                </a:lnTo>
                <a:lnTo>
                  <a:pt x="571134" y="239347"/>
                </a:lnTo>
                <a:lnTo>
                  <a:pt x="604175" y="272621"/>
                </a:lnTo>
                <a:lnTo>
                  <a:pt x="635848" y="307748"/>
                </a:lnTo>
                <a:lnTo>
                  <a:pt x="666091" y="344670"/>
                </a:lnTo>
                <a:lnTo>
                  <a:pt x="694842" y="383331"/>
                </a:lnTo>
                <a:lnTo>
                  <a:pt x="722038" y="423673"/>
                </a:lnTo>
                <a:lnTo>
                  <a:pt x="747618" y="465640"/>
                </a:lnTo>
                <a:lnTo>
                  <a:pt x="771518" y="509174"/>
                </a:lnTo>
                <a:lnTo>
                  <a:pt x="793675" y="554219"/>
                </a:lnTo>
                <a:lnTo>
                  <a:pt x="814029" y="600716"/>
                </a:lnTo>
                <a:lnTo>
                  <a:pt x="832515" y="648611"/>
                </a:lnTo>
                <a:lnTo>
                  <a:pt x="849072" y="697844"/>
                </a:lnTo>
                <a:lnTo>
                  <a:pt x="863637" y="748359"/>
                </a:lnTo>
                <a:lnTo>
                  <a:pt x="876147" y="800100"/>
                </a:lnTo>
                <a:lnTo>
                  <a:pt x="1142834" y="800100"/>
                </a:lnTo>
                <a:lnTo>
                  <a:pt x="1130325" y="748358"/>
                </a:lnTo>
                <a:lnTo>
                  <a:pt x="1115762" y="697841"/>
                </a:lnTo>
                <a:lnTo>
                  <a:pt x="1099206" y="648607"/>
                </a:lnTo>
                <a:lnTo>
                  <a:pt x="1080721" y="600712"/>
                </a:lnTo>
                <a:lnTo>
                  <a:pt x="1060369" y="554214"/>
                </a:lnTo>
                <a:lnTo>
                  <a:pt x="1038212" y="509169"/>
                </a:lnTo>
                <a:lnTo>
                  <a:pt x="1014313" y="465634"/>
                </a:lnTo>
                <a:lnTo>
                  <a:pt x="988734" y="423667"/>
                </a:lnTo>
                <a:lnTo>
                  <a:pt x="961538" y="383325"/>
                </a:lnTo>
                <a:lnTo>
                  <a:pt x="932788" y="344664"/>
                </a:lnTo>
                <a:lnTo>
                  <a:pt x="902545" y="307742"/>
                </a:lnTo>
                <a:lnTo>
                  <a:pt x="870872" y="272616"/>
                </a:lnTo>
                <a:lnTo>
                  <a:pt x="837833" y="239342"/>
                </a:lnTo>
                <a:lnTo>
                  <a:pt x="803488" y="207978"/>
                </a:lnTo>
                <a:lnTo>
                  <a:pt x="767901" y="178581"/>
                </a:lnTo>
                <a:lnTo>
                  <a:pt x="731135" y="151208"/>
                </a:lnTo>
                <a:lnTo>
                  <a:pt x="693250" y="125916"/>
                </a:lnTo>
                <a:lnTo>
                  <a:pt x="654311" y="102762"/>
                </a:lnTo>
                <a:lnTo>
                  <a:pt x="614380" y="81803"/>
                </a:lnTo>
                <a:lnTo>
                  <a:pt x="573519" y="63096"/>
                </a:lnTo>
                <a:lnTo>
                  <a:pt x="531790" y="46699"/>
                </a:lnTo>
                <a:lnTo>
                  <a:pt x="489256" y="32667"/>
                </a:lnTo>
                <a:lnTo>
                  <a:pt x="445980" y="21059"/>
                </a:lnTo>
                <a:lnTo>
                  <a:pt x="402024" y="11931"/>
                </a:lnTo>
                <a:lnTo>
                  <a:pt x="357450" y="5340"/>
                </a:lnTo>
                <a:lnTo>
                  <a:pt x="312321" y="1344"/>
                </a:lnTo>
                <a:lnTo>
                  <a:pt x="266700" y="0"/>
                </a:lnTo>
                <a:close/>
              </a:path>
            </a:pathLst>
          </a:custGeom>
          <a:solidFill>
            <a:srgbClr val="BBE0E3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8560" y="3048764"/>
            <a:ext cx="1038225" cy="1066800"/>
          </a:xfrm>
          <a:custGeom>
            <a:avLst/>
            <a:gdLst/>
            <a:ahLst/>
            <a:cxnLst/>
            <a:rect l="l" t="t" r="r" b="b"/>
            <a:pathLst>
              <a:path w="1038225" h="1066800">
                <a:moveTo>
                  <a:pt x="904875" y="0"/>
                </a:moveTo>
                <a:lnTo>
                  <a:pt x="861033" y="1230"/>
                </a:lnTo>
                <a:lnTo>
                  <a:pt x="817730" y="4883"/>
                </a:lnTo>
                <a:lnTo>
                  <a:pt x="775012" y="10904"/>
                </a:lnTo>
                <a:lnTo>
                  <a:pt x="732928" y="19235"/>
                </a:lnTo>
                <a:lnTo>
                  <a:pt x="691525" y="29823"/>
                </a:lnTo>
                <a:lnTo>
                  <a:pt x="650850" y="42610"/>
                </a:lnTo>
                <a:lnTo>
                  <a:pt x="610950" y="57541"/>
                </a:lnTo>
                <a:lnTo>
                  <a:pt x="571873" y="74559"/>
                </a:lnTo>
                <a:lnTo>
                  <a:pt x="533666" y="93610"/>
                </a:lnTo>
                <a:lnTo>
                  <a:pt x="496377" y="114636"/>
                </a:lnTo>
                <a:lnTo>
                  <a:pt x="460054" y="137583"/>
                </a:lnTo>
                <a:lnTo>
                  <a:pt x="424742" y="162394"/>
                </a:lnTo>
                <a:lnTo>
                  <a:pt x="390491" y="189013"/>
                </a:lnTo>
                <a:lnTo>
                  <a:pt x="357347" y="217385"/>
                </a:lnTo>
                <a:lnTo>
                  <a:pt x="325358" y="247454"/>
                </a:lnTo>
                <a:lnTo>
                  <a:pt x="294570" y="279163"/>
                </a:lnTo>
                <a:lnTo>
                  <a:pt x="265033" y="312458"/>
                </a:lnTo>
                <a:lnTo>
                  <a:pt x="236792" y="347281"/>
                </a:lnTo>
                <a:lnTo>
                  <a:pt x="209895" y="383577"/>
                </a:lnTo>
                <a:lnTo>
                  <a:pt x="184391" y="421291"/>
                </a:lnTo>
                <a:lnTo>
                  <a:pt x="160325" y="460366"/>
                </a:lnTo>
                <a:lnTo>
                  <a:pt x="137746" y="500747"/>
                </a:lnTo>
                <a:lnTo>
                  <a:pt x="116701" y="542377"/>
                </a:lnTo>
                <a:lnTo>
                  <a:pt x="97237" y="585201"/>
                </a:lnTo>
                <a:lnTo>
                  <a:pt x="79402" y="629162"/>
                </a:lnTo>
                <a:lnTo>
                  <a:pt x="63243" y="674206"/>
                </a:lnTo>
                <a:lnTo>
                  <a:pt x="48807" y="720276"/>
                </a:lnTo>
                <a:lnTo>
                  <a:pt x="36143" y="767316"/>
                </a:lnTo>
                <a:lnTo>
                  <a:pt x="25296" y="815270"/>
                </a:lnTo>
                <a:lnTo>
                  <a:pt x="16316" y="864082"/>
                </a:lnTo>
                <a:lnTo>
                  <a:pt x="9249" y="913698"/>
                </a:lnTo>
                <a:lnTo>
                  <a:pt x="4142" y="964059"/>
                </a:lnTo>
                <a:lnTo>
                  <a:pt x="1043" y="1015112"/>
                </a:lnTo>
                <a:lnTo>
                  <a:pt x="0" y="1066799"/>
                </a:lnTo>
                <a:lnTo>
                  <a:pt x="266700" y="1066799"/>
                </a:lnTo>
                <a:lnTo>
                  <a:pt x="267786" y="1014230"/>
                </a:lnTo>
                <a:lnTo>
                  <a:pt x="271012" y="962256"/>
                </a:lnTo>
                <a:lnTo>
                  <a:pt x="276332" y="910942"/>
                </a:lnTo>
                <a:lnTo>
                  <a:pt x="283697" y="860354"/>
                </a:lnTo>
                <a:lnTo>
                  <a:pt x="293061" y="810555"/>
                </a:lnTo>
                <a:lnTo>
                  <a:pt x="304376" y="761611"/>
                </a:lnTo>
                <a:lnTo>
                  <a:pt x="317595" y="713586"/>
                </a:lnTo>
                <a:lnTo>
                  <a:pt x="332670" y="666546"/>
                </a:lnTo>
                <a:lnTo>
                  <a:pt x="349554" y="620554"/>
                </a:lnTo>
                <a:lnTo>
                  <a:pt x="368201" y="575676"/>
                </a:lnTo>
                <a:lnTo>
                  <a:pt x="388562" y="531976"/>
                </a:lnTo>
                <a:lnTo>
                  <a:pt x="410589" y="489519"/>
                </a:lnTo>
                <a:lnTo>
                  <a:pt x="434237" y="448370"/>
                </a:lnTo>
                <a:lnTo>
                  <a:pt x="459458" y="408593"/>
                </a:lnTo>
                <a:lnTo>
                  <a:pt x="486203" y="370254"/>
                </a:lnTo>
                <a:lnTo>
                  <a:pt x="514426" y="333416"/>
                </a:lnTo>
                <a:lnTo>
                  <a:pt x="544080" y="298145"/>
                </a:lnTo>
                <a:lnTo>
                  <a:pt x="575117" y="264506"/>
                </a:lnTo>
                <a:lnTo>
                  <a:pt x="607490" y="232563"/>
                </a:lnTo>
                <a:lnTo>
                  <a:pt x="641152" y="202380"/>
                </a:lnTo>
                <a:lnTo>
                  <a:pt x="676055" y="174023"/>
                </a:lnTo>
                <a:lnTo>
                  <a:pt x="712151" y="147557"/>
                </a:lnTo>
                <a:lnTo>
                  <a:pt x="749394" y="123045"/>
                </a:lnTo>
                <a:lnTo>
                  <a:pt x="787737" y="100554"/>
                </a:lnTo>
                <a:lnTo>
                  <a:pt x="827131" y="80147"/>
                </a:lnTo>
                <a:lnTo>
                  <a:pt x="867530" y="61889"/>
                </a:lnTo>
                <a:lnTo>
                  <a:pt x="908886" y="45845"/>
                </a:lnTo>
                <a:lnTo>
                  <a:pt x="951152" y="32080"/>
                </a:lnTo>
                <a:lnTo>
                  <a:pt x="994281" y="20659"/>
                </a:lnTo>
                <a:lnTo>
                  <a:pt x="1038225" y="11645"/>
                </a:lnTo>
                <a:lnTo>
                  <a:pt x="1005041" y="6552"/>
                </a:lnTo>
                <a:lnTo>
                  <a:pt x="971730" y="2913"/>
                </a:lnTo>
                <a:lnTo>
                  <a:pt x="938330" y="728"/>
                </a:lnTo>
                <a:lnTo>
                  <a:pt x="904875" y="0"/>
                </a:lnTo>
                <a:close/>
              </a:path>
            </a:pathLst>
          </a:custGeom>
          <a:solidFill>
            <a:srgbClr val="96B4B6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8560" y="3048764"/>
            <a:ext cx="2181225" cy="1066800"/>
          </a:xfrm>
          <a:custGeom>
            <a:avLst/>
            <a:gdLst/>
            <a:ahLst/>
            <a:cxnLst/>
            <a:rect l="l" t="t" r="r" b="b"/>
            <a:pathLst>
              <a:path w="2181225" h="1066800">
                <a:moveTo>
                  <a:pt x="1038225" y="11645"/>
                </a:moveTo>
                <a:lnTo>
                  <a:pt x="994281" y="20659"/>
                </a:lnTo>
                <a:lnTo>
                  <a:pt x="951152" y="32080"/>
                </a:lnTo>
                <a:lnTo>
                  <a:pt x="908886" y="45845"/>
                </a:lnTo>
                <a:lnTo>
                  <a:pt x="867530" y="61889"/>
                </a:lnTo>
                <a:lnTo>
                  <a:pt x="827131" y="80147"/>
                </a:lnTo>
                <a:lnTo>
                  <a:pt x="787737" y="100554"/>
                </a:lnTo>
                <a:lnTo>
                  <a:pt x="749394" y="123045"/>
                </a:lnTo>
                <a:lnTo>
                  <a:pt x="712151" y="147557"/>
                </a:lnTo>
                <a:lnTo>
                  <a:pt x="676055" y="174023"/>
                </a:lnTo>
                <a:lnTo>
                  <a:pt x="641152" y="202380"/>
                </a:lnTo>
                <a:lnTo>
                  <a:pt x="607490" y="232563"/>
                </a:lnTo>
                <a:lnTo>
                  <a:pt x="575117" y="264506"/>
                </a:lnTo>
                <a:lnTo>
                  <a:pt x="544080" y="298145"/>
                </a:lnTo>
                <a:lnTo>
                  <a:pt x="514426" y="333416"/>
                </a:lnTo>
                <a:lnTo>
                  <a:pt x="486203" y="370254"/>
                </a:lnTo>
                <a:lnTo>
                  <a:pt x="459458" y="408593"/>
                </a:lnTo>
                <a:lnTo>
                  <a:pt x="434237" y="448370"/>
                </a:lnTo>
                <a:lnTo>
                  <a:pt x="410589" y="489519"/>
                </a:lnTo>
                <a:lnTo>
                  <a:pt x="388562" y="531976"/>
                </a:lnTo>
                <a:lnTo>
                  <a:pt x="368201" y="575676"/>
                </a:lnTo>
                <a:lnTo>
                  <a:pt x="349554" y="620554"/>
                </a:lnTo>
                <a:lnTo>
                  <a:pt x="332670" y="666546"/>
                </a:lnTo>
                <a:lnTo>
                  <a:pt x="317595" y="713586"/>
                </a:lnTo>
                <a:lnTo>
                  <a:pt x="304376" y="761611"/>
                </a:lnTo>
                <a:lnTo>
                  <a:pt x="293061" y="810555"/>
                </a:lnTo>
                <a:lnTo>
                  <a:pt x="283697" y="860354"/>
                </a:lnTo>
                <a:lnTo>
                  <a:pt x="276332" y="910942"/>
                </a:lnTo>
                <a:lnTo>
                  <a:pt x="271012" y="962256"/>
                </a:lnTo>
                <a:lnTo>
                  <a:pt x="267786" y="1014230"/>
                </a:lnTo>
                <a:lnTo>
                  <a:pt x="266700" y="1066799"/>
                </a:lnTo>
                <a:lnTo>
                  <a:pt x="0" y="1066799"/>
                </a:lnTo>
                <a:lnTo>
                  <a:pt x="1043" y="1015112"/>
                </a:lnTo>
                <a:lnTo>
                  <a:pt x="4142" y="964059"/>
                </a:lnTo>
                <a:lnTo>
                  <a:pt x="9249" y="913698"/>
                </a:lnTo>
                <a:lnTo>
                  <a:pt x="16316" y="864082"/>
                </a:lnTo>
                <a:lnTo>
                  <a:pt x="25296" y="815270"/>
                </a:lnTo>
                <a:lnTo>
                  <a:pt x="36143" y="767316"/>
                </a:lnTo>
                <a:lnTo>
                  <a:pt x="48807" y="720276"/>
                </a:lnTo>
                <a:lnTo>
                  <a:pt x="63243" y="674206"/>
                </a:lnTo>
                <a:lnTo>
                  <a:pt x="79402" y="629162"/>
                </a:lnTo>
                <a:lnTo>
                  <a:pt x="97237" y="585201"/>
                </a:lnTo>
                <a:lnTo>
                  <a:pt x="116701" y="542377"/>
                </a:lnTo>
                <a:lnTo>
                  <a:pt x="137746" y="500747"/>
                </a:lnTo>
                <a:lnTo>
                  <a:pt x="160325" y="460366"/>
                </a:lnTo>
                <a:lnTo>
                  <a:pt x="184391" y="421291"/>
                </a:lnTo>
                <a:lnTo>
                  <a:pt x="209895" y="383577"/>
                </a:lnTo>
                <a:lnTo>
                  <a:pt x="236792" y="347281"/>
                </a:lnTo>
                <a:lnTo>
                  <a:pt x="265033" y="312458"/>
                </a:lnTo>
                <a:lnTo>
                  <a:pt x="294570" y="279163"/>
                </a:lnTo>
                <a:lnTo>
                  <a:pt x="325358" y="247454"/>
                </a:lnTo>
                <a:lnTo>
                  <a:pt x="357347" y="217385"/>
                </a:lnTo>
                <a:lnTo>
                  <a:pt x="390491" y="189013"/>
                </a:lnTo>
                <a:lnTo>
                  <a:pt x="424742" y="162394"/>
                </a:lnTo>
                <a:lnTo>
                  <a:pt x="460054" y="137583"/>
                </a:lnTo>
                <a:lnTo>
                  <a:pt x="496377" y="114636"/>
                </a:lnTo>
                <a:lnTo>
                  <a:pt x="533666" y="93610"/>
                </a:lnTo>
                <a:lnTo>
                  <a:pt x="571873" y="74559"/>
                </a:lnTo>
                <a:lnTo>
                  <a:pt x="610950" y="57541"/>
                </a:lnTo>
                <a:lnTo>
                  <a:pt x="650850" y="42610"/>
                </a:lnTo>
                <a:lnTo>
                  <a:pt x="691525" y="29823"/>
                </a:lnTo>
                <a:lnTo>
                  <a:pt x="732928" y="19235"/>
                </a:lnTo>
                <a:lnTo>
                  <a:pt x="775012" y="10904"/>
                </a:lnTo>
                <a:lnTo>
                  <a:pt x="817730" y="4883"/>
                </a:lnTo>
                <a:lnTo>
                  <a:pt x="861033" y="1230"/>
                </a:lnTo>
                <a:lnTo>
                  <a:pt x="904875" y="0"/>
                </a:lnTo>
                <a:lnTo>
                  <a:pt x="1171575" y="0"/>
                </a:lnTo>
                <a:lnTo>
                  <a:pt x="1217196" y="1344"/>
                </a:lnTo>
                <a:lnTo>
                  <a:pt x="1262325" y="5340"/>
                </a:lnTo>
                <a:lnTo>
                  <a:pt x="1306899" y="11931"/>
                </a:lnTo>
                <a:lnTo>
                  <a:pt x="1350855" y="21059"/>
                </a:lnTo>
                <a:lnTo>
                  <a:pt x="1394131" y="32667"/>
                </a:lnTo>
                <a:lnTo>
                  <a:pt x="1436665" y="46699"/>
                </a:lnTo>
                <a:lnTo>
                  <a:pt x="1478394" y="63096"/>
                </a:lnTo>
                <a:lnTo>
                  <a:pt x="1519255" y="81803"/>
                </a:lnTo>
                <a:lnTo>
                  <a:pt x="1559187" y="102762"/>
                </a:lnTo>
                <a:lnTo>
                  <a:pt x="1598126" y="125916"/>
                </a:lnTo>
                <a:lnTo>
                  <a:pt x="1636010" y="151208"/>
                </a:lnTo>
                <a:lnTo>
                  <a:pt x="1672777" y="178581"/>
                </a:lnTo>
                <a:lnTo>
                  <a:pt x="1708364" y="207978"/>
                </a:lnTo>
                <a:lnTo>
                  <a:pt x="1742709" y="239342"/>
                </a:lnTo>
                <a:lnTo>
                  <a:pt x="1775750" y="272616"/>
                </a:lnTo>
                <a:lnTo>
                  <a:pt x="1807423" y="307742"/>
                </a:lnTo>
                <a:lnTo>
                  <a:pt x="1837666" y="344664"/>
                </a:lnTo>
                <a:lnTo>
                  <a:pt x="1866417" y="383325"/>
                </a:lnTo>
                <a:lnTo>
                  <a:pt x="1893613" y="423667"/>
                </a:lnTo>
                <a:lnTo>
                  <a:pt x="1919193" y="465634"/>
                </a:lnTo>
                <a:lnTo>
                  <a:pt x="1943093" y="509169"/>
                </a:lnTo>
                <a:lnTo>
                  <a:pt x="1965250" y="554214"/>
                </a:lnTo>
                <a:lnTo>
                  <a:pt x="1985604" y="600712"/>
                </a:lnTo>
                <a:lnTo>
                  <a:pt x="2004090" y="648607"/>
                </a:lnTo>
                <a:lnTo>
                  <a:pt x="2020647" y="697841"/>
                </a:lnTo>
                <a:lnTo>
                  <a:pt x="2035212" y="748358"/>
                </a:lnTo>
                <a:lnTo>
                  <a:pt x="2047722" y="800099"/>
                </a:lnTo>
                <a:lnTo>
                  <a:pt x="2181072" y="800099"/>
                </a:lnTo>
                <a:lnTo>
                  <a:pt x="1943100" y="1066799"/>
                </a:lnTo>
                <a:lnTo>
                  <a:pt x="1647672" y="800099"/>
                </a:lnTo>
                <a:lnTo>
                  <a:pt x="1781022" y="800099"/>
                </a:lnTo>
                <a:lnTo>
                  <a:pt x="1768512" y="748358"/>
                </a:lnTo>
                <a:lnTo>
                  <a:pt x="1753947" y="697841"/>
                </a:lnTo>
                <a:lnTo>
                  <a:pt x="1737390" y="648607"/>
                </a:lnTo>
                <a:lnTo>
                  <a:pt x="1718904" y="600712"/>
                </a:lnTo>
                <a:lnTo>
                  <a:pt x="1698550" y="554214"/>
                </a:lnTo>
                <a:lnTo>
                  <a:pt x="1676393" y="509169"/>
                </a:lnTo>
                <a:lnTo>
                  <a:pt x="1652493" y="465634"/>
                </a:lnTo>
                <a:lnTo>
                  <a:pt x="1626913" y="423667"/>
                </a:lnTo>
                <a:lnTo>
                  <a:pt x="1599717" y="383325"/>
                </a:lnTo>
                <a:lnTo>
                  <a:pt x="1570966" y="344664"/>
                </a:lnTo>
                <a:lnTo>
                  <a:pt x="1540723" y="307742"/>
                </a:lnTo>
                <a:lnTo>
                  <a:pt x="1509050" y="272616"/>
                </a:lnTo>
                <a:lnTo>
                  <a:pt x="1476009" y="239342"/>
                </a:lnTo>
                <a:lnTo>
                  <a:pt x="1441664" y="207978"/>
                </a:lnTo>
                <a:lnTo>
                  <a:pt x="1406077" y="178581"/>
                </a:lnTo>
                <a:lnTo>
                  <a:pt x="1369310" y="151208"/>
                </a:lnTo>
                <a:lnTo>
                  <a:pt x="1331426" y="125916"/>
                </a:lnTo>
                <a:lnTo>
                  <a:pt x="1292487" y="102762"/>
                </a:lnTo>
                <a:lnTo>
                  <a:pt x="1252555" y="81803"/>
                </a:lnTo>
                <a:lnTo>
                  <a:pt x="1211694" y="63096"/>
                </a:lnTo>
                <a:lnTo>
                  <a:pt x="1169965" y="46699"/>
                </a:lnTo>
                <a:lnTo>
                  <a:pt x="1127431" y="32667"/>
                </a:lnTo>
                <a:lnTo>
                  <a:pt x="1084155" y="21059"/>
                </a:lnTo>
                <a:lnTo>
                  <a:pt x="1040199" y="11931"/>
                </a:lnTo>
                <a:lnTo>
                  <a:pt x="995625" y="5340"/>
                </a:lnTo>
                <a:lnTo>
                  <a:pt x="950496" y="1344"/>
                </a:lnTo>
                <a:lnTo>
                  <a:pt x="904875" y="0"/>
                </a:lnTo>
              </a:path>
            </a:pathLst>
          </a:custGeom>
          <a:ln w="25907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7275" marR="5080" indent="-2315210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Plasmonics</a:t>
            </a:r>
          </a:p>
        </p:txBody>
      </p:sp>
      <p:sp>
        <p:nvSpPr>
          <p:cNvPr id="7" name="object 7"/>
          <p:cNvSpPr/>
          <p:nvPr/>
        </p:nvSpPr>
        <p:spPr>
          <a:xfrm>
            <a:off x="1219961" y="2489454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8000" y="0"/>
                </a:lnTo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9961" y="2702814"/>
            <a:ext cx="6261100" cy="0"/>
          </a:xfrm>
          <a:custGeom>
            <a:avLst/>
            <a:gdLst/>
            <a:ahLst/>
            <a:cxnLst/>
            <a:rect l="l" t="t" r="r" b="b"/>
            <a:pathLst>
              <a:path w="6261100">
                <a:moveTo>
                  <a:pt x="0" y="0"/>
                </a:moveTo>
                <a:lnTo>
                  <a:pt x="6261100" y="0"/>
                </a:lnTo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69740" y="3836923"/>
            <a:ext cx="1174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Gratings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Prisms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25361" y="3658361"/>
            <a:ext cx="1371600" cy="685800"/>
          </a:xfrm>
          <a:custGeom>
            <a:avLst/>
            <a:gdLst/>
            <a:ahLst/>
            <a:cxnLst/>
            <a:rect l="l" t="t" r="r" b="b"/>
            <a:pathLst>
              <a:path w="1371600" h="685800">
                <a:moveTo>
                  <a:pt x="0" y="0"/>
                </a:moveTo>
                <a:lnTo>
                  <a:pt x="1371599" y="0"/>
                </a:lnTo>
                <a:lnTo>
                  <a:pt x="137159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25361" y="3658361"/>
            <a:ext cx="1371600" cy="685800"/>
          </a:xfrm>
          <a:custGeom>
            <a:avLst/>
            <a:gdLst/>
            <a:ahLst/>
            <a:cxnLst/>
            <a:rect l="l" t="t" r="r" b="b"/>
            <a:pathLst>
              <a:path w="1371600" h="685800">
                <a:moveTo>
                  <a:pt x="0" y="0"/>
                </a:moveTo>
                <a:lnTo>
                  <a:pt x="1371599" y="0"/>
                </a:lnTo>
                <a:lnTo>
                  <a:pt x="137159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38315" y="3844544"/>
            <a:ext cx="1346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79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metal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5361" y="3201161"/>
            <a:ext cx="1371600" cy="457200"/>
          </a:xfrm>
          <a:prstGeom prst="rect">
            <a:avLst/>
          </a:prstGeom>
          <a:ln w="25907">
            <a:solidFill>
              <a:srgbClr val="BDBDBD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latin typeface="Arial"/>
                <a:cs typeface="Arial"/>
              </a:rPr>
              <a:t>Glass </a:t>
            </a:r>
            <a:r>
              <a:rPr sz="1800" spc="-10" dirty="0">
                <a:latin typeface="Arial"/>
                <a:cs typeface="Arial"/>
              </a:rPr>
              <a:t>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air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34995" y="2845333"/>
            <a:ext cx="439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99FF"/>
                </a:solidFill>
                <a:latin typeface="Arial"/>
                <a:cs typeface="Arial"/>
              </a:rPr>
              <a:t>ε</a:t>
            </a:r>
            <a:r>
              <a:rPr sz="1800" spc="-7" baseline="-20833" dirty="0">
                <a:solidFill>
                  <a:srgbClr val="0099FF"/>
                </a:solidFill>
                <a:latin typeface="Arial"/>
                <a:cs typeface="Arial"/>
              </a:rPr>
              <a:t>r</a:t>
            </a:r>
            <a:r>
              <a:rPr sz="1800" spc="0" dirty="0">
                <a:solidFill>
                  <a:srgbClr val="0099FF"/>
                </a:solidFill>
                <a:latin typeface="Arial"/>
                <a:cs typeface="Arial"/>
              </a:rPr>
              <a:t>&lt;</a:t>
            </a:r>
            <a:r>
              <a:rPr sz="1800" spc="-5" dirty="0">
                <a:solidFill>
                  <a:srgbClr val="0099FF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2450" y="147637"/>
            <a:ext cx="7519034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7275" marR="5080" indent="-231521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Arial"/>
                <a:cs typeface="Arial"/>
              </a:rPr>
              <a:t>Interaction of Light with</a:t>
            </a:r>
            <a:r>
              <a:rPr sz="4400" spc="-6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Matter  Plasmonics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6339" y="1443228"/>
            <a:ext cx="6751319" cy="4716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5943859"/>
            <a:ext cx="7668895" cy="721995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308100" algn="ctr">
              <a:lnSpc>
                <a:spcPct val="100000"/>
              </a:lnSpc>
              <a:spcBef>
                <a:spcPts val="134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26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Fig. 26 </a:t>
            </a:r>
            <a:r>
              <a:rPr sz="1100" dirty="0">
                <a:latin typeface="Arial"/>
                <a:cs typeface="Arial"/>
              </a:rPr>
              <a:t>taken from: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https://</a:t>
            </a:r>
            <a:r>
              <a:rPr sz="1100" spc="-5" dirty="0">
                <a:latin typeface="Arial"/>
                <a:cs typeface="Arial"/>
                <a:hlinkClick r:id="rId3"/>
              </a:rPr>
              <a:t>www.thermalfluidscentral.org/encyclopedia/index.php/Surface_plasmon_(or_phonon)_polaritons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297180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Plasmonics / Mie</a:t>
            </a:r>
            <a:r>
              <a:rPr spc="-95" dirty="0"/>
              <a:t> </a:t>
            </a:r>
            <a:r>
              <a:rPr dirty="0"/>
              <a:t>Scattering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699260"/>
            <a:ext cx="2467355" cy="411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6124447"/>
            <a:ext cx="896874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Fig. 27 </a:t>
            </a:r>
            <a:r>
              <a:rPr sz="1100" dirty="0">
                <a:latin typeface="Arial"/>
                <a:cs typeface="Arial"/>
              </a:rPr>
              <a:t>taken from:  </a:t>
            </a:r>
            <a:r>
              <a:rPr sz="1100" spc="-5" dirty="0">
                <a:latin typeface="Arial"/>
                <a:cs typeface="Arial"/>
                <a:hlinkClick r:id="rId3"/>
              </a:rPr>
              <a:t>http://eniyavaikooral.blogspot.com/search/label/%E0%AE%AE%E0%AE%B0%E0%AF%81%E0%AE%A4%E0%AF%8D%E0%AE%A4%E0%AF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Arial"/>
                <a:cs typeface="Arial"/>
              </a:rPr>
              <a:t>%81%E0%AE%B5%E0%AE%AE%E0%AF%8D#axzz3FPFmWpJb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6203" y="5835468"/>
            <a:ext cx="723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27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95494" y="3060954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95494" y="3060954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89" y="255359"/>
                </a:lnTo>
                <a:lnTo>
                  <a:pt x="15538" y="208458"/>
                </a:lnTo>
                <a:lnTo>
                  <a:pt x="34020" y="164725"/>
                </a:lnTo>
                <a:lnTo>
                  <a:pt x="58808" y="124788"/>
                </a:lnTo>
                <a:lnTo>
                  <a:pt x="89273" y="89273"/>
                </a:lnTo>
                <a:lnTo>
                  <a:pt x="124788" y="58808"/>
                </a:lnTo>
                <a:lnTo>
                  <a:pt x="164725" y="34020"/>
                </a:lnTo>
                <a:lnTo>
                  <a:pt x="208458" y="15538"/>
                </a:lnTo>
                <a:lnTo>
                  <a:pt x="255359" y="3989"/>
                </a:lnTo>
                <a:lnTo>
                  <a:pt x="304800" y="0"/>
                </a:lnTo>
                <a:lnTo>
                  <a:pt x="354240" y="3989"/>
                </a:lnTo>
                <a:lnTo>
                  <a:pt x="401141" y="15538"/>
                </a:lnTo>
                <a:lnTo>
                  <a:pt x="444874" y="34020"/>
                </a:lnTo>
                <a:lnTo>
                  <a:pt x="484811" y="58808"/>
                </a:lnTo>
                <a:lnTo>
                  <a:pt x="520326" y="89273"/>
                </a:lnTo>
                <a:lnTo>
                  <a:pt x="550791" y="124788"/>
                </a:lnTo>
                <a:lnTo>
                  <a:pt x="575579" y="164725"/>
                </a:lnTo>
                <a:lnTo>
                  <a:pt x="594061" y="208458"/>
                </a:lnTo>
                <a:lnTo>
                  <a:pt x="605610" y="255359"/>
                </a:lnTo>
                <a:lnTo>
                  <a:pt x="609600" y="304800"/>
                </a:lnTo>
                <a:lnTo>
                  <a:pt x="605610" y="354240"/>
                </a:lnTo>
                <a:lnTo>
                  <a:pt x="594061" y="401141"/>
                </a:lnTo>
                <a:lnTo>
                  <a:pt x="575579" y="444874"/>
                </a:lnTo>
                <a:lnTo>
                  <a:pt x="550791" y="484811"/>
                </a:lnTo>
                <a:lnTo>
                  <a:pt x="520326" y="520326"/>
                </a:lnTo>
                <a:lnTo>
                  <a:pt x="484811" y="550791"/>
                </a:lnTo>
                <a:lnTo>
                  <a:pt x="444874" y="575579"/>
                </a:lnTo>
                <a:lnTo>
                  <a:pt x="401141" y="594061"/>
                </a:lnTo>
                <a:lnTo>
                  <a:pt x="354240" y="605610"/>
                </a:lnTo>
                <a:lnTo>
                  <a:pt x="304800" y="609600"/>
                </a:lnTo>
                <a:lnTo>
                  <a:pt x="255359" y="605610"/>
                </a:lnTo>
                <a:lnTo>
                  <a:pt x="208458" y="594061"/>
                </a:lnTo>
                <a:lnTo>
                  <a:pt x="164725" y="575579"/>
                </a:lnTo>
                <a:lnTo>
                  <a:pt x="124788" y="550791"/>
                </a:lnTo>
                <a:lnTo>
                  <a:pt x="89273" y="520326"/>
                </a:lnTo>
                <a:lnTo>
                  <a:pt x="58808" y="484811"/>
                </a:lnTo>
                <a:lnTo>
                  <a:pt x="34020" y="444874"/>
                </a:lnTo>
                <a:lnTo>
                  <a:pt x="15538" y="401141"/>
                </a:lnTo>
                <a:lnTo>
                  <a:pt x="3989" y="35424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8609" y="2199894"/>
            <a:ext cx="906780" cy="798830"/>
          </a:xfrm>
          <a:custGeom>
            <a:avLst/>
            <a:gdLst/>
            <a:ahLst/>
            <a:cxnLst/>
            <a:rect l="l" t="t" r="r" b="b"/>
            <a:pathLst>
              <a:path w="906779" h="798830">
                <a:moveTo>
                  <a:pt x="0" y="0"/>
                </a:moveTo>
                <a:lnTo>
                  <a:pt x="906424" y="79827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2956" y="2942678"/>
            <a:ext cx="123825" cy="118745"/>
          </a:xfrm>
          <a:custGeom>
            <a:avLst/>
            <a:gdLst/>
            <a:ahLst/>
            <a:cxnLst/>
            <a:rect l="l" t="t" r="r" b="b"/>
            <a:pathLst>
              <a:path w="123825" h="118744">
                <a:moveTo>
                  <a:pt x="75552" y="0"/>
                </a:moveTo>
                <a:lnTo>
                  <a:pt x="0" y="85775"/>
                </a:lnTo>
                <a:lnTo>
                  <a:pt x="123558" y="118440"/>
                </a:lnTo>
                <a:lnTo>
                  <a:pt x="755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3265" y="3240785"/>
            <a:ext cx="904875" cy="93345"/>
          </a:xfrm>
          <a:custGeom>
            <a:avLst/>
            <a:gdLst/>
            <a:ahLst/>
            <a:cxnLst/>
            <a:rect l="l" t="t" r="r" b="b"/>
            <a:pathLst>
              <a:path w="904875" h="93345">
                <a:moveTo>
                  <a:pt x="0" y="0"/>
                </a:moveTo>
                <a:lnTo>
                  <a:pt x="904633" y="9304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13104" y="3275027"/>
            <a:ext cx="120014" cy="114300"/>
          </a:xfrm>
          <a:custGeom>
            <a:avLst/>
            <a:gdLst/>
            <a:ahLst/>
            <a:cxnLst/>
            <a:rect l="l" t="t" r="r" b="b"/>
            <a:pathLst>
              <a:path w="120014" h="114300">
                <a:moveTo>
                  <a:pt x="11696" y="0"/>
                </a:moveTo>
                <a:lnTo>
                  <a:pt x="0" y="113703"/>
                </a:lnTo>
                <a:lnTo>
                  <a:pt x="119545" y="68554"/>
                </a:lnTo>
                <a:lnTo>
                  <a:pt x="116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30802" y="3696925"/>
            <a:ext cx="886460" cy="255904"/>
          </a:xfrm>
          <a:custGeom>
            <a:avLst/>
            <a:gdLst/>
            <a:ahLst/>
            <a:cxnLst/>
            <a:rect l="l" t="t" r="r" b="b"/>
            <a:pathLst>
              <a:path w="886460" h="255904">
                <a:moveTo>
                  <a:pt x="0" y="255409"/>
                </a:moveTo>
                <a:lnTo>
                  <a:pt x="88637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83050" y="3647292"/>
            <a:ext cx="125730" cy="109855"/>
          </a:xfrm>
          <a:custGeom>
            <a:avLst/>
            <a:gdLst/>
            <a:ahLst/>
            <a:cxnLst/>
            <a:rect l="l" t="t" r="r" b="b"/>
            <a:pathLst>
              <a:path w="125729" h="109854">
                <a:moveTo>
                  <a:pt x="0" y="0"/>
                </a:moveTo>
                <a:lnTo>
                  <a:pt x="31648" y="109829"/>
                </a:lnTo>
                <a:lnTo>
                  <a:pt x="125653" y="2326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04496" y="1767330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Incoming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91150" y="2077198"/>
            <a:ext cx="509905" cy="982980"/>
          </a:xfrm>
          <a:custGeom>
            <a:avLst/>
            <a:gdLst/>
            <a:ahLst/>
            <a:cxnLst/>
            <a:rect l="l" t="t" r="r" b="b"/>
            <a:pathLst>
              <a:path w="509904" h="982980">
                <a:moveTo>
                  <a:pt x="0" y="982916"/>
                </a:moveTo>
                <a:lnTo>
                  <a:pt x="509473" y="0"/>
                </a:lnTo>
              </a:path>
            </a:pathLst>
          </a:custGeom>
          <a:ln w="38099">
            <a:solidFill>
              <a:srgbClr val="00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41112" y="1992632"/>
            <a:ext cx="103505" cy="128270"/>
          </a:xfrm>
          <a:custGeom>
            <a:avLst/>
            <a:gdLst/>
            <a:ahLst/>
            <a:cxnLst/>
            <a:rect l="l" t="t" r="r" b="b"/>
            <a:pathLst>
              <a:path w="103504" h="128269">
                <a:moveTo>
                  <a:pt x="103339" y="0"/>
                </a:moveTo>
                <a:lnTo>
                  <a:pt x="0" y="75183"/>
                </a:lnTo>
                <a:lnTo>
                  <a:pt x="101485" y="127774"/>
                </a:lnTo>
                <a:lnTo>
                  <a:pt x="103339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09082" y="2743239"/>
            <a:ext cx="804545" cy="394970"/>
          </a:xfrm>
          <a:custGeom>
            <a:avLst/>
            <a:gdLst/>
            <a:ahLst/>
            <a:cxnLst/>
            <a:rect l="l" t="t" r="r" b="b"/>
            <a:pathLst>
              <a:path w="804545" h="394969">
                <a:moveTo>
                  <a:pt x="0" y="394550"/>
                </a:moveTo>
                <a:lnTo>
                  <a:pt x="804214" y="0"/>
                </a:lnTo>
              </a:path>
            </a:pathLst>
          </a:custGeom>
          <a:ln w="38100">
            <a:solidFill>
              <a:srgbClr val="00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71030" y="2700328"/>
            <a:ext cx="128270" cy="102870"/>
          </a:xfrm>
          <a:custGeom>
            <a:avLst/>
            <a:gdLst/>
            <a:ahLst/>
            <a:cxnLst/>
            <a:rect l="l" t="t" r="r" b="b"/>
            <a:pathLst>
              <a:path w="128270" h="102869">
                <a:moveTo>
                  <a:pt x="0" y="0"/>
                </a:moveTo>
                <a:lnTo>
                  <a:pt x="50342" y="102615"/>
                </a:lnTo>
                <a:lnTo>
                  <a:pt x="127787" y="965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73090" y="3548634"/>
            <a:ext cx="735965" cy="271145"/>
          </a:xfrm>
          <a:custGeom>
            <a:avLst/>
            <a:gdLst/>
            <a:ahLst/>
            <a:cxnLst/>
            <a:rect l="l" t="t" r="r" b="b"/>
            <a:pathLst>
              <a:path w="735964" h="271145">
                <a:moveTo>
                  <a:pt x="0" y="0"/>
                </a:moveTo>
                <a:lnTo>
                  <a:pt x="735698" y="271068"/>
                </a:lnTo>
              </a:path>
            </a:pathLst>
          </a:custGeom>
          <a:ln w="38100">
            <a:solidFill>
              <a:srgbClr val="00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71149" y="3759490"/>
            <a:ext cx="127635" cy="107314"/>
          </a:xfrm>
          <a:custGeom>
            <a:avLst/>
            <a:gdLst/>
            <a:ahLst/>
            <a:cxnLst/>
            <a:rect l="l" t="t" r="r" b="b"/>
            <a:pathLst>
              <a:path w="127635" h="107314">
                <a:moveTo>
                  <a:pt x="39522" y="0"/>
                </a:moveTo>
                <a:lnTo>
                  <a:pt x="0" y="107251"/>
                </a:lnTo>
                <a:lnTo>
                  <a:pt x="127012" y="93141"/>
                </a:lnTo>
                <a:lnTo>
                  <a:pt x="39522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36870" y="3670553"/>
            <a:ext cx="455930" cy="696595"/>
          </a:xfrm>
          <a:custGeom>
            <a:avLst/>
            <a:gdLst/>
            <a:ahLst/>
            <a:cxnLst/>
            <a:rect l="l" t="t" r="r" b="b"/>
            <a:pathLst>
              <a:path w="455929" h="696595">
                <a:moveTo>
                  <a:pt x="0" y="0"/>
                </a:moveTo>
                <a:lnTo>
                  <a:pt x="455447" y="696506"/>
                </a:lnTo>
              </a:path>
            </a:pathLst>
          </a:custGeom>
          <a:ln w="38100">
            <a:solidFill>
              <a:srgbClr val="00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34054" y="4319840"/>
            <a:ext cx="110489" cy="127000"/>
          </a:xfrm>
          <a:custGeom>
            <a:avLst/>
            <a:gdLst/>
            <a:ahLst/>
            <a:cxnLst/>
            <a:rect l="l" t="t" r="r" b="b"/>
            <a:pathLst>
              <a:path w="110489" h="127000">
                <a:moveTo>
                  <a:pt x="95669" y="0"/>
                </a:moveTo>
                <a:lnTo>
                  <a:pt x="0" y="62547"/>
                </a:lnTo>
                <a:lnTo>
                  <a:pt x="110388" y="126936"/>
                </a:lnTo>
                <a:lnTo>
                  <a:pt x="95669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236488" y="3207421"/>
            <a:ext cx="394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ε(λ)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23531" y="3024999"/>
            <a:ext cx="152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Localized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46350" y="5333376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214" y="0"/>
                </a:lnTo>
              </a:path>
            </a:pathLst>
          </a:custGeom>
          <a:ln w="153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72779" y="5333376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5">
                <a:moveTo>
                  <a:pt x="0" y="0"/>
                </a:moveTo>
                <a:lnTo>
                  <a:pt x="521326" y="0"/>
                </a:lnTo>
              </a:path>
            </a:pathLst>
          </a:custGeom>
          <a:ln w="153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47416" y="5333376"/>
            <a:ext cx="1026794" cy="0"/>
          </a:xfrm>
          <a:custGeom>
            <a:avLst/>
            <a:gdLst/>
            <a:ahLst/>
            <a:cxnLst/>
            <a:rect l="l" t="t" r="r" b="b"/>
            <a:pathLst>
              <a:path w="1026795">
                <a:moveTo>
                  <a:pt x="0" y="0"/>
                </a:moveTo>
                <a:lnTo>
                  <a:pt x="1026331" y="0"/>
                </a:lnTo>
              </a:path>
            </a:pathLst>
          </a:custGeom>
          <a:ln w="153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01332" y="4924810"/>
            <a:ext cx="0" cy="817244"/>
          </a:xfrm>
          <a:custGeom>
            <a:avLst/>
            <a:gdLst/>
            <a:ahLst/>
            <a:cxnLst/>
            <a:rect l="l" t="t" r="r" b="b"/>
            <a:pathLst>
              <a:path h="817245">
                <a:moveTo>
                  <a:pt x="0" y="0"/>
                </a:moveTo>
                <a:lnTo>
                  <a:pt x="0" y="817132"/>
                </a:lnTo>
              </a:path>
            </a:pathLst>
          </a:custGeom>
          <a:ln w="153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12151" y="4924810"/>
            <a:ext cx="0" cy="817244"/>
          </a:xfrm>
          <a:custGeom>
            <a:avLst/>
            <a:gdLst/>
            <a:ahLst/>
            <a:cxnLst/>
            <a:rect l="l" t="t" r="r" b="b"/>
            <a:pathLst>
              <a:path h="817245">
                <a:moveTo>
                  <a:pt x="0" y="0"/>
                </a:moveTo>
                <a:lnTo>
                  <a:pt x="0" y="817132"/>
                </a:lnTo>
              </a:path>
            </a:pathLst>
          </a:custGeom>
          <a:ln w="153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936897" y="4809728"/>
            <a:ext cx="1143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60392" y="4943335"/>
            <a:ext cx="316293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latin typeface="Arial"/>
                <a:cs typeface="Arial"/>
              </a:rPr>
              <a:t>Scattering</a:t>
            </a:r>
            <a:r>
              <a:rPr sz="1800" spc="0" dirty="0">
                <a:latin typeface="Arial"/>
                <a:cs typeface="Arial"/>
              </a:rPr>
              <a:t> </a:t>
            </a:r>
            <a:r>
              <a:rPr sz="3600" i="1" spc="75" baseline="-24305" dirty="0">
                <a:latin typeface="Times New Roman"/>
                <a:cs typeface="Times New Roman"/>
              </a:rPr>
              <a:t>Q</a:t>
            </a:r>
            <a:r>
              <a:rPr sz="3600" spc="75" baseline="-24305" dirty="0">
                <a:latin typeface="Times New Roman"/>
                <a:cs typeface="Times New Roman"/>
              </a:rPr>
              <a:t>(</a:t>
            </a:r>
            <a:r>
              <a:rPr sz="3825" i="1" spc="75" baseline="-22875" dirty="0">
                <a:latin typeface="Symbol"/>
                <a:cs typeface="Symbol"/>
              </a:rPr>
              <a:t></a:t>
            </a:r>
            <a:r>
              <a:rPr sz="3600" spc="75" baseline="-24305" dirty="0">
                <a:latin typeface="Times New Roman"/>
                <a:cs typeface="Times New Roman"/>
              </a:rPr>
              <a:t>)</a:t>
            </a:r>
            <a:r>
              <a:rPr sz="3600" spc="-22" baseline="-24305" dirty="0">
                <a:latin typeface="Times New Roman"/>
                <a:cs typeface="Times New Roman"/>
              </a:rPr>
              <a:t> </a:t>
            </a:r>
            <a:r>
              <a:rPr sz="3600" spc="7" baseline="-24305" dirty="0">
                <a:latin typeface="Symbol"/>
                <a:cs typeface="Symbol"/>
              </a:rPr>
              <a:t></a:t>
            </a:r>
            <a:r>
              <a:rPr sz="3600" spc="97" baseline="-24305" dirty="0">
                <a:latin typeface="Times New Roman"/>
                <a:cs typeface="Times New Roman"/>
              </a:rPr>
              <a:t> </a:t>
            </a:r>
            <a:r>
              <a:rPr sz="3600" spc="0" baseline="11574" dirty="0">
                <a:latin typeface="Times New Roman"/>
                <a:cs typeface="Times New Roman"/>
              </a:rPr>
              <a:t>8</a:t>
            </a:r>
            <a:r>
              <a:rPr sz="3600" spc="-284" baseline="11574" dirty="0">
                <a:latin typeface="Times New Roman"/>
                <a:cs typeface="Times New Roman"/>
              </a:rPr>
              <a:t> </a:t>
            </a:r>
            <a:r>
              <a:rPr sz="3600" spc="0" baseline="-24305" dirty="0">
                <a:latin typeface="Times New Roman"/>
                <a:cs typeface="Times New Roman"/>
              </a:rPr>
              <a:t>(</a:t>
            </a:r>
            <a:r>
              <a:rPr sz="3600" spc="-532" baseline="-24305" dirty="0">
                <a:latin typeface="Times New Roman"/>
                <a:cs typeface="Times New Roman"/>
              </a:rPr>
              <a:t> </a:t>
            </a:r>
            <a:r>
              <a:rPr sz="3600" spc="-135" baseline="11574" dirty="0">
                <a:latin typeface="Times New Roman"/>
                <a:cs typeface="Times New Roman"/>
              </a:rPr>
              <a:t>2</a:t>
            </a:r>
            <a:r>
              <a:rPr sz="3825" i="1" spc="-135" baseline="10893" dirty="0">
                <a:latin typeface="Symbol"/>
                <a:cs typeface="Symbol"/>
              </a:rPr>
              <a:t></a:t>
            </a:r>
            <a:r>
              <a:rPr sz="3825" i="1" spc="-427" baseline="10893" dirty="0">
                <a:latin typeface="Times New Roman"/>
                <a:cs typeface="Times New Roman"/>
              </a:rPr>
              <a:t> </a:t>
            </a:r>
            <a:r>
              <a:rPr sz="3600" i="1" spc="0" baseline="11574" dirty="0">
                <a:latin typeface="Times New Roman"/>
                <a:cs typeface="Times New Roman"/>
              </a:rPr>
              <a:t>r</a:t>
            </a:r>
            <a:r>
              <a:rPr sz="3600" i="1" spc="-397" baseline="11574" dirty="0">
                <a:latin typeface="Times New Roman"/>
                <a:cs typeface="Times New Roman"/>
              </a:rPr>
              <a:t> </a:t>
            </a:r>
            <a:r>
              <a:rPr sz="3600" spc="52" baseline="-24305" dirty="0">
                <a:latin typeface="Times New Roman"/>
                <a:cs typeface="Times New Roman"/>
              </a:rPr>
              <a:t>)</a:t>
            </a:r>
            <a:r>
              <a:rPr sz="2100" spc="52" baseline="1984" dirty="0">
                <a:latin typeface="Times New Roman"/>
                <a:cs typeface="Times New Roman"/>
              </a:rPr>
              <a:t>4</a:t>
            </a:r>
            <a:endParaRPr sz="2100" baseline="1984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43248" y="4830288"/>
            <a:ext cx="2233930" cy="8985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475"/>
              </a:spcBef>
            </a:pPr>
            <a:r>
              <a:rPr sz="2550" i="1" spc="-60" dirty="0">
                <a:latin typeface="Symbol"/>
                <a:cs typeface="Symbol"/>
              </a:rPr>
              <a:t></a:t>
            </a:r>
            <a:r>
              <a:rPr sz="2550" i="1" spc="-34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(</a:t>
            </a:r>
            <a:r>
              <a:rPr sz="2550" i="1" spc="40" dirty="0">
                <a:latin typeface="Symbol"/>
                <a:cs typeface="Symbol"/>
              </a:rPr>
              <a:t></a:t>
            </a:r>
            <a:r>
              <a:rPr sz="2400" spc="40" dirty="0">
                <a:latin typeface="Times New Roman"/>
                <a:cs typeface="Times New Roman"/>
              </a:rPr>
              <a:t>)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Symbol"/>
                <a:cs typeface="Symbol"/>
              </a:rPr>
              <a:t></a:t>
            </a:r>
            <a:r>
              <a:rPr sz="2400" spc="8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  <a:tabLst>
                <a:tab pos="496570" algn="l"/>
                <a:tab pos="1208405" algn="l"/>
              </a:tabLst>
            </a:pPr>
            <a:r>
              <a:rPr sz="2400" spc="0" dirty="0">
                <a:latin typeface="Times New Roman"/>
                <a:cs typeface="Times New Roman"/>
              </a:rPr>
              <a:t>3	</a:t>
            </a:r>
            <a:r>
              <a:rPr sz="2550" i="1" spc="-75" dirty="0">
                <a:latin typeface="Symbol"/>
                <a:cs typeface="Symbol"/>
              </a:rPr>
              <a:t></a:t>
            </a:r>
            <a:r>
              <a:rPr sz="2550" spc="-75" dirty="0">
                <a:latin typeface="Times New Roman"/>
                <a:cs typeface="Times New Roman"/>
              </a:rPr>
              <a:t>	</a:t>
            </a:r>
            <a:r>
              <a:rPr sz="2550" i="1" spc="-60" dirty="0">
                <a:latin typeface="Symbol"/>
                <a:cs typeface="Symbol"/>
              </a:rPr>
              <a:t></a:t>
            </a:r>
            <a:r>
              <a:rPr sz="2550" i="1" spc="-33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(</a:t>
            </a:r>
            <a:r>
              <a:rPr sz="2550" i="1" spc="40" dirty="0">
                <a:latin typeface="Symbol"/>
                <a:cs typeface="Symbol"/>
              </a:rPr>
              <a:t></a:t>
            </a:r>
            <a:r>
              <a:rPr sz="2400" spc="40" dirty="0">
                <a:latin typeface="Times New Roman"/>
                <a:cs typeface="Times New Roman"/>
              </a:rPr>
              <a:t>)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Symbol"/>
                <a:cs typeface="Symbol"/>
              </a:rPr>
              <a:t>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60392" y="5247345"/>
            <a:ext cx="1032510" cy="70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 marR="5080" indent="-16510">
              <a:lnSpc>
                <a:spcPct val="1235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3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en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:  </a:t>
            </a:r>
            <a:r>
              <a:rPr sz="1800" spc="-10" dirty="0">
                <a:latin typeface="Arial"/>
                <a:cs typeface="Arial"/>
              </a:rPr>
              <a:t>r:radius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What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Light?</a:t>
            </a:r>
          </a:p>
        </p:txBody>
      </p:sp>
      <p:sp>
        <p:nvSpPr>
          <p:cNvPr id="3" name="object 3"/>
          <p:cNvSpPr/>
          <p:nvPr/>
        </p:nvSpPr>
        <p:spPr>
          <a:xfrm>
            <a:off x="1319783" y="1676415"/>
            <a:ext cx="6399662" cy="3582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69740" y="5448236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6200647"/>
            <a:ext cx="524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- </a:t>
            </a:r>
            <a:r>
              <a:rPr sz="1100" spc="-5" dirty="0">
                <a:latin typeface="Arial"/>
                <a:cs typeface="Arial"/>
              </a:rPr>
              <a:t>Fig. </a:t>
            </a:r>
            <a:r>
              <a:rPr sz="1100" dirty="0">
                <a:latin typeface="Arial"/>
                <a:cs typeface="Arial"/>
              </a:rPr>
              <a:t>4 taken from: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https://wikis.engrade.com/a121biology2012/visualcommunication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0405" marR="5080" indent="-1958339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Mie</a:t>
            </a:r>
            <a:r>
              <a:rPr spc="-25" dirty="0"/>
              <a:t> </a:t>
            </a:r>
            <a:r>
              <a:rPr dirty="0"/>
              <a:t>Scattering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2357586" y="1905032"/>
            <a:ext cx="4495496" cy="335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41488" y="5818123"/>
            <a:ext cx="1838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Dielectric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spheres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0405" marR="5080" indent="-1958339">
              <a:lnSpc>
                <a:spcPct val="100000"/>
              </a:lnSpc>
              <a:spcBef>
                <a:spcPts val="100"/>
              </a:spcBef>
            </a:pPr>
            <a:r>
              <a:rPr dirty="0"/>
              <a:t>Interaction of Light with</a:t>
            </a:r>
            <a:r>
              <a:rPr spc="-60" dirty="0"/>
              <a:t> </a:t>
            </a:r>
            <a:r>
              <a:rPr dirty="0"/>
              <a:t>Matter  Mie</a:t>
            </a:r>
            <a:r>
              <a:rPr spc="-20" dirty="0"/>
              <a:t> </a:t>
            </a:r>
            <a:r>
              <a:rPr dirty="0"/>
              <a:t>Scattering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981200"/>
            <a:ext cx="3572255" cy="310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53711" y="2375916"/>
            <a:ext cx="3809999" cy="231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77472" y="5215455"/>
            <a:ext cx="5886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r</a:t>
            </a:r>
            <a:r>
              <a:rPr sz="3200" spc="0" dirty="0">
                <a:latin typeface="Arial"/>
                <a:cs typeface="Arial"/>
              </a:rPr>
              <a:t>≤</a:t>
            </a:r>
            <a:r>
              <a:rPr sz="3200" dirty="0">
                <a:latin typeface="Arial"/>
                <a:cs typeface="Arial"/>
              </a:rPr>
              <a:t>λ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2572" y="4809022"/>
            <a:ext cx="723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29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6124447"/>
            <a:ext cx="888238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-"/>
              <a:tabLst>
                <a:tab pos="97155" algn="l"/>
              </a:tabLst>
            </a:pPr>
            <a:r>
              <a:rPr sz="1100" spc="-5" dirty="0">
                <a:latin typeface="Arial"/>
                <a:cs typeface="Arial"/>
              </a:rPr>
              <a:t>Fig. 28 </a:t>
            </a:r>
            <a:r>
              <a:rPr sz="1100" dirty="0">
                <a:latin typeface="Arial"/>
                <a:cs typeface="Arial"/>
              </a:rPr>
              <a:t>taken from: </a:t>
            </a:r>
            <a:r>
              <a:rPr sz="1100" spc="-5" dirty="0">
                <a:latin typeface="Arial"/>
                <a:cs typeface="Arial"/>
                <a:hlinkClick r:id="rId4"/>
              </a:rPr>
              <a:t>http://www.laserfocusworld.com/articles/2014/03/forming-silicon-into-microscopic-spheres-forces-it-to-absorb-infrared-light- </a:t>
            </a:r>
            <a:r>
              <a:rPr sz="1100" spc="-5" dirty="0">
                <a:latin typeface="Arial"/>
                <a:cs typeface="Arial"/>
              </a:rPr>
              <a:t> enabling-better-photodetectors-and-solar-cells.html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har char="-"/>
              <a:tabLst>
                <a:tab pos="97155" algn="l"/>
              </a:tabLst>
            </a:pPr>
            <a:r>
              <a:rPr sz="1100" spc="-5" dirty="0">
                <a:latin typeface="Arial"/>
                <a:cs typeface="Arial"/>
              </a:rPr>
              <a:t>Fig. 29 original at: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5"/>
              </a:rPr>
              <a:t>http://www.gamedev.net/topic/642193-what-causes-light-scattering-and-absorbtion/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7932" y="5071365"/>
            <a:ext cx="1722120" cy="7207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675"/>
              </a:spcBef>
            </a:pPr>
            <a:r>
              <a:rPr sz="1800" spc="-5" dirty="0">
                <a:latin typeface="Arial"/>
                <a:cs typeface="Arial"/>
              </a:rPr>
              <a:t>Fig. </a:t>
            </a:r>
            <a:r>
              <a:rPr sz="1800" spc="-15" dirty="0">
                <a:latin typeface="Arial"/>
                <a:cs typeface="Arial"/>
              </a:rPr>
              <a:t>28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1800" spc="-5" dirty="0">
                <a:latin typeface="Arial"/>
                <a:cs typeface="Arial"/>
              </a:rPr>
              <a:t>Mie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Resonances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787523" y="482917"/>
            <a:ext cx="35693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What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Light?</a:t>
            </a:r>
          </a:p>
        </p:txBody>
      </p:sp>
      <p:sp>
        <p:nvSpPr>
          <p:cNvPr id="17" name="object 17"/>
          <p:cNvSpPr/>
          <p:nvPr/>
        </p:nvSpPr>
        <p:spPr>
          <a:xfrm>
            <a:off x="762000" y="1414272"/>
            <a:ext cx="2442971" cy="304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-2222" y="4587862"/>
            <a:ext cx="3932554" cy="454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James Clerk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Maxwell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000" spc="-10" dirty="0">
                <a:latin typeface="Arial"/>
                <a:cs typeface="Arial"/>
              </a:rPr>
              <a:t>(original </a:t>
            </a:r>
            <a:r>
              <a:rPr sz="1000" spc="-5" dirty="0">
                <a:latin typeface="Arial"/>
                <a:cs typeface="Arial"/>
              </a:rPr>
              <a:t>image:</a:t>
            </a:r>
            <a:r>
              <a:rPr sz="1000" spc="-10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  <a:hlinkClick r:id="rId3"/>
              </a:rPr>
              <a:t>http://www.st-andrews.ac.uk/~ulf/perfectimaging.html)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95252" y="4687823"/>
            <a:ext cx="16821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r: </a:t>
            </a:r>
            <a:r>
              <a:rPr sz="1800" spc="-10" dirty="0">
                <a:latin typeface="Arial"/>
                <a:cs typeface="Arial"/>
              </a:rPr>
              <a:t>position </a:t>
            </a:r>
            <a:r>
              <a:rPr sz="1800" spc="-25" dirty="0">
                <a:latin typeface="Arial"/>
                <a:cs typeface="Arial"/>
              </a:rPr>
              <a:t>(x,y,z)  </a:t>
            </a:r>
            <a:r>
              <a:rPr sz="1800" dirty="0">
                <a:latin typeface="Arial"/>
                <a:cs typeface="Arial"/>
              </a:rPr>
              <a:t>t: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66802" y="5845111"/>
            <a:ext cx="2879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marR="5080" indent="-1270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Light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bulk, homogenous,  </a:t>
            </a:r>
            <a:r>
              <a:rPr sz="1800" spc="-5" dirty="0">
                <a:latin typeface="Arial"/>
                <a:cs typeface="Arial"/>
              </a:rPr>
              <a:t>isotropic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media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766059" y="5896355"/>
            <a:ext cx="870203" cy="49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105896" y="5689812"/>
                <a:ext cx="2552558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96" y="5689812"/>
                <a:ext cx="2552558" cy="345159"/>
              </a:xfrm>
              <a:prstGeom prst="rect">
                <a:avLst/>
              </a:prstGeom>
              <a:blipFill rotWithShape="0">
                <a:blip r:embed="rId5"/>
                <a:stretch>
                  <a:fillRect l="-1671" t="-22807" r="-14797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109209" y="6105989"/>
                <a:ext cx="2633991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9" y="6105989"/>
                <a:ext cx="2633991" cy="345159"/>
              </a:xfrm>
              <a:prstGeom prst="rect">
                <a:avLst/>
              </a:prstGeom>
              <a:blipFill rotWithShape="0">
                <a:blip r:embed="rId6"/>
                <a:stretch>
                  <a:fillRect l="-1852" t="-25000" r="-694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3752211" y="5689812"/>
                <a:ext cx="2362250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11" y="5689812"/>
                <a:ext cx="2362250" cy="345159"/>
              </a:xfrm>
              <a:prstGeom prst="rect">
                <a:avLst/>
              </a:prstGeom>
              <a:blipFill rotWithShape="0">
                <a:blip r:embed="rId7"/>
                <a:stretch>
                  <a:fillRect l="-2067" t="-22807" r="-335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3752211" y="6105989"/>
                <a:ext cx="2365519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11" y="6105989"/>
                <a:ext cx="2365519" cy="345159"/>
              </a:xfrm>
              <a:prstGeom prst="rect">
                <a:avLst/>
              </a:prstGeom>
              <a:blipFill rotWithShape="0">
                <a:blip r:embed="rId8"/>
                <a:stretch>
                  <a:fillRect l="-2062" t="-25000" r="-309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4267200" y="1369286"/>
                <a:ext cx="4471289" cy="786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∇×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69286"/>
                <a:ext cx="4471289" cy="78694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4267199" y="2261053"/>
                <a:ext cx="4086055" cy="786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∇×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2261053"/>
                <a:ext cx="4086055" cy="78694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4267199" y="3124200"/>
                <a:ext cx="2775632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∇∙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3124200"/>
                <a:ext cx="2775632" cy="41408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4267199" y="3744495"/>
                <a:ext cx="2775632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∇∙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3744495"/>
                <a:ext cx="2775632" cy="41408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4800600" y="1524000"/>
            <a:ext cx="914400" cy="6322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016431" y="2213266"/>
            <a:ext cx="1186942" cy="8655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248400" y="1302332"/>
            <a:ext cx="1186942" cy="86551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00600" y="2415767"/>
            <a:ext cx="914400" cy="632233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rved Down Arrow 57"/>
          <p:cNvSpPr/>
          <p:nvPr/>
        </p:nvSpPr>
        <p:spPr>
          <a:xfrm>
            <a:off x="5629824" y="1302332"/>
            <a:ext cx="680402" cy="294352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Curved Down Arrow 58"/>
          <p:cNvSpPr/>
          <p:nvPr/>
        </p:nvSpPr>
        <p:spPr>
          <a:xfrm>
            <a:off x="5492154" y="2156233"/>
            <a:ext cx="680402" cy="276107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05400" y="419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Maxwell’s Equations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7523" y="482917"/>
            <a:ext cx="35693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What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Light?</a:t>
            </a:r>
          </a:p>
        </p:txBody>
      </p:sp>
      <p:sp>
        <p:nvSpPr>
          <p:cNvPr id="3" name="object 3"/>
          <p:cNvSpPr/>
          <p:nvPr/>
        </p:nvSpPr>
        <p:spPr>
          <a:xfrm>
            <a:off x="1477517" y="1395983"/>
            <a:ext cx="0" cy="1460500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5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0373" y="130073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8007" y="2856735"/>
            <a:ext cx="989965" cy="713105"/>
          </a:xfrm>
          <a:custGeom>
            <a:avLst/>
            <a:gdLst/>
            <a:ahLst/>
            <a:cxnLst/>
            <a:rect l="l" t="t" r="r" b="b"/>
            <a:pathLst>
              <a:path w="989965" h="713104">
                <a:moveTo>
                  <a:pt x="0" y="712685"/>
                </a:moveTo>
                <a:lnTo>
                  <a:pt x="989507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0724" y="3511915"/>
            <a:ext cx="126364" cy="113664"/>
          </a:xfrm>
          <a:custGeom>
            <a:avLst/>
            <a:gdLst/>
            <a:ahLst/>
            <a:cxnLst/>
            <a:rect l="l" t="t" r="r" b="b"/>
            <a:pathLst>
              <a:path w="126365" h="113664">
                <a:moveTo>
                  <a:pt x="59347" y="0"/>
                </a:moveTo>
                <a:lnTo>
                  <a:pt x="0" y="113169"/>
                </a:lnTo>
                <a:lnTo>
                  <a:pt x="126149" y="92748"/>
                </a:lnTo>
                <a:lnTo>
                  <a:pt x="593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7516" y="2856735"/>
            <a:ext cx="984885" cy="568325"/>
          </a:xfrm>
          <a:custGeom>
            <a:avLst/>
            <a:gdLst/>
            <a:ahLst/>
            <a:cxnLst/>
            <a:rect l="l" t="t" r="r" b="b"/>
            <a:pathLst>
              <a:path w="984885" h="568325">
                <a:moveTo>
                  <a:pt x="984313" y="568325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6754" y="3366046"/>
            <a:ext cx="127635" cy="106680"/>
          </a:xfrm>
          <a:custGeom>
            <a:avLst/>
            <a:gdLst/>
            <a:ahLst/>
            <a:cxnLst/>
            <a:rect l="l" t="t" r="r" b="b"/>
            <a:pathLst>
              <a:path w="127635" h="106679">
                <a:moveTo>
                  <a:pt x="57150" y="0"/>
                </a:moveTo>
                <a:lnTo>
                  <a:pt x="0" y="98983"/>
                </a:lnTo>
                <a:lnTo>
                  <a:pt x="127558" y="106641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21991" y="331468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22297" y="2532126"/>
            <a:ext cx="481330" cy="290830"/>
          </a:xfrm>
          <a:custGeom>
            <a:avLst/>
            <a:gdLst/>
            <a:ahLst/>
            <a:cxnLst/>
            <a:rect l="l" t="t" r="r" b="b"/>
            <a:pathLst>
              <a:path w="481330" h="290830">
                <a:moveTo>
                  <a:pt x="0" y="0"/>
                </a:moveTo>
                <a:lnTo>
                  <a:pt x="481126" y="290385"/>
                </a:lnTo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72243" y="2782539"/>
            <a:ext cx="86995" cy="73660"/>
          </a:xfrm>
          <a:custGeom>
            <a:avLst/>
            <a:gdLst/>
            <a:ahLst/>
            <a:cxnLst/>
            <a:rect l="l" t="t" r="r" b="b"/>
            <a:pathLst>
              <a:path w="86994" h="73660">
                <a:moveTo>
                  <a:pt x="40170" y="0"/>
                </a:moveTo>
                <a:lnTo>
                  <a:pt x="0" y="66548"/>
                </a:lnTo>
                <a:lnTo>
                  <a:pt x="86626" y="73431"/>
                </a:lnTo>
                <a:lnTo>
                  <a:pt x="4017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3274" y="2574798"/>
            <a:ext cx="479425" cy="377825"/>
          </a:xfrm>
          <a:custGeom>
            <a:avLst/>
            <a:gdLst/>
            <a:ahLst/>
            <a:cxnLst/>
            <a:rect l="l" t="t" r="r" b="b"/>
            <a:pathLst>
              <a:path w="479425" h="377825">
                <a:moveTo>
                  <a:pt x="479336" y="0"/>
                </a:moveTo>
                <a:lnTo>
                  <a:pt x="0" y="377444"/>
                </a:lnTo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2384" y="2913691"/>
            <a:ext cx="85725" cy="78740"/>
          </a:xfrm>
          <a:custGeom>
            <a:avLst/>
            <a:gdLst/>
            <a:ahLst/>
            <a:cxnLst/>
            <a:rect l="l" t="t" r="r" b="b"/>
            <a:pathLst>
              <a:path w="85725" h="78739">
                <a:moveTo>
                  <a:pt x="37020" y="0"/>
                </a:moveTo>
                <a:lnTo>
                  <a:pt x="0" y="78613"/>
                </a:lnTo>
                <a:lnTo>
                  <a:pt x="85102" y="61061"/>
                </a:lnTo>
                <a:lnTo>
                  <a:pt x="370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2519" y="1734311"/>
            <a:ext cx="8890" cy="627380"/>
          </a:xfrm>
          <a:custGeom>
            <a:avLst/>
            <a:gdLst/>
            <a:ahLst/>
            <a:cxnLst/>
            <a:rect l="l" t="t" r="r" b="b"/>
            <a:pathLst>
              <a:path w="8890" h="627380">
                <a:moveTo>
                  <a:pt x="8636" y="627379"/>
                </a:moveTo>
                <a:lnTo>
                  <a:pt x="0" y="0"/>
                </a:lnTo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3837" y="1669547"/>
            <a:ext cx="78105" cy="78740"/>
          </a:xfrm>
          <a:custGeom>
            <a:avLst/>
            <a:gdLst/>
            <a:ahLst/>
            <a:cxnLst/>
            <a:rect l="l" t="t" r="r" b="b"/>
            <a:pathLst>
              <a:path w="78105" h="78739">
                <a:moveTo>
                  <a:pt x="37795" y="0"/>
                </a:moveTo>
                <a:lnTo>
                  <a:pt x="0" y="78244"/>
                </a:lnTo>
                <a:lnTo>
                  <a:pt x="77711" y="77177"/>
                </a:lnTo>
                <a:lnTo>
                  <a:pt x="377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7591" y="3651186"/>
            <a:ext cx="2799715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  <a:p>
            <a:pPr marL="58419">
              <a:lnSpc>
                <a:spcPts val="2110"/>
              </a:lnSpc>
            </a:pPr>
            <a:r>
              <a:rPr sz="1800" spc="-5" dirty="0">
                <a:latin typeface="Arial"/>
                <a:cs typeface="Arial"/>
              </a:rPr>
              <a:t>Simplest </a:t>
            </a:r>
            <a:r>
              <a:rPr sz="1800" spc="-10" dirty="0">
                <a:latin typeface="Arial"/>
                <a:cs typeface="Arial"/>
              </a:rPr>
              <a:t>example:</a:t>
            </a:r>
            <a:r>
              <a:rPr sz="1800" spc="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vacuum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5114" y="1106220"/>
            <a:ext cx="252729" cy="635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Arial"/>
                <a:cs typeface="Arial"/>
              </a:rPr>
              <a:t>z</a:t>
            </a:r>
            <a:endParaRPr sz="1800">
              <a:latin typeface="Arial"/>
              <a:cs typeface="Arial"/>
            </a:endParaRPr>
          </a:p>
          <a:p>
            <a:pPr marL="125095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77364" y="269857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6940" y="284464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84474" y="1648306"/>
            <a:ext cx="127952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i="1" spc="60" dirty="0">
                <a:latin typeface="Symbol"/>
                <a:cs typeface="Symbol"/>
              </a:rPr>
              <a:t></a:t>
            </a:r>
            <a:r>
              <a:rPr sz="1950" i="1" spc="89" baseline="-25641" dirty="0">
                <a:latin typeface="Times New Roman"/>
                <a:cs typeface="Times New Roman"/>
              </a:rPr>
              <a:t>r </a:t>
            </a:r>
            <a:r>
              <a:rPr sz="2250" spc="-5" dirty="0">
                <a:latin typeface="Symbol"/>
                <a:cs typeface="Symbol"/>
              </a:rPr>
              <a:t></a:t>
            </a:r>
            <a:r>
              <a:rPr sz="2250" spc="-5" dirty="0">
                <a:latin typeface="Times New Roman"/>
                <a:cs typeface="Times New Roman"/>
              </a:rPr>
              <a:t> </a:t>
            </a:r>
            <a:r>
              <a:rPr sz="2350" i="1" spc="-5" dirty="0">
                <a:latin typeface="Symbol"/>
                <a:cs typeface="Symbol"/>
              </a:rPr>
              <a:t></a:t>
            </a:r>
            <a:r>
              <a:rPr sz="1950" i="1" spc="-7" baseline="-25641" dirty="0">
                <a:latin typeface="Times New Roman"/>
                <a:cs typeface="Times New Roman"/>
              </a:rPr>
              <a:t>r </a:t>
            </a:r>
            <a:r>
              <a:rPr sz="2250" spc="-5" dirty="0">
                <a:latin typeface="Symbol"/>
                <a:cs typeface="Symbol"/>
              </a:rPr>
              <a:t></a:t>
            </a:r>
            <a:r>
              <a:rPr sz="2250" spc="-235" dirty="0">
                <a:latin typeface="Times New Roman"/>
                <a:cs typeface="Times New Roman"/>
              </a:rPr>
              <a:t> </a:t>
            </a:r>
            <a:r>
              <a:rPr sz="2250" spc="-5" dirty="0">
                <a:latin typeface="Times New Roman"/>
                <a:cs typeface="Times New Roman"/>
              </a:rPr>
              <a:t>1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63440" y="3980401"/>
            <a:ext cx="3413760" cy="896399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966469">
              <a:lnSpc>
                <a:spcPct val="100000"/>
              </a:lnSpc>
              <a:spcBef>
                <a:spcPts val="1015"/>
              </a:spcBef>
            </a:pPr>
            <a:r>
              <a:rPr sz="1800" spc="-15" dirty="0" smtClean="0">
                <a:latin typeface="Arial"/>
                <a:cs typeface="Arial"/>
              </a:rPr>
              <a:t>Maxwell’s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Equations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1800" dirty="0">
                <a:latin typeface="Arial"/>
                <a:cs typeface="Arial"/>
              </a:rPr>
              <a:t>: </a:t>
            </a:r>
            <a:r>
              <a:rPr sz="1800" spc="-5" dirty="0">
                <a:latin typeface="Arial"/>
                <a:cs typeface="Arial"/>
              </a:rPr>
              <a:t>Harmonic, </a:t>
            </a:r>
            <a:r>
              <a:rPr sz="1800" spc="-10" dirty="0">
                <a:latin typeface="Arial"/>
                <a:cs typeface="Arial"/>
              </a:rPr>
              <a:t>monochromatic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fields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571494" y="2765298"/>
            <a:ext cx="929640" cy="1609725"/>
          </a:xfrm>
          <a:custGeom>
            <a:avLst/>
            <a:gdLst/>
            <a:ahLst/>
            <a:cxnLst/>
            <a:rect l="l" t="t" r="r" b="b"/>
            <a:pathLst>
              <a:path w="929639" h="1609725">
                <a:moveTo>
                  <a:pt x="697230" y="0"/>
                </a:moveTo>
                <a:lnTo>
                  <a:pt x="697230" y="116205"/>
                </a:lnTo>
                <a:lnTo>
                  <a:pt x="406717" y="116205"/>
                </a:lnTo>
                <a:lnTo>
                  <a:pt x="359285" y="118941"/>
                </a:lnTo>
                <a:lnTo>
                  <a:pt x="313460" y="126946"/>
                </a:lnTo>
                <a:lnTo>
                  <a:pt x="269548" y="139915"/>
                </a:lnTo>
                <a:lnTo>
                  <a:pt x="227852" y="157544"/>
                </a:lnTo>
                <a:lnTo>
                  <a:pt x="188680" y="179525"/>
                </a:lnTo>
                <a:lnTo>
                  <a:pt x="152336" y="205555"/>
                </a:lnTo>
                <a:lnTo>
                  <a:pt x="119124" y="235329"/>
                </a:lnTo>
                <a:lnTo>
                  <a:pt x="89350" y="268541"/>
                </a:lnTo>
                <a:lnTo>
                  <a:pt x="63320" y="304885"/>
                </a:lnTo>
                <a:lnTo>
                  <a:pt x="41339" y="344057"/>
                </a:lnTo>
                <a:lnTo>
                  <a:pt x="23710" y="385753"/>
                </a:lnTo>
                <a:lnTo>
                  <a:pt x="10741" y="429665"/>
                </a:lnTo>
                <a:lnTo>
                  <a:pt x="2736" y="475490"/>
                </a:lnTo>
                <a:lnTo>
                  <a:pt x="0" y="522922"/>
                </a:lnTo>
                <a:lnTo>
                  <a:pt x="0" y="1609344"/>
                </a:lnTo>
                <a:lnTo>
                  <a:pt x="232410" y="1609344"/>
                </a:lnTo>
                <a:lnTo>
                  <a:pt x="232410" y="522922"/>
                </a:lnTo>
                <a:lnTo>
                  <a:pt x="238636" y="476585"/>
                </a:lnTo>
                <a:lnTo>
                  <a:pt x="256208" y="434946"/>
                </a:lnTo>
                <a:lnTo>
                  <a:pt x="283464" y="399669"/>
                </a:lnTo>
                <a:lnTo>
                  <a:pt x="318741" y="372413"/>
                </a:lnTo>
                <a:lnTo>
                  <a:pt x="360380" y="354841"/>
                </a:lnTo>
                <a:lnTo>
                  <a:pt x="406717" y="348615"/>
                </a:lnTo>
                <a:lnTo>
                  <a:pt x="813435" y="348615"/>
                </a:lnTo>
                <a:lnTo>
                  <a:pt x="929640" y="232409"/>
                </a:lnTo>
                <a:lnTo>
                  <a:pt x="697230" y="0"/>
                </a:lnTo>
                <a:close/>
              </a:path>
              <a:path w="929639" h="1609725">
                <a:moveTo>
                  <a:pt x="813435" y="348615"/>
                </a:moveTo>
                <a:lnTo>
                  <a:pt x="697230" y="348615"/>
                </a:lnTo>
                <a:lnTo>
                  <a:pt x="697230" y="464819"/>
                </a:lnTo>
                <a:lnTo>
                  <a:pt x="813435" y="348615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71494" y="2765298"/>
            <a:ext cx="929640" cy="1609725"/>
          </a:xfrm>
          <a:custGeom>
            <a:avLst/>
            <a:gdLst/>
            <a:ahLst/>
            <a:cxnLst/>
            <a:rect l="l" t="t" r="r" b="b"/>
            <a:pathLst>
              <a:path w="929639" h="1609725">
                <a:moveTo>
                  <a:pt x="0" y="1609344"/>
                </a:moveTo>
                <a:lnTo>
                  <a:pt x="0" y="522922"/>
                </a:lnTo>
                <a:lnTo>
                  <a:pt x="2736" y="475490"/>
                </a:lnTo>
                <a:lnTo>
                  <a:pt x="10741" y="429665"/>
                </a:lnTo>
                <a:lnTo>
                  <a:pt x="23710" y="385753"/>
                </a:lnTo>
                <a:lnTo>
                  <a:pt x="41339" y="344057"/>
                </a:lnTo>
                <a:lnTo>
                  <a:pt x="63320" y="304885"/>
                </a:lnTo>
                <a:lnTo>
                  <a:pt x="89350" y="268541"/>
                </a:lnTo>
                <a:lnTo>
                  <a:pt x="119124" y="235329"/>
                </a:lnTo>
                <a:lnTo>
                  <a:pt x="152336" y="205555"/>
                </a:lnTo>
                <a:lnTo>
                  <a:pt x="188680" y="179525"/>
                </a:lnTo>
                <a:lnTo>
                  <a:pt x="227852" y="157544"/>
                </a:lnTo>
                <a:lnTo>
                  <a:pt x="269548" y="139915"/>
                </a:lnTo>
                <a:lnTo>
                  <a:pt x="313460" y="126946"/>
                </a:lnTo>
                <a:lnTo>
                  <a:pt x="359285" y="118941"/>
                </a:lnTo>
                <a:lnTo>
                  <a:pt x="406717" y="116205"/>
                </a:lnTo>
                <a:lnTo>
                  <a:pt x="697230" y="116205"/>
                </a:lnTo>
                <a:lnTo>
                  <a:pt x="697230" y="0"/>
                </a:lnTo>
                <a:lnTo>
                  <a:pt x="929640" y="232409"/>
                </a:lnTo>
                <a:lnTo>
                  <a:pt x="697230" y="464819"/>
                </a:lnTo>
                <a:lnTo>
                  <a:pt x="697230" y="348615"/>
                </a:lnTo>
                <a:lnTo>
                  <a:pt x="406717" y="348615"/>
                </a:lnTo>
                <a:lnTo>
                  <a:pt x="360380" y="354841"/>
                </a:lnTo>
                <a:lnTo>
                  <a:pt x="318741" y="372413"/>
                </a:lnTo>
                <a:lnTo>
                  <a:pt x="283464" y="399669"/>
                </a:lnTo>
                <a:lnTo>
                  <a:pt x="256208" y="434946"/>
                </a:lnTo>
                <a:lnTo>
                  <a:pt x="238636" y="476585"/>
                </a:lnTo>
                <a:lnTo>
                  <a:pt x="232410" y="522922"/>
                </a:lnTo>
                <a:lnTo>
                  <a:pt x="232410" y="1609344"/>
                </a:lnTo>
                <a:lnTo>
                  <a:pt x="0" y="1609344"/>
                </a:lnTo>
                <a:close/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37306" y="5169408"/>
            <a:ext cx="3792543" cy="1082040"/>
          </a:xfrm>
          <a:custGeom>
            <a:avLst/>
            <a:gdLst/>
            <a:ahLst/>
            <a:cxnLst/>
            <a:rect l="l" t="t" r="r" b="b"/>
            <a:pathLst>
              <a:path w="3169920" h="1082039">
                <a:moveTo>
                  <a:pt x="0" y="0"/>
                </a:moveTo>
                <a:lnTo>
                  <a:pt x="3169919" y="0"/>
                </a:lnTo>
                <a:lnTo>
                  <a:pt x="3169919" y="1082040"/>
                </a:lnTo>
                <a:lnTo>
                  <a:pt x="0" y="108204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042786" y="5903848"/>
            <a:ext cx="17964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: </a:t>
            </a:r>
            <a:r>
              <a:rPr sz="1800" spc="-5" dirty="0">
                <a:latin typeface="Arial"/>
                <a:cs typeface="Arial"/>
              </a:rPr>
              <a:t>Intensity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(V</a:t>
            </a:r>
            <a:r>
              <a:rPr sz="1800" spc="-7" baseline="25462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/m</a:t>
            </a:r>
            <a:r>
              <a:rPr sz="1800" spc="-7" baseline="25462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42786" y="5265597"/>
            <a:ext cx="142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: </a:t>
            </a:r>
            <a:r>
              <a:rPr sz="1800" spc="-5" dirty="0">
                <a:latin typeface="Arial"/>
                <a:cs typeface="Arial"/>
              </a:rPr>
              <a:t>E-field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(V/m)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021714" y="5084698"/>
            <a:ext cx="335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ip</a:t>
            </a:r>
            <a:endParaRPr sz="180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1494619" y="4546855"/>
                <a:ext cx="3077381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619" y="4546855"/>
                <a:ext cx="3077381" cy="4168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190803" y="5626849"/>
                <a:ext cx="2817310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∇×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type m:val="lin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03" y="5626849"/>
                <a:ext cx="2817310" cy="345159"/>
              </a:xfrm>
              <a:prstGeom prst="rect">
                <a:avLst/>
              </a:prstGeom>
              <a:blipFill rotWithShape="0">
                <a:blip r:embed="rId4"/>
                <a:stretch>
                  <a:fillRect l="-1515" t="-136842" r="-17532" b="-2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3255896" y="5172698"/>
                <a:ext cx="3673954" cy="54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896" y="5172698"/>
                <a:ext cx="3673954" cy="5494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3255896" y="5791200"/>
                <a:ext cx="1350947" cy="376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896" y="5791200"/>
                <a:ext cx="1350947" cy="376642"/>
              </a:xfrm>
              <a:prstGeom prst="rect">
                <a:avLst/>
              </a:prstGeom>
              <a:blipFill rotWithShape="0">
                <a:blip r:embed="rId6"/>
                <a:stretch>
                  <a:fillRect l="-4505" t="-33871" r="-901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4666753" y="1268299"/>
                <a:ext cx="3731919" cy="655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∇×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53" y="1268299"/>
                <a:ext cx="3731919" cy="6558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4671823" y="2063143"/>
                <a:ext cx="3408690" cy="655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∇×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823" y="2063143"/>
                <a:ext cx="3408690" cy="6558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4671823" y="2895600"/>
                <a:ext cx="2315570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∇∙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823" y="2895600"/>
                <a:ext cx="2315570" cy="345159"/>
              </a:xfrm>
              <a:prstGeom prst="rect">
                <a:avLst/>
              </a:prstGeom>
              <a:blipFill rotWithShape="0">
                <a:blip r:embed="rId9"/>
                <a:stretch>
                  <a:fillRect l="-2105" t="-22807" r="-3421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4671823" y="3505200"/>
                <a:ext cx="2315570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∇∙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823" y="3505200"/>
                <a:ext cx="2315570" cy="345159"/>
              </a:xfrm>
              <a:prstGeom prst="rect">
                <a:avLst/>
              </a:prstGeom>
              <a:blipFill rotWithShape="0">
                <a:blip r:embed="rId10"/>
                <a:stretch>
                  <a:fillRect l="-789" t="-22807" r="-2105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486" y="482917"/>
            <a:ext cx="33832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What </a:t>
            </a:r>
            <a:r>
              <a:rPr dirty="0"/>
              <a:t>is</a:t>
            </a:r>
            <a:r>
              <a:rPr spc="-60" dirty="0"/>
              <a:t> </a:t>
            </a:r>
            <a:r>
              <a:rPr dirty="0"/>
              <a:t>light?</a:t>
            </a:r>
          </a:p>
        </p:txBody>
      </p:sp>
      <p:sp>
        <p:nvSpPr>
          <p:cNvPr id="12" name="object 12"/>
          <p:cNvSpPr/>
          <p:nvPr/>
        </p:nvSpPr>
        <p:spPr>
          <a:xfrm>
            <a:off x="0" y="1318260"/>
            <a:ext cx="3165475" cy="1082040"/>
          </a:xfrm>
          <a:custGeom>
            <a:avLst/>
            <a:gdLst/>
            <a:ahLst/>
            <a:cxnLst/>
            <a:rect l="l" t="t" r="r" b="b"/>
            <a:pathLst>
              <a:path w="3165475" h="1082039">
                <a:moveTo>
                  <a:pt x="0" y="0"/>
                </a:moveTo>
                <a:lnTo>
                  <a:pt x="3165347" y="0"/>
                </a:lnTo>
                <a:lnTo>
                  <a:pt x="3165347" y="1082039"/>
                </a:lnTo>
                <a:lnTo>
                  <a:pt x="0" y="1082039"/>
                </a:lnTo>
              </a:path>
            </a:pathLst>
          </a:custGeom>
          <a:ln w="9144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52800" y="2395728"/>
            <a:ext cx="3115055" cy="1914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74815" y="1890648"/>
            <a:ext cx="1320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Phase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46215" y="3608349"/>
            <a:ext cx="1484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k: </a:t>
            </a:r>
            <a:r>
              <a:rPr sz="1800" spc="-15" dirty="0">
                <a:latin typeface="Arial"/>
                <a:cs typeface="Arial"/>
              </a:rPr>
              <a:t>wave </a:t>
            </a:r>
            <a:r>
              <a:rPr sz="1800" spc="-10" dirty="0">
                <a:latin typeface="Arial"/>
                <a:cs typeface="Arial"/>
              </a:rPr>
              <a:t>vector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69816" y="4218025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40" y="2846425"/>
            <a:ext cx="3333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Plane </a:t>
            </a:r>
            <a:r>
              <a:rPr sz="1800" spc="-15" dirty="0">
                <a:latin typeface="Arial"/>
                <a:cs typeface="Arial"/>
              </a:rPr>
              <a:t>waves </a:t>
            </a:r>
            <a:r>
              <a:rPr sz="1800" spc="-10" dirty="0">
                <a:latin typeface="Arial"/>
                <a:cs typeface="Arial"/>
              </a:rPr>
              <a:t>(planar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wavefronts)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14600" y="4561332"/>
            <a:ext cx="3855719" cy="1554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61538" y="4394593"/>
            <a:ext cx="299720" cy="559435"/>
          </a:xfrm>
          <a:custGeom>
            <a:avLst/>
            <a:gdLst/>
            <a:ahLst/>
            <a:cxnLst/>
            <a:rect l="l" t="t" r="r" b="b"/>
            <a:pathLst>
              <a:path w="299720" h="559435">
                <a:moveTo>
                  <a:pt x="0" y="558977"/>
                </a:moveTo>
                <a:lnTo>
                  <a:pt x="299504" y="0"/>
                </a:lnTo>
              </a:path>
            </a:pathLst>
          </a:custGeom>
          <a:ln w="381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01674" y="4310637"/>
            <a:ext cx="104775" cy="128270"/>
          </a:xfrm>
          <a:custGeom>
            <a:avLst/>
            <a:gdLst/>
            <a:ahLst/>
            <a:cxnLst/>
            <a:rect l="l" t="t" r="r" b="b"/>
            <a:pathLst>
              <a:path w="104775" h="128270">
                <a:moveTo>
                  <a:pt x="104355" y="0"/>
                </a:moveTo>
                <a:lnTo>
                  <a:pt x="0" y="73761"/>
                </a:lnTo>
                <a:lnTo>
                  <a:pt x="100749" y="127736"/>
                </a:lnTo>
                <a:lnTo>
                  <a:pt x="104355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35273" y="5136731"/>
            <a:ext cx="3286125" cy="3175"/>
          </a:xfrm>
          <a:custGeom>
            <a:avLst/>
            <a:gdLst/>
            <a:ahLst/>
            <a:cxnLst/>
            <a:rect l="l" t="t" r="r" b="b"/>
            <a:pathLst>
              <a:path w="3286125" h="3175">
                <a:moveTo>
                  <a:pt x="0" y="3086"/>
                </a:moveTo>
                <a:lnTo>
                  <a:pt x="3286125" y="0"/>
                </a:lnTo>
              </a:path>
            </a:pathLst>
          </a:custGeom>
          <a:ln w="38099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02291" y="5079605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4" h="114300">
                <a:moveTo>
                  <a:pt x="0" y="0"/>
                </a:moveTo>
                <a:lnTo>
                  <a:pt x="114" y="114300"/>
                </a:lnTo>
                <a:lnTo>
                  <a:pt x="114363" y="57035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774815" y="497357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34740" y="4065574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9740" y="5718124"/>
            <a:ext cx="6652895" cy="843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0485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Fig.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  <a:p>
            <a:pPr marL="96520" indent="-83820">
              <a:lnSpc>
                <a:spcPct val="100000"/>
              </a:lnSpc>
              <a:spcBef>
                <a:spcPts val="1639"/>
              </a:spcBef>
              <a:buChar char="-"/>
              <a:tabLst>
                <a:tab pos="97155" algn="l"/>
              </a:tabLst>
            </a:pPr>
            <a:r>
              <a:rPr sz="1100" spc="-5" dirty="0">
                <a:latin typeface="Arial"/>
                <a:cs typeface="Arial"/>
              </a:rPr>
              <a:t>Fig. </a:t>
            </a:r>
            <a:r>
              <a:rPr sz="1100" dirty="0">
                <a:latin typeface="Arial"/>
                <a:cs typeface="Arial"/>
              </a:rPr>
              <a:t>5 </a:t>
            </a:r>
            <a:r>
              <a:rPr sz="1100" spc="-5" dirty="0">
                <a:latin typeface="Arial"/>
                <a:cs typeface="Arial"/>
              </a:rPr>
              <a:t>original: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4"/>
              </a:rPr>
              <a:t>http://upload.wikimedia.org/wikipedia/commons/2/20/Plane_wave_wavefronts_3D.svg</a:t>
            </a:r>
            <a:endParaRPr sz="1100">
              <a:latin typeface="Arial"/>
              <a:cs typeface="Arial"/>
            </a:endParaRPr>
          </a:p>
          <a:p>
            <a:pPr marL="96520" indent="-83820">
              <a:lnSpc>
                <a:spcPct val="100000"/>
              </a:lnSpc>
              <a:buChar char="-"/>
              <a:tabLst>
                <a:tab pos="97155" algn="l"/>
              </a:tabLst>
            </a:pPr>
            <a:r>
              <a:rPr sz="1100" spc="-5" dirty="0">
                <a:latin typeface="Arial"/>
                <a:cs typeface="Arial"/>
              </a:rPr>
              <a:t>Fig. </a:t>
            </a:r>
            <a:r>
              <a:rPr sz="1100" dirty="0">
                <a:latin typeface="Arial"/>
                <a:cs typeface="Arial"/>
              </a:rPr>
              <a:t>6 </a:t>
            </a:r>
            <a:r>
              <a:rPr sz="1100" spc="-5" dirty="0">
                <a:latin typeface="Arial"/>
                <a:cs typeface="Arial"/>
              </a:rPr>
              <a:t>original: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5"/>
              </a:rPr>
              <a:t>http://www.mysearch.org.uk/website3/html/12%20The%20Electron%20Phase%20Shift.htm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786116" y="2452116"/>
            <a:ext cx="0" cy="975360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0"/>
                </a:moveTo>
                <a:lnTo>
                  <a:pt x="0" y="975360"/>
                </a:lnTo>
              </a:path>
            </a:pathLst>
          </a:custGeom>
          <a:ln w="670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85540" y="2284481"/>
            <a:ext cx="201295" cy="201295"/>
          </a:xfrm>
          <a:custGeom>
            <a:avLst/>
            <a:gdLst/>
            <a:ahLst/>
            <a:cxnLst/>
            <a:rect l="l" t="t" r="r" b="b"/>
            <a:pathLst>
              <a:path w="201295" h="201294">
                <a:moveTo>
                  <a:pt x="100571" y="0"/>
                </a:moveTo>
                <a:lnTo>
                  <a:pt x="0" y="201167"/>
                </a:lnTo>
                <a:lnTo>
                  <a:pt x="201168" y="201155"/>
                </a:lnTo>
                <a:lnTo>
                  <a:pt x="100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2396" y="3400037"/>
            <a:ext cx="996950" cy="478790"/>
          </a:xfrm>
          <a:custGeom>
            <a:avLst/>
            <a:gdLst/>
            <a:ahLst/>
            <a:cxnLst/>
            <a:rect l="l" t="t" r="r" b="b"/>
            <a:pathLst>
              <a:path w="996950" h="478789">
                <a:moveTo>
                  <a:pt x="996632" y="478332"/>
                </a:moveTo>
                <a:lnTo>
                  <a:pt x="0" y="0"/>
                </a:lnTo>
              </a:path>
            </a:pathLst>
          </a:custGeom>
          <a:ln w="67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95282" y="3773189"/>
            <a:ext cx="225425" cy="181610"/>
          </a:xfrm>
          <a:custGeom>
            <a:avLst/>
            <a:gdLst/>
            <a:ahLst/>
            <a:cxnLst/>
            <a:rect l="l" t="t" r="r" b="b"/>
            <a:pathLst>
              <a:path w="225425" h="181610">
                <a:moveTo>
                  <a:pt x="87033" y="0"/>
                </a:moveTo>
                <a:lnTo>
                  <a:pt x="0" y="181368"/>
                </a:lnTo>
                <a:lnTo>
                  <a:pt x="224878" y="177723"/>
                </a:lnTo>
                <a:lnTo>
                  <a:pt x="87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67824" y="2939773"/>
            <a:ext cx="1024255" cy="471805"/>
          </a:xfrm>
          <a:custGeom>
            <a:avLst/>
            <a:gdLst/>
            <a:ahLst/>
            <a:cxnLst/>
            <a:rect l="l" t="t" r="r" b="b"/>
            <a:pathLst>
              <a:path w="1024254" h="471804">
                <a:moveTo>
                  <a:pt x="1024051" y="0"/>
                </a:moveTo>
                <a:lnTo>
                  <a:pt x="0" y="471258"/>
                </a:lnTo>
              </a:path>
            </a:pathLst>
          </a:custGeom>
          <a:ln w="670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19373" y="2862403"/>
            <a:ext cx="224790" cy="182880"/>
          </a:xfrm>
          <a:custGeom>
            <a:avLst/>
            <a:gdLst/>
            <a:ahLst/>
            <a:cxnLst/>
            <a:rect l="l" t="t" r="r" b="b"/>
            <a:pathLst>
              <a:path w="224790" h="182880">
                <a:moveTo>
                  <a:pt x="0" y="0"/>
                </a:moveTo>
                <a:lnTo>
                  <a:pt x="84086" y="182752"/>
                </a:lnTo>
                <a:lnTo>
                  <a:pt x="224789" y="72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909253" y="2260537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04781" y="2452333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755988" y="3513951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3485244" y="1443532"/>
                <a:ext cx="3067956" cy="3779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244" y="1443532"/>
                <a:ext cx="3067956" cy="377924"/>
              </a:xfrm>
              <a:prstGeom prst="rect">
                <a:avLst/>
              </a:prstGeom>
              <a:blipFill rotWithShape="0">
                <a:blip r:embed="rId6"/>
                <a:stretch>
                  <a:fillRect l="-1590" t="-17742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3486540" y="1932698"/>
                <a:ext cx="1119473" cy="353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540" y="1932698"/>
                <a:ext cx="1119473" cy="353302"/>
              </a:xfrm>
              <a:prstGeom prst="rect">
                <a:avLst/>
              </a:prstGeom>
              <a:blipFill rotWithShape="0">
                <a:blip r:embed="rId7"/>
                <a:stretch>
                  <a:fillRect l="-4891" t="-18966" r="-3261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0" y="1408849"/>
                <a:ext cx="3116238" cy="457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08849"/>
                <a:ext cx="3116238" cy="4578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-12940" y="1952760"/>
                <a:ext cx="1128771" cy="313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940" y="1952760"/>
                <a:ext cx="1128771" cy="313804"/>
              </a:xfrm>
              <a:prstGeom prst="rect">
                <a:avLst/>
              </a:prstGeom>
              <a:blipFill rotWithShape="0">
                <a:blip r:embed="rId9"/>
                <a:stretch>
                  <a:fillRect l="-4865" t="-34615" r="-162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2021</Words>
  <Application>Microsoft Office PowerPoint</Application>
  <PresentationFormat>On-screen Show (4:3)</PresentationFormat>
  <Paragraphs>650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Cambria Math</vt:lpstr>
      <vt:lpstr>HE_TERMINAL</vt:lpstr>
      <vt:lpstr>Symbol</vt:lpstr>
      <vt:lpstr>Times New Roman</vt:lpstr>
      <vt:lpstr>Office Theme</vt:lpstr>
      <vt:lpstr>PowerPoint Presentation</vt:lpstr>
      <vt:lpstr>Outline</vt:lpstr>
      <vt:lpstr>What is Light?</vt:lpstr>
      <vt:lpstr>What is Light?</vt:lpstr>
      <vt:lpstr>What is Light?</vt:lpstr>
      <vt:lpstr>What is Light?</vt:lpstr>
      <vt:lpstr>What is Light?</vt:lpstr>
      <vt:lpstr>What is Light?</vt:lpstr>
      <vt:lpstr>What is light?</vt:lpstr>
      <vt:lpstr>What is Light?</vt:lpstr>
      <vt:lpstr>What is Light?</vt:lpstr>
      <vt:lpstr>What is Light? z</vt:lpstr>
      <vt:lpstr>What is Light?</vt:lpstr>
      <vt:lpstr>What is Light? E or ω</vt:lpstr>
      <vt:lpstr>Light Absorption</vt:lpstr>
      <vt:lpstr>Light Absorption</vt:lpstr>
      <vt:lpstr>Light Absorption</vt:lpstr>
      <vt:lpstr>Light Absorption</vt:lpstr>
      <vt:lpstr>Interaction of Light with Matter  Reflection/Refraction</vt:lpstr>
      <vt:lpstr>Interaction of Light with Matter  Reflection/Refraction</vt:lpstr>
      <vt:lpstr>Interaction of Light with Matter  Reflection/Refraction</vt:lpstr>
      <vt:lpstr>Interaction of Light with Matter  Reflection/Refraction</vt:lpstr>
      <vt:lpstr>Interaction of Light with Matter  Reflection/Refraction</vt:lpstr>
      <vt:lpstr>Interaction of Light with Matter  Reflection/Refraction</vt:lpstr>
      <vt:lpstr>Interaction of Light with Matter  Fabry Perot Resonances</vt:lpstr>
      <vt:lpstr>Interaction of Light with Matter  Fabry Perot Resonances</vt:lpstr>
      <vt:lpstr>Interaction of Light with Matter  Fabry Perot Resonances</vt:lpstr>
      <vt:lpstr>Interaction of Light with Matter  Fabry Perot Resonances</vt:lpstr>
      <vt:lpstr>Interaction of Light with Matter  Fabry Perot Resonances</vt:lpstr>
      <vt:lpstr>Interaction of Light with Matter  Fabry Perot Resonances</vt:lpstr>
      <vt:lpstr>Interaction of Light with Matter  Waveguiding</vt:lpstr>
      <vt:lpstr>Interaction of Light with Matter  Waveguiding</vt:lpstr>
      <vt:lpstr>Interaction of Light with Matter  Waveguiding 300 THz 450 THz</vt:lpstr>
      <vt:lpstr>Interaction of Light with Matter  Diffraction</vt:lpstr>
      <vt:lpstr>Interaction of Light with Matter</vt:lpstr>
      <vt:lpstr>Interaction of Light with Matter  Diffraction</vt:lpstr>
      <vt:lpstr>Interaction of Light with Matter  Diffraction</vt:lpstr>
      <vt:lpstr>Interaction of Light with Matter  Diffraction</vt:lpstr>
      <vt:lpstr>Interaction of Light with Matter  Diffraction</vt:lpstr>
      <vt:lpstr>Interaction of Light with Matter  Diffraction</vt:lpstr>
      <vt:lpstr>Interaction of Light with Matter  Diffraction</vt:lpstr>
      <vt:lpstr>Interaction of Light with Matter  Diffraction</vt:lpstr>
      <vt:lpstr>Interaction of Light with Matter  Diffraction</vt:lpstr>
      <vt:lpstr>Interaction of Light with Matter  Diffraction</vt:lpstr>
      <vt:lpstr>Interaction of Light with Matter  Diffraction</vt:lpstr>
      <vt:lpstr>Interaction of Light with Matter  Diffraction</vt:lpstr>
      <vt:lpstr>Interaction of Light with Matter  Photonic Crystals</vt:lpstr>
      <vt:lpstr>Interaction of Light with Matter  Photonic Crystals</vt:lpstr>
      <vt:lpstr>Interaction of Light with Matter  Photonic Crystals</vt:lpstr>
      <vt:lpstr>Interaction of Light with Matter  Photonic Crystals</vt:lpstr>
      <vt:lpstr>Interaction of Light with Matter  Photonic Crystals</vt:lpstr>
      <vt:lpstr>Interaction of Light with Matter  Photonic Crystals</vt:lpstr>
      <vt:lpstr>Interaction of Light with Matter  Photonic Crystals</vt:lpstr>
      <vt:lpstr>Interaction of Light with Matter  Plasmonics</vt:lpstr>
      <vt:lpstr>Interaction of Light with Matter  Plasmonics</vt:lpstr>
      <vt:lpstr>Interaction of Light with Matter  Plasmonics</vt:lpstr>
      <vt:lpstr>Interaction of Light with Matter  Plasmonics</vt:lpstr>
      <vt:lpstr>PowerPoint Presentation</vt:lpstr>
      <vt:lpstr>Interaction of Light with Matter  Plasmonics / Mie Scattering</vt:lpstr>
      <vt:lpstr>Interaction of Light with Matter  Mie Scattering</vt:lpstr>
      <vt:lpstr>Interaction of Light with Matter  Mie Scattering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Nanofabrication Manufacturing Technology</dc:title>
  <dc:creator>jgm145</dc:creator>
  <cp:lastModifiedBy>Renee L. Lindenberg</cp:lastModifiedBy>
  <cp:revision>15</cp:revision>
  <dcterms:created xsi:type="dcterms:W3CDTF">2018-01-24T15:47:48Z</dcterms:created>
  <dcterms:modified xsi:type="dcterms:W3CDTF">2018-01-24T18:54:55Z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2014-10-08T00:00:00Z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2018-01-24T00:00:00Z</vt:filetime>
  </property>
</Properties>
</file>